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4"/>
  </p:sldMasterIdLst>
  <p:notesMasterIdLst>
    <p:notesMasterId r:id="rId17"/>
  </p:notesMasterIdLst>
  <p:handoutMasterIdLst>
    <p:handoutMasterId r:id="rId18"/>
  </p:handoutMasterIdLst>
  <p:sldIdLst>
    <p:sldId id="3443" r:id="rId5"/>
    <p:sldId id="257" r:id="rId6"/>
    <p:sldId id="260" r:id="rId7"/>
    <p:sldId id="283" r:id="rId8"/>
    <p:sldId id="261" r:id="rId9"/>
    <p:sldId id="284" r:id="rId10"/>
    <p:sldId id="280" r:id="rId11"/>
    <p:sldId id="281" r:id="rId12"/>
    <p:sldId id="300" r:id="rId13"/>
    <p:sldId id="355" r:id="rId14"/>
    <p:sldId id="354" r:id="rId15"/>
    <p:sldId id="344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FF33CC"/>
    <a:srgbClr val="92D050"/>
    <a:srgbClr val="4D7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8825E-0F4D-482D-A0E1-E3869A3C6689}" v="6" dt="2023-09-04T18:42:23.070"/>
    <p1510:client id="{E415AA3E-E7D7-3228-3F9C-63DC27353471}" v="14" dt="2023-09-05T12:48:58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20" autoAdjust="0"/>
  </p:normalViewPr>
  <p:slideViewPr>
    <p:cSldViewPr snapToGrid="0">
      <p:cViewPr varScale="1">
        <p:scale>
          <a:sx n="81" d="100"/>
          <a:sy n="81" d="100"/>
        </p:scale>
        <p:origin x="24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DFABDB9-F323-45EB-97A4-B90239797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1BD66-1DB2-4FA5-849B-03D7DAE84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213F6-17A8-4406-B069-D2EB6DE21DE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C82F0-D699-4F4C-98A2-EAB7B704E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835F1-6440-427C-9097-F9BC12519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0DE0C-0687-41EE-BB83-F4A997F1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3B891-ADDC-E748-82DE-7962A550574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70F5-2F9E-1F4B-A363-9F7749A8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5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7201"/>
            <a:ext cx="8559800" cy="10287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645923"/>
            <a:ext cx="8559800" cy="4039467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35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972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3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761F-C7D7-8849-B8BF-EB13466E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257300"/>
            <a:ext cx="2949178" cy="1028700"/>
          </a:xfrm>
        </p:spPr>
        <p:txBody>
          <a:bodyPr anchor="b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0231-F7F9-A543-8E7A-65542924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936" y="1257299"/>
            <a:ext cx="5148165" cy="4495801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1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0D31E-2B8F-6540-B653-AAADBE4F4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770" y="2514600"/>
            <a:ext cx="2949178" cy="32385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89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C5F7-9843-DD46-B105-FF76004B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1257300"/>
            <a:ext cx="2953730" cy="1028700"/>
          </a:xfrm>
        </p:spPr>
        <p:txBody>
          <a:bodyPr anchor="b"/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EA890-C49F-444B-84AC-32DEE7C19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0" y="1257300"/>
            <a:ext cx="5143500" cy="4495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3B895-274B-A44C-9E27-A59305317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770" y="2514600"/>
            <a:ext cx="2949178" cy="32385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1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4" y="457201"/>
            <a:ext cx="6175887" cy="80009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297ED1-1479-4C69-AF33-07FD07A503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5212" y="1645920"/>
            <a:ext cx="3017520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87C48D-5ED9-46EB-B570-3D65A9696A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83580" y="1645920"/>
            <a:ext cx="3017520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150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 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4" y="457201"/>
            <a:ext cx="6175887" cy="800099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297ED1-1479-4C69-AF33-07FD07A503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25213" y="1645920"/>
            <a:ext cx="6175888" cy="45262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35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1" y="1268965"/>
            <a:ext cx="6175887" cy="101703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789C8-C0C6-48FB-B1F6-D2B3F6FA8F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5772" y="2514601"/>
            <a:ext cx="5119295" cy="32384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87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1" y="457200"/>
            <a:ext cx="6175887" cy="1033272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789C8-C0C6-48FB-B1F6-D2B3F6FA8F9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5770" y="1645919"/>
            <a:ext cx="5280660" cy="42062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71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1D53BF-820E-467F-A452-A607A5F64B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25214" y="2514601"/>
            <a:ext cx="6175887" cy="3238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214" y="1268965"/>
            <a:ext cx="6175887" cy="101703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37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7D26EF-850C-BA4F-8DF6-AE19D53B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1268965"/>
            <a:ext cx="6175887" cy="1017037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15411-F297-4B98-B097-08D3303803D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770" y="2514600"/>
            <a:ext cx="301752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5345B8-941D-410B-AA29-85F2942E7F7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34740" y="2514600"/>
            <a:ext cx="3017520" cy="320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0592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3E2A815-92F4-4875-940F-355B32931A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7232" y="2971800"/>
            <a:ext cx="1889539" cy="9144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13" name="Graphic 2">
              <a:extLst>
                <a:ext uri="{FF2B5EF4-FFF2-40B4-BE49-F238E27FC236}">
                  <a16:creationId xmlns:a16="http://schemas.microsoft.com/office/drawing/2014/main" id="{B41C85E8-DD5B-45B6-ADE4-5DE56E67F1A6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F289A7-BB90-448C-81DF-4DCBD3563AFC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E41680C-ED40-4BAF-803D-ED32A023DD36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B956F8-E81B-47A1-9650-BF5B10227CE2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993176B-E4FD-4867-8BEC-3EDF0E563F80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1530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dorsed brand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7201"/>
            <a:ext cx="8559800" cy="10287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645923"/>
            <a:ext cx="8559800" cy="4039467"/>
          </a:xfrm>
        </p:spPr>
        <p:txBody>
          <a:bodyPr/>
          <a:lstStyle>
            <a:lvl1pPr>
              <a:lnSpc>
                <a:spcPct val="100000"/>
              </a:lnSpc>
              <a:defRPr sz="1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135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12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747FB-14F7-4AA4-BAAE-E459FE6A5888}"/>
              </a:ext>
            </a:extLst>
          </p:cNvPr>
          <p:cNvSpPr txBox="1"/>
          <p:nvPr userDrawn="1"/>
        </p:nvSpPr>
        <p:spPr>
          <a:xfrm>
            <a:off x="6046238" y="6164328"/>
            <a:ext cx="2754863" cy="217408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i="1" kern="1200" spc="0">
                <a:solidFill>
                  <a:schemeClr val="tx1"/>
                </a:solidFill>
                <a:effectLst/>
                <a:latin typeface="Libre Franklin" charset="0"/>
                <a:ea typeface="Libre Franklin" charset="0"/>
                <a:cs typeface="Libre Franklin" charset="0"/>
              </a:rPr>
              <a:t>A family of solutions, making schools stronger. 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A27974-34C3-4D31-8552-E7CB500DE22D}"/>
              </a:ext>
            </a:extLst>
          </p:cNvPr>
          <p:cNvCxnSpPr>
            <a:cxnSpLocks/>
          </p:cNvCxnSpPr>
          <p:nvPr userDrawn="1"/>
        </p:nvCxnSpPr>
        <p:spPr>
          <a:xfrm flipV="1">
            <a:off x="445770" y="5897895"/>
            <a:ext cx="833247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AB33E62-90E3-460E-ACF2-96F49A3DBE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2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200EE3D5-4A19-46E5-8648-E6F8B2D70DDD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98CD372-8F81-4910-B0E4-45C6B7451580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AEF6F2-E733-48BB-8F5C-11C51657855E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2B3A14-E612-4EBE-AB66-8E698AE9CC87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3D4C35-8BD5-412F-BA98-68A61D02830A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DA935B-6270-4420-893A-7F5EF7E1BEC2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4100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E44B1E5-8CAD-4D06-A166-42ED5BBEF1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5770" y="469899"/>
            <a:ext cx="944770" cy="4572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3D0A6B1C-89C2-4872-9C96-29248E2FEFAC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E2DB0B9-AA57-4AA5-A493-7E0634F8E566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2147730-AB0C-447E-9248-87E1EBBFB286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BFA8B9-5E1A-42BE-9937-9D7F88844DF4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8267BF-01ED-45B4-A793-A8AA1597AB27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06C8EA-2ACF-C04D-860E-9C7B9B91E7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1763489"/>
            <a:ext cx="7543800" cy="183136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5"/>
            <a:ext cx="4229100" cy="137723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741AC-01F0-496D-9161-D10EA3822E6B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>
                <a:solidFill>
                  <a:schemeClr val="bg1"/>
                </a:solidFill>
              </a:rPr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30454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E44B1E5-8CAD-4D06-A166-42ED5BBEF1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5770" y="469899"/>
            <a:ext cx="944770" cy="4572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9" name="Graphic 2">
              <a:extLst>
                <a:ext uri="{FF2B5EF4-FFF2-40B4-BE49-F238E27FC236}">
                  <a16:creationId xmlns:a16="http://schemas.microsoft.com/office/drawing/2014/main" id="{3D0A6B1C-89C2-4872-9C96-29248E2FEFAC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E2DB0B9-AA57-4AA5-A493-7E0634F8E566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2147730-AB0C-447E-9248-87E1EBBFB286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BFA8B9-5E1A-42BE-9937-9D7F88844DF4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8267BF-01ED-45B4-A793-A8AA1597AB27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1F741AC-01F0-496D-9161-D10EA3822E6B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>
                <a:solidFill>
                  <a:schemeClr val="bg1"/>
                </a:solidFill>
              </a:rPr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66049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C8EA-2ACF-C04D-860E-9C7B9B91E7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1737363"/>
            <a:ext cx="7543800" cy="17153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Hero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5"/>
            <a:ext cx="4229100" cy="21848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Optional Subtitle</a:t>
            </a:r>
          </a:p>
        </p:txBody>
      </p:sp>
    </p:spTree>
    <p:extLst>
      <p:ext uri="{BB962C8B-B14F-4D97-AF65-F5344CB8AC3E}">
        <p14:creationId xmlns:p14="http://schemas.microsoft.com/office/powerpoint/2010/main" val="235959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C8EA-2ACF-C04D-860E-9C7B9B91E7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1737363"/>
            <a:ext cx="7543800" cy="1715307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Hero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5"/>
            <a:ext cx="4229100" cy="137723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18606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C8EA-2ACF-C04D-860E-9C7B9B91E7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70" y="1737363"/>
            <a:ext cx="7543800" cy="1715307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Hero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5"/>
            <a:ext cx="4229100" cy="1377233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79536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737360"/>
            <a:ext cx="7543800" cy="16841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3775235"/>
            <a:ext cx="4229100" cy="1377233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86982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Plai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1" y="1422400"/>
            <a:ext cx="5308753" cy="31623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“Quote, Vestibulum id ligula porta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semper.”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4800603"/>
            <a:ext cx="4229100" cy="723901"/>
          </a:xfrm>
        </p:spPr>
        <p:txBody>
          <a:bodyPr>
            <a:no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n-lt"/>
                <a:ea typeface="Libre Franklin" charset="0"/>
                <a:cs typeface="Libre Frankl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— Full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21594-9D75-A243-B414-37779020C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77" t="-1823" r="12807" b="77411"/>
          <a:stretch/>
        </p:blipFill>
        <p:spPr>
          <a:xfrm>
            <a:off x="4123064" y="-128486"/>
            <a:ext cx="3682225" cy="1829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45149-2837-9D45-A110-A7854D254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6000"/>
          </a:blip>
          <a:srcRect l="68781" t="72048" b="9081"/>
          <a:stretch/>
        </p:blipFill>
        <p:spPr>
          <a:xfrm>
            <a:off x="6585676" y="5536562"/>
            <a:ext cx="2576145" cy="134347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F9821A9-DA1D-46F0-8935-955C7EB948E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2" y="6061696"/>
            <a:ext cx="661339" cy="32004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id="{4946FF8C-5994-4903-A570-F27D07820A42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1CFB66B-8264-4BC6-BC57-299C1B2DBDC6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EC933D5-C8C6-404C-A0B4-C92110DBD902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D2E89DA-EE42-484D-BCEC-0B26530D04B2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69E8877-C900-4F77-B4FB-18EE57829D8D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10405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Plai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5771" y="1422400"/>
            <a:ext cx="5262770" cy="31623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“Quote, Vestibulum id ligula porta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semper.”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4800603"/>
            <a:ext cx="4229100" cy="723901"/>
          </a:xfrm>
        </p:spPr>
        <p:txBody>
          <a:bodyPr>
            <a:no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  <a:latin typeface="+mn-lt"/>
                <a:ea typeface="Libre Franklin" charset="0"/>
                <a:cs typeface="Libre Frankl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— Full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9420B-4636-A845-BCFA-5D7C53FA6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32" t="76191" b="1"/>
          <a:stretch/>
        </p:blipFill>
        <p:spPr>
          <a:xfrm>
            <a:off x="4303645" y="4921956"/>
            <a:ext cx="4840357" cy="227677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592C02F-4134-1C4F-B818-0C37A6266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73" b="61152"/>
          <a:stretch/>
        </p:blipFill>
        <p:spPr>
          <a:xfrm>
            <a:off x="5774684" y="-24050"/>
            <a:ext cx="2839989" cy="26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771" y="1422400"/>
            <a:ext cx="7553325" cy="31623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“Quote, Vestibulum id ligula porta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semper.”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770" y="4800603"/>
            <a:ext cx="4229100" cy="723901"/>
          </a:xfrm>
        </p:spPr>
        <p:txBody>
          <a:bodyPr>
            <a:no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  <a:latin typeface="+mn-lt"/>
                <a:ea typeface="Libre Franklin" charset="0"/>
                <a:cs typeface="Libre Frankl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— Full Name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323D6E-4650-48A1-A995-4FFCBBC0C3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5771" y="6061696"/>
            <a:ext cx="658367" cy="3200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8B2BE1-ACB2-48DC-8377-A01916537683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>
                <a:solidFill>
                  <a:schemeClr val="bg1"/>
                </a:solidFill>
              </a:rPr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86095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D1C890-66D4-4368-9CE9-E50992AC33A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27232" y="2971800"/>
            <a:ext cx="1889539" cy="9144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5" name="Graphic 2">
              <a:extLst>
                <a:ext uri="{FF2B5EF4-FFF2-40B4-BE49-F238E27FC236}">
                  <a16:creationId xmlns:a16="http://schemas.microsoft.com/office/drawing/2014/main" id="{2689E43B-86AD-40F3-9903-767230554B20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9E01481-7ED4-472E-B2CD-49D65F5BF23F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7C0AEAC-FB73-4D86-84B3-E6973C9C1410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58D990-D801-4C43-8962-576E014834E8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F8A7FB-F665-4DC5-B3D0-C6CD54344A02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870326-8C40-498A-9352-2ACFF43D3D23}"/>
              </a:ext>
            </a:extLst>
          </p:cNvPr>
          <p:cNvSpPr txBox="1"/>
          <p:nvPr userDrawn="1"/>
        </p:nvSpPr>
        <p:spPr>
          <a:xfrm>
            <a:off x="3383516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 algn="ctr"/>
            <a:r>
              <a:rPr lang="en-US" sz="675">
                <a:solidFill>
                  <a:schemeClr val="bg1"/>
                </a:solidFill>
              </a:rPr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936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A155-5E9F-1546-AC88-186718BB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4189"/>
            <a:ext cx="8559800" cy="10263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3A4E-EC03-3247-AF82-00FE68C5D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645920"/>
            <a:ext cx="4114800" cy="41071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6AA2D-201B-164A-9977-2E3DF950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2020" y="1645920"/>
            <a:ext cx="4114800" cy="41071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103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627097"/>
            <a:ext cx="8458200" cy="1297804"/>
          </a:xfrm>
        </p:spPr>
        <p:txBody>
          <a:bodyPr anchor="b">
            <a:noAutofit/>
          </a:bodyPr>
          <a:lstStyle>
            <a:lvl1pPr algn="ctr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366DB41-306F-764E-8E43-87DEB17D24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5624" y="3043970"/>
            <a:ext cx="3635238" cy="723901"/>
          </a:xfrm>
        </p:spPr>
        <p:txBody>
          <a:bodyPr>
            <a:noAutofit/>
          </a:bodyPr>
          <a:lstStyle>
            <a:lvl1pPr marL="0" indent="0" algn="ctr">
              <a:buNone/>
              <a:defRPr sz="1050" baseline="0">
                <a:solidFill>
                  <a:schemeClr val="bg1"/>
                </a:solidFill>
                <a:latin typeface="+mn-lt"/>
                <a:ea typeface="Libre Franklin" charset="0"/>
                <a:cs typeface="Libre Franklin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Morbi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, porta ac </a:t>
            </a:r>
            <a:r>
              <a:rPr lang="en-US" err="1"/>
              <a:t>consectetur</a:t>
            </a:r>
            <a:r>
              <a:rPr lang="en-US"/>
              <a:t> ac, vestibulum at eros. Donec id </a:t>
            </a:r>
            <a:r>
              <a:rPr lang="en-US" err="1"/>
              <a:t>elit</a:t>
            </a:r>
            <a:r>
              <a:rPr lang="en-US"/>
              <a:t> non mi porta gravida at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.</a:t>
            </a:r>
          </a:p>
        </p:txBody>
      </p:sp>
      <p:pic>
        <p:nvPicPr>
          <p:cNvPr id="13" name="Picture 1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9BADD19-C2B0-E844-9000-33397CF3F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3000"/>
          </a:blip>
          <a:srcRect l="46797" t="50000" r="4249" b="4595"/>
          <a:stretch/>
        </p:blipFill>
        <p:spPr>
          <a:xfrm>
            <a:off x="5252684" y="3744124"/>
            <a:ext cx="3891317" cy="3113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D090DB-00FB-BF41-A8A9-CE7C66D88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4000"/>
          </a:blip>
          <a:srcRect l="872" t="-858" r="46796" b="84322"/>
          <a:stretch/>
        </p:blipFill>
        <p:spPr>
          <a:xfrm rot="16200000">
            <a:off x="-2892436" y="3292312"/>
            <a:ext cx="6711694" cy="10291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AB9D016-B261-4473-A055-3B002687C55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5770" y="469899"/>
            <a:ext cx="944770" cy="457200"/>
            <a:chOff x="2752725" y="2226336"/>
            <a:chExt cx="6619105" cy="2402376"/>
          </a:xfrm>
          <a:solidFill>
            <a:schemeClr val="bg1"/>
          </a:solidFill>
        </p:grpSpPr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22C8115D-BFBD-4C1A-9568-28A84C051D09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F9B9C3F-3E2E-4934-8243-D178AC168D1A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BB7D48C-2B1F-442F-931F-9A044AF08F92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1294AC4-8D8A-4D21-94AE-E25ADD59194F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5648217-E31E-4616-9395-52FB32DBA8CA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8443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dorsed brand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5A155-5E9F-1546-AC88-186718BB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1" y="454189"/>
            <a:ext cx="8559800" cy="102636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C3A4E-EC03-3247-AF82-00FE68C5D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5770" y="1645920"/>
            <a:ext cx="4114800" cy="411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6AA2D-201B-164A-9977-2E3DF9502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2020" y="1645920"/>
            <a:ext cx="4114800" cy="4114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3D2700-E59D-4D73-B659-3C99D97D56B2}"/>
              </a:ext>
            </a:extLst>
          </p:cNvPr>
          <p:cNvSpPr txBox="1"/>
          <p:nvPr userDrawn="1"/>
        </p:nvSpPr>
        <p:spPr>
          <a:xfrm>
            <a:off x="6046238" y="6164328"/>
            <a:ext cx="2754863" cy="217408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i="1" kern="1200" spc="0">
                <a:solidFill>
                  <a:schemeClr val="tx1"/>
                </a:solidFill>
                <a:effectLst/>
                <a:latin typeface="Libre Franklin" charset="0"/>
                <a:ea typeface="Libre Franklin" charset="0"/>
                <a:cs typeface="Libre Franklin" charset="0"/>
              </a:rPr>
              <a:t>A family of solutions, making schools stronger.  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4764B3-FD89-4A21-8602-FEB15308A0A4}"/>
              </a:ext>
            </a:extLst>
          </p:cNvPr>
          <p:cNvCxnSpPr>
            <a:cxnSpLocks/>
          </p:cNvCxnSpPr>
          <p:nvPr userDrawn="1"/>
        </p:nvCxnSpPr>
        <p:spPr>
          <a:xfrm flipV="1">
            <a:off x="445770" y="5897895"/>
            <a:ext cx="833247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5ED9B28-71A5-4B8A-9607-BC140860AB6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2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D634ABFE-9162-4EF8-BAB4-7B81D3DD2306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4C5FC7B-1DE7-4CC3-A3BD-8BD7DE93855A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81944DC-120D-4F0C-BA91-9C4AFDC7B8EB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D7FAA28-067B-46A8-B487-E30B1AD185A3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486E73-EDD9-48C4-83B4-EE431BD34A72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12370F-7F89-43AB-95EB-69D27CF2934D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06763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0966-EE0F-3045-9EE5-F3C8A9FE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57201"/>
            <a:ext cx="84582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3B212-2C2D-3948-8CC3-0FE9554E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70" y="1645920"/>
            <a:ext cx="4114800" cy="64008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F45D7-F325-4E46-8E75-6C80AE48F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0" y="2468880"/>
            <a:ext cx="4114800" cy="3291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C00F3-9314-6A45-A881-7C5101D43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32020" y="1645920"/>
            <a:ext cx="4114800" cy="64008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CFC6D5-5601-A84F-8703-0BA579A7A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2021" y="2468880"/>
            <a:ext cx="3887391" cy="329184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58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57201"/>
            <a:ext cx="84582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2514600"/>
            <a:ext cx="2603241" cy="3238501"/>
          </a:xfrm>
        </p:spPr>
        <p:txBody>
          <a:bodyPr/>
          <a:lstStyle>
            <a:lvl1pPr>
              <a:lnSpc>
                <a:spcPct val="100000"/>
              </a:lnSpc>
              <a:defRPr sz="150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050">
                <a:latin typeface="+mn-lt"/>
              </a:defRPr>
            </a:lvl3pPr>
            <a:lvl4pPr>
              <a:lnSpc>
                <a:spcPct val="100000"/>
              </a:lnSpc>
              <a:defRPr sz="900">
                <a:latin typeface="+mn-lt"/>
              </a:defRPr>
            </a:lvl4pPr>
            <a:lvl5pPr>
              <a:lnSpc>
                <a:spcPct val="100000"/>
              </a:lnSpc>
              <a:defRPr sz="9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7152" y="2514600"/>
            <a:ext cx="2607905" cy="3238501"/>
          </a:xfrm>
        </p:spPr>
        <p:txBody>
          <a:bodyPr/>
          <a:lstStyle>
            <a:lvl1pPr>
              <a:lnSpc>
                <a:spcPct val="100000"/>
              </a:lnSpc>
              <a:defRPr sz="150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050">
                <a:latin typeface="+mn-lt"/>
              </a:defRPr>
            </a:lvl3pPr>
            <a:lvl4pPr>
              <a:lnSpc>
                <a:spcPct val="100000"/>
              </a:lnSpc>
              <a:defRPr sz="900">
                <a:latin typeface="+mn-lt"/>
              </a:defRPr>
            </a:lvl4pPr>
            <a:lvl5pPr>
              <a:lnSpc>
                <a:spcPct val="100000"/>
              </a:lnSpc>
              <a:defRPr sz="9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3196" y="2514600"/>
            <a:ext cx="2607905" cy="3238501"/>
          </a:xfrm>
        </p:spPr>
        <p:txBody>
          <a:bodyPr/>
          <a:lstStyle>
            <a:lvl1pPr>
              <a:lnSpc>
                <a:spcPct val="100000"/>
              </a:lnSpc>
              <a:defRPr sz="1500">
                <a:latin typeface="+mn-lt"/>
              </a:defRPr>
            </a:lvl1pPr>
            <a:lvl2pPr>
              <a:lnSpc>
                <a:spcPct val="100000"/>
              </a:lnSpc>
              <a:defRPr sz="1200">
                <a:latin typeface="+mn-lt"/>
              </a:defRPr>
            </a:lvl2pPr>
            <a:lvl3pPr>
              <a:lnSpc>
                <a:spcPct val="100000"/>
              </a:lnSpc>
              <a:defRPr sz="1050">
                <a:latin typeface="+mn-lt"/>
              </a:defRPr>
            </a:lvl3pPr>
            <a:lvl4pPr>
              <a:lnSpc>
                <a:spcPct val="100000"/>
              </a:lnSpc>
              <a:defRPr sz="900">
                <a:latin typeface="+mn-lt"/>
              </a:defRPr>
            </a:lvl4pPr>
            <a:lvl5pPr>
              <a:lnSpc>
                <a:spcPct val="100000"/>
              </a:lnSpc>
              <a:defRPr sz="9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3FA4B-B07C-EC48-B41C-B34C723349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5771" y="1833280"/>
            <a:ext cx="2603241" cy="523270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C46E0842-D5A1-1C4B-A26F-885AE9DA4A6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21410" y="1833280"/>
            <a:ext cx="2603241" cy="523270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7B0C5D0A-FC66-E848-BCC7-EC8499B81FE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7048" y="1833280"/>
            <a:ext cx="2603241" cy="523270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BD00A0-C5E0-4633-BD47-694779BDA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502" y="6061696"/>
            <a:ext cx="653875" cy="3200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02F26B-3CBE-40E2-AA07-07838D3011CD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9285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orsed brand - Title and Content 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9758-001F-9247-9A57-6A2216E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457200"/>
            <a:ext cx="8458200" cy="10287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1" y="1645919"/>
            <a:ext cx="2603241" cy="41148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17152" y="1645918"/>
            <a:ext cx="2607905" cy="41148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214FD5-2D4A-4B44-84A1-3033B118A1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3196" y="1645918"/>
            <a:ext cx="2607905" cy="4114800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ECD366-CFD0-4682-8F24-67FB4EB986F8}"/>
              </a:ext>
            </a:extLst>
          </p:cNvPr>
          <p:cNvSpPr txBox="1"/>
          <p:nvPr userDrawn="1"/>
        </p:nvSpPr>
        <p:spPr>
          <a:xfrm>
            <a:off x="6046238" y="6164328"/>
            <a:ext cx="2754863" cy="217408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75" i="1" kern="1200" spc="0">
                <a:solidFill>
                  <a:schemeClr val="tx1"/>
                </a:solidFill>
                <a:effectLst/>
                <a:latin typeface="Libre Franklin" charset="0"/>
                <a:ea typeface="Libre Franklin" charset="0"/>
                <a:cs typeface="Libre Franklin" charset="0"/>
              </a:rPr>
              <a:t>A family of solutions, making schools stronger.  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4DF686-EAF9-4891-929B-370820C47B57}"/>
              </a:ext>
            </a:extLst>
          </p:cNvPr>
          <p:cNvCxnSpPr>
            <a:cxnSpLocks/>
          </p:cNvCxnSpPr>
          <p:nvPr userDrawn="1"/>
        </p:nvCxnSpPr>
        <p:spPr>
          <a:xfrm flipV="1">
            <a:off x="445770" y="5897895"/>
            <a:ext cx="833247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BB3698-3D8F-4E87-A77A-4B3EDF306F4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2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42378D68-C6E4-4F14-B92D-BB10CD967E73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342E5F5-BF8A-4707-B970-8EDD4DD0A164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A9CE4F1-475E-4B4D-90A2-E4312DB6414D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689206-8CBE-4569-9FB0-BE263FB2D723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68C096F-CDDC-45F2-816E-C8E21CB58FBE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6425CEB-FD14-4315-8F6E-60A9513291A3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9746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D09B-899B-C549-9D5B-9EB8E42F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30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D09B-899B-C549-9D5B-9EB8E42F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22A12-BB50-4F04-9324-C28D55CB7EF2}"/>
              </a:ext>
            </a:extLst>
          </p:cNvPr>
          <p:cNvSpPr/>
          <p:nvPr userDrawn="1"/>
        </p:nvSpPr>
        <p:spPr>
          <a:xfrm>
            <a:off x="359053" y="6040968"/>
            <a:ext cx="1933161" cy="43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1103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57298E-951B-B24D-8128-B4B3A380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48" y="166943"/>
            <a:ext cx="8559800" cy="102636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A7675-1529-FF41-9323-A2784A14D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2" y="1645923"/>
            <a:ext cx="8559800" cy="403946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85B8E8-C911-4EA2-BED9-4F5D661236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4502" y="6061696"/>
            <a:ext cx="661339" cy="320040"/>
            <a:chOff x="2752725" y="2226336"/>
            <a:chExt cx="6619105" cy="2402376"/>
          </a:xfrm>
          <a:solidFill>
            <a:schemeClr val="tx1"/>
          </a:solidFill>
        </p:grpSpPr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ED076B47-75C5-4E69-A068-1114C9B9EDB3}"/>
                </a:ext>
              </a:extLst>
            </p:cNvPr>
            <p:cNvGrpSpPr/>
            <p:nvPr/>
          </p:nvGrpSpPr>
          <p:grpSpPr>
            <a:xfrm>
              <a:off x="5214937" y="2226336"/>
              <a:ext cx="4156893" cy="2402376"/>
              <a:chOff x="5214937" y="2226336"/>
              <a:chExt cx="4156893" cy="2402376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3FB8D8F-A98A-41B7-A4EA-185CEC1397AB}"/>
                  </a:ext>
                </a:extLst>
              </p:cNvPr>
              <p:cNvSpPr/>
              <p:nvPr/>
            </p:nvSpPr>
            <p:spPr>
              <a:xfrm>
                <a:off x="7381344" y="2226336"/>
                <a:ext cx="1990486" cy="2402376"/>
              </a:xfrm>
              <a:custGeom>
                <a:avLst/>
                <a:gdLst>
                  <a:gd name="connsiteX0" fmla="*/ 149120 w 1990486"/>
                  <a:gd name="connsiteY0" fmla="*/ 996923 h 2402376"/>
                  <a:gd name="connsiteX1" fmla="*/ 992083 w 1990486"/>
                  <a:gd name="connsiteY1" fmla="*/ 155866 h 2402376"/>
                  <a:gd name="connsiteX2" fmla="*/ 1833141 w 1990486"/>
                  <a:gd name="connsiteY2" fmla="*/ 995971 h 2402376"/>
                  <a:gd name="connsiteX3" fmla="*/ 984463 w 1990486"/>
                  <a:gd name="connsiteY3" fmla="*/ 1836076 h 2402376"/>
                  <a:gd name="connsiteX4" fmla="*/ 149120 w 1990486"/>
                  <a:gd name="connsiteY4" fmla="*/ 996923 h 2402376"/>
                  <a:gd name="connsiteX5" fmla="*/ 1827425 w 1990486"/>
                  <a:gd name="connsiteY5" fmla="*/ 2169451 h 2402376"/>
                  <a:gd name="connsiteX6" fmla="*/ 1588348 w 1990486"/>
                  <a:gd name="connsiteY6" fmla="*/ 2247556 h 2402376"/>
                  <a:gd name="connsiteX7" fmla="*/ 1361653 w 1990486"/>
                  <a:gd name="connsiteY7" fmla="*/ 2166593 h 2402376"/>
                  <a:gd name="connsiteX8" fmla="*/ 1263545 w 1990486"/>
                  <a:gd name="connsiteY8" fmla="*/ 2110396 h 2402376"/>
                  <a:gd name="connsiteX9" fmla="*/ 1089238 w 1990486"/>
                  <a:gd name="connsiteY9" fmla="*/ 2036101 h 2402376"/>
                  <a:gd name="connsiteX10" fmla="*/ 1375941 w 1990486"/>
                  <a:gd name="connsiteY10" fmla="*/ 1913228 h 2402376"/>
                  <a:gd name="connsiteX11" fmla="*/ 1964585 w 1990486"/>
                  <a:gd name="connsiteY11" fmla="*/ 771181 h 2402376"/>
                  <a:gd name="connsiteX12" fmla="*/ 792058 w 1990486"/>
                  <a:gd name="connsiteY12" fmla="*/ 21563 h 2402376"/>
                  <a:gd name="connsiteX13" fmla="*/ 8150 w 1990486"/>
                  <a:gd name="connsiteY13" fmla="*/ 1118843 h 2402376"/>
                  <a:gd name="connsiteX14" fmla="*/ 608225 w 1990486"/>
                  <a:gd name="connsiteY14" fmla="*/ 1912276 h 2402376"/>
                  <a:gd name="connsiteX15" fmla="*/ 823491 w 1990486"/>
                  <a:gd name="connsiteY15" fmla="*/ 1982761 h 2402376"/>
                  <a:gd name="connsiteX16" fmla="*/ 375816 w 1990486"/>
                  <a:gd name="connsiteY16" fmla="*/ 2172308 h 2402376"/>
                  <a:gd name="connsiteX17" fmla="*/ 435823 w 1990486"/>
                  <a:gd name="connsiteY17" fmla="*/ 2312326 h 2402376"/>
                  <a:gd name="connsiteX18" fmla="*/ 468208 w 1990486"/>
                  <a:gd name="connsiteY18" fmla="*/ 2299943 h 2402376"/>
                  <a:gd name="connsiteX19" fmla="*/ 703475 w 1990486"/>
                  <a:gd name="connsiteY19" fmla="*/ 2202788 h 2402376"/>
                  <a:gd name="connsiteX20" fmla="*/ 1266403 w 1990486"/>
                  <a:gd name="connsiteY20" fmla="*/ 2286608 h 2402376"/>
                  <a:gd name="connsiteX21" fmla="*/ 1359748 w 1990486"/>
                  <a:gd name="connsiteY21" fmla="*/ 2340901 h 2402376"/>
                  <a:gd name="connsiteX22" fmla="*/ 1912198 w 1990486"/>
                  <a:gd name="connsiteY22" fmla="*/ 2299943 h 2402376"/>
                  <a:gd name="connsiteX23" fmla="*/ 1975063 w 1990486"/>
                  <a:gd name="connsiteY23" fmla="*/ 2245651 h 2402376"/>
                  <a:gd name="connsiteX24" fmla="*/ 1856953 w 1990486"/>
                  <a:gd name="connsiteY24" fmla="*/ 2147543 h 2402376"/>
                  <a:gd name="connsiteX25" fmla="*/ 1827425 w 1990486"/>
                  <a:gd name="connsiteY25" fmla="*/ 2169451 h 240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90486" h="2402376">
                    <a:moveTo>
                      <a:pt x="149120" y="996923"/>
                    </a:moveTo>
                    <a:cubicBezTo>
                      <a:pt x="147216" y="534008"/>
                      <a:pt x="526310" y="155866"/>
                      <a:pt x="992083" y="155866"/>
                    </a:cubicBezTo>
                    <a:cubicBezTo>
                      <a:pt x="1454998" y="155866"/>
                      <a:pt x="1832188" y="533056"/>
                      <a:pt x="1833141" y="995971"/>
                    </a:cubicBezTo>
                    <a:cubicBezTo>
                      <a:pt x="1834093" y="1461743"/>
                      <a:pt x="1456903" y="1837981"/>
                      <a:pt x="984463" y="1836076"/>
                    </a:cubicBezTo>
                    <a:cubicBezTo>
                      <a:pt x="529168" y="1835123"/>
                      <a:pt x="151025" y="1467458"/>
                      <a:pt x="149120" y="996923"/>
                    </a:cubicBezTo>
                    <a:moveTo>
                      <a:pt x="1827425" y="2169451"/>
                    </a:moveTo>
                    <a:cubicBezTo>
                      <a:pt x="1756941" y="2224696"/>
                      <a:pt x="1676930" y="2254223"/>
                      <a:pt x="1588348" y="2247556"/>
                    </a:cubicBezTo>
                    <a:cubicBezTo>
                      <a:pt x="1506433" y="2241841"/>
                      <a:pt x="1431185" y="2211361"/>
                      <a:pt x="1361653" y="2166593"/>
                    </a:cubicBezTo>
                    <a:cubicBezTo>
                      <a:pt x="1330220" y="2146591"/>
                      <a:pt x="1297835" y="2126588"/>
                      <a:pt x="1263545" y="2110396"/>
                    </a:cubicBezTo>
                    <a:cubicBezTo>
                      <a:pt x="1207348" y="2083726"/>
                      <a:pt x="1148293" y="2060866"/>
                      <a:pt x="1089238" y="2036101"/>
                    </a:cubicBezTo>
                    <a:cubicBezTo>
                      <a:pt x="1186393" y="1994191"/>
                      <a:pt x="1280691" y="1953233"/>
                      <a:pt x="1375941" y="1913228"/>
                    </a:cubicBezTo>
                    <a:cubicBezTo>
                      <a:pt x="1828378" y="1721776"/>
                      <a:pt x="2074123" y="1249336"/>
                      <a:pt x="1964585" y="771181"/>
                    </a:cubicBezTo>
                    <a:cubicBezTo>
                      <a:pt x="1846475" y="253973"/>
                      <a:pt x="1335935" y="-91784"/>
                      <a:pt x="792058" y="21563"/>
                    </a:cubicBezTo>
                    <a:cubicBezTo>
                      <a:pt x="280566" y="127291"/>
                      <a:pt x="-57572" y="598778"/>
                      <a:pt x="8150" y="1118843"/>
                    </a:cubicBezTo>
                    <a:cubicBezTo>
                      <a:pt x="55775" y="1493176"/>
                      <a:pt x="262468" y="1757971"/>
                      <a:pt x="608225" y="1912276"/>
                    </a:cubicBezTo>
                    <a:cubicBezTo>
                      <a:pt x="675853" y="1942756"/>
                      <a:pt x="750148" y="1958948"/>
                      <a:pt x="823491" y="1982761"/>
                    </a:cubicBezTo>
                    <a:cubicBezTo>
                      <a:pt x="675853" y="2045626"/>
                      <a:pt x="527263" y="2108491"/>
                      <a:pt x="375816" y="2172308"/>
                    </a:cubicBezTo>
                    <a:cubicBezTo>
                      <a:pt x="395818" y="2219933"/>
                      <a:pt x="415820" y="2265653"/>
                      <a:pt x="435823" y="2312326"/>
                    </a:cubicBezTo>
                    <a:cubicBezTo>
                      <a:pt x="448205" y="2307563"/>
                      <a:pt x="457730" y="2303753"/>
                      <a:pt x="468208" y="2299943"/>
                    </a:cubicBezTo>
                    <a:cubicBezTo>
                      <a:pt x="546313" y="2267558"/>
                      <a:pt x="622513" y="2229458"/>
                      <a:pt x="703475" y="2202788"/>
                    </a:cubicBezTo>
                    <a:cubicBezTo>
                      <a:pt x="904453" y="2136113"/>
                      <a:pt x="1091143" y="2178023"/>
                      <a:pt x="1266403" y="2286608"/>
                    </a:cubicBezTo>
                    <a:cubicBezTo>
                      <a:pt x="1296883" y="2305658"/>
                      <a:pt x="1327363" y="2325661"/>
                      <a:pt x="1359748" y="2340901"/>
                    </a:cubicBezTo>
                    <a:cubicBezTo>
                      <a:pt x="1551200" y="2430436"/>
                      <a:pt x="1735985" y="2426626"/>
                      <a:pt x="1912198" y="2299943"/>
                    </a:cubicBezTo>
                    <a:cubicBezTo>
                      <a:pt x="1934105" y="2283751"/>
                      <a:pt x="1953155" y="2264701"/>
                      <a:pt x="1975063" y="2245651"/>
                    </a:cubicBezTo>
                    <a:cubicBezTo>
                      <a:pt x="1934105" y="2211361"/>
                      <a:pt x="1896005" y="2179928"/>
                      <a:pt x="1856953" y="2147543"/>
                    </a:cubicBezTo>
                    <a:cubicBezTo>
                      <a:pt x="1845523" y="2154211"/>
                      <a:pt x="1835998" y="2161831"/>
                      <a:pt x="1827425" y="216945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34A33E9-7D8F-4D59-A6C5-41CFD2FFB9C7}"/>
                  </a:ext>
                </a:extLst>
              </p:cNvPr>
              <p:cNvSpPr/>
              <p:nvPr/>
            </p:nvSpPr>
            <p:spPr>
              <a:xfrm>
                <a:off x="5214937" y="2275284"/>
                <a:ext cx="1640205" cy="1896903"/>
              </a:xfrm>
              <a:custGeom>
                <a:avLst/>
                <a:gdLst>
                  <a:gd name="connsiteX0" fmla="*/ 1640205 w 1640205"/>
                  <a:gd name="connsiteY0" fmla="*/ 1896666 h 1896903"/>
                  <a:gd name="connsiteX1" fmla="*/ 1502093 w 1640205"/>
                  <a:gd name="connsiteY1" fmla="*/ 1895713 h 1896903"/>
                  <a:gd name="connsiteX2" fmla="*/ 1475423 w 1640205"/>
                  <a:gd name="connsiteY2" fmla="*/ 1880473 h 1896903"/>
                  <a:gd name="connsiteX3" fmla="*/ 736282 w 1640205"/>
                  <a:gd name="connsiteY3" fmla="*/ 967978 h 1896903"/>
                  <a:gd name="connsiteX4" fmla="*/ 168593 w 1640205"/>
                  <a:gd name="connsiteY4" fmla="*/ 265986 h 1896903"/>
                  <a:gd name="connsiteX5" fmla="*/ 151447 w 1640205"/>
                  <a:gd name="connsiteY5" fmla="*/ 246936 h 1896903"/>
                  <a:gd name="connsiteX6" fmla="*/ 151447 w 1640205"/>
                  <a:gd name="connsiteY6" fmla="*/ 1894761 h 1896903"/>
                  <a:gd name="connsiteX7" fmla="*/ 0 w 1640205"/>
                  <a:gd name="connsiteY7" fmla="*/ 1894761 h 1896903"/>
                  <a:gd name="connsiteX8" fmla="*/ 0 w 1640205"/>
                  <a:gd name="connsiteY8" fmla="*/ 238 h 1896903"/>
                  <a:gd name="connsiteX9" fmla="*/ 142875 w 1640205"/>
                  <a:gd name="connsiteY9" fmla="*/ 1191 h 1896903"/>
                  <a:gd name="connsiteX10" fmla="*/ 165735 w 1640205"/>
                  <a:gd name="connsiteY10" fmla="*/ 19288 h 1896903"/>
                  <a:gd name="connsiteX11" fmla="*/ 661988 w 1640205"/>
                  <a:gd name="connsiteY11" fmla="*/ 632698 h 1896903"/>
                  <a:gd name="connsiteX12" fmla="*/ 1468755 w 1640205"/>
                  <a:gd name="connsiteY12" fmla="*/ 1629013 h 1896903"/>
                  <a:gd name="connsiteX13" fmla="*/ 1487805 w 1640205"/>
                  <a:gd name="connsiteY13" fmla="*/ 1650921 h 1896903"/>
                  <a:gd name="connsiteX14" fmla="*/ 1487805 w 1640205"/>
                  <a:gd name="connsiteY14" fmla="*/ 2143 h 1896903"/>
                  <a:gd name="connsiteX15" fmla="*/ 1639253 w 1640205"/>
                  <a:gd name="connsiteY15" fmla="*/ 2143 h 1896903"/>
                  <a:gd name="connsiteX16" fmla="*/ 1639253 w 1640205"/>
                  <a:gd name="connsiteY16" fmla="*/ 1896666 h 189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0205" h="1896903">
                    <a:moveTo>
                      <a:pt x="1640205" y="1896666"/>
                    </a:moveTo>
                    <a:cubicBezTo>
                      <a:pt x="1592580" y="1896666"/>
                      <a:pt x="1547813" y="1897618"/>
                      <a:pt x="1502093" y="1895713"/>
                    </a:cubicBezTo>
                    <a:cubicBezTo>
                      <a:pt x="1493520" y="1895713"/>
                      <a:pt x="1482090" y="1888093"/>
                      <a:pt x="1475423" y="1880473"/>
                    </a:cubicBezTo>
                    <a:cubicBezTo>
                      <a:pt x="1228725" y="1576626"/>
                      <a:pt x="982028" y="1272778"/>
                      <a:pt x="736282" y="967978"/>
                    </a:cubicBezTo>
                    <a:cubicBezTo>
                      <a:pt x="546735" y="733663"/>
                      <a:pt x="357188" y="500301"/>
                      <a:pt x="168593" y="265986"/>
                    </a:cubicBezTo>
                    <a:cubicBezTo>
                      <a:pt x="164782" y="261223"/>
                      <a:pt x="160020" y="256461"/>
                      <a:pt x="151447" y="246936"/>
                    </a:cubicBezTo>
                    <a:lnTo>
                      <a:pt x="151447" y="1894761"/>
                    </a:lnTo>
                    <a:lnTo>
                      <a:pt x="0" y="1894761"/>
                    </a:lnTo>
                    <a:lnTo>
                      <a:pt x="0" y="238"/>
                    </a:lnTo>
                    <a:cubicBezTo>
                      <a:pt x="47625" y="238"/>
                      <a:pt x="95250" y="-714"/>
                      <a:pt x="142875" y="1191"/>
                    </a:cubicBezTo>
                    <a:cubicBezTo>
                      <a:pt x="150495" y="1191"/>
                      <a:pt x="159068" y="11668"/>
                      <a:pt x="165735" y="19288"/>
                    </a:cubicBezTo>
                    <a:cubicBezTo>
                      <a:pt x="331470" y="223123"/>
                      <a:pt x="497205" y="427911"/>
                      <a:pt x="661988" y="632698"/>
                    </a:cubicBezTo>
                    <a:cubicBezTo>
                      <a:pt x="930593" y="965121"/>
                      <a:pt x="1200150" y="1297543"/>
                      <a:pt x="1468755" y="1629013"/>
                    </a:cubicBezTo>
                    <a:cubicBezTo>
                      <a:pt x="1473518" y="1634728"/>
                      <a:pt x="1478280" y="1639491"/>
                      <a:pt x="1487805" y="1650921"/>
                    </a:cubicBezTo>
                    <a:lnTo>
                      <a:pt x="1487805" y="2143"/>
                    </a:lnTo>
                    <a:lnTo>
                      <a:pt x="1639253" y="2143"/>
                    </a:lnTo>
                    <a:lnTo>
                      <a:pt x="1639253" y="18966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4ADD74-CDA0-4984-9148-0AC075F5479A}"/>
                </a:ext>
              </a:extLst>
            </p:cNvPr>
            <p:cNvSpPr/>
            <p:nvPr/>
          </p:nvSpPr>
          <p:spPr>
            <a:xfrm>
              <a:off x="2752725" y="2278379"/>
              <a:ext cx="1056322" cy="1888807"/>
            </a:xfrm>
            <a:custGeom>
              <a:avLst/>
              <a:gdLst>
                <a:gd name="connsiteX0" fmla="*/ 0 w 1056322"/>
                <a:gd name="connsiteY0" fmla="*/ 0 h 1888807"/>
                <a:gd name="connsiteX1" fmla="*/ 151448 w 1056322"/>
                <a:gd name="connsiteY1" fmla="*/ 0 h 1888807"/>
                <a:gd name="connsiteX2" fmla="*/ 151448 w 1056322"/>
                <a:gd name="connsiteY2" fmla="*/ 1738313 h 1888807"/>
                <a:gd name="connsiteX3" fmla="*/ 1056323 w 1056322"/>
                <a:gd name="connsiteY3" fmla="*/ 1738313 h 1888807"/>
                <a:gd name="connsiteX4" fmla="*/ 1056323 w 1056322"/>
                <a:gd name="connsiteY4" fmla="*/ 1888808 h 1888807"/>
                <a:gd name="connsiteX5" fmla="*/ 0 w 1056322"/>
                <a:gd name="connsiteY5" fmla="*/ 1888808 h 18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322" h="1888807">
                  <a:moveTo>
                    <a:pt x="0" y="0"/>
                  </a:moveTo>
                  <a:lnTo>
                    <a:pt x="151448" y="0"/>
                  </a:lnTo>
                  <a:lnTo>
                    <a:pt x="151448" y="1738313"/>
                  </a:lnTo>
                  <a:lnTo>
                    <a:pt x="1056323" y="1738313"/>
                  </a:lnTo>
                  <a:lnTo>
                    <a:pt x="1056323" y="1888808"/>
                  </a:lnTo>
                  <a:lnTo>
                    <a:pt x="0" y="1888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92AD85D-FFB0-4864-9F57-22C5A258F510}"/>
                </a:ext>
              </a:extLst>
            </p:cNvPr>
            <p:cNvSpPr/>
            <p:nvPr/>
          </p:nvSpPr>
          <p:spPr>
            <a:xfrm>
              <a:off x="4372927" y="2277427"/>
              <a:ext cx="150495" cy="1892617"/>
            </a:xfrm>
            <a:custGeom>
              <a:avLst/>
              <a:gdLst>
                <a:gd name="connsiteX0" fmla="*/ 0 w 150495"/>
                <a:gd name="connsiteY0" fmla="*/ 0 h 1892617"/>
                <a:gd name="connsiteX1" fmla="*/ 150495 w 150495"/>
                <a:gd name="connsiteY1" fmla="*/ 0 h 1892617"/>
                <a:gd name="connsiteX2" fmla="*/ 150495 w 150495"/>
                <a:gd name="connsiteY2" fmla="*/ 1892618 h 1892617"/>
                <a:gd name="connsiteX3" fmla="*/ 0 w 150495"/>
                <a:gd name="connsiteY3" fmla="*/ 1892618 h 1892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" h="1892617">
                  <a:moveTo>
                    <a:pt x="0" y="0"/>
                  </a:moveTo>
                  <a:lnTo>
                    <a:pt x="150495" y="0"/>
                  </a:lnTo>
                  <a:lnTo>
                    <a:pt x="150495" y="1892618"/>
                  </a:lnTo>
                  <a:lnTo>
                    <a:pt x="0" y="18926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3616B83-8895-48F1-9C7D-25B9309E73EF}"/>
              </a:ext>
            </a:extLst>
          </p:cNvPr>
          <p:cNvSpPr txBox="1"/>
          <p:nvPr userDrawn="1"/>
        </p:nvSpPr>
        <p:spPr>
          <a:xfrm>
            <a:off x="444501" y="6444842"/>
            <a:ext cx="2376971" cy="246221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>
              <a:defRPr sz="1000" b="0"/>
            </a:lvl1pPr>
          </a:lstStyle>
          <a:p>
            <a:pPr lvl="0"/>
            <a:r>
              <a:rPr lang="en-US" sz="675"/>
              <a:t>© 2022. EMS LINQ,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02683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935" r:id="rId2"/>
    <p:sldLayoutId id="2147483891" r:id="rId3"/>
    <p:sldLayoutId id="2147483937" r:id="rId4"/>
    <p:sldLayoutId id="2147483892" r:id="rId5"/>
    <p:sldLayoutId id="2147483887" r:id="rId6"/>
    <p:sldLayoutId id="2147483888" r:id="rId7"/>
    <p:sldLayoutId id="2147483893" r:id="rId8"/>
    <p:sldLayoutId id="2147483934" r:id="rId9"/>
    <p:sldLayoutId id="2147483894" r:id="rId10"/>
    <p:sldLayoutId id="2147483895" r:id="rId11"/>
    <p:sldLayoutId id="2147483896" r:id="rId12"/>
    <p:sldLayoutId id="2147483881" r:id="rId13"/>
    <p:sldLayoutId id="2147483933" r:id="rId14"/>
    <p:sldLayoutId id="2147483882" r:id="rId15"/>
    <p:sldLayoutId id="2147483936" r:id="rId16"/>
    <p:sldLayoutId id="2147483883" r:id="rId17"/>
    <p:sldLayoutId id="2147483884" r:id="rId18"/>
    <p:sldLayoutId id="2147483870" r:id="rId19"/>
    <p:sldLayoutId id="2147483871" r:id="rId20"/>
    <p:sldLayoutId id="2147483938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  <p:sldLayoutId id="2147483880" r:id="rId30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7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0260" indent="-17026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5541" indent="-172641" algn="l" defTabSz="685800" rtl="0" eaLnBrk="1" latinLnBrk="0" hangingPunct="1">
        <a:lnSpc>
          <a:spcPct val="100000"/>
        </a:lnSpc>
        <a:spcBef>
          <a:spcPts val="375"/>
        </a:spcBef>
        <a:buFontTx/>
        <a:buChar char="–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orient="horz" pos="4032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orient="horz" pos="792" userDrawn="1">
          <p15:clr>
            <a:srgbClr val="F26B43"/>
          </p15:clr>
        </p15:guide>
        <p15:guide id="6" orient="horz" pos="576" userDrawn="1">
          <p15:clr>
            <a:srgbClr val="F26B43"/>
          </p15:clr>
        </p15:guide>
        <p15:guide id="7" orient="horz" pos="1440" userDrawn="1">
          <p15:clr>
            <a:srgbClr val="F26B43"/>
          </p15:clr>
        </p15:guide>
        <p15:guide id="8" orient="horz" pos="1584" userDrawn="1">
          <p15:clr>
            <a:srgbClr val="F26B43"/>
          </p15:clr>
        </p15:guide>
        <p15:guide id="9" orient="horz" pos="3888" userDrawn="1">
          <p15:clr>
            <a:srgbClr val="F26B43"/>
          </p15:clr>
        </p15:guide>
        <p15:guide id="10" orient="horz" pos="362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F9982C-0FA8-C82E-D79A-104583610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142" y="1828800"/>
            <a:ext cx="7543800" cy="219286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GAINS 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Colorado Department of Education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 LEA </a:t>
            </a:r>
            <a:r>
              <a:rPr lang="en-US" sz="3200">
                <a:solidFill>
                  <a:schemeClr val="tx1"/>
                </a:solidFill>
              </a:rPr>
              <a:t>Fund Requests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Training Module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Fund Request Approval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309F525-0E44-4D93-8ECD-14148FBD015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828800"/>
          <a:ext cx="81534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80236625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1506491947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Status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Role Needed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6986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Draft Started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LEA Fiscal Representative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65948752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Draft Completed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LEA Fiscal Representative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23497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Fiscal Analyst Approved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SEA Fiscal Analyst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81724096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Grants Fiscal Management Approved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SEA Grants Fiscal Manager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35859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Released for Payment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SEA Fiscal Payment Batch Approver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2055854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34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Fund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732" y="1295400"/>
            <a:ext cx="7857067" cy="1292658"/>
          </a:xfrm>
        </p:spPr>
        <p:txBody>
          <a:bodyPr>
            <a:normAutofit/>
          </a:bodyPr>
          <a:lstStyle/>
          <a:p>
            <a:r>
              <a:rPr lang="en-US" dirty="0"/>
              <a:t>LEAs have a search tool that will allow them to quickly find Fund Requests</a:t>
            </a:r>
          </a:p>
          <a:p>
            <a:r>
              <a:rPr lang="en-US" dirty="0"/>
              <a:t>From left navigation: Fund Requests &gt;&gt; Search Fund Requests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77D29-390B-CAF2-D288-119F01E1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578" y="2420583"/>
            <a:ext cx="6634843" cy="34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6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F9982C-0FA8-C82E-D79A-104583610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675" y="2734734"/>
            <a:ext cx="7543800" cy="69426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996751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Fund Request Entry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001000" cy="5059363"/>
          </a:xfrm>
        </p:spPr>
        <p:txBody>
          <a:bodyPr>
            <a:normAutofit/>
          </a:bodyPr>
          <a:lstStyle/>
          <a:p>
            <a:r>
              <a:rPr lang="en-US" sz="1800" dirty="0"/>
              <a:t>Access from Left Nav: Fund Requests &gt;&gt; Fund Requests</a:t>
            </a:r>
          </a:p>
          <a:p>
            <a:r>
              <a:rPr lang="en-US" sz="1800" dirty="0"/>
              <a:t>Choose FY and Funding Application</a:t>
            </a:r>
          </a:p>
          <a:p>
            <a:r>
              <a:rPr lang="en-US" sz="1800" dirty="0"/>
              <a:t>Available Budget: Lesser of Approved Budget and Pending Allocation</a:t>
            </a:r>
          </a:p>
          <a:p>
            <a:r>
              <a:rPr lang="en-US" sz="1800" dirty="0"/>
              <a:t>Total Available Amount: Factors in Funding % of Allocation Sources</a:t>
            </a:r>
          </a:p>
          <a:p>
            <a:r>
              <a:rPr lang="en-US" sz="1800" dirty="0"/>
              <a:t>Net Available Amount = Total Available – Received Amount</a:t>
            </a:r>
          </a:p>
          <a:p>
            <a:r>
              <a:rPr lang="en-US" sz="1800" dirty="0"/>
              <a:t>Pending Fund Requests shows an amount when there is a request in progress or ‘None’ when no pending request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9BFAD-AE85-BE2C-C830-24636E20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617633"/>
            <a:ext cx="8001000" cy="21827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974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dirty="0"/>
              <a:t>Project Summary / Fund Request List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227504"/>
            <a:ext cx="7074119" cy="14153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Displays general grant information</a:t>
            </a:r>
          </a:p>
          <a:p>
            <a:r>
              <a:rPr lang="en-US" dirty="0"/>
              <a:t>List of Requests for this grant</a:t>
            </a:r>
          </a:p>
          <a:p>
            <a:r>
              <a:rPr lang="en-US" dirty="0"/>
              <a:t>List of Adjustments for this grant</a:t>
            </a:r>
          </a:p>
          <a:p>
            <a:r>
              <a:rPr lang="en-US" dirty="0"/>
              <a:t>Project Hold Administration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53A4C-683C-DE21-0FD3-8D3F915E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14" y="2658339"/>
            <a:ext cx="6367345" cy="33132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and Completing Fund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1228926"/>
            <a:ext cx="8325696" cy="1905000"/>
          </a:xfrm>
        </p:spPr>
        <p:txBody>
          <a:bodyPr>
            <a:normAutofit/>
          </a:bodyPr>
          <a:lstStyle/>
          <a:p>
            <a:r>
              <a:rPr lang="en-US" dirty="0"/>
              <a:t>Fund Requests cannot be created until the grant budget is approved</a:t>
            </a:r>
          </a:p>
          <a:p>
            <a:r>
              <a:rPr lang="en-US" dirty="0"/>
              <a:t>One active Fund Request per LEA/Grant/FY combination</a:t>
            </a:r>
          </a:p>
          <a:p>
            <a:r>
              <a:rPr lang="en-US" dirty="0"/>
              <a:t>General Framework consistent with Funding Application</a:t>
            </a:r>
          </a:p>
          <a:p>
            <a:pPr lvl="1"/>
            <a:r>
              <a:rPr lang="en-US" dirty="0"/>
              <a:t>Sections 	- History Log and Communication 	- Validation 	- Workflow</a:t>
            </a:r>
          </a:p>
          <a:p>
            <a:r>
              <a:rPr lang="en-US" dirty="0">
                <a:solidFill>
                  <a:srgbClr val="FFFF00"/>
                </a:solidFill>
              </a:rPr>
              <a:t>Fund Requests for state grants will automatically generate upon application approval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C704E-B8FF-01B5-3CE6-4A184BAE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061273"/>
            <a:ext cx="6693408" cy="31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Expenditure Details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8305800" cy="5181599"/>
          </a:xfrm>
        </p:spPr>
        <p:txBody>
          <a:bodyPr>
            <a:normAutofit/>
          </a:bodyPr>
          <a:lstStyle/>
          <a:p>
            <a:r>
              <a:rPr lang="en-US" sz="1600" dirty="0"/>
              <a:t>Report </a:t>
            </a:r>
            <a:r>
              <a:rPr lang="en-US" sz="1600" dirty="0">
                <a:solidFill>
                  <a:srgbClr val="FFFF00"/>
                </a:solidFill>
              </a:rPr>
              <a:t>year-to-date</a:t>
            </a:r>
            <a:r>
              <a:rPr lang="en-US" sz="1600" dirty="0"/>
              <a:t> Expenditures by Object and Function Item</a:t>
            </a:r>
          </a:p>
          <a:p>
            <a:r>
              <a:rPr lang="en-US" sz="1600" dirty="0"/>
              <a:t>Only displays rows and columns that contain approved budget amounts</a:t>
            </a:r>
          </a:p>
          <a:p>
            <a:r>
              <a:rPr lang="en-US" sz="1600" dirty="0"/>
              <a:t>GAINS validates expenditures against approved budget</a:t>
            </a:r>
          </a:p>
          <a:p>
            <a:r>
              <a:rPr lang="en-US" sz="1600" dirty="0"/>
              <a:t>Hover on cell to see approved budget amount</a:t>
            </a:r>
          </a:p>
          <a:p>
            <a:r>
              <a:rPr lang="en-US" sz="1600" dirty="0"/>
              <a:t>Disabled cells where no approved budget exists</a:t>
            </a:r>
          </a:p>
          <a:p>
            <a:r>
              <a:rPr lang="en-US" sz="1600" dirty="0"/>
              <a:t>Automatically populates expenditures from previous request</a:t>
            </a:r>
          </a:p>
          <a:p>
            <a:pPr lvl="1"/>
            <a:r>
              <a:rPr lang="en-US" sz="1200" dirty="0"/>
              <a:t>Just update cells that have changed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79069-5E01-3F47-2EBD-77A982C6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51" y="3299141"/>
            <a:ext cx="6646890" cy="29728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Page – Fiscal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305800" cy="2150666"/>
          </a:xfrm>
        </p:spPr>
        <p:txBody>
          <a:bodyPr>
            <a:normAutofit/>
          </a:bodyPr>
          <a:lstStyle/>
          <a:p>
            <a:r>
              <a:rPr lang="en-US" dirty="0"/>
              <a:t>System knows and automatically populates most fields</a:t>
            </a:r>
          </a:p>
          <a:p>
            <a:r>
              <a:rPr lang="en-US" dirty="0"/>
              <a:t>Total Cash Basis Expenditures comes from Expenditure Details page</a:t>
            </a:r>
          </a:p>
          <a:p>
            <a:r>
              <a:rPr lang="en-US" dirty="0"/>
              <a:t>Calculates amount of the request automatically using total expenditures minus cash received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859853-9CF7-9B5A-F1E2-66298E48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33" y="2814280"/>
            <a:ext cx="7083133" cy="296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Documents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05" y="16002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/>
              <a:t>LEA may be asked by CDE to upload backup documentation detailing their expenditures</a:t>
            </a:r>
          </a:p>
          <a:p>
            <a:r>
              <a:rPr lang="en-US" dirty="0"/>
              <a:t>Document types allowed include PDF, Word, Excel, PowerPoint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EBD555-12A1-7C9A-D20F-C5981F967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85" y="3581400"/>
            <a:ext cx="5989839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13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System automatically validates Fund Requests as they are completed</a:t>
            </a:r>
          </a:p>
          <a:p>
            <a:r>
              <a:rPr lang="en-US" dirty="0"/>
              <a:t>Errors will prevent submission; warnings will be called out but allow submission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AC65C-6876-D024-997C-3087D0108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356" y="2251428"/>
            <a:ext cx="6736472" cy="40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and Review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1326"/>
            <a:ext cx="8077200" cy="2193083"/>
          </a:xfrm>
        </p:spPr>
        <p:txBody>
          <a:bodyPr>
            <a:normAutofit/>
          </a:bodyPr>
          <a:lstStyle/>
          <a:p>
            <a:r>
              <a:rPr lang="en-US" dirty="0"/>
              <a:t>Once a request passes validation, the LEA Fiscal Representative may move it to Draft Completed</a:t>
            </a:r>
          </a:p>
          <a:p>
            <a:r>
              <a:rPr lang="en-US" dirty="0"/>
              <a:t>Request is then sent to CDE for review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0DDC3-1EB3-C8C8-7EC3-2F1DE02D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21" y="2377693"/>
            <a:ext cx="6865957" cy="34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84709"/>
      </p:ext>
    </p:extLst>
  </p:cSld>
  <p:clrMapOvr>
    <a:masterClrMapping/>
  </p:clrMapOvr>
</p:sld>
</file>

<file path=ppt/theme/theme1.xml><?xml version="1.0" encoding="utf-8"?>
<a:theme xmlns:a="http://schemas.openxmlformats.org/drawingml/2006/main" name="LINQPPTTemplate">
  <a:themeElements>
    <a:clrScheme name="LINQ Color Theme">
      <a:dk1>
        <a:srgbClr val="00205B"/>
      </a:dk1>
      <a:lt1>
        <a:srgbClr val="FFFFFF"/>
      </a:lt1>
      <a:dk2>
        <a:srgbClr val="46474C"/>
      </a:dk2>
      <a:lt2>
        <a:srgbClr val="EFEFEF"/>
      </a:lt2>
      <a:accent1>
        <a:srgbClr val="00205B"/>
      </a:accent1>
      <a:accent2>
        <a:srgbClr val="81D0DE"/>
      </a:accent2>
      <a:accent3>
        <a:srgbClr val="9DD7CF"/>
      </a:accent3>
      <a:accent4>
        <a:srgbClr val="FDC680"/>
      </a:accent4>
      <a:accent5>
        <a:srgbClr val="F6A99F"/>
      </a:accent5>
      <a:accent6>
        <a:srgbClr val="F0E16E"/>
      </a:accent6>
      <a:hlink>
        <a:srgbClr val="7DCFDF"/>
      </a:hlink>
      <a:folHlink>
        <a:srgbClr val="00205B"/>
      </a:folHlink>
    </a:clrScheme>
    <a:fontScheme name="LINQ">
      <a:majorFont>
        <a:latin typeface="Bookman Old Styl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QPPTTemplate" id="{7A421AE5-65F4-504E-83C1-E418BDF72D23}" vid="{EE55F79F-6CC6-0941-B02C-13E87C9B81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C10B7BBFAF148ABC70D765CD7B3F6" ma:contentTypeVersion="15" ma:contentTypeDescription="Create a new document." ma:contentTypeScope="" ma:versionID="f2416b2148db0f33ffc91827e258f255">
  <xsd:schema xmlns:xsd="http://www.w3.org/2001/XMLSchema" xmlns:xs="http://www.w3.org/2001/XMLSchema" xmlns:p="http://schemas.microsoft.com/office/2006/metadata/properties" xmlns:ns2="1a163e99-07ec-4113-8c35-9b9cd66b05a8" xmlns:ns3="38cce589-8d35-4786-96eb-fd5bd944f469" xmlns:ns4="03689063-9da5-44f8-96f4-8c123fe66f9f" targetNamespace="http://schemas.microsoft.com/office/2006/metadata/properties" ma:root="true" ma:fieldsID="679e3cf12c8335ab459b965882aeace0" ns2:_="" ns3:_="" ns4:_="">
    <xsd:import namespace="1a163e99-07ec-4113-8c35-9b9cd66b05a8"/>
    <xsd:import namespace="38cce589-8d35-4786-96eb-fd5bd944f469"/>
    <xsd:import namespace="03689063-9da5-44f8-96f4-8c123fe66f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63e99-07ec-4113-8c35-9b9cd66b05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ce589-8d35-4786-96eb-fd5bd944f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78e06d-b84c-4d75-91bc-d5a071def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89063-9da5-44f8-96f4-8c123fe66f9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79baeba-4ed7-4b4a-bbf4-c71360971d78}" ma:internalName="TaxCatchAll" ma:showField="CatchAllData" ma:web="03689063-9da5-44f8-96f4-8c123fe66f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689063-9da5-44f8-96f4-8c123fe66f9f" xsi:nil="true"/>
    <lcf76f155ced4ddcb4097134ff3c332f xmlns="38cce589-8d35-4786-96eb-fd5bd944f46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B05CC3-41D6-4DDE-BC78-D48263C8B280}">
  <ds:schemaRefs>
    <ds:schemaRef ds:uri="03689063-9da5-44f8-96f4-8c123fe66f9f"/>
    <ds:schemaRef ds:uri="1a163e99-07ec-4113-8c35-9b9cd66b05a8"/>
    <ds:schemaRef ds:uri="38cce589-8d35-4786-96eb-fd5bd944f4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774E72-ABB8-49D8-9C67-28DDAF91F0A5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3689063-9da5-44f8-96f4-8c123fe66f9f"/>
    <ds:schemaRef ds:uri="38cce589-8d35-4786-96eb-fd5bd944f469"/>
    <ds:schemaRef ds:uri="1a163e99-07ec-4113-8c35-9b9cd66b05a8"/>
  </ds:schemaRefs>
</ds:datastoreItem>
</file>

<file path=customXml/itemProps3.xml><?xml version="1.0" encoding="utf-8"?>
<ds:datastoreItem xmlns:ds="http://schemas.openxmlformats.org/officeDocument/2006/customXml" ds:itemID="{29BCDE8E-A00D-4D5F-8129-D8C960070A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410</Words>
  <Application>Microsoft Office PowerPoint</Application>
  <PresentationFormat>On-screen Show (4:3)</PresentationFormat>
  <Paragraphs>69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Libre Franklin</vt:lpstr>
      <vt:lpstr>LINQPPTTemplate</vt:lpstr>
      <vt:lpstr>GAINS  Colorado Department of Education  LEA Fund Requests Training Module</vt:lpstr>
      <vt:lpstr>Fund Request Entry Page</vt:lpstr>
      <vt:lpstr>Project Summary / Fund Request List </vt:lpstr>
      <vt:lpstr>Creating and Completing Fund Requests</vt:lpstr>
      <vt:lpstr>Expenditure Details Page</vt:lpstr>
      <vt:lpstr>Request Page – Fiscal Summary</vt:lpstr>
      <vt:lpstr>Related Documents Page</vt:lpstr>
      <vt:lpstr>Validation</vt:lpstr>
      <vt:lpstr>Submission and Review</vt:lpstr>
      <vt:lpstr>Fund Request Approval Steps</vt:lpstr>
      <vt:lpstr>Search Fund Requests</vt:lpstr>
      <vt:lpstr>Demonstration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Nisha Bagepalli</dc:creator>
  <cp:lastModifiedBy>(Allen) Winicki, Megan</cp:lastModifiedBy>
  <cp:revision>13</cp:revision>
  <dcterms:created xsi:type="dcterms:W3CDTF">2022-03-29T02:28:48Z</dcterms:created>
  <dcterms:modified xsi:type="dcterms:W3CDTF">2023-10-02T19:02:02Z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0x010100AC3C10B7BBFAF148ABC70D765CD7B3F6</vt:lpwstr>
  </property>
  <property fmtid="{D5CDD505-2E9C-101B-9397-08002B2CF9AE}" pid="3" name="MediaServiceImageTags">
    <vt:lpwstr/>
  </property>
</Properties>
</file>