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9" r:id="rId4"/>
  </p:sldMasterIdLst>
  <p:notesMasterIdLst>
    <p:notesMasterId r:id="rId43"/>
  </p:notesMasterIdLst>
  <p:sldIdLst>
    <p:sldId id="279" r:id="rId5"/>
    <p:sldId id="278" r:id="rId6"/>
    <p:sldId id="277" r:id="rId7"/>
    <p:sldId id="269" r:id="rId8"/>
    <p:sldId id="276" r:id="rId9"/>
    <p:sldId id="273" r:id="rId10"/>
    <p:sldId id="297" r:id="rId11"/>
    <p:sldId id="298" r:id="rId12"/>
    <p:sldId id="266" r:id="rId13"/>
    <p:sldId id="262" r:id="rId14"/>
    <p:sldId id="263" r:id="rId15"/>
    <p:sldId id="260" r:id="rId16"/>
    <p:sldId id="261" r:id="rId17"/>
    <p:sldId id="259" r:id="rId18"/>
    <p:sldId id="258" r:id="rId19"/>
    <p:sldId id="257" r:id="rId20"/>
    <p:sldId id="303" r:id="rId21"/>
    <p:sldId id="305" r:id="rId22"/>
    <p:sldId id="287" r:id="rId23"/>
    <p:sldId id="286" r:id="rId24"/>
    <p:sldId id="285" r:id="rId25"/>
    <p:sldId id="284" r:id="rId26"/>
    <p:sldId id="283" r:id="rId27"/>
    <p:sldId id="292" r:id="rId28"/>
    <p:sldId id="291" r:id="rId29"/>
    <p:sldId id="290" r:id="rId30"/>
    <p:sldId id="289" r:id="rId31"/>
    <p:sldId id="288" r:id="rId32"/>
    <p:sldId id="296" r:id="rId33"/>
    <p:sldId id="295" r:id="rId34"/>
    <p:sldId id="294" r:id="rId35"/>
    <p:sldId id="293" r:id="rId36"/>
    <p:sldId id="300" r:id="rId37"/>
    <p:sldId id="301" r:id="rId38"/>
    <p:sldId id="272" r:id="rId39"/>
    <p:sldId id="302" r:id="rId40"/>
    <p:sldId id="271" r:id="rId41"/>
    <p:sldId id="304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1A2DE8-9CFE-4D79-B277-7FB565BB46D2}" v="14" dt="2023-09-18T23:07:06.111"/>
    <p1510:client id="{B527B77E-A440-CA91-EE76-DBA2A08C9D56}" v="3" dt="2023-09-19T14:34:32.7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469" autoAdjust="0"/>
  </p:normalViewPr>
  <p:slideViewPr>
    <p:cSldViewPr snapToGrid="0">
      <p:cViewPr varScale="1">
        <p:scale>
          <a:sx n="90" d="100"/>
          <a:sy n="90" d="100"/>
        </p:scale>
        <p:origin x="22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D9F57-61D8-42F6-9DD8-FFB206D360F4}" type="datetimeFigureOut">
              <a:t>10/2/2023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8035D-C114-4DFB-8383-D313A55BC5D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60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4F7E2-BAA4-4DE4-8D79-EE7F2C3E56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19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4F7E2-BAA4-4DE4-8D79-EE7F2C3E56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90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4F7E2-BAA4-4DE4-8D79-EE7F2C3E560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34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Title IV </a:t>
            </a:r>
            <a:r>
              <a:rPr lang="en-US" err="1"/>
              <a:t>wilcox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4F7E2-BAA4-4DE4-8D79-EE7F2C3E560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70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E9758-001F-9247-9A57-6A2216EB7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1" y="457201"/>
            <a:ext cx="8559800" cy="102870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14FD5-2D4A-4B44-84A1-3033B118A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771" y="1645921"/>
            <a:ext cx="8559800" cy="4039467"/>
          </a:xfrm>
        </p:spPr>
        <p:txBody>
          <a:bodyPr/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 sz="1350"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00000"/>
              </a:lnSpc>
              <a:defRPr sz="1200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1DF80AC3-375D-3206-773A-FE4E7ADE0A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06429" y="638092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2B2B4-CE13-4EA6-9957-7BE597211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21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1BABF270-798F-207A-B733-B57D714D54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2B2B4-CE13-4EA6-9957-7BE597211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68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C761F-C7D7-8849-B8BF-EB13466E1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1257300"/>
            <a:ext cx="2949178" cy="1028700"/>
          </a:xfrm>
        </p:spPr>
        <p:txBody>
          <a:bodyPr anchor="b"/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F0231-F7F9-A543-8E7A-65542924A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2935" y="1257299"/>
            <a:ext cx="5148165" cy="4495801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  <a:lvl2pPr>
              <a:lnSpc>
                <a:spcPct val="100000"/>
              </a:lnSpc>
              <a:defRPr sz="21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500"/>
            </a:lvl4pPr>
            <a:lvl5pPr>
              <a:lnSpc>
                <a:spcPct val="100000"/>
              </a:lnSpc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D0D31E-2B8F-6540-B653-AAADBE4F4E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5770" y="2514600"/>
            <a:ext cx="2949178" cy="32385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5896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C5F7-9843-DD46-B105-FF76004BD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1" y="1257300"/>
            <a:ext cx="2953730" cy="1028700"/>
          </a:xfrm>
        </p:spPr>
        <p:txBody>
          <a:bodyPr anchor="b"/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2EA890-C49F-444B-84AC-32DEE7C19E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657600" y="1257300"/>
            <a:ext cx="5143500" cy="4495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B3B895-274B-A44C-9E27-A593053179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5770" y="2514600"/>
            <a:ext cx="2949178" cy="32385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AAFD54-77AF-6BF4-691C-FFDB7EF16B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2B2B4-CE13-4EA6-9957-7BE597211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19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 phot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27D26EF-850C-BA4F-8DF6-AE19D53B3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5213" y="457201"/>
            <a:ext cx="6175887" cy="800099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297ED1-1479-4C69-AF33-07FD07A503C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625212" y="1645920"/>
            <a:ext cx="3017520" cy="452628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387C48D-5ED9-46EB-B570-3D65A9696A3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783580" y="1645920"/>
            <a:ext cx="3017520" cy="452628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7F36370A-B35F-9C47-7150-DCEF4AFA25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2B2B4-CE13-4EA6-9957-7BE597211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50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col phot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27D26EF-850C-BA4F-8DF6-AE19D53B3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5213" y="457201"/>
            <a:ext cx="6175887" cy="800099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297ED1-1479-4C69-AF33-07FD07A503C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625212" y="1645920"/>
            <a:ext cx="6175888" cy="45262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00206EC7-CA42-BE90-2728-F1DBD084A9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2B2B4-CE13-4EA6-9957-7BE597211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54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70" y="1268964"/>
            <a:ext cx="6175887" cy="1017037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4789C8-C0C6-48FB-B1F6-D2B3F6FA8F9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45771" y="2514601"/>
            <a:ext cx="5119295" cy="32384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E5B3F0AF-9A88-2ECD-DF65-867E2F687C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2B2B4-CE13-4EA6-9957-7BE597211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78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70" y="457200"/>
            <a:ext cx="6175887" cy="1033272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4789C8-C0C6-48FB-B1F6-D2B3F6FA8F9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45770" y="1645919"/>
            <a:ext cx="5280660" cy="42062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570AEE22-D344-9B03-8F73-0B425BB375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2B2B4-CE13-4EA6-9957-7BE597211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1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A1D53BF-820E-467F-A452-A607A5F64B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25213" y="2514601"/>
            <a:ext cx="6175887" cy="32385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27D26EF-850C-BA4F-8DF6-AE19D53B3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5213" y="1268964"/>
            <a:ext cx="6175887" cy="1017037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495FBBCF-5BF4-830F-3FD5-A6B90DDEB1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2B2B4-CE13-4EA6-9957-7BE597211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3737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27D26EF-850C-BA4F-8DF6-AE19D53B3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1268964"/>
            <a:ext cx="6175887" cy="1017037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015411-F297-4B98-B097-08D3303803D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5770" y="2514600"/>
            <a:ext cx="3017520" cy="320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35345B8-941D-410B-AA29-85F2942E7F7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34740" y="2514600"/>
            <a:ext cx="3017520" cy="320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05920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3E2A815-92F4-4875-940F-355B32931A4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627231" y="2971800"/>
            <a:ext cx="1889539" cy="914400"/>
            <a:chOff x="2752725" y="2226336"/>
            <a:chExt cx="6619105" cy="2402376"/>
          </a:xfrm>
          <a:solidFill>
            <a:schemeClr val="bg1"/>
          </a:solidFill>
        </p:grpSpPr>
        <p:grpSp>
          <p:nvGrpSpPr>
            <p:cNvPr id="13" name="Graphic 2">
              <a:extLst>
                <a:ext uri="{FF2B5EF4-FFF2-40B4-BE49-F238E27FC236}">
                  <a16:creationId xmlns:a16="http://schemas.microsoft.com/office/drawing/2014/main" id="{B41C85E8-DD5B-45B6-ADE4-5DE56E67F1A6}"/>
                </a:ext>
              </a:extLst>
            </p:cNvPr>
            <p:cNvGrpSpPr/>
            <p:nvPr/>
          </p:nvGrpSpPr>
          <p:grpSpPr>
            <a:xfrm>
              <a:off x="5214937" y="2226336"/>
              <a:ext cx="4156893" cy="2402376"/>
              <a:chOff x="5214937" y="2226336"/>
              <a:chExt cx="4156893" cy="2402376"/>
            </a:xfrm>
            <a:grpFill/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98F289A7-BB90-448C-81DF-4DCBD3563AFC}"/>
                  </a:ext>
                </a:extLst>
              </p:cNvPr>
              <p:cNvSpPr/>
              <p:nvPr/>
            </p:nvSpPr>
            <p:spPr>
              <a:xfrm>
                <a:off x="7381344" y="2226336"/>
                <a:ext cx="1990486" cy="2402376"/>
              </a:xfrm>
              <a:custGeom>
                <a:avLst/>
                <a:gdLst>
                  <a:gd name="connsiteX0" fmla="*/ 149120 w 1990486"/>
                  <a:gd name="connsiteY0" fmla="*/ 996923 h 2402376"/>
                  <a:gd name="connsiteX1" fmla="*/ 992083 w 1990486"/>
                  <a:gd name="connsiteY1" fmla="*/ 155866 h 2402376"/>
                  <a:gd name="connsiteX2" fmla="*/ 1833141 w 1990486"/>
                  <a:gd name="connsiteY2" fmla="*/ 995971 h 2402376"/>
                  <a:gd name="connsiteX3" fmla="*/ 984463 w 1990486"/>
                  <a:gd name="connsiteY3" fmla="*/ 1836076 h 2402376"/>
                  <a:gd name="connsiteX4" fmla="*/ 149120 w 1990486"/>
                  <a:gd name="connsiteY4" fmla="*/ 996923 h 2402376"/>
                  <a:gd name="connsiteX5" fmla="*/ 1827425 w 1990486"/>
                  <a:gd name="connsiteY5" fmla="*/ 2169451 h 2402376"/>
                  <a:gd name="connsiteX6" fmla="*/ 1588348 w 1990486"/>
                  <a:gd name="connsiteY6" fmla="*/ 2247556 h 2402376"/>
                  <a:gd name="connsiteX7" fmla="*/ 1361653 w 1990486"/>
                  <a:gd name="connsiteY7" fmla="*/ 2166593 h 2402376"/>
                  <a:gd name="connsiteX8" fmla="*/ 1263545 w 1990486"/>
                  <a:gd name="connsiteY8" fmla="*/ 2110396 h 2402376"/>
                  <a:gd name="connsiteX9" fmla="*/ 1089238 w 1990486"/>
                  <a:gd name="connsiteY9" fmla="*/ 2036101 h 2402376"/>
                  <a:gd name="connsiteX10" fmla="*/ 1375941 w 1990486"/>
                  <a:gd name="connsiteY10" fmla="*/ 1913228 h 2402376"/>
                  <a:gd name="connsiteX11" fmla="*/ 1964585 w 1990486"/>
                  <a:gd name="connsiteY11" fmla="*/ 771181 h 2402376"/>
                  <a:gd name="connsiteX12" fmla="*/ 792058 w 1990486"/>
                  <a:gd name="connsiteY12" fmla="*/ 21563 h 2402376"/>
                  <a:gd name="connsiteX13" fmla="*/ 8150 w 1990486"/>
                  <a:gd name="connsiteY13" fmla="*/ 1118843 h 2402376"/>
                  <a:gd name="connsiteX14" fmla="*/ 608225 w 1990486"/>
                  <a:gd name="connsiteY14" fmla="*/ 1912276 h 2402376"/>
                  <a:gd name="connsiteX15" fmla="*/ 823491 w 1990486"/>
                  <a:gd name="connsiteY15" fmla="*/ 1982761 h 2402376"/>
                  <a:gd name="connsiteX16" fmla="*/ 375816 w 1990486"/>
                  <a:gd name="connsiteY16" fmla="*/ 2172308 h 2402376"/>
                  <a:gd name="connsiteX17" fmla="*/ 435823 w 1990486"/>
                  <a:gd name="connsiteY17" fmla="*/ 2312326 h 2402376"/>
                  <a:gd name="connsiteX18" fmla="*/ 468208 w 1990486"/>
                  <a:gd name="connsiteY18" fmla="*/ 2299943 h 2402376"/>
                  <a:gd name="connsiteX19" fmla="*/ 703475 w 1990486"/>
                  <a:gd name="connsiteY19" fmla="*/ 2202788 h 2402376"/>
                  <a:gd name="connsiteX20" fmla="*/ 1266403 w 1990486"/>
                  <a:gd name="connsiteY20" fmla="*/ 2286608 h 2402376"/>
                  <a:gd name="connsiteX21" fmla="*/ 1359748 w 1990486"/>
                  <a:gd name="connsiteY21" fmla="*/ 2340901 h 2402376"/>
                  <a:gd name="connsiteX22" fmla="*/ 1912198 w 1990486"/>
                  <a:gd name="connsiteY22" fmla="*/ 2299943 h 2402376"/>
                  <a:gd name="connsiteX23" fmla="*/ 1975063 w 1990486"/>
                  <a:gd name="connsiteY23" fmla="*/ 2245651 h 2402376"/>
                  <a:gd name="connsiteX24" fmla="*/ 1856953 w 1990486"/>
                  <a:gd name="connsiteY24" fmla="*/ 2147543 h 2402376"/>
                  <a:gd name="connsiteX25" fmla="*/ 1827425 w 1990486"/>
                  <a:gd name="connsiteY25" fmla="*/ 2169451 h 2402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990486" h="2402376">
                    <a:moveTo>
                      <a:pt x="149120" y="996923"/>
                    </a:moveTo>
                    <a:cubicBezTo>
                      <a:pt x="147216" y="534008"/>
                      <a:pt x="526310" y="155866"/>
                      <a:pt x="992083" y="155866"/>
                    </a:cubicBezTo>
                    <a:cubicBezTo>
                      <a:pt x="1454998" y="155866"/>
                      <a:pt x="1832188" y="533056"/>
                      <a:pt x="1833141" y="995971"/>
                    </a:cubicBezTo>
                    <a:cubicBezTo>
                      <a:pt x="1834093" y="1461743"/>
                      <a:pt x="1456903" y="1837981"/>
                      <a:pt x="984463" y="1836076"/>
                    </a:cubicBezTo>
                    <a:cubicBezTo>
                      <a:pt x="529168" y="1835123"/>
                      <a:pt x="151025" y="1467458"/>
                      <a:pt x="149120" y="996923"/>
                    </a:cubicBezTo>
                    <a:moveTo>
                      <a:pt x="1827425" y="2169451"/>
                    </a:moveTo>
                    <a:cubicBezTo>
                      <a:pt x="1756941" y="2224696"/>
                      <a:pt x="1676930" y="2254223"/>
                      <a:pt x="1588348" y="2247556"/>
                    </a:cubicBezTo>
                    <a:cubicBezTo>
                      <a:pt x="1506433" y="2241841"/>
                      <a:pt x="1431185" y="2211361"/>
                      <a:pt x="1361653" y="2166593"/>
                    </a:cubicBezTo>
                    <a:cubicBezTo>
                      <a:pt x="1330220" y="2146591"/>
                      <a:pt x="1297835" y="2126588"/>
                      <a:pt x="1263545" y="2110396"/>
                    </a:cubicBezTo>
                    <a:cubicBezTo>
                      <a:pt x="1207348" y="2083726"/>
                      <a:pt x="1148293" y="2060866"/>
                      <a:pt x="1089238" y="2036101"/>
                    </a:cubicBezTo>
                    <a:cubicBezTo>
                      <a:pt x="1186393" y="1994191"/>
                      <a:pt x="1280691" y="1953233"/>
                      <a:pt x="1375941" y="1913228"/>
                    </a:cubicBezTo>
                    <a:cubicBezTo>
                      <a:pt x="1828378" y="1721776"/>
                      <a:pt x="2074123" y="1249336"/>
                      <a:pt x="1964585" y="771181"/>
                    </a:cubicBezTo>
                    <a:cubicBezTo>
                      <a:pt x="1846475" y="253973"/>
                      <a:pt x="1335935" y="-91784"/>
                      <a:pt x="792058" y="21563"/>
                    </a:cubicBezTo>
                    <a:cubicBezTo>
                      <a:pt x="280566" y="127291"/>
                      <a:pt x="-57572" y="598778"/>
                      <a:pt x="8150" y="1118843"/>
                    </a:cubicBezTo>
                    <a:cubicBezTo>
                      <a:pt x="55775" y="1493176"/>
                      <a:pt x="262468" y="1757971"/>
                      <a:pt x="608225" y="1912276"/>
                    </a:cubicBezTo>
                    <a:cubicBezTo>
                      <a:pt x="675853" y="1942756"/>
                      <a:pt x="750148" y="1958948"/>
                      <a:pt x="823491" y="1982761"/>
                    </a:cubicBezTo>
                    <a:cubicBezTo>
                      <a:pt x="675853" y="2045626"/>
                      <a:pt x="527263" y="2108491"/>
                      <a:pt x="375816" y="2172308"/>
                    </a:cubicBezTo>
                    <a:cubicBezTo>
                      <a:pt x="395818" y="2219933"/>
                      <a:pt x="415820" y="2265653"/>
                      <a:pt x="435823" y="2312326"/>
                    </a:cubicBezTo>
                    <a:cubicBezTo>
                      <a:pt x="448205" y="2307563"/>
                      <a:pt x="457730" y="2303753"/>
                      <a:pt x="468208" y="2299943"/>
                    </a:cubicBezTo>
                    <a:cubicBezTo>
                      <a:pt x="546313" y="2267558"/>
                      <a:pt x="622513" y="2229458"/>
                      <a:pt x="703475" y="2202788"/>
                    </a:cubicBezTo>
                    <a:cubicBezTo>
                      <a:pt x="904453" y="2136113"/>
                      <a:pt x="1091143" y="2178023"/>
                      <a:pt x="1266403" y="2286608"/>
                    </a:cubicBezTo>
                    <a:cubicBezTo>
                      <a:pt x="1296883" y="2305658"/>
                      <a:pt x="1327363" y="2325661"/>
                      <a:pt x="1359748" y="2340901"/>
                    </a:cubicBezTo>
                    <a:cubicBezTo>
                      <a:pt x="1551200" y="2430436"/>
                      <a:pt x="1735985" y="2426626"/>
                      <a:pt x="1912198" y="2299943"/>
                    </a:cubicBezTo>
                    <a:cubicBezTo>
                      <a:pt x="1934105" y="2283751"/>
                      <a:pt x="1953155" y="2264701"/>
                      <a:pt x="1975063" y="2245651"/>
                    </a:cubicBezTo>
                    <a:cubicBezTo>
                      <a:pt x="1934105" y="2211361"/>
                      <a:pt x="1896005" y="2179928"/>
                      <a:pt x="1856953" y="2147543"/>
                    </a:cubicBezTo>
                    <a:cubicBezTo>
                      <a:pt x="1845523" y="2154211"/>
                      <a:pt x="1835998" y="2161831"/>
                      <a:pt x="1827425" y="216945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BE41680C-ED40-4BAF-803D-ED32A023DD36}"/>
                  </a:ext>
                </a:extLst>
              </p:cNvPr>
              <p:cNvSpPr/>
              <p:nvPr/>
            </p:nvSpPr>
            <p:spPr>
              <a:xfrm>
                <a:off x="5214937" y="2275284"/>
                <a:ext cx="1640205" cy="1896903"/>
              </a:xfrm>
              <a:custGeom>
                <a:avLst/>
                <a:gdLst>
                  <a:gd name="connsiteX0" fmla="*/ 1640205 w 1640205"/>
                  <a:gd name="connsiteY0" fmla="*/ 1896666 h 1896903"/>
                  <a:gd name="connsiteX1" fmla="*/ 1502093 w 1640205"/>
                  <a:gd name="connsiteY1" fmla="*/ 1895713 h 1896903"/>
                  <a:gd name="connsiteX2" fmla="*/ 1475423 w 1640205"/>
                  <a:gd name="connsiteY2" fmla="*/ 1880473 h 1896903"/>
                  <a:gd name="connsiteX3" fmla="*/ 736282 w 1640205"/>
                  <a:gd name="connsiteY3" fmla="*/ 967978 h 1896903"/>
                  <a:gd name="connsiteX4" fmla="*/ 168593 w 1640205"/>
                  <a:gd name="connsiteY4" fmla="*/ 265986 h 1896903"/>
                  <a:gd name="connsiteX5" fmla="*/ 151447 w 1640205"/>
                  <a:gd name="connsiteY5" fmla="*/ 246936 h 1896903"/>
                  <a:gd name="connsiteX6" fmla="*/ 151447 w 1640205"/>
                  <a:gd name="connsiteY6" fmla="*/ 1894761 h 1896903"/>
                  <a:gd name="connsiteX7" fmla="*/ 0 w 1640205"/>
                  <a:gd name="connsiteY7" fmla="*/ 1894761 h 1896903"/>
                  <a:gd name="connsiteX8" fmla="*/ 0 w 1640205"/>
                  <a:gd name="connsiteY8" fmla="*/ 238 h 1896903"/>
                  <a:gd name="connsiteX9" fmla="*/ 142875 w 1640205"/>
                  <a:gd name="connsiteY9" fmla="*/ 1191 h 1896903"/>
                  <a:gd name="connsiteX10" fmla="*/ 165735 w 1640205"/>
                  <a:gd name="connsiteY10" fmla="*/ 19288 h 1896903"/>
                  <a:gd name="connsiteX11" fmla="*/ 661988 w 1640205"/>
                  <a:gd name="connsiteY11" fmla="*/ 632698 h 1896903"/>
                  <a:gd name="connsiteX12" fmla="*/ 1468755 w 1640205"/>
                  <a:gd name="connsiteY12" fmla="*/ 1629013 h 1896903"/>
                  <a:gd name="connsiteX13" fmla="*/ 1487805 w 1640205"/>
                  <a:gd name="connsiteY13" fmla="*/ 1650921 h 1896903"/>
                  <a:gd name="connsiteX14" fmla="*/ 1487805 w 1640205"/>
                  <a:gd name="connsiteY14" fmla="*/ 2143 h 1896903"/>
                  <a:gd name="connsiteX15" fmla="*/ 1639253 w 1640205"/>
                  <a:gd name="connsiteY15" fmla="*/ 2143 h 1896903"/>
                  <a:gd name="connsiteX16" fmla="*/ 1639253 w 1640205"/>
                  <a:gd name="connsiteY16" fmla="*/ 1896666 h 1896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640205" h="1896903">
                    <a:moveTo>
                      <a:pt x="1640205" y="1896666"/>
                    </a:moveTo>
                    <a:cubicBezTo>
                      <a:pt x="1592580" y="1896666"/>
                      <a:pt x="1547813" y="1897618"/>
                      <a:pt x="1502093" y="1895713"/>
                    </a:cubicBezTo>
                    <a:cubicBezTo>
                      <a:pt x="1493520" y="1895713"/>
                      <a:pt x="1482090" y="1888093"/>
                      <a:pt x="1475423" y="1880473"/>
                    </a:cubicBezTo>
                    <a:cubicBezTo>
                      <a:pt x="1228725" y="1576626"/>
                      <a:pt x="982028" y="1272778"/>
                      <a:pt x="736282" y="967978"/>
                    </a:cubicBezTo>
                    <a:cubicBezTo>
                      <a:pt x="546735" y="733663"/>
                      <a:pt x="357188" y="500301"/>
                      <a:pt x="168593" y="265986"/>
                    </a:cubicBezTo>
                    <a:cubicBezTo>
                      <a:pt x="164782" y="261223"/>
                      <a:pt x="160020" y="256461"/>
                      <a:pt x="151447" y="246936"/>
                    </a:cubicBezTo>
                    <a:lnTo>
                      <a:pt x="151447" y="1894761"/>
                    </a:lnTo>
                    <a:lnTo>
                      <a:pt x="0" y="1894761"/>
                    </a:lnTo>
                    <a:lnTo>
                      <a:pt x="0" y="238"/>
                    </a:lnTo>
                    <a:cubicBezTo>
                      <a:pt x="47625" y="238"/>
                      <a:pt x="95250" y="-714"/>
                      <a:pt x="142875" y="1191"/>
                    </a:cubicBezTo>
                    <a:cubicBezTo>
                      <a:pt x="150495" y="1191"/>
                      <a:pt x="159068" y="11668"/>
                      <a:pt x="165735" y="19288"/>
                    </a:cubicBezTo>
                    <a:cubicBezTo>
                      <a:pt x="331470" y="223123"/>
                      <a:pt x="497205" y="427911"/>
                      <a:pt x="661988" y="632698"/>
                    </a:cubicBezTo>
                    <a:cubicBezTo>
                      <a:pt x="930593" y="965121"/>
                      <a:pt x="1200150" y="1297543"/>
                      <a:pt x="1468755" y="1629013"/>
                    </a:cubicBezTo>
                    <a:cubicBezTo>
                      <a:pt x="1473518" y="1634728"/>
                      <a:pt x="1478280" y="1639491"/>
                      <a:pt x="1487805" y="1650921"/>
                    </a:cubicBezTo>
                    <a:lnTo>
                      <a:pt x="1487805" y="2143"/>
                    </a:lnTo>
                    <a:lnTo>
                      <a:pt x="1639253" y="2143"/>
                    </a:lnTo>
                    <a:lnTo>
                      <a:pt x="1639253" y="189666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7B956F8-E81B-47A1-9650-BF5B10227CE2}"/>
                </a:ext>
              </a:extLst>
            </p:cNvPr>
            <p:cNvSpPr/>
            <p:nvPr/>
          </p:nvSpPr>
          <p:spPr>
            <a:xfrm>
              <a:off x="2752725" y="2278379"/>
              <a:ext cx="1056322" cy="1888807"/>
            </a:xfrm>
            <a:custGeom>
              <a:avLst/>
              <a:gdLst>
                <a:gd name="connsiteX0" fmla="*/ 0 w 1056322"/>
                <a:gd name="connsiteY0" fmla="*/ 0 h 1888807"/>
                <a:gd name="connsiteX1" fmla="*/ 151448 w 1056322"/>
                <a:gd name="connsiteY1" fmla="*/ 0 h 1888807"/>
                <a:gd name="connsiteX2" fmla="*/ 151448 w 1056322"/>
                <a:gd name="connsiteY2" fmla="*/ 1738313 h 1888807"/>
                <a:gd name="connsiteX3" fmla="*/ 1056323 w 1056322"/>
                <a:gd name="connsiteY3" fmla="*/ 1738313 h 1888807"/>
                <a:gd name="connsiteX4" fmla="*/ 1056323 w 1056322"/>
                <a:gd name="connsiteY4" fmla="*/ 1888808 h 1888807"/>
                <a:gd name="connsiteX5" fmla="*/ 0 w 1056322"/>
                <a:gd name="connsiteY5" fmla="*/ 1888808 h 1888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6322" h="1888807">
                  <a:moveTo>
                    <a:pt x="0" y="0"/>
                  </a:moveTo>
                  <a:lnTo>
                    <a:pt x="151448" y="0"/>
                  </a:lnTo>
                  <a:lnTo>
                    <a:pt x="151448" y="1738313"/>
                  </a:lnTo>
                  <a:lnTo>
                    <a:pt x="1056323" y="1738313"/>
                  </a:lnTo>
                  <a:lnTo>
                    <a:pt x="1056323" y="1888808"/>
                  </a:lnTo>
                  <a:lnTo>
                    <a:pt x="0" y="18888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993176B-E4FD-4867-8BEC-3EDF0E563F80}"/>
                </a:ext>
              </a:extLst>
            </p:cNvPr>
            <p:cNvSpPr/>
            <p:nvPr/>
          </p:nvSpPr>
          <p:spPr>
            <a:xfrm>
              <a:off x="4372927" y="2277427"/>
              <a:ext cx="150495" cy="1892617"/>
            </a:xfrm>
            <a:custGeom>
              <a:avLst/>
              <a:gdLst>
                <a:gd name="connsiteX0" fmla="*/ 0 w 150495"/>
                <a:gd name="connsiteY0" fmla="*/ 0 h 1892617"/>
                <a:gd name="connsiteX1" fmla="*/ 150495 w 150495"/>
                <a:gd name="connsiteY1" fmla="*/ 0 h 1892617"/>
                <a:gd name="connsiteX2" fmla="*/ 150495 w 150495"/>
                <a:gd name="connsiteY2" fmla="*/ 1892618 h 1892617"/>
                <a:gd name="connsiteX3" fmla="*/ 0 w 150495"/>
                <a:gd name="connsiteY3" fmla="*/ 1892618 h 1892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495" h="1892617">
                  <a:moveTo>
                    <a:pt x="0" y="0"/>
                  </a:moveTo>
                  <a:lnTo>
                    <a:pt x="150495" y="0"/>
                  </a:lnTo>
                  <a:lnTo>
                    <a:pt x="150495" y="1892618"/>
                  </a:lnTo>
                  <a:lnTo>
                    <a:pt x="0" y="18926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21A16C80-EA19-290E-B417-15E4F7FC94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2B2B4-CE13-4EA6-9957-7BE597211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06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ndorsed brand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E9758-001F-9247-9A57-6A2216EB7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1" y="457201"/>
            <a:ext cx="8559800" cy="102870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14FD5-2D4A-4B44-84A1-3033B118A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771" y="1645921"/>
            <a:ext cx="8559800" cy="4039467"/>
          </a:xfrm>
        </p:spPr>
        <p:txBody>
          <a:bodyPr/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 sz="1350"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00000"/>
              </a:lnSpc>
              <a:defRPr sz="1200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AB33E62-90E3-460E-ACF2-96F49A3DBE4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4501" y="6061696"/>
            <a:ext cx="661339" cy="320040"/>
            <a:chOff x="2752725" y="2226336"/>
            <a:chExt cx="6619105" cy="2402376"/>
          </a:xfrm>
          <a:solidFill>
            <a:schemeClr val="tx1"/>
          </a:solidFill>
        </p:grpSpPr>
        <p:grpSp>
          <p:nvGrpSpPr>
            <p:cNvPr id="9" name="Graphic 2">
              <a:extLst>
                <a:ext uri="{FF2B5EF4-FFF2-40B4-BE49-F238E27FC236}">
                  <a16:creationId xmlns:a16="http://schemas.microsoft.com/office/drawing/2014/main" id="{200EE3D5-4A19-46E5-8648-E6F8B2D70DDD}"/>
                </a:ext>
              </a:extLst>
            </p:cNvPr>
            <p:cNvGrpSpPr/>
            <p:nvPr/>
          </p:nvGrpSpPr>
          <p:grpSpPr>
            <a:xfrm>
              <a:off x="5214937" y="2226336"/>
              <a:ext cx="4156893" cy="2402376"/>
              <a:chOff x="5214937" y="2226336"/>
              <a:chExt cx="4156893" cy="2402376"/>
            </a:xfrm>
            <a:grpFill/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C98CD372-8F81-4910-B0E4-45C6B7451580}"/>
                  </a:ext>
                </a:extLst>
              </p:cNvPr>
              <p:cNvSpPr/>
              <p:nvPr/>
            </p:nvSpPr>
            <p:spPr>
              <a:xfrm>
                <a:off x="7381344" y="2226336"/>
                <a:ext cx="1990486" cy="2402376"/>
              </a:xfrm>
              <a:custGeom>
                <a:avLst/>
                <a:gdLst>
                  <a:gd name="connsiteX0" fmla="*/ 149120 w 1990486"/>
                  <a:gd name="connsiteY0" fmla="*/ 996923 h 2402376"/>
                  <a:gd name="connsiteX1" fmla="*/ 992083 w 1990486"/>
                  <a:gd name="connsiteY1" fmla="*/ 155866 h 2402376"/>
                  <a:gd name="connsiteX2" fmla="*/ 1833141 w 1990486"/>
                  <a:gd name="connsiteY2" fmla="*/ 995971 h 2402376"/>
                  <a:gd name="connsiteX3" fmla="*/ 984463 w 1990486"/>
                  <a:gd name="connsiteY3" fmla="*/ 1836076 h 2402376"/>
                  <a:gd name="connsiteX4" fmla="*/ 149120 w 1990486"/>
                  <a:gd name="connsiteY4" fmla="*/ 996923 h 2402376"/>
                  <a:gd name="connsiteX5" fmla="*/ 1827425 w 1990486"/>
                  <a:gd name="connsiteY5" fmla="*/ 2169451 h 2402376"/>
                  <a:gd name="connsiteX6" fmla="*/ 1588348 w 1990486"/>
                  <a:gd name="connsiteY6" fmla="*/ 2247556 h 2402376"/>
                  <a:gd name="connsiteX7" fmla="*/ 1361653 w 1990486"/>
                  <a:gd name="connsiteY7" fmla="*/ 2166593 h 2402376"/>
                  <a:gd name="connsiteX8" fmla="*/ 1263545 w 1990486"/>
                  <a:gd name="connsiteY8" fmla="*/ 2110396 h 2402376"/>
                  <a:gd name="connsiteX9" fmla="*/ 1089238 w 1990486"/>
                  <a:gd name="connsiteY9" fmla="*/ 2036101 h 2402376"/>
                  <a:gd name="connsiteX10" fmla="*/ 1375941 w 1990486"/>
                  <a:gd name="connsiteY10" fmla="*/ 1913228 h 2402376"/>
                  <a:gd name="connsiteX11" fmla="*/ 1964585 w 1990486"/>
                  <a:gd name="connsiteY11" fmla="*/ 771181 h 2402376"/>
                  <a:gd name="connsiteX12" fmla="*/ 792058 w 1990486"/>
                  <a:gd name="connsiteY12" fmla="*/ 21563 h 2402376"/>
                  <a:gd name="connsiteX13" fmla="*/ 8150 w 1990486"/>
                  <a:gd name="connsiteY13" fmla="*/ 1118843 h 2402376"/>
                  <a:gd name="connsiteX14" fmla="*/ 608225 w 1990486"/>
                  <a:gd name="connsiteY14" fmla="*/ 1912276 h 2402376"/>
                  <a:gd name="connsiteX15" fmla="*/ 823491 w 1990486"/>
                  <a:gd name="connsiteY15" fmla="*/ 1982761 h 2402376"/>
                  <a:gd name="connsiteX16" fmla="*/ 375816 w 1990486"/>
                  <a:gd name="connsiteY16" fmla="*/ 2172308 h 2402376"/>
                  <a:gd name="connsiteX17" fmla="*/ 435823 w 1990486"/>
                  <a:gd name="connsiteY17" fmla="*/ 2312326 h 2402376"/>
                  <a:gd name="connsiteX18" fmla="*/ 468208 w 1990486"/>
                  <a:gd name="connsiteY18" fmla="*/ 2299943 h 2402376"/>
                  <a:gd name="connsiteX19" fmla="*/ 703475 w 1990486"/>
                  <a:gd name="connsiteY19" fmla="*/ 2202788 h 2402376"/>
                  <a:gd name="connsiteX20" fmla="*/ 1266403 w 1990486"/>
                  <a:gd name="connsiteY20" fmla="*/ 2286608 h 2402376"/>
                  <a:gd name="connsiteX21" fmla="*/ 1359748 w 1990486"/>
                  <a:gd name="connsiteY21" fmla="*/ 2340901 h 2402376"/>
                  <a:gd name="connsiteX22" fmla="*/ 1912198 w 1990486"/>
                  <a:gd name="connsiteY22" fmla="*/ 2299943 h 2402376"/>
                  <a:gd name="connsiteX23" fmla="*/ 1975063 w 1990486"/>
                  <a:gd name="connsiteY23" fmla="*/ 2245651 h 2402376"/>
                  <a:gd name="connsiteX24" fmla="*/ 1856953 w 1990486"/>
                  <a:gd name="connsiteY24" fmla="*/ 2147543 h 2402376"/>
                  <a:gd name="connsiteX25" fmla="*/ 1827425 w 1990486"/>
                  <a:gd name="connsiteY25" fmla="*/ 2169451 h 2402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990486" h="2402376">
                    <a:moveTo>
                      <a:pt x="149120" y="996923"/>
                    </a:moveTo>
                    <a:cubicBezTo>
                      <a:pt x="147216" y="534008"/>
                      <a:pt x="526310" y="155866"/>
                      <a:pt x="992083" y="155866"/>
                    </a:cubicBezTo>
                    <a:cubicBezTo>
                      <a:pt x="1454998" y="155866"/>
                      <a:pt x="1832188" y="533056"/>
                      <a:pt x="1833141" y="995971"/>
                    </a:cubicBezTo>
                    <a:cubicBezTo>
                      <a:pt x="1834093" y="1461743"/>
                      <a:pt x="1456903" y="1837981"/>
                      <a:pt x="984463" y="1836076"/>
                    </a:cubicBezTo>
                    <a:cubicBezTo>
                      <a:pt x="529168" y="1835123"/>
                      <a:pt x="151025" y="1467458"/>
                      <a:pt x="149120" y="996923"/>
                    </a:cubicBezTo>
                    <a:moveTo>
                      <a:pt x="1827425" y="2169451"/>
                    </a:moveTo>
                    <a:cubicBezTo>
                      <a:pt x="1756941" y="2224696"/>
                      <a:pt x="1676930" y="2254223"/>
                      <a:pt x="1588348" y="2247556"/>
                    </a:cubicBezTo>
                    <a:cubicBezTo>
                      <a:pt x="1506433" y="2241841"/>
                      <a:pt x="1431185" y="2211361"/>
                      <a:pt x="1361653" y="2166593"/>
                    </a:cubicBezTo>
                    <a:cubicBezTo>
                      <a:pt x="1330220" y="2146591"/>
                      <a:pt x="1297835" y="2126588"/>
                      <a:pt x="1263545" y="2110396"/>
                    </a:cubicBezTo>
                    <a:cubicBezTo>
                      <a:pt x="1207348" y="2083726"/>
                      <a:pt x="1148293" y="2060866"/>
                      <a:pt x="1089238" y="2036101"/>
                    </a:cubicBezTo>
                    <a:cubicBezTo>
                      <a:pt x="1186393" y="1994191"/>
                      <a:pt x="1280691" y="1953233"/>
                      <a:pt x="1375941" y="1913228"/>
                    </a:cubicBezTo>
                    <a:cubicBezTo>
                      <a:pt x="1828378" y="1721776"/>
                      <a:pt x="2074123" y="1249336"/>
                      <a:pt x="1964585" y="771181"/>
                    </a:cubicBezTo>
                    <a:cubicBezTo>
                      <a:pt x="1846475" y="253973"/>
                      <a:pt x="1335935" y="-91784"/>
                      <a:pt x="792058" y="21563"/>
                    </a:cubicBezTo>
                    <a:cubicBezTo>
                      <a:pt x="280566" y="127291"/>
                      <a:pt x="-57572" y="598778"/>
                      <a:pt x="8150" y="1118843"/>
                    </a:cubicBezTo>
                    <a:cubicBezTo>
                      <a:pt x="55775" y="1493176"/>
                      <a:pt x="262468" y="1757971"/>
                      <a:pt x="608225" y="1912276"/>
                    </a:cubicBezTo>
                    <a:cubicBezTo>
                      <a:pt x="675853" y="1942756"/>
                      <a:pt x="750148" y="1958948"/>
                      <a:pt x="823491" y="1982761"/>
                    </a:cubicBezTo>
                    <a:cubicBezTo>
                      <a:pt x="675853" y="2045626"/>
                      <a:pt x="527263" y="2108491"/>
                      <a:pt x="375816" y="2172308"/>
                    </a:cubicBezTo>
                    <a:cubicBezTo>
                      <a:pt x="395818" y="2219933"/>
                      <a:pt x="415820" y="2265653"/>
                      <a:pt x="435823" y="2312326"/>
                    </a:cubicBezTo>
                    <a:cubicBezTo>
                      <a:pt x="448205" y="2307563"/>
                      <a:pt x="457730" y="2303753"/>
                      <a:pt x="468208" y="2299943"/>
                    </a:cubicBezTo>
                    <a:cubicBezTo>
                      <a:pt x="546313" y="2267558"/>
                      <a:pt x="622513" y="2229458"/>
                      <a:pt x="703475" y="2202788"/>
                    </a:cubicBezTo>
                    <a:cubicBezTo>
                      <a:pt x="904453" y="2136113"/>
                      <a:pt x="1091143" y="2178023"/>
                      <a:pt x="1266403" y="2286608"/>
                    </a:cubicBezTo>
                    <a:cubicBezTo>
                      <a:pt x="1296883" y="2305658"/>
                      <a:pt x="1327363" y="2325661"/>
                      <a:pt x="1359748" y="2340901"/>
                    </a:cubicBezTo>
                    <a:cubicBezTo>
                      <a:pt x="1551200" y="2430436"/>
                      <a:pt x="1735985" y="2426626"/>
                      <a:pt x="1912198" y="2299943"/>
                    </a:cubicBezTo>
                    <a:cubicBezTo>
                      <a:pt x="1934105" y="2283751"/>
                      <a:pt x="1953155" y="2264701"/>
                      <a:pt x="1975063" y="2245651"/>
                    </a:cubicBezTo>
                    <a:cubicBezTo>
                      <a:pt x="1934105" y="2211361"/>
                      <a:pt x="1896005" y="2179928"/>
                      <a:pt x="1856953" y="2147543"/>
                    </a:cubicBezTo>
                    <a:cubicBezTo>
                      <a:pt x="1845523" y="2154211"/>
                      <a:pt x="1835998" y="2161831"/>
                      <a:pt x="1827425" y="216945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65AEF6F2-E733-48BB-8F5C-11C51657855E}"/>
                  </a:ext>
                </a:extLst>
              </p:cNvPr>
              <p:cNvSpPr/>
              <p:nvPr/>
            </p:nvSpPr>
            <p:spPr>
              <a:xfrm>
                <a:off x="5214937" y="2275284"/>
                <a:ext cx="1640205" cy="1896903"/>
              </a:xfrm>
              <a:custGeom>
                <a:avLst/>
                <a:gdLst>
                  <a:gd name="connsiteX0" fmla="*/ 1640205 w 1640205"/>
                  <a:gd name="connsiteY0" fmla="*/ 1896666 h 1896903"/>
                  <a:gd name="connsiteX1" fmla="*/ 1502093 w 1640205"/>
                  <a:gd name="connsiteY1" fmla="*/ 1895713 h 1896903"/>
                  <a:gd name="connsiteX2" fmla="*/ 1475423 w 1640205"/>
                  <a:gd name="connsiteY2" fmla="*/ 1880473 h 1896903"/>
                  <a:gd name="connsiteX3" fmla="*/ 736282 w 1640205"/>
                  <a:gd name="connsiteY3" fmla="*/ 967978 h 1896903"/>
                  <a:gd name="connsiteX4" fmla="*/ 168593 w 1640205"/>
                  <a:gd name="connsiteY4" fmla="*/ 265986 h 1896903"/>
                  <a:gd name="connsiteX5" fmla="*/ 151447 w 1640205"/>
                  <a:gd name="connsiteY5" fmla="*/ 246936 h 1896903"/>
                  <a:gd name="connsiteX6" fmla="*/ 151447 w 1640205"/>
                  <a:gd name="connsiteY6" fmla="*/ 1894761 h 1896903"/>
                  <a:gd name="connsiteX7" fmla="*/ 0 w 1640205"/>
                  <a:gd name="connsiteY7" fmla="*/ 1894761 h 1896903"/>
                  <a:gd name="connsiteX8" fmla="*/ 0 w 1640205"/>
                  <a:gd name="connsiteY8" fmla="*/ 238 h 1896903"/>
                  <a:gd name="connsiteX9" fmla="*/ 142875 w 1640205"/>
                  <a:gd name="connsiteY9" fmla="*/ 1191 h 1896903"/>
                  <a:gd name="connsiteX10" fmla="*/ 165735 w 1640205"/>
                  <a:gd name="connsiteY10" fmla="*/ 19288 h 1896903"/>
                  <a:gd name="connsiteX11" fmla="*/ 661988 w 1640205"/>
                  <a:gd name="connsiteY11" fmla="*/ 632698 h 1896903"/>
                  <a:gd name="connsiteX12" fmla="*/ 1468755 w 1640205"/>
                  <a:gd name="connsiteY12" fmla="*/ 1629013 h 1896903"/>
                  <a:gd name="connsiteX13" fmla="*/ 1487805 w 1640205"/>
                  <a:gd name="connsiteY13" fmla="*/ 1650921 h 1896903"/>
                  <a:gd name="connsiteX14" fmla="*/ 1487805 w 1640205"/>
                  <a:gd name="connsiteY14" fmla="*/ 2143 h 1896903"/>
                  <a:gd name="connsiteX15" fmla="*/ 1639253 w 1640205"/>
                  <a:gd name="connsiteY15" fmla="*/ 2143 h 1896903"/>
                  <a:gd name="connsiteX16" fmla="*/ 1639253 w 1640205"/>
                  <a:gd name="connsiteY16" fmla="*/ 1896666 h 1896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640205" h="1896903">
                    <a:moveTo>
                      <a:pt x="1640205" y="1896666"/>
                    </a:moveTo>
                    <a:cubicBezTo>
                      <a:pt x="1592580" y="1896666"/>
                      <a:pt x="1547813" y="1897618"/>
                      <a:pt x="1502093" y="1895713"/>
                    </a:cubicBezTo>
                    <a:cubicBezTo>
                      <a:pt x="1493520" y="1895713"/>
                      <a:pt x="1482090" y="1888093"/>
                      <a:pt x="1475423" y="1880473"/>
                    </a:cubicBezTo>
                    <a:cubicBezTo>
                      <a:pt x="1228725" y="1576626"/>
                      <a:pt x="982028" y="1272778"/>
                      <a:pt x="736282" y="967978"/>
                    </a:cubicBezTo>
                    <a:cubicBezTo>
                      <a:pt x="546735" y="733663"/>
                      <a:pt x="357188" y="500301"/>
                      <a:pt x="168593" y="265986"/>
                    </a:cubicBezTo>
                    <a:cubicBezTo>
                      <a:pt x="164782" y="261223"/>
                      <a:pt x="160020" y="256461"/>
                      <a:pt x="151447" y="246936"/>
                    </a:cubicBezTo>
                    <a:lnTo>
                      <a:pt x="151447" y="1894761"/>
                    </a:lnTo>
                    <a:lnTo>
                      <a:pt x="0" y="1894761"/>
                    </a:lnTo>
                    <a:lnTo>
                      <a:pt x="0" y="238"/>
                    </a:lnTo>
                    <a:cubicBezTo>
                      <a:pt x="47625" y="238"/>
                      <a:pt x="95250" y="-714"/>
                      <a:pt x="142875" y="1191"/>
                    </a:cubicBezTo>
                    <a:cubicBezTo>
                      <a:pt x="150495" y="1191"/>
                      <a:pt x="159068" y="11668"/>
                      <a:pt x="165735" y="19288"/>
                    </a:cubicBezTo>
                    <a:cubicBezTo>
                      <a:pt x="331470" y="223123"/>
                      <a:pt x="497205" y="427911"/>
                      <a:pt x="661988" y="632698"/>
                    </a:cubicBezTo>
                    <a:cubicBezTo>
                      <a:pt x="930593" y="965121"/>
                      <a:pt x="1200150" y="1297543"/>
                      <a:pt x="1468755" y="1629013"/>
                    </a:cubicBezTo>
                    <a:cubicBezTo>
                      <a:pt x="1473518" y="1634728"/>
                      <a:pt x="1478280" y="1639491"/>
                      <a:pt x="1487805" y="1650921"/>
                    </a:cubicBezTo>
                    <a:lnTo>
                      <a:pt x="1487805" y="2143"/>
                    </a:lnTo>
                    <a:lnTo>
                      <a:pt x="1639253" y="2143"/>
                    </a:lnTo>
                    <a:lnTo>
                      <a:pt x="1639253" y="189666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C2B3A14-E612-4EBE-AB66-8E698AE9CC87}"/>
                </a:ext>
              </a:extLst>
            </p:cNvPr>
            <p:cNvSpPr/>
            <p:nvPr/>
          </p:nvSpPr>
          <p:spPr>
            <a:xfrm>
              <a:off x="2752725" y="2278379"/>
              <a:ext cx="1056322" cy="1888807"/>
            </a:xfrm>
            <a:custGeom>
              <a:avLst/>
              <a:gdLst>
                <a:gd name="connsiteX0" fmla="*/ 0 w 1056322"/>
                <a:gd name="connsiteY0" fmla="*/ 0 h 1888807"/>
                <a:gd name="connsiteX1" fmla="*/ 151448 w 1056322"/>
                <a:gd name="connsiteY1" fmla="*/ 0 h 1888807"/>
                <a:gd name="connsiteX2" fmla="*/ 151448 w 1056322"/>
                <a:gd name="connsiteY2" fmla="*/ 1738313 h 1888807"/>
                <a:gd name="connsiteX3" fmla="*/ 1056323 w 1056322"/>
                <a:gd name="connsiteY3" fmla="*/ 1738313 h 1888807"/>
                <a:gd name="connsiteX4" fmla="*/ 1056323 w 1056322"/>
                <a:gd name="connsiteY4" fmla="*/ 1888808 h 1888807"/>
                <a:gd name="connsiteX5" fmla="*/ 0 w 1056322"/>
                <a:gd name="connsiteY5" fmla="*/ 1888808 h 1888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6322" h="1888807">
                  <a:moveTo>
                    <a:pt x="0" y="0"/>
                  </a:moveTo>
                  <a:lnTo>
                    <a:pt x="151448" y="0"/>
                  </a:lnTo>
                  <a:lnTo>
                    <a:pt x="151448" y="1738313"/>
                  </a:lnTo>
                  <a:lnTo>
                    <a:pt x="1056323" y="1738313"/>
                  </a:lnTo>
                  <a:lnTo>
                    <a:pt x="1056323" y="1888808"/>
                  </a:lnTo>
                  <a:lnTo>
                    <a:pt x="0" y="18888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63D4C35-8BD5-412F-BA98-68A61D02830A}"/>
                </a:ext>
              </a:extLst>
            </p:cNvPr>
            <p:cNvSpPr/>
            <p:nvPr/>
          </p:nvSpPr>
          <p:spPr>
            <a:xfrm>
              <a:off x="4372927" y="2277427"/>
              <a:ext cx="150495" cy="1892617"/>
            </a:xfrm>
            <a:custGeom>
              <a:avLst/>
              <a:gdLst>
                <a:gd name="connsiteX0" fmla="*/ 0 w 150495"/>
                <a:gd name="connsiteY0" fmla="*/ 0 h 1892617"/>
                <a:gd name="connsiteX1" fmla="*/ 150495 w 150495"/>
                <a:gd name="connsiteY1" fmla="*/ 0 h 1892617"/>
                <a:gd name="connsiteX2" fmla="*/ 150495 w 150495"/>
                <a:gd name="connsiteY2" fmla="*/ 1892618 h 1892617"/>
                <a:gd name="connsiteX3" fmla="*/ 0 w 150495"/>
                <a:gd name="connsiteY3" fmla="*/ 1892618 h 1892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495" h="1892617">
                  <a:moveTo>
                    <a:pt x="0" y="0"/>
                  </a:moveTo>
                  <a:lnTo>
                    <a:pt x="150495" y="0"/>
                  </a:lnTo>
                  <a:lnTo>
                    <a:pt x="150495" y="1892618"/>
                  </a:lnTo>
                  <a:lnTo>
                    <a:pt x="0" y="18926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CDA935B-6270-4420-893A-7F5EF7E1BEC2}"/>
              </a:ext>
            </a:extLst>
          </p:cNvPr>
          <p:cNvSpPr txBox="1"/>
          <p:nvPr userDrawn="1"/>
        </p:nvSpPr>
        <p:spPr>
          <a:xfrm>
            <a:off x="444500" y="6444840"/>
            <a:ext cx="2376971" cy="246221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>
              <a:defRPr sz="1000" b="0"/>
            </a:lvl1pPr>
          </a:lstStyle>
          <a:p>
            <a:pPr lvl="0"/>
            <a:r>
              <a:rPr lang="en-US" sz="675"/>
              <a:t>© 2022. EMS LINQ, Inc. All rights reserved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009C520E-32B0-8323-7EE7-4B77EACC47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2B2B4-CE13-4EA6-9957-7BE597211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027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70" y="1737360"/>
            <a:ext cx="7543800" cy="1684176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366DB41-306F-764E-8E43-87DEB17D241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5770" y="3775233"/>
            <a:ext cx="4229100" cy="1377233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4DC4B9F1-8B53-82AD-3B12-563D005257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2B2B4-CE13-4EA6-9957-7BE597211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822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0D1C890-66D4-4368-9CE9-E50992AC33A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627231" y="2971800"/>
            <a:ext cx="1889539" cy="914400"/>
            <a:chOff x="2752725" y="2226336"/>
            <a:chExt cx="6619105" cy="2402376"/>
          </a:xfrm>
          <a:solidFill>
            <a:schemeClr val="bg1"/>
          </a:solidFill>
        </p:grpSpPr>
        <p:grpSp>
          <p:nvGrpSpPr>
            <p:cNvPr id="5" name="Graphic 2">
              <a:extLst>
                <a:ext uri="{FF2B5EF4-FFF2-40B4-BE49-F238E27FC236}">
                  <a16:creationId xmlns:a16="http://schemas.microsoft.com/office/drawing/2014/main" id="{2689E43B-86AD-40F3-9903-767230554B20}"/>
                </a:ext>
              </a:extLst>
            </p:cNvPr>
            <p:cNvGrpSpPr/>
            <p:nvPr/>
          </p:nvGrpSpPr>
          <p:grpSpPr>
            <a:xfrm>
              <a:off x="5214937" y="2226336"/>
              <a:ext cx="4156893" cy="2402376"/>
              <a:chOff x="5214937" y="2226336"/>
              <a:chExt cx="4156893" cy="2402376"/>
            </a:xfrm>
            <a:grpFill/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D9E01481-7ED4-472E-B2CD-49D65F5BF23F}"/>
                  </a:ext>
                </a:extLst>
              </p:cNvPr>
              <p:cNvSpPr/>
              <p:nvPr/>
            </p:nvSpPr>
            <p:spPr>
              <a:xfrm>
                <a:off x="7381344" y="2226336"/>
                <a:ext cx="1990486" cy="2402376"/>
              </a:xfrm>
              <a:custGeom>
                <a:avLst/>
                <a:gdLst>
                  <a:gd name="connsiteX0" fmla="*/ 149120 w 1990486"/>
                  <a:gd name="connsiteY0" fmla="*/ 996923 h 2402376"/>
                  <a:gd name="connsiteX1" fmla="*/ 992083 w 1990486"/>
                  <a:gd name="connsiteY1" fmla="*/ 155866 h 2402376"/>
                  <a:gd name="connsiteX2" fmla="*/ 1833141 w 1990486"/>
                  <a:gd name="connsiteY2" fmla="*/ 995971 h 2402376"/>
                  <a:gd name="connsiteX3" fmla="*/ 984463 w 1990486"/>
                  <a:gd name="connsiteY3" fmla="*/ 1836076 h 2402376"/>
                  <a:gd name="connsiteX4" fmla="*/ 149120 w 1990486"/>
                  <a:gd name="connsiteY4" fmla="*/ 996923 h 2402376"/>
                  <a:gd name="connsiteX5" fmla="*/ 1827425 w 1990486"/>
                  <a:gd name="connsiteY5" fmla="*/ 2169451 h 2402376"/>
                  <a:gd name="connsiteX6" fmla="*/ 1588348 w 1990486"/>
                  <a:gd name="connsiteY6" fmla="*/ 2247556 h 2402376"/>
                  <a:gd name="connsiteX7" fmla="*/ 1361653 w 1990486"/>
                  <a:gd name="connsiteY7" fmla="*/ 2166593 h 2402376"/>
                  <a:gd name="connsiteX8" fmla="*/ 1263545 w 1990486"/>
                  <a:gd name="connsiteY8" fmla="*/ 2110396 h 2402376"/>
                  <a:gd name="connsiteX9" fmla="*/ 1089238 w 1990486"/>
                  <a:gd name="connsiteY9" fmla="*/ 2036101 h 2402376"/>
                  <a:gd name="connsiteX10" fmla="*/ 1375941 w 1990486"/>
                  <a:gd name="connsiteY10" fmla="*/ 1913228 h 2402376"/>
                  <a:gd name="connsiteX11" fmla="*/ 1964585 w 1990486"/>
                  <a:gd name="connsiteY11" fmla="*/ 771181 h 2402376"/>
                  <a:gd name="connsiteX12" fmla="*/ 792058 w 1990486"/>
                  <a:gd name="connsiteY12" fmla="*/ 21563 h 2402376"/>
                  <a:gd name="connsiteX13" fmla="*/ 8150 w 1990486"/>
                  <a:gd name="connsiteY13" fmla="*/ 1118843 h 2402376"/>
                  <a:gd name="connsiteX14" fmla="*/ 608225 w 1990486"/>
                  <a:gd name="connsiteY14" fmla="*/ 1912276 h 2402376"/>
                  <a:gd name="connsiteX15" fmla="*/ 823491 w 1990486"/>
                  <a:gd name="connsiteY15" fmla="*/ 1982761 h 2402376"/>
                  <a:gd name="connsiteX16" fmla="*/ 375816 w 1990486"/>
                  <a:gd name="connsiteY16" fmla="*/ 2172308 h 2402376"/>
                  <a:gd name="connsiteX17" fmla="*/ 435823 w 1990486"/>
                  <a:gd name="connsiteY17" fmla="*/ 2312326 h 2402376"/>
                  <a:gd name="connsiteX18" fmla="*/ 468208 w 1990486"/>
                  <a:gd name="connsiteY18" fmla="*/ 2299943 h 2402376"/>
                  <a:gd name="connsiteX19" fmla="*/ 703475 w 1990486"/>
                  <a:gd name="connsiteY19" fmla="*/ 2202788 h 2402376"/>
                  <a:gd name="connsiteX20" fmla="*/ 1266403 w 1990486"/>
                  <a:gd name="connsiteY20" fmla="*/ 2286608 h 2402376"/>
                  <a:gd name="connsiteX21" fmla="*/ 1359748 w 1990486"/>
                  <a:gd name="connsiteY21" fmla="*/ 2340901 h 2402376"/>
                  <a:gd name="connsiteX22" fmla="*/ 1912198 w 1990486"/>
                  <a:gd name="connsiteY22" fmla="*/ 2299943 h 2402376"/>
                  <a:gd name="connsiteX23" fmla="*/ 1975063 w 1990486"/>
                  <a:gd name="connsiteY23" fmla="*/ 2245651 h 2402376"/>
                  <a:gd name="connsiteX24" fmla="*/ 1856953 w 1990486"/>
                  <a:gd name="connsiteY24" fmla="*/ 2147543 h 2402376"/>
                  <a:gd name="connsiteX25" fmla="*/ 1827425 w 1990486"/>
                  <a:gd name="connsiteY25" fmla="*/ 2169451 h 2402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990486" h="2402376">
                    <a:moveTo>
                      <a:pt x="149120" y="996923"/>
                    </a:moveTo>
                    <a:cubicBezTo>
                      <a:pt x="147216" y="534008"/>
                      <a:pt x="526310" y="155866"/>
                      <a:pt x="992083" y="155866"/>
                    </a:cubicBezTo>
                    <a:cubicBezTo>
                      <a:pt x="1454998" y="155866"/>
                      <a:pt x="1832188" y="533056"/>
                      <a:pt x="1833141" y="995971"/>
                    </a:cubicBezTo>
                    <a:cubicBezTo>
                      <a:pt x="1834093" y="1461743"/>
                      <a:pt x="1456903" y="1837981"/>
                      <a:pt x="984463" y="1836076"/>
                    </a:cubicBezTo>
                    <a:cubicBezTo>
                      <a:pt x="529168" y="1835123"/>
                      <a:pt x="151025" y="1467458"/>
                      <a:pt x="149120" y="996923"/>
                    </a:cubicBezTo>
                    <a:moveTo>
                      <a:pt x="1827425" y="2169451"/>
                    </a:moveTo>
                    <a:cubicBezTo>
                      <a:pt x="1756941" y="2224696"/>
                      <a:pt x="1676930" y="2254223"/>
                      <a:pt x="1588348" y="2247556"/>
                    </a:cubicBezTo>
                    <a:cubicBezTo>
                      <a:pt x="1506433" y="2241841"/>
                      <a:pt x="1431185" y="2211361"/>
                      <a:pt x="1361653" y="2166593"/>
                    </a:cubicBezTo>
                    <a:cubicBezTo>
                      <a:pt x="1330220" y="2146591"/>
                      <a:pt x="1297835" y="2126588"/>
                      <a:pt x="1263545" y="2110396"/>
                    </a:cubicBezTo>
                    <a:cubicBezTo>
                      <a:pt x="1207348" y="2083726"/>
                      <a:pt x="1148293" y="2060866"/>
                      <a:pt x="1089238" y="2036101"/>
                    </a:cubicBezTo>
                    <a:cubicBezTo>
                      <a:pt x="1186393" y="1994191"/>
                      <a:pt x="1280691" y="1953233"/>
                      <a:pt x="1375941" y="1913228"/>
                    </a:cubicBezTo>
                    <a:cubicBezTo>
                      <a:pt x="1828378" y="1721776"/>
                      <a:pt x="2074123" y="1249336"/>
                      <a:pt x="1964585" y="771181"/>
                    </a:cubicBezTo>
                    <a:cubicBezTo>
                      <a:pt x="1846475" y="253973"/>
                      <a:pt x="1335935" y="-91784"/>
                      <a:pt x="792058" y="21563"/>
                    </a:cubicBezTo>
                    <a:cubicBezTo>
                      <a:pt x="280566" y="127291"/>
                      <a:pt x="-57572" y="598778"/>
                      <a:pt x="8150" y="1118843"/>
                    </a:cubicBezTo>
                    <a:cubicBezTo>
                      <a:pt x="55775" y="1493176"/>
                      <a:pt x="262468" y="1757971"/>
                      <a:pt x="608225" y="1912276"/>
                    </a:cubicBezTo>
                    <a:cubicBezTo>
                      <a:pt x="675853" y="1942756"/>
                      <a:pt x="750148" y="1958948"/>
                      <a:pt x="823491" y="1982761"/>
                    </a:cubicBezTo>
                    <a:cubicBezTo>
                      <a:pt x="675853" y="2045626"/>
                      <a:pt x="527263" y="2108491"/>
                      <a:pt x="375816" y="2172308"/>
                    </a:cubicBezTo>
                    <a:cubicBezTo>
                      <a:pt x="395818" y="2219933"/>
                      <a:pt x="415820" y="2265653"/>
                      <a:pt x="435823" y="2312326"/>
                    </a:cubicBezTo>
                    <a:cubicBezTo>
                      <a:pt x="448205" y="2307563"/>
                      <a:pt x="457730" y="2303753"/>
                      <a:pt x="468208" y="2299943"/>
                    </a:cubicBezTo>
                    <a:cubicBezTo>
                      <a:pt x="546313" y="2267558"/>
                      <a:pt x="622513" y="2229458"/>
                      <a:pt x="703475" y="2202788"/>
                    </a:cubicBezTo>
                    <a:cubicBezTo>
                      <a:pt x="904453" y="2136113"/>
                      <a:pt x="1091143" y="2178023"/>
                      <a:pt x="1266403" y="2286608"/>
                    </a:cubicBezTo>
                    <a:cubicBezTo>
                      <a:pt x="1296883" y="2305658"/>
                      <a:pt x="1327363" y="2325661"/>
                      <a:pt x="1359748" y="2340901"/>
                    </a:cubicBezTo>
                    <a:cubicBezTo>
                      <a:pt x="1551200" y="2430436"/>
                      <a:pt x="1735985" y="2426626"/>
                      <a:pt x="1912198" y="2299943"/>
                    </a:cubicBezTo>
                    <a:cubicBezTo>
                      <a:pt x="1934105" y="2283751"/>
                      <a:pt x="1953155" y="2264701"/>
                      <a:pt x="1975063" y="2245651"/>
                    </a:cubicBezTo>
                    <a:cubicBezTo>
                      <a:pt x="1934105" y="2211361"/>
                      <a:pt x="1896005" y="2179928"/>
                      <a:pt x="1856953" y="2147543"/>
                    </a:cubicBezTo>
                    <a:cubicBezTo>
                      <a:pt x="1845523" y="2154211"/>
                      <a:pt x="1835998" y="2161831"/>
                      <a:pt x="1827425" y="216945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7C0AEAC-FB73-4D86-84B3-E6973C9C1410}"/>
                  </a:ext>
                </a:extLst>
              </p:cNvPr>
              <p:cNvSpPr/>
              <p:nvPr/>
            </p:nvSpPr>
            <p:spPr>
              <a:xfrm>
                <a:off x="5214937" y="2275284"/>
                <a:ext cx="1640205" cy="1896903"/>
              </a:xfrm>
              <a:custGeom>
                <a:avLst/>
                <a:gdLst>
                  <a:gd name="connsiteX0" fmla="*/ 1640205 w 1640205"/>
                  <a:gd name="connsiteY0" fmla="*/ 1896666 h 1896903"/>
                  <a:gd name="connsiteX1" fmla="*/ 1502093 w 1640205"/>
                  <a:gd name="connsiteY1" fmla="*/ 1895713 h 1896903"/>
                  <a:gd name="connsiteX2" fmla="*/ 1475423 w 1640205"/>
                  <a:gd name="connsiteY2" fmla="*/ 1880473 h 1896903"/>
                  <a:gd name="connsiteX3" fmla="*/ 736282 w 1640205"/>
                  <a:gd name="connsiteY3" fmla="*/ 967978 h 1896903"/>
                  <a:gd name="connsiteX4" fmla="*/ 168593 w 1640205"/>
                  <a:gd name="connsiteY4" fmla="*/ 265986 h 1896903"/>
                  <a:gd name="connsiteX5" fmla="*/ 151447 w 1640205"/>
                  <a:gd name="connsiteY5" fmla="*/ 246936 h 1896903"/>
                  <a:gd name="connsiteX6" fmla="*/ 151447 w 1640205"/>
                  <a:gd name="connsiteY6" fmla="*/ 1894761 h 1896903"/>
                  <a:gd name="connsiteX7" fmla="*/ 0 w 1640205"/>
                  <a:gd name="connsiteY7" fmla="*/ 1894761 h 1896903"/>
                  <a:gd name="connsiteX8" fmla="*/ 0 w 1640205"/>
                  <a:gd name="connsiteY8" fmla="*/ 238 h 1896903"/>
                  <a:gd name="connsiteX9" fmla="*/ 142875 w 1640205"/>
                  <a:gd name="connsiteY9" fmla="*/ 1191 h 1896903"/>
                  <a:gd name="connsiteX10" fmla="*/ 165735 w 1640205"/>
                  <a:gd name="connsiteY10" fmla="*/ 19288 h 1896903"/>
                  <a:gd name="connsiteX11" fmla="*/ 661988 w 1640205"/>
                  <a:gd name="connsiteY11" fmla="*/ 632698 h 1896903"/>
                  <a:gd name="connsiteX12" fmla="*/ 1468755 w 1640205"/>
                  <a:gd name="connsiteY12" fmla="*/ 1629013 h 1896903"/>
                  <a:gd name="connsiteX13" fmla="*/ 1487805 w 1640205"/>
                  <a:gd name="connsiteY13" fmla="*/ 1650921 h 1896903"/>
                  <a:gd name="connsiteX14" fmla="*/ 1487805 w 1640205"/>
                  <a:gd name="connsiteY14" fmla="*/ 2143 h 1896903"/>
                  <a:gd name="connsiteX15" fmla="*/ 1639253 w 1640205"/>
                  <a:gd name="connsiteY15" fmla="*/ 2143 h 1896903"/>
                  <a:gd name="connsiteX16" fmla="*/ 1639253 w 1640205"/>
                  <a:gd name="connsiteY16" fmla="*/ 1896666 h 1896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640205" h="1896903">
                    <a:moveTo>
                      <a:pt x="1640205" y="1896666"/>
                    </a:moveTo>
                    <a:cubicBezTo>
                      <a:pt x="1592580" y="1896666"/>
                      <a:pt x="1547813" y="1897618"/>
                      <a:pt x="1502093" y="1895713"/>
                    </a:cubicBezTo>
                    <a:cubicBezTo>
                      <a:pt x="1493520" y="1895713"/>
                      <a:pt x="1482090" y="1888093"/>
                      <a:pt x="1475423" y="1880473"/>
                    </a:cubicBezTo>
                    <a:cubicBezTo>
                      <a:pt x="1228725" y="1576626"/>
                      <a:pt x="982028" y="1272778"/>
                      <a:pt x="736282" y="967978"/>
                    </a:cubicBezTo>
                    <a:cubicBezTo>
                      <a:pt x="546735" y="733663"/>
                      <a:pt x="357188" y="500301"/>
                      <a:pt x="168593" y="265986"/>
                    </a:cubicBezTo>
                    <a:cubicBezTo>
                      <a:pt x="164782" y="261223"/>
                      <a:pt x="160020" y="256461"/>
                      <a:pt x="151447" y="246936"/>
                    </a:cubicBezTo>
                    <a:lnTo>
                      <a:pt x="151447" y="1894761"/>
                    </a:lnTo>
                    <a:lnTo>
                      <a:pt x="0" y="1894761"/>
                    </a:lnTo>
                    <a:lnTo>
                      <a:pt x="0" y="238"/>
                    </a:lnTo>
                    <a:cubicBezTo>
                      <a:pt x="47625" y="238"/>
                      <a:pt x="95250" y="-714"/>
                      <a:pt x="142875" y="1191"/>
                    </a:cubicBezTo>
                    <a:cubicBezTo>
                      <a:pt x="150495" y="1191"/>
                      <a:pt x="159068" y="11668"/>
                      <a:pt x="165735" y="19288"/>
                    </a:cubicBezTo>
                    <a:cubicBezTo>
                      <a:pt x="331470" y="223123"/>
                      <a:pt x="497205" y="427911"/>
                      <a:pt x="661988" y="632698"/>
                    </a:cubicBezTo>
                    <a:cubicBezTo>
                      <a:pt x="930593" y="965121"/>
                      <a:pt x="1200150" y="1297543"/>
                      <a:pt x="1468755" y="1629013"/>
                    </a:cubicBezTo>
                    <a:cubicBezTo>
                      <a:pt x="1473518" y="1634728"/>
                      <a:pt x="1478280" y="1639491"/>
                      <a:pt x="1487805" y="1650921"/>
                    </a:cubicBezTo>
                    <a:lnTo>
                      <a:pt x="1487805" y="2143"/>
                    </a:lnTo>
                    <a:lnTo>
                      <a:pt x="1639253" y="2143"/>
                    </a:lnTo>
                    <a:lnTo>
                      <a:pt x="1639253" y="189666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958D990-D801-4C43-8962-576E014834E8}"/>
                </a:ext>
              </a:extLst>
            </p:cNvPr>
            <p:cNvSpPr/>
            <p:nvPr/>
          </p:nvSpPr>
          <p:spPr>
            <a:xfrm>
              <a:off x="2752725" y="2278379"/>
              <a:ext cx="1056322" cy="1888807"/>
            </a:xfrm>
            <a:custGeom>
              <a:avLst/>
              <a:gdLst>
                <a:gd name="connsiteX0" fmla="*/ 0 w 1056322"/>
                <a:gd name="connsiteY0" fmla="*/ 0 h 1888807"/>
                <a:gd name="connsiteX1" fmla="*/ 151448 w 1056322"/>
                <a:gd name="connsiteY1" fmla="*/ 0 h 1888807"/>
                <a:gd name="connsiteX2" fmla="*/ 151448 w 1056322"/>
                <a:gd name="connsiteY2" fmla="*/ 1738313 h 1888807"/>
                <a:gd name="connsiteX3" fmla="*/ 1056323 w 1056322"/>
                <a:gd name="connsiteY3" fmla="*/ 1738313 h 1888807"/>
                <a:gd name="connsiteX4" fmla="*/ 1056323 w 1056322"/>
                <a:gd name="connsiteY4" fmla="*/ 1888808 h 1888807"/>
                <a:gd name="connsiteX5" fmla="*/ 0 w 1056322"/>
                <a:gd name="connsiteY5" fmla="*/ 1888808 h 1888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6322" h="1888807">
                  <a:moveTo>
                    <a:pt x="0" y="0"/>
                  </a:moveTo>
                  <a:lnTo>
                    <a:pt x="151448" y="0"/>
                  </a:lnTo>
                  <a:lnTo>
                    <a:pt x="151448" y="1738313"/>
                  </a:lnTo>
                  <a:lnTo>
                    <a:pt x="1056323" y="1738313"/>
                  </a:lnTo>
                  <a:lnTo>
                    <a:pt x="1056323" y="1888808"/>
                  </a:lnTo>
                  <a:lnTo>
                    <a:pt x="0" y="18888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4F8A7FB-F665-4DC5-B3D0-C6CD54344A02}"/>
                </a:ext>
              </a:extLst>
            </p:cNvPr>
            <p:cNvSpPr/>
            <p:nvPr/>
          </p:nvSpPr>
          <p:spPr>
            <a:xfrm>
              <a:off x="4372927" y="2277427"/>
              <a:ext cx="150495" cy="1892617"/>
            </a:xfrm>
            <a:custGeom>
              <a:avLst/>
              <a:gdLst>
                <a:gd name="connsiteX0" fmla="*/ 0 w 150495"/>
                <a:gd name="connsiteY0" fmla="*/ 0 h 1892617"/>
                <a:gd name="connsiteX1" fmla="*/ 150495 w 150495"/>
                <a:gd name="connsiteY1" fmla="*/ 0 h 1892617"/>
                <a:gd name="connsiteX2" fmla="*/ 150495 w 150495"/>
                <a:gd name="connsiteY2" fmla="*/ 1892618 h 1892617"/>
                <a:gd name="connsiteX3" fmla="*/ 0 w 150495"/>
                <a:gd name="connsiteY3" fmla="*/ 1892618 h 1892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495" h="1892617">
                  <a:moveTo>
                    <a:pt x="0" y="0"/>
                  </a:moveTo>
                  <a:lnTo>
                    <a:pt x="150495" y="0"/>
                  </a:lnTo>
                  <a:lnTo>
                    <a:pt x="150495" y="1892618"/>
                  </a:lnTo>
                  <a:lnTo>
                    <a:pt x="0" y="18926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0870326-8C40-498A-9352-2ACFF43D3D23}"/>
              </a:ext>
            </a:extLst>
          </p:cNvPr>
          <p:cNvSpPr txBox="1"/>
          <p:nvPr userDrawn="1"/>
        </p:nvSpPr>
        <p:spPr>
          <a:xfrm>
            <a:off x="3383515" y="6444840"/>
            <a:ext cx="2376971" cy="246221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>
              <a:defRPr sz="1000" b="0"/>
            </a:lvl1pPr>
          </a:lstStyle>
          <a:p>
            <a:pPr lvl="0" algn="ctr"/>
            <a:r>
              <a:rPr lang="en-US" sz="675">
                <a:solidFill>
                  <a:schemeClr val="bg1"/>
                </a:solidFill>
              </a:rPr>
              <a:t>© 2022. EMS LINQ, Inc. All rights reserved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0635F517-94B3-3073-9415-34F9D0502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2B2B4-CE13-4EA6-9957-7BE597211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23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5A155-5E9F-1546-AC88-186718BB0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1" y="454187"/>
            <a:ext cx="8559800" cy="102636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C3A4E-EC03-3247-AF82-00FE68C5DF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5770" y="1645920"/>
            <a:ext cx="4114800" cy="410718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36AA2D-201B-164A-9977-2E3DF9502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2020" y="1645920"/>
            <a:ext cx="4114800" cy="410718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032E05-7320-9E2C-B1B7-527F3CF23C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2B2B4-CE13-4EA6-9957-7BE597211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03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dorsed brand -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5A155-5E9F-1546-AC88-186718BB0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1" y="454187"/>
            <a:ext cx="8559800" cy="102636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C3A4E-EC03-3247-AF82-00FE68C5DF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5770" y="1645920"/>
            <a:ext cx="4114800" cy="4114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36AA2D-201B-164A-9977-2E3DF9502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2020" y="1645920"/>
            <a:ext cx="4114800" cy="4114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5ED9B28-71A5-4B8A-9607-BC140860AB6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4501" y="6061696"/>
            <a:ext cx="661339" cy="320040"/>
            <a:chOff x="2752725" y="2226336"/>
            <a:chExt cx="6619105" cy="2402376"/>
          </a:xfrm>
          <a:solidFill>
            <a:schemeClr val="tx1"/>
          </a:solidFill>
        </p:grpSpPr>
        <p:grpSp>
          <p:nvGrpSpPr>
            <p:cNvPr id="10" name="Graphic 2">
              <a:extLst>
                <a:ext uri="{FF2B5EF4-FFF2-40B4-BE49-F238E27FC236}">
                  <a16:creationId xmlns:a16="http://schemas.microsoft.com/office/drawing/2014/main" id="{D634ABFE-9162-4EF8-BAB4-7B81D3DD2306}"/>
                </a:ext>
              </a:extLst>
            </p:cNvPr>
            <p:cNvGrpSpPr/>
            <p:nvPr/>
          </p:nvGrpSpPr>
          <p:grpSpPr>
            <a:xfrm>
              <a:off x="5214937" y="2226336"/>
              <a:ext cx="4156893" cy="2402376"/>
              <a:chOff x="5214937" y="2226336"/>
              <a:chExt cx="4156893" cy="2402376"/>
            </a:xfrm>
            <a:grpFill/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54C5FC7B-1DE7-4CC3-A3BD-8BD7DE93855A}"/>
                  </a:ext>
                </a:extLst>
              </p:cNvPr>
              <p:cNvSpPr/>
              <p:nvPr/>
            </p:nvSpPr>
            <p:spPr>
              <a:xfrm>
                <a:off x="7381344" y="2226336"/>
                <a:ext cx="1990486" cy="2402376"/>
              </a:xfrm>
              <a:custGeom>
                <a:avLst/>
                <a:gdLst>
                  <a:gd name="connsiteX0" fmla="*/ 149120 w 1990486"/>
                  <a:gd name="connsiteY0" fmla="*/ 996923 h 2402376"/>
                  <a:gd name="connsiteX1" fmla="*/ 992083 w 1990486"/>
                  <a:gd name="connsiteY1" fmla="*/ 155866 h 2402376"/>
                  <a:gd name="connsiteX2" fmla="*/ 1833141 w 1990486"/>
                  <a:gd name="connsiteY2" fmla="*/ 995971 h 2402376"/>
                  <a:gd name="connsiteX3" fmla="*/ 984463 w 1990486"/>
                  <a:gd name="connsiteY3" fmla="*/ 1836076 h 2402376"/>
                  <a:gd name="connsiteX4" fmla="*/ 149120 w 1990486"/>
                  <a:gd name="connsiteY4" fmla="*/ 996923 h 2402376"/>
                  <a:gd name="connsiteX5" fmla="*/ 1827425 w 1990486"/>
                  <a:gd name="connsiteY5" fmla="*/ 2169451 h 2402376"/>
                  <a:gd name="connsiteX6" fmla="*/ 1588348 w 1990486"/>
                  <a:gd name="connsiteY6" fmla="*/ 2247556 h 2402376"/>
                  <a:gd name="connsiteX7" fmla="*/ 1361653 w 1990486"/>
                  <a:gd name="connsiteY7" fmla="*/ 2166593 h 2402376"/>
                  <a:gd name="connsiteX8" fmla="*/ 1263545 w 1990486"/>
                  <a:gd name="connsiteY8" fmla="*/ 2110396 h 2402376"/>
                  <a:gd name="connsiteX9" fmla="*/ 1089238 w 1990486"/>
                  <a:gd name="connsiteY9" fmla="*/ 2036101 h 2402376"/>
                  <a:gd name="connsiteX10" fmla="*/ 1375941 w 1990486"/>
                  <a:gd name="connsiteY10" fmla="*/ 1913228 h 2402376"/>
                  <a:gd name="connsiteX11" fmla="*/ 1964585 w 1990486"/>
                  <a:gd name="connsiteY11" fmla="*/ 771181 h 2402376"/>
                  <a:gd name="connsiteX12" fmla="*/ 792058 w 1990486"/>
                  <a:gd name="connsiteY12" fmla="*/ 21563 h 2402376"/>
                  <a:gd name="connsiteX13" fmla="*/ 8150 w 1990486"/>
                  <a:gd name="connsiteY13" fmla="*/ 1118843 h 2402376"/>
                  <a:gd name="connsiteX14" fmla="*/ 608225 w 1990486"/>
                  <a:gd name="connsiteY14" fmla="*/ 1912276 h 2402376"/>
                  <a:gd name="connsiteX15" fmla="*/ 823491 w 1990486"/>
                  <a:gd name="connsiteY15" fmla="*/ 1982761 h 2402376"/>
                  <a:gd name="connsiteX16" fmla="*/ 375816 w 1990486"/>
                  <a:gd name="connsiteY16" fmla="*/ 2172308 h 2402376"/>
                  <a:gd name="connsiteX17" fmla="*/ 435823 w 1990486"/>
                  <a:gd name="connsiteY17" fmla="*/ 2312326 h 2402376"/>
                  <a:gd name="connsiteX18" fmla="*/ 468208 w 1990486"/>
                  <a:gd name="connsiteY18" fmla="*/ 2299943 h 2402376"/>
                  <a:gd name="connsiteX19" fmla="*/ 703475 w 1990486"/>
                  <a:gd name="connsiteY19" fmla="*/ 2202788 h 2402376"/>
                  <a:gd name="connsiteX20" fmla="*/ 1266403 w 1990486"/>
                  <a:gd name="connsiteY20" fmla="*/ 2286608 h 2402376"/>
                  <a:gd name="connsiteX21" fmla="*/ 1359748 w 1990486"/>
                  <a:gd name="connsiteY21" fmla="*/ 2340901 h 2402376"/>
                  <a:gd name="connsiteX22" fmla="*/ 1912198 w 1990486"/>
                  <a:gd name="connsiteY22" fmla="*/ 2299943 h 2402376"/>
                  <a:gd name="connsiteX23" fmla="*/ 1975063 w 1990486"/>
                  <a:gd name="connsiteY23" fmla="*/ 2245651 h 2402376"/>
                  <a:gd name="connsiteX24" fmla="*/ 1856953 w 1990486"/>
                  <a:gd name="connsiteY24" fmla="*/ 2147543 h 2402376"/>
                  <a:gd name="connsiteX25" fmla="*/ 1827425 w 1990486"/>
                  <a:gd name="connsiteY25" fmla="*/ 2169451 h 2402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990486" h="2402376">
                    <a:moveTo>
                      <a:pt x="149120" y="996923"/>
                    </a:moveTo>
                    <a:cubicBezTo>
                      <a:pt x="147216" y="534008"/>
                      <a:pt x="526310" y="155866"/>
                      <a:pt x="992083" y="155866"/>
                    </a:cubicBezTo>
                    <a:cubicBezTo>
                      <a:pt x="1454998" y="155866"/>
                      <a:pt x="1832188" y="533056"/>
                      <a:pt x="1833141" y="995971"/>
                    </a:cubicBezTo>
                    <a:cubicBezTo>
                      <a:pt x="1834093" y="1461743"/>
                      <a:pt x="1456903" y="1837981"/>
                      <a:pt x="984463" y="1836076"/>
                    </a:cubicBezTo>
                    <a:cubicBezTo>
                      <a:pt x="529168" y="1835123"/>
                      <a:pt x="151025" y="1467458"/>
                      <a:pt x="149120" y="996923"/>
                    </a:cubicBezTo>
                    <a:moveTo>
                      <a:pt x="1827425" y="2169451"/>
                    </a:moveTo>
                    <a:cubicBezTo>
                      <a:pt x="1756941" y="2224696"/>
                      <a:pt x="1676930" y="2254223"/>
                      <a:pt x="1588348" y="2247556"/>
                    </a:cubicBezTo>
                    <a:cubicBezTo>
                      <a:pt x="1506433" y="2241841"/>
                      <a:pt x="1431185" y="2211361"/>
                      <a:pt x="1361653" y="2166593"/>
                    </a:cubicBezTo>
                    <a:cubicBezTo>
                      <a:pt x="1330220" y="2146591"/>
                      <a:pt x="1297835" y="2126588"/>
                      <a:pt x="1263545" y="2110396"/>
                    </a:cubicBezTo>
                    <a:cubicBezTo>
                      <a:pt x="1207348" y="2083726"/>
                      <a:pt x="1148293" y="2060866"/>
                      <a:pt x="1089238" y="2036101"/>
                    </a:cubicBezTo>
                    <a:cubicBezTo>
                      <a:pt x="1186393" y="1994191"/>
                      <a:pt x="1280691" y="1953233"/>
                      <a:pt x="1375941" y="1913228"/>
                    </a:cubicBezTo>
                    <a:cubicBezTo>
                      <a:pt x="1828378" y="1721776"/>
                      <a:pt x="2074123" y="1249336"/>
                      <a:pt x="1964585" y="771181"/>
                    </a:cubicBezTo>
                    <a:cubicBezTo>
                      <a:pt x="1846475" y="253973"/>
                      <a:pt x="1335935" y="-91784"/>
                      <a:pt x="792058" y="21563"/>
                    </a:cubicBezTo>
                    <a:cubicBezTo>
                      <a:pt x="280566" y="127291"/>
                      <a:pt x="-57572" y="598778"/>
                      <a:pt x="8150" y="1118843"/>
                    </a:cubicBezTo>
                    <a:cubicBezTo>
                      <a:pt x="55775" y="1493176"/>
                      <a:pt x="262468" y="1757971"/>
                      <a:pt x="608225" y="1912276"/>
                    </a:cubicBezTo>
                    <a:cubicBezTo>
                      <a:pt x="675853" y="1942756"/>
                      <a:pt x="750148" y="1958948"/>
                      <a:pt x="823491" y="1982761"/>
                    </a:cubicBezTo>
                    <a:cubicBezTo>
                      <a:pt x="675853" y="2045626"/>
                      <a:pt x="527263" y="2108491"/>
                      <a:pt x="375816" y="2172308"/>
                    </a:cubicBezTo>
                    <a:cubicBezTo>
                      <a:pt x="395818" y="2219933"/>
                      <a:pt x="415820" y="2265653"/>
                      <a:pt x="435823" y="2312326"/>
                    </a:cubicBezTo>
                    <a:cubicBezTo>
                      <a:pt x="448205" y="2307563"/>
                      <a:pt x="457730" y="2303753"/>
                      <a:pt x="468208" y="2299943"/>
                    </a:cubicBezTo>
                    <a:cubicBezTo>
                      <a:pt x="546313" y="2267558"/>
                      <a:pt x="622513" y="2229458"/>
                      <a:pt x="703475" y="2202788"/>
                    </a:cubicBezTo>
                    <a:cubicBezTo>
                      <a:pt x="904453" y="2136113"/>
                      <a:pt x="1091143" y="2178023"/>
                      <a:pt x="1266403" y="2286608"/>
                    </a:cubicBezTo>
                    <a:cubicBezTo>
                      <a:pt x="1296883" y="2305658"/>
                      <a:pt x="1327363" y="2325661"/>
                      <a:pt x="1359748" y="2340901"/>
                    </a:cubicBezTo>
                    <a:cubicBezTo>
                      <a:pt x="1551200" y="2430436"/>
                      <a:pt x="1735985" y="2426626"/>
                      <a:pt x="1912198" y="2299943"/>
                    </a:cubicBezTo>
                    <a:cubicBezTo>
                      <a:pt x="1934105" y="2283751"/>
                      <a:pt x="1953155" y="2264701"/>
                      <a:pt x="1975063" y="2245651"/>
                    </a:cubicBezTo>
                    <a:cubicBezTo>
                      <a:pt x="1934105" y="2211361"/>
                      <a:pt x="1896005" y="2179928"/>
                      <a:pt x="1856953" y="2147543"/>
                    </a:cubicBezTo>
                    <a:cubicBezTo>
                      <a:pt x="1845523" y="2154211"/>
                      <a:pt x="1835998" y="2161831"/>
                      <a:pt x="1827425" y="216945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581944DC-120D-4F0C-BA91-9C4AFDC7B8EB}"/>
                  </a:ext>
                </a:extLst>
              </p:cNvPr>
              <p:cNvSpPr/>
              <p:nvPr/>
            </p:nvSpPr>
            <p:spPr>
              <a:xfrm>
                <a:off x="5214937" y="2275284"/>
                <a:ext cx="1640205" cy="1896903"/>
              </a:xfrm>
              <a:custGeom>
                <a:avLst/>
                <a:gdLst>
                  <a:gd name="connsiteX0" fmla="*/ 1640205 w 1640205"/>
                  <a:gd name="connsiteY0" fmla="*/ 1896666 h 1896903"/>
                  <a:gd name="connsiteX1" fmla="*/ 1502093 w 1640205"/>
                  <a:gd name="connsiteY1" fmla="*/ 1895713 h 1896903"/>
                  <a:gd name="connsiteX2" fmla="*/ 1475423 w 1640205"/>
                  <a:gd name="connsiteY2" fmla="*/ 1880473 h 1896903"/>
                  <a:gd name="connsiteX3" fmla="*/ 736282 w 1640205"/>
                  <a:gd name="connsiteY3" fmla="*/ 967978 h 1896903"/>
                  <a:gd name="connsiteX4" fmla="*/ 168593 w 1640205"/>
                  <a:gd name="connsiteY4" fmla="*/ 265986 h 1896903"/>
                  <a:gd name="connsiteX5" fmla="*/ 151447 w 1640205"/>
                  <a:gd name="connsiteY5" fmla="*/ 246936 h 1896903"/>
                  <a:gd name="connsiteX6" fmla="*/ 151447 w 1640205"/>
                  <a:gd name="connsiteY6" fmla="*/ 1894761 h 1896903"/>
                  <a:gd name="connsiteX7" fmla="*/ 0 w 1640205"/>
                  <a:gd name="connsiteY7" fmla="*/ 1894761 h 1896903"/>
                  <a:gd name="connsiteX8" fmla="*/ 0 w 1640205"/>
                  <a:gd name="connsiteY8" fmla="*/ 238 h 1896903"/>
                  <a:gd name="connsiteX9" fmla="*/ 142875 w 1640205"/>
                  <a:gd name="connsiteY9" fmla="*/ 1191 h 1896903"/>
                  <a:gd name="connsiteX10" fmla="*/ 165735 w 1640205"/>
                  <a:gd name="connsiteY10" fmla="*/ 19288 h 1896903"/>
                  <a:gd name="connsiteX11" fmla="*/ 661988 w 1640205"/>
                  <a:gd name="connsiteY11" fmla="*/ 632698 h 1896903"/>
                  <a:gd name="connsiteX12" fmla="*/ 1468755 w 1640205"/>
                  <a:gd name="connsiteY12" fmla="*/ 1629013 h 1896903"/>
                  <a:gd name="connsiteX13" fmla="*/ 1487805 w 1640205"/>
                  <a:gd name="connsiteY13" fmla="*/ 1650921 h 1896903"/>
                  <a:gd name="connsiteX14" fmla="*/ 1487805 w 1640205"/>
                  <a:gd name="connsiteY14" fmla="*/ 2143 h 1896903"/>
                  <a:gd name="connsiteX15" fmla="*/ 1639253 w 1640205"/>
                  <a:gd name="connsiteY15" fmla="*/ 2143 h 1896903"/>
                  <a:gd name="connsiteX16" fmla="*/ 1639253 w 1640205"/>
                  <a:gd name="connsiteY16" fmla="*/ 1896666 h 1896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640205" h="1896903">
                    <a:moveTo>
                      <a:pt x="1640205" y="1896666"/>
                    </a:moveTo>
                    <a:cubicBezTo>
                      <a:pt x="1592580" y="1896666"/>
                      <a:pt x="1547813" y="1897618"/>
                      <a:pt x="1502093" y="1895713"/>
                    </a:cubicBezTo>
                    <a:cubicBezTo>
                      <a:pt x="1493520" y="1895713"/>
                      <a:pt x="1482090" y="1888093"/>
                      <a:pt x="1475423" y="1880473"/>
                    </a:cubicBezTo>
                    <a:cubicBezTo>
                      <a:pt x="1228725" y="1576626"/>
                      <a:pt x="982028" y="1272778"/>
                      <a:pt x="736282" y="967978"/>
                    </a:cubicBezTo>
                    <a:cubicBezTo>
                      <a:pt x="546735" y="733663"/>
                      <a:pt x="357188" y="500301"/>
                      <a:pt x="168593" y="265986"/>
                    </a:cubicBezTo>
                    <a:cubicBezTo>
                      <a:pt x="164782" y="261223"/>
                      <a:pt x="160020" y="256461"/>
                      <a:pt x="151447" y="246936"/>
                    </a:cubicBezTo>
                    <a:lnTo>
                      <a:pt x="151447" y="1894761"/>
                    </a:lnTo>
                    <a:lnTo>
                      <a:pt x="0" y="1894761"/>
                    </a:lnTo>
                    <a:lnTo>
                      <a:pt x="0" y="238"/>
                    </a:lnTo>
                    <a:cubicBezTo>
                      <a:pt x="47625" y="238"/>
                      <a:pt x="95250" y="-714"/>
                      <a:pt x="142875" y="1191"/>
                    </a:cubicBezTo>
                    <a:cubicBezTo>
                      <a:pt x="150495" y="1191"/>
                      <a:pt x="159068" y="11668"/>
                      <a:pt x="165735" y="19288"/>
                    </a:cubicBezTo>
                    <a:cubicBezTo>
                      <a:pt x="331470" y="223123"/>
                      <a:pt x="497205" y="427911"/>
                      <a:pt x="661988" y="632698"/>
                    </a:cubicBezTo>
                    <a:cubicBezTo>
                      <a:pt x="930593" y="965121"/>
                      <a:pt x="1200150" y="1297543"/>
                      <a:pt x="1468755" y="1629013"/>
                    </a:cubicBezTo>
                    <a:cubicBezTo>
                      <a:pt x="1473518" y="1634728"/>
                      <a:pt x="1478280" y="1639491"/>
                      <a:pt x="1487805" y="1650921"/>
                    </a:cubicBezTo>
                    <a:lnTo>
                      <a:pt x="1487805" y="2143"/>
                    </a:lnTo>
                    <a:lnTo>
                      <a:pt x="1639253" y="2143"/>
                    </a:lnTo>
                    <a:lnTo>
                      <a:pt x="1639253" y="189666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D7FAA28-067B-46A8-B487-E30B1AD185A3}"/>
                </a:ext>
              </a:extLst>
            </p:cNvPr>
            <p:cNvSpPr/>
            <p:nvPr/>
          </p:nvSpPr>
          <p:spPr>
            <a:xfrm>
              <a:off x="2752725" y="2278379"/>
              <a:ext cx="1056322" cy="1888807"/>
            </a:xfrm>
            <a:custGeom>
              <a:avLst/>
              <a:gdLst>
                <a:gd name="connsiteX0" fmla="*/ 0 w 1056322"/>
                <a:gd name="connsiteY0" fmla="*/ 0 h 1888807"/>
                <a:gd name="connsiteX1" fmla="*/ 151448 w 1056322"/>
                <a:gd name="connsiteY1" fmla="*/ 0 h 1888807"/>
                <a:gd name="connsiteX2" fmla="*/ 151448 w 1056322"/>
                <a:gd name="connsiteY2" fmla="*/ 1738313 h 1888807"/>
                <a:gd name="connsiteX3" fmla="*/ 1056323 w 1056322"/>
                <a:gd name="connsiteY3" fmla="*/ 1738313 h 1888807"/>
                <a:gd name="connsiteX4" fmla="*/ 1056323 w 1056322"/>
                <a:gd name="connsiteY4" fmla="*/ 1888808 h 1888807"/>
                <a:gd name="connsiteX5" fmla="*/ 0 w 1056322"/>
                <a:gd name="connsiteY5" fmla="*/ 1888808 h 1888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6322" h="1888807">
                  <a:moveTo>
                    <a:pt x="0" y="0"/>
                  </a:moveTo>
                  <a:lnTo>
                    <a:pt x="151448" y="0"/>
                  </a:lnTo>
                  <a:lnTo>
                    <a:pt x="151448" y="1738313"/>
                  </a:lnTo>
                  <a:lnTo>
                    <a:pt x="1056323" y="1738313"/>
                  </a:lnTo>
                  <a:lnTo>
                    <a:pt x="1056323" y="1888808"/>
                  </a:lnTo>
                  <a:lnTo>
                    <a:pt x="0" y="18888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486E73-EDD9-48C4-83B4-EE431BD34A72}"/>
                </a:ext>
              </a:extLst>
            </p:cNvPr>
            <p:cNvSpPr/>
            <p:nvPr/>
          </p:nvSpPr>
          <p:spPr>
            <a:xfrm>
              <a:off x="4372927" y="2277427"/>
              <a:ext cx="150495" cy="1892617"/>
            </a:xfrm>
            <a:custGeom>
              <a:avLst/>
              <a:gdLst>
                <a:gd name="connsiteX0" fmla="*/ 0 w 150495"/>
                <a:gd name="connsiteY0" fmla="*/ 0 h 1892617"/>
                <a:gd name="connsiteX1" fmla="*/ 150495 w 150495"/>
                <a:gd name="connsiteY1" fmla="*/ 0 h 1892617"/>
                <a:gd name="connsiteX2" fmla="*/ 150495 w 150495"/>
                <a:gd name="connsiteY2" fmla="*/ 1892618 h 1892617"/>
                <a:gd name="connsiteX3" fmla="*/ 0 w 150495"/>
                <a:gd name="connsiteY3" fmla="*/ 1892618 h 1892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495" h="1892617">
                  <a:moveTo>
                    <a:pt x="0" y="0"/>
                  </a:moveTo>
                  <a:lnTo>
                    <a:pt x="150495" y="0"/>
                  </a:lnTo>
                  <a:lnTo>
                    <a:pt x="150495" y="1892618"/>
                  </a:lnTo>
                  <a:lnTo>
                    <a:pt x="0" y="18926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012370F-7F89-43AB-95EB-69D27CF2934D}"/>
              </a:ext>
            </a:extLst>
          </p:cNvPr>
          <p:cNvSpPr txBox="1"/>
          <p:nvPr userDrawn="1"/>
        </p:nvSpPr>
        <p:spPr>
          <a:xfrm>
            <a:off x="444500" y="6444840"/>
            <a:ext cx="2376971" cy="246221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>
              <a:defRPr sz="1000" b="0"/>
            </a:lvl1pPr>
          </a:lstStyle>
          <a:p>
            <a:pPr lvl="0"/>
            <a:r>
              <a:rPr lang="en-US" sz="675"/>
              <a:t>© 2022. EMS LINQ, Inc. All rights reserved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BF5D17-01BE-3AF4-62E6-E8012ADD83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2B2B4-CE13-4EA6-9957-7BE597211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34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00966-EE0F-3045-9EE5-F3C8A9FE1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457201"/>
            <a:ext cx="8458200" cy="10287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3B212-2C2D-3948-8CC3-0FE9554EE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5770" y="1645920"/>
            <a:ext cx="4114800" cy="640080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BF45D7-F325-4E46-8E75-6C80AE48F7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5770" y="2468880"/>
            <a:ext cx="4114800" cy="329184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2C00F3-9314-6A45-A881-7C5101D437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32020" y="1645920"/>
            <a:ext cx="4114800" cy="640080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CFC6D5-5601-A84F-8703-0BA579A7A3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32020" y="2468880"/>
            <a:ext cx="3887391" cy="329184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7587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E9758-001F-9247-9A57-6A2216EB7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457201"/>
            <a:ext cx="8458200" cy="10287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14FD5-2D4A-4B44-84A1-3033B118A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770" y="2514600"/>
            <a:ext cx="2603241" cy="3238501"/>
          </a:xfrm>
        </p:spPr>
        <p:txBody>
          <a:bodyPr/>
          <a:lstStyle>
            <a:lvl1pPr>
              <a:lnSpc>
                <a:spcPct val="100000"/>
              </a:lnSpc>
              <a:defRPr sz="1500">
                <a:latin typeface="+mn-lt"/>
              </a:defRPr>
            </a:lvl1pPr>
            <a:lvl2pPr>
              <a:lnSpc>
                <a:spcPct val="100000"/>
              </a:lnSpc>
              <a:defRPr sz="1200">
                <a:latin typeface="+mn-lt"/>
              </a:defRPr>
            </a:lvl2pPr>
            <a:lvl3pPr>
              <a:lnSpc>
                <a:spcPct val="100000"/>
              </a:lnSpc>
              <a:defRPr sz="1050">
                <a:latin typeface="+mn-lt"/>
              </a:defRPr>
            </a:lvl3pPr>
            <a:lvl4pPr>
              <a:lnSpc>
                <a:spcPct val="100000"/>
              </a:lnSpc>
              <a:defRPr sz="900">
                <a:latin typeface="+mn-lt"/>
              </a:defRPr>
            </a:lvl4pPr>
            <a:lvl5pPr>
              <a:lnSpc>
                <a:spcPct val="100000"/>
              </a:lnSpc>
              <a:defRPr sz="9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5214FD5-2D4A-4B44-84A1-3033B118A1D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17151" y="2514600"/>
            <a:ext cx="2607905" cy="3238501"/>
          </a:xfrm>
        </p:spPr>
        <p:txBody>
          <a:bodyPr/>
          <a:lstStyle>
            <a:lvl1pPr>
              <a:lnSpc>
                <a:spcPct val="100000"/>
              </a:lnSpc>
              <a:defRPr sz="1500">
                <a:latin typeface="+mn-lt"/>
              </a:defRPr>
            </a:lvl1pPr>
            <a:lvl2pPr>
              <a:lnSpc>
                <a:spcPct val="100000"/>
              </a:lnSpc>
              <a:defRPr sz="1200">
                <a:latin typeface="+mn-lt"/>
              </a:defRPr>
            </a:lvl2pPr>
            <a:lvl3pPr>
              <a:lnSpc>
                <a:spcPct val="100000"/>
              </a:lnSpc>
              <a:defRPr sz="1050">
                <a:latin typeface="+mn-lt"/>
              </a:defRPr>
            </a:lvl3pPr>
            <a:lvl4pPr>
              <a:lnSpc>
                <a:spcPct val="100000"/>
              </a:lnSpc>
              <a:defRPr sz="900">
                <a:latin typeface="+mn-lt"/>
              </a:defRPr>
            </a:lvl4pPr>
            <a:lvl5pPr>
              <a:lnSpc>
                <a:spcPct val="100000"/>
              </a:lnSpc>
              <a:defRPr sz="9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5214FD5-2D4A-4B44-84A1-3033B118A1D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93195" y="2514600"/>
            <a:ext cx="2607905" cy="3238501"/>
          </a:xfrm>
        </p:spPr>
        <p:txBody>
          <a:bodyPr/>
          <a:lstStyle>
            <a:lvl1pPr>
              <a:lnSpc>
                <a:spcPct val="100000"/>
              </a:lnSpc>
              <a:defRPr sz="1500">
                <a:latin typeface="+mn-lt"/>
              </a:defRPr>
            </a:lvl1pPr>
            <a:lvl2pPr>
              <a:lnSpc>
                <a:spcPct val="100000"/>
              </a:lnSpc>
              <a:defRPr sz="1200">
                <a:latin typeface="+mn-lt"/>
              </a:defRPr>
            </a:lvl2pPr>
            <a:lvl3pPr>
              <a:lnSpc>
                <a:spcPct val="100000"/>
              </a:lnSpc>
              <a:defRPr sz="1050">
                <a:latin typeface="+mn-lt"/>
              </a:defRPr>
            </a:lvl3pPr>
            <a:lvl4pPr>
              <a:lnSpc>
                <a:spcPct val="100000"/>
              </a:lnSpc>
              <a:defRPr sz="900">
                <a:latin typeface="+mn-lt"/>
              </a:defRPr>
            </a:lvl4pPr>
            <a:lvl5pPr>
              <a:lnSpc>
                <a:spcPct val="100000"/>
              </a:lnSpc>
              <a:defRPr sz="9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93FA4B-B07C-EC48-B41C-B34C7233495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45770" y="1833280"/>
            <a:ext cx="2603241" cy="523270"/>
          </a:xfrm>
        </p:spPr>
        <p:txBody>
          <a:bodyPr/>
          <a:lstStyle>
            <a:lvl1pPr marL="0" indent="0">
              <a:buNone/>
              <a:defRPr sz="15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C46E0842-D5A1-1C4B-A26F-885AE9DA4A6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321410" y="1833280"/>
            <a:ext cx="2603241" cy="523270"/>
          </a:xfrm>
        </p:spPr>
        <p:txBody>
          <a:bodyPr/>
          <a:lstStyle>
            <a:lvl1pPr marL="0" indent="0">
              <a:buNone/>
              <a:defRPr sz="15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7B0C5D0A-FC66-E848-BCC7-EC8499B81FE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97048" y="1833280"/>
            <a:ext cx="2603241" cy="523270"/>
          </a:xfrm>
        </p:spPr>
        <p:txBody>
          <a:bodyPr/>
          <a:lstStyle>
            <a:lvl1pPr marL="0" indent="0">
              <a:buNone/>
              <a:defRPr sz="15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9BD00A0-C5E0-4633-BD47-694779BDAA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501" y="6061696"/>
            <a:ext cx="653875" cy="32004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402F26B-3CBE-40E2-AA07-07838D3011CD}"/>
              </a:ext>
            </a:extLst>
          </p:cNvPr>
          <p:cNvSpPr txBox="1"/>
          <p:nvPr userDrawn="1"/>
        </p:nvSpPr>
        <p:spPr>
          <a:xfrm>
            <a:off x="444500" y="6444840"/>
            <a:ext cx="2376971" cy="246221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>
              <a:defRPr sz="1000" b="0"/>
            </a:lvl1pPr>
          </a:lstStyle>
          <a:p>
            <a:pPr lvl="0"/>
            <a:r>
              <a:rPr lang="en-US" sz="675"/>
              <a:t>© 2022. EMS LINQ, Inc. All rights reserved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2971BE89-36A3-5824-4F59-6F0461A31B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2B2B4-CE13-4EA6-9957-7BE597211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850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orsed brand - Title and Content 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E9758-001F-9247-9A57-6A2216EB7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457200"/>
            <a:ext cx="8458200" cy="10287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5214FD5-2D4A-4B44-84A1-3033B118A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770" y="1645919"/>
            <a:ext cx="2603241" cy="4114800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5214FD5-2D4A-4B44-84A1-3033B118A1D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17151" y="1645918"/>
            <a:ext cx="2607905" cy="4114800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5214FD5-2D4A-4B44-84A1-3033B118A1D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93195" y="1645918"/>
            <a:ext cx="2607905" cy="4114800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ECD366-CFD0-4682-8F24-67FB4EB986F8}"/>
              </a:ext>
            </a:extLst>
          </p:cNvPr>
          <p:cNvSpPr txBox="1"/>
          <p:nvPr userDrawn="1"/>
        </p:nvSpPr>
        <p:spPr>
          <a:xfrm>
            <a:off x="6046237" y="6164328"/>
            <a:ext cx="2754863" cy="217408"/>
          </a:xfrm>
          <a:prstGeom prst="rect">
            <a:avLst/>
          </a:prstGeom>
          <a:noFill/>
        </p:spPr>
        <p:txBody>
          <a:bodyPr wrap="square" rIns="0" rtlCol="0" anchor="ctr">
            <a:no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75" i="1" kern="1200" spc="0">
                <a:solidFill>
                  <a:schemeClr val="tx1"/>
                </a:solidFill>
                <a:effectLst/>
                <a:latin typeface="Libre Franklin" charset="0"/>
                <a:ea typeface="Libre Franklin" charset="0"/>
                <a:cs typeface="Libre Franklin" charset="0"/>
              </a:rPr>
              <a:t>A family of solutions, making schools stronger.  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4DF686-EAF9-4891-929B-370820C47B57}"/>
              </a:ext>
            </a:extLst>
          </p:cNvPr>
          <p:cNvCxnSpPr>
            <a:cxnSpLocks/>
          </p:cNvCxnSpPr>
          <p:nvPr userDrawn="1"/>
        </p:nvCxnSpPr>
        <p:spPr>
          <a:xfrm flipV="1">
            <a:off x="445770" y="5897895"/>
            <a:ext cx="833247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DBB3698-3D8F-4E87-A77A-4B3EDF306F4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4501" y="6061696"/>
            <a:ext cx="661339" cy="320040"/>
            <a:chOff x="2752725" y="2226336"/>
            <a:chExt cx="6619105" cy="2402376"/>
          </a:xfrm>
          <a:solidFill>
            <a:schemeClr val="tx1"/>
          </a:solidFill>
        </p:grpSpPr>
        <p:grpSp>
          <p:nvGrpSpPr>
            <p:cNvPr id="18" name="Graphic 2">
              <a:extLst>
                <a:ext uri="{FF2B5EF4-FFF2-40B4-BE49-F238E27FC236}">
                  <a16:creationId xmlns:a16="http://schemas.microsoft.com/office/drawing/2014/main" id="{42378D68-C6E4-4F14-B92D-BB10CD967E73}"/>
                </a:ext>
              </a:extLst>
            </p:cNvPr>
            <p:cNvGrpSpPr/>
            <p:nvPr/>
          </p:nvGrpSpPr>
          <p:grpSpPr>
            <a:xfrm>
              <a:off x="5214937" y="2226336"/>
              <a:ext cx="4156893" cy="2402376"/>
              <a:chOff x="5214937" y="2226336"/>
              <a:chExt cx="4156893" cy="2402376"/>
            </a:xfrm>
            <a:grpFill/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342E5F5-BF8A-4707-B970-8EDD4DD0A164}"/>
                  </a:ext>
                </a:extLst>
              </p:cNvPr>
              <p:cNvSpPr/>
              <p:nvPr/>
            </p:nvSpPr>
            <p:spPr>
              <a:xfrm>
                <a:off x="7381344" y="2226336"/>
                <a:ext cx="1990486" cy="2402376"/>
              </a:xfrm>
              <a:custGeom>
                <a:avLst/>
                <a:gdLst>
                  <a:gd name="connsiteX0" fmla="*/ 149120 w 1990486"/>
                  <a:gd name="connsiteY0" fmla="*/ 996923 h 2402376"/>
                  <a:gd name="connsiteX1" fmla="*/ 992083 w 1990486"/>
                  <a:gd name="connsiteY1" fmla="*/ 155866 h 2402376"/>
                  <a:gd name="connsiteX2" fmla="*/ 1833141 w 1990486"/>
                  <a:gd name="connsiteY2" fmla="*/ 995971 h 2402376"/>
                  <a:gd name="connsiteX3" fmla="*/ 984463 w 1990486"/>
                  <a:gd name="connsiteY3" fmla="*/ 1836076 h 2402376"/>
                  <a:gd name="connsiteX4" fmla="*/ 149120 w 1990486"/>
                  <a:gd name="connsiteY4" fmla="*/ 996923 h 2402376"/>
                  <a:gd name="connsiteX5" fmla="*/ 1827425 w 1990486"/>
                  <a:gd name="connsiteY5" fmla="*/ 2169451 h 2402376"/>
                  <a:gd name="connsiteX6" fmla="*/ 1588348 w 1990486"/>
                  <a:gd name="connsiteY6" fmla="*/ 2247556 h 2402376"/>
                  <a:gd name="connsiteX7" fmla="*/ 1361653 w 1990486"/>
                  <a:gd name="connsiteY7" fmla="*/ 2166593 h 2402376"/>
                  <a:gd name="connsiteX8" fmla="*/ 1263545 w 1990486"/>
                  <a:gd name="connsiteY8" fmla="*/ 2110396 h 2402376"/>
                  <a:gd name="connsiteX9" fmla="*/ 1089238 w 1990486"/>
                  <a:gd name="connsiteY9" fmla="*/ 2036101 h 2402376"/>
                  <a:gd name="connsiteX10" fmla="*/ 1375941 w 1990486"/>
                  <a:gd name="connsiteY10" fmla="*/ 1913228 h 2402376"/>
                  <a:gd name="connsiteX11" fmla="*/ 1964585 w 1990486"/>
                  <a:gd name="connsiteY11" fmla="*/ 771181 h 2402376"/>
                  <a:gd name="connsiteX12" fmla="*/ 792058 w 1990486"/>
                  <a:gd name="connsiteY12" fmla="*/ 21563 h 2402376"/>
                  <a:gd name="connsiteX13" fmla="*/ 8150 w 1990486"/>
                  <a:gd name="connsiteY13" fmla="*/ 1118843 h 2402376"/>
                  <a:gd name="connsiteX14" fmla="*/ 608225 w 1990486"/>
                  <a:gd name="connsiteY14" fmla="*/ 1912276 h 2402376"/>
                  <a:gd name="connsiteX15" fmla="*/ 823491 w 1990486"/>
                  <a:gd name="connsiteY15" fmla="*/ 1982761 h 2402376"/>
                  <a:gd name="connsiteX16" fmla="*/ 375816 w 1990486"/>
                  <a:gd name="connsiteY16" fmla="*/ 2172308 h 2402376"/>
                  <a:gd name="connsiteX17" fmla="*/ 435823 w 1990486"/>
                  <a:gd name="connsiteY17" fmla="*/ 2312326 h 2402376"/>
                  <a:gd name="connsiteX18" fmla="*/ 468208 w 1990486"/>
                  <a:gd name="connsiteY18" fmla="*/ 2299943 h 2402376"/>
                  <a:gd name="connsiteX19" fmla="*/ 703475 w 1990486"/>
                  <a:gd name="connsiteY19" fmla="*/ 2202788 h 2402376"/>
                  <a:gd name="connsiteX20" fmla="*/ 1266403 w 1990486"/>
                  <a:gd name="connsiteY20" fmla="*/ 2286608 h 2402376"/>
                  <a:gd name="connsiteX21" fmla="*/ 1359748 w 1990486"/>
                  <a:gd name="connsiteY21" fmla="*/ 2340901 h 2402376"/>
                  <a:gd name="connsiteX22" fmla="*/ 1912198 w 1990486"/>
                  <a:gd name="connsiteY22" fmla="*/ 2299943 h 2402376"/>
                  <a:gd name="connsiteX23" fmla="*/ 1975063 w 1990486"/>
                  <a:gd name="connsiteY23" fmla="*/ 2245651 h 2402376"/>
                  <a:gd name="connsiteX24" fmla="*/ 1856953 w 1990486"/>
                  <a:gd name="connsiteY24" fmla="*/ 2147543 h 2402376"/>
                  <a:gd name="connsiteX25" fmla="*/ 1827425 w 1990486"/>
                  <a:gd name="connsiteY25" fmla="*/ 2169451 h 2402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990486" h="2402376">
                    <a:moveTo>
                      <a:pt x="149120" y="996923"/>
                    </a:moveTo>
                    <a:cubicBezTo>
                      <a:pt x="147216" y="534008"/>
                      <a:pt x="526310" y="155866"/>
                      <a:pt x="992083" y="155866"/>
                    </a:cubicBezTo>
                    <a:cubicBezTo>
                      <a:pt x="1454998" y="155866"/>
                      <a:pt x="1832188" y="533056"/>
                      <a:pt x="1833141" y="995971"/>
                    </a:cubicBezTo>
                    <a:cubicBezTo>
                      <a:pt x="1834093" y="1461743"/>
                      <a:pt x="1456903" y="1837981"/>
                      <a:pt x="984463" y="1836076"/>
                    </a:cubicBezTo>
                    <a:cubicBezTo>
                      <a:pt x="529168" y="1835123"/>
                      <a:pt x="151025" y="1467458"/>
                      <a:pt x="149120" y="996923"/>
                    </a:cubicBezTo>
                    <a:moveTo>
                      <a:pt x="1827425" y="2169451"/>
                    </a:moveTo>
                    <a:cubicBezTo>
                      <a:pt x="1756941" y="2224696"/>
                      <a:pt x="1676930" y="2254223"/>
                      <a:pt x="1588348" y="2247556"/>
                    </a:cubicBezTo>
                    <a:cubicBezTo>
                      <a:pt x="1506433" y="2241841"/>
                      <a:pt x="1431185" y="2211361"/>
                      <a:pt x="1361653" y="2166593"/>
                    </a:cubicBezTo>
                    <a:cubicBezTo>
                      <a:pt x="1330220" y="2146591"/>
                      <a:pt x="1297835" y="2126588"/>
                      <a:pt x="1263545" y="2110396"/>
                    </a:cubicBezTo>
                    <a:cubicBezTo>
                      <a:pt x="1207348" y="2083726"/>
                      <a:pt x="1148293" y="2060866"/>
                      <a:pt x="1089238" y="2036101"/>
                    </a:cubicBezTo>
                    <a:cubicBezTo>
                      <a:pt x="1186393" y="1994191"/>
                      <a:pt x="1280691" y="1953233"/>
                      <a:pt x="1375941" y="1913228"/>
                    </a:cubicBezTo>
                    <a:cubicBezTo>
                      <a:pt x="1828378" y="1721776"/>
                      <a:pt x="2074123" y="1249336"/>
                      <a:pt x="1964585" y="771181"/>
                    </a:cubicBezTo>
                    <a:cubicBezTo>
                      <a:pt x="1846475" y="253973"/>
                      <a:pt x="1335935" y="-91784"/>
                      <a:pt x="792058" y="21563"/>
                    </a:cubicBezTo>
                    <a:cubicBezTo>
                      <a:pt x="280566" y="127291"/>
                      <a:pt x="-57572" y="598778"/>
                      <a:pt x="8150" y="1118843"/>
                    </a:cubicBezTo>
                    <a:cubicBezTo>
                      <a:pt x="55775" y="1493176"/>
                      <a:pt x="262468" y="1757971"/>
                      <a:pt x="608225" y="1912276"/>
                    </a:cubicBezTo>
                    <a:cubicBezTo>
                      <a:pt x="675853" y="1942756"/>
                      <a:pt x="750148" y="1958948"/>
                      <a:pt x="823491" y="1982761"/>
                    </a:cubicBezTo>
                    <a:cubicBezTo>
                      <a:pt x="675853" y="2045626"/>
                      <a:pt x="527263" y="2108491"/>
                      <a:pt x="375816" y="2172308"/>
                    </a:cubicBezTo>
                    <a:cubicBezTo>
                      <a:pt x="395818" y="2219933"/>
                      <a:pt x="415820" y="2265653"/>
                      <a:pt x="435823" y="2312326"/>
                    </a:cubicBezTo>
                    <a:cubicBezTo>
                      <a:pt x="448205" y="2307563"/>
                      <a:pt x="457730" y="2303753"/>
                      <a:pt x="468208" y="2299943"/>
                    </a:cubicBezTo>
                    <a:cubicBezTo>
                      <a:pt x="546313" y="2267558"/>
                      <a:pt x="622513" y="2229458"/>
                      <a:pt x="703475" y="2202788"/>
                    </a:cubicBezTo>
                    <a:cubicBezTo>
                      <a:pt x="904453" y="2136113"/>
                      <a:pt x="1091143" y="2178023"/>
                      <a:pt x="1266403" y="2286608"/>
                    </a:cubicBezTo>
                    <a:cubicBezTo>
                      <a:pt x="1296883" y="2305658"/>
                      <a:pt x="1327363" y="2325661"/>
                      <a:pt x="1359748" y="2340901"/>
                    </a:cubicBezTo>
                    <a:cubicBezTo>
                      <a:pt x="1551200" y="2430436"/>
                      <a:pt x="1735985" y="2426626"/>
                      <a:pt x="1912198" y="2299943"/>
                    </a:cubicBezTo>
                    <a:cubicBezTo>
                      <a:pt x="1934105" y="2283751"/>
                      <a:pt x="1953155" y="2264701"/>
                      <a:pt x="1975063" y="2245651"/>
                    </a:cubicBezTo>
                    <a:cubicBezTo>
                      <a:pt x="1934105" y="2211361"/>
                      <a:pt x="1896005" y="2179928"/>
                      <a:pt x="1856953" y="2147543"/>
                    </a:cubicBezTo>
                    <a:cubicBezTo>
                      <a:pt x="1845523" y="2154211"/>
                      <a:pt x="1835998" y="2161831"/>
                      <a:pt x="1827425" y="216945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A9CE4F1-475E-4B4D-90A2-E4312DB6414D}"/>
                  </a:ext>
                </a:extLst>
              </p:cNvPr>
              <p:cNvSpPr/>
              <p:nvPr/>
            </p:nvSpPr>
            <p:spPr>
              <a:xfrm>
                <a:off x="5214937" y="2275284"/>
                <a:ext cx="1640205" cy="1896903"/>
              </a:xfrm>
              <a:custGeom>
                <a:avLst/>
                <a:gdLst>
                  <a:gd name="connsiteX0" fmla="*/ 1640205 w 1640205"/>
                  <a:gd name="connsiteY0" fmla="*/ 1896666 h 1896903"/>
                  <a:gd name="connsiteX1" fmla="*/ 1502093 w 1640205"/>
                  <a:gd name="connsiteY1" fmla="*/ 1895713 h 1896903"/>
                  <a:gd name="connsiteX2" fmla="*/ 1475423 w 1640205"/>
                  <a:gd name="connsiteY2" fmla="*/ 1880473 h 1896903"/>
                  <a:gd name="connsiteX3" fmla="*/ 736282 w 1640205"/>
                  <a:gd name="connsiteY3" fmla="*/ 967978 h 1896903"/>
                  <a:gd name="connsiteX4" fmla="*/ 168593 w 1640205"/>
                  <a:gd name="connsiteY4" fmla="*/ 265986 h 1896903"/>
                  <a:gd name="connsiteX5" fmla="*/ 151447 w 1640205"/>
                  <a:gd name="connsiteY5" fmla="*/ 246936 h 1896903"/>
                  <a:gd name="connsiteX6" fmla="*/ 151447 w 1640205"/>
                  <a:gd name="connsiteY6" fmla="*/ 1894761 h 1896903"/>
                  <a:gd name="connsiteX7" fmla="*/ 0 w 1640205"/>
                  <a:gd name="connsiteY7" fmla="*/ 1894761 h 1896903"/>
                  <a:gd name="connsiteX8" fmla="*/ 0 w 1640205"/>
                  <a:gd name="connsiteY8" fmla="*/ 238 h 1896903"/>
                  <a:gd name="connsiteX9" fmla="*/ 142875 w 1640205"/>
                  <a:gd name="connsiteY9" fmla="*/ 1191 h 1896903"/>
                  <a:gd name="connsiteX10" fmla="*/ 165735 w 1640205"/>
                  <a:gd name="connsiteY10" fmla="*/ 19288 h 1896903"/>
                  <a:gd name="connsiteX11" fmla="*/ 661988 w 1640205"/>
                  <a:gd name="connsiteY11" fmla="*/ 632698 h 1896903"/>
                  <a:gd name="connsiteX12" fmla="*/ 1468755 w 1640205"/>
                  <a:gd name="connsiteY12" fmla="*/ 1629013 h 1896903"/>
                  <a:gd name="connsiteX13" fmla="*/ 1487805 w 1640205"/>
                  <a:gd name="connsiteY13" fmla="*/ 1650921 h 1896903"/>
                  <a:gd name="connsiteX14" fmla="*/ 1487805 w 1640205"/>
                  <a:gd name="connsiteY14" fmla="*/ 2143 h 1896903"/>
                  <a:gd name="connsiteX15" fmla="*/ 1639253 w 1640205"/>
                  <a:gd name="connsiteY15" fmla="*/ 2143 h 1896903"/>
                  <a:gd name="connsiteX16" fmla="*/ 1639253 w 1640205"/>
                  <a:gd name="connsiteY16" fmla="*/ 1896666 h 1896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640205" h="1896903">
                    <a:moveTo>
                      <a:pt x="1640205" y="1896666"/>
                    </a:moveTo>
                    <a:cubicBezTo>
                      <a:pt x="1592580" y="1896666"/>
                      <a:pt x="1547813" y="1897618"/>
                      <a:pt x="1502093" y="1895713"/>
                    </a:cubicBezTo>
                    <a:cubicBezTo>
                      <a:pt x="1493520" y="1895713"/>
                      <a:pt x="1482090" y="1888093"/>
                      <a:pt x="1475423" y="1880473"/>
                    </a:cubicBezTo>
                    <a:cubicBezTo>
                      <a:pt x="1228725" y="1576626"/>
                      <a:pt x="982028" y="1272778"/>
                      <a:pt x="736282" y="967978"/>
                    </a:cubicBezTo>
                    <a:cubicBezTo>
                      <a:pt x="546735" y="733663"/>
                      <a:pt x="357188" y="500301"/>
                      <a:pt x="168593" y="265986"/>
                    </a:cubicBezTo>
                    <a:cubicBezTo>
                      <a:pt x="164782" y="261223"/>
                      <a:pt x="160020" y="256461"/>
                      <a:pt x="151447" y="246936"/>
                    </a:cubicBezTo>
                    <a:lnTo>
                      <a:pt x="151447" y="1894761"/>
                    </a:lnTo>
                    <a:lnTo>
                      <a:pt x="0" y="1894761"/>
                    </a:lnTo>
                    <a:lnTo>
                      <a:pt x="0" y="238"/>
                    </a:lnTo>
                    <a:cubicBezTo>
                      <a:pt x="47625" y="238"/>
                      <a:pt x="95250" y="-714"/>
                      <a:pt x="142875" y="1191"/>
                    </a:cubicBezTo>
                    <a:cubicBezTo>
                      <a:pt x="150495" y="1191"/>
                      <a:pt x="159068" y="11668"/>
                      <a:pt x="165735" y="19288"/>
                    </a:cubicBezTo>
                    <a:cubicBezTo>
                      <a:pt x="331470" y="223123"/>
                      <a:pt x="497205" y="427911"/>
                      <a:pt x="661988" y="632698"/>
                    </a:cubicBezTo>
                    <a:cubicBezTo>
                      <a:pt x="930593" y="965121"/>
                      <a:pt x="1200150" y="1297543"/>
                      <a:pt x="1468755" y="1629013"/>
                    </a:cubicBezTo>
                    <a:cubicBezTo>
                      <a:pt x="1473518" y="1634728"/>
                      <a:pt x="1478280" y="1639491"/>
                      <a:pt x="1487805" y="1650921"/>
                    </a:cubicBezTo>
                    <a:lnTo>
                      <a:pt x="1487805" y="2143"/>
                    </a:lnTo>
                    <a:lnTo>
                      <a:pt x="1639253" y="2143"/>
                    </a:lnTo>
                    <a:lnTo>
                      <a:pt x="1639253" y="189666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3689206-8CBE-4569-9FB0-BE263FB2D723}"/>
                </a:ext>
              </a:extLst>
            </p:cNvPr>
            <p:cNvSpPr/>
            <p:nvPr/>
          </p:nvSpPr>
          <p:spPr>
            <a:xfrm>
              <a:off x="2752725" y="2278379"/>
              <a:ext cx="1056322" cy="1888807"/>
            </a:xfrm>
            <a:custGeom>
              <a:avLst/>
              <a:gdLst>
                <a:gd name="connsiteX0" fmla="*/ 0 w 1056322"/>
                <a:gd name="connsiteY0" fmla="*/ 0 h 1888807"/>
                <a:gd name="connsiteX1" fmla="*/ 151448 w 1056322"/>
                <a:gd name="connsiteY1" fmla="*/ 0 h 1888807"/>
                <a:gd name="connsiteX2" fmla="*/ 151448 w 1056322"/>
                <a:gd name="connsiteY2" fmla="*/ 1738313 h 1888807"/>
                <a:gd name="connsiteX3" fmla="*/ 1056323 w 1056322"/>
                <a:gd name="connsiteY3" fmla="*/ 1738313 h 1888807"/>
                <a:gd name="connsiteX4" fmla="*/ 1056323 w 1056322"/>
                <a:gd name="connsiteY4" fmla="*/ 1888808 h 1888807"/>
                <a:gd name="connsiteX5" fmla="*/ 0 w 1056322"/>
                <a:gd name="connsiteY5" fmla="*/ 1888808 h 1888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6322" h="1888807">
                  <a:moveTo>
                    <a:pt x="0" y="0"/>
                  </a:moveTo>
                  <a:lnTo>
                    <a:pt x="151448" y="0"/>
                  </a:lnTo>
                  <a:lnTo>
                    <a:pt x="151448" y="1738313"/>
                  </a:lnTo>
                  <a:lnTo>
                    <a:pt x="1056323" y="1738313"/>
                  </a:lnTo>
                  <a:lnTo>
                    <a:pt x="1056323" y="1888808"/>
                  </a:lnTo>
                  <a:lnTo>
                    <a:pt x="0" y="18888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68C096F-CDDC-45F2-816E-C8E21CB58FBE}"/>
                </a:ext>
              </a:extLst>
            </p:cNvPr>
            <p:cNvSpPr/>
            <p:nvPr/>
          </p:nvSpPr>
          <p:spPr>
            <a:xfrm>
              <a:off x="4372927" y="2277427"/>
              <a:ext cx="150495" cy="1892617"/>
            </a:xfrm>
            <a:custGeom>
              <a:avLst/>
              <a:gdLst>
                <a:gd name="connsiteX0" fmla="*/ 0 w 150495"/>
                <a:gd name="connsiteY0" fmla="*/ 0 h 1892617"/>
                <a:gd name="connsiteX1" fmla="*/ 150495 w 150495"/>
                <a:gd name="connsiteY1" fmla="*/ 0 h 1892617"/>
                <a:gd name="connsiteX2" fmla="*/ 150495 w 150495"/>
                <a:gd name="connsiteY2" fmla="*/ 1892618 h 1892617"/>
                <a:gd name="connsiteX3" fmla="*/ 0 w 150495"/>
                <a:gd name="connsiteY3" fmla="*/ 1892618 h 1892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495" h="1892617">
                  <a:moveTo>
                    <a:pt x="0" y="0"/>
                  </a:moveTo>
                  <a:lnTo>
                    <a:pt x="150495" y="0"/>
                  </a:lnTo>
                  <a:lnTo>
                    <a:pt x="150495" y="1892618"/>
                  </a:lnTo>
                  <a:lnTo>
                    <a:pt x="0" y="18926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6425CEB-FD14-4315-8F6E-60A9513291A3}"/>
              </a:ext>
            </a:extLst>
          </p:cNvPr>
          <p:cNvSpPr txBox="1"/>
          <p:nvPr userDrawn="1"/>
        </p:nvSpPr>
        <p:spPr>
          <a:xfrm>
            <a:off x="444500" y="6444840"/>
            <a:ext cx="2376971" cy="246221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>
              <a:defRPr sz="1000" b="0"/>
            </a:lvl1pPr>
          </a:lstStyle>
          <a:p>
            <a:pPr lvl="0"/>
            <a:r>
              <a:rPr lang="en-US" sz="675"/>
              <a:t>© 2022. EMS LINQ,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697467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4D09B-899B-C549-9D5B-9EB8E42F8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DF08234D-1204-AED1-6D7F-36E6609B1B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2B2B4-CE13-4EA6-9957-7BE597211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5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4D09B-899B-C549-9D5B-9EB8E42F8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722A12-BB50-4F04-9324-C28D55CB7EF2}"/>
              </a:ext>
            </a:extLst>
          </p:cNvPr>
          <p:cNvSpPr/>
          <p:nvPr userDrawn="1"/>
        </p:nvSpPr>
        <p:spPr>
          <a:xfrm>
            <a:off x="359052" y="6040968"/>
            <a:ext cx="1933161" cy="434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011037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57298E-951B-B24D-8128-B4B3A3800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348" y="166941"/>
            <a:ext cx="8559800" cy="1026367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8A7675-1529-FF41-9323-A2784A14D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501" y="1645921"/>
            <a:ext cx="8559800" cy="403946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385B8E8-C911-4EA2-BED9-4F5D6612363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4501" y="6061696"/>
            <a:ext cx="661339" cy="320040"/>
            <a:chOff x="2752725" y="2226336"/>
            <a:chExt cx="6619105" cy="2402376"/>
          </a:xfrm>
          <a:solidFill>
            <a:schemeClr val="tx1"/>
          </a:solidFill>
        </p:grpSpPr>
        <p:grpSp>
          <p:nvGrpSpPr>
            <p:cNvPr id="18" name="Graphic 2">
              <a:extLst>
                <a:ext uri="{FF2B5EF4-FFF2-40B4-BE49-F238E27FC236}">
                  <a16:creationId xmlns:a16="http://schemas.microsoft.com/office/drawing/2014/main" id="{ED076B47-75C5-4E69-A068-1114C9B9EDB3}"/>
                </a:ext>
              </a:extLst>
            </p:cNvPr>
            <p:cNvGrpSpPr/>
            <p:nvPr/>
          </p:nvGrpSpPr>
          <p:grpSpPr>
            <a:xfrm>
              <a:off x="5214937" y="2226336"/>
              <a:ext cx="4156893" cy="2402376"/>
              <a:chOff x="5214937" y="2226336"/>
              <a:chExt cx="4156893" cy="2402376"/>
            </a:xfrm>
            <a:grpFill/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33FB8D8F-A98A-41B7-A4EA-185CEC1397AB}"/>
                  </a:ext>
                </a:extLst>
              </p:cNvPr>
              <p:cNvSpPr/>
              <p:nvPr/>
            </p:nvSpPr>
            <p:spPr>
              <a:xfrm>
                <a:off x="7381344" y="2226336"/>
                <a:ext cx="1990486" cy="2402376"/>
              </a:xfrm>
              <a:custGeom>
                <a:avLst/>
                <a:gdLst>
                  <a:gd name="connsiteX0" fmla="*/ 149120 w 1990486"/>
                  <a:gd name="connsiteY0" fmla="*/ 996923 h 2402376"/>
                  <a:gd name="connsiteX1" fmla="*/ 992083 w 1990486"/>
                  <a:gd name="connsiteY1" fmla="*/ 155866 h 2402376"/>
                  <a:gd name="connsiteX2" fmla="*/ 1833141 w 1990486"/>
                  <a:gd name="connsiteY2" fmla="*/ 995971 h 2402376"/>
                  <a:gd name="connsiteX3" fmla="*/ 984463 w 1990486"/>
                  <a:gd name="connsiteY3" fmla="*/ 1836076 h 2402376"/>
                  <a:gd name="connsiteX4" fmla="*/ 149120 w 1990486"/>
                  <a:gd name="connsiteY4" fmla="*/ 996923 h 2402376"/>
                  <a:gd name="connsiteX5" fmla="*/ 1827425 w 1990486"/>
                  <a:gd name="connsiteY5" fmla="*/ 2169451 h 2402376"/>
                  <a:gd name="connsiteX6" fmla="*/ 1588348 w 1990486"/>
                  <a:gd name="connsiteY6" fmla="*/ 2247556 h 2402376"/>
                  <a:gd name="connsiteX7" fmla="*/ 1361653 w 1990486"/>
                  <a:gd name="connsiteY7" fmla="*/ 2166593 h 2402376"/>
                  <a:gd name="connsiteX8" fmla="*/ 1263545 w 1990486"/>
                  <a:gd name="connsiteY8" fmla="*/ 2110396 h 2402376"/>
                  <a:gd name="connsiteX9" fmla="*/ 1089238 w 1990486"/>
                  <a:gd name="connsiteY9" fmla="*/ 2036101 h 2402376"/>
                  <a:gd name="connsiteX10" fmla="*/ 1375941 w 1990486"/>
                  <a:gd name="connsiteY10" fmla="*/ 1913228 h 2402376"/>
                  <a:gd name="connsiteX11" fmla="*/ 1964585 w 1990486"/>
                  <a:gd name="connsiteY11" fmla="*/ 771181 h 2402376"/>
                  <a:gd name="connsiteX12" fmla="*/ 792058 w 1990486"/>
                  <a:gd name="connsiteY12" fmla="*/ 21563 h 2402376"/>
                  <a:gd name="connsiteX13" fmla="*/ 8150 w 1990486"/>
                  <a:gd name="connsiteY13" fmla="*/ 1118843 h 2402376"/>
                  <a:gd name="connsiteX14" fmla="*/ 608225 w 1990486"/>
                  <a:gd name="connsiteY14" fmla="*/ 1912276 h 2402376"/>
                  <a:gd name="connsiteX15" fmla="*/ 823491 w 1990486"/>
                  <a:gd name="connsiteY15" fmla="*/ 1982761 h 2402376"/>
                  <a:gd name="connsiteX16" fmla="*/ 375816 w 1990486"/>
                  <a:gd name="connsiteY16" fmla="*/ 2172308 h 2402376"/>
                  <a:gd name="connsiteX17" fmla="*/ 435823 w 1990486"/>
                  <a:gd name="connsiteY17" fmla="*/ 2312326 h 2402376"/>
                  <a:gd name="connsiteX18" fmla="*/ 468208 w 1990486"/>
                  <a:gd name="connsiteY18" fmla="*/ 2299943 h 2402376"/>
                  <a:gd name="connsiteX19" fmla="*/ 703475 w 1990486"/>
                  <a:gd name="connsiteY19" fmla="*/ 2202788 h 2402376"/>
                  <a:gd name="connsiteX20" fmla="*/ 1266403 w 1990486"/>
                  <a:gd name="connsiteY20" fmla="*/ 2286608 h 2402376"/>
                  <a:gd name="connsiteX21" fmla="*/ 1359748 w 1990486"/>
                  <a:gd name="connsiteY21" fmla="*/ 2340901 h 2402376"/>
                  <a:gd name="connsiteX22" fmla="*/ 1912198 w 1990486"/>
                  <a:gd name="connsiteY22" fmla="*/ 2299943 h 2402376"/>
                  <a:gd name="connsiteX23" fmla="*/ 1975063 w 1990486"/>
                  <a:gd name="connsiteY23" fmla="*/ 2245651 h 2402376"/>
                  <a:gd name="connsiteX24" fmla="*/ 1856953 w 1990486"/>
                  <a:gd name="connsiteY24" fmla="*/ 2147543 h 2402376"/>
                  <a:gd name="connsiteX25" fmla="*/ 1827425 w 1990486"/>
                  <a:gd name="connsiteY25" fmla="*/ 2169451 h 2402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990486" h="2402376">
                    <a:moveTo>
                      <a:pt x="149120" y="996923"/>
                    </a:moveTo>
                    <a:cubicBezTo>
                      <a:pt x="147216" y="534008"/>
                      <a:pt x="526310" y="155866"/>
                      <a:pt x="992083" y="155866"/>
                    </a:cubicBezTo>
                    <a:cubicBezTo>
                      <a:pt x="1454998" y="155866"/>
                      <a:pt x="1832188" y="533056"/>
                      <a:pt x="1833141" y="995971"/>
                    </a:cubicBezTo>
                    <a:cubicBezTo>
                      <a:pt x="1834093" y="1461743"/>
                      <a:pt x="1456903" y="1837981"/>
                      <a:pt x="984463" y="1836076"/>
                    </a:cubicBezTo>
                    <a:cubicBezTo>
                      <a:pt x="529168" y="1835123"/>
                      <a:pt x="151025" y="1467458"/>
                      <a:pt x="149120" y="996923"/>
                    </a:cubicBezTo>
                    <a:moveTo>
                      <a:pt x="1827425" y="2169451"/>
                    </a:moveTo>
                    <a:cubicBezTo>
                      <a:pt x="1756941" y="2224696"/>
                      <a:pt x="1676930" y="2254223"/>
                      <a:pt x="1588348" y="2247556"/>
                    </a:cubicBezTo>
                    <a:cubicBezTo>
                      <a:pt x="1506433" y="2241841"/>
                      <a:pt x="1431185" y="2211361"/>
                      <a:pt x="1361653" y="2166593"/>
                    </a:cubicBezTo>
                    <a:cubicBezTo>
                      <a:pt x="1330220" y="2146591"/>
                      <a:pt x="1297835" y="2126588"/>
                      <a:pt x="1263545" y="2110396"/>
                    </a:cubicBezTo>
                    <a:cubicBezTo>
                      <a:pt x="1207348" y="2083726"/>
                      <a:pt x="1148293" y="2060866"/>
                      <a:pt x="1089238" y="2036101"/>
                    </a:cubicBezTo>
                    <a:cubicBezTo>
                      <a:pt x="1186393" y="1994191"/>
                      <a:pt x="1280691" y="1953233"/>
                      <a:pt x="1375941" y="1913228"/>
                    </a:cubicBezTo>
                    <a:cubicBezTo>
                      <a:pt x="1828378" y="1721776"/>
                      <a:pt x="2074123" y="1249336"/>
                      <a:pt x="1964585" y="771181"/>
                    </a:cubicBezTo>
                    <a:cubicBezTo>
                      <a:pt x="1846475" y="253973"/>
                      <a:pt x="1335935" y="-91784"/>
                      <a:pt x="792058" y="21563"/>
                    </a:cubicBezTo>
                    <a:cubicBezTo>
                      <a:pt x="280566" y="127291"/>
                      <a:pt x="-57572" y="598778"/>
                      <a:pt x="8150" y="1118843"/>
                    </a:cubicBezTo>
                    <a:cubicBezTo>
                      <a:pt x="55775" y="1493176"/>
                      <a:pt x="262468" y="1757971"/>
                      <a:pt x="608225" y="1912276"/>
                    </a:cubicBezTo>
                    <a:cubicBezTo>
                      <a:pt x="675853" y="1942756"/>
                      <a:pt x="750148" y="1958948"/>
                      <a:pt x="823491" y="1982761"/>
                    </a:cubicBezTo>
                    <a:cubicBezTo>
                      <a:pt x="675853" y="2045626"/>
                      <a:pt x="527263" y="2108491"/>
                      <a:pt x="375816" y="2172308"/>
                    </a:cubicBezTo>
                    <a:cubicBezTo>
                      <a:pt x="395818" y="2219933"/>
                      <a:pt x="415820" y="2265653"/>
                      <a:pt x="435823" y="2312326"/>
                    </a:cubicBezTo>
                    <a:cubicBezTo>
                      <a:pt x="448205" y="2307563"/>
                      <a:pt x="457730" y="2303753"/>
                      <a:pt x="468208" y="2299943"/>
                    </a:cubicBezTo>
                    <a:cubicBezTo>
                      <a:pt x="546313" y="2267558"/>
                      <a:pt x="622513" y="2229458"/>
                      <a:pt x="703475" y="2202788"/>
                    </a:cubicBezTo>
                    <a:cubicBezTo>
                      <a:pt x="904453" y="2136113"/>
                      <a:pt x="1091143" y="2178023"/>
                      <a:pt x="1266403" y="2286608"/>
                    </a:cubicBezTo>
                    <a:cubicBezTo>
                      <a:pt x="1296883" y="2305658"/>
                      <a:pt x="1327363" y="2325661"/>
                      <a:pt x="1359748" y="2340901"/>
                    </a:cubicBezTo>
                    <a:cubicBezTo>
                      <a:pt x="1551200" y="2430436"/>
                      <a:pt x="1735985" y="2426626"/>
                      <a:pt x="1912198" y="2299943"/>
                    </a:cubicBezTo>
                    <a:cubicBezTo>
                      <a:pt x="1934105" y="2283751"/>
                      <a:pt x="1953155" y="2264701"/>
                      <a:pt x="1975063" y="2245651"/>
                    </a:cubicBezTo>
                    <a:cubicBezTo>
                      <a:pt x="1934105" y="2211361"/>
                      <a:pt x="1896005" y="2179928"/>
                      <a:pt x="1856953" y="2147543"/>
                    </a:cubicBezTo>
                    <a:cubicBezTo>
                      <a:pt x="1845523" y="2154211"/>
                      <a:pt x="1835998" y="2161831"/>
                      <a:pt x="1827425" y="216945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34A33E9-7D8F-4D59-A6C5-41CFD2FFB9C7}"/>
                  </a:ext>
                </a:extLst>
              </p:cNvPr>
              <p:cNvSpPr/>
              <p:nvPr/>
            </p:nvSpPr>
            <p:spPr>
              <a:xfrm>
                <a:off x="5214937" y="2275284"/>
                <a:ext cx="1640205" cy="1896903"/>
              </a:xfrm>
              <a:custGeom>
                <a:avLst/>
                <a:gdLst>
                  <a:gd name="connsiteX0" fmla="*/ 1640205 w 1640205"/>
                  <a:gd name="connsiteY0" fmla="*/ 1896666 h 1896903"/>
                  <a:gd name="connsiteX1" fmla="*/ 1502093 w 1640205"/>
                  <a:gd name="connsiteY1" fmla="*/ 1895713 h 1896903"/>
                  <a:gd name="connsiteX2" fmla="*/ 1475423 w 1640205"/>
                  <a:gd name="connsiteY2" fmla="*/ 1880473 h 1896903"/>
                  <a:gd name="connsiteX3" fmla="*/ 736282 w 1640205"/>
                  <a:gd name="connsiteY3" fmla="*/ 967978 h 1896903"/>
                  <a:gd name="connsiteX4" fmla="*/ 168593 w 1640205"/>
                  <a:gd name="connsiteY4" fmla="*/ 265986 h 1896903"/>
                  <a:gd name="connsiteX5" fmla="*/ 151447 w 1640205"/>
                  <a:gd name="connsiteY5" fmla="*/ 246936 h 1896903"/>
                  <a:gd name="connsiteX6" fmla="*/ 151447 w 1640205"/>
                  <a:gd name="connsiteY6" fmla="*/ 1894761 h 1896903"/>
                  <a:gd name="connsiteX7" fmla="*/ 0 w 1640205"/>
                  <a:gd name="connsiteY7" fmla="*/ 1894761 h 1896903"/>
                  <a:gd name="connsiteX8" fmla="*/ 0 w 1640205"/>
                  <a:gd name="connsiteY8" fmla="*/ 238 h 1896903"/>
                  <a:gd name="connsiteX9" fmla="*/ 142875 w 1640205"/>
                  <a:gd name="connsiteY9" fmla="*/ 1191 h 1896903"/>
                  <a:gd name="connsiteX10" fmla="*/ 165735 w 1640205"/>
                  <a:gd name="connsiteY10" fmla="*/ 19288 h 1896903"/>
                  <a:gd name="connsiteX11" fmla="*/ 661988 w 1640205"/>
                  <a:gd name="connsiteY11" fmla="*/ 632698 h 1896903"/>
                  <a:gd name="connsiteX12" fmla="*/ 1468755 w 1640205"/>
                  <a:gd name="connsiteY12" fmla="*/ 1629013 h 1896903"/>
                  <a:gd name="connsiteX13" fmla="*/ 1487805 w 1640205"/>
                  <a:gd name="connsiteY13" fmla="*/ 1650921 h 1896903"/>
                  <a:gd name="connsiteX14" fmla="*/ 1487805 w 1640205"/>
                  <a:gd name="connsiteY14" fmla="*/ 2143 h 1896903"/>
                  <a:gd name="connsiteX15" fmla="*/ 1639253 w 1640205"/>
                  <a:gd name="connsiteY15" fmla="*/ 2143 h 1896903"/>
                  <a:gd name="connsiteX16" fmla="*/ 1639253 w 1640205"/>
                  <a:gd name="connsiteY16" fmla="*/ 1896666 h 1896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640205" h="1896903">
                    <a:moveTo>
                      <a:pt x="1640205" y="1896666"/>
                    </a:moveTo>
                    <a:cubicBezTo>
                      <a:pt x="1592580" y="1896666"/>
                      <a:pt x="1547813" y="1897618"/>
                      <a:pt x="1502093" y="1895713"/>
                    </a:cubicBezTo>
                    <a:cubicBezTo>
                      <a:pt x="1493520" y="1895713"/>
                      <a:pt x="1482090" y="1888093"/>
                      <a:pt x="1475423" y="1880473"/>
                    </a:cubicBezTo>
                    <a:cubicBezTo>
                      <a:pt x="1228725" y="1576626"/>
                      <a:pt x="982028" y="1272778"/>
                      <a:pt x="736282" y="967978"/>
                    </a:cubicBezTo>
                    <a:cubicBezTo>
                      <a:pt x="546735" y="733663"/>
                      <a:pt x="357188" y="500301"/>
                      <a:pt x="168593" y="265986"/>
                    </a:cubicBezTo>
                    <a:cubicBezTo>
                      <a:pt x="164782" y="261223"/>
                      <a:pt x="160020" y="256461"/>
                      <a:pt x="151447" y="246936"/>
                    </a:cubicBezTo>
                    <a:lnTo>
                      <a:pt x="151447" y="1894761"/>
                    </a:lnTo>
                    <a:lnTo>
                      <a:pt x="0" y="1894761"/>
                    </a:lnTo>
                    <a:lnTo>
                      <a:pt x="0" y="238"/>
                    </a:lnTo>
                    <a:cubicBezTo>
                      <a:pt x="47625" y="238"/>
                      <a:pt x="95250" y="-714"/>
                      <a:pt x="142875" y="1191"/>
                    </a:cubicBezTo>
                    <a:cubicBezTo>
                      <a:pt x="150495" y="1191"/>
                      <a:pt x="159068" y="11668"/>
                      <a:pt x="165735" y="19288"/>
                    </a:cubicBezTo>
                    <a:cubicBezTo>
                      <a:pt x="331470" y="223123"/>
                      <a:pt x="497205" y="427911"/>
                      <a:pt x="661988" y="632698"/>
                    </a:cubicBezTo>
                    <a:cubicBezTo>
                      <a:pt x="930593" y="965121"/>
                      <a:pt x="1200150" y="1297543"/>
                      <a:pt x="1468755" y="1629013"/>
                    </a:cubicBezTo>
                    <a:cubicBezTo>
                      <a:pt x="1473518" y="1634728"/>
                      <a:pt x="1478280" y="1639491"/>
                      <a:pt x="1487805" y="1650921"/>
                    </a:cubicBezTo>
                    <a:lnTo>
                      <a:pt x="1487805" y="2143"/>
                    </a:lnTo>
                    <a:lnTo>
                      <a:pt x="1639253" y="2143"/>
                    </a:lnTo>
                    <a:lnTo>
                      <a:pt x="1639253" y="189666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4ADD74-CDA0-4984-9148-0AC075F5479A}"/>
                </a:ext>
              </a:extLst>
            </p:cNvPr>
            <p:cNvSpPr/>
            <p:nvPr/>
          </p:nvSpPr>
          <p:spPr>
            <a:xfrm>
              <a:off x="2752725" y="2278379"/>
              <a:ext cx="1056322" cy="1888807"/>
            </a:xfrm>
            <a:custGeom>
              <a:avLst/>
              <a:gdLst>
                <a:gd name="connsiteX0" fmla="*/ 0 w 1056322"/>
                <a:gd name="connsiteY0" fmla="*/ 0 h 1888807"/>
                <a:gd name="connsiteX1" fmla="*/ 151448 w 1056322"/>
                <a:gd name="connsiteY1" fmla="*/ 0 h 1888807"/>
                <a:gd name="connsiteX2" fmla="*/ 151448 w 1056322"/>
                <a:gd name="connsiteY2" fmla="*/ 1738313 h 1888807"/>
                <a:gd name="connsiteX3" fmla="*/ 1056323 w 1056322"/>
                <a:gd name="connsiteY3" fmla="*/ 1738313 h 1888807"/>
                <a:gd name="connsiteX4" fmla="*/ 1056323 w 1056322"/>
                <a:gd name="connsiteY4" fmla="*/ 1888808 h 1888807"/>
                <a:gd name="connsiteX5" fmla="*/ 0 w 1056322"/>
                <a:gd name="connsiteY5" fmla="*/ 1888808 h 1888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6322" h="1888807">
                  <a:moveTo>
                    <a:pt x="0" y="0"/>
                  </a:moveTo>
                  <a:lnTo>
                    <a:pt x="151448" y="0"/>
                  </a:lnTo>
                  <a:lnTo>
                    <a:pt x="151448" y="1738313"/>
                  </a:lnTo>
                  <a:lnTo>
                    <a:pt x="1056323" y="1738313"/>
                  </a:lnTo>
                  <a:lnTo>
                    <a:pt x="1056323" y="1888808"/>
                  </a:lnTo>
                  <a:lnTo>
                    <a:pt x="0" y="18888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92AD85D-FFB0-4864-9F57-22C5A258F510}"/>
                </a:ext>
              </a:extLst>
            </p:cNvPr>
            <p:cNvSpPr/>
            <p:nvPr/>
          </p:nvSpPr>
          <p:spPr>
            <a:xfrm>
              <a:off x="4372927" y="2277427"/>
              <a:ext cx="150495" cy="1892617"/>
            </a:xfrm>
            <a:custGeom>
              <a:avLst/>
              <a:gdLst>
                <a:gd name="connsiteX0" fmla="*/ 0 w 150495"/>
                <a:gd name="connsiteY0" fmla="*/ 0 h 1892617"/>
                <a:gd name="connsiteX1" fmla="*/ 150495 w 150495"/>
                <a:gd name="connsiteY1" fmla="*/ 0 h 1892617"/>
                <a:gd name="connsiteX2" fmla="*/ 150495 w 150495"/>
                <a:gd name="connsiteY2" fmla="*/ 1892618 h 1892617"/>
                <a:gd name="connsiteX3" fmla="*/ 0 w 150495"/>
                <a:gd name="connsiteY3" fmla="*/ 1892618 h 1892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495" h="1892617">
                  <a:moveTo>
                    <a:pt x="0" y="0"/>
                  </a:moveTo>
                  <a:lnTo>
                    <a:pt x="150495" y="0"/>
                  </a:lnTo>
                  <a:lnTo>
                    <a:pt x="150495" y="1892618"/>
                  </a:lnTo>
                  <a:lnTo>
                    <a:pt x="0" y="18926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3616B83-8895-48F1-9C7D-25B9309E73EF}"/>
              </a:ext>
            </a:extLst>
          </p:cNvPr>
          <p:cNvSpPr txBox="1"/>
          <p:nvPr userDrawn="1"/>
        </p:nvSpPr>
        <p:spPr>
          <a:xfrm>
            <a:off x="444500" y="6444840"/>
            <a:ext cx="2376971" cy="246221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>
              <a:defRPr sz="1000" b="0"/>
            </a:lvl1pPr>
          </a:lstStyle>
          <a:p>
            <a:pPr lvl="0"/>
            <a:r>
              <a:rPr lang="en-US" sz="675"/>
              <a:t>© 2022. EMS LINQ, Inc. All rights reserved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27032-67F8-16A7-C456-32AB8505A4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2B2B4-CE13-4EA6-9957-7BE597211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6839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5" r:id="rId1"/>
    <p:sldLayoutId id="2147483935" r:id="rId2"/>
    <p:sldLayoutId id="2147483891" r:id="rId3"/>
    <p:sldLayoutId id="2147483937" r:id="rId4"/>
    <p:sldLayoutId id="2147483892" r:id="rId5"/>
    <p:sldLayoutId id="2147483887" r:id="rId6"/>
    <p:sldLayoutId id="2147483888" r:id="rId7"/>
    <p:sldLayoutId id="2147483893" r:id="rId8"/>
    <p:sldLayoutId id="2147483934" r:id="rId9"/>
    <p:sldLayoutId id="2147483894" r:id="rId10"/>
    <p:sldLayoutId id="2147483895" r:id="rId11"/>
    <p:sldLayoutId id="2147483896" r:id="rId12"/>
    <p:sldLayoutId id="2147483881" r:id="rId13"/>
    <p:sldLayoutId id="2147483933" r:id="rId14"/>
    <p:sldLayoutId id="2147483882" r:id="rId15"/>
    <p:sldLayoutId id="2147483936" r:id="rId16"/>
    <p:sldLayoutId id="2147483883" r:id="rId17"/>
    <p:sldLayoutId id="2147483884" r:id="rId18"/>
    <p:sldLayoutId id="2147483870" r:id="rId19"/>
    <p:sldLayoutId id="2147483875" r:id="rId20"/>
    <p:sldLayoutId id="2147483879" r:id="rId21"/>
  </p:sldLayoutIdLst>
  <p:hf hdr="0" dt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7013" indent="-227013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7388" indent="-230188" algn="l" defTabSz="914400" rtl="0" eaLnBrk="1" latinLnBrk="0" hangingPunct="1">
        <a:lnSpc>
          <a:spcPct val="100000"/>
        </a:lnSpc>
        <a:spcBef>
          <a:spcPts val="500"/>
        </a:spcBef>
        <a:buFontTx/>
        <a:buChar char="–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 userDrawn="1">
          <p15:clr>
            <a:srgbClr val="F26B43"/>
          </p15:clr>
        </p15:guide>
        <p15:guide id="2" pos="216" userDrawn="1">
          <p15:clr>
            <a:srgbClr val="F26B43"/>
          </p15:clr>
        </p15:guide>
        <p15:guide id="3" orient="horz" pos="4032" userDrawn="1">
          <p15:clr>
            <a:srgbClr val="F26B43"/>
          </p15:clr>
        </p15:guide>
        <p15:guide id="4" pos="5544" userDrawn="1">
          <p15:clr>
            <a:srgbClr val="F26B43"/>
          </p15:clr>
        </p15:guide>
        <p15:guide id="5" orient="horz" pos="792" userDrawn="1">
          <p15:clr>
            <a:srgbClr val="F26B43"/>
          </p15:clr>
        </p15:guide>
        <p15:guide id="6" orient="horz" pos="576" userDrawn="1">
          <p15:clr>
            <a:srgbClr val="F26B43"/>
          </p15:clr>
        </p15:guide>
        <p15:guide id="7" orient="horz" pos="1440" userDrawn="1">
          <p15:clr>
            <a:srgbClr val="F26B43"/>
          </p15:clr>
        </p15:guide>
        <p15:guide id="8" orient="horz" pos="1584" userDrawn="1">
          <p15:clr>
            <a:srgbClr val="F26B43"/>
          </p15:clr>
        </p15:guide>
        <p15:guide id="9" orient="horz" pos="3888" userDrawn="1">
          <p15:clr>
            <a:srgbClr val="F26B43"/>
          </p15:clr>
        </p15:guide>
        <p15:guide id="10" orient="horz" pos="3624" userDrawn="1">
          <p15:clr>
            <a:srgbClr val="F26B43"/>
          </p15:clr>
        </p15:guide>
        <p15:guide id="11" pos="2880" userDrawn="1">
          <p15:clr>
            <a:srgbClr val="F26B43"/>
          </p15:clr>
        </p15:guide>
        <p15:guide id="12" orient="horz" pos="2160" userDrawn="1">
          <p15:clr>
            <a:srgbClr val="F26B43"/>
          </p15:clr>
        </p15:guide>
        <p15:guide id="13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B9E7E-2681-4190-8F29-0B5F7079A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033" y="2843244"/>
            <a:ext cx="8559800" cy="1026367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GAINS </a:t>
            </a:r>
            <a:br>
              <a:rPr lang="en-US" sz="2800" dirty="0"/>
            </a:br>
            <a:r>
              <a:rPr lang="en-US" sz="2800" dirty="0"/>
              <a:t>Colorado Department of Education</a:t>
            </a:r>
            <a:br>
              <a:rPr lang="en-US" sz="2800" dirty="0"/>
            </a:br>
            <a:r>
              <a:rPr lang="en-US" sz="2800" dirty="0"/>
              <a:t> LEA Funding Application</a:t>
            </a:r>
            <a:br>
              <a:rPr lang="en-US" sz="2800" dirty="0"/>
            </a:br>
            <a:r>
              <a:rPr lang="en-US" sz="2800" dirty="0"/>
              <a:t>Training Module</a:t>
            </a:r>
          </a:p>
        </p:txBody>
      </p:sp>
    </p:spTree>
    <p:extLst>
      <p:ext uri="{BB962C8B-B14F-4D97-AF65-F5344CB8AC3E}">
        <p14:creationId xmlns:p14="http://schemas.microsoft.com/office/powerpoint/2010/main" val="2690827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EBDFF-9895-4778-A60D-B9DFC6F29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Budget Detail Page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0E64CE-32F1-448D-AB64-12E4765B27BC}"/>
              </a:ext>
            </a:extLst>
          </p:cNvPr>
          <p:cNvSpPr txBox="1"/>
          <p:nvPr/>
        </p:nvSpPr>
        <p:spPr>
          <a:xfrm>
            <a:off x="1282578" y="857656"/>
            <a:ext cx="6574824" cy="11541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800"/>
              <a:t>Click the </a:t>
            </a:r>
            <a:r>
              <a:rPr lang="en-US" sz="1800" b="1" i="1"/>
              <a:t>Add Budget </a:t>
            </a:r>
            <a:r>
              <a:rPr lang="en-US" b="1" i="1"/>
              <a:t>Detail</a:t>
            </a:r>
            <a:r>
              <a:rPr lang="en-US" sz="1800" b="1" i="1"/>
              <a:t> </a:t>
            </a:r>
            <a:r>
              <a:rPr lang="en-US" sz="1800"/>
              <a:t>link to create a new entry.</a:t>
            </a:r>
            <a:endParaRPr lang="en-US" sz="1800">
              <a:cs typeface="Calibri"/>
            </a:endParaRPr>
          </a:p>
          <a:p>
            <a:pPr marL="34290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>
                <a:cs typeface="Calibri"/>
              </a:rPr>
              <a:t>Edit or delete existing budget details</a:t>
            </a:r>
          </a:p>
          <a:p>
            <a:pPr marL="34290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>
                <a:cs typeface="Calibri"/>
              </a:rPr>
              <a:t>Filtering bar for finding a group of or a specific detail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ACC82E-7113-DAEC-19D1-D70C5E249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4195" y="2383972"/>
            <a:ext cx="6864444" cy="3537715"/>
          </a:xfrm>
          <a:prstGeom prst="rect">
            <a:avLst/>
          </a:prstGeom>
        </p:spPr>
      </p:pic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5CFDEA48-7D09-4C4D-9F9E-8D679FCEF7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2B2B4-CE13-4EA6-9957-7BE59721187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70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AA781-46B1-48EE-89D3-19D881408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642" y="371316"/>
            <a:ext cx="6172200" cy="651272"/>
          </a:xfrm>
        </p:spPr>
        <p:txBody>
          <a:bodyPr/>
          <a:lstStyle/>
          <a:p>
            <a:r>
              <a:rPr lang="en-US"/>
              <a:t>Creating a Budget Detail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7EDAE6-C534-4164-AE87-982CC6A696B0}"/>
              </a:ext>
            </a:extLst>
          </p:cNvPr>
          <p:cNvSpPr txBox="1"/>
          <p:nvPr/>
        </p:nvSpPr>
        <p:spPr>
          <a:xfrm>
            <a:off x="274955" y="1015127"/>
            <a:ext cx="8822192" cy="29649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57175" indent="-257175">
              <a:spcBef>
                <a:spcPts val="450"/>
              </a:spcBef>
              <a:buFont typeface="+mj-lt"/>
              <a:buAutoNum type="arabicPeriod"/>
            </a:pPr>
            <a:r>
              <a:rPr lang="en-US" sz="1600"/>
              <a:t>Select Function Code from drop-down</a:t>
            </a:r>
            <a:endParaRPr lang="en-US" sz="1600">
              <a:cs typeface="Calibri"/>
            </a:endParaRPr>
          </a:p>
          <a:p>
            <a:pPr marL="257175" indent="-257175">
              <a:spcBef>
                <a:spcPts val="450"/>
              </a:spcBef>
              <a:buAutoNum type="arabicPeriod"/>
            </a:pPr>
            <a:r>
              <a:rPr lang="en-US" sz="1600">
                <a:cs typeface="Calibri"/>
              </a:rPr>
              <a:t>Select Object Code from drop-down</a:t>
            </a:r>
          </a:p>
          <a:p>
            <a:pPr marL="257175" indent="-257175">
              <a:spcBef>
                <a:spcPts val="450"/>
              </a:spcBef>
              <a:buFontTx/>
              <a:buAutoNum type="arabicPeriod"/>
            </a:pPr>
            <a:r>
              <a:rPr lang="en-US" sz="1600"/>
              <a:t>Tags (Varies by grant, may not be an option) –</a:t>
            </a:r>
            <a:br>
              <a:rPr lang="en-US" sz="1600" dirty="0"/>
            </a:br>
            <a:r>
              <a:rPr lang="en-US" sz="1600"/>
              <a:t> identifies additional attributes of a budget detail, used for filtering and reports</a:t>
            </a:r>
            <a:endParaRPr lang="en-US" sz="1600">
              <a:cs typeface="Calibri"/>
            </a:endParaRPr>
          </a:p>
          <a:p>
            <a:pPr marL="257175" indent="-257175">
              <a:spcBef>
                <a:spcPts val="450"/>
              </a:spcBef>
              <a:buFontTx/>
              <a:buAutoNum type="arabicPeriod"/>
            </a:pPr>
            <a:r>
              <a:rPr lang="en-US" sz="1600"/>
              <a:t>Location (optional) – default is district level, lists all schools </a:t>
            </a:r>
            <a:endParaRPr lang="en-US" sz="1600">
              <a:cs typeface="Calibri"/>
            </a:endParaRPr>
          </a:p>
          <a:p>
            <a:pPr marL="257175" indent="-257175">
              <a:spcBef>
                <a:spcPts val="450"/>
              </a:spcBef>
              <a:buAutoNum type="arabicPeriod"/>
            </a:pPr>
            <a:r>
              <a:rPr lang="en-US" sz="1600"/>
              <a:t>Quantity multiplies the cost field and is usually left at 1.</a:t>
            </a:r>
            <a:endParaRPr lang="en-US" sz="1600">
              <a:cs typeface="Calibri"/>
            </a:endParaRPr>
          </a:p>
          <a:p>
            <a:pPr marL="257175" indent="-257175">
              <a:spcBef>
                <a:spcPts val="450"/>
              </a:spcBef>
              <a:buFont typeface="+mj-lt"/>
              <a:buAutoNum type="arabicPeriod"/>
            </a:pPr>
            <a:r>
              <a:rPr lang="en-US" sz="1600"/>
              <a:t>Enter Cost. (Total cost if quantity is left at 1.)</a:t>
            </a:r>
            <a:endParaRPr lang="en-US" sz="1600">
              <a:cs typeface="Calibri"/>
            </a:endParaRPr>
          </a:p>
          <a:p>
            <a:pPr marL="257175" indent="-257175">
              <a:spcBef>
                <a:spcPts val="450"/>
              </a:spcBef>
              <a:buFont typeface="+mj-lt"/>
              <a:buAutoNum type="arabicPeriod"/>
            </a:pPr>
            <a:r>
              <a:rPr lang="en-US" sz="1600"/>
              <a:t>Enter narrative description - required</a:t>
            </a:r>
            <a:endParaRPr lang="en-US" sz="1600">
              <a:cs typeface="Calibri"/>
            </a:endParaRPr>
          </a:p>
          <a:p>
            <a:pPr marL="257175" indent="-257175">
              <a:spcBef>
                <a:spcPts val="450"/>
              </a:spcBef>
              <a:buFont typeface="+mj-lt"/>
              <a:buAutoNum type="arabicPeriod"/>
            </a:pPr>
            <a:r>
              <a:rPr lang="en-US" sz="1600"/>
              <a:t>Click Create. (Update for editing)</a:t>
            </a:r>
            <a:endParaRPr lang="en-US" sz="1600">
              <a:cs typeface="Calibri"/>
            </a:endParaRPr>
          </a:p>
          <a:p>
            <a:endParaRPr lang="en-US" sz="13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D5F0F6-8D84-EA9F-8269-755E00EDB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9481" y="4262883"/>
            <a:ext cx="6141308" cy="1771531"/>
          </a:xfrm>
          <a:prstGeom prst="rect">
            <a:avLst/>
          </a:prstGeom>
        </p:spPr>
      </p:pic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7F7DBF4B-56C9-43E1-76C9-D1343C260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2B2B4-CE13-4EA6-9957-7BE59721187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61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700D2-D6DE-4B85-A3B4-4168A11F0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Completing the Budget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132469-0FFB-429B-8D55-4A0C5CE1EAF0}"/>
              </a:ext>
            </a:extLst>
          </p:cNvPr>
          <p:cNvSpPr txBox="1"/>
          <p:nvPr/>
        </p:nvSpPr>
        <p:spPr>
          <a:xfrm>
            <a:off x="660314" y="984994"/>
            <a:ext cx="7823371" cy="2469907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pPr marL="213995" indent="-213995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800"/>
              <a:t>Continue creating Line Items until the Total for all Budget Line Items equals the Adjusted Allocation.</a:t>
            </a:r>
            <a:endParaRPr lang="en-US" sz="1800">
              <a:cs typeface="Calibri"/>
            </a:endParaRPr>
          </a:p>
          <a:p>
            <a:pPr marL="213995" indent="-213995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>
                <a:cs typeface="Calibri"/>
              </a:rPr>
              <a:t>Total for filtered  Budget Details displays the total for details if a filter is applied</a:t>
            </a:r>
          </a:p>
          <a:p>
            <a:pPr marL="213995" indent="-213995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>
                <a:cs typeface="Calibri"/>
              </a:rPr>
              <a:t>Total for all Budget Details is the current total of the budget</a:t>
            </a:r>
          </a:p>
          <a:p>
            <a:pPr marL="213995" indent="-213995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800"/>
              <a:t>“Remaining” reflects the amount of the Allocation still to be budgeted.</a:t>
            </a:r>
            <a:endParaRPr lang="en-US" sz="1800">
              <a:cs typeface="Calibri"/>
            </a:endParaRPr>
          </a:p>
          <a:p>
            <a:pPr marL="213995" indent="-213995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FFFF00"/>
                </a:solidFill>
                <a:cs typeface="Calibri"/>
              </a:rPr>
              <a:t>Competitive Grant</a:t>
            </a:r>
            <a:r>
              <a:rPr lang="en-US">
                <a:solidFill>
                  <a:srgbClr val="FFFF00"/>
                </a:solidFill>
                <a:cs typeface="Calibri"/>
              </a:rPr>
              <a:t> initial application</a:t>
            </a:r>
            <a:r>
              <a:rPr lang="en-US" sz="1800">
                <a:solidFill>
                  <a:srgbClr val="FFFF00"/>
                </a:solidFill>
                <a:cs typeface="Calibri"/>
              </a:rPr>
              <a:t> will not have an allocation and "Remaining" will be a negative number.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3A81A508-270E-256D-D0EE-9BF25022E580}"/>
              </a:ext>
            </a:extLst>
          </p:cNvPr>
          <p:cNvSpPr/>
          <p:nvPr/>
        </p:nvSpPr>
        <p:spPr>
          <a:xfrm>
            <a:off x="7725833" y="4963583"/>
            <a:ext cx="458611" cy="479777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A9ACFF4D-B391-B3C3-8414-A638D19B6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31" y="3917953"/>
            <a:ext cx="4064208" cy="1814012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8E29C13E-50EF-C28E-8149-24D9AA51B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007" y="3957795"/>
            <a:ext cx="3633240" cy="17343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C76184C-F0C0-7238-5CF0-E08C70EEC831}"/>
              </a:ext>
            </a:extLst>
          </p:cNvPr>
          <p:cNvSpPr txBox="1"/>
          <p:nvPr/>
        </p:nvSpPr>
        <p:spPr>
          <a:xfrm>
            <a:off x="1133631" y="3588270"/>
            <a:ext cx="233284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cs typeface="Calibri"/>
              </a:rPr>
              <a:t>Grant will allocation</a:t>
            </a:r>
            <a:endParaRPr lang="en-US" sz="1600"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87AFE8-AE9A-2AF4-6CF0-53C8BC1C15CF}"/>
              </a:ext>
            </a:extLst>
          </p:cNvPr>
          <p:cNvSpPr txBox="1"/>
          <p:nvPr/>
        </p:nvSpPr>
        <p:spPr>
          <a:xfrm>
            <a:off x="5274664" y="3644482"/>
            <a:ext cx="317603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cs typeface="Calibri"/>
              </a:rPr>
              <a:t>Competitive Grant  initial application</a:t>
            </a:r>
            <a:endParaRPr lang="en-US" sz="1600" err="1">
              <a:cs typeface="Calibri"/>
            </a:endParaRP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C2805435-8C16-584B-4EEB-6A29AFFBAE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2B2B4-CE13-4EA6-9957-7BE59721187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814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3780" y="557447"/>
            <a:ext cx="6172200" cy="651272"/>
          </a:xfrm>
        </p:spPr>
        <p:txBody>
          <a:bodyPr/>
          <a:lstStyle/>
          <a:p>
            <a:r>
              <a:rPr lang="en-US"/>
              <a:t>Edit Budget Details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362AC1-B317-4285-959D-5A6E5C9A2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191" y="2838903"/>
            <a:ext cx="5903313" cy="32105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88AA0E-9963-4556-AE8B-CE492EB69842}"/>
              </a:ext>
            </a:extLst>
          </p:cNvPr>
          <p:cNvSpPr txBox="1"/>
          <p:nvPr/>
        </p:nvSpPr>
        <p:spPr>
          <a:xfrm>
            <a:off x="839918" y="1205419"/>
            <a:ext cx="7829548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13995" indent="-213995">
              <a:buFont typeface="Arial" panose="020B0604020202020204" pitchFamily="34" charset="0"/>
              <a:buChar char="•"/>
            </a:pPr>
            <a:r>
              <a:rPr lang="en-US" sz="1800"/>
              <a:t>To edit any part </a:t>
            </a:r>
            <a:r>
              <a:rPr lang="en-US"/>
              <a:t>of a budget detail </a:t>
            </a:r>
            <a:r>
              <a:rPr lang="en-US" sz="1800"/>
              <a:t>, click on the Pencil Icon in the Edit column</a:t>
            </a:r>
            <a:r>
              <a:rPr lang="en-US"/>
              <a:t>, make changes and click Update</a:t>
            </a:r>
            <a:endParaRPr lang="en-US">
              <a:cs typeface="Calibri"/>
            </a:endParaRPr>
          </a:p>
          <a:p>
            <a:pPr marL="213995" indent="-213995">
              <a:buFont typeface="Arial" panose="020B0604020202020204" pitchFamily="34" charset="0"/>
              <a:buChar char="•"/>
            </a:pPr>
            <a:r>
              <a:rPr lang="en-US" sz="1800"/>
              <a:t>To delete a budget </a:t>
            </a:r>
            <a:r>
              <a:rPr lang="en-US"/>
              <a:t>detail</a:t>
            </a:r>
            <a:r>
              <a:rPr lang="en-US" sz="1800"/>
              <a:t>, click on the Trash Can icon in the Delete column. </a:t>
            </a:r>
            <a:endParaRPr lang="en-US" sz="1800">
              <a:cs typeface="Calibri"/>
            </a:endParaRP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E0746B39-AED6-8311-7F8E-D400CDFB74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2B2B4-CE13-4EA6-9957-7BE59721187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35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Filtering Budget Details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3364" y="1088585"/>
            <a:ext cx="7368602" cy="26084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13995" indent="-213995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/>
              <a:t>Use filtering bar to see specific groups of details, e.g. total of all supplies, find missing narratives</a:t>
            </a:r>
            <a:endParaRPr lang="en-US">
              <a:cs typeface="Calibri"/>
            </a:endParaRPr>
          </a:p>
          <a:p>
            <a:pPr marL="213995" indent="-213995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800"/>
              <a:t>Click a filter heading to see/select options</a:t>
            </a:r>
            <a:endParaRPr lang="en-US" sz="1800">
              <a:cs typeface="Calibri"/>
            </a:endParaRPr>
          </a:p>
          <a:p>
            <a:pPr marL="213995" indent="-213995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800"/>
              <a:t>Click on </a:t>
            </a:r>
            <a:r>
              <a:rPr lang="en-US" sz="1800" u="sng"/>
              <a:t>Show All </a:t>
            </a:r>
            <a:r>
              <a:rPr lang="en-US" sz="1800"/>
              <a:t>to see all line items.</a:t>
            </a:r>
            <a:endParaRPr lang="en-US" sz="1800">
              <a:cs typeface="Calibri"/>
            </a:endParaRPr>
          </a:p>
          <a:p>
            <a:pPr marL="213995" indent="-213995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800"/>
              <a:t>Header shows how many line items are shown and exist</a:t>
            </a:r>
            <a:endParaRPr lang="en-US" sz="1800">
              <a:cs typeface="Calibri"/>
            </a:endParaRPr>
          </a:p>
          <a:p>
            <a:pPr marL="213995" indent="-213995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>
                <a:cs typeface="Calibri"/>
              </a:rPr>
              <a:t>Download Budget Data downloads visible details, useful for filtering</a:t>
            </a:r>
            <a:endParaRPr lang="en-US" sz="1800">
              <a:cs typeface="Calibri"/>
            </a:endParaRPr>
          </a:p>
          <a:p>
            <a:pPr>
              <a:spcBef>
                <a:spcPts val="900"/>
              </a:spcBef>
            </a:pPr>
            <a:endParaRPr lang="en-US">
              <a:cs typeface="Calibri"/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191E7C80-3E3B-2EDB-911C-EEF33AAC2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957" y="3429060"/>
            <a:ext cx="3961150" cy="2248405"/>
          </a:xfrm>
          <a:prstGeom prst="rect">
            <a:avLst/>
          </a:prstGeom>
        </p:spPr>
      </p:pic>
      <p:pic>
        <p:nvPicPr>
          <p:cNvPr id="8" name="Picture 7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FA762904-C38D-844D-C3EE-35496B8205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9436" y="3427781"/>
            <a:ext cx="3269232" cy="1342528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99F78F70-D5EC-30CC-B7CB-F35C1E823F1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83" b="22115"/>
          <a:stretch/>
        </p:blipFill>
        <p:spPr>
          <a:xfrm>
            <a:off x="5457436" y="4963400"/>
            <a:ext cx="1914757" cy="749270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7369DC96-B9CB-543B-CD96-744DE025E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2B2B4-CE13-4EA6-9957-7BE59721187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403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E6F2E-3A13-4492-A9BA-3A904E306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Budget Overview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B65AE3-76F8-499B-9B6B-9678F20856DB}"/>
              </a:ext>
            </a:extLst>
          </p:cNvPr>
          <p:cNvSpPr txBox="1"/>
          <p:nvPr/>
        </p:nvSpPr>
        <p:spPr>
          <a:xfrm>
            <a:off x="434908" y="1286831"/>
            <a:ext cx="8373878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100"/>
              <a:t>Non-editable  grid view of budgeted code subtotals</a:t>
            </a:r>
            <a:endParaRPr lang="en-US"/>
          </a:p>
          <a:p>
            <a:pPr marL="342900" indent="-342900">
              <a:buFont typeface="Arial"/>
              <a:buChar char="•"/>
            </a:pPr>
            <a:r>
              <a:rPr lang="en-US" sz="2100">
                <a:cs typeface="Calibri"/>
              </a:rPr>
              <a:t>Can be filtered by locations</a:t>
            </a:r>
          </a:p>
          <a:p>
            <a:pPr marL="342900" indent="-342900">
              <a:buFont typeface="Arial"/>
              <a:buChar char="•"/>
            </a:pPr>
            <a:r>
              <a:rPr lang="en-US" sz="2100">
                <a:cs typeface="Calibri"/>
              </a:rPr>
              <a:t>Can show all possible category/object code combinations by selecting </a:t>
            </a:r>
            <a:r>
              <a:rPr lang="en-US" sz="2100" i="1">
                <a:cs typeface="Calibri"/>
              </a:rPr>
              <a:t>Show Unbudgeted Categories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C4D3D192-DED2-BF65-3D04-C3EA521DE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81" y="2728224"/>
            <a:ext cx="8017863" cy="263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970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Budget Overview Plus/Minus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302" y="1275732"/>
            <a:ext cx="8223464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>
                <a:cs typeface="Calibri"/>
              </a:rPr>
              <a:t>Read-only page that appears in </a:t>
            </a:r>
            <a:r>
              <a:rPr lang="en-US" sz="2000" b="1">
                <a:cs typeface="Calibri"/>
              </a:rPr>
              <a:t>revisions only</a:t>
            </a:r>
            <a:endParaRPr lang="en-US" sz="200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000">
                <a:cs typeface="Calibri"/>
              </a:rPr>
              <a:t>Shows any budget changes in category/object code from previous revision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000" b="1"/>
              <a:t>Red </a:t>
            </a:r>
            <a:r>
              <a:rPr lang="en-US" sz="2000"/>
              <a:t>number indicates the amount of reduction</a:t>
            </a:r>
            <a:endParaRPr lang="en-US" sz="2000">
              <a:cs typeface="Calibri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000" b="1"/>
              <a:t>Green </a:t>
            </a:r>
            <a:r>
              <a:rPr lang="en-US" sz="2000"/>
              <a:t>number indicates amount of increase</a:t>
            </a:r>
            <a:endParaRPr lang="en-US" sz="2000">
              <a:cs typeface="Calibri"/>
            </a:endParaRPr>
          </a:p>
        </p:txBody>
      </p:sp>
      <p:pic>
        <p:nvPicPr>
          <p:cNvPr id="8" name="Content Placeholder 7" descr="A screenshot of a computer&#10;&#10;Description automatically generated">
            <a:extLst>
              <a:ext uri="{FF2B5EF4-FFF2-40B4-BE49-F238E27FC236}">
                <a16:creationId xmlns:a16="http://schemas.microsoft.com/office/drawing/2014/main" id="{9DAAA4E4-5905-1424-448C-B27A16E268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3407" y="2732594"/>
            <a:ext cx="5098217" cy="3871054"/>
          </a:xfrm>
        </p:spPr>
      </p:pic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3829D844-E060-8003-C6FE-1C4C288F17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2B2B4-CE13-4EA6-9957-7BE59721187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89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B9E7E-2681-4190-8F29-0B5F7079A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191" y="2761497"/>
            <a:ext cx="8559800" cy="769775"/>
          </a:xfrm>
        </p:spPr>
        <p:txBody>
          <a:bodyPr/>
          <a:lstStyle/>
          <a:p>
            <a:r>
              <a:rPr lang="en-US">
                <a:cs typeface="Calibri"/>
              </a:rPr>
              <a:t>Demonstration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2F114636-13CD-1FB0-341E-E1A825EC36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2B2B4-CE13-4EA6-9957-7BE59721187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44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B9E7E-2681-4190-8F29-0B5F7079A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191" y="2761497"/>
            <a:ext cx="8559800" cy="769775"/>
          </a:xfrm>
        </p:spPr>
        <p:txBody>
          <a:bodyPr/>
          <a:lstStyle/>
          <a:p>
            <a:r>
              <a:rPr lang="en-US" dirty="0">
                <a:cs typeface="Calibri"/>
              </a:rPr>
              <a:t>Break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2EB4FB06-40B5-BEB7-614E-AEDA2269E3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2B2B4-CE13-4EA6-9957-7BE59721187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76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 Detail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8305800" cy="1371600"/>
          </a:xfrm>
        </p:spPr>
        <p:txBody>
          <a:bodyPr vert="horz" lIns="0" tIns="45720" rIns="91440" bIns="45720" rtlCol="0" anchor="t">
            <a:normAutofit fontScale="92500" lnSpcReduction="20000"/>
          </a:bodyPr>
          <a:lstStyle/>
          <a:p>
            <a:pPr marL="226695" indent="-226695"/>
            <a:r>
              <a:rPr lang="en-US" sz="1800"/>
              <a:t>Additional information about an LEA’s application beyond what is captured in budget</a:t>
            </a:r>
            <a:endParaRPr lang="en-US"/>
          </a:p>
          <a:p>
            <a:pPr marL="226695" indent="-226695"/>
            <a:r>
              <a:rPr lang="en-US" sz="1800"/>
              <a:t>Some applications have multiple Program Details pages with a different page title for each</a:t>
            </a:r>
            <a:endParaRPr lang="en-US" sz="1800">
              <a:cs typeface="Calibri"/>
            </a:endParaRPr>
          </a:p>
          <a:p>
            <a:pPr marL="226695" indent="-226695"/>
            <a:r>
              <a:rPr lang="en-US" sz="1800"/>
              <a:t>Entered directly into GAINS by LEA users</a:t>
            </a:r>
            <a:endParaRPr lang="en-US" sz="1800">
              <a:cs typeface="Calibri"/>
            </a:endParaRPr>
          </a:p>
          <a:p>
            <a:pPr marL="226695" indent="-226695"/>
            <a:r>
              <a:rPr lang="en-US" sz="1800"/>
              <a:t>If item has an * next to it, it is required and a response must be entered </a:t>
            </a:r>
            <a:endParaRPr lang="en-US" sz="1800">
              <a:cs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3F9E74-E188-41E0-BC00-A9B37875F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429" y="2737080"/>
            <a:ext cx="7704945" cy="3223560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9242C01A-10EE-AA83-8A5C-007A6353EA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2B2B4-CE13-4EA6-9957-7BE59721187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73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473" y="344457"/>
            <a:ext cx="5915025" cy="639045"/>
          </a:xfrm>
        </p:spPr>
        <p:txBody>
          <a:bodyPr>
            <a:normAutofit/>
          </a:bodyPr>
          <a:lstStyle/>
          <a:p>
            <a:r>
              <a:rPr lang="en-US"/>
              <a:t> Funding</a:t>
            </a:r>
            <a:r>
              <a:rPr lang="en-US" sz="3000"/>
              <a:t> Applications Page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057900" y="5600704"/>
            <a:ext cx="16002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DFE7D2-B5A6-415F-AB98-5C760E3C03B9}" type="slidenum">
              <a:rPr lang="en-US" sz="900"/>
              <a:pPr/>
              <a:t>2</a:t>
            </a:fld>
            <a:endParaRPr lang="en-US" sz="900"/>
          </a:p>
        </p:txBody>
      </p:sp>
      <p:sp>
        <p:nvSpPr>
          <p:cNvPr id="6" name="TextBox 5"/>
          <p:cNvSpPr txBox="1"/>
          <p:nvPr/>
        </p:nvSpPr>
        <p:spPr>
          <a:xfrm>
            <a:off x="499929" y="2193080"/>
            <a:ext cx="8224586" cy="1531188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marL="213995" indent="-213995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000"/>
              <a:t>Funding Applications page is access point for all current and past funding applications for the organization </a:t>
            </a:r>
            <a:endParaRPr lang="en-US" sz="2000">
              <a:cs typeface="Calibri"/>
            </a:endParaRPr>
          </a:p>
          <a:p>
            <a:pPr marL="213995" indent="-213995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000"/>
              <a:t>Organized by Entitlement and Competitive types </a:t>
            </a:r>
            <a:endParaRPr lang="en-US" sz="2000">
              <a:cs typeface="Calibri"/>
            </a:endParaRPr>
          </a:p>
          <a:p>
            <a:pPr marL="213995" indent="-213995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000">
                <a:cs typeface="Calibri"/>
              </a:rPr>
              <a:t>Displays revision number and status of each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6545C304-DD82-1904-DC3B-1DF00E184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79" y="4686339"/>
            <a:ext cx="2698406" cy="639713"/>
          </a:xfrm>
          <a:prstGeom prst="rect">
            <a:avLst/>
          </a:prstGeom>
        </p:spPr>
      </p:pic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FDF6BDE6-8001-365E-1516-13011330E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9284" y="3945576"/>
            <a:ext cx="5531349" cy="21158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E9CF85-BF17-3371-D6A9-130DE680DB44}"/>
              </a:ext>
            </a:extLst>
          </p:cNvPr>
          <p:cNvSpPr txBox="1"/>
          <p:nvPr/>
        </p:nvSpPr>
        <p:spPr>
          <a:xfrm>
            <a:off x="1011834" y="1246056"/>
            <a:ext cx="7270228" cy="7001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900"/>
              </a:spcBef>
            </a:pPr>
            <a:r>
              <a:rPr lang="en-US" sz="1600" b="1">
                <a:cs typeface="Calibri"/>
              </a:rPr>
              <a:t>Funding Application: </a:t>
            </a:r>
            <a:r>
              <a:rPr lang="en-US" sz="1600">
                <a:cs typeface="Calibri"/>
              </a:rPr>
              <a:t>contains one or more grants that go through workflow together</a:t>
            </a:r>
            <a:endParaRPr lang="en-US">
              <a:cs typeface="Calibri"/>
            </a:endParaRPr>
          </a:p>
          <a:p>
            <a:pPr>
              <a:spcBef>
                <a:spcPts val="900"/>
              </a:spcBef>
            </a:pPr>
            <a:r>
              <a:rPr lang="en-US" sz="1600" b="1">
                <a:cs typeface="Calibri"/>
              </a:rPr>
              <a:t>Grant: </a:t>
            </a:r>
            <a:r>
              <a:rPr lang="en-US" sz="1600">
                <a:cs typeface="Calibri"/>
              </a:rPr>
              <a:t>has a single budget and possible associated detail pages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2586C3DE-7E16-FB7A-FE7C-D84607733E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2B2B4-CE13-4EA6-9957-7BE5972118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26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 Detail Pages</a:t>
            </a:r>
            <a:endParaRPr lang="en-US"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413" y="1182974"/>
            <a:ext cx="8305800" cy="4953000"/>
          </a:xfrm>
        </p:spPr>
        <p:txBody>
          <a:bodyPr vert="horz" lIns="0" tIns="45720" rIns="91440" bIns="45720" rtlCol="0" anchor="t">
            <a:normAutofit fontScale="92500"/>
          </a:bodyPr>
          <a:lstStyle/>
          <a:p>
            <a:pPr marL="226695" indent="-226695"/>
            <a:r>
              <a:rPr lang="en-US" sz="3000"/>
              <a:t>Common Types of Data</a:t>
            </a:r>
            <a:endParaRPr lang="en-US"/>
          </a:p>
          <a:p>
            <a:pPr marL="687070" lvl="1" indent="-229870"/>
            <a:r>
              <a:rPr lang="en-US" sz="2200"/>
              <a:t>Numeric</a:t>
            </a:r>
            <a:endParaRPr lang="en-US" sz="2200">
              <a:cs typeface="Calibri"/>
            </a:endParaRPr>
          </a:p>
          <a:p>
            <a:pPr marL="687070" lvl="1" indent="-229870"/>
            <a:r>
              <a:rPr lang="en-US" sz="2200"/>
              <a:t>Short Text response</a:t>
            </a:r>
            <a:endParaRPr lang="en-US" sz="2200">
              <a:cs typeface="Calibri"/>
            </a:endParaRPr>
          </a:p>
          <a:p>
            <a:pPr marL="687070" lvl="1" indent="-229870"/>
            <a:r>
              <a:rPr lang="en-US" sz="2200"/>
              <a:t>Narrative – Rich or Plain Text</a:t>
            </a:r>
            <a:endParaRPr lang="en-US" sz="2200">
              <a:cs typeface="Calibri"/>
            </a:endParaRPr>
          </a:p>
          <a:p>
            <a:pPr marL="687070" lvl="1" indent="-229870"/>
            <a:r>
              <a:rPr lang="en-US" sz="2200"/>
              <a:t>Dropdown List / Radio Buttons</a:t>
            </a:r>
            <a:endParaRPr lang="en-US" sz="2200">
              <a:cs typeface="Calibri"/>
            </a:endParaRPr>
          </a:p>
          <a:p>
            <a:pPr marL="687070" lvl="1" indent="-229870"/>
            <a:r>
              <a:rPr lang="en-US" sz="2200"/>
              <a:t>Checkboxes</a:t>
            </a:r>
            <a:endParaRPr lang="en-US" sz="2200">
              <a:cs typeface="Calibri"/>
            </a:endParaRPr>
          </a:p>
          <a:p>
            <a:pPr marL="687070" lvl="1" indent="-229870"/>
            <a:r>
              <a:rPr lang="en-US" sz="2200"/>
              <a:t>Checkboxes that enable or disable a subsequent range of questions</a:t>
            </a:r>
            <a:endParaRPr lang="en-US" sz="2200">
              <a:cs typeface="Calibri"/>
            </a:endParaRPr>
          </a:p>
          <a:p>
            <a:pPr marL="687070" lvl="1" indent="-229870"/>
            <a:r>
              <a:rPr lang="en-US" sz="2200"/>
              <a:t>Date Picker</a:t>
            </a:r>
            <a:endParaRPr lang="en-US" sz="2200">
              <a:cs typeface="Calibri"/>
            </a:endParaRPr>
          </a:p>
          <a:p>
            <a:pPr marL="687070" lvl="1" indent="-229870"/>
            <a:r>
              <a:rPr lang="en-US" sz="2200"/>
              <a:t>Grids allowing multiple responses (“Add a Row”)</a:t>
            </a:r>
            <a:endParaRPr lang="en-US" sz="1300">
              <a:cs typeface="Calibri"/>
            </a:endParaRPr>
          </a:p>
          <a:p>
            <a:pPr marL="687070" lvl="1" indent="-229870"/>
            <a:r>
              <a:rPr lang="en-US" sz="2200"/>
              <a:t>Document Uploads</a:t>
            </a:r>
            <a:endParaRPr lang="en-US" sz="2200">
              <a:cs typeface="Calibri"/>
            </a:endParaRPr>
          </a:p>
          <a:p>
            <a:pPr marL="687070" lvl="1" indent="-229870"/>
            <a:r>
              <a:rPr lang="en-US" sz="2200"/>
              <a:t>Read-only fields calculating amounts based on entries in other fields</a:t>
            </a:r>
            <a:endParaRPr lang="en-US" sz="2200">
              <a:cs typeface="Calibri"/>
            </a:endParaRPr>
          </a:p>
          <a:p>
            <a:pPr marL="687070" lvl="1" indent="-229870"/>
            <a:r>
              <a:rPr lang="en-US" sz="2200"/>
              <a:t>Read-only LEA-specific values populated by CDE</a:t>
            </a:r>
            <a:endParaRPr lang="en-US" sz="1400">
              <a:cs typeface="Calibri"/>
            </a:endParaRP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1FF8B3FC-3A67-B97E-2813-94D3C67AD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2B2B4-CE13-4EA6-9957-7BE59721187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60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F1019-D97E-44E9-9757-3E28D648E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Text Boxes</a:t>
            </a:r>
            <a:endParaRPr lang="en-US" sz="4000">
              <a:cs typeface="Calibri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150B02E-F840-4BD2-9278-B8B4A62DC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08921"/>
            <a:ext cx="4040188" cy="639762"/>
          </a:xfrm>
        </p:spPr>
        <p:txBody>
          <a:bodyPr/>
          <a:lstStyle/>
          <a:p>
            <a:r>
              <a:rPr lang="en-US" sz="2400"/>
              <a:t>Rich text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E524DA6-0478-4734-814F-ABD55CECE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0375" y="1838381"/>
            <a:ext cx="4319587" cy="3951288"/>
          </a:xfrm>
        </p:spPr>
        <p:txBody>
          <a:bodyPr vert="horz" lIns="0" tIns="45720" rIns="91440" bIns="45720" rtlCol="0" anchor="t">
            <a:noAutofit/>
          </a:bodyPr>
          <a:lstStyle/>
          <a:p>
            <a:pPr marL="226695" indent="-226695"/>
            <a:r>
              <a:rPr lang="en-US" sz="1800"/>
              <a:t>Format Text from toolbar</a:t>
            </a:r>
            <a:endParaRPr lang="en-US" sz="1800">
              <a:cs typeface="Calibri"/>
            </a:endParaRPr>
          </a:p>
          <a:p>
            <a:pPr marL="226695" indent="-226695"/>
            <a:r>
              <a:rPr lang="en-US" sz="1800"/>
              <a:t>Copy and Paste formatted text</a:t>
            </a:r>
            <a:endParaRPr lang="en-US" sz="1800">
              <a:cs typeface="Calibri"/>
            </a:endParaRPr>
          </a:p>
          <a:p>
            <a:pPr marL="226695" indent="-226695"/>
            <a:r>
              <a:rPr lang="en-US" sz="1800"/>
              <a:t>Spell Check</a:t>
            </a:r>
            <a:endParaRPr lang="en-US" sz="1800">
              <a:cs typeface="Calibri"/>
            </a:endParaRPr>
          </a:p>
          <a:p>
            <a:pPr marL="226695" indent="-226695"/>
            <a:r>
              <a:rPr lang="en-US" sz="1800"/>
              <a:t>Large amounts of text</a:t>
            </a:r>
            <a:endParaRPr lang="en-US" sz="1800">
              <a:cs typeface="Calibri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6FBFDAE-ACDE-4435-827A-7161F84F2C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84828" y="1313491"/>
            <a:ext cx="4041775" cy="639762"/>
          </a:xfrm>
        </p:spPr>
        <p:txBody>
          <a:bodyPr/>
          <a:lstStyle/>
          <a:p>
            <a:r>
              <a:rPr lang="en-US" sz="2400"/>
              <a:t>Plain text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C8881A4-C7F7-4EF7-9795-8448989212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29200" y="1868487"/>
            <a:ext cx="4041775" cy="3951288"/>
          </a:xfrm>
        </p:spPr>
        <p:txBody>
          <a:bodyPr vert="horz" lIns="0" tIns="45720" rIns="91440" bIns="45720" rtlCol="0" anchor="t">
            <a:noAutofit/>
          </a:bodyPr>
          <a:lstStyle/>
          <a:p>
            <a:pPr marL="226695" indent="-226695"/>
            <a:r>
              <a:rPr lang="en-US" sz="1800"/>
              <a:t>Copy and Paste text only</a:t>
            </a:r>
            <a:endParaRPr lang="en-US"/>
          </a:p>
          <a:p>
            <a:pPr marL="226695" indent="-226695"/>
            <a:r>
              <a:rPr lang="en-US" sz="1800"/>
              <a:t>Spell check</a:t>
            </a:r>
            <a:endParaRPr lang="en-US" sz="1800">
              <a:cs typeface="Calibri"/>
            </a:endParaRPr>
          </a:p>
          <a:p>
            <a:pPr marL="226695" indent="-226695"/>
            <a:r>
              <a:rPr lang="en-US" sz="1800"/>
              <a:t>Limited to # of characters</a:t>
            </a:r>
            <a:endParaRPr lang="en-US" sz="1800">
              <a:cs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C64E0D-4253-415E-BF5A-416B1208413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" r="15059"/>
          <a:stretch/>
        </p:blipFill>
        <p:spPr bwMode="auto">
          <a:xfrm>
            <a:off x="364464" y="3816647"/>
            <a:ext cx="4415176" cy="2112145"/>
          </a:xfrm>
          <a:prstGeom prst="rect">
            <a:avLst/>
          </a:prstGeom>
          <a:noFill/>
          <a:ln w="15875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514C56-4EF1-43F9-9D26-F6CBFAD448C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232" y="3816646"/>
            <a:ext cx="3043802" cy="1613786"/>
          </a:xfrm>
          <a:prstGeom prst="rect">
            <a:avLst/>
          </a:prstGeom>
          <a:noFill/>
        </p:spPr>
      </p:pic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8BD94183-6D9C-EA4C-48C0-7F3F8C0D4B45}"/>
              </a:ext>
            </a:extLst>
          </p:cNvPr>
          <p:cNvSpPr txBox="1">
            <a:spLocks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7013" indent="-227013" algn="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7388" indent="-2301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Char char="–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92B2B4-CE13-4EA6-9957-7BE59721187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86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246" y="145015"/>
            <a:ext cx="8559800" cy="1026367"/>
          </a:xfrm>
        </p:spPr>
        <p:txBody>
          <a:bodyPr/>
          <a:lstStyle/>
          <a:p>
            <a:r>
              <a:rPr lang="en-US"/>
              <a:t>Related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193" y="1004966"/>
            <a:ext cx="7998501" cy="2209800"/>
          </a:xfrm>
        </p:spPr>
        <p:txBody>
          <a:bodyPr vert="horz" lIns="0" tIns="45720" rIns="91440" bIns="45720" rtlCol="0" anchor="t">
            <a:normAutofit/>
          </a:bodyPr>
          <a:lstStyle/>
          <a:p>
            <a:pPr marL="226695" indent="-226695"/>
            <a:r>
              <a:rPr lang="en-US" sz="2000"/>
              <a:t>CDE may request that LEAs attach additional documentation to funding application</a:t>
            </a:r>
            <a:endParaRPr lang="en-US" sz="2000">
              <a:cs typeface="Calibri"/>
            </a:endParaRPr>
          </a:p>
          <a:p>
            <a:pPr marL="226695" indent="-226695"/>
            <a:r>
              <a:rPr lang="en-US" sz="2000"/>
              <a:t>CDE can provide document template</a:t>
            </a:r>
            <a:endParaRPr lang="en-US" sz="2000">
              <a:cs typeface="Calibri"/>
            </a:endParaRPr>
          </a:p>
          <a:p>
            <a:pPr marL="226695" indent="-226695"/>
            <a:r>
              <a:rPr lang="en-US" sz="2000"/>
              <a:t>Documents may be required or optional</a:t>
            </a:r>
            <a:endParaRPr lang="en-US" sz="2000">
              <a:cs typeface="Calibri"/>
            </a:endParaRPr>
          </a:p>
          <a:p>
            <a:pPr marL="226695" indent="-226695"/>
            <a:r>
              <a:rPr lang="en-US" sz="2000"/>
              <a:t>Clicked links will open in new browser window</a:t>
            </a:r>
            <a:endParaRPr lang="en-US" sz="2000">
              <a:cs typeface="Calibri"/>
            </a:endParaRPr>
          </a:p>
          <a:p>
            <a:pPr marL="0" indent="0">
              <a:buNone/>
            </a:pP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88917A-DC11-4DE7-A0DF-A82DE7990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077" y="3430248"/>
            <a:ext cx="7134779" cy="2444991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433A0CBB-2946-9730-5C41-2267B4F165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2B2B4-CE13-4EA6-9957-7BE59721187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9710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Adding a Related Document</a:t>
            </a:r>
            <a:endParaRPr lang="en-US" sz="320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8534400" cy="2971800"/>
          </a:xfrm>
        </p:spPr>
        <p:txBody>
          <a:bodyPr>
            <a:normAutofit/>
          </a:bodyPr>
          <a:lstStyle/>
          <a:p>
            <a:r>
              <a:rPr lang="en-US"/>
              <a:t>Browse for file to upload, or enter a URL</a:t>
            </a:r>
          </a:p>
          <a:p>
            <a:pPr lvl="1"/>
            <a:r>
              <a:rPr lang="en-US"/>
              <a:t>Make sure URL is for a </a:t>
            </a:r>
            <a:r>
              <a:rPr lang="en-US" b="1"/>
              <a:t>publicly accessible</a:t>
            </a:r>
            <a:r>
              <a:rPr lang="en-US"/>
              <a:t> web page</a:t>
            </a:r>
          </a:p>
          <a:p>
            <a:r>
              <a:rPr lang="en-US"/>
              <a:t>Optionally enter a Document Name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C4E837E-5B94-4444-B4D1-ADFD16720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87" y="2616835"/>
            <a:ext cx="8466826" cy="373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152CE300-5738-64AC-99B3-EBD2378EA8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2B2B4-CE13-4EA6-9957-7BE59721187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5187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Validation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1"/>
            <a:ext cx="8077200" cy="4952999"/>
          </a:xfrm>
        </p:spPr>
        <p:txBody>
          <a:bodyPr>
            <a:normAutofit fontScale="92500"/>
          </a:bodyPr>
          <a:lstStyle/>
          <a:p>
            <a:r>
              <a:rPr lang="en-US"/>
              <a:t>Business rule checks put in place to ensure quality of data being submitted by district</a:t>
            </a:r>
          </a:p>
          <a:p>
            <a:r>
              <a:rPr lang="en-US"/>
              <a:t>System automatically runs validation as application is completed</a:t>
            </a:r>
          </a:p>
          <a:p>
            <a:r>
              <a:rPr lang="en-US"/>
              <a:t>Presence of validation issues indicated on the </a:t>
            </a:r>
            <a:r>
              <a:rPr lang="en-US" b="1"/>
              <a:t>Sections</a:t>
            </a:r>
            <a:r>
              <a:rPr lang="en-US"/>
              <a:t> page, under the </a:t>
            </a:r>
            <a:r>
              <a:rPr lang="en-US" b="1"/>
              <a:t>Validation</a:t>
            </a:r>
            <a:r>
              <a:rPr lang="en-US"/>
              <a:t> column</a:t>
            </a:r>
          </a:p>
          <a:p>
            <a:pPr lvl="1"/>
            <a:r>
              <a:rPr lang="en-US"/>
              <a:t>Messages do not appear on the page as user fills out data</a:t>
            </a:r>
          </a:p>
          <a:p>
            <a:pPr lvl="1"/>
            <a:r>
              <a:rPr lang="en-US"/>
              <a:t>System does not prevent </a:t>
            </a:r>
            <a:br>
              <a:rPr lang="en-US"/>
            </a:br>
            <a:r>
              <a:rPr lang="en-US" i="1"/>
              <a:t>saving</a:t>
            </a:r>
            <a:r>
              <a:rPr lang="en-US"/>
              <a:t> of “invalid” data; </a:t>
            </a:r>
            <a:br>
              <a:rPr lang="en-US"/>
            </a:br>
            <a:r>
              <a:rPr lang="en-US"/>
              <a:t>prevents </a:t>
            </a:r>
            <a:r>
              <a:rPr lang="en-US" i="1"/>
              <a:t>submission</a:t>
            </a:r>
            <a:r>
              <a:rPr lang="en-US"/>
              <a:t> of </a:t>
            </a:r>
            <a:br>
              <a:rPr lang="en-US"/>
            </a:br>
            <a:r>
              <a:rPr lang="en-US"/>
              <a:t>invalid data</a:t>
            </a:r>
          </a:p>
          <a:p>
            <a:pPr lvl="1"/>
            <a:r>
              <a:rPr lang="en-US"/>
              <a:t>Validation checks can </a:t>
            </a:r>
            <a:br>
              <a:rPr lang="en-US"/>
            </a:br>
            <a:r>
              <a:rPr lang="en-US"/>
              <a:t>span pages</a:t>
            </a:r>
          </a:p>
          <a:p>
            <a:pPr lvl="1"/>
            <a:r>
              <a:rPr lang="en-US"/>
              <a:t>“Invalid” data can </a:t>
            </a:r>
            <a:br>
              <a:rPr lang="en-US"/>
            </a:br>
            <a:r>
              <a:rPr lang="en-US"/>
              <a:t>become valid based on </a:t>
            </a:r>
            <a:br>
              <a:rPr lang="en-US"/>
            </a:br>
            <a:r>
              <a:rPr lang="en-US"/>
              <a:t>subsequent input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A41703-EA6D-4F71-A9CE-57476B2B2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3606866"/>
            <a:ext cx="4372141" cy="2695509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B71D1E31-EAF5-2615-DC0D-389497173A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2B2B4-CE13-4EA6-9957-7BE59721187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5689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Validation</a:t>
            </a:r>
            <a:r>
              <a:rPr lang="en-US" sz="3200"/>
              <a:t>…continued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7636042" cy="3621505"/>
          </a:xfrm>
        </p:spPr>
        <p:txBody>
          <a:bodyPr>
            <a:normAutofit/>
          </a:bodyPr>
          <a:lstStyle/>
          <a:p>
            <a:r>
              <a:rPr lang="en-US" sz="1600"/>
              <a:t>Two types of validation messages</a:t>
            </a:r>
          </a:p>
          <a:p>
            <a:pPr lvl="1"/>
            <a:r>
              <a:rPr lang="en-US" sz="1600"/>
              <a:t>Errors: Prevent submission of application</a:t>
            </a:r>
          </a:p>
          <a:p>
            <a:pPr lvl="1"/>
            <a:r>
              <a:rPr lang="en-US" sz="1600"/>
              <a:t>Warnings: Point out potential issues but allow submission</a:t>
            </a:r>
          </a:p>
          <a:p>
            <a:r>
              <a:rPr lang="en-US" sz="1600"/>
              <a:t>Filtering Messages</a:t>
            </a:r>
          </a:p>
          <a:p>
            <a:pPr lvl="1"/>
            <a:r>
              <a:rPr lang="en-US" sz="1600"/>
              <a:t>All: Show every message</a:t>
            </a:r>
          </a:p>
          <a:p>
            <a:pPr lvl="1"/>
            <a:r>
              <a:rPr lang="en-US" sz="1600"/>
              <a:t>Section: Show all messages for pages in that section</a:t>
            </a:r>
          </a:p>
          <a:p>
            <a:pPr lvl="1"/>
            <a:r>
              <a:rPr lang="en-US" sz="1600"/>
              <a:t>Page:  Show all messages for that page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004F8C-4678-4117-97F6-477A1E0E7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758" y="3610318"/>
            <a:ext cx="5787364" cy="2732922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07710B21-3516-1B61-859B-28F39E1420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2B2B4-CE13-4EA6-9957-7BE59721187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451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Validation</a:t>
            </a:r>
            <a:r>
              <a:rPr lang="en-US" sz="3200"/>
              <a:t>…continued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r>
              <a:rPr lang="en-US"/>
              <a:t>Each message contains a clickable “Review” link</a:t>
            </a:r>
          </a:p>
          <a:p>
            <a:r>
              <a:rPr lang="en-US"/>
              <a:t>Clicking link will take user to the screen on which the issue occurred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A51196-1AC6-4F91-9AE9-FAE19E1F9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200" y="3120170"/>
            <a:ext cx="6762860" cy="2985090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AA0F8C5E-993C-40DC-D247-B84ECC5DF7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2B2B4-CE13-4EA6-9957-7BE59721187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0575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F0ACB-F2AF-4E5F-AC54-384ABBD6A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Print – Sections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09115-5E0E-4798-896A-700C877AE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5215"/>
            <a:ext cx="8229600" cy="1899105"/>
          </a:xfrm>
        </p:spPr>
        <p:txBody>
          <a:bodyPr>
            <a:normAutofit/>
          </a:bodyPr>
          <a:lstStyle/>
          <a:p>
            <a:r>
              <a:rPr lang="en-US"/>
              <a:t>Print from Sections page generates a PDF</a:t>
            </a:r>
          </a:p>
          <a:p>
            <a:r>
              <a:rPr lang="en-US"/>
              <a:t>Print Levels: All, single section, single page, or multiple individual pages</a:t>
            </a:r>
          </a:p>
          <a:p>
            <a:r>
              <a:rPr lang="en-US"/>
              <a:t>Click in Print checkbox to select multiple individual pages</a:t>
            </a:r>
          </a:p>
          <a:p>
            <a:r>
              <a:rPr lang="en-US"/>
              <a:t>Make sure pop-up blocker is turned off for GAINS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22541C6-46E3-4644-8961-235F4035A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10697"/>
            <a:ext cx="6838122" cy="29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9E9960B6-40F9-1667-2FBA-3A25036230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2B2B4-CE13-4EA6-9957-7BE59721187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152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B1EF7-115A-490A-8CE5-B6279BAAA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404" y="153568"/>
            <a:ext cx="8229600" cy="1143000"/>
          </a:xfrm>
        </p:spPr>
        <p:txBody>
          <a:bodyPr/>
          <a:lstStyle/>
          <a:p>
            <a:r>
              <a:rPr lang="en-US"/>
              <a:t>Printing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D3794C-CB7F-421D-9906-47A22E2D706A}"/>
              </a:ext>
            </a:extLst>
          </p:cNvPr>
          <p:cNvSpPr txBox="1"/>
          <p:nvPr/>
        </p:nvSpPr>
        <p:spPr>
          <a:xfrm>
            <a:off x="239539" y="1235099"/>
            <a:ext cx="3950378" cy="32008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Small print jobs will be returned and displayed immediately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Larger print jobs (longer than 30 seconds to generate) will send an email when complete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Large print jobs will be available in CDE Resources for the user</a:t>
            </a:r>
            <a:endParaRPr lang="en-US" sz="2000"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/>
          </a:p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6686F1-578C-49D2-9F5C-276ED47C0544}"/>
              </a:ext>
            </a:extLst>
          </p:cNvPr>
          <p:cNvSpPr txBox="1"/>
          <p:nvPr/>
        </p:nvSpPr>
        <p:spPr>
          <a:xfrm>
            <a:off x="257014" y="5086142"/>
            <a:ext cx="3628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indent="-284163">
              <a:buFont typeface="Arial" panose="020B0604020202020204" pitchFamily="34" charset="0"/>
              <a:buChar char="•"/>
            </a:pPr>
            <a:r>
              <a:rPr lang="en-US" sz="2000"/>
              <a:t>Print job displays as PDF</a:t>
            </a:r>
          </a:p>
          <a:p>
            <a:pPr marL="284163" indent="-284163">
              <a:buFont typeface="Arial" panose="020B0604020202020204" pitchFamily="34" charset="0"/>
              <a:buChar char="•"/>
            </a:pPr>
            <a:r>
              <a:rPr lang="en-US" sz="2000"/>
              <a:t>Print or download from PDF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0B381A5-52F3-48FE-90C1-9C1DCDEF0121}"/>
              </a:ext>
            </a:extLst>
          </p:cNvPr>
          <p:cNvCxnSpPr>
            <a:cxnSpLocks/>
          </p:cNvCxnSpPr>
          <p:nvPr/>
        </p:nvCxnSpPr>
        <p:spPr>
          <a:xfrm>
            <a:off x="3580317" y="1600200"/>
            <a:ext cx="609600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C58D4C9-42F4-4E8D-9460-9BC330A8EF85}"/>
              </a:ext>
            </a:extLst>
          </p:cNvPr>
          <p:cNvCxnSpPr>
            <a:cxnSpLocks/>
          </p:cNvCxnSpPr>
          <p:nvPr/>
        </p:nvCxnSpPr>
        <p:spPr>
          <a:xfrm>
            <a:off x="2214728" y="3429000"/>
            <a:ext cx="680872" cy="38100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AA1A33A9-FBD4-4A9B-A38E-EA8B2BDAF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640" y="4916182"/>
            <a:ext cx="3409628" cy="14401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116596-7744-4A57-B093-BBEF7C55F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267" y="1136567"/>
            <a:ext cx="4676398" cy="16770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6C6E3C-D986-40D6-8EAF-FBB280B966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3463813"/>
            <a:ext cx="5512291" cy="1275794"/>
          </a:xfrm>
          <a:prstGeom prst="rect">
            <a:avLst/>
          </a:prstGeom>
        </p:spPr>
      </p:pic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98CA1FB9-EC76-000B-8462-7AC533D591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2B2B4-CE13-4EA6-9957-7BE59721187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224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Editing, Submitting, and Reviewing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058863" y="23383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058863" y="23383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3F58EAF-279D-4D53-9B2F-A58BE3287D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681315"/>
              </p:ext>
            </p:extLst>
          </p:nvPr>
        </p:nvGraphicFramePr>
        <p:xfrm>
          <a:off x="986631" y="1981200"/>
          <a:ext cx="7170737" cy="3276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82518">
                  <a:extLst>
                    <a:ext uri="{9D8B030D-6E8A-4147-A177-3AD203B41FA5}">
                      <a16:colId xmlns:a16="http://schemas.microsoft.com/office/drawing/2014/main" val="1271403541"/>
                    </a:ext>
                  </a:extLst>
                </a:gridCol>
                <a:gridCol w="3988219">
                  <a:extLst>
                    <a:ext uri="{9D8B030D-6E8A-4147-A177-3AD203B41FA5}">
                      <a16:colId xmlns:a16="http://schemas.microsoft.com/office/drawing/2014/main" val="1173481454"/>
                    </a:ext>
                  </a:extLst>
                </a:gridCol>
              </a:tblGrid>
              <a:tr h="316523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>
                          <a:effectLst/>
                        </a:rPr>
                        <a:t>Role Name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>
                          <a:effectLst/>
                        </a:rPr>
                        <a:t>Actions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5405394"/>
                  </a:ext>
                </a:extLst>
              </a:tr>
              <a:tr h="1207477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LEA [Application Name] Director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Move to Draft Started</a:t>
                      </a:r>
                      <a:br>
                        <a:rPr lang="en-US" sz="1400" u="none" strike="noStrike">
                          <a:effectLst/>
                        </a:rPr>
                      </a:br>
                      <a:r>
                        <a:rPr lang="en-US" sz="1400" u="none" strike="noStrike">
                          <a:effectLst/>
                        </a:rPr>
                        <a:t>Move to Draft Completed</a:t>
                      </a:r>
                      <a:br>
                        <a:rPr lang="en-US" sz="1400" u="none" strike="noStrike">
                          <a:effectLst/>
                        </a:rPr>
                      </a:br>
                      <a:r>
                        <a:rPr lang="en-US" sz="1400" u="none" strike="noStrike">
                          <a:effectLst/>
                        </a:rPr>
                        <a:t>Move to Draft Edits Completed</a:t>
                      </a:r>
                      <a:br>
                        <a:rPr lang="en-US" sz="1400" u="none" strike="noStrike">
                          <a:effectLst/>
                        </a:rPr>
                      </a:br>
                      <a:r>
                        <a:rPr lang="en-US" sz="1400" u="none" strike="noStrike">
                          <a:effectLst/>
                        </a:rPr>
                        <a:t>Move to Revision Started</a:t>
                      </a:r>
                      <a:br>
                        <a:rPr lang="en-US" sz="1400" u="none" strike="noStrike">
                          <a:effectLst/>
                        </a:rPr>
                      </a:br>
                      <a:r>
                        <a:rPr lang="en-US" sz="1400" u="none" strike="noStrike">
                          <a:effectLst/>
                        </a:rPr>
                        <a:t>Move to Revision Completed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690831960"/>
                  </a:ext>
                </a:extLst>
              </a:tr>
              <a:tr h="316523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LEA [Application Name] Update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Edit application contents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4012070922"/>
                  </a:ext>
                </a:extLst>
              </a:tr>
              <a:tr h="750277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LEA Fiscal Representative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Edit application contents</a:t>
                      </a:r>
                      <a:br>
                        <a:rPr lang="en-US" sz="1400" u="none" strike="noStrike">
                          <a:effectLst/>
                        </a:rPr>
                      </a:br>
                      <a:r>
                        <a:rPr lang="en-US" sz="1400" u="none" strike="noStrike">
                          <a:effectLst/>
                        </a:rPr>
                        <a:t>Move to LEA Fiscal Representative </a:t>
                      </a:r>
                      <a:br>
                        <a:rPr lang="en-US" sz="1400" u="none" strike="noStrike">
                          <a:effectLst/>
                        </a:rPr>
                      </a:br>
                      <a:r>
                        <a:rPr lang="en-US" sz="1400" u="none" strike="noStrike">
                          <a:effectLst/>
                        </a:rPr>
                        <a:t>    Approved/Returned Not Approved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86133294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LEA Authorized Representative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Edit application contents</a:t>
                      </a:r>
                      <a:br>
                        <a:rPr lang="en-US" sz="1400" u="none" strike="noStrike">
                          <a:effectLst/>
                        </a:rPr>
                      </a:br>
                      <a:r>
                        <a:rPr lang="en-US" sz="1400" u="none" strike="noStrike">
                          <a:effectLst/>
                        </a:rPr>
                        <a:t>Move to LEA Authorized Representative </a:t>
                      </a:r>
                      <a:br>
                        <a:rPr lang="en-US" sz="1400" u="none" strike="noStrike">
                          <a:effectLst/>
                        </a:rPr>
                      </a:br>
                      <a:r>
                        <a:rPr lang="en-US" sz="1400" u="none" strike="noStrike">
                          <a:effectLst/>
                        </a:rPr>
                        <a:t>    Approved/Returned Not Approved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3142220099"/>
                  </a:ext>
                </a:extLst>
              </a:tr>
            </a:tbl>
          </a:graphicData>
        </a:graphic>
      </p:graphicFrame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B4C080C-303B-C32F-1B96-41640CB2B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2B2B4-CE13-4EA6-9957-7BE59721187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51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71" y="454187"/>
            <a:ext cx="8559800" cy="1026367"/>
          </a:xfr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 dirty="0"/>
              <a:t> </a:t>
            </a:r>
            <a:r>
              <a:rPr lang="en-US" b="0" i="0" kern="1200">
                <a:latin typeface="+mn-lt"/>
                <a:ea typeface="+mj-ea"/>
                <a:cs typeface="+mj-cs"/>
              </a:rPr>
              <a:t>Sections </a:t>
            </a:r>
            <a:r>
              <a:rPr lang="en-US" dirty="0"/>
              <a:t>Page</a:t>
            </a:r>
            <a:endParaRPr lang="en-US" b="0" i="0" kern="1200">
              <a:latin typeface="+mn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08668B-DA64-46C6-9C5E-C98E4DDDC07D}"/>
              </a:ext>
            </a:extLst>
          </p:cNvPr>
          <p:cNvSpPr txBox="1"/>
          <p:nvPr/>
        </p:nvSpPr>
        <p:spPr>
          <a:xfrm>
            <a:off x="314605" y="1552232"/>
            <a:ext cx="3477718" cy="4107180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pPr marL="257175" indent="-257175">
              <a:lnSpc>
                <a:spcPct val="90000"/>
              </a:lnSpc>
              <a:spcBef>
                <a:spcPts val="750"/>
              </a:spcBef>
              <a:buFont typeface="Arial"/>
              <a:buChar char="•"/>
            </a:pPr>
            <a:r>
              <a:rPr lang="en-US"/>
              <a:t>Common to ALL components </a:t>
            </a:r>
            <a:endParaRPr lang="en-US">
              <a:cs typeface="Calibri"/>
            </a:endParaRPr>
          </a:p>
          <a:p>
            <a:pPr marL="257175" indent="-257175">
              <a:lnSpc>
                <a:spcPct val="90000"/>
              </a:lnSpc>
              <a:spcBef>
                <a:spcPts val="750"/>
              </a:spcBef>
              <a:buFont typeface="Arial"/>
              <a:buChar char="•"/>
            </a:pPr>
            <a:r>
              <a:rPr lang="en-US"/>
              <a:t>Change statuses</a:t>
            </a:r>
            <a:endParaRPr lang="en-US">
              <a:cs typeface="Calibri"/>
            </a:endParaRPr>
          </a:p>
          <a:p>
            <a:pPr marL="257175" indent="-257175">
              <a:lnSpc>
                <a:spcPct val="90000"/>
              </a:lnSpc>
              <a:spcBef>
                <a:spcPts val="750"/>
              </a:spcBef>
              <a:buFont typeface="Arial"/>
              <a:buChar char="•"/>
            </a:pPr>
            <a:r>
              <a:rPr lang="en-US"/>
              <a:t>History Log, Comments</a:t>
            </a:r>
            <a:endParaRPr lang="en-US">
              <a:cs typeface="Calibri"/>
            </a:endParaRPr>
          </a:p>
          <a:p>
            <a:pPr marL="257175" indent="-257175">
              <a:lnSpc>
                <a:spcPct val="90000"/>
              </a:lnSpc>
              <a:spcBef>
                <a:spcPts val="750"/>
              </a:spcBef>
              <a:buFont typeface="Arial"/>
              <a:buChar char="•"/>
            </a:pPr>
            <a:r>
              <a:rPr lang="en-US"/>
              <a:t>Change Log</a:t>
            </a:r>
            <a:endParaRPr lang="en-US">
              <a:cs typeface="Calibri"/>
            </a:endParaRPr>
          </a:p>
          <a:p>
            <a:pPr marL="257175" indent="-257175">
              <a:lnSpc>
                <a:spcPct val="90000"/>
              </a:lnSpc>
              <a:spcBef>
                <a:spcPts val="750"/>
              </a:spcBef>
              <a:buFont typeface="Arial"/>
              <a:buChar char="•"/>
            </a:pPr>
            <a:r>
              <a:rPr lang="en-US"/>
              <a:t>Grant and General Sections</a:t>
            </a:r>
            <a:endParaRPr lang="en-US">
              <a:cs typeface="Calibri"/>
            </a:endParaRPr>
          </a:p>
          <a:p>
            <a:pPr marL="257175" indent="-257175">
              <a:lnSpc>
                <a:spcPct val="90000"/>
              </a:lnSpc>
              <a:spcBef>
                <a:spcPts val="750"/>
              </a:spcBef>
              <a:buFont typeface="Arial"/>
              <a:buChar char="•"/>
            </a:pPr>
            <a:r>
              <a:rPr lang="en-US"/>
              <a:t>Links to application pages </a:t>
            </a:r>
            <a:endParaRPr lang="en-US">
              <a:cs typeface="Calibri"/>
            </a:endParaRPr>
          </a:p>
          <a:p>
            <a:pPr marL="257175" indent="-257175">
              <a:lnSpc>
                <a:spcPct val="90000"/>
              </a:lnSpc>
              <a:spcBef>
                <a:spcPts val="750"/>
              </a:spcBef>
              <a:buFont typeface="Arial"/>
              <a:buChar char="•"/>
            </a:pPr>
            <a:r>
              <a:rPr lang="en-US"/>
              <a:t>Print </a:t>
            </a:r>
            <a:endParaRPr lang="en-US">
              <a:cs typeface="Calibri"/>
            </a:endParaRPr>
          </a:p>
          <a:p>
            <a:pPr marL="257175" indent="-257175">
              <a:lnSpc>
                <a:spcPct val="90000"/>
              </a:lnSpc>
              <a:spcBef>
                <a:spcPts val="750"/>
              </a:spcBef>
              <a:buFont typeface="Arial"/>
              <a:buChar char="•"/>
            </a:pPr>
            <a:r>
              <a:rPr lang="en-US"/>
              <a:t>“Messages” show warnings and errors </a:t>
            </a:r>
            <a:endParaRPr lang="en-US">
              <a:cs typeface="Calibri"/>
            </a:endParaRPr>
          </a:p>
          <a:p>
            <a:pPr marL="257175" indent="-257175">
              <a:lnSpc>
                <a:spcPct val="90000"/>
              </a:lnSpc>
              <a:spcBef>
                <a:spcPts val="750"/>
              </a:spcBef>
              <a:buFont typeface="Arial"/>
              <a:buChar char="•"/>
            </a:pPr>
            <a:r>
              <a:rPr lang="en-US">
                <a:cs typeface="Calibri"/>
              </a:rPr>
              <a:t>Sections can be collapsed or expanded</a:t>
            </a:r>
          </a:p>
          <a:p>
            <a:pPr marL="257175" indent="-257175">
              <a:lnSpc>
                <a:spcPct val="90000"/>
              </a:lnSpc>
              <a:spcBef>
                <a:spcPts val="750"/>
              </a:spcBef>
              <a:buFont typeface="Arial"/>
              <a:buChar char="•"/>
            </a:pPr>
            <a:r>
              <a:rPr lang="en-US">
                <a:cs typeface="Calibri"/>
              </a:rPr>
              <a:t>Checklist (for SEA review)</a:t>
            </a:r>
          </a:p>
          <a:p>
            <a:pPr marL="257175" indent="-257175">
              <a:lnSpc>
                <a:spcPct val="90000"/>
              </a:lnSpc>
              <a:spcBef>
                <a:spcPts val="750"/>
              </a:spcBef>
              <a:buFont typeface="Arial"/>
              <a:buChar char="•"/>
            </a:pPr>
            <a:endParaRPr lang="en-US" sz="2000">
              <a:cs typeface="Calibri"/>
            </a:endParaRPr>
          </a:p>
          <a:p>
            <a:pPr>
              <a:lnSpc>
                <a:spcPct val="90000"/>
              </a:lnSpc>
              <a:spcBef>
                <a:spcPts val="750"/>
              </a:spcBef>
            </a:pPr>
            <a:endParaRPr lang="en-US" sz="2200"/>
          </a:p>
          <a:p>
            <a:pPr>
              <a:lnSpc>
                <a:spcPct val="90000"/>
              </a:lnSpc>
              <a:spcBef>
                <a:spcPts val="750"/>
              </a:spcBef>
            </a:pPr>
            <a:endParaRPr lang="en-US" sz="2200">
              <a:cs typeface="Calibri"/>
            </a:endParaRPr>
          </a:p>
        </p:txBody>
      </p:sp>
      <p:pic>
        <p:nvPicPr>
          <p:cNvPr id="5" name="Picture 4" descr="A screenshot of a computer">
            <a:extLst>
              <a:ext uri="{FF2B5EF4-FFF2-40B4-BE49-F238E27FC236}">
                <a16:creationId xmlns:a16="http://schemas.microsoft.com/office/drawing/2014/main" id="{FCB71D33-5DB7-B0E8-9111-EE9FE4810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212" y="1765757"/>
            <a:ext cx="5076043" cy="3663764"/>
          </a:xfrm>
          <a:prstGeom prst="rect">
            <a:avLst/>
          </a:prstGeom>
        </p:spPr>
      </p:pic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4775290B-D9DE-E4CB-EC35-0F892B3172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2B2B4-CE13-4EA6-9957-7BE5972118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1823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Editing, Submitting, and Reviewing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077200" cy="5137150"/>
          </a:xfrm>
        </p:spPr>
        <p:txBody>
          <a:bodyPr vert="horz" lIns="0" tIns="45720" rIns="91440" bIns="45720" rtlCol="0" anchor="t">
            <a:normAutofit/>
          </a:bodyPr>
          <a:lstStyle/>
          <a:p>
            <a:pPr marL="226695" indent="-226695"/>
            <a:r>
              <a:rPr lang="en-US"/>
              <a:t>Once application is finished, LEA Funding Application Director should move application to Draft Completed.</a:t>
            </a:r>
            <a:endParaRPr lang="en-US">
              <a:cs typeface="Calibri"/>
            </a:endParaRPr>
          </a:p>
          <a:p>
            <a:pPr marL="687070" lvl="1" indent="-229870"/>
            <a:endParaRPr lang="en-US">
              <a:cs typeface="Calibri"/>
            </a:endParaRPr>
          </a:p>
          <a:p>
            <a:pPr marL="226695" indent="-226695"/>
            <a:r>
              <a:rPr lang="en-US"/>
              <a:t>LEA Fiscal Representative, then LEA Authorized Representative must review and approve.</a:t>
            </a:r>
          </a:p>
          <a:p>
            <a:pPr marL="687070" lvl="1" indent="-229870"/>
            <a:r>
              <a:rPr lang="en-US">
                <a:cs typeface="Calibri"/>
              </a:rPr>
              <a:t>Either one can return the application, which will open it for edits.</a:t>
            </a:r>
          </a:p>
          <a:p>
            <a:pPr marL="687070" lvl="1" indent="-229870"/>
            <a:endParaRPr lang="en-US">
              <a:cs typeface="Calibri"/>
            </a:endParaRPr>
          </a:p>
          <a:p>
            <a:pPr marL="226695" indent="-226695"/>
            <a:r>
              <a:rPr lang="en-US"/>
              <a:t>If CDE returns application to LEA for modification, make requested changes and then move to “Draft Completed” (entitlement grants) or “Draft Edits Completed” (competitive grants)</a:t>
            </a:r>
            <a:endParaRPr lang="en-US">
              <a:cs typeface="Calibri"/>
            </a:endParaRPr>
          </a:p>
          <a:p>
            <a:pPr marL="226695" indent="-226695"/>
            <a:endParaRPr lang="en-US" b="1">
              <a:solidFill>
                <a:srgbClr val="FFFF00"/>
              </a:solidFill>
              <a:cs typeface="Calibri"/>
            </a:endParaRP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A3845742-562B-B5C6-FA8D-E221696DE6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2B2B4-CE13-4EA6-9957-7BE59721187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4306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Submission and Review Workflow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077200" cy="2514600"/>
          </a:xfrm>
        </p:spPr>
        <p:txBody>
          <a:bodyPr vert="horz" lIns="0" tIns="45720" rIns="91440" bIns="45720" rtlCol="0" anchor="t">
            <a:normAutofit/>
          </a:bodyPr>
          <a:lstStyle/>
          <a:p>
            <a:pPr marL="226695" indent="-226695"/>
            <a:r>
              <a:rPr lang="en-US" b="1"/>
              <a:t>Prerequisite checks</a:t>
            </a:r>
            <a:endParaRPr lang="en-US" b="1">
              <a:cs typeface="Calibri"/>
            </a:endParaRPr>
          </a:p>
          <a:p>
            <a:pPr marL="687070" lvl="1" indent="-229870"/>
            <a:r>
              <a:rPr lang="en-US" sz="2000"/>
              <a:t>Does user have permission?</a:t>
            </a:r>
            <a:endParaRPr lang="en-US" sz="2000">
              <a:cs typeface="Calibri"/>
            </a:endParaRPr>
          </a:p>
          <a:p>
            <a:pPr marL="687070" lvl="1" indent="-229870"/>
            <a:r>
              <a:rPr lang="en-US" sz="2000"/>
              <a:t>Does time frame allow for this status change?</a:t>
            </a:r>
            <a:endParaRPr lang="en-US" sz="2000">
              <a:cs typeface="Calibri"/>
            </a:endParaRPr>
          </a:p>
          <a:p>
            <a:pPr marL="687070" lvl="1" indent="-229870"/>
            <a:r>
              <a:rPr lang="en-US" sz="2000"/>
              <a:t>Is application valid? (may not run depending on status)</a:t>
            </a:r>
            <a:endParaRPr lang="en-US" sz="2000">
              <a:cs typeface="Calibri"/>
            </a:endParaRPr>
          </a:p>
          <a:p>
            <a:pPr marL="687070" lvl="1" indent="-229870"/>
            <a:r>
              <a:rPr lang="en-US" sz="2000"/>
              <a:t>Certain approval steps require that an “Agree To” box be checked, which adds a comment to the History Log</a:t>
            </a:r>
            <a:endParaRPr lang="en-US" sz="2000">
              <a:cs typeface="Calibri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7D41BDF6-5DCA-4EAD-8925-52C2DDA9C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640" y="3601859"/>
            <a:ext cx="6207760" cy="261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BB8E6FCC-FEA7-F9BB-1768-C6F18C9502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2B2B4-CE13-4EA6-9957-7BE59721187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7740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Status Change Outcomes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8305800" cy="4572000"/>
          </a:xfrm>
        </p:spPr>
        <p:txBody>
          <a:bodyPr>
            <a:normAutofit/>
          </a:bodyPr>
          <a:lstStyle/>
          <a:p>
            <a:r>
              <a:rPr lang="en-US"/>
              <a:t>Entry added to History Log documenting the change</a:t>
            </a:r>
          </a:p>
          <a:p>
            <a:r>
              <a:rPr lang="en-US"/>
              <a:t>Next person in submission workflow notified by email that application now requires their attention</a:t>
            </a:r>
          </a:p>
          <a:p>
            <a:r>
              <a:rPr lang="en-US"/>
              <a:t>Application may be locked down or unlocked</a:t>
            </a:r>
            <a:endParaRPr lang="en-US" b="1"/>
          </a:p>
          <a:p>
            <a:r>
              <a:rPr lang="en-US"/>
              <a:t>Application may become publicly accessible</a:t>
            </a:r>
          </a:p>
          <a:p>
            <a:r>
              <a:rPr lang="en-US"/>
              <a:t>Application revision may be created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AB92C145-BB8F-ABA3-3306-B34E280C33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2B2B4-CE13-4EA6-9957-7BE59721187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5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Consultant Checklist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72000"/>
          </a:xfrm>
        </p:spPr>
        <p:txBody>
          <a:bodyPr vert="horz" lIns="0" tIns="45720" rIns="91440" bIns="45720" rtlCol="0" anchor="t">
            <a:normAutofit/>
          </a:bodyPr>
          <a:lstStyle/>
          <a:p>
            <a:pPr marL="226695" indent="-226695"/>
            <a:r>
              <a:rPr lang="en-US"/>
              <a:t>Goes above and beyond system validation to identify </a:t>
            </a:r>
            <a:r>
              <a:rPr lang="en-US" i="1"/>
              <a:t>qualitative</a:t>
            </a:r>
            <a:r>
              <a:rPr lang="en-US"/>
              <a:t> issues with a submitted application</a:t>
            </a:r>
          </a:p>
          <a:p>
            <a:pPr marL="226695" indent="-226695"/>
            <a:r>
              <a:rPr lang="en-US"/>
              <a:t>Helps enhance and simplify communication between CDE and district</a:t>
            </a:r>
            <a:endParaRPr lang="en-US">
              <a:cs typeface="Calibri"/>
            </a:endParaRPr>
          </a:p>
          <a:p>
            <a:pPr marL="687070" lvl="1" indent="-229870"/>
            <a:r>
              <a:rPr lang="en-US" sz="2000"/>
              <a:t>Allows district to better understand, from the start, what is expected from a quality application</a:t>
            </a:r>
            <a:endParaRPr lang="en-US" sz="2000">
              <a:cs typeface="Calibri"/>
            </a:endParaRPr>
          </a:p>
          <a:p>
            <a:pPr marL="687070" lvl="1" indent="-229870"/>
            <a:r>
              <a:rPr lang="en-US" sz="2000"/>
              <a:t>Allows CDE reviewers to provide feedback on common issues without entering extensive narrative describing them</a:t>
            </a:r>
            <a:endParaRPr lang="en-US" sz="2000">
              <a:cs typeface="Calibri"/>
            </a:endParaRPr>
          </a:p>
          <a:p>
            <a:pPr marL="687070" lvl="1" indent="-229870"/>
            <a:r>
              <a:rPr lang="en-US" sz="2000"/>
              <a:t>Allows district to easily identify what portions of a returned application require attention</a:t>
            </a:r>
            <a:endParaRPr lang="en-US" sz="2000">
              <a:cs typeface="Calibri"/>
            </a:endParaRP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B2D6DB72-2078-B550-A92F-B8C81B2F6D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2B2B4-CE13-4EA6-9957-7BE59721187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3528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Checklist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00362" y="1136130"/>
            <a:ext cx="8305800" cy="2743200"/>
          </a:xfrm>
        </p:spPr>
        <p:txBody>
          <a:bodyPr vert="horz" lIns="0" tIns="45720" rIns="91440" bIns="45720" rtlCol="0" anchor="t">
            <a:normAutofit lnSpcReduction="10000"/>
          </a:bodyPr>
          <a:lstStyle/>
          <a:p>
            <a:pPr marL="226695" indent="-226695"/>
            <a:r>
              <a:rPr lang="en-US" sz="2000"/>
              <a:t>Way for CDE to provide feedback to LEA when returning application for updates</a:t>
            </a:r>
            <a:endParaRPr lang="en-US"/>
          </a:p>
          <a:p>
            <a:pPr marL="226695" indent="-226695"/>
            <a:r>
              <a:rPr lang="en-US" sz="2000"/>
              <a:t>Section may be marked OK, Attention Needed, or Not Applicable by CDE</a:t>
            </a:r>
            <a:endParaRPr lang="en-US" sz="2000">
              <a:cs typeface="Calibri"/>
            </a:endParaRPr>
          </a:p>
          <a:p>
            <a:pPr marL="226695" indent="-226695"/>
            <a:r>
              <a:rPr lang="en-US" sz="2000"/>
              <a:t>If section is marked Not Approved, CDE Application Consultants can check boxes to call out common issues, or enter narrative describing the issue(s)</a:t>
            </a:r>
            <a:endParaRPr lang="en-US" sz="2000">
              <a:cs typeface="Calibri"/>
            </a:endParaRPr>
          </a:p>
          <a:p>
            <a:pPr marL="226695" indent="-226695"/>
            <a:r>
              <a:rPr lang="en-US" sz="2000">
                <a:solidFill>
                  <a:srgbClr val="FFFF00"/>
                </a:solidFill>
              </a:rPr>
              <a:t>If CDE returns application to LEA Not Approved, LEA users should go to Checklist page to identify what issues requires attention, fix them, and resubmit application</a:t>
            </a:r>
            <a:endParaRPr lang="en-US" sz="2000">
              <a:solidFill>
                <a:srgbClr val="FFFF00"/>
              </a:solidFill>
              <a:cs typeface="Calibri"/>
            </a:endParaRPr>
          </a:p>
          <a:p>
            <a:pPr marL="0" indent="0">
              <a:buNone/>
            </a:pPr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D4313AF-453C-4220-A8BB-2BBB68DE4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687" y="3788764"/>
            <a:ext cx="6657301" cy="269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9946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3929C-D9BE-437E-977F-F33AC87DC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Change Log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2C3FF-00AD-1E8B-C2EC-94466C605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143" y="1321008"/>
            <a:ext cx="8559800" cy="3029600"/>
          </a:xfrm>
        </p:spPr>
        <p:txBody>
          <a:bodyPr/>
          <a:lstStyle/>
          <a:p>
            <a:r>
              <a:rPr lang="en-US"/>
              <a:t>View all changes to an application created since a selected status change </a:t>
            </a:r>
          </a:p>
          <a:p>
            <a:r>
              <a:rPr lang="en-US"/>
              <a:t>Useful to see that all necessary changes are made</a:t>
            </a:r>
          </a:p>
          <a:p>
            <a:r>
              <a:rPr lang="en-US"/>
              <a:t>Useful for reviewers to identify all changes that need to be approved</a:t>
            </a:r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D0D0C1-9BBB-4609-9F70-C605D212EF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857"/>
          <a:stretch/>
        </p:blipFill>
        <p:spPr>
          <a:xfrm>
            <a:off x="3953284" y="2682446"/>
            <a:ext cx="2799657" cy="18322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C63D24-0026-E550-78E6-DC491BCA1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483" y="2710553"/>
            <a:ext cx="1747584" cy="15202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8D33E5-CFF3-1B13-26FA-863658E52E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564"/>
          <a:stretch/>
        </p:blipFill>
        <p:spPr>
          <a:xfrm>
            <a:off x="2179525" y="4771701"/>
            <a:ext cx="5626373" cy="1592027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BD482956-99EF-10A4-9327-A92CB501D4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2B2B4-CE13-4EA6-9957-7BE59721187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899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AB486F-2096-4FC1-BCDB-08DA064C7C04}"/>
              </a:ext>
            </a:extLst>
          </p:cNvPr>
          <p:cNvSpPr txBox="1"/>
          <p:nvPr/>
        </p:nvSpPr>
        <p:spPr>
          <a:xfrm>
            <a:off x="2327443" y="410988"/>
            <a:ext cx="4487662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/>
              <a:t>Revisions</a:t>
            </a:r>
          </a:p>
          <a:p>
            <a:pPr algn="ctr"/>
            <a:endParaRPr lang="en-US" sz="3600" b="1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9F0BC0-81CC-5258-388E-27A3E3483F8B}"/>
              </a:ext>
            </a:extLst>
          </p:cNvPr>
          <p:cNvSpPr txBox="1"/>
          <p:nvPr/>
        </p:nvSpPr>
        <p:spPr>
          <a:xfrm>
            <a:off x="384441" y="1150722"/>
            <a:ext cx="8832318" cy="29341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2400"/>
              <a:t>Final approval of  original submission (Rev 0) locks the data </a:t>
            </a:r>
            <a:endParaRPr lang="en-US" sz="2400">
              <a:cs typeface="Calibri"/>
            </a:endParaRPr>
          </a:p>
          <a:p>
            <a:pPr marL="342900" indent="-34290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2400"/>
              <a:t>Changes/amendments occur by starting a revision</a:t>
            </a:r>
            <a:endParaRPr lang="en-US" sz="2400">
              <a:cs typeface="Calibri"/>
            </a:endParaRPr>
          </a:p>
          <a:p>
            <a:pPr marL="342900" indent="-34290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2400"/>
              <a:t>Revisions copy the previous version data for editing </a:t>
            </a:r>
            <a:endParaRPr lang="en-US" sz="2400">
              <a:cs typeface="Calibri"/>
            </a:endParaRPr>
          </a:p>
          <a:p>
            <a:pPr marL="342900" indent="-34290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2400"/>
              <a:t>Revisions go through an approval process and lock the date when approved.</a:t>
            </a:r>
            <a:endParaRPr lang="en-US" sz="2400">
              <a:cs typeface="Calibri"/>
            </a:endParaRPr>
          </a:p>
          <a:p>
            <a:pPr marL="342900" indent="-34290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2400"/>
              <a:t>Each revision saved separately and  accessible from the Funding Applications page by selecting</a:t>
            </a:r>
            <a:r>
              <a:rPr lang="en-US" sz="2400" i="1"/>
              <a:t> All Approved Applications</a:t>
            </a:r>
            <a:endParaRPr lang="en-US" sz="2400" i="1">
              <a:cs typeface="Calibri"/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DADA306A-2691-689B-E147-E0F9AF102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073" y="4194458"/>
            <a:ext cx="5825552" cy="207609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81B3DD-1E6B-CB82-0638-BDEE481F4D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2B2B4-CE13-4EA6-9957-7BE59721187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32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AB486F-2096-4FC1-BCDB-08DA064C7C04}"/>
              </a:ext>
            </a:extLst>
          </p:cNvPr>
          <p:cNvSpPr txBox="1"/>
          <p:nvPr/>
        </p:nvSpPr>
        <p:spPr>
          <a:xfrm>
            <a:off x="2327443" y="410988"/>
            <a:ext cx="448766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/>
              <a:t>Revisions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9F0BC0-81CC-5258-388E-27A3E3483F8B}"/>
              </a:ext>
            </a:extLst>
          </p:cNvPr>
          <p:cNvSpPr txBox="1"/>
          <p:nvPr/>
        </p:nvSpPr>
        <p:spPr>
          <a:xfrm>
            <a:off x="346965" y="1253780"/>
            <a:ext cx="7866593" cy="171739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2400"/>
              <a:t>Details column on revision Sections page lists changes to page from previous version</a:t>
            </a:r>
            <a:endParaRPr lang="en-US"/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/>
              <a:t>No need to review entire application revision</a:t>
            </a:r>
            <a:endParaRPr lang="en-US" sz="2400">
              <a:cs typeface="Calibri"/>
            </a:endParaRP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/>
              <a:t>Look at Revision Details</a:t>
            </a:r>
            <a:endParaRPr lang="en-US" sz="2400"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8855B0-7338-F2D6-F9BD-33D529FF7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460" y="2971173"/>
            <a:ext cx="6081042" cy="3267850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DB9F8B3C-BE6A-3FE0-694A-0C88DB5637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2B2B4-CE13-4EA6-9957-7BE59721187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607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B9E7E-2681-4190-8F29-0B5F7079A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191" y="2761497"/>
            <a:ext cx="8559800" cy="769775"/>
          </a:xfrm>
        </p:spPr>
        <p:txBody>
          <a:bodyPr/>
          <a:lstStyle/>
          <a:p>
            <a:r>
              <a:rPr lang="en-US">
                <a:cs typeface="Calibri"/>
              </a:rPr>
              <a:t>Demonstration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23AB1AB6-9D2E-E59E-D31B-B93BDFB6DE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2B2B4-CE13-4EA6-9957-7BE59721187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97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C8E648C2-03F8-FB3F-7166-8AB99D8499DE}"/>
              </a:ext>
            </a:extLst>
          </p:cNvPr>
          <p:cNvSpPr/>
          <p:nvPr/>
        </p:nvSpPr>
        <p:spPr>
          <a:xfrm>
            <a:off x="7289650" y="5500047"/>
            <a:ext cx="500063" cy="38814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943" y="323383"/>
            <a:ext cx="6172200" cy="676274"/>
          </a:xfrm>
        </p:spPr>
        <p:txBody>
          <a:bodyPr>
            <a:normAutofit/>
          </a:bodyPr>
          <a:lstStyle/>
          <a:p>
            <a:r>
              <a:rPr lang="en-US"/>
              <a:t>Allocations Page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0706" y="1098623"/>
            <a:ext cx="8195310" cy="1803058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marL="213995" indent="-213995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1800"/>
              <a:t>Read-only page (except for Consolidated) showing allocations</a:t>
            </a:r>
            <a:endParaRPr lang="en-US" sz="1800">
              <a:cs typeface="Calibri"/>
            </a:endParaRPr>
          </a:p>
          <a:p>
            <a:pPr marL="213995" indent="-213995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1800"/>
              <a:t>Competitive grants display $0 until grant is approved</a:t>
            </a:r>
            <a:endParaRPr lang="en-US" sz="2100">
              <a:cs typeface="Calibri"/>
            </a:endParaRPr>
          </a:p>
          <a:p>
            <a:pPr marL="213995" indent="-213995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1800"/>
              <a:t>Users can make</a:t>
            </a:r>
            <a:r>
              <a:rPr lang="en-US"/>
              <a:t> allowable</a:t>
            </a:r>
            <a:r>
              <a:rPr lang="en-US" sz="1800"/>
              <a:t> transfers between grants in Consolidated application</a:t>
            </a:r>
            <a:endParaRPr lang="en-US" sz="1800">
              <a:cs typeface="Calibri"/>
            </a:endParaRPr>
          </a:p>
          <a:p>
            <a:pPr marL="213995" indent="-213995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/>
              <a:t>Consortium</a:t>
            </a:r>
            <a:r>
              <a:rPr lang="en-US" sz="1800"/>
              <a:t> line </a:t>
            </a:r>
            <a:r>
              <a:rPr lang="en-US"/>
              <a:t>reflects movement</a:t>
            </a:r>
            <a:r>
              <a:rPr lang="en-US" sz="1800"/>
              <a:t> of funds </a:t>
            </a:r>
            <a:r>
              <a:rPr lang="en-US"/>
              <a:t>in</a:t>
            </a:r>
            <a:r>
              <a:rPr lang="en-US" sz="1800"/>
              <a:t> a consortium</a:t>
            </a:r>
            <a:endParaRPr lang="en-US" sz="1800">
              <a:cs typeface="Calibri"/>
            </a:endParaRPr>
          </a:p>
          <a:p>
            <a:pPr marL="213995" indent="-213995">
              <a:spcBef>
                <a:spcPts val="450"/>
              </a:spcBef>
              <a:buFont typeface="Arial" panose="020B0604020202020204" pitchFamily="34" charset="0"/>
              <a:buChar char="•"/>
            </a:pPr>
            <a:endParaRPr lang="en-US" sz="2100">
              <a:cs typeface="Calibri"/>
            </a:endParaRPr>
          </a:p>
        </p:txBody>
      </p:sp>
      <p:pic>
        <p:nvPicPr>
          <p:cNvPr id="3" name="Picture 2" descr="A screenshot of a spreadsheet&#10;&#10;Description automatically generated">
            <a:extLst>
              <a:ext uri="{FF2B5EF4-FFF2-40B4-BE49-F238E27FC236}">
                <a16:creationId xmlns:a16="http://schemas.microsoft.com/office/drawing/2014/main" id="{0AE06867-E0A6-C5F4-565F-61A683B06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491" y="2652474"/>
            <a:ext cx="7764904" cy="272415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7439C9-BC60-1F15-C251-63E8E6E5B9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2B2B4-CE13-4EA6-9957-7BE5972118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656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0B12B80A-6AC5-013A-DCDE-2C532D7FBE60}"/>
              </a:ext>
            </a:extLst>
          </p:cNvPr>
          <p:cNvSpPr/>
          <p:nvPr/>
        </p:nvSpPr>
        <p:spPr>
          <a:xfrm>
            <a:off x="7289650" y="5500047"/>
            <a:ext cx="500063" cy="38814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81D599-403C-460D-BA7D-BDD74C7AB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3474" y="200713"/>
            <a:ext cx="6172200" cy="535485"/>
          </a:xfrm>
        </p:spPr>
        <p:txBody>
          <a:bodyPr>
            <a:normAutofit fontScale="90000"/>
          </a:bodyPr>
          <a:lstStyle/>
          <a:p>
            <a:r>
              <a:rPr lang="en-US"/>
              <a:t>Statuses </a:t>
            </a:r>
            <a:br>
              <a:rPr lang="en-US"/>
            </a:b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C7B144C-1CDC-4388-BE11-A403A7DD8016}"/>
              </a:ext>
            </a:extLst>
          </p:cNvPr>
          <p:cNvSpPr txBox="1">
            <a:spLocks/>
          </p:cNvSpPr>
          <p:nvPr/>
        </p:nvSpPr>
        <p:spPr>
          <a:xfrm>
            <a:off x="330074" y="2682379"/>
            <a:ext cx="4639244" cy="2335602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900"/>
              </a:spcBef>
              <a:buNone/>
            </a:pPr>
            <a:r>
              <a:rPr lang="en-US" sz="1600" b="1"/>
              <a:t>Statuses</a:t>
            </a:r>
          </a:p>
          <a:p>
            <a:pPr>
              <a:spcBef>
                <a:spcPts val="900"/>
              </a:spcBef>
            </a:pPr>
            <a:r>
              <a:rPr lang="en-US" sz="1500"/>
              <a:t>Not Started</a:t>
            </a:r>
            <a:endParaRPr lang="en-US" sz="1500">
              <a:cs typeface="Calibri"/>
            </a:endParaRPr>
          </a:p>
          <a:p>
            <a:pPr>
              <a:spcBef>
                <a:spcPts val="900"/>
              </a:spcBef>
            </a:pPr>
            <a:r>
              <a:rPr lang="en-US" sz="1500"/>
              <a:t>Draft Started/ Revision Started</a:t>
            </a:r>
            <a:endParaRPr lang="en-US" sz="1500">
              <a:cs typeface="Calibri"/>
            </a:endParaRPr>
          </a:p>
          <a:p>
            <a:pPr>
              <a:spcBef>
                <a:spcPts val="900"/>
              </a:spcBef>
            </a:pPr>
            <a:r>
              <a:rPr lang="en-US" sz="1500"/>
              <a:t>Draft Completed/ Revision Completed</a:t>
            </a:r>
            <a:endParaRPr lang="en-US" sz="1500">
              <a:cs typeface="Calibri"/>
            </a:endParaRPr>
          </a:p>
          <a:p>
            <a:pPr>
              <a:spcBef>
                <a:spcPts val="900"/>
              </a:spcBef>
            </a:pPr>
            <a:r>
              <a:rPr lang="en-US" sz="1500"/>
              <a:t>LEA Fiscal Representative Approved or Returned</a:t>
            </a:r>
            <a:endParaRPr lang="en-US" sz="1500">
              <a:cs typeface="Calibri"/>
            </a:endParaRPr>
          </a:p>
          <a:p>
            <a:pPr>
              <a:spcBef>
                <a:spcPts val="900"/>
              </a:spcBef>
            </a:pPr>
            <a:r>
              <a:rPr lang="en-US" sz="1500"/>
              <a:t>LEA Authorized Representative Approved or Returned</a:t>
            </a:r>
            <a:endParaRPr lang="en-US" sz="1500">
              <a:cs typeface="Calibri"/>
            </a:endParaRPr>
          </a:p>
          <a:p>
            <a:pPr>
              <a:spcBef>
                <a:spcPts val="900"/>
              </a:spcBef>
            </a:pPr>
            <a:r>
              <a:rPr lang="en-US" sz="1500"/>
              <a:t>SEA (Funding Application) Consultant Approved  or Returned</a:t>
            </a:r>
            <a:endParaRPr lang="en-US" sz="1500">
              <a:cs typeface="Calibri"/>
            </a:endParaRPr>
          </a:p>
          <a:p>
            <a:pPr>
              <a:spcBef>
                <a:spcPts val="900"/>
              </a:spcBef>
            </a:pPr>
            <a:r>
              <a:rPr lang="en-US" sz="1500">
                <a:cs typeface="Calibri"/>
              </a:rPr>
              <a:t>SEA (Funding Application) Director Approved or Returned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45501-FE9F-5F7A-0E85-4ACBF287F7E5}"/>
              </a:ext>
            </a:extLst>
          </p:cNvPr>
          <p:cNvSpPr txBox="1"/>
          <p:nvPr/>
        </p:nvSpPr>
        <p:spPr>
          <a:xfrm>
            <a:off x="381604" y="1142308"/>
            <a:ext cx="8389275" cy="1531188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marL="257175" indent="-257175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000">
                <a:cs typeface="Calibri"/>
              </a:rPr>
              <a:t>Hovering over </a:t>
            </a:r>
            <a:r>
              <a:rPr lang="en-US" sz="2000" i="1">
                <a:cs typeface="Calibri"/>
              </a:rPr>
              <a:t>Change Status To </a:t>
            </a:r>
            <a:r>
              <a:rPr lang="en-US" sz="2000">
                <a:cs typeface="Calibri"/>
              </a:rPr>
              <a:t>displays users  who can change status</a:t>
            </a:r>
            <a:endParaRPr lang="en-US" sz="2000" i="1">
              <a:cs typeface="Calibri"/>
            </a:endParaRPr>
          </a:p>
          <a:p>
            <a:pPr marL="257175" indent="-257175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000"/>
              <a:t>Only applications in </a:t>
            </a:r>
            <a:r>
              <a:rPr lang="en-US" sz="2000" i="1"/>
              <a:t>Started </a:t>
            </a:r>
            <a:r>
              <a:rPr lang="en-US" sz="2000"/>
              <a:t> or </a:t>
            </a:r>
            <a:r>
              <a:rPr lang="en-US" sz="2000" i="1"/>
              <a:t>Returned</a:t>
            </a:r>
            <a:r>
              <a:rPr lang="en-US" sz="2000"/>
              <a:t> to LEA allow editing </a:t>
            </a:r>
          </a:p>
          <a:p>
            <a:pPr marL="257175" indent="-257175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000">
                <a:cs typeface="Calibri"/>
              </a:rPr>
              <a:t>Tip:</a:t>
            </a:r>
            <a:r>
              <a:rPr lang="en-US" sz="1600">
                <a:cs typeface="Calibri"/>
              </a:rPr>
              <a:t> </a:t>
            </a:r>
            <a:r>
              <a:rPr lang="en-US" sz="2000">
                <a:solidFill>
                  <a:srgbClr val="FFFF00"/>
                </a:solidFill>
                <a:cs typeface="Calibri"/>
              </a:rPr>
              <a:t> Funding Application must be moved into Draft Started status before it can be edited</a:t>
            </a:r>
            <a:endParaRPr lang="en-US" sz="2400">
              <a:cs typeface="Calibri"/>
            </a:endParaRPr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CAC0BF09-844D-C709-1406-C20FECFDD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7959" y="2896387"/>
            <a:ext cx="3904936" cy="2292544"/>
          </a:xfrm>
          <a:prstGeom prst="rect">
            <a:avLst/>
          </a:prstGeom>
        </p:spPr>
      </p:pic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168E3FB3-DF1D-ADD4-08CE-ADFF313E42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2B2B4-CE13-4EA6-9957-7BE5972118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80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D13C5-F5B9-939A-6259-10B2C237A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 Log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7EEDD-9B4C-B9E0-4864-C443D916F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60" y="1427020"/>
            <a:ext cx="8559800" cy="3029600"/>
          </a:xfrm>
        </p:spPr>
        <p:txBody>
          <a:bodyPr vert="horz" lIns="0" tIns="45720" rIns="91440" bIns="45720" rtlCol="0" anchor="t">
            <a:noAutofit/>
          </a:bodyPr>
          <a:lstStyle/>
          <a:p>
            <a:pPr marL="226695" indent="-226695"/>
            <a:r>
              <a:rPr lang="en-US" sz="2400"/>
              <a:t>History log lists all status changes and comments related to the funding application by user and time stamp</a:t>
            </a:r>
            <a:endParaRPr lang="en-US" sz="2000">
              <a:cs typeface="Calibri"/>
            </a:endParaRPr>
          </a:p>
          <a:p>
            <a:pPr marL="226695" indent="-226695"/>
            <a:endParaRPr lang="en-US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E12221-09AA-BB3F-CF44-E21BC13B1430}"/>
              </a:ext>
            </a:extLst>
          </p:cNvPr>
          <p:cNvSpPr txBox="1"/>
          <p:nvPr/>
        </p:nvSpPr>
        <p:spPr>
          <a:xfrm>
            <a:off x="2285303" y="3290501"/>
            <a:ext cx="4570605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50" b="0" i="0">
                <a:solidFill>
                  <a:srgbClr val="172B4D"/>
                </a:solidFill>
                <a:effectLst/>
                <a:latin typeface="-apple-system"/>
              </a:rPr>
              <a:t>864-216-4338</a:t>
            </a:r>
            <a:endParaRPr lang="en-US" sz="13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B3943A-965A-E6AF-E7D6-BDFAF946D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429" y="2525462"/>
            <a:ext cx="7262946" cy="284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539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Comments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24543" y="1411425"/>
            <a:ext cx="8229600" cy="4708525"/>
          </a:xfrm>
        </p:spPr>
        <p:txBody>
          <a:bodyPr vert="horz" lIns="0" tIns="45720" rIns="91440" bIns="45720" rtlCol="0" anchor="t">
            <a:noAutofit/>
          </a:bodyPr>
          <a:lstStyle/>
          <a:p>
            <a:pPr marL="226695" indent="-226695"/>
            <a:r>
              <a:rPr lang="en-US"/>
              <a:t>Comments are ongoing notes and discussion between SEA and the LEA related to a funding application </a:t>
            </a:r>
          </a:p>
          <a:p>
            <a:pPr marL="226695" indent="-226695"/>
            <a:r>
              <a:rPr lang="en-US"/>
              <a:t>Comments can be made by anyone with access to the application at any time, regardless of status</a:t>
            </a:r>
            <a:endParaRPr lang="en-US">
              <a:cs typeface="Calibri"/>
            </a:endParaRPr>
          </a:p>
          <a:p>
            <a:pPr marL="226695" indent="-226695"/>
            <a:r>
              <a:rPr lang="en-US"/>
              <a:t>Can be emailed to intended recipients </a:t>
            </a:r>
            <a:endParaRPr lang="en-US">
              <a:cs typeface="Calibri"/>
            </a:endParaRPr>
          </a:p>
          <a:p>
            <a:pPr marL="226695" indent="-226695"/>
            <a:r>
              <a:rPr lang="en-US"/>
              <a:t>Comments are saved within the funding application</a:t>
            </a:r>
            <a:endParaRPr lang="en-US">
              <a:cs typeface="Calibri"/>
            </a:endParaRPr>
          </a:p>
          <a:p>
            <a:pPr marL="226695" indent="-226695"/>
            <a:r>
              <a:rPr lang="en-US"/>
              <a:t>Not visible to public users</a:t>
            </a:r>
            <a:endParaRPr lang="en-US">
              <a:solidFill>
                <a:srgbClr val="FFFF00"/>
              </a:solidFill>
              <a:cs typeface="Calibri"/>
            </a:endParaRPr>
          </a:p>
          <a:p>
            <a:pPr marL="226695" indent="-226695"/>
            <a:endParaRPr lang="en-US">
              <a:cs typeface="Calibri"/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87B133EA-1845-53B9-8A08-94B786B038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2B2B4-CE13-4EA6-9957-7BE59721187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06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Comments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D1D87FB1-94B5-6ED6-ECA7-768084EE6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2B2B4-CE13-4EA6-9957-7BE597211879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BF1B20-1CDB-E0AE-0041-6D0D186B05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6505" y="1109640"/>
            <a:ext cx="5425954" cy="477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068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BB6F4-3F8A-4268-B110-727A7659D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Budget Page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0A5E84-C873-4C38-BDCA-791D3FBA9108}"/>
              </a:ext>
            </a:extLst>
          </p:cNvPr>
          <p:cNvSpPr txBox="1"/>
          <p:nvPr/>
        </p:nvSpPr>
        <p:spPr>
          <a:xfrm>
            <a:off x="625839" y="729838"/>
            <a:ext cx="7817369" cy="22159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13995" indent="-213995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>
                <a:cs typeface="Calibri"/>
              </a:rPr>
              <a:t>Summary of budget by Object or Function</a:t>
            </a:r>
            <a:endParaRPr lang="en-US"/>
          </a:p>
          <a:p>
            <a:pPr marL="213995" indent="-213995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>
                <a:cs typeface="Calibri"/>
              </a:rPr>
              <a:t>Access Budget Detail page by clicking on </a:t>
            </a:r>
            <a:r>
              <a:rPr lang="en-US" u="sng">
                <a:cs typeface="Calibri"/>
              </a:rPr>
              <a:t>Modify All</a:t>
            </a:r>
            <a:r>
              <a:rPr lang="en-US">
                <a:cs typeface="Calibri"/>
              </a:rPr>
              <a:t>  </a:t>
            </a:r>
          </a:p>
          <a:p>
            <a:pPr marL="213995" indent="-213995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>
                <a:cs typeface="Calibri"/>
              </a:rPr>
              <a:t>If the Action shows </a:t>
            </a:r>
            <a:r>
              <a:rPr lang="en-US" u="sng">
                <a:cs typeface="Calibri"/>
              </a:rPr>
              <a:t>View</a:t>
            </a:r>
            <a:r>
              <a:rPr lang="en-US">
                <a:cs typeface="Calibri"/>
              </a:rPr>
              <a:t>, line items can be seen but are not editable</a:t>
            </a:r>
          </a:p>
          <a:p>
            <a:pPr marL="213995" indent="-213995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>
                <a:cs typeface="Calibri"/>
              </a:rPr>
              <a:t>Upload/Download Budget details used by districts with large number of budget details to view and modify at one time</a:t>
            </a:r>
          </a:p>
          <a:p>
            <a:pPr marL="213995" indent="-213995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D1271A-9F7C-4789-8811-10D7FFE33D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630"/>
          <a:stretch/>
        </p:blipFill>
        <p:spPr>
          <a:xfrm>
            <a:off x="6925919" y="3513916"/>
            <a:ext cx="1400275" cy="140010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2B29C06A-B1F3-9F4F-1872-A32D3A928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703" y="2917409"/>
            <a:ext cx="3930343" cy="3060049"/>
          </a:xfrm>
          <a:prstGeom prst="rect">
            <a:avLst/>
          </a:prstGeom>
        </p:spPr>
      </p:pic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1DC0E058-9964-8660-53B7-8EF42ED231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2B2B4-CE13-4EA6-9957-7BE59721187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258257"/>
      </p:ext>
    </p:extLst>
  </p:cSld>
  <p:clrMapOvr>
    <a:masterClrMapping/>
  </p:clrMapOvr>
</p:sld>
</file>

<file path=ppt/theme/theme1.xml><?xml version="1.0" encoding="utf-8"?>
<a:theme xmlns:a="http://schemas.openxmlformats.org/drawingml/2006/main" name="LINQPPTTemplate">
  <a:themeElements>
    <a:clrScheme name="LINQ Color Theme">
      <a:dk1>
        <a:srgbClr val="00205B"/>
      </a:dk1>
      <a:lt1>
        <a:srgbClr val="FFFFFF"/>
      </a:lt1>
      <a:dk2>
        <a:srgbClr val="46474C"/>
      </a:dk2>
      <a:lt2>
        <a:srgbClr val="EFEFEF"/>
      </a:lt2>
      <a:accent1>
        <a:srgbClr val="00205B"/>
      </a:accent1>
      <a:accent2>
        <a:srgbClr val="81D0DE"/>
      </a:accent2>
      <a:accent3>
        <a:srgbClr val="9DD7CF"/>
      </a:accent3>
      <a:accent4>
        <a:srgbClr val="FDC680"/>
      </a:accent4>
      <a:accent5>
        <a:srgbClr val="F6A99F"/>
      </a:accent5>
      <a:accent6>
        <a:srgbClr val="F0E16E"/>
      </a:accent6>
      <a:hlink>
        <a:srgbClr val="7DCFDF"/>
      </a:hlink>
      <a:folHlink>
        <a:srgbClr val="00205B"/>
      </a:folHlink>
    </a:clrScheme>
    <a:fontScheme name="LINQ">
      <a:majorFont>
        <a:latin typeface="Bookman Old Style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NQPPTTemplate" id="{7A421AE5-65F4-504E-83C1-E418BDF72D23}" vid="{EE55F79F-6CC6-0941-B02C-13E87C9B81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3C10B7BBFAF148ABC70D765CD7B3F6" ma:contentTypeVersion="15" ma:contentTypeDescription="Create a new document." ma:contentTypeScope="" ma:versionID="f2416b2148db0f33ffc91827e258f255">
  <xsd:schema xmlns:xsd="http://www.w3.org/2001/XMLSchema" xmlns:xs="http://www.w3.org/2001/XMLSchema" xmlns:p="http://schemas.microsoft.com/office/2006/metadata/properties" xmlns:ns2="1a163e99-07ec-4113-8c35-9b9cd66b05a8" xmlns:ns3="38cce589-8d35-4786-96eb-fd5bd944f469" xmlns:ns4="03689063-9da5-44f8-96f4-8c123fe66f9f" targetNamespace="http://schemas.microsoft.com/office/2006/metadata/properties" ma:root="true" ma:fieldsID="679e3cf12c8335ab459b965882aeace0" ns2:_="" ns3:_="" ns4:_="">
    <xsd:import namespace="1a163e99-07ec-4113-8c35-9b9cd66b05a8"/>
    <xsd:import namespace="38cce589-8d35-4786-96eb-fd5bd944f469"/>
    <xsd:import namespace="03689063-9da5-44f8-96f4-8c123fe66f9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163e99-07ec-4113-8c35-9b9cd66b05a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cce589-8d35-4786-96eb-fd5bd944f4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ee78e06d-b84c-4d75-91bc-d5a071defc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689063-9da5-44f8-96f4-8c123fe66f9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79baeba-4ed7-4b4a-bbf4-c71360971d78}" ma:internalName="TaxCatchAll" ma:showField="CatchAllData" ma:web="03689063-9da5-44f8-96f4-8c123fe66f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8cce589-8d35-4786-96eb-fd5bd944f469">
      <Terms xmlns="http://schemas.microsoft.com/office/infopath/2007/PartnerControls"/>
    </lcf76f155ced4ddcb4097134ff3c332f>
    <TaxCatchAll xmlns="03689063-9da5-44f8-96f4-8c123fe66f9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027B18-41B1-41B1-84DE-D637C502A01B}">
  <ds:schemaRefs>
    <ds:schemaRef ds:uri="03689063-9da5-44f8-96f4-8c123fe66f9f"/>
    <ds:schemaRef ds:uri="1a163e99-07ec-4113-8c35-9b9cd66b05a8"/>
    <ds:schemaRef ds:uri="38cce589-8d35-4786-96eb-fd5bd944f46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2E6C299-79CE-4529-AAA9-7713D89CAFC2}">
  <ds:schemaRefs>
    <ds:schemaRef ds:uri="03689063-9da5-44f8-96f4-8c123fe66f9f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1a163e99-07ec-4113-8c35-9b9cd66b05a8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38cce589-8d35-4786-96eb-fd5bd944f469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3E7B8AA-14E9-4697-88F7-D0B0366957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341</TotalTime>
  <Words>1797</Words>
  <Application>Microsoft Office PowerPoint</Application>
  <PresentationFormat>On-screen Show (4:3)</PresentationFormat>
  <Paragraphs>256</Paragraphs>
  <Slides>38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-apple-system</vt:lpstr>
      <vt:lpstr>Arial</vt:lpstr>
      <vt:lpstr>Calibri</vt:lpstr>
      <vt:lpstr>Libre Franklin</vt:lpstr>
      <vt:lpstr>LINQPPTTemplate</vt:lpstr>
      <vt:lpstr>GAINS  Colorado Department of Education  LEA Funding Application Training Module</vt:lpstr>
      <vt:lpstr> Funding Applications Page</vt:lpstr>
      <vt:lpstr> Sections Page</vt:lpstr>
      <vt:lpstr>Allocations Page</vt:lpstr>
      <vt:lpstr>Statuses  </vt:lpstr>
      <vt:lpstr>History Log</vt:lpstr>
      <vt:lpstr>Comments</vt:lpstr>
      <vt:lpstr>Comments</vt:lpstr>
      <vt:lpstr>Budget Page</vt:lpstr>
      <vt:lpstr>Budget Detail Page</vt:lpstr>
      <vt:lpstr>Creating a Budget Detail</vt:lpstr>
      <vt:lpstr>Completing the Budget</vt:lpstr>
      <vt:lpstr>Edit Budget Details</vt:lpstr>
      <vt:lpstr>Filtering Budget Details</vt:lpstr>
      <vt:lpstr>Budget Overview</vt:lpstr>
      <vt:lpstr>Budget Overview Plus/Minus</vt:lpstr>
      <vt:lpstr>Demonstration</vt:lpstr>
      <vt:lpstr>Break</vt:lpstr>
      <vt:lpstr>Program Detail Pages</vt:lpstr>
      <vt:lpstr>Program Detail Pages</vt:lpstr>
      <vt:lpstr>Text Boxes</vt:lpstr>
      <vt:lpstr>Related Documents</vt:lpstr>
      <vt:lpstr>Adding a Related Document</vt:lpstr>
      <vt:lpstr>Validation</vt:lpstr>
      <vt:lpstr>Validation…continued</vt:lpstr>
      <vt:lpstr>Validation…continued</vt:lpstr>
      <vt:lpstr>Print – Sections Page</vt:lpstr>
      <vt:lpstr>Printing</vt:lpstr>
      <vt:lpstr>Editing, Submitting, and Reviewing</vt:lpstr>
      <vt:lpstr>Editing, Submitting, and Reviewing</vt:lpstr>
      <vt:lpstr>Submission and Review Workflow</vt:lpstr>
      <vt:lpstr>Status Change Outcomes</vt:lpstr>
      <vt:lpstr>Consultant Checklist</vt:lpstr>
      <vt:lpstr>Checklist</vt:lpstr>
      <vt:lpstr>Change Log</vt:lpstr>
      <vt:lpstr>PowerPoint Presentation</vt:lpstr>
      <vt:lpstr>PowerPoint Presentation</vt:lpstr>
      <vt:lpstr>Demonstration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Line</dc:creator>
  <cp:lastModifiedBy>(Allen) Winicki, Megan</cp:lastModifiedBy>
  <cp:revision>6</cp:revision>
  <dcterms:created xsi:type="dcterms:W3CDTF">2023-08-28T19:44:32Z</dcterms:created>
  <dcterms:modified xsi:type="dcterms:W3CDTF">2023-10-02T19:01:42Z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0x010100AC3C10B7BBFAF148ABC70D765CD7B3F6</vt:lpwstr>
  </property>
  <property fmtid="{D5CDD505-2E9C-101B-9397-08002B2CF9AE}" pid="3" name="MediaServiceImageTags">
    <vt:lpwstr/>
  </property>
</Properties>
</file>