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9" r:id="rId4"/>
  </p:sldMasterIdLst>
  <p:notesMasterIdLst>
    <p:notesMasterId r:id="rId33"/>
  </p:notesMasterIdLst>
  <p:handoutMasterIdLst>
    <p:handoutMasterId r:id="rId34"/>
  </p:handoutMasterIdLst>
  <p:sldIdLst>
    <p:sldId id="3443" r:id="rId5"/>
    <p:sldId id="447" r:id="rId6"/>
    <p:sldId id="368" r:id="rId7"/>
    <p:sldId id="3444" r:id="rId8"/>
    <p:sldId id="280" r:id="rId9"/>
    <p:sldId id="3460" r:id="rId10"/>
    <p:sldId id="343" r:id="rId11"/>
    <p:sldId id="299" r:id="rId12"/>
    <p:sldId id="373" r:id="rId13"/>
    <p:sldId id="382" r:id="rId14"/>
    <p:sldId id="3446" r:id="rId15"/>
    <p:sldId id="351" r:id="rId16"/>
    <p:sldId id="3457" r:id="rId17"/>
    <p:sldId id="3455" r:id="rId18"/>
    <p:sldId id="395" r:id="rId19"/>
    <p:sldId id="394" r:id="rId20"/>
    <p:sldId id="3451" r:id="rId21"/>
    <p:sldId id="376" r:id="rId22"/>
    <p:sldId id="451" r:id="rId23"/>
    <p:sldId id="325" r:id="rId24"/>
    <p:sldId id="3458" r:id="rId25"/>
    <p:sldId id="3456" r:id="rId26"/>
    <p:sldId id="3453" r:id="rId27"/>
    <p:sldId id="3448" r:id="rId28"/>
    <p:sldId id="3449" r:id="rId29"/>
    <p:sldId id="3450" r:id="rId30"/>
    <p:sldId id="3452" r:id="rId31"/>
    <p:sldId id="34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FF33CC"/>
    <a:srgbClr val="92D050"/>
    <a:srgbClr val="4D7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41D4B-8C29-4922-863E-F87F4D93EEEB}" v="128" dt="2023-09-18T23:06:35.060"/>
    <p1510:client id="{59D58C67-5B87-143D-6D4A-043C3DC75297}" v="45" dt="2023-09-18T22:29:39.145"/>
    <p1510:client id="{E99B2FE0-40B5-6827-ACEE-C5EC86FD6AFC}" v="5" dt="2023-09-18T23:02:50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7" autoAdjust="0"/>
  </p:normalViewPr>
  <p:slideViewPr>
    <p:cSldViewPr snapToGrid="0">
      <p:cViewPr varScale="1">
        <p:scale>
          <a:sx n="88" d="100"/>
          <a:sy n="88" d="100"/>
        </p:scale>
        <p:origin x="16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FABDB9-F323-45EB-97A4-B90239797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1BD66-1DB2-4FA5-849B-03D7DAE84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213F6-17A8-4406-B069-D2EB6DE21DE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C82F0-D699-4F4C-98A2-EAB7B704E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835F1-6440-427C-9097-F9BC12519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DE0C-0687-41EE-BB83-F4A997F1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B891-ADDC-E748-82DE-7962A550574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70F5-2F9E-1F4B-A363-9F7749A8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5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5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6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1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7201"/>
            <a:ext cx="8559800" cy="10287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23"/>
            <a:ext cx="8559800" cy="4039467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35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7217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4" y="457201"/>
            <a:ext cx="6175887" cy="80009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97ED1-1479-4C69-AF33-07FD07A503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5212" y="1645920"/>
            <a:ext cx="3017520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87C48D-5ED9-46EB-B570-3D65A9696A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83580" y="1645920"/>
            <a:ext cx="3017520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E618635-4BBB-2198-89A7-E3AFF513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06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4" y="457201"/>
            <a:ext cx="6175887" cy="80009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97ED1-1479-4C69-AF33-07FD07A503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5213" y="1645920"/>
            <a:ext cx="617588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988931A-8853-C0F0-8552-84FABD4E5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40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1" y="1268965"/>
            <a:ext cx="6175887" cy="101703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89C8-C0C6-48FB-B1F6-D2B3F6FA8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5772" y="2514601"/>
            <a:ext cx="5119295" cy="32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659DE7D-7161-307E-5211-C22A2A84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783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1" y="457200"/>
            <a:ext cx="6175887" cy="10332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89C8-C0C6-48FB-B1F6-D2B3F6FA8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5770" y="1645919"/>
            <a:ext cx="5280660" cy="42062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3E0135-AB86-364F-72EC-52BEBA60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2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D53BF-820E-467F-A452-A607A5F64B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5214" y="2514601"/>
            <a:ext cx="6175887" cy="3238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4" y="1268965"/>
            <a:ext cx="6175887" cy="10170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373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1268965"/>
            <a:ext cx="6175887" cy="10170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15411-F297-4B98-B097-08D3303803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770" y="2514600"/>
            <a:ext cx="301752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5345B8-941D-410B-AA29-85F2942E7F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4740" y="2514600"/>
            <a:ext cx="301752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8A46AAB-589C-E222-41E4-3C69EAEE6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9206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2A815-92F4-4875-940F-355B32931A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7232" y="2971800"/>
            <a:ext cx="1889539" cy="9144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B41C85E8-DD5B-45B6-ADE4-5DE56E67F1A6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F289A7-BB90-448C-81DF-4DCBD3563AFC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E41680C-ED40-4BAF-803D-ED32A023DD3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B956F8-E81B-47A1-9650-BF5B10227CE2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93176B-E4FD-4867-8BEC-3EDF0E563F80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1530692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E44B1E5-8CAD-4D06-A166-42ED5BBEF1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5770" y="469899"/>
            <a:ext cx="944770" cy="4572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3D0A6B1C-89C2-4872-9C96-29248E2FEFAC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2DB0B9-AA57-4AA5-A493-7E0634F8E566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2147730-AB0C-447E-9248-87E1EBBFB28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BFA8B9-5E1A-42BE-9937-9D7F88844DF4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8267BF-01ED-45B4-A793-A8AA1597AB27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06C8EA-2ACF-C04D-860E-9C7B9B91E7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763489"/>
            <a:ext cx="7543800" cy="183136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741AC-01F0-496D-9161-D10EA3822E6B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2AD65-0D7D-DE1E-E7AC-83081EC3B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42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E44B1E5-8CAD-4D06-A166-42ED5BBEF1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5770" y="469899"/>
            <a:ext cx="944770" cy="4572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3D0A6B1C-89C2-4872-9C96-29248E2FEFAC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2DB0B9-AA57-4AA5-A493-7E0634F8E566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2147730-AB0C-447E-9248-87E1EBBFB28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BFA8B9-5E1A-42BE-9937-9D7F88844DF4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8267BF-01ED-45B4-A793-A8AA1597AB27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1F741AC-01F0-496D-9161-D10EA3822E6B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660490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C8EA-2ACF-C04D-860E-9C7B9B91E7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737363"/>
            <a:ext cx="7543800" cy="17153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Hero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186067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dorsed bran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7201"/>
            <a:ext cx="8559800" cy="10287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23"/>
            <a:ext cx="8559800" cy="4039467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35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33E62-90E3-460E-ACF2-96F49A3DBE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200EE3D5-4A19-46E5-8648-E6F8B2D70DDD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98CD372-8F81-4910-B0E4-45C6B7451580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AEF6F2-E733-48BB-8F5C-11C51657855E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2B3A14-E612-4EBE-AB66-8E698AE9CC87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3D4C35-8BD5-412F-BA98-68A61D02830A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DA935B-6270-4420-893A-7F5EF7E1BEC2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609D-9F3E-19C0-8CAD-FDDC4492C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27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737360"/>
            <a:ext cx="7543800" cy="16841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C00D2D2-AB47-D51E-94DF-C49F2E379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220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D1C890-66D4-4368-9CE9-E50992AC33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7232" y="2971800"/>
            <a:ext cx="1889539" cy="9144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2689E43B-86AD-40F3-9903-767230554B20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E01481-7ED4-472E-B2CD-49D65F5BF23F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7C0AEAC-FB73-4D86-84B3-E6973C9C1410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58D990-D801-4C43-8962-576E014834E8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F8A7FB-F665-4DC5-B3D0-C6CD54344A02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870326-8C40-498A-9352-2ACFF43D3D23}"/>
              </a:ext>
            </a:extLst>
          </p:cNvPr>
          <p:cNvSpPr txBox="1"/>
          <p:nvPr userDrawn="1"/>
        </p:nvSpPr>
        <p:spPr>
          <a:xfrm>
            <a:off x="3383516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 algn="ctr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E959F50-9623-6470-6383-5C21FFAE3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238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A155-5E9F-1546-AC88-186718BB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4189"/>
            <a:ext cx="8559800" cy="10263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A4E-EC03-3247-AF82-00FE68C5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645920"/>
            <a:ext cx="4114800" cy="41071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6AA2D-201B-164A-9977-2E3DF950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020" y="1645920"/>
            <a:ext cx="4114800" cy="41071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8229C63-32C7-CB87-FFA8-CE0331EA7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3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dorsed brand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A155-5E9F-1546-AC88-186718BB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4189"/>
            <a:ext cx="8559800" cy="10263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A4E-EC03-3247-AF82-00FE68C5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645920"/>
            <a:ext cx="4114800" cy="411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6AA2D-201B-164A-9977-2E3DF950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020" y="1645920"/>
            <a:ext cx="4114800" cy="411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D9B28-71A5-4B8A-9607-BC140860AB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D634ABFE-9162-4EF8-BAB4-7B81D3DD2306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4C5FC7B-1DE7-4CC3-A3BD-8BD7DE93855A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81944DC-120D-4F0C-BA91-9C4AFDC7B8EB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7FAA28-067B-46A8-B487-E30B1AD185A3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486E73-EDD9-48C4-83B4-EE431BD34A72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12370F-7F89-43AB-95EB-69D27CF2934D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3329A6-4500-709C-0DE8-7C3FE533A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461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0966-EE0F-3045-9EE5-F3C8A9FE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1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B212-2C2D-3948-8CC3-0FE9554E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645920"/>
            <a:ext cx="4114800" cy="64008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F45D7-F325-4E46-8E75-6C80AE48F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" y="2468880"/>
            <a:ext cx="4114800" cy="3291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00F3-9314-6A45-A881-7C5101D4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2020" y="1645920"/>
            <a:ext cx="4114800" cy="64008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FC6D5-5601-A84F-8703-0BA579A7A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2021" y="2468880"/>
            <a:ext cx="3887391" cy="3291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5873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09B-899B-C549-9D5B-9EB8E42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8BBADA5-E2DA-5D96-67FD-73DBC6505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50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09B-899B-C549-9D5B-9EB8E42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22A12-BB50-4F04-9324-C28D55CB7EF2}"/>
              </a:ext>
            </a:extLst>
          </p:cNvPr>
          <p:cNvSpPr/>
          <p:nvPr userDrawn="1"/>
        </p:nvSpPr>
        <p:spPr>
          <a:xfrm>
            <a:off x="359053" y="6040968"/>
            <a:ext cx="1933161" cy="43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1F92C-B7A2-A9BC-B12B-B66906E3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75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A17EA16-A77B-7DF2-6D05-B48EEA1E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82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761F-C7D7-8849-B8BF-EB13466E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57300"/>
            <a:ext cx="2949178" cy="1028700"/>
          </a:xfrm>
        </p:spPr>
        <p:txBody>
          <a:bodyPr anchor="b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0231-F7F9-A543-8E7A-65542924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936" y="1257299"/>
            <a:ext cx="5148165" cy="449580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1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0D31E-2B8F-6540-B653-AAADBE4F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2514600"/>
            <a:ext cx="2949178" cy="32385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89600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7298E-951B-B24D-8128-B4B3A380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48" y="166943"/>
            <a:ext cx="8559800" cy="102636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7675-1529-FF41-9323-A2784A14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2" y="1645923"/>
            <a:ext cx="8559800" cy="40394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5B8E8-C911-4EA2-BED9-4F5D661236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ED076B47-75C5-4E69-A068-1114C9B9EDB3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3FB8D8F-A98A-41B7-A4EA-185CEC1397AB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34A33E9-7D8F-4D59-A6C5-41CFD2FFB9C7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4ADD74-CDA0-4984-9148-0AC075F5479A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2AD85D-FFB0-4864-9F57-22C5A258F510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616B83-8895-48F1-9C7D-25B9309E73EF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7C01A-D07D-61DB-3350-CB4AF2CCB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15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6E12-5980-472E-BAC6-352ACFE5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3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935" r:id="rId2"/>
    <p:sldLayoutId id="2147483891" r:id="rId3"/>
    <p:sldLayoutId id="2147483937" r:id="rId4"/>
    <p:sldLayoutId id="2147483892" r:id="rId5"/>
    <p:sldLayoutId id="2147483893" r:id="rId6"/>
    <p:sldLayoutId id="2147483934" r:id="rId7"/>
    <p:sldLayoutId id="2147483894" r:id="rId8"/>
    <p:sldLayoutId id="2147483895" r:id="rId9"/>
    <p:sldLayoutId id="2147483881" r:id="rId10"/>
    <p:sldLayoutId id="2147483933" r:id="rId11"/>
    <p:sldLayoutId id="2147483882" r:id="rId12"/>
    <p:sldLayoutId id="2147483936" r:id="rId13"/>
    <p:sldLayoutId id="2147483883" r:id="rId14"/>
    <p:sldLayoutId id="2147483884" r:id="rId15"/>
    <p:sldLayoutId id="2147483870" r:id="rId16"/>
    <p:sldLayoutId id="2147483871" r:id="rId17"/>
    <p:sldLayoutId id="2147483938" r:id="rId18"/>
    <p:sldLayoutId id="2147483873" r:id="rId19"/>
    <p:sldLayoutId id="2147483875" r:id="rId20"/>
    <p:sldLayoutId id="2147483879" r:id="rId21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7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5541" indent="-172641" algn="l" defTabSz="685800" rtl="0" eaLnBrk="1" latinLnBrk="0" hangingPunct="1">
        <a:lnSpc>
          <a:spcPct val="100000"/>
        </a:lnSpc>
        <a:spcBef>
          <a:spcPts val="375"/>
        </a:spcBef>
        <a:buFontTx/>
        <a:buChar char="–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1584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36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ally.smith@denverschools.edu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.egrantsmanagem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14500"/>
            <a:ext cx="5829300" cy="1428750"/>
          </a:xfrm>
        </p:spPr>
        <p:txBody>
          <a:bodyPr>
            <a:normAutofit fontScale="90000"/>
          </a:bodyPr>
          <a:lstStyle/>
          <a:p>
            <a:r>
              <a:rPr lang="en-US" sz="2025"/>
              <a:t>Alabama State Department of Education</a:t>
            </a:r>
            <a:br>
              <a:rPr lang="en-US" sz="5025"/>
            </a:br>
            <a:r>
              <a:rPr lang="en-US" sz="5025"/>
              <a:t>GAINS</a:t>
            </a:r>
            <a:br>
              <a:rPr lang="en-US"/>
            </a:br>
            <a:r>
              <a:rPr lang="en-US" sz="2700"/>
              <a:t>eGrants Management Application</a:t>
            </a:r>
            <a:br>
              <a:rPr lang="en-US" sz="2700"/>
            </a:br>
            <a:r>
              <a:rPr lang="en-US" sz="270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2565" y="1981053"/>
            <a:ext cx="6245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cs typeface="Calibri"/>
              </a:rPr>
              <a:t>GAINS </a:t>
            </a:r>
            <a:br>
              <a:rPr lang="en-US" sz="3000">
                <a:cs typeface="Calibri"/>
              </a:rPr>
            </a:br>
            <a:r>
              <a:rPr lang="en-US" sz="3000">
                <a:cs typeface="Calibri"/>
              </a:rPr>
              <a:t>Colorado Department of Education</a:t>
            </a:r>
            <a:br>
              <a:rPr lang="en-US" sz="3000">
                <a:cs typeface="Calibri"/>
              </a:rPr>
            </a:br>
            <a:r>
              <a:rPr lang="en-US" sz="3000">
                <a:cs typeface="Calibri"/>
              </a:rPr>
              <a:t> Basic Site Navigation</a:t>
            </a:r>
            <a:br>
              <a:rPr lang="en-US" sz="3000">
                <a:cs typeface="Calibri"/>
              </a:rPr>
            </a:br>
            <a:r>
              <a:rPr lang="en-US" sz="3000">
                <a:cs typeface="Calibri"/>
              </a:rPr>
              <a:t>Training Module</a:t>
            </a:r>
            <a:endParaRPr lang="en-US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870943"/>
            <a:ext cx="6172200" cy="651272"/>
          </a:xfrm>
        </p:spPr>
        <p:txBody>
          <a:bodyPr>
            <a:normAutofit/>
          </a:bodyPr>
          <a:lstStyle/>
          <a:p>
            <a:r>
              <a:rPr lang="en-US"/>
              <a:t> Roles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3050" y="2000250"/>
            <a:ext cx="6115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853349" y="1540544"/>
            <a:ext cx="7134684" cy="4224233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/>
              <a:t>A role grants a set of permissions</a:t>
            </a:r>
            <a:endParaRPr lang="en-US" sz="2100">
              <a:cs typeface="Calibri"/>
            </a:endParaRPr>
          </a:p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/>
              <a:t>A user can have more than one role</a:t>
            </a:r>
            <a:endParaRPr lang="en-US" sz="2100">
              <a:cs typeface="Calibri"/>
            </a:endParaRPr>
          </a:p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/>
              <a:t>A role can be assigned to more than one user</a:t>
            </a:r>
            <a:endParaRPr lang="en-US" sz="2100">
              <a:cs typeface="Calibri"/>
            </a:endParaRPr>
          </a:p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>
                <a:cs typeface="Calibri"/>
              </a:rPr>
              <a:t> A user can have roles in multiple organizations</a:t>
            </a:r>
          </a:p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>
                <a:cs typeface="Calibri"/>
              </a:rPr>
              <a:t>A user cannot have both an LEA role AND an SEA role</a:t>
            </a:r>
          </a:p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>
                <a:cs typeface="Calibri"/>
              </a:rPr>
              <a:t>Every LEA organization MUST have an LEA Fiscal Representative and LEA Authorized Representative to submit applications and create fund requests</a:t>
            </a:r>
          </a:p>
          <a:p>
            <a:pPr marL="213995" indent="-21399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1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35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5E11D-9028-F59C-6EFC-98513AE0D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8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D167-DE99-335B-190C-BA261C34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2684"/>
            <a:ext cx="8458200" cy="771525"/>
          </a:xfrm>
        </p:spPr>
        <p:txBody>
          <a:bodyPr/>
          <a:lstStyle/>
          <a:p>
            <a:r>
              <a:rPr lang="en-US" sz="3000">
                <a:cs typeface="Calibri"/>
              </a:rPr>
              <a:t> Roles in GAINS</a:t>
            </a:r>
            <a:endParaRPr lang="en-US" sz="3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1E555-B9A5-E330-8C1F-3ED427EDB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247" y="1160753"/>
            <a:ext cx="3886200" cy="3273212"/>
          </a:xfrm>
        </p:spPr>
        <p:txBody>
          <a:bodyPr vert="horz" lIns="0" tIns="34290" rIns="68580" bIns="34290" rtlCol="0" anchor="t">
            <a:noAutofit/>
          </a:bodyPr>
          <a:lstStyle/>
          <a:p>
            <a:pPr marL="170021" indent="-170021">
              <a:spcBef>
                <a:spcPts val="0"/>
              </a:spcBef>
            </a:pPr>
            <a:r>
              <a:rPr lang="en-US" sz="1400" b="1">
                <a:cs typeface="Calibri"/>
              </a:rPr>
              <a:t>LEA (Component Name) Director 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Creates and completes named grant or component</a:t>
            </a:r>
          </a:p>
          <a:p>
            <a:pPr marL="170021" indent="-170021">
              <a:spcBef>
                <a:spcPts val="0"/>
              </a:spcBef>
            </a:pPr>
            <a:endParaRPr lang="en-US" sz="1400">
              <a:cs typeface="Calibri"/>
            </a:endParaRPr>
          </a:p>
          <a:p>
            <a:pPr marL="170021" indent="-170021">
              <a:spcBef>
                <a:spcPts val="0"/>
              </a:spcBef>
            </a:pPr>
            <a:r>
              <a:rPr lang="en-US" sz="1400" b="1">
                <a:cs typeface="Calibri"/>
              </a:rPr>
              <a:t>LEA (Component Name)  Update 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Can edit but cannot change statuses</a:t>
            </a:r>
          </a:p>
          <a:p>
            <a:pPr marL="170021" indent="-170021">
              <a:spcBef>
                <a:spcPts val="0"/>
              </a:spcBef>
            </a:pPr>
            <a:endParaRPr lang="en-US" sz="1400">
              <a:cs typeface="Calibri"/>
            </a:endParaRPr>
          </a:p>
          <a:p>
            <a:pPr marL="170021" indent="-170021">
              <a:spcBef>
                <a:spcPts val="0"/>
              </a:spcBef>
            </a:pPr>
            <a:r>
              <a:rPr lang="en-US" sz="1400" b="1">
                <a:cs typeface="Calibri"/>
              </a:rPr>
              <a:t>LEA All Funding Applications Update</a:t>
            </a:r>
            <a:br>
              <a:rPr lang="en-US" sz="1400">
                <a:cs typeface="Calibri"/>
              </a:rPr>
            </a:br>
            <a:r>
              <a:rPr lang="en-US" sz="1400">
                <a:cs typeface="Calibri"/>
              </a:rPr>
              <a:t>Can edit any funding application but cannot change statuses</a:t>
            </a:r>
          </a:p>
          <a:p>
            <a:pPr marL="170021" indent="-170021">
              <a:spcBef>
                <a:spcPts val="0"/>
              </a:spcBef>
            </a:pPr>
            <a:endParaRPr lang="en-US" sz="1400">
              <a:cs typeface="Calibri"/>
            </a:endParaRPr>
          </a:p>
          <a:p>
            <a:pPr marL="170021" indent="-170021">
              <a:spcBef>
                <a:spcPts val="0"/>
              </a:spcBef>
            </a:pPr>
            <a:r>
              <a:rPr lang="en-US" sz="1400" b="1">
                <a:cs typeface="Calibri"/>
              </a:rPr>
              <a:t>LEA Fiscal Representative</a:t>
            </a:r>
            <a:br>
              <a:rPr lang="en-US" sz="1400">
                <a:cs typeface="Calibri"/>
              </a:rPr>
            </a:br>
            <a:r>
              <a:rPr lang="en-US" sz="1400">
                <a:cs typeface="Calibri"/>
              </a:rPr>
              <a:t>approves grants or components/ creates fund requests</a:t>
            </a:r>
          </a:p>
          <a:p>
            <a:pPr marL="170021" indent="-170021">
              <a:spcBef>
                <a:spcPts val="0"/>
              </a:spcBef>
            </a:pPr>
            <a:endParaRPr lang="en-US" sz="1400"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1542D-B97D-D234-A52E-EAFC1C509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34540" y="4315206"/>
            <a:ext cx="3887391" cy="3421379"/>
          </a:xfrm>
        </p:spPr>
        <p:txBody>
          <a:bodyPr vert="horz" lIns="0" tIns="34290" rIns="68580" bIns="34290" rtlCol="0" anchor="t">
            <a:noAutofit/>
          </a:bodyPr>
          <a:lstStyle/>
          <a:p>
            <a:pPr marL="170021" indent="-170021"/>
            <a:endParaRPr lang="en-US" sz="1200">
              <a:cs typeface="Calibri"/>
            </a:endParaRPr>
          </a:p>
          <a:p>
            <a:pPr marL="170021" indent="-170021"/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D7F1D-139A-9C15-82CF-22BEC63EDC5F}"/>
              </a:ext>
            </a:extLst>
          </p:cNvPr>
          <p:cNvSpPr txBox="1"/>
          <p:nvPr/>
        </p:nvSpPr>
        <p:spPr>
          <a:xfrm>
            <a:off x="4335447" y="1160753"/>
            <a:ext cx="4229100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>
                <a:cs typeface="Calibri"/>
              </a:rPr>
              <a:t>LEA Authorized Representative 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final LEA approval, Superintendent or CEO type role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>
                <a:cs typeface="Calibri"/>
              </a:rPr>
              <a:t>LEA Data View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Can view all district content but no editing or status changes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>
                <a:cs typeface="Calibri"/>
              </a:rPr>
              <a:t>User Access Administrator  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Manages  LEA user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b="1">
                <a:cs typeface="Calibri"/>
              </a:rPr>
              <a:t>SEA (Component Name) Consultant  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First state level approval</a:t>
            </a:r>
            <a:r>
              <a:rPr lang="en-US" sz="1400" b="1">
                <a:cs typeface="Calibri"/>
              </a:rPr>
              <a:t>  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400"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b="1">
                <a:cs typeface="Calibri"/>
              </a:rPr>
              <a:t>SEA (Component Name) Director </a:t>
            </a:r>
            <a:br>
              <a:rPr lang="en-US" sz="1400" b="1">
                <a:cs typeface="Calibri"/>
              </a:rPr>
            </a:br>
            <a:r>
              <a:rPr lang="en-US" sz="1400">
                <a:cs typeface="Calibri"/>
              </a:rPr>
              <a:t>Second state level approval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B896-9B62-49A3-AACE-59545CA7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404426"/>
            <a:ext cx="6172200" cy="857250"/>
          </a:xfrm>
        </p:spPr>
        <p:txBody>
          <a:bodyPr>
            <a:normAutofit/>
          </a:bodyPr>
          <a:lstStyle/>
          <a:p>
            <a:r>
              <a:rPr lang="en-US"/>
              <a:t>Menu Item: Address Book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EB514-53E2-4105-B131-C539FEEE79CE}"/>
              </a:ext>
            </a:extLst>
          </p:cNvPr>
          <p:cNvSpPr txBox="1"/>
          <p:nvPr/>
        </p:nvSpPr>
        <p:spPr>
          <a:xfrm>
            <a:off x="237744" y="1754980"/>
            <a:ext cx="4078224" cy="274690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Use to identify  LEA and SEA roles and contacts in an organization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Can view contact information and launch email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/>
              <a:t>Find User Access Administrator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Selecting the name brings up the email address where an email can be sent </a:t>
            </a:r>
            <a:r>
              <a:rPr lang="en-US" b="1">
                <a:cs typeface="Calibri"/>
              </a:rPr>
              <a:t> 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057900" y="5624518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z="900"/>
              <a:pPr/>
              <a:t>12</a:t>
            </a:fld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3AA464-5ED4-3705-DE4D-5B3A2D751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202158"/>
            <a:ext cx="3901731" cy="2989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A4223-815A-A83B-E5E2-CF6CEF19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308276"/>
            <a:ext cx="4000847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58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0E2A-D6A8-CAD4-0392-A9F27E58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512210"/>
            <a:ext cx="8559800" cy="1026367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2B6842-58E3-F262-87DE-5DC1CFB82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Navigation </a:t>
            </a:r>
            <a:br>
              <a:rPr lang="en-US"/>
            </a:br>
            <a:endParaRPr lang="en-US"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9649"/>
            <a:ext cx="6470194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a typeface="Calibri"/>
                <a:cs typeface="Calibri"/>
              </a:rPr>
              <a:t>DO NOT USE your browser’s back/forward buttons;</a:t>
            </a:r>
            <a:br>
              <a:rPr lang="en-US" sz="2000">
                <a:ea typeface="Calibri"/>
                <a:cs typeface="Calibri"/>
              </a:rPr>
            </a:br>
            <a:r>
              <a:rPr lang="en-US" sz="2000">
                <a:ea typeface="Calibri"/>
                <a:cs typeface="Calibri"/>
              </a:rPr>
              <a:t> use GAINS menus and links to navigate</a:t>
            </a: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On data pages, use “</a:t>
            </a:r>
            <a:r>
              <a:rPr lang="en-US" sz="2000" i="1"/>
              <a:t>Save and Go To</a:t>
            </a:r>
            <a:r>
              <a:rPr lang="en-US" sz="2000"/>
              <a:t>” or “</a:t>
            </a:r>
            <a:r>
              <a:rPr lang="en-US" sz="2000" i="1"/>
              <a:t>Go To</a:t>
            </a:r>
            <a:r>
              <a:rPr lang="en-US" sz="2000"/>
              <a:t>” buttons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 Primary navigation menu on many pages</a:t>
            </a:r>
            <a:endParaRPr lang="en-US" sz="2000"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Saves data on current page; moves to selected page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0366-526D-DAE0-A3FA-D0F6F7F5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28" y="1238072"/>
            <a:ext cx="609600" cy="26670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60E64A3B-1B34-5076-D9BE-A80D7BA6A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28" y="1602875"/>
            <a:ext cx="2743200" cy="621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177C4-77D2-194F-13C1-E7668E09F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20" y="3960867"/>
            <a:ext cx="4661154" cy="26457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67568-859D-08AF-A68A-E1165F15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61" y="260464"/>
            <a:ext cx="5915025" cy="658630"/>
          </a:xfrm>
        </p:spPr>
        <p:txBody>
          <a:bodyPr>
            <a:normAutofit/>
          </a:bodyPr>
          <a:lstStyle/>
          <a:p>
            <a:pPr algn="ctr"/>
            <a:r>
              <a:rPr lang="en-US"/>
              <a:t>Saving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746" y="1153848"/>
            <a:ext cx="6298556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60-minute session time-out between saves</a:t>
            </a:r>
            <a:endParaRPr lang="en-US" sz="20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Using </a:t>
            </a:r>
            <a:r>
              <a:rPr lang="en-US" sz="2000" b="1"/>
              <a:t>Save and Go To </a:t>
            </a:r>
            <a:r>
              <a:rPr lang="en-US" sz="2000"/>
              <a:t>button</a:t>
            </a:r>
            <a:r>
              <a:rPr lang="en-US" sz="2000" b="1"/>
              <a:t> </a:t>
            </a:r>
            <a:r>
              <a:rPr lang="en-US" sz="2000"/>
              <a:t>automatically saves and resets to 60 minutes </a:t>
            </a:r>
            <a:endParaRPr lang="en-US" sz="20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Time-out clock shows time remaining before a save is needed. </a:t>
            </a:r>
            <a:endParaRPr lang="en-US" sz="20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Save and Go To: Current Page </a:t>
            </a:r>
            <a:r>
              <a:rPr lang="en-US" sz="2000"/>
              <a:t>saves, resets time-out clock and allows continued work on a page</a:t>
            </a:r>
            <a:endParaRPr lang="en-US" sz="2000">
              <a:cs typeface="Calibri"/>
            </a:endParaRPr>
          </a:p>
          <a:p>
            <a:pPr marL="213995" indent="-21399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/>
              <a:t>Work on current page is lost if browser buttons are used or after 60 minutes without saving</a:t>
            </a:r>
            <a:endParaRPr lang="en-US" sz="2000" u="sng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D4642-F48E-4812-8F9F-2788A1181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302" y="2361411"/>
            <a:ext cx="1935714" cy="55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58932-CCB5-BE02-C73C-688DEA9DE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Multiple Users and Page 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1223821"/>
            <a:ext cx="7833627" cy="2204368"/>
          </a:xfrm>
        </p:spPr>
        <p:txBody>
          <a:bodyPr>
            <a:normAutofit fontScale="62500" lnSpcReduction="20000"/>
          </a:bodyPr>
          <a:lstStyle/>
          <a:p>
            <a:pPr lvl="1"/>
            <a:endParaRPr lang="en-US"/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3300"/>
              <a:t>Multiple people can work in an application at the same time, but multiple users cannot edit the same page simultaneously</a:t>
            </a:r>
          </a:p>
          <a:p>
            <a:pPr lvl="1">
              <a:spcBef>
                <a:spcPts val="900"/>
              </a:spcBef>
            </a:pPr>
            <a:r>
              <a:rPr lang="en-US" sz="3300"/>
              <a:t>User will see message indicating the user that has the page locked</a:t>
            </a:r>
          </a:p>
          <a:p>
            <a:pPr lvl="1">
              <a:spcBef>
                <a:spcPts val="900"/>
              </a:spcBef>
            </a:pPr>
            <a:r>
              <a:rPr lang="en-US" sz="3300"/>
              <a:t>Lock released after that user leaves the page or their session times out</a:t>
            </a:r>
          </a:p>
          <a:p>
            <a:pPr>
              <a:spcBef>
                <a:spcPts val="900"/>
              </a:spcBef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86" t="19561" r="41448" b="69769"/>
          <a:stretch/>
        </p:blipFill>
        <p:spPr>
          <a:xfrm>
            <a:off x="770877" y="3428189"/>
            <a:ext cx="7191916" cy="4122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0AB7D-C659-D8DC-D848-404F56290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361F64-0DBD-40D1-8600-5C52E423017F}"/>
              </a:ext>
            </a:extLst>
          </p:cNvPr>
          <p:cNvSpPr txBox="1"/>
          <p:nvPr/>
        </p:nvSpPr>
        <p:spPr>
          <a:xfrm>
            <a:off x="868680" y="1687030"/>
            <a:ext cx="7052936" cy="249299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spcBef>
                <a:spcPts val="900"/>
              </a:spcBef>
            </a:pPr>
            <a:endParaRPr lang="en-US">
              <a:cs typeface="Calibri"/>
            </a:endParaRP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Used to find address book and approved applications in other districts</a:t>
            </a:r>
            <a:endParaRPr lang="en-US" sz="1350"/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Used by public for access to approved applications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Do not use to find applications in your district; use appropriate left navigation menu item (Funding &gt;&gt; Funding Applications)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/>
          </a:p>
          <a:p>
            <a:endParaRPr lang="en-US" sz="1350"/>
          </a:p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FCEE0-637A-4EBA-9C2F-2297E571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82" y="1171254"/>
            <a:ext cx="8559800" cy="769775"/>
          </a:xfrm>
        </p:spPr>
        <p:txBody>
          <a:bodyPr>
            <a:normAutofit/>
          </a:bodyPr>
          <a:lstStyle/>
          <a:p>
            <a:r>
              <a:rPr lang="en-US"/>
              <a:t>Menu item: Search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A58F9-A181-4884-9EA7-2EC9C635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19" y="3654753"/>
            <a:ext cx="3992077" cy="7432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8E073-A85B-8BBA-37E8-D023404B0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019556" y="396991"/>
            <a:ext cx="6172200" cy="5626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n-lt"/>
              </a:rPr>
              <a:t>Menu Item: Inbox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5254" y="1425909"/>
            <a:ext cx="7364349" cy="16466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/>
              <a:t>Email Message Archive displays all emails generated within GAINS to/from user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/>
              <a:t>Use drop down to select time frame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/>
              <a:t>Find system emails if lost in email client (Outlook, Mail)</a:t>
            </a:r>
          </a:p>
          <a:p>
            <a:pPr>
              <a:spcBef>
                <a:spcPts val="450"/>
              </a:spcBef>
            </a:pPr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A0DE5-15BE-4FBF-9FBE-7E4A122B0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31" y="2810294"/>
            <a:ext cx="4185714" cy="43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36E56-FDA2-3072-E96A-8FD342631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40" y="3488359"/>
            <a:ext cx="5532120" cy="23096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AE353-AA5E-CE35-B426-932C5ED97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B9EF-9DEE-4230-8028-8C76A106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59666"/>
            <a:ext cx="6172200" cy="497681"/>
          </a:xfrm>
        </p:spPr>
        <p:txBody>
          <a:bodyPr>
            <a:normAutofit fontScale="90000"/>
          </a:bodyPr>
          <a:lstStyle/>
          <a:p>
            <a:r>
              <a:rPr lang="en-US"/>
              <a:t>  Menu Item: LEA Document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205E3-24F2-4E1F-B305-F6165726382A}"/>
              </a:ext>
            </a:extLst>
          </p:cNvPr>
          <p:cNvSpPr txBox="1"/>
          <p:nvPr/>
        </p:nvSpPr>
        <p:spPr>
          <a:xfrm>
            <a:off x="548641" y="1798243"/>
            <a:ext cx="4387691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/>
              <a:t>District-Specific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/>
              <a:t>Only visible to SEA and users in the district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/>
              <a:t>For upload of documents outside a funding application –exp. Quarterly reports, CCEIS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/>
              <a:t>Only documents applicable to the district are visible</a:t>
            </a:r>
            <a:endParaRPr lang="en-US"/>
          </a:p>
          <a:p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A31EA-BB77-4C47-B98B-811603D2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543" y="1620703"/>
            <a:ext cx="3611717" cy="41407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686BB-E572-589F-FF54-3A5DE9DC4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A8A61-DC71-4C09-8893-88695B12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84113-0CFC-4453-8D7E-DB34361EC761}"/>
              </a:ext>
            </a:extLst>
          </p:cNvPr>
          <p:cNvSpPr txBox="1"/>
          <p:nvPr/>
        </p:nvSpPr>
        <p:spPr>
          <a:xfrm>
            <a:off x="1226255" y="2113141"/>
            <a:ext cx="6343650" cy="12695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385763" indent="-385763">
              <a:spcBef>
                <a:spcPts val="900"/>
              </a:spcBef>
              <a:buAutoNum type="arabicPeriod"/>
            </a:pPr>
            <a:r>
              <a:rPr lang="en-US" sz="2100"/>
              <a:t>Review GAINS format and basic navigation</a:t>
            </a:r>
          </a:p>
          <a:p>
            <a:pPr marL="385763" indent="-385763">
              <a:spcBef>
                <a:spcPts val="900"/>
              </a:spcBef>
              <a:buFontTx/>
              <a:buAutoNum type="arabicPeriod"/>
            </a:pPr>
            <a:r>
              <a:rPr lang="en-US" sz="2100">
                <a:cs typeface="Calibri"/>
              </a:rPr>
              <a:t>Menu Items</a:t>
            </a:r>
          </a:p>
          <a:p>
            <a:pPr marL="385763" indent="-385763">
              <a:spcBef>
                <a:spcPts val="900"/>
              </a:spcBef>
              <a:buAutoNum type="arabicPeriod"/>
            </a:pPr>
            <a:r>
              <a:rPr lang="en-US" sz="2100"/>
              <a:t>Review Users and User Roles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E0D21-0555-0478-96B1-AF330FEC9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1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4" y="508836"/>
            <a:ext cx="6686551" cy="594360"/>
          </a:xfrm>
        </p:spPr>
        <p:txBody>
          <a:bodyPr>
            <a:normAutofit/>
          </a:bodyPr>
          <a:lstStyle/>
          <a:p>
            <a:r>
              <a:rPr lang="en-US"/>
              <a:t>Menu Item: CDE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638" y="1406863"/>
            <a:ext cx="842248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/>
              <a:t>Resource library of documents, links, forms,  guidance, training</a:t>
            </a:r>
          </a:p>
          <a:p>
            <a:pPr marL="257175" indent="-2571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/>
              <a:t>Always visible; accessible to public</a:t>
            </a:r>
          </a:p>
          <a:p>
            <a:endParaRPr lang="en-US" sz="1500" b="1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057900" y="5624518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F61D3-C0D5-4421-9376-3C1D7C7F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02150" y="3241424"/>
            <a:ext cx="4683443" cy="23830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5590E-A004-D73E-BC11-1387AFC78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6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9543-4EFF-0104-44BF-D940CAF2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579943"/>
            <a:ext cx="8559800" cy="1026367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B03B3-8002-8BFF-CA2C-A588FFC98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965E-2BB4-BA30-7C68-AC83B937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00" y="688151"/>
            <a:ext cx="8559800" cy="1026367"/>
          </a:xfrm>
        </p:spPr>
        <p:txBody>
          <a:bodyPr/>
          <a:lstStyle/>
          <a:p>
            <a:r>
              <a:rPr lang="en-US"/>
              <a:t>User Access Administrators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36A0F-F388-7E0B-520B-A69165D751FD}"/>
              </a:ext>
            </a:extLst>
          </p:cNvPr>
          <p:cNvSpPr txBox="1"/>
          <p:nvPr/>
        </p:nvSpPr>
        <p:spPr>
          <a:xfrm>
            <a:off x="1088136" y="1947672"/>
            <a:ext cx="726948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LEA Users with this role can add, modify and remove users from their organization</a:t>
            </a:r>
          </a:p>
          <a:p>
            <a:endParaRPr lang="en-US" sz="2400"/>
          </a:p>
          <a:p>
            <a:r>
              <a:rPr lang="en-US" sz="2400"/>
              <a:t>Users must have a valid email address and password or </a:t>
            </a:r>
            <a:r>
              <a:rPr lang="en-US" sz="2400" err="1"/>
              <a:t>IdM</a:t>
            </a:r>
            <a:r>
              <a:rPr lang="en-US" sz="2400"/>
              <a:t> account log in</a:t>
            </a: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400" err="1">
                <a:cs typeface="Calibri"/>
              </a:rPr>
              <a:t>DIstrict</a:t>
            </a:r>
            <a:r>
              <a:rPr lang="en-US" sz="2400">
                <a:cs typeface="Calibri"/>
              </a:rPr>
              <a:t> LAMs will serve as User Access Administrators</a:t>
            </a:r>
          </a:p>
          <a:p>
            <a:endParaRPr lang="en-US" sz="24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C1FE-64EC-4B2A-9B0F-2B0FFD5A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2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965E-2BB4-BA30-7C68-AC83B937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00" y="688151"/>
            <a:ext cx="8559800" cy="1026367"/>
          </a:xfrm>
        </p:spPr>
        <p:txBody>
          <a:bodyPr/>
          <a:lstStyle/>
          <a:p>
            <a:r>
              <a:rPr lang="en-US" sz="2400"/>
              <a:t>User Access: GAINS Native Authentication vs Colorado </a:t>
            </a:r>
            <a:r>
              <a:rPr lang="en-US" sz="2400" err="1"/>
              <a:t>IdM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36A0F-F388-7E0B-520B-A69165D751FD}"/>
              </a:ext>
            </a:extLst>
          </p:cNvPr>
          <p:cNvSpPr txBox="1"/>
          <p:nvPr/>
        </p:nvSpPr>
        <p:spPr>
          <a:xfrm>
            <a:off x="497502" y="1443841"/>
            <a:ext cx="8341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GAINS allows User Access Administrators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CREATE new user accounts in GAINS</a:t>
            </a:r>
            <a:br>
              <a:rPr lang="en-US"/>
            </a:br>
            <a:r>
              <a:rPr lang="en-US" i="1"/>
              <a:t>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Assign roles to users whose account data has come over from </a:t>
            </a:r>
            <a:r>
              <a:rPr lang="en-US" err="1"/>
              <a:t>IdM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</a:rPr>
              <a:t>If using </a:t>
            </a:r>
            <a:r>
              <a:rPr lang="en-US" err="1">
                <a:solidFill>
                  <a:srgbClr val="FFFF00"/>
                </a:solidFill>
              </a:rPr>
              <a:t>IdM</a:t>
            </a:r>
            <a:r>
              <a:rPr lang="en-US">
                <a:solidFill>
                  <a:srgbClr val="FFFF00"/>
                </a:solidFill>
              </a:rPr>
              <a:t>, a user will not be available for role assignment in GAINS until they have logged into </a:t>
            </a:r>
            <a:r>
              <a:rPr lang="en-US" err="1">
                <a:solidFill>
                  <a:srgbClr val="FFFF00"/>
                </a:solidFill>
              </a:rPr>
              <a:t>IdM</a:t>
            </a:r>
            <a:r>
              <a:rPr lang="en-US">
                <a:solidFill>
                  <a:srgbClr val="FFFF00"/>
                </a:solidFill>
              </a:rPr>
              <a:t> and accessed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first time an </a:t>
            </a:r>
            <a:r>
              <a:rPr lang="en-US" err="1"/>
              <a:t>IdM</a:t>
            </a:r>
            <a:r>
              <a:rPr lang="en-US"/>
              <a:t>-authenticating user accesses GAINS, they will have no roles assigned to them and therefore will function as a public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user created natively in GAINS can be co-opted by </a:t>
            </a:r>
            <a:r>
              <a:rPr lang="en-US" err="1"/>
              <a:t>IdM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Create </a:t>
            </a:r>
            <a:r>
              <a:rPr lang="en-US">
                <a:hlinkClick r:id="rId2"/>
              </a:rPr>
              <a:t>sally.smith@denverschools.edu</a:t>
            </a:r>
            <a:r>
              <a:rPr lang="en-US"/>
              <a:t> in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sally.smith@denverschools.edu</a:t>
            </a:r>
            <a:r>
              <a:rPr lang="en-US"/>
              <a:t> logs into </a:t>
            </a:r>
            <a:r>
              <a:rPr lang="en-US" err="1"/>
              <a:t>IdM</a:t>
            </a:r>
            <a:r>
              <a:rPr lang="en-US"/>
              <a:t> and accesses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She must now use </a:t>
            </a:r>
            <a:r>
              <a:rPr lang="en-US" err="1"/>
              <a:t>IdM</a:t>
            </a:r>
            <a:r>
              <a:rPr lang="en-US"/>
              <a:t> to authenticate into GAINS going forward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9C098-6F42-366C-BC12-0BEF0948E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9C23-0AAD-A842-C393-E6D6FA91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Creating Users</a:t>
            </a:r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AD38BDF-5EBD-2AFD-E20C-7CACE23E9312}"/>
              </a:ext>
            </a:extLst>
          </p:cNvPr>
          <p:cNvSpPr txBox="1"/>
          <p:nvPr/>
        </p:nvSpPr>
        <p:spPr>
          <a:xfrm>
            <a:off x="1137003" y="1780870"/>
            <a:ext cx="5972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User Access screen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Accessible to User Access Administrators via left nav</a:t>
            </a:r>
          </a:p>
          <a:p>
            <a:pPr marL="1014413" lvl="2" indent="-214313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Administer &gt;&gt; User Access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Search for existing users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Link to Create New User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B301B-3592-81D7-D338-0D109234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08" y="3405070"/>
            <a:ext cx="4667490" cy="20432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E4B4F-1E9B-87A1-306F-3D185D95F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404E-90BF-2D35-4728-C9013221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>
                <a:cs typeface="Calibri"/>
              </a:rPr>
              <a:t>Create User</a:t>
            </a:r>
            <a:br>
              <a:rPr lang="en-US" sz="3300">
                <a:cs typeface="Calibri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F996-909E-4F0B-7717-6236B2036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16" y="1880026"/>
            <a:ext cx="8559800" cy="3029600"/>
          </a:xfrm>
        </p:spPr>
        <p:txBody>
          <a:bodyPr vert="horz" lIns="0" tIns="34290" rIns="68580" bIns="34290" rtlCol="0" anchor="t">
            <a:noAutofit/>
          </a:bodyPr>
          <a:lstStyle/>
          <a:p>
            <a:pPr marL="170021" indent="-170021">
              <a:spcBef>
                <a:spcPct val="20000"/>
              </a:spcBef>
            </a:pPr>
            <a:r>
              <a:rPr lang="en-US" sz="1950">
                <a:cs typeface="Calibri"/>
              </a:rPr>
              <a:t>Enter Email Address, First Name and Last Name</a:t>
            </a:r>
          </a:p>
          <a:p>
            <a:pPr marL="170021" indent="-170021">
              <a:spcBef>
                <a:spcPct val="20000"/>
              </a:spcBef>
            </a:pPr>
            <a:r>
              <a:rPr lang="en-US" sz="1950">
                <a:cs typeface="Calibri"/>
              </a:rPr>
              <a:t>Other fields optional; user can set up themselves after signing in</a:t>
            </a:r>
          </a:p>
          <a:p>
            <a:pPr marL="170021" indent="-170021">
              <a:spcBef>
                <a:spcPct val="20000"/>
              </a:spcBef>
            </a:pPr>
            <a:r>
              <a:rPr lang="en-US" sz="1950">
                <a:cs typeface="Calibri"/>
              </a:rPr>
              <a:t>System sends email to new user when “Create” is clicked</a:t>
            </a:r>
          </a:p>
          <a:p>
            <a:pPr marL="170021" indent="-170021">
              <a:spcBef>
                <a:spcPct val="20000"/>
              </a:spcBef>
            </a:pPr>
            <a:endParaRPr lang="en-US" sz="1950"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34BBE96-E49A-8726-D2ED-36C70542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36" y="3182694"/>
            <a:ext cx="4258733" cy="19178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446CD-7174-585E-1FCC-5562158F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4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95042-AEA9-579B-AD06-AB3859B27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99" y="1289803"/>
            <a:ext cx="8559800" cy="3029600"/>
          </a:xfrm>
        </p:spPr>
        <p:txBody>
          <a:bodyPr vert="horz" lIns="0" tIns="34290" rIns="68580" bIns="34290" rtlCol="0" anchor="t">
            <a:noAutofit/>
          </a:bodyPr>
          <a:lstStyle/>
          <a:p>
            <a:pPr marL="214313" indent="-214313">
              <a:spcBef>
                <a:spcPts val="1200"/>
              </a:spcBef>
              <a:buFont typeface="Arial,Sans-Serif" panose="020B0604020202020204" pitchFamily="34" charset="0"/>
            </a:pPr>
            <a:r>
              <a:rPr lang="en-US" sz="2100">
                <a:cs typeface="Calibri"/>
              </a:rPr>
              <a:t>Click on Create Role</a:t>
            </a:r>
          </a:p>
          <a:p>
            <a:pPr marL="214313" indent="-214313">
              <a:spcBef>
                <a:spcPts val="1200"/>
              </a:spcBef>
              <a:buFont typeface="Arial,Sans-Serif" panose="020B0604020202020204" pitchFamily="34" charset="0"/>
            </a:pPr>
            <a:r>
              <a:rPr lang="en-US" sz="2100">
                <a:cs typeface="Calibri"/>
              </a:rPr>
              <a:t>Leave School at ALL </a:t>
            </a:r>
            <a:r>
              <a:rPr lang="en-US" sz="2400">
                <a:cs typeface="Calibri"/>
              </a:rPr>
              <a:t> </a:t>
            </a:r>
            <a:endParaRPr lang="en-US" sz="975">
              <a:cs typeface="Calibri"/>
            </a:endParaRPr>
          </a:p>
          <a:p>
            <a:pPr marL="214313" indent="-214313">
              <a:spcBef>
                <a:spcPts val="1200"/>
              </a:spcBef>
              <a:buFont typeface="Arial,Sans-Serif" panose="020B0604020202020204" pitchFamily="34" charset="0"/>
            </a:pPr>
            <a:r>
              <a:rPr lang="en-US" sz="2100">
                <a:cs typeface="Calibri"/>
              </a:rPr>
              <a:t>Check the box(es) for the appropriate role(s)</a:t>
            </a:r>
          </a:p>
          <a:p>
            <a:pPr marL="214313" indent="-214313">
              <a:spcBef>
                <a:spcPts val="1200"/>
              </a:spcBef>
              <a:buFont typeface="Arial,Sans-Serif" panose="020B0604020202020204" pitchFamily="34" charset="0"/>
            </a:pPr>
            <a:r>
              <a:rPr lang="en-US" sz="2100">
                <a:cs typeface="Calibri"/>
              </a:rPr>
              <a:t>Click “Create”</a:t>
            </a:r>
          </a:p>
          <a:p>
            <a:pPr marL="214313" indent="-214313">
              <a:spcBef>
                <a:spcPts val="0"/>
              </a:spcBef>
              <a:buFont typeface="Arial,Sans-Serif" panose="020B0604020202020204" pitchFamily="34" charset="0"/>
            </a:pPr>
            <a:endParaRPr lang="en-US" sz="1350">
              <a:cs typeface="Calibri"/>
            </a:endParaRPr>
          </a:p>
          <a:p>
            <a:pPr marL="170021" indent="-170021"/>
            <a:endParaRPr lang="en-US"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5F9B70-DAFF-860A-2229-589A747B9C3E}"/>
              </a:ext>
            </a:extLst>
          </p:cNvPr>
          <p:cNvSpPr>
            <a:spLocks noGrp="1"/>
          </p:cNvSpPr>
          <p:nvPr/>
        </p:nvSpPr>
        <p:spPr>
          <a:xfrm>
            <a:off x="1394404" y="270718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+mn-lt"/>
              </a:rPr>
              <a:t>Add Roles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52DB9-73BF-43E1-DEB9-E3616808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88" y="3429000"/>
            <a:ext cx="5314950" cy="25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4ED1F-02A2-B077-FAC2-20F0BAAE3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6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Removing Users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41248" y="1719072"/>
            <a:ext cx="7443216" cy="377190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/>
              <a:t>Users cannot be deleted from the system, but all their roles can be deleted, which makes them function as an unauthenticated user</a:t>
            </a:r>
          </a:p>
          <a:p>
            <a:pPr marL="385763" indent="-385763">
              <a:buFont typeface="+mj-lt"/>
              <a:buAutoNum type="arabicPeriod"/>
            </a:pPr>
            <a:r>
              <a:rPr lang="en-US"/>
              <a:t>Click the Delete All Roles icon for the desired user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 marL="385763" indent="-385763">
              <a:buFont typeface="+mj-lt"/>
              <a:buAutoNum type="arabicPeriod"/>
            </a:pPr>
            <a:r>
              <a:rPr lang="en-US"/>
              <a:t>Confirm Deletion</a:t>
            </a:r>
          </a:p>
          <a:p>
            <a:pPr marL="0" indent="0">
              <a:buNone/>
            </a:pPr>
            <a:br>
              <a:rPr lang="en-US"/>
            </a:br>
            <a:r>
              <a:rPr lang="en-US"/>
              <a:t>User’s account remains in the system but has no specific authorizations</a:t>
            </a:r>
          </a:p>
          <a:p>
            <a:pPr lvl="1"/>
            <a:r>
              <a:rPr lang="en-US"/>
              <a:t>User now functions as a “public” user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05" y="2890854"/>
            <a:ext cx="5086791" cy="35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3" y="3300050"/>
            <a:ext cx="3856759" cy="971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9DA41-BDC9-0C1C-D21F-356DE61D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4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9543-4EFF-0104-44BF-D940CAF2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579943"/>
            <a:ext cx="8559800" cy="1026367"/>
          </a:xfrm>
        </p:spPr>
        <p:txBody>
          <a:bodyPr/>
          <a:lstStyle/>
          <a:p>
            <a:r>
              <a:rPr lang="en-US"/>
              <a:t>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18229-6474-1D33-29FB-293B9B2F0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6" y="251457"/>
            <a:ext cx="6172200" cy="857250"/>
          </a:xfrm>
        </p:spPr>
        <p:txBody>
          <a:bodyPr/>
          <a:lstStyle/>
          <a:p>
            <a:r>
              <a:rPr lang="en-US"/>
              <a:t>Accessing GAINS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BCEE2-DE4C-417D-9DBD-054FEEF33737}"/>
              </a:ext>
            </a:extLst>
          </p:cNvPr>
          <p:cNvSpPr txBox="1"/>
          <p:nvPr/>
        </p:nvSpPr>
        <p:spPr>
          <a:xfrm>
            <a:off x="633045" y="1715064"/>
            <a:ext cx="780756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Home page has announcements and 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Sign In button</a:t>
            </a:r>
            <a:endParaRPr lang="en-US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Public Access to some menu items</a:t>
            </a:r>
          </a:p>
          <a:p>
            <a:r>
              <a:rPr lang="en-US" sz="2400"/>
              <a:t> </a:t>
            </a:r>
          </a:p>
          <a:p>
            <a:r>
              <a:rPr lang="en-US" sz="240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B3919-9BA1-4997-B3AE-F886FE105A6E}"/>
              </a:ext>
            </a:extLst>
          </p:cNvPr>
          <p:cNvSpPr txBox="1"/>
          <p:nvPr/>
        </p:nvSpPr>
        <p:spPr>
          <a:xfrm>
            <a:off x="1351987" y="1084570"/>
            <a:ext cx="6477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For live site - </a:t>
            </a:r>
            <a:r>
              <a:rPr lang="en-US">
                <a:hlinkClick r:id="rId3"/>
              </a:rPr>
              <a:t>https://colorado.egrantsmanagement.com/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599AA-C2AA-B7DF-A2A9-BD5FB76ECF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3429000"/>
            <a:ext cx="8229600" cy="19698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CA59B-7DB4-046F-EDB6-AD8BEE759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63EC-0307-8E6A-B323-4036E01A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cs typeface="Calibri"/>
              </a:rPr>
              <a:t>Help Resources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4892D-913F-D87C-560D-94720047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128" y="1226059"/>
            <a:ext cx="7917743" cy="3390829"/>
          </a:xfrm>
        </p:spPr>
        <p:txBody>
          <a:bodyPr vert="horz" lIns="0" tIns="34290" rIns="68580" bIns="34290" rtlCol="0"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>
                <a:cs typeface="Calibri"/>
              </a:rPr>
              <a:t>Help Resources can be accessed without logging in</a:t>
            </a:r>
            <a:endParaRPr lang="en-US" sz="20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cs typeface="Calibri"/>
              </a:rPr>
              <a:t>CDE Resources</a:t>
            </a:r>
          </a:p>
          <a:p>
            <a:pPr marL="342900" indent="-342900">
              <a:spcBef>
                <a:spcPts val="0"/>
              </a:spcBef>
            </a:pPr>
            <a:r>
              <a:rPr lang="en-US" sz="2000">
                <a:cs typeface="Calibri"/>
              </a:rPr>
              <a:t>Library of resource documents: guidance and training documentation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cs typeface="Calibri"/>
              </a:rPr>
              <a:t>Help for Current Page</a:t>
            </a:r>
          </a:p>
          <a:p>
            <a:pPr marL="342900" indent="-342900">
              <a:spcBef>
                <a:spcPts val="0"/>
              </a:spcBef>
            </a:pPr>
            <a:r>
              <a:rPr lang="en-US" sz="2000">
                <a:cs typeface="Calibri"/>
              </a:rPr>
              <a:t>Guidance for the page you are viewing (optional)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>
                <a:cs typeface="Calibri"/>
              </a:rPr>
              <a:t>Contact CDE</a:t>
            </a:r>
          </a:p>
          <a:p>
            <a:pPr marL="342900" indent="-342900">
              <a:spcBef>
                <a:spcPts val="0"/>
              </a:spcBef>
            </a:pPr>
            <a:r>
              <a:rPr lang="en-US" sz="2000">
                <a:cs typeface="Calibri"/>
              </a:rPr>
              <a:t>Browser requirements and resources</a:t>
            </a:r>
          </a:p>
          <a:p>
            <a:pPr marL="342900" indent="-342900">
              <a:spcBef>
                <a:spcPts val="0"/>
              </a:spcBef>
            </a:pPr>
            <a:r>
              <a:rPr lang="en-US" sz="2000">
                <a:cs typeface="Calibri"/>
              </a:rPr>
              <a:t>Send help request to CDE</a:t>
            </a:r>
          </a:p>
          <a:p>
            <a:pPr marL="0" indent="0">
              <a:spcBef>
                <a:spcPts val="0"/>
              </a:spcBef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7EDED-C052-452D-5182-CA37B1255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40" y="275617"/>
            <a:ext cx="6172200" cy="857250"/>
          </a:xfrm>
        </p:spPr>
        <p:txBody>
          <a:bodyPr/>
          <a:lstStyle/>
          <a:p>
            <a:r>
              <a:rPr lang="en-US" sz="3000"/>
              <a:t>Logging in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24643" y="1977413"/>
            <a:ext cx="8424748" cy="3983119"/>
          </a:xfrm>
        </p:spPr>
        <p:txBody>
          <a:bodyPr vert="horz" lIns="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2000"/>
              <a:t> </a:t>
            </a:r>
            <a:r>
              <a:rPr lang="en-US" sz="2000" b="1">
                <a:solidFill>
                  <a:srgbClr val="FFFF00"/>
                </a:solidFill>
              </a:rPr>
              <a:t>For users who are not using </a:t>
            </a:r>
            <a:r>
              <a:rPr lang="en-US" sz="2000" b="1" err="1">
                <a:solidFill>
                  <a:srgbClr val="FFFF00"/>
                </a:solidFill>
              </a:rPr>
              <a:t>IdM</a:t>
            </a:r>
            <a:endParaRPr lang="en-US" sz="2000" b="1">
              <a:solidFill>
                <a:srgbClr val="FFFF00"/>
              </a:solidFill>
            </a:endParaRPr>
          </a:p>
          <a:p>
            <a:pPr marL="169545" indent="-169545"/>
            <a:r>
              <a:rPr lang="en-US" sz="2000"/>
              <a:t>Click the GAINS Sign-in button,</a:t>
            </a:r>
            <a:endParaRPr lang="en-US" sz="2000">
              <a:cs typeface="Calibri"/>
            </a:endParaRPr>
          </a:p>
          <a:p>
            <a:pPr marL="169545" indent="-169545"/>
            <a:r>
              <a:rPr lang="en-US" sz="2000"/>
              <a:t>enter </a:t>
            </a:r>
            <a:r>
              <a:rPr lang="en-US" sz="2000" b="1" u="sng">
                <a:solidFill>
                  <a:schemeClr val="tx1">
                    <a:lumMod val="95000"/>
                  </a:schemeClr>
                </a:solidFill>
              </a:rPr>
              <a:t>Email Address </a:t>
            </a:r>
            <a:r>
              <a:rPr lang="en-US" sz="2000"/>
              <a:t>and password</a:t>
            </a:r>
            <a:endParaRPr lang="en-US" sz="2000">
              <a:cs typeface="Calibri"/>
            </a:endParaRPr>
          </a:p>
          <a:p>
            <a:pPr marL="514985" lvl="1" indent="-172085"/>
            <a:r>
              <a:rPr lang="en-US" sz="2000"/>
              <a:t>Click </a:t>
            </a:r>
            <a:r>
              <a:rPr lang="en-US" sz="2000" i="1"/>
              <a:t>Forgot Your Password? </a:t>
            </a:r>
            <a:r>
              <a:rPr lang="en-US" sz="2000"/>
              <a:t>to reset password</a:t>
            </a:r>
            <a:endParaRPr lang="en-US" sz="2000">
              <a:cs typeface="Calibri"/>
            </a:endParaRPr>
          </a:p>
          <a:p>
            <a:pPr marL="514985" lvl="1" indent="-172085">
              <a:defRPr/>
            </a:pPr>
            <a:endParaRPr lang="en-US" sz="2000">
              <a:solidFill>
                <a:srgbClr val="FFFFFF"/>
              </a:solidFill>
              <a:latin typeface="Calibri"/>
            </a:endParaRPr>
          </a:p>
          <a:p>
            <a:pPr marL="0" indent="0">
              <a:buNone/>
              <a:defRPr/>
            </a:pPr>
            <a:r>
              <a:rPr lang="en-US" sz="2000" b="1">
                <a:solidFill>
                  <a:srgbClr val="FFFF00"/>
                </a:solidFill>
                <a:latin typeface="Calibri"/>
              </a:rPr>
              <a:t>For users who are using </a:t>
            </a:r>
            <a:r>
              <a:rPr lang="en-US" sz="2000" b="1" err="1">
                <a:solidFill>
                  <a:srgbClr val="FFFF00"/>
                </a:solidFill>
                <a:latin typeface="Calibri"/>
              </a:rPr>
              <a:t>IdM</a:t>
            </a:r>
            <a:endParaRPr lang="en-US" sz="2000" b="1">
              <a:solidFill>
                <a:srgbClr val="FFFF00"/>
              </a:solidFill>
              <a:latin typeface="Calibri"/>
            </a:endParaRPr>
          </a:p>
          <a:p>
            <a:pPr marL="169545" indent="-169545">
              <a:defRPr/>
            </a:pPr>
            <a:r>
              <a:rPr lang="en-US" sz="2000">
                <a:latin typeface="Calibri"/>
              </a:rPr>
              <a:t>Click “Sign in with CDE Identity </a:t>
            </a:r>
            <a:br>
              <a:rPr lang="en-US" sz="2000">
                <a:latin typeface="Calibri"/>
              </a:rPr>
            </a:br>
            <a:r>
              <a:rPr lang="en-US" sz="2000">
                <a:latin typeface="Calibri"/>
              </a:rPr>
              <a:t>Management (</a:t>
            </a:r>
            <a:r>
              <a:rPr lang="en-US" sz="2000" err="1">
                <a:latin typeface="Calibri"/>
              </a:rPr>
              <a:t>IdM</a:t>
            </a:r>
            <a:r>
              <a:rPr lang="en-US" sz="2000">
                <a:latin typeface="Calibri"/>
              </a:rPr>
              <a:t>)”</a:t>
            </a:r>
            <a:endParaRPr lang="en-US" sz="2000">
              <a:latin typeface="Calibri"/>
              <a:cs typeface="Calibri"/>
            </a:endParaRPr>
          </a:p>
          <a:p>
            <a:pPr marL="169545" indent="-169545">
              <a:defRPr/>
            </a:pPr>
            <a:r>
              <a:rPr lang="en-US" sz="2000">
                <a:latin typeface="Calibri"/>
                <a:cs typeface="Calibri"/>
              </a:rPr>
              <a:t>Follow </a:t>
            </a:r>
            <a:r>
              <a:rPr lang="en-US" sz="2000" err="1">
                <a:latin typeface="Calibri"/>
                <a:cs typeface="Calibri"/>
              </a:rPr>
              <a:t>IdM</a:t>
            </a:r>
            <a:r>
              <a:rPr lang="en-US" sz="2000">
                <a:latin typeface="Calibri"/>
                <a:cs typeface="Calibri"/>
              </a:rPr>
              <a:t> sign-in process then </a:t>
            </a:r>
            <a:br>
              <a:rPr lang="en-US" sz="2000">
                <a:latin typeface="Calibri"/>
                <a:cs typeface="Calibri"/>
              </a:rPr>
            </a:br>
            <a:r>
              <a:rPr lang="en-US" sz="2000">
                <a:latin typeface="Calibri"/>
                <a:cs typeface="Calibri"/>
              </a:rPr>
              <a:t>redirect back to GAINS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184D7-7D3C-1498-04A1-0CED581E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96" y="4443984"/>
            <a:ext cx="3945171" cy="1848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5E328-E40D-ED08-E5BC-1BB12C6239D9}"/>
              </a:ext>
            </a:extLst>
          </p:cNvPr>
          <p:cNvSpPr txBox="1"/>
          <p:nvPr/>
        </p:nvSpPr>
        <p:spPr>
          <a:xfrm>
            <a:off x="420624" y="1223331"/>
            <a:ext cx="7904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Users must have a valid email address and password or an </a:t>
            </a:r>
            <a:r>
              <a:rPr lang="en-US" sz="2000" err="1"/>
              <a:t>IdM</a:t>
            </a:r>
            <a:r>
              <a:rPr lang="en-US" sz="2000"/>
              <a:t> account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69D8C-AB5C-3566-0A60-ADE22A36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40" y="275617"/>
            <a:ext cx="6172200" cy="857250"/>
          </a:xfrm>
        </p:spPr>
        <p:txBody>
          <a:bodyPr/>
          <a:lstStyle/>
          <a:p>
            <a:r>
              <a:rPr lang="en-US" sz="3000"/>
              <a:t>Logging 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5E328-E40D-ED08-E5BC-1BB12C6239D9}"/>
              </a:ext>
            </a:extLst>
          </p:cNvPr>
          <p:cNvSpPr txBox="1"/>
          <p:nvPr/>
        </p:nvSpPr>
        <p:spPr>
          <a:xfrm>
            <a:off x="429090" y="1132867"/>
            <a:ext cx="79049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District users should use CDE </a:t>
            </a:r>
            <a:r>
              <a:rPr lang="en-US" sz="2000" err="1"/>
              <a:t>IdM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Community Organizations/those without CDE </a:t>
            </a:r>
            <a:r>
              <a:rPr lang="en-US" sz="2000" err="1"/>
              <a:t>IdM</a:t>
            </a:r>
            <a:r>
              <a:rPr lang="en-US" sz="2000"/>
              <a:t> access should use GAINS’ native authentication</a:t>
            </a:r>
            <a:br>
              <a:rPr lang="en-US" sz="2000"/>
            </a:b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District LAMs will act as User Access Administrators for their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00"/>
                </a:solidFill>
              </a:rPr>
              <a:t>CDE will provide additional training to LAMs in first half of October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69D8C-AB5C-3566-0A60-ADE22A36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7EDED-A443-77C6-9A12-52579825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99" y="3738782"/>
            <a:ext cx="3521456" cy="26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D1567A-0DB7-4A5C-AE1D-BCE2932A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Update name, phone, email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48D02-4C4D-4A0C-AA2D-9A4DEC47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8564" y="2409892"/>
            <a:ext cx="3248063" cy="1868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8EE34-F04C-4C15-A2E2-0A78F9BC6E0A}"/>
              </a:ext>
            </a:extLst>
          </p:cNvPr>
          <p:cNvSpPr txBox="1"/>
          <p:nvPr/>
        </p:nvSpPr>
        <p:spPr>
          <a:xfrm>
            <a:off x="797843" y="1180683"/>
            <a:ext cx="8207728" cy="200824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Click on Edit User Profile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Users can update their own name, email  and phone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For users authenticating with </a:t>
            </a:r>
            <a:r>
              <a:rPr lang="en-US" err="1">
                <a:cs typeface="Calibri"/>
              </a:rPr>
              <a:t>IdM</a:t>
            </a:r>
            <a:r>
              <a:rPr lang="en-US">
                <a:cs typeface="Calibri"/>
              </a:rPr>
              <a:t>, name and email will not be editable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4AAEA9D-952A-29B0-FCCA-6594B36F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211" y="3931920"/>
            <a:ext cx="4364547" cy="230810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83A337-AD2A-B5EA-5187-F2ADB0B569DA}"/>
              </a:ext>
            </a:extLst>
          </p:cNvPr>
          <p:cNvCxnSpPr/>
          <p:nvPr/>
        </p:nvCxnSpPr>
        <p:spPr>
          <a:xfrm>
            <a:off x="1975104" y="3623175"/>
            <a:ext cx="2148840" cy="55563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9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186" y="224203"/>
            <a:ext cx="6172200" cy="857250"/>
          </a:xfrm>
        </p:spPr>
        <p:txBody>
          <a:bodyPr>
            <a:normAutofit/>
          </a:bodyPr>
          <a:lstStyle/>
          <a:p>
            <a:r>
              <a:rPr lang="en-US" sz="3200"/>
              <a:t>GAINS Navigation Menu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36143" y="1421125"/>
            <a:ext cx="7652285" cy="914400"/>
          </a:xfrm>
        </p:spPr>
        <p:txBody>
          <a:bodyPr vert="horz" lIns="0" tIns="34290" rIns="68580" bIns="34290" rtlCol="0" anchor="t">
            <a:noAutofit/>
          </a:bodyPr>
          <a:lstStyle/>
          <a:p>
            <a:pPr marL="170021" indent="-170021">
              <a:lnSpc>
                <a:spcPct val="120000"/>
              </a:lnSpc>
              <a:spcBef>
                <a:spcPts val="450"/>
              </a:spcBef>
            </a:pPr>
            <a:r>
              <a:rPr lang="en-US"/>
              <a:t> </a:t>
            </a:r>
            <a:r>
              <a:rPr lang="en-US" sz="2000"/>
              <a:t>LEA users are automatically entered into their organization unless they have permissions in more than one organization</a:t>
            </a:r>
          </a:p>
          <a:p>
            <a:pPr marL="170021" indent="-170021">
              <a:lnSpc>
                <a:spcPct val="120000"/>
              </a:lnSpc>
              <a:spcBef>
                <a:spcPts val="450"/>
              </a:spcBef>
            </a:pPr>
            <a:r>
              <a:rPr lang="en-US" sz="2000"/>
              <a:t>Left menu for navigation between components</a:t>
            </a:r>
            <a:endParaRPr lang="en-US" sz="2000">
              <a:cs typeface="Calibri"/>
            </a:endParaRPr>
          </a:p>
          <a:p>
            <a:pPr marL="170021" indent="-170021">
              <a:lnSpc>
                <a:spcPct val="120000"/>
              </a:lnSpc>
              <a:spcBef>
                <a:spcPts val="450"/>
              </a:spcBef>
            </a:pPr>
            <a:r>
              <a:rPr lang="en-US" sz="2000"/>
              <a:t>Hover over menu items with arrows to view sub menu</a:t>
            </a:r>
            <a:endParaRPr lang="en-US" sz="2000"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8C21A2-AA7C-4B79-85D9-6D9D7554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5583" y="3712525"/>
            <a:ext cx="3823411" cy="1758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9E234-691C-2ADB-4798-578B45E9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17867" y="3827517"/>
            <a:ext cx="4400550" cy="1085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86D29-3FB2-D4D7-8054-5B570AA9A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24" y="365760"/>
            <a:ext cx="4343400" cy="571500"/>
          </a:xfrm>
        </p:spPr>
        <p:txBody>
          <a:bodyPr>
            <a:normAutofit fontScale="90000"/>
          </a:bodyPr>
          <a:lstStyle/>
          <a:p>
            <a:r>
              <a:rPr lang="en-US" sz="3200"/>
              <a:t> Menu Item Descriptions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623060" y="1425893"/>
            <a:ext cx="6520815" cy="3860889"/>
          </a:xfrm>
        </p:spPr>
        <p:txBody>
          <a:bodyPr vert="horz" lIns="0" tIns="34290" rIns="68580" bIns="34290" rtlCol="0" anchor="t">
            <a:noAutofit/>
          </a:bodyPr>
          <a:lstStyle/>
          <a:p>
            <a:pPr marL="169545" indent="-169545">
              <a:spcBef>
                <a:spcPts val="450"/>
              </a:spcBef>
            </a:pPr>
            <a:r>
              <a:rPr lang="en-US" sz="1500" b="1"/>
              <a:t>GAINS Home –</a:t>
            </a:r>
            <a:r>
              <a:rPr lang="en-US" sz="1500"/>
              <a:t> Messages, Login</a:t>
            </a:r>
            <a:endParaRPr lang="en-US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Administer </a:t>
            </a:r>
            <a:r>
              <a:rPr lang="en-US" sz="1500"/>
              <a:t>– (User Access Administrators only)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Search </a:t>
            </a:r>
            <a:r>
              <a:rPr lang="en-US" sz="1500"/>
              <a:t>– Search for other organizations and approved applications in other organization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Inbox </a:t>
            </a:r>
            <a:r>
              <a:rPr lang="en-US" sz="1500"/>
              <a:t>– Record of system emails to and from user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Monitoring </a:t>
            </a:r>
            <a:r>
              <a:rPr lang="en-US" sz="1500"/>
              <a:t>– Access to monitoring instruments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Funding </a:t>
            </a:r>
            <a:r>
              <a:rPr lang="en-US" sz="1500"/>
              <a:t>– Access to grant applications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Fund Requests – </a:t>
            </a:r>
            <a:r>
              <a:rPr lang="en-US" sz="1500"/>
              <a:t>Access to fund request processes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>
                <a:cs typeface="Calibri"/>
              </a:rPr>
              <a:t>Project Overview</a:t>
            </a:r>
            <a:r>
              <a:rPr lang="en-US" sz="1500">
                <a:cs typeface="Calibri"/>
              </a:rPr>
              <a:t>– Overview/details of LEA’s grants </a:t>
            </a: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LEA Document Library </a:t>
            </a:r>
            <a:r>
              <a:rPr lang="en-US" sz="1500"/>
              <a:t>– LEA-specific location for uploading documents not associated with an application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Address Book  </a:t>
            </a:r>
            <a:r>
              <a:rPr lang="en-US" sz="1500"/>
              <a:t>–  District specific list of users with LEA and SEA roles for an LEA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CDE Resources </a:t>
            </a:r>
            <a:r>
              <a:rPr lang="en-US" sz="1500"/>
              <a:t>– Library of training, program guidance, forms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Help for Current  Page </a:t>
            </a:r>
            <a:r>
              <a:rPr lang="en-US" sz="1500"/>
              <a:t>– Page specific help; number indicates number of help items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r>
              <a:rPr lang="en-US" sz="1500" b="1"/>
              <a:t>Contact  CDE</a:t>
            </a:r>
            <a:r>
              <a:rPr lang="en-US" sz="1500"/>
              <a:t>– Submit Feedback form to GPA</a:t>
            </a:r>
            <a:endParaRPr lang="en-US" sz="1500">
              <a:cs typeface="Calibri"/>
            </a:endParaRPr>
          </a:p>
          <a:p>
            <a:pPr marL="169545" indent="-169545">
              <a:spcBef>
                <a:spcPts val="450"/>
              </a:spcBef>
            </a:pPr>
            <a:endParaRPr lang="en-US" sz="15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FE6A4-E0D5-749C-DF1F-F020F9FF7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D96E12-5980-472E-BAC6-352ACFE5A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3638"/>
      </p:ext>
    </p:extLst>
  </p:cSld>
  <p:clrMapOvr>
    <a:masterClrMapping/>
  </p:clrMapOvr>
</p:sld>
</file>

<file path=ppt/theme/theme1.xml><?xml version="1.0" encoding="utf-8"?>
<a:theme xmlns:a="http://schemas.openxmlformats.org/drawingml/2006/main" name="LINQPPTTemplate">
  <a:themeElements>
    <a:clrScheme name="LINQ Color Theme">
      <a:dk1>
        <a:srgbClr val="00205B"/>
      </a:dk1>
      <a:lt1>
        <a:srgbClr val="FFFFFF"/>
      </a:lt1>
      <a:dk2>
        <a:srgbClr val="46474C"/>
      </a:dk2>
      <a:lt2>
        <a:srgbClr val="EFEFEF"/>
      </a:lt2>
      <a:accent1>
        <a:srgbClr val="00205B"/>
      </a:accent1>
      <a:accent2>
        <a:srgbClr val="81D0DE"/>
      </a:accent2>
      <a:accent3>
        <a:srgbClr val="9DD7CF"/>
      </a:accent3>
      <a:accent4>
        <a:srgbClr val="FDC680"/>
      </a:accent4>
      <a:accent5>
        <a:srgbClr val="F6A99F"/>
      </a:accent5>
      <a:accent6>
        <a:srgbClr val="F0E16E"/>
      </a:accent6>
      <a:hlink>
        <a:srgbClr val="7DCFDF"/>
      </a:hlink>
      <a:folHlink>
        <a:srgbClr val="00205B"/>
      </a:folHlink>
    </a:clrScheme>
    <a:fontScheme name="LINQ">
      <a:majorFont>
        <a:latin typeface="Bookman Old Styl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QPPTTemplate" id="{7A421AE5-65F4-504E-83C1-E418BDF72D23}" vid="{EE55F79F-6CC6-0941-B02C-13E87C9B8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C10B7BBFAF148ABC70D765CD7B3F6" ma:contentTypeVersion="15" ma:contentTypeDescription="Create a new document." ma:contentTypeScope="" ma:versionID="f2416b2148db0f33ffc91827e258f255">
  <xsd:schema xmlns:xsd="http://www.w3.org/2001/XMLSchema" xmlns:xs="http://www.w3.org/2001/XMLSchema" xmlns:p="http://schemas.microsoft.com/office/2006/metadata/properties" xmlns:ns2="1a163e99-07ec-4113-8c35-9b9cd66b05a8" xmlns:ns3="38cce589-8d35-4786-96eb-fd5bd944f469" xmlns:ns4="03689063-9da5-44f8-96f4-8c123fe66f9f" targetNamespace="http://schemas.microsoft.com/office/2006/metadata/properties" ma:root="true" ma:fieldsID="679e3cf12c8335ab459b965882aeace0" ns2:_="" ns3:_="" ns4:_="">
    <xsd:import namespace="1a163e99-07ec-4113-8c35-9b9cd66b05a8"/>
    <xsd:import namespace="38cce589-8d35-4786-96eb-fd5bd944f469"/>
    <xsd:import namespace="03689063-9da5-44f8-96f4-8c123fe66f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63e99-07ec-4113-8c35-9b9cd66b0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ce589-8d35-4786-96eb-fd5bd944f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89063-9da5-44f8-96f4-8c123fe66f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79baeba-4ed7-4b4a-bbf4-c71360971d78}" ma:internalName="TaxCatchAll" ma:showField="CatchAllData" ma:web="03689063-9da5-44f8-96f4-8c123fe66f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689063-9da5-44f8-96f4-8c123fe66f9f" xsi:nil="true"/>
    <lcf76f155ced4ddcb4097134ff3c332f xmlns="38cce589-8d35-4786-96eb-fd5bd944f4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BCDE8E-A00D-4D5F-8129-D8C960070A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B05CC3-41D6-4DDE-BC78-D48263C8B280}">
  <ds:schemaRefs>
    <ds:schemaRef ds:uri="03689063-9da5-44f8-96f4-8c123fe66f9f"/>
    <ds:schemaRef ds:uri="1a163e99-07ec-4113-8c35-9b9cd66b05a8"/>
    <ds:schemaRef ds:uri="38cce589-8d35-4786-96eb-fd5bd944f4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774E72-ABB8-49D8-9C67-28DDAF91F0A5}">
  <ds:schemaRefs>
    <ds:schemaRef ds:uri="03689063-9da5-44f8-96f4-8c123fe66f9f"/>
    <ds:schemaRef ds:uri="1a163e99-07ec-4113-8c35-9b9cd66b05a8"/>
    <ds:schemaRef ds:uri="38cce589-8d35-4786-96eb-fd5bd944f4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1345</Words>
  <Application>Microsoft Office PowerPoint</Application>
  <PresentationFormat>On-screen Show (4:3)</PresentationFormat>
  <Paragraphs>212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Arial,Sans-Serif</vt:lpstr>
      <vt:lpstr>Calibri</vt:lpstr>
      <vt:lpstr>LINQPPTTemplate</vt:lpstr>
      <vt:lpstr>Alabama State Department of Education GAINS eGrants Management Application  </vt:lpstr>
      <vt:lpstr>Agenda</vt:lpstr>
      <vt:lpstr>Accessing GAINS</vt:lpstr>
      <vt:lpstr>Help Resources</vt:lpstr>
      <vt:lpstr>Logging in</vt:lpstr>
      <vt:lpstr>Logging in</vt:lpstr>
      <vt:lpstr>Update name, phone, email</vt:lpstr>
      <vt:lpstr>GAINS Navigation Menu</vt:lpstr>
      <vt:lpstr> Menu Item Descriptions</vt:lpstr>
      <vt:lpstr> Roles</vt:lpstr>
      <vt:lpstr> Roles in GAINS</vt:lpstr>
      <vt:lpstr>Menu Item: Address Book</vt:lpstr>
      <vt:lpstr>Demonstration</vt:lpstr>
      <vt:lpstr>Navigation  </vt:lpstr>
      <vt:lpstr>Saving</vt:lpstr>
      <vt:lpstr>Multiple Users and Page Locking</vt:lpstr>
      <vt:lpstr>Menu item: Search </vt:lpstr>
      <vt:lpstr>PowerPoint Presentation</vt:lpstr>
      <vt:lpstr>  Menu Item: LEA Document Library</vt:lpstr>
      <vt:lpstr>Menu Item: CDE Resources</vt:lpstr>
      <vt:lpstr>Demonstration</vt:lpstr>
      <vt:lpstr>User Access Administrators</vt:lpstr>
      <vt:lpstr>User Access: GAINS Native Authentication vs Colorado IdM</vt:lpstr>
      <vt:lpstr>Creating Users</vt:lpstr>
      <vt:lpstr>Create User </vt:lpstr>
      <vt:lpstr>PowerPoint Presentation</vt:lpstr>
      <vt:lpstr>Removing Users</vt:lpstr>
      <vt:lpstr>Demonstration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Nisha Bagepalli</dc:creator>
  <cp:lastModifiedBy>(Allen) Winicki, Megan</cp:lastModifiedBy>
  <cp:revision>3</cp:revision>
  <dcterms:created xsi:type="dcterms:W3CDTF">2022-03-29T02:28:48Z</dcterms:created>
  <dcterms:modified xsi:type="dcterms:W3CDTF">2023-10-02T19:01:24Z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0x010100AC3C10B7BBFAF148ABC70D765CD7B3F6</vt:lpwstr>
  </property>
  <property fmtid="{D5CDD505-2E9C-101B-9397-08002B2CF9AE}" pid="3" name="MediaServiceImageTags">
    <vt:lpwstr/>
  </property>
</Properties>
</file>