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3" r:id="rId4"/>
  </p:sldMasterIdLst>
  <p:notesMasterIdLst>
    <p:notesMasterId r:id="rId15"/>
  </p:notesMasterIdLst>
  <p:sldIdLst>
    <p:sldId id="270" r:id="rId5"/>
    <p:sldId id="274" r:id="rId6"/>
    <p:sldId id="276" r:id="rId7"/>
    <p:sldId id="281" r:id="rId8"/>
    <p:sldId id="282" r:id="rId9"/>
    <p:sldId id="283" r:id="rId10"/>
    <p:sldId id="284" r:id="rId11"/>
    <p:sldId id="285" r:id="rId12"/>
    <p:sldId id="286" r:id="rId13"/>
    <p:sldId id="280" r:id="rId14"/>
  </p:sldIdLst>
  <p:sldSz cx="9144000" cy="5143500" type="screen16x9"/>
  <p:notesSz cx="6858000" cy="9144000"/>
  <p:embeddedFontLst>
    <p:embeddedFont>
      <p:font typeface="Trebuchet MS" panose="020B060302020202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ilG3FEVXcC7RlEFZX6qYD3+//pK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A09401-23FD-9DBD-1BDF-E9507710B737}" name="Morris, Hilery" initials="MH" userId="S::morris_h@cde.state.co.us::4cb1b04e-c6ef-4395-a1e9-0cbdfa464d75" providerId="AD"/>
  <p188:author id="{B6E1D12F-C703-39D4-D592-F0905B4EE755}" name="Parsley, Bill" initials="BP" userId="S::Parsley_b@cde.state.co.us::5ce66836-2f48-4c4f-9011-cc77bebbf03f" providerId="AD"/>
  <p188:author id="{9EC28A6D-327B-CC76-57A4-5243AC50D294}" name="Collins, DeLilah" initials="CD" userId="S::collins_d@cde.state.co.us::0fbcd1ec-9edd-4919-b5b0-b4fa9ee07543" providerId="AD"/>
  <p188:author id="{CDECB58C-AD26-A9A3-ACB5-D0253716AFB0}" name="Christensen, Mandy" initials="MC" userId="S::Christensen_a@cde.state.co.us::7d680085-0770-4f14-a671-40d34a9daa96" providerId="AD"/>
  <p188:author id="{1A000E95-316D-294D-E76E-9BFE47386923}" name="Allen Winicki, Megan" initials="MA" userId="S::Allen_m@cde.state.co.us::c07f535d-42a0-4588-b690-b208a1900a6e" providerId="AD"/>
  <p188:author id="{C4C2A99C-5580-60CB-C8A1-A012A6EDAFE0}" name="Prael, Michelle" initials="PM" userId="S::prael_m@cde.state.co.us::0a51a797-5dd2-4055-ba07-d9378c419489" providerId="AD"/>
  <p188:author id="{0E3701A0-E232-E6FD-612B-F97ACBDB5977}" name="Parsley, Bill" initials="PB" userId="S::parsley_b@cde.state.co.us::5ce66836-2f48-4c4f-9011-cc77bebbf03f" providerId="AD"/>
  <p188:author id="{C85AB7D2-B550-BD79-B8E2-7E1BEF75532D}" name="Hollingshead, Jess" initials="HJ" userId="S::hollingshead_j@cde.state.co.us::72828a8d-9361-4fc4-a85c-ed48cb67a61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8BC9"/>
    <a:srgbClr val="EE6B12"/>
    <a:srgbClr val="C2570E"/>
    <a:srgbClr val="008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2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3" Type="http://customschemas.google.com/relationships/presentationmetadata" Target="metadata"/><Relationship Id="rId58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5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31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Oran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er background">
            <a:extLst>
              <a:ext uri="{FF2B5EF4-FFF2-40B4-BE49-F238E27FC236}">
                <a16:creationId xmlns:a16="http://schemas.microsoft.com/office/drawing/2014/main" id="{BF8373C2-03EC-C439-05FA-2EF39F1E4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5" y="-36285"/>
            <a:ext cx="9144000" cy="2743200"/>
          </a:xfrm>
          <a:prstGeom prst="rect">
            <a:avLst/>
          </a:prstGeom>
          <a:solidFill>
            <a:srgbClr val="EE6B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Content Placeholder 2" descr="CDE logo">
            <a:extLst>
              <a:ext uri="{FF2B5EF4-FFF2-40B4-BE49-F238E27FC236}">
                <a16:creationId xmlns:a16="http://schemas.microsoft.com/office/drawing/2014/main" id="{ECA03D9A-7FC4-1383-19B9-E596001A693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299325" y="703400"/>
            <a:ext cx="1456100" cy="9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876E49-ECF2-BA20-C8C6-A7E62C179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1" y="1842006"/>
            <a:ext cx="5784971" cy="818068"/>
          </a:xfrm>
        </p:spPr>
        <p:txBody>
          <a:bodyPr anchor="ctr">
            <a:normAutofit/>
          </a:bodyPr>
          <a:lstStyle>
            <a:lvl1pPr algn="ctr">
              <a:defRPr sz="2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A6FB86-015E-024A-D471-9CE613BCD4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0312" y="2962656"/>
            <a:ext cx="5784970" cy="1241425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 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8509A06-99DE-B63F-653C-A325846592B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35329" y="-29495"/>
            <a:ext cx="3007077" cy="4347738"/>
          </a:xfrm>
        </p:spPr>
        <p:txBody>
          <a:bodyPr>
            <a:normAutofit/>
          </a:bodyPr>
          <a:lstStyle>
            <a:lvl1pPr marL="11430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endParaRPr lang="en-US"/>
          </a:p>
        </p:txBody>
      </p:sp>
      <p:pic>
        <p:nvPicPr>
          <p:cNvPr id="4" name="Footer Background">
            <a:extLst>
              <a:ext uri="{FF2B5EF4-FFF2-40B4-BE49-F238E27FC236}">
                <a16:creationId xmlns:a16="http://schemas.microsoft.com/office/drawing/2014/main" id="{1065E397-AADA-E2BF-572E-DB2EB85D5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8242"/>
            <a:ext cx="9144003" cy="830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93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der Background" descr="&quot;&quot;">
            <a:extLst>
              <a:ext uri="{FF2B5EF4-FFF2-40B4-BE49-F238E27FC236}">
                <a16:creationId xmlns:a16="http://schemas.microsoft.com/office/drawing/2014/main" id="{D17A9025-49B8-5951-4327-80057B367C37}"/>
              </a:ext>
            </a:extLst>
          </p:cNvPr>
          <p:cNvSpPr/>
          <p:nvPr userDrawn="1"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Content Placeholder 2" descr="Colorado Department of Education logo">
            <a:extLst>
              <a:ext uri="{FF2B5EF4-FFF2-40B4-BE49-F238E27FC236}">
                <a16:creationId xmlns:a16="http://schemas.microsoft.com/office/drawing/2014/main" id="{ECA03D9A-7FC4-1383-19B9-E596001A693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299325" y="703400"/>
            <a:ext cx="1456100" cy="9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876E49-ECF2-BA20-C8C6-A7E62C179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1" y="1842006"/>
            <a:ext cx="5784971" cy="818068"/>
          </a:xfrm>
        </p:spPr>
        <p:txBody>
          <a:bodyPr anchor="t">
            <a:normAutofit/>
          </a:bodyPr>
          <a:lstStyle>
            <a:lvl1pPr algn="ctr">
              <a:defRPr sz="2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A6FB86-015E-024A-D471-9CE613BCD4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0312" y="2962656"/>
            <a:ext cx="5784970" cy="1241425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 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8509A06-99DE-B63F-653C-A325846592B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87757" y="1"/>
            <a:ext cx="2954650" cy="4311400"/>
          </a:xfrm>
        </p:spPr>
        <p:txBody>
          <a:bodyPr>
            <a:normAutofit/>
          </a:bodyPr>
          <a:lstStyle>
            <a:lvl1pPr marL="1143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Object</a:t>
            </a:r>
          </a:p>
        </p:txBody>
      </p:sp>
      <p:pic>
        <p:nvPicPr>
          <p:cNvPr id="10" name="Footer Background">
            <a:extLst>
              <a:ext uri="{FF2B5EF4-FFF2-40B4-BE49-F238E27FC236}">
                <a16:creationId xmlns:a16="http://schemas.microsoft.com/office/drawing/2014/main" id="{C89979AB-D14A-E902-7C83-DEEC35762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4308583"/>
            <a:ext cx="9144003" cy="830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96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der Background" descr="&quot;&quot;">
            <a:extLst>
              <a:ext uri="{FF2B5EF4-FFF2-40B4-BE49-F238E27FC236}">
                <a16:creationId xmlns:a16="http://schemas.microsoft.com/office/drawing/2014/main" id="{D17A9025-49B8-5951-4327-80057B367C37}"/>
              </a:ext>
            </a:extLst>
          </p:cNvPr>
          <p:cNvSpPr/>
          <p:nvPr userDrawn="1"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Content Placeholder 2" descr="Colorado Department of Education logo">
            <a:extLst>
              <a:ext uri="{FF2B5EF4-FFF2-40B4-BE49-F238E27FC236}">
                <a16:creationId xmlns:a16="http://schemas.microsoft.com/office/drawing/2014/main" id="{ECA03D9A-7FC4-1383-19B9-E596001A693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299325" y="703400"/>
            <a:ext cx="1456100" cy="9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876E49-ECF2-BA20-C8C6-A7E62C179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1" y="1842006"/>
            <a:ext cx="5784971" cy="818068"/>
          </a:xfrm>
        </p:spPr>
        <p:txBody>
          <a:bodyPr anchor="t">
            <a:normAutofit/>
          </a:bodyPr>
          <a:lstStyle>
            <a:lvl1pPr algn="ctr">
              <a:defRPr sz="2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A6FB86-015E-024A-D471-9CE613BCD4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0312" y="2962656"/>
            <a:ext cx="5784970" cy="1241425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 b="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 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8509A06-99DE-B63F-653C-A325846592B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0383" y="1"/>
            <a:ext cx="2954650" cy="4311400"/>
          </a:xfrm>
        </p:spPr>
        <p:txBody>
          <a:bodyPr>
            <a:normAutofit/>
          </a:bodyPr>
          <a:lstStyle>
            <a:lvl1pPr marL="1143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endParaRPr lang="en-US"/>
          </a:p>
        </p:txBody>
      </p:sp>
      <p:sp>
        <p:nvSpPr>
          <p:cNvPr id="5" name="Footer Background">
            <a:extLst>
              <a:ext uri="{FF2B5EF4-FFF2-40B4-BE49-F238E27FC236}">
                <a16:creationId xmlns:a16="http://schemas.microsoft.com/office/drawing/2014/main" id="{3E053A2F-6B7F-FEDF-2537-3D0170897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311400"/>
            <a:ext cx="9144000" cy="8321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7703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D912-6C18-BD7E-20B8-246EE981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199" y="132878"/>
            <a:ext cx="8695267" cy="62282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5" name="Header Separator" descr="Header separator">
            <a:extLst>
              <a:ext uri="{FF2B5EF4-FFF2-40B4-BE49-F238E27FC236}">
                <a16:creationId xmlns:a16="http://schemas.microsoft.com/office/drawing/2014/main" id="{94645181-6C3B-B4FD-D448-38DF991B2FCB}"/>
              </a:ext>
            </a:extLst>
          </p:cNvPr>
          <p:cNvCxnSpPr/>
          <p:nvPr userDrawn="1"/>
        </p:nvCxnSpPr>
        <p:spPr>
          <a:xfrm>
            <a:off x="0" y="77659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23C1A-A888-EEB5-774A-BB24E85B9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28187"/>
            <a:ext cx="5391265" cy="3226081"/>
          </a:xfrm>
        </p:spPr>
        <p:txBody>
          <a:bodyPr/>
          <a:lstStyle>
            <a:lvl1pPr>
              <a:lnSpc>
                <a:spcPct val="9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Footer Background">
            <a:extLst>
              <a:ext uri="{FF2B5EF4-FFF2-40B4-BE49-F238E27FC236}">
                <a16:creationId xmlns:a16="http://schemas.microsoft.com/office/drawing/2014/main" id="{1F3B2BAB-D873-5894-52EE-3577C5D1F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DE Logo">
            <a:extLst>
              <a:ext uri="{FF2B5EF4-FFF2-40B4-BE49-F238E27FC236}">
                <a16:creationId xmlns:a16="http://schemas.microsoft.com/office/drawing/2014/main" id="{1014F391-30B8-A2E7-07E3-3E199506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2711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2)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D912-6C18-BD7E-20B8-246EE981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199" y="132878"/>
            <a:ext cx="8695267" cy="62282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5" name="Header Separator" descr="Header separator">
            <a:extLst>
              <a:ext uri="{FF2B5EF4-FFF2-40B4-BE49-F238E27FC236}">
                <a16:creationId xmlns:a16="http://schemas.microsoft.com/office/drawing/2014/main" id="{521EACFF-76AE-FBD9-46B0-4BEF73F0C790}"/>
              </a:ext>
            </a:extLst>
          </p:cNvPr>
          <p:cNvCxnSpPr/>
          <p:nvPr userDrawn="1"/>
        </p:nvCxnSpPr>
        <p:spPr>
          <a:xfrm>
            <a:off x="0" y="77659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23C1A-A888-EEB5-774A-BB24E85B9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928187"/>
            <a:ext cx="5394960" cy="3226081"/>
          </a:xfrm>
        </p:spPr>
        <p:txBody>
          <a:bodyPr/>
          <a:lstStyle>
            <a:lvl1pPr>
              <a:lnSpc>
                <a:spcPct val="90000"/>
              </a:lnSpc>
              <a:defRPr sz="18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4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C4C999-E995-BF54-91C1-FC977B702D1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860472" y="928642"/>
            <a:ext cx="3080327" cy="3226081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1600"/>
            </a:lvl3pPr>
          </a:lstStyle>
          <a:p>
            <a:pPr lvl="0"/>
            <a:r>
              <a:rPr lang="en-US"/>
              <a:t>Object</a:t>
            </a:r>
          </a:p>
        </p:txBody>
      </p:sp>
      <p:pic>
        <p:nvPicPr>
          <p:cNvPr id="8" name="Footer Background">
            <a:extLst>
              <a:ext uri="{FF2B5EF4-FFF2-40B4-BE49-F238E27FC236}">
                <a16:creationId xmlns:a16="http://schemas.microsoft.com/office/drawing/2014/main" id="{C47DA95A-C3D3-3A36-6E94-A0C31B67B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DE Logo">
            <a:extLst>
              <a:ext uri="{FF2B5EF4-FFF2-40B4-BE49-F238E27FC236}">
                <a16:creationId xmlns:a16="http://schemas.microsoft.com/office/drawing/2014/main" id="{1014F391-30B8-A2E7-07E3-3E199506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545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3)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D912-6C18-BD7E-20B8-246EE981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199" y="132878"/>
            <a:ext cx="8695267" cy="62282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7" name="Header Separator" descr="Header separator">
            <a:extLst>
              <a:ext uri="{FF2B5EF4-FFF2-40B4-BE49-F238E27FC236}">
                <a16:creationId xmlns:a16="http://schemas.microsoft.com/office/drawing/2014/main" id="{E0A5B321-BE39-D99D-AE92-87D656E1C2A7}"/>
              </a:ext>
            </a:extLst>
          </p:cNvPr>
          <p:cNvCxnSpPr/>
          <p:nvPr userDrawn="1"/>
        </p:nvCxnSpPr>
        <p:spPr>
          <a:xfrm>
            <a:off x="0" y="77659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23C1A-A888-EEB5-774A-BB24E85B9C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3200" y="928187"/>
            <a:ext cx="2821825" cy="3226081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AF4F8F-2E84-4468-ED5D-A28E2A98B9A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163299" y="927979"/>
            <a:ext cx="2821825" cy="3226081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BA9F60-7675-4A99-8A53-387BF6CB269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15435" y="927979"/>
            <a:ext cx="2821825" cy="3226081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9" name="Footer Background">
            <a:extLst>
              <a:ext uri="{FF2B5EF4-FFF2-40B4-BE49-F238E27FC236}">
                <a16:creationId xmlns:a16="http://schemas.microsoft.com/office/drawing/2014/main" id="{3BB0E224-BD61-EF0D-71B4-6139542A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DE Logo">
            <a:extLst>
              <a:ext uri="{FF2B5EF4-FFF2-40B4-BE49-F238E27FC236}">
                <a16:creationId xmlns:a16="http://schemas.microsoft.com/office/drawing/2014/main" id="{1014F391-30B8-A2E7-07E3-3E199506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053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D912-6C18-BD7E-20B8-246EE981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360531"/>
            <a:ext cx="9144000" cy="622829"/>
          </a:xfrm>
          <a:solidFill>
            <a:srgbClr val="488BC9"/>
          </a:solidFill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1492FC1-304C-F95B-BD7F-33CE0A8FAE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Object</a:t>
            </a:r>
          </a:p>
        </p:txBody>
      </p:sp>
      <p:pic>
        <p:nvPicPr>
          <p:cNvPr id="11" name="CDE Logo" descr="CDE logo">
            <a:extLst>
              <a:ext uri="{FF2B5EF4-FFF2-40B4-BE49-F238E27FC236}">
                <a16:creationId xmlns:a16="http://schemas.microsoft.com/office/drawing/2014/main" id="{1014F391-30B8-A2E7-07E3-3E199506A77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865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Blue Foo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D912-6C18-BD7E-20B8-246EE981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199" y="132878"/>
            <a:ext cx="8695267" cy="62282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Footer Background">
            <a:extLst>
              <a:ext uri="{FF2B5EF4-FFF2-40B4-BE49-F238E27FC236}">
                <a16:creationId xmlns:a16="http://schemas.microsoft.com/office/drawing/2014/main" id="{F10B4B1B-19BC-CC7B-1AAE-A6A2010E8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CDE logo">
            <a:extLst>
              <a:ext uri="{FF2B5EF4-FFF2-40B4-BE49-F238E27FC236}">
                <a16:creationId xmlns:a16="http://schemas.microsoft.com/office/drawing/2014/main" id="{9F164403-F968-F752-72F7-60E69CBFB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309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Blue Foo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D912-6C18-BD7E-20B8-246EE981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199" y="132878"/>
            <a:ext cx="8695267" cy="62282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5" name="Footer Background">
            <a:extLst>
              <a:ext uri="{FF2B5EF4-FFF2-40B4-BE49-F238E27FC236}">
                <a16:creationId xmlns:a16="http://schemas.microsoft.com/office/drawing/2014/main" id="{57BC08A7-B644-EDC6-8E6C-01BDDB411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DE logo">
            <a:extLst>
              <a:ext uri="{FF2B5EF4-FFF2-40B4-BE49-F238E27FC236}">
                <a16:creationId xmlns:a16="http://schemas.microsoft.com/office/drawing/2014/main" id="{9F164403-F968-F752-72F7-60E69CBFB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459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1" preserve="1">
  <p:cSld name="Images can be copy/pasted to other slides - 0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8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8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8" descr="Photo of elementary students and teach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8" descr="Photo of elementary stud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8" descr="Photo of elementary stud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8" descr="Photo of elementary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8" descr="Photo of elementary stud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8" descr="Photo of elementary student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226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2" preserve="1">
  <p:cSld name="Images can be copy/pasted to other slides - 0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9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9" descr="Photo of elementary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9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9" descr="Photo of high school student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9" descr="Photo of high school stude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9" descr="Photo of high school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9" descr="Photo of high school student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59" descr="Photo of high school stud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88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er background">
            <a:extLst>
              <a:ext uri="{FF2B5EF4-FFF2-40B4-BE49-F238E27FC236}">
                <a16:creationId xmlns:a16="http://schemas.microsoft.com/office/drawing/2014/main" id="{BF8373C2-03EC-C439-05FA-2EF39F1E4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EE6B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Content Placeholder 2" descr="CDE logo">
            <a:extLst>
              <a:ext uri="{FF2B5EF4-FFF2-40B4-BE49-F238E27FC236}">
                <a16:creationId xmlns:a16="http://schemas.microsoft.com/office/drawing/2014/main" id="{ECA03D9A-7FC4-1383-19B9-E596001A693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299325" y="703400"/>
            <a:ext cx="1456100" cy="9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876E49-ECF2-BA20-C8C6-A7E62C179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1" y="1842006"/>
            <a:ext cx="5784971" cy="818068"/>
          </a:xfrm>
        </p:spPr>
        <p:txBody>
          <a:bodyPr anchor="ctr">
            <a:normAutofit/>
          </a:bodyPr>
          <a:lstStyle>
            <a:lvl1pPr algn="ctr">
              <a:defRPr sz="2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A6FB86-015E-024A-D471-9CE613BCD4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0312" y="2962656"/>
            <a:ext cx="5784970" cy="1241425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 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8509A06-99DE-B63F-653C-A325846592B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4678" y="1"/>
            <a:ext cx="3017846" cy="4311400"/>
          </a:xfrm>
        </p:spPr>
        <p:txBody>
          <a:bodyPr>
            <a:normAutofit/>
          </a:bodyPr>
          <a:lstStyle>
            <a:lvl1pPr marL="11430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endParaRPr lang="en-US"/>
          </a:p>
        </p:txBody>
      </p:sp>
      <p:sp>
        <p:nvSpPr>
          <p:cNvPr id="8" name="Footer Background">
            <a:extLst>
              <a:ext uri="{FF2B5EF4-FFF2-40B4-BE49-F238E27FC236}">
                <a16:creationId xmlns:a16="http://schemas.microsoft.com/office/drawing/2014/main" id="{7C45856C-A091-BB35-732B-FDC7F838F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E6B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2914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3" preserve="1">
  <p:cSld name="Images can be copy/pasted to other slides - 0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60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0" descr="Photo of high school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60" descr="Photo of high school stude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650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Orange" userDrawn="1">
  <p:cSld name="DELETE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682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D912-6C18-BD7E-20B8-246EE981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199" y="132878"/>
            <a:ext cx="8695267" cy="62282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7" name="Header Separator" descr="Header separator">
            <a:extLst>
              <a:ext uri="{FF2B5EF4-FFF2-40B4-BE49-F238E27FC236}">
                <a16:creationId xmlns:a16="http://schemas.microsoft.com/office/drawing/2014/main" id="{E0A5B321-BE39-D99D-AE92-87D656E1C2A7}"/>
              </a:ext>
            </a:extLst>
          </p:cNvPr>
          <p:cNvCxnSpPr/>
          <p:nvPr userDrawn="1"/>
        </p:nvCxnSpPr>
        <p:spPr>
          <a:xfrm>
            <a:off x="0" y="77659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23C1A-A888-EEB5-774A-BB24E85B9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28187"/>
            <a:ext cx="5391265" cy="3226081"/>
          </a:xfrm>
        </p:spPr>
        <p:txBody>
          <a:bodyPr/>
          <a:lstStyle>
            <a:lvl1pPr>
              <a:lnSpc>
                <a:spcPct val="9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Footer Background">
            <a:extLst>
              <a:ext uri="{FF2B5EF4-FFF2-40B4-BE49-F238E27FC236}">
                <a16:creationId xmlns:a16="http://schemas.microsoft.com/office/drawing/2014/main" id="{58933E75-DE32-3AEA-68AC-E0AF3FE7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DE Logo">
            <a:extLst>
              <a:ext uri="{FF2B5EF4-FFF2-40B4-BE49-F238E27FC236}">
                <a16:creationId xmlns:a16="http://schemas.microsoft.com/office/drawing/2014/main" id="{1014F391-30B8-A2E7-07E3-3E199506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125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2)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D912-6C18-BD7E-20B8-246EE981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199" y="132878"/>
            <a:ext cx="8695267" cy="62282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7" name="Header Separator" descr="Header separator">
            <a:extLst>
              <a:ext uri="{FF2B5EF4-FFF2-40B4-BE49-F238E27FC236}">
                <a16:creationId xmlns:a16="http://schemas.microsoft.com/office/drawing/2014/main" id="{E0A5B321-BE39-D99D-AE92-87D656E1C2A7}"/>
              </a:ext>
            </a:extLst>
          </p:cNvPr>
          <p:cNvCxnSpPr/>
          <p:nvPr userDrawn="1"/>
        </p:nvCxnSpPr>
        <p:spPr>
          <a:xfrm>
            <a:off x="0" y="77659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23C1A-A888-EEB5-774A-BB24E85B9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928187"/>
            <a:ext cx="5394960" cy="3226081"/>
          </a:xfrm>
        </p:spPr>
        <p:txBody>
          <a:bodyPr/>
          <a:lstStyle>
            <a:lvl1pPr>
              <a:lnSpc>
                <a:spcPct val="90000"/>
              </a:lnSpc>
              <a:defRPr sz="18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4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C4C999-E995-BF54-91C1-FC977B702D1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860472" y="928642"/>
            <a:ext cx="3080327" cy="322608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1600"/>
            </a:lvl3pPr>
          </a:lstStyle>
          <a:p>
            <a:pPr lvl="0"/>
            <a:r>
              <a:rPr lang="en-US"/>
              <a:t>Object</a:t>
            </a:r>
          </a:p>
        </p:txBody>
      </p:sp>
      <p:pic>
        <p:nvPicPr>
          <p:cNvPr id="9" name="Footer Background">
            <a:extLst>
              <a:ext uri="{FF2B5EF4-FFF2-40B4-BE49-F238E27FC236}">
                <a16:creationId xmlns:a16="http://schemas.microsoft.com/office/drawing/2014/main" id="{62F2933A-912C-A64A-0591-A9D03EC4A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DE Logo">
            <a:extLst>
              <a:ext uri="{FF2B5EF4-FFF2-40B4-BE49-F238E27FC236}">
                <a16:creationId xmlns:a16="http://schemas.microsoft.com/office/drawing/2014/main" id="{1014F391-30B8-A2E7-07E3-3E199506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385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3)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D912-6C18-BD7E-20B8-246EE981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199" y="132878"/>
            <a:ext cx="8695267" cy="62282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7" name="Header Separator" descr="Header separator">
            <a:extLst>
              <a:ext uri="{FF2B5EF4-FFF2-40B4-BE49-F238E27FC236}">
                <a16:creationId xmlns:a16="http://schemas.microsoft.com/office/drawing/2014/main" id="{E0A5B321-BE39-D99D-AE92-87D656E1C2A7}"/>
              </a:ext>
            </a:extLst>
          </p:cNvPr>
          <p:cNvCxnSpPr/>
          <p:nvPr userDrawn="1"/>
        </p:nvCxnSpPr>
        <p:spPr>
          <a:xfrm>
            <a:off x="0" y="77659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23C1A-A888-EEB5-774A-BB24E85B9C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3200" y="928187"/>
            <a:ext cx="2821825" cy="3226081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8" name="Footer Background">
            <a:extLst>
              <a:ext uri="{FF2B5EF4-FFF2-40B4-BE49-F238E27FC236}">
                <a16:creationId xmlns:a16="http://schemas.microsoft.com/office/drawing/2014/main" id="{58933E75-DE32-3AEA-68AC-E0AF3FE7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DE Logo">
            <a:extLst>
              <a:ext uri="{FF2B5EF4-FFF2-40B4-BE49-F238E27FC236}">
                <a16:creationId xmlns:a16="http://schemas.microsoft.com/office/drawing/2014/main" id="{1014F391-30B8-A2E7-07E3-3E199506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AF4F8F-2E84-4468-ED5D-A28E2A98B9A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163299" y="927979"/>
            <a:ext cx="2821825" cy="3226081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BA9F60-7675-4A99-8A53-387BF6CB269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15435" y="927979"/>
            <a:ext cx="2821825" cy="3226081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96861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D912-6C18-BD7E-20B8-246EE981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360531"/>
            <a:ext cx="9144000" cy="622829"/>
          </a:xfrm>
          <a:solidFill>
            <a:srgbClr val="EE6B12"/>
          </a:solidFill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1492FC1-304C-F95B-BD7F-33CE0A8FAE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Object</a:t>
            </a:r>
          </a:p>
        </p:txBody>
      </p:sp>
      <p:pic>
        <p:nvPicPr>
          <p:cNvPr id="11" name="CDE Logo">
            <a:extLst>
              <a:ext uri="{FF2B5EF4-FFF2-40B4-BE49-F238E27FC236}">
                <a16:creationId xmlns:a16="http://schemas.microsoft.com/office/drawing/2014/main" id="{1014F391-30B8-A2E7-07E3-3E199506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00100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402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D912-6C18-BD7E-20B8-246EE981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199" y="132878"/>
            <a:ext cx="8695267" cy="62282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2992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Orange Foo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D912-6C18-BD7E-20B8-246EE981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199" y="132878"/>
            <a:ext cx="8695267" cy="62282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Footer Background">
            <a:extLst>
              <a:ext uri="{FF2B5EF4-FFF2-40B4-BE49-F238E27FC236}">
                <a16:creationId xmlns:a16="http://schemas.microsoft.com/office/drawing/2014/main" id="{F10B4B1B-19BC-CC7B-1AAE-A6A2010E8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E6B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CDE logo">
            <a:extLst>
              <a:ext uri="{FF2B5EF4-FFF2-40B4-BE49-F238E27FC236}">
                <a16:creationId xmlns:a16="http://schemas.microsoft.com/office/drawing/2014/main" id="{9F164403-F968-F752-72F7-60E69CBFB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87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Orange Foo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D912-6C18-BD7E-20B8-246EE981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199" y="132878"/>
            <a:ext cx="8695267" cy="62282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5" name="Footer Background">
            <a:extLst>
              <a:ext uri="{FF2B5EF4-FFF2-40B4-BE49-F238E27FC236}">
                <a16:creationId xmlns:a16="http://schemas.microsoft.com/office/drawing/2014/main" id="{1732253B-C394-AE95-5AA2-C889F7E49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DE logo">
            <a:extLst>
              <a:ext uri="{FF2B5EF4-FFF2-40B4-BE49-F238E27FC236}">
                <a16:creationId xmlns:a16="http://schemas.microsoft.com/office/drawing/2014/main" id="{9F164403-F968-F752-72F7-60E69CBFB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186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8345D9-EF57-FC26-1696-B3CDAB205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99" y="274638"/>
            <a:ext cx="8695267" cy="622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2E465-A8BD-2435-848C-F3AD94709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200" y="999067"/>
            <a:ext cx="8695266" cy="36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337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17" r:id="rId2"/>
    <p:sldLayoutId id="2147483716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39" r:id="rId9"/>
    <p:sldLayoutId id="2147483723" r:id="rId10"/>
    <p:sldLayoutId id="2147483738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40" r:id="rId18"/>
    <p:sldLayoutId id="2147483741" r:id="rId19"/>
    <p:sldLayoutId id="2147483742" r:id="rId20"/>
    <p:sldLayoutId id="2147483730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martsheet.com/b/form/95abca2bd3ca41bebd9a43a6edd8e423" TargetMode="External"/><Relationship Id="rId2" Type="http://schemas.openxmlformats.org/officeDocument/2006/relationships/hyperlink" Target="https://www.cde.state.co.us/gains/gainstraining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hyperlink" Target="mailto:Grants_Fiscal@cde.state.co.us" TargetMode="External"/><Relationship Id="rId4" Type="http://schemas.openxmlformats.org/officeDocument/2006/relationships/hyperlink" Target="mailto:GAINS@cde.state.co.u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DE Logo">
            <a:extLst>
              <a:ext uri="{FF2B5EF4-FFF2-40B4-BE49-F238E27FC236}">
                <a16:creationId xmlns:a16="http://schemas.microsoft.com/office/drawing/2014/main" id="{082053B2-D9F2-53C4-74A0-362BD83D7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9325" y="703400"/>
            <a:ext cx="1456100" cy="9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0BFEC92-AEF7-6AE0-6F34-2464898B81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Trebuchet MS"/>
              </a:rPr>
              <a:t>Annual Financial Management Certification and Assurances</a:t>
            </a:r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C474C756-C41A-E676-1506-1F39891695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latin typeface="Trebuchet MS"/>
                <a:cs typeface="Arial"/>
              </a:rPr>
              <a:t>Grants Program Administration Office</a:t>
            </a:r>
          </a:p>
          <a:p>
            <a:r>
              <a:rPr lang="en-US">
                <a:latin typeface="Trebuchet MS"/>
                <a:cs typeface="Arial"/>
              </a:rPr>
              <a:t>in collaboration with</a:t>
            </a:r>
          </a:p>
          <a:p>
            <a:r>
              <a:rPr lang="en-US">
                <a:latin typeface="Trebuchet MS"/>
                <a:cs typeface="Arial"/>
              </a:rPr>
              <a:t>Grants Fiscal Management Unit</a:t>
            </a:r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8C4C843-24BC-915C-FD53-6299AE013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6235625" y="8313"/>
            <a:ext cx="2907004" cy="4311650"/>
          </a:xfr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770121EC-D199-948A-AC5E-D5C34845AB48}"/>
              </a:ext>
            </a:extLst>
          </p:cNvPr>
          <p:cNvSpPr txBox="1"/>
          <p:nvPr/>
        </p:nvSpPr>
        <p:spPr>
          <a:xfrm>
            <a:off x="125523" y="4628526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200" b="0" i="0" u="none" strike="noStrike" cap="none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4248-B3E2-D07A-36C7-8555DCB1E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rebuchet MS"/>
              </a:rPr>
              <a:t>Resources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0EB24-D91E-E13B-B5AC-A2F81E5B2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  <a:hlinkClick r:id="rId2"/>
              </a:rPr>
              <a:t>Small Bites</a:t>
            </a: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  <a:hlinkClick r:id="rId3"/>
              </a:rPr>
              <a:t>Help Desk Tickets</a:t>
            </a:r>
          </a:p>
          <a:p>
            <a:r>
              <a:rPr lang="en-US">
                <a:latin typeface="Arial"/>
                <a:cs typeface="Arial"/>
              </a:rPr>
              <a:t>GAINS Inbox (</a:t>
            </a:r>
            <a:r>
              <a:rPr lang="en-US">
                <a:latin typeface="Arial"/>
                <a:cs typeface="Arial"/>
                <a:hlinkClick r:id="rId4"/>
              </a:rPr>
              <a:t>GAINS@cde.state.co.us</a:t>
            </a:r>
            <a:r>
              <a:rPr lang="en-US">
                <a:latin typeface="Arial"/>
                <a:cs typeface="Arial"/>
              </a:rPr>
              <a:t>)</a:t>
            </a:r>
          </a:p>
          <a:p>
            <a:r>
              <a:rPr lang="en-US">
                <a:latin typeface="Arial"/>
                <a:cs typeface="Arial"/>
              </a:rPr>
              <a:t>GFMU Inbox (</a:t>
            </a:r>
            <a:r>
              <a:rPr lang="en-US">
                <a:latin typeface="Arial"/>
                <a:cs typeface="Arial"/>
                <a:hlinkClick r:id="rId5"/>
              </a:rPr>
              <a:t>Grants_Fiscal@cde.state.co.us</a:t>
            </a:r>
            <a:r>
              <a:rPr lang="en-US">
                <a:latin typeface="Arial"/>
                <a:cs typeface="Arial"/>
              </a:rPr>
              <a:t>)</a:t>
            </a:r>
          </a:p>
        </p:txBody>
      </p:sp>
      <p:pic>
        <p:nvPicPr>
          <p:cNvPr id="6" name="Picture 5" descr="GAINS Logo.">
            <a:extLst>
              <a:ext uri="{FF2B5EF4-FFF2-40B4-BE49-F238E27FC236}">
                <a16:creationId xmlns:a16="http://schemas.microsoft.com/office/drawing/2014/main" id="{FE18E310-C07C-DFF3-CD10-B109DAC6E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390" y="2271942"/>
            <a:ext cx="3854183" cy="1632448"/>
          </a:xfrm>
          <a:prstGeom prst="rect">
            <a:avLst/>
          </a:prstGeom>
        </p:spPr>
      </p:pic>
      <p:sp>
        <p:nvSpPr>
          <p:cNvPr id="5" name="Slide Number">
            <a:extLst>
              <a:ext uri="{FF2B5EF4-FFF2-40B4-BE49-F238E27FC236}">
                <a16:creationId xmlns:a16="http://schemas.microsoft.com/office/drawing/2014/main" id="{1FE946D3-2ACA-49F5-D60C-038FC5E3AE5E}"/>
              </a:ext>
            </a:extLst>
          </p:cNvPr>
          <p:cNvSpPr txBox="1"/>
          <p:nvPr/>
        </p:nvSpPr>
        <p:spPr>
          <a:xfrm>
            <a:off x="125523" y="4628526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200" b="0" i="0" u="none" strike="noStrike" cap="none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7921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8A090D-79AE-F6AB-CE57-8A031BE97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rebuchet MS"/>
              </a:rPr>
              <a:t>Agenda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87FCB5-83EC-F5DA-7F19-FF0A7DD63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68" y="838676"/>
            <a:ext cx="4293814" cy="34739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What is the Financial Certification?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Who must complete it and how often?</a:t>
            </a:r>
          </a:p>
          <a:p>
            <a:r>
              <a:rPr lang="en-US">
                <a:latin typeface="Arial"/>
                <a:cs typeface="Arial"/>
              </a:rPr>
              <a:t>GAINS Navigation for the Certification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F6A6761-58FE-DB52-47F2-9605CD9F3B20}"/>
              </a:ext>
            </a:extLst>
          </p:cNvPr>
          <p:cNvSpPr txBox="1"/>
          <p:nvPr/>
        </p:nvSpPr>
        <p:spPr>
          <a:xfrm>
            <a:off x="125523" y="4628526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200" b="0" i="0" u="none" strike="noStrike" cap="none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GAINS Logo">
            <a:extLst>
              <a:ext uri="{FF2B5EF4-FFF2-40B4-BE49-F238E27FC236}">
                <a16:creationId xmlns:a16="http://schemas.microsoft.com/office/drawing/2014/main" id="{AD221EFE-4DA0-8690-DE42-F0B8A7882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956" y="2574906"/>
            <a:ext cx="3854183" cy="16324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9F9F9-73C8-B4F9-81C0-BFC64F24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32878"/>
            <a:ext cx="7541492" cy="62282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Trebuchet MS"/>
              </a:rPr>
              <a:t>What is the Financial Management Certification and Assurances form?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B102-DC0A-7D25-029B-57DE46951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28187"/>
            <a:ext cx="8081402" cy="32260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Every entity that receives federal funds must comply with applicable federal regulations, statutes and other compliance requirements.</a:t>
            </a:r>
          </a:p>
          <a:p>
            <a:r>
              <a:rPr lang="en-US">
                <a:latin typeface="Arial"/>
                <a:cs typeface="Arial"/>
              </a:rPr>
              <a:t>Annual completion of this form serves several purposes:</a:t>
            </a:r>
          </a:p>
          <a:p>
            <a:pPr lvl="1"/>
            <a:r>
              <a:rPr lang="en-US"/>
              <a:t>Functions as your entity’s annual certification of compliance</a:t>
            </a:r>
          </a:p>
          <a:p>
            <a:pPr lvl="1"/>
            <a:r>
              <a:rPr lang="en-US">
                <a:latin typeface="Arial"/>
                <a:ea typeface="Calibri"/>
                <a:cs typeface="Arial"/>
              </a:rPr>
              <a:t>Enables CDE to target technical assistance needs to best serve the population</a:t>
            </a:r>
          </a:p>
          <a:p>
            <a:pPr lvl="1"/>
            <a:r>
              <a:rPr lang="en-US">
                <a:latin typeface="Arial"/>
                <a:ea typeface="Calibri"/>
                <a:cs typeface="Arial"/>
              </a:rPr>
              <a:t>Documents CDE’s compliance with our requirement to assess the “</a:t>
            </a:r>
            <a:r>
              <a:rPr lang="en-US"/>
              <a:t>risk of noncompliance” for our universe of LEAs</a:t>
            </a:r>
            <a:endParaRPr lang="en-US">
              <a:latin typeface="Arial"/>
              <a:ea typeface="Calibri"/>
              <a:cs typeface="Arial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33B48510-7870-C640-3E84-32DF173E1A15}"/>
              </a:ext>
            </a:extLst>
          </p:cNvPr>
          <p:cNvSpPr txBox="1"/>
          <p:nvPr/>
        </p:nvSpPr>
        <p:spPr>
          <a:xfrm>
            <a:off x="125523" y="4628526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200" b="0" i="0" u="none" strike="noStrike" cap="none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C9EDE-8D5D-CE4D-E7C9-CC53BDC35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831" y="1"/>
            <a:ext cx="105727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61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F3563-36F2-C92D-F05C-52A65856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4FEBE-49B9-03E6-134F-93CDBA75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32878"/>
            <a:ext cx="7541492" cy="622829"/>
          </a:xfrm>
        </p:spPr>
        <p:txBody>
          <a:bodyPr>
            <a:normAutofit/>
          </a:bodyPr>
          <a:lstStyle/>
          <a:p>
            <a:r>
              <a:rPr lang="en-US">
                <a:latin typeface="Trebuchet MS"/>
              </a:rPr>
              <a:t>Who must complete the form and how often?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82864-4F28-4F79-D4CF-AAAF8BC6E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28187"/>
            <a:ext cx="7313600" cy="32260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Every entity receiving federal funds through CDE</a:t>
            </a:r>
          </a:p>
          <a:p>
            <a:r>
              <a:rPr lang="en-US"/>
              <a:t>Must be signed off by the Authorized Representative within GAINS</a:t>
            </a:r>
          </a:p>
          <a:p>
            <a:r>
              <a:rPr lang="en-US"/>
              <a:t>Starting in January, you will receive an email from GAINS indicating it is ready to complete.</a:t>
            </a:r>
          </a:p>
          <a:p>
            <a:r>
              <a:rPr lang="en-US">
                <a:latin typeface="Arial"/>
                <a:ea typeface="Calibri"/>
                <a:cs typeface="Arial"/>
              </a:rPr>
              <a:t>Once complete, internal CDE staff will review and reach out if anything additional is needed</a:t>
            </a:r>
          </a:p>
          <a:p>
            <a:r>
              <a:rPr lang="en-US">
                <a:latin typeface="Arial"/>
                <a:ea typeface="Calibri"/>
                <a:cs typeface="Arial"/>
              </a:rPr>
              <a:t>The form must be completed every January and is “effective” for the coming fiscal year (e.g., completion in January 2026 is for FY27)</a:t>
            </a:r>
          </a:p>
          <a:p>
            <a:pPr lvl="1"/>
            <a:r>
              <a:rPr lang="en-US">
                <a:latin typeface="Arial"/>
                <a:ea typeface="Calibri"/>
                <a:cs typeface="Arial"/>
              </a:rPr>
              <a:t>Every entity receiving any federal awards through CDE is expected to have a current document on file each fiscal year starting with FY27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4AF5622-29D5-FBD2-882A-106D93625B0D}"/>
              </a:ext>
            </a:extLst>
          </p:cNvPr>
          <p:cNvSpPr txBox="1"/>
          <p:nvPr/>
        </p:nvSpPr>
        <p:spPr>
          <a:xfrm>
            <a:off x="125523" y="4628526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200" b="0" i="0" u="none" strike="noStrike" cap="none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5FAECB-5782-0C4D-4BD9-DA46C6C99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831" y="1"/>
            <a:ext cx="105727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65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E440C-5E59-A420-2707-FD86651FA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C0B0C-0FE5-7710-5DB5-23788162C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32878"/>
            <a:ext cx="7541492" cy="622829"/>
          </a:xfrm>
        </p:spPr>
        <p:txBody>
          <a:bodyPr>
            <a:normAutofit/>
          </a:bodyPr>
          <a:lstStyle/>
          <a:p>
            <a:r>
              <a:rPr lang="en-US">
                <a:latin typeface="Trebuchet MS"/>
              </a:rPr>
              <a:t>Where to find the form?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27CCB-CFF6-4E94-A20F-6F3DA0D40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880233"/>
            <a:ext cx="7313600" cy="9141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Once logged into your GAINS dashboard, navigate to the Application Supplements</a:t>
            </a:r>
          </a:p>
        </p:txBody>
      </p:sp>
      <p:pic>
        <p:nvPicPr>
          <p:cNvPr id="4" name="Picture 3" descr="The Financial Management Certification and Assurances form can be found by navigating the Application Supplements page on the left sidebar.">
            <a:extLst>
              <a:ext uri="{FF2B5EF4-FFF2-40B4-BE49-F238E27FC236}">
                <a16:creationId xmlns:a16="http://schemas.microsoft.com/office/drawing/2014/main" id="{C42CB208-34DA-7515-26F1-A886D7CB7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60703" b="66203"/>
          <a:stretch>
            <a:fillRect/>
          </a:stretch>
        </p:blipFill>
        <p:spPr bwMode="auto">
          <a:xfrm>
            <a:off x="203200" y="1406654"/>
            <a:ext cx="5434454" cy="28046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8CC5FB71-36CA-AE55-6A8F-3680CC37057F}"/>
              </a:ext>
            </a:extLst>
          </p:cNvPr>
          <p:cNvSpPr txBox="1"/>
          <p:nvPr/>
        </p:nvSpPr>
        <p:spPr>
          <a:xfrm>
            <a:off x="125523" y="4628526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200" b="0" i="0" u="none" strike="noStrike" cap="none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81835-A373-5C0C-154F-A5B0DDBBC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831" y="1"/>
            <a:ext cx="105727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40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0F9C5-DE96-C9EF-0143-A72158815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8220D-0744-5F27-7D82-DA9CCD7CD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32878"/>
            <a:ext cx="7541492" cy="622829"/>
          </a:xfrm>
        </p:spPr>
        <p:txBody>
          <a:bodyPr>
            <a:normAutofit/>
          </a:bodyPr>
          <a:lstStyle/>
          <a:p>
            <a:r>
              <a:rPr lang="en-US">
                <a:latin typeface="Trebuchet MS"/>
              </a:rPr>
              <a:t>Where to find the form? (</a:t>
            </a:r>
            <a:r>
              <a:rPr lang="en-US" err="1">
                <a:latin typeface="Trebuchet MS"/>
              </a:rPr>
              <a:t>cont</a:t>
            </a:r>
            <a:r>
              <a:rPr lang="en-US">
                <a:latin typeface="Trebuchet MS"/>
              </a:rPr>
              <a:t>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30C90-7356-32CB-F965-10C7DC883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880233"/>
            <a:ext cx="7313600" cy="9141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Within the Application Supplements, choose the correct fiscal year (for this first submission in January 2026, it will be FY27)</a:t>
            </a:r>
          </a:p>
        </p:txBody>
      </p:sp>
      <p:pic>
        <p:nvPicPr>
          <p:cNvPr id="7" name="Picture 6" descr="Select 2027 from the dropdown menu at the top of the application supplements page">
            <a:extLst>
              <a:ext uri="{FF2B5EF4-FFF2-40B4-BE49-F238E27FC236}">
                <a16:creationId xmlns:a16="http://schemas.microsoft.com/office/drawing/2014/main" id="{B9C60D32-912F-6AFE-BC72-A2BFF8C872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56976" b="63652"/>
          <a:stretch>
            <a:fillRect/>
          </a:stretch>
        </p:blipFill>
        <p:spPr bwMode="auto">
          <a:xfrm>
            <a:off x="384273" y="1432115"/>
            <a:ext cx="5751830" cy="2915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CC42E9-C9A8-6108-6C50-7F89FDFD7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831" y="1"/>
            <a:ext cx="1057275" cy="1000125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9CAA188F-BBD6-3FC8-D64A-5D56F54CD899}"/>
              </a:ext>
            </a:extLst>
          </p:cNvPr>
          <p:cNvSpPr txBox="1"/>
          <p:nvPr/>
        </p:nvSpPr>
        <p:spPr>
          <a:xfrm>
            <a:off x="125523" y="4628526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200" b="0" i="0" u="none" strike="noStrike" cap="none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2552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67A90-B14C-8B80-E443-57E2B3A4D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965A9-AD74-38BF-0E8F-51E9983B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32878"/>
            <a:ext cx="7541492" cy="622829"/>
          </a:xfrm>
        </p:spPr>
        <p:txBody>
          <a:bodyPr>
            <a:normAutofit/>
          </a:bodyPr>
          <a:lstStyle/>
          <a:p>
            <a:r>
              <a:rPr lang="en-US" dirty="0">
                <a:latin typeface="Trebuchet MS"/>
              </a:rPr>
              <a:t>Where to find the form? (cont.)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5DEAF-2EDA-7A0B-6D6D-DAD2B8225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880233"/>
            <a:ext cx="7313600" cy="9141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Select the Financial Management Certification and Assurances link and then change the status to “Draft Started”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4D129-E7C8-8848-825A-FB3C5F5B9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831" y="1"/>
            <a:ext cx="1057275" cy="1000125"/>
          </a:xfrm>
          <a:prstGeom prst="rect">
            <a:avLst/>
          </a:prstGeom>
        </p:spPr>
      </p:pic>
      <p:pic>
        <p:nvPicPr>
          <p:cNvPr id="4" name="Picture 3" descr="The Financial Management Certification and Assurances link will be listed in the Application Supplement table">
            <a:extLst>
              <a:ext uri="{FF2B5EF4-FFF2-40B4-BE49-F238E27FC236}">
                <a16:creationId xmlns:a16="http://schemas.microsoft.com/office/drawing/2014/main" id="{89E6CE19-4F95-14C3-95AC-D8FD98C99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13" r="45718" b="63734"/>
          <a:stretch>
            <a:fillRect/>
          </a:stretch>
        </p:blipFill>
        <p:spPr bwMode="auto">
          <a:xfrm>
            <a:off x="287410" y="1575026"/>
            <a:ext cx="7367905" cy="1209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063B2FF3-D18A-E6FD-66C6-CE4797D8ADAA}"/>
              </a:ext>
            </a:extLst>
          </p:cNvPr>
          <p:cNvSpPr txBox="1"/>
          <p:nvPr/>
        </p:nvSpPr>
        <p:spPr>
          <a:xfrm>
            <a:off x="125523" y="4628526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200" b="0" i="0" u="none" strike="noStrike" cap="none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052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67BDD-DB52-C216-EEAC-0B5CBD5FC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018C6-0C26-C519-B35B-F2ACA71A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32878"/>
            <a:ext cx="7541492" cy="622829"/>
          </a:xfrm>
        </p:spPr>
        <p:txBody>
          <a:bodyPr>
            <a:normAutofit/>
          </a:bodyPr>
          <a:lstStyle/>
          <a:p>
            <a:r>
              <a:rPr lang="en-US">
                <a:latin typeface="Trebuchet MS"/>
              </a:rPr>
              <a:t>How to complete the form?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E8B7C-CAA3-D764-2C6C-24377D1AC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880233"/>
            <a:ext cx="4368800" cy="33426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Answer the questions as complete as possible. First question is a single check box to certify your LEA will comply with all applicable rules required of every recipient of federal funds. The rest are Y/N responses specific to the situation at your LEA.</a:t>
            </a:r>
          </a:p>
          <a:p>
            <a:r>
              <a:rPr lang="en-US"/>
              <a:t>For GAINS, there are no right or wrong answers. Only checking for completeness. CDE internal staff will review responses for any potential areas for technical assistance.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04439704-A649-7A43-9AAC-17A91080A790}"/>
              </a:ext>
            </a:extLst>
          </p:cNvPr>
          <p:cNvSpPr txBox="1"/>
          <p:nvPr/>
        </p:nvSpPr>
        <p:spPr>
          <a:xfrm>
            <a:off x="125523" y="4628526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200" b="0" i="0" u="none" strike="noStrike" cap="none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540538-A6E1-F9D5-BE77-3AAE381E4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831" y="1"/>
            <a:ext cx="1057275" cy="1000125"/>
          </a:xfrm>
          <a:prstGeom prst="rect">
            <a:avLst/>
          </a:prstGeom>
        </p:spPr>
      </p:pic>
      <p:pic>
        <p:nvPicPr>
          <p:cNvPr id="7" name="Picture 6" descr="The Application Supplement consists of check box and radio button assurances and certifications. ">
            <a:extLst>
              <a:ext uri="{FF2B5EF4-FFF2-40B4-BE49-F238E27FC236}">
                <a16:creationId xmlns:a16="http://schemas.microsoft.com/office/drawing/2014/main" id="{F5B5E6D4-3923-A1FD-6FD3-32996DEAC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27585" r="61855" b="20718"/>
          <a:stretch>
            <a:fillRect/>
          </a:stretch>
        </p:blipFill>
        <p:spPr bwMode="auto">
          <a:xfrm>
            <a:off x="4496374" y="842962"/>
            <a:ext cx="4251921" cy="3457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8751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F246A-C0A0-2D6E-29C2-3375C8B1E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8EA1A-11C2-65E8-0A48-A40FDE915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32878"/>
            <a:ext cx="7541492" cy="622829"/>
          </a:xfrm>
        </p:spPr>
        <p:txBody>
          <a:bodyPr>
            <a:normAutofit/>
          </a:bodyPr>
          <a:lstStyle/>
          <a:p>
            <a:r>
              <a:rPr lang="en-US" dirty="0">
                <a:latin typeface="Trebuchet MS"/>
              </a:rPr>
              <a:t>How to complete the form? (</a:t>
            </a:r>
            <a:r>
              <a:rPr lang="en-US" dirty="0" err="1">
                <a:latin typeface="Trebuchet MS"/>
              </a:rPr>
              <a:t>cont</a:t>
            </a:r>
            <a:r>
              <a:rPr lang="en-US">
                <a:latin typeface="Trebuchet MS"/>
              </a:rPr>
              <a:t>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CF3A3-0A51-7DD6-BEA2-33F6F04F7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876487"/>
            <a:ext cx="4368800" cy="334264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Once all questions have been answered, click Save and Go To Next Page.</a:t>
            </a:r>
          </a:p>
          <a:p>
            <a:r>
              <a:rPr lang="en-US"/>
              <a:t>Change status to “Draft Completed” then it follows the standard LEA Approvals to submit within GAINS to CDE.</a:t>
            </a:r>
          </a:p>
          <a:p>
            <a:r>
              <a:rPr lang="en-US"/>
              <a:t>As mentioned, the document is reviewed internally. Any concerns will be brought to your LEA from CDE staff. No word means we have your form, and you are good until next January.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A86E769D-D8A8-3AD3-0B1D-8550C9682E15}"/>
              </a:ext>
            </a:extLst>
          </p:cNvPr>
          <p:cNvSpPr txBox="1"/>
          <p:nvPr/>
        </p:nvSpPr>
        <p:spPr>
          <a:xfrm>
            <a:off x="125523" y="4628526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200" b="0" i="0" u="none" strike="noStrike" cap="none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511F90-B7B9-2F39-9E5F-B12929132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831" y="1"/>
            <a:ext cx="1057275" cy="1000125"/>
          </a:xfrm>
          <a:prstGeom prst="rect">
            <a:avLst/>
          </a:prstGeom>
        </p:spPr>
      </p:pic>
      <p:pic>
        <p:nvPicPr>
          <p:cNvPr id="4" name="Picture 3" descr="Move the Application Supplement to Draft Completed and follow the standard approval workflow approval in GAINS.">
            <a:extLst>
              <a:ext uri="{FF2B5EF4-FFF2-40B4-BE49-F238E27FC236}">
                <a16:creationId xmlns:a16="http://schemas.microsoft.com/office/drawing/2014/main" id="{09162195-3CA5-1E47-4FD0-6E74A01312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176" b="44444"/>
          <a:stretch>
            <a:fillRect/>
          </a:stretch>
        </p:blipFill>
        <p:spPr bwMode="auto">
          <a:xfrm>
            <a:off x="4796169" y="1000126"/>
            <a:ext cx="4054937" cy="3156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994438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BB3095DC1560478295E84EFE83FEDD" ma:contentTypeVersion="16" ma:contentTypeDescription="Create a new document." ma:contentTypeScope="" ma:versionID="af96fefa4df1cc0cdd0693a0647809d9">
  <xsd:schema xmlns:xsd="http://www.w3.org/2001/XMLSchema" xmlns:xs="http://www.w3.org/2001/XMLSchema" xmlns:p="http://schemas.microsoft.com/office/2006/metadata/properties" xmlns:ns2="c7aa703a-56b8-44fb-8fc4-66e1f5356ac9" xmlns:ns3="2a8cbbda-c08d-4ffe-a1a7-9a46742afec3" targetNamespace="http://schemas.microsoft.com/office/2006/metadata/properties" ma:root="true" ma:fieldsID="ac2890563479cab65b2637f67bd98337" ns2:_="" ns3:_="">
    <xsd:import namespace="c7aa703a-56b8-44fb-8fc4-66e1f5356ac9"/>
    <xsd:import namespace="2a8cbbda-c08d-4ffe-a1a7-9a46742afe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OriginalGoogleLink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AccessibilityChecked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aa703a-56b8-44fb-8fc4-66e1f5356a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OriginalGoogleLink" ma:index="12" nillable="true" ma:displayName="Original Link" ma:description="Only for admins, please do not request access from original publisher." ma:format="Hyperlink" ma:internalName="OriginalGoogle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ccessibilityChecked" ma:index="19" nillable="true" ma:displayName="Accessibility Checked" ma:description="Indicate the date that you last ran Microsoft Accessibility Checker on this document. " ma:format="DateOnly" ma:internalName="AccessibilityChecked">
      <xsd:simpleType>
        <xsd:restriction base="dms:DateTime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3d99294-4495-451a-babc-f01b43cdf9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8cbbda-c08d-4ffe-a1a7-9a46742afec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fa31eb3-db32-4854-9489-99f990baf06d}" ma:internalName="TaxCatchAll" ma:showField="CatchAllData" ma:web="2a8cbbda-c08d-4ffe-a1a7-9a46742afe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cessibilityChecked xmlns="c7aa703a-56b8-44fb-8fc4-66e1f5356ac9" xsi:nil="true"/>
    <lcf76f155ced4ddcb4097134ff3c332f xmlns="c7aa703a-56b8-44fb-8fc4-66e1f5356ac9">
      <Terms xmlns="http://schemas.microsoft.com/office/infopath/2007/PartnerControls"/>
    </lcf76f155ced4ddcb4097134ff3c332f>
    <OriginalGoogleLink xmlns="c7aa703a-56b8-44fb-8fc4-66e1f5356ac9">
      <Url xsi:nil="true"/>
      <Description xsi:nil="true"/>
    </OriginalGoogleLink>
    <TaxCatchAll xmlns="2a8cbbda-c08d-4ffe-a1a7-9a46742afec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75E4DF-598C-4EA8-8CCF-3F2990949381}">
  <ds:schemaRefs>
    <ds:schemaRef ds:uri="2a8cbbda-c08d-4ffe-a1a7-9a46742afec3"/>
    <ds:schemaRef ds:uri="c7aa703a-56b8-44fb-8fc4-66e1f5356ac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15871AF-E4E2-4474-BBBF-C4CA544DC804}">
  <ds:schemaRefs>
    <ds:schemaRef ds:uri="2a8cbbda-c08d-4ffe-a1a7-9a46742afec3"/>
    <ds:schemaRef ds:uri="c7aa703a-56b8-44fb-8fc4-66e1f5356a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1C9AC83-A244-4C73-9B74-EBB8100F5E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525</Words>
  <Application>Microsoft Office PowerPoint</Application>
  <PresentationFormat>On-screen Show (16:9)</PresentationFormat>
  <Paragraphs>49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Trebuchet MS</vt:lpstr>
      <vt:lpstr>Custom Design</vt:lpstr>
      <vt:lpstr>Annual Financial Management Certification and Assurances</vt:lpstr>
      <vt:lpstr>Agenda</vt:lpstr>
      <vt:lpstr>What is the Financial Management Certification and Assurances form?</vt:lpstr>
      <vt:lpstr>Who must complete the form and how often?</vt:lpstr>
      <vt:lpstr>Where to find the form?</vt:lpstr>
      <vt:lpstr>Where to find the form? (cont)</vt:lpstr>
      <vt:lpstr>Where to find the form? (cont.)</vt:lpstr>
      <vt:lpstr>How to complete the form? </vt:lpstr>
      <vt:lpstr>How to complete the form? (cont) 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Dailey, Bridgett</dc:creator>
  <cp:lastModifiedBy>Hollingshead, Jess</cp:lastModifiedBy>
  <cp:revision>20</cp:revision>
  <dcterms:modified xsi:type="dcterms:W3CDTF">2025-12-18T23:07:39Z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0x0101000EBB3095DC1560478295E84EFE83FEDD</vt:lpwstr>
  </property>
  <property fmtid="{D5CDD505-2E9C-101B-9397-08002B2CF9AE}" pid="3" name="MediaServiceImageTags">
    <vt:lpwstr/>
  </property>
</Properties>
</file>