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5" r:id="rId2"/>
    <p:sldId id="264" r:id="rId3"/>
    <p:sldId id="266" r:id="rId4"/>
    <p:sldId id="268" r:id="rId5"/>
    <p:sldId id="267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64" autoAdjust="0"/>
    <p:restoredTop sz="98224" autoAdjust="0"/>
  </p:normalViewPr>
  <p:slideViewPr>
    <p:cSldViewPr snapToGrid="0" snapToObjects="1">
      <p:cViewPr>
        <p:scale>
          <a:sx n="100" d="100"/>
          <a:sy n="100" d="100"/>
        </p:scale>
        <p:origin x="-270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664B4-81F1-E24F-90AF-27DC019489E9}" type="datetime1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1863-8423-8E48-8D02-88636C918AC7}" type="datetime1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Typically choosing</a:t>
            </a:r>
            <a:r>
              <a:rPr lang="en-US" baseline="0" dirty="0" smtClean="0"/>
              <a:t> Free Lunch will decrease the number of schools affected by the 75% rule.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0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</a:t>
            </a:r>
            <a:r>
              <a:rPr lang="en-US" baseline="0" dirty="0" smtClean="0"/>
              <a:t> first example, the LEA could serve schools down to 35%.  In the second example, using Percentages District Wide increases the minimum poverty level served to 59%.  In the third example, the minimum poverty level served is 89%, which is more restrictive than the 75% rule.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Guidance: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an LEA serves any areas or schools below 35 percent poverty, the LEA must allocate to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its participating areas or schools an amount for each low-income child in each participating school attendance area or school that is at least 125 percent of the LEA's allocation per low-income child.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LEA must allocate at least this amount for each low-income child in every school the LEA serves,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just for those schools below 35 percent poverty.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6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1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3.xlsx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1.xlsx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Excel_Worksheet4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6.xlsx"/><Relationship Id="rId5" Type="http://schemas.openxmlformats.org/officeDocument/2006/relationships/image" Target="../media/image18.emf"/><Relationship Id="rId4" Type="http://schemas.openxmlformats.org/officeDocument/2006/relationships/package" Target="../embeddings/Microsoft_Excel_Worksheet5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5" Type="http://schemas.openxmlformats.org/officeDocument/2006/relationships/package" Target="../embeddings/Microsoft_Excel_Worksheet8.xlsx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package" Target="../embeddings/Microsoft_Excel_Worksheet10.xlsx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LEA may only serve schools where funds are sufficient to enable children to make adequate progress toward meeting the State’s performance standards</a:t>
            </a:r>
          </a:p>
          <a:p>
            <a:r>
              <a:rPr lang="en-US" sz="2200" dirty="0" smtClean="0"/>
              <a:t>Districts </a:t>
            </a:r>
            <a:r>
              <a:rPr lang="en-US" sz="2200" dirty="0"/>
              <a:t>with fewer than 1,000 students or who have only one school per grade span are exempt from rank order </a:t>
            </a:r>
            <a:r>
              <a:rPr lang="en-US" sz="2200" dirty="0" smtClean="0"/>
              <a:t>rules</a:t>
            </a:r>
          </a:p>
          <a:p>
            <a:pPr marL="45720" indent="0">
              <a:buNone/>
            </a:pPr>
            <a:endParaRPr lang="en-US" sz="2200" dirty="0" smtClean="0"/>
          </a:p>
          <a:p>
            <a:pPr marL="45720" indent="0">
              <a:buNone/>
            </a:pPr>
            <a:r>
              <a:rPr lang="en-US" sz="2200" u="sng" dirty="0" smtClean="0"/>
              <a:t>All other LEAs</a:t>
            </a:r>
            <a:endParaRPr lang="en-US" sz="2200" u="sng" dirty="0"/>
          </a:p>
          <a:p>
            <a:r>
              <a:rPr lang="en-US" sz="2200" dirty="0" smtClean="0"/>
              <a:t>All schools above 75% poverty level must be served before any schools below 75% poverty level are served, regardless of grade span</a:t>
            </a:r>
          </a:p>
          <a:p>
            <a:r>
              <a:rPr lang="en-US" sz="2200" dirty="0" smtClean="0"/>
              <a:t>Using “Free Lunch” instead of “Free and Reduced Meal” will often allow an LEA to focus Title I funds on fewer schools or particular grade spans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Rank Order Rules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88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100" dirty="0" smtClean="0"/>
              <a:t>Only schools above 35% poverty rate may be served</a:t>
            </a:r>
          </a:p>
          <a:p>
            <a:r>
              <a:rPr lang="en-US" sz="2100" dirty="0" smtClean="0"/>
              <a:t>Schools must be served in rank order regardless of grade span</a:t>
            </a:r>
          </a:p>
          <a:p>
            <a:endParaRPr lang="en-US" dirty="0" smtClean="0"/>
          </a:p>
          <a:p>
            <a:pPr marL="45720" indent="0">
              <a:buNone/>
            </a:pPr>
            <a:endParaRPr lang="en-US" sz="2200" dirty="0" smtClean="0"/>
          </a:p>
          <a:p>
            <a:endParaRPr lang="en-US" sz="2100" dirty="0" smtClean="0"/>
          </a:p>
          <a:p>
            <a:pPr marL="45720" indent="0">
              <a:buNone/>
            </a:pPr>
            <a:endParaRPr lang="en-US" sz="2100" dirty="0" smtClean="0"/>
          </a:p>
          <a:p>
            <a:r>
              <a:rPr lang="en-US" sz="2100" dirty="0" smtClean="0"/>
              <a:t>If district-wide poverty rate is above 35%, “Percentages District Wide” will allow LEA to set a higher minimum poverty rate for serving schools: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35% Rule District Wide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738767"/>
              </p:ext>
            </p:extLst>
          </p:nvPr>
        </p:nvGraphicFramePr>
        <p:xfrm>
          <a:off x="414338" y="4850129"/>
          <a:ext cx="4276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4" imgW="4276673" imgH="1342920" progId="Excel.Sheet.12">
                  <p:embed/>
                </p:oleObj>
              </mc:Choice>
              <mc:Fallback>
                <p:oleObj name="Worksheet" r:id="rId4" imgW="4276673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4850129"/>
                        <a:ext cx="42767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400390"/>
              </p:ext>
            </p:extLst>
          </p:nvPr>
        </p:nvGraphicFramePr>
        <p:xfrm>
          <a:off x="4691063" y="4850129"/>
          <a:ext cx="4276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6" imgW="4276673" imgH="1342920" progId="Excel.Sheet.12">
                  <p:embed/>
                </p:oleObj>
              </mc:Choice>
              <mc:Fallback>
                <p:oleObj name="Worksheet" r:id="rId6" imgW="4276673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91063" y="4850129"/>
                        <a:ext cx="42767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333700"/>
              </p:ext>
            </p:extLst>
          </p:nvPr>
        </p:nvGraphicFramePr>
        <p:xfrm>
          <a:off x="2147888" y="2614613"/>
          <a:ext cx="4276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Worksheet" r:id="rId8" imgW="4276673" imgH="1342920" progId="Excel.Sheet.12">
                  <p:embed/>
                </p:oleObj>
              </mc:Choice>
              <mc:Fallback>
                <p:oleObj name="Worksheet" r:id="rId8" imgW="4276673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47888" y="2614613"/>
                        <a:ext cx="42767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528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district-wide poverty rate is below 35%, “Percentages District Wide will allow district to serve schools below 35% (note: If an LEA serves any schools below 35% poverty, the LEA must allocate to </a:t>
            </a:r>
            <a:r>
              <a:rPr lang="en-US" u="sng" dirty="0"/>
              <a:t>all</a:t>
            </a:r>
            <a:r>
              <a:rPr lang="en-US" dirty="0"/>
              <a:t> participating schools an amount for each low-income child in each school that is at least 125% of the LEA’s allocation per low-income child</a:t>
            </a:r>
            <a:r>
              <a:rPr lang="en-US" dirty="0" smtClean="0"/>
              <a:t>.)</a:t>
            </a:r>
          </a:p>
          <a:p>
            <a:pPr marL="45720" indent="0">
              <a:buNone/>
            </a:pPr>
            <a:endParaRPr lang="en-US" u="sng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35% Rule District Wide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69798"/>
              </p:ext>
            </p:extLst>
          </p:nvPr>
        </p:nvGraphicFramePr>
        <p:xfrm>
          <a:off x="2224088" y="4329113"/>
          <a:ext cx="42767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4" imgW="4276673" imgH="1342920" progId="Excel.Sheet.12">
                  <p:embed/>
                </p:oleObj>
              </mc:Choice>
              <mc:Fallback>
                <p:oleObj name="Worksheet" r:id="rId4" imgW="4276673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24088" y="4329113"/>
                        <a:ext cx="42767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639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school above 75% must be served – Grade Span Grouping is then used to select which of remaining schools to serve.</a:t>
            </a:r>
          </a:p>
          <a:p>
            <a:r>
              <a:rPr lang="en-US" dirty="0" smtClean="0"/>
              <a:t>Only schools above the district-wide poverty rate AND within the prioritized grade span(s) may be served.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Span Grouping + </a:t>
            </a:r>
            <a:br>
              <a:rPr lang="en-US" dirty="0" smtClean="0"/>
            </a:br>
            <a:r>
              <a:rPr lang="en-US" dirty="0" smtClean="0"/>
              <a:t>District Wide Percentage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9742"/>
              </p:ext>
            </p:extLst>
          </p:nvPr>
        </p:nvGraphicFramePr>
        <p:xfrm>
          <a:off x="4672013" y="3654742"/>
          <a:ext cx="43719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4" imgW="4372081" imgH="2485986" progId="Excel.Sheet.12">
                  <p:embed/>
                </p:oleObj>
              </mc:Choice>
              <mc:Fallback>
                <p:oleObj name="Worksheet" r:id="rId4" imgW="4372081" imgH="24859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2013" y="3654742"/>
                        <a:ext cx="437197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409884"/>
              </p:ext>
            </p:extLst>
          </p:nvPr>
        </p:nvGraphicFramePr>
        <p:xfrm>
          <a:off x="300038" y="3673792"/>
          <a:ext cx="43719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Worksheet" r:id="rId6" imgW="4371962" imgH="2486088" progId="Excel.Sheet.12">
                  <p:embed/>
                </p:oleObj>
              </mc:Choice>
              <mc:Fallback>
                <p:oleObj name="Worksheet" r:id="rId6" imgW="4371962" imgH="2486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0038" y="3673792"/>
                        <a:ext cx="437197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2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Any school above 75% must be served – Grade Span Grouping is then used to select which of remaining schools to serve.</a:t>
            </a:r>
          </a:p>
          <a:p>
            <a:r>
              <a:rPr lang="en-US" sz="2000" dirty="0" smtClean="0"/>
              <a:t>Only schools above the grade span poverty rate AND within the prioritized grade span(s) may be served</a:t>
            </a:r>
          </a:p>
          <a:p>
            <a:r>
              <a:rPr lang="en-US" sz="2000" dirty="0" smtClean="0"/>
              <a:t>Schools must be served in rank order within the grade span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Span Grouping + </a:t>
            </a:r>
            <a:br>
              <a:rPr lang="en-US" dirty="0" smtClean="0"/>
            </a:br>
            <a:r>
              <a:rPr lang="en-US" dirty="0" smtClean="0"/>
              <a:t>Group Wide Percentage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532296"/>
              </p:ext>
            </p:extLst>
          </p:nvPr>
        </p:nvGraphicFramePr>
        <p:xfrm>
          <a:off x="223838" y="3654742"/>
          <a:ext cx="42767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3" imgW="4276825" imgH="2295422" progId="Excel.Sheet.12">
                  <p:embed/>
                </p:oleObj>
              </mc:Choice>
              <mc:Fallback>
                <p:oleObj name="Worksheet" r:id="rId3" imgW="4276825" imgH="22954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3838" y="3654742"/>
                        <a:ext cx="4276725" cy="229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545401"/>
              </p:ext>
            </p:extLst>
          </p:nvPr>
        </p:nvGraphicFramePr>
        <p:xfrm>
          <a:off x="4500563" y="3640454"/>
          <a:ext cx="43719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5" imgW="4372081" imgH="2485986" progId="Excel.Sheet.12">
                  <p:embed/>
                </p:oleObj>
              </mc:Choice>
              <mc:Fallback>
                <p:oleObj name="Worksheet" r:id="rId5" imgW="4372081" imgH="24859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0563" y="3640454"/>
                        <a:ext cx="437197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0005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school above 75% must be served – Grade Span Grouping is then used to select which of remaining schools to serve</a:t>
            </a:r>
            <a:r>
              <a:rPr lang="en-US" dirty="0" smtClean="0"/>
              <a:t>.</a:t>
            </a:r>
          </a:p>
          <a:p>
            <a:r>
              <a:rPr lang="en-US" dirty="0"/>
              <a:t>Only schools above the district-wide poverty rate AND </a:t>
            </a:r>
            <a:r>
              <a:rPr lang="en-US" dirty="0" smtClean="0"/>
              <a:t>above 35% may be served.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Span Grouping + 35%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413884"/>
              </p:ext>
            </p:extLst>
          </p:nvPr>
        </p:nvGraphicFramePr>
        <p:xfrm>
          <a:off x="235442" y="3509963"/>
          <a:ext cx="427672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3" imgW="4276673" imgH="2486088" progId="Excel.Sheet.12">
                  <p:embed/>
                </p:oleObj>
              </mc:Choice>
              <mc:Fallback>
                <p:oleObj name="Worksheet" r:id="rId3" imgW="4276673" imgH="24860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442" y="3509963"/>
                        <a:ext cx="4276725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981884"/>
              </p:ext>
            </p:extLst>
          </p:nvPr>
        </p:nvGraphicFramePr>
        <p:xfrm>
          <a:off x="4485535" y="3509963"/>
          <a:ext cx="4276725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Worksheet" r:id="rId5" imgW="4276673" imgH="2676391" progId="Excel.Sheet.12">
                  <p:embed/>
                </p:oleObj>
              </mc:Choice>
              <mc:Fallback>
                <p:oleObj name="Worksheet" r:id="rId5" imgW="4276673" imgH="26763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5535" y="3509963"/>
                        <a:ext cx="4276725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373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10201</TotalTime>
  <Words>519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CDE THEME</vt:lpstr>
      <vt:lpstr>Microsoft Excel Worksheet</vt:lpstr>
      <vt:lpstr>General Rank Order Rules</vt:lpstr>
      <vt:lpstr>35% Rule District Wide</vt:lpstr>
      <vt:lpstr>35% Rule District Wide</vt:lpstr>
      <vt:lpstr>Grade Span Grouping +  District Wide Percentage</vt:lpstr>
      <vt:lpstr>Grade Span Grouping +  Group Wide Percentage</vt:lpstr>
      <vt:lpstr>Grade Span Grouping + 35% Rule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Klein, Jeff</cp:lastModifiedBy>
  <cp:revision>142</cp:revision>
  <cp:lastPrinted>2015-03-03T22:39:20Z</cp:lastPrinted>
  <dcterms:created xsi:type="dcterms:W3CDTF">2012-07-16T02:29:43Z</dcterms:created>
  <dcterms:modified xsi:type="dcterms:W3CDTF">2015-03-05T05:54:53Z</dcterms:modified>
</cp:coreProperties>
</file>