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3" r:id="rId2"/>
    <p:sldId id="286" r:id="rId3"/>
    <p:sldId id="290" r:id="rId4"/>
    <p:sldId id="291" r:id="rId5"/>
    <p:sldId id="282" r:id="rId6"/>
    <p:sldId id="281" r:id="rId7"/>
    <p:sldId id="283" r:id="rId8"/>
    <p:sldId id="284" r:id="rId9"/>
    <p:sldId id="268" r:id="rId10"/>
    <p:sldId id="269" r:id="rId11"/>
    <p:sldId id="271" r:id="rId12"/>
    <p:sldId id="272" r:id="rId13"/>
    <p:sldId id="273" r:id="rId14"/>
    <p:sldId id="292" r:id="rId15"/>
    <p:sldId id="277" r:id="rId16"/>
    <p:sldId id="288" r:id="rId17"/>
    <p:sldId id="276" r:id="rId18"/>
    <p:sldId id="280" r:id="rId19"/>
    <p:sldId id="275"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ton, Lindsay" initials="SL" lastIdx="4" clrIdx="0">
    <p:extLst>
      <p:ext uri="{19B8F6BF-5375-455C-9EA6-DF929625EA0E}">
        <p15:presenceInfo xmlns:p15="http://schemas.microsoft.com/office/powerpoint/2012/main" userId="S-1-5-21-170422339-1359699126-1544898942-24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6670"/>
    <a:srgbClr val="6EC4E7"/>
    <a:srgbClr val="33CCFF"/>
    <a:srgbClr val="000000"/>
    <a:srgbClr val="EF7521"/>
    <a:srgbClr val="0066CC"/>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813" autoAdjust="0"/>
  </p:normalViewPr>
  <p:slideViewPr>
    <p:cSldViewPr snapToGrid="0">
      <p:cViewPr varScale="1">
        <p:scale>
          <a:sx n="84" d="100"/>
          <a:sy n="84" d="100"/>
        </p:scale>
        <p:origin x="474"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0"/>
            <a:ext cx="3043343" cy="467071"/>
          </a:xfrm>
          <a:prstGeom prst="rect">
            <a:avLst/>
          </a:prstGeom>
        </p:spPr>
        <p:txBody>
          <a:bodyPr vert="horz" lIns="93324" tIns="46662" rIns="93324" bIns="46662" rtlCol="0"/>
          <a:lstStyle>
            <a:lvl1pPr algn="r">
              <a:defRPr sz="1200"/>
            </a:lvl1pPr>
          </a:lstStyle>
          <a:p>
            <a:fld id="{F71C41A5-5806-4D8C-9101-87111F98DC19}" type="datetimeFigureOut">
              <a:rPr lang="en-US" smtClean="0"/>
              <a:t>11/15/2018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1" y="4480004"/>
            <a:ext cx="5618480" cy="3665459"/>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7070"/>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7070"/>
          </a:xfrm>
          <a:prstGeom prst="rect">
            <a:avLst/>
          </a:prstGeom>
        </p:spPr>
        <p:txBody>
          <a:bodyPr vert="horz" lIns="93324" tIns="46662" rIns="93324" bIns="46662"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196764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letter incorporates all of the key pieces</a:t>
            </a:r>
            <a:r>
              <a:rPr lang="en-US" baseline="0" dirty="0" smtClean="0"/>
              <a:t> of statutory requirements and as the name implies, it is a sample for utilizing a letter format in the notification process.</a:t>
            </a:r>
          </a:p>
          <a:p>
            <a:endParaRPr lang="en-US" baseline="0" dirty="0" smtClean="0"/>
          </a:p>
          <a:p>
            <a:r>
              <a:rPr lang="en-US" baseline="0" dirty="0" smtClean="0"/>
              <a:t>STARE AT SLIDE</a:t>
            </a:r>
            <a:endParaRPr lang="en-US" dirty="0" smtClean="0"/>
          </a:p>
          <a:p>
            <a:endParaRPr lang="en-US" dirty="0" smtClean="0"/>
          </a:p>
          <a:p>
            <a:r>
              <a:rPr lang="en-US" dirty="0" smtClean="0"/>
              <a:t>Each</a:t>
            </a:r>
            <a:r>
              <a:rPr lang="en-US" baseline="0" dirty="0" smtClean="0"/>
              <a:t> section meets the statutory requirement by…</a:t>
            </a:r>
          </a:p>
          <a:p>
            <a:endParaRPr lang="en-US" baseline="0" dirty="0" smtClean="0"/>
          </a:p>
          <a:p>
            <a:r>
              <a:rPr lang="en-US" baseline="0" dirty="0" smtClean="0"/>
              <a:t>In the introduction, you can see how the notification of enrollment is included.</a:t>
            </a:r>
            <a:endParaRPr lang="en-US" dirty="0" smtClean="0"/>
          </a:p>
          <a:p>
            <a:pPr marL="233311" indent="-233311">
              <a:buAutoNum type="arabicPeriod"/>
            </a:pPr>
            <a:r>
              <a:rPr lang="en-US" dirty="0" smtClean="0"/>
              <a:t>LEAs must notify parents of their child’s enrollment in an ELD program no later than 30 days after the beginning of the school year, or within two weeks if identification occurs after the school year begins.</a:t>
            </a:r>
          </a:p>
          <a:p>
            <a:r>
              <a:rPr lang="en-US" dirty="0" smtClean="0"/>
              <a:t>ESSA</a:t>
            </a:r>
            <a:r>
              <a:rPr lang="en-US" baseline="0" dirty="0" smtClean="0"/>
              <a:t> Statute</a:t>
            </a:r>
            <a:endParaRPr lang="en-US" dirty="0" smtClean="0"/>
          </a:p>
          <a:p>
            <a:pPr marL="233311" indent="-233311">
              <a:buAutoNum type="arabicPeriod"/>
            </a:pPr>
            <a:r>
              <a:rPr lang="en-US" dirty="0" smtClean="0"/>
              <a:t>Two</a:t>
            </a:r>
            <a:r>
              <a:rPr lang="en-US" baseline="0" dirty="0" smtClean="0"/>
              <a:t> primary goals of Title III are the acquisition of English and academic success.  Part of acquisition is identification.</a:t>
            </a:r>
          </a:p>
          <a:p>
            <a:r>
              <a:rPr lang="en-US" baseline="0" dirty="0" smtClean="0"/>
              <a:t>REASON</a:t>
            </a:r>
          </a:p>
          <a:p>
            <a:pPr marL="233311" indent="-233311">
              <a:buAutoNum type="arabicPeriod"/>
            </a:pPr>
            <a:r>
              <a:rPr lang="en-US" baseline="0" dirty="0" smtClean="0"/>
              <a:t>Reason why the child was identified and how the child was assessed </a:t>
            </a:r>
            <a:endParaRPr lang="en-US" dirty="0" smtClean="0"/>
          </a:p>
          <a:p>
            <a:endParaRPr lang="en-US" dirty="0" smtClean="0"/>
          </a:p>
          <a:p>
            <a:r>
              <a:rPr lang="en-US" dirty="0" smtClean="0"/>
              <a:t>4. Last highlighted section</a:t>
            </a:r>
            <a:r>
              <a:rPr lang="en-US" baseline="0" dirty="0" smtClean="0"/>
              <a:t> outlines how the ELD program meets the educational strengths of the child and will help the child learn English in the following sections of the letter.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10</a:t>
            </a:fld>
            <a:endParaRPr lang="en-US"/>
          </a:p>
        </p:txBody>
      </p:sp>
    </p:spTree>
    <p:extLst>
      <p:ext uri="{BB962C8B-B14F-4D97-AF65-F5344CB8AC3E}">
        <p14:creationId xmlns:p14="http://schemas.microsoft.com/office/powerpoint/2010/main" val="4043901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is where the LEA incorporates</a:t>
            </a:r>
            <a:r>
              <a:rPr lang="en-US" baseline="0" dirty="0" smtClean="0"/>
              <a:t> the unique specifics of the child’s needs and how the program will meet the unique needs of the student.  These sections are part of the requirements from statute that the language include the </a:t>
            </a:r>
          </a:p>
          <a:p>
            <a:endParaRPr lang="en-US" baseline="0" dirty="0" smtClean="0"/>
          </a:p>
          <a:p>
            <a:r>
              <a:rPr lang="en-US" baseline="0" dirty="0" smtClean="0"/>
              <a:t>Click to show the arrow </a:t>
            </a:r>
          </a:p>
          <a:p>
            <a:endParaRPr lang="en-US" baseline="0" dirty="0" smtClean="0"/>
          </a:p>
          <a:p>
            <a:r>
              <a:rPr lang="en-US" baseline="0" dirty="0" smtClean="0"/>
              <a:t>Say what the arrows say</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279847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page of the letter </a:t>
            </a:r>
            <a:r>
              <a:rPr lang="en-US" dirty="0" smtClean="0"/>
              <a:t>rents</a:t>
            </a:r>
            <a:r>
              <a:rPr lang="en-US" baseline="0" dirty="0" smtClean="0"/>
              <a:t> right to opt out of program services</a:t>
            </a:r>
            <a:endParaRPr lang="en-US" dirty="0" smtClean="0"/>
          </a:p>
          <a:p>
            <a:endParaRPr lang="en-US" dirty="0" smtClean="0"/>
          </a:p>
          <a:p>
            <a:r>
              <a:rPr lang="en-US" dirty="0" smtClean="0"/>
              <a:t>If a parent opts out,</a:t>
            </a:r>
            <a:r>
              <a:rPr lang="en-US" baseline="0" dirty="0" smtClean="0"/>
              <a:t> ensure that parents are well-informed of the implications of the decision to opt out and the school’s responsibility to continue to ensure that </a:t>
            </a:r>
            <a:r>
              <a:rPr lang="en-US" baseline="0" dirty="0" err="1" smtClean="0"/>
              <a:t>Els</a:t>
            </a:r>
            <a:r>
              <a:rPr lang="en-US" baseline="0" dirty="0" smtClean="0"/>
              <a:t> have access to academic content and are acquiring English per the OCR and DOJ.  </a:t>
            </a:r>
            <a:r>
              <a:rPr lang="en-US" dirty="0" smtClean="0"/>
              <a:t>Additionally, if parent opts out, the student must be tested annually on ACCESS 2.0 until resignation.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3126531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Notifications must be in an understandable and uniform format, and to the extent practicable, in a language that parents can understand.  </a:t>
            </a:r>
          </a:p>
          <a:p>
            <a:endParaRPr lang="en-US" baseline="0" dirty="0" smtClean="0"/>
          </a:p>
          <a:p>
            <a:r>
              <a:rPr lang="en-US" baseline="0" dirty="0" smtClean="0"/>
              <a:t>The website also includes with the sample letter, a translated version of the sample letter</a:t>
            </a:r>
          </a:p>
        </p:txBody>
      </p:sp>
      <p:sp>
        <p:nvSpPr>
          <p:cNvPr id="4" name="Slide Number Placeholder 3"/>
          <p:cNvSpPr>
            <a:spLocks noGrp="1"/>
          </p:cNvSpPr>
          <p:nvPr>
            <p:ph type="sldNum" sz="quarter" idx="10"/>
          </p:nvPr>
        </p:nvSpPr>
        <p:spPr/>
        <p:txBody>
          <a:bodyPr/>
          <a:lstStyle/>
          <a:p>
            <a:fld id="{A995EF9D-2794-47AA-B87D-5B456456569E}" type="slidenum">
              <a:rPr lang="en-US" smtClean="0"/>
              <a:t>13</a:t>
            </a:fld>
            <a:endParaRPr lang="en-US"/>
          </a:p>
        </p:txBody>
      </p:sp>
    </p:spTree>
    <p:extLst>
      <p:ext uri="{BB962C8B-B14F-4D97-AF65-F5344CB8AC3E}">
        <p14:creationId xmlns:p14="http://schemas.microsoft.com/office/powerpoint/2010/main" val="2808948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Notifications</a:t>
            </a:r>
            <a:r>
              <a:rPr lang="en-US" baseline="0" dirty="0" smtClean="0"/>
              <a:t> whether they be through a face to face meeting with parents, through a notification letter, or a phone conversation must be presented and communicated to parents in their spoken language. Parents are entitled to opt out of language services if they choose, and should fully understand the identification of their students in order to make an informed decision on their students education. </a:t>
            </a:r>
          </a:p>
          <a:p>
            <a:endParaRPr lang="en-US" baseline="0" dirty="0" smtClean="0"/>
          </a:p>
          <a:p>
            <a:r>
              <a:rPr lang="en-US" baseline="0" dirty="0" smtClean="0"/>
              <a:t>Some considerations to implement effective communication practices overall are to utilize a needs assessment to address the demographics of your schools and languages spoken. Look at the various families in the schools/districts, what district or school staff has developed a relationship with them, what has been the most successful communication practices, these may not be the most convenient methods, but look for a method that has had success connecting and providing critical information to families.</a:t>
            </a:r>
          </a:p>
        </p:txBody>
      </p:sp>
      <p:sp>
        <p:nvSpPr>
          <p:cNvPr id="4" name="Slide Number Placeholder 3"/>
          <p:cNvSpPr>
            <a:spLocks noGrp="1"/>
          </p:cNvSpPr>
          <p:nvPr>
            <p:ph type="sldNum" sz="quarter" idx="10"/>
          </p:nvPr>
        </p:nvSpPr>
        <p:spPr/>
        <p:txBody>
          <a:bodyPr/>
          <a:lstStyle/>
          <a:p>
            <a:fld id="{A995EF9D-2794-47AA-B87D-5B456456569E}" type="slidenum">
              <a:rPr lang="en-US" smtClean="0"/>
              <a:t>14</a:t>
            </a:fld>
            <a:endParaRPr lang="en-US"/>
          </a:p>
        </p:txBody>
      </p:sp>
    </p:spTree>
    <p:extLst>
      <p:ext uri="{BB962C8B-B14F-4D97-AF65-F5344CB8AC3E}">
        <p14:creationId xmlns:p14="http://schemas.microsoft.com/office/powerpoint/2010/main" val="29190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40">
              <a:defRPr/>
            </a:pPr>
            <a:r>
              <a:rPr lang="en-US" dirty="0"/>
              <a:t>Build a survey into this?</a:t>
            </a:r>
          </a:p>
          <a:p>
            <a:pPr defTabSz="933240">
              <a:defRPr/>
            </a:pPr>
            <a:endParaRPr lang="en-US" dirty="0"/>
          </a:p>
          <a:p>
            <a:pPr defTabSz="933240">
              <a:defRPr/>
            </a:pPr>
            <a:r>
              <a:rPr lang="en-US" dirty="0"/>
              <a:t>Best practices:  Consider what are some things that your district is doing or evidence you might submit to show that you are demonstrating effectiveness.  </a:t>
            </a:r>
          </a:p>
          <a:p>
            <a:pPr defTabSz="933240">
              <a:defRPr/>
            </a:pPr>
            <a:endParaRPr lang="en-US" dirty="0"/>
          </a:p>
          <a:p>
            <a:pPr defTabSz="933240">
              <a:defRPr/>
            </a:pPr>
            <a:endParaRPr lang="en-US" dirty="0"/>
          </a:p>
          <a:p>
            <a:pPr defTabSz="933240">
              <a:defRPr/>
            </a:pPr>
            <a:r>
              <a:rPr lang="en-US" dirty="0"/>
              <a:t>Our goal is to go beyond compliance to effectiveness and to identify excellent practices around the state</a:t>
            </a: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15</a:t>
            </a:fld>
            <a:endParaRPr lang="en-US"/>
          </a:p>
        </p:txBody>
      </p:sp>
    </p:spTree>
    <p:extLst>
      <p:ext uri="{BB962C8B-B14F-4D97-AF65-F5344CB8AC3E}">
        <p14:creationId xmlns:p14="http://schemas.microsoft.com/office/powerpoint/2010/main" val="1239898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sample letter, when utilized in</a:t>
            </a:r>
            <a:r>
              <a:rPr lang="en-US" baseline="0" dirty="0" smtClean="0"/>
              <a:t> the recommended format has the potential to incorporate the specifics of the district context.</a:t>
            </a:r>
          </a:p>
          <a:p>
            <a:endParaRPr lang="en-US" baseline="0" dirty="0" smtClean="0"/>
          </a:p>
          <a:p>
            <a:r>
              <a:rPr lang="en-US" baseline="0" dirty="0" smtClean="0"/>
              <a:t>We are going to build in a question now and we are leaving this up for your reference.  The question is….</a:t>
            </a:r>
            <a:endParaRPr lang="en-US" dirty="0" smtClean="0"/>
          </a:p>
          <a:p>
            <a:endParaRPr lang="en-US" dirty="0" smtClean="0"/>
          </a:p>
          <a:p>
            <a:r>
              <a:rPr lang="en-US" dirty="0" smtClean="0"/>
              <a:t>What</a:t>
            </a:r>
            <a:r>
              <a:rPr lang="en-US" baseline="0" dirty="0" smtClean="0"/>
              <a:t> are some items you are considering to submit as evidence of meeting parent notification requirements?</a:t>
            </a:r>
          </a:p>
          <a:p>
            <a:r>
              <a:rPr lang="en-US" baseline="0" dirty="0" smtClean="0"/>
              <a:t>How can CDE support your district in implementing effective notification practices for Title III</a:t>
            </a:r>
            <a:endParaRPr lang="en-US" dirty="0" smtClean="0"/>
          </a:p>
          <a:p>
            <a:endParaRPr lang="en-US" dirty="0"/>
          </a:p>
          <a:p>
            <a:r>
              <a:rPr lang="en-US" dirty="0"/>
              <a:t>It does not have anything to do with parent notification</a:t>
            </a:r>
          </a:p>
        </p:txBody>
      </p:sp>
      <p:sp>
        <p:nvSpPr>
          <p:cNvPr id="4" name="Slide Number Placeholder 3"/>
          <p:cNvSpPr>
            <a:spLocks noGrp="1"/>
          </p:cNvSpPr>
          <p:nvPr>
            <p:ph type="sldNum" sz="quarter" idx="10"/>
          </p:nvPr>
        </p:nvSpPr>
        <p:spPr/>
        <p:txBody>
          <a:bodyPr/>
          <a:lstStyle/>
          <a:p>
            <a:fld id="{A995EF9D-2794-47AA-B87D-5B456456569E}" type="slidenum">
              <a:rPr lang="en-US" smtClean="0"/>
              <a:t>16</a:t>
            </a:fld>
            <a:endParaRPr lang="en-US"/>
          </a:p>
        </p:txBody>
      </p:sp>
    </p:spTree>
    <p:extLst>
      <p:ext uri="{BB962C8B-B14F-4D97-AF65-F5344CB8AC3E}">
        <p14:creationId xmlns:p14="http://schemas.microsoft.com/office/powerpoint/2010/main" val="1957074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link is resources, programming, and effective practices for</a:t>
            </a:r>
            <a:r>
              <a:rPr lang="en-US" baseline="0" dirty="0" smtClean="0"/>
              <a:t> supporting English learners and the next link is specific guidance for identification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17</a:t>
            </a:fld>
            <a:endParaRPr lang="en-US"/>
          </a:p>
        </p:txBody>
      </p:sp>
    </p:spTree>
    <p:extLst>
      <p:ext uri="{BB962C8B-B14F-4D97-AF65-F5344CB8AC3E}">
        <p14:creationId xmlns:p14="http://schemas.microsoft.com/office/powerpoint/2010/main" val="1315524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18</a:t>
            </a:fld>
            <a:endParaRPr lang="en-US"/>
          </a:p>
        </p:txBody>
      </p:sp>
    </p:spTree>
    <p:extLst>
      <p:ext uri="{BB962C8B-B14F-4D97-AF65-F5344CB8AC3E}">
        <p14:creationId xmlns:p14="http://schemas.microsoft.com/office/powerpoint/2010/main" val="273084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19</a:t>
            </a:fld>
            <a:endParaRPr lang="en-US"/>
          </a:p>
        </p:txBody>
      </p:sp>
    </p:spTree>
    <p:extLst>
      <p:ext uri="{BB962C8B-B14F-4D97-AF65-F5344CB8AC3E}">
        <p14:creationId xmlns:p14="http://schemas.microsoft.com/office/powerpoint/2010/main" val="106230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40"/>
            <a:endParaRPr lang="en-US" baseline="0" dirty="0" smtClean="0"/>
          </a:p>
          <a:p>
            <a:pPr defTabSz="933240"/>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995EF9D-2794-47AA-B87D-5B456456569E}" type="slidenum">
              <a:rPr lang="en-US" smtClean="0"/>
              <a:t>2</a:t>
            </a:fld>
            <a:endParaRPr lang="en-US"/>
          </a:p>
        </p:txBody>
      </p:sp>
    </p:spTree>
    <p:extLst>
      <p:ext uri="{BB962C8B-B14F-4D97-AF65-F5344CB8AC3E}">
        <p14:creationId xmlns:p14="http://schemas.microsoft.com/office/powerpoint/2010/main" val="178950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a:t>
            </a:fld>
            <a:endParaRPr lang="en-US"/>
          </a:p>
        </p:txBody>
      </p:sp>
    </p:spTree>
    <p:extLst>
      <p:ext uri="{BB962C8B-B14F-4D97-AF65-F5344CB8AC3E}">
        <p14:creationId xmlns:p14="http://schemas.microsoft.com/office/powerpoint/2010/main" val="222425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995EF9D-2794-47AA-B87D-5B456456569E}" type="slidenum">
              <a:rPr lang="en-US" smtClean="0"/>
              <a:t>4</a:t>
            </a:fld>
            <a:endParaRPr lang="en-US"/>
          </a:p>
        </p:txBody>
      </p:sp>
    </p:spTree>
    <p:extLst>
      <p:ext uri="{BB962C8B-B14F-4D97-AF65-F5344CB8AC3E}">
        <p14:creationId xmlns:p14="http://schemas.microsoft.com/office/powerpoint/2010/main" val="173677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a:p>
        </p:txBody>
      </p:sp>
    </p:spTree>
    <p:extLst>
      <p:ext uri="{BB962C8B-B14F-4D97-AF65-F5344CB8AC3E}">
        <p14:creationId xmlns:p14="http://schemas.microsoft.com/office/powerpoint/2010/main" val="319137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40">
              <a:defRPr/>
            </a:pPr>
            <a:r>
              <a:rPr lang="en-US" dirty="0" smtClean="0"/>
              <a:t>Adapted</a:t>
            </a:r>
            <a:r>
              <a:rPr lang="en-US" baseline="0" dirty="0" smtClean="0"/>
              <a:t> from CLDE Identification Webinar</a:t>
            </a:r>
          </a:p>
          <a:p>
            <a:pPr defTabSz="933240">
              <a:defRPr/>
            </a:pPr>
            <a:r>
              <a:rPr lang="en-US" baseline="0" dirty="0" smtClean="0"/>
              <a:t>The parent notification is the outcome of student’s identification as an English learner.</a:t>
            </a:r>
            <a:r>
              <a:rPr lang="en-US" dirty="0" smtClean="0"/>
              <a:t> The</a:t>
            </a:r>
            <a:r>
              <a:rPr lang="en-US" baseline="0" dirty="0" smtClean="0"/>
              <a:t> notification is here on the continuum after screening and determining if a student is eligible for students</a:t>
            </a:r>
            <a:endParaRPr lang="en-US" dirty="0" smtClean="0"/>
          </a:p>
          <a:p>
            <a:pPr defTabSz="933240">
              <a:defRPr/>
            </a:pPr>
            <a:endParaRPr lang="en-US" baseline="0" dirty="0" smtClean="0"/>
          </a:p>
          <a:p>
            <a:pPr defTabSz="933240">
              <a:defRPr/>
            </a:pPr>
            <a:r>
              <a:rPr lang="en-US" baseline="0" dirty="0" smtClean="0"/>
              <a:t>There are some key </a:t>
            </a:r>
            <a:r>
              <a:rPr lang="en-US" baseline="0" dirty="0" smtClean="0">
                <a:solidFill>
                  <a:srgbClr val="FF0000"/>
                </a:solidFill>
              </a:rPr>
              <a:t>components of EL Identification that we are not discussing in this monitoring webinar</a:t>
            </a:r>
          </a:p>
          <a:p>
            <a:pPr defTabSz="933240">
              <a:defRPr/>
            </a:pPr>
            <a:endParaRPr lang="en-US" baseline="0" dirty="0" smtClean="0">
              <a:solidFill>
                <a:srgbClr val="FF0000"/>
              </a:solidFill>
            </a:endParaRPr>
          </a:p>
          <a:p>
            <a:pPr defTabSz="933240">
              <a:defRPr/>
            </a:pPr>
            <a:r>
              <a:rPr lang="en-US" baseline="0" dirty="0" smtClean="0"/>
              <a:t>For more resources on effective identification and tools, please consult the CLDE website has identification and redesignation guidance and the CLDE team contacts</a:t>
            </a:r>
          </a:p>
          <a:p>
            <a:pPr defTabSz="933240">
              <a:defRPr/>
            </a:pPr>
            <a:endParaRPr lang="en-US" baseline="0" dirty="0" smtClean="0"/>
          </a:p>
          <a:p>
            <a:pPr defTabSz="933240">
              <a:defRPr/>
            </a:pPr>
            <a:r>
              <a:rPr lang="en-US" dirty="0"/>
              <a:t>If you have questions about your identification process, please let us </a:t>
            </a:r>
            <a:r>
              <a:rPr lang="en-US" dirty="0" smtClean="0"/>
              <a:t>know</a:t>
            </a:r>
          </a:p>
          <a:p>
            <a:pPr defTabSz="933240">
              <a:defRPr/>
            </a:pP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6</a:t>
            </a:fld>
            <a:endParaRPr lang="en-US"/>
          </a:p>
        </p:txBody>
      </p:sp>
    </p:spTree>
    <p:extLst>
      <p:ext uri="{BB962C8B-B14F-4D97-AF65-F5344CB8AC3E}">
        <p14:creationId xmlns:p14="http://schemas.microsoft.com/office/powerpoint/2010/main" val="148553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go ahead</a:t>
            </a:r>
            <a:r>
              <a:rPr lang="en-US" baseline="0" dirty="0" smtClean="0"/>
              <a:t> and move onto monitoring.  We will be discussing the Stakeholder Engagement indicator 9.8</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184999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language we have</a:t>
            </a:r>
            <a:r>
              <a:rPr lang="en-US" baseline="0" dirty="0" smtClean="0"/>
              <a:t> included to support you on the monitoring document.  </a:t>
            </a:r>
            <a:endParaRPr lang="en-US" dirty="0"/>
          </a:p>
          <a:p>
            <a:pPr defTabSz="933240">
              <a:defRPr/>
            </a:pPr>
            <a:endParaRPr lang="en-US" dirty="0" smtClean="0"/>
          </a:p>
          <a:p>
            <a:pPr defTabSz="933240">
              <a:defRPr/>
            </a:pPr>
            <a:r>
              <a:rPr lang="en-US" dirty="0" smtClean="0"/>
              <a:t>1</a:t>
            </a:r>
            <a:r>
              <a:rPr lang="en-US" baseline="30000" dirty="0" smtClean="0"/>
              <a:t>st</a:t>
            </a:r>
            <a:r>
              <a:rPr lang="en-US" dirty="0" smtClean="0"/>
              <a:t> Box</a:t>
            </a:r>
          </a:p>
          <a:p>
            <a:pPr defTabSz="933240">
              <a:defRPr/>
            </a:pPr>
            <a:r>
              <a:rPr lang="en-US" dirty="0" smtClean="0"/>
              <a:t>Use pointer for this.  As outlined</a:t>
            </a:r>
            <a:r>
              <a:rPr lang="en-US" baseline="0" dirty="0" smtClean="0"/>
              <a:t> earlier, here are the statutory requirements such as reason for identification, level of English proficiency, method of instruction in the program the child is participating, how the program will help the student meet academic achievement, exit requirements, if/how a student’s disability accommodations are being met, opt out, or other programming options if available.  Naturally, the statutes are aligned with the demonstration indicators which should all be met. </a:t>
            </a:r>
            <a:r>
              <a:rPr lang="en-US" dirty="0"/>
              <a:t>This is the minimum practice or information that must be included in parent notifications</a:t>
            </a:r>
          </a:p>
          <a:p>
            <a:pPr defTabSz="933240">
              <a:defRPr/>
            </a:pPr>
            <a:endParaRPr lang="en-US" baseline="0" dirty="0" smtClean="0"/>
          </a:p>
          <a:p>
            <a:pPr defTabSz="933240">
              <a:defRPr/>
            </a:pPr>
            <a:r>
              <a:rPr lang="en-US" baseline="0" dirty="0" smtClean="0"/>
              <a:t>2</a:t>
            </a:r>
            <a:r>
              <a:rPr lang="en-US" baseline="30000" dirty="0" smtClean="0"/>
              <a:t>nd</a:t>
            </a:r>
            <a:r>
              <a:rPr lang="en-US" baseline="0" dirty="0" smtClean="0"/>
              <a:t> box</a:t>
            </a:r>
          </a:p>
          <a:p>
            <a:pPr defTabSz="933240">
              <a:defRPr/>
            </a:pPr>
            <a:r>
              <a:rPr lang="en-US" baseline="0" dirty="0" smtClean="0"/>
              <a:t>We will outline what this looks like using the sample letter to follow and discuss other avenues for communicating with your parent/family communities.  This part is more detail of the items necessary for notification.</a:t>
            </a:r>
          </a:p>
          <a:p>
            <a:pPr defTabSz="933240">
              <a:defRPr/>
            </a:pPr>
            <a:endParaRPr lang="en-US" dirty="0" smtClean="0"/>
          </a:p>
          <a:p>
            <a:pPr defTabSz="933240">
              <a:defRPr/>
            </a:pPr>
            <a:r>
              <a:rPr lang="en-US" dirty="0" smtClean="0"/>
              <a:t>3</a:t>
            </a:r>
            <a:r>
              <a:rPr lang="en-US" baseline="30000" dirty="0" smtClean="0"/>
              <a:t>rd</a:t>
            </a:r>
            <a:r>
              <a:rPr lang="en-US" dirty="0" smtClean="0"/>
              <a:t> box</a:t>
            </a:r>
          </a:p>
          <a:p>
            <a:pPr defTabSz="933240">
              <a:defRPr/>
            </a:pPr>
            <a:r>
              <a:rPr lang="en-US" dirty="0" smtClean="0"/>
              <a:t>The </a:t>
            </a:r>
            <a:r>
              <a:rPr lang="en-US" baseline="0" dirty="0" smtClean="0"/>
              <a:t>evidence is submitted to meet the indicators in January.  We will have a webinar at the end of November to support you in how to submit this evidence</a:t>
            </a:r>
            <a:endParaRPr lang="en-US" dirty="0" smtClean="0"/>
          </a:p>
          <a:p>
            <a:endParaRPr lang="en-US" dirty="0"/>
          </a:p>
          <a:p>
            <a:r>
              <a:rPr lang="en-US" dirty="0"/>
              <a:t>You have 30 days after enrollment at the beginning of the school year</a:t>
            </a:r>
          </a:p>
          <a:p>
            <a:endParaRPr lang="en-US" dirty="0"/>
          </a:p>
          <a:p>
            <a:pPr defTabSz="933240">
              <a:defRPr/>
            </a:pPr>
            <a:r>
              <a:rPr lang="en-US" dirty="0"/>
              <a:t>If a student enrolls after October count, you have two weeks after student is identified to notify parents</a:t>
            </a:r>
          </a:p>
          <a:p>
            <a:pPr defTabSz="933240">
              <a:defRPr/>
            </a:pPr>
            <a:endParaRPr lang="en-US" dirty="0"/>
          </a:p>
          <a:p>
            <a:pPr defTabSz="933240">
              <a:defRPr/>
            </a:pPr>
            <a:r>
              <a:rPr lang="en-US" dirty="0"/>
              <a:t>One resource that CDE offers to support LEA’s in meeting this requirement is the sample parent notification letter</a:t>
            </a:r>
          </a:p>
        </p:txBody>
      </p:sp>
      <p:sp>
        <p:nvSpPr>
          <p:cNvPr id="4" name="Slide Number Placeholder 3"/>
          <p:cNvSpPr>
            <a:spLocks noGrp="1"/>
          </p:cNvSpPr>
          <p:nvPr>
            <p:ph type="sldNum" sz="quarter" idx="10"/>
          </p:nvPr>
        </p:nvSpPr>
        <p:spPr/>
        <p:txBody>
          <a:bodyPr/>
          <a:lstStyle/>
          <a:p>
            <a:fld id="{A995EF9D-2794-47AA-B87D-5B456456569E}" type="slidenum">
              <a:rPr lang="en-US" smtClean="0"/>
              <a:t>8</a:t>
            </a:fld>
            <a:endParaRPr lang="en-US"/>
          </a:p>
        </p:txBody>
      </p:sp>
    </p:spTree>
    <p:extLst>
      <p:ext uri="{BB962C8B-B14F-4D97-AF65-F5344CB8AC3E}">
        <p14:creationId xmlns:p14="http://schemas.microsoft.com/office/powerpoint/2010/main" val="223651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Webquest</a:t>
            </a:r>
            <a:r>
              <a:rPr lang="en-US" dirty="0" smtClean="0"/>
              <a:t>!</a:t>
            </a:r>
          </a:p>
          <a:p>
            <a:endParaRPr lang="en-US" dirty="0" smtClean="0"/>
          </a:p>
          <a:p>
            <a:r>
              <a:rPr lang="en-US" dirty="0" smtClean="0"/>
              <a:t>One example of evidence is on the</a:t>
            </a:r>
            <a:r>
              <a:rPr lang="en-US" baseline="0" dirty="0" smtClean="0"/>
              <a:t> title III Resources and Guidance page which can be found in the Resources section of these slides or if you navigate to:</a:t>
            </a:r>
            <a:endParaRPr lang="en-US" dirty="0" smtClean="0"/>
          </a:p>
          <a:p>
            <a:r>
              <a:rPr lang="en-US" dirty="0" smtClean="0"/>
              <a:t>Go to www.cde.state.co.us</a:t>
            </a:r>
            <a:r>
              <a:rPr lang="en-US" baseline="0" dirty="0" smtClean="0"/>
              <a:t> </a:t>
            </a:r>
            <a:r>
              <a:rPr lang="en-US" baseline="0" dirty="0" smtClean="0">
                <a:sym typeface="Wingdings" panose="05000000000000000000" pitchFamily="2" charset="2"/>
              </a:rPr>
              <a:t> policy and funding  Federal Programming under School and District Info  </a:t>
            </a:r>
            <a:endParaRPr lang="en-US" dirty="0" smtClean="0"/>
          </a:p>
          <a:p>
            <a:r>
              <a:rPr lang="en-US" dirty="0" smtClean="0"/>
              <a:t>http://www.cde.state.co.us/fedprograms/titleiii-resources</a:t>
            </a:r>
          </a:p>
          <a:p>
            <a:endParaRPr lang="en-US" dirty="0" smtClean="0"/>
          </a:p>
          <a:p>
            <a:r>
              <a:rPr lang="en-US" dirty="0" smtClean="0"/>
              <a:t>This can also be found in the EL Guidebook on</a:t>
            </a:r>
            <a:r>
              <a:rPr lang="en-US" baseline="0" dirty="0" smtClean="0"/>
              <a:t> page 219 under Appendix Q next to a suggested home language survey</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9</a:t>
            </a:fld>
            <a:endParaRPr lang="en-US"/>
          </a:p>
        </p:txBody>
      </p:sp>
    </p:spTree>
    <p:extLst>
      <p:ext uri="{BB962C8B-B14F-4D97-AF65-F5344CB8AC3E}">
        <p14:creationId xmlns:p14="http://schemas.microsoft.com/office/powerpoint/2010/main" val="3094769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202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mailto:cox_m@cde.state.co.us" TargetMode="External"/><Relationship Id="rId3" Type="http://schemas.openxmlformats.org/officeDocument/2006/relationships/hyperlink" Target="http://www.cde.state.co.us/fedprograms/monit/index" TargetMode="External"/><Relationship Id="rId7" Type="http://schemas.openxmlformats.org/officeDocument/2006/relationships/hyperlink" Target="http://www.cde.state.co.us/cde_english"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mailto:Thompson_R@cde.state.co.us" TargetMode="External"/><Relationship Id="rId11" Type="http://schemas.openxmlformats.org/officeDocument/2006/relationships/hyperlink" Target="http://www.cde.state.co.us/cde_english/identification-placement" TargetMode="External"/><Relationship Id="rId5" Type="http://schemas.openxmlformats.org/officeDocument/2006/relationships/hyperlink" Target="mailto:Willett_J@cde.state.co.us" TargetMode="External"/><Relationship Id="rId10" Type="http://schemas.openxmlformats.org/officeDocument/2006/relationships/hyperlink" Target="mailto:brock-Nguyen_d@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Swanton_l@cde.state.co.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parentnotificationrequirement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2.ed.gov/about/offices/list/oela/english-learner-toolkit/chap7.pdf" TargetMode="External"/><Relationship Id="rId4" Type="http://schemas.openxmlformats.org/officeDocument/2006/relationships/hyperlink" Target="http://www.cde.state.co.us/fedprograms/titleiii-resourc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 y="3312381"/>
            <a:ext cx="8869680" cy="1526927"/>
          </a:xfrm>
        </p:spPr>
        <p:txBody>
          <a:bodyPr>
            <a:normAutofit fontScale="90000"/>
          </a:bodyPr>
          <a:lstStyle/>
          <a:p>
            <a:r>
              <a:rPr lang="en-US" dirty="0" smtClean="0"/>
              <a:t>EL Identification: Parent/Family Notification Requirement</a:t>
            </a:r>
            <a:endParaRPr lang="en-US" dirty="0"/>
          </a:p>
        </p:txBody>
      </p:sp>
      <p:sp>
        <p:nvSpPr>
          <p:cNvPr id="3" name="Subtitle 2"/>
          <p:cNvSpPr>
            <a:spLocks noGrp="1"/>
          </p:cNvSpPr>
          <p:nvPr>
            <p:ph type="subTitle" idx="1"/>
          </p:nvPr>
        </p:nvSpPr>
        <p:spPr>
          <a:xfrm>
            <a:off x="1143000" y="5550263"/>
            <a:ext cx="6858000" cy="443429"/>
          </a:xfrm>
        </p:spPr>
        <p:txBody>
          <a:bodyPr/>
          <a:lstStyle/>
          <a:p>
            <a:r>
              <a:rPr lang="en-US" dirty="0" smtClean="0"/>
              <a:t>November 15, 2018</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1244868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7726FA2-3EC9-4717-AD62-D8C823692DD3}" type="slidenum">
              <a:rPr lang="en-US" smtClean="0"/>
              <a:pPr/>
              <a:t>10</a:t>
            </a:fld>
            <a:endParaRPr lang="en-US" dirty="0"/>
          </a:p>
        </p:txBody>
      </p:sp>
      <p:pic>
        <p:nvPicPr>
          <p:cNvPr id="6" name="Picture 5" title="Sample"/>
          <p:cNvPicPr>
            <a:picLocks noChangeAspect="1"/>
          </p:cNvPicPr>
          <p:nvPr/>
        </p:nvPicPr>
        <p:blipFill>
          <a:blip r:embed="rId3"/>
          <a:stretch>
            <a:fillRect/>
          </a:stretch>
        </p:blipFill>
        <p:spPr>
          <a:xfrm>
            <a:off x="1387773" y="1377951"/>
            <a:ext cx="6296025" cy="5343525"/>
          </a:xfrm>
          <a:prstGeom prst="rect">
            <a:avLst/>
          </a:prstGeom>
        </p:spPr>
      </p:pic>
      <p:sp>
        <p:nvSpPr>
          <p:cNvPr id="12" name="Rectangle 11" descr="4. Last highlighted section outlines how the ELD program meets the educational strengths of the child and will help the child learn English in the following sections of the letter." title="Meet needs of child"/>
          <p:cNvSpPr/>
          <p:nvPr/>
        </p:nvSpPr>
        <p:spPr>
          <a:xfrm>
            <a:off x="1650325" y="6509442"/>
            <a:ext cx="1192463" cy="212034"/>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4. Last highlighted section outlines how the ELD program meets the educational strengths of the child and will help the child learn English in the following sections of the letter.&#10;" title="Meet needs of Child"/>
          <p:cNvSpPr/>
          <p:nvPr/>
        </p:nvSpPr>
        <p:spPr>
          <a:xfrm>
            <a:off x="4327556" y="6356351"/>
            <a:ext cx="2806575" cy="153091"/>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title="Meet needs of child"/>
          <p:cNvSpPr/>
          <p:nvPr/>
        </p:nvSpPr>
        <p:spPr>
          <a:xfrm>
            <a:off x="-2" y="6126378"/>
            <a:ext cx="1650325" cy="4979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Meet needs of child</a:t>
            </a:r>
            <a:endParaRPr lang="en-US" sz="1400" dirty="0"/>
          </a:p>
        </p:txBody>
      </p:sp>
      <p:sp>
        <p:nvSpPr>
          <p:cNvPr id="23" name="Rectangle 22" descr="Reason why the child was identified and how the child was assessed &#10;" title="Reason why child was identified"/>
          <p:cNvSpPr/>
          <p:nvPr/>
        </p:nvSpPr>
        <p:spPr>
          <a:xfrm>
            <a:off x="1650321" y="5828243"/>
            <a:ext cx="2957894" cy="215125"/>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Reason why the child was identified and how the child was assessed &#10;" title="Reason why child wa identified"/>
          <p:cNvSpPr/>
          <p:nvPr/>
        </p:nvSpPr>
        <p:spPr>
          <a:xfrm>
            <a:off x="1650321" y="5683802"/>
            <a:ext cx="5547183" cy="178228"/>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descr="Reason why the child was identified and how the child was assessed &#10;" title="Reason why child was identified"/>
          <p:cNvSpPr/>
          <p:nvPr/>
        </p:nvSpPr>
        <p:spPr>
          <a:xfrm>
            <a:off x="1650322" y="5502464"/>
            <a:ext cx="5483809" cy="226091"/>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descr="Reason why the child was identified and how the child was assessed &#10;" title="Reason why child was identified"/>
          <p:cNvSpPr/>
          <p:nvPr/>
        </p:nvSpPr>
        <p:spPr>
          <a:xfrm>
            <a:off x="1819797" y="5326303"/>
            <a:ext cx="5459189" cy="214418"/>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title="Reason why child was identified"/>
          <p:cNvSpPr/>
          <p:nvPr/>
        </p:nvSpPr>
        <p:spPr>
          <a:xfrm>
            <a:off x="0" y="5422496"/>
            <a:ext cx="1650325" cy="4979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Reason why child was identified</a:t>
            </a:r>
            <a:endParaRPr lang="en-US" sz="1400" dirty="0"/>
          </a:p>
        </p:txBody>
      </p:sp>
      <p:sp>
        <p:nvSpPr>
          <p:cNvPr id="19" name="Rectangle 18" descr="Two primary goals of Title III are the acquisition of English and academic success.  Part of acquisition is identification." title="ESSA statutory language on students identified for EL"/>
          <p:cNvSpPr/>
          <p:nvPr/>
        </p:nvSpPr>
        <p:spPr>
          <a:xfrm>
            <a:off x="1650322" y="4526228"/>
            <a:ext cx="4795745" cy="233606"/>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descr="Two primary goals of Title III are the acquisition of English and academic success.  Part of acquisition is identification.&#10;" title="ESSA Statutory language on itentification of EL students"/>
          <p:cNvSpPr/>
          <p:nvPr/>
        </p:nvSpPr>
        <p:spPr>
          <a:xfrm>
            <a:off x="2109457" y="4363770"/>
            <a:ext cx="5332492" cy="190123"/>
          </a:xfrm>
          <a:prstGeom prst="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title="ESSA Statute"/>
          <p:cNvSpPr/>
          <p:nvPr/>
        </p:nvSpPr>
        <p:spPr>
          <a:xfrm>
            <a:off x="-1" y="4621459"/>
            <a:ext cx="1650325" cy="4979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ESSA Statute</a:t>
            </a:r>
            <a:endParaRPr lang="en-US" sz="1400" dirty="0"/>
          </a:p>
        </p:txBody>
      </p:sp>
      <p:sp>
        <p:nvSpPr>
          <p:cNvPr id="9" name="Pentagon 8" descr="LEAs must notify parents of their child’s enrollment in an ELD program no later than 30 days after the beginning of the school year, or within two weeks if identification occurs after the school year begins.&#10;" title="Notified of Child's enrollment"/>
          <p:cNvSpPr/>
          <p:nvPr/>
        </p:nvSpPr>
        <p:spPr>
          <a:xfrm>
            <a:off x="0" y="3730028"/>
            <a:ext cx="1650325" cy="4979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Notified of child’s enrollment</a:t>
            </a:r>
            <a:endParaRPr lang="en-US" sz="1400" dirty="0"/>
          </a:p>
        </p:txBody>
      </p:sp>
      <p:sp>
        <p:nvSpPr>
          <p:cNvPr id="2" name="Title 1"/>
          <p:cNvSpPr>
            <a:spLocks noGrp="1"/>
          </p:cNvSpPr>
          <p:nvPr>
            <p:ph type="title"/>
          </p:nvPr>
        </p:nvSpPr>
        <p:spPr/>
        <p:txBody>
          <a:bodyPr/>
          <a:lstStyle/>
          <a:p>
            <a:r>
              <a:rPr lang="en-US" dirty="0" smtClean="0"/>
              <a:t>Sample Parent Notification Letter Page 1</a:t>
            </a:r>
            <a:endParaRPr lang="en-US" dirty="0"/>
          </a:p>
        </p:txBody>
      </p:sp>
    </p:spTree>
    <p:extLst>
      <p:ext uri="{BB962C8B-B14F-4D97-AF65-F5344CB8AC3E}">
        <p14:creationId xmlns:p14="http://schemas.microsoft.com/office/powerpoint/2010/main" val="386923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6" grpId="0" animBg="1"/>
      <p:bldP spid="23" grpId="0" animBg="1"/>
      <p:bldP spid="22" grpId="0" animBg="1"/>
      <p:bldP spid="21" grpId="0" animBg="1"/>
      <p:bldP spid="20" grpId="0" animBg="1"/>
      <p:bldP spid="15" grpId="0" animBg="1"/>
      <p:bldP spid="19" grpId="0" animBg="1"/>
      <p:bldP spid="18" grpId="0" animBg="1"/>
      <p:bldP spid="1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7726FA2-3EC9-4717-AD62-D8C823692DD3}" type="slidenum">
              <a:rPr lang="en-US" smtClean="0"/>
              <a:pPr/>
              <a:t>11</a:t>
            </a:fld>
            <a:endParaRPr lang="en-US" dirty="0"/>
          </a:p>
        </p:txBody>
      </p:sp>
      <p:pic>
        <p:nvPicPr>
          <p:cNvPr id="3" name="Picture 2" descr="This section is where the LEA incorporates the unique specifics of the child’s needs and how the program will meet the unique needs of the student.  These sections are part of the requirements from statute that the language include the &#10;" title="Page 1 of Sample Parent Notification Letter"/>
          <p:cNvPicPr>
            <a:picLocks noChangeAspect="1"/>
          </p:cNvPicPr>
          <p:nvPr/>
        </p:nvPicPr>
        <p:blipFill>
          <a:blip r:embed="rId3"/>
          <a:stretch>
            <a:fillRect/>
          </a:stretch>
        </p:blipFill>
        <p:spPr>
          <a:xfrm>
            <a:off x="2676525" y="1838325"/>
            <a:ext cx="6467475" cy="3181350"/>
          </a:xfrm>
          <a:prstGeom prst="rect">
            <a:avLst/>
          </a:prstGeom>
        </p:spPr>
      </p:pic>
      <p:sp>
        <p:nvSpPr>
          <p:cNvPr id="20" name="Pentagon 19"/>
          <p:cNvSpPr/>
          <p:nvPr/>
        </p:nvSpPr>
        <p:spPr>
          <a:xfrm>
            <a:off x="0" y="4153399"/>
            <a:ext cx="2987644" cy="3435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Meets the needs of a child with a disability</a:t>
            </a:r>
            <a:endParaRPr lang="en-US" sz="1200" dirty="0"/>
          </a:p>
        </p:txBody>
      </p:sp>
      <p:sp>
        <p:nvSpPr>
          <p:cNvPr id="19" name="Pentagon 18"/>
          <p:cNvSpPr/>
          <p:nvPr/>
        </p:nvSpPr>
        <p:spPr>
          <a:xfrm>
            <a:off x="0" y="3623331"/>
            <a:ext cx="2987644" cy="3435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Exit Requirements</a:t>
            </a:r>
            <a:endParaRPr lang="en-US" sz="1400" dirty="0"/>
          </a:p>
        </p:txBody>
      </p:sp>
      <p:sp>
        <p:nvSpPr>
          <p:cNvPr id="18" name="Pentagon 17"/>
          <p:cNvSpPr/>
          <p:nvPr/>
        </p:nvSpPr>
        <p:spPr>
          <a:xfrm>
            <a:off x="0" y="2954503"/>
            <a:ext cx="2987644" cy="3435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Method of Instruction</a:t>
            </a:r>
            <a:endParaRPr lang="en-US" sz="1400" dirty="0"/>
          </a:p>
        </p:txBody>
      </p:sp>
      <p:sp>
        <p:nvSpPr>
          <p:cNvPr id="17" name="Pentagon 16"/>
          <p:cNvSpPr/>
          <p:nvPr/>
        </p:nvSpPr>
        <p:spPr>
          <a:xfrm>
            <a:off x="0" y="2399165"/>
            <a:ext cx="2987644" cy="3435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Will help the child learn English</a:t>
            </a:r>
            <a:endParaRPr lang="en-US" sz="1400" dirty="0"/>
          </a:p>
        </p:txBody>
      </p:sp>
      <p:sp>
        <p:nvSpPr>
          <p:cNvPr id="13" name="Pentagon 12"/>
          <p:cNvSpPr/>
          <p:nvPr/>
        </p:nvSpPr>
        <p:spPr>
          <a:xfrm>
            <a:off x="0" y="1928859"/>
            <a:ext cx="2987644" cy="3435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Educational Strengths of child</a:t>
            </a:r>
            <a:endParaRPr lang="en-US" sz="1400" dirty="0"/>
          </a:p>
        </p:txBody>
      </p:sp>
      <p:sp>
        <p:nvSpPr>
          <p:cNvPr id="2" name="Title 1"/>
          <p:cNvSpPr>
            <a:spLocks noGrp="1"/>
          </p:cNvSpPr>
          <p:nvPr>
            <p:ph type="title"/>
          </p:nvPr>
        </p:nvSpPr>
        <p:spPr/>
        <p:txBody>
          <a:bodyPr/>
          <a:lstStyle/>
          <a:p>
            <a:r>
              <a:rPr lang="en-US" dirty="0" smtClean="0"/>
              <a:t>Sample Parent Notification Letter Page 1 continued</a:t>
            </a:r>
            <a:endParaRPr lang="en-US" dirty="0"/>
          </a:p>
        </p:txBody>
      </p:sp>
    </p:spTree>
    <p:extLst>
      <p:ext uri="{BB962C8B-B14F-4D97-AF65-F5344CB8AC3E}">
        <p14:creationId xmlns:p14="http://schemas.microsoft.com/office/powerpoint/2010/main" val="105134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8" grpId="0" animBg="1"/>
      <p:bldP spid="1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7726FA2-3EC9-4717-AD62-D8C823692DD3}" type="slidenum">
              <a:rPr lang="en-US" smtClean="0"/>
              <a:pPr/>
              <a:t>12</a:t>
            </a:fld>
            <a:endParaRPr lang="en-US" dirty="0"/>
          </a:p>
        </p:txBody>
      </p:sp>
      <p:pic>
        <p:nvPicPr>
          <p:cNvPr id="3" name="Picture 2" descr="The second page of the letter rents right to opt out of program services&#10;&#10;If a parent opts out, ensure that parents are well-informed of the implications of the decision to opt out and the school’s responsibility to continue to ensure that Els have access to academic content and are acquiring English per the OCR and DOJ.  Additionally, if parent opts out, the student must be tested annually on ACCESS 2.0 until resignation.  &#10;" title="Page 2 of sample parent notification letter"/>
          <p:cNvPicPr>
            <a:picLocks noChangeAspect="1"/>
          </p:cNvPicPr>
          <p:nvPr/>
        </p:nvPicPr>
        <p:blipFill>
          <a:blip r:embed="rId3"/>
          <a:stretch>
            <a:fillRect/>
          </a:stretch>
        </p:blipFill>
        <p:spPr>
          <a:xfrm>
            <a:off x="1769386" y="1271581"/>
            <a:ext cx="5545814" cy="5449896"/>
          </a:xfrm>
          <a:prstGeom prst="rect">
            <a:avLst/>
          </a:prstGeom>
        </p:spPr>
      </p:pic>
      <p:sp>
        <p:nvSpPr>
          <p:cNvPr id="14" name="Rectangle 13" title="Parents right to opt out information"/>
          <p:cNvSpPr/>
          <p:nvPr/>
        </p:nvSpPr>
        <p:spPr>
          <a:xfrm>
            <a:off x="1859920" y="1908822"/>
            <a:ext cx="3517837" cy="182528"/>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title="Parents right to opt out information"/>
          <p:cNvSpPr/>
          <p:nvPr/>
        </p:nvSpPr>
        <p:spPr>
          <a:xfrm>
            <a:off x="3940709" y="1723067"/>
            <a:ext cx="2948978" cy="20273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title="Parents right to opt out information"/>
          <p:cNvSpPr/>
          <p:nvPr/>
        </p:nvSpPr>
        <p:spPr>
          <a:xfrm>
            <a:off x="1859921" y="1448554"/>
            <a:ext cx="4857750" cy="190123"/>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Parents right to opt out information"/>
          <p:cNvSpPr/>
          <p:nvPr/>
        </p:nvSpPr>
        <p:spPr>
          <a:xfrm>
            <a:off x="1859921" y="1271581"/>
            <a:ext cx="5111247" cy="176973"/>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a:off x="0" y="1360067"/>
            <a:ext cx="1650325" cy="49794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Parents right to opt out </a:t>
            </a:r>
            <a:endParaRPr lang="en-US" sz="1400" dirty="0"/>
          </a:p>
        </p:txBody>
      </p:sp>
      <p:sp>
        <p:nvSpPr>
          <p:cNvPr id="2" name="Title 1"/>
          <p:cNvSpPr>
            <a:spLocks noGrp="1"/>
          </p:cNvSpPr>
          <p:nvPr>
            <p:ph type="title"/>
          </p:nvPr>
        </p:nvSpPr>
        <p:spPr/>
        <p:txBody>
          <a:bodyPr/>
          <a:lstStyle/>
          <a:p>
            <a:r>
              <a:rPr lang="en-US" dirty="0" smtClean="0"/>
              <a:t>Sample Parent Notification Letter Page 2</a:t>
            </a:r>
            <a:endParaRPr lang="en-US" dirty="0"/>
          </a:p>
        </p:txBody>
      </p:sp>
    </p:spTree>
    <p:extLst>
      <p:ext uri="{BB962C8B-B14F-4D97-AF65-F5344CB8AC3E}">
        <p14:creationId xmlns:p14="http://schemas.microsoft.com/office/powerpoint/2010/main" val="312954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7726FA2-3EC9-4717-AD62-D8C823692DD3}" type="slidenum">
              <a:rPr lang="en-US" smtClean="0"/>
              <a:pPr/>
              <a:t>13</a:t>
            </a:fld>
            <a:endParaRPr lang="en-US" dirty="0"/>
          </a:p>
        </p:txBody>
      </p:sp>
      <p:pic>
        <p:nvPicPr>
          <p:cNvPr id="5" name="Picture 4" descr="Notifications must be in an understandable and uniform format, and to the extent practicable, in a language that parents can understand.  &#10;&#10;The website also includes with the sample letter, a translated version of the sample letter&#10;" title="Sample Notification Letter Translated in Spanish"/>
          <p:cNvPicPr>
            <a:picLocks noChangeAspect="1"/>
          </p:cNvPicPr>
          <p:nvPr/>
        </p:nvPicPr>
        <p:blipFill>
          <a:blip r:embed="rId3"/>
          <a:stretch>
            <a:fillRect/>
          </a:stretch>
        </p:blipFill>
        <p:spPr>
          <a:xfrm>
            <a:off x="2254312" y="1293529"/>
            <a:ext cx="4703394" cy="5700273"/>
          </a:xfrm>
          <a:prstGeom prst="rect">
            <a:avLst/>
          </a:prstGeom>
        </p:spPr>
      </p:pic>
      <p:sp>
        <p:nvSpPr>
          <p:cNvPr id="2" name="Title 1"/>
          <p:cNvSpPr>
            <a:spLocks noGrp="1"/>
          </p:cNvSpPr>
          <p:nvPr>
            <p:ph type="title"/>
          </p:nvPr>
        </p:nvSpPr>
        <p:spPr/>
        <p:txBody>
          <a:bodyPr/>
          <a:lstStyle/>
          <a:p>
            <a:r>
              <a:rPr lang="en-US" dirty="0" smtClean="0"/>
              <a:t>Sample Parent Notification Letter: Translated</a:t>
            </a:r>
            <a:endParaRPr lang="en-US" dirty="0"/>
          </a:p>
        </p:txBody>
      </p:sp>
    </p:spTree>
    <p:extLst>
      <p:ext uri="{BB962C8B-B14F-4D97-AF65-F5344CB8AC3E}">
        <p14:creationId xmlns:p14="http://schemas.microsoft.com/office/powerpoint/2010/main" val="4209058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Effective Notifications</a:t>
            </a:r>
            <a:endParaRPr lang="en-US" dirty="0"/>
          </a:p>
        </p:txBody>
      </p:sp>
      <p:sp>
        <p:nvSpPr>
          <p:cNvPr id="3" name="Content Placeholder 2"/>
          <p:cNvSpPr>
            <a:spLocks noGrp="1"/>
          </p:cNvSpPr>
          <p:nvPr>
            <p:ph idx="1"/>
          </p:nvPr>
        </p:nvSpPr>
        <p:spPr>
          <a:xfrm>
            <a:off x="508211" y="1463040"/>
            <a:ext cx="7994765" cy="5258436"/>
          </a:xfrm>
        </p:spPr>
        <p:txBody>
          <a:bodyPr>
            <a:normAutofit/>
          </a:bodyPr>
          <a:lstStyle/>
          <a:p>
            <a:pPr marL="342900" indent="-342900">
              <a:buFont typeface="Wingdings" panose="05000000000000000000" pitchFamily="2" charset="2"/>
              <a:buChar char="§"/>
            </a:pPr>
            <a:r>
              <a:rPr lang="en-US" dirty="0"/>
              <a:t>Notifications must be in an understandable and uniform format, and to the extent practicable, in a language that parents can understand.  </a:t>
            </a:r>
            <a:endParaRPr lang="en-US" dirty="0" smtClean="0"/>
          </a:p>
          <a:p>
            <a:pPr marL="342900" indent="-342900">
              <a:buFont typeface="Wingdings" panose="05000000000000000000" pitchFamily="2" charset="2"/>
              <a:buChar char="§"/>
            </a:pPr>
            <a:r>
              <a:rPr lang="en-US" dirty="0" smtClean="0"/>
              <a:t>Considerations for translation:</a:t>
            </a:r>
            <a:endParaRPr lang="en-US" dirty="0"/>
          </a:p>
          <a:p>
            <a:pPr marL="1028700" lvl="1" indent="-342900">
              <a:buFont typeface="Wingdings" panose="05000000000000000000" pitchFamily="2" charset="2"/>
              <a:buChar char="§"/>
            </a:pPr>
            <a:r>
              <a:rPr lang="en-US" dirty="0" smtClean="0"/>
              <a:t>Use </a:t>
            </a:r>
            <a:r>
              <a:rPr lang="en-US" dirty="0"/>
              <a:t>a needs assessment in your </a:t>
            </a:r>
            <a:r>
              <a:rPr lang="en-US" dirty="0" smtClean="0"/>
              <a:t>district</a:t>
            </a:r>
          </a:p>
          <a:p>
            <a:pPr marL="1028700" lvl="1" indent="-342900">
              <a:buFont typeface="Wingdings" panose="05000000000000000000" pitchFamily="2" charset="2"/>
              <a:buChar char="§"/>
            </a:pPr>
            <a:r>
              <a:rPr lang="en-US" dirty="0" smtClean="0"/>
              <a:t>Look </a:t>
            </a:r>
            <a:r>
              <a:rPr lang="en-US" dirty="0"/>
              <a:t>at your demographics and what makes sense for the families that you serve. </a:t>
            </a:r>
            <a:endParaRPr lang="en-US" dirty="0" smtClean="0"/>
          </a:p>
          <a:p>
            <a:pPr marL="342900" indent="-342900">
              <a:buFont typeface="Wingdings" panose="05000000000000000000" pitchFamily="2" charset="2"/>
              <a:buChar char="§"/>
            </a:pPr>
            <a:r>
              <a:rPr lang="en-US" dirty="0" smtClean="0"/>
              <a:t>Look at:</a:t>
            </a:r>
          </a:p>
          <a:p>
            <a:pPr marL="1028700" lvl="1" indent="-342900">
              <a:buFont typeface="Wingdings" panose="05000000000000000000" pitchFamily="2" charset="2"/>
              <a:buChar char="§"/>
            </a:pPr>
            <a:r>
              <a:rPr lang="en-US" dirty="0" smtClean="0"/>
              <a:t>Who </a:t>
            </a:r>
            <a:r>
              <a:rPr lang="en-US" dirty="0"/>
              <a:t>are our families</a:t>
            </a:r>
            <a:r>
              <a:rPr lang="en-US" dirty="0" smtClean="0"/>
              <a:t>?</a:t>
            </a:r>
          </a:p>
          <a:p>
            <a:pPr marL="1028700" lvl="1" indent="-342900">
              <a:buFont typeface="Wingdings" panose="05000000000000000000" pitchFamily="2" charset="2"/>
              <a:buChar char="§"/>
            </a:pPr>
            <a:r>
              <a:rPr lang="en-US" dirty="0" smtClean="0"/>
              <a:t>What </a:t>
            </a:r>
            <a:r>
              <a:rPr lang="en-US" dirty="0"/>
              <a:t>is our experience with them?</a:t>
            </a:r>
          </a:p>
          <a:p>
            <a:pPr marL="1028700" lvl="1" indent="-342900">
              <a:buFont typeface="Wingdings" panose="05000000000000000000" pitchFamily="2" charset="2"/>
              <a:buChar char="§"/>
            </a:pPr>
            <a:r>
              <a:rPr lang="en-US" dirty="0"/>
              <a:t>Where have we had prior success with communication protocols?</a:t>
            </a:r>
          </a:p>
          <a:p>
            <a:pPr marL="1028700" lvl="1" indent="-342900">
              <a:buFont typeface="Wingdings" panose="05000000000000000000" pitchFamily="2" charset="2"/>
              <a:buChar char="§"/>
            </a:pPr>
            <a:r>
              <a:rPr lang="en-US" dirty="0"/>
              <a:t>What is the most powerful way to communicate this information in the language and format that can be understood</a:t>
            </a:r>
            <a:r>
              <a:rPr lang="en-US" dirty="0" smtClean="0"/>
              <a:t>?</a:t>
            </a:r>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3888813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 Input</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512656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7726FA2-3EC9-4717-AD62-D8C823692DD3}" type="slidenum">
              <a:rPr lang="en-US" smtClean="0"/>
              <a:pPr/>
              <a:t>16</a:t>
            </a:fld>
            <a:endParaRPr lang="en-US" dirty="0"/>
          </a:p>
        </p:txBody>
      </p:sp>
      <p:pic>
        <p:nvPicPr>
          <p:cNvPr id="2" name="Picture 1" descr="The sample letter, when utilized in the recommended format has the potential to incorporate the specifics of the district context.&#10;&#10;We are going to build in a question now and we are leaving this up for your reference.  The question is….&#10;&#10;What are some items you are considering to submit as evidence of meeting parent notification requirements?&#10;How can CDE support your district in implementing effective notification practices for Title III&#10;&#10;It does not have anything to do with parent notification&#10;" title="Sample letter meets compliance on ESSA statutory indicators"/>
          <p:cNvPicPr>
            <a:picLocks noChangeAspect="1"/>
          </p:cNvPicPr>
          <p:nvPr/>
        </p:nvPicPr>
        <p:blipFill>
          <a:blip r:embed="rId3"/>
          <a:stretch>
            <a:fillRect/>
          </a:stretch>
        </p:blipFill>
        <p:spPr>
          <a:xfrm>
            <a:off x="1099949" y="1313625"/>
            <a:ext cx="6622658" cy="5407851"/>
          </a:xfrm>
          <a:prstGeom prst="rect">
            <a:avLst/>
          </a:prstGeom>
        </p:spPr>
      </p:pic>
      <p:sp>
        <p:nvSpPr>
          <p:cNvPr id="11" name="Left Arrow 10"/>
          <p:cNvSpPr/>
          <p:nvPr/>
        </p:nvSpPr>
        <p:spPr>
          <a:xfrm>
            <a:off x="7588154" y="3608118"/>
            <a:ext cx="1555845" cy="4367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Evidence</a:t>
            </a:r>
            <a:endParaRPr lang="en-US" dirty="0"/>
          </a:p>
        </p:txBody>
      </p:sp>
      <p:sp>
        <p:nvSpPr>
          <p:cNvPr id="7" name="Left Arrow 6"/>
          <p:cNvSpPr/>
          <p:nvPr/>
        </p:nvSpPr>
        <p:spPr>
          <a:xfrm>
            <a:off x="7564585" y="2090557"/>
            <a:ext cx="1690255" cy="4367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Requirements</a:t>
            </a:r>
            <a:endParaRPr lang="en-US" dirty="0"/>
          </a:p>
        </p:txBody>
      </p:sp>
      <p:sp>
        <p:nvSpPr>
          <p:cNvPr id="6" name="Right Arrow 5"/>
          <p:cNvSpPr/>
          <p:nvPr/>
        </p:nvSpPr>
        <p:spPr>
          <a:xfrm>
            <a:off x="0" y="2019869"/>
            <a:ext cx="1269242" cy="436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Statute</a:t>
            </a:r>
            <a:endParaRPr lang="en-US" dirty="0"/>
          </a:p>
        </p:txBody>
      </p:sp>
      <p:sp>
        <p:nvSpPr>
          <p:cNvPr id="3" name="Title 2"/>
          <p:cNvSpPr>
            <a:spLocks noGrp="1"/>
          </p:cNvSpPr>
          <p:nvPr>
            <p:ph type="title"/>
          </p:nvPr>
        </p:nvSpPr>
        <p:spPr/>
        <p:txBody>
          <a:bodyPr>
            <a:normAutofit/>
          </a:bodyPr>
          <a:lstStyle/>
          <a:p>
            <a:r>
              <a:rPr lang="en-US" dirty="0" smtClean="0"/>
              <a:t>LEA Input on Local Practices</a:t>
            </a:r>
            <a:endParaRPr lang="en-US" dirty="0"/>
          </a:p>
        </p:txBody>
      </p:sp>
    </p:spTree>
    <p:extLst>
      <p:ext uri="{BB962C8B-B14F-4D97-AF65-F5344CB8AC3E}">
        <p14:creationId xmlns:p14="http://schemas.microsoft.com/office/powerpoint/2010/main" val="967726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7726FA2-3EC9-4717-AD62-D8C823692DD3}" type="slidenum">
              <a:rPr lang="en-US" smtClean="0"/>
              <a:pPr/>
              <a:t>17</a:t>
            </a:fld>
            <a:endParaRPr lang="en-US" dirty="0"/>
          </a:p>
        </p:txBody>
      </p:sp>
      <p:sp>
        <p:nvSpPr>
          <p:cNvPr id="6" name="Rectangle 5" descr="For more information on Monitoring&#10;Visit: http://www.cde.state.co.us/fedprograms/monit/index&#10;Contact: Nazie Mohajeri-Nelson at Mohajeri-Nelson_n@cde.state.co.us &#10;Contact: Joey Willett at Willett_J@cde.state.co.us &#10;Contact: Robert Thompson at Thompson_R@cde.state.co.us&#10;&#10;For more information on CLDE &#10;Visit: http://www.cde.state.co.us/cde_english &#10;Contact: Morgan Cox at cox_m@cde.state.co.us&#10;Contact: Lindsay Swanton at Swanton_l@cde.state.co.us&#10;Contact: Doris Nguyen at brock-Nguyen_d@cde.state.co.us&#10;&#10;For more information on EL Identification&#10;Visit: http://www.cde.state.co.us/cde_english/identification-placement&#10;" title="Resources and contacts"/>
          <p:cNvSpPr/>
          <p:nvPr/>
        </p:nvSpPr>
        <p:spPr>
          <a:xfrm>
            <a:off x="508211" y="1461234"/>
            <a:ext cx="8836205" cy="4431983"/>
          </a:xfrm>
          <a:prstGeom prst="rect">
            <a:avLst/>
          </a:prstGeom>
        </p:spPr>
        <p:txBody>
          <a:bodyPr wrap="square">
            <a:spAutoFit/>
          </a:bodyPr>
          <a:lstStyle/>
          <a:p>
            <a:r>
              <a:rPr lang="en-US" sz="2400" dirty="0">
                <a:solidFill>
                  <a:srgbClr val="5C6670"/>
                </a:solidFill>
              </a:rPr>
              <a:t>For more information on </a:t>
            </a:r>
            <a:r>
              <a:rPr lang="en-US" sz="2400" dirty="0" smtClean="0">
                <a:solidFill>
                  <a:srgbClr val="5C6670"/>
                </a:solidFill>
              </a:rPr>
              <a:t>Monitoring</a:t>
            </a:r>
            <a:endParaRPr lang="en-US" dirty="0"/>
          </a:p>
          <a:p>
            <a:pPr marL="742950" lvl="1" indent="-285750">
              <a:buFont typeface="Wingdings" panose="05000000000000000000" pitchFamily="2" charset="2"/>
              <a:buChar char="§"/>
            </a:pPr>
            <a:r>
              <a:rPr lang="en-US" dirty="0" smtClean="0">
                <a:hlinkClick r:id="rId3"/>
              </a:rPr>
              <a:t>Visit</a:t>
            </a:r>
            <a:r>
              <a:rPr lang="en-US" dirty="0">
                <a:hlinkClick r:id="rId3"/>
              </a:rPr>
              <a:t>: </a:t>
            </a:r>
            <a:r>
              <a:rPr lang="en-US" dirty="0" smtClean="0"/>
              <a:t>www.cde.state.co.us/fedprograms/monit/index</a:t>
            </a:r>
            <a:endParaRPr lang="en-US" dirty="0" smtClean="0"/>
          </a:p>
          <a:p>
            <a:pPr marL="742950" lvl="1" indent="-285750">
              <a:buFont typeface="Wingdings" panose="05000000000000000000" pitchFamily="2" charset="2"/>
              <a:buChar char="§"/>
            </a:pPr>
            <a:r>
              <a:rPr lang="en-US" dirty="0">
                <a:hlinkClick r:id="rId4"/>
              </a:rPr>
              <a:t>Contact: </a:t>
            </a:r>
            <a:r>
              <a:rPr lang="en-US" dirty="0" err="1"/>
              <a:t>Nazie</a:t>
            </a:r>
            <a:r>
              <a:rPr lang="en-US" dirty="0"/>
              <a:t> Mohajeri-Nelson at </a:t>
            </a:r>
            <a:r>
              <a:rPr lang="en-US" dirty="0" smtClean="0"/>
              <a:t>Mohajeri-Nelson_n@cde.state.co.us </a:t>
            </a:r>
          </a:p>
          <a:p>
            <a:pPr marL="742950" lvl="1" indent="-285750">
              <a:buFont typeface="Wingdings" panose="05000000000000000000" pitchFamily="2" charset="2"/>
              <a:buChar char="§"/>
            </a:pPr>
            <a:r>
              <a:rPr lang="en-US" dirty="0" smtClean="0">
                <a:hlinkClick r:id="rId5"/>
              </a:rPr>
              <a:t>Contact: </a:t>
            </a:r>
            <a:r>
              <a:rPr lang="en-US" dirty="0" smtClean="0"/>
              <a:t>Joey </a:t>
            </a:r>
            <a:r>
              <a:rPr lang="en-US" dirty="0"/>
              <a:t>Willett at </a:t>
            </a:r>
            <a:r>
              <a:rPr lang="en-US" dirty="0" smtClean="0"/>
              <a:t>Willett_J@cde.state.co.us </a:t>
            </a:r>
          </a:p>
          <a:p>
            <a:pPr marL="742950" lvl="1" indent="-285750">
              <a:buFont typeface="Wingdings" panose="05000000000000000000" pitchFamily="2" charset="2"/>
              <a:buChar char="§"/>
            </a:pPr>
            <a:r>
              <a:rPr lang="en-US" dirty="0">
                <a:hlinkClick r:id="rId6"/>
              </a:rPr>
              <a:t>Contact: </a:t>
            </a:r>
            <a:r>
              <a:rPr lang="en-US" dirty="0"/>
              <a:t>Robert Thompson at Thompson_R@cde.state.co.us</a:t>
            </a:r>
            <a:endParaRPr lang="en-US" dirty="0" smtClean="0"/>
          </a:p>
          <a:p>
            <a:endParaRPr lang="en-US" sz="2400" dirty="0">
              <a:solidFill>
                <a:srgbClr val="5C6670"/>
              </a:solidFill>
            </a:endParaRPr>
          </a:p>
          <a:p>
            <a:r>
              <a:rPr lang="en-US" sz="2400" dirty="0">
                <a:solidFill>
                  <a:srgbClr val="5C6670"/>
                </a:solidFill>
              </a:rPr>
              <a:t>For more information on </a:t>
            </a:r>
            <a:r>
              <a:rPr lang="en-US" sz="2400" dirty="0" smtClean="0">
                <a:solidFill>
                  <a:srgbClr val="5C6670"/>
                </a:solidFill>
              </a:rPr>
              <a:t>CLDE </a:t>
            </a:r>
            <a:endParaRPr lang="en-US" sz="2400" dirty="0">
              <a:solidFill>
                <a:srgbClr val="5C6670"/>
              </a:solidFill>
            </a:endParaRPr>
          </a:p>
          <a:p>
            <a:pPr marL="742950" lvl="1" indent="-285750">
              <a:buFont typeface="Wingdings" panose="05000000000000000000" pitchFamily="2" charset="2"/>
              <a:buChar char="§"/>
            </a:pPr>
            <a:r>
              <a:rPr lang="en-US" dirty="0">
                <a:hlinkClick r:id="rId7"/>
              </a:rPr>
              <a:t>Visit: </a:t>
            </a:r>
            <a:r>
              <a:rPr lang="en-US" dirty="0" smtClean="0"/>
              <a:t>www.cde.state.co.us/cde_english </a:t>
            </a:r>
            <a:endParaRPr lang="en-US" dirty="0"/>
          </a:p>
          <a:p>
            <a:pPr marL="742950" lvl="1" indent="-285750">
              <a:buFont typeface="Wingdings" panose="05000000000000000000" pitchFamily="2" charset="2"/>
              <a:buChar char="§"/>
            </a:pPr>
            <a:r>
              <a:rPr lang="en-US" dirty="0">
                <a:hlinkClick r:id="rId8"/>
              </a:rPr>
              <a:t>Contact: </a:t>
            </a:r>
            <a:r>
              <a:rPr lang="en-US" dirty="0"/>
              <a:t>Morgan Cox at cox_m@cde.state.co.us</a:t>
            </a:r>
          </a:p>
          <a:p>
            <a:pPr marL="742950" lvl="1" indent="-285750">
              <a:buFont typeface="Wingdings" panose="05000000000000000000" pitchFamily="2" charset="2"/>
              <a:buChar char="§"/>
            </a:pPr>
            <a:r>
              <a:rPr lang="en-US" dirty="0">
                <a:hlinkClick r:id="rId9"/>
              </a:rPr>
              <a:t>Contact: </a:t>
            </a:r>
            <a:r>
              <a:rPr lang="en-US" dirty="0"/>
              <a:t>Lindsay Swanton at Swanton_l@cde.state.co.us</a:t>
            </a:r>
          </a:p>
          <a:p>
            <a:pPr marL="742950" lvl="1" indent="-285750">
              <a:buFont typeface="Wingdings" panose="05000000000000000000" pitchFamily="2" charset="2"/>
              <a:buChar char="§"/>
            </a:pPr>
            <a:r>
              <a:rPr lang="en-US" dirty="0">
                <a:hlinkClick r:id="rId10"/>
              </a:rPr>
              <a:t>Contact: </a:t>
            </a:r>
            <a:r>
              <a:rPr lang="en-US" dirty="0"/>
              <a:t>Doris Nguyen at brock-Nguyen_d@cde.state.co.us</a:t>
            </a:r>
          </a:p>
          <a:p>
            <a:endParaRPr lang="en-US" sz="2400" dirty="0">
              <a:solidFill>
                <a:srgbClr val="5C6670"/>
              </a:solidFill>
            </a:endParaRPr>
          </a:p>
          <a:p>
            <a:r>
              <a:rPr lang="en-US" sz="2400" dirty="0" smtClean="0">
                <a:solidFill>
                  <a:srgbClr val="5C6670"/>
                </a:solidFill>
              </a:rPr>
              <a:t>For </a:t>
            </a:r>
            <a:r>
              <a:rPr lang="en-US" sz="2400" dirty="0">
                <a:solidFill>
                  <a:srgbClr val="5C6670"/>
                </a:solidFill>
              </a:rPr>
              <a:t>more information on </a:t>
            </a:r>
            <a:r>
              <a:rPr lang="en-US" sz="2400" dirty="0" smtClean="0">
                <a:solidFill>
                  <a:srgbClr val="5C6670"/>
                </a:solidFill>
              </a:rPr>
              <a:t>EL Identification</a:t>
            </a:r>
          </a:p>
          <a:p>
            <a:pPr marL="742950" lvl="1" indent="-285750">
              <a:buFont typeface="Wingdings" panose="05000000000000000000" pitchFamily="2" charset="2"/>
              <a:buChar char="§"/>
            </a:pPr>
            <a:r>
              <a:rPr lang="en-US" dirty="0" smtClean="0">
                <a:hlinkClick r:id="rId11"/>
              </a:rPr>
              <a:t>Visit</a:t>
            </a:r>
            <a:r>
              <a:rPr lang="en-US" dirty="0" smtClean="0"/>
              <a:t>: </a:t>
            </a:r>
            <a:r>
              <a:rPr lang="en-US" dirty="0" smtClean="0"/>
              <a:t>www.cde.state.co.us/cde_english/identification-placement</a:t>
            </a:r>
            <a:endParaRPr lang="en-US" dirty="0" smtClean="0"/>
          </a:p>
        </p:txBody>
      </p:sp>
      <p:sp>
        <p:nvSpPr>
          <p:cNvPr id="3" name="Title 2"/>
          <p:cNvSpPr>
            <a:spLocks noGrp="1"/>
          </p:cNvSpPr>
          <p:nvPr>
            <p:ph type="title"/>
          </p:nvPr>
        </p:nvSpPr>
        <p:spPr/>
        <p:txBody>
          <a:bodyPr/>
          <a:lstStyle/>
          <a:p>
            <a:r>
              <a:rPr lang="en-US" dirty="0" smtClean="0"/>
              <a:t>Resources and Contacts</a:t>
            </a:r>
            <a:endParaRPr lang="en-US" dirty="0"/>
          </a:p>
        </p:txBody>
      </p:sp>
    </p:spTree>
    <p:extLst>
      <p:ext uri="{BB962C8B-B14F-4D97-AF65-F5344CB8AC3E}">
        <p14:creationId xmlns:p14="http://schemas.microsoft.com/office/powerpoint/2010/main" val="4215600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7726FA2-3EC9-4717-AD62-D8C823692DD3}" type="slidenum">
              <a:rPr lang="en-US" smtClean="0"/>
              <a:pPr/>
              <a:t>18</a:t>
            </a:fld>
            <a:endParaRPr lang="en-US" dirty="0"/>
          </a:p>
        </p:txBody>
      </p:sp>
      <p:sp>
        <p:nvSpPr>
          <p:cNvPr id="6" name="Rectangle 5" descr="For more information on Parent Notification &#10;Sample Letter: http://www.cde.state.co.us/parentnotificationrequirements&#10;Visit: http://www.cde.state.co.us/fedprograms/titleiii-resources&#10;&#10;For more information on Title III Resources&#10;Visit: http://www.cde.state.co.us/fedprograms/titleiii-resources&#10;&#10;For more information on Opt Out Resources&#10;Visit: https://www2.ed.gov/about/offices/list/oela/english-learner-toolkit/chap7.pdf&#10;" title="Resources"/>
          <p:cNvSpPr/>
          <p:nvPr/>
        </p:nvSpPr>
        <p:spPr>
          <a:xfrm>
            <a:off x="508211" y="1661651"/>
            <a:ext cx="8635789" cy="3970318"/>
          </a:xfrm>
          <a:prstGeom prst="rect">
            <a:avLst/>
          </a:prstGeom>
        </p:spPr>
        <p:txBody>
          <a:bodyPr wrap="square">
            <a:spAutoFit/>
          </a:bodyPr>
          <a:lstStyle/>
          <a:p>
            <a:r>
              <a:rPr lang="en-US" sz="2400" dirty="0">
                <a:solidFill>
                  <a:srgbClr val="5C6670"/>
                </a:solidFill>
              </a:rPr>
              <a:t>For more information on </a:t>
            </a:r>
            <a:r>
              <a:rPr lang="en-US" sz="2400" dirty="0" smtClean="0">
                <a:solidFill>
                  <a:srgbClr val="5C6670"/>
                </a:solidFill>
              </a:rPr>
              <a:t>Parent Notification </a:t>
            </a:r>
            <a:endParaRPr lang="en-US" dirty="0" smtClean="0"/>
          </a:p>
          <a:p>
            <a:pPr marL="742950" lvl="1" indent="-285750">
              <a:buFont typeface="Wingdings" panose="05000000000000000000" pitchFamily="2" charset="2"/>
              <a:buChar char="§"/>
            </a:pPr>
            <a:r>
              <a:rPr lang="en-US" dirty="0" smtClean="0">
                <a:hlinkClick r:id="rId3"/>
              </a:rPr>
              <a:t>Sample Letter: </a:t>
            </a:r>
            <a:r>
              <a:rPr lang="en-US" dirty="0" smtClean="0"/>
              <a:t>www.cde.state.co.us/parentnotificationrequirements</a:t>
            </a:r>
            <a:endParaRPr lang="en-US" dirty="0" smtClean="0"/>
          </a:p>
          <a:p>
            <a:pPr marL="742950" lvl="1" indent="-285750">
              <a:buFont typeface="Wingdings" panose="05000000000000000000" pitchFamily="2" charset="2"/>
              <a:buChar char="§"/>
            </a:pPr>
            <a:r>
              <a:rPr lang="en-US" dirty="0">
                <a:hlinkClick r:id="rId4"/>
              </a:rPr>
              <a:t>Visit:</a:t>
            </a:r>
            <a:r>
              <a:rPr lang="en-US" dirty="0"/>
              <a:t> </a:t>
            </a:r>
            <a:r>
              <a:rPr lang="en-US" dirty="0" smtClean="0"/>
              <a:t>www.cde.state.co.us/fedprograms/titleiii-resources</a:t>
            </a:r>
            <a:endParaRPr lang="en-US" dirty="0"/>
          </a:p>
          <a:p>
            <a:endParaRPr lang="en-US" sz="2400" dirty="0">
              <a:solidFill>
                <a:srgbClr val="5C6670"/>
              </a:solidFill>
            </a:endParaRPr>
          </a:p>
          <a:p>
            <a:r>
              <a:rPr lang="en-US" sz="2400" dirty="0">
                <a:solidFill>
                  <a:srgbClr val="5C6670"/>
                </a:solidFill>
              </a:rPr>
              <a:t>For more information on </a:t>
            </a:r>
            <a:r>
              <a:rPr lang="en-US" sz="2400" dirty="0" smtClean="0">
                <a:solidFill>
                  <a:srgbClr val="5C6670"/>
                </a:solidFill>
              </a:rPr>
              <a:t>Title III Resources</a:t>
            </a:r>
            <a:endParaRPr lang="en-US" sz="2400" dirty="0">
              <a:solidFill>
                <a:srgbClr val="5C6670"/>
              </a:solidFill>
            </a:endParaRPr>
          </a:p>
          <a:p>
            <a:pPr marL="742950" lvl="1" indent="-285750">
              <a:buFont typeface="Wingdings" panose="05000000000000000000" pitchFamily="2" charset="2"/>
              <a:buChar char="§"/>
            </a:pPr>
            <a:r>
              <a:rPr lang="en-US" dirty="0">
                <a:hlinkClick r:id="rId4"/>
              </a:rPr>
              <a:t>Visit: </a:t>
            </a:r>
            <a:r>
              <a:rPr lang="en-US" dirty="0" smtClean="0"/>
              <a:t>www.cde.state.co.us/fedprograms/titleiii-resources</a:t>
            </a:r>
            <a:endParaRPr lang="en-US" dirty="0" smtClean="0"/>
          </a:p>
          <a:p>
            <a:endParaRPr lang="en-US" sz="2400" dirty="0">
              <a:solidFill>
                <a:srgbClr val="5C6670"/>
              </a:solidFill>
            </a:endParaRPr>
          </a:p>
          <a:p>
            <a:r>
              <a:rPr lang="en-US" sz="2400" dirty="0" smtClean="0">
                <a:solidFill>
                  <a:srgbClr val="5C6670"/>
                </a:solidFill>
              </a:rPr>
              <a:t>For more information on Opt Out Resources</a:t>
            </a:r>
          </a:p>
          <a:p>
            <a:pPr marL="742950" lvl="1" indent="-285750">
              <a:buFont typeface="Wingdings" panose="05000000000000000000" pitchFamily="2" charset="2"/>
              <a:buChar char="§"/>
            </a:pPr>
            <a:r>
              <a:rPr lang="en-US" dirty="0" smtClean="0">
                <a:hlinkClick r:id="rId5"/>
              </a:rPr>
              <a:t>Visit: </a:t>
            </a:r>
            <a:r>
              <a:rPr lang="en-US" dirty="0" smtClean="0">
                <a:solidFill>
                  <a:srgbClr val="5C6670"/>
                </a:solidFill>
              </a:rPr>
              <a:t>www2.ed.gov/about/offices/list/oela/english-learner-toolkit/chap7.pdf</a:t>
            </a:r>
            <a:endParaRPr lang="en-US" dirty="0" smtClean="0">
              <a:solidFill>
                <a:srgbClr val="5C6670"/>
              </a:solidFill>
            </a:endParaRPr>
          </a:p>
          <a:p>
            <a:pPr marL="342900" indent="-342900">
              <a:buFont typeface="Wingdings" panose="05000000000000000000" pitchFamily="2" charset="2"/>
              <a:buChar char="§"/>
            </a:pPr>
            <a:endParaRPr lang="en-US" sz="2400" dirty="0">
              <a:solidFill>
                <a:srgbClr val="5C6670"/>
              </a:solidFill>
            </a:endParaRPr>
          </a:p>
          <a:p>
            <a:pPr marL="365760" lvl="1" indent="0">
              <a:buNone/>
            </a:pPr>
            <a:endParaRPr lang="en-US" dirty="0"/>
          </a:p>
          <a:p>
            <a:pPr lvl="1"/>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278383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19</a:t>
            </a:fld>
            <a:endParaRPr lang="en-US" dirty="0"/>
          </a:p>
        </p:txBody>
      </p:sp>
      <p:pic>
        <p:nvPicPr>
          <p:cNvPr id="5" name="Picture 4" title="Questions and/or Comme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634" y="1246272"/>
            <a:ext cx="4267200" cy="4551680"/>
          </a:xfrm>
          <a:prstGeom prst="rect">
            <a:avLst/>
          </a:prstGeom>
        </p:spPr>
      </p:pic>
      <p:sp>
        <p:nvSpPr>
          <p:cNvPr id="4" name="Title 2"/>
          <p:cNvSpPr>
            <a:spLocks noGrp="1"/>
          </p:cNvSpPr>
          <p:nvPr>
            <p:ph type="ctrTitle"/>
          </p:nvPr>
        </p:nvSpPr>
        <p:spPr>
          <a:xfrm>
            <a:off x="-744644" y="2062163"/>
            <a:ext cx="7772400" cy="2387600"/>
          </a:xfrm>
        </p:spPr>
        <p:txBody>
          <a:bodyPr>
            <a:normAutofit/>
          </a:bodyPr>
          <a:lstStyle/>
          <a:p>
            <a:r>
              <a:rPr lang="en-US" dirty="0" smtClean="0"/>
              <a:t>Questions?  Comments?</a:t>
            </a:r>
            <a:endParaRPr lang="en-US" dirty="0"/>
          </a:p>
        </p:txBody>
      </p:sp>
    </p:spTree>
    <p:extLst>
      <p:ext uri="{BB962C8B-B14F-4D97-AF65-F5344CB8AC3E}">
        <p14:creationId xmlns:p14="http://schemas.microsoft.com/office/powerpoint/2010/main" val="3252007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and Agenda:</a:t>
            </a:r>
            <a:endParaRPr lang="en-US" dirty="0"/>
          </a:p>
        </p:txBody>
      </p:sp>
      <p:sp>
        <p:nvSpPr>
          <p:cNvPr id="3" name="Content Placeholder 2"/>
          <p:cNvSpPr>
            <a:spLocks noGrp="1"/>
          </p:cNvSpPr>
          <p:nvPr>
            <p:ph idx="1"/>
          </p:nvPr>
        </p:nvSpPr>
        <p:spPr/>
        <p:txBody>
          <a:bodyPr/>
          <a:lstStyle/>
          <a:p>
            <a:r>
              <a:rPr lang="en-US" dirty="0" smtClean="0"/>
              <a:t>To support LEA’s in understanding 2018 Monitoring indicators associated with </a:t>
            </a:r>
            <a:r>
              <a:rPr lang="en-US" dirty="0" smtClean="0">
                <a:solidFill>
                  <a:schemeClr val="tx1">
                    <a:lumMod val="65000"/>
                    <a:lumOff val="35000"/>
                  </a:schemeClr>
                </a:solidFill>
              </a:rPr>
              <a:t>Title I and III </a:t>
            </a:r>
            <a:r>
              <a:rPr lang="en-US" dirty="0" smtClean="0"/>
              <a:t>English Learner (EL) Parent Notification Requirements</a:t>
            </a:r>
          </a:p>
          <a:p>
            <a:endParaRPr lang="en-US" dirty="0" smtClean="0">
              <a:solidFill>
                <a:schemeClr val="tx1"/>
              </a:solidFill>
            </a:endParaRPr>
          </a:p>
          <a:p>
            <a:pPr marL="342900" indent="-342900">
              <a:buFont typeface="Wingdings" panose="05000000000000000000" pitchFamily="2" charset="2"/>
              <a:buChar char="§"/>
            </a:pPr>
            <a:r>
              <a:rPr lang="en-US" sz="1800" dirty="0" smtClean="0">
                <a:solidFill>
                  <a:schemeClr val="tx1"/>
                </a:solidFill>
              </a:rPr>
              <a:t>EL Identification Parent Notification Monitoring Procedure</a:t>
            </a:r>
          </a:p>
          <a:p>
            <a:pPr marL="342900" indent="-342900">
              <a:buFont typeface="Wingdings" panose="05000000000000000000" pitchFamily="2" charset="2"/>
              <a:buChar char="§"/>
            </a:pPr>
            <a:r>
              <a:rPr lang="en-US" sz="1800" dirty="0" smtClean="0">
                <a:solidFill>
                  <a:schemeClr val="tx1"/>
                </a:solidFill>
              </a:rPr>
              <a:t>Sample EL Identification Parent Notification Letter</a:t>
            </a:r>
          </a:p>
          <a:p>
            <a:pPr marL="342900" indent="-342900">
              <a:buFont typeface="Wingdings" panose="05000000000000000000" pitchFamily="2" charset="2"/>
              <a:buChar char="§"/>
            </a:pPr>
            <a:r>
              <a:rPr lang="en-US" sz="1800" dirty="0" smtClean="0">
                <a:solidFill>
                  <a:schemeClr val="tx1"/>
                </a:solidFill>
              </a:rPr>
              <a:t>Considerations for Effective Parent Notification</a:t>
            </a:r>
          </a:p>
          <a:p>
            <a:pPr marL="342900" indent="-342900">
              <a:buFont typeface="Wingdings" panose="05000000000000000000" pitchFamily="2" charset="2"/>
              <a:buChar char="§"/>
            </a:pPr>
            <a:r>
              <a:rPr lang="en-US" sz="1800" dirty="0" smtClean="0">
                <a:solidFill>
                  <a:schemeClr val="tx1"/>
                </a:solidFill>
              </a:rPr>
              <a:t>Demonstrating Evidence in Monitoring Process</a:t>
            </a:r>
          </a:p>
          <a:p>
            <a:endParaRPr lang="en-US" sz="1800" dirty="0" smtClean="0"/>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3275044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7726FA2-3EC9-4717-AD62-D8C823692DD3}" type="slidenum">
              <a:rPr lang="en-US" smtClean="0"/>
              <a:pPr/>
              <a:t>3</a:t>
            </a:fld>
            <a:endParaRPr lang="en-US" dirty="0"/>
          </a:p>
        </p:txBody>
      </p:sp>
      <p:pic>
        <p:nvPicPr>
          <p:cNvPr id="6" name="Picture 5" descr="Image, family of three" title="Image, family of three"/>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32903" y="5378685"/>
            <a:ext cx="1964602" cy="1175487"/>
          </a:xfrm>
          <a:prstGeom prst="rect">
            <a:avLst/>
          </a:prstGeom>
          <a:ln>
            <a:noFill/>
          </a:ln>
          <a:effectLst>
            <a:outerShdw blurRad="190500" algn="tl" rotWithShape="0">
              <a:srgbClr val="000000">
                <a:alpha val="70000"/>
              </a:srgbClr>
            </a:outerShdw>
          </a:effectLst>
        </p:spPr>
        <p:style>
          <a:lnRef idx="2">
            <a:schemeClr val="dk1"/>
          </a:lnRef>
          <a:fillRef idx="1">
            <a:schemeClr val="lt1"/>
          </a:fillRef>
          <a:effectRef idx="0">
            <a:schemeClr val="dk1"/>
          </a:effectRef>
          <a:fontRef idx="minor">
            <a:schemeClr val="dk1"/>
          </a:fontRef>
        </p:style>
      </p:pic>
      <p:sp>
        <p:nvSpPr>
          <p:cNvPr id="3" name="Content Placeholder 2"/>
          <p:cNvSpPr>
            <a:spLocks noGrp="1"/>
          </p:cNvSpPr>
          <p:nvPr>
            <p:ph idx="1"/>
          </p:nvPr>
        </p:nvSpPr>
        <p:spPr/>
        <p:txBody>
          <a:bodyPr>
            <a:normAutofit lnSpcReduction="10000"/>
          </a:bodyPr>
          <a:lstStyle/>
          <a:p>
            <a:r>
              <a:rPr lang="en-US" b="1" u="sng" dirty="0" smtClean="0">
                <a:latin typeface="+mn-lt"/>
              </a:rPr>
              <a:t>EL Identification Parent Notifications Requirements:</a:t>
            </a:r>
            <a:endParaRPr lang="en-US" dirty="0" smtClean="0">
              <a:latin typeface="+mn-lt"/>
            </a:endParaRPr>
          </a:p>
          <a:p>
            <a:pPr marL="342900" indent="-342900" fontAlgn="base">
              <a:buFont typeface="Wingdings" panose="05000000000000000000" pitchFamily="2" charset="2"/>
              <a:buChar char="§"/>
            </a:pPr>
            <a:r>
              <a:rPr lang="en-US" dirty="0" smtClean="0">
                <a:latin typeface="+mn-lt"/>
              </a:rPr>
              <a:t>Under Every Student Succeeds Act (ESSA), </a:t>
            </a:r>
            <a:r>
              <a:rPr lang="en-US" dirty="0">
                <a:latin typeface="+mn-lt"/>
              </a:rPr>
              <a:t>parent notification requirements are found in section </a:t>
            </a:r>
            <a:r>
              <a:rPr lang="en-US" dirty="0" smtClean="0"/>
              <a:t>§§</a:t>
            </a:r>
            <a:r>
              <a:rPr lang="en-US" dirty="0" smtClean="0">
                <a:latin typeface="+mn-lt"/>
              </a:rPr>
              <a:t>1112(e) and Title III section 3116(b).</a:t>
            </a:r>
          </a:p>
          <a:p>
            <a:pPr marL="342900" indent="-342900" fontAlgn="base">
              <a:buFont typeface="Wingdings" panose="05000000000000000000" pitchFamily="2" charset="2"/>
              <a:buChar char="§"/>
            </a:pPr>
            <a:r>
              <a:rPr lang="en-US" dirty="0" smtClean="0">
                <a:latin typeface="+mn-lt"/>
              </a:rPr>
              <a:t>LEAs </a:t>
            </a:r>
            <a:r>
              <a:rPr lang="en-US" dirty="0">
                <a:latin typeface="+mn-lt"/>
              </a:rPr>
              <a:t>must notify parents of their child’s enrollment in an ELD program no later than 30 days after the beginning of the school year, or within two weeks if identification occurs after the school year </a:t>
            </a:r>
            <a:r>
              <a:rPr lang="en-US" dirty="0" smtClean="0">
                <a:latin typeface="+mn-lt"/>
              </a:rPr>
              <a:t>begins.</a:t>
            </a:r>
          </a:p>
          <a:p>
            <a:pPr marL="342900" indent="-342900" fontAlgn="base">
              <a:buFont typeface="Wingdings" panose="05000000000000000000" pitchFamily="2" charset="2"/>
              <a:buChar char="§"/>
            </a:pPr>
            <a:r>
              <a:rPr lang="en-US" dirty="0" smtClean="0">
                <a:latin typeface="+mn-lt"/>
              </a:rPr>
              <a:t>Notifications </a:t>
            </a:r>
            <a:r>
              <a:rPr lang="en-US" dirty="0">
                <a:latin typeface="+mn-lt"/>
              </a:rPr>
              <a:t>must be in an understandable and uniform format, and to the extent practicable, in a language that parents can understand.</a:t>
            </a:r>
          </a:p>
          <a:p>
            <a:endParaRPr lang="en-US" dirty="0">
              <a:latin typeface="+mn-lt"/>
            </a:endParaRPr>
          </a:p>
        </p:txBody>
      </p:sp>
      <p:sp>
        <p:nvSpPr>
          <p:cNvPr id="2" name="Title 1"/>
          <p:cNvSpPr>
            <a:spLocks noGrp="1"/>
          </p:cNvSpPr>
          <p:nvPr>
            <p:ph type="title"/>
          </p:nvPr>
        </p:nvSpPr>
        <p:spPr>
          <a:xfrm>
            <a:off x="274320" y="230075"/>
            <a:ext cx="8389846" cy="710141"/>
          </a:xfrm>
        </p:spPr>
        <p:txBody>
          <a:bodyPr>
            <a:normAutofit/>
          </a:bodyPr>
          <a:lstStyle/>
          <a:p>
            <a:r>
              <a:rPr lang="en-US" dirty="0" smtClean="0"/>
              <a:t>ESSA: Title III Sec. 3116(b) – Slide 1</a:t>
            </a:r>
            <a:endParaRPr lang="en-US" dirty="0"/>
          </a:p>
        </p:txBody>
      </p:sp>
    </p:spTree>
    <p:extLst>
      <p:ext uri="{BB962C8B-B14F-4D97-AF65-F5344CB8AC3E}">
        <p14:creationId xmlns:p14="http://schemas.microsoft.com/office/powerpoint/2010/main" val="2154163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30075"/>
            <a:ext cx="7886700" cy="710141"/>
          </a:xfrm>
        </p:spPr>
        <p:txBody>
          <a:bodyPr>
            <a:normAutofit/>
          </a:bodyPr>
          <a:lstStyle/>
          <a:p>
            <a:r>
              <a:rPr lang="en-US" dirty="0" smtClean="0"/>
              <a:t>ESSA: Title III Sec. 3116(b) – Slide 2</a:t>
            </a:r>
            <a:endParaRPr lang="en-US" dirty="0"/>
          </a:p>
        </p:txBody>
      </p:sp>
      <p:sp>
        <p:nvSpPr>
          <p:cNvPr id="3" name="Content Placeholder 2"/>
          <p:cNvSpPr>
            <a:spLocks noGrp="1"/>
          </p:cNvSpPr>
          <p:nvPr>
            <p:ph idx="1"/>
          </p:nvPr>
        </p:nvSpPr>
        <p:spPr>
          <a:xfrm>
            <a:off x="508211" y="1472614"/>
            <a:ext cx="7886700" cy="4351338"/>
          </a:xfrm>
        </p:spPr>
        <p:txBody>
          <a:bodyPr>
            <a:noAutofit/>
          </a:bodyPr>
          <a:lstStyle/>
          <a:p>
            <a:r>
              <a:rPr lang="en-US" dirty="0">
                <a:latin typeface="+mn-lt"/>
              </a:rPr>
              <a:t>Notifications </a:t>
            </a:r>
            <a:r>
              <a:rPr lang="en-US" b="1" dirty="0">
                <a:latin typeface="+mn-lt"/>
              </a:rPr>
              <a:t>must</a:t>
            </a:r>
            <a:r>
              <a:rPr lang="en-US" dirty="0">
                <a:latin typeface="+mn-lt"/>
              </a:rPr>
              <a:t> include the:</a:t>
            </a:r>
          </a:p>
          <a:p>
            <a:pPr lvl="1">
              <a:buFont typeface="Wingdings" panose="05000000000000000000" pitchFamily="2" charset="2"/>
              <a:buChar char="§"/>
            </a:pPr>
            <a:r>
              <a:rPr lang="en-US" dirty="0"/>
              <a:t>Reason why the child was identified as EL;</a:t>
            </a:r>
          </a:p>
          <a:p>
            <a:pPr lvl="1">
              <a:buFont typeface="Wingdings" panose="05000000000000000000" pitchFamily="2" charset="2"/>
              <a:buChar char="§"/>
            </a:pPr>
            <a:r>
              <a:rPr lang="en-US" dirty="0"/>
              <a:t>Level of English proficiency and how the child was assessed;</a:t>
            </a:r>
          </a:p>
          <a:p>
            <a:pPr lvl="1">
              <a:buFont typeface="Wingdings" panose="05000000000000000000" pitchFamily="2" charset="2"/>
              <a:buChar char="§"/>
            </a:pPr>
            <a:r>
              <a:rPr lang="en-US" dirty="0"/>
              <a:t>Method of instruction used in programs (if more than one, include all);</a:t>
            </a:r>
          </a:p>
          <a:p>
            <a:pPr lvl="1">
              <a:buFont typeface="Wingdings" panose="05000000000000000000" pitchFamily="2" charset="2"/>
              <a:buChar char="§"/>
            </a:pPr>
            <a:r>
              <a:rPr lang="en-US" dirty="0"/>
              <a:t>Exit requirements for the programs and graduation rates for secondary students; and, </a:t>
            </a:r>
          </a:p>
          <a:p>
            <a:pPr lvl="1">
              <a:buFont typeface="Wingdings" panose="05000000000000000000" pitchFamily="2" charset="2"/>
              <a:buChar char="§"/>
            </a:pPr>
            <a:r>
              <a:rPr lang="en-US" dirty="0"/>
              <a:t>Parents right to opt out of program services</a:t>
            </a:r>
            <a:r>
              <a:rPr lang="en-US" dirty="0" smtClean="0"/>
              <a:t>.</a:t>
            </a:r>
            <a:endParaRPr lang="en-US" dirty="0"/>
          </a:p>
          <a:p>
            <a:r>
              <a:rPr lang="en-US" dirty="0">
                <a:latin typeface="+mn-lt"/>
              </a:rPr>
              <a:t>Notifications </a:t>
            </a:r>
            <a:r>
              <a:rPr lang="en-US" b="1" dirty="0">
                <a:latin typeface="+mn-lt"/>
              </a:rPr>
              <a:t>must also </a:t>
            </a:r>
            <a:r>
              <a:rPr lang="en-US" dirty="0">
                <a:latin typeface="+mn-lt"/>
              </a:rPr>
              <a:t>include how the program:</a:t>
            </a:r>
          </a:p>
          <a:p>
            <a:pPr lvl="1">
              <a:buFont typeface="Wingdings" panose="05000000000000000000" pitchFamily="2" charset="2"/>
              <a:buChar char="§"/>
            </a:pPr>
            <a:r>
              <a:rPr lang="en-US" dirty="0"/>
              <a:t>Meets the needs of children with a disability/IEP (if applicable); </a:t>
            </a:r>
          </a:p>
          <a:p>
            <a:pPr lvl="1">
              <a:buFont typeface="Wingdings" panose="05000000000000000000" pitchFamily="2" charset="2"/>
              <a:buChar char="§"/>
            </a:pPr>
            <a:r>
              <a:rPr lang="en-US" dirty="0"/>
              <a:t>Will meet the educational strengths of the child; and,</a:t>
            </a:r>
          </a:p>
          <a:p>
            <a:pPr lvl="1">
              <a:buFont typeface="Wingdings" panose="05000000000000000000" pitchFamily="2" charset="2"/>
              <a:buChar char="§"/>
            </a:pPr>
            <a:r>
              <a:rPr lang="en-US" dirty="0"/>
              <a:t>Will help the child learn English.</a:t>
            </a:r>
          </a:p>
          <a:p>
            <a:endParaRPr lang="en-US" dirty="0">
              <a:latin typeface="+mn-lt"/>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3841603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4320" y="1463040"/>
            <a:ext cx="8136349" cy="4351338"/>
          </a:xfrm>
        </p:spPr>
        <p:txBody>
          <a:bodyPr/>
          <a:lstStyle/>
          <a:p>
            <a:r>
              <a:rPr lang="en-US" sz="2600" dirty="0">
                <a:solidFill>
                  <a:srgbClr val="5C6670"/>
                </a:solidFill>
              </a:rPr>
              <a:t>English Language Proficiency Act (ELPA), CRS </a:t>
            </a:r>
            <a:r>
              <a:rPr lang="en-US" sz="2600" dirty="0" smtClean="0">
                <a:solidFill>
                  <a:srgbClr val="5C6670"/>
                </a:solidFill>
              </a:rPr>
              <a:t>22-24-101</a:t>
            </a:r>
          </a:p>
          <a:p>
            <a:endParaRPr lang="en-US" sz="2600" dirty="0">
              <a:solidFill>
                <a:srgbClr val="5C6670"/>
              </a:solidFill>
            </a:endParaRPr>
          </a:p>
          <a:p>
            <a:pPr marL="342900" indent="-342900">
              <a:spcBef>
                <a:spcPts val="0"/>
              </a:spcBef>
              <a:buFont typeface="Wingdings" panose="05000000000000000000" pitchFamily="2" charset="2"/>
              <a:buChar char="§"/>
            </a:pPr>
            <a:r>
              <a:rPr lang="en-US" dirty="0"/>
              <a:t>Requires all Colorado districts, Charter School Institute, and facility schools to </a:t>
            </a:r>
            <a:r>
              <a:rPr lang="en-US" b="1" dirty="0"/>
              <a:t>identify ELs</a:t>
            </a:r>
          </a:p>
        </p:txBody>
      </p:sp>
      <p:sp>
        <p:nvSpPr>
          <p:cNvPr id="3" name="Title 2"/>
          <p:cNvSpPr>
            <a:spLocks noGrp="1"/>
          </p:cNvSpPr>
          <p:nvPr>
            <p:ph type="title"/>
          </p:nvPr>
        </p:nvSpPr>
        <p:spPr/>
        <p:txBody>
          <a:bodyPr>
            <a:normAutofit/>
          </a:bodyPr>
          <a:lstStyle/>
          <a:p>
            <a:r>
              <a:rPr lang="en-US" dirty="0" smtClean="0"/>
              <a:t>State Requirements</a:t>
            </a:r>
            <a:endParaRPr lang="en-US" dirty="0"/>
          </a:p>
        </p:txBody>
      </p:sp>
      <p:sp>
        <p:nvSpPr>
          <p:cNvPr id="5" name="Slide Number Placeholder 4"/>
          <p:cNvSpPr>
            <a:spLocks noGrp="1"/>
          </p:cNvSpPr>
          <p:nvPr>
            <p:ph type="sldNum" sz="quarter" idx="4"/>
          </p:nvPr>
        </p:nvSpPr>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4053586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7726FA2-3EC9-4717-AD62-D8C823692DD3}" type="slidenum">
              <a:rPr lang="en-US" smtClean="0"/>
              <a:pPr/>
              <a:t>6</a:t>
            </a:fld>
            <a:endParaRPr lang="en-US" dirty="0"/>
          </a:p>
        </p:txBody>
      </p:sp>
      <p:pic>
        <p:nvPicPr>
          <p:cNvPr id="8" name="Content Placeholder 12" descr="Adapted from CLDE Identification Webinar&#10;The parent notification is the outcome of student’s identification as an English learner. The notification is here on the continuum after screening and determining if a student is eligible for students&#10;" title="Colorado EL Identification Process"/>
          <p:cNvPicPr>
            <a:picLocks noGrp="1" noChangeAspect="1"/>
          </p:cNvPicPr>
          <p:nvPr>
            <p:ph idx="1"/>
          </p:nvPr>
        </p:nvPicPr>
        <p:blipFill>
          <a:blip r:embed="rId3"/>
          <a:stretch>
            <a:fillRect/>
          </a:stretch>
        </p:blipFill>
        <p:spPr>
          <a:xfrm>
            <a:off x="1508921" y="1371600"/>
            <a:ext cx="5638800" cy="5486400"/>
          </a:xfrm>
          <a:prstGeom prst="rect">
            <a:avLst/>
          </a:prstGeom>
        </p:spPr>
      </p:pic>
      <p:sp>
        <p:nvSpPr>
          <p:cNvPr id="7" name="TextBox 6"/>
          <p:cNvSpPr txBox="1"/>
          <p:nvPr/>
        </p:nvSpPr>
        <p:spPr>
          <a:xfrm>
            <a:off x="5839485" y="5080854"/>
            <a:ext cx="3124200" cy="369332"/>
          </a:xfrm>
          <a:prstGeom prst="rect">
            <a:avLst/>
          </a:prstGeom>
          <a:noFill/>
        </p:spPr>
        <p:txBody>
          <a:bodyPr wrap="square" rtlCol="0">
            <a:spAutoFit/>
          </a:bodyPr>
          <a:lstStyle/>
          <a:p>
            <a:r>
              <a:rPr lang="en-US" i="1" dirty="0" smtClean="0">
                <a:solidFill>
                  <a:srgbClr val="C00000"/>
                </a:solidFill>
              </a:rPr>
              <a:t>*Deliver Parent Notification</a:t>
            </a:r>
            <a:endParaRPr lang="en-US" i="1" dirty="0">
              <a:solidFill>
                <a:srgbClr val="C00000"/>
              </a:solidFill>
            </a:endParaRPr>
          </a:p>
        </p:txBody>
      </p:sp>
      <p:sp>
        <p:nvSpPr>
          <p:cNvPr id="2" name="Rectangle 1" descr="Parent Notification Requirement falls after the student has been identified " title="Colorado Identification Process"/>
          <p:cNvSpPr/>
          <p:nvPr/>
        </p:nvSpPr>
        <p:spPr>
          <a:xfrm>
            <a:off x="4807390" y="5450186"/>
            <a:ext cx="1032095" cy="66090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Colorado Identification Process</a:t>
            </a:r>
            <a:endParaRPr lang="en-US" dirty="0"/>
          </a:p>
        </p:txBody>
      </p:sp>
    </p:spTree>
    <p:extLst>
      <p:ext uri="{BB962C8B-B14F-4D97-AF65-F5344CB8AC3E}">
        <p14:creationId xmlns:p14="http://schemas.microsoft.com/office/powerpoint/2010/main" val="221110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4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4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7</a:t>
            </a:fld>
            <a:endParaRPr lang="en-US" dirty="0"/>
          </a:p>
        </p:txBody>
      </p:sp>
      <p:sp>
        <p:nvSpPr>
          <p:cNvPr id="4" name="Title 2"/>
          <p:cNvSpPr>
            <a:spLocks noGrp="1"/>
          </p:cNvSpPr>
          <p:nvPr>
            <p:ph type="ctrTitle"/>
          </p:nvPr>
        </p:nvSpPr>
        <p:spPr>
          <a:xfrm>
            <a:off x="685800" y="2062163"/>
            <a:ext cx="7772400" cy="2387600"/>
          </a:xfrm>
        </p:spPr>
        <p:txBody>
          <a:bodyPr>
            <a:normAutofit/>
          </a:bodyPr>
          <a:lstStyle/>
          <a:p>
            <a:r>
              <a:rPr lang="en-US" dirty="0" smtClean="0"/>
              <a:t>Monitoring</a:t>
            </a:r>
            <a:endParaRPr lang="en-US" dirty="0"/>
          </a:p>
        </p:txBody>
      </p:sp>
    </p:spTree>
    <p:extLst>
      <p:ext uri="{BB962C8B-B14F-4D97-AF65-F5344CB8AC3E}">
        <p14:creationId xmlns:p14="http://schemas.microsoft.com/office/powerpoint/2010/main" val="3837229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67726FA2-3EC9-4717-AD62-D8C823692DD3}" type="slidenum">
              <a:rPr lang="en-US" smtClean="0"/>
              <a:pPr/>
              <a:t>8</a:t>
            </a:fld>
            <a:endParaRPr lang="en-US" dirty="0"/>
          </a:p>
        </p:txBody>
      </p:sp>
      <p:pic>
        <p:nvPicPr>
          <p:cNvPr id="2" name="Picture 1" descr="This is the language we have included to support you on the monitoring document.  &#10;" title="Stakeholder Engagement Indicator 9.8"/>
          <p:cNvPicPr>
            <a:picLocks noChangeAspect="1"/>
          </p:cNvPicPr>
          <p:nvPr/>
        </p:nvPicPr>
        <p:blipFill>
          <a:blip r:embed="rId3"/>
          <a:stretch>
            <a:fillRect/>
          </a:stretch>
        </p:blipFill>
        <p:spPr>
          <a:xfrm>
            <a:off x="1109000" y="1313625"/>
            <a:ext cx="6622658" cy="5407851"/>
          </a:xfrm>
          <a:prstGeom prst="rect">
            <a:avLst/>
          </a:prstGeom>
        </p:spPr>
      </p:pic>
      <p:sp>
        <p:nvSpPr>
          <p:cNvPr id="10" name="Rounded Rectangle 9" descr="3rd box&#10;The evidence is submitted to meet the indicators in January.  We will have a webinar at the end of November to support you in how to submit this evidence&#10;" title="Stakeholder Engagement Indictor 9.8 Examples of Evidence"/>
          <p:cNvSpPr/>
          <p:nvPr/>
        </p:nvSpPr>
        <p:spPr>
          <a:xfrm>
            <a:off x="4345663" y="2968354"/>
            <a:ext cx="3733875" cy="1747828"/>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descr="2nd box&#10;We will outline what this looks like using the sample letter to follow and discuss other avenues for communicating with your parent/family communities.  This part is more detail of the items necessary for notification.&#10;" title="Stakeholder Engagement Indicator 9.8"/>
          <p:cNvSpPr/>
          <p:nvPr/>
        </p:nvSpPr>
        <p:spPr>
          <a:xfrm>
            <a:off x="4345663" y="1177101"/>
            <a:ext cx="3733876" cy="1791253"/>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descr="1st Box&#10;Use pointer for this.  As outlined earlier, here are the statutory requirements such as reason for identification, level of English proficiency, method of instruction in the program the child is participating, how the program will help the student meet academic achievement, exit requirements, if/how a student’s disability accommodations are being met, opt out, or other programming options if available.  Naturally, the statutes are aligned with the demonstration indicators which should all be met. This is the minimum practice or information that must be included in parent notifications&#10;" title="Stakeholder Engagement Indicator 9.8 "/>
          <p:cNvSpPr/>
          <p:nvPr/>
        </p:nvSpPr>
        <p:spPr>
          <a:xfrm>
            <a:off x="1032095" y="1059255"/>
            <a:ext cx="3385995" cy="5798745"/>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smtClean="0"/>
              <a:t>Stakeholder Engagement 9.8 Slide 1</a:t>
            </a:r>
            <a:endParaRPr lang="en-US" dirty="0"/>
          </a:p>
        </p:txBody>
      </p:sp>
    </p:spTree>
    <p:extLst>
      <p:ext uri="{BB962C8B-B14F-4D97-AF65-F5344CB8AC3E}">
        <p14:creationId xmlns:p14="http://schemas.microsoft.com/office/powerpoint/2010/main" val="324445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9"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7726FA2-3EC9-4717-AD62-D8C823692DD3}" type="slidenum">
              <a:rPr lang="en-US" smtClean="0"/>
              <a:pPr/>
              <a:t>9</a:t>
            </a:fld>
            <a:endParaRPr lang="en-US" dirty="0"/>
          </a:p>
        </p:txBody>
      </p:sp>
      <p:pic>
        <p:nvPicPr>
          <p:cNvPr id="5" name="Picture 4" descr="One example of evidence is on the title III Resources and Guidance page which can be found in the Resources section of these slides or if you navigate to:&#10;Go to www.cde.state.co.us  policy and funding  Federal Programming under School and District Info  &#10;http://www.cde.state.co.us/fedprograms/titleiii-resources&#10;" title="Webquest"/>
          <p:cNvPicPr>
            <a:picLocks noChangeAspect="1"/>
          </p:cNvPicPr>
          <p:nvPr/>
        </p:nvPicPr>
        <p:blipFill>
          <a:blip r:embed="rId3"/>
          <a:stretch>
            <a:fillRect/>
          </a:stretch>
        </p:blipFill>
        <p:spPr>
          <a:xfrm>
            <a:off x="0" y="745511"/>
            <a:ext cx="9144000" cy="5421288"/>
          </a:xfrm>
          <a:prstGeom prst="rect">
            <a:avLst/>
          </a:prstGeom>
        </p:spPr>
      </p:pic>
      <p:sp>
        <p:nvSpPr>
          <p:cNvPr id="11" name="Left Arrow 10"/>
          <p:cNvSpPr/>
          <p:nvPr/>
        </p:nvSpPr>
        <p:spPr>
          <a:xfrm>
            <a:off x="4162332" y="4137434"/>
            <a:ext cx="2055136" cy="4888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 Letter</a:t>
            </a:r>
            <a:endParaRPr lang="en-US" dirty="0"/>
          </a:p>
        </p:txBody>
      </p:sp>
      <p:sp>
        <p:nvSpPr>
          <p:cNvPr id="2" name="Title 1"/>
          <p:cNvSpPr>
            <a:spLocks noGrp="1"/>
          </p:cNvSpPr>
          <p:nvPr>
            <p:ph type="title"/>
          </p:nvPr>
        </p:nvSpPr>
        <p:spPr>
          <a:xfrm>
            <a:off x="274320" y="146578"/>
            <a:ext cx="8869680" cy="710141"/>
          </a:xfrm>
        </p:spPr>
        <p:txBody>
          <a:bodyPr>
            <a:noAutofit/>
          </a:bodyPr>
          <a:lstStyle/>
          <a:p>
            <a:r>
              <a:rPr lang="en-US" dirty="0" smtClean="0"/>
              <a:t>Sample Letter</a:t>
            </a:r>
            <a:r>
              <a:rPr lang="en-US" dirty="0"/>
              <a:t/>
            </a:r>
            <a:br>
              <a:rPr lang="en-US" dirty="0"/>
            </a:br>
            <a:endParaRPr lang="en-US" dirty="0"/>
          </a:p>
        </p:txBody>
      </p:sp>
    </p:spTree>
    <p:extLst>
      <p:ext uri="{BB962C8B-B14F-4D97-AF65-F5344CB8AC3E}">
        <p14:creationId xmlns:p14="http://schemas.microsoft.com/office/powerpoint/2010/main" val="40872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16851</TotalTime>
  <Words>1653</Words>
  <Application>Microsoft Office PowerPoint</Application>
  <PresentationFormat>On-screen Show (4:3)</PresentationFormat>
  <Paragraphs>210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Museo Slab 500</vt:lpstr>
      <vt:lpstr>Trebuchet MS</vt:lpstr>
      <vt:lpstr>Wingdings</vt:lpstr>
      <vt:lpstr>Light Blue to Green Theme</vt:lpstr>
      <vt:lpstr>EL Identification: Parent/Family Notification Requirement</vt:lpstr>
      <vt:lpstr>Purpose and Agenda:</vt:lpstr>
      <vt:lpstr>ESSA: Title III Sec. 3116(b) – Slide 1</vt:lpstr>
      <vt:lpstr>ESSA: Title III Sec. 3116(b) – Slide 2</vt:lpstr>
      <vt:lpstr>State Requirements</vt:lpstr>
      <vt:lpstr>Colorado Identification Process</vt:lpstr>
      <vt:lpstr>Monitoring</vt:lpstr>
      <vt:lpstr>Stakeholder Engagement 9.8 Slide 1</vt:lpstr>
      <vt:lpstr>Sample Letter </vt:lpstr>
      <vt:lpstr>Sample Parent Notification Letter Page 1</vt:lpstr>
      <vt:lpstr>Sample Parent Notification Letter Page 1 continued</vt:lpstr>
      <vt:lpstr>Sample Parent Notification Letter Page 2</vt:lpstr>
      <vt:lpstr>Sample Parent Notification Letter: Translated</vt:lpstr>
      <vt:lpstr>Considerations for Effective Notifications</vt:lpstr>
      <vt:lpstr>LEA Input</vt:lpstr>
      <vt:lpstr>LEA Input on Local Practices</vt:lpstr>
      <vt:lpstr>Resources and Contacts</vt:lpstr>
      <vt:lpstr>Resources</vt:lpstr>
      <vt:lpstr>Questions?  Comments?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Collins, Kristen</cp:lastModifiedBy>
  <cp:revision>258</cp:revision>
  <cp:lastPrinted>2018-11-14T23:50:02Z</cp:lastPrinted>
  <dcterms:created xsi:type="dcterms:W3CDTF">2018-01-08T21:58:16Z</dcterms:created>
  <dcterms:modified xsi:type="dcterms:W3CDTF">2018-11-20T20:19:42Z</dcterms:modified>
</cp:coreProperties>
</file>