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6" r:id="rId1"/>
  </p:sldMasterIdLst>
  <p:notesMasterIdLst>
    <p:notesMasterId r:id="rId10"/>
  </p:notesMasterIdLst>
  <p:sldIdLst>
    <p:sldId id="256" r:id="rId2"/>
    <p:sldId id="264" r:id="rId3"/>
    <p:sldId id="276" r:id="rId4"/>
    <p:sldId id="277" r:id="rId5"/>
    <p:sldId id="278" r:id="rId6"/>
    <p:sldId id="279" r:id="rId7"/>
    <p:sldId id="280" r:id="rId8"/>
    <p:sldId id="281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88BC9"/>
    <a:srgbClr val="EF752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953" autoAdjust="0"/>
    <p:restoredTop sz="87544" autoAdjust="0"/>
  </p:normalViewPr>
  <p:slideViewPr>
    <p:cSldViewPr snapToGrid="0">
      <p:cViewPr varScale="1">
        <p:scale>
          <a:sx n="100" d="100"/>
          <a:sy n="100" d="100"/>
        </p:scale>
        <p:origin x="1110" y="7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72E894-E0CE-40CF-8CA0-23F05C6E40C6}" type="datetimeFigureOut">
              <a:rPr lang="en-US" smtClean="0"/>
              <a:t>11/9/2021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8C3E97E-4890-4915-A7C2-F3D207C521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18858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8C3E97E-4890-4915-A7C2-F3D207C521C5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90672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8C3E97E-4890-4915-A7C2-F3D207C521C5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078349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8C3E97E-4890-4915-A7C2-F3D207C521C5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538614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8C3E97E-4890-4915-A7C2-F3D207C521C5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133767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8C3E97E-4890-4915-A7C2-F3D207C521C5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598112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8C3E97E-4890-4915-A7C2-F3D207C521C5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2435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8C3E97E-4890-4915-A7C2-F3D207C521C5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482536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8C3E97E-4890-4915-A7C2-F3D207C521C5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81688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png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6.png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7.png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8.png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9.png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4675241"/>
            <a:ext cx="12192000" cy="2182761"/>
          </a:xfrm>
          <a:prstGeom prst="rect">
            <a:avLst/>
          </a:prstGeom>
          <a:gradFill>
            <a:gsLst>
              <a:gs pos="0">
                <a:schemeClr val="bg1"/>
              </a:gs>
              <a:gs pos="100000">
                <a:srgbClr val="488BC9">
                  <a:alpha val="30000"/>
                </a:srgb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1" y="3324170"/>
            <a:ext cx="10402529" cy="973464"/>
          </a:xfrm>
        </p:spPr>
        <p:txBody>
          <a:bodyPr lIns="0" tIns="0" rIns="0" bIns="0" anchor="t" anchorCtr="0">
            <a:normAutofit/>
          </a:bodyPr>
          <a:lstStyle>
            <a:lvl1pPr algn="ctr">
              <a:defRPr sz="4800">
                <a:latin typeface="Museo Slab 500" panose="02000000000000000000" pitchFamily="50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1" y="4675240"/>
            <a:ext cx="10402529" cy="582559"/>
          </a:xfr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32873" y="6356350"/>
            <a:ext cx="2743200" cy="365125"/>
          </a:xfrm>
        </p:spPr>
        <p:txBody>
          <a:bodyPr/>
          <a:lstStyle>
            <a:lvl1pPr algn="l">
              <a:defRPr sz="1600">
                <a:solidFill>
                  <a:schemeClr val="tx1"/>
                </a:solidFill>
              </a:defRPr>
            </a:lvl1pPr>
          </a:lstStyle>
          <a:p>
            <a:fld id="{C479D5F6-EDCB-402A-AC08-4943A1820E8F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82994" y="632707"/>
            <a:ext cx="2822307" cy="1762383"/>
          </a:xfrm>
          <a:prstGeom prst="rect">
            <a:avLst/>
          </a:prstGeom>
        </p:spPr>
      </p:pic>
      <p:cxnSp>
        <p:nvCxnSpPr>
          <p:cNvPr id="9" name="Straight Connector 8"/>
          <p:cNvCxnSpPr/>
          <p:nvPr userDrawn="1"/>
        </p:nvCxnSpPr>
        <p:spPr>
          <a:xfrm>
            <a:off x="914402" y="2772696"/>
            <a:ext cx="10402529" cy="0"/>
          </a:xfrm>
          <a:prstGeom prst="line">
            <a:avLst/>
          </a:prstGeom>
          <a:ln w="19050">
            <a:solidFill>
              <a:srgbClr val="488BC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692885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43565" y="205176"/>
            <a:ext cx="8065168" cy="898524"/>
          </a:xfrm>
        </p:spPr>
        <p:txBody>
          <a:bodyPr lIns="0" tIns="0" rIns="0" bIns="0" anchor="t" anchorCtr="0">
            <a:normAutofit/>
          </a:bodyPr>
          <a:lstStyle>
            <a:lvl1pPr>
              <a:defRPr sz="2800">
                <a:latin typeface="Museo Slab 500" panose="02000000000000000000" pitchFamily="50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32873" y="6356350"/>
            <a:ext cx="2743200" cy="365125"/>
          </a:xfrm>
        </p:spPr>
        <p:txBody>
          <a:bodyPr/>
          <a:lstStyle>
            <a:lvl1pPr algn="l">
              <a:defRPr sz="16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C479D5F6-EDCB-402A-AC08-4943A1820E8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36446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"/>
            <a:ext cx="12191999" cy="6857998"/>
          </a:xfrm>
          <a:prstGeom prst="rect">
            <a:avLst/>
          </a:prstGeom>
        </p:spPr>
      </p:pic>
      <p:sp>
        <p:nvSpPr>
          <p:cNvPr id="3" name="Title 1"/>
          <p:cNvSpPr>
            <a:spLocks noGrp="1"/>
          </p:cNvSpPr>
          <p:nvPr>
            <p:ph type="ctrTitle"/>
          </p:nvPr>
        </p:nvSpPr>
        <p:spPr>
          <a:xfrm>
            <a:off x="0" y="2595716"/>
            <a:ext cx="12192000" cy="2337620"/>
          </a:xfrm>
        </p:spPr>
        <p:txBody>
          <a:bodyPr anchor="t" anchorCtr="0">
            <a:normAutofit/>
          </a:bodyPr>
          <a:lstStyle>
            <a:lvl1pPr algn="ctr">
              <a:defRPr sz="4000">
                <a:solidFill>
                  <a:schemeClr val="bg1"/>
                </a:solidFill>
                <a:latin typeface="Museo Slab 500" panose="02000000000000000000" pitchFamily="50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27916" y="6427021"/>
            <a:ext cx="2743200" cy="365125"/>
          </a:xfrm>
          <a:prstGeom prst="rect">
            <a:avLst/>
          </a:prstGeom>
        </p:spPr>
        <p:txBody>
          <a:bodyPr/>
          <a:lstStyle>
            <a:lvl1pPr algn="l">
              <a:defRPr sz="1600">
                <a:solidFill>
                  <a:schemeClr val="tx1"/>
                </a:solidFill>
              </a:defRPr>
            </a:lvl1pPr>
          </a:lstStyle>
          <a:p>
            <a:fld id="{C479D5F6-EDCB-402A-AC08-4943A1820E8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0883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" y="0"/>
            <a:ext cx="12191987" cy="121919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3565" y="205176"/>
            <a:ext cx="8065168" cy="898524"/>
          </a:xfrm>
        </p:spPr>
        <p:txBody>
          <a:bodyPr lIns="0" tIns="0" rIns="0" bIns="0" anchor="t" anchorCtr="0">
            <a:normAutofit/>
          </a:bodyPr>
          <a:lstStyle>
            <a:lvl1pPr>
              <a:defRPr sz="2800">
                <a:solidFill>
                  <a:schemeClr val="bg1"/>
                </a:solidFill>
                <a:latin typeface="Museo Slab 500" panose="02000000000000000000" pitchFamily="50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54480"/>
            <a:ext cx="10515600" cy="4351338"/>
          </a:xfrm>
        </p:spPr>
        <p:txBody>
          <a:bodyPr lIns="0" tIns="0" rIns="0" bIns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82272" y="6172202"/>
            <a:ext cx="1143055" cy="486318"/>
          </a:xfrm>
          <a:prstGeom prst="rect">
            <a:avLst/>
          </a:prstGeom>
        </p:spPr>
      </p:pic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32873" y="6356350"/>
            <a:ext cx="2743200" cy="365125"/>
          </a:xfrm>
        </p:spPr>
        <p:txBody>
          <a:bodyPr/>
          <a:lstStyle>
            <a:lvl1pPr algn="l">
              <a:defRPr sz="16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C479D5F6-EDCB-402A-AC08-4943A1820E8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50660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" y="0"/>
            <a:ext cx="12191987" cy="121919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07737" y="356616"/>
            <a:ext cx="7200996" cy="747084"/>
          </a:xfrm>
        </p:spPr>
        <p:txBody>
          <a:bodyPr lIns="0" tIns="0" rIns="0" bIns="0" anchor="t" anchorCtr="0">
            <a:normAutofit/>
          </a:bodyPr>
          <a:lstStyle>
            <a:lvl1pPr>
              <a:defRPr sz="2800">
                <a:solidFill>
                  <a:schemeClr val="bg1"/>
                </a:solidFill>
                <a:latin typeface="Museo Slab 500" panose="02000000000000000000" pitchFamily="50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54480"/>
            <a:ext cx="10515600" cy="4351338"/>
          </a:xfrm>
        </p:spPr>
        <p:txBody>
          <a:bodyPr lIns="0" tIns="0" rIns="0" bIns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82272" y="6172202"/>
            <a:ext cx="1143055" cy="486318"/>
          </a:xfrm>
          <a:prstGeom prst="rect">
            <a:avLst/>
          </a:prstGeom>
        </p:spPr>
      </p:pic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32873" y="6356350"/>
            <a:ext cx="2743200" cy="365125"/>
          </a:xfrm>
        </p:spPr>
        <p:txBody>
          <a:bodyPr/>
          <a:lstStyle>
            <a:lvl1pPr algn="l">
              <a:defRPr sz="16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C479D5F6-EDCB-402A-AC08-4943A1820E8F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1280" y="18288"/>
            <a:ext cx="965179" cy="1103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52352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" y="0"/>
            <a:ext cx="12191987" cy="121919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07737" y="356616"/>
            <a:ext cx="7200996" cy="747084"/>
          </a:xfrm>
        </p:spPr>
        <p:txBody>
          <a:bodyPr lIns="0" tIns="0" rIns="0" bIns="0" anchor="t" anchorCtr="0">
            <a:normAutofit/>
          </a:bodyPr>
          <a:lstStyle>
            <a:lvl1pPr>
              <a:defRPr sz="2800">
                <a:solidFill>
                  <a:schemeClr val="bg1"/>
                </a:solidFill>
                <a:latin typeface="Museo Slab 500" panose="02000000000000000000" pitchFamily="50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54480"/>
            <a:ext cx="10515600" cy="4351338"/>
          </a:xfrm>
        </p:spPr>
        <p:txBody>
          <a:bodyPr lIns="0" tIns="0" rIns="0" bIns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82272" y="6172202"/>
            <a:ext cx="1143055" cy="486318"/>
          </a:xfrm>
          <a:prstGeom prst="rect">
            <a:avLst/>
          </a:prstGeom>
        </p:spPr>
      </p:pic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32873" y="6356350"/>
            <a:ext cx="2743200" cy="365125"/>
          </a:xfrm>
        </p:spPr>
        <p:txBody>
          <a:bodyPr/>
          <a:lstStyle>
            <a:lvl1pPr algn="l">
              <a:defRPr sz="16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C479D5F6-EDCB-402A-AC08-4943A1820E8F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1280" y="18288"/>
            <a:ext cx="965178" cy="1103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54042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" y="0"/>
            <a:ext cx="12191987" cy="121919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07737" y="356616"/>
            <a:ext cx="7200996" cy="747084"/>
          </a:xfrm>
        </p:spPr>
        <p:txBody>
          <a:bodyPr lIns="0" tIns="0" rIns="0" bIns="0" anchor="t" anchorCtr="0">
            <a:normAutofit/>
          </a:bodyPr>
          <a:lstStyle>
            <a:lvl1pPr>
              <a:defRPr sz="2800">
                <a:solidFill>
                  <a:schemeClr val="bg1"/>
                </a:solidFill>
                <a:latin typeface="Museo Slab 500" panose="02000000000000000000" pitchFamily="50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54480"/>
            <a:ext cx="10515600" cy="4351338"/>
          </a:xfrm>
        </p:spPr>
        <p:txBody>
          <a:bodyPr lIns="0" tIns="0" rIns="0" bIns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82272" y="6172202"/>
            <a:ext cx="1143055" cy="486318"/>
          </a:xfrm>
          <a:prstGeom prst="rect">
            <a:avLst/>
          </a:prstGeom>
        </p:spPr>
      </p:pic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32873" y="6356350"/>
            <a:ext cx="2743200" cy="365125"/>
          </a:xfrm>
        </p:spPr>
        <p:txBody>
          <a:bodyPr/>
          <a:lstStyle>
            <a:lvl1pPr algn="l">
              <a:defRPr sz="16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C479D5F6-EDCB-402A-AC08-4943A1820E8F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1280" y="18289"/>
            <a:ext cx="965178" cy="11036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92406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" y="0"/>
            <a:ext cx="12191987" cy="121919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07737" y="356616"/>
            <a:ext cx="7200996" cy="747084"/>
          </a:xfrm>
        </p:spPr>
        <p:txBody>
          <a:bodyPr lIns="0" tIns="0" rIns="0" bIns="0" anchor="t" anchorCtr="0">
            <a:normAutofit/>
          </a:bodyPr>
          <a:lstStyle>
            <a:lvl1pPr>
              <a:defRPr sz="2800">
                <a:solidFill>
                  <a:schemeClr val="bg1"/>
                </a:solidFill>
                <a:latin typeface="Museo Slab 500" panose="02000000000000000000" pitchFamily="50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54480"/>
            <a:ext cx="10515600" cy="4351338"/>
          </a:xfrm>
        </p:spPr>
        <p:txBody>
          <a:bodyPr lIns="0" tIns="0" rIns="0" bIns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82272" y="6172202"/>
            <a:ext cx="1143055" cy="486318"/>
          </a:xfrm>
          <a:prstGeom prst="rect">
            <a:avLst/>
          </a:prstGeom>
        </p:spPr>
      </p:pic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32873" y="6356350"/>
            <a:ext cx="2743200" cy="365125"/>
          </a:xfrm>
        </p:spPr>
        <p:txBody>
          <a:bodyPr/>
          <a:lstStyle>
            <a:lvl1pPr algn="l">
              <a:defRPr sz="16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C479D5F6-EDCB-402A-AC08-4943A1820E8F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1280" y="18289"/>
            <a:ext cx="965177" cy="11036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16461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5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" y="0"/>
            <a:ext cx="12191987" cy="121919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07737" y="356616"/>
            <a:ext cx="7200996" cy="747084"/>
          </a:xfrm>
        </p:spPr>
        <p:txBody>
          <a:bodyPr lIns="0" tIns="0" rIns="0" bIns="0" anchor="t" anchorCtr="0">
            <a:normAutofit/>
          </a:bodyPr>
          <a:lstStyle>
            <a:lvl1pPr>
              <a:defRPr sz="2800">
                <a:solidFill>
                  <a:schemeClr val="bg1"/>
                </a:solidFill>
                <a:latin typeface="Museo Slab 500" panose="02000000000000000000" pitchFamily="50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54480"/>
            <a:ext cx="10515600" cy="4351338"/>
          </a:xfrm>
        </p:spPr>
        <p:txBody>
          <a:bodyPr lIns="0" tIns="0" rIns="0" bIns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82272" y="6172202"/>
            <a:ext cx="1143055" cy="486318"/>
          </a:xfrm>
          <a:prstGeom prst="rect">
            <a:avLst/>
          </a:prstGeom>
        </p:spPr>
      </p:pic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32873" y="6356350"/>
            <a:ext cx="2743200" cy="365125"/>
          </a:xfrm>
        </p:spPr>
        <p:txBody>
          <a:bodyPr/>
          <a:lstStyle>
            <a:lvl1pPr algn="l">
              <a:defRPr sz="16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C479D5F6-EDCB-402A-AC08-4943A1820E8F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1280" y="18289"/>
            <a:ext cx="965177" cy="11036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98901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6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" y="0"/>
            <a:ext cx="12191987" cy="121919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07737" y="356616"/>
            <a:ext cx="7200996" cy="747084"/>
          </a:xfrm>
        </p:spPr>
        <p:txBody>
          <a:bodyPr lIns="0" tIns="0" rIns="0" bIns="0" anchor="t" anchorCtr="0">
            <a:normAutofit/>
          </a:bodyPr>
          <a:lstStyle>
            <a:lvl1pPr>
              <a:defRPr sz="2800">
                <a:solidFill>
                  <a:schemeClr val="bg1"/>
                </a:solidFill>
                <a:latin typeface="Museo Slab 500" panose="02000000000000000000" pitchFamily="50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54480"/>
            <a:ext cx="10515600" cy="4351338"/>
          </a:xfrm>
        </p:spPr>
        <p:txBody>
          <a:bodyPr lIns="0" tIns="0" rIns="0" bIns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82272" y="6172202"/>
            <a:ext cx="1143055" cy="486318"/>
          </a:xfrm>
          <a:prstGeom prst="rect">
            <a:avLst/>
          </a:prstGeom>
        </p:spPr>
      </p:pic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32873" y="6356350"/>
            <a:ext cx="2743200" cy="365125"/>
          </a:xfrm>
        </p:spPr>
        <p:txBody>
          <a:bodyPr/>
          <a:lstStyle>
            <a:lvl1pPr algn="l">
              <a:defRPr sz="16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C479D5F6-EDCB-402A-AC08-4943A1820E8F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1280" y="18289"/>
            <a:ext cx="965176" cy="11036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46876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554480"/>
            <a:ext cx="5181600" cy="435133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554480"/>
            <a:ext cx="5181600" cy="435133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82272" y="6172202"/>
            <a:ext cx="1143055" cy="486318"/>
          </a:xfrm>
          <a:prstGeom prst="rect">
            <a:avLst/>
          </a:prstGeom>
        </p:spPr>
      </p:pic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32873" y="6356350"/>
            <a:ext cx="2743200" cy="365125"/>
          </a:xfrm>
        </p:spPr>
        <p:txBody>
          <a:bodyPr/>
          <a:lstStyle>
            <a:lvl1pPr algn="l">
              <a:defRPr sz="16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C479D5F6-EDCB-402A-AC08-4943A1820E8F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" y="0"/>
            <a:ext cx="12191987" cy="1219199"/>
          </a:xfrm>
          <a:prstGeom prst="rect">
            <a:avLst/>
          </a:prstGeom>
        </p:spPr>
      </p:pic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443565" y="205176"/>
            <a:ext cx="8065168" cy="898524"/>
          </a:xfrm>
        </p:spPr>
        <p:txBody>
          <a:bodyPr lIns="0" tIns="0" rIns="0" bIns="0" anchor="t" anchorCtr="0">
            <a:normAutofit/>
          </a:bodyPr>
          <a:lstStyle>
            <a:lvl1pPr>
              <a:defRPr sz="2800">
                <a:solidFill>
                  <a:schemeClr val="bg1"/>
                </a:solidFill>
                <a:latin typeface="Museo Slab 500" panose="02000000000000000000" pitchFamily="50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6756401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ADCBF6-49E3-4515-B284-83B33249404E}" type="datetime1">
              <a:rPr lang="en-US" smtClean="0"/>
              <a:t>11/9/2021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79D5F6-EDCB-402A-AC08-4943A1820E8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07110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80" r:id="rId9"/>
    <p:sldLayoutId id="2147483682" r:id="rId10"/>
    <p:sldLayoutId id="2147483668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docs.google.com/document/d/1j9kn4xKik42n4BvJuqP2NV3_1Tg2BaG7QG4RK3e6WuY/edit?usp=sharing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ESSA Identification:</a:t>
            </a:r>
            <a:br>
              <a:rPr lang="en-US" dirty="0"/>
            </a:br>
            <a:r>
              <a:rPr lang="en-US" sz="3600" dirty="0"/>
              <a:t>School Quality or Student Success (SQSS) Indicator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1" y="5161802"/>
            <a:ext cx="10402529" cy="582559"/>
          </a:xfrm>
        </p:spPr>
        <p:txBody>
          <a:bodyPr/>
          <a:lstStyle/>
          <a:p>
            <a:r>
              <a:rPr lang="en-US" dirty="0"/>
              <a:t>November 2021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9D5F6-EDCB-402A-AC08-4943A1820E8F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49154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ESSA State Plan Indicators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Under ESSA, identification of schools for support and improvement is based on the following five indicators:</a:t>
            </a:r>
          </a:p>
          <a:p>
            <a:r>
              <a:rPr lang="en-US" dirty="0"/>
              <a:t>Academic Achievement</a:t>
            </a:r>
          </a:p>
          <a:p>
            <a:r>
              <a:rPr lang="en-US" dirty="0"/>
              <a:t>Academic Growth</a:t>
            </a:r>
          </a:p>
          <a:p>
            <a:r>
              <a:rPr lang="en-US" dirty="0"/>
              <a:t>Graduation Rates</a:t>
            </a:r>
          </a:p>
          <a:p>
            <a:r>
              <a:rPr lang="en-US" dirty="0"/>
              <a:t>Progress in Achieving English Language Proficiency</a:t>
            </a:r>
          </a:p>
          <a:p>
            <a:r>
              <a:rPr lang="en-US" dirty="0">
                <a:solidFill>
                  <a:srgbClr val="00B050"/>
                </a:solidFill>
              </a:rPr>
              <a:t>School Quality or Student Success (SQSS)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9D5F6-EDCB-402A-AC08-4943A1820E8F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14481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F51BDF-F207-4E89-830D-899B48190B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Background and Context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3AB116-CC32-4962-9559-F855E32FE5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2400" dirty="0"/>
              <a:t>Requirements of SQSS Indicator under ESSA</a:t>
            </a:r>
          </a:p>
          <a:p>
            <a:pPr lvl="1"/>
            <a:r>
              <a:rPr lang="en-US" dirty="0"/>
              <a:t>Meaningful differentiation</a:t>
            </a:r>
          </a:p>
          <a:p>
            <a:pPr lvl="1"/>
            <a:r>
              <a:rPr lang="en-US" dirty="0"/>
              <a:t>Valid and reliable</a:t>
            </a:r>
          </a:p>
          <a:p>
            <a:pPr lvl="1"/>
            <a:r>
              <a:rPr lang="en-US" dirty="0"/>
              <a:t>Same measure(s) within grade span</a:t>
            </a:r>
          </a:p>
          <a:p>
            <a:pPr lvl="1"/>
            <a:r>
              <a:rPr lang="en-US" dirty="0"/>
              <a:t>Comparable and applicable statewide</a:t>
            </a:r>
          </a:p>
          <a:p>
            <a:pPr lvl="1"/>
            <a:r>
              <a:rPr lang="en-US" dirty="0"/>
              <a:t>Reported annually and disaggregated by student group</a:t>
            </a:r>
          </a:p>
          <a:p>
            <a:endParaRPr lang="en-US" dirty="0"/>
          </a:p>
          <a:p>
            <a:r>
              <a:rPr lang="en-US" dirty="0"/>
              <a:t>Colorado’s ESSA State Plan</a:t>
            </a:r>
          </a:p>
          <a:p>
            <a:pPr lvl="1"/>
            <a:r>
              <a:rPr lang="en-US" dirty="0"/>
              <a:t>Short-term recommendations focused on data that is already available</a:t>
            </a:r>
          </a:p>
          <a:p>
            <a:pPr lvl="2"/>
            <a:r>
              <a:rPr lang="en-US" dirty="0"/>
              <a:t>Science achievement (all grade spans)</a:t>
            </a:r>
          </a:p>
          <a:p>
            <a:pPr lvl="2"/>
            <a:r>
              <a:rPr lang="en-US" dirty="0"/>
              <a:t>Reduction in chronic absenteeism (elementary/middle)</a:t>
            </a:r>
          </a:p>
          <a:p>
            <a:pPr lvl="2"/>
            <a:r>
              <a:rPr lang="en-US" dirty="0"/>
              <a:t>Dropout rates (high)</a:t>
            </a:r>
          </a:p>
          <a:p>
            <a:pPr lvl="1"/>
            <a:r>
              <a:rPr lang="en-US" dirty="0"/>
              <a:t>Long-term plans to examine school climate, postsecondary/workforce readiness, and social-emotional learning metrics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EE7E471-E595-4B66-B74A-DDEAD6B4C9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9D5F6-EDCB-402A-AC08-4943A1820E8F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2731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80D10A-CAFB-475C-B4E6-44BD1223AB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Stakeholder Input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B0B804-1BEB-4EE7-BA4B-8AB41D8692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Accountability Working Group (AWG) Subcommittee</a:t>
            </a:r>
          </a:p>
          <a:p>
            <a:pPr lvl="1"/>
            <a:r>
              <a:rPr lang="en-US" dirty="0"/>
              <a:t>Reviewed ESSA requirements, previous work of the AWG and Other Indicator Work Group, and prior stakeholder input</a:t>
            </a:r>
          </a:p>
          <a:p>
            <a:pPr lvl="1"/>
            <a:r>
              <a:rPr lang="en-US" dirty="0"/>
              <a:t>Developed crosswalk of potential measures for SQSS Indicator and discussed pros/cons and considerations for each</a:t>
            </a:r>
          </a:p>
          <a:p>
            <a:pPr lvl="2"/>
            <a:r>
              <a:rPr lang="en-US" dirty="0">
                <a:hlinkClick r:id="rId3"/>
              </a:rPr>
              <a:t>https://docs.google.com/document/d/1j9kn4xKik42n4BvJuqP2NV3_1Tg2BaG7QG4RK3e6WuY/edit?usp=sharing</a:t>
            </a:r>
            <a:endParaRPr lang="en-US" dirty="0"/>
          </a:p>
          <a:p>
            <a:endParaRPr lang="en-US" dirty="0"/>
          </a:p>
          <a:p>
            <a:r>
              <a:rPr lang="en-US" dirty="0"/>
              <a:t>All AWG and CoP members were asked to vote on the measures they would like considered for Colorado’s long-terms plans for the SQSS Indicator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4D84545-D3DE-4A20-9F50-C9F469F8F8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9D5F6-EDCB-402A-AC08-4943A1820E8F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34168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ED0010-4397-44AE-A3EC-B0E00A879D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Available Measures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EAA46E-390D-4578-A444-389CD25780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54479"/>
            <a:ext cx="10515600" cy="5020981"/>
          </a:xfrm>
        </p:spPr>
        <p:txBody>
          <a:bodyPr>
            <a:normAutofit/>
          </a:bodyPr>
          <a:lstStyle/>
          <a:p>
            <a:r>
              <a:rPr lang="en-US" dirty="0"/>
              <a:t>Dropout rates (</a:t>
            </a:r>
            <a:r>
              <a:rPr lang="en-US" dirty="0">
                <a:solidFill>
                  <a:srgbClr val="00B050"/>
                </a:solidFill>
              </a:rPr>
              <a:t>current short-term measure</a:t>
            </a:r>
            <a:r>
              <a:rPr lang="en-US" dirty="0"/>
              <a:t>)</a:t>
            </a:r>
          </a:p>
          <a:p>
            <a:r>
              <a:rPr lang="en-US" dirty="0"/>
              <a:t>Science achievement (</a:t>
            </a:r>
            <a:r>
              <a:rPr lang="en-US" dirty="0">
                <a:solidFill>
                  <a:srgbClr val="00B050"/>
                </a:solidFill>
              </a:rPr>
              <a:t>current short-term measure</a:t>
            </a:r>
            <a:r>
              <a:rPr lang="en-US" dirty="0"/>
              <a:t>)</a:t>
            </a:r>
          </a:p>
          <a:p>
            <a:r>
              <a:rPr lang="en-US" dirty="0"/>
              <a:t>Reduction in chronic absenteeism (</a:t>
            </a:r>
            <a:r>
              <a:rPr lang="en-US" dirty="0">
                <a:solidFill>
                  <a:srgbClr val="00B050"/>
                </a:solidFill>
              </a:rPr>
              <a:t>current short-term measure</a:t>
            </a:r>
            <a:r>
              <a:rPr lang="en-US" dirty="0"/>
              <a:t>)</a:t>
            </a:r>
          </a:p>
          <a:p>
            <a:r>
              <a:rPr lang="en-US" dirty="0"/>
              <a:t>Attainment of an industry credential/certification and/or completion of a CTE program of study</a:t>
            </a:r>
          </a:p>
          <a:p>
            <a:r>
              <a:rPr lang="en-US" dirty="0"/>
              <a:t>Performance on college admissions of placement exams</a:t>
            </a:r>
          </a:p>
          <a:p>
            <a:r>
              <a:rPr lang="en-US" dirty="0"/>
              <a:t>Matriculation rates</a:t>
            </a:r>
          </a:p>
          <a:p>
            <a:r>
              <a:rPr lang="en-US" dirty="0"/>
              <a:t>College credits earned</a:t>
            </a:r>
          </a:p>
          <a:p>
            <a:r>
              <a:rPr lang="en-US" dirty="0"/>
              <a:t>Student access to dual enrollment or advanced coursework</a:t>
            </a:r>
          </a:p>
          <a:p>
            <a:r>
              <a:rPr lang="en-US" dirty="0"/>
              <a:t>School discipline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A2431C8-19B2-4E4F-BBF7-05664676AC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9D5F6-EDCB-402A-AC08-4943A1820E8F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22085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466ACF-CF84-4FD6-9863-C348CAD833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Available Measures Requiring Revisions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56BE68-66F0-43B7-BDFA-FCF3ECD5E3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Student growth (to standard)</a:t>
            </a:r>
          </a:p>
          <a:p>
            <a:r>
              <a:rPr lang="en-US" dirty="0"/>
              <a:t>Number of students taught by novice or out-of-field teachers</a:t>
            </a:r>
          </a:p>
          <a:p>
            <a:r>
              <a:rPr lang="en-US" dirty="0"/>
              <a:t>Teacher attendance, attrition, retention, and/or mobility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F930EAD-34C8-4461-A230-4FB10DE945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9D5F6-EDCB-402A-AC08-4943A1820E8F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34060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C0CFAF-CFD1-44AB-A529-ACA917D1AA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Measures Requiring New Data Collections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FC23D3-26D2-4BE8-9097-93E8FEB3217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554479"/>
            <a:ext cx="10857931" cy="5166995"/>
          </a:xfrm>
        </p:spPr>
        <p:txBody>
          <a:bodyPr>
            <a:normAutofit fontScale="92500" lnSpcReduction="10000"/>
          </a:bodyPr>
          <a:lstStyle/>
          <a:p>
            <a:r>
              <a:rPr lang="en-US" sz="2400" dirty="0"/>
              <a:t>Student, educator, or parent ratings of school climate or safety</a:t>
            </a:r>
          </a:p>
          <a:p>
            <a:r>
              <a:rPr lang="en-US" sz="2400" dirty="0"/>
              <a:t>Availability of programs to support and mentor new teachers</a:t>
            </a:r>
          </a:p>
          <a:p>
            <a:r>
              <a:rPr lang="en-US" sz="2400" dirty="0"/>
              <a:t>Elementary and middle school readiness</a:t>
            </a:r>
          </a:p>
          <a:p>
            <a:r>
              <a:rPr lang="en-US" dirty="0"/>
              <a:t>Social emotional learning and persistence</a:t>
            </a:r>
          </a:p>
          <a:p>
            <a:r>
              <a:rPr lang="en-US" sz="2400" dirty="0"/>
              <a:t>Student access to effective career guidance and counseling</a:t>
            </a:r>
          </a:p>
          <a:p>
            <a:r>
              <a:rPr lang="en-US" sz="2400" dirty="0"/>
              <a:t>Student participation in electives, athletics, extracurricular activities, and/or after-school activities</a:t>
            </a:r>
          </a:p>
          <a:p>
            <a:r>
              <a:rPr lang="en-US" sz="2400" dirty="0"/>
              <a:t>Student surveys of teaching quality</a:t>
            </a:r>
          </a:p>
          <a:p>
            <a:r>
              <a:rPr lang="en-US" sz="2400" dirty="0"/>
              <a:t>Teacher participation in professional development</a:t>
            </a:r>
          </a:p>
          <a:p>
            <a:r>
              <a:rPr lang="en-US" sz="2400" dirty="0"/>
              <a:t>Student engagement</a:t>
            </a:r>
          </a:p>
          <a:p>
            <a:r>
              <a:rPr lang="en-US" sz="2400" dirty="0"/>
              <a:t>Student reports of teacher engagement and/or leadership ratings/observations of teacher engagement</a:t>
            </a:r>
          </a:p>
          <a:p>
            <a:r>
              <a:rPr lang="en-US" sz="2400" dirty="0"/>
              <a:t>Parent attendance at school events or volunteering/serving on a committee</a:t>
            </a:r>
          </a:p>
          <a:p>
            <a:r>
              <a:rPr lang="en-US" sz="2400" dirty="0"/>
              <a:t>9th or 10th grade credit earning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CFAD18C-9120-4E2A-8BF6-7B762E0DE1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9D5F6-EDCB-402A-AC08-4943A1820E8F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549100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3DEDEA-1814-4007-8FC2-632EC204CA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Feedback from Stakeholders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7D8C38-2071-41DD-A08B-CAF538B966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54480"/>
            <a:ext cx="10515600" cy="5098344"/>
          </a:xfrm>
        </p:spPr>
        <p:txBody>
          <a:bodyPr>
            <a:normAutofit/>
          </a:bodyPr>
          <a:lstStyle/>
          <a:p>
            <a:r>
              <a:rPr lang="en-US" dirty="0"/>
              <a:t>Support for maintaining existing SQSS measures</a:t>
            </a:r>
          </a:p>
          <a:p>
            <a:pPr lvl="1"/>
            <a:r>
              <a:rPr lang="en-US" dirty="0"/>
              <a:t>Dropout rates and science achievement</a:t>
            </a:r>
          </a:p>
          <a:p>
            <a:pPr lvl="2"/>
            <a:r>
              <a:rPr lang="en-US" dirty="0"/>
              <a:t>Aligns with School Performance Framework (SPF)</a:t>
            </a:r>
          </a:p>
          <a:p>
            <a:pPr lvl="1"/>
            <a:r>
              <a:rPr lang="en-US" dirty="0"/>
              <a:t>Reduction in chronic absenteeism</a:t>
            </a:r>
          </a:p>
          <a:p>
            <a:pPr lvl="2"/>
            <a:r>
              <a:rPr lang="en-US" dirty="0"/>
              <a:t>Most common SQSS measures across states</a:t>
            </a:r>
          </a:p>
          <a:p>
            <a:pPr lvl="2"/>
            <a:r>
              <a:rPr lang="en-US" dirty="0"/>
              <a:t>Impact of transition from school-level to student-level collection</a:t>
            </a:r>
          </a:p>
          <a:p>
            <a:pPr lvl="2"/>
            <a:r>
              <a:rPr lang="en-US" dirty="0"/>
              <a:t>Concerns about impact of COVID-19 on student attendance data</a:t>
            </a:r>
          </a:p>
          <a:p>
            <a:r>
              <a:rPr lang="en-US" dirty="0"/>
              <a:t>Additional measures with the highest votes:</a:t>
            </a:r>
          </a:p>
          <a:p>
            <a:pPr lvl="1"/>
            <a:r>
              <a:rPr lang="en-US" dirty="0"/>
              <a:t>Student growth to standard</a:t>
            </a:r>
          </a:p>
          <a:p>
            <a:pPr lvl="2"/>
            <a:r>
              <a:rPr lang="en-US" dirty="0"/>
              <a:t>Growth to standard measure to be developed for math and ELA, and included in frameworks</a:t>
            </a:r>
          </a:p>
          <a:p>
            <a:pPr lvl="2"/>
            <a:r>
              <a:rPr lang="en-US" dirty="0"/>
              <a:t>Will require at least two years of complete student achievement data</a:t>
            </a:r>
          </a:p>
          <a:p>
            <a:pPr lvl="1"/>
            <a:r>
              <a:rPr lang="en-US" dirty="0"/>
              <a:t>Student, educator, and/or parent ratings of school climate or safety</a:t>
            </a:r>
          </a:p>
          <a:p>
            <a:pPr lvl="2"/>
            <a:r>
              <a:rPr lang="en-US" dirty="0"/>
              <a:t>Opportunity to include questions around equity, inclusiveness, and diversity</a:t>
            </a:r>
          </a:p>
          <a:p>
            <a:pPr lvl="2"/>
            <a:r>
              <a:rPr lang="en-US" dirty="0"/>
              <a:t>Requires a new data collection for districts</a:t>
            </a:r>
          </a:p>
          <a:p>
            <a:pPr lvl="2"/>
            <a:r>
              <a:rPr lang="en-US" dirty="0"/>
              <a:t>Concerns around ensuring validity of student or teacher reported measures</a:t>
            </a:r>
          </a:p>
          <a:p>
            <a:pPr lvl="2"/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3BD0D46-DC3F-4065-84F9-30D8D78717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9D5F6-EDCB-402A-AC08-4943A1820E8F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06149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392</TotalTime>
  <Words>571</Words>
  <Application>Microsoft Office PowerPoint</Application>
  <PresentationFormat>Widescreen</PresentationFormat>
  <Paragraphs>89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Museo Slab 500</vt:lpstr>
      <vt:lpstr>Office Theme</vt:lpstr>
      <vt:lpstr>ESSA Identification: School Quality or Student Success (SQSS) Indicator</vt:lpstr>
      <vt:lpstr>ESSA State Plan Indicators</vt:lpstr>
      <vt:lpstr>Background and Context</vt:lpstr>
      <vt:lpstr>Stakeholder Input</vt:lpstr>
      <vt:lpstr>Available Measures</vt:lpstr>
      <vt:lpstr>Available Measures Requiring Revisions</vt:lpstr>
      <vt:lpstr>Measures Requiring New Data Collections</vt:lpstr>
      <vt:lpstr>Feedback from Stakeholders</vt:lpstr>
    </vt:vector>
  </TitlesOfParts>
  <Company>Colorado Department Of Education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Madorin, Acacia</dc:creator>
  <cp:lastModifiedBy>Negley, Tina</cp:lastModifiedBy>
  <cp:revision>31</cp:revision>
  <dcterms:created xsi:type="dcterms:W3CDTF">2019-06-25T17:30:52Z</dcterms:created>
  <dcterms:modified xsi:type="dcterms:W3CDTF">2021-11-09T16:40:45Z</dcterms:modified>
</cp:coreProperties>
</file>