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26"/>
  </p:notesMasterIdLst>
  <p:handoutMasterIdLst>
    <p:handoutMasterId r:id="rId27"/>
  </p:handoutMasterIdLst>
  <p:sldIdLst>
    <p:sldId id="263" r:id="rId2"/>
    <p:sldId id="281" r:id="rId3"/>
    <p:sldId id="282" r:id="rId4"/>
    <p:sldId id="273" r:id="rId5"/>
    <p:sldId id="283" r:id="rId6"/>
    <p:sldId id="306" r:id="rId7"/>
    <p:sldId id="274" r:id="rId8"/>
    <p:sldId id="276" r:id="rId9"/>
    <p:sldId id="295" r:id="rId10"/>
    <p:sldId id="275" r:id="rId11"/>
    <p:sldId id="298" r:id="rId12"/>
    <p:sldId id="299" r:id="rId13"/>
    <p:sldId id="300" r:id="rId14"/>
    <p:sldId id="294" r:id="rId15"/>
    <p:sldId id="296" r:id="rId16"/>
    <p:sldId id="278" r:id="rId17"/>
    <p:sldId id="311" r:id="rId18"/>
    <p:sldId id="280" r:id="rId19"/>
    <p:sldId id="279" r:id="rId20"/>
    <p:sldId id="307" r:id="rId21"/>
    <p:sldId id="308" r:id="rId22"/>
    <p:sldId id="309" r:id="rId23"/>
    <p:sldId id="310" r:id="rId24"/>
    <p:sldId id="313"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rganstern, Donna" initials="MD" lastIdx="2" clrIdx="0">
    <p:extLst>
      <p:ext uri="{19B8F6BF-5375-455C-9EA6-DF929625EA0E}">
        <p15:presenceInfo xmlns:p15="http://schemas.microsoft.com/office/powerpoint/2012/main" userId="S-1-5-21-170422339-1359699126-1544898942-78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C4E7"/>
    <a:srgbClr val="33CCFF"/>
    <a:srgbClr val="000000"/>
    <a:srgbClr val="EF7521"/>
    <a:srgbClr val="0066CC"/>
    <a:srgbClr val="5C6670"/>
    <a:srgbClr val="FFC846"/>
    <a:srgbClr val="101E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7664" autoAdjust="0"/>
  </p:normalViewPr>
  <p:slideViewPr>
    <p:cSldViewPr snapToGrid="0">
      <p:cViewPr varScale="1">
        <p:scale>
          <a:sx n="89" d="100"/>
          <a:sy n="89" d="100"/>
        </p:scale>
        <p:origin x="102" y="47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F6327B-2F99-4EA2-8F24-D21E3102A1DC}" type="doc">
      <dgm:prSet loTypeId="urn:microsoft.com/office/officeart/2005/8/layout/process1" loCatId="process" qsTypeId="urn:microsoft.com/office/officeart/2005/8/quickstyle/3d4" qsCatId="3D" csTypeId="urn:microsoft.com/office/officeart/2005/8/colors/colorful5" csCatId="colorful" phldr="1"/>
      <dgm:spPr/>
    </dgm:pt>
    <dgm:pt modelId="{015D118A-420A-49AC-AA6B-0E41A79FFA2D}">
      <dgm:prSet phldrT="[Text]"/>
      <dgm:spPr/>
      <dgm:t>
        <a:bodyPr/>
        <a:lstStyle/>
        <a:p>
          <a:r>
            <a:rPr lang="en-US" dirty="0" smtClean="0"/>
            <a:t>NCLB: Use of Title I Funds</a:t>
          </a:r>
          <a:endParaRPr lang="en-US" dirty="0"/>
        </a:p>
      </dgm:t>
    </dgm:pt>
    <dgm:pt modelId="{F0E57FD4-961A-496E-BFB9-18A3FB54E830}" type="parTrans" cxnId="{81924BA6-074C-460F-BAF3-73257CC51039}">
      <dgm:prSet/>
      <dgm:spPr/>
      <dgm:t>
        <a:bodyPr/>
        <a:lstStyle/>
        <a:p>
          <a:endParaRPr lang="en-US"/>
        </a:p>
      </dgm:t>
    </dgm:pt>
    <dgm:pt modelId="{CAE7DFEE-5370-4C78-A3CA-B685CC0FFF0C}" type="sibTrans" cxnId="{81924BA6-074C-460F-BAF3-73257CC51039}">
      <dgm:prSet/>
      <dgm:spPr/>
      <dgm:t>
        <a:bodyPr/>
        <a:lstStyle/>
        <a:p>
          <a:endParaRPr lang="en-US"/>
        </a:p>
      </dgm:t>
    </dgm:pt>
    <dgm:pt modelId="{C3707E9B-DA73-4684-AE2B-C20ACE3081A2}">
      <dgm:prSet phldrT="[Text]"/>
      <dgm:spPr/>
      <dgm:t>
        <a:bodyPr/>
        <a:lstStyle/>
        <a:p>
          <a:r>
            <a:rPr lang="en-US" dirty="0" smtClean="0"/>
            <a:t>ESSA: Allocation of State and Local Funds</a:t>
          </a:r>
          <a:endParaRPr lang="en-US" dirty="0"/>
        </a:p>
      </dgm:t>
    </dgm:pt>
    <dgm:pt modelId="{60218E2B-9A90-4632-B71B-12746504203B}" type="parTrans" cxnId="{53086436-575E-49C7-BB39-485A14E2B47B}">
      <dgm:prSet/>
      <dgm:spPr/>
      <dgm:t>
        <a:bodyPr/>
        <a:lstStyle/>
        <a:p>
          <a:endParaRPr lang="en-US"/>
        </a:p>
      </dgm:t>
    </dgm:pt>
    <dgm:pt modelId="{02986C35-9811-46F4-8295-DF519F4BBD6B}" type="sibTrans" cxnId="{53086436-575E-49C7-BB39-485A14E2B47B}">
      <dgm:prSet/>
      <dgm:spPr/>
      <dgm:t>
        <a:bodyPr/>
        <a:lstStyle/>
        <a:p>
          <a:endParaRPr lang="en-US"/>
        </a:p>
      </dgm:t>
    </dgm:pt>
    <dgm:pt modelId="{F9A51F89-6053-4C00-8918-D4D781D2EDFE}" type="pres">
      <dgm:prSet presAssocID="{0FF6327B-2F99-4EA2-8F24-D21E3102A1DC}" presName="Name0" presStyleCnt="0">
        <dgm:presLayoutVars>
          <dgm:dir/>
          <dgm:resizeHandles val="exact"/>
        </dgm:presLayoutVars>
      </dgm:prSet>
      <dgm:spPr/>
    </dgm:pt>
    <dgm:pt modelId="{608E5644-F9D8-4381-A54F-857A44525CBA}" type="pres">
      <dgm:prSet presAssocID="{015D118A-420A-49AC-AA6B-0E41A79FFA2D}" presName="node" presStyleLbl="node1" presStyleIdx="0" presStyleCnt="2">
        <dgm:presLayoutVars>
          <dgm:bulletEnabled val="1"/>
        </dgm:presLayoutVars>
      </dgm:prSet>
      <dgm:spPr/>
      <dgm:t>
        <a:bodyPr/>
        <a:lstStyle/>
        <a:p>
          <a:endParaRPr lang="en-US"/>
        </a:p>
      </dgm:t>
    </dgm:pt>
    <dgm:pt modelId="{3E18DDBC-90AE-4E73-862E-A6E2BDF8590F}" type="pres">
      <dgm:prSet presAssocID="{CAE7DFEE-5370-4C78-A3CA-B685CC0FFF0C}" presName="sibTrans" presStyleLbl="sibTrans2D1" presStyleIdx="0" presStyleCnt="1"/>
      <dgm:spPr/>
      <dgm:t>
        <a:bodyPr/>
        <a:lstStyle/>
        <a:p>
          <a:endParaRPr lang="en-US"/>
        </a:p>
      </dgm:t>
    </dgm:pt>
    <dgm:pt modelId="{594D1C63-6525-46BB-9735-1FBE67998E7A}" type="pres">
      <dgm:prSet presAssocID="{CAE7DFEE-5370-4C78-A3CA-B685CC0FFF0C}" presName="connectorText" presStyleLbl="sibTrans2D1" presStyleIdx="0" presStyleCnt="1"/>
      <dgm:spPr/>
      <dgm:t>
        <a:bodyPr/>
        <a:lstStyle/>
        <a:p>
          <a:endParaRPr lang="en-US"/>
        </a:p>
      </dgm:t>
    </dgm:pt>
    <dgm:pt modelId="{3249A33D-0D71-46E5-8FD2-F315AF488B59}" type="pres">
      <dgm:prSet presAssocID="{C3707E9B-DA73-4684-AE2B-C20ACE3081A2}" presName="node" presStyleLbl="node1" presStyleIdx="1" presStyleCnt="2" custLinFactNeighborX="1967">
        <dgm:presLayoutVars>
          <dgm:bulletEnabled val="1"/>
        </dgm:presLayoutVars>
      </dgm:prSet>
      <dgm:spPr/>
      <dgm:t>
        <a:bodyPr/>
        <a:lstStyle/>
        <a:p>
          <a:endParaRPr lang="en-US"/>
        </a:p>
      </dgm:t>
    </dgm:pt>
  </dgm:ptLst>
  <dgm:cxnLst>
    <dgm:cxn modelId="{6E8EA5D8-2FCE-4E52-A74B-7F4E2A381A52}" type="presOf" srcId="{CAE7DFEE-5370-4C78-A3CA-B685CC0FFF0C}" destId="{594D1C63-6525-46BB-9735-1FBE67998E7A}" srcOrd="1" destOrd="0" presId="urn:microsoft.com/office/officeart/2005/8/layout/process1"/>
    <dgm:cxn modelId="{A3D51109-D32D-4A5A-BA4D-C7164A24D69C}" type="presOf" srcId="{015D118A-420A-49AC-AA6B-0E41A79FFA2D}" destId="{608E5644-F9D8-4381-A54F-857A44525CBA}" srcOrd="0" destOrd="0" presId="urn:microsoft.com/office/officeart/2005/8/layout/process1"/>
    <dgm:cxn modelId="{32EBD284-4FA1-4150-8754-152F62F1598F}" type="presOf" srcId="{CAE7DFEE-5370-4C78-A3CA-B685CC0FFF0C}" destId="{3E18DDBC-90AE-4E73-862E-A6E2BDF8590F}" srcOrd="0" destOrd="0" presId="urn:microsoft.com/office/officeart/2005/8/layout/process1"/>
    <dgm:cxn modelId="{4FB53B79-64C3-4466-819B-520FF7FF9408}" type="presOf" srcId="{0FF6327B-2F99-4EA2-8F24-D21E3102A1DC}" destId="{F9A51F89-6053-4C00-8918-D4D781D2EDFE}" srcOrd="0" destOrd="0" presId="urn:microsoft.com/office/officeart/2005/8/layout/process1"/>
    <dgm:cxn modelId="{81924BA6-074C-460F-BAF3-73257CC51039}" srcId="{0FF6327B-2F99-4EA2-8F24-D21E3102A1DC}" destId="{015D118A-420A-49AC-AA6B-0E41A79FFA2D}" srcOrd="0" destOrd="0" parTransId="{F0E57FD4-961A-496E-BFB9-18A3FB54E830}" sibTransId="{CAE7DFEE-5370-4C78-A3CA-B685CC0FFF0C}"/>
    <dgm:cxn modelId="{0376C673-7542-4F0E-8A05-8FD74C03347F}" type="presOf" srcId="{C3707E9B-DA73-4684-AE2B-C20ACE3081A2}" destId="{3249A33D-0D71-46E5-8FD2-F315AF488B59}" srcOrd="0" destOrd="0" presId="urn:microsoft.com/office/officeart/2005/8/layout/process1"/>
    <dgm:cxn modelId="{53086436-575E-49C7-BB39-485A14E2B47B}" srcId="{0FF6327B-2F99-4EA2-8F24-D21E3102A1DC}" destId="{C3707E9B-DA73-4684-AE2B-C20ACE3081A2}" srcOrd="1" destOrd="0" parTransId="{60218E2B-9A90-4632-B71B-12746504203B}" sibTransId="{02986C35-9811-46F4-8295-DF519F4BBD6B}"/>
    <dgm:cxn modelId="{C531226F-F30B-4C09-B194-157E0B6D3781}" type="presParOf" srcId="{F9A51F89-6053-4C00-8918-D4D781D2EDFE}" destId="{608E5644-F9D8-4381-A54F-857A44525CBA}" srcOrd="0" destOrd="0" presId="urn:microsoft.com/office/officeart/2005/8/layout/process1"/>
    <dgm:cxn modelId="{93663113-71BD-4CD7-84BF-5A8E4B2A51BA}" type="presParOf" srcId="{F9A51F89-6053-4C00-8918-D4D781D2EDFE}" destId="{3E18DDBC-90AE-4E73-862E-A6E2BDF8590F}" srcOrd="1" destOrd="0" presId="urn:microsoft.com/office/officeart/2005/8/layout/process1"/>
    <dgm:cxn modelId="{03CE97F2-8FFF-4D6E-9134-9BB2F3635F61}" type="presParOf" srcId="{3E18DDBC-90AE-4E73-862E-A6E2BDF8590F}" destId="{594D1C63-6525-46BB-9735-1FBE67998E7A}" srcOrd="0" destOrd="0" presId="urn:microsoft.com/office/officeart/2005/8/layout/process1"/>
    <dgm:cxn modelId="{FFCA5F64-AB26-4BE3-BFE1-B34C8E37FECA}" type="presParOf" srcId="{F9A51F89-6053-4C00-8918-D4D781D2EDFE}" destId="{3249A33D-0D71-46E5-8FD2-F315AF488B59}"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8E5644-F9D8-4381-A54F-857A44525CBA}">
      <dsp:nvSpPr>
        <dsp:cNvPr id="0" name=""/>
        <dsp:cNvSpPr/>
      </dsp:nvSpPr>
      <dsp:spPr>
        <a:xfrm>
          <a:off x="1587" y="1322043"/>
          <a:ext cx="3385343" cy="2031206"/>
        </a:xfrm>
        <a:prstGeom prst="roundRect">
          <a:avLst>
            <a:gd name="adj" fmla="val 10000"/>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t>NCLB: Use of Title I Funds</a:t>
          </a:r>
          <a:endParaRPr lang="en-US" sz="3600" kern="1200" dirty="0"/>
        </a:p>
      </dsp:txBody>
      <dsp:txXfrm>
        <a:off x="61079" y="1381535"/>
        <a:ext cx="3266359" cy="1912222"/>
      </dsp:txXfrm>
    </dsp:sp>
    <dsp:sp modelId="{3E18DDBC-90AE-4E73-862E-A6E2BDF8590F}">
      <dsp:nvSpPr>
        <dsp:cNvPr id="0" name=""/>
        <dsp:cNvSpPr/>
      </dsp:nvSpPr>
      <dsp:spPr>
        <a:xfrm>
          <a:off x="3725862" y="1917863"/>
          <a:ext cx="718534" cy="839565"/>
        </a:xfrm>
        <a:prstGeom prst="rightArrow">
          <a:avLst>
            <a:gd name="adj1" fmla="val 60000"/>
            <a:gd name="adj2" fmla="val 50000"/>
          </a:avLst>
        </a:prstGeom>
        <a:solidFill>
          <a:schemeClr val="accent5">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89050">
            <a:lnSpc>
              <a:spcPct val="90000"/>
            </a:lnSpc>
            <a:spcBef>
              <a:spcPct val="0"/>
            </a:spcBef>
            <a:spcAft>
              <a:spcPct val="35000"/>
            </a:spcAft>
          </a:pPr>
          <a:endParaRPr lang="en-US" sz="2900" kern="1200"/>
        </a:p>
      </dsp:txBody>
      <dsp:txXfrm>
        <a:off x="3725862" y="2085776"/>
        <a:ext cx="502974" cy="503739"/>
      </dsp:txXfrm>
    </dsp:sp>
    <dsp:sp modelId="{3249A33D-0D71-46E5-8FD2-F315AF488B59}">
      <dsp:nvSpPr>
        <dsp:cNvPr id="0" name=""/>
        <dsp:cNvSpPr/>
      </dsp:nvSpPr>
      <dsp:spPr>
        <a:xfrm>
          <a:off x="4742656" y="1322043"/>
          <a:ext cx="3385343" cy="2031206"/>
        </a:xfrm>
        <a:prstGeom prst="roundRect">
          <a:avLst>
            <a:gd name="adj" fmla="val 10000"/>
          </a:avLst>
        </a:prstGeom>
        <a:solidFill>
          <a:schemeClr val="accent5">
            <a:hueOff val="-7353344"/>
            <a:satOff val="-10228"/>
            <a:lumOff val="-3922"/>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t>ESSA: Allocation of State and Local Funds</a:t>
          </a:r>
          <a:endParaRPr lang="en-US" sz="3600" kern="1200" dirty="0"/>
        </a:p>
      </dsp:txBody>
      <dsp:txXfrm>
        <a:off x="4802148" y="1381535"/>
        <a:ext cx="3266359" cy="191222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DD1826-98AD-4FA2-98D0-06FF6DEE6765}" type="datetimeFigureOut">
              <a:rPr lang="en-US" smtClean="0"/>
              <a:t>12/21/2018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DFB0861-BFB8-4C31-9F8F-0B270EB754C8}" type="slidenum">
              <a:rPr lang="en-US" smtClean="0"/>
              <a:t>‹#›</a:t>
            </a:fld>
            <a:endParaRPr lang="en-US"/>
          </a:p>
        </p:txBody>
      </p:sp>
    </p:spTree>
    <p:extLst>
      <p:ext uri="{BB962C8B-B14F-4D97-AF65-F5344CB8AC3E}">
        <p14:creationId xmlns:p14="http://schemas.microsoft.com/office/powerpoint/2010/main" val="829737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1C41A5-5806-4D8C-9101-87111F98DC19}" type="datetimeFigureOut">
              <a:rPr lang="en-US" smtClean="0"/>
              <a:t>12/21/2018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95EF9D-2794-47AA-B87D-5B456456569E}" type="slidenum">
              <a:rPr lang="en-US" smtClean="0"/>
              <a:t>‹#›</a:t>
            </a:fld>
            <a:endParaRPr lang="en-US"/>
          </a:p>
        </p:txBody>
      </p:sp>
    </p:spTree>
    <p:extLst>
      <p:ext uri="{BB962C8B-B14F-4D97-AF65-F5344CB8AC3E}">
        <p14:creationId xmlns:p14="http://schemas.microsoft.com/office/powerpoint/2010/main" val="2050947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3</a:t>
            </a:fld>
            <a:endParaRPr lang="en-US"/>
          </a:p>
        </p:txBody>
      </p:sp>
    </p:spTree>
    <p:extLst>
      <p:ext uri="{BB962C8B-B14F-4D97-AF65-F5344CB8AC3E}">
        <p14:creationId xmlns:p14="http://schemas.microsoft.com/office/powerpoint/2010/main" val="25167879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16</a:t>
            </a:fld>
            <a:endParaRPr lang="en-US" dirty="0"/>
          </a:p>
        </p:txBody>
      </p:sp>
    </p:spTree>
    <p:extLst>
      <p:ext uri="{BB962C8B-B14F-4D97-AF65-F5344CB8AC3E}">
        <p14:creationId xmlns:p14="http://schemas.microsoft.com/office/powerpoint/2010/main" val="28753497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17</a:t>
            </a:fld>
            <a:endParaRPr lang="en-US" dirty="0"/>
          </a:p>
        </p:txBody>
      </p:sp>
    </p:spTree>
    <p:extLst>
      <p:ext uri="{BB962C8B-B14F-4D97-AF65-F5344CB8AC3E}">
        <p14:creationId xmlns:p14="http://schemas.microsoft.com/office/powerpoint/2010/main" val="23358596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18</a:t>
            </a:fld>
            <a:endParaRPr lang="en-US" dirty="0"/>
          </a:p>
        </p:txBody>
      </p:sp>
    </p:spTree>
    <p:extLst>
      <p:ext uri="{BB962C8B-B14F-4D97-AF65-F5344CB8AC3E}">
        <p14:creationId xmlns:p14="http://schemas.microsoft.com/office/powerpoint/2010/main" val="14175705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MOE requirements under ESSA apply to the following covered programs:</a:t>
            </a:r>
          </a:p>
          <a:p>
            <a:pPr lvl="0"/>
            <a:r>
              <a:rPr lang="en-US" sz="1200" kern="1200" dirty="0" smtClean="0">
                <a:solidFill>
                  <a:schemeClr val="tx1"/>
                </a:solidFill>
                <a:effectLst/>
                <a:latin typeface="+mn-lt"/>
                <a:ea typeface="+mn-ea"/>
                <a:cs typeface="+mn-cs"/>
              </a:rPr>
              <a:t>Title I, Part A – Improving Basic Programs Operated by Local Educational Agencies</a:t>
            </a:r>
          </a:p>
          <a:p>
            <a:pPr lvl="0"/>
            <a:r>
              <a:rPr lang="en-US" sz="1200" kern="1200" dirty="0" smtClean="0">
                <a:solidFill>
                  <a:schemeClr val="tx1"/>
                </a:solidFill>
                <a:effectLst/>
                <a:latin typeface="+mn-lt"/>
                <a:ea typeface="+mn-ea"/>
                <a:cs typeface="+mn-cs"/>
              </a:rPr>
              <a:t>Title I, Part D – Prevention and Intervention Programs for Children and Youth Who Are Neglected, Delinquent, or At-Risk</a:t>
            </a:r>
          </a:p>
          <a:p>
            <a:pPr lvl="0"/>
            <a:r>
              <a:rPr lang="en-US" sz="1200" kern="1200" dirty="0" smtClean="0">
                <a:solidFill>
                  <a:schemeClr val="tx1"/>
                </a:solidFill>
                <a:effectLst/>
                <a:latin typeface="+mn-lt"/>
                <a:ea typeface="+mn-ea"/>
                <a:cs typeface="+mn-cs"/>
              </a:rPr>
              <a:t>Title II, Part A – Supporting Effective Instruction</a:t>
            </a:r>
          </a:p>
          <a:p>
            <a:pPr lvl="0"/>
            <a:r>
              <a:rPr lang="en-US" sz="1200" kern="1200" dirty="0" smtClean="0">
                <a:solidFill>
                  <a:schemeClr val="tx1"/>
                </a:solidFill>
                <a:effectLst/>
                <a:latin typeface="+mn-lt"/>
                <a:ea typeface="+mn-ea"/>
                <a:cs typeface="+mn-cs"/>
              </a:rPr>
              <a:t>Title III, Part A – English Language Acquisition, Language Enhancement, and Academic Achievement</a:t>
            </a:r>
          </a:p>
          <a:p>
            <a:pPr lvl="0"/>
            <a:r>
              <a:rPr lang="en-US" sz="1200" kern="1200" dirty="0" smtClean="0">
                <a:solidFill>
                  <a:schemeClr val="tx1"/>
                </a:solidFill>
                <a:effectLst/>
                <a:latin typeface="+mn-lt"/>
                <a:ea typeface="+mn-ea"/>
                <a:cs typeface="+mn-cs"/>
              </a:rPr>
              <a:t>Title IV, Part B – 21st Century Community Learning Centers</a:t>
            </a:r>
          </a:p>
          <a:p>
            <a:pPr lvl="0"/>
            <a:r>
              <a:rPr lang="en-US" sz="1200" kern="1200" dirty="0" smtClean="0">
                <a:solidFill>
                  <a:schemeClr val="tx1"/>
                </a:solidFill>
                <a:effectLst/>
                <a:latin typeface="+mn-lt"/>
                <a:ea typeface="+mn-ea"/>
                <a:cs typeface="+mn-cs"/>
              </a:rPr>
              <a:t>Title V, Part B – Rural and Low-Income School Programs</a:t>
            </a:r>
          </a:p>
          <a:p>
            <a:pPr lvl="0"/>
            <a:r>
              <a:rPr lang="en-US" sz="1200" kern="1200" dirty="0" smtClean="0">
                <a:solidFill>
                  <a:schemeClr val="tx1"/>
                </a:solidFill>
                <a:effectLst/>
                <a:latin typeface="+mn-lt"/>
                <a:ea typeface="+mn-ea"/>
                <a:cs typeface="+mn-cs"/>
              </a:rPr>
              <a:t>Title VI, Part A – Indian Education</a:t>
            </a:r>
          </a:p>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19</a:t>
            </a:fld>
            <a:endParaRPr lang="en-US" dirty="0"/>
          </a:p>
        </p:txBody>
      </p:sp>
    </p:spTree>
    <p:extLst>
      <p:ext uri="{BB962C8B-B14F-4D97-AF65-F5344CB8AC3E}">
        <p14:creationId xmlns:p14="http://schemas.microsoft.com/office/powerpoint/2010/main" val="26934354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The fiscal effort per student is the amount of state and local expenditures spent on a per-pupil basis, while the aggregate expenditures are the total state and local expenditures at the LEA-level.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The preceding fiscal year is the federal fiscal year, or the 12-month fiscal period most commonly used in a state for Official reporting purposes, prior to the beginning of the federal fiscal year in which funds are available.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20</a:t>
            </a:fld>
            <a:endParaRPr lang="en-US" dirty="0"/>
          </a:p>
        </p:txBody>
      </p:sp>
    </p:spTree>
    <p:extLst>
      <p:ext uri="{BB962C8B-B14F-4D97-AF65-F5344CB8AC3E}">
        <p14:creationId xmlns:p14="http://schemas.microsoft.com/office/powerpoint/2010/main" val="21453888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r>
              <a:rPr lang="en-US" sz="1200" kern="1200" dirty="0" smtClean="0">
                <a:solidFill>
                  <a:schemeClr val="tx1"/>
                </a:solidFill>
                <a:effectLst/>
                <a:latin typeface="+mn-lt"/>
                <a:ea typeface="+mn-ea"/>
                <a:cs typeface="+mn-cs"/>
              </a:rPr>
              <a:t>If an LEA has failed to meet the MOE requirements, CDE will support the LEA in the waiver application process before taking any action to reduce the LEA’s allocation under the covered programs.  If the USDE grants the LEA’s MOE waiver request, the LEA has effectively maintained effort for that fiscal year. </a:t>
            </a:r>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21</a:t>
            </a:fld>
            <a:endParaRPr lang="en-US" dirty="0"/>
          </a:p>
        </p:txBody>
      </p:sp>
    </p:spTree>
    <p:extLst>
      <p:ext uri="{BB962C8B-B14F-4D97-AF65-F5344CB8AC3E}">
        <p14:creationId xmlns:p14="http://schemas.microsoft.com/office/powerpoint/2010/main" val="28404774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a single failure to maintain effort within a five-year period may not result in the reduction of the LEA’s allocation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p>
        </p:txBody>
      </p:sp>
      <p:sp>
        <p:nvSpPr>
          <p:cNvPr id="4" name="Slide Number Placeholder 3"/>
          <p:cNvSpPr>
            <a:spLocks noGrp="1"/>
          </p:cNvSpPr>
          <p:nvPr>
            <p:ph type="sldNum" sz="quarter" idx="10"/>
          </p:nvPr>
        </p:nvSpPr>
        <p:spPr/>
        <p:txBody>
          <a:bodyPr/>
          <a:lstStyle/>
          <a:p>
            <a:fld id="{976AB643-1C83-46B1-A4FF-8E4A58FA665A}" type="slidenum">
              <a:rPr lang="en-US" smtClean="0"/>
              <a:t>22</a:t>
            </a:fld>
            <a:endParaRPr lang="en-US" dirty="0"/>
          </a:p>
        </p:txBody>
      </p:sp>
    </p:spTree>
    <p:extLst>
      <p:ext uri="{BB962C8B-B14F-4D97-AF65-F5344CB8AC3E}">
        <p14:creationId xmlns:p14="http://schemas.microsoft.com/office/powerpoint/2010/main" val="41098962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p>
        </p:txBody>
      </p:sp>
      <p:sp>
        <p:nvSpPr>
          <p:cNvPr id="4" name="Slide Number Placeholder 3"/>
          <p:cNvSpPr>
            <a:spLocks noGrp="1"/>
          </p:cNvSpPr>
          <p:nvPr>
            <p:ph type="sldNum" sz="quarter" idx="10"/>
          </p:nvPr>
        </p:nvSpPr>
        <p:spPr/>
        <p:txBody>
          <a:bodyPr/>
          <a:lstStyle/>
          <a:p>
            <a:fld id="{976AB643-1C83-46B1-A4FF-8E4A58FA665A}" type="slidenum">
              <a:rPr lang="en-US" smtClean="0"/>
              <a:t>23</a:t>
            </a:fld>
            <a:endParaRPr lang="en-US" dirty="0"/>
          </a:p>
        </p:txBody>
      </p:sp>
    </p:spTree>
    <p:extLst>
      <p:ext uri="{BB962C8B-B14F-4D97-AF65-F5344CB8AC3E}">
        <p14:creationId xmlns:p14="http://schemas.microsoft.com/office/powerpoint/2010/main" val="24930673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24</a:t>
            </a:fld>
            <a:endParaRPr lang="en-US" dirty="0"/>
          </a:p>
        </p:txBody>
      </p:sp>
    </p:spTree>
    <p:extLst>
      <p:ext uri="{BB962C8B-B14F-4D97-AF65-F5344CB8AC3E}">
        <p14:creationId xmlns:p14="http://schemas.microsoft.com/office/powerpoint/2010/main" val="15407181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8</a:t>
            </a:fld>
            <a:endParaRPr lang="en-US" dirty="0"/>
          </a:p>
        </p:txBody>
      </p:sp>
    </p:spTree>
    <p:extLst>
      <p:ext uri="{BB962C8B-B14F-4D97-AF65-F5344CB8AC3E}">
        <p14:creationId xmlns:p14="http://schemas.microsoft.com/office/powerpoint/2010/main" val="1928276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9</a:t>
            </a:fld>
            <a:endParaRPr lang="en-US" dirty="0"/>
          </a:p>
        </p:txBody>
      </p:sp>
    </p:spTree>
    <p:extLst>
      <p:ext uri="{BB962C8B-B14F-4D97-AF65-F5344CB8AC3E}">
        <p14:creationId xmlns:p14="http://schemas.microsoft.com/office/powerpoint/2010/main" val="3762296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10</a:t>
            </a:fld>
            <a:endParaRPr lang="en-US" dirty="0"/>
          </a:p>
        </p:txBody>
      </p:sp>
    </p:spTree>
    <p:extLst>
      <p:ext uri="{BB962C8B-B14F-4D97-AF65-F5344CB8AC3E}">
        <p14:creationId xmlns:p14="http://schemas.microsoft.com/office/powerpoint/2010/main" val="714442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11</a:t>
            </a:fld>
            <a:endParaRPr lang="en-US" dirty="0"/>
          </a:p>
        </p:txBody>
      </p:sp>
    </p:spTree>
    <p:extLst>
      <p:ext uri="{BB962C8B-B14F-4D97-AF65-F5344CB8AC3E}">
        <p14:creationId xmlns:p14="http://schemas.microsoft.com/office/powerpoint/2010/main" val="17992150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12</a:t>
            </a:fld>
            <a:endParaRPr lang="en-US" dirty="0"/>
          </a:p>
        </p:txBody>
      </p:sp>
    </p:spTree>
    <p:extLst>
      <p:ext uri="{BB962C8B-B14F-4D97-AF65-F5344CB8AC3E}">
        <p14:creationId xmlns:p14="http://schemas.microsoft.com/office/powerpoint/2010/main" val="7535711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13</a:t>
            </a:fld>
            <a:endParaRPr lang="en-US" dirty="0"/>
          </a:p>
        </p:txBody>
      </p:sp>
    </p:spTree>
    <p:extLst>
      <p:ext uri="{BB962C8B-B14F-4D97-AF65-F5344CB8AC3E}">
        <p14:creationId xmlns:p14="http://schemas.microsoft.com/office/powerpoint/2010/main" val="39652135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14</a:t>
            </a:fld>
            <a:endParaRPr lang="en-US" dirty="0"/>
          </a:p>
        </p:txBody>
      </p:sp>
    </p:spTree>
    <p:extLst>
      <p:ext uri="{BB962C8B-B14F-4D97-AF65-F5344CB8AC3E}">
        <p14:creationId xmlns:p14="http://schemas.microsoft.com/office/powerpoint/2010/main" val="12941386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15</a:t>
            </a:fld>
            <a:endParaRPr lang="en-US" dirty="0"/>
          </a:p>
        </p:txBody>
      </p:sp>
    </p:spTree>
    <p:extLst>
      <p:ext uri="{BB962C8B-B14F-4D97-AF65-F5344CB8AC3E}">
        <p14:creationId xmlns:p14="http://schemas.microsoft.com/office/powerpoint/2010/main" val="32014790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3190875"/>
            <a:ext cx="9144000" cy="1814513"/>
          </a:xfrm>
        </p:spPr>
        <p:txBody>
          <a:bodyPr lIns="0" tIns="0" rIns="0" bIns="0" anchor="t" anchorCtr="0"/>
          <a:lstStyle>
            <a:lvl1pPr algn="ctr">
              <a:lnSpc>
                <a:spcPct val="100000"/>
              </a:lnSpc>
              <a:defRPr sz="6000">
                <a:latin typeface="Museo Slab 500" panose="02000000000000000000" pitchFamily="50" charset="0"/>
              </a:defRPr>
            </a:lvl1pPr>
          </a:lstStyle>
          <a:p>
            <a:r>
              <a:rPr lang="en-US" dirty="0" smtClean="0"/>
              <a:t>Click to edit </a:t>
            </a:r>
            <a:br>
              <a:rPr lang="en-US" dirty="0" smtClean="0"/>
            </a:br>
            <a:r>
              <a:rPr lang="en-US" dirty="0" smtClean="0"/>
              <a:t>Master title style</a:t>
            </a:r>
            <a:endParaRPr lang="en-US" dirty="0"/>
          </a:p>
        </p:txBody>
      </p:sp>
      <p:sp>
        <p:nvSpPr>
          <p:cNvPr id="3" name="Subtitle 2"/>
          <p:cNvSpPr>
            <a:spLocks noGrp="1"/>
          </p:cNvSpPr>
          <p:nvPr>
            <p:ph type="subTitle" idx="1"/>
          </p:nvPr>
        </p:nvSpPr>
        <p:spPr>
          <a:xfrm>
            <a:off x="1524000" y="5337713"/>
            <a:ext cx="9144000" cy="596362"/>
          </a:xfrm>
        </p:spPr>
        <p:txBody>
          <a:bodyPr lIns="0" tIns="0" rIns="0" bIns="0">
            <a:normAutofit/>
          </a:bodyPr>
          <a:lstStyle>
            <a:lvl1pPr marL="0" indent="0" algn="ctr">
              <a:lnSpc>
                <a:spcPct val="100000"/>
              </a:lnSpc>
              <a:spcBef>
                <a:spcPts val="0"/>
              </a:spcBef>
              <a:spcAft>
                <a:spcPts val="1200"/>
              </a:spcAft>
              <a:buNone/>
              <a:defRPr sz="3200">
                <a:latin typeface="Trebuchet MS" panose="020B0603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10" name="Picture 9" title="Colorado Department of Educati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02707" y="1823179"/>
            <a:ext cx="4491235" cy="819024"/>
          </a:xfrm>
          <a:prstGeom prst="rect">
            <a:avLst/>
          </a:prstGeom>
        </p:spPr>
      </p:pic>
      <p:pic>
        <p:nvPicPr>
          <p:cNvPr id="12" name="Picture 11" title="Header graphic"/>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627" cy="1257365"/>
          </a:xfrm>
          <a:prstGeom prst="rect">
            <a:avLst/>
          </a:prstGeom>
        </p:spPr>
      </p:pic>
    </p:spTree>
    <p:extLst>
      <p:ext uri="{BB962C8B-B14F-4D97-AF65-F5344CB8AC3E}">
        <p14:creationId xmlns:p14="http://schemas.microsoft.com/office/powerpoint/2010/main" val="2398692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p:spTree>
      <p:nvGrpSpPr>
        <p:cNvPr id="1" name=""/>
        <p:cNvGrpSpPr/>
        <p:nvPr/>
      </p:nvGrpSpPr>
      <p:grpSpPr>
        <a:xfrm>
          <a:off x="0" y="0"/>
          <a:ext cx="0" cy="0"/>
          <a:chOff x="0" y="0"/>
          <a:chExt cx="0" cy="0"/>
        </a:xfrm>
      </p:grpSpPr>
      <p:pic>
        <p:nvPicPr>
          <p:cNvPr id="8" name="Picture 7" title="Header graphic"/>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627" cy="1257365"/>
          </a:xfrm>
          <a:prstGeom prst="rect">
            <a:avLst/>
          </a:prstGeom>
        </p:spPr>
      </p:pic>
      <p:sp>
        <p:nvSpPr>
          <p:cNvPr id="2" name="Title 1"/>
          <p:cNvSpPr>
            <a:spLocks noGrp="1"/>
          </p:cNvSpPr>
          <p:nvPr>
            <p:ph type="title"/>
          </p:nvPr>
        </p:nvSpPr>
        <p:spPr>
          <a:xfrm>
            <a:off x="274320" y="274321"/>
            <a:ext cx="5831205" cy="713232"/>
          </a:xfrm>
        </p:spPr>
        <p:txBody>
          <a:bodyPr lIns="0" tIns="0" rIns="0" bIns="0" anchor="t" anchorCtr="0">
            <a:noAutofit/>
          </a:bodyPr>
          <a:lstStyle>
            <a:lvl1pPr>
              <a:defRPr sz="2400">
                <a:solidFill>
                  <a:schemeClr val="bg1"/>
                </a:solidFill>
                <a:latin typeface="Museo Slab 500" panose="02000000000000000000" pitchFamily="50"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838200" y="1463040"/>
            <a:ext cx="10515600" cy="4351338"/>
          </a:xfrm>
        </p:spPr>
        <p:txBody>
          <a:bodyPr lIns="0" tIns="0" rIns="0" bIns="0">
            <a:noAutofit/>
          </a:bodyPr>
          <a:lstStyle>
            <a:lvl1pPr marL="0" indent="0">
              <a:buNone/>
              <a:defRPr>
                <a:latin typeface="Trebuchet MS" panose="020B0603020202020204" pitchFamily="34" charset="0"/>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7" name="Picture 6" title="CDE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991823" y="6138863"/>
            <a:ext cx="1028753" cy="558829"/>
          </a:xfrm>
          <a:prstGeom prst="rect">
            <a:avLst/>
          </a:prstGeom>
        </p:spPr>
      </p:pic>
      <p:sp>
        <p:nvSpPr>
          <p:cNvPr id="9" name="Slide Number Placeholder 5"/>
          <p:cNvSpPr>
            <a:spLocks noGrp="1"/>
          </p:cNvSpPr>
          <p:nvPr>
            <p:ph type="sldNum" sz="quarter" idx="4"/>
          </p:nvPr>
        </p:nvSpPr>
        <p:spPr>
          <a:xfrm>
            <a:off x="365762" y="6356354"/>
            <a:ext cx="623711" cy="365125"/>
          </a:xfrm>
          <a:prstGeom prst="rect">
            <a:avLst/>
          </a:prstGeom>
        </p:spPr>
        <p:txBody>
          <a:bodyPr/>
          <a:lstStyle>
            <a:lvl1pPr algn="ctr">
              <a:defRPr sz="1600">
                <a:solidFill>
                  <a:schemeClr val="bg1">
                    <a:lumMod val="65000"/>
                  </a:schemeClr>
                </a:solidFill>
              </a:defRPr>
            </a:lvl1pPr>
          </a:lstStyle>
          <a:p>
            <a:fld id="{67726FA2-3EC9-4717-AD62-D8C823692DD3}" type="slidenum">
              <a:rPr lang="en-US" smtClean="0"/>
              <a:pPr/>
              <a:t>‹#›</a:t>
            </a:fld>
            <a:endParaRPr lang="en-US" dirty="0"/>
          </a:p>
        </p:txBody>
      </p:sp>
    </p:spTree>
    <p:extLst>
      <p:ext uri="{BB962C8B-B14F-4D97-AF65-F5344CB8AC3E}">
        <p14:creationId xmlns:p14="http://schemas.microsoft.com/office/powerpoint/2010/main" val="64782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63040"/>
            <a:ext cx="5181600" cy="4351338"/>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72200" y="1463040"/>
            <a:ext cx="5181600" cy="4351338"/>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8" title="CDE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91823" y="6138863"/>
            <a:ext cx="1028753" cy="558829"/>
          </a:xfrm>
          <a:prstGeom prst="rect">
            <a:avLst/>
          </a:prstGeom>
        </p:spPr>
      </p:pic>
      <p:pic>
        <p:nvPicPr>
          <p:cNvPr id="10" name="Picture 9" title="Header graphic"/>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627" cy="1257365"/>
          </a:xfrm>
          <a:prstGeom prst="rect">
            <a:avLst/>
          </a:prstGeom>
        </p:spPr>
      </p:pic>
      <p:sp>
        <p:nvSpPr>
          <p:cNvPr id="11" name="Title 1"/>
          <p:cNvSpPr>
            <a:spLocks noGrp="1"/>
          </p:cNvSpPr>
          <p:nvPr>
            <p:ph type="title"/>
          </p:nvPr>
        </p:nvSpPr>
        <p:spPr>
          <a:xfrm>
            <a:off x="274320" y="274321"/>
            <a:ext cx="5821680" cy="713232"/>
          </a:xfrm>
        </p:spPr>
        <p:txBody>
          <a:bodyPr lIns="0" tIns="0" rIns="0" bIns="0" anchor="t" anchorCtr="0">
            <a:noAutofit/>
          </a:bodyPr>
          <a:lstStyle>
            <a:lvl1pPr>
              <a:defRPr sz="2400">
                <a:solidFill>
                  <a:schemeClr val="bg1"/>
                </a:solidFill>
                <a:latin typeface="Museo Slab 500" panose="02000000000000000000" pitchFamily="50" charset="0"/>
              </a:defRPr>
            </a:lvl1pPr>
          </a:lstStyle>
          <a:p>
            <a:r>
              <a:rPr lang="en-US" dirty="0" smtClean="0"/>
              <a:t>Click to edit Master title style</a:t>
            </a:r>
            <a:endParaRPr lang="en-US" dirty="0"/>
          </a:p>
        </p:txBody>
      </p:sp>
      <p:sp>
        <p:nvSpPr>
          <p:cNvPr id="7" name="Slide Number Placeholder 5"/>
          <p:cNvSpPr>
            <a:spLocks noGrp="1"/>
          </p:cNvSpPr>
          <p:nvPr>
            <p:ph type="sldNum" sz="quarter" idx="4"/>
          </p:nvPr>
        </p:nvSpPr>
        <p:spPr>
          <a:xfrm>
            <a:off x="365762" y="6356354"/>
            <a:ext cx="623711" cy="365125"/>
          </a:xfrm>
          <a:prstGeom prst="rect">
            <a:avLst/>
          </a:prstGeom>
        </p:spPr>
        <p:txBody>
          <a:bodyPr/>
          <a:lstStyle>
            <a:lvl1pPr algn="ctr">
              <a:defRPr sz="1600">
                <a:solidFill>
                  <a:schemeClr val="bg1">
                    <a:lumMod val="65000"/>
                  </a:schemeClr>
                </a:solidFill>
              </a:defRPr>
            </a:lvl1pPr>
          </a:lstStyle>
          <a:p>
            <a:fld id="{67726FA2-3EC9-4717-AD62-D8C823692DD3}" type="slidenum">
              <a:rPr lang="en-US" smtClean="0"/>
              <a:pPr/>
              <a:t>‹#›</a:t>
            </a:fld>
            <a:endParaRPr lang="en-US" dirty="0"/>
          </a:p>
        </p:txBody>
      </p:sp>
    </p:spTree>
    <p:extLst>
      <p:ext uri="{BB962C8B-B14F-4D97-AF65-F5344CB8AC3E}">
        <p14:creationId xmlns:p14="http://schemas.microsoft.com/office/powerpoint/2010/main" val="1575855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ection Divider - Dk Green">
    <p:spTree>
      <p:nvGrpSpPr>
        <p:cNvPr id="1" name=""/>
        <p:cNvGrpSpPr/>
        <p:nvPr/>
      </p:nvGrpSpPr>
      <p:grpSpPr>
        <a:xfrm>
          <a:off x="0" y="0"/>
          <a:ext cx="0" cy="0"/>
          <a:chOff x="0" y="0"/>
          <a:chExt cx="0" cy="0"/>
        </a:xfrm>
      </p:grpSpPr>
      <p:pic>
        <p:nvPicPr>
          <p:cNvPr id="2" name="Picture 1" title="Dark Green section divider graphic"/>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7" name="Title 1"/>
          <p:cNvSpPr>
            <a:spLocks noGrp="1"/>
          </p:cNvSpPr>
          <p:nvPr>
            <p:ph type="ctrTitle" hasCustomPrompt="1"/>
          </p:nvPr>
        </p:nvSpPr>
        <p:spPr>
          <a:xfrm>
            <a:off x="914400" y="2062163"/>
            <a:ext cx="10363200" cy="2387600"/>
          </a:xfrm>
        </p:spPr>
        <p:txBody>
          <a:bodyPr lIns="0" tIns="0" rIns="0" bIns="0" anchor="ctr" anchorCtr="0">
            <a:noAutofit/>
          </a:bodyPr>
          <a:lstStyle>
            <a:lvl1pPr algn="ctr">
              <a:defRPr sz="5400">
                <a:solidFill>
                  <a:schemeClr val="bg1"/>
                </a:solidFill>
                <a:latin typeface="Museo Slab 500" panose="02000000000000000000" pitchFamily="50" charset="0"/>
              </a:defRPr>
            </a:lvl1pPr>
          </a:lstStyle>
          <a:p>
            <a:r>
              <a:rPr lang="en-US" dirty="0" smtClean="0"/>
              <a:t>Click to edit </a:t>
            </a:r>
            <a:br>
              <a:rPr lang="en-US" dirty="0" smtClean="0"/>
            </a:br>
            <a:r>
              <a:rPr lang="en-US" dirty="0" smtClean="0"/>
              <a:t>Master title style</a:t>
            </a:r>
            <a:endParaRPr lang="en-US" dirty="0"/>
          </a:p>
        </p:txBody>
      </p:sp>
      <p:pic>
        <p:nvPicPr>
          <p:cNvPr id="10" name="Picture 9" title="CDE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15952" y="6246435"/>
            <a:ext cx="1300309" cy="529756"/>
          </a:xfrm>
          <a:prstGeom prst="rect">
            <a:avLst/>
          </a:prstGeom>
        </p:spPr>
      </p:pic>
      <p:sp>
        <p:nvSpPr>
          <p:cNvPr id="5" name="Slide Number Placeholder 5"/>
          <p:cNvSpPr>
            <a:spLocks noGrp="1"/>
          </p:cNvSpPr>
          <p:nvPr>
            <p:ph type="sldNum" sz="quarter" idx="12"/>
          </p:nvPr>
        </p:nvSpPr>
        <p:spPr>
          <a:xfrm>
            <a:off x="365762" y="6356354"/>
            <a:ext cx="623711" cy="365125"/>
          </a:xfrm>
          <a:prstGeom prst="rect">
            <a:avLst/>
          </a:prstGeom>
        </p:spPr>
        <p:txBody>
          <a:bodyPr/>
          <a:lstStyle>
            <a:lvl1pPr algn="ctr">
              <a:defRPr>
                <a:solidFill>
                  <a:schemeClr val="bg1"/>
                </a:solidFill>
              </a:defRPr>
            </a:lvl1pPr>
          </a:lstStyle>
          <a:p>
            <a:fld id="{67726FA2-3EC9-4717-AD62-D8C823692DD3}" type="slidenum">
              <a:rPr lang="en-US" smtClean="0"/>
              <a:pPr/>
              <a:t>‹#›</a:t>
            </a:fld>
            <a:endParaRPr lang="en-US" dirty="0"/>
          </a:p>
        </p:txBody>
      </p:sp>
      <p:pic>
        <p:nvPicPr>
          <p:cNvPr id="6" name="Picture 5" title="CDE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026677" y="6164499"/>
            <a:ext cx="968978" cy="523561"/>
          </a:xfrm>
          <a:prstGeom prst="rect">
            <a:avLst/>
          </a:prstGeom>
        </p:spPr>
      </p:pic>
    </p:spTree>
    <p:extLst>
      <p:ext uri="{BB962C8B-B14F-4D97-AF65-F5344CB8AC3E}">
        <p14:creationId xmlns:p14="http://schemas.microsoft.com/office/powerpoint/2010/main" val="1659970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4" name="Picture 3" title="Dark green file folder section divid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5" name="Title 1"/>
          <p:cNvSpPr>
            <a:spLocks noGrp="1"/>
          </p:cNvSpPr>
          <p:nvPr>
            <p:ph type="ctrTitle" hasCustomPrompt="1"/>
          </p:nvPr>
        </p:nvSpPr>
        <p:spPr>
          <a:xfrm>
            <a:off x="914400" y="2062163"/>
            <a:ext cx="10363200" cy="2387600"/>
          </a:xfrm>
        </p:spPr>
        <p:txBody>
          <a:bodyPr lIns="0" tIns="0" rIns="0" bIns="0" anchor="ctr" anchorCtr="0">
            <a:noAutofit/>
          </a:bodyPr>
          <a:lstStyle>
            <a:lvl1pPr algn="ctr">
              <a:defRPr sz="5400">
                <a:solidFill>
                  <a:schemeClr val="bg1"/>
                </a:solidFill>
                <a:latin typeface="Museo Slab 500" panose="02000000000000000000" pitchFamily="50" charset="0"/>
              </a:defRPr>
            </a:lvl1pPr>
          </a:lstStyle>
          <a:p>
            <a:r>
              <a:rPr lang="en-US" dirty="0" smtClean="0"/>
              <a:t>Click to edit </a:t>
            </a:r>
            <a:br>
              <a:rPr lang="en-US" dirty="0" smtClean="0"/>
            </a:br>
            <a:r>
              <a:rPr lang="en-US" dirty="0" smtClean="0"/>
              <a:t>Master title style</a:t>
            </a:r>
            <a:endParaRPr lang="en-US" dirty="0"/>
          </a:p>
        </p:txBody>
      </p:sp>
      <p:sp>
        <p:nvSpPr>
          <p:cNvPr id="6" name="Slide Number Placeholder 5"/>
          <p:cNvSpPr>
            <a:spLocks noGrp="1"/>
          </p:cNvSpPr>
          <p:nvPr>
            <p:ph type="sldNum" sz="quarter" idx="12"/>
          </p:nvPr>
        </p:nvSpPr>
        <p:spPr>
          <a:xfrm>
            <a:off x="365762" y="6356354"/>
            <a:ext cx="623711" cy="365125"/>
          </a:xfrm>
          <a:prstGeom prst="rect">
            <a:avLst/>
          </a:prstGeom>
        </p:spPr>
        <p:txBody>
          <a:bodyPr/>
          <a:lstStyle>
            <a:lvl1pPr algn="ctr">
              <a:defRPr>
                <a:solidFill>
                  <a:schemeClr val="bg1"/>
                </a:solidFill>
              </a:defRPr>
            </a:lvl1pPr>
          </a:lstStyle>
          <a:p>
            <a:fld id="{67726FA2-3EC9-4717-AD62-D8C823692DD3}" type="slidenum">
              <a:rPr lang="en-US" smtClean="0"/>
              <a:pPr/>
              <a:t>‹#›</a:t>
            </a:fld>
            <a:endParaRPr lang="en-US" dirty="0"/>
          </a:p>
        </p:txBody>
      </p:sp>
      <p:pic>
        <p:nvPicPr>
          <p:cNvPr id="7" name="Picture 6" title="CDE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026677" y="6164499"/>
            <a:ext cx="968978" cy="523561"/>
          </a:xfrm>
          <a:prstGeom prst="rect">
            <a:avLst/>
          </a:prstGeom>
        </p:spPr>
      </p:pic>
    </p:spTree>
    <p:extLst>
      <p:ext uri="{BB962C8B-B14F-4D97-AF65-F5344CB8AC3E}">
        <p14:creationId xmlns:p14="http://schemas.microsoft.com/office/powerpoint/2010/main" val="2035885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4" name="Picture 3" title="Light green file folder section divid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5" name="Title 1"/>
          <p:cNvSpPr>
            <a:spLocks noGrp="1"/>
          </p:cNvSpPr>
          <p:nvPr>
            <p:ph type="ctrTitle" hasCustomPrompt="1"/>
          </p:nvPr>
        </p:nvSpPr>
        <p:spPr>
          <a:xfrm>
            <a:off x="914400" y="2062163"/>
            <a:ext cx="10363200" cy="2387600"/>
          </a:xfrm>
        </p:spPr>
        <p:txBody>
          <a:bodyPr lIns="0" tIns="0" rIns="0" bIns="0" anchor="ctr" anchorCtr="0">
            <a:noAutofit/>
          </a:bodyPr>
          <a:lstStyle>
            <a:lvl1pPr algn="ctr">
              <a:defRPr sz="5400">
                <a:solidFill>
                  <a:schemeClr val="bg1"/>
                </a:solidFill>
                <a:latin typeface="Museo Slab 500" panose="02000000000000000000" pitchFamily="50" charset="0"/>
              </a:defRPr>
            </a:lvl1pPr>
          </a:lstStyle>
          <a:p>
            <a:r>
              <a:rPr lang="en-US" dirty="0" smtClean="0"/>
              <a:t>Click to edit </a:t>
            </a:r>
            <a:br>
              <a:rPr lang="en-US" dirty="0" smtClean="0"/>
            </a:br>
            <a:r>
              <a:rPr lang="en-US" dirty="0" smtClean="0"/>
              <a:t>Master title style</a:t>
            </a:r>
            <a:endParaRPr lang="en-US" dirty="0"/>
          </a:p>
        </p:txBody>
      </p:sp>
      <p:pic>
        <p:nvPicPr>
          <p:cNvPr id="6" name="Picture 5" title="CDE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026677" y="6164499"/>
            <a:ext cx="968978" cy="523561"/>
          </a:xfrm>
          <a:prstGeom prst="rect">
            <a:avLst/>
          </a:prstGeom>
        </p:spPr>
      </p:pic>
      <p:sp>
        <p:nvSpPr>
          <p:cNvPr id="3" name="Slide Number Placeholder 2"/>
          <p:cNvSpPr>
            <a:spLocks noGrp="1"/>
          </p:cNvSpPr>
          <p:nvPr>
            <p:ph type="sldNum" sz="quarter" idx="10"/>
          </p:nvPr>
        </p:nvSpPr>
        <p:spPr/>
        <p:txBody>
          <a:bodyPr/>
          <a:lstStyle/>
          <a:p>
            <a:fld id="{67726FA2-3EC9-4717-AD62-D8C823692DD3}" type="slidenum">
              <a:rPr lang="en-US" smtClean="0"/>
              <a:pPr/>
              <a:t>‹#›</a:t>
            </a:fld>
            <a:endParaRPr lang="en-US" dirty="0"/>
          </a:p>
        </p:txBody>
      </p:sp>
    </p:spTree>
    <p:extLst>
      <p:ext uri="{BB962C8B-B14F-4D97-AF65-F5344CB8AC3E}">
        <p14:creationId xmlns:p14="http://schemas.microsoft.com/office/powerpoint/2010/main" val="3896705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77812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5"/>
          <p:cNvSpPr>
            <a:spLocks noGrp="1"/>
          </p:cNvSpPr>
          <p:nvPr>
            <p:ph type="sldNum" sz="quarter" idx="4"/>
          </p:nvPr>
        </p:nvSpPr>
        <p:spPr>
          <a:xfrm>
            <a:off x="365762" y="6356354"/>
            <a:ext cx="623711" cy="365125"/>
          </a:xfrm>
          <a:prstGeom prst="rect">
            <a:avLst/>
          </a:prstGeom>
        </p:spPr>
        <p:txBody>
          <a:bodyPr/>
          <a:lstStyle>
            <a:lvl1pPr algn="ctr">
              <a:defRPr sz="1600">
                <a:solidFill>
                  <a:schemeClr val="bg1">
                    <a:lumMod val="65000"/>
                  </a:schemeClr>
                </a:solidFill>
              </a:defRPr>
            </a:lvl1pPr>
          </a:lstStyle>
          <a:p>
            <a:fld id="{67726FA2-3EC9-4717-AD62-D8C823692DD3}" type="slidenum">
              <a:rPr lang="en-US" smtClean="0"/>
              <a:pPr/>
              <a:t>‹#›</a:t>
            </a:fld>
            <a:endParaRPr lang="en-US" dirty="0"/>
          </a:p>
        </p:txBody>
      </p:sp>
    </p:spTree>
    <p:extLst>
      <p:ext uri="{BB962C8B-B14F-4D97-AF65-F5344CB8AC3E}">
        <p14:creationId xmlns:p14="http://schemas.microsoft.com/office/powerpoint/2010/main" val="42805027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80" r:id="rId3"/>
    <p:sldLayoutId id="2147483688" r:id="rId4"/>
    <p:sldLayoutId id="2147483692" r:id="rId5"/>
    <p:sldLayoutId id="2147483693" r:id="rId6"/>
    <p:sldLayoutId id="2147483683" r:id="rId7"/>
  </p:sldLayoutIdLst>
  <p:txStyles>
    <p:titleStyle>
      <a:lvl1pPr algn="l" defTabSz="914400" rtl="0" eaLnBrk="1" latinLnBrk="0" hangingPunct="1">
        <a:lnSpc>
          <a:spcPct val="90000"/>
        </a:lnSpc>
        <a:spcBef>
          <a:spcPct val="0"/>
        </a:spcBef>
        <a:buNone/>
        <a:defRPr sz="3200" kern="1200">
          <a:solidFill>
            <a:schemeClr val="tx1"/>
          </a:solidFill>
          <a:latin typeface="Museo Slab 500" panose="02000000000000000000"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cde.state.co.us/fedprograms/supplementnotsupplant-0"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mailto:oberg_a@cde.state.co.us" TargetMode="External"/><Relationship Id="rId4" Type="http://schemas.openxmlformats.org/officeDocument/2006/relationships/hyperlink" Target="mailto:vassis_b@cde.state.co.us"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cde.state.co.us/fedprograms/supplementnotsupplant-0"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hyperlink" Target="https://www2.ed.gov/programs/titleiparta/fiscalguid.pdf" TargetMode="External"/><Relationship Id="rId5" Type="http://schemas.openxmlformats.org/officeDocument/2006/relationships/hyperlink" Target="http://www.cde.state.co.us/fedprograms/ov/index" TargetMode="External"/><Relationship Id="rId4" Type="http://schemas.openxmlformats.org/officeDocument/2006/relationships/hyperlink" Target="http://www.cde.state.co.us/cdefinance/sffpptablecontents"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www.cde.state.co.us/fedprograms/esearegionalcontacts_17"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773" y="3027285"/>
            <a:ext cx="9783192" cy="2217068"/>
          </a:xfrm>
        </p:spPr>
        <p:txBody>
          <a:bodyPr>
            <a:noAutofit/>
          </a:bodyPr>
          <a:lstStyle/>
          <a:p>
            <a:r>
              <a:rPr lang="en-US" sz="3600" dirty="0" smtClean="0"/>
              <a:t>Supplement not Supplant (SNS) Demonstration under Title I, Part A</a:t>
            </a:r>
            <a:br>
              <a:rPr lang="en-US" sz="3600" dirty="0" smtClean="0"/>
            </a:br>
            <a:r>
              <a:rPr lang="en-US" sz="3600" dirty="0" smtClean="0"/>
              <a:t/>
            </a:r>
            <a:br>
              <a:rPr lang="en-US" sz="3600" dirty="0" smtClean="0"/>
            </a:br>
            <a:r>
              <a:rPr lang="en-US" sz="3600" dirty="0" smtClean="0"/>
              <a:t>Maintenance of Effort</a:t>
            </a:r>
            <a:br>
              <a:rPr lang="en-US" sz="3600" dirty="0" smtClean="0"/>
            </a:br>
            <a:r>
              <a:rPr lang="en-US" sz="3600" dirty="0"/>
              <a:t/>
            </a:r>
            <a:br>
              <a:rPr lang="en-US" sz="3600" dirty="0"/>
            </a:br>
            <a:r>
              <a:rPr lang="en-US" sz="3600" dirty="0" smtClean="0"/>
              <a:t/>
            </a:r>
            <a:br>
              <a:rPr lang="en-US" sz="3600" dirty="0" smtClean="0"/>
            </a:br>
            <a:endParaRPr lang="en-US" sz="3600" dirty="0"/>
          </a:p>
        </p:txBody>
      </p:sp>
      <p:sp>
        <p:nvSpPr>
          <p:cNvPr id="3" name="Subtitle 2"/>
          <p:cNvSpPr>
            <a:spLocks noGrp="1"/>
          </p:cNvSpPr>
          <p:nvPr>
            <p:ph type="subTitle" idx="1"/>
          </p:nvPr>
        </p:nvSpPr>
        <p:spPr>
          <a:xfrm>
            <a:off x="1524000" y="5007006"/>
            <a:ext cx="9144000" cy="927069"/>
          </a:xfrm>
        </p:spPr>
        <p:txBody>
          <a:bodyPr>
            <a:normAutofit fontScale="47500" lnSpcReduction="20000"/>
          </a:bodyPr>
          <a:lstStyle/>
          <a:p>
            <a:endParaRPr lang="en-US" dirty="0" smtClean="0"/>
          </a:p>
          <a:p>
            <a:endParaRPr lang="en-US" dirty="0"/>
          </a:p>
          <a:p>
            <a:r>
              <a:rPr lang="en-US" sz="4200" dirty="0" smtClean="0"/>
              <a:t>ESEA </a:t>
            </a:r>
            <a:r>
              <a:rPr lang="en-US" sz="4200" dirty="0"/>
              <a:t>Programs | December 2018</a:t>
            </a:r>
          </a:p>
        </p:txBody>
      </p:sp>
    </p:spTree>
    <p:extLst>
      <p:ext uri="{BB962C8B-B14F-4D97-AF65-F5344CB8AC3E}">
        <p14:creationId xmlns:p14="http://schemas.microsoft.com/office/powerpoint/2010/main" val="11967551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Demonstration Process</a:t>
            </a:r>
            <a:endParaRPr lang="en-US" dirty="0"/>
          </a:p>
        </p:txBody>
      </p:sp>
      <p:sp>
        <p:nvSpPr>
          <p:cNvPr id="2" name="Content Placeholder 1"/>
          <p:cNvSpPr>
            <a:spLocks noGrp="1"/>
          </p:cNvSpPr>
          <p:nvPr>
            <p:ph idx="1"/>
          </p:nvPr>
        </p:nvSpPr>
        <p:spPr/>
        <p:txBody>
          <a:bodyPr/>
          <a:lstStyle/>
          <a:p>
            <a:r>
              <a:rPr lang="en-US" dirty="0" smtClean="0"/>
              <a:t>CDE is responsible for verifying that each LEA receiving Title I, Part A funds complies with ESSA SNS demonstration requirements.  </a:t>
            </a:r>
          </a:p>
          <a:p>
            <a:r>
              <a:rPr lang="en-US" dirty="0" smtClean="0"/>
              <a:t>To ensure all LEAs in Colorado meet these requirements, each is required to submit the following:</a:t>
            </a:r>
          </a:p>
          <a:p>
            <a:pPr marL="914400" lvl="1" indent="-457200">
              <a:buFont typeface="+mj-lt"/>
              <a:buAutoNum type="alphaLcParenR"/>
            </a:pPr>
            <a:r>
              <a:rPr lang="en-US" dirty="0" smtClean="0"/>
              <a:t>An assurance stating the LEA is in compliance with the provisions of section 1118(b) of ESSA;</a:t>
            </a:r>
          </a:p>
          <a:p>
            <a:pPr marL="914400" lvl="1" indent="-457200">
              <a:buFont typeface="+mj-lt"/>
              <a:buAutoNum type="alphaLcParenR"/>
            </a:pPr>
            <a:r>
              <a:rPr lang="en-US" dirty="0" smtClean="0"/>
              <a:t>An indication of the type of methodology the LEA has adopted and is implementing in regard to the allocation of State and local (non-Federal) funds to all schools; and,</a:t>
            </a:r>
          </a:p>
          <a:p>
            <a:pPr marL="914400" lvl="1" indent="-457200">
              <a:buFont typeface="+mj-lt"/>
              <a:buAutoNum type="alphaLcParenR"/>
            </a:pPr>
            <a:r>
              <a:rPr lang="en-US" dirty="0" smtClean="0"/>
              <a:t>A narrative description of the methodology or a reference to the LEA’s Financial Transparency document within which the methodology is described.</a:t>
            </a:r>
            <a:endParaRPr lang="en-US" dirty="0"/>
          </a:p>
        </p:txBody>
      </p:sp>
    </p:spTree>
    <p:extLst>
      <p:ext uri="{BB962C8B-B14F-4D97-AF65-F5344CB8AC3E}">
        <p14:creationId xmlns:p14="http://schemas.microsoft.com/office/powerpoint/2010/main" val="38258640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Demonstration Process - Assurance</a:t>
            </a:r>
            <a:endParaRPr lang="en-US" dirty="0"/>
          </a:p>
        </p:txBody>
      </p:sp>
      <p:sp>
        <p:nvSpPr>
          <p:cNvPr id="2" name="Content Placeholder 1"/>
          <p:cNvSpPr>
            <a:spLocks noGrp="1"/>
          </p:cNvSpPr>
          <p:nvPr>
            <p:ph idx="1"/>
          </p:nvPr>
        </p:nvSpPr>
        <p:spPr/>
        <p:txBody>
          <a:bodyPr/>
          <a:lstStyle/>
          <a:p>
            <a:pPr marL="457200" lvl="0" indent="-457200">
              <a:buFont typeface="Wingdings" panose="05000000000000000000" pitchFamily="2" charset="2"/>
              <a:buChar char="q"/>
            </a:pPr>
            <a:r>
              <a:rPr lang="en-US" dirty="0"/>
              <a:t>The LEA assures that it is in compliance with the supplement, not supplant provisions within section 1118(b) of, and referenced throughout, the Every Student Succeeds Act.</a:t>
            </a:r>
          </a:p>
        </p:txBody>
      </p:sp>
    </p:spTree>
    <p:extLst>
      <p:ext uri="{BB962C8B-B14F-4D97-AF65-F5344CB8AC3E}">
        <p14:creationId xmlns:p14="http://schemas.microsoft.com/office/powerpoint/2010/main" val="5478396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Demonstration Process – Methodology Type</a:t>
            </a:r>
            <a:endParaRPr lang="en-US" dirty="0"/>
          </a:p>
        </p:txBody>
      </p:sp>
      <p:sp>
        <p:nvSpPr>
          <p:cNvPr id="2" name="Content Placeholder 1"/>
          <p:cNvSpPr>
            <a:spLocks noGrp="1"/>
          </p:cNvSpPr>
          <p:nvPr>
            <p:ph idx="1"/>
          </p:nvPr>
        </p:nvSpPr>
        <p:spPr/>
        <p:txBody>
          <a:bodyPr/>
          <a:lstStyle/>
          <a:p>
            <a:pPr marL="457200" lvl="0" indent="-457200">
              <a:buFont typeface="Wingdings" panose="05000000000000000000" pitchFamily="2" charset="2"/>
              <a:buChar char="q"/>
            </a:pPr>
            <a:r>
              <a:rPr lang="en-US" dirty="0"/>
              <a:t>The LEA assures that it has adopted and implemented the following methodology to allocate State and local (non-Federal) funds to all schools in the LEA, regardless of Title I status (select only one):</a:t>
            </a:r>
            <a:endParaRPr lang="en-US" sz="3600" dirty="0"/>
          </a:p>
          <a:p>
            <a:pPr lvl="1">
              <a:buFont typeface="Courier New" panose="02070309020205020404" pitchFamily="49" charset="0"/>
              <a:buChar char="o"/>
            </a:pPr>
            <a:r>
              <a:rPr lang="en-US" dirty="0"/>
              <a:t>Distribution of State and local (non-Federal) resources based on the characteristics of the students</a:t>
            </a:r>
            <a:endParaRPr lang="en-US" sz="3200" dirty="0"/>
          </a:p>
          <a:p>
            <a:pPr lvl="1">
              <a:buFont typeface="Courier New" panose="02070309020205020404" pitchFamily="49" charset="0"/>
              <a:buChar char="o"/>
            </a:pPr>
            <a:r>
              <a:rPr lang="en-US" dirty="0"/>
              <a:t>Distribution of State and local (non-Federal) resources based on staffing and supplies</a:t>
            </a:r>
            <a:endParaRPr lang="en-US" sz="3200" dirty="0"/>
          </a:p>
          <a:p>
            <a:pPr lvl="1">
              <a:buFont typeface="Courier New" panose="02070309020205020404" pitchFamily="49" charset="0"/>
              <a:buChar char="o"/>
            </a:pPr>
            <a:r>
              <a:rPr lang="en-US" dirty="0"/>
              <a:t>Distribution of State and local (non-Federal) resources based on a combination of the characteristics of the students and staffing and supplies</a:t>
            </a:r>
            <a:endParaRPr lang="en-US" sz="3200" dirty="0"/>
          </a:p>
          <a:p>
            <a:pPr lvl="1">
              <a:buFont typeface="Courier New" panose="02070309020205020404" pitchFamily="49" charset="0"/>
              <a:buChar char="o"/>
            </a:pPr>
            <a:r>
              <a:rPr lang="en-US" dirty="0"/>
              <a:t>Other, as adopted and implemented by the LEA </a:t>
            </a:r>
            <a:endParaRPr lang="en-US" sz="3200" dirty="0"/>
          </a:p>
        </p:txBody>
      </p:sp>
    </p:spTree>
    <p:extLst>
      <p:ext uri="{BB962C8B-B14F-4D97-AF65-F5344CB8AC3E}">
        <p14:creationId xmlns:p14="http://schemas.microsoft.com/office/powerpoint/2010/main" val="40483933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Demonstration Process – Methodology Description</a:t>
            </a:r>
            <a:endParaRPr lang="en-US" dirty="0"/>
          </a:p>
        </p:txBody>
      </p:sp>
      <p:sp>
        <p:nvSpPr>
          <p:cNvPr id="2" name="Content Placeholder 1"/>
          <p:cNvSpPr>
            <a:spLocks noGrp="1"/>
          </p:cNvSpPr>
          <p:nvPr>
            <p:ph idx="1"/>
          </p:nvPr>
        </p:nvSpPr>
        <p:spPr/>
        <p:txBody>
          <a:bodyPr/>
          <a:lstStyle/>
          <a:p>
            <a:pPr marL="457200" lvl="0" indent="-457200">
              <a:buFont typeface="Wingdings" panose="05000000000000000000" pitchFamily="2" charset="2"/>
              <a:buChar char="q"/>
            </a:pPr>
            <a:r>
              <a:rPr lang="en-US" dirty="0"/>
              <a:t>The LEA has provided a narrative description of either the:</a:t>
            </a:r>
            <a:endParaRPr lang="en-US" sz="3600" dirty="0"/>
          </a:p>
          <a:p>
            <a:pPr lvl="1">
              <a:buFont typeface="Courier New" panose="02070309020205020404" pitchFamily="49" charset="0"/>
              <a:buChar char="o"/>
            </a:pPr>
            <a:r>
              <a:rPr lang="en-US" dirty="0"/>
              <a:t>LEA’s methodology or a reference to the LEA’s Financial Transparency document in which the methodology is described; or,</a:t>
            </a:r>
            <a:endParaRPr lang="en-US" sz="3200" dirty="0"/>
          </a:p>
          <a:p>
            <a:pPr lvl="1">
              <a:buFont typeface="Courier New" panose="02070309020205020404" pitchFamily="49" charset="0"/>
              <a:buChar char="o"/>
            </a:pPr>
            <a:r>
              <a:rPr lang="en-US" dirty="0"/>
              <a:t>Plan to come into compliance with the provisions within section 1118(b) no later than September 30, 2018</a:t>
            </a:r>
            <a:r>
              <a:rPr lang="en-US" dirty="0" smtClean="0"/>
              <a:t>.</a:t>
            </a:r>
          </a:p>
          <a:p>
            <a:pPr lvl="1">
              <a:buFont typeface="Courier New" panose="02070309020205020404" pitchFamily="49" charset="0"/>
              <a:buChar char="o"/>
            </a:pPr>
            <a:endParaRPr lang="en-US" sz="3200" dirty="0"/>
          </a:p>
          <a:p>
            <a:r>
              <a:rPr lang="en-US" sz="1800" i="1" dirty="0"/>
              <a:t>Note: </a:t>
            </a:r>
            <a:r>
              <a:rPr lang="en-US" sz="1800" i="1" dirty="0" smtClean="0"/>
              <a:t>The </a:t>
            </a:r>
            <a:r>
              <a:rPr lang="en-US" sz="1800" i="1" dirty="0"/>
              <a:t>LEA may </a:t>
            </a:r>
            <a:r>
              <a:rPr lang="en-US" sz="1800" i="1" dirty="0" smtClean="0"/>
              <a:t>submit a </a:t>
            </a:r>
            <a:r>
              <a:rPr lang="en-US" sz="1800" i="1" dirty="0"/>
              <a:t>narrative description, as selected, in the text box </a:t>
            </a:r>
            <a:r>
              <a:rPr lang="en-US" sz="1800" i="1" dirty="0" smtClean="0"/>
              <a:t>provided or attach </a:t>
            </a:r>
            <a:r>
              <a:rPr lang="en-US" sz="1800" i="1" dirty="0"/>
              <a:t>an </a:t>
            </a:r>
            <a:r>
              <a:rPr lang="en-US" sz="1800" i="1" dirty="0" smtClean="0"/>
              <a:t>addendum.</a:t>
            </a:r>
            <a:endParaRPr lang="en-US" sz="2400" dirty="0"/>
          </a:p>
        </p:txBody>
      </p:sp>
    </p:spTree>
    <p:extLst>
      <p:ext uri="{BB962C8B-B14F-4D97-AF65-F5344CB8AC3E}">
        <p14:creationId xmlns:p14="http://schemas.microsoft.com/office/powerpoint/2010/main" val="1384754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Demonstration Process, cont.</a:t>
            </a:r>
            <a:endParaRPr lang="en-US" dirty="0"/>
          </a:p>
        </p:txBody>
      </p:sp>
      <p:sp>
        <p:nvSpPr>
          <p:cNvPr id="2" name="Content Placeholder 1"/>
          <p:cNvSpPr>
            <a:spLocks noGrp="1"/>
          </p:cNvSpPr>
          <p:nvPr>
            <p:ph idx="1"/>
          </p:nvPr>
        </p:nvSpPr>
        <p:spPr/>
        <p:txBody>
          <a:bodyPr/>
          <a:lstStyle/>
          <a:p>
            <a:r>
              <a:rPr lang="en-US" dirty="0" smtClean="0"/>
              <a:t>Upon adoption or implementation of a revised methodology, including making substantive changes to the original methodology, it is incumbent upon the LEA to provide an updated demonstration of compliance.</a:t>
            </a:r>
          </a:p>
          <a:p>
            <a:endParaRPr lang="en-US" dirty="0"/>
          </a:p>
          <a:p>
            <a:r>
              <a:rPr lang="en-US" dirty="0" smtClean="0"/>
              <a:t>In </a:t>
            </a:r>
            <a:r>
              <a:rPr lang="en-US" dirty="0"/>
              <a:t>years subsequent </a:t>
            </a:r>
            <a:r>
              <a:rPr lang="en-US" dirty="0" smtClean="0"/>
              <a:t>to initial demonstration, LEAs will be required to submit an assurance, within the Consolidated Application for ESEA Funds, that no substantive changes have been made. </a:t>
            </a:r>
            <a:endParaRPr lang="en-US" dirty="0"/>
          </a:p>
        </p:txBody>
      </p:sp>
    </p:spTree>
    <p:extLst>
      <p:ext uri="{BB962C8B-B14F-4D97-AF65-F5344CB8AC3E}">
        <p14:creationId xmlns:p14="http://schemas.microsoft.com/office/powerpoint/2010/main" val="15706667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Demonstration Process – Single School Code</a:t>
            </a:r>
            <a:endParaRPr lang="en-US" dirty="0"/>
          </a:p>
        </p:txBody>
      </p:sp>
      <p:sp>
        <p:nvSpPr>
          <p:cNvPr id="2" name="Content Placeholder 1"/>
          <p:cNvSpPr>
            <a:spLocks noGrp="1"/>
          </p:cNvSpPr>
          <p:nvPr>
            <p:ph idx="1"/>
          </p:nvPr>
        </p:nvSpPr>
        <p:spPr/>
        <p:txBody>
          <a:bodyPr/>
          <a:lstStyle/>
          <a:p>
            <a:r>
              <a:rPr lang="en-US" dirty="0" smtClean="0"/>
              <a:t>LEAs that have a single school code (i.e. elementary, middle and high school levels have the same school code) are required to submit an assurance, but need not provide additional demonstration requirements.</a:t>
            </a:r>
            <a:endParaRPr lang="en-US" dirty="0"/>
          </a:p>
        </p:txBody>
      </p:sp>
    </p:spTree>
    <p:extLst>
      <p:ext uri="{BB962C8B-B14F-4D97-AF65-F5344CB8AC3E}">
        <p14:creationId xmlns:p14="http://schemas.microsoft.com/office/powerpoint/2010/main" val="33833187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Frequently Asked Questions</a:t>
            </a:r>
            <a:endParaRPr lang="en-US" dirty="0"/>
          </a:p>
        </p:txBody>
      </p:sp>
      <p:sp>
        <p:nvSpPr>
          <p:cNvPr id="2" name="Content Placeholder 1"/>
          <p:cNvSpPr>
            <a:spLocks noGrp="1"/>
          </p:cNvSpPr>
          <p:nvPr>
            <p:ph idx="1"/>
          </p:nvPr>
        </p:nvSpPr>
        <p:spPr>
          <a:xfrm>
            <a:off x="398585" y="1463040"/>
            <a:ext cx="11406553" cy="4351338"/>
          </a:xfrm>
        </p:spPr>
        <p:txBody>
          <a:bodyPr/>
          <a:lstStyle/>
          <a:p>
            <a:r>
              <a:rPr lang="en-US" b="1" dirty="0" smtClean="0"/>
              <a:t>Q: May we use our comparability data to meet SNS requirements?</a:t>
            </a:r>
          </a:p>
          <a:p>
            <a:r>
              <a:rPr lang="en-US" sz="2400" dirty="0" smtClean="0"/>
              <a:t>A:  No, while comparability and SNS requirements both examine how the LEA distributes State and local funds/resources to schools, they are separate tests that measure different aspects of the supplemental nature of Title I, Part A funds. </a:t>
            </a:r>
          </a:p>
          <a:p>
            <a:r>
              <a:rPr lang="en-US" b="1" dirty="0"/>
              <a:t>Q: Our district only has one school, do I have to submit anything?</a:t>
            </a:r>
          </a:p>
          <a:p>
            <a:r>
              <a:rPr lang="en-US" sz="2400" dirty="0" smtClean="0"/>
              <a:t>A</a:t>
            </a:r>
            <a:r>
              <a:rPr lang="en-US" sz="2400" dirty="0"/>
              <a:t>:  Yes.  All districts must submit the assurance that they are in compliance with the provisions under section 1118(b).  However, LEAs that have only one school code do not need to provide any additional information regarding the methodology</a:t>
            </a:r>
            <a:r>
              <a:rPr lang="en-US" sz="2400" dirty="0" smtClean="0"/>
              <a:t>.</a:t>
            </a:r>
            <a:endParaRPr lang="en-US" sz="2400" dirty="0"/>
          </a:p>
        </p:txBody>
      </p:sp>
    </p:spTree>
    <p:extLst>
      <p:ext uri="{BB962C8B-B14F-4D97-AF65-F5344CB8AC3E}">
        <p14:creationId xmlns:p14="http://schemas.microsoft.com/office/powerpoint/2010/main" val="2173814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SNS Monitoring</a:t>
            </a:r>
            <a:endParaRPr lang="en-US" dirty="0"/>
          </a:p>
        </p:txBody>
      </p:sp>
      <p:sp>
        <p:nvSpPr>
          <p:cNvPr id="2" name="Content Placeholder 1"/>
          <p:cNvSpPr>
            <a:spLocks noGrp="1"/>
          </p:cNvSpPr>
          <p:nvPr>
            <p:ph idx="1"/>
          </p:nvPr>
        </p:nvSpPr>
        <p:spPr/>
        <p:txBody>
          <a:bodyPr/>
          <a:lstStyle/>
          <a:p>
            <a:r>
              <a:rPr lang="en-US" dirty="0" smtClean="0"/>
              <a:t>For FY 18-19, CDE will not collect further information regarding the allocation demonstration methodology.</a:t>
            </a:r>
          </a:p>
          <a:p>
            <a:r>
              <a:rPr lang="en-US" dirty="0" smtClean="0"/>
              <a:t>CDE will use this year to determine how verification of Title I SNS will be conducted in future years.</a:t>
            </a:r>
            <a:endParaRPr lang="en-US" dirty="0"/>
          </a:p>
        </p:txBody>
      </p:sp>
    </p:spTree>
    <p:extLst>
      <p:ext uri="{BB962C8B-B14F-4D97-AF65-F5344CB8AC3E}">
        <p14:creationId xmlns:p14="http://schemas.microsoft.com/office/powerpoint/2010/main" val="36431996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SNS Support</a:t>
            </a:r>
            <a:endParaRPr lang="en-US" dirty="0"/>
          </a:p>
        </p:txBody>
      </p:sp>
      <p:sp>
        <p:nvSpPr>
          <p:cNvPr id="2" name="Content Placeholder 1"/>
          <p:cNvSpPr>
            <a:spLocks noGrp="1"/>
          </p:cNvSpPr>
          <p:nvPr>
            <p:ph idx="1"/>
          </p:nvPr>
        </p:nvSpPr>
        <p:spPr/>
        <p:txBody>
          <a:bodyPr/>
          <a:lstStyle/>
          <a:p>
            <a:r>
              <a:rPr lang="en-US" dirty="0" smtClean="0">
                <a:hlinkClick r:id="rId3"/>
              </a:rPr>
              <a:t>Guidance and </a:t>
            </a:r>
            <a:r>
              <a:rPr lang="en-US" dirty="0" smtClean="0">
                <a:hlinkClick r:id="rId3"/>
              </a:rPr>
              <a:t>Resources</a:t>
            </a:r>
            <a:endParaRPr lang="en-US" dirty="0" smtClean="0"/>
          </a:p>
          <a:p>
            <a:pPr lvl="1"/>
            <a:r>
              <a:rPr lang="en-US" dirty="0" smtClean="0"/>
              <a:t>cde.state.co.us/</a:t>
            </a:r>
            <a:r>
              <a:rPr lang="en-US" dirty="0" err="1" smtClean="0"/>
              <a:t>fedprograms</a:t>
            </a:r>
            <a:r>
              <a:rPr lang="en-US" dirty="0" smtClean="0"/>
              <a:t>/supplementnotsupplant-0</a:t>
            </a:r>
            <a:endParaRPr lang="en-US" dirty="0"/>
          </a:p>
          <a:p>
            <a:pPr lvl="1"/>
            <a:endParaRPr lang="en-US" dirty="0"/>
          </a:p>
          <a:p>
            <a:r>
              <a:rPr lang="en-US" sz="2000" dirty="0"/>
              <a:t>Questions regarding </a:t>
            </a:r>
            <a:r>
              <a:rPr lang="en-US" sz="2000" dirty="0" smtClean="0"/>
              <a:t>demonstration </a:t>
            </a:r>
            <a:r>
              <a:rPr lang="en-US" sz="2000" dirty="0"/>
              <a:t>requirements, process, or </a:t>
            </a:r>
            <a:r>
              <a:rPr lang="en-US" sz="2000" dirty="0" smtClean="0"/>
              <a:t>timeline:</a:t>
            </a:r>
            <a:endParaRPr lang="en-US" sz="2000" dirty="0"/>
          </a:p>
          <a:p>
            <a:pPr marL="914400" lvl="1" indent="-457200"/>
            <a:r>
              <a:rPr lang="en-US" dirty="0">
                <a:hlinkClick r:id="rId4"/>
              </a:rPr>
              <a:t>Barb </a:t>
            </a:r>
            <a:r>
              <a:rPr lang="en-US" dirty="0" err="1" smtClean="0">
                <a:hlinkClick r:id="rId4"/>
              </a:rPr>
              <a:t>Vassis</a:t>
            </a:r>
            <a:r>
              <a:rPr lang="en-US" dirty="0" smtClean="0"/>
              <a:t>, Office of ESEA Programs   303.866.6065</a:t>
            </a:r>
          </a:p>
          <a:p>
            <a:r>
              <a:rPr lang="en-US" sz="2000" dirty="0" smtClean="0"/>
              <a:t>Questions </a:t>
            </a:r>
            <a:r>
              <a:rPr lang="en-US" sz="2000" dirty="0"/>
              <a:t>regarding </a:t>
            </a:r>
            <a:r>
              <a:rPr lang="en-US" sz="2000" dirty="0" smtClean="0"/>
              <a:t>description </a:t>
            </a:r>
            <a:r>
              <a:rPr lang="en-US" sz="2000" dirty="0"/>
              <a:t>of methodology, budget process, or Financial Transparency </a:t>
            </a:r>
            <a:r>
              <a:rPr lang="en-US" sz="2000" dirty="0" smtClean="0"/>
              <a:t>documents:</a:t>
            </a:r>
            <a:endParaRPr lang="en-US" sz="2000" dirty="0"/>
          </a:p>
          <a:p>
            <a:pPr marL="914400" lvl="1" indent="-452438"/>
            <a:r>
              <a:rPr lang="en-US" dirty="0">
                <a:hlinkClick r:id="rId5"/>
              </a:rPr>
              <a:t>Aaron </a:t>
            </a:r>
            <a:r>
              <a:rPr lang="en-US" dirty="0" smtClean="0">
                <a:hlinkClick r:id="rId5"/>
              </a:rPr>
              <a:t>Oberg</a:t>
            </a:r>
            <a:r>
              <a:rPr lang="en-US" dirty="0" smtClean="0"/>
              <a:t>, Office of School Finance   303.866.6654</a:t>
            </a:r>
            <a:endParaRPr lang="en-US" dirty="0"/>
          </a:p>
        </p:txBody>
      </p:sp>
    </p:spTree>
    <p:extLst>
      <p:ext uri="{BB962C8B-B14F-4D97-AF65-F5344CB8AC3E}">
        <p14:creationId xmlns:p14="http://schemas.microsoft.com/office/powerpoint/2010/main" val="5873602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Maintenance of Effort (MOE) under ESSA</a:t>
            </a:r>
            <a:endParaRPr lang="en-US" dirty="0"/>
          </a:p>
        </p:txBody>
      </p:sp>
      <p:sp>
        <p:nvSpPr>
          <p:cNvPr id="2" name="Content Placeholder 1"/>
          <p:cNvSpPr>
            <a:spLocks noGrp="1"/>
          </p:cNvSpPr>
          <p:nvPr>
            <p:ph idx="1"/>
          </p:nvPr>
        </p:nvSpPr>
        <p:spPr/>
        <p:txBody>
          <a:bodyPr/>
          <a:lstStyle/>
          <a:p>
            <a:r>
              <a:rPr lang="en-US" dirty="0"/>
              <a:t>Under </a:t>
            </a:r>
            <a:r>
              <a:rPr lang="en-US" dirty="0" smtClean="0"/>
              <a:t>ESSA, the </a:t>
            </a:r>
            <a:r>
              <a:rPr lang="en-US" dirty="0"/>
              <a:t>purpose of Title I, Part A is to “provide all children significant opportunity to receive a fair, equitable, and high-quality education, and to close educational achievement gaps.”  </a:t>
            </a:r>
            <a:endParaRPr lang="en-US" dirty="0" smtClean="0"/>
          </a:p>
          <a:p>
            <a:r>
              <a:rPr lang="en-US" sz="2400" dirty="0" smtClean="0"/>
              <a:t>Due </a:t>
            </a:r>
            <a:r>
              <a:rPr lang="en-US" sz="2400" dirty="0"/>
              <a:t>to the intended supplemental nature of ESEA funds, section 1118 of the ESSA requires each </a:t>
            </a:r>
            <a:r>
              <a:rPr lang="en-US" sz="2400" dirty="0" smtClean="0"/>
              <a:t>LEA </a:t>
            </a:r>
            <a:r>
              <a:rPr lang="en-US" sz="2400" dirty="0"/>
              <a:t>to maintain its own </a:t>
            </a:r>
            <a:r>
              <a:rPr lang="en-US" sz="2400" dirty="0" smtClean="0"/>
              <a:t>State </a:t>
            </a:r>
            <a:r>
              <a:rPr lang="en-US" sz="2400" dirty="0"/>
              <a:t>and local fiscal effort, in accordance with section 8521, as a condition of </a:t>
            </a:r>
            <a:r>
              <a:rPr lang="en-US" sz="2400" dirty="0" smtClean="0"/>
              <a:t>receiving </a:t>
            </a:r>
            <a:r>
              <a:rPr lang="en-US" sz="2400" dirty="0"/>
              <a:t>ESEA funds.  The </a:t>
            </a:r>
            <a:r>
              <a:rPr lang="en-US" sz="2400" dirty="0" smtClean="0"/>
              <a:t>MOE </a:t>
            </a:r>
            <a:r>
              <a:rPr lang="en-US" sz="2400" dirty="0"/>
              <a:t>requirement ensures that </a:t>
            </a:r>
            <a:r>
              <a:rPr lang="en-US" sz="2400" dirty="0" smtClean="0"/>
              <a:t>State </a:t>
            </a:r>
            <a:r>
              <a:rPr lang="en-US" sz="2400" dirty="0"/>
              <a:t>and local funds are expended at the </a:t>
            </a:r>
            <a:r>
              <a:rPr lang="en-US" sz="2400" dirty="0" smtClean="0"/>
              <a:t>same, or similar, </a:t>
            </a:r>
            <a:r>
              <a:rPr lang="en-US" sz="2400" dirty="0"/>
              <a:t>level from year to year, enabling </a:t>
            </a:r>
            <a:r>
              <a:rPr lang="en-US" sz="2400" dirty="0" smtClean="0"/>
              <a:t>Federal </a:t>
            </a:r>
            <a:r>
              <a:rPr lang="en-US" sz="2400" dirty="0"/>
              <a:t>funds to serve as a supplemental resource for LEAs.</a:t>
            </a:r>
            <a:endParaRPr lang="en-US" sz="2400" dirty="0" smtClean="0"/>
          </a:p>
        </p:txBody>
      </p:sp>
    </p:spTree>
    <p:extLst>
      <p:ext uri="{BB962C8B-B14F-4D97-AF65-F5344CB8AC3E}">
        <p14:creationId xmlns:p14="http://schemas.microsoft.com/office/powerpoint/2010/main" val="27462577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Webinar Agenda</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Supplement not Supplant</a:t>
            </a:r>
          </a:p>
          <a:p>
            <a:pPr marL="1143000" lvl="1" indent="-457200"/>
            <a:r>
              <a:rPr lang="en-US" dirty="0" smtClean="0"/>
              <a:t>Changes under the Every Student Succeeds Act</a:t>
            </a:r>
          </a:p>
          <a:p>
            <a:pPr marL="1143000" lvl="1" indent="-457200"/>
            <a:r>
              <a:rPr lang="en-US" dirty="0" smtClean="0"/>
              <a:t>Methodology, Examples, and Demonstration Process</a:t>
            </a:r>
          </a:p>
          <a:p>
            <a:pPr marL="1143000" lvl="1" indent="-457200"/>
            <a:r>
              <a:rPr lang="en-US" dirty="0" smtClean="0"/>
              <a:t>Monitoring SNS</a:t>
            </a:r>
            <a:endParaRPr lang="en-US" dirty="0"/>
          </a:p>
          <a:p>
            <a:pPr marL="457200" indent="-457200">
              <a:buFont typeface="Arial" panose="020B0604020202020204" pitchFamily="34" charset="0"/>
              <a:buChar char="•"/>
            </a:pPr>
            <a:r>
              <a:rPr lang="en-US" dirty="0" smtClean="0"/>
              <a:t>Maintenance of Effort</a:t>
            </a:r>
          </a:p>
          <a:p>
            <a:pPr marL="1143000" lvl="1" indent="-457200"/>
            <a:r>
              <a:rPr lang="en-US" dirty="0"/>
              <a:t>Requirements under the Every Student Succeeds Act</a:t>
            </a:r>
          </a:p>
          <a:p>
            <a:pPr marL="1143000" lvl="1" indent="-457200"/>
            <a:r>
              <a:rPr lang="en-US" dirty="0" smtClean="0"/>
              <a:t>Annual Requirement</a:t>
            </a:r>
          </a:p>
          <a:p>
            <a:pPr marL="1143000" lvl="1" indent="-457200"/>
            <a:r>
              <a:rPr lang="en-US" dirty="0" smtClean="0"/>
              <a:t>Waiver</a:t>
            </a:r>
          </a:p>
          <a:p>
            <a:pPr marL="1143000" lvl="1" indent="-457200"/>
            <a:r>
              <a:rPr lang="en-US" dirty="0" smtClean="0"/>
              <a:t>Monitoring</a:t>
            </a:r>
          </a:p>
        </p:txBody>
      </p:sp>
    </p:spTree>
    <p:extLst>
      <p:ext uri="{BB962C8B-B14F-4D97-AF65-F5344CB8AC3E}">
        <p14:creationId xmlns:p14="http://schemas.microsoft.com/office/powerpoint/2010/main" val="39660809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MOE Annual Requirement</a:t>
            </a:r>
            <a:endParaRPr lang="en-US" dirty="0"/>
          </a:p>
        </p:txBody>
      </p:sp>
      <p:sp>
        <p:nvSpPr>
          <p:cNvPr id="2" name="Content Placeholder 1"/>
          <p:cNvSpPr>
            <a:spLocks noGrp="1"/>
          </p:cNvSpPr>
          <p:nvPr>
            <p:ph idx="1"/>
          </p:nvPr>
        </p:nvSpPr>
        <p:spPr>
          <a:xfrm>
            <a:off x="390293" y="1463040"/>
            <a:ext cx="11508058" cy="4351338"/>
          </a:xfrm>
        </p:spPr>
        <p:txBody>
          <a:bodyPr/>
          <a:lstStyle/>
          <a:p>
            <a:r>
              <a:rPr lang="en-US" sz="2400" dirty="0" smtClean="0"/>
              <a:t>Section </a:t>
            </a:r>
            <a:r>
              <a:rPr lang="en-US" sz="2400" dirty="0"/>
              <a:t>8521(a) of </a:t>
            </a:r>
            <a:r>
              <a:rPr lang="en-US" sz="2400" dirty="0" smtClean="0"/>
              <a:t>ESSA stipulates </a:t>
            </a:r>
            <a:r>
              <a:rPr lang="en-US" sz="2400" dirty="0"/>
              <a:t>that LEAs may receive funds under a covered program for any fiscal year only if the </a:t>
            </a:r>
            <a:r>
              <a:rPr lang="en-US" sz="2400" dirty="0" smtClean="0"/>
              <a:t>SEA </a:t>
            </a:r>
            <a:r>
              <a:rPr lang="en-US" sz="2400" dirty="0"/>
              <a:t>finds that either the combined fiscal effort per student or aggregate </a:t>
            </a:r>
            <a:r>
              <a:rPr lang="en-US" sz="2400" dirty="0" smtClean="0"/>
              <a:t>State </a:t>
            </a:r>
            <a:r>
              <a:rPr lang="en-US" sz="2400" dirty="0"/>
              <a:t>and local expenditures of the LEA was not less than </a:t>
            </a:r>
            <a:r>
              <a:rPr lang="en-US" sz="2400" dirty="0" smtClean="0"/>
              <a:t>90% </a:t>
            </a:r>
            <a:r>
              <a:rPr lang="en-US" sz="2400" dirty="0"/>
              <a:t>of the combined fiscal effort or aggregate expenditures for the second preceding fiscal year. </a:t>
            </a:r>
            <a:endParaRPr lang="en-US" sz="2400" dirty="0" smtClean="0"/>
          </a:p>
          <a:p>
            <a:pPr marL="1028700" lvl="1" indent="-342900"/>
            <a:r>
              <a:rPr lang="en-US" dirty="0"/>
              <a:t>LEAs have submitted an assurance in the ESEA General Assurances form to acknowledge the LEA is in compliance with applicable statutory requirements.</a:t>
            </a:r>
            <a:endParaRPr lang="en-US" dirty="0" smtClean="0"/>
          </a:p>
          <a:p>
            <a:pPr marL="1028700" lvl="1" indent="-342900"/>
            <a:r>
              <a:rPr lang="en-US" dirty="0" smtClean="0"/>
              <a:t>LEA </a:t>
            </a:r>
            <a:r>
              <a:rPr lang="en-US" dirty="0"/>
              <a:t>expenditures to be included or excluded in </a:t>
            </a:r>
            <a:r>
              <a:rPr lang="en-US" dirty="0" smtClean="0"/>
              <a:t>determining </a:t>
            </a:r>
            <a:r>
              <a:rPr lang="en-US" dirty="0"/>
              <a:t>MOE are defined by </a:t>
            </a:r>
            <a:r>
              <a:rPr lang="en-US" dirty="0" smtClean="0"/>
              <a:t>Federal </a:t>
            </a:r>
            <a:r>
              <a:rPr lang="en-US" dirty="0"/>
              <a:t>regulations. </a:t>
            </a:r>
            <a:endParaRPr lang="en-US" dirty="0" smtClean="0"/>
          </a:p>
          <a:p>
            <a:pPr marL="1028700" lvl="1" indent="-342900"/>
            <a:r>
              <a:rPr lang="en-US" dirty="0"/>
              <a:t>CDE will run the preliminary review of ESEA MOE in late </a:t>
            </a:r>
            <a:r>
              <a:rPr lang="en-US" dirty="0" smtClean="0"/>
              <a:t>Spring</a:t>
            </a:r>
            <a:r>
              <a:rPr lang="en-US" dirty="0"/>
              <a:t>, based on finalized December financial data pipeline submissions for the preceding fiscal year</a:t>
            </a:r>
            <a:r>
              <a:rPr lang="en-US" dirty="0" smtClean="0"/>
              <a:t>.</a:t>
            </a:r>
            <a:endParaRPr lang="en-US" sz="2400" dirty="0" smtClean="0"/>
          </a:p>
        </p:txBody>
      </p:sp>
    </p:spTree>
    <p:extLst>
      <p:ext uri="{BB962C8B-B14F-4D97-AF65-F5344CB8AC3E}">
        <p14:creationId xmlns:p14="http://schemas.microsoft.com/office/powerpoint/2010/main" val="242733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tabLst>
                <a:tab pos="2063750" algn="l"/>
              </a:tabLst>
            </a:pPr>
            <a:r>
              <a:rPr lang="en-US" dirty="0" smtClean="0"/>
              <a:t>MOE Waiver</a:t>
            </a:r>
            <a:br>
              <a:rPr lang="en-US" dirty="0" smtClean="0"/>
            </a:br>
            <a:endParaRPr lang="en-US" dirty="0"/>
          </a:p>
        </p:txBody>
      </p:sp>
      <p:sp>
        <p:nvSpPr>
          <p:cNvPr id="2" name="Content Placeholder 1"/>
          <p:cNvSpPr>
            <a:spLocks noGrp="1"/>
          </p:cNvSpPr>
          <p:nvPr>
            <p:ph idx="1"/>
          </p:nvPr>
        </p:nvSpPr>
        <p:spPr>
          <a:xfrm>
            <a:off x="390293" y="1463040"/>
            <a:ext cx="11508058" cy="4351338"/>
          </a:xfrm>
        </p:spPr>
        <p:txBody>
          <a:bodyPr/>
          <a:lstStyle/>
          <a:p>
            <a:r>
              <a:rPr lang="en-US" dirty="0" smtClean="0"/>
              <a:t>Section </a:t>
            </a:r>
            <a:r>
              <a:rPr lang="en-US" dirty="0"/>
              <a:t>8521(c) permits LEAs </a:t>
            </a:r>
            <a:r>
              <a:rPr lang="en-US" dirty="0" smtClean="0"/>
              <a:t>that the SEA determines to be out of compliance to </a:t>
            </a:r>
            <a:r>
              <a:rPr lang="en-US" dirty="0"/>
              <a:t>work </a:t>
            </a:r>
            <a:r>
              <a:rPr lang="en-US" dirty="0" smtClean="0"/>
              <a:t>with </a:t>
            </a:r>
            <a:r>
              <a:rPr lang="en-US" dirty="0"/>
              <a:t>the SEA to apply </a:t>
            </a:r>
            <a:r>
              <a:rPr lang="en-US" dirty="0" smtClean="0"/>
              <a:t>for a </a:t>
            </a:r>
            <a:r>
              <a:rPr lang="en-US" dirty="0"/>
              <a:t>USDE </a:t>
            </a:r>
            <a:r>
              <a:rPr lang="en-US" dirty="0" smtClean="0"/>
              <a:t>waiver </a:t>
            </a:r>
            <a:r>
              <a:rPr lang="en-US" dirty="0"/>
              <a:t>from </a:t>
            </a:r>
            <a:r>
              <a:rPr lang="en-US" dirty="0" smtClean="0"/>
              <a:t>MOE requirements.</a:t>
            </a:r>
            <a:endParaRPr lang="en-US" dirty="0"/>
          </a:p>
          <a:p>
            <a:r>
              <a:rPr lang="en-US" dirty="0" smtClean="0">
                <a:latin typeface="Trebuchet MS" panose="020B0603020202020204" pitchFamily="34" charset="0"/>
              </a:rPr>
              <a:t>A </a:t>
            </a:r>
            <a:r>
              <a:rPr lang="en-US" dirty="0">
                <a:latin typeface="Trebuchet MS" panose="020B0603020202020204" pitchFamily="34" charset="0"/>
              </a:rPr>
              <a:t>waiver may be granted if the need is based upon:</a:t>
            </a:r>
          </a:p>
          <a:p>
            <a:pPr marL="1028700" lvl="1" indent="-342900"/>
            <a:r>
              <a:rPr lang="en-US" sz="2800" dirty="0" smtClean="0"/>
              <a:t>Occurrence </a:t>
            </a:r>
            <a:r>
              <a:rPr lang="en-US" sz="2800" dirty="0"/>
              <a:t>of an exceptional or uncontrollable circumstance, or</a:t>
            </a:r>
          </a:p>
          <a:p>
            <a:pPr marL="1028700" lvl="1" indent="-342900"/>
            <a:r>
              <a:rPr lang="en-US" sz="2800" dirty="0" smtClean="0"/>
              <a:t>Precipitous </a:t>
            </a:r>
            <a:r>
              <a:rPr lang="en-US" sz="2800" dirty="0"/>
              <a:t>decline in the financial resources of the </a:t>
            </a:r>
            <a:r>
              <a:rPr lang="en-US" sz="2800" dirty="0" smtClean="0"/>
              <a:t>LEA</a:t>
            </a:r>
          </a:p>
          <a:p>
            <a:r>
              <a:rPr lang="en-US" dirty="0" smtClean="0"/>
              <a:t>CDE </a:t>
            </a:r>
            <a:r>
              <a:rPr lang="en-US" dirty="0"/>
              <a:t>would count the year in which a waiver was received as a year of maintaining effort and the LEA would not be penalized for receiving a waiver</a:t>
            </a:r>
            <a:r>
              <a:rPr lang="en-US" dirty="0" smtClean="0"/>
              <a:t>.</a:t>
            </a:r>
            <a:endParaRPr lang="en-US" sz="2400" dirty="0" smtClean="0"/>
          </a:p>
        </p:txBody>
      </p:sp>
    </p:spTree>
    <p:extLst>
      <p:ext uri="{BB962C8B-B14F-4D97-AF65-F5344CB8AC3E}">
        <p14:creationId xmlns:p14="http://schemas.microsoft.com/office/powerpoint/2010/main" val="12262496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MOE Reduction of Allocation</a:t>
            </a:r>
            <a:endParaRPr lang="en-US" dirty="0"/>
          </a:p>
        </p:txBody>
      </p:sp>
      <p:sp>
        <p:nvSpPr>
          <p:cNvPr id="2" name="Content Placeholder 1"/>
          <p:cNvSpPr>
            <a:spLocks noGrp="1"/>
          </p:cNvSpPr>
          <p:nvPr>
            <p:ph idx="1"/>
          </p:nvPr>
        </p:nvSpPr>
        <p:spPr>
          <a:xfrm>
            <a:off x="351496" y="1463040"/>
            <a:ext cx="11508058" cy="4351338"/>
          </a:xfrm>
        </p:spPr>
        <p:txBody>
          <a:bodyPr/>
          <a:lstStyle/>
          <a:p>
            <a:r>
              <a:rPr lang="en-US" dirty="0"/>
              <a:t>If an LEA fails to meet the MOE requirements and does not receive a waiver from the USDE, CDE must reduce the LEA’s allocation under the covered programs in the exact proportion to the LEA’s failure to meet the MOE requirement.  </a:t>
            </a:r>
          </a:p>
          <a:p>
            <a:pPr marL="457200" indent="-457200">
              <a:buFont typeface="Arial" panose="020B0604020202020204" pitchFamily="34" charset="0"/>
              <a:buChar char="•"/>
            </a:pPr>
            <a:r>
              <a:rPr lang="en-US" dirty="0" smtClean="0"/>
              <a:t>Prior to </a:t>
            </a:r>
            <a:r>
              <a:rPr lang="en-US" dirty="0"/>
              <a:t>ESSA, CDE was required to reduce the LEA’s allocation for failure to maintain effort as compared to the second preceding fiscal year only. </a:t>
            </a:r>
            <a:endParaRPr lang="en-US" dirty="0" smtClean="0"/>
          </a:p>
          <a:p>
            <a:pPr marL="457200" indent="-457200">
              <a:buFont typeface="Arial" panose="020B0604020202020204" pitchFamily="34" charset="0"/>
              <a:buChar char="•"/>
            </a:pPr>
            <a:r>
              <a:rPr lang="en-US" dirty="0" smtClean="0"/>
              <a:t>ESSA added a look-back </a:t>
            </a:r>
            <a:r>
              <a:rPr lang="en-US" dirty="0"/>
              <a:t>provision </a:t>
            </a:r>
            <a:r>
              <a:rPr lang="en-US" dirty="0" smtClean="0"/>
              <a:t>requiring </a:t>
            </a:r>
            <a:r>
              <a:rPr lang="en-US" dirty="0"/>
              <a:t>the reduction </a:t>
            </a:r>
            <a:r>
              <a:rPr lang="en-US" dirty="0" smtClean="0"/>
              <a:t>be </a:t>
            </a:r>
            <a:r>
              <a:rPr lang="en-US" dirty="0"/>
              <a:t>based on whether the LEA </a:t>
            </a:r>
            <a:r>
              <a:rPr lang="en-US" dirty="0" smtClean="0"/>
              <a:t>failed </a:t>
            </a:r>
            <a:r>
              <a:rPr lang="en-US" dirty="0"/>
              <a:t>to maintain effort in a given fiscal year </a:t>
            </a:r>
            <a:r>
              <a:rPr lang="en-US" u="sng" dirty="0"/>
              <a:t>and</a:t>
            </a:r>
            <a:r>
              <a:rPr lang="en-US" dirty="0"/>
              <a:t> in one or more of the </a:t>
            </a:r>
            <a:r>
              <a:rPr lang="en-US" dirty="0" smtClean="0"/>
              <a:t>5 </a:t>
            </a:r>
            <a:r>
              <a:rPr lang="en-US" dirty="0"/>
              <a:t>immediately preceding fiscal years.  </a:t>
            </a:r>
            <a:endParaRPr lang="en-US" sz="2400" dirty="0" smtClean="0"/>
          </a:p>
        </p:txBody>
      </p:sp>
    </p:spTree>
    <p:extLst>
      <p:ext uri="{BB962C8B-B14F-4D97-AF65-F5344CB8AC3E}">
        <p14:creationId xmlns:p14="http://schemas.microsoft.com/office/powerpoint/2010/main" val="20526805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tabLst>
                <a:tab pos="2063750" algn="l"/>
              </a:tabLst>
            </a:pPr>
            <a:r>
              <a:rPr lang="en-US" dirty="0" smtClean="0"/>
              <a:t>MOE Monitoring</a:t>
            </a:r>
            <a:br>
              <a:rPr lang="en-US" dirty="0" smtClean="0"/>
            </a:br>
            <a:endParaRPr lang="en-US" dirty="0"/>
          </a:p>
        </p:txBody>
      </p:sp>
      <p:sp>
        <p:nvSpPr>
          <p:cNvPr id="2" name="Content Placeholder 1"/>
          <p:cNvSpPr>
            <a:spLocks noGrp="1"/>
          </p:cNvSpPr>
          <p:nvPr>
            <p:ph idx="1"/>
          </p:nvPr>
        </p:nvSpPr>
        <p:spPr>
          <a:xfrm>
            <a:off x="390293" y="1463040"/>
            <a:ext cx="11508058" cy="4351338"/>
          </a:xfrm>
        </p:spPr>
        <p:txBody>
          <a:bodyPr/>
          <a:lstStyle/>
          <a:p>
            <a:r>
              <a:rPr lang="en-US" sz="2400" dirty="0" smtClean="0"/>
              <a:t>MOE determinations will not require further action for FY 18-19 monitoring.</a:t>
            </a:r>
          </a:p>
          <a:p>
            <a:endParaRPr lang="en-US" sz="2400" dirty="0"/>
          </a:p>
          <a:p>
            <a:r>
              <a:rPr lang="en-US" sz="2400" dirty="0" smtClean="0"/>
              <a:t>CDE will:</a:t>
            </a:r>
          </a:p>
          <a:p>
            <a:pPr marL="342900" indent="-342900">
              <a:buFont typeface="Wingdings" panose="05000000000000000000" pitchFamily="2" charset="2"/>
              <a:buChar char="§"/>
            </a:pPr>
            <a:r>
              <a:rPr lang="en-US" sz="2400" dirty="0" smtClean="0"/>
              <a:t>Review the amount of unspent funds that LEAs carry forward annually, </a:t>
            </a:r>
            <a:r>
              <a:rPr lang="en-US" sz="2400" dirty="0"/>
              <a:t>to </a:t>
            </a:r>
            <a:r>
              <a:rPr lang="en-US" sz="2400" dirty="0" smtClean="0"/>
              <a:t>identify any developing trends</a:t>
            </a:r>
          </a:p>
          <a:p>
            <a:pPr marL="342900" indent="-342900">
              <a:buFont typeface="Wingdings" panose="05000000000000000000" pitchFamily="2" charset="2"/>
              <a:buChar char="§"/>
            </a:pPr>
            <a:r>
              <a:rPr lang="en-US" sz="2400" dirty="0" smtClean="0"/>
              <a:t>Work with districts to ensure that funds are expended and drawn down to prevent allocation reductions from failure to meet annual MOE requirements.</a:t>
            </a:r>
          </a:p>
        </p:txBody>
      </p:sp>
    </p:spTree>
    <p:extLst>
      <p:ext uri="{BB962C8B-B14F-4D97-AF65-F5344CB8AC3E}">
        <p14:creationId xmlns:p14="http://schemas.microsoft.com/office/powerpoint/2010/main" val="30229849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MOE Support</a:t>
            </a:r>
            <a:endParaRPr lang="en-US" dirty="0"/>
          </a:p>
        </p:txBody>
      </p:sp>
      <p:sp>
        <p:nvSpPr>
          <p:cNvPr id="2" name="Content Placeholder 1"/>
          <p:cNvSpPr>
            <a:spLocks noGrp="1"/>
          </p:cNvSpPr>
          <p:nvPr>
            <p:ph idx="1"/>
          </p:nvPr>
        </p:nvSpPr>
        <p:spPr/>
        <p:txBody>
          <a:bodyPr/>
          <a:lstStyle/>
          <a:p>
            <a:r>
              <a:rPr lang="en-US" dirty="0" smtClean="0">
                <a:hlinkClick r:id="rId3"/>
              </a:rPr>
              <a:t>Guidance and Resources</a:t>
            </a:r>
            <a:endParaRPr lang="en-US" dirty="0" smtClean="0"/>
          </a:p>
          <a:p>
            <a:pPr lvl="0"/>
            <a:r>
              <a:rPr lang="en-US" sz="2400" dirty="0"/>
              <a:t>Additional information related to the </a:t>
            </a:r>
            <a:r>
              <a:rPr lang="en-US" sz="2400" dirty="0">
                <a:hlinkClick r:id="rId4"/>
              </a:rPr>
              <a:t>maintenance of effort requirements may be accessed </a:t>
            </a:r>
            <a:r>
              <a:rPr lang="en-US" sz="2400" dirty="0" smtClean="0">
                <a:hlinkClick r:id="rId4"/>
              </a:rPr>
              <a:t>here  </a:t>
            </a:r>
            <a:endParaRPr lang="en-US" sz="2400" u="sng" dirty="0"/>
          </a:p>
          <a:p>
            <a:pPr lvl="0"/>
            <a:r>
              <a:rPr lang="en-US" sz="2400" dirty="0" smtClean="0"/>
              <a:t>cde.state.co.us/</a:t>
            </a:r>
            <a:r>
              <a:rPr lang="en-US" sz="2400" dirty="0" err="1" smtClean="0"/>
              <a:t>cdefinance</a:t>
            </a:r>
            <a:r>
              <a:rPr lang="en-US" sz="2400" dirty="0" smtClean="0"/>
              <a:t>/</a:t>
            </a:r>
            <a:r>
              <a:rPr lang="en-US" sz="2400" dirty="0" err="1" smtClean="0"/>
              <a:t>sffpptablecontents</a:t>
            </a:r>
            <a:endParaRPr lang="en-US" sz="2400" dirty="0" smtClean="0"/>
          </a:p>
          <a:p>
            <a:pPr lvl="0"/>
            <a:endParaRPr lang="en-US" sz="2400" dirty="0"/>
          </a:p>
          <a:p>
            <a:pPr lvl="0"/>
            <a:r>
              <a:rPr lang="en-US" sz="2400" dirty="0"/>
              <a:t>LEAs may also contact their </a:t>
            </a:r>
            <a:r>
              <a:rPr lang="en-US" sz="2400" u="sng" dirty="0">
                <a:hlinkClick r:id="rId5"/>
              </a:rPr>
              <a:t>Regional Contact in the Office of ESEA Programs</a:t>
            </a:r>
            <a:r>
              <a:rPr lang="en-US" sz="2400" dirty="0"/>
              <a:t> for more information</a:t>
            </a:r>
            <a:r>
              <a:rPr lang="en-US" sz="2400" dirty="0" smtClean="0"/>
              <a:t>.</a:t>
            </a:r>
          </a:p>
          <a:p>
            <a:pPr lvl="0"/>
            <a:endParaRPr lang="en-US" sz="2400" dirty="0"/>
          </a:p>
          <a:p>
            <a:pPr lvl="0"/>
            <a:r>
              <a:rPr lang="en-US" sz="2400" dirty="0"/>
              <a:t>Guidance provided by the U.S. Department of Education may be accessed here: </a:t>
            </a:r>
            <a:r>
              <a:rPr lang="en-US" sz="2400" u="sng" dirty="0">
                <a:hlinkClick r:id="rId6"/>
              </a:rPr>
              <a:t>www2.ed.gov/programs/titleiparta/fiscalguid.pdf</a:t>
            </a:r>
            <a:r>
              <a:rPr lang="en-US" sz="2400" dirty="0"/>
              <a:t> </a:t>
            </a:r>
          </a:p>
          <a:p>
            <a:pPr lvl="1"/>
            <a:endParaRPr lang="en-US" dirty="0" smtClean="0"/>
          </a:p>
          <a:p>
            <a:pPr lvl="1"/>
            <a:endParaRPr lang="en-US" dirty="0" smtClean="0"/>
          </a:p>
        </p:txBody>
      </p:sp>
    </p:spTree>
    <p:extLst>
      <p:ext uri="{BB962C8B-B14F-4D97-AF65-F5344CB8AC3E}">
        <p14:creationId xmlns:p14="http://schemas.microsoft.com/office/powerpoint/2010/main" val="2614325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914400" y="2062163"/>
            <a:ext cx="10363200" cy="3009458"/>
          </a:xfrm>
        </p:spPr>
        <p:txBody>
          <a:bodyPr/>
          <a:lstStyle/>
          <a:p>
            <a:r>
              <a:rPr lang="en-US" sz="2800" dirty="0" smtClean="0"/>
              <a:t>Reminder</a:t>
            </a:r>
            <a:br>
              <a:rPr lang="en-US" sz="2800" dirty="0" smtClean="0"/>
            </a:br>
            <a:r>
              <a:rPr lang="en-US" sz="2800" dirty="0" smtClean="0"/>
              <a:t>Information in this webinar applies to Title I, Part A </a:t>
            </a:r>
            <a:r>
              <a:rPr lang="en-US" sz="2800" dirty="0"/>
              <a:t>requirements only</a:t>
            </a:r>
            <a:r>
              <a:rPr lang="en-US" sz="2800" dirty="0" smtClean="0"/>
              <a:t>.  SNS tests under other Title programs have not changed.  </a:t>
            </a:r>
            <a:br>
              <a:rPr lang="en-US" sz="2800" dirty="0" smtClean="0"/>
            </a:br>
            <a:r>
              <a:rPr lang="en-US" sz="2800" dirty="0"/>
              <a:t/>
            </a:r>
            <a:br>
              <a:rPr lang="en-US" sz="2800" dirty="0"/>
            </a:br>
            <a:r>
              <a:rPr lang="en-US" sz="2800" dirty="0" smtClean="0"/>
              <a:t>For additional information related to other programs, contact your </a:t>
            </a:r>
            <a:r>
              <a:rPr lang="en-US" sz="2800" dirty="0" smtClean="0">
                <a:hlinkClick r:id="rId3"/>
              </a:rPr>
              <a:t>ESEA Regional Contact</a:t>
            </a:r>
            <a:r>
              <a:rPr lang="en-US" sz="2800" dirty="0" smtClean="0"/>
              <a:t>.</a:t>
            </a:r>
            <a:endParaRPr lang="en-US" sz="2800" dirty="0"/>
          </a:p>
        </p:txBody>
      </p:sp>
    </p:spTree>
    <p:extLst>
      <p:ext uri="{BB962C8B-B14F-4D97-AF65-F5344CB8AC3E}">
        <p14:creationId xmlns:p14="http://schemas.microsoft.com/office/powerpoint/2010/main" val="24536382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Changes under </a:t>
            </a:r>
            <a:r>
              <a:rPr lang="en-US" dirty="0"/>
              <a:t>the Every Student Succeeds Act ESSA</a:t>
            </a:r>
          </a:p>
        </p:txBody>
      </p:sp>
      <p:sp>
        <p:nvSpPr>
          <p:cNvPr id="4" name="Content Placeholder 3"/>
          <p:cNvSpPr>
            <a:spLocks noGrp="1"/>
          </p:cNvSpPr>
          <p:nvPr>
            <p:ph idx="1"/>
          </p:nvPr>
        </p:nvSpPr>
        <p:spPr/>
        <p:txBody>
          <a:bodyPr/>
          <a:lstStyle/>
          <a:p>
            <a:r>
              <a:rPr lang="en-US" dirty="0" smtClean="0"/>
              <a:t>The test for SNS shifts </a:t>
            </a:r>
            <a:r>
              <a:rPr lang="en-US" dirty="0"/>
              <a:t>the review of Title I, Part A expenses and forgoes the </a:t>
            </a:r>
            <a:r>
              <a:rPr lang="en-US" dirty="0" smtClean="0"/>
              <a:t>presumptions test </a:t>
            </a:r>
            <a:r>
              <a:rPr lang="en-US" smtClean="0"/>
              <a:t>to providing </a:t>
            </a:r>
            <a:r>
              <a:rPr lang="en-US" dirty="0" smtClean="0"/>
              <a:t>an allocation methodology demonstration for State and local funds. </a:t>
            </a:r>
          </a:p>
          <a:p>
            <a:endParaRPr lang="en-US" dirty="0" smtClean="0"/>
          </a:p>
          <a:p>
            <a:r>
              <a:rPr lang="en-US" b="1" dirty="0" smtClean="0"/>
              <a:t>State and local fund focus: </a:t>
            </a:r>
            <a:r>
              <a:rPr lang="en-US" dirty="0" smtClean="0"/>
              <a:t>SNS focuses on, and requires demonstration of, the LEA’s methodology for allocating State and local (non-Federal) funds to Title I schools, to ensure that each is receiving the same amount it would have if it was not receiving Title I assistance.  </a:t>
            </a:r>
            <a:endParaRPr lang="en-US" dirty="0"/>
          </a:p>
        </p:txBody>
      </p:sp>
    </p:spTree>
    <p:extLst>
      <p:ext uri="{BB962C8B-B14F-4D97-AF65-F5344CB8AC3E}">
        <p14:creationId xmlns:p14="http://schemas.microsoft.com/office/powerpoint/2010/main" val="9850029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Changes under ESSA, cont.</a:t>
            </a:r>
            <a:endParaRPr lang="en-US" dirty="0"/>
          </a:p>
        </p:txBody>
      </p:sp>
      <p:sp>
        <p:nvSpPr>
          <p:cNvPr id="3" name="Content Placeholder 2"/>
          <p:cNvSpPr>
            <a:spLocks noGrp="1"/>
          </p:cNvSpPr>
          <p:nvPr>
            <p:ph idx="1"/>
          </p:nvPr>
        </p:nvSpPr>
        <p:spPr/>
        <p:txBody>
          <a:bodyPr/>
          <a:lstStyle/>
          <a:p>
            <a:r>
              <a:rPr lang="en-US" dirty="0" smtClean="0"/>
              <a:t>The SNS test reviews the manner in which LEAs allocate State and local funds to ensure Title I schools receive all funds they would have received had they not participated in Title I.</a:t>
            </a:r>
          </a:p>
          <a:p>
            <a:endParaRPr lang="en-US" dirty="0" smtClean="0"/>
          </a:p>
          <a:p>
            <a:r>
              <a:rPr lang="en-US" dirty="0" smtClean="0"/>
              <a:t>Shift focus from </a:t>
            </a:r>
            <a:r>
              <a:rPr lang="en-US" b="1" dirty="0" smtClean="0"/>
              <a:t>Title I funding </a:t>
            </a:r>
            <a:r>
              <a:rPr lang="en-US" dirty="0" smtClean="0"/>
              <a:t>to </a:t>
            </a:r>
            <a:r>
              <a:rPr lang="en-US" b="1" dirty="0" smtClean="0"/>
              <a:t>State and local funding.</a:t>
            </a:r>
            <a:endParaRPr lang="en-US" dirty="0" smtClean="0"/>
          </a:p>
          <a:p>
            <a:endParaRPr lang="en-US" dirty="0" smtClean="0"/>
          </a:p>
          <a:p>
            <a:endParaRPr lang="en-US" dirty="0"/>
          </a:p>
        </p:txBody>
      </p:sp>
      <p:graphicFrame>
        <p:nvGraphicFramePr>
          <p:cNvPr id="8" name="Diagram 7" descr="This image conveys the change in focus from NCLB to ESSA.&#10;" title="NCLB to ESSA Image"/>
          <p:cNvGraphicFramePr/>
          <p:nvPr>
            <p:extLst>
              <p:ext uri="{D42A27DB-BD31-4B8C-83A1-F6EECF244321}">
                <p14:modId xmlns:p14="http://schemas.microsoft.com/office/powerpoint/2010/main" val="882911381"/>
              </p:ext>
            </p:extLst>
          </p:nvPr>
        </p:nvGraphicFramePr>
        <p:xfrm>
          <a:off x="1907713" y="2901222"/>
          <a:ext cx="8128000" cy="46752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490895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Methodology - Budget</a:t>
            </a:r>
            <a:endParaRPr lang="en-US" dirty="0"/>
          </a:p>
        </p:txBody>
      </p:sp>
      <p:sp>
        <p:nvSpPr>
          <p:cNvPr id="4" name="Content Placeholder 3"/>
          <p:cNvSpPr>
            <a:spLocks noGrp="1"/>
          </p:cNvSpPr>
          <p:nvPr>
            <p:ph idx="1"/>
          </p:nvPr>
        </p:nvSpPr>
        <p:spPr/>
        <p:txBody>
          <a:bodyPr/>
          <a:lstStyle/>
          <a:p>
            <a:r>
              <a:rPr lang="en-US" b="1" dirty="0" smtClean="0"/>
              <a:t>Budget document suggestion</a:t>
            </a:r>
          </a:p>
          <a:p>
            <a:pPr marL="457200" lvl="1" indent="0">
              <a:buNone/>
            </a:pPr>
            <a:r>
              <a:rPr lang="en-US" dirty="0" smtClean="0"/>
              <a:t>The district’s budget methodology for allocating State and local funds to Title I schools ensures each such school receives all the State and local funds it would otherwise receive if it were not a Title I school.</a:t>
            </a:r>
          </a:p>
          <a:p>
            <a:endParaRPr lang="en-US" dirty="0"/>
          </a:p>
        </p:txBody>
      </p:sp>
    </p:spTree>
    <p:extLst>
      <p:ext uri="{BB962C8B-B14F-4D97-AF65-F5344CB8AC3E}">
        <p14:creationId xmlns:p14="http://schemas.microsoft.com/office/powerpoint/2010/main" val="41606385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Methodology</a:t>
            </a:r>
            <a:endParaRPr lang="en-US" dirty="0"/>
          </a:p>
        </p:txBody>
      </p:sp>
      <p:sp>
        <p:nvSpPr>
          <p:cNvPr id="4" name="Content Placeholder 3"/>
          <p:cNvSpPr>
            <a:spLocks noGrp="1"/>
          </p:cNvSpPr>
          <p:nvPr>
            <p:ph idx="1"/>
          </p:nvPr>
        </p:nvSpPr>
        <p:spPr/>
        <p:txBody>
          <a:bodyPr/>
          <a:lstStyle/>
          <a:p>
            <a:r>
              <a:rPr lang="en-US" dirty="0" smtClean="0"/>
              <a:t>Methodology:  the manner in which State and local (non-Federal) funds are allocated to schools. </a:t>
            </a:r>
          </a:p>
          <a:p>
            <a:endParaRPr lang="en-US" dirty="0" smtClean="0"/>
          </a:p>
          <a:p>
            <a:r>
              <a:rPr lang="en-US" dirty="0" smtClean="0"/>
              <a:t>CDE recognizes the following methodologies for distributing State and local (non-Federal) resources.  LEAs may demonstrate that distributions to schools meet SNS requirements based on:</a:t>
            </a:r>
          </a:p>
          <a:p>
            <a:pPr lvl="1"/>
            <a:r>
              <a:rPr lang="en-US" dirty="0" smtClean="0"/>
              <a:t>Characteristics of the students; </a:t>
            </a:r>
          </a:p>
          <a:p>
            <a:pPr lvl="1"/>
            <a:r>
              <a:rPr lang="en-US" dirty="0" smtClean="0"/>
              <a:t>Staffing and supplies; </a:t>
            </a:r>
          </a:p>
          <a:p>
            <a:pPr lvl="1"/>
            <a:r>
              <a:rPr lang="en-US" dirty="0" smtClean="0"/>
              <a:t>A combined approach, or,</a:t>
            </a:r>
          </a:p>
          <a:p>
            <a:pPr lvl="1"/>
            <a:r>
              <a:rPr lang="en-US" dirty="0" smtClean="0"/>
              <a:t>Other, as adopted by the LEA.</a:t>
            </a:r>
          </a:p>
          <a:p>
            <a:endParaRPr lang="en-US" dirty="0"/>
          </a:p>
        </p:txBody>
      </p:sp>
    </p:spTree>
    <p:extLst>
      <p:ext uri="{BB962C8B-B14F-4D97-AF65-F5344CB8AC3E}">
        <p14:creationId xmlns:p14="http://schemas.microsoft.com/office/powerpoint/2010/main" val="19737345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Demonstration Process – Frequency</a:t>
            </a:r>
            <a:endParaRPr lang="en-US" dirty="0"/>
          </a:p>
        </p:txBody>
      </p:sp>
      <p:sp>
        <p:nvSpPr>
          <p:cNvPr id="2" name="Content Placeholder 1"/>
          <p:cNvSpPr>
            <a:spLocks noGrp="1"/>
          </p:cNvSpPr>
          <p:nvPr>
            <p:ph idx="1"/>
          </p:nvPr>
        </p:nvSpPr>
        <p:spPr/>
        <p:txBody>
          <a:bodyPr/>
          <a:lstStyle/>
          <a:p>
            <a:r>
              <a:rPr lang="en-US" dirty="0" smtClean="0"/>
              <a:t>LEAs are required to provide their demonstration requirements to CDE </a:t>
            </a:r>
            <a:r>
              <a:rPr lang="en-US" b="1" dirty="0" smtClean="0"/>
              <a:t>one time </a:t>
            </a:r>
            <a:r>
              <a:rPr lang="en-US" dirty="0" smtClean="0"/>
              <a:t>for the duration of the Title I, Part A program under ESSA, unless the LEA revises its methodology for allocating State and local (non-Federal) resources.  </a:t>
            </a:r>
          </a:p>
          <a:p>
            <a:endParaRPr lang="en-US" dirty="0" smtClean="0"/>
          </a:p>
          <a:p>
            <a:r>
              <a:rPr lang="en-US" dirty="0"/>
              <a:t>In other words, the LEA must only demonstrate its methodology for allocating State and local (non-Federal) resources once, unless and until Congress reauthorizes the </a:t>
            </a:r>
            <a:r>
              <a:rPr lang="en-US" dirty="0" smtClean="0"/>
              <a:t>ESEA, </a:t>
            </a:r>
            <a:r>
              <a:rPr lang="en-US" dirty="0"/>
              <a:t>so long as no </a:t>
            </a:r>
            <a:r>
              <a:rPr lang="en-US" b="1" dirty="0"/>
              <a:t>substantive changes </a:t>
            </a:r>
            <a:r>
              <a:rPr lang="en-US" dirty="0"/>
              <a:t>are made to the LEA’s methodology. </a:t>
            </a:r>
            <a:endParaRPr lang="en-US" dirty="0" smtClean="0"/>
          </a:p>
        </p:txBody>
      </p:sp>
    </p:spTree>
    <p:extLst>
      <p:ext uri="{BB962C8B-B14F-4D97-AF65-F5344CB8AC3E}">
        <p14:creationId xmlns:p14="http://schemas.microsoft.com/office/powerpoint/2010/main" val="11180644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Demonstration Process - Substantive</a:t>
            </a:r>
            <a:endParaRPr lang="en-US" dirty="0"/>
          </a:p>
        </p:txBody>
      </p:sp>
      <p:sp>
        <p:nvSpPr>
          <p:cNvPr id="2" name="Content Placeholder 1"/>
          <p:cNvSpPr>
            <a:spLocks noGrp="1"/>
          </p:cNvSpPr>
          <p:nvPr>
            <p:ph idx="1"/>
          </p:nvPr>
        </p:nvSpPr>
        <p:spPr/>
        <p:txBody>
          <a:bodyPr/>
          <a:lstStyle/>
          <a:p>
            <a:r>
              <a:rPr lang="en-US" dirty="0" smtClean="0"/>
              <a:t>A substantive change may occur when an LEA shifts from one methodology to another.  Minor changes to the value attached to a variable within the methodology are likely not substantive.</a:t>
            </a:r>
          </a:p>
          <a:p>
            <a:pPr lvl="1"/>
            <a:r>
              <a:rPr lang="en-US" dirty="0" smtClean="0"/>
              <a:t>If an LEA that originally implemented a methodology based on characteristics of the students shifts to one based on staffing and supply needs, a substantive methodology change has occurred.  The LEA would need to submit the demonstration requirements to CDE for review.</a:t>
            </a:r>
          </a:p>
          <a:p>
            <a:pPr lvl="1"/>
            <a:r>
              <a:rPr lang="en-US" dirty="0" smtClean="0"/>
              <a:t>If an LEA is implementing a methodology based on characteristics of the students and schools serving ELs, previously allocated an additional $500/student, will now be allocated $525/student, a substantive change has not occurred.</a:t>
            </a:r>
          </a:p>
        </p:txBody>
      </p:sp>
    </p:spTree>
    <p:extLst>
      <p:ext uri="{BB962C8B-B14F-4D97-AF65-F5344CB8AC3E}">
        <p14:creationId xmlns:p14="http://schemas.microsoft.com/office/powerpoint/2010/main" val="1252421160"/>
      </p:ext>
    </p:extLst>
  </p:cSld>
  <p:clrMapOvr>
    <a:masterClrMapping/>
  </p:clrMapOvr>
  <p:timing>
    <p:tnLst>
      <p:par>
        <p:cTn id="1" dur="indefinite" restart="never" nodeType="tmRoot"/>
      </p:par>
    </p:tnLst>
  </p:timing>
</p:sld>
</file>

<file path=ppt/theme/theme1.xml><?xml version="1.0" encoding="utf-8"?>
<a:theme xmlns:a="http://schemas.openxmlformats.org/drawingml/2006/main" name="Light Blue to Green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1543</TotalTime>
  <Words>2018</Words>
  <Application>Microsoft Office PowerPoint</Application>
  <PresentationFormat>Widescreen</PresentationFormat>
  <Paragraphs>149</Paragraphs>
  <Slides>24</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Courier New</vt:lpstr>
      <vt:lpstr>Museo Slab 500</vt:lpstr>
      <vt:lpstr>Trebuchet MS</vt:lpstr>
      <vt:lpstr>Wingdings</vt:lpstr>
      <vt:lpstr>Light Blue to Green Theme</vt:lpstr>
      <vt:lpstr>Supplement not Supplant (SNS) Demonstration under Title I, Part A  Maintenance of Effort   </vt:lpstr>
      <vt:lpstr>Webinar Agenda</vt:lpstr>
      <vt:lpstr>Reminder Information in this webinar applies to Title I, Part A requirements only.  SNS tests under other Title programs have not changed.    For additional information related to other programs, contact your ESEA Regional Contact.</vt:lpstr>
      <vt:lpstr>Changes under the Every Student Succeeds Act ESSA</vt:lpstr>
      <vt:lpstr>Changes under ESSA, cont.</vt:lpstr>
      <vt:lpstr>Methodology - Budget</vt:lpstr>
      <vt:lpstr>Methodology</vt:lpstr>
      <vt:lpstr>Demonstration Process – Frequency</vt:lpstr>
      <vt:lpstr>Demonstration Process - Substantive</vt:lpstr>
      <vt:lpstr>Demonstration Process</vt:lpstr>
      <vt:lpstr>Demonstration Process - Assurance</vt:lpstr>
      <vt:lpstr>Demonstration Process – Methodology Type</vt:lpstr>
      <vt:lpstr>Demonstration Process – Methodology Description</vt:lpstr>
      <vt:lpstr>Demonstration Process, cont.</vt:lpstr>
      <vt:lpstr>Demonstration Process – Single School Code</vt:lpstr>
      <vt:lpstr>Frequently Asked Questions</vt:lpstr>
      <vt:lpstr>SNS Monitoring</vt:lpstr>
      <vt:lpstr>SNS Support</vt:lpstr>
      <vt:lpstr>Maintenance of Effort (MOE) under ESSA</vt:lpstr>
      <vt:lpstr>MOE Annual Requirement</vt:lpstr>
      <vt:lpstr>MOE Waiver </vt:lpstr>
      <vt:lpstr>MOE Reduction of Allocation</vt:lpstr>
      <vt:lpstr>MOE Monitoring </vt:lpstr>
      <vt:lpstr>MOE Support</vt:lpstr>
    </vt:vector>
  </TitlesOfParts>
  <Company>Colorado Department Of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Thompson, Robert</cp:lastModifiedBy>
  <cp:revision>233</cp:revision>
  <dcterms:created xsi:type="dcterms:W3CDTF">2018-01-08T21:58:16Z</dcterms:created>
  <dcterms:modified xsi:type="dcterms:W3CDTF">2018-12-21T15:25:32Z</dcterms:modified>
</cp:coreProperties>
</file>