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65"/>
  </p:notesMasterIdLst>
  <p:sldIdLst>
    <p:sldId id="256" r:id="rId2"/>
    <p:sldId id="330" r:id="rId3"/>
    <p:sldId id="264" r:id="rId4"/>
    <p:sldId id="276" r:id="rId5"/>
    <p:sldId id="274" r:id="rId6"/>
    <p:sldId id="275" r:id="rId7"/>
    <p:sldId id="271" r:id="rId8"/>
    <p:sldId id="281" r:id="rId9"/>
    <p:sldId id="282" r:id="rId10"/>
    <p:sldId id="277" r:id="rId11"/>
    <p:sldId id="283" r:id="rId12"/>
    <p:sldId id="280" r:id="rId13"/>
    <p:sldId id="278" r:id="rId14"/>
    <p:sldId id="279" r:id="rId15"/>
    <p:sldId id="284" r:id="rId16"/>
    <p:sldId id="272" r:id="rId17"/>
    <p:sldId id="285" r:id="rId18"/>
    <p:sldId id="288" r:id="rId19"/>
    <p:sldId id="286" r:id="rId20"/>
    <p:sldId id="287" r:id="rId21"/>
    <p:sldId id="289" r:id="rId22"/>
    <p:sldId id="290" r:id="rId23"/>
    <p:sldId id="291" r:id="rId24"/>
    <p:sldId id="293" r:id="rId25"/>
    <p:sldId id="294" r:id="rId26"/>
    <p:sldId id="295" r:id="rId27"/>
    <p:sldId id="296" r:id="rId28"/>
    <p:sldId id="292" r:id="rId29"/>
    <p:sldId id="297" r:id="rId30"/>
    <p:sldId id="300" r:id="rId31"/>
    <p:sldId id="298" r:id="rId32"/>
    <p:sldId id="301" r:id="rId33"/>
    <p:sldId id="299" r:id="rId34"/>
    <p:sldId id="302" r:id="rId35"/>
    <p:sldId id="331" r:id="rId36"/>
    <p:sldId id="332" r:id="rId37"/>
    <p:sldId id="303" r:id="rId38"/>
    <p:sldId id="304" r:id="rId39"/>
    <p:sldId id="307" r:id="rId40"/>
    <p:sldId id="308" r:id="rId41"/>
    <p:sldId id="309" r:id="rId42"/>
    <p:sldId id="310" r:id="rId43"/>
    <p:sldId id="311" r:id="rId44"/>
    <p:sldId id="314" r:id="rId45"/>
    <p:sldId id="306" r:id="rId46"/>
    <p:sldId id="312" r:id="rId47"/>
    <p:sldId id="313" r:id="rId48"/>
    <p:sldId id="315" r:id="rId49"/>
    <p:sldId id="316" r:id="rId50"/>
    <p:sldId id="318" r:id="rId51"/>
    <p:sldId id="319" r:id="rId52"/>
    <p:sldId id="317" r:id="rId53"/>
    <p:sldId id="305" r:id="rId54"/>
    <p:sldId id="320" r:id="rId55"/>
    <p:sldId id="321" r:id="rId56"/>
    <p:sldId id="322" r:id="rId57"/>
    <p:sldId id="324" r:id="rId58"/>
    <p:sldId id="325" r:id="rId59"/>
    <p:sldId id="326" r:id="rId60"/>
    <p:sldId id="327" r:id="rId61"/>
    <p:sldId id="328" r:id="rId62"/>
    <p:sldId id="329" r:id="rId63"/>
    <p:sldId id="33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jeri-Nelson, Nazanin" initials="MN" lastIdx="1" clrIdx="0">
    <p:extLst>
      <p:ext uri="{19B8F6BF-5375-455C-9EA6-DF929625EA0E}">
        <p15:presenceInfo xmlns:p15="http://schemas.microsoft.com/office/powerpoint/2012/main" userId="S::Mohajeri-Nelson_n@cde.state.co.us::a9da618a-a76d-43dd-a63a-6c6fdf3f5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3" autoAdjust="0"/>
    <p:restoredTop sz="86375" autoAdjust="0"/>
  </p:normalViewPr>
  <p:slideViewPr>
    <p:cSldViewPr snapToGrid="0">
      <p:cViewPr varScale="1">
        <p:scale>
          <a:sx n="69" d="100"/>
          <a:sy n="69" d="100"/>
        </p:scale>
        <p:origin x="96" y="64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Kristen</a:t>
            </a:r>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3543063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190900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155223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1594604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240667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1838958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1031188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247956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2885993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54833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393493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Kristen</a:t>
            </a:r>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3465593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1934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4063660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387162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3708109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2861840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1565538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815326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4097136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3141386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418825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2435625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32376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272909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1175326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Nazie</a:t>
            </a:r>
            <a:r>
              <a:rPr lang="en-US" dirty="0"/>
              <a:t> and DeLilah</a:t>
            </a:r>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566810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Nazie</a:t>
            </a:r>
            <a:r>
              <a:rPr lang="en-US" dirty="0"/>
              <a:t> and DeLilah</a:t>
            </a:r>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4149605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3564753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1717477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949037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1266379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316382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2473809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3165396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31765756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1063852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1201036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157817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3751707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964807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3674765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2932433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51</a:t>
            </a:fld>
            <a:endParaRPr lang="en-US"/>
          </a:p>
        </p:txBody>
      </p:sp>
    </p:spTree>
    <p:extLst>
      <p:ext uri="{BB962C8B-B14F-4D97-AF65-F5344CB8AC3E}">
        <p14:creationId xmlns:p14="http://schemas.microsoft.com/office/powerpoint/2010/main" val="20178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9882870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a:t>
            </a:r>
          </a:p>
        </p:txBody>
      </p:sp>
      <p:sp>
        <p:nvSpPr>
          <p:cNvPr id="4" name="Slide Number Placeholder 3"/>
          <p:cNvSpPr>
            <a:spLocks noGrp="1"/>
          </p:cNvSpPr>
          <p:nvPr>
            <p:ph type="sldNum" sz="quarter" idx="5"/>
          </p:nvPr>
        </p:nvSpPr>
        <p:spPr/>
        <p:txBody>
          <a:bodyPr/>
          <a:lstStyle/>
          <a:p>
            <a:fld id="{D8C3E97E-4890-4915-A7C2-F3D207C521C5}" type="slidenum">
              <a:rPr lang="en-US" smtClean="0"/>
              <a:t>52</a:t>
            </a:fld>
            <a:endParaRPr lang="en-US"/>
          </a:p>
        </p:txBody>
      </p:sp>
    </p:spTree>
    <p:extLst>
      <p:ext uri="{BB962C8B-B14F-4D97-AF65-F5344CB8AC3E}">
        <p14:creationId xmlns:p14="http://schemas.microsoft.com/office/powerpoint/2010/main" val="8816651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Tammy &amp; Michelle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53</a:t>
            </a:fld>
            <a:endParaRPr lang="en-US"/>
          </a:p>
        </p:txBody>
      </p:sp>
    </p:spTree>
    <p:extLst>
      <p:ext uri="{BB962C8B-B14F-4D97-AF65-F5344CB8AC3E}">
        <p14:creationId xmlns:p14="http://schemas.microsoft.com/office/powerpoint/2010/main" val="29561078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Tammy &amp; Michelle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54</a:t>
            </a:fld>
            <a:endParaRPr lang="en-US"/>
          </a:p>
        </p:txBody>
      </p:sp>
    </p:spTree>
    <p:extLst>
      <p:ext uri="{BB962C8B-B14F-4D97-AF65-F5344CB8AC3E}">
        <p14:creationId xmlns:p14="http://schemas.microsoft.com/office/powerpoint/2010/main" val="11745442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Tammy &amp; Michelle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55</a:t>
            </a:fld>
            <a:endParaRPr lang="en-US"/>
          </a:p>
        </p:txBody>
      </p:sp>
    </p:spTree>
    <p:extLst>
      <p:ext uri="{BB962C8B-B14F-4D97-AF65-F5344CB8AC3E}">
        <p14:creationId xmlns:p14="http://schemas.microsoft.com/office/powerpoint/2010/main" val="4913959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Tammy &amp; Michelle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56</a:t>
            </a:fld>
            <a:endParaRPr lang="en-US"/>
          </a:p>
        </p:txBody>
      </p:sp>
    </p:spTree>
    <p:extLst>
      <p:ext uri="{BB962C8B-B14F-4D97-AF65-F5344CB8AC3E}">
        <p14:creationId xmlns:p14="http://schemas.microsoft.com/office/powerpoint/2010/main" val="6913185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Tammy &amp; Michelle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57</a:t>
            </a:fld>
            <a:endParaRPr lang="en-US"/>
          </a:p>
        </p:txBody>
      </p:sp>
    </p:spTree>
    <p:extLst>
      <p:ext uri="{BB962C8B-B14F-4D97-AF65-F5344CB8AC3E}">
        <p14:creationId xmlns:p14="http://schemas.microsoft.com/office/powerpoint/2010/main" val="3276511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Tammy &amp; Michelle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58</a:t>
            </a:fld>
            <a:endParaRPr lang="en-US"/>
          </a:p>
        </p:txBody>
      </p:sp>
    </p:spTree>
    <p:extLst>
      <p:ext uri="{BB962C8B-B14F-4D97-AF65-F5344CB8AC3E}">
        <p14:creationId xmlns:p14="http://schemas.microsoft.com/office/powerpoint/2010/main" val="37971461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Tammy &amp; Michelle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59</a:t>
            </a:fld>
            <a:endParaRPr lang="en-US"/>
          </a:p>
        </p:txBody>
      </p:sp>
    </p:spTree>
    <p:extLst>
      <p:ext uri="{BB962C8B-B14F-4D97-AF65-F5344CB8AC3E}">
        <p14:creationId xmlns:p14="http://schemas.microsoft.com/office/powerpoint/2010/main" val="29541872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Tammy &amp; Michelle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60</a:t>
            </a:fld>
            <a:endParaRPr lang="en-US"/>
          </a:p>
        </p:txBody>
      </p:sp>
    </p:spTree>
    <p:extLst>
      <p:ext uri="{BB962C8B-B14F-4D97-AF65-F5344CB8AC3E}">
        <p14:creationId xmlns:p14="http://schemas.microsoft.com/office/powerpoint/2010/main" val="3879023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Tammy &amp; Michelle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61</a:t>
            </a:fld>
            <a:endParaRPr lang="en-US"/>
          </a:p>
        </p:txBody>
      </p:sp>
    </p:spTree>
    <p:extLst>
      <p:ext uri="{BB962C8B-B14F-4D97-AF65-F5344CB8AC3E}">
        <p14:creationId xmlns:p14="http://schemas.microsoft.com/office/powerpoint/2010/main" val="129810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943510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Tammy &amp; Michelle</a:t>
            </a:r>
          </a:p>
        </p:txBody>
      </p:sp>
      <p:sp>
        <p:nvSpPr>
          <p:cNvPr id="4" name="Slide Number Placeholder 3"/>
          <p:cNvSpPr>
            <a:spLocks noGrp="1"/>
          </p:cNvSpPr>
          <p:nvPr>
            <p:ph type="sldNum" sz="quarter" idx="5"/>
          </p:nvPr>
        </p:nvSpPr>
        <p:spPr/>
        <p:txBody>
          <a:bodyPr/>
          <a:lstStyle/>
          <a:p>
            <a:fld id="{D8C3E97E-4890-4915-A7C2-F3D207C521C5}" type="slidenum">
              <a:rPr lang="en-US" smtClean="0"/>
              <a:t>62</a:t>
            </a:fld>
            <a:endParaRPr lang="en-US"/>
          </a:p>
        </p:txBody>
      </p:sp>
    </p:spTree>
    <p:extLst>
      <p:ext uri="{BB962C8B-B14F-4D97-AF65-F5344CB8AC3E}">
        <p14:creationId xmlns:p14="http://schemas.microsoft.com/office/powerpoint/2010/main" val="39902909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63</a:t>
            </a:fld>
            <a:endParaRPr lang="en-US"/>
          </a:p>
        </p:txBody>
      </p:sp>
    </p:spTree>
    <p:extLst>
      <p:ext uri="{BB962C8B-B14F-4D97-AF65-F5344CB8AC3E}">
        <p14:creationId xmlns:p14="http://schemas.microsoft.com/office/powerpoint/2010/main" val="1173479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344788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37601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Andrea Pulskamp, State Transformation Specialist</a:t>
            </a:r>
            <a:br>
              <a:rPr lang="en-US" sz="1200" dirty="0"/>
            </a:br>
            <a:r>
              <a:rPr lang="en-US" sz="1200" dirty="0"/>
              <a:t>Krista </a:t>
            </a:r>
            <a:r>
              <a:rPr lang="en-US" sz="1200" dirty="0" err="1"/>
              <a:t>Klabo</a:t>
            </a:r>
            <a:r>
              <a:rPr lang="en-US" sz="1200" dirty="0"/>
              <a:t>, School Psychology and Special Education Evaluation Specialist</a:t>
            </a:r>
            <a:br>
              <a:rPr lang="en-US" sz="1200" dirty="0"/>
            </a:br>
            <a:r>
              <a:rPr lang="en-US" sz="1200" dirty="0"/>
              <a:t>William Brown, Serious Emotional Disability Specialist</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73533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arch-institute.org/wp-content/uploads/2020/03/Coronavirus-checklist-Search-Institut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pbis.org/" TargetMode="External"/><Relationship Id="rId4" Type="http://schemas.openxmlformats.org/officeDocument/2006/relationships/hyperlink" Target="https://www.panoramaed.com/blog/21-questions-check-in-student-sel-wellbeing?utm_medium=email&amp;_hsmi=106160414&amp;_hsenc=p2ANqtz--BrrGSeb3DzyGgLx_LeNjeFYCpML7bwD3RdkyNNd9TTiag51IexeDDkT6wV_aJAvGIUVirDOCA5Vc4t5wLHe74ytbsx87BXk3FV9S4h1TQ4ymwFro&amp;utm_content=106161001&amp;utm_source=hs_emai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www.cde.state.co.us/mts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cdphe.colorado.gov/prevention-and-wellness/healthy-eating-and-active-living/health/personal-and-family-health/youth" TargetMode="External"/><Relationship Id="rId3" Type="http://schemas.openxmlformats.org/officeDocument/2006/relationships/hyperlink" Target="https://safesupportivelearning.ed.gov/edscls" TargetMode="External"/><Relationship Id="rId7" Type="http://schemas.openxmlformats.org/officeDocument/2006/relationships/hyperlink" Target="https://thrivingschools.kaiserpermanente.org/about-us/resilience-in-school-environmen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theshapesystem.com/" TargetMode="External"/><Relationship Id="rId5" Type="http://schemas.openxmlformats.org/officeDocument/2006/relationships/hyperlink" Target="https://www.schoolclimate.org/services/measuring-school-climate-csci" TargetMode="External"/><Relationship Id="rId4" Type="http://schemas.openxmlformats.org/officeDocument/2006/relationships/hyperlink" Target="https://www.pbis.org/resource/school-climate-survey-suite" TargetMode="External"/><Relationship Id="rId9" Type="http://schemas.openxmlformats.org/officeDocument/2006/relationships/hyperlink" Target="mailto:pulskamp@cde.state.co.u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utism.org/wp-content/uploads/2020/04/face-mask-social-story.pdf"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hyperlink" Target="https://mimtsstac.org/sites/default/files/Documents/Covid/Teams/00_Adapting_CICO_for_Distance_Learning.pdf" TargetMode="External"/><Relationship Id="rId4" Type="http://schemas.openxmlformats.org/officeDocument/2006/relationships/hyperlink" Target="https://www.pbis.org/resource/guidance-on-adapting-check-in-check-out-cico-for-distance-learnin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cdc.gov/childrenindisasters/helping-children-cope.html" TargetMode="External"/><Relationship Id="rId13" Type="http://schemas.openxmlformats.org/officeDocument/2006/relationships/hyperlink" Target="https://www.cdc.gov/coronavirus/2019-ncov/downloads/mental-health/Students-Care-for-Yourself.pdf" TargetMode="External"/><Relationship Id="rId3" Type="http://schemas.openxmlformats.org/officeDocument/2006/relationships/hyperlink" Target="https://www.cdc.gov/coronavirus/2019-ncov/daily-life-coping/for-parents.html" TargetMode="External"/><Relationship Id="rId7" Type="http://schemas.openxmlformats.org/officeDocument/2006/relationships/hyperlink" Target="https://www.schoolcounselor.org/asca/media/asca/home/EmergencyShutdown.pdf" TargetMode="External"/><Relationship Id="rId12" Type="http://schemas.openxmlformats.org/officeDocument/2006/relationships/hyperlink" Target="https://www.cdc.gov/coronavirus/2019-ncov/downloads/mental-health/Family-Caregivers-Care-for-Yourself.pdf" TargetMode="External"/><Relationship Id="rId17" Type="http://schemas.openxmlformats.org/officeDocument/2006/relationships/hyperlink" Target="https://www.mentalhealthfirstaid.org/2020/04/tips-to-help-teens-cope-during-covid-19/" TargetMode="External"/><Relationship Id="rId2" Type="http://schemas.openxmlformats.org/officeDocument/2006/relationships/notesSlide" Target="../notesSlides/notesSlide17.xml"/><Relationship Id="rId16" Type="http://schemas.openxmlformats.org/officeDocument/2006/relationships/hyperlink" Target="https://www.cdc.gov/coronavirus/2019-ncov/downloads/mental-health/Teachers-Encourage-Your-Students-to-Care.pdf" TargetMode="External"/><Relationship Id="rId1" Type="http://schemas.openxmlformats.org/officeDocument/2006/relationships/slideLayout" Target="../slideLayouts/slideLayout9.xml"/><Relationship Id="rId6" Type="http://schemas.openxmlformats.org/officeDocument/2006/relationships/hyperlink" Target="https://www.nasponline.org/resources-and-publications/resources-and-podcasts/covid-19-resource-center/special-education-resources" TargetMode="External"/><Relationship Id="rId11" Type="http://schemas.openxmlformats.org/officeDocument/2006/relationships/hyperlink" Target="https://www.cdc.gov/coronavirus/2019-ncov/downloads/mental-health/Parents-Care-for-Yourself.pdf" TargetMode="External"/><Relationship Id="rId5" Type="http://schemas.openxmlformats.org/officeDocument/2006/relationships/hyperlink" Target="http://www.nasdse.org/docs/NASDSE_20-21__Launch_Document_.pdf" TargetMode="External"/><Relationship Id="rId15" Type="http://schemas.openxmlformats.org/officeDocument/2006/relationships/hyperlink" Target="https://www.cdc.gov/coronavirus/2019-ncov/downloads/mental-health/Critical-Workers-Care-for-Yourself.pdf" TargetMode="External"/><Relationship Id="rId10" Type="http://schemas.openxmlformats.org/officeDocument/2006/relationships/hyperlink" Target="https://www.nimh.nih.gov/health/publications/teen-depression/index.shtml" TargetMode="External"/><Relationship Id="rId4" Type="http://schemas.openxmlformats.org/officeDocument/2006/relationships/hyperlink" Target="https://www.nasponline.org/resources-and-publications/resources-and-podcasts/covid-19-resource-center/special-education-resources/telehealth-virtual-service-delivery-updated-recommendations" TargetMode="External"/><Relationship Id="rId9" Type="http://schemas.openxmlformats.org/officeDocument/2006/relationships/hyperlink" Target="https://www.cdc.gov/cpr/readywrigley/documents/RW_Coping_After_a_Disaster_508.pdf" TargetMode="External"/><Relationship Id="rId14" Type="http://schemas.openxmlformats.org/officeDocument/2006/relationships/hyperlink" Target="https://www.cdc.gov/coronavirus/2019-ncov/downloads/mental-health/Adults-Care-for-Yourself-Working.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hyperlink" Target="https://www.cde.state.co.us/learningathome/bestpracticesfamilies" TargetMode="External"/><Relationship Id="rId3" Type="http://schemas.openxmlformats.org/officeDocument/2006/relationships/hyperlink" Target="https://www.cde.state.co.us/cdesped/covid19-family" TargetMode="External"/><Relationship Id="rId7" Type="http://schemas.openxmlformats.org/officeDocument/2006/relationships/hyperlink" Target="https://www.cde.state.co.us/learningathome/bestpracticeseducato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cde.state.co.us/learningathome/remotelearningresources" TargetMode="External"/><Relationship Id="rId5" Type="http://schemas.openxmlformats.org/officeDocument/2006/relationships/hyperlink" Target="https://www.cde.state.co.us/safeschools" TargetMode="External"/><Relationship Id="rId4" Type="http://schemas.openxmlformats.org/officeDocument/2006/relationships/hyperlink" Target="https://www.cde.state.co.us/cdesped-covid19" TargetMode="External"/><Relationship Id="rId9" Type="http://schemas.openxmlformats.org/officeDocument/2006/relationships/hyperlink" Target="https://www.cde.state.co.us/uip/promising-partnership-practices-covid202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JaT2EbaKPPI&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watch?v=JD_k7O1i8-U&amp;feature=youtu.b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osepideasthatwork.org/sites/default/files/Inclusion-Institute-Resources-Strategies-Children-Disabilities-Covid-1%20%28ED%20and%20HHS%29.pdf" TargetMode="External"/><Relationship Id="rId7" Type="http://schemas.openxmlformats.org/officeDocument/2006/relationships/hyperlink" Target="https://www.schoolcounselor.org/school-counselors/legal-ethical/faqs-virtual-school-counseling-ethic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osepideasthatwork.org/sites/default/files/SWDLearning-Families-508.pdf" TargetMode="External"/><Relationship Id="rId5" Type="http://schemas.openxmlformats.org/officeDocument/2006/relationships/hyperlink" Target="https://osepideasthatwork.org/sites/default/files/SWDLearning-Providers-508.pdf" TargetMode="External"/><Relationship Id="rId4" Type="http://schemas.openxmlformats.org/officeDocument/2006/relationships/hyperlink" Target="https://osepideasthatwork.org/sites/default/files/SWDLearning-Teachers-508.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hyperlink" Target="https://bumble.com/en/the-buzz/5-reasons-self-care-is-good-for-you-scienc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stress.org/holmes-rahe-stress-inventory" TargetMode="External"/><Relationship Id="rId3" Type="http://schemas.openxmlformats.org/officeDocument/2006/relationships/hyperlink" Target="https://socialwork.buffalo.edu/resources/self-care-starter-kit/introduction-to-self-care.html" TargetMode="External"/><Relationship Id="rId7" Type="http://schemas.openxmlformats.org/officeDocument/2006/relationships/hyperlink" Target="https://istss.org/clinical-resources/assessing-trauma/ucla-ptsd-assessment-tool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gtlcenter.org/sites/default/files/Educator-Resilience-Trauma-Informed-Self-Care-Self-Assessment.pdf" TargetMode="External"/><Relationship Id="rId5" Type="http://schemas.openxmlformats.org/officeDocument/2006/relationships/hyperlink" Target="https://socialwork.buffalo.edu/resources/self-care-starter-kit.html" TargetMode="External"/><Relationship Id="rId4" Type="http://schemas.openxmlformats.org/officeDocument/2006/relationships/hyperlink" Target="https://socialwork.buffalo.edu/resources/self-care-starter-kit/developing-your-self-care-plan.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www.neurosequential.com/covid-19-resourc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eurosequential.com/covid-19-resour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neurosequential.com/covid-19-resourc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eurosequential.com/covid-19-resources"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vkJwFRAwDN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youtube.com/watch?v=1Evwgu369Jw" TargetMode="External"/><Relationship Id="rId4" Type="http://schemas.openxmlformats.org/officeDocument/2006/relationships/hyperlink" Target="https://www.helpguide.org/articles/stress/stress-symptoms-signs-and-causes.htm"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besselvanderkolk.com/" TargetMode="External"/><Relationship Id="rId13" Type="http://schemas.openxmlformats.org/officeDocument/2006/relationships/hyperlink" Target="https://hbr.org/2018/08/how-self-care-became-so-much-work" TargetMode="External"/><Relationship Id="rId18" Type="http://schemas.openxmlformats.org/officeDocument/2006/relationships/hyperlink" Target="https://www.psychreg.org/self-care-vital-mental-health/" TargetMode="External"/><Relationship Id="rId3" Type="http://schemas.openxmlformats.org/officeDocument/2006/relationships/hyperlink" Target="https://www.neurosequential.com/covid-19-resources" TargetMode="External"/><Relationship Id="rId7" Type="http://schemas.openxmlformats.org/officeDocument/2006/relationships/hyperlink" Target="https://casel.org/" TargetMode="External"/><Relationship Id="rId12" Type="http://schemas.openxmlformats.org/officeDocument/2006/relationships/hyperlink" Target="https://www.psychologytoday.com/us/blog/the-couch/201905/self-care-is-important-why-is-it-so-hard-practice" TargetMode="External"/><Relationship Id="rId17" Type="http://schemas.openxmlformats.org/officeDocument/2006/relationships/hyperlink" Target="https://www.psycom.net/self-care-101" TargetMode="External"/><Relationship Id="rId2" Type="http://schemas.openxmlformats.org/officeDocument/2006/relationships/notesSlide" Target="../notesSlides/notesSlide32.xml"/><Relationship Id="rId16" Type="http://schemas.openxmlformats.org/officeDocument/2006/relationships/hyperlink" Target="https://ugs.utexas.edu/news/self-care" TargetMode="External"/><Relationship Id="rId20" Type="http://schemas.openxmlformats.org/officeDocument/2006/relationships/hyperlink" Target="https://www.stress.org/holmes-rahe-stress-inventory" TargetMode="External"/><Relationship Id="rId1" Type="http://schemas.openxmlformats.org/officeDocument/2006/relationships/slideLayout" Target="../slideLayouts/slideLayout9.xml"/><Relationship Id="rId6" Type="http://schemas.openxmlformats.org/officeDocument/2006/relationships/hyperlink" Target="https://www.livesinthebalance.org/" TargetMode="External"/><Relationship Id="rId11" Type="http://schemas.openxmlformats.org/officeDocument/2006/relationships/hyperlink" Target="https://www.apa.org/gradpsych/2014/04/corner" TargetMode="External"/><Relationship Id="rId5" Type="http://schemas.openxmlformats.org/officeDocument/2006/relationships/hyperlink" Target="https://www.beyondconsequences.com/" TargetMode="External"/><Relationship Id="rId15" Type="http://schemas.openxmlformats.org/officeDocument/2006/relationships/hyperlink" Target="https://www.wright.edu/student-affairs/health-and-wellness/counseling-and-wellness/workshops-and-self-help/self-care" TargetMode="External"/><Relationship Id="rId10" Type="http://schemas.openxmlformats.org/officeDocument/2006/relationships/hyperlink" Target="https://ifs-institute.com/about-us/richard-c-schwartz-phd" TargetMode="External"/><Relationship Id="rId19" Type="http://schemas.openxmlformats.org/officeDocument/2006/relationships/hyperlink" Target="https://isfglobal.org/isf-self-care-research/" TargetMode="External"/><Relationship Id="rId4" Type="http://schemas.openxmlformats.org/officeDocument/2006/relationships/hyperlink" Target="https://brenebrown.com/" TargetMode="External"/><Relationship Id="rId9" Type="http://schemas.openxmlformats.org/officeDocument/2006/relationships/hyperlink" Target="https://www.marcbrackett.com/" TargetMode="External"/><Relationship Id="rId14" Type="http://schemas.openxmlformats.org/officeDocument/2006/relationships/hyperlink" Target="https://bumble.com/en/the-buzz/5-reasons-self-care-is-good-for-you-scienc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tinyurl.com/y227o5l7"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e.state.co.us/safeschools/needsinventory-fall2020-report"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nepc.colorado.edu/sites/default/files/publications/Mathis%20RBOPM-9%20Class%20Size.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Meredith_J@cde.state.co.u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safesupportivelearning.ed.gov/title-iv-part-a-statute#Sec%204108"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giessinger_t@cde.state.co.us" TargetMode="External"/><Relationship Id="rId2" Type="http://schemas.openxmlformats.org/officeDocument/2006/relationships/notesSlide" Target="../notesSlides/notesSlide60.xml"/><Relationship Id="rId1" Type="http://schemas.openxmlformats.org/officeDocument/2006/relationships/slideLayout" Target="../slideLayouts/slideLayout9.xml"/><Relationship Id="rId4" Type="http://schemas.openxmlformats.org/officeDocument/2006/relationships/hyperlink" Target="mailto:prael_m@cde.state.co.us"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ascd.org/programs/The-Whole-Child/Healthy.aspx" TargetMode="External"/><Relationship Id="rId7" Type="http://schemas.openxmlformats.org/officeDocument/2006/relationships/hyperlink" Target="http://www.ascd.org/programs/The-Whole-Child/Challenged.aspx"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www.ascd.org/programs/The-Whole-Child/Supported.aspx" TargetMode="External"/><Relationship Id="rId5" Type="http://schemas.openxmlformats.org/officeDocument/2006/relationships/hyperlink" Target="http://www.ascd.org/programs/The-Whole-Child/Engaged.aspx" TargetMode="External"/><Relationship Id="rId10" Type="http://schemas.openxmlformats.org/officeDocument/2006/relationships/hyperlink" Target="https://learningpolicyinstitute.org/sites/default/files/product-files/Educating_Whole_Child_REPORT.pdf" TargetMode="External"/><Relationship Id="rId4" Type="http://schemas.openxmlformats.org/officeDocument/2006/relationships/hyperlink" Target="http://www.ascd.org/programs/The-Whole-Child/Safe.aspx" TargetMode="External"/><Relationship Id="rId9" Type="http://schemas.openxmlformats.org/officeDocument/2006/relationships/hyperlink" Target="http://www.ascd.org/whole-child.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www.cde.state.co.us/schoolclimate/schoolclimateimprovementstrategi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casel.org/covid-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324170"/>
            <a:ext cx="10402529" cy="1750750"/>
          </a:xfrm>
        </p:spPr>
        <p:txBody>
          <a:bodyPr>
            <a:normAutofit/>
          </a:bodyPr>
          <a:lstStyle/>
          <a:p>
            <a:r>
              <a:rPr kumimoji="0" lang="en" sz="5200" b="0" i="0" u="none" strike="noStrike" kern="0" cap="none" spc="0" normalizeH="0" baseline="0" noProof="0" dirty="0">
                <a:ln>
                  <a:noFill/>
                </a:ln>
                <a:solidFill>
                  <a:srgbClr val="000000"/>
                </a:solidFill>
                <a:effectLst/>
                <a:uLnTx/>
                <a:uFillTx/>
                <a:latin typeface="+mn-lt"/>
                <a:cs typeface="Arial"/>
                <a:sym typeface="Arial"/>
              </a:rPr>
              <a:t>Leveraging Funds to Address Impact of COVID-19</a:t>
            </a:r>
            <a:endParaRPr lang="en-US" dirty="0">
              <a:latin typeface="+mn-lt"/>
            </a:endParaRPr>
          </a:p>
        </p:txBody>
      </p:sp>
      <p:sp>
        <p:nvSpPr>
          <p:cNvPr id="3" name="Subtitle 2"/>
          <p:cNvSpPr>
            <a:spLocks noGrp="1"/>
          </p:cNvSpPr>
          <p:nvPr>
            <p:ph type="subTitle" idx="1"/>
          </p:nvPr>
        </p:nvSpPr>
        <p:spPr>
          <a:xfrm>
            <a:off x="914401" y="5300080"/>
            <a:ext cx="10402529" cy="582559"/>
          </a:xfrm>
        </p:spPr>
        <p:txBody>
          <a:bodyPr/>
          <a:lstStyle/>
          <a:p>
            <a:r>
              <a:rPr lang="en-US" dirty="0"/>
              <a:t>January 14, 2020</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B236-855D-46A8-B912-2D57ADE71E70}"/>
              </a:ext>
            </a:extLst>
          </p:cNvPr>
          <p:cNvSpPr>
            <a:spLocks noGrp="1"/>
          </p:cNvSpPr>
          <p:nvPr>
            <p:ph type="title"/>
          </p:nvPr>
        </p:nvSpPr>
        <p:spPr/>
        <p:txBody>
          <a:bodyPr/>
          <a:lstStyle/>
          <a:p>
            <a:r>
              <a:rPr lang="en" dirty="0">
                <a:latin typeface="+mn-lt"/>
              </a:rPr>
              <a:t>The Role of Relationships and Behavior</a:t>
            </a:r>
            <a:endParaRPr lang="en-US" dirty="0">
              <a:latin typeface="+mn-lt"/>
            </a:endParaRPr>
          </a:p>
        </p:txBody>
      </p:sp>
      <p:sp>
        <p:nvSpPr>
          <p:cNvPr id="3" name="Content Placeholder 2">
            <a:extLst>
              <a:ext uri="{FF2B5EF4-FFF2-40B4-BE49-F238E27FC236}">
                <a16:creationId xmlns:a16="http://schemas.microsoft.com/office/drawing/2014/main" id="{385FA401-08DC-4915-A137-AB5C2ADD5902}"/>
              </a:ext>
            </a:extLst>
          </p:cNvPr>
          <p:cNvSpPr>
            <a:spLocks noGrp="1"/>
          </p:cNvSpPr>
          <p:nvPr>
            <p:ph idx="1"/>
          </p:nvPr>
        </p:nvSpPr>
        <p:spPr/>
        <p:txBody>
          <a:bodyPr>
            <a:normAutofit fontScale="92500"/>
          </a:bodyPr>
          <a:lstStyle/>
          <a:p>
            <a:pPr marL="0" lvl="0" indent="0" algn="l" rtl="0">
              <a:lnSpc>
                <a:spcPct val="115000"/>
              </a:lnSpc>
              <a:spcBef>
                <a:spcPts val="1200"/>
              </a:spcBef>
              <a:spcAft>
                <a:spcPts val="0"/>
              </a:spcAft>
              <a:buNone/>
            </a:pPr>
            <a:r>
              <a:rPr lang="en-US" sz="2400" dirty="0">
                <a:solidFill>
                  <a:schemeClr val="dk1"/>
                </a:solidFill>
              </a:rPr>
              <a:t>Relationships that are caring, supportive and culturally responsive which are proven to:</a:t>
            </a:r>
          </a:p>
          <a:p>
            <a:pPr marL="457200" lvl="0" indent="-317500" algn="l" rtl="0">
              <a:lnSpc>
                <a:spcPct val="115000"/>
              </a:lnSpc>
              <a:spcBef>
                <a:spcPts val="1200"/>
              </a:spcBef>
              <a:spcAft>
                <a:spcPts val="0"/>
              </a:spcAft>
              <a:buSzPts val="1400"/>
              <a:buChar char="●"/>
            </a:pPr>
            <a:r>
              <a:rPr lang="en-US" sz="2400" dirty="0">
                <a:solidFill>
                  <a:schemeClr val="dk1"/>
                </a:solidFill>
              </a:rPr>
              <a:t>Increase attachment and connectedness to school</a:t>
            </a:r>
          </a:p>
          <a:p>
            <a:pPr marL="457200" lvl="0" indent="-317500" algn="l" rtl="0">
              <a:lnSpc>
                <a:spcPct val="115000"/>
              </a:lnSpc>
              <a:spcBef>
                <a:spcPts val="0"/>
              </a:spcBef>
              <a:spcAft>
                <a:spcPts val="0"/>
              </a:spcAft>
              <a:buSzPts val="1400"/>
              <a:buChar char="●"/>
            </a:pPr>
            <a:r>
              <a:rPr lang="en-US" sz="2400" dirty="0">
                <a:solidFill>
                  <a:schemeClr val="dk1"/>
                </a:solidFill>
              </a:rPr>
              <a:t>Improve school performance and engagement </a:t>
            </a:r>
          </a:p>
          <a:p>
            <a:pPr marL="0" lvl="0" indent="457200" algn="l" rtl="0">
              <a:spcBef>
                <a:spcPts val="1200"/>
              </a:spcBef>
              <a:spcAft>
                <a:spcPts val="0"/>
              </a:spcAft>
              <a:buNone/>
            </a:pPr>
            <a:r>
              <a:rPr lang="en-US" u="sng" dirty="0">
                <a:solidFill>
                  <a:schemeClr val="hlink"/>
                </a:solidFill>
                <a:hlinkClick r:id="rId3"/>
              </a:rPr>
              <a:t>Building Developmental Relationships During the COVID-19 Crisis</a:t>
            </a:r>
            <a:endParaRPr lang="en-US" u="sng" dirty="0">
              <a:solidFill>
                <a:schemeClr val="hlink"/>
              </a:solidFill>
            </a:endParaRPr>
          </a:p>
          <a:p>
            <a:pPr marL="0" lvl="0" indent="457200" algn="l" rtl="0">
              <a:spcBef>
                <a:spcPts val="1200"/>
              </a:spcBef>
              <a:spcAft>
                <a:spcPts val="0"/>
              </a:spcAft>
              <a:buNone/>
            </a:pPr>
            <a:r>
              <a:rPr lang="en-US" sz="2400" dirty="0">
                <a:solidFill>
                  <a:schemeClr val="dk1"/>
                </a:solidFill>
                <a:hlinkClick r:id="rId4"/>
              </a:rPr>
              <a:t>21 Questions to Check-in on Your Student’s Well-Being</a:t>
            </a:r>
            <a:endParaRPr lang="en-US" sz="2400" dirty="0">
              <a:solidFill>
                <a:schemeClr val="dk1"/>
              </a:solidFill>
            </a:endParaRPr>
          </a:p>
          <a:p>
            <a:pPr marL="0" lvl="0" indent="0" algn="l" rtl="0">
              <a:lnSpc>
                <a:spcPct val="115000"/>
              </a:lnSpc>
              <a:spcBef>
                <a:spcPts val="1200"/>
              </a:spcBef>
              <a:spcAft>
                <a:spcPts val="0"/>
              </a:spcAft>
              <a:buNone/>
            </a:pPr>
            <a:r>
              <a:rPr lang="en-US" sz="2400" dirty="0">
                <a:solidFill>
                  <a:schemeClr val="dk1"/>
                </a:solidFill>
              </a:rPr>
              <a:t>In addition to positive relationships, positive behaviors in schools are shaped by:</a:t>
            </a:r>
          </a:p>
          <a:p>
            <a:pPr marL="457200" lvl="0" indent="-317500" algn="l" rtl="0">
              <a:lnSpc>
                <a:spcPct val="115000"/>
              </a:lnSpc>
              <a:spcBef>
                <a:spcPts val="1200"/>
              </a:spcBef>
              <a:spcAft>
                <a:spcPts val="0"/>
              </a:spcAft>
              <a:buClr>
                <a:schemeClr val="dk1"/>
              </a:buClr>
              <a:buSzPts val="1400"/>
              <a:buChar char="●"/>
            </a:pPr>
            <a:r>
              <a:rPr lang="en-US" sz="2400" dirty="0">
                <a:solidFill>
                  <a:schemeClr val="dk1"/>
                </a:solidFill>
              </a:rPr>
              <a:t>Use of student-centered, inclusionary and restorative approaches to discipline</a:t>
            </a:r>
          </a:p>
          <a:p>
            <a:pPr marL="457200" lvl="0" indent="-317500" algn="l" rtl="0">
              <a:lnSpc>
                <a:spcPct val="115000"/>
              </a:lnSpc>
              <a:spcBef>
                <a:spcPts val="0"/>
              </a:spcBef>
              <a:spcAft>
                <a:spcPts val="0"/>
              </a:spcAft>
              <a:buClr>
                <a:schemeClr val="dk1"/>
              </a:buClr>
              <a:buSzPts val="1400"/>
              <a:buChar char="●"/>
            </a:pPr>
            <a:r>
              <a:rPr lang="en-US" sz="2400" dirty="0">
                <a:solidFill>
                  <a:schemeClr val="dk1"/>
                </a:solidFill>
              </a:rPr>
              <a:t>Warm, caring and inclusive environments that are predictable and set explicit expectations for mindsets and behaviors. </a:t>
            </a:r>
            <a:r>
              <a:rPr lang="en-US" u="sng" dirty="0">
                <a:solidFill>
                  <a:schemeClr val="hlink"/>
                </a:solidFill>
                <a:hlinkClick r:id="rId5"/>
              </a:rPr>
              <a:t>https://www.pbis.org/</a:t>
            </a:r>
            <a:endParaRPr lang="en-US" dirty="0"/>
          </a:p>
        </p:txBody>
      </p:sp>
      <p:sp>
        <p:nvSpPr>
          <p:cNvPr id="4" name="Slide Number Placeholder 3">
            <a:extLst>
              <a:ext uri="{FF2B5EF4-FFF2-40B4-BE49-F238E27FC236}">
                <a16:creationId xmlns:a16="http://schemas.microsoft.com/office/drawing/2014/main" id="{1C11BBE9-68BD-4713-8474-7B3149F8E4CB}"/>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303845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C50A4A-9FC8-449C-A289-E96F8CC0267C}"/>
              </a:ext>
            </a:extLst>
          </p:cNvPr>
          <p:cNvSpPr>
            <a:spLocks noGrp="1"/>
          </p:cNvSpPr>
          <p:nvPr>
            <p:ph sz="half" idx="2"/>
          </p:nvPr>
        </p:nvSpPr>
        <p:spPr/>
        <p:txBody>
          <a:bodyPr>
            <a:normAutofit fontScale="85000" lnSpcReduction="20000"/>
          </a:bodyPr>
          <a:lstStyle/>
          <a:p>
            <a:pPr marL="0" lvl="0" indent="0" algn="l" rtl="0">
              <a:lnSpc>
                <a:spcPct val="115000"/>
              </a:lnSpc>
              <a:spcBef>
                <a:spcPts val="1200"/>
              </a:spcBef>
              <a:spcAft>
                <a:spcPts val="0"/>
              </a:spcAft>
              <a:buNone/>
            </a:pPr>
            <a:r>
              <a:rPr lang="en-US" sz="2400" dirty="0">
                <a:solidFill>
                  <a:schemeClr val="dk1"/>
                </a:solidFill>
              </a:rPr>
              <a:t>An effective Multi-Tiered System of Supports (MTSS) ensures all student needs are met and include:</a:t>
            </a:r>
          </a:p>
          <a:p>
            <a:pPr marL="457200" lvl="0" indent="-298450" algn="l" rtl="0">
              <a:lnSpc>
                <a:spcPct val="115000"/>
              </a:lnSpc>
              <a:spcBef>
                <a:spcPts val="1200"/>
              </a:spcBef>
              <a:spcAft>
                <a:spcPts val="0"/>
              </a:spcAft>
              <a:buClr>
                <a:schemeClr val="dk1"/>
              </a:buClr>
              <a:buSzPts val="1100"/>
              <a:buChar char="●"/>
            </a:pPr>
            <a:r>
              <a:rPr lang="en-US" sz="2400" dirty="0">
                <a:solidFill>
                  <a:schemeClr val="dk1"/>
                </a:solidFill>
              </a:rPr>
              <a:t>Universal practices that emphasize prevention, buffer stress, and build resilience</a:t>
            </a:r>
          </a:p>
          <a:p>
            <a:pPr marL="457200" lvl="0" indent="-298450" algn="l" rtl="0">
              <a:lnSpc>
                <a:spcPct val="115000"/>
              </a:lnSpc>
              <a:spcBef>
                <a:spcPts val="0"/>
              </a:spcBef>
              <a:spcAft>
                <a:spcPts val="0"/>
              </a:spcAft>
              <a:buClr>
                <a:schemeClr val="dk1"/>
              </a:buClr>
              <a:buSzPts val="1100"/>
              <a:buChar char="●"/>
            </a:pPr>
            <a:r>
              <a:rPr lang="en-US" sz="2400" dirty="0">
                <a:solidFill>
                  <a:schemeClr val="dk1"/>
                </a:solidFill>
              </a:rPr>
              <a:t>Identifying and addressing each child’s needs including physical, social, emotional, mental health, and academic needs</a:t>
            </a:r>
          </a:p>
          <a:p>
            <a:pPr marL="457200" lvl="0" indent="-298450" algn="l" rtl="0">
              <a:lnSpc>
                <a:spcPct val="115000"/>
              </a:lnSpc>
              <a:spcBef>
                <a:spcPts val="0"/>
              </a:spcBef>
              <a:spcAft>
                <a:spcPts val="0"/>
              </a:spcAft>
              <a:buClr>
                <a:schemeClr val="dk1"/>
              </a:buClr>
              <a:buSzPts val="1100"/>
              <a:buChar char="●"/>
            </a:pPr>
            <a:r>
              <a:rPr lang="en-US" sz="2400" dirty="0">
                <a:solidFill>
                  <a:schemeClr val="dk1"/>
                </a:solidFill>
              </a:rPr>
              <a:t>Providing appropriate interventions that assess individual needs, coordinate care, engage families, and if needed provide wrap around services. </a:t>
            </a:r>
          </a:p>
          <a:p>
            <a:endParaRPr lang="en-US" dirty="0"/>
          </a:p>
        </p:txBody>
      </p:sp>
      <p:sp>
        <p:nvSpPr>
          <p:cNvPr id="4" name="Slide Number Placeholder 3">
            <a:extLst>
              <a:ext uri="{FF2B5EF4-FFF2-40B4-BE49-F238E27FC236}">
                <a16:creationId xmlns:a16="http://schemas.microsoft.com/office/drawing/2014/main" id="{36DCDD53-3264-4153-A4B7-FC4E22201748}"/>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
        <p:nvSpPr>
          <p:cNvPr id="5" name="Title 4">
            <a:extLst>
              <a:ext uri="{FF2B5EF4-FFF2-40B4-BE49-F238E27FC236}">
                <a16:creationId xmlns:a16="http://schemas.microsoft.com/office/drawing/2014/main" id="{1B531699-C4A7-450B-979D-EA4D252B2B08}"/>
              </a:ext>
            </a:extLst>
          </p:cNvPr>
          <p:cNvSpPr>
            <a:spLocks noGrp="1"/>
          </p:cNvSpPr>
          <p:nvPr>
            <p:ph type="title"/>
          </p:nvPr>
        </p:nvSpPr>
        <p:spPr/>
        <p:txBody>
          <a:bodyPr/>
          <a:lstStyle/>
          <a:p>
            <a:r>
              <a:rPr lang="en" dirty="0">
                <a:latin typeface="+mn-lt"/>
              </a:rPr>
              <a:t>Multi-Tiered System of Supports</a:t>
            </a:r>
            <a:endParaRPr lang="en-US" dirty="0">
              <a:latin typeface="+mn-lt"/>
            </a:endParaRPr>
          </a:p>
        </p:txBody>
      </p:sp>
      <p:pic>
        <p:nvPicPr>
          <p:cNvPr id="6" name="Google Shape;225;p40" descr="Graphic displaying the Multi-Tiered System of Supports.  A continuum of evidence-based practices, family, school and community partnering, team-driver shared leadership, data-based problem solving and decision-making, and layered continuum of supports.">
            <a:extLst>
              <a:ext uri="{FF2B5EF4-FFF2-40B4-BE49-F238E27FC236}">
                <a16:creationId xmlns:a16="http://schemas.microsoft.com/office/drawing/2014/main" id="{5DBBEE86-63C0-4ADC-98A3-0287F9485E4E}"/>
              </a:ext>
            </a:extLst>
          </p:cNvPr>
          <p:cNvPicPr preferRelativeResize="0">
            <a:picLocks noGrp="1"/>
          </p:cNvPicPr>
          <p:nvPr>
            <p:ph sz="half" idx="1"/>
          </p:nvPr>
        </p:nvPicPr>
        <p:blipFill>
          <a:blip r:embed="rId3">
            <a:alphaModFix/>
          </a:blip>
          <a:stretch>
            <a:fillRect/>
          </a:stretch>
        </p:blipFill>
        <p:spPr>
          <a:xfrm>
            <a:off x="838200" y="1933457"/>
            <a:ext cx="5181600" cy="3592748"/>
          </a:xfrm>
          <a:prstGeom prst="rect">
            <a:avLst/>
          </a:prstGeom>
          <a:noFill/>
          <a:ln>
            <a:noFill/>
          </a:ln>
        </p:spPr>
      </p:pic>
      <p:sp>
        <p:nvSpPr>
          <p:cNvPr id="7" name="Google Shape;226;p40">
            <a:extLst>
              <a:ext uri="{FF2B5EF4-FFF2-40B4-BE49-F238E27FC236}">
                <a16:creationId xmlns:a16="http://schemas.microsoft.com/office/drawing/2014/main" id="{BBA02D50-E7F3-4F4C-B3D0-813112C259E6}"/>
              </a:ext>
            </a:extLst>
          </p:cNvPr>
          <p:cNvSpPr txBox="1"/>
          <p:nvPr/>
        </p:nvSpPr>
        <p:spPr>
          <a:xfrm>
            <a:off x="1916908" y="5397227"/>
            <a:ext cx="3837345" cy="36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4"/>
              </a:rPr>
              <a:t>http://www.cde.state.co.us/mtss</a:t>
            </a:r>
            <a:endParaRPr dirty="0"/>
          </a:p>
        </p:txBody>
      </p:sp>
    </p:spTree>
    <p:extLst>
      <p:ext uri="{BB962C8B-B14F-4D97-AF65-F5344CB8AC3E}">
        <p14:creationId xmlns:p14="http://schemas.microsoft.com/office/powerpoint/2010/main" val="109514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0FB96-D346-4C92-A93A-970E1ACBB7FF}"/>
              </a:ext>
            </a:extLst>
          </p:cNvPr>
          <p:cNvSpPr>
            <a:spLocks noGrp="1"/>
          </p:cNvSpPr>
          <p:nvPr>
            <p:ph type="title"/>
          </p:nvPr>
        </p:nvSpPr>
        <p:spPr/>
        <p:txBody>
          <a:bodyPr/>
          <a:lstStyle/>
          <a:p>
            <a:r>
              <a:rPr lang="en" dirty="0">
                <a:latin typeface="+mn-lt"/>
              </a:rPr>
              <a:t>How to Make Improvements </a:t>
            </a:r>
            <a:endParaRPr lang="en-US" dirty="0">
              <a:latin typeface="+mn-lt"/>
            </a:endParaRPr>
          </a:p>
        </p:txBody>
      </p:sp>
      <p:sp>
        <p:nvSpPr>
          <p:cNvPr id="4" name="Slide Number Placeholder 3">
            <a:extLst>
              <a:ext uri="{FF2B5EF4-FFF2-40B4-BE49-F238E27FC236}">
                <a16:creationId xmlns:a16="http://schemas.microsoft.com/office/drawing/2014/main" id="{B8897D35-38C1-4DDA-9F3C-7984D53CB9C6}"/>
              </a:ext>
            </a:extLst>
          </p:cNvPr>
          <p:cNvSpPr>
            <a:spLocks noGrp="1"/>
          </p:cNvSpPr>
          <p:nvPr>
            <p:ph type="sldNum" sz="quarter" idx="12"/>
          </p:nvPr>
        </p:nvSpPr>
        <p:spPr/>
        <p:txBody>
          <a:bodyPr/>
          <a:lstStyle/>
          <a:p>
            <a:fld id="{C479D5F6-EDCB-402A-AC08-4943A1820E8F}" type="slidenum">
              <a:rPr lang="en-US" smtClean="0"/>
              <a:pPr/>
              <a:t>12</a:t>
            </a:fld>
            <a:endParaRPr lang="en-US" dirty="0"/>
          </a:p>
        </p:txBody>
      </p:sp>
      <p:pic>
        <p:nvPicPr>
          <p:cNvPr id="5" name="Google Shape;233;p41" descr="Improvements can be made by focusing on data, providing professional development to staff, and creating positions within the school and district to coordinate efforts.">
            <a:extLst>
              <a:ext uri="{FF2B5EF4-FFF2-40B4-BE49-F238E27FC236}">
                <a16:creationId xmlns:a16="http://schemas.microsoft.com/office/drawing/2014/main" id="{F283A5DD-C0F8-49CA-9185-085528258A0B}"/>
              </a:ext>
            </a:extLst>
          </p:cNvPr>
          <p:cNvPicPr preferRelativeResize="0">
            <a:picLocks noGrp="1"/>
          </p:cNvPicPr>
          <p:nvPr>
            <p:ph idx="1"/>
          </p:nvPr>
        </p:nvPicPr>
        <p:blipFill>
          <a:blip r:embed="rId3">
            <a:alphaModFix/>
          </a:blip>
          <a:stretch>
            <a:fillRect/>
          </a:stretch>
        </p:blipFill>
        <p:spPr>
          <a:xfrm>
            <a:off x="838200" y="1565134"/>
            <a:ext cx="10515600" cy="4329395"/>
          </a:xfrm>
          <a:prstGeom prst="rect">
            <a:avLst/>
          </a:prstGeom>
          <a:noFill/>
          <a:ln>
            <a:noFill/>
          </a:ln>
        </p:spPr>
      </p:pic>
    </p:spTree>
    <p:extLst>
      <p:ext uri="{BB962C8B-B14F-4D97-AF65-F5344CB8AC3E}">
        <p14:creationId xmlns:p14="http://schemas.microsoft.com/office/powerpoint/2010/main" val="3256746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0EE5-4388-49A0-A876-4289B810C048}"/>
              </a:ext>
            </a:extLst>
          </p:cNvPr>
          <p:cNvSpPr>
            <a:spLocks noGrp="1"/>
          </p:cNvSpPr>
          <p:nvPr>
            <p:ph type="title"/>
          </p:nvPr>
        </p:nvSpPr>
        <p:spPr/>
        <p:txBody>
          <a:bodyPr/>
          <a:lstStyle/>
          <a:p>
            <a:r>
              <a:rPr lang="en" sz="2800" dirty="0">
                <a:latin typeface="+mn-lt"/>
              </a:rPr>
              <a:t>Ideas for Utilizing Funds for Social Emotional Supports </a:t>
            </a:r>
            <a:endParaRPr lang="en-US" dirty="0">
              <a:latin typeface="+mn-lt"/>
            </a:endParaRPr>
          </a:p>
        </p:txBody>
      </p:sp>
      <p:sp>
        <p:nvSpPr>
          <p:cNvPr id="3" name="Content Placeholder 2">
            <a:extLst>
              <a:ext uri="{FF2B5EF4-FFF2-40B4-BE49-F238E27FC236}">
                <a16:creationId xmlns:a16="http://schemas.microsoft.com/office/drawing/2014/main" id="{D1736554-2C78-4B62-B139-B3AD974EFE7B}"/>
              </a:ext>
            </a:extLst>
          </p:cNvPr>
          <p:cNvSpPr>
            <a:spLocks noGrp="1"/>
          </p:cNvSpPr>
          <p:nvPr>
            <p:ph idx="1"/>
          </p:nvPr>
        </p:nvSpPr>
        <p:spPr/>
        <p:txBody>
          <a:bodyPr/>
          <a:lstStyle/>
          <a:p>
            <a:pPr marL="0" indent="0">
              <a:buNone/>
            </a:pPr>
            <a:r>
              <a:rPr lang="en-US" dirty="0"/>
              <a:t>Contract/Hire/Pay for Services</a:t>
            </a:r>
          </a:p>
          <a:p>
            <a:r>
              <a:rPr lang="en-US" dirty="0"/>
              <a:t>Assess needs/perceptions as well as policies and practices and analyze data to drive action planning</a:t>
            </a:r>
          </a:p>
          <a:p>
            <a:r>
              <a:rPr lang="en-US" dirty="0"/>
              <a:t>Coordination of whole child, school climate, family engagement, and/or prevention efforts</a:t>
            </a:r>
          </a:p>
          <a:p>
            <a:r>
              <a:rPr lang="en-US" dirty="0"/>
              <a:t>Staff professional development on: integrating social emotional skill building; trauma responsiveness; positive behavior supports; student engagement/relationship building </a:t>
            </a:r>
          </a:p>
          <a:p>
            <a:pPr lvl="1"/>
            <a:r>
              <a:rPr lang="en-US" dirty="0"/>
              <a:t>Pay for substitutes to cover PD</a:t>
            </a:r>
          </a:p>
          <a:p>
            <a:pPr marL="0" indent="0">
              <a:buNone/>
            </a:pPr>
            <a:endParaRPr lang="en-US" dirty="0"/>
          </a:p>
        </p:txBody>
      </p:sp>
      <p:sp>
        <p:nvSpPr>
          <p:cNvPr id="4" name="Slide Number Placeholder 3">
            <a:extLst>
              <a:ext uri="{FF2B5EF4-FFF2-40B4-BE49-F238E27FC236}">
                <a16:creationId xmlns:a16="http://schemas.microsoft.com/office/drawing/2014/main" id="{D2C84B9F-BB71-4C99-B34F-EE21F883E54E}"/>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32477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A247E-162E-43A1-8BAE-D628AC00BE07}"/>
              </a:ext>
            </a:extLst>
          </p:cNvPr>
          <p:cNvSpPr>
            <a:spLocks noGrp="1"/>
          </p:cNvSpPr>
          <p:nvPr>
            <p:ph type="title"/>
          </p:nvPr>
        </p:nvSpPr>
        <p:spPr/>
        <p:txBody>
          <a:bodyPr/>
          <a:lstStyle/>
          <a:p>
            <a:r>
              <a:rPr lang="en" dirty="0">
                <a:latin typeface="+mn-lt"/>
              </a:rPr>
              <a:t>Resources</a:t>
            </a:r>
            <a:endParaRPr lang="en-US" dirty="0">
              <a:latin typeface="+mn-lt"/>
            </a:endParaRPr>
          </a:p>
        </p:txBody>
      </p:sp>
      <p:sp>
        <p:nvSpPr>
          <p:cNvPr id="3" name="Content Placeholder 2">
            <a:extLst>
              <a:ext uri="{FF2B5EF4-FFF2-40B4-BE49-F238E27FC236}">
                <a16:creationId xmlns:a16="http://schemas.microsoft.com/office/drawing/2014/main" id="{D452646D-BFAD-41EB-A521-59A58CA20FCA}"/>
              </a:ext>
            </a:extLst>
          </p:cNvPr>
          <p:cNvSpPr>
            <a:spLocks noGrp="1"/>
          </p:cNvSpPr>
          <p:nvPr>
            <p:ph idx="1"/>
          </p:nvPr>
        </p:nvSpPr>
        <p:spPr/>
        <p:txBody>
          <a:bodyPr>
            <a:normAutofit fontScale="92500" lnSpcReduction="20000"/>
          </a:bodyPr>
          <a:lstStyle/>
          <a:p>
            <a:pPr marL="0" indent="0">
              <a:buNone/>
            </a:pPr>
            <a:r>
              <a:rPr lang="en-US" dirty="0"/>
              <a:t>School Climate and Perception Surveys:</a:t>
            </a:r>
          </a:p>
          <a:p>
            <a:r>
              <a:rPr lang="en-US" dirty="0">
                <a:hlinkClick r:id="rId3"/>
              </a:rPr>
              <a:t>US Department of Education School Climate Surveys</a:t>
            </a:r>
            <a:endParaRPr lang="en-US" dirty="0"/>
          </a:p>
          <a:p>
            <a:r>
              <a:rPr lang="en-US" dirty="0">
                <a:hlinkClick r:id="rId4"/>
              </a:rPr>
              <a:t>Positive Behavior Interventions and Supports Surveys</a:t>
            </a:r>
            <a:endParaRPr lang="en-US" dirty="0"/>
          </a:p>
          <a:p>
            <a:r>
              <a:rPr lang="en-US" dirty="0">
                <a:hlinkClick r:id="rId5"/>
              </a:rPr>
              <a:t>National School Climate Center</a:t>
            </a:r>
            <a:endParaRPr lang="en-US" dirty="0"/>
          </a:p>
          <a:p>
            <a:endParaRPr lang="en-US" dirty="0"/>
          </a:p>
          <a:p>
            <a:pPr marL="0" indent="0">
              <a:buNone/>
            </a:pPr>
            <a:r>
              <a:rPr lang="en-US" dirty="0"/>
              <a:t>Resource Hubs with Policy and Practice Inventories (completed by school teams):</a:t>
            </a:r>
          </a:p>
          <a:p>
            <a:r>
              <a:rPr lang="en-US" dirty="0">
                <a:hlinkClick r:id="rId6"/>
              </a:rPr>
              <a:t>School Health Assessment and Performance Evaluation (SHAPE) System</a:t>
            </a:r>
            <a:endParaRPr lang="en-US" dirty="0"/>
          </a:p>
          <a:p>
            <a:r>
              <a:rPr lang="en-US" dirty="0">
                <a:hlinkClick r:id="rId7"/>
              </a:rPr>
              <a:t>Resilience in School Environments (RISE) </a:t>
            </a:r>
            <a:endParaRPr lang="en-US" dirty="0"/>
          </a:p>
          <a:p>
            <a:r>
              <a:rPr lang="en-US" dirty="0">
                <a:hlinkClick r:id="rId8"/>
              </a:rPr>
              <a:t>Colorado Healthy Schools Smart Source (Smart Source)</a:t>
            </a:r>
            <a:endParaRPr lang="en-US" dirty="0"/>
          </a:p>
          <a:p>
            <a:pPr marL="0" indent="0">
              <a:buNone/>
            </a:pPr>
            <a:endParaRPr lang="en-US" dirty="0"/>
          </a:p>
          <a:p>
            <a:pPr marL="0" indent="0">
              <a:buNone/>
            </a:pPr>
            <a:r>
              <a:rPr lang="en-US" dirty="0"/>
              <a:t>For more information about possible professional development ideas, contact Andrea Pulskamp: </a:t>
            </a:r>
            <a:r>
              <a:rPr lang="en-US" dirty="0">
                <a:hlinkClick r:id="rId9"/>
              </a:rPr>
              <a:t>pulskamp@cde.state.co.us </a:t>
            </a:r>
            <a:endParaRPr lang="en-US" dirty="0"/>
          </a:p>
          <a:p>
            <a:endParaRPr lang="en-US" dirty="0"/>
          </a:p>
        </p:txBody>
      </p:sp>
      <p:sp>
        <p:nvSpPr>
          <p:cNvPr id="4" name="Slide Number Placeholder 3">
            <a:extLst>
              <a:ext uri="{FF2B5EF4-FFF2-40B4-BE49-F238E27FC236}">
                <a16:creationId xmlns:a16="http://schemas.microsoft.com/office/drawing/2014/main" id="{FB80B90B-9806-4349-9888-CD5AC001657D}"/>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156351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CE27-7700-4DCD-9BD3-9FAA0EFD9B65}"/>
              </a:ext>
            </a:extLst>
          </p:cNvPr>
          <p:cNvSpPr>
            <a:spLocks noGrp="1"/>
          </p:cNvSpPr>
          <p:nvPr>
            <p:ph type="ctrTitle"/>
          </p:nvPr>
        </p:nvSpPr>
        <p:spPr/>
        <p:txBody>
          <a:bodyPr/>
          <a:lstStyle/>
          <a:p>
            <a:r>
              <a:rPr lang="en-US" dirty="0">
                <a:latin typeface="+mn-lt"/>
              </a:rPr>
              <a:t>Student Mental Health Supports</a:t>
            </a:r>
          </a:p>
        </p:txBody>
      </p:sp>
      <p:sp>
        <p:nvSpPr>
          <p:cNvPr id="3" name="Slide Number Placeholder 2">
            <a:extLst>
              <a:ext uri="{FF2B5EF4-FFF2-40B4-BE49-F238E27FC236}">
                <a16:creationId xmlns:a16="http://schemas.microsoft.com/office/drawing/2014/main" id="{DB529CC7-F16C-42DA-BA5E-3A144E1826DA}"/>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4258108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Google Shape;257;p45" descr="The National Council for Behavioral Health provided the following tips to help teens cope during COVID-19:  Maintain a daily routine, stay connected with others, talk to people you feel comfortable with about your feelings, limit the amount of time talking about or watching news media or social media, and be kind to yourself and each other.">
            <a:extLst>
              <a:ext uri="{FF2B5EF4-FFF2-40B4-BE49-F238E27FC236}">
                <a16:creationId xmlns:a16="http://schemas.microsoft.com/office/drawing/2014/main" id="{C9CC3412-640D-4875-850C-6FF15278F566}"/>
              </a:ext>
            </a:extLst>
          </p:cNvPr>
          <p:cNvPicPr preferRelativeResize="0"/>
          <p:nvPr/>
        </p:nvPicPr>
        <p:blipFill rotWithShape="1">
          <a:blip r:embed="rId3"/>
          <a:srcRect l="2439"/>
          <a:stretch/>
        </p:blipFill>
        <p:spPr>
          <a:xfrm>
            <a:off x="321733" y="321733"/>
            <a:ext cx="11548534" cy="6214534"/>
          </a:xfrm>
          <a:prstGeom prst="rect">
            <a:avLst/>
          </a:prstGeom>
          <a:noFill/>
        </p:spPr>
      </p:pic>
      <p:sp>
        <p:nvSpPr>
          <p:cNvPr id="9" name="Title 8">
            <a:extLst>
              <a:ext uri="{FF2B5EF4-FFF2-40B4-BE49-F238E27FC236}">
                <a16:creationId xmlns:a16="http://schemas.microsoft.com/office/drawing/2014/main" id="{52E0AF72-1E3A-4931-AFE2-1B076734217E}"/>
              </a:ext>
            </a:extLst>
          </p:cNvPr>
          <p:cNvSpPr>
            <a:spLocks noGrp="1"/>
          </p:cNvSpPr>
          <p:nvPr>
            <p:ph type="title"/>
          </p:nvPr>
        </p:nvSpPr>
        <p:spPr>
          <a:xfrm>
            <a:off x="443565" y="-898524"/>
            <a:ext cx="8065168" cy="898524"/>
          </a:xfrm>
        </p:spPr>
        <p:txBody>
          <a:bodyPr vert="horz" lIns="0" tIns="0" rIns="0" bIns="0" rtlCol="0" anchor="b" anchorCtr="0">
            <a:normAutofit/>
          </a:bodyPr>
          <a:lstStyle/>
          <a:p>
            <a:r>
              <a:rPr lang="en-US" dirty="0"/>
              <a:t>Tips to Help Teens Cope during COVID-19</a:t>
            </a:r>
          </a:p>
        </p:txBody>
      </p:sp>
    </p:spTree>
    <p:extLst>
      <p:ext uri="{BB962C8B-B14F-4D97-AF65-F5344CB8AC3E}">
        <p14:creationId xmlns:p14="http://schemas.microsoft.com/office/powerpoint/2010/main" val="115315912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B7F5-B910-4DF8-8B8D-753D530A210D}"/>
              </a:ext>
            </a:extLst>
          </p:cNvPr>
          <p:cNvSpPr>
            <a:spLocks noGrp="1"/>
          </p:cNvSpPr>
          <p:nvPr>
            <p:ph type="title"/>
          </p:nvPr>
        </p:nvSpPr>
        <p:spPr/>
        <p:txBody>
          <a:bodyPr/>
          <a:lstStyle/>
          <a:p>
            <a:r>
              <a:rPr lang="en-US" dirty="0">
                <a:latin typeface="+mn-lt"/>
              </a:rPr>
              <a:t>Direct Mental Health Intervention</a:t>
            </a:r>
          </a:p>
        </p:txBody>
      </p:sp>
      <p:sp>
        <p:nvSpPr>
          <p:cNvPr id="4" name="Slide Number Placeholder 3">
            <a:extLst>
              <a:ext uri="{FF2B5EF4-FFF2-40B4-BE49-F238E27FC236}">
                <a16:creationId xmlns:a16="http://schemas.microsoft.com/office/drawing/2014/main" id="{689B8628-6F2C-4138-88B3-DF98EDEFD466}"/>
              </a:ext>
            </a:extLst>
          </p:cNvPr>
          <p:cNvSpPr>
            <a:spLocks noGrp="1"/>
          </p:cNvSpPr>
          <p:nvPr>
            <p:ph type="sldNum" sz="quarter" idx="12"/>
          </p:nvPr>
        </p:nvSpPr>
        <p:spPr/>
        <p:txBody>
          <a:bodyPr/>
          <a:lstStyle/>
          <a:p>
            <a:fld id="{C479D5F6-EDCB-402A-AC08-4943A1820E8F}" type="slidenum">
              <a:rPr lang="en-US" smtClean="0"/>
              <a:pPr/>
              <a:t>17</a:t>
            </a:fld>
            <a:endParaRPr lang="en-US" dirty="0"/>
          </a:p>
        </p:txBody>
      </p:sp>
      <p:grpSp>
        <p:nvGrpSpPr>
          <p:cNvPr id="14" name="Google Shape;263;p46" descr="Arrow graphic indicating continual process.">
            <a:extLst>
              <a:ext uri="{FF2B5EF4-FFF2-40B4-BE49-F238E27FC236}">
                <a16:creationId xmlns:a16="http://schemas.microsoft.com/office/drawing/2014/main" id="{1B7BCE9A-E6C4-45E6-BDA1-DA220C9C1877}"/>
              </a:ext>
            </a:extLst>
          </p:cNvPr>
          <p:cNvGrpSpPr/>
          <p:nvPr/>
        </p:nvGrpSpPr>
        <p:grpSpPr>
          <a:xfrm>
            <a:off x="3397337" y="1676636"/>
            <a:ext cx="4466837" cy="4230929"/>
            <a:chOff x="2820225" y="891450"/>
            <a:chExt cx="3175200" cy="3175200"/>
          </a:xfrm>
        </p:grpSpPr>
        <p:sp>
          <p:nvSpPr>
            <p:cNvPr id="15" name="Google Shape;264;p46">
              <a:extLst>
                <a:ext uri="{FF2B5EF4-FFF2-40B4-BE49-F238E27FC236}">
                  <a16:creationId xmlns:a16="http://schemas.microsoft.com/office/drawing/2014/main" id="{7AED2E87-48B5-4E18-A81D-94467560C86F}"/>
                </a:ext>
              </a:extLst>
            </p:cNvPr>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5;p46">
              <a:extLst>
                <a:ext uri="{FF2B5EF4-FFF2-40B4-BE49-F238E27FC236}">
                  <a16:creationId xmlns:a16="http://schemas.microsoft.com/office/drawing/2014/main" id="{0C02FCE8-4273-4194-99CA-B6AFC63A3D50}"/>
                </a:ext>
              </a:extLst>
            </p:cNvPr>
            <p:cNvSpPr/>
            <p:nvPr/>
          </p:nvSpPr>
          <p:spPr>
            <a:xfrm rot="10800000">
              <a:off x="3175023" y="1179900"/>
              <a:ext cx="450600" cy="450600"/>
            </a:xfrm>
            <a:prstGeom prst="rtTriangle">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69;p46" descr="Professionals:  School Social Worker, Counselors and School Psychologists.">
            <a:extLst>
              <a:ext uri="{FF2B5EF4-FFF2-40B4-BE49-F238E27FC236}">
                <a16:creationId xmlns:a16="http://schemas.microsoft.com/office/drawing/2014/main" id="{F9D4AFDE-6B36-4803-A1CE-0C32629B9EF3}"/>
              </a:ext>
            </a:extLst>
          </p:cNvPr>
          <p:cNvGrpSpPr/>
          <p:nvPr/>
        </p:nvGrpSpPr>
        <p:grpSpPr>
          <a:xfrm>
            <a:off x="1065793" y="2484000"/>
            <a:ext cx="3325687" cy="1712586"/>
            <a:chOff x="3798075" y="709250"/>
            <a:chExt cx="1332300" cy="914700"/>
          </a:xfrm>
        </p:grpSpPr>
        <p:sp>
          <p:nvSpPr>
            <p:cNvPr id="12" name="Google Shape;270;p46">
              <a:extLst>
                <a:ext uri="{FF2B5EF4-FFF2-40B4-BE49-F238E27FC236}">
                  <a16:creationId xmlns:a16="http://schemas.microsoft.com/office/drawing/2014/main" id="{B2A23B16-C143-4382-9F0C-6AFA27AFD1D4}"/>
                </a:ext>
              </a:extLst>
            </p:cNvPr>
            <p:cNvSpPr/>
            <p:nvPr/>
          </p:nvSpPr>
          <p:spPr>
            <a:xfrm>
              <a:off x="3798075" y="994250"/>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solidFill>
                    <a:schemeClr val="lt1"/>
                  </a:solidFill>
                  <a:latin typeface="Calibri"/>
                  <a:ea typeface="Calibri"/>
                  <a:cs typeface="Calibri"/>
                  <a:sym typeface="Calibri"/>
                </a:rPr>
                <a:t>School Social Worker</a:t>
              </a:r>
              <a:endParaRPr sz="1600">
                <a:solidFill>
                  <a:schemeClr val="lt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600">
                  <a:solidFill>
                    <a:schemeClr val="lt1"/>
                  </a:solidFill>
                  <a:latin typeface="Calibri"/>
                  <a:ea typeface="Calibri"/>
                  <a:cs typeface="Calibri"/>
                  <a:sym typeface="Calibri"/>
                </a:rPr>
                <a:t>Counselors</a:t>
              </a:r>
              <a:endParaRPr sz="1600">
                <a:solidFill>
                  <a:schemeClr val="lt1"/>
                </a:solidFill>
                <a:latin typeface="Calibri"/>
                <a:ea typeface="Calibri"/>
                <a:cs typeface="Calibri"/>
                <a:sym typeface="Calibri"/>
              </a:endParaRPr>
            </a:p>
            <a:p>
              <a:pPr marL="0" lvl="0" indent="0" algn="l" rtl="0">
                <a:lnSpc>
                  <a:spcPct val="100000"/>
                </a:lnSpc>
                <a:spcBef>
                  <a:spcPts val="0"/>
                </a:spcBef>
                <a:spcAft>
                  <a:spcPts val="0"/>
                </a:spcAft>
                <a:buNone/>
              </a:pPr>
              <a:r>
                <a:rPr lang="en" sz="1600">
                  <a:solidFill>
                    <a:schemeClr val="lt1"/>
                  </a:solidFill>
                  <a:latin typeface="Calibri"/>
                  <a:ea typeface="Calibri"/>
                  <a:cs typeface="Calibri"/>
                  <a:sym typeface="Calibri"/>
                </a:rPr>
                <a:t>School Psychologists</a:t>
              </a:r>
              <a:endParaRPr sz="1600">
                <a:solidFill>
                  <a:schemeClr val="lt1"/>
                </a:solidFill>
                <a:latin typeface="Calibri"/>
                <a:ea typeface="Calibri"/>
                <a:cs typeface="Calibri"/>
                <a:sym typeface="Calibri"/>
              </a:endParaRPr>
            </a:p>
          </p:txBody>
        </p:sp>
        <p:sp>
          <p:nvSpPr>
            <p:cNvPr id="13" name="Google Shape;271;p46">
              <a:extLst>
                <a:ext uri="{FF2B5EF4-FFF2-40B4-BE49-F238E27FC236}">
                  <a16:creationId xmlns:a16="http://schemas.microsoft.com/office/drawing/2014/main" id="{925E5CBE-4522-4496-9F3A-C5448A544DC4}"/>
                </a:ext>
              </a:extLst>
            </p:cNvPr>
            <p:cNvSpPr/>
            <p:nvPr/>
          </p:nvSpPr>
          <p:spPr>
            <a:xfrm>
              <a:off x="3798075" y="709250"/>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FFFFFF"/>
                  </a:solidFill>
                  <a:latin typeface="Roboto"/>
                  <a:ea typeface="Roboto"/>
                  <a:cs typeface="Roboto"/>
                  <a:sym typeface="Roboto"/>
                </a:rPr>
                <a:t>Professionals</a:t>
              </a:r>
              <a:endParaRPr sz="1600">
                <a:solidFill>
                  <a:srgbClr val="FFFFFF"/>
                </a:solidFill>
              </a:endParaRPr>
            </a:p>
          </p:txBody>
        </p:sp>
      </p:grpSp>
      <p:grpSp>
        <p:nvGrpSpPr>
          <p:cNvPr id="5" name="Google Shape;266;p46" descr="Therapeutic Model:  Social skills, Dialectical Behavioral Therapy (DBT), Cognitive Behavioral Therapy (CBT), and Solution Focused Therapy.">
            <a:extLst>
              <a:ext uri="{FF2B5EF4-FFF2-40B4-BE49-F238E27FC236}">
                <a16:creationId xmlns:a16="http://schemas.microsoft.com/office/drawing/2014/main" id="{52EB81A7-E71A-4802-9F0E-C90D61B0B18F}"/>
              </a:ext>
            </a:extLst>
          </p:cNvPr>
          <p:cNvGrpSpPr/>
          <p:nvPr/>
        </p:nvGrpSpPr>
        <p:grpSpPr>
          <a:xfrm>
            <a:off x="7205783" y="1751813"/>
            <a:ext cx="3325687" cy="1604018"/>
            <a:chOff x="5130375" y="2422675"/>
            <a:chExt cx="1332300" cy="914700"/>
          </a:xfrm>
        </p:grpSpPr>
        <p:sp>
          <p:nvSpPr>
            <p:cNvPr id="6" name="Google Shape;267;p46">
              <a:extLst>
                <a:ext uri="{FF2B5EF4-FFF2-40B4-BE49-F238E27FC236}">
                  <a16:creationId xmlns:a16="http://schemas.microsoft.com/office/drawing/2014/main" id="{FE6F4B03-3F6A-4AD6-88DF-855E646904AC}"/>
                </a:ext>
              </a:extLst>
            </p:cNvPr>
            <p:cNvSpPr/>
            <p:nvPr/>
          </p:nvSpPr>
          <p:spPr>
            <a:xfrm>
              <a:off x="5130375" y="2707675"/>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solidFill>
                    <a:schemeClr val="lt1"/>
                  </a:solidFill>
                  <a:latin typeface="Calibri"/>
                  <a:ea typeface="Calibri"/>
                  <a:cs typeface="Calibri"/>
                  <a:sym typeface="Calibri"/>
                </a:rPr>
                <a:t>Social Skills</a:t>
              </a:r>
              <a:endParaRPr sz="1600">
                <a:solidFill>
                  <a:schemeClr val="lt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600">
                  <a:solidFill>
                    <a:schemeClr val="lt1"/>
                  </a:solidFill>
                  <a:latin typeface="Calibri"/>
                  <a:ea typeface="Calibri"/>
                  <a:cs typeface="Calibri"/>
                  <a:sym typeface="Calibri"/>
                </a:rPr>
                <a:t>Dialectical Behavior Therapy (DBT)</a:t>
              </a:r>
              <a:endParaRPr sz="1600">
                <a:solidFill>
                  <a:schemeClr val="lt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600">
                  <a:solidFill>
                    <a:schemeClr val="lt1"/>
                  </a:solidFill>
                  <a:latin typeface="Calibri"/>
                  <a:ea typeface="Calibri"/>
                  <a:cs typeface="Calibri"/>
                  <a:sym typeface="Calibri"/>
                </a:rPr>
                <a:t>Cognitive Behavioral Therapy (CBT)</a:t>
              </a:r>
              <a:endParaRPr sz="1600">
                <a:solidFill>
                  <a:schemeClr val="lt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600">
                  <a:solidFill>
                    <a:schemeClr val="lt1"/>
                  </a:solidFill>
                  <a:latin typeface="Calibri"/>
                  <a:ea typeface="Calibri"/>
                  <a:cs typeface="Calibri"/>
                  <a:sym typeface="Calibri"/>
                </a:rPr>
                <a:t>Solution Focused Therapy</a:t>
              </a:r>
              <a:endParaRPr sz="1600">
                <a:solidFill>
                  <a:schemeClr val="lt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600">
                <a:solidFill>
                  <a:schemeClr val="lt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600">
                <a:solidFill>
                  <a:schemeClr val="lt1"/>
                </a:solidFill>
                <a:latin typeface="Calibri"/>
                <a:ea typeface="Calibri"/>
                <a:cs typeface="Calibri"/>
                <a:sym typeface="Calibri"/>
              </a:endParaRPr>
            </a:p>
            <a:p>
              <a:pPr marL="0" lvl="0" indent="0" algn="l" rtl="0">
                <a:lnSpc>
                  <a:spcPct val="100000"/>
                </a:lnSpc>
                <a:spcBef>
                  <a:spcPts val="0"/>
                </a:spcBef>
                <a:spcAft>
                  <a:spcPts val="0"/>
                </a:spcAft>
                <a:buNone/>
              </a:pPr>
              <a:endParaRPr sz="1600">
                <a:solidFill>
                  <a:schemeClr val="lt1"/>
                </a:solidFill>
                <a:latin typeface="Calibri"/>
                <a:ea typeface="Calibri"/>
                <a:cs typeface="Calibri"/>
                <a:sym typeface="Calibri"/>
              </a:endParaRPr>
            </a:p>
          </p:txBody>
        </p:sp>
        <p:sp>
          <p:nvSpPr>
            <p:cNvPr id="7" name="Google Shape;268;p46">
              <a:extLst>
                <a:ext uri="{FF2B5EF4-FFF2-40B4-BE49-F238E27FC236}">
                  <a16:creationId xmlns:a16="http://schemas.microsoft.com/office/drawing/2014/main" id="{462B907C-BC66-4A3F-9351-88618A8CB570}"/>
                </a:ext>
              </a:extLst>
            </p:cNvPr>
            <p:cNvSpPr/>
            <p:nvPr/>
          </p:nvSpPr>
          <p:spPr>
            <a:xfrm>
              <a:off x="5130375" y="2422675"/>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solidFill>
                    <a:srgbClr val="FFFFFF"/>
                  </a:solidFill>
                  <a:latin typeface="Calibri"/>
                  <a:ea typeface="Calibri"/>
                  <a:cs typeface="Calibri"/>
                  <a:sym typeface="Calibri"/>
                </a:rPr>
                <a:t>Therapeutic Model </a:t>
              </a:r>
              <a:endParaRPr sz="1600" dirty="0">
                <a:solidFill>
                  <a:srgbClr val="FFFFFF"/>
                </a:solidFill>
                <a:latin typeface="Calibri"/>
                <a:ea typeface="Calibri"/>
                <a:cs typeface="Calibri"/>
                <a:sym typeface="Calibri"/>
              </a:endParaRPr>
            </a:p>
          </p:txBody>
        </p:sp>
      </p:grpSp>
      <p:grpSp>
        <p:nvGrpSpPr>
          <p:cNvPr id="8" name="Google Shape;272;p46" descr="Style:  Individual Counseling, and Group Counseling.">
            <a:extLst>
              <a:ext uri="{FF2B5EF4-FFF2-40B4-BE49-F238E27FC236}">
                <a16:creationId xmlns:a16="http://schemas.microsoft.com/office/drawing/2014/main" id="{A9878B5B-5736-469A-94A9-E019881054DC}"/>
              </a:ext>
            </a:extLst>
          </p:cNvPr>
          <p:cNvGrpSpPr/>
          <p:nvPr/>
        </p:nvGrpSpPr>
        <p:grpSpPr>
          <a:xfrm>
            <a:off x="6352316" y="4699309"/>
            <a:ext cx="3023716" cy="1444368"/>
            <a:chOff x="2465775" y="2422675"/>
            <a:chExt cx="2881200" cy="1368900"/>
          </a:xfrm>
        </p:grpSpPr>
        <p:sp>
          <p:nvSpPr>
            <p:cNvPr id="9" name="Google Shape;273;p46">
              <a:extLst>
                <a:ext uri="{FF2B5EF4-FFF2-40B4-BE49-F238E27FC236}">
                  <a16:creationId xmlns:a16="http://schemas.microsoft.com/office/drawing/2014/main" id="{099A3502-3E34-4859-ABA0-DEB8D93AB49D}"/>
                </a:ext>
              </a:extLst>
            </p:cNvPr>
            <p:cNvSpPr/>
            <p:nvPr/>
          </p:nvSpPr>
          <p:spPr>
            <a:xfrm>
              <a:off x="2465775" y="2707675"/>
              <a:ext cx="2881200" cy="1083900"/>
            </a:xfrm>
            <a:prstGeom prst="rect">
              <a:avLst/>
            </a:prstGeom>
            <a:solidFill>
              <a:srgbClr val="1B786E"/>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solidFill>
                    <a:schemeClr val="lt1"/>
                  </a:solidFill>
                </a:rPr>
                <a:t>Individual Counseling</a:t>
              </a:r>
              <a:endParaRPr sz="1600">
                <a:solidFill>
                  <a:schemeClr val="lt1"/>
                </a:solidFill>
              </a:endParaRPr>
            </a:p>
            <a:p>
              <a:pPr marL="0" lvl="0" indent="0" algn="l" rtl="0">
                <a:lnSpc>
                  <a:spcPct val="100000"/>
                </a:lnSpc>
                <a:spcBef>
                  <a:spcPts val="0"/>
                </a:spcBef>
                <a:spcAft>
                  <a:spcPts val="0"/>
                </a:spcAft>
                <a:buClr>
                  <a:schemeClr val="dk1"/>
                </a:buClr>
                <a:buSzPts val="1100"/>
                <a:buFont typeface="Arial"/>
                <a:buNone/>
              </a:pPr>
              <a:r>
                <a:rPr lang="en" sz="1600">
                  <a:solidFill>
                    <a:schemeClr val="lt1"/>
                  </a:solidFill>
                </a:rPr>
                <a:t>Group Counseling</a:t>
              </a:r>
              <a:endParaRPr sz="1600">
                <a:solidFill>
                  <a:schemeClr val="lt1"/>
                </a:solidFill>
              </a:endParaRPr>
            </a:p>
            <a:p>
              <a:pPr marL="0" lvl="0" indent="0" algn="l" rtl="0">
                <a:lnSpc>
                  <a:spcPct val="100000"/>
                </a:lnSpc>
                <a:spcBef>
                  <a:spcPts val="0"/>
                </a:spcBef>
                <a:spcAft>
                  <a:spcPts val="0"/>
                </a:spcAft>
                <a:buClr>
                  <a:schemeClr val="dk1"/>
                </a:buClr>
                <a:buSzPts val="1100"/>
                <a:buFont typeface="Arial"/>
                <a:buNone/>
              </a:pPr>
              <a:endParaRPr sz="1600">
                <a:solidFill>
                  <a:schemeClr val="lt1"/>
                </a:solidFill>
              </a:endParaRPr>
            </a:p>
            <a:p>
              <a:pPr marL="0" lvl="0" indent="0" algn="l" rtl="0">
                <a:lnSpc>
                  <a:spcPct val="100000"/>
                </a:lnSpc>
                <a:spcBef>
                  <a:spcPts val="0"/>
                </a:spcBef>
                <a:spcAft>
                  <a:spcPts val="0"/>
                </a:spcAft>
                <a:buNone/>
              </a:pPr>
              <a:endParaRPr sz="1600">
                <a:solidFill>
                  <a:schemeClr val="lt1"/>
                </a:solidFill>
                <a:latin typeface="Roboto"/>
                <a:ea typeface="Roboto"/>
                <a:cs typeface="Roboto"/>
                <a:sym typeface="Roboto"/>
              </a:endParaRPr>
            </a:p>
          </p:txBody>
        </p:sp>
        <p:sp>
          <p:nvSpPr>
            <p:cNvPr id="10" name="Google Shape;274;p46">
              <a:extLst>
                <a:ext uri="{FF2B5EF4-FFF2-40B4-BE49-F238E27FC236}">
                  <a16:creationId xmlns:a16="http://schemas.microsoft.com/office/drawing/2014/main" id="{CB9108D6-E758-433A-9C4F-B56B69487AE9}"/>
                </a:ext>
              </a:extLst>
            </p:cNvPr>
            <p:cNvSpPr/>
            <p:nvPr/>
          </p:nvSpPr>
          <p:spPr>
            <a:xfrm>
              <a:off x="2465775" y="2422675"/>
              <a:ext cx="28812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FFFFFF"/>
                  </a:solidFill>
                  <a:latin typeface="Roboto"/>
                  <a:ea typeface="Roboto"/>
                  <a:cs typeface="Roboto"/>
                  <a:sym typeface="Roboto"/>
                </a:rPr>
                <a:t>Style</a:t>
              </a:r>
              <a:endParaRPr sz="1600">
                <a:solidFill>
                  <a:srgbClr val="FFFFFF"/>
                </a:solidFill>
              </a:endParaRPr>
            </a:p>
          </p:txBody>
        </p:sp>
      </p:grpSp>
    </p:spTree>
    <p:extLst>
      <p:ext uri="{BB962C8B-B14F-4D97-AF65-F5344CB8AC3E}">
        <p14:creationId xmlns:p14="http://schemas.microsoft.com/office/powerpoint/2010/main" val="1725099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6503AC-3087-4E5C-A488-D6D0B7E299B9}"/>
              </a:ext>
            </a:extLst>
          </p:cNvPr>
          <p:cNvSpPr>
            <a:spLocks noGrp="1"/>
          </p:cNvSpPr>
          <p:nvPr>
            <p:ph sz="half" idx="1"/>
          </p:nvPr>
        </p:nvSpPr>
        <p:spPr/>
        <p:txBody>
          <a:bodyPr/>
          <a:lstStyle/>
          <a:p>
            <a:r>
              <a:rPr lang="en-US" dirty="0"/>
              <a:t>Office Hours</a:t>
            </a:r>
          </a:p>
          <a:p>
            <a:r>
              <a:rPr lang="en-US" dirty="0"/>
              <a:t>Visual Schedules</a:t>
            </a:r>
          </a:p>
          <a:p>
            <a:pPr lvl="1"/>
            <a:r>
              <a:rPr lang="en-US" dirty="0"/>
              <a:t>Embedded links</a:t>
            </a:r>
          </a:p>
          <a:p>
            <a:r>
              <a:rPr lang="en-US" dirty="0"/>
              <a:t>Simple and Clear Expectations and Websites</a:t>
            </a:r>
          </a:p>
          <a:p>
            <a:r>
              <a:rPr lang="en-US" dirty="0"/>
              <a:t>Streamlined Communication</a:t>
            </a:r>
          </a:p>
          <a:p>
            <a:r>
              <a:rPr lang="en-US" dirty="0"/>
              <a:t>Social Stories</a:t>
            </a:r>
          </a:p>
          <a:p>
            <a:pPr lvl="1"/>
            <a:r>
              <a:rPr lang="en-US" dirty="0">
                <a:hlinkClick r:id="rId3"/>
              </a:rPr>
              <a:t>I Can Wear A Mask Social Story </a:t>
            </a:r>
            <a:endParaRPr lang="en-US" dirty="0"/>
          </a:p>
          <a:p>
            <a:endParaRPr lang="en-US" dirty="0"/>
          </a:p>
        </p:txBody>
      </p:sp>
      <p:sp>
        <p:nvSpPr>
          <p:cNvPr id="3" name="Content Placeholder 2">
            <a:extLst>
              <a:ext uri="{FF2B5EF4-FFF2-40B4-BE49-F238E27FC236}">
                <a16:creationId xmlns:a16="http://schemas.microsoft.com/office/drawing/2014/main" id="{277819A5-02C4-465E-9DCB-866A0426C91D}"/>
              </a:ext>
            </a:extLst>
          </p:cNvPr>
          <p:cNvSpPr>
            <a:spLocks noGrp="1"/>
          </p:cNvSpPr>
          <p:nvPr>
            <p:ph sz="half" idx="2"/>
          </p:nvPr>
        </p:nvSpPr>
        <p:spPr/>
        <p:txBody>
          <a:bodyPr/>
          <a:lstStyle/>
          <a:p>
            <a:r>
              <a:rPr lang="en-US" dirty="0"/>
              <a:t>Structured Virtual Social Activities </a:t>
            </a:r>
          </a:p>
          <a:p>
            <a:pPr lvl="1"/>
            <a:r>
              <a:rPr lang="en-US" dirty="0"/>
              <a:t>Kahoot</a:t>
            </a:r>
          </a:p>
          <a:p>
            <a:pPr lvl="1"/>
            <a:r>
              <a:rPr lang="en-US" dirty="0"/>
              <a:t>Show and Tell</a:t>
            </a:r>
          </a:p>
          <a:p>
            <a:r>
              <a:rPr lang="en-US" dirty="0"/>
              <a:t>Check In / Check Out</a:t>
            </a:r>
          </a:p>
          <a:p>
            <a:pPr lvl="1"/>
            <a:r>
              <a:rPr lang="en-US" dirty="0">
                <a:hlinkClick r:id="rId4"/>
              </a:rPr>
              <a:t>Guidance on Adapting Check-in Check-out (CICO) for Distance Learning</a:t>
            </a:r>
            <a:endParaRPr lang="en-US" dirty="0"/>
          </a:p>
          <a:p>
            <a:pPr lvl="1"/>
            <a:r>
              <a:rPr lang="en-US" dirty="0">
                <a:hlinkClick r:id="rId5"/>
              </a:rPr>
              <a:t>Adapting Check-In Check-Out (CICO) for Distance Learning</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00DC32C-1796-4A07-BB29-0F40FE8C5EDC}"/>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
        <p:nvSpPr>
          <p:cNvPr id="5" name="Title 4">
            <a:extLst>
              <a:ext uri="{FF2B5EF4-FFF2-40B4-BE49-F238E27FC236}">
                <a16:creationId xmlns:a16="http://schemas.microsoft.com/office/drawing/2014/main" id="{582C8FA3-3E7C-4FF1-80B2-FC063166719C}"/>
              </a:ext>
            </a:extLst>
          </p:cNvPr>
          <p:cNvSpPr>
            <a:spLocks noGrp="1"/>
          </p:cNvSpPr>
          <p:nvPr>
            <p:ph type="title"/>
          </p:nvPr>
        </p:nvSpPr>
        <p:spPr/>
        <p:txBody>
          <a:bodyPr/>
          <a:lstStyle/>
          <a:p>
            <a:r>
              <a:rPr lang="en" dirty="0">
                <a:latin typeface="+mn-lt"/>
              </a:rPr>
              <a:t>Promising Interventions that Support Mental Health</a:t>
            </a:r>
            <a:endParaRPr lang="en-US" dirty="0">
              <a:latin typeface="+mn-lt"/>
            </a:endParaRPr>
          </a:p>
        </p:txBody>
      </p:sp>
    </p:spTree>
    <p:extLst>
      <p:ext uri="{BB962C8B-B14F-4D97-AF65-F5344CB8AC3E}">
        <p14:creationId xmlns:p14="http://schemas.microsoft.com/office/powerpoint/2010/main" val="3993079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0C69B-FFB2-486E-8811-9722128112BD}"/>
              </a:ext>
            </a:extLst>
          </p:cNvPr>
          <p:cNvSpPr>
            <a:spLocks noGrp="1"/>
          </p:cNvSpPr>
          <p:nvPr>
            <p:ph sz="half" idx="1"/>
          </p:nvPr>
        </p:nvSpPr>
        <p:spPr/>
        <p:txBody>
          <a:bodyPr>
            <a:normAutofit/>
          </a:bodyPr>
          <a:lstStyle/>
          <a:p>
            <a:pPr marL="0" marR="139700" lvl="0" indent="0" algn="l" rtl="0">
              <a:lnSpc>
                <a:spcPct val="115000"/>
              </a:lnSpc>
              <a:spcBef>
                <a:spcPts val="0"/>
              </a:spcBef>
              <a:spcAft>
                <a:spcPts val="0"/>
              </a:spcAft>
              <a:buNone/>
            </a:pPr>
            <a:r>
              <a:rPr lang="en-US" sz="1800" u="sng" dirty="0">
                <a:solidFill>
                  <a:srgbClr val="002060"/>
                </a:solidFill>
                <a:hlinkClick r:id="rId3">
                  <a:extLst>
                    <a:ext uri="{A12FA001-AC4F-418D-AE19-62706E023703}">
                      <ahyp:hlinkClr xmlns:ahyp="http://schemas.microsoft.com/office/drawing/2018/hyperlinkcolor" val="tx"/>
                    </a:ext>
                  </a:extLst>
                </a:hlinkClick>
              </a:rPr>
              <a:t>Helping Children Cope during an COVID-19 Outbreak</a:t>
            </a:r>
            <a:endParaRPr lang="en-US" sz="1800" u="sng" dirty="0">
              <a:solidFill>
                <a:srgbClr val="002060"/>
              </a:solidFill>
            </a:endParaRPr>
          </a:p>
          <a:p>
            <a:pPr marL="0" lvl="0" indent="0" algn="l" rtl="0">
              <a:lnSpc>
                <a:spcPct val="115000"/>
              </a:lnSpc>
              <a:spcBef>
                <a:spcPts val="1000"/>
              </a:spcBef>
              <a:spcAft>
                <a:spcPts val="0"/>
              </a:spcAft>
              <a:buNone/>
            </a:pPr>
            <a:r>
              <a:rPr lang="en-US" sz="1800" u="sng" dirty="0">
                <a:solidFill>
                  <a:srgbClr val="002060"/>
                </a:solidFill>
                <a:hlinkClick r:id="rId4">
                  <a:extLst>
                    <a:ext uri="{A12FA001-AC4F-418D-AE19-62706E023703}">
                      <ahyp:hlinkClr xmlns:ahyp="http://schemas.microsoft.com/office/drawing/2018/hyperlinkcolor" val="tx"/>
                    </a:ext>
                  </a:extLst>
                </a:hlinkClick>
              </a:rPr>
              <a:t>Telehealth: Virtual Service Delivery Updated Recommendations</a:t>
            </a:r>
            <a:endParaRPr lang="en-US" sz="1800" dirty="0">
              <a:solidFill>
                <a:srgbClr val="002060"/>
              </a:solidFill>
            </a:endParaRPr>
          </a:p>
          <a:p>
            <a:pPr marL="0" lvl="0" indent="0" algn="l" rtl="0">
              <a:lnSpc>
                <a:spcPct val="115000"/>
              </a:lnSpc>
              <a:spcBef>
                <a:spcPts val="1000"/>
              </a:spcBef>
              <a:spcAft>
                <a:spcPts val="0"/>
              </a:spcAft>
              <a:buNone/>
            </a:pPr>
            <a:r>
              <a:rPr lang="en-US" sz="1800" u="sng" dirty="0">
                <a:solidFill>
                  <a:srgbClr val="002060"/>
                </a:solidFill>
                <a:hlinkClick r:id="rId5">
                  <a:extLst>
                    <a:ext uri="{A12FA001-AC4F-418D-AE19-62706E023703}">
                      <ahyp:hlinkClr xmlns:ahyp="http://schemas.microsoft.com/office/drawing/2018/hyperlinkcolor" val="tx"/>
                    </a:ext>
                  </a:extLst>
                </a:hlinkClick>
              </a:rPr>
              <a:t>A Successful Launch of the 2020-2021 School Year for Students with Disabilities</a:t>
            </a:r>
            <a:endParaRPr lang="en-US" sz="1800" dirty="0">
              <a:solidFill>
                <a:srgbClr val="002060"/>
              </a:solidFill>
            </a:endParaRPr>
          </a:p>
          <a:p>
            <a:pPr marL="0" lvl="0" indent="0" algn="l" rtl="0">
              <a:lnSpc>
                <a:spcPct val="115000"/>
              </a:lnSpc>
              <a:spcBef>
                <a:spcPts val="1000"/>
              </a:spcBef>
              <a:spcAft>
                <a:spcPts val="0"/>
              </a:spcAft>
              <a:buNone/>
            </a:pPr>
            <a:r>
              <a:rPr lang="en-US" sz="1800" u="sng" dirty="0">
                <a:solidFill>
                  <a:srgbClr val="002060"/>
                </a:solidFill>
                <a:hlinkClick r:id="rId6">
                  <a:extLst>
                    <a:ext uri="{A12FA001-AC4F-418D-AE19-62706E023703}">
                      <ahyp:hlinkClr xmlns:ahyp="http://schemas.microsoft.com/office/drawing/2018/hyperlinkcolor" val="tx"/>
                    </a:ext>
                  </a:extLst>
                </a:hlinkClick>
              </a:rPr>
              <a:t>COVID-19: Special Education and Service Delivery</a:t>
            </a:r>
            <a:endParaRPr lang="en-US" sz="1800" dirty="0">
              <a:solidFill>
                <a:srgbClr val="002060"/>
              </a:solidFill>
            </a:endParaRPr>
          </a:p>
          <a:p>
            <a:pPr marL="0" marR="139700" lvl="0" indent="0" algn="l" rtl="0">
              <a:lnSpc>
                <a:spcPct val="115000"/>
              </a:lnSpc>
              <a:spcBef>
                <a:spcPts val="1000"/>
              </a:spcBef>
              <a:spcAft>
                <a:spcPts val="0"/>
              </a:spcAft>
              <a:buNone/>
            </a:pPr>
            <a:r>
              <a:rPr lang="en-US" sz="1800" u="sng" dirty="0">
                <a:solidFill>
                  <a:srgbClr val="002060"/>
                </a:solidFill>
                <a:hlinkClick r:id="rId7">
                  <a:extLst>
                    <a:ext uri="{A12FA001-AC4F-418D-AE19-62706E023703}">
                      <ahyp:hlinkClr xmlns:ahyp="http://schemas.microsoft.com/office/drawing/2018/hyperlinkcolor" val="tx"/>
                    </a:ext>
                  </a:extLst>
                </a:hlinkClick>
              </a:rPr>
              <a:t>Planning for Virtual/Distance School Counseling During an Emergency Shutdown</a:t>
            </a:r>
            <a:endParaRPr lang="en-US" sz="1800" u="sng" dirty="0">
              <a:solidFill>
                <a:srgbClr val="002060"/>
              </a:solidFill>
            </a:endParaRPr>
          </a:p>
          <a:p>
            <a:pPr marL="0" marR="139700" lvl="0" indent="0" algn="l" rtl="0">
              <a:lnSpc>
                <a:spcPct val="115000"/>
              </a:lnSpc>
              <a:spcBef>
                <a:spcPts val="1000"/>
              </a:spcBef>
              <a:spcAft>
                <a:spcPts val="0"/>
              </a:spcAft>
              <a:buNone/>
            </a:pPr>
            <a:r>
              <a:rPr lang="en-US" sz="1800" u="sng" dirty="0">
                <a:solidFill>
                  <a:srgbClr val="002060"/>
                </a:solidFill>
                <a:hlinkClick r:id="rId8">
                  <a:extLst>
                    <a:ext uri="{A12FA001-AC4F-418D-AE19-62706E023703}">
                      <ahyp:hlinkClr xmlns:ahyp="http://schemas.microsoft.com/office/drawing/2018/hyperlinkcolor" val="tx"/>
                    </a:ext>
                  </a:extLst>
                </a:hlinkClick>
              </a:rPr>
              <a:t>Helping Children Cope with Emergencies</a:t>
            </a:r>
            <a:endParaRPr lang="en-US" sz="1800" u="sng" dirty="0">
              <a:solidFill>
                <a:srgbClr val="002060"/>
              </a:solidFill>
            </a:endParaRPr>
          </a:p>
          <a:p>
            <a:pPr marL="0" marR="139700" lvl="0" indent="0" algn="l" rtl="0">
              <a:lnSpc>
                <a:spcPct val="115000"/>
              </a:lnSpc>
              <a:spcBef>
                <a:spcPts val="1000"/>
              </a:spcBef>
              <a:spcAft>
                <a:spcPts val="1000"/>
              </a:spcAft>
              <a:buNone/>
            </a:pPr>
            <a:r>
              <a:rPr lang="en-US" sz="1800" u="sng" dirty="0">
                <a:solidFill>
                  <a:srgbClr val="002060"/>
                </a:solidFill>
                <a:hlinkClick r:id="rId9">
                  <a:extLst>
                    <a:ext uri="{A12FA001-AC4F-418D-AE19-62706E023703}">
                      <ahyp:hlinkClr xmlns:ahyp="http://schemas.microsoft.com/office/drawing/2018/hyperlinkcolor" val="tx"/>
                    </a:ext>
                  </a:extLst>
                </a:hlinkClick>
              </a:rPr>
              <a:t>Coping After a Disaster</a:t>
            </a:r>
            <a:endParaRPr lang="en-US" sz="1800" dirty="0">
              <a:solidFill>
                <a:srgbClr val="002060"/>
              </a:solidFill>
            </a:endParaRPr>
          </a:p>
        </p:txBody>
      </p:sp>
      <p:sp>
        <p:nvSpPr>
          <p:cNvPr id="5" name="Content Placeholder 4">
            <a:extLst>
              <a:ext uri="{FF2B5EF4-FFF2-40B4-BE49-F238E27FC236}">
                <a16:creationId xmlns:a16="http://schemas.microsoft.com/office/drawing/2014/main" id="{ED958990-FBF7-4089-88B1-8BFDE7F32F89}"/>
              </a:ext>
            </a:extLst>
          </p:cNvPr>
          <p:cNvSpPr>
            <a:spLocks noGrp="1"/>
          </p:cNvSpPr>
          <p:nvPr>
            <p:ph sz="half" idx="2"/>
          </p:nvPr>
        </p:nvSpPr>
        <p:spPr/>
        <p:txBody>
          <a:bodyPr>
            <a:normAutofit fontScale="92500" lnSpcReduction="10000"/>
          </a:bodyPr>
          <a:lstStyle/>
          <a:p>
            <a:pPr marL="0" marR="139700" lvl="0" indent="0" algn="l" rtl="0">
              <a:lnSpc>
                <a:spcPct val="115000"/>
              </a:lnSpc>
              <a:spcBef>
                <a:spcPts val="0"/>
              </a:spcBef>
              <a:spcAft>
                <a:spcPts val="0"/>
              </a:spcAft>
              <a:buNone/>
            </a:pPr>
            <a:r>
              <a:rPr lang="en-US" sz="2400" u="sng" dirty="0">
                <a:solidFill>
                  <a:srgbClr val="002060"/>
                </a:solidFill>
                <a:hlinkClick r:id="rId10">
                  <a:extLst>
                    <a:ext uri="{A12FA001-AC4F-418D-AE19-62706E023703}">
                      <ahyp:hlinkClr xmlns:ahyp="http://schemas.microsoft.com/office/drawing/2018/hyperlinkcolor" val="tx"/>
                    </a:ext>
                  </a:extLst>
                </a:hlinkClick>
              </a:rPr>
              <a:t>Teen Depression</a:t>
            </a:r>
          </a:p>
          <a:p>
            <a:pPr marL="0" marR="139700" lvl="0" indent="0" algn="l" rtl="0">
              <a:lnSpc>
                <a:spcPct val="115000"/>
              </a:lnSpc>
              <a:spcBef>
                <a:spcPts val="1000"/>
              </a:spcBef>
              <a:spcAft>
                <a:spcPts val="0"/>
              </a:spcAft>
              <a:buNone/>
            </a:pPr>
            <a:r>
              <a:rPr lang="en-US" sz="2400" u="sng" dirty="0">
                <a:solidFill>
                  <a:srgbClr val="002060"/>
                </a:solidFill>
                <a:hlinkClick r:id="rId11">
                  <a:extLst>
                    <a:ext uri="{A12FA001-AC4F-418D-AE19-62706E023703}">
                      <ahyp:hlinkClr xmlns:ahyp="http://schemas.microsoft.com/office/drawing/2018/hyperlinkcolor" val="tx"/>
                    </a:ext>
                  </a:extLst>
                </a:hlinkClick>
              </a:rPr>
              <a:t>Parents: Care for Yourself</a:t>
            </a:r>
          </a:p>
          <a:p>
            <a:pPr marL="0" marR="139700" lvl="0" indent="0" algn="l" rtl="0">
              <a:lnSpc>
                <a:spcPct val="115000"/>
              </a:lnSpc>
              <a:spcBef>
                <a:spcPts val="1000"/>
              </a:spcBef>
              <a:spcAft>
                <a:spcPts val="0"/>
              </a:spcAft>
              <a:buNone/>
            </a:pPr>
            <a:r>
              <a:rPr lang="en-US" sz="2400" u="sng" dirty="0">
                <a:solidFill>
                  <a:srgbClr val="002060"/>
                </a:solidFill>
                <a:hlinkClick r:id="rId12">
                  <a:extLst>
                    <a:ext uri="{A12FA001-AC4F-418D-AE19-62706E023703}">
                      <ahyp:hlinkClr xmlns:ahyp="http://schemas.microsoft.com/office/drawing/2018/hyperlinkcolor" val="tx"/>
                    </a:ext>
                  </a:extLst>
                </a:hlinkClick>
              </a:rPr>
              <a:t>Family Caregivers: Care for Yourself</a:t>
            </a:r>
          </a:p>
          <a:p>
            <a:pPr marL="0" marR="139700" lvl="0" indent="0" algn="l" rtl="0">
              <a:lnSpc>
                <a:spcPct val="115000"/>
              </a:lnSpc>
              <a:spcBef>
                <a:spcPts val="1000"/>
              </a:spcBef>
              <a:spcAft>
                <a:spcPts val="0"/>
              </a:spcAft>
              <a:buNone/>
            </a:pPr>
            <a:r>
              <a:rPr lang="en-US" sz="2400" u="sng" dirty="0">
                <a:solidFill>
                  <a:srgbClr val="002060"/>
                </a:solidFill>
                <a:hlinkClick r:id="rId13">
                  <a:extLst>
                    <a:ext uri="{A12FA001-AC4F-418D-AE19-62706E023703}">
                      <ahyp:hlinkClr xmlns:ahyp="http://schemas.microsoft.com/office/drawing/2018/hyperlinkcolor" val="tx"/>
                    </a:ext>
                  </a:extLst>
                </a:hlinkClick>
              </a:rPr>
              <a:t>Students: Care for Yourself</a:t>
            </a:r>
            <a:endParaRPr lang="en-US" sz="2400" u="sng" dirty="0">
              <a:solidFill>
                <a:srgbClr val="002060"/>
              </a:solidFill>
            </a:endParaRPr>
          </a:p>
          <a:p>
            <a:pPr marL="0" marR="139700" lvl="0" indent="0" algn="l" rtl="0">
              <a:lnSpc>
                <a:spcPct val="115000"/>
              </a:lnSpc>
              <a:spcBef>
                <a:spcPts val="1000"/>
              </a:spcBef>
              <a:spcAft>
                <a:spcPts val="0"/>
              </a:spcAft>
              <a:buNone/>
            </a:pPr>
            <a:r>
              <a:rPr lang="en-US" sz="2400" u="sng" dirty="0">
                <a:solidFill>
                  <a:srgbClr val="002060"/>
                </a:solidFill>
                <a:hlinkClick r:id="rId14">
                  <a:extLst>
                    <a:ext uri="{A12FA001-AC4F-418D-AE19-62706E023703}">
                      <ahyp:hlinkClr xmlns:ahyp="http://schemas.microsoft.com/office/drawing/2018/hyperlinkcolor" val="tx"/>
                    </a:ext>
                  </a:extLst>
                </a:hlinkClick>
              </a:rPr>
              <a:t>Working Adults: Care for Yourself</a:t>
            </a:r>
            <a:endParaRPr lang="en-US" sz="2400" dirty="0">
              <a:solidFill>
                <a:srgbClr val="002060"/>
              </a:solidFill>
            </a:endParaRPr>
          </a:p>
          <a:p>
            <a:pPr marL="0" marR="139700" lvl="0" indent="0" algn="l" rtl="0">
              <a:lnSpc>
                <a:spcPct val="115000"/>
              </a:lnSpc>
              <a:spcBef>
                <a:spcPts val="1000"/>
              </a:spcBef>
              <a:spcAft>
                <a:spcPts val="0"/>
              </a:spcAft>
              <a:buNone/>
            </a:pPr>
            <a:r>
              <a:rPr lang="en-US" sz="2400" u="sng" dirty="0">
                <a:solidFill>
                  <a:srgbClr val="002060"/>
                </a:solidFill>
                <a:hlinkClick r:id="rId15">
                  <a:extLst>
                    <a:ext uri="{A12FA001-AC4F-418D-AE19-62706E023703}">
                      <ahyp:hlinkClr xmlns:ahyp="http://schemas.microsoft.com/office/drawing/2018/hyperlinkcolor" val="tx"/>
                    </a:ext>
                  </a:extLst>
                </a:hlinkClick>
              </a:rPr>
              <a:t>Critical Workers: Care for Yourself</a:t>
            </a:r>
            <a:endParaRPr lang="en-US" sz="2400" dirty="0">
              <a:solidFill>
                <a:srgbClr val="002060"/>
              </a:solidFill>
            </a:endParaRPr>
          </a:p>
          <a:p>
            <a:pPr marL="0" marR="139700" lvl="0" indent="0" algn="l" rtl="0">
              <a:lnSpc>
                <a:spcPct val="115000"/>
              </a:lnSpc>
              <a:spcBef>
                <a:spcPts val="1000"/>
              </a:spcBef>
              <a:spcAft>
                <a:spcPts val="0"/>
              </a:spcAft>
              <a:buNone/>
            </a:pPr>
            <a:r>
              <a:rPr lang="en-US" sz="2400" u="sng" dirty="0">
                <a:solidFill>
                  <a:srgbClr val="002060"/>
                </a:solidFill>
                <a:hlinkClick r:id="rId16">
                  <a:extLst>
                    <a:ext uri="{A12FA001-AC4F-418D-AE19-62706E023703}">
                      <ahyp:hlinkClr xmlns:ahyp="http://schemas.microsoft.com/office/drawing/2018/hyperlinkcolor" val="tx"/>
                    </a:ext>
                  </a:extLst>
                </a:hlinkClick>
              </a:rPr>
              <a:t>Teachers: Encourage Your Students to Care for Themselves</a:t>
            </a:r>
            <a:endParaRPr lang="en-US" sz="2400" dirty="0">
              <a:solidFill>
                <a:srgbClr val="002060"/>
              </a:solidFill>
            </a:endParaRPr>
          </a:p>
          <a:p>
            <a:pPr marL="0" marR="139700" lvl="0" indent="0" algn="l" rtl="0">
              <a:lnSpc>
                <a:spcPct val="115000"/>
              </a:lnSpc>
              <a:spcBef>
                <a:spcPts val="1000"/>
              </a:spcBef>
              <a:spcAft>
                <a:spcPts val="0"/>
              </a:spcAft>
              <a:buNone/>
            </a:pPr>
            <a:r>
              <a:rPr lang="en-US" sz="2400" u="sng" dirty="0">
                <a:solidFill>
                  <a:srgbClr val="002060"/>
                </a:solidFill>
                <a:hlinkClick r:id="rId17">
                  <a:extLst>
                    <a:ext uri="{A12FA001-AC4F-418D-AE19-62706E023703}">
                      <ahyp:hlinkClr xmlns:ahyp="http://schemas.microsoft.com/office/drawing/2018/hyperlinkcolor" val="tx"/>
                    </a:ext>
                  </a:extLst>
                </a:hlinkClick>
              </a:rPr>
              <a:t>Tips to Help Teens Cope During COVID-19</a:t>
            </a:r>
            <a:endParaRPr lang="en-US" sz="2400" dirty="0">
              <a:solidFill>
                <a:srgbClr val="002060"/>
              </a:solidFill>
            </a:endParaRPr>
          </a:p>
        </p:txBody>
      </p:sp>
      <p:sp>
        <p:nvSpPr>
          <p:cNvPr id="4" name="Slide Number Placeholder 3">
            <a:extLst>
              <a:ext uri="{FF2B5EF4-FFF2-40B4-BE49-F238E27FC236}">
                <a16:creationId xmlns:a16="http://schemas.microsoft.com/office/drawing/2014/main" id="{3771924C-FC4A-476C-B09F-7523EB6D57F8}"/>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
        <p:nvSpPr>
          <p:cNvPr id="2" name="Title 1">
            <a:extLst>
              <a:ext uri="{FF2B5EF4-FFF2-40B4-BE49-F238E27FC236}">
                <a16:creationId xmlns:a16="http://schemas.microsoft.com/office/drawing/2014/main" id="{2E3E3972-552C-43F3-AA5C-892D4D2B9B83}"/>
              </a:ext>
            </a:extLst>
          </p:cNvPr>
          <p:cNvSpPr>
            <a:spLocks noGrp="1"/>
          </p:cNvSpPr>
          <p:nvPr>
            <p:ph type="title"/>
          </p:nvPr>
        </p:nvSpPr>
        <p:spPr/>
        <p:txBody>
          <a:bodyPr/>
          <a:lstStyle/>
          <a:p>
            <a:r>
              <a:rPr lang="en-US" dirty="0">
                <a:latin typeface="+mn-lt"/>
              </a:rPr>
              <a:t>Mental Health Resources for Families and Students</a:t>
            </a:r>
          </a:p>
        </p:txBody>
      </p:sp>
    </p:spTree>
    <p:extLst>
      <p:ext uri="{BB962C8B-B14F-4D97-AF65-F5344CB8AC3E}">
        <p14:creationId xmlns:p14="http://schemas.microsoft.com/office/powerpoint/2010/main" val="229703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1924B1-FD18-4101-B142-12F95973F948}"/>
              </a:ext>
            </a:extLst>
          </p:cNvPr>
          <p:cNvSpPr>
            <a:spLocks noGrp="1"/>
          </p:cNvSpPr>
          <p:nvPr>
            <p:ph type="ctrTitle"/>
          </p:nvPr>
        </p:nvSpPr>
        <p:spPr>
          <a:xfrm>
            <a:off x="6518351" y="4407170"/>
            <a:ext cx="4805996" cy="1297115"/>
          </a:xfrm>
        </p:spPr>
        <p:txBody>
          <a:bodyPr vert="horz" lIns="91440" tIns="45720" rIns="91440" bIns="45720" rtlCol="0" anchor="t">
            <a:normAutofit/>
          </a:bodyPr>
          <a:lstStyle/>
          <a:p>
            <a:r>
              <a:rPr lang="en-US" sz="4100" kern="1200" dirty="0">
                <a:solidFill>
                  <a:srgbClr val="000000"/>
                </a:solidFill>
                <a:latin typeface="+mn-lt"/>
                <a:ea typeface="+mj-ea"/>
                <a:cs typeface="+mj-cs"/>
              </a:rPr>
              <a:t>Welcome &amp;  Introductions</a:t>
            </a:r>
          </a:p>
        </p:txBody>
      </p:sp>
      <p:sp>
        <p:nvSpPr>
          <p:cNvPr id="20"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andshake">
            <a:extLst>
              <a:ext uri="{FF2B5EF4-FFF2-40B4-BE49-F238E27FC236}">
                <a16:creationId xmlns:a16="http://schemas.microsoft.com/office/drawing/2014/main" id="{5F496A7A-1FA3-4EF5-A481-382B5C6866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3" name="Slide Number Placeholder 2">
            <a:extLst>
              <a:ext uri="{FF2B5EF4-FFF2-40B4-BE49-F238E27FC236}">
                <a16:creationId xmlns:a16="http://schemas.microsoft.com/office/drawing/2014/main" id="{B4E719AC-D1AB-4EA0-BA1F-311F91A7DE38}"/>
              </a:ext>
            </a:extLst>
          </p:cNvPr>
          <p:cNvSpPr>
            <a:spLocks noGrp="1"/>
          </p:cNvSpPr>
          <p:nvPr>
            <p:ph type="sldNum" sz="quarter" idx="12"/>
          </p:nvPr>
        </p:nvSpPr>
        <p:spPr>
          <a:xfrm>
            <a:off x="800211" y="6223702"/>
            <a:ext cx="511231" cy="314067"/>
          </a:xfrm>
        </p:spPr>
        <p:txBody>
          <a:bodyPr vert="horz" lIns="91440" tIns="45720" rIns="91440" bIns="45720" rtlCol="0" anchor="ctr">
            <a:normAutofit/>
          </a:bodyPr>
          <a:lstStyle/>
          <a:p>
            <a:pPr>
              <a:spcAft>
                <a:spcPts val="600"/>
              </a:spcAft>
            </a:pPr>
            <a:fld id="{C479D5F6-EDCB-402A-AC08-4943A1820E8F}" type="slidenum">
              <a:rPr lang="en-US" sz="1100">
                <a:solidFill>
                  <a:srgbClr val="898989"/>
                </a:solidFill>
              </a:rPr>
              <a:pPr>
                <a:spcAft>
                  <a:spcPts val="600"/>
                </a:spcAft>
              </a:pPr>
              <a:t>2</a:t>
            </a:fld>
            <a:endParaRPr lang="en-US" sz="1100">
              <a:solidFill>
                <a:srgbClr val="898989"/>
              </a:solidFill>
            </a:endParaRPr>
          </a:p>
        </p:txBody>
      </p:sp>
    </p:spTree>
    <p:extLst>
      <p:ext uri="{BB962C8B-B14F-4D97-AF65-F5344CB8AC3E}">
        <p14:creationId xmlns:p14="http://schemas.microsoft.com/office/powerpoint/2010/main" val="54392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9128-672A-449E-9E42-B3A263E8963F}"/>
              </a:ext>
            </a:extLst>
          </p:cNvPr>
          <p:cNvSpPr>
            <a:spLocks noGrp="1"/>
          </p:cNvSpPr>
          <p:nvPr>
            <p:ph type="title"/>
          </p:nvPr>
        </p:nvSpPr>
        <p:spPr/>
        <p:txBody>
          <a:bodyPr/>
          <a:lstStyle/>
          <a:p>
            <a:r>
              <a:rPr lang="en" dirty="0">
                <a:latin typeface="+mn-lt"/>
              </a:rPr>
              <a:t>CDE Mental Health Resources</a:t>
            </a:r>
            <a:endParaRPr lang="en-US" dirty="0">
              <a:latin typeface="+mn-lt"/>
            </a:endParaRPr>
          </a:p>
        </p:txBody>
      </p:sp>
      <p:sp>
        <p:nvSpPr>
          <p:cNvPr id="3" name="Content Placeholder 2">
            <a:extLst>
              <a:ext uri="{FF2B5EF4-FFF2-40B4-BE49-F238E27FC236}">
                <a16:creationId xmlns:a16="http://schemas.microsoft.com/office/drawing/2014/main" id="{7BA5444B-A0CC-4381-BA19-1F5F5BCEB1C7}"/>
              </a:ext>
            </a:extLst>
          </p:cNvPr>
          <p:cNvSpPr>
            <a:spLocks noGrp="1"/>
          </p:cNvSpPr>
          <p:nvPr>
            <p:ph idx="1"/>
          </p:nvPr>
        </p:nvSpPr>
        <p:spPr/>
        <p:txBody>
          <a:bodyPr/>
          <a:lstStyle/>
          <a:p>
            <a:pPr marL="0" lvl="0" indent="0" algn="l" rtl="0">
              <a:spcBef>
                <a:spcPts val="0"/>
              </a:spcBef>
              <a:spcAft>
                <a:spcPts val="0"/>
              </a:spcAft>
              <a:buNone/>
            </a:pPr>
            <a:r>
              <a:rPr lang="en-US" u="sng" dirty="0">
                <a:solidFill>
                  <a:srgbClr val="021971"/>
                </a:solidFill>
                <a:hlinkClick r:id="rId3">
                  <a:extLst>
                    <a:ext uri="{A12FA001-AC4F-418D-AE19-62706E023703}">
                      <ahyp:hlinkClr xmlns:ahyp="http://schemas.microsoft.com/office/drawing/2018/hyperlinkcolor" val="tx"/>
                    </a:ext>
                  </a:extLst>
                </a:hlinkClick>
              </a:rPr>
              <a:t>Resources for Families of Students with Disabilities During COVID-19</a:t>
            </a:r>
            <a:endParaRPr lang="en-US" dirty="0"/>
          </a:p>
          <a:p>
            <a:pPr marL="0" lvl="0" indent="0" algn="l" rtl="0">
              <a:spcBef>
                <a:spcPts val="1600"/>
              </a:spcBef>
              <a:spcAft>
                <a:spcPts val="0"/>
              </a:spcAft>
              <a:buNone/>
            </a:pPr>
            <a:r>
              <a:rPr lang="en-US" u="sng" dirty="0">
                <a:solidFill>
                  <a:srgbClr val="021971"/>
                </a:solidFill>
                <a:hlinkClick r:id="rId4">
                  <a:extLst>
                    <a:ext uri="{A12FA001-AC4F-418D-AE19-62706E023703}">
                      <ahyp:hlinkClr xmlns:ahyp="http://schemas.microsoft.com/office/drawing/2018/hyperlinkcolor" val="tx"/>
                    </a:ext>
                  </a:extLst>
                </a:hlinkClick>
              </a:rPr>
              <a:t>COVID-19 and Special Education</a:t>
            </a:r>
            <a:endParaRPr lang="en-US" dirty="0"/>
          </a:p>
          <a:p>
            <a:pPr marL="0" lvl="0" indent="0" algn="l" rtl="0">
              <a:spcBef>
                <a:spcPts val="1600"/>
              </a:spcBef>
              <a:spcAft>
                <a:spcPts val="0"/>
              </a:spcAft>
              <a:buNone/>
            </a:pPr>
            <a:r>
              <a:rPr lang="en-US" u="sng" dirty="0">
                <a:solidFill>
                  <a:srgbClr val="021971"/>
                </a:solidFill>
                <a:hlinkClick r:id="rId5">
                  <a:extLst>
                    <a:ext uri="{A12FA001-AC4F-418D-AE19-62706E023703}">
                      <ahyp:hlinkClr xmlns:ahyp="http://schemas.microsoft.com/office/drawing/2018/hyperlinkcolor" val="tx"/>
                    </a:ext>
                  </a:extLst>
                </a:hlinkClick>
              </a:rPr>
              <a:t>COVID-19 Resources for Schools</a:t>
            </a:r>
            <a:endParaRPr lang="en-US" dirty="0"/>
          </a:p>
          <a:p>
            <a:pPr marL="0" lvl="0" indent="0" algn="l" rtl="0">
              <a:spcBef>
                <a:spcPts val="1600"/>
              </a:spcBef>
              <a:spcAft>
                <a:spcPts val="0"/>
              </a:spcAft>
              <a:buNone/>
            </a:pPr>
            <a:r>
              <a:rPr lang="en-US" u="sng" dirty="0">
                <a:solidFill>
                  <a:srgbClr val="021971"/>
                </a:solidFill>
                <a:hlinkClick r:id="rId6">
                  <a:extLst>
                    <a:ext uri="{A12FA001-AC4F-418D-AE19-62706E023703}">
                      <ahyp:hlinkClr xmlns:ahyp="http://schemas.microsoft.com/office/drawing/2018/hyperlinkcolor" val="tx"/>
                    </a:ext>
                  </a:extLst>
                </a:hlinkClick>
              </a:rPr>
              <a:t>Resources for Learning at Home</a:t>
            </a:r>
            <a:endParaRPr lang="en-US" dirty="0"/>
          </a:p>
          <a:p>
            <a:pPr marL="0" lvl="0" indent="0" algn="l" rtl="0">
              <a:spcBef>
                <a:spcPts val="1600"/>
              </a:spcBef>
              <a:spcAft>
                <a:spcPts val="0"/>
              </a:spcAft>
              <a:buNone/>
            </a:pPr>
            <a:r>
              <a:rPr lang="en-US" u="sng" dirty="0">
                <a:solidFill>
                  <a:srgbClr val="021971"/>
                </a:solidFill>
                <a:hlinkClick r:id="rId7">
                  <a:extLst>
                    <a:ext uri="{A12FA001-AC4F-418D-AE19-62706E023703}">
                      <ahyp:hlinkClr xmlns:ahyp="http://schemas.microsoft.com/office/drawing/2018/hyperlinkcolor" val="tx"/>
                    </a:ext>
                  </a:extLst>
                </a:hlinkClick>
              </a:rPr>
              <a:t>Best Practices for Educators Learning at Home</a:t>
            </a:r>
            <a:endParaRPr lang="en-US" dirty="0"/>
          </a:p>
          <a:p>
            <a:pPr marL="0" lvl="0" indent="0" algn="l" rtl="0">
              <a:spcBef>
                <a:spcPts val="1600"/>
              </a:spcBef>
              <a:spcAft>
                <a:spcPts val="0"/>
              </a:spcAft>
              <a:buNone/>
            </a:pPr>
            <a:r>
              <a:rPr lang="en-US" u="sng" dirty="0">
                <a:solidFill>
                  <a:srgbClr val="021971"/>
                </a:solidFill>
                <a:hlinkClick r:id="rId8">
                  <a:extLst>
                    <a:ext uri="{A12FA001-AC4F-418D-AE19-62706E023703}">
                      <ahyp:hlinkClr xmlns:ahyp="http://schemas.microsoft.com/office/drawing/2018/hyperlinkcolor" val="tx"/>
                    </a:ext>
                  </a:extLst>
                </a:hlinkClick>
              </a:rPr>
              <a:t>Best Practices for Families Learning at Home</a:t>
            </a:r>
            <a:endParaRPr lang="en-US" dirty="0"/>
          </a:p>
          <a:p>
            <a:pPr marL="0" lvl="0" indent="0" algn="l" rtl="0">
              <a:spcBef>
                <a:spcPts val="1600"/>
              </a:spcBef>
              <a:spcAft>
                <a:spcPts val="1600"/>
              </a:spcAft>
              <a:buNone/>
            </a:pPr>
            <a:r>
              <a:rPr lang="en-US" u="sng" dirty="0">
                <a:solidFill>
                  <a:srgbClr val="021971"/>
                </a:solidFill>
                <a:hlinkClick r:id="rId9">
                  <a:extLst>
                    <a:ext uri="{A12FA001-AC4F-418D-AE19-62706E023703}">
                      <ahyp:hlinkClr xmlns:ahyp="http://schemas.microsoft.com/office/drawing/2018/hyperlinkcolor" val="tx"/>
                    </a:ext>
                  </a:extLst>
                </a:hlinkClick>
              </a:rPr>
              <a:t>Promising Partnerships Practices during COVID-19</a:t>
            </a:r>
            <a:endParaRPr lang="en-US" dirty="0"/>
          </a:p>
        </p:txBody>
      </p:sp>
      <p:sp>
        <p:nvSpPr>
          <p:cNvPr id="4" name="Slide Number Placeholder 3">
            <a:extLst>
              <a:ext uri="{FF2B5EF4-FFF2-40B4-BE49-F238E27FC236}">
                <a16:creationId xmlns:a16="http://schemas.microsoft.com/office/drawing/2014/main" id="{5EA60D4D-7BC7-4233-ACFD-253B267B1A98}"/>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3056748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292B-866D-4713-9961-08433FC41B07}"/>
              </a:ext>
            </a:extLst>
          </p:cNvPr>
          <p:cNvSpPr>
            <a:spLocks noGrp="1"/>
          </p:cNvSpPr>
          <p:nvPr>
            <p:ph type="title"/>
          </p:nvPr>
        </p:nvSpPr>
        <p:spPr/>
        <p:txBody>
          <a:bodyPr/>
          <a:lstStyle/>
          <a:p>
            <a:r>
              <a:rPr lang="en" dirty="0">
                <a:latin typeface="+mn-lt"/>
              </a:rPr>
              <a:t>On Demand Webinars </a:t>
            </a:r>
            <a:endParaRPr lang="en-US" dirty="0">
              <a:latin typeface="+mn-lt"/>
            </a:endParaRPr>
          </a:p>
        </p:txBody>
      </p:sp>
      <p:sp>
        <p:nvSpPr>
          <p:cNvPr id="3" name="Content Placeholder 2">
            <a:extLst>
              <a:ext uri="{FF2B5EF4-FFF2-40B4-BE49-F238E27FC236}">
                <a16:creationId xmlns:a16="http://schemas.microsoft.com/office/drawing/2014/main" id="{6A423F9A-5E02-48AA-8802-1652CBFFF8B4}"/>
              </a:ext>
            </a:extLst>
          </p:cNvPr>
          <p:cNvSpPr>
            <a:spLocks noGrp="1"/>
          </p:cNvSpPr>
          <p:nvPr>
            <p:ph idx="1"/>
          </p:nvPr>
        </p:nvSpPr>
        <p:spPr/>
        <p:txBody>
          <a:bodyPr/>
          <a:lstStyle/>
          <a:p>
            <a:pPr marL="0" lvl="0" indent="0" algn="l" rtl="0">
              <a:spcBef>
                <a:spcPts val="0"/>
              </a:spcBef>
              <a:spcAft>
                <a:spcPts val="0"/>
              </a:spcAft>
              <a:buNone/>
            </a:pPr>
            <a:r>
              <a:rPr lang="en-US" u="sng" dirty="0">
                <a:solidFill>
                  <a:srgbClr val="002060"/>
                </a:solidFill>
                <a:hlinkClick r:id="rId3">
                  <a:extLst>
                    <a:ext uri="{A12FA001-AC4F-418D-AE19-62706E023703}">
                      <ahyp:hlinkClr xmlns:ahyp="http://schemas.microsoft.com/office/drawing/2018/hyperlinkcolor" val="tx"/>
                    </a:ext>
                  </a:extLst>
                </a:hlinkClick>
              </a:rPr>
              <a:t>COVID-19: Schools are Shut Down. Providing School Mental Health Supports Online</a:t>
            </a:r>
            <a:endParaRPr lang="en-US" dirty="0">
              <a:solidFill>
                <a:srgbClr val="002060"/>
              </a:solidFill>
            </a:endParaRPr>
          </a:p>
          <a:p>
            <a:pPr marL="0" lvl="0" indent="0" algn="l" rtl="0">
              <a:spcBef>
                <a:spcPts val="1600"/>
              </a:spcBef>
              <a:spcAft>
                <a:spcPts val="1600"/>
              </a:spcAft>
              <a:buNone/>
            </a:pPr>
            <a:r>
              <a:rPr lang="en-US" u="sng" dirty="0">
                <a:solidFill>
                  <a:srgbClr val="002060"/>
                </a:solidFill>
                <a:hlinkClick r:id="rId4">
                  <a:extLst>
                    <a:ext uri="{A12FA001-AC4F-418D-AE19-62706E023703}">
                      <ahyp:hlinkClr xmlns:ahyp="http://schemas.microsoft.com/office/drawing/2018/hyperlinkcolor" val="tx"/>
                    </a:ext>
                  </a:extLst>
                </a:hlinkClick>
              </a:rPr>
              <a:t>Supporting Our Kids from a Distance: Tools &amp; Strategies to Provide SEL and Special Education Services</a:t>
            </a:r>
            <a:endParaRPr lang="en-US" dirty="0">
              <a:solidFill>
                <a:srgbClr val="002060"/>
              </a:solidFill>
            </a:endParaRPr>
          </a:p>
        </p:txBody>
      </p:sp>
      <p:sp>
        <p:nvSpPr>
          <p:cNvPr id="4" name="Slide Number Placeholder 3">
            <a:extLst>
              <a:ext uri="{FF2B5EF4-FFF2-40B4-BE49-F238E27FC236}">
                <a16:creationId xmlns:a16="http://schemas.microsoft.com/office/drawing/2014/main" id="{FC018FD0-E913-4899-A4C8-F9AA5AD8A028}"/>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327969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395A7-3828-439D-99F5-44C524F9476F}"/>
              </a:ext>
            </a:extLst>
          </p:cNvPr>
          <p:cNvSpPr>
            <a:spLocks noGrp="1"/>
          </p:cNvSpPr>
          <p:nvPr>
            <p:ph type="title"/>
          </p:nvPr>
        </p:nvSpPr>
        <p:spPr/>
        <p:txBody>
          <a:bodyPr/>
          <a:lstStyle/>
          <a:p>
            <a:r>
              <a:rPr lang="en-US" dirty="0">
                <a:latin typeface="+mn-lt"/>
              </a:rPr>
              <a:t>Evidence-Based and Promising Practices </a:t>
            </a:r>
          </a:p>
        </p:txBody>
      </p:sp>
      <p:sp>
        <p:nvSpPr>
          <p:cNvPr id="3" name="Content Placeholder 2">
            <a:extLst>
              <a:ext uri="{FF2B5EF4-FFF2-40B4-BE49-F238E27FC236}">
                <a16:creationId xmlns:a16="http://schemas.microsoft.com/office/drawing/2014/main" id="{028A4A60-9A19-40B7-9BC6-F5E17D2BDF7F}"/>
              </a:ext>
            </a:extLst>
          </p:cNvPr>
          <p:cNvSpPr>
            <a:spLocks noGrp="1"/>
          </p:cNvSpPr>
          <p:nvPr>
            <p:ph idx="1"/>
          </p:nvPr>
        </p:nvSpPr>
        <p:spPr/>
        <p:txBody>
          <a:bodyPr/>
          <a:lstStyle/>
          <a:p>
            <a:pPr marL="0" lvl="0" indent="0" algn="l" rtl="0">
              <a:lnSpc>
                <a:spcPct val="110000"/>
              </a:lnSpc>
              <a:spcBef>
                <a:spcPts val="1000"/>
              </a:spcBef>
              <a:spcAft>
                <a:spcPts val="0"/>
              </a:spcAft>
              <a:buNone/>
            </a:pPr>
            <a:r>
              <a:rPr lang="en-US" u="sng" dirty="0">
                <a:solidFill>
                  <a:srgbClr val="002060"/>
                </a:solidFill>
                <a:hlinkClick r:id="rId3">
                  <a:extLst>
                    <a:ext uri="{A12FA001-AC4F-418D-AE19-62706E023703}">
                      <ahyp:hlinkClr xmlns:ahyp="http://schemas.microsoft.com/office/drawing/2018/hyperlinkcolor" val="tx"/>
                    </a:ext>
                  </a:extLst>
                </a:hlinkClick>
              </a:rPr>
              <a:t>Resources And Strategies To Support Children With Disabilities And Their Families During Covid-19</a:t>
            </a:r>
            <a:r>
              <a:rPr lang="en-US" dirty="0">
                <a:solidFill>
                  <a:srgbClr val="002060"/>
                </a:solidFill>
              </a:rPr>
              <a:t> </a:t>
            </a:r>
          </a:p>
          <a:p>
            <a:pPr marL="0" marR="139700" lvl="0" indent="0" algn="l" rtl="0">
              <a:lnSpc>
                <a:spcPct val="110000"/>
              </a:lnSpc>
              <a:spcBef>
                <a:spcPts val="1400"/>
              </a:spcBef>
              <a:spcAft>
                <a:spcPts val="0"/>
              </a:spcAft>
              <a:buNone/>
            </a:pPr>
            <a:r>
              <a:rPr lang="en-US" u="sng" dirty="0">
                <a:solidFill>
                  <a:srgbClr val="002060"/>
                </a:solidFill>
                <a:hlinkClick r:id="rId4">
                  <a:extLst>
                    <a:ext uri="{A12FA001-AC4F-418D-AE19-62706E023703}">
                      <ahyp:hlinkClr xmlns:ahyp="http://schemas.microsoft.com/office/drawing/2018/hyperlinkcolor" val="tx"/>
                    </a:ext>
                  </a:extLst>
                </a:hlinkClick>
              </a:rPr>
              <a:t>Teachers: Evidence-Based and Promising Practices to Support Continuity of Learning for Students With Disabilities</a:t>
            </a:r>
            <a:endParaRPr lang="en-US" u="sng" dirty="0">
              <a:solidFill>
                <a:srgbClr val="002060"/>
              </a:solidFill>
            </a:endParaRPr>
          </a:p>
          <a:p>
            <a:pPr marL="0" marR="139700" lvl="0" indent="0" algn="l" rtl="0">
              <a:lnSpc>
                <a:spcPct val="110000"/>
              </a:lnSpc>
              <a:spcBef>
                <a:spcPts val="1400"/>
              </a:spcBef>
              <a:spcAft>
                <a:spcPts val="0"/>
              </a:spcAft>
              <a:buNone/>
            </a:pPr>
            <a:r>
              <a:rPr lang="en-US" u="sng" dirty="0">
                <a:solidFill>
                  <a:srgbClr val="002060"/>
                </a:solidFill>
                <a:hlinkClick r:id="rId5">
                  <a:extLst>
                    <a:ext uri="{A12FA001-AC4F-418D-AE19-62706E023703}">
                      <ahyp:hlinkClr xmlns:ahyp="http://schemas.microsoft.com/office/drawing/2018/hyperlinkcolor" val="tx"/>
                    </a:ext>
                  </a:extLst>
                </a:hlinkClick>
              </a:rPr>
              <a:t>SSP: Evidence-Based and Promising Practices to Support Continuity of Learning for Students With Disabilities </a:t>
            </a:r>
            <a:endParaRPr lang="en-US" u="sng" dirty="0">
              <a:solidFill>
                <a:srgbClr val="002060"/>
              </a:solidFill>
            </a:endParaRPr>
          </a:p>
          <a:p>
            <a:pPr marL="0" marR="139700" lvl="0" indent="0" algn="l" rtl="0">
              <a:lnSpc>
                <a:spcPct val="110000"/>
              </a:lnSpc>
              <a:spcBef>
                <a:spcPts val="1400"/>
              </a:spcBef>
              <a:spcAft>
                <a:spcPts val="0"/>
              </a:spcAft>
              <a:buNone/>
            </a:pPr>
            <a:r>
              <a:rPr lang="en-US" u="sng" dirty="0">
                <a:solidFill>
                  <a:srgbClr val="002060"/>
                </a:solidFill>
                <a:hlinkClick r:id="rId6">
                  <a:extLst>
                    <a:ext uri="{A12FA001-AC4F-418D-AE19-62706E023703}">
                      <ahyp:hlinkClr xmlns:ahyp="http://schemas.microsoft.com/office/drawing/2018/hyperlinkcolor" val="tx"/>
                    </a:ext>
                  </a:extLst>
                </a:hlinkClick>
              </a:rPr>
              <a:t>Practices and Resources to Support Parents and Families </a:t>
            </a:r>
            <a:endParaRPr lang="en-US" dirty="0">
              <a:solidFill>
                <a:srgbClr val="002060"/>
              </a:solidFill>
            </a:endParaRPr>
          </a:p>
          <a:p>
            <a:pPr marL="0" lvl="0" indent="0" algn="l" rtl="0">
              <a:lnSpc>
                <a:spcPct val="110000"/>
              </a:lnSpc>
              <a:spcBef>
                <a:spcPts val="1400"/>
              </a:spcBef>
              <a:spcAft>
                <a:spcPts val="0"/>
              </a:spcAft>
              <a:buNone/>
            </a:pPr>
            <a:r>
              <a:rPr lang="en-US" u="sng" dirty="0">
                <a:solidFill>
                  <a:srgbClr val="002060"/>
                </a:solidFill>
                <a:hlinkClick r:id="rId7">
                  <a:extLst>
                    <a:ext uri="{A12FA001-AC4F-418D-AE19-62706E023703}">
                      <ahyp:hlinkClr xmlns:ahyp="http://schemas.microsoft.com/office/drawing/2018/hyperlinkcolor" val="tx"/>
                    </a:ext>
                  </a:extLst>
                </a:hlinkClick>
              </a:rPr>
              <a:t>FAQs: Virtual School Counseling Ethics</a:t>
            </a:r>
            <a:endParaRPr lang="en-US" dirty="0">
              <a:solidFill>
                <a:srgbClr val="002060"/>
              </a:solidFill>
            </a:endParaRPr>
          </a:p>
          <a:p>
            <a:pPr marL="0" indent="0">
              <a:buNone/>
            </a:pPr>
            <a:endParaRPr lang="en-US" dirty="0"/>
          </a:p>
        </p:txBody>
      </p:sp>
      <p:sp>
        <p:nvSpPr>
          <p:cNvPr id="4" name="Slide Number Placeholder 3">
            <a:extLst>
              <a:ext uri="{FF2B5EF4-FFF2-40B4-BE49-F238E27FC236}">
                <a16:creationId xmlns:a16="http://schemas.microsoft.com/office/drawing/2014/main" id="{F96EB1BD-2A79-4D5C-8544-E0FF5E5DD202}"/>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3306022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BAE6-F49C-4E47-B276-5F561B131E95}"/>
              </a:ext>
            </a:extLst>
          </p:cNvPr>
          <p:cNvSpPr>
            <a:spLocks noGrp="1"/>
          </p:cNvSpPr>
          <p:nvPr>
            <p:ph type="title"/>
          </p:nvPr>
        </p:nvSpPr>
        <p:spPr/>
        <p:txBody>
          <a:bodyPr/>
          <a:lstStyle/>
          <a:p>
            <a:r>
              <a:rPr lang="en" dirty="0">
                <a:latin typeface="+mn-lt"/>
              </a:rPr>
              <a:t>Ideas for Utilizing Funds for Mental Health Support</a:t>
            </a:r>
            <a:endParaRPr lang="en-US" dirty="0">
              <a:latin typeface="+mn-lt"/>
            </a:endParaRPr>
          </a:p>
        </p:txBody>
      </p:sp>
      <p:sp>
        <p:nvSpPr>
          <p:cNvPr id="3" name="Content Placeholder 2">
            <a:extLst>
              <a:ext uri="{FF2B5EF4-FFF2-40B4-BE49-F238E27FC236}">
                <a16:creationId xmlns:a16="http://schemas.microsoft.com/office/drawing/2014/main" id="{10C377D1-8E90-40C0-AF61-0F3F41F7226F}"/>
              </a:ext>
            </a:extLst>
          </p:cNvPr>
          <p:cNvSpPr>
            <a:spLocks noGrp="1"/>
          </p:cNvSpPr>
          <p:nvPr>
            <p:ph idx="1"/>
          </p:nvPr>
        </p:nvSpPr>
        <p:spPr/>
        <p:txBody>
          <a:bodyPr>
            <a:normAutofit/>
          </a:bodyPr>
          <a:lstStyle/>
          <a:p>
            <a:pPr marL="0" lvl="0" indent="0" algn="l" rtl="0">
              <a:spcBef>
                <a:spcPts val="0"/>
              </a:spcBef>
              <a:spcAft>
                <a:spcPts val="0"/>
              </a:spcAft>
              <a:buNone/>
            </a:pPr>
            <a:r>
              <a:rPr lang="en-US" dirty="0">
                <a:solidFill>
                  <a:srgbClr val="000000"/>
                </a:solidFill>
              </a:rPr>
              <a:t>Contract/Hire to provide intervention and support</a:t>
            </a:r>
          </a:p>
          <a:p>
            <a:pPr marL="927100" lvl="1" indent="-342900">
              <a:spcBef>
                <a:spcPts val="1600"/>
              </a:spcBef>
              <a:buClr>
                <a:srgbClr val="000000"/>
              </a:buClr>
              <a:buSzPts val="1600"/>
            </a:pPr>
            <a:r>
              <a:rPr lang="en-US" sz="2400" b="1" dirty="0">
                <a:solidFill>
                  <a:srgbClr val="000000"/>
                </a:solidFill>
              </a:rPr>
              <a:t>Paraprofessionals or teachers</a:t>
            </a:r>
          </a:p>
          <a:p>
            <a:pPr marL="1384300" lvl="2" indent="-342900">
              <a:spcBef>
                <a:spcPts val="0"/>
              </a:spcBef>
              <a:buClr>
                <a:srgbClr val="000000"/>
              </a:buClr>
              <a:buSzPts val="1600"/>
            </a:pPr>
            <a:r>
              <a:rPr lang="en-US" sz="2400" dirty="0">
                <a:solidFill>
                  <a:srgbClr val="000000"/>
                </a:solidFill>
              </a:rPr>
              <a:t>Implement executive functioning and organizational interventions</a:t>
            </a:r>
          </a:p>
          <a:p>
            <a:pPr marL="1384300" lvl="2" indent="-342900">
              <a:spcBef>
                <a:spcPts val="0"/>
              </a:spcBef>
              <a:buClr>
                <a:srgbClr val="000000"/>
              </a:buClr>
              <a:buSzPts val="1600"/>
            </a:pPr>
            <a:r>
              <a:rPr lang="en-US" sz="2400" dirty="0">
                <a:solidFill>
                  <a:srgbClr val="000000"/>
                </a:solidFill>
              </a:rPr>
              <a:t>Support teachers with additional demands</a:t>
            </a:r>
          </a:p>
          <a:p>
            <a:pPr marL="927100" lvl="1" indent="-342900">
              <a:spcBef>
                <a:spcPts val="0"/>
              </a:spcBef>
              <a:buClr>
                <a:srgbClr val="000000"/>
              </a:buClr>
              <a:buSzPts val="1600"/>
            </a:pPr>
            <a:r>
              <a:rPr lang="en-US" sz="2400" b="1" dirty="0">
                <a:solidFill>
                  <a:srgbClr val="000000"/>
                </a:solidFill>
              </a:rPr>
              <a:t>School-Based Mental Health Professionals</a:t>
            </a:r>
          </a:p>
          <a:p>
            <a:pPr marL="1384300" lvl="2" indent="-342900">
              <a:spcBef>
                <a:spcPts val="0"/>
              </a:spcBef>
              <a:buClr>
                <a:srgbClr val="000000"/>
              </a:buClr>
              <a:buSzPts val="1600"/>
            </a:pPr>
            <a:r>
              <a:rPr lang="en-US" sz="2400" dirty="0">
                <a:solidFill>
                  <a:srgbClr val="000000"/>
                </a:solidFill>
              </a:rPr>
              <a:t>Wrap around services</a:t>
            </a:r>
          </a:p>
          <a:p>
            <a:pPr marL="1384300" lvl="2" indent="-342900">
              <a:spcBef>
                <a:spcPts val="0"/>
              </a:spcBef>
              <a:buClr>
                <a:srgbClr val="000000"/>
              </a:buClr>
              <a:buSzPts val="1600"/>
            </a:pPr>
            <a:r>
              <a:rPr lang="en-US" sz="2400" dirty="0">
                <a:solidFill>
                  <a:srgbClr val="000000"/>
                </a:solidFill>
              </a:rPr>
              <a:t>Direct intervention</a:t>
            </a:r>
          </a:p>
          <a:p>
            <a:pPr marL="927100" lvl="1" indent="-342900">
              <a:spcBef>
                <a:spcPts val="0"/>
              </a:spcBef>
              <a:buClr>
                <a:srgbClr val="000000"/>
              </a:buClr>
              <a:buSzPts val="1600"/>
            </a:pPr>
            <a:r>
              <a:rPr lang="en-US" sz="2400" b="1" dirty="0">
                <a:solidFill>
                  <a:srgbClr val="000000"/>
                </a:solidFill>
              </a:rPr>
              <a:t>Evaluations or Private Contractors </a:t>
            </a:r>
          </a:p>
          <a:p>
            <a:pPr marL="1384300" lvl="2" indent="-342900">
              <a:spcBef>
                <a:spcPts val="0"/>
              </a:spcBef>
              <a:buClr>
                <a:srgbClr val="000000"/>
              </a:buClr>
              <a:buSzPts val="1600"/>
            </a:pPr>
            <a:r>
              <a:rPr lang="en-US" sz="2400" dirty="0">
                <a:solidFill>
                  <a:srgbClr val="000000"/>
                </a:solidFill>
              </a:rPr>
              <a:t>Reduce load on school team to focus on intervention and support</a:t>
            </a:r>
          </a:p>
          <a:p>
            <a:pPr marL="1384300" lvl="2" indent="-342900">
              <a:spcBef>
                <a:spcPts val="0"/>
              </a:spcBef>
              <a:buClr>
                <a:srgbClr val="000000"/>
              </a:buClr>
              <a:buSzPts val="1600"/>
            </a:pPr>
            <a:r>
              <a:rPr lang="en-US" sz="2400" dirty="0">
                <a:solidFill>
                  <a:srgbClr val="000000"/>
                </a:solidFill>
              </a:rPr>
              <a:t>Conduct mental health screenings to determine need and guide service and intervention </a:t>
            </a:r>
          </a:p>
        </p:txBody>
      </p:sp>
      <p:sp>
        <p:nvSpPr>
          <p:cNvPr id="4" name="Slide Number Placeholder 3">
            <a:extLst>
              <a:ext uri="{FF2B5EF4-FFF2-40B4-BE49-F238E27FC236}">
                <a16:creationId xmlns:a16="http://schemas.microsoft.com/office/drawing/2014/main" id="{FB9CC7DB-C44D-42A6-AD1E-10D06461A456}"/>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914294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CE27-7700-4DCD-9BD3-9FAA0EFD9B65}"/>
              </a:ext>
            </a:extLst>
          </p:cNvPr>
          <p:cNvSpPr>
            <a:spLocks noGrp="1"/>
          </p:cNvSpPr>
          <p:nvPr>
            <p:ph type="ctrTitle"/>
          </p:nvPr>
        </p:nvSpPr>
        <p:spPr/>
        <p:txBody>
          <a:bodyPr/>
          <a:lstStyle/>
          <a:p>
            <a:r>
              <a:rPr lang="en" dirty="0">
                <a:latin typeface="+mn-lt"/>
              </a:rPr>
              <a:t>Staff </a:t>
            </a:r>
            <a:r>
              <a:rPr lang="en-US" dirty="0">
                <a:latin typeface="+mn-lt"/>
              </a:rPr>
              <a:t>Self-Care and Mental Health</a:t>
            </a:r>
          </a:p>
        </p:txBody>
      </p:sp>
      <p:sp>
        <p:nvSpPr>
          <p:cNvPr id="3" name="Slide Number Placeholder 2">
            <a:extLst>
              <a:ext uri="{FF2B5EF4-FFF2-40B4-BE49-F238E27FC236}">
                <a16:creationId xmlns:a16="http://schemas.microsoft.com/office/drawing/2014/main" id="{DB529CC7-F16C-42DA-BA5E-3A144E1826DA}"/>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145290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B351A6-FDAA-4390-B250-9AB329B7495C}"/>
              </a:ext>
            </a:extLst>
          </p:cNvPr>
          <p:cNvSpPr>
            <a:spLocks noGrp="1"/>
          </p:cNvSpPr>
          <p:nvPr>
            <p:ph sz="half" idx="1"/>
          </p:nvPr>
        </p:nvSpPr>
        <p:spPr/>
        <p:txBody>
          <a:bodyPr/>
          <a:lstStyle/>
          <a:p>
            <a:pPr marL="177800" lvl="0" indent="-177800" algn="l" rtl="0">
              <a:lnSpc>
                <a:spcPct val="90000"/>
              </a:lnSpc>
              <a:spcBef>
                <a:spcPts val="0"/>
              </a:spcBef>
              <a:spcAft>
                <a:spcPts val="0"/>
              </a:spcAft>
              <a:buClr>
                <a:srgbClr val="454650"/>
              </a:buClr>
              <a:buSzPts val="1800"/>
              <a:buChar char="•"/>
            </a:pPr>
            <a:r>
              <a:rPr lang="en-US" sz="2400" i="0" dirty="0">
                <a:ea typeface="Trebuchet MS"/>
                <a:cs typeface="Trebuchet MS"/>
                <a:sym typeface="Trebuchet MS"/>
              </a:rPr>
              <a:t>Self-care helps you be kinder to yourself</a:t>
            </a:r>
            <a:endParaRPr lang="en-US" sz="2400" dirty="0"/>
          </a:p>
          <a:p>
            <a:pPr marL="177800" lvl="0" indent="-177800" algn="l" rtl="0">
              <a:lnSpc>
                <a:spcPct val="90000"/>
              </a:lnSpc>
              <a:spcBef>
                <a:spcPts val="800"/>
              </a:spcBef>
              <a:spcAft>
                <a:spcPts val="0"/>
              </a:spcAft>
              <a:buClr>
                <a:srgbClr val="454650"/>
              </a:buClr>
              <a:buSzPts val="1800"/>
              <a:buChar char="•"/>
            </a:pPr>
            <a:r>
              <a:rPr lang="en-US" sz="2400" i="0" dirty="0">
                <a:ea typeface="Trebuchet MS"/>
                <a:cs typeface="Trebuchet MS"/>
                <a:sym typeface="Trebuchet MS"/>
              </a:rPr>
              <a:t>Self-care enables you to respond better to difficult situations</a:t>
            </a:r>
            <a:endParaRPr lang="en-US" sz="2400" dirty="0"/>
          </a:p>
          <a:p>
            <a:pPr marL="177800" lvl="0" indent="-177800" algn="l" rtl="0">
              <a:lnSpc>
                <a:spcPct val="90000"/>
              </a:lnSpc>
              <a:spcBef>
                <a:spcPts val="800"/>
              </a:spcBef>
              <a:spcAft>
                <a:spcPts val="0"/>
              </a:spcAft>
              <a:buClr>
                <a:srgbClr val="454650"/>
              </a:buClr>
              <a:buSzPts val="1800"/>
              <a:buChar char="•"/>
            </a:pPr>
            <a:r>
              <a:rPr lang="en-US" sz="2400" i="0" dirty="0">
                <a:ea typeface="Trebuchet MS"/>
                <a:cs typeface="Trebuchet MS"/>
                <a:sym typeface="Trebuchet MS"/>
              </a:rPr>
              <a:t>Self-care restores your energy resources</a:t>
            </a:r>
            <a:endParaRPr lang="en-US" sz="2400" dirty="0"/>
          </a:p>
          <a:p>
            <a:pPr marL="177800" lvl="0" indent="-177800" algn="l" rtl="0">
              <a:lnSpc>
                <a:spcPct val="90000"/>
              </a:lnSpc>
              <a:spcBef>
                <a:spcPts val="800"/>
              </a:spcBef>
              <a:spcAft>
                <a:spcPts val="0"/>
              </a:spcAft>
              <a:buClr>
                <a:srgbClr val="454650"/>
              </a:buClr>
              <a:buSzPts val="1800"/>
              <a:buChar char="•"/>
            </a:pPr>
            <a:r>
              <a:rPr lang="en-US" sz="2400" i="0" dirty="0">
                <a:ea typeface="Trebuchet MS"/>
                <a:cs typeface="Trebuchet MS"/>
                <a:sym typeface="Trebuchet MS"/>
              </a:rPr>
              <a:t>Self-care boosts your patience and efficiency</a:t>
            </a:r>
            <a:endParaRPr lang="en-US" sz="2400" dirty="0"/>
          </a:p>
          <a:p>
            <a:pPr marL="177800" lvl="0" indent="-177800" algn="l" rtl="0">
              <a:lnSpc>
                <a:spcPct val="90000"/>
              </a:lnSpc>
              <a:spcBef>
                <a:spcPts val="800"/>
              </a:spcBef>
              <a:spcAft>
                <a:spcPts val="0"/>
              </a:spcAft>
              <a:buClr>
                <a:srgbClr val="454650"/>
              </a:buClr>
              <a:buSzPts val="1800"/>
              <a:buChar char="•"/>
            </a:pPr>
            <a:r>
              <a:rPr lang="en-US" sz="2400" i="0" dirty="0">
                <a:ea typeface="Trebuchet MS"/>
                <a:cs typeface="Trebuchet MS"/>
                <a:sym typeface="Trebuchet MS"/>
              </a:rPr>
              <a:t>Self-care has real short- and long-term effects</a:t>
            </a:r>
            <a:endParaRPr lang="en-US" sz="2400" dirty="0"/>
          </a:p>
        </p:txBody>
      </p:sp>
      <p:sp>
        <p:nvSpPr>
          <p:cNvPr id="4" name="Slide Number Placeholder 3">
            <a:extLst>
              <a:ext uri="{FF2B5EF4-FFF2-40B4-BE49-F238E27FC236}">
                <a16:creationId xmlns:a16="http://schemas.microsoft.com/office/drawing/2014/main" id="{5C7E00E5-D02A-4AF2-9B7A-676E26CFC786}"/>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
        <p:nvSpPr>
          <p:cNvPr id="5" name="Title 4">
            <a:extLst>
              <a:ext uri="{FF2B5EF4-FFF2-40B4-BE49-F238E27FC236}">
                <a16:creationId xmlns:a16="http://schemas.microsoft.com/office/drawing/2014/main" id="{0151296F-04D6-4866-8B02-9BE7DC379E51}"/>
              </a:ext>
            </a:extLst>
          </p:cNvPr>
          <p:cNvSpPr>
            <a:spLocks noGrp="1"/>
          </p:cNvSpPr>
          <p:nvPr>
            <p:ph type="title"/>
          </p:nvPr>
        </p:nvSpPr>
        <p:spPr/>
        <p:txBody>
          <a:bodyPr/>
          <a:lstStyle/>
          <a:p>
            <a:r>
              <a:rPr lang="en-US" dirty="0">
                <a:latin typeface="+mn-lt"/>
              </a:rPr>
              <a:t>Self-Care May Sound Like a Luxury, but Science Proves It’s Actually a Non-negotiable</a:t>
            </a:r>
          </a:p>
        </p:txBody>
      </p:sp>
      <p:pic>
        <p:nvPicPr>
          <p:cNvPr id="6" name="Google Shape;325;p54" descr="Necessity and Luxury: Relative Terms!!!! - First Gear">
            <a:extLst>
              <a:ext uri="{FF2B5EF4-FFF2-40B4-BE49-F238E27FC236}">
                <a16:creationId xmlns:a16="http://schemas.microsoft.com/office/drawing/2014/main" id="{AFA02D49-A71C-4926-BF8B-93B937B4AF60}"/>
              </a:ext>
            </a:extLst>
          </p:cNvPr>
          <p:cNvPicPr preferRelativeResize="0">
            <a:picLocks noGrp="1"/>
          </p:cNvPicPr>
          <p:nvPr>
            <p:ph sz="half" idx="2"/>
          </p:nvPr>
        </p:nvPicPr>
        <p:blipFill rotWithShape="1">
          <a:blip r:embed="rId3">
            <a:alphaModFix/>
          </a:blip>
          <a:srcRect/>
          <a:stretch/>
        </p:blipFill>
        <p:spPr>
          <a:xfrm>
            <a:off x="6440054" y="2049737"/>
            <a:ext cx="5181600" cy="2418079"/>
          </a:xfrm>
          <a:prstGeom prst="rect">
            <a:avLst/>
          </a:prstGeom>
          <a:noFill/>
          <a:ln>
            <a:noFill/>
          </a:ln>
        </p:spPr>
      </p:pic>
      <p:sp>
        <p:nvSpPr>
          <p:cNvPr id="7" name="Google Shape;326;p54">
            <a:extLst>
              <a:ext uri="{FF2B5EF4-FFF2-40B4-BE49-F238E27FC236}">
                <a16:creationId xmlns:a16="http://schemas.microsoft.com/office/drawing/2014/main" id="{716FC303-B27F-4B76-B656-B63D6E0F8328}"/>
              </a:ext>
              <a:ext uri="{C183D7F6-B498-43B3-948B-1728B52AA6E4}">
                <adec:decorative xmlns:adec="http://schemas.microsoft.com/office/drawing/2017/decorative" val="1"/>
              </a:ext>
            </a:extLst>
          </p:cNvPr>
          <p:cNvSpPr/>
          <p:nvPr/>
        </p:nvSpPr>
        <p:spPr>
          <a:xfrm>
            <a:off x="8508733" y="2049737"/>
            <a:ext cx="3112921" cy="961588"/>
          </a:xfrm>
          <a:prstGeom prst="ellipse">
            <a:avLst/>
          </a:prstGeom>
          <a:noFill/>
          <a:ln w="57150" cap="flat" cmpd="sng">
            <a:solidFill>
              <a:srgbClr val="FF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8" name="Google Shape;322;p54">
            <a:extLst>
              <a:ext uri="{FF2B5EF4-FFF2-40B4-BE49-F238E27FC236}">
                <a16:creationId xmlns:a16="http://schemas.microsoft.com/office/drawing/2014/main" id="{71180CC8-8C76-4046-9593-3E5E05E248AF}"/>
              </a:ext>
            </a:extLst>
          </p:cNvPr>
          <p:cNvSpPr txBox="1"/>
          <p:nvPr/>
        </p:nvSpPr>
        <p:spPr>
          <a:xfrm>
            <a:off x="2181412" y="6356350"/>
            <a:ext cx="7442879"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454650"/>
              </a:buClr>
              <a:buSzPts val="1400"/>
              <a:buFont typeface="Calibri"/>
              <a:buNone/>
            </a:pPr>
            <a:r>
              <a:rPr lang="en" sz="1400" i="0" u="sng" strike="noStrike" cap="none" dirty="0">
                <a:solidFill>
                  <a:schemeClr val="hlink"/>
                </a:solidFill>
                <a:latin typeface="Calibri"/>
                <a:ea typeface="Calibri"/>
                <a:cs typeface="Calibri"/>
                <a:sym typeface="Calibri"/>
                <a:hlinkClick r:id="rId4"/>
              </a:rPr>
              <a:t>https://bumble.com/en/the-buzz/5-reasons-self-care-is-good-for-you-science</a:t>
            </a:r>
            <a:endParaRPr sz="140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7904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66F49F-A8FF-4EAE-BACA-8ACC97620705}"/>
              </a:ext>
            </a:extLst>
          </p:cNvPr>
          <p:cNvSpPr>
            <a:spLocks noGrp="1"/>
          </p:cNvSpPr>
          <p:nvPr>
            <p:ph type="title"/>
          </p:nvPr>
        </p:nvSpPr>
        <p:spPr/>
        <p:txBody>
          <a:bodyPr/>
          <a:lstStyle/>
          <a:p>
            <a:r>
              <a:rPr lang="en-US" dirty="0">
                <a:latin typeface="+mn-lt"/>
              </a:rPr>
              <a:t>Self-Care Starter Kit ℠</a:t>
            </a:r>
            <a:br>
              <a:rPr lang="en-US" dirty="0"/>
            </a:br>
            <a:endParaRPr lang="en-US" dirty="0"/>
          </a:p>
        </p:txBody>
      </p:sp>
      <p:sp>
        <p:nvSpPr>
          <p:cNvPr id="7" name="Content Placeholder 6">
            <a:extLst>
              <a:ext uri="{FF2B5EF4-FFF2-40B4-BE49-F238E27FC236}">
                <a16:creationId xmlns:a16="http://schemas.microsoft.com/office/drawing/2014/main" id="{71E79C3A-19D1-4E85-A3A7-4D2B28B7C7BD}"/>
              </a:ext>
            </a:extLst>
          </p:cNvPr>
          <p:cNvSpPr>
            <a:spLocks noGrp="1"/>
          </p:cNvSpPr>
          <p:nvPr>
            <p:ph idx="1"/>
          </p:nvPr>
        </p:nvSpPr>
        <p:spPr/>
        <p:txBody>
          <a:bodyPr>
            <a:normAutofit/>
          </a:bodyPr>
          <a:lstStyle/>
          <a:p>
            <a:pPr marL="0" indent="0">
              <a:spcBef>
                <a:spcPts val="500"/>
              </a:spcBef>
              <a:buNone/>
            </a:pPr>
            <a:r>
              <a:rPr lang="en-US" sz="1800" i="0" u="none" strike="noStrike" cap="none" dirty="0">
                <a:solidFill>
                  <a:schemeClr val="dk1"/>
                </a:solidFill>
                <a:ea typeface="Trebuchet MS"/>
                <a:cs typeface="Trebuchet MS"/>
                <a:sym typeface="Trebuchet MS"/>
              </a:rPr>
              <a:t>The Self-Care Starter Kit℠ was initially developed for UB Social Work students, but it is our hope that these resources will be useful for students and professionals alike. Although the information does not address all that goes into developing the skills of self-care, it does begin the journey.</a:t>
            </a:r>
            <a:endParaRPr lang="en-US" sz="1800" dirty="0"/>
          </a:p>
          <a:p>
            <a:pPr>
              <a:spcBef>
                <a:spcPts val="500"/>
              </a:spcBef>
            </a:pPr>
            <a:endParaRPr lang="en-US" sz="1800" i="0" u="none" strike="noStrike" cap="none" dirty="0">
              <a:solidFill>
                <a:schemeClr val="dk1"/>
              </a:solidFill>
              <a:ea typeface="Trebuchet MS"/>
              <a:cs typeface="Trebuchet MS"/>
              <a:sym typeface="Trebuchet MS"/>
            </a:endParaRPr>
          </a:p>
          <a:p>
            <a:pPr marL="0" indent="0">
              <a:spcBef>
                <a:spcPts val="500"/>
              </a:spcBef>
              <a:buNone/>
            </a:pPr>
            <a:r>
              <a:rPr lang="en-US" sz="1800" i="0" u="none" strike="noStrike" cap="none" dirty="0">
                <a:solidFill>
                  <a:schemeClr val="dk1"/>
                </a:solidFill>
                <a:ea typeface="Trebuchet MS"/>
                <a:cs typeface="Trebuchet MS"/>
                <a:sym typeface="Trebuchet MS"/>
              </a:rPr>
              <a:t>We recommend you start with </a:t>
            </a:r>
            <a:r>
              <a:rPr lang="en-US" sz="1800" i="0" u="sng" strike="noStrike" cap="none" dirty="0">
                <a:solidFill>
                  <a:schemeClr val="hlink"/>
                </a:solidFill>
                <a:ea typeface="Trebuchet MS"/>
                <a:cs typeface="Trebuchet MS"/>
                <a:sym typeface="Trebuchet MS"/>
                <a:hlinkClick r:id="rId3"/>
              </a:rPr>
              <a:t>Introduction to Self-Care</a:t>
            </a:r>
            <a:r>
              <a:rPr lang="en-US" sz="1800" i="0" u="none" strike="noStrike" cap="none" dirty="0">
                <a:solidFill>
                  <a:schemeClr val="dk1"/>
                </a:solidFill>
                <a:ea typeface="Trebuchet MS"/>
                <a:cs typeface="Trebuchet MS"/>
                <a:sym typeface="Trebuchet MS"/>
              </a:rPr>
              <a:t>, followed by </a:t>
            </a:r>
            <a:r>
              <a:rPr lang="en-US" sz="1800" i="0" u="sng" strike="noStrike" cap="none" dirty="0">
                <a:solidFill>
                  <a:schemeClr val="hlink"/>
                </a:solidFill>
                <a:ea typeface="Trebuchet MS"/>
                <a:cs typeface="Trebuchet MS"/>
                <a:sym typeface="Trebuchet MS"/>
                <a:hlinkClick r:id="rId4"/>
              </a:rPr>
              <a:t>Developing Your Self-Care Plan</a:t>
            </a:r>
            <a:r>
              <a:rPr lang="en-US" sz="1800" i="0" u="none" strike="noStrike" cap="none" dirty="0">
                <a:solidFill>
                  <a:schemeClr val="dk1"/>
                </a:solidFill>
                <a:ea typeface="Trebuchet MS"/>
                <a:cs typeface="Trebuchet MS"/>
                <a:sym typeface="Trebuchet MS"/>
              </a:rPr>
              <a:t>.</a:t>
            </a:r>
          </a:p>
          <a:p>
            <a:pPr>
              <a:spcBef>
                <a:spcPts val="500"/>
              </a:spcBef>
            </a:pPr>
            <a:endParaRPr lang="en-US" sz="1800" i="0" u="none" strike="noStrike" cap="none" dirty="0">
              <a:solidFill>
                <a:schemeClr val="dk1"/>
              </a:solidFill>
              <a:ea typeface="Trebuchet MS"/>
              <a:cs typeface="Trebuchet MS"/>
              <a:sym typeface="Trebuchet MS"/>
            </a:endParaRPr>
          </a:p>
          <a:p>
            <a:pPr>
              <a:spcBef>
                <a:spcPts val="500"/>
              </a:spcBef>
            </a:pPr>
            <a:r>
              <a:rPr lang="en-US" sz="1800" dirty="0">
                <a:solidFill>
                  <a:schemeClr val="dk1"/>
                </a:solidFill>
                <a:ea typeface="Trebuchet MS"/>
                <a:cs typeface="Trebuchet MS"/>
                <a:sym typeface="Trebuchet MS"/>
              </a:rPr>
              <a:t>Resources:</a:t>
            </a:r>
            <a:endParaRPr lang="en-US" sz="1800" i="0" u="none" strike="noStrike" cap="none" dirty="0">
              <a:solidFill>
                <a:schemeClr val="dk1"/>
              </a:solidFill>
              <a:ea typeface="Trebuchet MS"/>
              <a:cs typeface="Trebuchet MS"/>
              <a:sym typeface="Trebuchet MS"/>
            </a:endParaRPr>
          </a:p>
          <a:p>
            <a:pPr lvl="1">
              <a:spcBef>
                <a:spcPts val="0"/>
              </a:spcBef>
            </a:pPr>
            <a:r>
              <a:rPr lang="en-US" sz="1600" dirty="0">
                <a:solidFill>
                  <a:srgbClr val="002060"/>
                </a:solidFill>
                <a:ea typeface="Trebuchet MS"/>
                <a:cs typeface="Trebuchet MS"/>
                <a:sym typeface="Trebuchet MS"/>
                <a:hlinkClick r:id="rId5">
                  <a:extLst>
                    <a:ext uri="{A12FA001-AC4F-418D-AE19-62706E023703}">
                      <ahyp:hlinkClr xmlns:ahyp="http://schemas.microsoft.com/office/drawing/2018/hyperlinkcolor" val="tx"/>
                    </a:ext>
                  </a:extLst>
                </a:hlinkClick>
              </a:rPr>
              <a:t>University at Buffalo School of Social Work</a:t>
            </a:r>
            <a:endParaRPr lang="en-US" sz="1600" dirty="0">
              <a:solidFill>
                <a:srgbClr val="002060"/>
              </a:solidFill>
              <a:ea typeface="Trebuchet MS"/>
              <a:cs typeface="Trebuchet MS"/>
              <a:sym typeface="Trebuchet MS"/>
            </a:endParaRPr>
          </a:p>
          <a:p>
            <a:pPr lvl="1">
              <a:spcBef>
                <a:spcPts val="0"/>
              </a:spcBef>
            </a:pPr>
            <a:r>
              <a:rPr lang="en-US" sz="1600" i="0" u="none" strike="noStrike" dirty="0">
                <a:solidFill>
                  <a:srgbClr val="002060"/>
                </a:solidFill>
                <a:effectLst/>
                <a:hlinkClick r:id="rId6" tooltip="https://gtlcenter.org/sites/default/files/educator-resilience-trauma-informed-self-care-self-assessment.pdf">
                  <a:extLst>
                    <a:ext uri="{A12FA001-AC4F-418D-AE19-62706E023703}">
                      <ahyp:hlinkClr xmlns:ahyp="http://schemas.microsoft.com/office/drawing/2018/hyperlinkcolor" val="tx"/>
                    </a:ext>
                  </a:extLst>
                </a:hlinkClick>
              </a:rPr>
              <a:t>https://gtlcenter.org/sites/default/files/Educator-Resilience-Trauma-Informed-Self-Care-Self-Assessment.pdf</a:t>
            </a:r>
            <a:endParaRPr lang="en-US" sz="1600" dirty="0">
              <a:solidFill>
                <a:srgbClr val="002060"/>
              </a:solidFill>
              <a:ea typeface="Trebuchet MS"/>
              <a:cs typeface="Trebuchet MS"/>
              <a:sym typeface="Trebuchet MS"/>
            </a:endParaRPr>
          </a:p>
          <a:p>
            <a:pPr lvl="1">
              <a:spcBef>
                <a:spcPts val="0"/>
              </a:spcBef>
            </a:pPr>
            <a:r>
              <a:rPr lang="en-US" sz="1600" dirty="0">
                <a:solidFill>
                  <a:srgbClr val="002060"/>
                </a:solidFill>
                <a:hlinkClick r:id="rId7">
                  <a:extLst>
                    <a:ext uri="{A12FA001-AC4F-418D-AE19-62706E023703}">
                      <ahyp:hlinkClr xmlns:ahyp="http://schemas.microsoft.com/office/drawing/2018/hyperlinkcolor" val="tx"/>
                    </a:ext>
                  </a:extLst>
                </a:hlinkClick>
              </a:rPr>
              <a:t>https://istss.org/clinical-resources/assessing-trauma/ucla-ptsd-assessment-tools</a:t>
            </a:r>
            <a:endParaRPr lang="en-US" sz="1600" dirty="0">
              <a:solidFill>
                <a:srgbClr val="002060"/>
              </a:solidFill>
            </a:endParaRPr>
          </a:p>
          <a:p>
            <a:pPr lvl="1"/>
            <a:r>
              <a:rPr lang="en-US" sz="1600" dirty="0">
                <a:solidFill>
                  <a:srgbClr val="002060"/>
                </a:solidFill>
                <a:hlinkClick r:id="rId8">
                  <a:extLst>
                    <a:ext uri="{A12FA001-AC4F-418D-AE19-62706E023703}">
                      <ahyp:hlinkClr xmlns:ahyp="http://schemas.microsoft.com/office/drawing/2018/hyperlinkcolor" val="tx"/>
                    </a:ext>
                  </a:extLst>
                </a:hlinkClick>
              </a:rPr>
              <a:t>https://www.stress.org/holmes-rahe-stress-inventory</a:t>
            </a:r>
            <a:endParaRPr lang="en-US" sz="1600" dirty="0">
              <a:solidFill>
                <a:srgbClr val="002060"/>
              </a:solidFill>
            </a:endParaRPr>
          </a:p>
          <a:p>
            <a:pPr marL="0" indent="0">
              <a:buNone/>
            </a:pPr>
            <a:endParaRPr lang="en-US" dirty="0"/>
          </a:p>
        </p:txBody>
      </p:sp>
      <p:sp>
        <p:nvSpPr>
          <p:cNvPr id="4" name="Slide Number Placeholder 3">
            <a:extLst>
              <a:ext uri="{FF2B5EF4-FFF2-40B4-BE49-F238E27FC236}">
                <a16:creationId xmlns:a16="http://schemas.microsoft.com/office/drawing/2014/main" id="{142D9DF8-9C94-4A8B-A516-382B490C6069}"/>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601216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E5139B-96EE-48B5-AEA9-60E33BA9505B}"/>
              </a:ext>
            </a:extLst>
          </p:cNvPr>
          <p:cNvSpPr>
            <a:spLocks noGrp="1"/>
          </p:cNvSpPr>
          <p:nvPr>
            <p:ph sz="half" idx="1"/>
          </p:nvPr>
        </p:nvSpPr>
        <p:spPr>
          <a:xfrm>
            <a:off x="914400" y="3729831"/>
            <a:ext cx="5181600" cy="551411"/>
          </a:xfrm>
        </p:spPr>
        <p:txBody>
          <a:bodyPr/>
          <a:lstStyle/>
          <a:p>
            <a:pPr marL="0" indent="0">
              <a:buNone/>
            </a:pPr>
            <a:r>
              <a:rPr lang="en-US" sz="2400" dirty="0">
                <a:ea typeface="Trebuchet MS"/>
                <a:cs typeface="Trebuchet MS"/>
                <a:sym typeface="Trebuchet MS"/>
              </a:rPr>
              <a:t>Set up a self-care buddy system </a:t>
            </a:r>
            <a:endParaRPr lang="en-US" sz="1400" dirty="0"/>
          </a:p>
          <a:p>
            <a:pPr marL="0" indent="0">
              <a:buNone/>
            </a:pPr>
            <a:endParaRPr lang="en-US" dirty="0"/>
          </a:p>
        </p:txBody>
      </p:sp>
      <p:sp>
        <p:nvSpPr>
          <p:cNvPr id="4" name="Slide Number Placeholder 3">
            <a:extLst>
              <a:ext uri="{FF2B5EF4-FFF2-40B4-BE49-F238E27FC236}">
                <a16:creationId xmlns:a16="http://schemas.microsoft.com/office/drawing/2014/main" id="{3E3C7E16-1327-4BA4-AA53-E258E45D401C}"/>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
        <p:nvSpPr>
          <p:cNvPr id="5" name="Title 4">
            <a:extLst>
              <a:ext uri="{FF2B5EF4-FFF2-40B4-BE49-F238E27FC236}">
                <a16:creationId xmlns:a16="http://schemas.microsoft.com/office/drawing/2014/main" id="{F99C94E4-8725-4A9F-AB81-EE8AD12CF2F1}"/>
              </a:ext>
            </a:extLst>
          </p:cNvPr>
          <p:cNvSpPr>
            <a:spLocks noGrp="1"/>
          </p:cNvSpPr>
          <p:nvPr>
            <p:ph type="title"/>
          </p:nvPr>
        </p:nvSpPr>
        <p:spPr/>
        <p:txBody>
          <a:bodyPr/>
          <a:lstStyle/>
          <a:p>
            <a:r>
              <a:rPr lang="en-US" dirty="0">
                <a:latin typeface="+mn-lt"/>
              </a:rPr>
              <a:t>Self care to We Care </a:t>
            </a:r>
          </a:p>
        </p:txBody>
      </p:sp>
      <p:pic>
        <p:nvPicPr>
          <p:cNvPr id="6" name="Google Shape;352;p56" descr="Diagram&#10;&#10;Description automatically generated">
            <a:extLst>
              <a:ext uri="{FF2B5EF4-FFF2-40B4-BE49-F238E27FC236}">
                <a16:creationId xmlns:a16="http://schemas.microsoft.com/office/drawing/2014/main" id="{F0F5908D-98FD-4DC3-9D9D-738764EED8EB}"/>
              </a:ext>
            </a:extLst>
          </p:cNvPr>
          <p:cNvPicPr preferRelativeResize="0">
            <a:picLocks noGrp="1"/>
          </p:cNvPicPr>
          <p:nvPr>
            <p:ph sz="half" idx="2"/>
          </p:nvPr>
        </p:nvPicPr>
        <p:blipFill rotWithShape="1">
          <a:blip r:embed="rId3">
            <a:alphaModFix/>
          </a:blip>
          <a:srcRect t="10665" r="2" b="16631"/>
          <a:stretch/>
        </p:blipFill>
        <p:spPr>
          <a:xfrm>
            <a:off x="6518669" y="1554163"/>
            <a:ext cx="4488662" cy="4351337"/>
          </a:xfrm>
          <a:prstGeom prst="rect">
            <a:avLst/>
          </a:prstGeom>
          <a:noFill/>
          <a:ln>
            <a:noFill/>
          </a:ln>
        </p:spPr>
      </p:pic>
    </p:spTree>
    <p:extLst>
      <p:ext uri="{BB962C8B-B14F-4D97-AF65-F5344CB8AC3E}">
        <p14:creationId xmlns:p14="http://schemas.microsoft.com/office/powerpoint/2010/main" val="1720910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635A-91A4-4162-8DC5-5BF55344403C}"/>
              </a:ext>
            </a:extLst>
          </p:cNvPr>
          <p:cNvSpPr>
            <a:spLocks noGrp="1"/>
          </p:cNvSpPr>
          <p:nvPr>
            <p:ph type="title"/>
          </p:nvPr>
        </p:nvSpPr>
        <p:spPr/>
        <p:txBody>
          <a:bodyPr/>
          <a:lstStyle/>
          <a:p>
            <a:r>
              <a:rPr lang="en-US" dirty="0">
                <a:latin typeface="+mn-lt"/>
              </a:rPr>
              <a:t>Organizational Care, Bruce Perry </a:t>
            </a:r>
          </a:p>
        </p:txBody>
      </p:sp>
      <p:sp>
        <p:nvSpPr>
          <p:cNvPr id="3" name="Content Placeholder 2">
            <a:extLst>
              <a:ext uri="{FF2B5EF4-FFF2-40B4-BE49-F238E27FC236}">
                <a16:creationId xmlns:a16="http://schemas.microsoft.com/office/drawing/2014/main" id="{E4220B0D-EC87-4973-BDF4-8D46683A8552}"/>
              </a:ext>
            </a:extLst>
          </p:cNvPr>
          <p:cNvSpPr>
            <a:spLocks noGrp="1"/>
          </p:cNvSpPr>
          <p:nvPr>
            <p:ph idx="1"/>
          </p:nvPr>
        </p:nvSpPr>
        <p:spPr/>
        <p:txBody>
          <a:bodyPr/>
          <a:lstStyle/>
          <a:p>
            <a:pPr marL="177800" lvl="0" indent="-177800" algn="l" rtl="0">
              <a:lnSpc>
                <a:spcPct val="80000"/>
              </a:lnSpc>
              <a:spcBef>
                <a:spcPts val="0"/>
              </a:spcBef>
              <a:spcAft>
                <a:spcPts val="0"/>
              </a:spcAft>
              <a:buClr>
                <a:schemeClr val="dk1"/>
              </a:buClr>
              <a:buSzPts val="1800"/>
              <a:buChar char="•"/>
            </a:pPr>
            <a:r>
              <a:rPr lang="en-US" sz="2400" dirty="0">
                <a:ea typeface="Trebuchet MS"/>
                <a:cs typeface="Trebuchet MS"/>
                <a:sym typeface="Trebuchet MS"/>
              </a:rPr>
              <a:t>Open communication </a:t>
            </a:r>
            <a:endParaRPr lang="en-US" sz="2400" dirty="0"/>
          </a:p>
          <a:p>
            <a:pPr marL="177800" lvl="0" indent="-177800" algn="l" rtl="0">
              <a:lnSpc>
                <a:spcPct val="80000"/>
              </a:lnSpc>
              <a:spcBef>
                <a:spcPts val="800"/>
              </a:spcBef>
              <a:spcAft>
                <a:spcPts val="0"/>
              </a:spcAft>
              <a:buClr>
                <a:schemeClr val="dk1"/>
              </a:buClr>
              <a:buSzPts val="1800"/>
              <a:buChar char="•"/>
            </a:pPr>
            <a:r>
              <a:rPr lang="en-US" sz="2400" dirty="0">
                <a:ea typeface="Trebuchet MS"/>
                <a:cs typeface="Trebuchet MS"/>
                <a:sym typeface="Trebuchet MS"/>
              </a:rPr>
              <a:t>Coaching, mentoring and reflective supervision </a:t>
            </a:r>
            <a:endParaRPr lang="en-US" sz="2400" dirty="0"/>
          </a:p>
          <a:p>
            <a:pPr marL="177800" lvl="0" indent="-177800" algn="l" rtl="0">
              <a:lnSpc>
                <a:spcPct val="80000"/>
              </a:lnSpc>
              <a:spcBef>
                <a:spcPts val="800"/>
              </a:spcBef>
              <a:spcAft>
                <a:spcPts val="0"/>
              </a:spcAft>
              <a:buClr>
                <a:schemeClr val="dk1"/>
              </a:buClr>
              <a:buSzPts val="1800"/>
              <a:buChar char="•"/>
            </a:pPr>
            <a:r>
              <a:rPr lang="en-US" sz="2400" dirty="0">
                <a:ea typeface="Trebuchet MS"/>
                <a:cs typeface="Trebuchet MS"/>
                <a:sym typeface="Trebuchet MS"/>
              </a:rPr>
              <a:t>Adequate dosing &amp; spacing of breaks</a:t>
            </a:r>
            <a:endParaRPr lang="en-US" sz="2400" dirty="0"/>
          </a:p>
          <a:p>
            <a:pPr marL="177800" lvl="0" indent="-177800" algn="l" rtl="0">
              <a:lnSpc>
                <a:spcPct val="80000"/>
              </a:lnSpc>
              <a:spcBef>
                <a:spcPts val="800"/>
              </a:spcBef>
              <a:spcAft>
                <a:spcPts val="0"/>
              </a:spcAft>
              <a:buClr>
                <a:schemeClr val="dk1"/>
              </a:buClr>
              <a:buSzPts val="1800"/>
              <a:buChar char="•"/>
            </a:pPr>
            <a:r>
              <a:rPr lang="en-US" sz="2400" dirty="0">
                <a:ea typeface="Trebuchet MS"/>
                <a:cs typeface="Trebuchet MS"/>
                <a:sym typeface="Trebuchet MS"/>
              </a:rPr>
              <a:t>Front-line work in teams if possible</a:t>
            </a:r>
            <a:endParaRPr lang="en-US" sz="2400" dirty="0"/>
          </a:p>
          <a:p>
            <a:pPr marL="177800" lvl="0" indent="-177800" algn="l" rtl="0">
              <a:lnSpc>
                <a:spcPct val="80000"/>
              </a:lnSpc>
              <a:spcBef>
                <a:spcPts val="800"/>
              </a:spcBef>
              <a:spcAft>
                <a:spcPts val="0"/>
              </a:spcAft>
              <a:buClr>
                <a:schemeClr val="dk1"/>
              </a:buClr>
              <a:buSzPts val="1800"/>
              <a:buChar char="•"/>
            </a:pPr>
            <a:r>
              <a:rPr lang="en-US" sz="2400" dirty="0">
                <a:ea typeface="Trebuchet MS"/>
                <a:cs typeface="Trebuchet MS"/>
                <a:sym typeface="Trebuchet MS"/>
              </a:rPr>
              <a:t>Synchrony of mission, message and practice </a:t>
            </a:r>
            <a:endParaRPr lang="en-US" sz="2400" dirty="0"/>
          </a:p>
          <a:p>
            <a:pPr marL="177800" lvl="0" indent="-177800" algn="l" rtl="0">
              <a:lnSpc>
                <a:spcPct val="80000"/>
              </a:lnSpc>
              <a:spcBef>
                <a:spcPts val="800"/>
              </a:spcBef>
              <a:spcAft>
                <a:spcPts val="0"/>
              </a:spcAft>
              <a:buClr>
                <a:schemeClr val="dk1"/>
              </a:buClr>
              <a:buSzPts val="1800"/>
              <a:buChar char="•"/>
            </a:pPr>
            <a:r>
              <a:rPr lang="en-US" sz="2400" dirty="0">
                <a:ea typeface="Trebuchet MS"/>
                <a:cs typeface="Trebuchet MS"/>
                <a:sym typeface="Trebuchet MS"/>
              </a:rPr>
              <a:t>Child and Family Leave policy</a:t>
            </a:r>
            <a:endParaRPr lang="en-US" sz="2400" dirty="0"/>
          </a:p>
          <a:p>
            <a:pPr marL="177800" lvl="0" indent="-177800" algn="l" rtl="0">
              <a:lnSpc>
                <a:spcPct val="80000"/>
              </a:lnSpc>
              <a:spcBef>
                <a:spcPts val="800"/>
              </a:spcBef>
              <a:spcAft>
                <a:spcPts val="0"/>
              </a:spcAft>
              <a:buClr>
                <a:schemeClr val="dk1"/>
              </a:buClr>
              <a:buSzPts val="1800"/>
              <a:buChar char="•"/>
            </a:pPr>
            <a:r>
              <a:rPr lang="en-US" sz="2400" dirty="0">
                <a:ea typeface="Trebuchet MS"/>
                <a:cs typeface="Trebuchet MS"/>
                <a:sym typeface="Trebuchet MS"/>
              </a:rPr>
              <a:t>Integrated professional development</a:t>
            </a:r>
            <a:endParaRPr lang="en-US" sz="2400" dirty="0"/>
          </a:p>
          <a:p>
            <a:pPr marL="177800" lvl="0" indent="-177800" algn="l" rtl="0">
              <a:lnSpc>
                <a:spcPct val="80000"/>
              </a:lnSpc>
              <a:spcBef>
                <a:spcPts val="800"/>
              </a:spcBef>
              <a:spcAft>
                <a:spcPts val="0"/>
              </a:spcAft>
              <a:buClr>
                <a:schemeClr val="dk1"/>
              </a:buClr>
              <a:buSzPts val="1800"/>
              <a:buChar char="•"/>
            </a:pPr>
            <a:r>
              <a:rPr lang="en-US" sz="2400" dirty="0">
                <a:ea typeface="Trebuchet MS"/>
                <a:cs typeface="Trebuchet MS"/>
                <a:sym typeface="Trebuchet MS"/>
              </a:rPr>
              <a:t>Flexible work schedules </a:t>
            </a:r>
            <a:endParaRPr lang="en-US" sz="2400" dirty="0"/>
          </a:p>
          <a:p>
            <a:pPr marL="177800" lvl="0" indent="-177800" algn="l" rtl="0">
              <a:lnSpc>
                <a:spcPct val="80000"/>
              </a:lnSpc>
              <a:spcBef>
                <a:spcPts val="800"/>
              </a:spcBef>
              <a:spcAft>
                <a:spcPts val="0"/>
              </a:spcAft>
              <a:buClr>
                <a:schemeClr val="dk1"/>
              </a:buClr>
              <a:buSzPts val="1800"/>
              <a:buChar char="•"/>
            </a:pPr>
            <a:r>
              <a:rPr lang="en-US" sz="2400" dirty="0">
                <a:ea typeface="Trebuchet MS"/>
                <a:cs typeface="Trebuchet MS"/>
                <a:sym typeface="Trebuchet MS"/>
              </a:rPr>
              <a:t>Clear expectations</a:t>
            </a:r>
            <a:endParaRPr lang="en-US" sz="2400" dirty="0"/>
          </a:p>
          <a:p>
            <a:pPr marL="177800" lvl="0" indent="-177800" algn="l" rtl="0">
              <a:lnSpc>
                <a:spcPct val="80000"/>
              </a:lnSpc>
              <a:spcBef>
                <a:spcPts val="800"/>
              </a:spcBef>
              <a:spcAft>
                <a:spcPts val="0"/>
              </a:spcAft>
              <a:buClr>
                <a:schemeClr val="dk1"/>
              </a:buClr>
              <a:buSzPts val="1800"/>
              <a:buChar char="•"/>
            </a:pPr>
            <a:r>
              <a:rPr lang="en-US" sz="2400" dirty="0">
                <a:ea typeface="Trebuchet MS"/>
                <a:cs typeface="Trebuchet MS"/>
                <a:sym typeface="Trebuchet MS"/>
              </a:rPr>
              <a:t>Regulated, respectful leadership </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649AFFC8-8D76-4DA7-B1BA-F1227F25D590}"/>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
        <p:nvSpPr>
          <p:cNvPr id="5" name="Google Shape;360;p57">
            <a:extLst>
              <a:ext uri="{FF2B5EF4-FFF2-40B4-BE49-F238E27FC236}">
                <a16:creationId xmlns:a16="http://schemas.microsoft.com/office/drawing/2014/main" id="{E0A93342-83B2-460D-952C-AC59AF434935}"/>
              </a:ext>
            </a:extLst>
          </p:cNvPr>
          <p:cNvSpPr txBox="1"/>
          <p:nvPr/>
        </p:nvSpPr>
        <p:spPr>
          <a:xfrm>
            <a:off x="3616171" y="6356350"/>
            <a:ext cx="4534271"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u="sng" dirty="0">
                <a:solidFill>
                  <a:schemeClr val="hlink"/>
                </a:solidFill>
                <a:latin typeface="Calibri"/>
                <a:ea typeface="Calibri"/>
                <a:cs typeface="Calibri"/>
                <a:sym typeface="Calibri"/>
                <a:hlinkClick r:id="rId3"/>
              </a:rPr>
              <a:t>https://www.neurosequential.com/covid-19-resources</a:t>
            </a:r>
            <a:r>
              <a:rPr lang="en" sz="1400" dirty="0">
                <a:solidFill>
                  <a:schemeClr val="dk1"/>
                </a:solidFill>
                <a:latin typeface="Calibri"/>
                <a:ea typeface="Calibri"/>
                <a:cs typeface="Calibri"/>
                <a:sym typeface="Calibri"/>
              </a:rPr>
              <a:t> </a:t>
            </a:r>
            <a:endParaRPr sz="1100" dirty="0"/>
          </a:p>
        </p:txBody>
      </p:sp>
    </p:spTree>
    <p:extLst>
      <p:ext uri="{BB962C8B-B14F-4D97-AF65-F5344CB8AC3E}">
        <p14:creationId xmlns:p14="http://schemas.microsoft.com/office/powerpoint/2010/main" val="1279750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ADC4-790D-417F-881D-FCDB6C819F1D}"/>
              </a:ext>
            </a:extLst>
          </p:cNvPr>
          <p:cNvSpPr>
            <a:spLocks noGrp="1"/>
          </p:cNvSpPr>
          <p:nvPr>
            <p:ph type="title"/>
          </p:nvPr>
        </p:nvSpPr>
        <p:spPr/>
        <p:txBody>
          <a:bodyPr/>
          <a:lstStyle/>
          <a:p>
            <a:r>
              <a:rPr lang="en-US" dirty="0">
                <a:latin typeface="+mn-lt"/>
              </a:rPr>
              <a:t>The Cost of Caring, Bruce Perry </a:t>
            </a:r>
          </a:p>
        </p:txBody>
      </p:sp>
      <p:sp>
        <p:nvSpPr>
          <p:cNvPr id="3" name="Content Placeholder 2">
            <a:extLst>
              <a:ext uri="{FF2B5EF4-FFF2-40B4-BE49-F238E27FC236}">
                <a16:creationId xmlns:a16="http://schemas.microsoft.com/office/drawing/2014/main" id="{423B759B-D5AF-47A5-A0E9-95686B634457}"/>
              </a:ext>
            </a:extLst>
          </p:cNvPr>
          <p:cNvSpPr>
            <a:spLocks noGrp="1"/>
          </p:cNvSpPr>
          <p:nvPr>
            <p:ph idx="1"/>
          </p:nvPr>
        </p:nvSpPr>
        <p:spPr>
          <a:xfrm>
            <a:off x="838200" y="1554480"/>
            <a:ext cx="10515600" cy="1874520"/>
          </a:xfrm>
        </p:spPr>
        <p:txBody>
          <a:bodyPr/>
          <a:lstStyle/>
          <a:p>
            <a:pPr marL="177800" lvl="0" indent="-177800" algn="l" rtl="0">
              <a:lnSpc>
                <a:spcPct val="90000"/>
              </a:lnSpc>
              <a:spcBef>
                <a:spcPts val="0"/>
              </a:spcBef>
              <a:spcAft>
                <a:spcPts val="0"/>
              </a:spcAft>
              <a:buClr>
                <a:schemeClr val="dk1"/>
              </a:buClr>
              <a:buSzPts val="1800"/>
              <a:buChar char="•"/>
            </a:pPr>
            <a:r>
              <a:rPr lang="en-US" sz="2400" dirty="0">
                <a:ea typeface="Trebuchet MS"/>
                <a:cs typeface="Trebuchet MS"/>
                <a:sym typeface="Trebuchet MS"/>
              </a:rPr>
              <a:t>Systems are not traditionally structured to provide for adequate regulation, respect and relational supports </a:t>
            </a:r>
            <a:endParaRPr lang="en-US" sz="2400" dirty="0"/>
          </a:p>
          <a:p>
            <a:pPr marL="177800" lvl="0" indent="-177800" algn="l" rtl="0">
              <a:lnSpc>
                <a:spcPct val="90000"/>
              </a:lnSpc>
              <a:spcBef>
                <a:spcPts val="800"/>
              </a:spcBef>
              <a:spcAft>
                <a:spcPts val="0"/>
              </a:spcAft>
              <a:buClr>
                <a:schemeClr val="dk1"/>
              </a:buClr>
              <a:buSzPts val="1800"/>
              <a:buChar char="•"/>
            </a:pPr>
            <a:r>
              <a:rPr lang="en-US" sz="2400" dirty="0">
                <a:ea typeface="Trebuchet MS"/>
                <a:cs typeface="Trebuchet MS"/>
                <a:sym typeface="Trebuchet MS"/>
              </a:rPr>
              <a:t>Micro-management results in bad decision making and dysregulation </a:t>
            </a:r>
            <a:endParaRPr lang="en-US" sz="2400" dirty="0"/>
          </a:p>
          <a:p>
            <a:pPr marL="177800" lvl="0" indent="-177800" algn="l" rtl="0">
              <a:lnSpc>
                <a:spcPct val="90000"/>
              </a:lnSpc>
              <a:spcBef>
                <a:spcPts val="800"/>
              </a:spcBef>
              <a:spcAft>
                <a:spcPts val="0"/>
              </a:spcAft>
              <a:buClr>
                <a:schemeClr val="dk1"/>
              </a:buClr>
              <a:buSzPts val="1800"/>
              <a:buChar char="•"/>
            </a:pPr>
            <a:r>
              <a:rPr lang="en-US" sz="2400" dirty="0">
                <a:ea typeface="Trebuchet MS"/>
                <a:cs typeface="Trebuchet MS"/>
                <a:sym typeface="Trebuchet MS"/>
              </a:rPr>
              <a:t>Create a digital Social Fabric for relationships and connections </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E4766AE8-1786-4E9D-B684-348DF8DA73D3}"/>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
        <p:nvSpPr>
          <p:cNvPr id="5" name="Google Shape;371;p58">
            <a:extLst>
              <a:ext uri="{FF2B5EF4-FFF2-40B4-BE49-F238E27FC236}">
                <a16:creationId xmlns:a16="http://schemas.microsoft.com/office/drawing/2014/main" id="{1800D57A-14F4-4F07-A136-17FBF59CC42B}"/>
              </a:ext>
            </a:extLst>
          </p:cNvPr>
          <p:cNvSpPr txBox="1"/>
          <p:nvPr/>
        </p:nvSpPr>
        <p:spPr>
          <a:xfrm>
            <a:off x="3605814" y="5903917"/>
            <a:ext cx="4534271"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u="sng" dirty="0">
                <a:solidFill>
                  <a:schemeClr val="hlink"/>
                </a:solidFill>
                <a:latin typeface="Trebuchet MS"/>
                <a:ea typeface="Trebuchet MS"/>
                <a:cs typeface="Trebuchet MS"/>
                <a:sym typeface="Trebuchet MS"/>
                <a:hlinkClick r:id="rId3"/>
              </a:rPr>
              <a:t>https://www.neurosequential.com/covid-19-resources</a:t>
            </a:r>
            <a:r>
              <a:rPr lang="en" sz="1400" dirty="0">
                <a:solidFill>
                  <a:schemeClr val="dk1"/>
                </a:solidFill>
                <a:latin typeface="Trebuchet MS"/>
                <a:ea typeface="Trebuchet MS"/>
                <a:cs typeface="Trebuchet MS"/>
                <a:sym typeface="Trebuchet MS"/>
              </a:rPr>
              <a:t> </a:t>
            </a:r>
            <a:endParaRPr sz="1100" dirty="0"/>
          </a:p>
        </p:txBody>
      </p:sp>
      <p:sp>
        <p:nvSpPr>
          <p:cNvPr id="6" name="TextBox 5">
            <a:extLst>
              <a:ext uri="{FF2B5EF4-FFF2-40B4-BE49-F238E27FC236}">
                <a16:creationId xmlns:a16="http://schemas.microsoft.com/office/drawing/2014/main" id="{8F37093E-4355-44D7-B57E-D98DE6A278C0}"/>
              </a:ext>
            </a:extLst>
          </p:cNvPr>
          <p:cNvSpPr txBox="1"/>
          <p:nvPr/>
        </p:nvSpPr>
        <p:spPr>
          <a:xfrm>
            <a:off x="3076073" y="3461026"/>
            <a:ext cx="5781600" cy="2256002"/>
          </a:xfrm>
          <a:prstGeom prst="rect">
            <a:avLst/>
          </a:prstGeom>
          <a:noFill/>
        </p:spPr>
        <p:txBody>
          <a:bodyPr wrap="square" rtlCol="0">
            <a:spAutoFit/>
          </a:bodyPr>
          <a:lstStyle/>
          <a:p>
            <a:pPr algn="ctr"/>
            <a:r>
              <a:rPr lang="en-US" sz="1800" dirty="0">
                <a:ea typeface="Trebuchet MS"/>
                <a:cs typeface="Trebuchet MS"/>
                <a:sym typeface="Trebuchet MS"/>
              </a:rPr>
              <a:t>Challenge ---- Challenge----Challenge----Challenge</a:t>
            </a:r>
          </a:p>
          <a:p>
            <a:pPr algn="ctr"/>
            <a:endParaRPr lang="en-US" dirty="0">
              <a:ea typeface="Trebuchet MS"/>
              <a:cs typeface="Trebuchet MS"/>
              <a:sym typeface="Trebuchet MS"/>
            </a:endParaRPr>
          </a:p>
          <a:p>
            <a:pPr marL="177800" lvl="0" indent="-63500" algn="l" rtl="0">
              <a:lnSpc>
                <a:spcPct val="90000"/>
              </a:lnSpc>
              <a:spcBef>
                <a:spcPts val="800"/>
              </a:spcBef>
              <a:spcAft>
                <a:spcPts val="0"/>
              </a:spcAft>
              <a:buClr>
                <a:schemeClr val="dk1"/>
              </a:buClr>
              <a:buSzPts val="1800"/>
              <a:buNone/>
            </a:pPr>
            <a:endParaRPr lang="en-US" sz="1800" dirty="0">
              <a:ea typeface="Trebuchet MS"/>
              <a:cs typeface="Trebuchet MS"/>
              <a:sym typeface="Trebuchet MS"/>
            </a:endParaRPr>
          </a:p>
          <a:p>
            <a:pPr marL="0" lvl="0" indent="0" algn="l" rtl="0">
              <a:lnSpc>
                <a:spcPct val="90000"/>
              </a:lnSpc>
              <a:spcBef>
                <a:spcPts val="800"/>
              </a:spcBef>
              <a:spcAft>
                <a:spcPts val="0"/>
              </a:spcAft>
              <a:buClr>
                <a:schemeClr val="dk1"/>
              </a:buClr>
              <a:buSzPts val="1800"/>
              <a:buNone/>
            </a:pPr>
            <a:r>
              <a:rPr lang="en-US" sz="1800" dirty="0">
                <a:ea typeface="Trebuchet MS"/>
                <a:cs typeface="Trebuchet MS"/>
                <a:sym typeface="Trebuchet MS"/>
              </a:rPr>
              <a:t>             Regulation-----Regulation----Regulation      </a:t>
            </a:r>
            <a:endParaRPr lang="en-US" sz="1800" dirty="0"/>
          </a:p>
          <a:p>
            <a:pPr marL="0" lvl="0" indent="0" algn="r" rtl="0">
              <a:lnSpc>
                <a:spcPct val="90000"/>
              </a:lnSpc>
              <a:spcBef>
                <a:spcPts val="800"/>
              </a:spcBef>
              <a:spcAft>
                <a:spcPts val="0"/>
              </a:spcAft>
              <a:buClr>
                <a:schemeClr val="dk1"/>
              </a:buClr>
              <a:buSzPts val="1800"/>
              <a:buNone/>
            </a:pPr>
            <a:endParaRPr lang="en-US" sz="1800" dirty="0">
              <a:ea typeface="Trebuchet MS"/>
              <a:cs typeface="Trebuchet MS"/>
              <a:sym typeface="Trebuchet MS"/>
            </a:endParaRPr>
          </a:p>
          <a:p>
            <a:pPr algn="ctr"/>
            <a:endParaRPr lang="en-US" sz="1800" dirty="0"/>
          </a:p>
          <a:p>
            <a:pPr algn="ctr"/>
            <a:endParaRPr lang="en-US" dirty="0"/>
          </a:p>
        </p:txBody>
      </p:sp>
      <p:sp>
        <p:nvSpPr>
          <p:cNvPr id="7" name="Google Shape;368;p58">
            <a:extLst>
              <a:ext uri="{FF2B5EF4-FFF2-40B4-BE49-F238E27FC236}">
                <a16:creationId xmlns:a16="http://schemas.microsoft.com/office/drawing/2014/main" id="{0A7BD75F-BFAB-406B-ACB2-4C6B1ED8207F}"/>
              </a:ext>
              <a:ext uri="{C183D7F6-B498-43B3-948B-1728B52AA6E4}">
                <adec:decorative xmlns:adec="http://schemas.microsoft.com/office/drawing/2017/decorative" val="1"/>
              </a:ext>
            </a:extLst>
          </p:cNvPr>
          <p:cNvSpPr/>
          <p:nvPr/>
        </p:nvSpPr>
        <p:spPr>
          <a:xfrm rot="5400000">
            <a:off x="4467138" y="3845272"/>
            <a:ext cx="273000" cy="4461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 name="Google Shape;369;p58">
            <a:extLst>
              <a:ext uri="{FF2B5EF4-FFF2-40B4-BE49-F238E27FC236}">
                <a16:creationId xmlns:a16="http://schemas.microsoft.com/office/drawing/2014/main" id="{77AFA045-D02E-4392-9D62-2663003A96E7}"/>
              </a:ext>
              <a:ext uri="{C183D7F6-B498-43B3-948B-1728B52AA6E4}">
                <adec:decorative xmlns:adec="http://schemas.microsoft.com/office/drawing/2017/decorative" val="1"/>
              </a:ext>
            </a:extLst>
          </p:cNvPr>
          <p:cNvSpPr/>
          <p:nvPr/>
        </p:nvSpPr>
        <p:spPr>
          <a:xfrm rot="5400000">
            <a:off x="5959500" y="3845272"/>
            <a:ext cx="273000" cy="4461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 name="Google Shape;370;p58">
            <a:extLst>
              <a:ext uri="{FF2B5EF4-FFF2-40B4-BE49-F238E27FC236}">
                <a16:creationId xmlns:a16="http://schemas.microsoft.com/office/drawing/2014/main" id="{5BE70136-178F-4A8B-B7FE-FF6F59E67D61}"/>
              </a:ext>
              <a:ext uri="{C183D7F6-B498-43B3-948B-1728B52AA6E4}">
                <adec:decorative xmlns:adec="http://schemas.microsoft.com/office/drawing/2017/decorative" val="1"/>
              </a:ext>
            </a:extLst>
          </p:cNvPr>
          <p:cNvSpPr/>
          <p:nvPr/>
        </p:nvSpPr>
        <p:spPr>
          <a:xfrm rot="5400000">
            <a:off x="7228811" y="3834789"/>
            <a:ext cx="273000" cy="4461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99332075-2AFB-4C48-89F3-F8EE9F3DA37A}"/>
              </a:ext>
            </a:extLst>
          </p:cNvPr>
          <p:cNvSpPr txBox="1"/>
          <p:nvPr/>
        </p:nvSpPr>
        <p:spPr>
          <a:xfrm>
            <a:off x="2894653" y="5390358"/>
            <a:ext cx="6106614" cy="646331"/>
          </a:xfrm>
          <a:prstGeom prst="rect">
            <a:avLst/>
          </a:prstGeom>
          <a:noFill/>
        </p:spPr>
        <p:txBody>
          <a:bodyPr wrap="square" rtlCol="0">
            <a:spAutoFit/>
          </a:bodyPr>
          <a:lstStyle/>
          <a:p>
            <a:pPr algn="ctr"/>
            <a:r>
              <a:rPr lang="en-US" sz="1800" dirty="0">
                <a:ea typeface="Trebuchet MS"/>
                <a:cs typeface="Trebuchet MS"/>
                <a:sym typeface="Trebuchet MS"/>
              </a:rPr>
              <a:t>Have to intentionally build this into your day.</a:t>
            </a:r>
            <a:endParaRPr lang="en-US" sz="1800" dirty="0"/>
          </a:p>
          <a:p>
            <a:endParaRPr lang="en-US" dirty="0"/>
          </a:p>
        </p:txBody>
      </p:sp>
    </p:spTree>
    <p:extLst>
      <p:ext uri="{BB962C8B-B14F-4D97-AF65-F5344CB8AC3E}">
        <p14:creationId xmlns:p14="http://schemas.microsoft.com/office/powerpoint/2010/main" val="383700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Purpose:</a:t>
            </a:r>
          </a:p>
        </p:txBody>
      </p:sp>
      <p:sp>
        <p:nvSpPr>
          <p:cNvPr id="3" name="Content Placeholder 2"/>
          <p:cNvSpPr>
            <a:spLocks noGrp="1"/>
          </p:cNvSpPr>
          <p:nvPr>
            <p:ph idx="1"/>
          </p:nvPr>
        </p:nvSpPr>
        <p:spPr/>
        <p:txBody>
          <a:bodyPr/>
          <a:lstStyle/>
          <a:p>
            <a:pPr marL="0" indent="0">
              <a:buNone/>
            </a:pPr>
            <a:r>
              <a:rPr lang="en-US" dirty="0"/>
              <a:t>Desired Outcome for participants</a:t>
            </a:r>
          </a:p>
          <a:p>
            <a:r>
              <a:rPr lang="en-US" dirty="0"/>
              <a:t>Comprehensive needs assessment and needs that have arisen due to COVID 19. Feedback from field that growing need of social, emotional and mental health needs and sharing practices with districts and each other on how they are leveraging ESEA funds to support the work they are doing.</a:t>
            </a:r>
          </a:p>
          <a:p>
            <a:r>
              <a:rPr lang="en-US" dirty="0"/>
              <a:t>CDE shares out-Andrea Pulskamp, Krista Klabo and Bill Brown share resources and effective practices to implement. </a:t>
            </a:r>
          </a:p>
          <a:p>
            <a:r>
              <a:rPr lang="en-US" dirty="0"/>
              <a:t>2nd half devoted to discussion and conversations on SEL needs, how they are using ESEA funds to address needs, and strategies being implemented.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401448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4572-822B-4843-81F9-B0CD2FFE2D96}"/>
              </a:ext>
            </a:extLst>
          </p:cNvPr>
          <p:cNvSpPr>
            <a:spLocks noGrp="1"/>
          </p:cNvSpPr>
          <p:nvPr>
            <p:ph type="title"/>
          </p:nvPr>
        </p:nvSpPr>
        <p:spPr/>
        <p:txBody>
          <a:bodyPr/>
          <a:lstStyle/>
          <a:p>
            <a:r>
              <a:rPr lang="en" sz="2800" dirty="0">
                <a:latin typeface="+mn-lt"/>
              </a:rPr>
              <a:t>Regulatory Breaks </a:t>
            </a:r>
            <a:endParaRPr lang="en-US" dirty="0">
              <a:latin typeface="+mn-lt"/>
            </a:endParaRPr>
          </a:p>
        </p:txBody>
      </p:sp>
      <p:sp>
        <p:nvSpPr>
          <p:cNvPr id="3" name="Content Placeholder 2">
            <a:extLst>
              <a:ext uri="{FF2B5EF4-FFF2-40B4-BE49-F238E27FC236}">
                <a16:creationId xmlns:a16="http://schemas.microsoft.com/office/drawing/2014/main" id="{669E5AAB-900E-4CBB-B776-CB0D982BC602}"/>
              </a:ext>
            </a:extLst>
          </p:cNvPr>
          <p:cNvSpPr>
            <a:spLocks noGrp="1"/>
          </p:cNvSpPr>
          <p:nvPr>
            <p:ph idx="1"/>
          </p:nvPr>
        </p:nvSpPr>
        <p:spPr/>
        <p:txBody>
          <a:bodyPr/>
          <a:lstStyle/>
          <a:p>
            <a:pPr marL="177800" lvl="0" indent="-177800" algn="l" rtl="0">
              <a:lnSpc>
                <a:spcPct val="90000"/>
              </a:lnSpc>
              <a:spcBef>
                <a:spcPts val="0"/>
              </a:spcBef>
              <a:spcAft>
                <a:spcPts val="0"/>
              </a:spcAft>
              <a:buClr>
                <a:schemeClr val="dk1"/>
              </a:buClr>
              <a:buSzPts val="1800"/>
              <a:buChar char="•"/>
            </a:pPr>
            <a:r>
              <a:rPr lang="en-US" sz="2400" dirty="0">
                <a:ea typeface="Trebuchet MS"/>
                <a:cs typeface="Trebuchet MS"/>
                <a:sym typeface="Trebuchet MS"/>
              </a:rPr>
              <a:t>Breathing (4x4, Start, 478)</a:t>
            </a:r>
            <a:endParaRPr lang="en-US" sz="2400" dirty="0"/>
          </a:p>
          <a:p>
            <a:pPr marL="177800" lvl="0" indent="-177800" algn="l" rtl="0">
              <a:lnSpc>
                <a:spcPct val="90000"/>
              </a:lnSpc>
              <a:spcBef>
                <a:spcPts val="800"/>
              </a:spcBef>
              <a:spcAft>
                <a:spcPts val="0"/>
              </a:spcAft>
              <a:buClr>
                <a:schemeClr val="dk1"/>
              </a:buClr>
              <a:buSzPts val="1800"/>
              <a:buChar char="•"/>
            </a:pPr>
            <a:r>
              <a:rPr lang="en-US" sz="2400" dirty="0">
                <a:ea typeface="Trebuchet MS"/>
                <a:cs typeface="Trebuchet MS"/>
                <a:sym typeface="Trebuchet MS"/>
              </a:rPr>
              <a:t>60 sec walk</a:t>
            </a:r>
            <a:endParaRPr lang="en-US" sz="2400" dirty="0"/>
          </a:p>
          <a:p>
            <a:pPr marL="177800" lvl="0" indent="-177800" algn="l" rtl="0">
              <a:lnSpc>
                <a:spcPct val="90000"/>
              </a:lnSpc>
              <a:spcBef>
                <a:spcPts val="800"/>
              </a:spcBef>
              <a:spcAft>
                <a:spcPts val="0"/>
              </a:spcAft>
              <a:buClr>
                <a:schemeClr val="dk1"/>
              </a:buClr>
              <a:buSzPts val="1800"/>
              <a:buChar char="•"/>
            </a:pPr>
            <a:r>
              <a:rPr lang="en-US" sz="2400" dirty="0">
                <a:ea typeface="Trebuchet MS"/>
                <a:cs typeface="Trebuchet MS"/>
                <a:sym typeface="Trebuchet MS"/>
              </a:rPr>
              <a:t>Bilateral tapping </a:t>
            </a:r>
            <a:endParaRPr lang="en-US" sz="2400" dirty="0"/>
          </a:p>
          <a:p>
            <a:pPr marL="177800" lvl="0" indent="-177800" algn="l" rtl="0">
              <a:lnSpc>
                <a:spcPct val="90000"/>
              </a:lnSpc>
              <a:spcBef>
                <a:spcPts val="800"/>
              </a:spcBef>
              <a:spcAft>
                <a:spcPts val="0"/>
              </a:spcAft>
              <a:buClr>
                <a:schemeClr val="dk1"/>
              </a:buClr>
              <a:buSzPts val="1800"/>
              <a:buChar char="•"/>
            </a:pPr>
            <a:r>
              <a:rPr lang="en-US" sz="2400" dirty="0">
                <a:ea typeface="Trebuchet MS"/>
                <a:cs typeface="Trebuchet MS"/>
                <a:sym typeface="Trebuchet MS"/>
              </a:rPr>
              <a:t>Relational – 2 minute check in with someone on your contact list</a:t>
            </a:r>
            <a:endParaRPr lang="en-US" sz="2400" dirty="0"/>
          </a:p>
          <a:p>
            <a:pPr marL="177800" lvl="0" indent="-177800" algn="l" rtl="0">
              <a:lnSpc>
                <a:spcPct val="90000"/>
              </a:lnSpc>
              <a:spcBef>
                <a:spcPts val="800"/>
              </a:spcBef>
              <a:spcAft>
                <a:spcPts val="0"/>
              </a:spcAft>
              <a:buClr>
                <a:schemeClr val="dk1"/>
              </a:buClr>
              <a:buSzPts val="1800"/>
              <a:buChar char="•"/>
            </a:pPr>
            <a:r>
              <a:rPr lang="en-US" sz="2400" dirty="0">
                <a:ea typeface="Trebuchet MS"/>
                <a:cs typeface="Trebuchet MS"/>
                <a:sym typeface="Trebuchet MS"/>
              </a:rPr>
              <a:t>Create a contact tree for We-Care</a:t>
            </a:r>
            <a:endParaRPr lang="en-US" sz="2400" dirty="0"/>
          </a:p>
          <a:p>
            <a:pPr marL="177800" lvl="0" indent="-177800" algn="l" rtl="0">
              <a:lnSpc>
                <a:spcPct val="90000"/>
              </a:lnSpc>
              <a:spcBef>
                <a:spcPts val="800"/>
              </a:spcBef>
              <a:spcAft>
                <a:spcPts val="0"/>
              </a:spcAft>
              <a:buClr>
                <a:schemeClr val="dk1"/>
              </a:buClr>
              <a:buSzPts val="1800"/>
              <a:buChar char="•"/>
            </a:pPr>
            <a:r>
              <a:rPr lang="en-US" sz="2400" dirty="0">
                <a:ea typeface="Trebuchet MS"/>
                <a:cs typeface="Trebuchet MS"/>
                <a:sym typeface="Trebuchet MS"/>
              </a:rPr>
              <a:t>Mindfulness</a:t>
            </a:r>
            <a:endParaRPr lang="en-US" sz="2400" dirty="0"/>
          </a:p>
          <a:p>
            <a:pPr marL="177800" lvl="0" indent="-177800" algn="l" rtl="0">
              <a:lnSpc>
                <a:spcPct val="90000"/>
              </a:lnSpc>
              <a:spcBef>
                <a:spcPts val="800"/>
              </a:spcBef>
              <a:spcAft>
                <a:spcPts val="0"/>
              </a:spcAft>
              <a:buClr>
                <a:schemeClr val="dk1"/>
              </a:buClr>
              <a:buSzPts val="1800"/>
              <a:buChar char="•"/>
            </a:pPr>
            <a:r>
              <a:rPr lang="en-US" sz="2400" dirty="0">
                <a:ea typeface="Trebuchet MS"/>
                <a:cs typeface="Trebuchet MS"/>
                <a:sym typeface="Trebuchet MS"/>
              </a:rPr>
              <a:t>Compartmentalize </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1DC45B03-55FE-4D75-9F20-6795D1D79735}"/>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
        <p:nvSpPr>
          <p:cNvPr id="5" name="Google Shape;379;p59">
            <a:extLst>
              <a:ext uri="{FF2B5EF4-FFF2-40B4-BE49-F238E27FC236}">
                <a16:creationId xmlns:a16="http://schemas.microsoft.com/office/drawing/2014/main" id="{AE83AE24-4CDA-42E2-A4E5-773258051D97}"/>
              </a:ext>
            </a:extLst>
          </p:cNvPr>
          <p:cNvSpPr txBox="1"/>
          <p:nvPr/>
        </p:nvSpPr>
        <p:spPr>
          <a:xfrm>
            <a:off x="2768467" y="5992584"/>
            <a:ext cx="5740266"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u="sng" dirty="0">
                <a:solidFill>
                  <a:schemeClr val="hlink"/>
                </a:solidFill>
                <a:latin typeface="Trebuchet MS"/>
                <a:ea typeface="Trebuchet MS"/>
                <a:cs typeface="Trebuchet MS"/>
                <a:sym typeface="Trebuchet MS"/>
                <a:hlinkClick r:id="rId3"/>
              </a:rPr>
              <a:t>https://www.neurosequential.com/covid-19-resources</a:t>
            </a:r>
            <a:r>
              <a:rPr lang="en" sz="1400" dirty="0">
                <a:solidFill>
                  <a:schemeClr val="dk1"/>
                </a:solidFill>
                <a:latin typeface="Trebuchet MS"/>
                <a:ea typeface="Trebuchet MS"/>
                <a:cs typeface="Trebuchet MS"/>
                <a:sym typeface="Trebuchet MS"/>
              </a:rPr>
              <a:t> </a:t>
            </a:r>
            <a:endParaRPr sz="1100" dirty="0"/>
          </a:p>
        </p:txBody>
      </p:sp>
    </p:spTree>
    <p:extLst>
      <p:ext uri="{BB962C8B-B14F-4D97-AF65-F5344CB8AC3E}">
        <p14:creationId xmlns:p14="http://schemas.microsoft.com/office/powerpoint/2010/main" val="2896341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6E6D72D-4351-479C-AA68-BBAA1AE435DD}"/>
              </a:ext>
            </a:extLst>
          </p:cNvPr>
          <p:cNvSpPr>
            <a:spLocks noGrp="1"/>
          </p:cNvSpPr>
          <p:nvPr>
            <p:ph sz="half" idx="1"/>
          </p:nvPr>
        </p:nvSpPr>
        <p:spPr/>
        <p:txBody>
          <a:bodyPr/>
          <a:lstStyle/>
          <a:p>
            <a:pPr marL="0" lvl="0" indent="0" algn="l" rtl="0">
              <a:lnSpc>
                <a:spcPct val="90000"/>
              </a:lnSpc>
              <a:spcBef>
                <a:spcPts val="0"/>
              </a:spcBef>
              <a:spcAft>
                <a:spcPts val="0"/>
              </a:spcAft>
              <a:buClr>
                <a:schemeClr val="dk1"/>
              </a:buClr>
              <a:buSzPts val="1800"/>
              <a:buNone/>
            </a:pPr>
            <a:r>
              <a:rPr lang="en-US" sz="2400" dirty="0">
                <a:ea typeface="Trebuchet MS"/>
                <a:cs typeface="Trebuchet MS"/>
                <a:sym typeface="Trebuchet MS"/>
              </a:rPr>
              <a:t>Educational Setting</a:t>
            </a:r>
            <a:endParaRPr lang="en-US" sz="2400" dirty="0"/>
          </a:p>
          <a:p>
            <a:pPr marL="342900" lvl="0" indent="-342900" algn="l" rtl="0">
              <a:lnSpc>
                <a:spcPct val="90000"/>
              </a:lnSpc>
              <a:spcBef>
                <a:spcPts val="800"/>
              </a:spcBef>
              <a:spcAft>
                <a:spcPts val="0"/>
              </a:spcAft>
              <a:buClr>
                <a:schemeClr val="dk1"/>
              </a:buClr>
              <a:buSzPts val="1800"/>
              <a:buFont typeface="Calibri"/>
              <a:buAutoNum type="arabicPeriod"/>
            </a:pPr>
            <a:r>
              <a:rPr lang="en-US" sz="2400" dirty="0">
                <a:ea typeface="Trebuchet MS"/>
                <a:cs typeface="Trebuchet MS"/>
                <a:sym typeface="Trebuchet MS"/>
              </a:rPr>
              <a:t>Relevant (developmentally)</a:t>
            </a:r>
            <a:endParaRPr lang="en-US" sz="2400" dirty="0"/>
          </a:p>
          <a:p>
            <a:pPr marL="342900" lvl="0" indent="-342900" algn="l" rtl="0">
              <a:lnSpc>
                <a:spcPct val="90000"/>
              </a:lnSpc>
              <a:spcBef>
                <a:spcPts val="800"/>
              </a:spcBef>
              <a:spcAft>
                <a:spcPts val="0"/>
              </a:spcAft>
              <a:buClr>
                <a:schemeClr val="dk1"/>
              </a:buClr>
              <a:buSzPts val="1800"/>
              <a:buFont typeface="Calibri"/>
              <a:buAutoNum type="arabicPeriod"/>
            </a:pPr>
            <a:r>
              <a:rPr lang="en-US" sz="2400" dirty="0">
                <a:ea typeface="Trebuchet MS"/>
                <a:cs typeface="Trebuchet MS"/>
                <a:sym typeface="Trebuchet MS"/>
              </a:rPr>
              <a:t>Rhythmic (resonate with neural patterns)</a:t>
            </a:r>
            <a:endParaRPr lang="en-US" sz="2400" dirty="0"/>
          </a:p>
          <a:p>
            <a:pPr marL="342900" lvl="0" indent="-342900" algn="l" rtl="0">
              <a:lnSpc>
                <a:spcPct val="90000"/>
              </a:lnSpc>
              <a:spcBef>
                <a:spcPts val="800"/>
              </a:spcBef>
              <a:spcAft>
                <a:spcPts val="0"/>
              </a:spcAft>
              <a:buClr>
                <a:schemeClr val="dk1"/>
              </a:buClr>
              <a:buSzPts val="1800"/>
              <a:buFont typeface="Calibri"/>
              <a:buAutoNum type="arabicPeriod"/>
            </a:pPr>
            <a:r>
              <a:rPr lang="en-US" sz="2400" dirty="0">
                <a:ea typeface="Trebuchet MS"/>
                <a:cs typeface="Trebuchet MS"/>
                <a:sym typeface="Trebuchet MS"/>
              </a:rPr>
              <a:t>Repetitive (patterns)</a:t>
            </a:r>
            <a:endParaRPr lang="en-US" sz="2400" dirty="0"/>
          </a:p>
          <a:p>
            <a:pPr marL="342900" lvl="0" indent="-342900" algn="l" rtl="0">
              <a:lnSpc>
                <a:spcPct val="90000"/>
              </a:lnSpc>
              <a:spcBef>
                <a:spcPts val="800"/>
              </a:spcBef>
              <a:spcAft>
                <a:spcPts val="0"/>
              </a:spcAft>
              <a:buClr>
                <a:schemeClr val="dk1"/>
              </a:buClr>
              <a:buSzPts val="1800"/>
              <a:buFont typeface="Calibri"/>
              <a:buAutoNum type="arabicPeriod"/>
            </a:pPr>
            <a:r>
              <a:rPr lang="en-US" sz="2400" dirty="0">
                <a:ea typeface="Trebuchet MS"/>
                <a:cs typeface="Trebuchet MS"/>
                <a:sym typeface="Trebuchet MS"/>
              </a:rPr>
              <a:t>Relational (Safe)</a:t>
            </a:r>
            <a:endParaRPr lang="en-US" sz="2400" dirty="0"/>
          </a:p>
          <a:p>
            <a:pPr marL="342900" lvl="0" indent="-342900" algn="l" rtl="0">
              <a:lnSpc>
                <a:spcPct val="90000"/>
              </a:lnSpc>
              <a:spcBef>
                <a:spcPts val="800"/>
              </a:spcBef>
              <a:spcAft>
                <a:spcPts val="0"/>
              </a:spcAft>
              <a:buClr>
                <a:schemeClr val="dk1"/>
              </a:buClr>
              <a:buSzPts val="1800"/>
              <a:buFont typeface="Calibri"/>
              <a:buAutoNum type="arabicPeriod"/>
            </a:pPr>
            <a:r>
              <a:rPr lang="en-US" sz="2400" dirty="0">
                <a:ea typeface="Trebuchet MS"/>
                <a:cs typeface="Trebuchet MS"/>
                <a:sym typeface="Trebuchet MS"/>
              </a:rPr>
              <a:t>Rewarding (pleasurable)</a:t>
            </a:r>
            <a:endParaRPr lang="en-US" sz="2400" dirty="0"/>
          </a:p>
          <a:p>
            <a:pPr marL="342900" lvl="0" indent="-342900" algn="l" rtl="0">
              <a:lnSpc>
                <a:spcPct val="90000"/>
              </a:lnSpc>
              <a:spcBef>
                <a:spcPts val="800"/>
              </a:spcBef>
              <a:spcAft>
                <a:spcPts val="0"/>
              </a:spcAft>
              <a:buClr>
                <a:schemeClr val="dk1"/>
              </a:buClr>
              <a:buSzPts val="1800"/>
              <a:buFont typeface="Calibri"/>
              <a:buAutoNum type="arabicPeriod"/>
            </a:pPr>
            <a:r>
              <a:rPr lang="en-US" sz="2400" dirty="0">
                <a:ea typeface="Trebuchet MS"/>
                <a:cs typeface="Trebuchet MS"/>
                <a:sym typeface="Trebuchet MS"/>
              </a:rPr>
              <a:t>Respectful (child, family, culture)</a:t>
            </a:r>
            <a:endParaRPr lang="en-US" sz="2400" dirty="0"/>
          </a:p>
        </p:txBody>
      </p:sp>
      <p:sp>
        <p:nvSpPr>
          <p:cNvPr id="6" name="Content Placeholder 5">
            <a:extLst>
              <a:ext uri="{FF2B5EF4-FFF2-40B4-BE49-F238E27FC236}">
                <a16:creationId xmlns:a16="http://schemas.microsoft.com/office/drawing/2014/main" id="{EC23A4A7-768A-4B75-83BC-74AE182A89EE}"/>
              </a:ext>
            </a:extLst>
          </p:cNvPr>
          <p:cNvSpPr>
            <a:spLocks noGrp="1"/>
          </p:cNvSpPr>
          <p:nvPr>
            <p:ph sz="half" idx="2"/>
          </p:nvPr>
        </p:nvSpPr>
        <p:spPr/>
        <p:txBody>
          <a:bodyPr/>
          <a:lstStyle/>
          <a:p>
            <a:pPr marL="0" lvl="0" indent="0" algn="l" rtl="0">
              <a:lnSpc>
                <a:spcPct val="90000"/>
              </a:lnSpc>
              <a:spcBef>
                <a:spcPts val="0"/>
              </a:spcBef>
              <a:spcAft>
                <a:spcPts val="0"/>
              </a:spcAft>
              <a:buClr>
                <a:schemeClr val="dk1"/>
              </a:buClr>
              <a:buSzPts val="1800"/>
              <a:buNone/>
            </a:pPr>
            <a:r>
              <a:rPr lang="en-US" sz="2400" dirty="0">
                <a:ea typeface="Trebuchet MS"/>
                <a:cs typeface="Trebuchet MS"/>
                <a:sym typeface="Trebuchet MS"/>
              </a:rPr>
              <a:t>Workplace </a:t>
            </a:r>
            <a:endParaRPr lang="en-US" sz="2400" dirty="0"/>
          </a:p>
          <a:p>
            <a:pPr marL="342900" lvl="0" indent="-342900" algn="l" rtl="0">
              <a:lnSpc>
                <a:spcPct val="90000"/>
              </a:lnSpc>
              <a:spcBef>
                <a:spcPts val="800"/>
              </a:spcBef>
              <a:spcAft>
                <a:spcPts val="0"/>
              </a:spcAft>
              <a:buClr>
                <a:schemeClr val="dk1"/>
              </a:buClr>
              <a:buSzPts val="1800"/>
              <a:buFont typeface="Calibri"/>
              <a:buAutoNum type="arabicPeriod"/>
            </a:pPr>
            <a:r>
              <a:rPr lang="en-US" sz="2400" dirty="0">
                <a:ea typeface="Trebuchet MS"/>
                <a:cs typeface="Trebuchet MS"/>
                <a:sym typeface="Trebuchet MS"/>
              </a:rPr>
              <a:t>Match to skill level </a:t>
            </a:r>
            <a:endParaRPr lang="en-US" sz="2400" dirty="0"/>
          </a:p>
          <a:p>
            <a:pPr marL="342900" lvl="0" indent="-342900" algn="l" rtl="0">
              <a:lnSpc>
                <a:spcPct val="90000"/>
              </a:lnSpc>
              <a:spcBef>
                <a:spcPts val="800"/>
              </a:spcBef>
              <a:spcAft>
                <a:spcPts val="0"/>
              </a:spcAft>
              <a:buClr>
                <a:schemeClr val="dk1"/>
              </a:buClr>
              <a:buSzPts val="1800"/>
              <a:buFont typeface="Calibri"/>
              <a:buAutoNum type="arabicPeriod"/>
            </a:pPr>
            <a:r>
              <a:rPr lang="en-US" sz="2400" dirty="0">
                <a:ea typeface="Trebuchet MS"/>
                <a:cs typeface="Trebuchet MS"/>
                <a:sym typeface="Trebuchet MS"/>
              </a:rPr>
              <a:t>Resonate with neural patterns</a:t>
            </a:r>
            <a:endParaRPr lang="en-US" sz="2400" dirty="0"/>
          </a:p>
          <a:p>
            <a:pPr marL="342900" lvl="0" indent="-342900" algn="l" rtl="0">
              <a:lnSpc>
                <a:spcPct val="90000"/>
              </a:lnSpc>
              <a:spcBef>
                <a:spcPts val="800"/>
              </a:spcBef>
              <a:spcAft>
                <a:spcPts val="0"/>
              </a:spcAft>
              <a:buClr>
                <a:schemeClr val="dk1"/>
              </a:buClr>
              <a:buSzPts val="1800"/>
              <a:buFont typeface="Calibri"/>
              <a:buAutoNum type="arabicPeriod"/>
            </a:pPr>
            <a:r>
              <a:rPr lang="en-US" sz="2400" dirty="0">
                <a:ea typeface="Trebuchet MS"/>
                <a:cs typeface="Trebuchet MS"/>
                <a:sym typeface="Trebuchet MS"/>
              </a:rPr>
              <a:t>Predictable routines and rituals</a:t>
            </a:r>
            <a:endParaRPr lang="en-US" sz="2400" dirty="0"/>
          </a:p>
          <a:p>
            <a:pPr marL="342900" lvl="0" indent="-342900" algn="l" rtl="0">
              <a:lnSpc>
                <a:spcPct val="90000"/>
              </a:lnSpc>
              <a:spcBef>
                <a:spcPts val="800"/>
              </a:spcBef>
              <a:spcAft>
                <a:spcPts val="0"/>
              </a:spcAft>
              <a:buClr>
                <a:schemeClr val="dk1"/>
              </a:buClr>
              <a:buSzPts val="1800"/>
              <a:buFont typeface="Calibri"/>
              <a:buAutoNum type="arabicPeriod"/>
            </a:pPr>
            <a:r>
              <a:rPr lang="en-US" sz="2400" dirty="0">
                <a:ea typeface="Trebuchet MS"/>
                <a:cs typeface="Trebuchet MS"/>
                <a:sym typeface="Trebuchet MS"/>
              </a:rPr>
              <a:t>Consistent predictable leadership communicates safety</a:t>
            </a:r>
            <a:endParaRPr lang="en-US" sz="2400" dirty="0"/>
          </a:p>
          <a:p>
            <a:pPr marL="342900" lvl="0" indent="-342900" algn="l" rtl="0">
              <a:lnSpc>
                <a:spcPct val="90000"/>
              </a:lnSpc>
              <a:spcBef>
                <a:spcPts val="800"/>
              </a:spcBef>
              <a:spcAft>
                <a:spcPts val="0"/>
              </a:spcAft>
              <a:buClr>
                <a:schemeClr val="dk1"/>
              </a:buClr>
              <a:buSzPts val="1800"/>
              <a:buFont typeface="Calibri"/>
              <a:buAutoNum type="arabicPeriod"/>
            </a:pPr>
            <a:r>
              <a:rPr lang="en-US" sz="2400" dirty="0">
                <a:ea typeface="Trebuchet MS"/>
                <a:cs typeface="Trebuchet MS"/>
                <a:sym typeface="Trebuchet MS"/>
              </a:rPr>
              <a:t>Meaningful and fairly compensated </a:t>
            </a:r>
            <a:endParaRPr lang="en-US" sz="2400" dirty="0"/>
          </a:p>
          <a:p>
            <a:pPr marL="342900" lvl="0" indent="-342900" algn="l" rtl="0">
              <a:lnSpc>
                <a:spcPct val="90000"/>
              </a:lnSpc>
              <a:spcBef>
                <a:spcPts val="800"/>
              </a:spcBef>
              <a:spcAft>
                <a:spcPts val="0"/>
              </a:spcAft>
              <a:buClr>
                <a:schemeClr val="dk1"/>
              </a:buClr>
              <a:buSzPts val="1800"/>
              <a:buFont typeface="Calibri"/>
              <a:buAutoNum type="arabicPeriod"/>
            </a:pPr>
            <a:r>
              <a:rPr lang="en-US" sz="2400" dirty="0">
                <a:ea typeface="Trebuchet MS"/>
                <a:cs typeface="Trebuchet MS"/>
                <a:sym typeface="Trebuchet MS"/>
              </a:rPr>
              <a:t>Individual, Team and Culture </a:t>
            </a:r>
            <a:endParaRPr lang="en-US" sz="2400" dirty="0"/>
          </a:p>
        </p:txBody>
      </p:sp>
      <p:sp>
        <p:nvSpPr>
          <p:cNvPr id="4" name="Slide Number Placeholder 3">
            <a:extLst>
              <a:ext uri="{FF2B5EF4-FFF2-40B4-BE49-F238E27FC236}">
                <a16:creationId xmlns:a16="http://schemas.microsoft.com/office/drawing/2014/main" id="{FCED70D3-5F6B-43F1-BE7B-B058923A7292}"/>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
        <p:nvSpPr>
          <p:cNvPr id="2" name="Title 1">
            <a:extLst>
              <a:ext uri="{FF2B5EF4-FFF2-40B4-BE49-F238E27FC236}">
                <a16:creationId xmlns:a16="http://schemas.microsoft.com/office/drawing/2014/main" id="{13AC877A-F659-47FE-9BC0-F7B40D60C71B}"/>
              </a:ext>
            </a:extLst>
          </p:cNvPr>
          <p:cNvSpPr>
            <a:spLocks noGrp="1"/>
          </p:cNvSpPr>
          <p:nvPr>
            <p:ph type="title"/>
          </p:nvPr>
        </p:nvSpPr>
        <p:spPr/>
        <p:txBody>
          <a:bodyPr/>
          <a:lstStyle/>
          <a:p>
            <a:r>
              <a:rPr lang="en" sz="2800" dirty="0">
                <a:latin typeface="+mn-lt"/>
              </a:rPr>
              <a:t>6 R’s, Bruce Perry </a:t>
            </a:r>
            <a:endParaRPr lang="en-US" dirty="0">
              <a:latin typeface="+mn-lt"/>
            </a:endParaRPr>
          </a:p>
        </p:txBody>
      </p:sp>
      <p:sp>
        <p:nvSpPr>
          <p:cNvPr id="7" name="Google Shape;388;p60">
            <a:extLst>
              <a:ext uri="{FF2B5EF4-FFF2-40B4-BE49-F238E27FC236}">
                <a16:creationId xmlns:a16="http://schemas.microsoft.com/office/drawing/2014/main" id="{922BF4FE-0A8A-4EC8-A27C-D313649FE39F}"/>
              </a:ext>
            </a:extLst>
          </p:cNvPr>
          <p:cNvSpPr txBox="1"/>
          <p:nvPr/>
        </p:nvSpPr>
        <p:spPr>
          <a:xfrm>
            <a:off x="3429000" y="6295592"/>
            <a:ext cx="5271655" cy="27699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u="sng" dirty="0">
                <a:solidFill>
                  <a:schemeClr val="hlink"/>
                </a:solidFill>
                <a:latin typeface="Calibri"/>
                <a:ea typeface="Calibri"/>
                <a:cs typeface="Calibri"/>
                <a:sym typeface="Calibri"/>
                <a:hlinkClick r:id="rId3"/>
              </a:rPr>
              <a:t>https://www.neurosequential.com/covid-19-resources</a:t>
            </a:r>
            <a:r>
              <a:rPr lang="en" sz="1400" dirty="0">
                <a:solidFill>
                  <a:schemeClr val="dk1"/>
                </a:solidFill>
                <a:latin typeface="Calibri"/>
                <a:ea typeface="Calibri"/>
                <a:cs typeface="Calibri"/>
                <a:sym typeface="Calibri"/>
              </a:rPr>
              <a:t> </a:t>
            </a:r>
            <a:endParaRPr sz="1100" dirty="0"/>
          </a:p>
        </p:txBody>
      </p:sp>
    </p:spTree>
    <p:extLst>
      <p:ext uri="{BB962C8B-B14F-4D97-AF65-F5344CB8AC3E}">
        <p14:creationId xmlns:p14="http://schemas.microsoft.com/office/powerpoint/2010/main" val="291979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381ED9-D75F-4CE0-A34D-143C26DEA5C8}"/>
              </a:ext>
            </a:extLst>
          </p:cNvPr>
          <p:cNvSpPr>
            <a:spLocks noGrp="1"/>
          </p:cNvSpPr>
          <p:nvPr>
            <p:ph type="title"/>
          </p:nvPr>
        </p:nvSpPr>
        <p:spPr/>
        <p:txBody>
          <a:bodyPr/>
          <a:lstStyle/>
          <a:p>
            <a:r>
              <a:rPr lang="en" dirty="0">
                <a:latin typeface="+mn-lt"/>
              </a:rPr>
              <a:t>Ideas for Utilizing Funds for Staff Health Care </a:t>
            </a:r>
            <a:endParaRPr lang="en-US" dirty="0">
              <a:latin typeface="+mn-lt"/>
            </a:endParaRPr>
          </a:p>
        </p:txBody>
      </p:sp>
      <p:sp>
        <p:nvSpPr>
          <p:cNvPr id="2" name="Content Placeholder 1">
            <a:extLst>
              <a:ext uri="{FF2B5EF4-FFF2-40B4-BE49-F238E27FC236}">
                <a16:creationId xmlns:a16="http://schemas.microsoft.com/office/drawing/2014/main" id="{7C6127C3-1B45-4FD5-AFAB-6C3191416CE5}"/>
              </a:ext>
            </a:extLst>
          </p:cNvPr>
          <p:cNvSpPr>
            <a:spLocks noGrp="1"/>
          </p:cNvSpPr>
          <p:nvPr>
            <p:ph idx="1"/>
          </p:nvPr>
        </p:nvSpPr>
        <p:spPr/>
        <p:txBody>
          <a:bodyPr/>
          <a:lstStyle/>
          <a:p>
            <a:pPr marL="101600" indent="0">
              <a:lnSpc>
                <a:spcPct val="115000"/>
              </a:lnSpc>
              <a:spcBef>
                <a:spcPts val="0"/>
              </a:spcBef>
              <a:buClr>
                <a:schemeClr val="dk1"/>
              </a:buClr>
              <a:buSzPts val="2000"/>
              <a:buNone/>
            </a:pPr>
            <a:r>
              <a:rPr lang="en-US" sz="2800" dirty="0">
                <a:ea typeface="Arial"/>
                <a:cs typeface="Arial"/>
                <a:sym typeface="Arial"/>
              </a:rPr>
              <a:t>Contract/Hire/Pay for Services on the following:</a:t>
            </a:r>
          </a:p>
          <a:p>
            <a:pPr marL="444500" indent="-342900">
              <a:lnSpc>
                <a:spcPct val="115000"/>
              </a:lnSpc>
              <a:spcBef>
                <a:spcPts val="0"/>
              </a:spcBef>
              <a:buClr>
                <a:schemeClr val="dk1"/>
              </a:buClr>
              <a:buSzPts val="2000"/>
            </a:pPr>
            <a:r>
              <a:rPr lang="en-US" dirty="0">
                <a:ea typeface="Arial"/>
                <a:cs typeface="Arial"/>
                <a:sym typeface="Arial"/>
              </a:rPr>
              <a:t>Assess needs/perceptions of staff </a:t>
            </a:r>
          </a:p>
          <a:p>
            <a:pPr marL="444500" indent="-342900">
              <a:lnSpc>
                <a:spcPct val="115000"/>
              </a:lnSpc>
              <a:spcBef>
                <a:spcPts val="0"/>
              </a:spcBef>
              <a:buClr>
                <a:srgbClr val="595959"/>
              </a:buClr>
              <a:buSzPts val="2000"/>
            </a:pPr>
            <a:r>
              <a:rPr lang="en-US" dirty="0">
                <a:ea typeface="Arial"/>
                <a:cs typeface="Arial"/>
                <a:sym typeface="Arial"/>
              </a:rPr>
              <a:t>Self-care trainings/resources</a:t>
            </a:r>
          </a:p>
          <a:p>
            <a:pPr marL="444500" indent="-342900">
              <a:lnSpc>
                <a:spcPct val="115000"/>
              </a:lnSpc>
              <a:spcBef>
                <a:spcPts val="0"/>
              </a:spcBef>
              <a:buClr>
                <a:srgbClr val="595959"/>
              </a:buClr>
              <a:buSzPts val="2000"/>
            </a:pPr>
            <a:r>
              <a:rPr lang="en-US" dirty="0">
                <a:ea typeface="Arial"/>
                <a:cs typeface="Arial"/>
                <a:sym typeface="Arial"/>
              </a:rPr>
              <a:t>Counseling services for staff</a:t>
            </a:r>
          </a:p>
          <a:p>
            <a:pPr marL="444500" indent="-342900">
              <a:lnSpc>
                <a:spcPct val="115000"/>
              </a:lnSpc>
              <a:spcBef>
                <a:spcPts val="0"/>
              </a:spcBef>
              <a:buClr>
                <a:schemeClr val="dk1"/>
              </a:buClr>
              <a:buSzPts val="2000"/>
            </a:pPr>
            <a:r>
              <a:rPr lang="en-US" dirty="0">
                <a:ea typeface="Arial"/>
                <a:cs typeface="Arial"/>
                <a:sym typeface="Arial"/>
              </a:rPr>
              <a:t>Staff professional development on: </a:t>
            </a:r>
            <a:r>
              <a:rPr lang="en-US" dirty="0" err="1">
                <a:ea typeface="Arial"/>
                <a:cs typeface="Arial"/>
                <a:sym typeface="Arial"/>
              </a:rPr>
              <a:t>Neurosequential</a:t>
            </a:r>
            <a:r>
              <a:rPr lang="en-US" dirty="0">
                <a:ea typeface="Arial"/>
                <a:cs typeface="Arial"/>
                <a:sym typeface="Arial"/>
              </a:rPr>
              <a:t> Model in Education, chronic stress, social emotional skill building, etc. </a:t>
            </a:r>
          </a:p>
          <a:p>
            <a:pPr marL="901700" lvl="1" indent="-342900">
              <a:lnSpc>
                <a:spcPct val="115000"/>
              </a:lnSpc>
              <a:spcBef>
                <a:spcPts val="0"/>
              </a:spcBef>
              <a:buClr>
                <a:schemeClr val="dk1"/>
              </a:buClr>
              <a:buSzPts val="2000"/>
            </a:pPr>
            <a:r>
              <a:rPr lang="en-US" sz="2200" dirty="0">
                <a:ea typeface="Arial"/>
                <a:cs typeface="Arial"/>
                <a:sym typeface="Arial"/>
              </a:rPr>
              <a:t>Pay for substitutes to cover PD</a:t>
            </a:r>
          </a:p>
          <a:p>
            <a:pPr marL="0" indent="0">
              <a:buNone/>
            </a:pPr>
            <a:endParaRPr lang="en-US" dirty="0"/>
          </a:p>
        </p:txBody>
      </p:sp>
      <p:sp>
        <p:nvSpPr>
          <p:cNvPr id="4" name="Slide Number Placeholder 3">
            <a:extLst>
              <a:ext uri="{FF2B5EF4-FFF2-40B4-BE49-F238E27FC236}">
                <a16:creationId xmlns:a16="http://schemas.microsoft.com/office/drawing/2014/main" id="{BF686A73-36B7-4701-B695-01DD25CDDC5A}"/>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714576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9C7B-AFE5-4DB0-8AB6-9738C121014B}"/>
              </a:ext>
            </a:extLst>
          </p:cNvPr>
          <p:cNvSpPr>
            <a:spLocks noGrp="1"/>
          </p:cNvSpPr>
          <p:nvPr>
            <p:ph type="title"/>
          </p:nvPr>
        </p:nvSpPr>
        <p:spPr/>
        <p:txBody>
          <a:bodyPr/>
          <a:lstStyle/>
          <a:p>
            <a:r>
              <a:rPr lang="en" sz="2800" dirty="0">
                <a:latin typeface="+mn-lt"/>
              </a:rPr>
              <a:t>Resources</a:t>
            </a:r>
            <a:endParaRPr lang="en-US" dirty="0">
              <a:latin typeface="+mn-lt"/>
            </a:endParaRPr>
          </a:p>
        </p:txBody>
      </p:sp>
      <p:sp>
        <p:nvSpPr>
          <p:cNvPr id="3" name="Content Placeholder 2">
            <a:extLst>
              <a:ext uri="{FF2B5EF4-FFF2-40B4-BE49-F238E27FC236}">
                <a16:creationId xmlns:a16="http://schemas.microsoft.com/office/drawing/2014/main" id="{36F8BEE3-3BC6-4B55-B8E7-D4218C7511EB}"/>
              </a:ext>
            </a:extLst>
          </p:cNvPr>
          <p:cNvSpPr>
            <a:spLocks noGrp="1"/>
          </p:cNvSpPr>
          <p:nvPr>
            <p:ph idx="1"/>
          </p:nvPr>
        </p:nvSpPr>
        <p:spPr/>
        <p:txBody>
          <a:bodyPr>
            <a:normAutofit fontScale="92500" lnSpcReduction="20000"/>
          </a:bodyPr>
          <a:lstStyle/>
          <a:p>
            <a:pPr marL="177800" lvl="0" indent="-177800" algn="l" rtl="0">
              <a:lnSpc>
                <a:spcPct val="90000"/>
              </a:lnSpc>
              <a:spcBef>
                <a:spcPts val="0"/>
              </a:spcBef>
              <a:spcAft>
                <a:spcPts val="0"/>
              </a:spcAft>
              <a:buClr>
                <a:schemeClr val="dk1"/>
              </a:buClr>
              <a:buSzPts val="1400"/>
              <a:buChar char="•"/>
            </a:pPr>
            <a:r>
              <a:rPr lang="en-US" sz="2400" dirty="0">
                <a:ea typeface="Trebuchet MS"/>
                <a:cs typeface="Trebuchet MS"/>
                <a:sym typeface="Trebuchet MS"/>
              </a:rPr>
              <a:t>SELF-REG How to Help Your Child (and You) Break the Stress Cycle and Successfully Engage with Life, by Dr. Stuart Shanker with Teresa Barker, Penguin Books, New York, New York. 2016</a:t>
            </a:r>
            <a:endParaRPr lang="en-US" sz="1800" dirty="0"/>
          </a:p>
          <a:p>
            <a:pPr marL="177800" lvl="0" indent="-177800" algn="l" rtl="0">
              <a:lnSpc>
                <a:spcPct val="90000"/>
              </a:lnSpc>
              <a:spcBef>
                <a:spcPts val="800"/>
              </a:spcBef>
              <a:spcAft>
                <a:spcPts val="0"/>
              </a:spcAft>
              <a:buClr>
                <a:schemeClr val="dk1"/>
              </a:buClr>
              <a:buSzPts val="1400"/>
              <a:buChar char="•"/>
            </a:pPr>
            <a:r>
              <a:rPr lang="en-US" sz="2400" dirty="0">
                <a:ea typeface="Trebuchet MS"/>
                <a:cs typeface="Trebuchet MS"/>
                <a:sym typeface="Trebuchet MS"/>
              </a:rPr>
              <a:t>John Gottman PHD, Emotional Coaching Raising an Emotionally Intelligent Child, the Heart of Parenting</a:t>
            </a:r>
            <a:endParaRPr lang="en-US" sz="1800" dirty="0"/>
          </a:p>
          <a:p>
            <a:pPr marL="177800" lvl="0" indent="-177800" algn="l" rtl="0">
              <a:lnSpc>
                <a:spcPct val="90000"/>
              </a:lnSpc>
              <a:spcBef>
                <a:spcPts val="800"/>
              </a:spcBef>
              <a:spcAft>
                <a:spcPts val="0"/>
              </a:spcAft>
              <a:buClr>
                <a:schemeClr val="dk1"/>
              </a:buClr>
              <a:buSzPts val="1400"/>
              <a:buChar char="•"/>
            </a:pPr>
            <a:r>
              <a:rPr lang="en-US" sz="2400" dirty="0">
                <a:ea typeface="Trebuchet MS"/>
                <a:cs typeface="Trebuchet MS"/>
                <a:sym typeface="Trebuchet MS"/>
              </a:rPr>
              <a:t>Classroom 180 A Framework for Creating, Sustaining, and Accessing the Trauma-Informed Classroom, Heather T </a:t>
            </a:r>
            <a:r>
              <a:rPr lang="en-US" sz="2400" dirty="0" err="1">
                <a:ea typeface="Trebuchet MS"/>
                <a:cs typeface="Trebuchet MS"/>
                <a:sym typeface="Trebuchet MS"/>
              </a:rPr>
              <a:t>Fornes</a:t>
            </a:r>
            <a:r>
              <a:rPr lang="en-US" sz="2400" dirty="0">
                <a:ea typeface="Trebuchet MS"/>
                <a:cs typeface="Trebuchet MS"/>
                <a:sym typeface="Trebuchet MS"/>
              </a:rPr>
              <a:t>, LCSW, Beyond Consequences Institute</a:t>
            </a:r>
            <a:endParaRPr lang="en-US" sz="1800" dirty="0"/>
          </a:p>
          <a:p>
            <a:pPr marL="177800" lvl="0" indent="-177800" algn="l" rtl="0">
              <a:lnSpc>
                <a:spcPct val="90000"/>
              </a:lnSpc>
              <a:spcBef>
                <a:spcPts val="800"/>
              </a:spcBef>
              <a:spcAft>
                <a:spcPts val="0"/>
              </a:spcAft>
              <a:buClr>
                <a:schemeClr val="dk1"/>
              </a:buClr>
              <a:buSzPts val="1400"/>
              <a:buChar char="•"/>
            </a:pPr>
            <a:r>
              <a:rPr lang="en-US" sz="2400" dirty="0">
                <a:ea typeface="Trebuchet MS"/>
                <a:cs typeface="Trebuchet MS"/>
                <a:sym typeface="Trebuchet MS"/>
              </a:rPr>
              <a:t>Help for Billy, a beyond consequences approach to helping challenging children in the classroom, Heather T Forbes, LCSW, Beyond Consequences institute 2012. </a:t>
            </a:r>
            <a:endParaRPr lang="en-US" sz="1800" dirty="0"/>
          </a:p>
          <a:p>
            <a:pPr marL="177800" lvl="0" indent="-177800" algn="l" rtl="0">
              <a:lnSpc>
                <a:spcPct val="90000"/>
              </a:lnSpc>
              <a:spcBef>
                <a:spcPts val="800"/>
              </a:spcBef>
              <a:spcAft>
                <a:spcPts val="0"/>
              </a:spcAft>
              <a:buClr>
                <a:schemeClr val="dk1"/>
              </a:buClr>
              <a:buSzPts val="1400"/>
              <a:buChar char="•"/>
            </a:pPr>
            <a:r>
              <a:rPr lang="en-US" sz="2400" dirty="0">
                <a:ea typeface="Trebuchet MS"/>
                <a:cs typeface="Trebuchet MS"/>
                <a:sym typeface="Trebuchet MS"/>
              </a:rPr>
              <a:t>Neuro-sequential Model, </a:t>
            </a:r>
            <a:r>
              <a:rPr lang="en-US" sz="2400" b="0" i="0" dirty="0">
                <a:ea typeface="Trebuchet MS"/>
                <a:cs typeface="Trebuchet MS"/>
                <a:sym typeface="Trebuchet MS"/>
              </a:rPr>
              <a:t>Bruce D. Perry: Social &amp; Emotional Development in Early Childhood</a:t>
            </a:r>
            <a:r>
              <a:rPr lang="en-US" sz="2400" dirty="0">
                <a:ea typeface="Trebuchet MS"/>
                <a:cs typeface="Trebuchet MS"/>
                <a:sym typeface="Trebuchet MS"/>
              </a:rPr>
              <a:t>, </a:t>
            </a:r>
            <a:r>
              <a:rPr lang="en-US" sz="2400" dirty="0" err="1">
                <a:ea typeface="Trebuchet MS"/>
                <a:cs typeface="Trebuchet MS"/>
                <a:sym typeface="Trebuchet MS"/>
              </a:rPr>
              <a:t>Youtube</a:t>
            </a:r>
            <a:r>
              <a:rPr lang="en-US" sz="2400" dirty="0">
                <a:ea typeface="Trebuchet MS"/>
                <a:cs typeface="Trebuchet MS"/>
                <a:sym typeface="Trebuchet MS"/>
              </a:rPr>
              <a:t> webinar December 11</a:t>
            </a:r>
            <a:r>
              <a:rPr lang="en-US" sz="2400" baseline="30000" dirty="0">
                <a:ea typeface="Trebuchet MS"/>
                <a:cs typeface="Trebuchet MS"/>
                <a:sym typeface="Trebuchet MS"/>
              </a:rPr>
              <a:t>th</a:t>
            </a:r>
            <a:r>
              <a:rPr lang="en-US" sz="2400" dirty="0">
                <a:ea typeface="Trebuchet MS"/>
                <a:cs typeface="Trebuchet MS"/>
                <a:sym typeface="Trebuchet MS"/>
              </a:rPr>
              <a:t> 2014, </a:t>
            </a:r>
            <a:r>
              <a:rPr lang="en-US" sz="2400" u="sng" dirty="0">
                <a:solidFill>
                  <a:schemeClr val="hlink"/>
                </a:solidFill>
                <a:ea typeface="Trebuchet MS"/>
                <a:cs typeface="Trebuchet MS"/>
                <a:sym typeface="Trebuchet MS"/>
                <a:hlinkClick r:id="rId3"/>
              </a:rPr>
              <a:t>https://www.youtube.com/watch?v=vkJwFRAwDNE</a:t>
            </a:r>
            <a:r>
              <a:rPr lang="en-US" sz="2400" dirty="0">
                <a:ea typeface="Trebuchet MS"/>
                <a:cs typeface="Trebuchet MS"/>
                <a:sym typeface="Trebuchet MS"/>
              </a:rPr>
              <a:t> </a:t>
            </a:r>
            <a:endParaRPr lang="en-US" sz="1800" dirty="0"/>
          </a:p>
          <a:p>
            <a:pPr marL="177800" lvl="0" indent="-177800" algn="l" rtl="0">
              <a:lnSpc>
                <a:spcPct val="90000"/>
              </a:lnSpc>
              <a:spcBef>
                <a:spcPts val="800"/>
              </a:spcBef>
              <a:spcAft>
                <a:spcPts val="0"/>
              </a:spcAft>
              <a:buClr>
                <a:schemeClr val="dk1"/>
              </a:buClr>
              <a:buSzPts val="1400"/>
              <a:buChar char="•"/>
            </a:pPr>
            <a:r>
              <a:rPr lang="en-US" sz="2400" u="sng" dirty="0">
                <a:solidFill>
                  <a:schemeClr val="hlink"/>
                </a:solidFill>
                <a:ea typeface="Trebuchet MS"/>
                <a:cs typeface="Trebuchet MS"/>
                <a:sym typeface="Trebuchet MS"/>
                <a:hlinkClick r:id="rId4"/>
              </a:rPr>
              <a:t>Help Guide: https://www.helpguide.org/articles/stress/stress-symptoms-signs-and-causes.htm</a:t>
            </a:r>
            <a:endParaRPr lang="en-US" sz="2400" dirty="0">
              <a:ea typeface="Trebuchet MS"/>
              <a:cs typeface="Trebuchet MS"/>
              <a:sym typeface="Trebuchet MS"/>
            </a:endParaRPr>
          </a:p>
          <a:p>
            <a:pPr marL="177800" lvl="0" indent="-177800" algn="l" rtl="0">
              <a:lnSpc>
                <a:spcPct val="90000"/>
              </a:lnSpc>
              <a:spcBef>
                <a:spcPts val="800"/>
              </a:spcBef>
              <a:spcAft>
                <a:spcPts val="0"/>
              </a:spcAft>
              <a:buClr>
                <a:srgbClr val="000000"/>
              </a:buClr>
              <a:buSzPts val="1400"/>
              <a:buChar char="•"/>
            </a:pPr>
            <a:r>
              <a:rPr lang="en-US" sz="2400" b="0" i="0" u="sng" strike="noStrike" cap="none" dirty="0">
                <a:solidFill>
                  <a:schemeClr val="hlink"/>
                </a:solidFill>
                <a:ea typeface="Trebuchet MS"/>
                <a:cs typeface="Trebuchet MS"/>
                <a:sym typeface="Trebuchet MS"/>
                <a:hlinkClick r:id="rId5"/>
              </a:rPr>
              <a:t>https://www.youtube.com/watch?v=1Evwgu369Jw</a:t>
            </a:r>
            <a:r>
              <a:rPr lang="en-US" sz="2400" b="0" i="0" u="none" strike="noStrike" cap="none" dirty="0">
                <a:solidFill>
                  <a:srgbClr val="000000"/>
                </a:solidFill>
                <a:ea typeface="Trebuchet MS"/>
                <a:cs typeface="Trebuchet MS"/>
                <a:sym typeface="Trebuchet MS"/>
              </a:rPr>
              <a:t> </a:t>
            </a:r>
            <a:endParaRPr lang="en-US" sz="2400" dirty="0">
              <a:ea typeface="Trebuchet MS"/>
              <a:cs typeface="Trebuchet MS"/>
              <a:sym typeface="Trebuchet MS"/>
            </a:endParaRPr>
          </a:p>
          <a:p>
            <a:endParaRPr lang="en-US" dirty="0"/>
          </a:p>
        </p:txBody>
      </p:sp>
      <p:sp>
        <p:nvSpPr>
          <p:cNvPr id="4" name="Slide Number Placeholder 3">
            <a:extLst>
              <a:ext uri="{FF2B5EF4-FFF2-40B4-BE49-F238E27FC236}">
                <a16:creationId xmlns:a16="http://schemas.microsoft.com/office/drawing/2014/main" id="{C0656AA4-2C8D-416B-8B95-E604DDF3A06D}"/>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2232304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25170B-EC11-49E9-A70B-EE21E068E393}"/>
              </a:ext>
            </a:extLst>
          </p:cNvPr>
          <p:cNvSpPr>
            <a:spLocks noGrp="1"/>
          </p:cNvSpPr>
          <p:nvPr>
            <p:ph sz="half" idx="1"/>
          </p:nvPr>
        </p:nvSpPr>
        <p:spPr>
          <a:xfrm>
            <a:off x="232609" y="1554479"/>
            <a:ext cx="5686927" cy="4907280"/>
          </a:xfrm>
        </p:spPr>
        <p:txBody>
          <a:bodyPr>
            <a:normAutofit/>
          </a:bodyPr>
          <a:lstStyle/>
          <a:p>
            <a:pPr marL="457200" lvl="0" indent="-311150" algn="l" rtl="0">
              <a:lnSpc>
                <a:spcPct val="70000"/>
              </a:lnSpc>
              <a:spcBef>
                <a:spcPts val="0"/>
              </a:spcBef>
              <a:spcAft>
                <a:spcPts val="0"/>
              </a:spcAft>
              <a:buSzPts val="1300"/>
              <a:buChar char="•"/>
            </a:pPr>
            <a:r>
              <a:rPr lang="en-US" u="sng" dirty="0">
                <a:solidFill>
                  <a:srgbClr val="002060"/>
                </a:solidFill>
                <a:hlinkClick r:id="rId3">
                  <a:extLst>
                    <a:ext uri="{A12FA001-AC4F-418D-AE19-62706E023703}">
                      <ahyp:hlinkClr xmlns:ahyp="http://schemas.microsoft.com/office/drawing/2018/hyperlinkcolor" val="tx"/>
                    </a:ext>
                  </a:extLst>
                </a:hlinkClick>
              </a:rPr>
              <a:t>https://www.neurosequential.com/covid-19-resources</a:t>
            </a:r>
            <a:r>
              <a:rPr lang="en-US" dirty="0">
                <a:solidFill>
                  <a:srgbClr val="002060"/>
                </a:solidFill>
              </a:rPr>
              <a:t> </a:t>
            </a:r>
            <a:endParaRPr lang="en-US" sz="1800" dirty="0">
              <a:solidFill>
                <a:srgbClr val="002060"/>
              </a:solidFill>
            </a:endParaRPr>
          </a:p>
          <a:p>
            <a:pPr marL="457200" lvl="0" indent="-311150" algn="l" rtl="0">
              <a:lnSpc>
                <a:spcPct val="70000"/>
              </a:lnSpc>
              <a:spcBef>
                <a:spcPts val="0"/>
              </a:spcBef>
              <a:spcAft>
                <a:spcPts val="0"/>
              </a:spcAft>
              <a:buSzPts val="1300"/>
              <a:buChar char="•"/>
            </a:pPr>
            <a:r>
              <a:rPr lang="en-US" u="sng" dirty="0">
                <a:solidFill>
                  <a:srgbClr val="002060"/>
                </a:solidFill>
                <a:hlinkClick r:id="rId4">
                  <a:extLst>
                    <a:ext uri="{A12FA001-AC4F-418D-AE19-62706E023703}">
                      <ahyp:hlinkClr xmlns:ahyp="http://schemas.microsoft.com/office/drawing/2018/hyperlinkcolor" val="tx"/>
                    </a:ext>
                  </a:extLst>
                </a:hlinkClick>
              </a:rPr>
              <a:t>https://brenebrown.com/</a:t>
            </a:r>
            <a:r>
              <a:rPr lang="en-US" dirty="0">
                <a:solidFill>
                  <a:srgbClr val="002060"/>
                </a:solidFill>
              </a:rPr>
              <a:t> </a:t>
            </a:r>
            <a:endParaRPr lang="en-US" sz="1800" dirty="0">
              <a:solidFill>
                <a:srgbClr val="002060"/>
              </a:solidFill>
            </a:endParaRPr>
          </a:p>
          <a:p>
            <a:pPr marL="457200" lvl="0" indent="-311150" algn="l" rtl="0">
              <a:lnSpc>
                <a:spcPct val="70000"/>
              </a:lnSpc>
              <a:spcBef>
                <a:spcPts val="0"/>
              </a:spcBef>
              <a:spcAft>
                <a:spcPts val="0"/>
              </a:spcAft>
              <a:buSzPts val="1300"/>
              <a:buChar char="•"/>
            </a:pPr>
            <a:r>
              <a:rPr lang="en-US" u="sng" dirty="0">
                <a:solidFill>
                  <a:srgbClr val="002060"/>
                </a:solidFill>
                <a:hlinkClick r:id="rId5">
                  <a:extLst>
                    <a:ext uri="{A12FA001-AC4F-418D-AE19-62706E023703}">
                      <ahyp:hlinkClr xmlns:ahyp="http://schemas.microsoft.com/office/drawing/2018/hyperlinkcolor" val="tx"/>
                    </a:ext>
                  </a:extLst>
                </a:hlinkClick>
              </a:rPr>
              <a:t>https://www.beyondconsequences.com/</a:t>
            </a:r>
            <a:r>
              <a:rPr lang="en-US" dirty="0">
                <a:solidFill>
                  <a:srgbClr val="002060"/>
                </a:solidFill>
              </a:rPr>
              <a:t> </a:t>
            </a:r>
            <a:endParaRPr lang="en-US" sz="1800" dirty="0">
              <a:solidFill>
                <a:srgbClr val="002060"/>
              </a:solidFill>
            </a:endParaRPr>
          </a:p>
          <a:p>
            <a:pPr marL="457200" lvl="0" indent="-311150" algn="l" rtl="0">
              <a:lnSpc>
                <a:spcPct val="70000"/>
              </a:lnSpc>
              <a:spcBef>
                <a:spcPts val="0"/>
              </a:spcBef>
              <a:spcAft>
                <a:spcPts val="0"/>
              </a:spcAft>
              <a:buSzPts val="1300"/>
              <a:buChar char="•"/>
            </a:pPr>
            <a:r>
              <a:rPr lang="en-US" u="sng" dirty="0">
                <a:solidFill>
                  <a:srgbClr val="002060"/>
                </a:solidFill>
                <a:hlinkClick r:id="rId6">
                  <a:extLst>
                    <a:ext uri="{A12FA001-AC4F-418D-AE19-62706E023703}">
                      <ahyp:hlinkClr xmlns:ahyp="http://schemas.microsoft.com/office/drawing/2018/hyperlinkcolor" val="tx"/>
                    </a:ext>
                  </a:extLst>
                </a:hlinkClick>
              </a:rPr>
              <a:t>https://www.livesinthebalance.org/</a:t>
            </a:r>
            <a:endParaRPr lang="en-US" dirty="0">
              <a:solidFill>
                <a:srgbClr val="002060"/>
              </a:solidFill>
            </a:endParaRPr>
          </a:p>
          <a:p>
            <a:pPr marL="457200" lvl="0" indent="-311150" algn="l" rtl="0">
              <a:lnSpc>
                <a:spcPct val="70000"/>
              </a:lnSpc>
              <a:spcBef>
                <a:spcPts val="0"/>
              </a:spcBef>
              <a:spcAft>
                <a:spcPts val="0"/>
              </a:spcAft>
              <a:buSzPts val="1300"/>
              <a:buChar char="•"/>
            </a:pPr>
            <a:r>
              <a:rPr lang="en-US" u="sng" dirty="0">
                <a:solidFill>
                  <a:srgbClr val="002060"/>
                </a:solidFill>
                <a:hlinkClick r:id="rId7">
                  <a:extLst>
                    <a:ext uri="{A12FA001-AC4F-418D-AE19-62706E023703}">
                      <ahyp:hlinkClr xmlns:ahyp="http://schemas.microsoft.com/office/drawing/2018/hyperlinkcolor" val="tx"/>
                    </a:ext>
                  </a:extLst>
                </a:hlinkClick>
              </a:rPr>
              <a:t>https://casel.org/</a:t>
            </a:r>
            <a:r>
              <a:rPr lang="en-US" dirty="0">
                <a:solidFill>
                  <a:srgbClr val="002060"/>
                </a:solidFill>
              </a:rPr>
              <a:t> </a:t>
            </a:r>
            <a:endParaRPr lang="en-US" sz="1800" dirty="0">
              <a:solidFill>
                <a:srgbClr val="002060"/>
              </a:solidFill>
            </a:endParaRPr>
          </a:p>
          <a:p>
            <a:pPr marL="457200" lvl="0" indent="-311150" algn="l" rtl="0">
              <a:lnSpc>
                <a:spcPct val="70000"/>
              </a:lnSpc>
              <a:spcBef>
                <a:spcPts val="0"/>
              </a:spcBef>
              <a:spcAft>
                <a:spcPts val="0"/>
              </a:spcAft>
              <a:buSzPts val="1300"/>
              <a:buChar char="•"/>
            </a:pPr>
            <a:r>
              <a:rPr lang="en-US" u="sng" dirty="0">
                <a:solidFill>
                  <a:srgbClr val="002060"/>
                </a:solidFill>
                <a:hlinkClick r:id="rId8">
                  <a:extLst>
                    <a:ext uri="{A12FA001-AC4F-418D-AE19-62706E023703}">
                      <ahyp:hlinkClr xmlns:ahyp="http://schemas.microsoft.com/office/drawing/2018/hyperlinkcolor" val="tx"/>
                    </a:ext>
                  </a:extLst>
                </a:hlinkClick>
              </a:rPr>
              <a:t>https://www.besselvanderkolk.com/</a:t>
            </a:r>
            <a:r>
              <a:rPr lang="en-US" dirty="0">
                <a:solidFill>
                  <a:srgbClr val="002060"/>
                </a:solidFill>
              </a:rPr>
              <a:t> </a:t>
            </a:r>
            <a:endParaRPr lang="en-US" sz="1800" dirty="0">
              <a:solidFill>
                <a:srgbClr val="002060"/>
              </a:solidFill>
            </a:endParaRPr>
          </a:p>
          <a:p>
            <a:pPr marL="457200" lvl="0" indent="-311150" algn="l" rtl="0">
              <a:lnSpc>
                <a:spcPct val="70000"/>
              </a:lnSpc>
              <a:spcBef>
                <a:spcPts val="0"/>
              </a:spcBef>
              <a:spcAft>
                <a:spcPts val="0"/>
              </a:spcAft>
              <a:buSzPts val="1300"/>
              <a:buChar char="•"/>
            </a:pPr>
            <a:r>
              <a:rPr lang="en-US" u="sng" dirty="0">
                <a:solidFill>
                  <a:srgbClr val="002060"/>
                </a:solidFill>
                <a:hlinkClick r:id="rId9">
                  <a:extLst>
                    <a:ext uri="{A12FA001-AC4F-418D-AE19-62706E023703}">
                      <ahyp:hlinkClr xmlns:ahyp="http://schemas.microsoft.com/office/drawing/2018/hyperlinkcolor" val="tx"/>
                    </a:ext>
                  </a:extLst>
                </a:hlinkClick>
              </a:rPr>
              <a:t>https://www.marcbrackett.com/</a:t>
            </a:r>
            <a:r>
              <a:rPr lang="en-US" dirty="0">
                <a:solidFill>
                  <a:srgbClr val="002060"/>
                </a:solidFill>
              </a:rPr>
              <a:t> </a:t>
            </a:r>
            <a:endParaRPr lang="en-US" sz="1800" dirty="0">
              <a:solidFill>
                <a:srgbClr val="002060"/>
              </a:solidFill>
            </a:endParaRPr>
          </a:p>
          <a:p>
            <a:pPr marL="457200" lvl="0" indent="-311150" algn="l" rtl="0">
              <a:lnSpc>
                <a:spcPct val="70000"/>
              </a:lnSpc>
              <a:spcBef>
                <a:spcPts val="0"/>
              </a:spcBef>
              <a:spcAft>
                <a:spcPts val="0"/>
              </a:spcAft>
              <a:buSzPts val="1300"/>
              <a:buChar char="•"/>
            </a:pPr>
            <a:r>
              <a:rPr lang="en-US" u="sng" dirty="0">
                <a:solidFill>
                  <a:srgbClr val="002060"/>
                </a:solidFill>
                <a:hlinkClick r:id="rId10">
                  <a:extLst>
                    <a:ext uri="{A12FA001-AC4F-418D-AE19-62706E023703}">
                      <ahyp:hlinkClr xmlns:ahyp="http://schemas.microsoft.com/office/drawing/2018/hyperlinkcolor" val="tx"/>
                    </a:ext>
                  </a:extLst>
                </a:hlinkClick>
              </a:rPr>
              <a:t>https://ifs-institute.com/about-us/richard-c-schwartz-phd</a:t>
            </a:r>
            <a:r>
              <a:rPr lang="en-US" dirty="0">
                <a:solidFill>
                  <a:srgbClr val="002060"/>
                </a:solidFill>
              </a:rPr>
              <a:t> </a:t>
            </a:r>
            <a:endParaRPr lang="en-US" sz="1800" dirty="0">
              <a:solidFill>
                <a:srgbClr val="002060"/>
              </a:solidFill>
            </a:endParaRPr>
          </a:p>
          <a:p>
            <a:pPr marL="457200" marR="0" lvl="0" indent="-311150" algn="l" rtl="0">
              <a:lnSpc>
                <a:spcPct val="87000"/>
              </a:lnSpc>
              <a:spcBef>
                <a:spcPts val="0"/>
              </a:spcBef>
              <a:spcAft>
                <a:spcPts val="0"/>
              </a:spcAft>
              <a:buSzPts val="1300"/>
              <a:buChar char="•"/>
            </a:pPr>
            <a:r>
              <a:rPr lang="en-US" u="sng" dirty="0">
                <a:solidFill>
                  <a:srgbClr val="002060"/>
                </a:solidFill>
                <a:hlinkClick r:id="rId11">
                  <a:extLst>
                    <a:ext uri="{A12FA001-AC4F-418D-AE19-62706E023703}">
                      <ahyp:hlinkClr xmlns:ahyp="http://schemas.microsoft.com/office/drawing/2018/hyperlinkcolor" val="tx"/>
                    </a:ext>
                  </a:extLst>
                </a:hlinkClick>
              </a:rPr>
              <a:t>https://www.apa.org/gradpsych/2014/04/corner</a:t>
            </a:r>
            <a:endParaRPr lang="en-US" dirty="0">
              <a:solidFill>
                <a:srgbClr val="002060"/>
              </a:solidFill>
            </a:endParaRPr>
          </a:p>
          <a:p>
            <a:pPr marL="457200" marR="0" lvl="0" indent="-311150" algn="l" rtl="0">
              <a:lnSpc>
                <a:spcPct val="87000"/>
              </a:lnSpc>
              <a:spcBef>
                <a:spcPts val="0"/>
              </a:spcBef>
              <a:spcAft>
                <a:spcPts val="0"/>
              </a:spcAft>
              <a:buSzPts val="1300"/>
              <a:buChar char="•"/>
            </a:pPr>
            <a:r>
              <a:rPr lang="en-US" u="sng" dirty="0">
                <a:solidFill>
                  <a:srgbClr val="002060"/>
                </a:solidFill>
                <a:hlinkClick r:id="rId12">
                  <a:extLst>
                    <a:ext uri="{A12FA001-AC4F-418D-AE19-62706E023703}">
                      <ahyp:hlinkClr xmlns:ahyp="http://schemas.microsoft.com/office/drawing/2018/hyperlinkcolor" val="tx"/>
                    </a:ext>
                  </a:extLst>
                </a:hlinkClick>
              </a:rPr>
              <a:t>https://www.psychologytoday.com/us/blog/the-couch/201905/self-care-is-important-why-is-it-so-hard-practice</a:t>
            </a:r>
            <a:r>
              <a:rPr lang="en-US" dirty="0">
                <a:solidFill>
                  <a:srgbClr val="002060"/>
                </a:solidFill>
              </a:rPr>
              <a:t> </a:t>
            </a:r>
            <a:endParaRPr lang="en-US" sz="1800" dirty="0">
              <a:solidFill>
                <a:srgbClr val="002060"/>
              </a:solidFill>
            </a:endParaRPr>
          </a:p>
          <a:p>
            <a:endParaRPr lang="en-US" dirty="0"/>
          </a:p>
        </p:txBody>
      </p:sp>
      <p:sp>
        <p:nvSpPr>
          <p:cNvPr id="5" name="Content Placeholder 4">
            <a:extLst>
              <a:ext uri="{FF2B5EF4-FFF2-40B4-BE49-F238E27FC236}">
                <a16:creationId xmlns:a16="http://schemas.microsoft.com/office/drawing/2014/main" id="{AF88FAB1-5F9C-4A5D-AEAE-6B01D8CA10BF}"/>
              </a:ext>
            </a:extLst>
          </p:cNvPr>
          <p:cNvSpPr>
            <a:spLocks noGrp="1"/>
          </p:cNvSpPr>
          <p:nvPr>
            <p:ph sz="half" idx="2"/>
          </p:nvPr>
        </p:nvSpPr>
        <p:spPr>
          <a:xfrm>
            <a:off x="6096000" y="1518421"/>
            <a:ext cx="5686926" cy="5020491"/>
          </a:xfrm>
        </p:spPr>
        <p:txBody>
          <a:bodyPr>
            <a:normAutofit fontScale="92500"/>
          </a:bodyPr>
          <a:lstStyle/>
          <a:p>
            <a:pPr marL="457200" marR="0" lvl="0" indent="-304800" algn="l" rtl="0">
              <a:lnSpc>
                <a:spcPct val="107000"/>
              </a:lnSpc>
              <a:spcBef>
                <a:spcPts val="0"/>
              </a:spcBef>
              <a:spcAft>
                <a:spcPts val="0"/>
              </a:spcAft>
              <a:buSzPts val="1200"/>
              <a:buChar char="•"/>
            </a:pPr>
            <a:r>
              <a:rPr lang="en-US" sz="2400" u="sng" dirty="0">
                <a:solidFill>
                  <a:srgbClr val="002060"/>
                </a:solidFill>
                <a:hlinkClick r:id="rId13">
                  <a:extLst>
                    <a:ext uri="{A12FA001-AC4F-418D-AE19-62706E023703}">
                      <ahyp:hlinkClr xmlns:ahyp="http://schemas.microsoft.com/office/drawing/2018/hyperlinkcolor" val="tx"/>
                    </a:ext>
                  </a:extLst>
                </a:hlinkClick>
              </a:rPr>
              <a:t>https://hbr.org/2018/08/how-self-care-became-so-much-work</a:t>
            </a:r>
            <a:r>
              <a:rPr lang="en-US" sz="2400" dirty="0">
                <a:solidFill>
                  <a:srgbClr val="002060"/>
                </a:solidFill>
              </a:rPr>
              <a:t> </a:t>
            </a:r>
            <a:endParaRPr lang="en-US" sz="2000" dirty="0">
              <a:solidFill>
                <a:srgbClr val="002060"/>
              </a:solidFill>
            </a:endParaRPr>
          </a:p>
          <a:p>
            <a:pPr marL="457200" marR="0" lvl="0" indent="-304800" algn="l" rtl="0">
              <a:lnSpc>
                <a:spcPct val="107000"/>
              </a:lnSpc>
              <a:spcBef>
                <a:spcPts val="0"/>
              </a:spcBef>
              <a:spcAft>
                <a:spcPts val="0"/>
              </a:spcAft>
              <a:buSzPts val="1200"/>
              <a:buChar char="•"/>
            </a:pPr>
            <a:r>
              <a:rPr lang="en-US" sz="2400" u="sng" dirty="0">
                <a:solidFill>
                  <a:srgbClr val="002060"/>
                </a:solidFill>
                <a:hlinkClick r:id="rId14">
                  <a:extLst>
                    <a:ext uri="{A12FA001-AC4F-418D-AE19-62706E023703}">
                      <ahyp:hlinkClr xmlns:ahyp="http://schemas.microsoft.com/office/drawing/2018/hyperlinkcolor" val="tx"/>
                    </a:ext>
                  </a:extLst>
                </a:hlinkClick>
              </a:rPr>
              <a:t>https://bumble.com/en/the-buzz/5-reasons-self-care-is-good-for-you-science</a:t>
            </a:r>
            <a:r>
              <a:rPr lang="en-US" sz="2400" dirty="0">
                <a:solidFill>
                  <a:srgbClr val="002060"/>
                </a:solidFill>
              </a:rPr>
              <a:t> </a:t>
            </a:r>
            <a:endParaRPr lang="en-US" sz="2000" dirty="0">
              <a:solidFill>
                <a:srgbClr val="002060"/>
              </a:solidFill>
            </a:endParaRPr>
          </a:p>
          <a:p>
            <a:pPr marL="457200" marR="0" lvl="0" indent="-304800" algn="l" rtl="0">
              <a:lnSpc>
                <a:spcPct val="107000"/>
              </a:lnSpc>
              <a:spcBef>
                <a:spcPts val="0"/>
              </a:spcBef>
              <a:spcAft>
                <a:spcPts val="0"/>
              </a:spcAft>
              <a:buSzPts val="1200"/>
              <a:buChar char="•"/>
            </a:pPr>
            <a:r>
              <a:rPr lang="en-US" sz="2400" u="sng" dirty="0">
                <a:solidFill>
                  <a:srgbClr val="002060"/>
                </a:solidFill>
                <a:hlinkClick r:id="rId15">
                  <a:extLst>
                    <a:ext uri="{A12FA001-AC4F-418D-AE19-62706E023703}">
                      <ahyp:hlinkClr xmlns:ahyp="http://schemas.microsoft.com/office/drawing/2018/hyperlinkcolor" val="tx"/>
                    </a:ext>
                  </a:extLst>
                </a:hlinkClick>
              </a:rPr>
              <a:t>https://www.wright.edu/student-affairs/health-and-wellness/counseling-and-wellness/workshops-and-self-help/self-care</a:t>
            </a:r>
            <a:r>
              <a:rPr lang="en-US" sz="2400" dirty="0">
                <a:solidFill>
                  <a:srgbClr val="002060"/>
                </a:solidFill>
              </a:rPr>
              <a:t> </a:t>
            </a:r>
            <a:endParaRPr lang="en-US" sz="2000" dirty="0">
              <a:solidFill>
                <a:srgbClr val="002060"/>
              </a:solidFill>
            </a:endParaRPr>
          </a:p>
          <a:p>
            <a:pPr marL="457200" marR="0" lvl="0" indent="-304800" algn="l" rtl="0">
              <a:lnSpc>
                <a:spcPct val="107000"/>
              </a:lnSpc>
              <a:spcBef>
                <a:spcPts val="0"/>
              </a:spcBef>
              <a:spcAft>
                <a:spcPts val="0"/>
              </a:spcAft>
              <a:buSzPts val="1200"/>
              <a:buChar char="•"/>
            </a:pPr>
            <a:r>
              <a:rPr lang="en-US" sz="2400" u="sng" dirty="0">
                <a:solidFill>
                  <a:srgbClr val="002060"/>
                </a:solidFill>
                <a:hlinkClick r:id="rId16">
                  <a:extLst>
                    <a:ext uri="{A12FA001-AC4F-418D-AE19-62706E023703}">
                      <ahyp:hlinkClr xmlns:ahyp="http://schemas.microsoft.com/office/drawing/2018/hyperlinkcolor" val="tx"/>
                    </a:ext>
                  </a:extLst>
                </a:hlinkClick>
              </a:rPr>
              <a:t>https://ugs.utexas.edu/news/self-care</a:t>
            </a:r>
            <a:r>
              <a:rPr lang="en-US" sz="2400" dirty="0">
                <a:solidFill>
                  <a:srgbClr val="002060"/>
                </a:solidFill>
              </a:rPr>
              <a:t> </a:t>
            </a:r>
            <a:endParaRPr lang="en-US" sz="2000" dirty="0">
              <a:solidFill>
                <a:srgbClr val="002060"/>
              </a:solidFill>
            </a:endParaRPr>
          </a:p>
          <a:p>
            <a:pPr marL="457200" marR="0" lvl="0" indent="-304800" algn="l" rtl="0">
              <a:lnSpc>
                <a:spcPct val="107000"/>
              </a:lnSpc>
              <a:spcBef>
                <a:spcPts val="0"/>
              </a:spcBef>
              <a:spcAft>
                <a:spcPts val="0"/>
              </a:spcAft>
              <a:buSzPts val="1200"/>
              <a:buChar char="•"/>
            </a:pPr>
            <a:r>
              <a:rPr lang="en-US" sz="2400" u="sng" dirty="0">
                <a:solidFill>
                  <a:srgbClr val="002060"/>
                </a:solidFill>
                <a:hlinkClick r:id="rId17">
                  <a:extLst>
                    <a:ext uri="{A12FA001-AC4F-418D-AE19-62706E023703}">
                      <ahyp:hlinkClr xmlns:ahyp="http://schemas.microsoft.com/office/drawing/2018/hyperlinkcolor" val="tx"/>
                    </a:ext>
                  </a:extLst>
                </a:hlinkClick>
              </a:rPr>
              <a:t>https://www.psycom.net/self-care-101</a:t>
            </a:r>
            <a:r>
              <a:rPr lang="en-US" sz="2400" dirty="0">
                <a:solidFill>
                  <a:srgbClr val="002060"/>
                </a:solidFill>
              </a:rPr>
              <a:t> </a:t>
            </a:r>
            <a:endParaRPr lang="en-US" sz="2000" dirty="0">
              <a:solidFill>
                <a:srgbClr val="002060"/>
              </a:solidFill>
            </a:endParaRPr>
          </a:p>
          <a:p>
            <a:pPr marL="457200" marR="0" lvl="0" indent="-304800" algn="l" rtl="0">
              <a:lnSpc>
                <a:spcPct val="107000"/>
              </a:lnSpc>
              <a:spcBef>
                <a:spcPts val="0"/>
              </a:spcBef>
              <a:spcAft>
                <a:spcPts val="0"/>
              </a:spcAft>
              <a:buSzPts val="1200"/>
              <a:buChar char="•"/>
            </a:pPr>
            <a:r>
              <a:rPr lang="en-US" sz="2400" u="sng" dirty="0">
                <a:solidFill>
                  <a:srgbClr val="002060"/>
                </a:solidFill>
                <a:hlinkClick r:id="rId18">
                  <a:extLst>
                    <a:ext uri="{A12FA001-AC4F-418D-AE19-62706E023703}">
                      <ahyp:hlinkClr xmlns:ahyp="http://schemas.microsoft.com/office/drawing/2018/hyperlinkcolor" val="tx"/>
                    </a:ext>
                  </a:extLst>
                </a:hlinkClick>
              </a:rPr>
              <a:t>https://www.psychreg.org/self-care-vital-mental-health/</a:t>
            </a:r>
            <a:r>
              <a:rPr lang="en-US" sz="2400" dirty="0">
                <a:solidFill>
                  <a:srgbClr val="002060"/>
                </a:solidFill>
              </a:rPr>
              <a:t> </a:t>
            </a:r>
            <a:endParaRPr lang="en-US" sz="2000" dirty="0">
              <a:solidFill>
                <a:srgbClr val="002060"/>
              </a:solidFill>
            </a:endParaRPr>
          </a:p>
          <a:p>
            <a:pPr marL="457200" lvl="0" indent="-304800" algn="l" rtl="0">
              <a:lnSpc>
                <a:spcPct val="90000"/>
              </a:lnSpc>
              <a:spcBef>
                <a:spcPts val="0"/>
              </a:spcBef>
              <a:spcAft>
                <a:spcPts val="0"/>
              </a:spcAft>
              <a:buSzPts val="1200"/>
              <a:buChar char="•"/>
            </a:pPr>
            <a:r>
              <a:rPr lang="en-US" sz="2400" u="sng" dirty="0">
                <a:solidFill>
                  <a:srgbClr val="002060"/>
                </a:solidFill>
                <a:hlinkClick r:id="rId19">
                  <a:extLst>
                    <a:ext uri="{A12FA001-AC4F-418D-AE19-62706E023703}">
                      <ahyp:hlinkClr xmlns:ahyp="http://schemas.microsoft.com/office/drawing/2018/hyperlinkcolor" val="tx"/>
                    </a:ext>
                  </a:extLst>
                </a:hlinkClick>
              </a:rPr>
              <a:t>https://isfglobal.org/isf-self-care-research/</a:t>
            </a:r>
            <a:endParaRPr lang="en-US" sz="2400" u="sng" dirty="0">
              <a:solidFill>
                <a:srgbClr val="002060"/>
              </a:solidFill>
            </a:endParaRPr>
          </a:p>
          <a:p>
            <a:pPr marL="457200" lvl="0" indent="-304800" algn="l" rtl="0">
              <a:lnSpc>
                <a:spcPct val="90000"/>
              </a:lnSpc>
              <a:spcBef>
                <a:spcPts val="0"/>
              </a:spcBef>
              <a:spcAft>
                <a:spcPts val="0"/>
              </a:spcAft>
              <a:buSzPts val="1200"/>
              <a:buChar char="•"/>
            </a:pPr>
            <a:r>
              <a:rPr lang="en-US" sz="2400" u="sng" dirty="0">
                <a:solidFill>
                  <a:srgbClr val="002060"/>
                </a:solidFill>
                <a:hlinkClick r:id="rId20">
                  <a:extLst>
                    <a:ext uri="{A12FA001-AC4F-418D-AE19-62706E023703}">
                      <ahyp:hlinkClr xmlns:ahyp="http://schemas.microsoft.com/office/drawing/2018/hyperlinkcolor" val="tx"/>
                    </a:ext>
                  </a:extLst>
                </a:hlinkClick>
              </a:rPr>
              <a:t>https://www.stress.org/holmes-rahe-stress-inventory</a:t>
            </a:r>
            <a:r>
              <a:rPr lang="en-US" sz="2400" dirty="0">
                <a:solidFill>
                  <a:srgbClr val="002060"/>
                </a:solidFill>
              </a:rPr>
              <a:t> </a:t>
            </a:r>
            <a:endParaRPr lang="en-US" sz="2000" dirty="0">
              <a:solidFill>
                <a:srgbClr val="002060"/>
              </a:solidFill>
            </a:endParaRPr>
          </a:p>
          <a:p>
            <a:pPr marL="0" indent="0">
              <a:buNone/>
            </a:pPr>
            <a:endParaRPr lang="en-US" dirty="0"/>
          </a:p>
        </p:txBody>
      </p:sp>
      <p:sp>
        <p:nvSpPr>
          <p:cNvPr id="4" name="Slide Number Placeholder 3">
            <a:extLst>
              <a:ext uri="{FF2B5EF4-FFF2-40B4-BE49-F238E27FC236}">
                <a16:creationId xmlns:a16="http://schemas.microsoft.com/office/drawing/2014/main" id="{9316B222-4D77-4822-9E18-1686CD5DEFFA}"/>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
        <p:nvSpPr>
          <p:cNvPr id="2" name="Title 1">
            <a:extLst>
              <a:ext uri="{FF2B5EF4-FFF2-40B4-BE49-F238E27FC236}">
                <a16:creationId xmlns:a16="http://schemas.microsoft.com/office/drawing/2014/main" id="{5E6F8B6F-6EAD-4B84-8825-4E74F09B3ADF}"/>
              </a:ext>
            </a:extLst>
          </p:cNvPr>
          <p:cNvSpPr>
            <a:spLocks noGrp="1"/>
          </p:cNvSpPr>
          <p:nvPr>
            <p:ph type="title"/>
          </p:nvPr>
        </p:nvSpPr>
        <p:spPr/>
        <p:txBody>
          <a:bodyPr/>
          <a:lstStyle/>
          <a:p>
            <a:r>
              <a:rPr lang="en" sz="2800" dirty="0">
                <a:latin typeface="+mn-lt"/>
              </a:rPr>
              <a:t>Resources </a:t>
            </a:r>
            <a:endParaRPr lang="en-US" dirty="0">
              <a:latin typeface="+mn-lt"/>
            </a:endParaRPr>
          </a:p>
        </p:txBody>
      </p:sp>
    </p:spTree>
    <p:extLst>
      <p:ext uri="{BB962C8B-B14F-4D97-AF65-F5344CB8AC3E}">
        <p14:creationId xmlns:p14="http://schemas.microsoft.com/office/powerpoint/2010/main" val="1679297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19664-0C4B-40E5-A372-9023602CEBD4}"/>
              </a:ext>
            </a:extLst>
          </p:cNvPr>
          <p:cNvSpPr>
            <a:spLocks noGrp="1"/>
          </p:cNvSpPr>
          <p:nvPr>
            <p:ph type="ctrTitle"/>
          </p:nvPr>
        </p:nvSpPr>
        <p:spPr/>
        <p:txBody>
          <a:bodyPr/>
          <a:lstStyle/>
          <a:p>
            <a:r>
              <a:rPr lang="en-US" dirty="0"/>
              <a:t>Breakout Activity</a:t>
            </a:r>
          </a:p>
        </p:txBody>
      </p:sp>
      <p:sp>
        <p:nvSpPr>
          <p:cNvPr id="3" name="Slide Number Placeholder 2">
            <a:extLst>
              <a:ext uri="{FF2B5EF4-FFF2-40B4-BE49-F238E27FC236}">
                <a16:creationId xmlns:a16="http://schemas.microsoft.com/office/drawing/2014/main" id="{EEE708DC-A6AA-4C5F-ADDF-0219B44C05D5}"/>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3823721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34AA9-CC0D-4728-B132-3325E790FBEB}"/>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latin typeface="+mj-lt"/>
                <a:ea typeface="+mj-ea"/>
                <a:cs typeface="+mj-cs"/>
              </a:rPr>
              <a:t>Discussion Questions</a:t>
            </a:r>
          </a:p>
        </p:txBody>
      </p:sp>
      <p:sp>
        <p:nvSpPr>
          <p:cNvPr id="3" name="Content Placeholder 2">
            <a:extLst>
              <a:ext uri="{FF2B5EF4-FFF2-40B4-BE49-F238E27FC236}">
                <a16:creationId xmlns:a16="http://schemas.microsoft.com/office/drawing/2014/main" id="{ABDDCD28-F573-44B0-80A9-A24960B29B25}"/>
              </a:ext>
            </a:extLst>
          </p:cNvPr>
          <p:cNvSpPr>
            <a:spLocks noGrp="1"/>
          </p:cNvSpPr>
          <p:nvPr>
            <p:ph idx="1"/>
          </p:nvPr>
        </p:nvSpPr>
        <p:spPr>
          <a:xfrm>
            <a:off x="1219201" y="3160398"/>
            <a:ext cx="9144000" cy="420001"/>
          </a:xfrm>
        </p:spPr>
        <p:txBody>
          <a:bodyPr vert="horz" lIns="91440" tIns="45720" rIns="91440" bIns="45720" rtlCol="0">
            <a:normAutofit/>
          </a:bodyPr>
          <a:lstStyle/>
          <a:p>
            <a:pPr marL="0" indent="0" algn="ctr">
              <a:buNone/>
            </a:pPr>
            <a:r>
              <a:rPr lang="en-US" sz="2000" dirty="0">
                <a:hlinkClick r:id="rId3"/>
              </a:rPr>
              <a:t>https://tinyurl.com/y227o5l7</a:t>
            </a:r>
            <a:endParaRPr lang="en-US" sz="2000" kern="1200" dirty="0">
              <a:latin typeface="+mn-lt"/>
              <a:ea typeface="+mn-ea"/>
              <a:cs typeface="+mn-cs"/>
            </a:endParaRPr>
          </a:p>
        </p:txBody>
      </p:sp>
      <p:cxnSp>
        <p:nvCxnSpPr>
          <p:cNvPr id="15" name="Straight Connector 1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Comment">
            <a:extLst>
              <a:ext uri="{FF2B5EF4-FFF2-40B4-BE49-F238E27FC236}">
                <a16:creationId xmlns:a16="http://schemas.microsoft.com/office/drawing/2014/main" id="{193ACE2A-8026-4824-92AC-AEC7AD6CE2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4400" y="3692434"/>
            <a:ext cx="2610824" cy="2610824"/>
          </a:xfrm>
          <a:prstGeom prst="rect">
            <a:avLst/>
          </a:prstGeom>
        </p:spPr>
      </p:pic>
      <p:sp>
        <p:nvSpPr>
          <p:cNvPr id="4" name="Slide Number Placeholder 3">
            <a:extLst>
              <a:ext uri="{FF2B5EF4-FFF2-40B4-BE49-F238E27FC236}">
                <a16:creationId xmlns:a16="http://schemas.microsoft.com/office/drawing/2014/main" id="{5DDFC795-B5DD-4618-978A-C5A8DA3C144D}"/>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lgn="r">
              <a:spcAft>
                <a:spcPts val="600"/>
              </a:spcAft>
            </a:pPr>
            <a:fld id="{C479D5F6-EDCB-402A-AC08-4943A1820E8F}" type="slidenum">
              <a:rPr lang="en-US" sz="1200">
                <a:solidFill>
                  <a:srgbClr val="898989"/>
                </a:solidFill>
              </a:rPr>
              <a:pPr algn="r">
                <a:spcAft>
                  <a:spcPts val="600"/>
                </a:spcAft>
              </a:pPr>
              <a:t>36</a:t>
            </a:fld>
            <a:endParaRPr lang="en-US" sz="1200">
              <a:solidFill>
                <a:srgbClr val="898989"/>
              </a:solidFill>
            </a:endParaRPr>
          </a:p>
        </p:txBody>
      </p:sp>
    </p:spTree>
    <p:extLst>
      <p:ext uri="{BB962C8B-B14F-4D97-AF65-F5344CB8AC3E}">
        <p14:creationId xmlns:p14="http://schemas.microsoft.com/office/powerpoint/2010/main" val="1904026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6396-4F32-4E82-9BC0-7279A3E1AA9B}"/>
              </a:ext>
            </a:extLst>
          </p:cNvPr>
          <p:cNvSpPr>
            <a:spLocks noGrp="1"/>
          </p:cNvSpPr>
          <p:nvPr>
            <p:ph type="ctrTitle"/>
          </p:nvPr>
        </p:nvSpPr>
        <p:spPr/>
        <p:txBody>
          <a:bodyPr/>
          <a:lstStyle/>
          <a:p>
            <a:r>
              <a:rPr lang="en-US" dirty="0">
                <a:latin typeface="+mn-lt"/>
              </a:rPr>
              <a:t>Flexible uses of Title II, Part A funds to Meet Human Capital Challenges During COVID-19</a:t>
            </a:r>
            <a:br>
              <a:rPr lang="en-US" dirty="0">
                <a:latin typeface="+mn-lt"/>
              </a:rPr>
            </a:br>
            <a:r>
              <a:rPr lang="en" sz="3200" dirty="0">
                <a:latin typeface="+mn-lt"/>
              </a:rPr>
              <a:t>Jeremy Meredith, Senior Consultant, Title II Specialist</a:t>
            </a:r>
            <a:endParaRPr lang="en-US" dirty="0">
              <a:latin typeface="+mn-lt"/>
            </a:endParaRPr>
          </a:p>
        </p:txBody>
      </p:sp>
      <p:sp>
        <p:nvSpPr>
          <p:cNvPr id="3" name="Slide Number Placeholder 2">
            <a:extLst>
              <a:ext uri="{FF2B5EF4-FFF2-40B4-BE49-F238E27FC236}">
                <a16:creationId xmlns:a16="http://schemas.microsoft.com/office/drawing/2014/main" id="{6A4CB5FD-EDCE-4B0A-9529-68D89DF25EAF}"/>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3422012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DB3E-35B6-4425-B71E-EE2D81365D79}"/>
              </a:ext>
            </a:extLst>
          </p:cNvPr>
          <p:cNvSpPr>
            <a:spLocks noGrp="1"/>
          </p:cNvSpPr>
          <p:nvPr>
            <p:ph type="ctrTitle"/>
          </p:nvPr>
        </p:nvSpPr>
        <p:spPr/>
        <p:txBody>
          <a:bodyPr/>
          <a:lstStyle/>
          <a:p>
            <a:r>
              <a:rPr lang="en-US" dirty="0">
                <a:latin typeface="+mn-lt"/>
              </a:rPr>
              <a:t>Colorado School District Needs Inventory Results Related to Staffing and </a:t>
            </a:r>
            <a:br>
              <a:rPr lang="en-US" dirty="0">
                <a:latin typeface="+mn-lt"/>
              </a:rPr>
            </a:br>
            <a:r>
              <a:rPr lang="en-US" dirty="0">
                <a:latin typeface="+mn-lt"/>
              </a:rPr>
              <a:t>Supports for Educators</a:t>
            </a:r>
            <a:br>
              <a:rPr lang="en-US" dirty="0">
                <a:latin typeface="+mn-lt"/>
              </a:rPr>
            </a:br>
            <a:r>
              <a:rPr lang="en" sz="3600" u="sng" dirty="0">
                <a:solidFill>
                  <a:schemeClr val="hlink"/>
                </a:solidFill>
                <a:latin typeface="+mn-lt"/>
                <a:hlinkClick r:id="rId3"/>
              </a:rPr>
              <a:t>Needs Inventory Results</a:t>
            </a:r>
            <a:endParaRPr lang="en-US" dirty="0">
              <a:latin typeface="+mn-lt"/>
            </a:endParaRPr>
          </a:p>
        </p:txBody>
      </p:sp>
      <p:sp>
        <p:nvSpPr>
          <p:cNvPr id="3" name="Slide Number Placeholder 2">
            <a:extLst>
              <a:ext uri="{FF2B5EF4-FFF2-40B4-BE49-F238E27FC236}">
                <a16:creationId xmlns:a16="http://schemas.microsoft.com/office/drawing/2014/main" id="{42C0777C-5126-4A6E-8729-F684E4A6EAC7}"/>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1358724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6798-676E-45DF-BDC5-5D8986D2E51F}"/>
              </a:ext>
            </a:extLst>
          </p:cNvPr>
          <p:cNvSpPr>
            <a:spLocks noGrp="1"/>
          </p:cNvSpPr>
          <p:nvPr>
            <p:ph type="title"/>
          </p:nvPr>
        </p:nvSpPr>
        <p:spPr/>
        <p:txBody>
          <a:bodyPr/>
          <a:lstStyle/>
          <a:p>
            <a:r>
              <a:rPr lang="en-US" dirty="0">
                <a:latin typeface="+mn-lt"/>
              </a:rPr>
              <a:t>Overview of Challenges Identified by Survey Respondents</a:t>
            </a:r>
          </a:p>
        </p:txBody>
      </p:sp>
      <p:sp>
        <p:nvSpPr>
          <p:cNvPr id="3" name="Content Placeholder 2">
            <a:extLst>
              <a:ext uri="{FF2B5EF4-FFF2-40B4-BE49-F238E27FC236}">
                <a16:creationId xmlns:a16="http://schemas.microsoft.com/office/drawing/2014/main" id="{77EC4A9B-FC19-492E-9A7A-0382FD4AF6BC}"/>
              </a:ext>
            </a:extLst>
          </p:cNvPr>
          <p:cNvSpPr>
            <a:spLocks noGrp="1"/>
          </p:cNvSpPr>
          <p:nvPr>
            <p:ph idx="1"/>
          </p:nvPr>
        </p:nvSpPr>
        <p:spPr/>
        <p:txBody>
          <a:bodyPr>
            <a:normAutofit lnSpcReduction="10000"/>
          </a:bodyPr>
          <a:lstStyle/>
          <a:p>
            <a:pPr marL="457200" lvl="0" indent="-330200" algn="l" rtl="0">
              <a:spcBef>
                <a:spcPts val="0"/>
              </a:spcBef>
              <a:spcAft>
                <a:spcPts val="0"/>
              </a:spcAft>
              <a:buSzPts val="1600"/>
              <a:buChar char="●"/>
            </a:pPr>
            <a:r>
              <a:rPr lang="en-US" sz="2400" dirty="0"/>
              <a:t>Districts are concerned about imminent staff mental health issues, fatigue, burnout, and turnover as a result of increased demands and stress. </a:t>
            </a:r>
          </a:p>
          <a:p>
            <a:pPr marL="457200" lvl="0" indent="0" algn="l" rtl="0">
              <a:spcBef>
                <a:spcPts val="0"/>
              </a:spcBef>
              <a:spcAft>
                <a:spcPts val="0"/>
              </a:spcAft>
              <a:buNone/>
            </a:pPr>
            <a:endParaRPr lang="en-US" sz="2400" dirty="0"/>
          </a:p>
          <a:p>
            <a:pPr marL="457200" lvl="0" indent="-330200" algn="l" rtl="0">
              <a:spcBef>
                <a:spcPts val="0"/>
              </a:spcBef>
              <a:spcAft>
                <a:spcPts val="0"/>
              </a:spcAft>
              <a:buSzPts val="1600"/>
              <a:buChar char="●"/>
            </a:pPr>
            <a:r>
              <a:rPr lang="en-US" sz="2400" dirty="0"/>
              <a:t>The cumulative pressures of conducting COVID-19 procedures, transitioning from one instructional model to another (e.g., in-person to virtual) and closing the learning curve to do so successfully are primary drivers of stress and separations. </a:t>
            </a:r>
          </a:p>
          <a:p>
            <a:pPr marL="0" lvl="0" indent="0" algn="l" rtl="0">
              <a:spcBef>
                <a:spcPts val="0"/>
              </a:spcBef>
              <a:spcAft>
                <a:spcPts val="0"/>
              </a:spcAft>
              <a:buNone/>
            </a:pPr>
            <a:endParaRPr lang="en-US" sz="2400" dirty="0"/>
          </a:p>
          <a:p>
            <a:pPr marL="457200" lvl="0" indent="-330200" algn="l" rtl="0">
              <a:spcBef>
                <a:spcPts val="0"/>
              </a:spcBef>
              <a:spcAft>
                <a:spcPts val="0"/>
              </a:spcAft>
              <a:buSzPts val="1600"/>
              <a:buChar char="●"/>
            </a:pPr>
            <a:r>
              <a:rPr lang="en-US" sz="2400" dirty="0"/>
              <a:t>Districts expressed concern with teachers fulfilling existing professional development requirements on top of all the new learning they need to do to meet the moment during this pandemic (e.g., READ Act PD).</a:t>
            </a:r>
          </a:p>
          <a:p>
            <a:pPr marL="0" lvl="0" indent="0" algn="l" rtl="0">
              <a:spcBef>
                <a:spcPts val="0"/>
              </a:spcBef>
              <a:spcAft>
                <a:spcPts val="0"/>
              </a:spcAft>
              <a:buNone/>
            </a:pPr>
            <a:endParaRPr lang="en-US" sz="2400" dirty="0"/>
          </a:p>
          <a:p>
            <a:pPr marL="0" lvl="0" indent="0" algn="l" rtl="0">
              <a:spcBef>
                <a:spcPts val="0"/>
              </a:spcBef>
              <a:spcAft>
                <a:spcPts val="0"/>
              </a:spcAft>
              <a:buClr>
                <a:schemeClr val="dk1"/>
              </a:buClr>
              <a:buSzPts val="1100"/>
              <a:buFont typeface="Arial"/>
              <a:buNone/>
            </a:pPr>
            <a:r>
              <a:rPr lang="en-US" sz="2400" i="1" dirty="0">
                <a:solidFill>
                  <a:schemeClr val="dk1"/>
                </a:solidFill>
              </a:rPr>
              <a:t>The bottom line: Districts are looking for ways </a:t>
            </a:r>
            <a:r>
              <a:rPr lang="en-US" i="1" dirty="0"/>
              <a:t>for</a:t>
            </a:r>
            <a:r>
              <a:rPr lang="en-US" sz="2400" i="1" dirty="0">
                <a:solidFill>
                  <a:schemeClr val="dk1"/>
                </a:solidFill>
              </a:rPr>
              <a:t> how to address staff mental health needs, support them in leading virtual instruction, and fill vacancies driven by retirements and resignations.</a:t>
            </a:r>
            <a:endParaRPr lang="en-US" sz="2400" i="1" dirty="0"/>
          </a:p>
        </p:txBody>
      </p:sp>
      <p:sp>
        <p:nvSpPr>
          <p:cNvPr id="4" name="Slide Number Placeholder 3">
            <a:extLst>
              <a:ext uri="{FF2B5EF4-FFF2-40B4-BE49-F238E27FC236}">
                <a16:creationId xmlns:a16="http://schemas.microsoft.com/office/drawing/2014/main" id="{FF26B727-C143-4400-924B-1D2403B1ED73}"/>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335311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41726-7477-41EC-A854-37ED910CDF79}"/>
              </a:ext>
            </a:extLst>
          </p:cNvPr>
          <p:cNvSpPr>
            <a:spLocks noGrp="1"/>
          </p:cNvSpPr>
          <p:nvPr>
            <p:ph type="title"/>
          </p:nvPr>
        </p:nvSpPr>
        <p:spPr/>
        <p:txBody>
          <a:bodyPr/>
          <a:lstStyle/>
          <a:p>
            <a:r>
              <a:rPr lang="en-US" dirty="0">
                <a:latin typeface="+mn-lt"/>
              </a:rPr>
              <a:t>Agenda January 14, 2021:</a:t>
            </a:r>
          </a:p>
        </p:txBody>
      </p:sp>
      <p:sp>
        <p:nvSpPr>
          <p:cNvPr id="3" name="Content Placeholder 2">
            <a:extLst>
              <a:ext uri="{FF2B5EF4-FFF2-40B4-BE49-F238E27FC236}">
                <a16:creationId xmlns:a16="http://schemas.microsoft.com/office/drawing/2014/main" id="{7FD98FD2-3E86-41D5-9818-1673088AB4F4}"/>
              </a:ext>
            </a:extLst>
          </p:cNvPr>
          <p:cNvSpPr>
            <a:spLocks noGrp="1"/>
          </p:cNvSpPr>
          <p:nvPr>
            <p:ph idx="1"/>
          </p:nvPr>
        </p:nvSpPr>
        <p:spPr>
          <a:xfrm>
            <a:off x="1317172" y="1440568"/>
            <a:ext cx="9228909" cy="5098344"/>
          </a:xfrm>
        </p:spPr>
        <p:txBody>
          <a:bodyPr>
            <a:normAutofit/>
          </a:bodyPr>
          <a:lstStyle/>
          <a:p>
            <a:pPr marL="0" marR="0" indent="0">
              <a:lnSpc>
                <a:spcPct val="100000"/>
              </a:lnSpc>
              <a:spcBef>
                <a:spcPts val="0"/>
              </a:spcBef>
              <a:spcAft>
                <a:spcPts val="600"/>
              </a:spcAft>
              <a:buNone/>
            </a:pPr>
            <a:r>
              <a:rPr lang="en-US"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9:00 am-9:15 am: </a:t>
            </a:r>
            <a:r>
              <a:rPr lang="en-US" sz="2000" dirty="0">
                <a:effectLst/>
                <a:latin typeface="Calibri" panose="020F0502020204030204" pitchFamily="34" charset="0"/>
                <a:ea typeface="Calibri" panose="020F0502020204030204" pitchFamily="34" charset="0"/>
                <a:cs typeface="Times New Roman" panose="02020603050405020304" pitchFamily="18" charset="0"/>
              </a:rPr>
              <a:t>CDE Introductions and Agenda Overview </a:t>
            </a:r>
          </a:p>
          <a:p>
            <a:pPr marL="0" marR="0" indent="0">
              <a:lnSpc>
                <a:spcPct val="100000"/>
              </a:lnSpc>
              <a:spcBef>
                <a:spcPts val="0"/>
              </a:spcBef>
              <a:spcAft>
                <a:spcPts val="600"/>
              </a:spcAft>
              <a:buNone/>
            </a:pPr>
            <a:r>
              <a:rPr lang="en-US"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9:15 am-10:00 am: </a:t>
            </a:r>
            <a:r>
              <a:rPr lang="en-US" sz="2000" dirty="0">
                <a:effectLst/>
                <a:latin typeface="Calibri" panose="020F0502020204030204" pitchFamily="34" charset="0"/>
                <a:ea typeface="Calibri" panose="020F0502020204030204" pitchFamily="34" charset="0"/>
                <a:cs typeface="Times New Roman" panose="02020603050405020304" pitchFamily="18" charset="0"/>
              </a:rPr>
              <a:t>CDE resources available for Social, Emotional, and Mental Health Supports </a:t>
            </a:r>
          </a:p>
          <a:p>
            <a:pPr lvl="1">
              <a:lnSpc>
                <a:spcPct val="100000"/>
              </a:lnSpc>
              <a:spcBef>
                <a:spcPts val="0"/>
              </a:spcBef>
              <a:spcAft>
                <a:spcPts val="600"/>
              </a:spcAft>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Social Emotional and School Climate Supports</a:t>
            </a:r>
          </a:p>
          <a:p>
            <a:pPr lvl="1">
              <a:lnSpc>
                <a:spcPct val="100000"/>
              </a:lnSpc>
              <a:spcBef>
                <a:spcPts val="0"/>
              </a:spcBef>
              <a:spcAft>
                <a:spcPts val="600"/>
              </a:spcAft>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Student Mental Health Supports</a:t>
            </a:r>
          </a:p>
          <a:p>
            <a:pPr lvl="1">
              <a:lnSpc>
                <a:spcPct val="100000"/>
              </a:lnSpc>
              <a:spcBef>
                <a:spcPts val="0"/>
              </a:spcBef>
              <a:spcAft>
                <a:spcPts val="600"/>
              </a:spcAft>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Staff Mental Health and Self-Care</a:t>
            </a:r>
          </a:p>
          <a:p>
            <a:pPr marL="0" marR="0" indent="0">
              <a:lnSpc>
                <a:spcPct val="100000"/>
              </a:lnSpc>
              <a:spcBef>
                <a:spcPts val="0"/>
              </a:spcBef>
              <a:spcAft>
                <a:spcPts val="600"/>
              </a:spcAft>
              <a:buNone/>
            </a:pPr>
            <a:r>
              <a:rPr lang="en-US"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10:05 am-10:40 am: </a:t>
            </a:r>
            <a:r>
              <a:rPr lang="en-US" sz="2000" dirty="0">
                <a:effectLst/>
                <a:latin typeface="Calibri" panose="020F0502020204030204" pitchFamily="34" charset="0"/>
                <a:ea typeface="Calibri" panose="020F0502020204030204" pitchFamily="34" charset="0"/>
                <a:cs typeface="Times New Roman" panose="02020603050405020304" pitchFamily="18" charset="0"/>
              </a:rPr>
              <a:t>Networking with participants on shared practices </a:t>
            </a:r>
          </a:p>
          <a:p>
            <a:pPr lvl="1">
              <a:lnSpc>
                <a:spcPct val="100000"/>
              </a:lnSpc>
              <a:spcBef>
                <a:spcPts val="0"/>
              </a:spcBef>
              <a:spcAft>
                <a:spcPts val="600"/>
              </a:spcAft>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Breakout Groups</a:t>
            </a:r>
          </a:p>
          <a:p>
            <a:pPr lvl="1">
              <a:lnSpc>
                <a:spcPct val="100000"/>
              </a:lnSpc>
              <a:spcBef>
                <a:spcPts val="0"/>
              </a:spcBef>
              <a:spcAft>
                <a:spcPts val="600"/>
              </a:spcAft>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Share out</a:t>
            </a:r>
          </a:p>
          <a:p>
            <a:pPr marL="0" marR="0" indent="0">
              <a:lnSpc>
                <a:spcPct val="100000"/>
              </a:lnSpc>
              <a:spcBef>
                <a:spcPts val="0"/>
              </a:spcBef>
              <a:spcAft>
                <a:spcPts val="600"/>
              </a:spcAft>
              <a:buNone/>
            </a:pPr>
            <a:r>
              <a:rPr lang="en-US"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10:40 am- 11:00 am: </a:t>
            </a:r>
            <a:r>
              <a:rPr lang="en-US" sz="2000" dirty="0">
                <a:effectLst/>
                <a:latin typeface="Calibri" panose="020F0502020204030204" pitchFamily="34" charset="0"/>
                <a:ea typeface="Calibri" panose="020F0502020204030204" pitchFamily="34" charset="0"/>
                <a:cs typeface="Times New Roman" panose="02020603050405020304" pitchFamily="18" charset="0"/>
              </a:rPr>
              <a:t>Leveraging Title II </a:t>
            </a:r>
          </a:p>
          <a:p>
            <a:pPr marL="0" marR="0" indent="0">
              <a:lnSpc>
                <a:spcPct val="100000"/>
              </a:lnSpc>
              <a:spcBef>
                <a:spcPts val="0"/>
              </a:spcBef>
              <a:spcAft>
                <a:spcPts val="600"/>
              </a:spcAft>
              <a:buNone/>
            </a:pPr>
            <a:r>
              <a:rPr lang="en-US"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11:00 am-11:20 am: </a:t>
            </a:r>
            <a:r>
              <a:rPr lang="en-US" sz="2000" dirty="0">
                <a:effectLst/>
                <a:latin typeface="Calibri" panose="020F0502020204030204" pitchFamily="34" charset="0"/>
                <a:ea typeface="Calibri" panose="020F0502020204030204" pitchFamily="34" charset="0"/>
                <a:cs typeface="Times New Roman" panose="02020603050405020304" pitchFamily="18" charset="0"/>
              </a:rPr>
              <a:t>Leveraging Title IV </a:t>
            </a:r>
          </a:p>
          <a:p>
            <a:pPr marL="0" marR="0" indent="0">
              <a:lnSpc>
                <a:spcPct val="100000"/>
              </a:lnSpc>
              <a:spcBef>
                <a:spcPts val="0"/>
              </a:spcBef>
              <a:spcAft>
                <a:spcPts val="600"/>
              </a:spcAft>
              <a:buNone/>
            </a:pPr>
            <a:r>
              <a:rPr lang="en-US" sz="20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11:20 am – 12:00 pm: </a:t>
            </a:r>
            <a:r>
              <a:rPr lang="en-US" sz="2000" dirty="0">
                <a:effectLst/>
                <a:latin typeface="Calibri" panose="020F0502020204030204" pitchFamily="34" charset="0"/>
                <a:ea typeface="Calibri" panose="020F0502020204030204" pitchFamily="34" charset="0"/>
                <a:cs typeface="Times New Roman" panose="02020603050405020304" pitchFamily="18" charset="0"/>
              </a:rPr>
              <a:t>Questions for CDE staff</a:t>
            </a:r>
          </a:p>
        </p:txBody>
      </p:sp>
      <p:sp>
        <p:nvSpPr>
          <p:cNvPr id="4" name="Slide Number Placeholder 3">
            <a:extLst>
              <a:ext uri="{FF2B5EF4-FFF2-40B4-BE49-F238E27FC236}">
                <a16:creationId xmlns:a16="http://schemas.microsoft.com/office/drawing/2014/main" id="{A3697D36-B873-4D1F-BBF5-C09AAB01A976}"/>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433294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Google Shape;430;p67" descr="Chart displaying Districts' Teacher Priorities:  Percentage of Respondents Selecting the Following as a Top Teacher Priority.  The following priorities for charted:  90% of participants selected Teacher mental health, 58% selected teacher professional development, 43% selected teacher and leader turnover, 42% selected overall effectiveness of in-person staff health precautions and measures for COVID-19, 37% selected teacher physical health, and 17% selected other.">
            <a:extLst>
              <a:ext uri="{FF2B5EF4-FFF2-40B4-BE49-F238E27FC236}">
                <a16:creationId xmlns:a16="http://schemas.microsoft.com/office/drawing/2014/main" id="{8D61453F-EE33-46BF-B9E7-D09A7381FB1E}"/>
              </a:ext>
            </a:extLst>
          </p:cNvPr>
          <p:cNvPicPr preferRelativeResize="0"/>
          <p:nvPr/>
        </p:nvPicPr>
        <p:blipFill rotWithShape="1">
          <a:blip r:embed="rId3"/>
          <a:srcRect r="4298" b="1"/>
          <a:stretch/>
        </p:blipFill>
        <p:spPr>
          <a:xfrm>
            <a:off x="321733" y="321733"/>
            <a:ext cx="11548534" cy="6214534"/>
          </a:xfrm>
          <a:prstGeom prst="rect">
            <a:avLst/>
          </a:prstGeom>
          <a:noFill/>
        </p:spPr>
      </p:pic>
      <p:sp>
        <p:nvSpPr>
          <p:cNvPr id="2" name="Title 1">
            <a:extLst>
              <a:ext uri="{FF2B5EF4-FFF2-40B4-BE49-F238E27FC236}">
                <a16:creationId xmlns:a16="http://schemas.microsoft.com/office/drawing/2014/main" id="{818BDC9B-71B8-4464-9E28-621C3A85495A}"/>
              </a:ext>
            </a:extLst>
          </p:cNvPr>
          <p:cNvSpPr>
            <a:spLocks noGrp="1"/>
          </p:cNvSpPr>
          <p:nvPr>
            <p:ph type="title"/>
          </p:nvPr>
        </p:nvSpPr>
        <p:spPr>
          <a:xfrm>
            <a:off x="443565" y="-898524"/>
            <a:ext cx="8065168" cy="898524"/>
          </a:xfrm>
        </p:spPr>
        <p:txBody>
          <a:bodyPr vert="horz" lIns="0" tIns="0" rIns="0" bIns="0" rtlCol="0" anchor="b" anchorCtr="0">
            <a:normAutofit/>
          </a:bodyPr>
          <a:lstStyle/>
          <a:p>
            <a:r>
              <a:rPr lang="en-US" dirty="0"/>
              <a:t>Districts’ Teacher Priorities</a:t>
            </a:r>
          </a:p>
        </p:txBody>
      </p:sp>
    </p:spTree>
    <p:extLst>
      <p:ext uri="{BB962C8B-B14F-4D97-AF65-F5344CB8AC3E}">
        <p14:creationId xmlns:p14="http://schemas.microsoft.com/office/powerpoint/2010/main" val="1651331631"/>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Google Shape;437;p68" descr="Graph indicating districts' teacher priorities by rural status, the percentage of respondents selecting the following as a top teacher priority by rural status.  Top priorities included teacher mental health, teacher professional development and teacher physical health.">
            <a:extLst>
              <a:ext uri="{FF2B5EF4-FFF2-40B4-BE49-F238E27FC236}">
                <a16:creationId xmlns:a16="http://schemas.microsoft.com/office/drawing/2014/main" id="{891F1163-A8A9-4143-9ADA-C227CFF17463}"/>
              </a:ext>
            </a:extLst>
          </p:cNvPr>
          <p:cNvPicPr preferRelativeResize="0"/>
          <p:nvPr/>
        </p:nvPicPr>
        <p:blipFill rotWithShape="1">
          <a:blip r:embed="rId3"/>
          <a:srcRect r="-1" b="806"/>
          <a:stretch/>
        </p:blipFill>
        <p:spPr>
          <a:xfrm>
            <a:off x="321733" y="321733"/>
            <a:ext cx="11548534" cy="6214534"/>
          </a:xfrm>
          <a:prstGeom prst="rect">
            <a:avLst/>
          </a:prstGeom>
          <a:noFill/>
        </p:spPr>
      </p:pic>
      <p:sp>
        <p:nvSpPr>
          <p:cNvPr id="2" name="Title 1">
            <a:extLst>
              <a:ext uri="{FF2B5EF4-FFF2-40B4-BE49-F238E27FC236}">
                <a16:creationId xmlns:a16="http://schemas.microsoft.com/office/drawing/2014/main" id="{D8F41564-A8FB-4206-B73E-7AC1448FBC3F}"/>
              </a:ext>
            </a:extLst>
          </p:cNvPr>
          <p:cNvSpPr>
            <a:spLocks noGrp="1"/>
          </p:cNvSpPr>
          <p:nvPr>
            <p:ph type="title"/>
          </p:nvPr>
        </p:nvSpPr>
        <p:spPr>
          <a:xfrm>
            <a:off x="443565" y="-898524"/>
            <a:ext cx="8065168" cy="898524"/>
          </a:xfrm>
        </p:spPr>
        <p:txBody>
          <a:bodyPr vert="horz" lIns="0" tIns="0" rIns="0" bIns="0" rtlCol="0" anchor="b" anchorCtr="0">
            <a:normAutofit/>
          </a:bodyPr>
          <a:lstStyle/>
          <a:p>
            <a:r>
              <a:rPr lang="en-US" dirty="0"/>
              <a:t>Districts’ Teacher Priorities by Rural Status</a:t>
            </a:r>
          </a:p>
        </p:txBody>
      </p:sp>
    </p:spTree>
    <p:extLst>
      <p:ext uri="{BB962C8B-B14F-4D97-AF65-F5344CB8AC3E}">
        <p14:creationId xmlns:p14="http://schemas.microsoft.com/office/powerpoint/2010/main" val="753384602"/>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2E028-48FF-4D8D-92FC-AB6AF0E7A8D6}"/>
              </a:ext>
            </a:extLst>
          </p:cNvPr>
          <p:cNvSpPr>
            <a:spLocks noGrp="1"/>
          </p:cNvSpPr>
          <p:nvPr>
            <p:ph type="title"/>
          </p:nvPr>
        </p:nvSpPr>
        <p:spPr/>
        <p:txBody>
          <a:bodyPr/>
          <a:lstStyle/>
          <a:p>
            <a:r>
              <a:rPr lang="en-US" dirty="0"/>
              <a:t>Staffing Shortages Reported by Region</a:t>
            </a:r>
          </a:p>
        </p:txBody>
      </p:sp>
      <p:sp>
        <p:nvSpPr>
          <p:cNvPr id="4" name="Slide Number Placeholder 3">
            <a:extLst>
              <a:ext uri="{FF2B5EF4-FFF2-40B4-BE49-F238E27FC236}">
                <a16:creationId xmlns:a16="http://schemas.microsoft.com/office/drawing/2014/main" id="{325B9F1F-9CF2-48FF-9DDF-6CB0DF4E3C80}"/>
              </a:ext>
            </a:extLst>
          </p:cNvPr>
          <p:cNvSpPr>
            <a:spLocks noGrp="1"/>
          </p:cNvSpPr>
          <p:nvPr>
            <p:ph type="sldNum" sz="quarter" idx="12"/>
          </p:nvPr>
        </p:nvSpPr>
        <p:spPr/>
        <p:txBody>
          <a:bodyPr/>
          <a:lstStyle/>
          <a:p>
            <a:fld id="{C479D5F6-EDCB-402A-AC08-4943A1820E8F}" type="slidenum">
              <a:rPr lang="en-US" smtClean="0"/>
              <a:pPr/>
              <a:t>42</a:t>
            </a:fld>
            <a:endParaRPr lang="en-US" dirty="0"/>
          </a:p>
        </p:txBody>
      </p:sp>
      <p:grpSp>
        <p:nvGrpSpPr>
          <p:cNvPr id="3" name="Group 2" descr="Graphic indicating staffing shortages reported by region.  Broken down by classroom teachers, classroom teacher able and willing to teach-in person, special education teacher, substitute teachers, janitorial staff, food services staff and bus drivers.">
            <a:extLst>
              <a:ext uri="{FF2B5EF4-FFF2-40B4-BE49-F238E27FC236}">
                <a16:creationId xmlns:a16="http://schemas.microsoft.com/office/drawing/2014/main" id="{9E9E8B3C-F343-4A5C-8599-1A907DC48DED}"/>
              </a:ext>
            </a:extLst>
          </p:cNvPr>
          <p:cNvGrpSpPr/>
          <p:nvPr/>
        </p:nvGrpSpPr>
        <p:grpSpPr>
          <a:xfrm>
            <a:off x="1282790" y="1403379"/>
            <a:ext cx="9386273" cy="5168725"/>
            <a:chOff x="1282790" y="1403379"/>
            <a:chExt cx="9386273" cy="5168725"/>
          </a:xfrm>
        </p:grpSpPr>
        <p:pic>
          <p:nvPicPr>
            <p:cNvPr id="5" name="Google Shape;445;p69">
              <a:extLst>
                <a:ext uri="{FF2B5EF4-FFF2-40B4-BE49-F238E27FC236}">
                  <a16:creationId xmlns:a16="http://schemas.microsoft.com/office/drawing/2014/main" id="{23D42195-CCD0-4068-9F3A-23E7D2F7A582}"/>
                </a:ext>
              </a:extLst>
            </p:cNvPr>
            <p:cNvPicPr preferRelativeResize="0"/>
            <p:nvPr/>
          </p:nvPicPr>
          <p:blipFill>
            <a:blip r:embed="rId3">
              <a:alphaModFix/>
            </a:blip>
            <a:stretch>
              <a:fillRect/>
            </a:stretch>
          </p:blipFill>
          <p:spPr>
            <a:xfrm>
              <a:off x="1282790" y="1436573"/>
              <a:ext cx="9386273" cy="5102339"/>
            </a:xfrm>
            <a:prstGeom prst="rect">
              <a:avLst/>
            </a:prstGeom>
            <a:noFill/>
            <a:ln>
              <a:noFill/>
            </a:ln>
          </p:spPr>
        </p:pic>
        <p:sp>
          <p:nvSpPr>
            <p:cNvPr id="6" name="Google Shape;446;p69">
              <a:extLst>
                <a:ext uri="{FF2B5EF4-FFF2-40B4-BE49-F238E27FC236}">
                  <a16:creationId xmlns:a16="http://schemas.microsoft.com/office/drawing/2014/main" id="{59F10B29-8A65-4ECF-9576-4212A578E0BB}"/>
                </a:ext>
              </a:extLst>
            </p:cNvPr>
            <p:cNvSpPr/>
            <p:nvPr/>
          </p:nvSpPr>
          <p:spPr>
            <a:xfrm>
              <a:off x="2674001" y="1403379"/>
              <a:ext cx="3966944" cy="5168725"/>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43354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63901-2AB8-49D4-8437-E84884AAAD2A}"/>
              </a:ext>
            </a:extLst>
          </p:cNvPr>
          <p:cNvSpPr>
            <a:spLocks noGrp="1"/>
          </p:cNvSpPr>
          <p:nvPr>
            <p:ph type="title"/>
          </p:nvPr>
        </p:nvSpPr>
        <p:spPr/>
        <p:txBody>
          <a:bodyPr/>
          <a:lstStyle/>
          <a:p>
            <a:r>
              <a:rPr lang="en-US" dirty="0">
                <a:latin typeface="+mn-lt"/>
              </a:rPr>
              <a:t>Purpose of Title II in ESSA</a:t>
            </a:r>
          </a:p>
        </p:txBody>
      </p:sp>
      <p:sp>
        <p:nvSpPr>
          <p:cNvPr id="3" name="Content Placeholder 2">
            <a:extLst>
              <a:ext uri="{FF2B5EF4-FFF2-40B4-BE49-F238E27FC236}">
                <a16:creationId xmlns:a16="http://schemas.microsoft.com/office/drawing/2014/main" id="{B773C0BF-E44E-48A0-9E3F-43E1F7B25DD0}"/>
              </a:ext>
            </a:extLst>
          </p:cNvPr>
          <p:cNvSpPr>
            <a:spLocks noGrp="1"/>
          </p:cNvSpPr>
          <p:nvPr>
            <p:ph idx="1"/>
          </p:nvPr>
        </p:nvSpPr>
        <p:spPr/>
        <p:txBody>
          <a:bodyPr>
            <a:normAutofit fontScale="92500"/>
          </a:bodyPr>
          <a:lstStyle/>
          <a:p>
            <a:pPr marL="0" lvl="0" indent="0" algn="l" rtl="0">
              <a:spcBef>
                <a:spcPts val="0"/>
              </a:spcBef>
              <a:spcAft>
                <a:spcPts val="0"/>
              </a:spcAft>
              <a:buNone/>
            </a:pPr>
            <a:r>
              <a:rPr lang="en-US" sz="2400" dirty="0">
                <a:solidFill>
                  <a:srgbClr val="000000"/>
                </a:solidFill>
              </a:rPr>
              <a:t>To increase student academic achievement by improving teacher and principal quality. This includes increasing all students --especially historically underserved students’--access to experienced, in-field, and effective teachers in classrooms. Also, improving skills of school leaders, and implementing quality professional development.</a:t>
            </a:r>
          </a:p>
          <a:p>
            <a:pPr marL="0" lvl="0" indent="0" algn="l" rtl="0">
              <a:spcBef>
                <a:spcPts val="1600"/>
              </a:spcBef>
              <a:spcAft>
                <a:spcPts val="0"/>
              </a:spcAft>
              <a:buNone/>
            </a:pPr>
            <a:r>
              <a:rPr lang="en-US" sz="2400" dirty="0">
                <a:solidFill>
                  <a:srgbClr val="000000"/>
                </a:solidFill>
              </a:rPr>
              <a:t>Allowable Title II activities:</a:t>
            </a:r>
          </a:p>
          <a:p>
            <a:pPr marL="457200" lvl="0" indent="-336550" algn="l" rtl="0">
              <a:spcBef>
                <a:spcPts val="1600"/>
              </a:spcBef>
              <a:spcAft>
                <a:spcPts val="0"/>
              </a:spcAft>
              <a:buClr>
                <a:srgbClr val="000000"/>
              </a:buClr>
              <a:buSzPts val="1700"/>
              <a:buChar char="●"/>
            </a:pPr>
            <a:r>
              <a:rPr lang="en-US" sz="2400" dirty="0">
                <a:solidFill>
                  <a:srgbClr val="000000"/>
                </a:solidFill>
              </a:rPr>
              <a:t>Recruiting, hiring, and retaining quality teachers and principals</a:t>
            </a:r>
          </a:p>
          <a:p>
            <a:pPr marL="457200" lvl="0" indent="-336550" algn="l" rtl="0">
              <a:spcBef>
                <a:spcPts val="0"/>
              </a:spcBef>
              <a:spcAft>
                <a:spcPts val="0"/>
              </a:spcAft>
              <a:buClr>
                <a:srgbClr val="000000"/>
              </a:buClr>
              <a:buSzPts val="1700"/>
              <a:buChar char="●"/>
            </a:pPr>
            <a:r>
              <a:rPr lang="en-US" sz="2400" dirty="0">
                <a:solidFill>
                  <a:srgbClr val="000000"/>
                </a:solidFill>
              </a:rPr>
              <a:t>Programs and activities designed to improve the quality of the teaching force</a:t>
            </a:r>
          </a:p>
          <a:p>
            <a:pPr marL="457200" lvl="0" indent="-336550" algn="l" rtl="0">
              <a:spcBef>
                <a:spcPts val="0"/>
              </a:spcBef>
              <a:spcAft>
                <a:spcPts val="0"/>
              </a:spcAft>
              <a:buClr>
                <a:srgbClr val="000000"/>
              </a:buClr>
              <a:buSzPts val="1700"/>
              <a:buChar char="●"/>
            </a:pPr>
            <a:r>
              <a:rPr lang="en-US" sz="2400" dirty="0">
                <a:solidFill>
                  <a:srgbClr val="000000"/>
                </a:solidFill>
              </a:rPr>
              <a:t>Teacher development initiatives promoting career progression and differential pay</a:t>
            </a:r>
          </a:p>
          <a:p>
            <a:pPr marL="457200" lvl="0" indent="-336550" algn="l" rtl="0">
              <a:spcBef>
                <a:spcPts val="0"/>
              </a:spcBef>
              <a:spcAft>
                <a:spcPts val="0"/>
              </a:spcAft>
              <a:buClr>
                <a:srgbClr val="000000"/>
              </a:buClr>
              <a:buSzPts val="1700"/>
              <a:buChar char="●"/>
            </a:pPr>
            <a:r>
              <a:rPr lang="en-US" sz="2400" dirty="0">
                <a:solidFill>
                  <a:srgbClr val="000000"/>
                </a:solidFill>
              </a:rPr>
              <a:t>Professional development activities that improve the knowledge of teachers, principals and superintendents</a:t>
            </a:r>
          </a:p>
          <a:p>
            <a:pPr marL="457200" lvl="0" indent="-336550" algn="l" rtl="0">
              <a:spcBef>
                <a:spcPts val="0"/>
              </a:spcBef>
              <a:spcAft>
                <a:spcPts val="0"/>
              </a:spcAft>
              <a:buClr>
                <a:srgbClr val="000000"/>
              </a:buClr>
              <a:buSzPts val="1700"/>
              <a:buChar char="●"/>
            </a:pPr>
            <a:r>
              <a:rPr lang="en-US" sz="2400" dirty="0">
                <a:solidFill>
                  <a:srgbClr val="000000"/>
                </a:solidFill>
              </a:rPr>
              <a:t>Addressing disparities in student access to in-field, effective, and experienced teachers</a:t>
            </a:r>
          </a:p>
        </p:txBody>
      </p:sp>
      <p:sp>
        <p:nvSpPr>
          <p:cNvPr id="4" name="Slide Number Placeholder 3">
            <a:extLst>
              <a:ext uri="{FF2B5EF4-FFF2-40B4-BE49-F238E27FC236}">
                <a16:creationId xmlns:a16="http://schemas.microsoft.com/office/drawing/2014/main" id="{AEC6E26F-D3F5-4470-B9FD-72D220A32608}"/>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2574286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1EBCBF9-68CD-4D60-9169-ADA81E44E014}"/>
              </a:ext>
            </a:extLst>
          </p:cNvPr>
          <p:cNvSpPr>
            <a:spLocks noGrp="1"/>
          </p:cNvSpPr>
          <p:nvPr>
            <p:ph sz="half" idx="1"/>
          </p:nvPr>
        </p:nvSpPr>
        <p:spPr>
          <a:xfrm>
            <a:off x="838200" y="1554480"/>
            <a:ext cx="5422900" cy="4935220"/>
          </a:xfrm>
        </p:spPr>
        <p:txBody>
          <a:bodyPr>
            <a:normAutofit fontScale="92500" lnSpcReduction="20000"/>
          </a:bodyPr>
          <a:lstStyle/>
          <a:p>
            <a:pPr marL="457200" lvl="0" indent="-323850" algn="l" rtl="0">
              <a:spcBef>
                <a:spcPts val="0"/>
              </a:spcBef>
              <a:spcAft>
                <a:spcPts val="0"/>
              </a:spcAft>
              <a:buClr>
                <a:srgbClr val="000000"/>
              </a:buClr>
              <a:buSzPts val="1500"/>
              <a:buChar char="●"/>
            </a:pPr>
            <a:r>
              <a:rPr lang="en-US" sz="2400" dirty="0">
                <a:solidFill>
                  <a:srgbClr val="000000"/>
                </a:solidFill>
              </a:rPr>
              <a:t>Use of Title II, A funds must be informed by a comprehensive needs assessment that includes robust stakeholder engagement. LEAs must also conduct ongoing consultation with those stakeholders to update and improve activities supported with Title II funds.</a:t>
            </a:r>
          </a:p>
          <a:p>
            <a:pPr marL="457200" lvl="0" indent="-323850" algn="l" rtl="0">
              <a:spcBef>
                <a:spcPts val="0"/>
              </a:spcBef>
              <a:spcAft>
                <a:spcPts val="0"/>
              </a:spcAft>
              <a:buClr>
                <a:srgbClr val="000000"/>
              </a:buClr>
              <a:buSzPts val="1500"/>
              <a:buChar char="●"/>
            </a:pPr>
            <a:r>
              <a:rPr lang="en-US" sz="2400" dirty="0">
                <a:solidFill>
                  <a:srgbClr val="000000"/>
                </a:solidFill>
              </a:rPr>
              <a:t>Activities supported with Title II funds must be consistent with Title II’s purpose, and address the learning needs of all students, including children with disabilities, English learners, and gifted and talented students.</a:t>
            </a:r>
          </a:p>
          <a:p>
            <a:pPr marL="457200" lvl="0" indent="-323850" algn="l" rtl="0">
              <a:spcBef>
                <a:spcPts val="0"/>
              </a:spcBef>
              <a:spcAft>
                <a:spcPts val="0"/>
              </a:spcAft>
              <a:buClr>
                <a:srgbClr val="000000"/>
              </a:buClr>
              <a:buSzPts val="1500"/>
              <a:buChar char="●"/>
            </a:pPr>
            <a:r>
              <a:rPr lang="en-US" sz="2400" dirty="0">
                <a:solidFill>
                  <a:srgbClr val="000000"/>
                </a:solidFill>
              </a:rPr>
              <a:t>LEAs must prioritize Title II, Part A funds to schools that are implementing comprehensive support and improvement activities and targeted support and improvement activities and have the highest percentage of low-income (and other disadvantaged) students.</a:t>
            </a:r>
          </a:p>
        </p:txBody>
      </p:sp>
      <p:sp>
        <p:nvSpPr>
          <p:cNvPr id="4" name="Slide Number Placeholder 3">
            <a:extLst>
              <a:ext uri="{FF2B5EF4-FFF2-40B4-BE49-F238E27FC236}">
                <a16:creationId xmlns:a16="http://schemas.microsoft.com/office/drawing/2014/main" id="{C7BAE842-9C86-4342-8778-4A0988BC74E3}"/>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
        <p:nvSpPr>
          <p:cNvPr id="2" name="Title 1">
            <a:extLst>
              <a:ext uri="{FF2B5EF4-FFF2-40B4-BE49-F238E27FC236}">
                <a16:creationId xmlns:a16="http://schemas.microsoft.com/office/drawing/2014/main" id="{BF5EC463-FB9C-4945-96AD-6870F8D92F81}"/>
              </a:ext>
            </a:extLst>
          </p:cNvPr>
          <p:cNvSpPr>
            <a:spLocks noGrp="1"/>
          </p:cNvSpPr>
          <p:nvPr>
            <p:ph type="title"/>
          </p:nvPr>
        </p:nvSpPr>
        <p:spPr/>
        <p:txBody>
          <a:bodyPr/>
          <a:lstStyle/>
          <a:p>
            <a:r>
              <a:rPr lang="en-US" dirty="0">
                <a:latin typeface="+mn-lt"/>
              </a:rPr>
              <a:t>Reminder: Title II Requirements</a:t>
            </a:r>
          </a:p>
        </p:txBody>
      </p:sp>
      <p:pic>
        <p:nvPicPr>
          <p:cNvPr id="7" name="Google Shape;459;p71">
            <a:extLst>
              <a:ext uri="{FF2B5EF4-FFF2-40B4-BE49-F238E27FC236}">
                <a16:creationId xmlns:a16="http://schemas.microsoft.com/office/drawing/2014/main" id="{F81D7B00-B2E6-4299-97B7-27BDB3A65483}"/>
              </a:ext>
              <a:ext uri="{C183D7F6-B498-43B3-948B-1728B52AA6E4}">
                <adec:decorative xmlns:adec="http://schemas.microsoft.com/office/drawing/2017/decorative" val="1"/>
              </a:ext>
            </a:extLst>
          </p:cNvPr>
          <p:cNvPicPr preferRelativeResize="0">
            <a:picLocks noGrp="1"/>
          </p:cNvPicPr>
          <p:nvPr>
            <p:ph sz="half" idx="2"/>
          </p:nvPr>
        </p:nvPicPr>
        <p:blipFill>
          <a:blip r:embed="rId3">
            <a:alphaModFix/>
          </a:blip>
          <a:stretch>
            <a:fillRect/>
          </a:stretch>
        </p:blipFill>
        <p:spPr>
          <a:xfrm>
            <a:off x="6934108" y="1554163"/>
            <a:ext cx="3657783" cy="4351337"/>
          </a:xfrm>
          <a:prstGeom prst="rect">
            <a:avLst/>
          </a:prstGeom>
          <a:noFill/>
          <a:ln>
            <a:noFill/>
          </a:ln>
        </p:spPr>
      </p:pic>
    </p:spTree>
    <p:extLst>
      <p:ext uri="{BB962C8B-B14F-4D97-AF65-F5344CB8AC3E}">
        <p14:creationId xmlns:p14="http://schemas.microsoft.com/office/powerpoint/2010/main" val="2787982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DB3E-35B6-4425-B71E-EE2D81365D79}"/>
              </a:ext>
            </a:extLst>
          </p:cNvPr>
          <p:cNvSpPr>
            <a:spLocks noGrp="1"/>
          </p:cNvSpPr>
          <p:nvPr>
            <p:ph type="ctrTitle"/>
          </p:nvPr>
        </p:nvSpPr>
        <p:spPr/>
        <p:txBody>
          <a:bodyPr/>
          <a:lstStyle/>
          <a:p>
            <a:r>
              <a:rPr lang="en-US" dirty="0">
                <a:latin typeface="+mn-lt"/>
              </a:rPr>
              <a:t>Possible Allowable Uses of TIIA To Meet Pandemic Challenges</a:t>
            </a:r>
          </a:p>
        </p:txBody>
      </p:sp>
      <p:sp>
        <p:nvSpPr>
          <p:cNvPr id="3" name="Slide Number Placeholder 2">
            <a:extLst>
              <a:ext uri="{FF2B5EF4-FFF2-40B4-BE49-F238E27FC236}">
                <a16:creationId xmlns:a16="http://schemas.microsoft.com/office/drawing/2014/main" id="{42C0777C-5126-4A6E-8729-F684E4A6EAC7}"/>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350709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C7C1-93D0-4CF7-BA27-EF71B114C6E0}"/>
              </a:ext>
            </a:extLst>
          </p:cNvPr>
          <p:cNvSpPr>
            <a:spLocks noGrp="1"/>
          </p:cNvSpPr>
          <p:nvPr>
            <p:ph type="title"/>
          </p:nvPr>
        </p:nvSpPr>
        <p:spPr/>
        <p:txBody>
          <a:bodyPr/>
          <a:lstStyle/>
          <a:p>
            <a:r>
              <a:rPr lang="en-US" dirty="0">
                <a:latin typeface="+mn-lt"/>
              </a:rPr>
              <a:t>Supporting Educators to Effectively Support Students</a:t>
            </a:r>
          </a:p>
        </p:txBody>
      </p:sp>
      <p:sp>
        <p:nvSpPr>
          <p:cNvPr id="3" name="Content Placeholder 2">
            <a:extLst>
              <a:ext uri="{FF2B5EF4-FFF2-40B4-BE49-F238E27FC236}">
                <a16:creationId xmlns:a16="http://schemas.microsoft.com/office/drawing/2014/main" id="{34F351F7-66EC-4E3E-9E5D-0AE0B16B5EEB}"/>
              </a:ext>
            </a:extLst>
          </p:cNvPr>
          <p:cNvSpPr>
            <a:spLocks noGrp="1"/>
          </p:cNvSpPr>
          <p:nvPr>
            <p:ph idx="1"/>
          </p:nvPr>
        </p:nvSpPr>
        <p:spPr/>
        <p:txBody>
          <a:bodyPr/>
          <a:lstStyle/>
          <a:p>
            <a:pPr marL="0" lvl="0" indent="0" algn="l" rtl="0">
              <a:spcBef>
                <a:spcPts val="0"/>
              </a:spcBef>
              <a:spcAft>
                <a:spcPts val="0"/>
              </a:spcAft>
              <a:buNone/>
            </a:pPr>
            <a:r>
              <a:rPr lang="en-US" dirty="0">
                <a:solidFill>
                  <a:srgbClr val="000000"/>
                </a:solidFill>
              </a:rPr>
              <a:t>Title IIA can be used for teacher in-service training (remote or in-person) for school personnel in:</a:t>
            </a:r>
          </a:p>
          <a:p>
            <a:pPr marL="457200" lvl="0" indent="-342900" algn="l" rtl="0">
              <a:spcBef>
                <a:spcPts val="1600"/>
              </a:spcBef>
              <a:spcAft>
                <a:spcPts val="0"/>
              </a:spcAft>
              <a:buClr>
                <a:srgbClr val="000000"/>
              </a:buClr>
              <a:buSzPts val="1800"/>
              <a:buChar char="●"/>
            </a:pPr>
            <a:r>
              <a:rPr lang="en-US" dirty="0">
                <a:solidFill>
                  <a:srgbClr val="000000"/>
                </a:solidFill>
              </a:rPr>
              <a:t>Techniques to understand when and how to refer students affected by trauma, and children with, or at risk of, mental illness,</a:t>
            </a:r>
          </a:p>
          <a:p>
            <a:pPr marL="457200" lvl="0" indent="-342900" algn="l" rtl="0">
              <a:spcBef>
                <a:spcPts val="0"/>
              </a:spcBef>
              <a:spcAft>
                <a:spcPts val="0"/>
              </a:spcAft>
              <a:buClr>
                <a:srgbClr val="000000"/>
              </a:buClr>
              <a:buSzPts val="1800"/>
              <a:buChar char="●"/>
            </a:pPr>
            <a:r>
              <a:rPr lang="en-US" dirty="0">
                <a:solidFill>
                  <a:srgbClr val="000000"/>
                </a:solidFill>
              </a:rPr>
              <a:t>The use of referral mechanisms that effectively link such children to appropriate treatment and intervention services in the school and in the community, where appropriate,</a:t>
            </a:r>
          </a:p>
          <a:p>
            <a:pPr marL="457200" lvl="0" indent="-342900" algn="l" rtl="0">
              <a:spcBef>
                <a:spcPts val="0"/>
              </a:spcBef>
              <a:spcAft>
                <a:spcPts val="0"/>
              </a:spcAft>
              <a:buClr>
                <a:srgbClr val="000000"/>
              </a:buClr>
              <a:buSzPts val="1800"/>
              <a:buChar char="●"/>
            </a:pPr>
            <a:r>
              <a:rPr lang="en-US" dirty="0">
                <a:solidFill>
                  <a:srgbClr val="000000"/>
                </a:solidFill>
              </a:rPr>
              <a:t>Forming partnerships between school-based mental health programs and public or private mental health organizations, and</a:t>
            </a:r>
          </a:p>
          <a:p>
            <a:pPr marL="457200" lvl="0" indent="-342900" algn="l" rtl="0">
              <a:spcBef>
                <a:spcPts val="0"/>
              </a:spcBef>
              <a:spcAft>
                <a:spcPts val="0"/>
              </a:spcAft>
              <a:buClr>
                <a:srgbClr val="000000"/>
              </a:buClr>
              <a:buSzPts val="1800"/>
              <a:buChar char="●"/>
            </a:pPr>
            <a:r>
              <a:rPr lang="en-US" dirty="0">
                <a:solidFill>
                  <a:srgbClr val="000000"/>
                </a:solidFill>
              </a:rPr>
              <a:t>Addressing issues related to school conditions for student learning, such as safety, peer interaction, drug and alcohol abuse, and chronic absenteeism.</a:t>
            </a:r>
          </a:p>
        </p:txBody>
      </p:sp>
      <p:sp>
        <p:nvSpPr>
          <p:cNvPr id="4" name="Slide Number Placeholder 3">
            <a:extLst>
              <a:ext uri="{FF2B5EF4-FFF2-40B4-BE49-F238E27FC236}">
                <a16:creationId xmlns:a16="http://schemas.microsoft.com/office/drawing/2014/main" id="{26D30AB1-07F0-44C2-BD81-79E76C41E9C2}"/>
              </a:ext>
            </a:extLst>
          </p:cNvPr>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3709747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DB52-79B3-43CA-88E1-03F22DBD7FA5}"/>
              </a:ext>
            </a:extLst>
          </p:cNvPr>
          <p:cNvSpPr>
            <a:spLocks noGrp="1"/>
          </p:cNvSpPr>
          <p:nvPr>
            <p:ph type="title"/>
          </p:nvPr>
        </p:nvSpPr>
        <p:spPr/>
        <p:txBody>
          <a:bodyPr/>
          <a:lstStyle/>
          <a:p>
            <a:r>
              <a:rPr lang="en-US" dirty="0">
                <a:latin typeface="+mn-lt"/>
              </a:rPr>
              <a:t>Supporting Educators Mental Health</a:t>
            </a:r>
          </a:p>
        </p:txBody>
      </p:sp>
      <p:sp>
        <p:nvSpPr>
          <p:cNvPr id="3" name="Content Placeholder 2">
            <a:extLst>
              <a:ext uri="{FF2B5EF4-FFF2-40B4-BE49-F238E27FC236}">
                <a16:creationId xmlns:a16="http://schemas.microsoft.com/office/drawing/2014/main" id="{98C457B4-6ABE-45B9-B34C-E7D09D0E94DE}"/>
              </a:ext>
            </a:extLst>
          </p:cNvPr>
          <p:cNvSpPr>
            <a:spLocks noGrp="1"/>
          </p:cNvSpPr>
          <p:nvPr>
            <p:ph idx="1"/>
          </p:nvPr>
        </p:nvSpPr>
        <p:spPr/>
        <p:txBody>
          <a:bodyPr/>
          <a:lstStyle/>
          <a:p>
            <a:pPr marL="0" lvl="0" indent="0" algn="l" rtl="0">
              <a:spcBef>
                <a:spcPts val="0"/>
              </a:spcBef>
              <a:spcAft>
                <a:spcPts val="0"/>
              </a:spcAft>
              <a:buNone/>
            </a:pPr>
            <a:r>
              <a:rPr lang="en-US" dirty="0">
                <a:solidFill>
                  <a:srgbClr val="000000"/>
                </a:solidFill>
              </a:rPr>
              <a:t>Title II funds may be leveraged in service of providing supports to teachers to address stresses of teaching during COVID. Such uses can include:</a:t>
            </a:r>
          </a:p>
          <a:p>
            <a:pPr marL="457200" lvl="0" indent="-342900" algn="l" rtl="0">
              <a:spcBef>
                <a:spcPts val="1600"/>
              </a:spcBef>
              <a:spcAft>
                <a:spcPts val="0"/>
              </a:spcAft>
              <a:buClr>
                <a:srgbClr val="000000"/>
              </a:buClr>
              <a:buSzPts val="1800"/>
              <a:buChar char="●"/>
            </a:pPr>
            <a:r>
              <a:rPr lang="en-US" dirty="0">
                <a:solidFill>
                  <a:srgbClr val="000000"/>
                </a:solidFill>
              </a:rPr>
              <a:t>Mentoring for novice or educators in need of support, which could include early “release” time (either remotely or in-person) for mentoring, compensation for mentors, and evidence-based professional development for novice educators and mentors.</a:t>
            </a:r>
          </a:p>
          <a:p>
            <a:pPr marL="457200" lvl="0" indent="-342900" algn="l" rtl="0">
              <a:spcBef>
                <a:spcPts val="0"/>
              </a:spcBef>
              <a:spcAft>
                <a:spcPts val="0"/>
              </a:spcAft>
              <a:buClr>
                <a:srgbClr val="000000"/>
              </a:buClr>
              <a:buSzPts val="1800"/>
              <a:buChar char="●"/>
            </a:pPr>
            <a:r>
              <a:rPr lang="en-US" dirty="0">
                <a:solidFill>
                  <a:srgbClr val="000000"/>
                </a:solidFill>
              </a:rPr>
              <a:t>Innovative trainings on managing stress, organizing time for planning and/or collaboration, positive habits to promote healthy, sustainable teaching.</a:t>
            </a:r>
          </a:p>
        </p:txBody>
      </p:sp>
      <p:sp>
        <p:nvSpPr>
          <p:cNvPr id="4" name="Slide Number Placeholder 3">
            <a:extLst>
              <a:ext uri="{FF2B5EF4-FFF2-40B4-BE49-F238E27FC236}">
                <a16:creationId xmlns:a16="http://schemas.microsoft.com/office/drawing/2014/main" id="{85196599-CA31-421F-B993-D47130088318}"/>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3827419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7D848-5E4D-4FF7-B960-63D09B445FD9}"/>
              </a:ext>
            </a:extLst>
          </p:cNvPr>
          <p:cNvSpPr>
            <a:spLocks noGrp="1"/>
          </p:cNvSpPr>
          <p:nvPr>
            <p:ph type="title"/>
          </p:nvPr>
        </p:nvSpPr>
        <p:spPr/>
        <p:txBody>
          <a:bodyPr/>
          <a:lstStyle/>
          <a:p>
            <a:r>
              <a:rPr lang="en-US" dirty="0">
                <a:latin typeface="+mn-lt"/>
              </a:rPr>
              <a:t>Reducing Class Size</a:t>
            </a:r>
          </a:p>
        </p:txBody>
      </p:sp>
      <p:sp>
        <p:nvSpPr>
          <p:cNvPr id="3" name="Content Placeholder 2">
            <a:extLst>
              <a:ext uri="{FF2B5EF4-FFF2-40B4-BE49-F238E27FC236}">
                <a16:creationId xmlns:a16="http://schemas.microsoft.com/office/drawing/2014/main" id="{F73EDBEA-D9D5-4A50-9BA0-13B42B8EE3E8}"/>
              </a:ext>
            </a:extLst>
          </p:cNvPr>
          <p:cNvSpPr>
            <a:spLocks noGrp="1"/>
          </p:cNvSpPr>
          <p:nvPr>
            <p:ph idx="1"/>
          </p:nvPr>
        </p:nvSpPr>
        <p:spPr/>
        <p:txBody>
          <a:bodyPr>
            <a:normAutofit lnSpcReduction="10000"/>
          </a:bodyPr>
          <a:lstStyle/>
          <a:p>
            <a:pPr marL="0" indent="0">
              <a:buNone/>
            </a:pPr>
            <a:r>
              <a:rPr lang="en-US" dirty="0"/>
              <a:t>LEAs may use Title II funds to reduce class size to a level that is evidence-based. </a:t>
            </a:r>
          </a:p>
          <a:p>
            <a:r>
              <a:rPr lang="en-US" dirty="0"/>
              <a:t>A study done for the US Department of Education analyzed the achievement levels of students in 2,561 schools, as measured by performance on the NAEP (national) exams. After controlling for student background, the only objective factor found to be positively correlated with student performance was class size. Student achievement was even more strongly linked to smaller classes in the upper grades.</a:t>
            </a:r>
          </a:p>
          <a:p>
            <a:r>
              <a:rPr lang="en-US" dirty="0"/>
              <a:t>“Class size reduction most benefits minority and disadvantaged students, and would be expected to narrow the racial achievement gap by about one-third.”</a:t>
            </a:r>
          </a:p>
          <a:p>
            <a:r>
              <a:rPr lang="en-US" dirty="0"/>
              <a:t>See this research synopsis for evidence-basis: </a:t>
            </a:r>
            <a:r>
              <a:rPr lang="en-US" dirty="0">
                <a:hlinkClick r:id="rId3"/>
              </a:rPr>
              <a:t>https://nepc.colorado.edu/sites/default/files/publications/Mathis%20RBOPM-9%20Class%20Size.pdf</a:t>
            </a:r>
            <a:r>
              <a:rPr lang="en-US" dirty="0"/>
              <a:t>. </a:t>
            </a:r>
          </a:p>
          <a:p>
            <a:pPr marL="0" indent="0">
              <a:buNone/>
            </a:pPr>
            <a:r>
              <a:rPr lang="en-US" dirty="0"/>
              <a:t>Using Title II funds to enable smaller class sizes for purposes of mitigating virus transmission is, if supported by identified needs, a possible use of funds.</a:t>
            </a:r>
          </a:p>
        </p:txBody>
      </p:sp>
      <p:sp>
        <p:nvSpPr>
          <p:cNvPr id="4" name="Slide Number Placeholder 3">
            <a:extLst>
              <a:ext uri="{FF2B5EF4-FFF2-40B4-BE49-F238E27FC236}">
                <a16:creationId xmlns:a16="http://schemas.microsoft.com/office/drawing/2014/main" id="{64EF0026-AC2C-4933-B7B2-8199E59461B2}"/>
              </a:ext>
            </a:extLst>
          </p:cNvPr>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987279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349B-EEB0-42B1-912E-B9E6530C5092}"/>
              </a:ext>
            </a:extLst>
          </p:cNvPr>
          <p:cNvSpPr>
            <a:spLocks noGrp="1"/>
          </p:cNvSpPr>
          <p:nvPr>
            <p:ph type="title"/>
          </p:nvPr>
        </p:nvSpPr>
        <p:spPr/>
        <p:txBody>
          <a:bodyPr/>
          <a:lstStyle/>
          <a:p>
            <a:r>
              <a:rPr lang="en-US" dirty="0">
                <a:latin typeface="+mn-lt"/>
              </a:rPr>
              <a:t>Protecting time for Planning and Collaboration</a:t>
            </a:r>
          </a:p>
        </p:txBody>
      </p:sp>
      <p:sp>
        <p:nvSpPr>
          <p:cNvPr id="3" name="Content Placeholder 2">
            <a:extLst>
              <a:ext uri="{FF2B5EF4-FFF2-40B4-BE49-F238E27FC236}">
                <a16:creationId xmlns:a16="http://schemas.microsoft.com/office/drawing/2014/main" id="{2CB695D7-4236-42FA-A17F-D7B410F44710}"/>
              </a:ext>
            </a:extLst>
          </p:cNvPr>
          <p:cNvSpPr>
            <a:spLocks noGrp="1"/>
          </p:cNvSpPr>
          <p:nvPr>
            <p:ph idx="1"/>
          </p:nvPr>
        </p:nvSpPr>
        <p:spPr/>
        <p:txBody>
          <a:bodyPr/>
          <a:lstStyle/>
          <a:p>
            <a:r>
              <a:rPr lang="en-US" dirty="0"/>
              <a:t>LEAs may structure “teacher time banks” --i.e., protected time for planning and/or collaboration-- to enable teachers and leaders to consult with one another, engage in learning, and plan for disruptive pivots in learning models.</a:t>
            </a:r>
          </a:p>
          <a:p>
            <a:r>
              <a:rPr lang="en-US" dirty="0"/>
              <a:t>Cover costs of additional responsibilities for teacher leaders, use of common planning time, use of teacher-led developmental experiences, and other professional learning opportunities.</a:t>
            </a:r>
          </a:p>
          <a:p>
            <a:r>
              <a:rPr lang="en-US" dirty="0"/>
              <a:t>Offering differential pay for teachers taking on additional duties related to COVID-19.</a:t>
            </a:r>
          </a:p>
        </p:txBody>
      </p:sp>
      <p:sp>
        <p:nvSpPr>
          <p:cNvPr id="4" name="Slide Number Placeholder 3">
            <a:extLst>
              <a:ext uri="{FF2B5EF4-FFF2-40B4-BE49-F238E27FC236}">
                <a16:creationId xmlns:a16="http://schemas.microsoft.com/office/drawing/2014/main" id="{282156F2-7768-4909-98D0-0A96516CC1ED}"/>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144967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0" lvl="0" indent="0" algn="ctr" rtl="0">
              <a:spcBef>
                <a:spcPts val="0"/>
              </a:spcBef>
              <a:spcAft>
                <a:spcPts val="0"/>
              </a:spcAft>
              <a:buClr>
                <a:schemeClr val="dk1"/>
              </a:buClr>
              <a:buSzPts val="1100"/>
              <a:buFont typeface="Arial"/>
              <a:buNone/>
            </a:pPr>
            <a:r>
              <a:rPr lang="en" sz="4000" dirty="0">
                <a:latin typeface="+mn-lt"/>
              </a:rPr>
              <a:t>Social, Emotional, and Mental Health Supports</a:t>
            </a:r>
            <a:br>
              <a:rPr lang="en" sz="4000" b="1" dirty="0">
                <a:latin typeface="+mn-lt"/>
              </a:rPr>
            </a:br>
            <a:r>
              <a:rPr lang="en-US" sz="2400" dirty="0">
                <a:latin typeface="+mn-lt"/>
              </a:rPr>
              <a:t>Andrea Pulskamp, State Transformation Specialist</a:t>
            </a:r>
            <a:br>
              <a:rPr lang="en-US" sz="2400" dirty="0">
                <a:latin typeface="+mn-lt"/>
              </a:rPr>
            </a:br>
            <a:r>
              <a:rPr lang="en-US" sz="2400" dirty="0">
                <a:latin typeface="+mn-lt"/>
              </a:rPr>
              <a:t>Krista </a:t>
            </a:r>
            <a:r>
              <a:rPr lang="en-US" sz="2400" dirty="0" err="1">
                <a:latin typeface="+mn-lt"/>
              </a:rPr>
              <a:t>Klabo</a:t>
            </a:r>
            <a:r>
              <a:rPr lang="en-US" sz="2400" dirty="0">
                <a:latin typeface="+mn-lt"/>
              </a:rPr>
              <a:t>, School Psychology and Special Education Evaluation Specialist</a:t>
            </a:r>
            <a:br>
              <a:rPr lang="en-US" sz="2400" dirty="0">
                <a:latin typeface="+mn-lt"/>
              </a:rPr>
            </a:br>
            <a:r>
              <a:rPr lang="en-US" sz="2400" dirty="0">
                <a:latin typeface="+mn-lt"/>
              </a:rPr>
              <a:t>William Brown, Serious Emotional Disability Specialist</a:t>
            </a:r>
            <a:endParaRPr lang="en-US" dirty="0">
              <a:latin typeface="+mn-lt"/>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748458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3342-4093-499E-B13C-A4F2EA2FFBC7}"/>
              </a:ext>
            </a:extLst>
          </p:cNvPr>
          <p:cNvSpPr>
            <a:spLocks noGrp="1"/>
          </p:cNvSpPr>
          <p:nvPr>
            <p:ph type="title"/>
          </p:nvPr>
        </p:nvSpPr>
        <p:spPr>
          <a:xfrm>
            <a:off x="443564" y="205176"/>
            <a:ext cx="8395635" cy="898524"/>
          </a:xfrm>
        </p:spPr>
        <p:txBody>
          <a:bodyPr/>
          <a:lstStyle/>
          <a:p>
            <a:r>
              <a:rPr lang="en-US" dirty="0">
                <a:latin typeface="+mn-lt"/>
              </a:rPr>
              <a:t>Professional Development to Teach Effectively Via Virtual and Hybrid Learning Models</a:t>
            </a:r>
          </a:p>
        </p:txBody>
      </p:sp>
      <p:sp>
        <p:nvSpPr>
          <p:cNvPr id="3" name="Content Placeholder 2">
            <a:extLst>
              <a:ext uri="{FF2B5EF4-FFF2-40B4-BE49-F238E27FC236}">
                <a16:creationId xmlns:a16="http://schemas.microsoft.com/office/drawing/2014/main" id="{79E34E07-8F67-41A9-8D91-B520EAAF4F7B}"/>
              </a:ext>
            </a:extLst>
          </p:cNvPr>
          <p:cNvSpPr>
            <a:spLocks noGrp="1"/>
          </p:cNvSpPr>
          <p:nvPr>
            <p:ph idx="1"/>
          </p:nvPr>
        </p:nvSpPr>
        <p:spPr/>
        <p:txBody>
          <a:bodyPr/>
          <a:lstStyle/>
          <a:p>
            <a:pPr marL="0" lvl="0" indent="0" algn="l" rtl="0">
              <a:spcBef>
                <a:spcPts val="0"/>
              </a:spcBef>
              <a:spcAft>
                <a:spcPts val="0"/>
              </a:spcAft>
              <a:buNone/>
            </a:pPr>
            <a:r>
              <a:rPr lang="en-US" dirty="0"/>
              <a:t>Professional development in light of COVID-19, which could include things like:</a:t>
            </a:r>
          </a:p>
          <a:p>
            <a:pPr marL="457200" lvl="0" indent="-342900" algn="l" rtl="0">
              <a:spcBef>
                <a:spcPts val="1600"/>
              </a:spcBef>
              <a:spcAft>
                <a:spcPts val="0"/>
              </a:spcAft>
              <a:buSzPts val="1800"/>
              <a:buChar char="●"/>
            </a:pPr>
            <a:r>
              <a:rPr lang="en-US" dirty="0"/>
              <a:t>Adapting materials to remote or hybrid instruction</a:t>
            </a:r>
          </a:p>
          <a:p>
            <a:pPr marL="457200" lvl="0" indent="-342900" algn="l" rtl="0">
              <a:spcBef>
                <a:spcPts val="0"/>
              </a:spcBef>
              <a:spcAft>
                <a:spcPts val="0"/>
              </a:spcAft>
              <a:buSzPts val="1800"/>
              <a:buChar char="●"/>
            </a:pPr>
            <a:r>
              <a:rPr lang="en-US" dirty="0"/>
              <a:t>Effective integration of technology into curricula and instruction (also consider Title IV for this)</a:t>
            </a:r>
          </a:p>
          <a:p>
            <a:pPr marL="457200" lvl="0" indent="-342900" algn="l" rtl="0">
              <a:spcBef>
                <a:spcPts val="0"/>
              </a:spcBef>
              <a:spcAft>
                <a:spcPts val="0"/>
              </a:spcAft>
              <a:buSzPts val="1800"/>
              <a:buChar char="●"/>
            </a:pPr>
            <a:r>
              <a:rPr lang="en-US" dirty="0"/>
              <a:t>Use data to improve student achievement and understand how to ensure individual student privacy is protected</a:t>
            </a:r>
          </a:p>
          <a:p>
            <a:pPr marL="457200" lvl="0" indent="-342900" algn="l" rtl="0">
              <a:spcBef>
                <a:spcPts val="0"/>
              </a:spcBef>
              <a:spcAft>
                <a:spcPts val="0"/>
              </a:spcAft>
              <a:buSzPts val="1800"/>
              <a:buChar char="●"/>
            </a:pPr>
            <a:r>
              <a:rPr lang="en-US" dirty="0"/>
              <a:t>Methods and practices to engage all students during remote or hybrid instruction</a:t>
            </a:r>
          </a:p>
          <a:p>
            <a:pPr marL="457200" lvl="0" indent="-342900" algn="l" rtl="0">
              <a:spcBef>
                <a:spcPts val="0"/>
              </a:spcBef>
              <a:spcAft>
                <a:spcPts val="0"/>
              </a:spcAft>
              <a:buSzPts val="1800"/>
              <a:buChar char="●"/>
            </a:pPr>
            <a:r>
              <a:rPr lang="en-US" dirty="0"/>
              <a:t>Strategies for family engagement and partnership</a:t>
            </a:r>
          </a:p>
          <a:p>
            <a:pPr marL="457200" lvl="0" indent="-342900" algn="l" rtl="0">
              <a:spcBef>
                <a:spcPts val="0"/>
              </a:spcBef>
              <a:spcAft>
                <a:spcPts val="0"/>
              </a:spcAft>
              <a:buSzPts val="1800"/>
              <a:buChar char="●"/>
            </a:pPr>
            <a:r>
              <a:rPr lang="en-US" dirty="0"/>
              <a:t>Methods to identify and address learning gaps without over-remediation</a:t>
            </a:r>
          </a:p>
          <a:p>
            <a:pPr marL="0" indent="0">
              <a:buNone/>
            </a:pPr>
            <a:endParaRPr lang="en-US" dirty="0"/>
          </a:p>
        </p:txBody>
      </p:sp>
      <p:sp>
        <p:nvSpPr>
          <p:cNvPr id="4" name="Slide Number Placeholder 3">
            <a:extLst>
              <a:ext uri="{FF2B5EF4-FFF2-40B4-BE49-F238E27FC236}">
                <a16:creationId xmlns:a16="http://schemas.microsoft.com/office/drawing/2014/main" id="{41223981-F65A-4650-839A-23480E3016F7}"/>
              </a:ext>
            </a:extLst>
          </p:cNvPr>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66299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7D18-8DEE-4FF3-BD90-497F736A9FB1}"/>
              </a:ext>
            </a:extLst>
          </p:cNvPr>
          <p:cNvSpPr>
            <a:spLocks noGrp="1"/>
          </p:cNvSpPr>
          <p:nvPr>
            <p:ph type="title"/>
          </p:nvPr>
        </p:nvSpPr>
        <p:spPr/>
        <p:txBody>
          <a:bodyPr/>
          <a:lstStyle/>
          <a:p>
            <a:r>
              <a:rPr lang="en-US" dirty="0">
                <a:latin typeface="+mn-lt"/>
              </a:rPr>
              <a:t>Human Capital System Enhancements</a:t>
            </a:r>
          </a:p>
        </p:txBody>
      </p:sp>
      <p:sp>
        <p:nvSpPr>
          <p:cNvPr id="3" name="Content Placeholder 2">
            <a:extLst>
              <a:ext uri="{FF2B5EF4-FFF2-40B4-BE49-F238E27FC236}">
                <a16:creationId xmlns:a16="http://schemas.microsoft.com/office/drawing/2014/main" id="{51344A06-A39F-48B9-B6FF-43EC4738518D}"/>
              </a:ext>
            </a:extLst>
          </p:cNvPr>
          <p:cNvSpPr>
            <a:spLocks noGrp="1"/>
          </p:cNvSpPr>
          <p:nvPr>
            <p:ph idx="1"/>
          </p:nvPr>
        </p:nvSpPr>
        <p:spPr/>
        <p:txBody>
          <a:bodyPr/>
          <a:lstStyle/>
          <a:p>
            <a:pPr marL="0" lvl="0" indent="0" algn="l" rtl="0">
              <a:spcBef>
                <a:spcPts val="0"/>
              </a:spcBef>
              <a:spcAft>
                <a:spcPts val="0"/>
              </a:spcAft>
              <a:buNone/>
            </a:pPr>
            <a:r>
              <a:rPr lang="en-US" dirty="0"/>
              <a:t>Title II funds may be used to strengthen systems for recruiting, selecting, and onboarding instructional staff, including:</a:t>
            </a:r>
          </a:p>
          <a:p>
            <a:pPr marL="457200" lvl="0" indent="-342900" algn="l" rtl="0">
              <a:spcBef>
                <a:spcPts val="1600"/>
              </a:spcBef>
              <a:spcAft>
                <a:spcPts val="0"/>
              </a:spcAft>
              <a:buSzPts val="1800"/>
              <a:buChar char="●"/>
            </a:pPr>
            <a:r>
              <a:rPr lang="en-US" dirty="0"/>
              <a:t>Posting advertisements for instructional positions to improve quality of applicant pool.</a:t>
            </a:r>
          </a:p>
          <a:p>
            <a:pPr marL="457200" lvl="0" indent="-342900" algn="l" rtl="0">
              <a:spcBef>
                <a:spcPts val="0"/>
              </a:spcBef>
              <a:spcAft>
                <a:spcPts val="0"/>
              </a:spcAft>
              <a:buSzPts val="1800"/>
              <a:buChar char="●"/>
            </a:pPr>
            <a:r>
              <a:rPr lang="en-US" dirty="0"/>
              <a:t>Supporting human resources staff/systems to work with schools to screen and select quality applicants in a timely manner.</a:t>
            </a:r>
          </a:p>
          <a:p>
            <a:pPr marL="457200" lvl="0" indent="-342900" algn="l" rtl="0">
              <a:spcBef>
                <a:spcPts val="0"/>
              </a:spcBef>
              <a:spcAft>
                <a:spcPts val="0"/>
              </a:spcAft>
              <a:buSzPts val="1800"/>
              <a:buChar char="●"/>
            </a:pPr>
            <a:r>
              <a:rPr lang="en-US" dirty="0"/>
              <a:t>Improve onboarding to bring new instructional staff up-to-date on policies and procedures, especially those related to quality instruction and health and safety of students.</a:t>
            </a:r>
          </a:p>
          <a:p>
            <a:pPr marL="457200" lvl="0" indent="-342900" algn="l" rtl="0">
              <a:spcBef>
                <a:spcPts val="0"/>
              </a:spcBef>
              <a:spcAft>
                <a:spcPts val="0"/>
              </a:spcAft>
              <a:buSzPts val="1800"/>
              <a:buChar char="●"/>
            </a:pPr>
            <a:r>
              <a:rPr lang="en-US" dirty="0"/>
              <a:t>Implementing any and all strategies related to improving low-income and minority students’ access to in-field, effective, and experienced teachers. </a:t>
            </a:r>
          </a:p>
          <a:p>
            <a:pPr marL="457200" lvl="0" indent="-342900" algn="l" rtl="0">
              <a:spcBef>
                <a:spcPts val="0"/>
              </a:spcBef>
              <a:spcAft>
                <a:spcPts val="0"/>
              </a:spcAft>
              <a:buSzPts val="1800"/>
              <a:buChar char="●"/>
            </a:pPr>
            <a:r>
              <a:rPr lang="en-US" dirty="0"/>
              <a:t>Differential pay for hard-to-staff instructional positions to attract/retain  staff.</a:t>
            </a:r>
          </a:p>
        </p:txBody>
      </p:sp>
      <p:sp>
        <p:nvSpPr>
          <p:cNvPr id="4" name="Slide Number Placeholder 3">
            <a:extLst>
              <a:ext uri="{FF2B5EF4-FFF2-40B4-BE49-F238E27FC236}">
                <a16:creationId xmlns:a16="http://schemas.microsoft.com/office/drawing/2014/main" id="{E658A69A-C0B3-44B1-963B-992473ABC504}"/>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3894638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528B-A909-4821-AA2E-EFB8727DB43B}"/>
              </a:ext>
            </a:extLst>
          </p:cNvPr>
          <p:cNvSpPr>
            <a:spLocks noGrp="1"/>
          </p:cNvSpPr>
          <p:nvPr>
            <p:ph type="title"/>
          </p:nvPr>
        </p:nvSpPr>
        <p:spPr/>
        <p:txBody>
          <a:bodyPr/>
          <a:lstStyle/>
          <a:p>
            <a:r>
              <a:rPr lang="en" dirty="0">
                <a:latin typeface="+mn-lt"/>
              </a:rPr>
              <a:t>Questions? Technical Assistance Needed?</a:t>
            </a:r>
            <a:endParaRPr lang="en-US" dirty="0">
              <a:latin typeface="+mn-lt"/>
            </a:endParaRPr>
          </a:p>
        </p:txBody>
      </p:sp>
      <p:sp>
        <p:nvSpPr>
          <p:cNvPr id="3" name="Content Placeholder 2">
            <a:extLst>
              <a:ext uri="{FF2B5EF4-FFF2-40B4-BE49-F238E27FC236}">
                <a16:creationId xmlns:a16="http://schemas.microsoft.com/office/drawing/2014/main" id="{E712CC60-4EF9-4F78-A5B3-2164B22F9BA1}"/>
              </a:ext>
            </a:extLst>
          </p:cNvPr>
          <p:cNvSpPr>
            <a:spLocks noGrp="1"/>
          </p:cNvSpPr>
          <p:nvPr>
            <p:ph idx="1"/>
          </p:nvPr>
        </p:nvSpPr>
        <p:spPr>
          <a:xfrm>
            <a:off x="1676400" y="2501900"/>
            <a:ext cx="9144000" cy="2756218"/>
          </a:xfrm>
        </p:spPr>
        <p:txBody>
          <a:bodyPr/>
          <a:lstStyle/>
          <a:p>
            <a:pPr marL="0" indent="0" algn="ctr">
              <a:buNone/>
            </a:pPr>
            <a:r>
              <a:rPr lang="en-US" dirty="0"/>
              <a:t>Jeremy Meredith</a:t>
            </a:r>
          </a:p>
          <a:p>
            <a:pPr marL="0" indent="0" algn="ctr">
              <a:buNone/>
            </a:pPr>
            <a:r>
              <a:rPr lang="en-US" dirty="0"/>
              <a:t>Senior Consultant, ESEA Programs</a:t>
            </a:r>
          </a:p>
          <a:p>
            <a:pPr marL="0" indent="0" algn="ctr">
              <a:buNone/>
            </a:pPr>
            <a:r>
              <a:rPr lang="en-US" dirty="0"/>
              <a:t>Title II, Part A Specialist</a:t>
            </a:r>
          </a:p>
          <a:p>
            <a:pPr marL="0" indent="0" algn="ctr">
              <a:buNone/>
            </a:pPr>
            <a:r>
              <a:rPr lang="en-US" dirty="0">
                <a:hlinkClick r:id="rId3"/>
              </a:rPr>
              <a:t>Meredith_J@cde.state.co.us</a:t>
            </a:r>
            <a:endParaRPr lang="en-US" dirty="0"/>
          </a:p>
          <a:p>
            <a:pPr marL="0" indent="0" algn="ctr">
              <a:buNone/>
            </a:pPr>
            <a:r>
              <a:rPr lang="en-US" dirty="0"/>
              <a:t>720-696-5113</a:t>
            </a:r>
          </a:p>
          <a:p>
            <a:pPr marL="0" indent="0">
              <a:buNone/>
            </a:pPr>
            <a:endParaRPr lang="en-US" dirty="0"/>
          </a:p>
        </p:txBody>
      </p:sp>
      <p:sp>
        <p:nvSpPr>
          <p:cNvPr id="4" name="Slide Number Placeholder 3">
            <a:extLst>
              <a:ext uri="{FF2B5EF4-FFF2-40B4-BE49-F238E27FC236}">
                <a16:creationId xmlns:a16="http://schemas.microsoft.com/office/drawing/2014/main" id="{E124412D-63B5-4C8D-871C-90E472A22E11}"/>
              </a:ext>
            </a:extLst>
          </p:cNvPr>
          <p:cNvSpPr>
            <a:spLocks noGrp="1"/>
          </p:cNvSpPr>
          <p:nvPr>
            <p:ph type="sldNum" sz="quarter" idx="12"/>
          </p:nvPr>
        </p:nvSpPr>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232880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6396-4F32-4E82-9BC0-7279A3E1AA9B}"/>
              </a:ext>
            </a:extLst>
          </p:cNvPr>
          <p:cNvSpPr>
            <a:spLocks noGrp="1"/>
          </p:cNvSpPr>
          <p:nvPr>
            <p:ph type="ctrTitle"/>
          </p:nvPr>
        </p:nvSpPr>
        <p:spPr/>
        <p:txBody>
          <a:bodyPr>
            <a:normAutofit fontScale="90000"/>
          </a:bodyPr>
          <a:lstStyle/>
          <a:p>
            <a:r>
              <a:rPr lang="en-US" dirty="0">
                <a:latin typeface="+mn-lt"/>
              </a:rPr>
              <a:t>Flexible Uses of Title IV, Part A Funds to Meet Social Emotional Needs during COVID-19 </a:t>
            </a:r>
            <a:br>
              <a:rPr lang="en-US" dirty="0">
                <a:latin typeface="+mn-lt"/>
              </a:rPr>
            </a:br>
            <a:br>
              <a:rPr lang="en-US" dirty="0">
                <a:latin typeface="+mn-lt"/>
              </a:rPr>
            </a:br>
            <a:r>
              <a:rPr lang="en-US" dirty="0">
                <a:latin typeface="+mn-lt"/>
              </a:rPr>
              <a:t>Tammy Giessinger</a:t>
            </a:r>
            <a:br>
              <a:rPr lang="en-US" dirty="0">
                <a:latin typeface="+mn-lt"/>
              </a:rPr>
            </a:br>
            <a:r>
              <a:rPr lang="en-US" dirty="0">
                <a:latin typeface="+mn-lt"/>
              </a:rPr>
              <a:t>Michelle Prael</a:t>
            </a:r>
          </a:p>
        </p:txBody>
      </p:sp>
      <p:sp>
        <p:nvSpPr>
          <p:cNvPr id="3" name="Slide Number Placeholder 2">
            <a:extLst>
              <a:ext uri="{FF2B5EF4-FFF2-40B4-BE49-F238E27FC236}">
                <a16:creationId xmlns:a16="http://schemas.microsoft.com/office/drawing/2014/main" id="{6A4CB5FD-EDCE-4B0A-9529-68D89DF25EAF}"/>
              </a:ext>
            </a:extLst>
          </p:cNvPr>
          <p:cNvSpPr>
            <a:spLocks noGrp="1"/>
          </p:cNvSpPr>
          <p:nvPr>
            <p:ph type="sldNum" sz="quarter" idx="12"/>
          </p:nvPr>
        </p:nvSpPr>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4159180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6266-8797-4023-AB58-6DB978DFEA30}"/>
              </a:ext>
            </a:extLst>
          </p:cNvPr>
          <p:cNvSpPr>
            <a:spLocks noGrp="1"/>
          </p:cNvSpPr>
          <p:nvPr>
            <p:ph type="title"/>
          </p:nvPr>
        </p:nvSpPr>
        <p:spPr/>
        <p:txBody>
          <a:bodyPr/>
          <a:lstStyle/>
          <a:p>
            <a:r>
              <a:rPr lang="en-US" dirty="0">
                <a:latin typeface="+mn-lt"/>
              </a:rPr>
              <a:t>Challenges during COVID-19 Pandemic</a:t>
            </a:r>
          </a:p>
        </p:txBody>
      </p:sp>
      <p:sp>
        <p:nvSpPr>
          <p:cNvPr id="3" name="Content Placeholder 2">
            <a:extLst>
              <a:ext uri="{FF2B5EF4-FFF2-40B4-BE49-F238E27FC236}">
                <a16:creationId xmlns:a16="http://schemas.microsoft.com/office/drawing/2014/main" id="{10F4A08F-FE0D-43D4-AD58-E1F645C65FD4}"/>
              </a:ext>
            </a:extLst>
          </p:cNvPr>
          <p:cNvSpPr>
            <a:spLocks noGrp="1"/>
          </p:cNvSpPr>
          <p:nvPr>
            <p:ph idx="1"/>
          </p:nvPr>
        </p:nvSpPr>
        <p:spPr/>
        <p:txBody>
          <a:bodyPr/>
          <a:lstStyle/>
          <a:p>
            <a:pPr marL="457200" lvl="0" indent="-355600" algn="l" rtl="0">
              <a:spcBef>
                <a:spcPts val="0"/>
              </a:spcBef>
              <a:spcAft>
                <a:spcPts val="0"/>
              </a:spcAft>
              <a:buSzPts val="2000"/>
              <a:buChar char="●"/>
            </a:pPr>
            <a:r>
              <a:rPr lang="en-US" sz="2400" dirty="0"/>
              <a:t>Identifying mental health needs </a:t>
            </a:r>
          </a:p>
          <a:p>
            <a:pPr marL="457200" lvl="0" indent="-355600" algn="l" rtl="0">
              <a:spcBef>
                <a:spcPts val="0"/>
              </a:spcBef>
              <a:spcAft>
                <a:spcPts val="0"/>
              </a:spcAft>
              <a:buSzPts val="2000"/>
              <a:buChar char="●"/>
            </a:pPr>
            <a:r>
              <a:rPr lang="en-US" sz="2400" dirty="0"/>
              <a:t>Implementation of mental health supports </a:t>
            </a:r>
          </a:p>
          <a:p>
            <a:pPr marL="457200" lvl="0" indent="-355600" algn="l" rtl="0">
              <a:spcBef>
                <a:spcPts val="0"/>
              </a:spcBef>
              <a:spcAft>
                <a:spcPts val="0"/>
              </a:spcAft>
              <a:buSzPts val="2000"/>
              <a:buChar char="●"/>
            </a:pPr>
            <a:r>
              <a:rPr lang="en-US" sz="2400" dirty="0"/>
              <a:t>Virtual relationships </a:t>
            </a:r>
          </a:p>
          <a:p>
            <a:pPr marL="457200" lvl="0" indent="-355600" algn="l" rtl="0">
              <a:spcBef>
                <a:spcPts val="0"/>
              </a:spcBef>
              <a:spcAft>
                <a:spcPts val="0"/>
              </a:spcAft>
              <a:buSzPts val="2000"/>
              <a:buChar char="●"/>
            </a:pPr>
            <a:r>
              <a:rPr lang="en-US" sz="2400" dirty="0"/>
              <a:t>Support for students and teachers </a:t>
            </a:r>
          </a:p>
          <a:p>
            <a:pPr marL="457200" lvl="0" indent="-355600" algn="l" rtl="0">
              <a:spcBef>
                <a:spcPts val="0"/>
              </a:spcBef>
              <a:spcAft>
                <a:spcPts val="0"/>
              </a:spcAft>
              <a:buSzPts val="2000"/>
              <a:buChar char="●"/>
            </a:pPr>
            <a:r>
              <a:rPr lang="en-US" sz="2400" dirty="0"/>
              <a:t>Uncertainty of the future</a:t>
            </a:r>
          </a:p>
          <a:p>
            <a:pPr marL="457200" lvl="0" indent="-355600" algn="l" rtl="0">
              <a:spcBef>
                <a:spcPts val="0"/>
              </a:spcBef>
              <a:spcAft>
                <a:spcPts val="0"/>
              </a:spcAft>
              <a:buSzPts val="2000"/>
              <a:buChar char="●"/>
            </a:pPr>
            <a:r>
              <a:rPr lang="en-US" sz="2400" dirty="0"/>
              <a:t>Lack of routine </a:t>
            </a:r>
          </a:p>
        </p:txBody>
      </p:sp>
      <p:sp>
        <p:nvSpPr>
          <p:cNvPr id="4" name="Slide Number Placeholder 3">
            <a:extLst>
              <a:ext uri="{FF2B5EF4-FFF2-40B4-BE49-F238E27FC236}">
                <a16:creationId xmlns:a16="http://schemas.microsoft.com/office/drawing/2014/main" id="{AA2BEFD7-2A0A-4909-A3DF-CAB10AC9EDA3}"/>
              </a:ext>
            </a:extLst>
          </p:cNvPr>
          <p:cNvSpPr>
            <a:spLocks noGrp="1"/>
          </p:cNvSpPr>
          <p:nvPr>
            <p:ph type="sldNum" sz="quarter" idx="12"/>
          </p:nvPr>
        </p:nvSpPr>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18681774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6C7A0-3BC2-42B5-9C20-41C7FF59C1AC}"/>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District Priorities - Student Needs</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Google Shape;523;p82" descr="Graph indicating district priorities of top student needs. Data indicates the highest priorities are K-3 student reading loss (56%), High school student mental health (52%) and middle school mental health (41%). ">
            <a:extLst>
              <a:ext uri="{FF2B5EF4-FFF2-40B4-BE49-F238E27FC236}">
                <a16:creationId xmlns:a16="http://schemas.microsoft.com/office/drawing/2014/main" id="{9019DE52-16AC-4920-9295-F0176D53EA4A}"/>
              </a:ext>
            </a:extLst>
          </p:cNvPr>
          <p:cNvPicPr preferRelativeResize="0"/>
          <p:nvPr/>
        </p:nvPicPr>
        <p:blipFill>
          <a:blip r:embed="rId3"/>
          <a:stretch>
            <a:fillRect/>
          </a:stretch>
        </p:blipFill>
        <p:spPr>
          <a:xfrm>
            <a:off x="223520" y="2298653"/>
            <a:ext cx="11841480" cy="4069905"/>
          </a:xfrm>
          <a:prstGeom prst="rect">
            <a:avLst/>
          </a:prstGeom>
          <a:noFill/>
        </p:spPr>
      </p:pic>
      <p:sp>
        <p:nvSpPr>
          <p:cNvPr id="3" name="Slide Number Placeholder 2">
            <a:extLst>
              <a:ext uri="{FF2B5EF4-FFF2-40B4-BE49-F238E27FC236}">
                <a16:creationId xmlns:a16="http://schemas.microsoft.com/office/drawing/2014/main" id="{91DC2253-B22C-457A-B2CC-DD01223F638E}"/>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lgn="r">
              <a:spcAft>
                <a:spcPts val="600"/>
              </a:spcAft>
            </a:pPr>
            <a:fld id="{C479D5F6-EDCB-402A-AC08-4943A1820E8F}" type="slidenum">
              <a:rPr lang="en-US" sz="1200">
                <a:solidFill>
                  <a:srgbClr val="898989"/>
                </a:solidFill>
              </a:rPr>
              <a:pPr algn="r">
                <a:spcAft>
                  <a:spcPts val="600"/>
                </a:spcAft>
              </a:pPr>
              <a:t>55</a:t>
            </a:fld>
            <a:endParaRPr lang="en-US" sz="1200">
              <a:solidFill>
                <a:srgbClr val="898989"/>
              </a:solidFill>
            </a:endParaRPr>
          </a:p>
        </p:txBody>
      </p:sp>
      <p:sp>
        <p:nvSpPr>
          <p:cNvPr id="10" name="Google Shape;533;p83" descr="Data collected determined 19% of districts identified Elementary student mental health as a top student priority.">
            <a:extLst>
              <a:ext uri="{FF2B5EF4-FFF2-40B4-BE49-F238E27FC236}">
                <a16:creationId xmlns:a16="http://schemas.microsoft.com/office/drawing/2014/main" id="{422C3362-7871-4016-9B5E-1FBEDED7F8EA}"/>
              </a:ext>
            </a:extLst>
          </p:cNvPr>
          <p:cNvSpPr/>
          <p:nvPr/>
        </p:nvSpPr>
        <p:spPr>
          <a:xfrm>
            <a:off x="7309723" y="3512513"/>
            <a:ext cx="1067505" cy="1955321"/>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33;p83" descr="Data collected determined 41% of districts identified middle school student mental health as a top student priority.">
            <a:extLst>
              <a:ext uri="{FF2B5EF4-FFF2-40B4-BE49-F238E27FC236}">
                <a16:creationId xmlns:a16="http://schemas.microsoft.com/office/drawing/2014/main" id="{3D061D0D-9C47-4CA8-9DAE-36B2A28C6D77}"/>
              </a:ext>
            </a:extLst>
          </p:cNvPr>
          <p:cNvSpPr/>
          <p:nvPr/>
        </p:nvSpPr>
        <p:spPr>
          <a:xfrm>
            <a:off x="2986079" y="3512513"/>
            <a:ext cx="1067504" cy="1955321"/>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33;p83" descr="Data collected determined 52% of districts identified high school mental health as a top student priority.">
            <a:extLst>
              <a:ext uri="{FF2B5EF4-FFF2-40B4-BE49-F238E27FC236}">
                <a16:creationId xmlns:a16="http://schemas.microsoft.com/office/drawing/2014/main" id="{4522BB50-5171-4F3A-97A4-726B25BE7BF8}"/>
              </a:ext>
            </a:extLst>
          </p:cNvPr>
          <p:cNvSpPr/>
          <p:nvPr/>
        </p:nvSpPr>
        <p:spPr>
          <a:xfrm>
            <a:off x="1847850" y="3415263"/>
            <a:ext cx="1138229" cy="1955321"/>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7422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6A0405-7E55-4EE6-97B6-22D93F89E156}"/>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District Priorities - Teacher Needs</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Google Shape;532;p83" descr="Chart, waterfall chart&#10;&#10;Description automatically generated">
            <a:extLst>
              <a:ext uri="{FF2B5EF4-FFF2-40B4-BE49-F238E27FC236}">
                <a16:creationId xmlns:a16="http://schemas.microsoft.com/office/drawing/2014/main" id="{E5F3C177-4813-4EA0-B787-1CC83B565C0C}"/>
              </a:ext>
            </a:extLst>
          </p:cNvPr>
          <p:cNvPicPr preferRelativeResize="0"/>
          <p:nvPr/>
        </p:nvPicPr>
        <p:blipFill>
          <a:blip r:embed="rId3"/>
          <a:stretch>
            <a:fillRect/>
          </a:stretch>
        </p:blipFill>
        <p:spPr>
          <a:xfrm>
            <a:off x="320040" y="2572498"/>
            <a:ext cx="11496821" cy="3707723"/>
          </a:xfrm>
          <a:prstGeom prst="rect">
            <a:avLst/>
          </a:prstGeom>
          <a:noFill/>
        </p:spPr>
      </p:pic>
      <p:sp>
        <p:nvSpPr>
          <p:cNvPr id="3" name="Slide Number Placeholder 2">
            <a:extLst>
              <a:ext uri="{FF2B5EF4-FFF2-40B4-BE49-F238E27FC236}">
                <a16:creationId xmlns:a16="http://schemas.microsoft.com/office/drawing/2014/main" id="{6C8DA91B-A83B-448E-ADC2-3460059B1570}"/>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lgn="r">
              <a:spcAft>
                <a:spcPts val="600"/>
              </a:spcAft>
            </a:pPr>
            <a:fld id="{C479D5F6-EDCB-402A-AC08-4943A1820E8F}" type="slidenum">
              <a:rPr lang="en-US" sz="1200">
                <a:solidFill>
                  <a:srgbClr val="898989"/>
                </a:solidFill>
              </a:rPr>
              <a:pPr algn="r">
                <a:spcAft>
                  <a:spcPts val="600"/>
                </a:spcAft>
              </a:pPr>
              <a:t>56</a:t>
            </a:fld>
            <a:endParaRPr lang="en-US" sz="1200">
              <a:solidFill>
                <a:srgbClr val="898989"/>
              </a:solidFill>
            </a:endParaRPr>
          </a:p>
        </p:txBody>
      </p:sp>
      <p:sp>
        <p:nvSpPr>
          <p:cNvPr id="10" name="Google Shape;533;p83" descr="Graph indicating district priorities in regards to teacher needs.  Data results indicated 90% of districts selected teacher mental health as top teacher priority.">
            <a:extLst>
              <a:ext uri="{FF2B5EF4-FFF2-40B4-BE49-F238E27FC236}">
                <a16:creationId xmlns:a16="http://schemas.microsoft.com/office/drawing/2014/main" id="{64F3BA4E-98CE-4F5A-A1ED-EB0708C7D6F6}"/>
              </a:ext>
            </a:extLst>
          </p:cNvPr>
          <p:cNvSpPr/>
          <p:nvPr/>
        </p:nvSpPr>
        <p:spPr>
          <a:xfrm>
            <a:off x="1018150" y="2892674"/>
            <a:ext cx="1521850" cy="2390525"/>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0115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C6004-CC25-4812-B702-81DE968EE089}"/>
              </a:ext>
            </a:extLst>
          </p:cNvPr>
          <p:cNvSpPr>
            <a:spLocks noGrp="1"/>
          </p:cNvSpPr>
          <p:nvPr>
            <p:ph type="title"/>
          </p:nvPr>
        </p:nvSpPr>
        <p:spPr/>
        <p:txBody>
          <a:bodyPr/>
          <a:lstStyle/>
          <a:p>
            <a:r>
              <a:rPr lang="en-US" dirty="0">
                <a:latin typeface="+mn-lt"/>
              </a:rPr>
              <a:t>Purpose of Title IV in ESSA</a:t>
            </a:r>
          </a:p>
        </p:txBody>
      </p:sp>
      <p:sp>
        <p:nvSpPr>
          <p:cNvPr id="3" name="Content Placeholder 2">
            <a:extLst>
              <a:ext uri="{FF2B5EF4-FFF2-40B4-BE49-F238E27FC236}">
                <a16:creationId xmlns:a16="http://schemas.microsoft.com/office/drawing/2014/main" id="{935DF904-7B2A-4D70-A87C-CF6FBEC804F2}"/>
              </a:ext>
            </a:extLst>
          </p:cNvPr>
          <p:cNvSpPr>
            <a:spLocks noGrp="1"/>
          </p:cNvSpPr>
          <p:nvPr>
            <p:ph idx="1"/>
          </p:nvPr>
        </p:nvSpPr>
        <p:spPr/>
        <p:txBody>
          <a:bodyPr/>
          <a:lstStyle/>
          <a:p>
            <a:pPr marL="0" lvl="0" indent="0" algn="l" rtl="0">
              <a:lnSpc>
                <a:spcPct val="90000"/>
              </a:lnSpc>
              <a:spcBef>
                <a:spcPts val="0"/>
              </a:spcBef>
              <a:spcAft>
                <a:spcPts val="0"/>
              </a:spcAft>
              <a:buNone/>
            </a:pPr>
            <a:r>
              <a:rPr lang="en-US" sz="2300" dirty="0">
                <a:solidFill>
                  <a:schemeClr val="dk1"/>
                </a:solidFill>
                <a:ea typeface="Calibri"/>
                <a:cs typeface="Calibri"/>
                <a:sym typeface="Calibri"/>
              </a:rPr>
              <a:t>To </a:t>
            </a:r>
            <a:r>
              <a:rPr lang="en-US" sz="2300" b="1" dirty="0">
                <a:solidFill>
                  <a:schemeClr val="dk1"/>
                </a:solidFill>
                <a:ea typeface="Calibri"/>
                <a:cs typeface="Calibri"/>
                <a:sym typeface="Calibri"/>
              </a:rPr>
              <a:t>improve academic achievement</a:t>
            </a:r>
            <a:r>
              <a:rPr lang="en-US" sz="2300" dirty="0">
                <a:solidFill>
                  <a:schemeClr val="dk1"/>
                </a:solidFill>
                <a:ea typeface="Calibri"/>
                <a:cs typeface="Calibri"/>
                <a:sym typeface="Calibri"/>
              </a:rPr>
              <a:t> by increasing the capacity of states, LEAs, schools, and communities to:</a:t>
            </a:r>
          </a:p>
          <a:p>
            <a:pPr marL="914400" lvl="1" indent="-311150" algn="l" rtl="0">
              <a:lnSpc>
                <a:spcPct val="90000"/>
              </a:lnSpc>
              <a:spcBef>
                <a:spcPts val="0"/>
              </a:spcBef>
              <a:spcAft>
                <a:spcPts val="0"/>
              </a:spcAft>
              <a:buSzPts val="1300"/>
              <a:buChar char="○"/>
            </a:pPr>
            <a:r>
              <a:rPr lang="en-US" sz="1900" dirty="0">
                <a:solidFill>
                  <a:schemeClr val="dk1"/>
                </a:solidFill>
                <a:ea typeface="Calibri"/>
                <a:cs typeface="Calibri"/>
                <a:sym typeface="Calibri"/>
              </a:rPr>
              <a:t>Provide all students with access to a well-rounded education;</a:t>
            </a:r>
          </a:p>
          <a:p>
            <a:pPr marL="914400" lvl="1" indent="-311150" algn="l" rtl="0">
              <a:lnSpc>
                <a:spcPct val="90000"/>
              </a:lnSpc>
              <a:spcBef>
                <a:spcPts val="0"/>
              </a:spcBef>
              <a:spcAft>
                <a:spcPts val="0"/>
              </a:spcAft>
              <a:buSzPts val="1300"/>
              <a:buChar char="○"/>
            </a:pPr>
            <a:r>
              <a:rPr lang="en-US" sz="1900" dirty="0">
                <a:solidFill>
                  <a:schemeClr val="dk1"/>
                </a:solidFill>
                <a:ea typeface="Calibri"/>
                <a:cs typeface="Calibri"/>
                <a:sym typeface="Calibri"/>
              </a:rPr>
              <a:t>Improve school conditions for student learning; and</a:t>
            </a:r>
          </a:p>
          <a:p>
            <a:pPr marL="914400" lvl="1" indent="-311150" algn="l" rtl="0">
              <a:lnSpc>
                <a:spcPct val="90000"/>
              </a:lnSpc>
              <a:spcBef>
                <a:spcPts val="0"/>
              </a:spcBef>
              <a:spcAft>
                <a:spcPts val="0"/>
              </a:spcAft>
              <a:buSzPts val="1300"/>
              <a:buChar char="○"/>
            </a:pPr>
            <a:r>
              <a:rPr lang="en-US" sz="1900" dirty="0">
                <a:solidFill>
                  <a:schemeClr val="dk1"/>
                </a:solidFill>
                <a:ea typeface="Calibri"/>
                <a:cs typeface="Calibri"/>
                <a:sym typeface="Calibri"/>
              </a:rPr>
              <a:t>Improve the use of technology in order to improve the academic achievement and digital literacy of all students.</a:t>
            </a:r>
          </a:p>
        </p:txBody>
      </p:sp>
      <p:sp>
        <p:nvSpPr>
          <p:cNvPr id="4" name="Slide Number Placeholder 3">
            <a:extLst>
              <a:ext uri="{FF2B5EF4-FFF2-40B4-BE49-F238E27FC236}">
                <a16:creationId xmlns:a16="http://schemas.microsoft.com/office/drawing/2014/main" id="{B7D8E283-B3D2-44DE-A136-5DAB2583EA65}"/>
              </a:ext>
            </a:extLst>
          </p:cNvPr>
          <p:cNvSpPr>
            <a:spLocks noGrp="1"/>
          </p:cNvSpPr>
          <p:nvPr>
            <p:ph type="sldNum" sz="quarter" idx="12"/>
          </p:nvPr>
        </p:nvSpPr>
        <p:spPr/>
        <p:txBody>
          <a:bodyPr/>
          <a:lstStyle/>
          <a:p>
            <a:fld id="{C479D5F6-EDCB-402A-AC08-4943A1820E8F}" type="slidenum">
              <a:rPr lang="en-US" smtClean="0"/>
              <a:pPr/>
              <a:t>57</a:t>
            </a:fld>
            <a:endParaRPr lang="en-US" dirty="0"/>
          </a:p>
        </p:txBody>
      </p:sp>
    </p:spTree>
    <p:extLst>
      <p:ext uri="{BB962C8B-B14F-4D97-AF65-F5344CB8AC3E}">
        <p14:creationId xmlns:p14="http://schemas.microsoft.com/office/powerpoint/2010/main" val="746967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BD2E-669F-477B-9303-238CDC7AE4CE}"/>
              </a:ext>
            </a:extLst>
          </p:cNvPr>
          <p:cNvSpPr>
            <a:spLocks noGrp="1"/>
          </p:cNvSpPr>
          <p:nvPr>
            <p:ph type="title"/>
          </p:nvPr>
        </p:nvSpPr>
        <p:spPr/>
        <p:txBody>
          <a:bodyPr/>
          <a:lstStyle/>
          <a:p>
            <a:r>
              <a:rPr lang="en-US" dirty="0">
                <a:latin typeface="+mn-lt"/>
              </a:rPr>
              <a:t>Title IV-A Focuses on School Mental Health</a:t>
            </a:r>
          </a:p>
        </p:txBody>
      </p:sp>
      <p:sp>
        <p:nvSpPr>
          <p:cNvPr id="3" name="Content Placeholder 2">
            <a:extLst>
              <a:ext uri="{FF2B5EF4-FFF2-40B4-BE49-F238E27FC236}">
                <a16:creationId xmlns:a16="http://schemas.microsoft.com/office/drawing/2014/main" id="{7EE9E71F-F3CA-492B-98C7-221148880449}"/>
              </a:ext>
            </a:extLst>
          </p:cNvPr>
          <p:cNvSpPr>
            <a:spLocks noGrp="1"/>
          </p:cNvSpPr>
          <p:nvPr>
            <p:ph idx="1"/>
          </p:nvPr>
        </p:nvSpPr>
        <p:spPr/>
        <p:txBody>
          <a:bodyPr>
            <a:normAutofit fontScale="70000" lnSpcReduction="20000"/>
          </a:bodyPr>
          <a:lstStyle/>
          <a:p>
            <a:pPr marL="0" lvl="0" indent="0" algn="l" rtl="0">
              <a:lnSpc>
                <a:spcPct val="100000"/>
              </a:lnSpc>
              <a:spcBef>
                <a:spcPts val="0"/>
              </a:spcBef>
              <a:spcAft>
                <a:spcPts val="0"/>
              </a:spcAft>
              <a:buNone/>
            </a:pPr>
            <a:r>
              <a:rPr lang="en-US" sz="2800" dirty="0"/>
              <a:t>Activities to Support Safe and Healthy Students</a:t>
            </a:r>
          </a:p>
          <a:p>
            <a:pPr marL="457200" lvl="0" indent="-304800" algn="l" rtl="0">
              <a:lnSpc>
                <a:spcPct val="100000"/>
              </a:lnSpc>
              <a:spcBef>
                <a:spcPts val="1000"/>
              </a:spcBef>
              <a:spcAft>
                <a:spcPts val="0"/>
              </a:spcAft>
              <a:buSzPts val="1200"/>
              <a:buChar char="●"/>
            </a:pPr>
            <a:r>
              <a:rPr lang="en-US" sz="2400" dirty="0"/>
              <a:t>foster safe, healthy, supportive, and drug-free environments;  </a:t>
            </a:r>
          </a:p>
          <a:p>
            <a:pPr marL="457200" lvl="0" indent="-304800" algn="l" rtl="0">
              <a:lnSpc>
                <a:spcPct val="100000"/>
              </a:lnSpc>
              <a:spcBef>
                <a:spcPts val="1000"/>
              </a:spcBef>
              <a:spcAft>
                <a:spcPts val="0"/>
              </a:spcAft>
              <a:buSzPts val="1200"/>
              <a:buChar char="●"/>
            </a:pPr>
            <a:r>
              <a:rPr lang="en-US" sz="2400" dirty="0"/>
              <a:t>drug and violence prevention activities and programs that are evidence-based; </a:t>
            </a:r>
          </a:p>
          <a:p>
            <a:pPr marL="457200" lvl="0" indent="-304800" algn="l" rtl="0">
              <a:lnSpc>
                <a:spcPct val="100000"/>
              </a:lnSpc>
              <a:spcBef>
                <a:spcPts val="1000"/>
              </a:spcBef>
              <a:spcAft>
                <a:spcPts val="0"/>
              </a:spcAft>
              <a:buSzPts val="1200"/>
              <a:buChar char="●"/>
            </a:pPr>
            <a:r>
              <a:rPr lang="en-US" sz="2400" dirty="0"/>
              <a:t>school-based mental health services, including early identification of mental health symptoms, drug use, and violence;  </a:t>
            </a:r>
          </a:p>
          <a:p>
            <a:pPr marL="457200" lvl="0" indent="-304800" algn="l" rtl="0">
              <a:lnSpc>
                <a:spcPct val="100000"/>
              </a:lnSpc>
              <a:spcBef>
                <a:spcPts val="1000"/>
              </a:spcBef>
              <a:spcAft>
                <a:spcPts val="0"/>
              </a:spcAft>
              <a:buSzPts val="1200"/>
              <a:buChar char="●"/>
            </a:pPr>
            <a:r>
              <a:rPr lang="en-US" sz="2400" dirty="0"/>
              <a:t>appropriate referrals to direct individual or group counseling services, may be provided by school-based mental health services providers; or in partnership with a public or private entity;  </a:t>
            </a:r>
          </a:p>
          <a:p>
            <a:pPr marL="457200" lvl="0" indent="-304800" algn="l" rtl="0">
              <a:lnSpc>
                <a:spcPct val="100000"/>
              </a:lnSpc>
              <a:spcBef>
                <a:spcPts val="1000"/>
              </a:spcBef>
              <a:spcAft>
                <a:spcPts val="0"/>
              </a:spcAft>
              <a:buSzPts val="1200"/>
              <a:buChar char="●"/>
            </a:pPr>
            <a:r>
              <a:rPr lang="en-US" sz="2400" dirty="0"/>
              <a:t>provide comprehensive school-based mental health services and supports;  </a:t>
            </a:r>
          </a:p>
          <a:p>
            <a:pPr marL="457200" lvl="0" indent="-304800" algn="l" rtl="0">
              <a:lnSpc>
                <a:spcPct val="100000"/>
              </a:lnSpc>
              <a:spcBef>
                <a:spcPts val="1000"/>
              </a:spcBef>
              <a:spcAft>
                <a:spcPts val="0"/>
              </a:spcAft>
              <a:buSzPts val="1200"/>
              <a:buChar char="●"/>
            </a:pPr>
            <a:r>
              <a:rPr lang="en-US" sz="2400" dirty="0"/>
              <a:t>staff development for school and community personnel in— </a:t>
            </a:r>
          </a:p>
          <a:p>
            <a:pPr marL="914400" lvl="0" indent="0" algn="l" rtl="0">
              <a:lnSpc>
                <a:spcPct val="100000"/>
              </a:lnSpc>
              <a:spcBef>
                <a:spcPts val="0"/>
              </a:spcBef>
              <a:spcAft>
                <a:spcPts val="0"/>
              </a:spcAft>
              <a:buNone/>
            </a:pPr>
            <a:r>
              <a:rPr lang="en-US" sz="2400" dirty="0"/>
              <a:t>(</a:t>
            </a:r>
            <a:r>
              <a:rPr lang="en-US" sz="2400" dirty="0" err="1"/>
              <a:t>i</a:t>
            </a:r>
            <a:r>
              <a:rPr lang="en-US" sz="2400" dirty="0"/>
              <a:t>) suicide prevention; </a:t>
            </a:r>
          </a:p>
          <a:p>
            <a:pPr marL="914400" lvl="0" indent="0" algn="l" rtl="0">
              <a:lnSpc>
                <a:spcPct val="100000"/>
              </a:lnSpc>
              <a:spcBef>
                <a:spcPts val="0"/>
              </a:spcBef>
              <a:spcAft>
                <a:spcPts val="0"/>
              </a:spcAft>
              <a:buNone/>
            </a:pPr>
            <a:r>
              <a:rPr lang="en-US" sz="2400" dirty="0"/>
              <a:t>(ii) trauma-informed practices in classroom management; </a:t>
            </a:r>
          </a:p>
          <a:p>
            <a:pPr marL="914400" lvl="0" indent="0" algn="l" rtl="0">
              <a:lnSpc>
                <a:spcPct val="100000"/>
              </a:lnSpc>
              <a:spcBef>
                <a:spcPts val="0"/>
              </a:spcBef>
              <a:spcAft>
                <a:spcPts val="0"/>
              </a:spcAft>
              <a:buNone/>
            </a:pPr>
            <a:r>
              <a:rPr lang="en-US" sz="2400" dirty="0"/>
              <a:t>(iii) crisis management and conflict resolution techniques; </a:t>
            </a:r>
          </a:p>
          <a:p>
            <a:pPr marL="914400" lvl="0" indent="0" algn="l" rtl="0">
              <a:lnSpc>
                <a:spcPct val="100000"/>
              </a:lnSpc>
              <a:spcBef>
                <a:spcPts val="0"/>
              </a:spcBef>
              <a:spcAft>
                <a:spcPts val="0"/>
              </a:spcAft>
              <a:buNone/>
            </a:pPr>
            <a:r>
              <a:rPr lang="en-US" sz="2400" dirty="0"/>
              <a:t>(iv) human trafficking; </a:t>
            </a:r>
          </a:p>
          <a:p>
            <a:pPr marL="914400" lvl="0" indent="0" algn="l" rtl="0">
              <a:lnSpc>
                <a:spcPct val="100000"/>
              </a:lnSpc>
              <a:spcBef>
                <a:spcPts val="0"/>
              </a:spcBef>
              <a:spcAft>
                <a:spcPts val="0"/>
              </a:spcAft>
              <a:buNone/>
            </a:pPr>
            <a:r>
              <a:rPr lang="en-US" sz="2400" dirty="0"/>
              <a:t>(v) school-based violence prevention strategies; </a:t>
            </a:r>
          </a:p>
          <a:p>
            <a:pPr marL="914400" lvl="0" indent="0" algn="l" rtl="0">
              <a:lnSpc>
                <a:spcPct val="100000"/>
              </a:lnSpc>
              <a:spcBef>
                <a:spcPts val="0"/>
              </a:spcBef>
              <a:spcAft>
                <a:spcPts val="0"/>
              </a:spcAft>
              <a:buNone/>
            </a:pPr>
            <a:r>
              <a:rPr lang="en-US" sz="2400" dirty="0"/>
              <a:t>(vi) drug abuse prevention, and </a:t>
            </a:r>
          </a:p>
          <a:p>
            <a:pPr marL="914400" lvl="0" indent="0" algn="l" rtl="0">
              <a:lnSpc>
                <a:spcPct val="100000"/>
              </a:lnSpc>
              <a:spcBef>
                <a:spcPts val="0"/>
              </a:spcBef>
              <a:spcAft>
                <a:spcPts val="0"/>
              </a:spcAft>
              <a:buNone/>
            </a:pPr>
            <a:r>
              <a:rPr lang="en-US" sz="2400" dirty="0"/>
              <a:t>(vii) bullying and harassment prevention…</a:t>
            </a:r>
          </a:p>
          <a:p>
            <a:pPr marL="0" indent="0">
              <a:buNone/>
            </a:pPr>
            <a:endParaRPr lang="en-US" dirty="0"/>
          </a:p>
        </p:txBody>
      </p:sp>
      <p:sp>
        <p:nvSpPr>
          <p:cNvPr id="4" name="Slide Number Placeholder 3">
            <a:extLst>
              <a:ext uri="{FF2B5EF4-FFF2-40B4-BE49-F238E27FC236}">
                <a16:creationId xmlns:a16="http://schemas.microsoft.com/office/drawing/2014/main" id="{4F7B05FA-A4EF-4012-8BB1-C3FCBEC56728}"/>
              </a:ext>
            </a:extLst>
          </p:cNvPr>
          <p:cNvSpPr>
            <a:spLocks noGrp="1"/>
          </p:cNvSpPr>
          <p:nvPr>
            <p:ph type="sldNum" sz="quarter" idx="12"/>
          </p:nvPr>
        </p:nvSpPr>
        <p:spPr/>
        <p:txBody>
          <a:bodyPr/>
          <a:lstStyle/>
          <a:p>
            <a:fld id="{C479D5F6-EDCB-402A-AC08-4943A1820E8F}" type="slidenum">
              <a:rPr lang="en-US" smtClean="0"/>
              <a:pPr/>
              <a:t>58</a:t>
            </a:fld>
            <a:endParaRPr lang="en-US" dirty="0"/>
          </a:p>
        </p:txBody>
      </p:sp>
      <p:sp>
        <p:nvSpPr>
          <p:cNvPr id="6" name="TextBox 5">
            <a:extLst>
              <a:ext uri="{FF2B5EF4-FFF2-40B4-BE49-F238E27FC236}">
                <a16:creationId xmlns:a16="http://schemas.microsoft.com/office/drawing/2014/main" id="{0E735DF6-7A58-4B3D-928F-9F3232D10506}"/>
              </a:ext>
            </a:extLst>
          </p:cNvPr>
          <p:cNvSpPr txBox="1"/>
          <p:nvPr/>
        </p:nvSpPr>
        <p:spPr>
          <a:xfrm>
            <a:off x="4476149" y="6171684"/>
            <a:ext cx="6096000" cy="369332"/>
          </a:xfrm>
          <a:prstGeom prst="rect">
            <a:avLst/>
          </a:prstGeom>
          <a:noFill/>
        </p:spPr>
        <p:txBody>
          <a:bodyPr wrap="square">
            <a:spAutoFit/>
          </a:bodyPr>
          <a:lstStyle/>
          <a:p>
            <a:pPr marL="0" lvl="0" indent="0" algn="r" rtl="0">
              <a:lnSpc>
                <a:spcPct val="100000"/>
              </a:lnSpc>
              <a:spcBef>
                <a:spcPts val="0"/>
              </a:spcBef>
              <a:spcAft>
                <a:spcPts val="0"/>
              </a:spcAft>
              <a:buClr>
                <a:schemeClr val="dk1"/>
              </a:buClr>
              <a:buSzPts val="1100"/>
              <a:buFont typeface="Arial"/>
              <a:buNone/>
            </a:pPr>
            <a:r>
              <a:rPr lang="en-US" sz="1800" u="sng" dirty="0">
                <a:solidFill>
                  <a:schemeClr val="accent5"/>
                </a:solidFill>
                <a:hlinkClick r:id="rId3">
                  <a:extLst>
                    <a:ext uri="{A12FA001-AC4F-418D-AE19-62706E023703}">
                      <ahyp:hlinkClr xmlns:ahyp="http://schemas.microsoft.com/office/drawing/2018/hyperlinkcolor" val="tx"/>
                    </a:ext>
                  </a:extLst>
                </a:hlinkClick>
              </a:rPr>
              <a:t>Every Student Succeeds Act: Section 4108</a:t>
            </a:r>
            <a:endParaRPr lang="en-US" sz="1800" dirty="0"/>
          </a:p>
        </p:txBody>
      </p:sp>
    </p:spTree>
    <p:extLst>
      <p:ext uri="{BB962C8B-B14F-4D97-AF65-F5344CB8AC3E}">
        <p14:creationId xmlns:p14="http://schemas.microsoft.com/office/powerpoint/2010/main" val="8108358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1A73-887B-4539-B55E-84DD0FEF5D80}"/>
              </a:ext>
            </a:extLst>
          </p:cNvPr>
          <p:cNvSpPr>
            <a:spLocks noGrp="1"/>
          </p:cNvSpPr>
          <p:nvPr>
            <p:ph type="title"/>
          </p:nvPr>
        </p:nvSpPr>
        <p:spPr/>
        <p:txBody>
          <a:bodyPr/>
          <a:lstStyle/>
          <a:p>
            <a:r>
              <a:rPr lang="en-US" dirty="0">
                <a:latin typeface="+mn-lt"/>
              </a:rPr>
              <a:t>Title IV-A Allowable Mental Health Expenses</a:t>
            </a:r>
          </a:p>
        </p:txBody>
      </p:sp>
      <p:sp>
        <p:nvSpPr>
          <p:cNvPr id="3" name="Content Placeholder 2">
            <a:extLst>
              <a:ext uri="{FF2B5EF4-FFF2-40B4-BE49-F238E27FC236}">
                <a16:creationId xmlns:a16="http://schemas.microsoft.com/office/drawing/2014/main" id="{2AD56A84-2121-423F-B80D-9FCC31DC2AD6}"/>
              </a:ext>
            </a:extLst>
          </p:cNvPr>
          <p:cNvSpPr>
            <a:spLocks noGrp="1"/>
          </p:cNvSpPr>
          <p:nvPr>
            <p:ph idx="1"/>
          </p:nvPr>
        </p:nvSpPr>
        <p:spPr/>
        <p:txBody>
          <a:bodyPr>
            <a:normAutofit/>
          </a:bodyPr>
          <a:lstStyle/>
          <a:p>
            <a:r>
              <a:rPr lang="en-US" dirty="0"/>
              <a:t>Salaries </a:t>
            </a:r>
          </a:p>
          <a:p>
            <a:pPr lvl="1"/>
            <a:r>
              <a:rPr lang="en-US" dirty="0"/>
              <a:t>Nurses</a:t>
            </a:r>
          </a:p>
          <a:p>
            <a:pPr lvl="1"/>
            <a:r>
              <a:rPr lang="en-US" dirty="0"/>
              <a:t>Psychologists</a:t>
            </a:r>
          </a:p>
          <a:p>
            <a:pPr lvl="1"/>
            <a:r>
              <a:rPr lang="en-US" dirty="0"/>
              <a:t>Social Workers</a:t>
            </a:r>
          </a:p>
          <a:p>
            <a:pPr lvl="1"/>
            <a:r>
              <a:rPr lang="en-US" dirty="0"/>
              <a:t>Counselors</a:t>
            </a:r>
          </a:p>
          <a:p>
            <a:pPr lvl="1"/>
            <a:r>
              <a:rPr lang="en-US" dirty="0"/>
              <a:t>Community Resource Coordinators</a:t>
            </a:r>
          </a:p>
          <a:p>
            <a:r>
              <a:rPr lang="en-US" dirty="0"/>
              <a:t>Curriculum  </a:t>
            </a:r>
          </a:p>
          <a:p>
            <a:r>
              <a:rPr lang="en-US" dirty="0"/>
              <a:t>Professional development </a:t>
            </a:r>
          </a:p>
          <a:p>
            <a:r>
              <a:rPr lang="en-US" dirty="0"/>
              <a:t>Instructional materials  </a:t>
            </a:r>
          </a:p>
          <a:p>
            <a:r>
              <a:rPr lang="en-US" dirty="0"/>
              <a:t>Contracted services with outside organizations</a:t>
            </a:r>
          </a:p>
          <a:p>
            <a:pPr marL="0" indent="0">
              <a:buNone/>
            </a:pPr>
            <a:endParaRPr lang="en-US" dirty="0"/>
          </a:p>
        </p:txBody>
      </p:sp>
      <p:sp>
        <p:nvSpPr>
          <p:cNvPr id="4" name="Slide Number Placeholder 3">
            <a:extLst>
              <a:ext uri="{FF2B5EF4-FFF2-40B4-BE49-F238E27FC236}">
                <a16:creationId xmlns:a16="http://schemas.microsoft.com/office/drawing/2014/main" id="{0E92266E-3EA5-43E0-B9C4-80B843B4D40D}"/>
              </a:ext>
            </a:extLst>
          </p:cNvPr>
          <p:cNvSpPr>
            <a:spLocks noGrp="1"/>
          </p:cNvSpPr>
          <p:nvPr>
            <p:ph type="sldNum" sz="quarter" idx="12"/>
          </p:nvPr>
        </p:nvSpPr>
        <p:spPr/>
        <p:txBody>
          <a:bodyPr/>
          <a:lstStyle/>
          <a:p>
            <a:fld id="{C479D5F6-EDCB-402A-AC08-4943A1820E8F}" type="slidenum">
              <a:rPr lang="en-US" smtClean="0"/>
              <a:pPr/>
              <a:t>59</a:t>
            </a:fld>
            <a:endParaRPr lang="en-US" dirty="0"/>
          </a:p>
        </p:txBody>
      </p:sp>
    </p:spTree>
    <p:extLst>
      <p:ext uri="{BB962C8B-B14F-4D97-AF65-F5344CB8AC3E}">
        <p14:creationId xmlns:p14="http://schemas.microsoft.com/office/powerpoint/2010/main" val="58409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 sz="4000" dirty="0">
                <a:latin typeface="+mn-lt"/>
              </a:rPr>
              <a:t>Social Emotional </a:t>
            </a:r>
            <a:r>
              <a:rPr lang="en-US" sz="4000" dirty="0">
                <a:latin typeface="+mn-lt"/>
              </a:rPr>
              <a:t>and School Climate</a:t>
            </a:r>
            <a:r>
              <a:rPr lang="en" sz="4000" dirty="0">
                <a:latin typeface="+mn-lt"/>
              </a:rPr>
              <a:t> Supports </a:t>
            </a:r>
            <a:endParaRPr lang="en-US" dirty="0">
              <a:latin typeface="+mn-lt"/>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6750326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FE5450-2490-4C30-A987-30B6116DA64D}"/>
              </a:ext>
            </a:extLst>
          </p:cNvPr>
          <p:cNvSpPr>
            <a:spLocks noGrp="1"/>
          </p:cNvSpPr>
          <p:nvPr>
            <p:ph sz="half" idx="1"/>
          </p:nvPr>
        </p:nvSpPr>
        <p:spPr/>
        <p:txBody>
          <a:bodyPr>
            <a:normAutofit lnSpcReduction="10000"/>
          </a:bodyPr>
          <a:lstStyle/>
          <a:p>
            <a:pPr marL="457200" lvl="0" indent="-330200" algn="l" rtl="0">
              <a:lnSpc>
                <a:spcPct val="150000"/>
              </a:lnSpc>
              <a:spcBef>
                <a:spcPts val="0"/>
              </a:spcBef>
              <a:spcAft>
                <a:spcPts val="0"/>
              </a:spcAft>
              <a:buSzPts val="1600"/>
              <a:buChar char="●"/>
            </a:pPr>
            <a:r>
              <a:rPr lang="en-US" sz="2400" dirty="0"/>
              <a:t>Suicide prevention</a:t>
            </a:r>
          </a:p>
          <a:p>
            <a:pPr marL="457200" lvl="0" indent="-330200" algn="l" rtl="0">
              <a:lnSpc>
                <a:spcPct val="150000"/>
              </a:lnSpc>
              <a:spcBef>
                <a:spcPts val="0"/>
              </a:spcBef>
              <a:spcAft>
                <a:spcPts val="0"/>
              </a:spcAft>
              <a:buSzPts val="1600"/>
              <a:buChar char="●"/>
            </a:pPr>
            <a:r>
              <a:rPr lang="en-US" sz="2400" dirty="0"/>
              <a:t>Social emotional curriculum</a:t>
            </a:r>
          </a:p>
          <a:p>
            <a:pPr marL="457200" lvl="0" indent="-330200" algn="l" rtl="0">
              <a:lnSpc>
                <a:spcPct val="150000"/>
              </a:lnSpc>
              <a:spcBef>
                <a:spcPts val="0"/>
              </a:spcBef>
              <a:spcAft>
                <a:spcPts val="0"/>
              </a:spcAft>
              <a:buSzPts val="1600"/>
              <a:buChar char="●"/>
            </a:pPr>
            <a:r>
              <a:rPr lang="en-US" sz="2400" dirty="0"/>
              <a:t>Mental health counselors</a:t>
            </a:r>
          </a:p>
          <a:p>
            <a:pPr marL="457200" lvl="0" indent="-330200" algn="l" rtl="0">
              <a:lnSpc>
                <a:spcPct val="150000"/>
              </a:lnSpc>
              <a:spcBef>
                <a:spcPts val="0"/>
              </a:spcBef>
              <a:spcAft>
                <a:spcPts val="0"/>
              </a:spcAft>
              <a:buSzPts val="1600"/>
              <a:buChar char="●"/>
            </a:pPr>
            <a:r>
              <a:rPr lang="en-US" sz="2400" dirty="0"/>
              <a:t>Online safety training</a:t>
            </a:r>
          </a:p>
          <a:p>
            <a:pPr marL="457200" lvl="0" indent="-330200" algn="l" rtl="0">
              <a:lnSpc>
                <a:spcPct val="150000"/>
              </a:lnSpc>
              <a:spcBef>
                <a:spcPts val="0"/>
              </a:spcBef>
              <a:spcAft>
                <a:spcPts val="0"/>
              </a:spcAft>
              <a:buSzPts val="1600"/>
              <a:buChar char="●"/>
            </a:pPr>
            <a:r>
              <a:rPr lang="en-US" sz="2400" dirty="0"/>
              <a:t>Bullying prevention</a:t>
            </a:r>
          </a:p>
          <a:p>
            <a:pPr marL="457200" lvl="0" indent="-330200" algn="l" rtl="0">
              <a:lnSpc>
                <a:spcPct val="150000"/>
              </a:lnSpc>
              <a:spcBef>
                <a:spcPts val="0"/>
              </a:spcBef>
              <a:spcAft>
                <a:spcPts val="0"/>
              </a:spcAft>
              <a:buSzPts val="1600"/>
              <a:buChar char="●"/>
            </a:pPr>
            <a:r>
              <a:rPr lang="en-US" sz="2400" dirty="0"/>
              <a:t>Truancy prevention</a:t>
            </a:r>
          </a:p>
          <a:p>
            <a:pPr marL="457200" lvl="0" indent="-330200" algn="l" rtl="0">
              <a:lnSpc>
                <a:spcPct val="150000"/>
              </a:lnSpc>
              <a:spcBef>
                <a:spcPts val="0"/>
              </a:spcBef>
              <a:spcAft>
                <a:spcPts val="0"/>
              </a:spcAft>
              <a:buSzPts val="1600"/>
              <a:buChar char="●"/>
            </a:pPr>
            <a:r>
              <a:rPr lang="en-US" sz="2400" dirty="0"/>
              <a:t>Mentor training </a:t>
            </a:r>
          </a:p>
          <a:p>
            <a:pPr marL="457200" lvl="0" indent="-330200" algn="l" rtl="0">
              <a:lnSpc>
                <a:spcPct val="150000"/>
              </a:lnSpc>
              <a:spcBef>
                <a:spcPts val="0"/>
              </a:spcBef>
              <a:spcAft>
                <a:spcPts val="0"/>
              </a:spcAft>
              <a:buSzPts val="1600"/>
              <a:buChar char="●"/>
            </a:pPr>
            <a:r>
              <a:rPr lang="en-US" sz="2400" dirty="0"/>
              <a:t>Conflict resolution</a:t>
            </a:r>
          </a:p>
          <a:p>
            <a:pPr marL="0" indent="0">
              <a:buNone/>
            </a:pPr>
            <a:endParaRPr lang="en-US" dirty="0"/>
          </a:p>
        </p:txBody>
      </p:sp>
      <p:sp>
        <p:nvSpPr>
          <p:cNvPr id="6" name="Content Placeholder 5">
            <a:extLst>
              <a:ext uri="{FF2B5EF4-FFF2-40B4-BE49-F238E27FC236}">
                <a16:creationId xmlns:a16="http://schemas.microsoft.com/office/drawing/2014/main" id="{7223255B-66B7-4A75-A7AE-4189E2605E52}"/>
              </a:ext>
            </a:extLst>
          </p:cNvPr>
          <p:cNvSpPr>
            <a:spLocks noGrp="1"/>
          </p:cNvSpPr>
          <p:nvPr>
            <p:ph sz="half" idx="2"/>
          </p:nvPr>
        </p:nvSpPr>
        <p:spPr/>
        <p:txBody>
          <a:bodyPr>
            <a:normAutofit lnSpcReduction="10000"/>
          </a:bodyPr>
          <a:lstStyle/>
          <a:p>
            <a:pPr marL="457200" lvl="0" indent="-330200" algn="l" rtl="0">
              <a:lnSpc>
                <a:spcPct val="150000"/>
              </a:lnSpc>
              <a:spcBef>
                <a:spcPts val="0"/>
              </a:spcBef>
              <a:spcAft>
                <a:spcPts val="0"/>
              </a:spcAft>
              <a:buSzPts val="1600"/>
              <a:buChar char="●"/>
            </a:pPr>
            <a:r>
              <a:rPr lang="en-US" sz="2400" dirty="0"/>
              <a:t>Restorative Justice</a:t>
            </a:r>
          </a:p>
          <a:p>
            <a:pPr marL="457200" lvl="0" indent="-330200" algn="l" rtl="0">
              <a:lnSpc>
                <a:spcPct val="150000"/>
              </a:lnSpc>
              <a:spcBef>
                <a:spcPts val="0"/>
              </a:spcBef>
              <a:spcAft>
                <a:spcPts val="0"/>
              </a:spcAft>
              <a:buSzPts val="1600"/>
              <a:buChar char="●"/>
            </a:pPr>
            <a:r>
              <a:rPr lang="en-US" sz="2400" dirty="0"/>
              <a:t>Community partnership coordinator</a:t>
            </a:r>
          </a:p>
          <a:p>
            <a:pPr marL="457200" lvl="0" indent="-330200" algn="l" rtl="0">
              <a:lnSpc>
                <a:spcPct val="150000"/>
              </a:lnSpc>
              <a:spcBef>
                <a:spcPts val="0"/>
              </a:spcBef>
              <a:spcAft>
                <a:spcPts val="0"/>
              </a:spcAft>
              <a:buSzPts val="1600"/>
              <a:buChar char="●"/>
            </a:pPr>
            <a:r>
              <a:rPr lang="en-US" sz="2400" dirty="0"/>
              <a:t>PBIS</a:t>
            </a:r>
          </a:p>
          <a:p>
            <a:pPr marL="457200" lvl="0" indent="-330200" algn="l" rtl="0">
              <a:lnSpc>
                <a:spcPct val="150000"/>
              </a:lnSpc>
              <a:spcBef>
                <a:spcPts val="0"/>
              </a:spcBef>
              <a:spcAft>
                <a:spcPts val="0"/>
              </a:spcAft>
              <a:buSzPts val="1600"/>
              <a:buChar char="●"/>
            </a:pPr>
            <a:r>
              <a:rPr lang="en-US" sz="2400" dirty="0"/>
              <a:t>Trauma-informed care</a:t>
            </a:r>
          </a:p>
          <a:p>
            <a:pPr marL="457200" lvl="0" indent="-330200" algn="l" rtl="0">
              <a:lnSpc>
                <a:spcPct val="150000"/>
              </a:lnSpc>
              <a:spcBef>
                <a:spcPts val="0"/>
              </a:spcBef>
              <a:spcAft>
                <a:spcPts val="0"/>
              </a:spcAft>
              <a:buSzPts val="1600"/>
              <a:buChar char="●"/>
            </a:pPr>
            <a:r>
              <a:rPr lang="en-US" sz="2400" dirty="0"/>
              <a:t>Guest speakers</a:t>
            </a:r>
          </a:p>
          <a:p>
            <a:pPr marL="457200" lvl="0" indent="-330200" algn="l" rtl="0">
              <a:lnSpc>
                <a:spcPct val="150000"/>
              </a:lnSpc>
              <a:spcBef>
                <a:spcPts val="0"/>
              </a:spcBef>
              <a:spcAft>
                <a:spcPts val="0"/>
              </a:spcAft>
              <a:buSzPts val="1600"/>
              <a:buChar char="●"/>
            </a:pPr>
            <a:r>
              <a:rPr lang="en-US" sz="2400" dirty="0"/>
              <a:t>Mindfulness training</a:t>
            </a:r>
          </a:p>
          <a:p>
            <a:pPr marL="457200" lvl="0" indent="-330200" algn="l" rtl="0">
              <a:lnSpc>
                <a:spcPct val="150000"/>
              </a:lnSpc>
              <a:spcBef>
                <a:spcPts val="0"/>
              </a:spcBef>
              <a:spcAft>
                <a:spcPts val="0"/>
              </a:spcAft>
              <a:buSzPts val="1600"/>
              <a:buChar char="●"/>
            </a:pPr>
            <a:r>
              <a:rPr lang="en-US" sz="2400" dirty="0"/>
              <a:t>Contracts with community-based mental health providers</a:t>
            </a:r>
          </a:p>
          <a:p>
            <a:pPr marL="0" indent="0">
              <a:buNone/>
            </a:pPr>
            <a:endParaRPr lang="en-US" dirty="0"/>
          </a:p>
        </p:txBody>
      </p:sp>
      <p:sp>
        <p:nvSpPr>
          <p:cNvPr id="4" name="Slide Number Placeholder 3">
            <a:extLst>
              <a:ext uri="{FF2B5EF4-FFF2-40B4-BE49-F238E27FC236}">
                <a16:creationId xmlns:a16="http://schemas.microsoft.com/office/drawing/2014/main" id="{69913B8D-5D1B-4199-86E8-90EBC8CCF10D}"/>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
        <p:nvSpPr>
          <p:cNvPr id="2" name="Title 1">
            <a:extLst>
              <a:ext uri="{FF2B5EF4-FFF2-40B4-BE49-F238E27FC236}">
                <a16:creationId xmlns:a16="http://schemas.microsoft.com/office/drawing/2014/main" id="{66140E82-03B0-425D-B63B-5B85B6F27DD9}"/>
              </a:ext>
            </a:extLst>
          </p:cNvPr>
          <p:cNvSpPr>
            <a:spLocks noGrp="1"/>
          </p:cNvSpPr>
          <p:nvPr>
            <p:ph type="title"/>
          </p:nvPr>
        </p:nvSpPr>
        <p:spPr/>
        <p:txBody>
          <a:bodyPr/>
          <a:lstStyle/>
          <a:p>
            <a:r>
              <a:rPr lang="en-US" dirty="0">
                <a:latin typeface="+mn-lt"/>
              </a:rPr>
              <a:t>Uses of Title IV-A Funds to Support Safe and Healthy Students Around the State</a:t>
            </a:r>
          </a:p>
        </p:txBody>
      </p:sp>
    </p:spTree>
    <p:extLst>
      <p:ext uri="{BB962C8B-B14F-4D97-AF65-F5344CB8AC3E}">
        <p14:creationId xmlns:p14="http://schemas.microsoft.com/office/powerpoint/2010/main" val="34628257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4A5EE4-F8DD-4490-8385-111EFD064E76}"/>
              </a:ext>
            </a:extLst>
          </p:cNvPr>
          <p:cNvSpPr>
            <a:spLocks noGrp="1"/>
          </p:cNvSpPr>
          <p:nvPr>
            <p:ph type="title"/>
          </p:nvPr>
        </p:nvSpPr>
        <p:spPr/>
        <p:txBody>
          <a:bodyPr/>
          <a:lstStyle/>
          <a:p>
            <a:r>
              <a:rPr lang="en-US" dirty="0">
                <a:latin typeface="+mn-lt"/>
              </a:rPr>
              <a:t>Analyzing Safe and Healthy Students Needs</a:t>
            </a:r>
          </a:p>
        </p:txBody>
      </p:sp>
      <p:sp>
        <p:nvSpPr>
          <p:cNvPr id="7" name="Content Placeholder 6">
            <a:extLst>
              <a:ext uri="{FF2B5EF4-FFF2-40B4-BE49-F238E27FC236}">
                <a16:creationId xmlns:a16="http://schemas.microsoft.com/office/drawing/2014/main" id="{4FF6052B-C91A-4517-97C2-1427D3533793}"/>
              </a:ext>
            </a:extLst>
          </p:cNvPr>
          <p:cNvSpPr>
            <a:spLocks noGrp="1"/>
          </p:cNvSpPr>
          <p:nvPr>
            <p:ph idx="1"/>
          </p:nvPr>
        </p:nvSpPr>
        <p:spPr/>
        <p:txBody>
          <a:bodyPr/>
          <a:lstStyle/>
          <a:p>
            <a:pPr marL="457200" lvl="0" indent="-342900" algn="l" rtl="0">
              <a:lnSpc>
                <a:spcPct val="100000"/>
              </a:lnSpc>
              <a:spcBef>
                <a:spcPts val="0"/>
              </a:spcBef>
              <a:spcAft>
                <a:spcPts val="0"/>
              </a:spcAft>
              <a:buSzPts val="1800"/>
              <a:buChar char="●"/>
            </a:pPr>
            <a:r>
              <a:rPr lang="en-US" dirty="0"/>
              <a:t>What are the individual, community, and environmental factors currently impacting the safety and well-being of students in your district?  What are staff and students saying that they need?  </a:t>
            </a:r>
          </a:p>
          <a:p>
            <a:pPr marL="457200" lvl="0" indent="-342900" algn="l" rtl="0">
              <a:lnSpc>
                <a:spcPct val="100000"/>
              </a:lnSpc>
              <a:spcBef>
                <a:spcPts val="1000"/>
              </a:spcBef>
              <a:spcAft>
                <a:spcPts val="0"/>
              </a:spcAft>
              <a:buSzPts val="1800"/>
              <a:buChar char="●"/>
            </a:pPr>
            <a:r>
              <a:rPr lang="en-US" dirty="0"/>
              <a:t>What practices, policies, or resources may be missing and need to be added?</a:t>
            </a:r>
          </a:p>
          <a:p>
            <a:pPr marL="457200" lvl="0" indent="-342900" algn="l" rtl="0">
              <a:lnSpc>
                <a:spcPct val="100000"/>
              </a:lnSpc>
              <a:spcBef>
                <a:spcPts val="1000"/>
              </a:spcBef>
              <a:spcAft>
                <a:spcPts val="0"/>
              </a:spcAft>
              <a:buSzPts val="1800"/>
              <a:buChar char="●"/>
            </a:pPr>
            <a:r>
              <a:rPr lang="en-US" dirty="0"/>
              <a:t>What programs and interventions need to be added to reach students? Staff?</a:t>
            </a:r>
          </a:p>
          <a:p>
            <a:pPr marL="457200" lvl="0" indent="-342900" algn="l" rtl="0">
              <a:lnSpc>
                <a:spcPct val="100000"/>
              </a:lnSpc>
              <a:spcBef>
                <a:spcPts val="1000"/>
              </a:spcBef>
              <a:spcAft>
                <a:spcPts val="0"/>
              </a:spcAft>
              <a:buSzPts val="1800"/>
              <a:buChar char="●"/>
            </a:pPr>
            <a:r>
              <a:rPr lang="en-US" dirty="0"/>
              <a:t>How are Title IV-A funds currently supporting these needs?  Are there additional ways that they can be used?    </a:t>
            </a:r>
          </a:p>
          <a:p>
            <a:pPr marL="0" indent="0">
              <a:buNone/>
            </a:pPr>
            <a:endParaRPr lang="en-US" dirty="0"/>
          </a:p>
        </p:txBody>
      </p:sp>
      <p:sp>
        <p:nvSpPr>
          <p:cNvPr id="4" name="Slide Number Placeholder 3">
            <a:extLst>
              <a:ext uri="{FF2B5EF4-FFF2-40B4-BE49-F238E27FC236}">
                <a16:creationId xmlns:a16="http://schemas.microsoft.com/office/drawing/2014/main" id="{906FC6F2-4DFB-4FD7-BA24-A89876AA3CE9}"/>
              </a:ext>
            </a:extLst>
          </p:cNvPr>
          <p:cNvSpPr>
            <a:spLocks noGrp="1"/>
          </p:cNvSpPr>
          <p:nvPr>
            <p:ph type="sldNum" sz="quarter" idx="12"/>
          </p:nvPr>
        </p:nvSpPr>
        <p:spPr/>
        <p:txBody>
          <a:bodyPr/>
          <a:lstStyle/>
          <a:p>
            <a:fld id="{C479D5F6-EDCB-402A-AC08-4943A1820E8F}" type="slidenum">
              <a:rPr lang="en-US" smtClean="0"/>
              <a:pPr/>
              <a:t>61</a:t>
            </a:fld>
            <a:endParaRPr lang="en-US" dirty="0"/>
          </a:p>
        </p:txBody>
      </p:sp>
    </p:spTree>
    <p:extLst>
      <p:ext uri="{BB962C8B-B14F-4D97-AF65-F5344CB8AC3E}">
        <p14:creationId xmlns:p14="http://schemas.microsoft.com/office/powerpoint/2010/main" val="18986444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EDB2C5-1EE4-45DD-9E7F-EC4F53281BFD}"/>
              </a:ext>
            </a:extLst>
          </p:cNvPr>
          <p:cNvSpPr>
            <a:spLocks noGrp="1"/>
          </p:cNvSpPr>
          <p:nvPr>
            <p:ph sz="half" idx="1"/>
          </p:nvPr>
        </p:nvSpPr>
        <p:spPr/>
        <p:txBody>
          <a:bodyPr/>
          <a:lstStyle/>
          <a:p>
            <a:pPr marL="0" lvl="0" indent="0" algn="l" rtl="0">
              <a:lnSpc>
                <a:spcPct val="100000"/>
              </a:lnSpc>
              <a:spcBef>
                <a:spcPts val="0"/>
              </a:spcBef>
              <a:spcAft>
                <a:spcPts val="0"/>
              </a:spcAft>
              <a:buNone/>
            </a:pPr>
            <a:endParaRPr lang="en-US" sz="2400" dirty="0"/>
          </a:p>
          <a:p>
            <a:pPr marL="0" lvl="0" indent="0" algn="ctr" rtl="0">
              <a:lnSpc>
                <a:spcPct val="100000"/>
              </a:lnSpc>
              <a:spcBef>
                <a:spcPts val="1600"/>
              </a:spcBef>
              <a:spcAft>
                <a:spcPts val="0"/>
              </a:spcAft>
              <a:buNone/>
            </a:pPr>
            <a:r>
              <a:rPr lang="en-US" sz="2400" dirty="0"/>
              <a:t>Tammy Giessinger</a:t>
            </a:r>
          </a:p>
          <a:p>
            <a:pPr marL="0" lvl="0" indent="0" algn="ctr" rtl="0">
              <a:lnSpc>
                <a:spcPct val="100000"/>
              </a:lnSpc>
              <a:spcBef>
                <a:spcPts val="1600"/>
              </a:spcBef>
              <a:spcAft>
                <a:spcPts val="0"/>
              </a:spcAft>
              <a:buNone/>
            </a:pPr>
            <a:r>
              <a:rPr lang="en-US" sz="2400" dirty="0"/>
              <a:t>ESEA Monitoring &amp; Title IV Specialist</a:t>
            </a:r>
          </a:p>
          <a:p>
            <a:pPr marL="0" lvl="0" indent="0" algn="ctr" rtl="0">
              <a:lnSpc>
                <a:spcPct val="100000"/>
              </a:lnSpc>
              <a:spcBef>
                <a:spcPts val="1600"/>
              </a:spcBef>
              <a:spcAft>
                <a:spcPts val="0"/>
              </a:spcAft>
              <a:buNone/>
            </a:pPr>
            <a:r>
              <a:rPr lang="en-US" sz="2400" u="sng" dirty="0">
                <a:solidFill>
                  <a:schemeClr val="hlink"/>
                </a:solidFill>
                <a:hlinkClick r:id="rId3"/>
              </a:rPr>
              <a:t>giessinger_t@cde.state.co.us</a:t>
            </a:r>
            <a:endParaRPr lang="en-US" sz="2400" dirty="0"/>
          </a:p>
          <a:p>
            <a:pPr marL="0" lvl="0" indent="0" algn="ctr" rtl="0">
              <a:lnSpc>
                <a:spcPct val="100000"/>
              </a:lnSpc>
              <a:spcBef>
                <a:spcPts val="1600"/>
              </a:spcBef>
              <a:spcAft>
                <a:spcPts val="1600"/>
              </a:spcAft>
              <a:buNone/>
            </a:pPr>
            <a:r>
              <a:rPr lang="en-US" sz="2400" dirty="0"/>
              <a:t>720-827-5291 (cell)</a:t>
            </a:r>
          </a:p>
          <a:p>
            <a:pPr marL="0" indent="0">
              <a:buNone/>
            </a:pPr>
            <a:endParaRPr lang="en-US" dirty="0"/>
          </a:p>
        </p:txBody>
      </p:sp>
      <p:sp>
        <p:nvSpPr>
          <p:cNvPr id="6" name="Content Placeholder 5">
            <a:extLst>
              <a:ext uri="{FF2B5EF4-FFF2-40B4-BE49-F238E27FC236}">
                <a16:creationId xmlns:a16="http://schemas.microsoft.com/office/drawing/2014/main" id="{5D4ED10E-1450-4C51-AFE1-509A35D9C0DA}"/>
              </a:ext>
            </a:extLst>
          </p:cNvPr>
          <p:cNvSpPr>
            <a:spLocks noGrp="1"/>
          </p:cNvSpPr>
          <p:nvPr>
            <p:ph sz="half" idx="2"/>
          </p:nvPr>
        </p:nvSpPr>
        <p:spPr/>
        <p:txBody>
          <a:bodyPr/>
          <a:lstStyle/>
          <a:p>
            <a:pPr marL="0" lvl="0" indent="0" algn="l" rtl="0">
              <a:lnSpc>
                <a:spcPct val="100000"/>
              </a:lnSpc>
              <a:spcBef>
                <a:spcPts val="1600"/>
              </a:spcBef>
              <a:spcAft>
                <a:spcPts val="0"/>
              </a:spcAft>
              <a:buClr>
                <a:schemeClr val="dk1"/>
              </a:buClr>
              <a:buSzPts val="1100"/>
              <a:buFont typeface="Arial"/>
              <a:buNone/>
            </a:pPr>
            <a:endParaRPr lang="en-US" sz="2400" dirty="0"/>
          </a:p>
          <a:p>
            <a:pPr marL="0" lvl="0" indent="0" algn="ctr" rtl="0">
              <a:lnSpc>
                <a:spcPct val="100000"/>
              </a:lnSpc>
              <a:spcBef>
                <a:spcPts val="1600"/>
              </a:spcBef>
              <a:spcAft>
                <a:spcPts val="0"/>
              </a:spcAft>
              <a:buClr>
                <a:schemeClr val="dk1"/>
              </a:buClr>
              <a:buSzPts val="1100"/>
              <a:buFont typeface="Arial"/>
              <a:buNone/>
            </a:pPr>
            <a:r>
              <a:rPr lang="en-US" sz="2400" dirty="0"/>
              <a:t>Michelle Prael</a:t>
            </a:r>
          </a:p>
          <a:p>
            <a:pPr marL="0" lvl="0" indent="0" algn="ctr" rtl="0">
              <a:lnSpc>
                <a:spcPct val="100000"/>
              </a:lnSpc>
              <a:spcBef>
                <a:spcPts val="1600"/>
              </a:spcBef>
              <a:spcAft>
                <a:spcPts val="0"/>
              </a:spcAft>
              <a:buClr>
                <a:schemeClr val="dk1"/>
              </a:buClr>
              <a:buSzPts val="1100"/>
              <a:buFont typeface="Arial"/>
              <a:buNone/>
            </a:pPr>
            <a:r>
              <a:rPr lang="en-US" sz="2400" dirty="0"/>
              <a:t>ESEA Consultant, Title ID</a:t>
            </a:r>
          </a:p>
          <a:p>
            <a:pPr marL="0" lvl="0" indent="0" algn="ctr" rtl="0">
              <a:lnSpc>
                <a:spcPct val="100000"/>
              </a:lnSpc>
              <a:spcBef>
                <a:spcPts val="1600"/>
              </a:spcBef>
              <a:spcAft>
                <a:spcPts val="0"/>
              </a:spcAft>
              <a:buNone/>
            </a:pPr>
            <a:r>
              <a:rPr lang="en-US" sz="2400" u="sng" dirty="0">
                <a:solidFill>
                  <a:schemeClr val="hlink"/>
                </a:solidFill>
                <a:hlinkClick r:id="rId4"/>
              </a:rPr>
              <a:t>prael_m@cde.state.co.us</a:t>
            </a:r>
            <a:endParaRPr lang="en-US" sz="2400" dirty="0"/>
          </a:p>
          <a:p>
            <a:pPr marL="0" lvl="0" indent="0" algn="ctr" rtl="0">
              <a:lnSpc>
                <a:spcPct val="100000"/>
              </a:lnSpc>
              <a:spcBef>
                <a:spcPts val="1600"/>
              </a:spcBef>
              <a:spcAft>
                <a:spcPts val="1600"/>
              </a:spcAft>
              <a:buClr>
                <a:schemeClr val="dk1"/>
              </a:buClr>
              <a:buSzPts val="1100"/>
              <a:buFont typeface="Arial"/>
              <a:buNone/>
            </a:pPr>
            <a:r>
              <a:rPr lang="en-US" sz="2400" dirty="0"/>
              <a:t>303-866-6998</a:t>
            </a:r>
          </a:p>
          <a:p>
            <a:pPr marL="0" indent="0">
              <a:buNone/>
            </a:pPr>
            <a:endParaRPr lang="en-US" dirty="0"/>
          </a:p>
        </p:txBody>
      </p:sp>
      <p:sp>
        <p:nvSpPr>
          <p:cNvPr id="4" name="Slide Number Placeholder 3">
            <a:extLst>
              <a:ext uri="{FF2B5EF4-FFF2-40B4-BE49-F238E27FC236}">
                <a16:creationId xmlns:a16="http://schemas.microsoft.com/office/drawing/2014/main" id="{036D7E1B-9034-4883-96CC-FBDECDFEBA09}"/>
              </a:ext>
            </a:extLst>
          </p:cNvPr>
          <p:cNvSpPr>
            <a:spLocks noGrp="1"/>
          </p:cNvSpPr>
          <p:nvPr>
            <p:ph type="sldNum" sz="quarter" idx="12"/>
          </p:nvPr>
        </p:nvSpPr>
        <p:spPr/>
        <p:txBody>
          <a:bodyPr/>
          <a:lstStyle/>
          <a:p>
            <a:fld id="{C479D5F6-EDCB-402A-AC08-4943A1820E8F}" type="slidenum">
              <a:rPr lang="en-US" smtClean="0"/>
              <a:pPr/>
              <a:t>62</a:t>
            </a:fld>
            <a:endParaRPr lang="en-US" dirty="0"/>
          </a:p>
        </p:txBody>
      </p:sp>
      <p:sp>
        <p:nvSpPr>
          <p:cNvPr id="2" name="Title 1">
            <a:extLst>
              <a:ext uri="{FF2B5EF4-FFF2-40B4-BE49-F238E27FC236}">
                <a16:creationId xmlns:a16="http://schemas.microsoft.com/office/drawing/2014/main" id="{EE967181-F826-4584-8878-0DF54624FE86}"/>
              </a:ext>
            </a:extLst>
          </p:cNvPr>
          <p:cNvSpPr>
            <a:spLocks noGrp="1"/>
          </p:cNvSpPr>
          <p:nvPr>
            <p:ph type="title"/>
          </p:nvPr>
        </p:nvSpPr>
        <p:spPr/>
        <p:txBody>
          <a:bodyPr/>
          <a:lstStyle/>
          <a:p>
            <a:r>
              <a:rPr lang="en" dirty="0">
                <a:latin typeface="+mn-lt"/>
              </a:rPr>
              <a:t>Questions? Technical Assistance Needed?</a:t>
            </a:r>
            <a:endParaRPr lang="en-US" dirty="0">
              <a:latin typeface="+mn-lt"/>
            </a:endParaRPr>
          </a:p>
        </p:txBody>
      </p:sp>
    </p:spTree>
    <p:extLst>
      <p:ext uri="{BB962C8B-B14F-4D97-AF65-F5344CB8AC3E}">
        <p14:creationId xmlns:p14="http://schemas.microsoft.com/office/powerpoint/2010/main" val="2027000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9">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95338" y="981075"/>
            <a:ext cx="10601325"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49C441-7DDB-4B1D-9427-01029C3E0BE1}"/>
              </a:ext>
            </a:extLst>
          </p:cNvPr>
          <p:cNvSpPr>
            <a:spLocks noGrp="1"/>
          </p:cNvSpPr>
          <p:nvPr>
            <p:ph type="ctrTitle"/>
          </p:nvPr>
        </p:nvSpPr>
        <p:spPr>
          <a:xfrm>
            <a:off x="1537097" y="1428750"/>
            <a:ext cx="9117807" cy="2105026"/>
          </a:xfrm>
        </p:spPr>
        <p:txBody>
          <a:bodyPr vert="horz" lIns="91440" tIns="45720" rIns="91440" bIns="45720" rtlCol="0" anchor="b">
            <a:normAutofit/>
          </a:bodyPr>
          <a:lstStyle/>
          <a:p>
            <a:r>
              <a:rPr lang="en-US" sz="6000" kern="1200" dirty="0">
                <a:solidFill>
                  <a:schemeClr val="tx1"/>
                </a:solidFill>
                <a:latin typeface="+mj-lt"/>
                <a:ea typeface="+mj-ea"/>
                <a:cs typeface="+mj-cs"/>
              </a:rPr>
              <a:t>Thank you!</a:t>
            </a:r>
          </a:p>
        </p:txBody>
      </p:sp>
      <p:cxnSp>
        <p:nvCxnSpPr>
          <p:cNvPr id="12" name="Straight Connector 11">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771366"/>
            <a:ext cx="54864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3EE1DF7-99B5-49C3-97C3-3608AC3592F9}"/>
              </a:ext>
            </a:extLst>
          </p:cNvPr>
          <p:cNvSpPr>
            <a:spLocks noGrp="1"/>
          </p:cNvSpPr>
          <p:nvPr>
            <p:ph type="sldNum" sz="quarter" idx="12"/>
          </p:nvPr>
        </p:nvSpPr>
        <p:spPr>
          <a:xfrm>
            <a:off x="8610600" y="6159710"/>
            <a:ext cx="2743200" cy="365125"/>
          </a:xfrm>
        </p:spPr>
        <p:txBody>
          <a:bodyPr vert="horz" lIns="91440" tIns="45720" rIns="91440" bIns="45720" rtlCol="0" anchor="ctr">
            <a:normAutofit/>
          </a:bodyPr>
          <a:lstStyle/>
          <a:p>
            <a:pPr algn="r">
              <a:spcAft>
                <a:spcPts val="600"/>
              </a:spcAft>
            </a:pPr>
            <a:fld id="{C479D5F6-EDCB-402A-AC08-4943A1820E8F}" type="slidenum">
              <a:rPr lang="en-US" sz="1200">
                <a:solidFill>
                  <a:schemeClr val="bg1"/>
                </a:solidFill>
              </a:rPr>
              <a:pPr algn="r">
                <a:spcAft>
                  <a:spcPts val="600"/>
                </a:spcAft>
              </a:pPr>
              <a:t>63</a:t>
            </a:fld>
            <a:endParaRPr lang="en-US" sz="1200">
              <a:solidFill>
                <a:schemeClr val="bg1"/>
              </a:solidFill>
            </a:endParaRPr>
          </a:p>
        </p:txBody>
      </p:sp>
    </p:spTree>
    <p:extLst>
      <p:ext uri="{BB962C8B-B14F-4D97-AF65-F5344CB8AC3E}">
        <p14:creationId xmlns:p14="http://schemas.microsoft.com/office/powerpoint/2010/main" val="102763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0" y="1554480"/>
            <a:ext cx="5181600" cy="3867265"/>
          </a:xfrm>
        </p:spPr>
        <p:txBody>
          <a:bodyPr>
            <a:normAutofit fontScale="70000" lnSpcReduction="20000"/>
          </a:bodyPr>
          <a:lstStyle/>
          <a:p>
            <a:pPr marL="0" lvl="0" indent="0" algn="l" rtl="0">
              <a:lnSpc>
                <a:spcPct val="100000"/>
              </a:lnSpc>
              <a:spcBef>
                <a:spcPts val="1200"/>
              </a:spcBef>
              <a:spcAft>
                <a:spcPts val="0"/>
              </a:spcAft>
              <a:buNone/>
            </a:pPr>
            <a:r>
              <a:rPr lang="en-US" sz="3200" dirty="0">
                <a:solidFill>
                  <a:schemeClr val="dk1"/>
                </a:solidFill>
              </a:rPr>
              <a:t>The needs of the Whole Child must be at the cornerstone of a school’s design to ensure:</a:t>
            </a:r>
          </a:p>
          <a:p>
            <a:pPr marL="457200" lvl="0" indent="-304800" algn="l" rtl="0">
              <a:lnSpc>
                <a:spcPct val="100000"/>
              </a:lnSpc>
              <a:spcBef>
                <a:spcPts val="1200"/>
              </a:spcBef>
              <a:spcAft>
                <a:spcPts val="0"/>
              </a:spcAft>
              <a:buSzPts val="1200"/>
              <a:buChar char="●"/>
            </a:pPr>
            <a:r>
              <a:rPr lang="en-US" sz="2400" dirty="0">
                <a:solidFill>
                  <a:schemeClr val="dk1"/>
                </a:solidFill>
                <a:highlight>
                  <a:srgbClr val="FFFFFF"/>
                </a:highlight>
              </a:rPr>
              <a:t>Each student enters school </a:t>
            </a:r>
            <a:r>
              <a:rPr lang="en-US" sz="2400" b="1" dirty="0">
                <a:solidFill>
                  <a:srgbClr val="739501"/>
                </a:solidFill>
                <a:highlight>
                  <a:srgbClr val="FFFFFF"/>
                </a:highlight>
                <a:uFill>
                  <a:noFill/>
                </a:uFill>
                <a:hlinkClick r:id="rId3">
                  <a:extLst>
                    <a:ext uri="{A12FA001-AC4F-418D-AE19-62706E023703}">
                      <ahyp:hlinkClr xmlns:ahyp="http://schemas.microsoft.com/office/drawing/2018/hyperlinkcolor" val="tx"/>
                    </a:ext>
                  </a:extLst>
                </a:hlinkClick>
              </a:rPr>
              <a:t>healthy</a:t>
            </a:r>
            <a:r>
              <a:rPr lang="en-US" sz="2400" dirty="0">
                <a:solidFill>
                  <a:schemeClr val="dk1"/>
                </a:solidFill>
                <a:highlight>
                  <a:srgbClr val="FFFFFF"/>
                </a:highlight>
              </a:rPr>
              <a:t> and learns about and practices a healthy lifestyle.</a:t>
            </a:r>
          </a:p>
          <a:p>
            <a:pPr marL="457200" lvl="0" indent="-304800" algn="l" rtl="0">
              <a:lnSpc>
                <a:spcPct val="100000"/>
              </a:lnSpc>
              <a:spcBef>
                <a:spcPts val="0"/>
              </a:spcBef>
              <a:spcAft>
                <a:spcPts val="0"/>
              </a:spcAft>
              <a:buSzPts val="1200"/>
              <a:buChar char="●"/>
            </a:pPr>
            <a:r>
              <a:rPr lang="en-US" sz="2400" dirty="0">
                <a:solidFill>
                  <a:schemeClr val="dk1"/>
                </a:solidFill>
                <a:highlight>
                  <a:srgbClr val="FFFFFF"/>
                </a:highlight>
              </a:rPr>
              <a:t>Each student learns in an environment that is physically and emotionally </a:t>
            </a:r>
            <a:r>
              <a:rPr lang="en-US" sz="2400" b="1" dirty="0">
                <a:solidFill>
                  <a:srgbClr val="739501"/>
                </a:solidFill>
                <a:highlight>
                  <a:srgbClr val="FFFFFF"/>
                </a:highlight>
                <a:uFill>
                  <a:noFill/>
                </a:uFill>
                <a:hlinkClick r:id="rId4">
                  <a:extLst>
                    <a:ext uri="{A12FA001-AC4F-418D-AE19-62706E023703}">
                      <ahyp:hlinkClr xmlns:ahyp="http://schemas.microsoft.com/office/drawing/2018/hyperlinkcolor" val="tx"/>
                    </a:ext>
                  </a:extLst>
                </a:hlinkClick>
              </a:rPr>
              <a:t>safe</a:t>
            </a:r>
            <a:r>
              <a:rPr lang="en-US" sz="2400" dirty="0">
                <a:solidFill>
                  <a:schemeClr val="dk1"/>
                </a:solidFill>
                <a:highlight>
                  <a:srgbClr val="FFFFFF"/>
                </a:highlight>
              </a:rPr>
              <a:t> for students and adults.</a:t>
            </a:r>
          </a:p>
          <a:p>
            <a:pPr marL="457200" lvl="0" indent="-304800" algn="l" rtl="0">
              <a:lnSpc>
                <a:spcPct val="100000"/>
              </a:lnSpc>
              <a:spcBef>
                <a:spcPts val="0"/>
              </a:spcBef>
              <a:spcAft>
                <a:spcPts val="0"/>
              </a:spcAft>
              <a:buSzPts val="1200"/>
              <a:buChar char="●"/>
            </a:pPr>
            <a:r>
              <a:rPr lang="en-US" sz="2400" dirty="0">
                <a:solidFill>
                  <a:schemeClr val="dk1"/>
                </a:solidFill>
                <a:highlight>
                  <a:srgbClr val="FFFFFF"/>
                </a:highlight>
              </a:rPr>
              <a:t>Each student is actively </a:t>
            </a:r>
            <a:r>
              <a:rPr lang="en-US" sz="2400" b="1" dirty="0">
                <a:solidFill>
                  <a:srgbClr val="739501"/>
                </a:solidFill>
                <a:highlight>
                  <a:srgbClr val="FFFFFF"/>
                </a:highlight>
                <a:uFill>
                  <a:noFill/>
                </a:uFill>
                <a:hlinkClick r:id="rId5">
                  <a:extLst>
                    <a:ext uri="{A12FA001-AC4F-418D-AE19-62706E023703}">
                      <ahyp:hlinkClr xmlns:ahyp="http://schemas.microsoft.com/office/drawing/2018/hyperlinkcolor" val="tx"/>
                    </a:ext>
                  </a:extLst>
                </a:hlinkClick>
              </a:rPr>
              <a:t>engaged</a:t>
            </a:r>
            <a:r>
              <a:rPr lang="en-US" sz="2400" dirty="0">
                <a:solidFill>
                  <a:schemeClr val="dk1"/>
                </a:solidFill>
                <a:highlight>
                  <a:srgbClr val="FFFFFF"/>
                </a:highlight>
              </a:rPr>
              <a:t> in learning and is connected to the school and broader community.</a:t>
            </a:r>
          </a:p>
          <a:p>
            <a:pPr marL="457200" lvl="0" indent="-304800" algn="l" rtl="0">
              <a:lnSpc>
                <a:spcPct val="100000"/>
              </a:lnSpc>
              <a:spcBef>
                <a:spcPts val="0"/>
              </a:spcBef>
              <a:spcAft>
                <a:spcPts val="0"/>
              </a:spcAft>
              <a:buSzPts val="1200"/>
              <a:buChar char="●"/>
            </a:pPr>
            <a:r>
              <a:rPr lang="en-US" sz="2400" dirty="0">
                <a:solidFill>
                  <a:schemeClr val="dk1"/>
                </a:solidFill>
                <a:highlight>
                  <a:srgbClr val="FFFFFF"/>
                </a:highlight>
              </a:rPr>
              <a:t>Each student has access to personalized learning and is </a:t>
            </a:r>
            <a:r>
              <a:rPr lang="en-US" sz="2400" b="1" dirty="0">
                <a:solidFill>
                  <a:srgbClr val="739501"/>
                </a:solidFill>
                <a:highlight>
                  <a:srgbClr val="FFFFFF"/>
                </a:highlight>
                <a:uFill>
                  <a:noFill/>
                </a:uFill>
                <a:hlinkClick r:id="rId6">
                  <a:extLst>
                    <a:ext uri="{A12FA001-AC4F-418D-AE19-62706E023703}">
                      <ahyp:hlinkClr xmlns:ahyp="http://schemas.microsoft.com/office/drawing/2018/hyperlinkcolor" val="tx"/>
                    </a:ext>
                  </a:extLst>
                </a:hlinkClick>
              </a:rPr>
              <a:t>supported</a:t>
            </a:r>
            <a:r>
              <a:rPr lang="en-US" sz="2400" dirty="0">
                <a:solidFill>
                  <a:schemeClr val="dk1"/>
                </a:solidFill>
                <a:highlight>
                  <a:srgbClr val="FFFFFF"/>
                </a:highlight>
              </a:rPr>
              <a:t> by qualified, caring adults.</a:t>
            </a:r>
          </a:p>
          <a:p>
            <a:pPr marL="457200" lvl="0" indent="-304800" algn="l" rtl="0">
              <a:lnSpc>
                <a:spcPct val="100000"/>
              </a:lnSpc>
              <a:spcBef>
                <a:spcPts val="0"/>
              </a:spcBef>
              <a:spcAft>
                <a:spcPts val="0"/>
              </a:spcAft>
              <a:buSzPts val="1200"/>
              <a:buChar char="●"/>
            </a:pPr>
            <a:r>
              <a:rPr lang="en-US" sz="2400" dirty="0">
                <a:solidFill>
                  <a:schemeClr val="dk1"/>
                </a:solidFill>
                <a:highlight>
                  <a:srgbClr val="FFFFFF"/>
                </a:highlight>
              </a:rPr>
              <a:t>Each student is </a:t>
            </a:r>
            <a:r>
              <a:rPr lang="en-US" sz="2400" b="1" dirty="0">
                <a:solidFill>
                  <a:srgbClr val="739501"/>
                </a:solidFill>
                <a:highlight>
                  <a:srgbClr val="FFFFFF"/>
                </a:highlight>
                <a:uFill>
                  <a:noFill/>
                </a:uFill>
                <a:hlinkClick r:id="rId7">
                  <a:extLst>
                    <a:ext uri="{A12FA001-AC4F-418D-AE19-62706E023703}">
                      <ahyp:hlinkClr xmlns:ahyp="http://schemas.microsoft.com/office/drawing/2018/hyperlinkcolor" val="tx"/>
                    </a:ext>
                  </a:extLst>
                </a:hlinkClick>
              </a:rPr>
              <a:t>challenged</a:t>
            </a:r>
            <a:r>
              <a:rPr lang="en-US" sz="2400" dirty="0">
                <a:solidFill>
                  <a:schemeClr val="dk1"/>
                </a:solidFill>
                <a:highlight>
                  <a:srgbClr val="FFFFFF"/>
                </a:highlight>
              </a:rPr>
              <a:t> academically and prepared for success in college or further study and for employment and participation in a global environment.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
        <p:nvSpPr>
          <p:cNvPr id="5" name="Title 4"/>
          <p:cNvSpPr>
            <a:spLocks noGrp="1"/>
          </p:cNvSpPr>
          <p:nvPr>
            <p:ph type="title"/>
          </p:nvPr>
        </p:nvSpPr>
        <p:spPr/>
        <p:txBody>
          <a:bodyPr/>
          <a:lstStyle/>
          <a:p>
            <a:r>
              <a:rPr lang="en" sz="2800" dirty="0">
                <a:latin typeface="+mn-lt"/>
              </a:rPr>
              <a:t>Whole Child as a Focus:</a:t>
            </a:r>
            <a:endParaRPr lang="en-US" dirty="0">
              <a:latin typeface="+mn-lt"/>
            </a:endParaRPr>
          </a:p>
        </p:txBody>
      </p:sp>
      <p:pic>
        <p:nvPicPr>
          <p:cNvPr id="6" name="Google Shape;194;p36">
            <a:extLst>
              <a:ext uri="{FF2B5EF4-FFF2-40B4-BE49-F238E27FC236}">
                <a16:creationId xmlns:a16="http://schemas.microsoft.com/office/drawing/2014/main" id="{0EF7E231-91AE-4A09-A591-9730E45A9143}"/>
              </a:ext>
              <a:ext uri="{C183D7F6-B498-43B3-948B-1728B52AA6E4}">
                <adec:decorative xmlns:adec="http://schemas.microsoft.com/office/drawing/2017/decorative" val="1"/>
              </a:ext>
            </a:extLst>
          </p:cNvPr>
          <p:cNvPicPr preferRelativeResize="0">
            <a:picLocks noGrp="1"/>
          </p:cNvPicPr>
          <p:nvPr>
            <p:ph sz="half" idx="2"/>
          </p:nvPr>
        </p:nvPicPr>
        <p:blipFill>
          <a:blip r:embed="rId8">
            <a:alphaModFix/>
          </a:blip>
          <a:stretch>
            <a:fillRect/>
          </a:stretch>
        </p:blipFill>
        <p:spPr>
          <a:xfrm>
            <a:off x="6677025" y="1748631"/>
            <a:ext cx="4171950" cy="3962400"/>
          </a:xfrm>
          <a:prstGeom prst="rect">
            <a:avLst/>
          </a:prstGeom>
          <a:noFill/>
          <a:ln>
            <a:noFill/>
          </a:ln>
        </p:spPr>
      </p:pic>
      <p:sp>
        <p:nvSpPr>
          <p:cNvPr id="7" name="TextBox 6">
            <a:extLst>
              <a:ext uri="{FF2B5EF4-FFF2-40B4-BE49-F238E27FC236}">
                <a16:creationId xmlns:a16="http://schemas.microsoft.com/office/drawing/2014/main" id="{438FE271-633A-4CD2-B70A-1568C32CF089}"/>
              </a:ext>
            </a:extLst>
          </p:cNvPr>
          <p:cNvSpPr txBox="1"/>
          <p:nvPr/>
        </p:nvSpPr>
        <p:spPr>
          <a:xfrm>
            <a:off x="1494091" y="5399972"/>
            <a:ext cx="9051417" cy="1200329"/>
          </a:xfrm>
          <a:prstGeom prst="rect">
            <a:avLst/>
          </a:prstGeom>
          <a:noFill/>
        </p:spPr>
        <p:txBody>
          <a:bodyPr wrap="square" rtlCol="0">
            <a:spAutoFit/>
          </a:bodyPr>
          <a:lstStyle/>
          <a:p>
            <a:pPr marL="0" lvl="0" indent="0" algn="ctr" rtl="0">
              <a:spcBef>
                <a:spcPts val="0"/>
              </a:spcBef>
              <a:spcAft>
                <a:spcPts val="0"/>
              </a:spcAft>
              <a:buNone/>
            </a:pPr>
            <a:r>
              <a:rPr lang="en-US" u="sng" dirty="0">
                <a:solidFill>
                  <a:schemeClr val="hlink"/>
                </a:solidFill>
                <a:hlinkClick r:id="rId9"/>
              </a:rPr>
              <a:t>http://www.ascd.org/whole-child.aspx</a:t>
            </a:r>
            <a:r>
              <a:rPr lang="en-US" dirty="0"/>
              <a:t> </a:t>
            </a:r>
          </a:p>
          <a:p>
            <a:pPr marL="0" lvl="0" indent="0" algn="ctr" rtl="0">
              <a:spcBef>
                <a:spcPts val="0"/>
              </a:spcBef>
              <a:spcAft>
                <a:spcPts val="0"/>
              </a:spcAft>
              <a:buNone/>
            </a:pPr>
            <a:r>
              <a:rPr lang="en-US" u="sng" dirty="0">
                <a:solidFill>
                  <a:schemeClr val="hlink"/>
                </a:solidFill>
                <a:hlinkClick r:id="rId10"/>
              </a:rPr>
              <a:t>https://learningpolicyinstitute.org/sites/default/files/product-files/Educating_Whole_Child_REPORT.pdf</a:t>
            </a:r>
            <a:endParaRPr lang="en-US" dirty="0"/>
          </a:p>
          <a:p>
            <a:endParaRPr lang="en-US" dirty="0"/>
          </a:p>
        </p:txBody>
      </p:sp>
    </p:spTree>
    <p:extLst>
      <p:ext uri="{BB962C8B-B14F-4D97-AF65-F5344CB8AC3E}">
        <p14:creationId xmlns:p14="http://schemas.microsoft.com/office/powerpoint/2010/main" val="361365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D5CCAE-B875-4E81-9B09-E431DF0A5037}"/>
              </a:ext>
            </a:extLst>
          </p:cNvPr>
          <p:cNvSpPr>
            <a:spLocks noGrp="1"/>
          </p:cNvSpPr>
          <p:nvPr>
            <p:ph sz="half" idx="1"/>
          </p:nvPr>
        </p:nvSpPr>
        <p:spPr/>
        <p:txBody>
          <a:bodyPr>
            <a:normAutofit lnSpcReduction="10000"/>
          </a:bodyPr>
          <a:lstStyle/>
          <a:p>
            <a:pPr marL="0" indent="0">
              <a:buNone/>
            </a:pPr>
            <a:r>
              <a:rPr lang="en-US" dirty="0"/>
              <a:t>	</a:t>
            </a:r>
            <a:r>
              <a:rPr lang="en-US" sz="2400" dirty="0"/>
              <a:t>A positive school climate is </a:t>
            </a:r>
            <a:r>
              <a:rPr lang="en-US" sz="2400" b="1" dirty="0"/>
              <a:t>foundational</a:t>
            </a:r>
            <a:r>
              <a:rPr lang="en-US" sz="2400" dirty="0"/>
              <a:t> to the academic promise of the school and refers to the work of a school community to create a quality experience for all </a:t>
            </a:r>
            <a:r>
              <a:rPr lang="en-US" sz="2400" b="1" dirty="0"/>
              <a:t>students, staff, and families</a:t>
            </a:r>
            <a:r>
              <a:rPr lang="en-US" sz="2400" dirty="0"/>
              <a:t>. This is done by collectively fostering </a:t>
            </a:r>
            <a:r>
              <a:rPr lang="en-US" sz="2400" b="1" dirty="0"/>
              <a:t>social, emotional, physical, academic</a:t>
            </a:r>
            <a:r>
              <a:rPr lang="en-US" sz="2400" dirty="0"/>
              <a:t> and </a:t>
            </a:r>
            <a:r>
              <a:rPr lang="en-US" sz="2400" b="1" dirty="0"/>
              <a:t>identity safety </a:t>
            </a:r>
            <a:r>
              <a:rPr lang="en-US" sz="2400" dirty="0"/>
              <a:t>and promoting a supportive academic environment that encourages and maintains </a:t>
            </a:r>
            <a:r>
              <a:rPr lang="en-US" sz="2400" b="1" dirty="0"/>
              <a:t>respectful, empathetic, and trusting, relationships</a:t>
            </a:r>
            <a:r>
              <a:rPr lang="en-US" sz="2400" dirty="0"/>
              <a:t>; resulting in a </a:t>
            </a:r>
            <a:r>
              <a:rPr lang="en-US" sz="2400" b="1" dirty="0"/>
              <a:t>sense of belonging</a:t>
            </a:r>
            <a:r>
              <a:rPr lang="en-US" sz="2400" dirty="0"/>
              <a:t> for all. </a:t>
            </a:r>
            <a:endParaRPr lang="en-US" sz="1400" dirty="0"/>
          </a:p>
          <a:p>
            <a:endParaRPr lang="en-US" dirty="0"/>
          </a:p>
        </p:txBody>
      </p:sp>
      <p:sp>
        <p:nvSpPr>
          <p:cNvPr id="4" name="Slide Number Placeholder 3">
            <a:extLst>
              <a:ext uri="{FF2B5EF4-FFF2-40B4-BE49-F238E27FC236}">
                <a16:creationId xmlns:a16="http://schemas.microsoft.com/office/drawing/2014/main" id="{6FAF7FA9-7444-4FA4-B5DF-822EC22A778C}"/>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5" name="Title 4">
            <a:extLst>
              <a:ext uri="{FF2B5EF4-FFF2-40B4-BE49-F238E27FC236}">
                <a16:creationId xmlns:a16="http://schemas.microsoft.com/office/drawing/2014/main" id="{7560CE98-C3C4-4E63-A899-9E18E30BE1EA}"/>
              </a:ext>
            </a:extLst>
          </p:cNvPr>
          <p:cNvSpPr>
            <a:spLocks noGrp="1"/>
          </p:cNvSpPr>
          <p:nvPr>
            <p:ph type="title"/>
          </p:nvPr>
        </p:nvSpPr>
        <p:spPr/>
        <p:txBody>
          <a:bodyPr/>
          <a:lstStyle/>
          <a:p>
            <a:r>
              <a:rPr lang="en" sz="2800" dirty="0">
                <a:latin typeface="+mn-lt"/>
              </a:rPr>
              <a:t>Positive School Climate</a:t>
            </a:r>
            <a:r>
              <a:rPr lang="en" sz="2400" dirty="0">
                <a:latin typeface="+mn-lt"/>
              </a:rPr>
              <a:t> </a:t>
            </a:r>
            <a:endParaRPr lang="en-US" dirty="0">
              <a:latin typeface="+mn-lt"/>
            </a:endParaRPr>
          </a:p>
        </p:txBody>
      </p:sp>
      <p:pic>
        <p:nvPicPr>
          <p:cNvPr id="7" name="Google Shape;204;p37" descr="How to Foster a Positive School Climate in a Virtual World | EdSurge News">
            <a:extLst>
              <a:ext uri="{FF2B5EF4-FFF2-40B4-BE49-F238E27FC236}">
                <a16:creationId xmlns:a16="http://schemas.microsoft.com/office/drawing/2014/main" id="{5B58407F-65DA-4EB9-AF23-BE80D0EF2F21}"/>
              </a:ext>
            </a:extLst>
          </p:cNvPr>
          <p:cNvPicPr preferRelativeResize="0">
            <a:picLocks noGrp="1"/>
          </p:cNvPicPr>
          <p:nvPr>
            <p:ph sz="half" idx="2"/>
          </p:nvPr>
        </p:nvPicPr>
        <p:blipFill rotWithShape="1">
          <a:blip r:embed="rId3">
            <a:alphaModFix/>
          </a:blip>
          <a:srcRect/>
          <a:stretch/>
        </p:blipFill>
        <p:spPr>
          <a:xfrm>
            <a:off x="6685107" y="1707212"/>
            <a:ext cx="4751820" cy="2421442"/>
          </a:xfrm>
          <a:prstGeom prst="rect">
            <a:avLst/>
          </a:prstGeom>
          <a:noFill/>
          <a:ln>
            <a:noFill/>
          </a:ln>
        </p:spPr>
      </p:pic>
      <p:sp>
        <p:nvSpPr>
          <p:cNvPr id="8" name="TextBox 7">
            <a:extLst>
              <a:ext uri="{FF2B5EF4-FFF2-40B4-BE49-F238E27FC236}">
                <a16:creationId xmlns:a16="http://schemas.microsoft.com/office/drawing/2014/main" id="{8C7B2547-80A2-4B12-8247-C50ED82D0701}"/>
              </a:ext>
            </a:extLst>
          </p:cNvPr>
          <p:cNvSpPr txBox="1"/>
          <p:nvPr/>
        </p:nvSpPr>
        <p:spPr>
          <a:xfrm>
            <a:off x="6553344" y="4424218"/>
            <a:ext cx="5015345" cy="923330"/>
          </a:xfrm>
          <a:prstGeom prst="rect">
            <a:avLst/>
          </a:prstGeom>
          <a:noFill/>
        </p:spPr>
        <p:txBody>
          <a:bodyPr wrap="square" rtlCol="0">
            <a:spAutoFit/>
          </a:bodyPr>
          <a:lstStyle/>
          <a:p>
            <a:pPr algn="ctr"/>
            <a:r>
              <a:rPr lang="en-US" sz="1800" b="0" i="0" u="none" strike="noStrike" cap="none" dirty="0">
                <a:solidFill>
                  <a:schemeClr val="dk1"/>
                </a:solidFill>
                <a:latin typeface="Calibri"/>
                <a:ea typeface="Calibri"/>
                <a:cs typeface="Calibri"/>
                <a:sym typeface="Calibri"/>
              </a:rPr>
              <a:t>For more information on school climate improvement: </a:t>
            </a:r>
            <a:r>
              <a:rPr lang="en-US" sz="1800" b="0" i="0" u="sng" strike="noStrike" cap="none" dirty="0">
                <a:solidFill>
                  <a:schemeClr val="hlink"/>
                </a:solidFill>
                <a:latin typeface="Calibri"/>
                <a:ea typeface="Calibri"/>
                <a:cs typeface="Calibri"/>
                <a:sym typeface="Calibri"/>
                <a:hlinkClick r:id="rId4"/>
              </a:rPr>
              <a:t>http://www.cde.state.co.us/schoolclimate</a:t>
            </a:r>
            <a:r>
              <a:rPr lang="en-US" sz="1800" b="0" i="0" u="none" strike="noStrike" cap="none" dirty="0">
                <a:solidFill>
                  <a:schemeClr val="dk1"/>
                </a:solidFill>
                <a:latin typeface="Calibri"/>
                <a:ea typeface="Calibri"/>
                <a:cs typeface="Calibri"/>
                <a:sym typeface="Calibri"/>
              </a:rPr>
              <a:t> </a:t>
            </a:r>
            <a:endParaRPr lang="en-US" sz="1400" dirty="0"/>
          </a:p>
        </p:txBody>
      </p:sp>
    </p:spTree>
    <p:extLst>
      <p:ext uri="{BB962C8B-B14F-4D97-AF65-F5344CB8AC3E}">
        <p14:creationId xmlns:p14="http://schemas.microsoft.com/office/powerpoint/2010/main" val="293100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F65F6D-55FB-4850-BCDB-3161D99E35C6}"/>
              </a:ext>
            </a:extLst>
          </p:cNvPr>
          <p:cNvSpPr>
            <a:spLocks noGrp="1"/>
          </p:cNvSpPr>
          <p:nvPr>
            <p:ph sz="half" idx="1"/>
          </p:nvPr>
        </p:nvSpPr>
        <p:spPr/>
        <p:txBody>
          <a:bodyPr>
            <a:normAutofit fontScale="77500" lnSpcReduction="20000"/>
          </a:bodyPr>
          <a:lstStyle/>
          <a:p>
            <a:pPr marL="457200" lvl="0" indent="-304800" algn="l" rtl="0">
              <a:lnSpc>
                <a:spcPct val="115000"/>
              </a:lnSpc>
              <a:spcBef>
                <a:spcPts val="1200"/>
              </a:spcBef>
              <a:spcAft>
                <a:spcPts val="0"/>
              </a:spcAft>
              <a:buClr>
                <a:schemeClr val="dk1"/>
              </a:buClr>
              <a:buSzPts val="1200"/>
              <a:buAutoNum type="arabicPeriod"/>
            </a:pPr>
            <a:r>
              <a:rPr lang="en-US" sz="2400" b="1" dirty="0">
                <a:solidFill>
                  <a:schemeClr val="dk1"/>
                </a:solidFill>
              </a:rPr>
              <a:t>Self-awareness</a:t>
            </a:r>
            <a:r>
              <a:rPr lang="en-US" sz="2400" dirty="0">
                <a:solidFill>
                  <a:schemeClr val="dk1"/>
                </a:solidFill>
              </a:rPr>
              <a:t> involves identifying emotions and accurate self-perceptions.</a:t>
            </a:r>
          </a:p>
          <a:p>
            <a:pPr marL="457200" lvl="0" indent="-304800" algn="l" rtl="0">
              <a:lnSpc>
                <a:spcPct val="115000"/>
              </a:lnSpc>
              <a:spcBef>
                <a:spcPts val="0"/>
              </a:spcBef>
              <a:spcAft>
                <a:spcPts val="0"/>
              </a:spcAft>
              <a:buClr>
                <a:schemeClr val="dk1"/>
              </a:buClr>
              <a:buSzPts val="1200"/>
              <a:buAutoNum type="arabicPeriod"/>
            </a:pPr>
            <a:r>
              <a:rPr lang="en-US" sz="2400" b="1" dirty="0">
                <a:solidFill>
                  <a:schemeClr val="dk1"/>
                </a:solidFill>
              </a:rPr>
              <a:t>Self-management</a:t>
            </a:r>
            <a:r>
              <a:rPr lang="en-US" sz="2400" dirty="0">
                <a:solidFill>
                  <a:schemeClr val="dk1"/>
                </a:solidFill>
              </a:rPr>
              <a:t> includes managing stress and controlling impulses, which includes aspects of executive function and draws on mindsets. </a:t>
            </a:r>
          </a:p>
          <a:p>
            <a:pPr marL="457200" lvl="0" indent="-304800" algn="l" rtl="0">
              <a:lnSpc>
                <a:spcPct val="115000"/>
              </a:lnSpc>
              <a:spcBef>
                <a:spcPts val="0"/>
              </a:spcBef>
              <a:spcAft>
                <a:spcPts val="0"/>
              </a:spcAft>
              <a:buClr>
                <a:schemeClr val="dk1"/>
              </a:buClr>
              <a:buSzPts val="1200"/>
              <a:buAutoNum type="arabicPeriod"/>
            </a:pPr>
            <a:r>
              <a:rPr lang="en-US" sz="2400" b="1" dirty="0">
                <a:solidFill>
                  <a:schemeClr val="dk1"/>
                </a:solidFill>
              </a:rPr>
              <a:t>Social awareness</a:t>
            </a:r>
            <a:r>
              <a:rPr lang="en-US" sz="2400" dirty="0">
                <a:solidFill>
                  <a:schemeClr val="dk1"/>
                </a:solidFill>
              </a:rPr>
              <a:t> entails perspective taking, empathy, and appreciation for diversity.</a:t>
            </a:r>
          </a:p>
          <a:p>
            <a:pPr marL="457200" lvl="0" indent="-304800" algn="l" rtl="0">
              <a:lnSpc>
                <a:spcPct val="115000"/>
              </a:lnSpc>
              <a:spcBef>
                <a:spcPts val="0"/>
              </a:spcBef>
              <a:spcAft>
                <a:spcPts val="0"/>
              </a:spcAft>
              <a:buClr>
                <a:schemeClr val="dk1"/>
              </a:buClr>
              <a:buSzPts val="1200"/>
              <a:buAutoNum type="arabicPeriod"/>
            </a:pPr>
            <a:r>
              <a:rPr lang="en-US" sz="2400" b="1" dirty="0">
                <a:solidFill>
                  <a:schemeClr val="dk1"/>
                </a:solidFill>
              </a:rPr>
              <a:t>Relationship skills</a:t>
            </a:r>
            <a:r>
              <a:rPr lang="en-US" sz="2400" dirty="0">
                <a:solidFill>
                  <a:schemeClr val="dk1"/>
                </a:solidFill>
              </a:rPr>
              <a:t> involve communication and cooperation to establish and maintain healthy relationships.</a:t>
            </a:r>
          </a:p>
          <a:p>
            <a:pPr marL="457200" lvl="0" indent="-304800" algn="l" rtl="0">
              <a:lnSpc>
                <a:spcPct val="115000"/>
              </a:lnSpc>
              <a:spcBef>
                <a:spcPts val="0"/>
              </a:spcBef>
              <a:spcAft>
                <a:spcPts val="0"/>
              </a:spcAft>
              <a:buClr>
                <a:schemeClr val="dk1"/>
              </a:buClr>
              <a:buSzPts val="1200"/>
              <a:buAutoNum type="arabicPeriod"/>
            </a:pPr>
            <a:r>
              <a:rPr lang="en-US" sz="2400" b="1" dirty="0">
                <a:solidFill>
                  <a:schemeClr val="dk1"/>
                </a:solidFill>
              </a:rPr>
              <a:t>Responsible decision making</a:t>
            </a:r>
            <a:r>
              <a:rPr lang="en-US" sz="2400" dirty="0">
                <a:solidFill>
                  <a:schemeClr val="dk1"/>
                </a:solidFill>
              </a:rPr>
              <a:t> focuses on skills such as identifying problems, evaluating, reflecting, and acting with consideration for the well-being of oneself and others.</a:t>
            </a:r>
          </a:p>
        </p:txBody>
      </p:sp>
      <p:sp>
        <p:nvSpPr>
          <p:cNvPr id="4" name="Slide Number Placeholder 3">
            <a:extLst>
              <a:ext uri="{FF2B5EF4-FFF2-40B4-BE49-F238E27FC236}">
                <a16:creationId xmlns:a16="http://schemas.microsoft.com/office/drawing/2014/main" id="{E8690301-3FD4-44DA-9E34-69F224827CA2}"/>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
        <p:nvSpPr>
          <p:cNvPr id="5" name="Title 4">
            <a:extLst>
              <a:ext uri="{FF2B5EF4-FFF2-40B4-BE49-F238E27FC236}">
                <a16:creationId xmlns:a16="http://schemas.microsoft.com/office/drawing/2014/main" id="{A717543C-3816-4251-B885-E4D670E8E084}"/>
              </a:ext>
            </a:extLst>
          </p:cNvPr>
          <p:cNvSpPr>
            <a:spLocks noGrp="1"/>
          </p:cNvSpPr>
          <p:nvPr>
            <p:ph type="title"/>
          </p:nvPr>
        </p:nvSpPr>
        <p:spPr/>
        <p:txBody>
          <a:bodyPr/>
          <a:lstStyle/>
          <a:p>
            <a:r>
              <a:rPr lang="en" dirty="0">
                <a:latin typeface="+mn-lt"/>
              </a:rPr>
              <a:t>Social Emotional Skills</a:t>
            </a:r>
            <a:endParaRPr lang="en-US" dirty="0">
              <a:latin typeface="+mn-lt"/>
            </a:endParaRPr>
          </a:p>
        </p:txBody>
      </p:sp>
      <p:pic>
        <p:nvPicPr>
          <p:cNvPr id="6" name="Google Shape;212;p38" descr="Graphic displaying social and emotional learning skills.">
            <a:extLst>
              <a:ext uri="{FF2B5EF4-FFF2-40B4-BE49-F238E27FC236}">
                <a16:creationId xmlns:a16="http://schemas.microsoft.com/office/drawing/2014/main" id="{B6250A92-EA31-4D76-B7B4-CFCDA78E51D2}"/>
              </a:ext>
            </a:extLst>
          </p:cNvPr>
          <p:cNvPicPr preferRelativeResize="0">
            <a:picLocks noGrp="1"/>
          </p:cNvPicPr>
          <p:nvPr>
            <p:ph sz="half" idx="2"/>
          </p:nvPr>
        </p:nvPicPr>
        <p:blipFill>
          <a:blip r:embed="rId3">
            <a:alphaModFix/>
          </a:blip>
          <a:stretch>
            <a:fillRect/>
          </a:stretch>
        </p:blipFill>
        <p:spPr>
          <a:xfrm>
            <a:off x="6555020" y="1554163"/>
            <a:ext cx="4415960" cy="4351337"/>
          </a:xfrm>
          <a:prstGeom prst="rect">
            <a:avLst/>
          </a:prstGeom>
          <a:noFill/>
          <a:ln>
            <a:noFill/>
          </a:ln>
        </p:spPr>
      </p:pic>
      <p:sp>
        <p:nvSpPr>
          <p:cNvPr id="3" name="Rectangle 2">
            <a:extLst>
              <a:ext uri="{FF2B5EF4-FFF2-40B4-BE49-F238E27FC236}">
                <a16:creationId xmlns:a16="http://schemas.microsoft.com/office/drawing/2014/main" id="{1AFA9F1F-51D2-49EA-AF82-6EA5B44141BD}"/>
              </a:ext>
            </a:extLst>
          </p:cNvPr>
          <p:cNvSpPr/>
          <p:nvPr/>
        </p:nvSpPr>
        <p:spPr>
          <a:xfrm>
            <a:off x="4118565" y="6074620"/>
            <a:ext cx="3388813" cy="369332"/>
          </a:xfrm>
          <a:prstGeom prst="rect">
            <a:avLst/>
          </a:prstGeom>
        </p:spPr>
        <p:txBody>
          <a:bodyPr wrap="none">
            <a:spAutoFit/>
          </a:bodyPr>
          <a:lstStyle/>
          <a:p>
            <a:r>
              <a:rPr lang="en-US" dirty="0">
                <a:hlinkClick r:id="rId4"/>
              </a:rPr>
              <a:t>https://casel.org/covid-resources/</a:t>
            </a:r>
            <a:endParaRPr lang="en-US" dirty="0"/>
          </a:p>
        </p:txBody>
      </p:sp>
    </p:spTree>
    <p:extLst>
      <p:ext uri="{BB962C8B-B14F-4D97-AF65-F5344CB8AC3E}">
        <p14:creationId xmlns:p14="http://schemas.microsoft.com/office/powerpoint/2010/main" val="1441674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4807</Words>
  <Application>Microsoft Office PowerPoint</Application>
  <PresentationFormat>Widescreen</PresentationFormat>
  <Paragraphs>577</Paragraphs>
  <Slides>63</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Calibri Light</vt:lpstr>
      <vt:lpstr>Museo Slab 500</vt:lpstr>
      <vt:lpstr>Roboto</vt:lpstr>
      <vt:lpstr>Trebuchet MS</vt:lpstr>
      <vt:lpstr>Office Theme</vt:lpstr>
      <vt:lpstr>Leveraging Funds to Address Impact of COVID-19</vt:lpstr>
      <vt:lpstr>Welcome &amp;  Introductions</vt:lpstr>
      <vt:lpstr>Purpose:</vt:lpstr>
      <vt:lpstr>Agenda January 14, 2021:</vt:lpstr>
      <vt:lpstr>Social, Emotional, and Mental Health Supports Andrea Pulskamp, State Transformation Specialist Krista Klabo, School Psychology and Special Education Evaluation Specialist William Brown, Serious Emotional Disability Specialist</vt:lpstr>
      <vt:lpstr>Social Emotional and School Climate Supports </vt:lpstr>
      <vt:lpstr>Whole Child as a Focus:</vt:lpstr>
      <vt:lpstr>Positive School Climate </vt:lpstr>
      <vt:lpstr>Social Emotional Skills</vt:lpstr>
      <vt:lpstr>The Role of Relationships and Behavior</vt:lpstr>
      <vt:lpstr>Multi-Tiered System of Supports</vt:lpstr>
      <vt:lpstr>How to Make Improvements </vt:lpstr>
      <vt:lpstr>Ideas for Utilizing Funds for Social Emotional Supports </vt:lpstr>
      <vt:lpstr>Resources</vt:lpstr>
      <vt:lpstr>Student Mental Health Supports</vt:lpstr>
      <vt:lpstr>Tips to Help Teens Cope during COVID-19</vt:lpstr>
      <vt:lpstr>Direct Mental Health Intervention</vt:lpstr>
      <vt:lpstr>Promising Interventions that Support Mental Health</vt:lpstr>
      <vt:lpstr>Mental Health Resources for Families and Students</vt:lpstr>
      <vt:lpstr>CDE Mental Health Resources</vt:lpstr>
      <vt:lpstr>On Demand Webinars </vt:lpstr>
      <vt:lpstr>Evidence-Based and Promising Practices </vt:lpstr>
      <vt:lpstr>Ideas for Utilizing Funds for Mental Health Support</vt:lpstr>
      <vt:lpstr>Staff Self-Care and Mental Health</vt:lpstr>
      <vt:lpstr>Self-Care May Sound Like a Luxury, but Science Proves It’s Actually a Non-negotiable</vt:lpstr>
      <vt:lpstr>Self-Care Starter Kit ℠ </vt:lpstr>
      <vt:lpstr>Self care to We Care </vt:lpstr>
      <vt:lpstr>Organizational Care, Bruce Perry </vt:lpstr>
      <vt:lpstr>The Cost of Caring, Bruce Perry </vt:lpstr>
      <vt:lpstr>Regulatory Breaks </vt:lpstr>
      <vt:lpstr>6 R’s, Bruce Perry </vt:lpstr>
      <vt:lpstr>Ideas for Utilizing Funds for Staff Health Care </vt:lpstr>
      <vt:lpstr>Resources</vt:lpstr>
      <vt:lpstr>Resources </vt:lpstr>
      <vt:lpstr>Breakout Activity</vt:lpstr>
      <vt:lpstr>Discussion Questions</vt:lpstr>
      <vt:lpstr>Flexible uses of Title II, Part A funds to Meet Human Capital Challenges During COVID-19 Jeremy Meredith, Senior Consultant, Title II Specialist</vt:lpstr>
      <vt:lpstr>Colorado School District Needs Inventory Results Related to Staffing and  Supports for Educators Needs Inventory Results</vt:lpstr>
      <vt:lpstr>Overview of Challenges Identified by Survey Respondents</vt:lpstr>
      <vt:lpstr>Districts’ Teacher Priorities</vt:lpstr>
      <vt:lpstr>Districts’ Teacher Priorities by Rural Status</vt:lpstr>
      <vt:lpstr>Staffing Shortages Reported by Region</vt:lpstr>
      <vt:lpstr>Purpose of Title II in ESSA</vt:lpstr>
      <vt:lpstr>Reminder: Title II Requirements</vt:lpstr>
      <vt:lpstr>Possible Allowable Uses of TIIA To Meet Pandemic Challenges</vt:lpstr>
      <vt:lpstr>Supporting Educators to Effectively Support Students</vt:lpstr>
      <vt:lpstr>Supporting Educators Mental Health</vt:lpstr>
      <vt:lpstr>Reducing Class Size</vt:lpstr>
      <vt:lpstr>Protecting time for Planning and Collaboration</vt:lpstr>
      <vt:lpstr>Professional Development to Teach Effectively Via Virtual and Hybrid Learning Models</vt:lpstr>
      <vt:lpstr>Human Capital System Enhancements</vt:lpstr>
      <vt:lpstr>Questions? Technical Assistance Needed?</vt:lpstr>
      <vt:lpstr>Flexible Uses of Title IV, Part A Funds to Meet Social Emotional Needs during COVID-19   Tammy Giessinger Michelle Prael</vt:lpstr>
      <vt:lpstr>Challenges during COVID-19 Pandemic</vt:lpstr>
      <vt:lpstr>District Priorities - Student Needs</vt:lpstr>
      <vt:lpstr>District Priorities - Teacher Needs</vt:lpstr>
      <vt:lpstr>Purpose of Title IV in ESSA</vt:lpstr>
      <vt:lpstr>Title IV-A Focuses on School Mental Health</vt:lpstr>
      <vt:lpstr>Title IV-A Allowable Mental Health Expenses</vt:lpstr>
      <vt:lpstr>Uses of Title IV-A Funds to Support Safe and Healthy Students Around the State</vt:lpstr>
      <vt:lpstr>Analyzing Safe and Healthy Students Needs</vt:lpstr>
      <vt:lpstr>Questions? Technical Assistance Needed?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Funds to Address Impact of COVID-19</dc:title>
  <dc:creator>Collins, Kristen</dc:creator>
  <cp:lastModifiedBy>Owen, Emily</cp:lastModifiedBy>
  <cp:revision>13</cp:revision>
  <dcterms:created xsi:type="dcterms:W3CDTF">2021-01-12T01:28:47Z</dcterms:created>
  <dcterms:modified xsi:type="dcterms:W3CDTF">2021-01-15T20:46:10Z</dcterms:modified>
</cp:coreProperties>
</file>