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foVD3uB/EkyYtRdaYDmwICpBG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6" autoAdjust="0"/>
  </p:normalViewPr>
  <p:slideViewPr>
    <p:cSldViewPr snapToGrid="0">
      <p:cViewPr varScale="1">
        <p:scale>
          <a:sx n="90" d="100"/>
          <a:sy n="90"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fa9e01427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fa9e014277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67" name="Google Shape;167;gfa9e014277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a9e014277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fa9e014277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b779ba10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b779ba10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gfb779ba10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a9e014277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gfa9e014277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a9e01427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fa9e014277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gfa9e014277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a9e014277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a9e014277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gfa9e014277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a9e014277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a9e014277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3" name="Google Shape;213;gfa9e014277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a9e014277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a9e014277_0_1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gfa9e014277_0_1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b779ba100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fb779ba100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5" name="Google Shape;235;gfb779ba100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cd0a2eff3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cd0a2eff3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3" name="Google Shape;243;gfcd0a2eff3_1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a9e01427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 name="Google Shape;107;gfa9e01427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fa9e014277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gfa9e014277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d857d318f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d857d318f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7" name="Google Shape;257;gfd857d318f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b779ba10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b779ba10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5" name="Google Shape;265;gfb779ba10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fd857d318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fd857d318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gfd857d318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a9e014277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gfa9e014277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a9e014277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fa9e014277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4" name="Google Shape;294;gfa9e014277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a9e014277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a9e014277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gfa9e014277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fd857d318f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fd857d318f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6" name="Google Shape;316;gfd857d318f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fb779ba10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fb779ba100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4" name="Google Shape;324;gfb779ba100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fd857d318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fd857d318f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gfd857d318f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cd0a2eff3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cd0a2eff3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gfcd0a2eff3_1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fb779ba100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fb779ba100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gfb779ba100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fb779ba10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fb779ba100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2" name="Google Shape;352;gfb779ba100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fb779ba100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fb779ba100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4" name="Google Shape;364;gfb779ba100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b779ba100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b779ba100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4" name="Google Shape;374;gfb779ba100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fcd0a2eff3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fcd0a2eff3_1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8" name="Google Shape;388;gfcd0a2eff3_1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cd0a2eff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cd0a2eff3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6" name="Google Shape;396;gfcd0a2eff3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fb779ba100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gfb779ba100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cd0a2eff3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fcd0a2eff3_1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0" name="Google Shape;410;gfcd0a2eff3_1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fb779ba10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fb779ba10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gfb779ba10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a9e01427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gfa9e01427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a9e01427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a9e01427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gfa9e014277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a9e01427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a9e014277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gfa9e014277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a9e014277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gfa9e014277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a9e014277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a9e014277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gfa9e014277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fa9e014277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fa9e014277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59" name="Google Shape;159;gfa9e014277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38"/>
            <a:ext cx="12192000" cy="2182761"/>
          </a:xfrm>
          <a:prstGeom prst="rect">
            <a:avLst/>
          </a:prstGeom>
          <a:gradFill>
            <a:gsLst>
              <a:gs pos="0">
                <a:schemeClr val="lt1"/>
              </a:gs>
              <a:gs pos="100000">
                <a:srgbClr val="FFC846">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5"/>
          <p:cNvCxnSpPr/>
          <p:nvPr/>
        </p:nvCxnSpPr>
        <p:spPr>
          <a:xfrm>
            <a:off x="914401" y="2752344"/>
            <a:ext cx="10402529" cy="20352"/>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2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26"/>
          <p:cNvSpPr txBox="1">
            <a:spLocks noGrp="1"/>
          </p:cNvSpPr>
          <p:nvPr>
            <p:ph type="ctrTitle"/>
          </p:nvPr>
        </p:nvSpPr>
        <p:spPr>
          <a:xfrm>
            <a:off x="-1" y="2595716"/>
            <a:ext cx="12192627"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3"/>
            <a:ext cx="12191999" cy="6857998"/>
          </a:xfrm>
          <a:prstGeom prst="rect">
            <a:avLst/>
          </a:prstGeom>
          <a:noFill/>
          <a:ln>
            <a:noFill/>
          </a:ln>
        </p:spPr>
      </p:pic>
      <p:sp>
        <p:nvSpPr>
          <p:cNvPr id="87" name="Google Shape;87;p27"/>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24" name="Google Shape;24;p16"/>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1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1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0" name="Google Shape;30;p1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1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7" name="Google Shape;37;p1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1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1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pic>
        <p:nvPicPr>
          <p:cNvPr id="43" name="Google Shape;43;p1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4" name="Google Shape;44;p1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1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7" name="Google Shape;47;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19"/>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pic>
        <p:nvPicPr>
          <p:cNvPr id="50" name="Google Shape;50;p2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1" name="Google Shape;51;p2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2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4" name="Google Shape;54;p2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20"/>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
        <p:cNvGrpSpPr/>
        <p:nvPr/>
      </p:nvGrpSpPr>
      <p:grpSpPr>
        <a:xfrm>
          <a:off x="0" y="0"/>
          <a:ext cx="0" cy="0"/>
          <a:chOff x="0" y="0"/>
          <a:chExt cx="0" cy="0"/>
        </a:xfrm>
      </p:grpSpPr>
      <p:pic>
        <p:nvPicPr>
          <p:cNvPr id="57" name="Google Shape;57;p2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8" name="Google Shape;58;p2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1" name="Google Shape;61;p2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21"/>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2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5" name="Google Shape;65;p2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2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8" name="Google Shape;68;p2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22"/>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23"/>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3"/>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3"/>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76" name="Google Shape;76;p2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datapipeline/2021-2022humanresourcesfilelayoutanddefinition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fedprograms/ti/a_comp"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fedprograms/docuteacherstatu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cde.state.co.us/fedprograms/equitabledistributionofteacher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cde.state.co.us/fedprograms/equitabledistributionofteacher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ogle.com/url?q=https://app.smartsheet.com/b/form/6997d68d9eb946329764b54de344a1d6&amp;sa=D&amp;source=editors&amp;ust=1635978580843000&amp;usg=AOvVaw0TR1Pa8kW4VkMIJsI7uchc"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negley_t@cde.state.co.us"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hyperlink" Target="mailto:kaloudis_n@cde.state.co.us" TargetMode="External"/><Relationship Id="rId5" Type="http://schemas.openxmlformats.org/officeDocument/2006/relationships/hyperlink" Target="mailto:wisner_k@cde.state.co.us" TargetMode="External"/><Relationship Id="rId4" Type="http://schemas.openxmlformats.org/officeDocument/2006/relationships/hyperlink" Target="mailto:shen_m@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datapipeline/inter_staf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datapipeline/2021-2022staffassignmentfilelayou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datapipeline/2021-2022staffprofilefilelayou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4800"/>
              <a:buFont typeface="Arial"/>
              <a:buNone/>
            </a:pPr>
            <a:r>
              <a:rPr lang="en-US"/>
              <a:t>ESEA November Virtual Training</a:t>
            </a:r>
            <a:endParaRPr/>
          </a:p>
        </p:txBody>
      </p:sp>
      <p:sp>
        <p:nvSpPr>
          <p:cNvPr id="94" name="Google Shape;94;p1"/>
          <p:cNvSpPr txBox="1">
            <a:spLocks noGrp="1"/>
          </p:cNvSpPr>
          <p:nvPr>
            <p:ph type="subTitle" idx="1"/>
          </p:nvPr>
        </p:nvSpPr>
        <p:spPr>
          <a:xfrm>
            <a:off x="1905600" y="4651388"/>
            <a:ext cx="8380800" cy="1351200"/>
          </a:xfrm>
          <a:prstGeom prst="rect">
            <a:avLst/>
          </a:prstGeom>
          <a:noFill/>
          <a:ln>
            <a:noFill/>
          </a:ln>
        </p:spPr>
        <p:txBody>
          <a:bodyPr spcFirstLastPara="1" wrap="square" lIns="91425" tIns="45700" rIns="91425" bIns="45700" anchor="t" anchorCtr="0">
            <a:normAutofit fontScale="77500" lnSpcReduction="10000"/>
          </a:bodyPr>
          <a:lstStyle/>
          <a:p>
            <a:pPr marL="0" lvl="0" indent="0" algn="ctr" rtl="0">
              <a:lnSpc>
                <a:spcPct val="90000"/>
              </a:lnSpc>
              <a:spcBef>
                <a:spcPts val="0"/>
              </a:spcBef>
              <a:spcAft>
                <a:spcPts val="0"/>
              </a:spcAft>
              <a:buClr>
                <a:schemeClr val="dk1"/>
              </a:buClr>
              <a:buSzPct val="100000"/>
              <a:buNone/>
            </a:pPr>
            <a:r>
              <a:rPr lang="en-US"/>
              <a:t>Understanding How HR Data is Used to Inform Title I, Part A Comparability and Equitable Distribution of Teachers Analyses</a:t>
            </a:r>
            <a:endParaRPr/>
          </a:p>
          <a:p>
            <a:pPr marL="0" lvl="0" indent="0" algn="ctr" rtl="0">
              <a:lnSpc>
                <a:spcPct val="90000"/>
              </a:lnSpc>
              <a:spcBef>
                <a:spcPts val="0"/>
              </a:spcBef>
              <a:spcAft>
                <a:spcPts val="0"/>
              </a:spcAft>
              <a:buClr>
                <a:schemeClr val="dk1"/>
              </a:buClr>
              <a:buSzPct val="100000"/>
              <a:buNone/>
            </a:pPr>
            <a:endParaRPr/>
          </a:p>
          <a:p>
            <a:pPr marL="0" lvl="0" indent="0" algn="ctr" rtl="0">
              <a:lnSpc>
                <a:spcPct val="90000"/>
              </a:lnSpc>
              <a:spcBef>
                <a:spcPts val="0"/>
              </a:spcBef>
              <a:spcAft>
                <a:spcPts val="0"/>
              </a:spcAft>
              <a:buClr>
                <a:schemeClr val="dk1"/>
              </a:buClr>
              <a:buSzPct val="100000"/>
              <a:buNone/>
            </a:pPr>
            <a:r>
              <a:rPr lang="en-US"/>
              <a:t>November 2021</a:t>
            </a:r>
            <a:endParaRPr/>
          </a:p>
        </p:txBody>
      </p:sp>
      <p:sp>
        <p:nvSpPr>
          <p:cNvPr id="95" name="Google Shape;95;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fa9e014277_0_5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Data Fields of Interest - Human Resources Snapshot</a:t>
            </a:r>
            <a:endParaRPr/>
          </a:p>
        </p:txBody>
      </p:sp>
      <p:sp>
        <p:nvSpPr>
          <p:cNvPr id="170" name="Google Shape;170;gfa9e014277_0_50"/>
          <p:cNvSpPr txBox="1">
            <a:spLocks noGrp="1"/>
          </p:cNvSpPr>
          <p:nvPr>
            <p:ph type="body" idx="1"/>
          </p:nvPr>
        </p:nvSpPr>
        <p:spPr>
          <a:xfrm>
            <a:off x="838200" y="1554475"/>
            <a:ext cx="10515600" cy="5071500"/>
          </a:xfrm>
          <a:prstGeom prst="rect">
            <a:avLst/>
          </a:prstGeom>
        </p:spPr>
        <p:txBody>
          <a:bodyPr spcFirstLastPara="1" wrap="square" lIns="0" tIns="0" rIns="0" bIns="0" anchor="t" anchorCtr="0">
            <a:normAutofit lnSpcReduction="20000"/>
          </a:bodyPr>
          <a:lstStyle/>
          <a:p>
            <a:pPr marL="0" lvl="0" indent="0" algn="l" rtl="0">
              <a:spcBef>
                <a:spcPts val="1000"/>
              </a:spcBef>
              <a:spcAft>
                <a:spcPts val="0"/>
              </a:spcAft>
              <a:buNone/>
            </a:pPr>
            <a:r>
              <a:rPr lang="en-US" sz="2658"/>
              <a:t>For the file layout and a complete list of definitions: </a:t>
            </a:r>
            <a:r>
              <a:rPr lang="en-US" sz="2658" u="sng">
                <a:solidFill>
                  <a:schemeClr val="hlink"/>
                </a:solidFill>
                <a:hlinkClick r:id="rId3"/>
              </a:rPr>
              <a:t>http://www.cde.state.co.us/datapipeline/2021-2022humanresourcesfilelayoutanddefinitions</a:t>
            </a:r>
            <a:endParaRPr sz="2658"/>
          </a:p>
          <a:p>
            <a:pPr marL="0" lvl="0" indent="0" algn="l" rtl="0">
              <a:spcBef>
                <a:spcPts val="1000"/>
              </a:spcBef>
              <a:spcAft>
                <a:spcPts val="0"/>
              </a:spcAft>
              <a:buNone/>
            </a:pPr>
            <a:endParaRPr sz="2658"/>
          </a:p>
          <a:p>
            <a:pPr marL="457200" lvl="0" indent="-381000" algn="l" rtl="0">
              <a:spcBef>
                <a:spcPts val="1000"/>
              </a:spcBef>
              <a:spcAft>
                <a:spcPts val="0"/>
              </a:spcAft>
              <a:buSzPts val="2400"/>
              <a:buChar char="•"/>
            </a:pPr>
            <a:r>
              <a:rPr lang="en-US" b="1"/>
              <a:t>FTE (Full Time Equivalency)</a:t>
            </a:r>
            <a:r>
              <a:rPr lang="en-US"/>
              <a:t> - Calculated field based on the job class code, hours per day and contract days reported in the Staff Assigment data file. The FTE is calculated per snapshot record. Each job class code is first grouped into 22 job categories which are then used to calculate the mode hours and mode days for the district/BOCES. The mode hours and mode days for each of the job categories may be viewed in the COGNOS report “Mode Contract Days/Hours Per Day by Job Class Category” in the Human Resources data folder.</a:t>
            </a:r>
            <a:endParaRPr/>
          </a:p>
          <a:p>
            <a:pPr marL="457200" lvl="0" indent="0" algn="l" rtl="0">
              <a:spcBef>
                <a:spcPts val="1000"/>
              </a:spcBef>
              <a:spcAft>
                <a:spcPts val="0"/>
              </a:spcAft>
              <a:buNone/>
            </a:pPr>
            <a:endParaRPr/>
          </a:p>
          <a:p>
            <a:pPr marL="457200" lvl="0" indent="0" algn="ctr" rtl="0">
              <a:spcBef>
                <a:spcPts val="1000"/>
              </a:spcBef>
              <a:spcAft>
                <a:spcPts val="0"/>
              </a:spcAft>
              <a:buNone/>
            </a:pPr>
            <a:r>
              <a:rPr lang="en-US"/>
              <a:t>(Contract Days) x (Hours per Day)</a:t>
            </a:r>
            <a:endParaRPr/>
          </a:p>
          <a:p>
            <a:pPr marL="457200" lvl="0" indent="0" algn="ctr" rtl="0">
              <a:spcBef>
                <a:spcPts val="1000"/>
              </a:spcBef>
              <a:spcAft>
                <a:spcPts val="0"/>
              </a:spcAft>
              <a:buNone/>
            </a:pPr>
            <a:r>
              <a:rPr lang="en-US"/>
              <a:t>------------------------------------------------------------</a:t>
            </a:r>
            <a:endParaRPr/>
          </a:p>
          <a:p>
            <a:pPr marL="457200" lvl="0" indent="0" algn="ctr" rtl="0">
              <a:spcBef>
                <a:spcPts val="1000"/>
              </a:spcBef>
              <a:spcAft>
                <a:spcPts val="0"/>
              </a:spcAft>
              <a:buNone/>
            </a:pPr>
            <a:r>
              <a:rPr lang="en-US"/>
              <a:t>(Mode Contract Days) x (Mode Hours Per Day)</a:t>
            </a:r>
            <a:endParaRPr/>
          </a:p>
        </p:txBody>
      </p:sp>
      <p:sp>
        <p:nvSpPr>
          <p:cNvPr id="171" name="Google Shape;171;gfa9e014277_0_5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fa9e014277_0_70"/>
          <p:cNvSpPr txBox="1">
            <a:spLocks noGrp="1"/>
          </p:cNvSpPr>
          <p:nvPr>
            <p:ph type="ctrTitle"/>
          </p:nvPr>
        </p:nvSpPr>
        <p:spPr>
          <a:xfrm>
            <a:off x="-300" y="2260200"/>
            <a:ext cx="121926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a:t>Calculations for Comparability</a:t>
            </a:r>
            <a:endParaRPr/>
          </a:p>
        </p:txBody>
      </p:sp>
      <p:sp>
        <p:nvSpPr>
          <p:cNvPr id="177" name="Google Shape;177;gfa9e014277_0_70"/>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fb779ba100_0_1"/>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Purpose</a:t>
            </a:r>
            <a:endParaRPr/>
          </a:p>
        </p:txBody>
      </p:sp>
      <p:sp>
        <p:nvSpPr>
          <p:cNvPr id="184" name="Google Shape;184;gfb779ba100_0_1"/>
          <p:cNvSpPr txBox="1">
            <a:spLocks noGrp="1"/>
          </p:cNvSpPr>
          <p:nvPr>
            <p:ph type="body" idx="1"/>
          </p:nvPr>
        </p:nvSpPr>
        <p:spPr>
          <a:xfrm>
            <a:off x="838200" y="1554475"/>
            <a:ext cx="10515600" cy="46107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The Every Student Succeeds Act (ESSA) requires local education agencies (LEAs) to provide state- and locally-funded services in schools receiving support under Title I, Part A that, taken as a whole, are at least comparable to services provided in schools that do not receive support under Title I, Part A.</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Title I, Part A funds are intended to provide </a:t>
            </a:r>
            <a:r>
              <a:rPr lang="en-US" u="sng"/>
              <a:t>additional </a:t>
            </a:r>
            <a:r>
              <a:rPr lang="en-US"/>
              <a:t>resources for low-performing students from high-poverty neighborhoods, beyond what is provided with State and local funds.</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The comparability requirements seeks to ensure that Title I, Part A funds are not used to provide services that would otherwise be paid for with State and local funds, thus undermining the supplemental nature of Title I, Part A funds.</a:t>
            </a:r>
            <a:endParaRPr/>
          </a:p>
        </p:txBody>
      </p:sp>
      <p:sp>
        <p:nvSpPr>
          <p:cNvPr id="185" name="Google Shape;185;gfb779ba100_0_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fa9e014277_0_82"/>
          <p:cNvSpPr txBox="1">
            <a:spLocks noGrp="1"/>
          </p:cNvSpPr>
          <p:nvPr>
            <p:ph type="title"/>
          </p:nvPr>
        </p:nvSpPr>
        <p:spPr>
          <a:xfrm>
            <a:off x="1307737" y="356616"/>
            <a:ext cx="7200900" cy="747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Font typeface="Arial"/>
              <a:buNone/>
            </a:pPr>
            <a:r>
              <a:rPr lang="en-US"/>
              <a:t>Staff FTE Included from HR Snapshot</a:t>
            </a:r>
            <a:endParaRPr/>
          </a:p>
        </p:txBody>
      </p:sp>
      <p:sp>
        <p:nvSpPr>
          <p:cNvPr id="191" name="Google Shape;191;gfa9e014277_0_82"/>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0"/>
              </a:spcBef>
              <a:spcAft>
                <a:spcPts val="0"/>
              </a:spcAft>
              <a:buSzPts val="2400"/>
              <a:buChar char="•"/>
            </a:pPr>
            <a:r>
              <a:rPr lang="en-US"/>
              <a:t>Records with a job class code of</a:t>
            </a:r>
            <a:endParaRPr/>
          </a:p>
          <a:p>
            <a:pPr marL="914400" lvl="1" indent="-355600" algn="l" rtl="0">
              <a:lnSpc>
                <a:spcPct val="90000"/>
              </a:lnSpc>
              <a:spcBef>
                <a:spcPts val="0"/>
              </a:spcBef>
              <a:spcAft>
                <a:spcPts val="0"/>
              </a:spcAft>
              <a:buSzPts val="2000"/>
              <a:buChar char="•"/>
            </a:pPr>
            <a:r>
              <a:rPr lang="en-US"/>
              <a:t>201 - Teacher, Regular</a:t>
            </a:r>
            <a:endParaRPr/>
          </a:p>
          <a:p>
            <a:pPr marL="914400" lvl="1" indent="-355600" algn="l" rtl="0">
              <a:lnSpc>
                <a:spcPct val="90000"/>
              </a:lnSpc>
              <a:spcBef>
                <a:spcPts val="0"/>
              </a:spcBef>
              <a:spcAft>
                <a:spcPts val="0"/>
              </a:spcAft>
              <a:buSzPts val="2000"/>
              <a:buChar char="•"/>
            </a:pPr>
            <a:r>
              <a:rPr lang="en-US"/>
              <a:t>202 - Teacher, Special Education</a:t>
            </a:r>
            <a:endParaRPr/>
          </a:p>
          <a:p>
            <a:pPr marL="914400" lvl="1" indent="-355600" algn="l" rtl="0">
              <a:lnSpc>
                <a:spcPct val="90000"/>
              </a:lnSpc>
              <a:spcBef>
                <a:spcPts val="0"/>
              </a:spcBef>
              <a:spcAft>
                <a:spcPts val="0"/>
              </a:spcAft>
              <a:buSzPts val="2000"/>
              <a:buChar char="•"/>
            </a:pPr>
            <a:r>
              <a:rPr lang="en-US"/>
              <a:t>222 - Reading Interventionist</a:t>
            </a:r>
            <a:endParaRPr/>
          </a:p>
          <a:p>
            <a:pPr marL="914400" lvl="1" indent="-355600" algn="l" rtl="0">
              <a:lnSpc>
                <a:spcPct val="90000"/>
              </a:lnSpc>
              <a:spcBef>
                <a:spcPts val="0"/>
              </a:spcBef>
              <a:spcAft>
                <a:spcPts val="0"/>
              </a:spcAft>
              <a:buSzPts val="2000"/>
              <a:buChar char="•"/>
            </a:pPr>
            <a:r>
              <a:rPr lang="en-US"/>
              <a:t>223 - Math Interventionist</a:t>
            </a:r>
            <a:endParaRPr/>
          </a:p>
          <a:p>
            <a:pPr marL="914400" lvl="1" indent="-355600" algn="l" rtl="0">
              <a:lnSpc>
                <a:spcPct val="90000"/>
              </a:lnSpc>
              <a:spcBef>
                <a:spcPts val="0"/>
              </a:spcBef>
              <a:spcAft>
                <a:spcPts val="0"/>
              </a:spcAft>
              <a:buSzPts val="2000"/>
              <a:buChar char="•"/>
            </a:pPr>
            <a:r>
              <a:rPr lang="en-US"/>
              <a:t>415 - Teaching Assistant, Regular Education</a:t>
            </a:r>
            <a:endParaRPr/>
          </a:p>
          <a:p>
            <a:pPr marL="914400" lvl="1" indent="-355600" algn="l" rtl="0">
              <a:lnSpc>
                <a:spcPct val="90000"/>
              </a:lnSpc>
              <a:spcBef>
                <a:spcPts val="0"/>
              </a:spcBef>
              <a:spcAft>
                <a:spcPts val="0"/>
              </a:spcAft>
              <a:buSzPts val="2000"/>
              <a:buChar char="•"/>
            </a:pPr>
            <a:r>
              <a:rPr lang="en-US"/>
              <a:t>416 - Teaching Assistant, Special Education</a:t>
            </a:r>
            <a:endParaRPr/>
          </a:p>
          <a:p>
            <a:pPr marL="457200" lvl="0" indent="0" algn="l" rtl="0">
              <a:lnSpc>
                <a:spcPct val="90000"/>
              </a:lnSpc>
              <a:spcBef>
                <a:spcPts val="0"/>
              </a:spcBef>
              <a:spcAft>
                <a:spcPts val="0"/>
              </a:spcAft>
              <a:buNone/>
            </a:pPr>
            <a:endParaRPr/>
          </a:p>
          <a:p>
            <a:pPr marL="457200" lvl="0" indent="-381000" algn="l" rtl="0">
              <a:lnSpc>
                <a:spcPct val="90000"/>
              </a:lnSpc>
              <a:spcBef>
                <a:spcPts val="0"/>
              </a:spcBef>
              <a:spcAft>
                <a:spcPts val="0"/>
              </a:spcAft>
              <a:buSzPts val="2400"/>
              <a:buChar char="•"/>
            </a:pPr>
            <a:r>
              <a:rPr lang="en-US"/>
              <a:t>Records with a grant/project funding code less than 4000</a:t>
            </a:r>
            <a:endParaRPr/>
          </a:p>
          <a:p>
            <a:pPr marL="914400" lvl="1" indent="-355600" algn="l" rtl="0">
              <a:lnSpc>
                <a:spcPct val="90000"/>
              </a:lnSpc>
              <a:spcBef>
                <a:spcPts val="0"/>
              </a:spcBef>
              <a:spcAft>
                <a:spcPts val="0"/>
              </a:spcAft>
              <a:buSzPts val="2000"/>
              <a:buChar char="•"/>
            </a:pPr>
            <a:r>
              <a:rPr lang="en-US"/>
              <a:t>0001-2999 - Local and Intermediate Project/Grants</a:t>
            </a:r>
            <a:endParaRPr/>
          </a:p>
          <a:p>
            <a:pPr marL="914400" lvl="1" indent="-355600" algn="l" rtl="0">
              <a:lnSpc>
                <a:spcPct val="90000"/>
              </a:lnSpc>
              <a:spcBef>
                <a:spcPts val="0"/>
              </a:spcBef>
              <a:spcAft>
                <a:spcPts val="0"/>
              </a:spcAft>
              <a:buSzPts val="2000"/>
              <a:buChar char="•"/>
            </a:pPr>
            <a:r>
              <a:rPr lang="en-US"/>
              <a:t>3000-3999 - State Projects/Grants</a:t>
            </a:r>
            <a:endParaRPr/>
          </a:p>
          <a:p>
            <a:pPr marL="45720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sz="2100">
                <a:solidFill>
                  <a:srgbClr val="E69138"/>
                </a:solidFill>
              </a:rPr>
              <a:t>Please note that a small number of records may be excluded if the grade level is not reported or is misreported (outside the applicable grade ranges for the school)</a:t>
            </a:r>
            <a:endParaRPr sz="2100">
              <a:solidFill>
                <a:srgbClr val="E69138"/>
              </a:solidFill>
            </a:endParaRPr>
          </a:p>
        </p:txBody>
      </p:sp>
      <p:sp>
        <p:nvSpPr>
          <p:cNvPr id="192" name="Google Shape;192;gfa9e014277_0_82"/>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fa9e014277_0_88"/>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Grade Span Designation and Title I Status</a:t>
            </a:r>
            <a:endParaRPr/>
          </a:p>
        </p:txBody>
      </p:sp>
      <p:sp>
        <p:nvSpPr>
          <p:cNvPr id="199" name="Google Shape;199;gfa9e014277_0_8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Grade span designation (elementary, middle, high) is determined based on the </a:t>
            </a:r>
            <a:r>
              <a:rPr lang="en-US">
                <a:solidFill>
                  <a:srgbClr val="FF0000"/>
                </a:solidFill>
              </a:rPr>
              <a:t>low and high grades</a:t>
            </a:r>
            <a:r>
              <a:rPr lang="en-US"/>
              <a:t> reported by each LEA, for each school in the School Profiles Section of the Consolidated Application</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solidFill>
                  <a:srgbClr val="0000FF"/>
                </a:solidFill>
              </a:rPr>
              <a:t>Title I Status</a:t>
            </a:r>
            <a:r>
              <a:rPr lang="en-US"/>
              <a:t> is determined based on the LEA’s selection for each school in the School Profiles Section of the Consolidated Application</a:t>
            </a:r>
            <a:endParaRPr/>
          </a:p>
        </p:txBody>
      </p:sp>
      <p:sp>
        <p:nvSpPr>
          <p:cNvPr id="200" name="Google Shape;200;gfa9e014277_0_8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201" name="Google Shape;201;gfa9e014277_0_88" descr="EMH: E Grade Span: K - 06"/>
          <p:cNvPicPr preferRelativeResize="0"/>
          <p:nvPr/>
        </p:nvPicPr>
        <p:blipFill>
          <a:blip r:embed="rId3">
            <a:alphaModFix/>
          </a:blip>
          <a:stretch>
            <a:fillRect/>
          </a:stretch>
        </p:blipFill>
        <p:spPr>
          <a:xfrm>
            <a:off x="1111830" y="4026409"/>
            <a:ext cx="9968340" cy="2177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fa9e014277_0_11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Aggregations</a:t>
            </a:r>
            <a:endParaRPr/>
          </a:p>
        </p:txBody>
      </p:sp>
      <p:sp>
        <p:nvSpPr>
          <p:cNvPr id="208" name="Google Shape;208;gfa9e014277_0_110"/>
          <p:cNvSpPr txBox="1">
            <a:spLocks noGrp="1"/>
          </p:cNvSpPr>
          <p:nvPr>
            <p:ph type="body" idx="1"/>
          </p:nvPr>
        </p:nvSpPr>
        <p:spPr>
          <a:xfrm>
            <a:off x="838200" y="1554475"/>
            <a:ext cx="10515600" cy="48018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HR Snapshot records are aggregated by school code and grade span to determine the total state/local funded FTE for each school, separately by grade span</a:t>
            </a:r>
            <a:endParaRPr/>
          </a:p>
          <a:p>
            <a:pPr marL="457200" lvl="0" indent="-381000" algn="l" rtl="0">
              <a:spcBef>
                <a:spcPts val="0"/>
              </a:spcBef>
              <a:spcAft>
                <a:spcPts val="0"/>
              </a:spcAft>
              <a:buSzPts val="2400"/>
              <a:buChar char="•"/>
            </a:pPr>
            <a:r>
              <a:rPr lang="en-US"/>
              <a:t>Student enrollment records (K-12) are aggregated by school code and grade span to determine the total number of students enrolled for each school, separately by grade span</a:t>
            </a:r>
            <a:endParaRPr/>
          </a:p>
          <a:p>
            <a:pPr marL="457200" lvl="0" indent="-381000" algn="l" rtl="0">
              <a:spcBef>
                <a:spcPts val="0"/>
              </a:spcBef>
              <a:spcAft>
                <a:spcPts val="0"/>
              </a:spcAft>
              <a:buSzPts val="2400"/>
              <a:buChar char="•"/>
            </a:pPr>
            <a:r>
              <a:rPr lang="en-US"/>
              <a:t>For each school and grade span, student enrollment counts are divided by the total state/local funded FTE to determine student-teacher ratios</a:t>
            </a:r>
            <a:endParaRPr/>
          </a:p>
          <a:p>
            <a:pPr marL="0" lvl="0" indent="0" algn="l" rtl="0">
              <a:spcBef>
                <a:spcPts val="1000"/>
              </a:spcBef>
              <a:spcAft>
                <a:spcPts val="0"/>
              </a:spcAft>
              <a:buNone/>
            </a:pPr>
            <a:endParaRPr/>
          </a:p>
          <a:p>
            <a:pPr marL="0" lvl="0" indent="0" algn="ctr" rtl="0">
              <a:spcBef>
                <a:spcPts val="1000"/>
              </a:spcBef>
              <a:spcAft>
                <a:spcPts val="0"/>
              </a:spcAft>
              <a:buNone/>
            </a:pPr>
            <a:r>
              <a:rPr lang="en-US"/>
              <a:t>Example: 350 Students / 17.5 FTE = Student-Teacher Ratio of 20.0</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Process is repeated at the district-level, aggregating by district code and grade span, separately for Title I and non-Title I schools</a:t>
            </a:r>
            <a:endParaRPr/>
          </a:p>
        </p:txBody>
      </p:sp>
      <p:sp>
        <p:nvSpPr>
          <p:cNvPr id="209" name="Google Shape;209;gfa9e014277_0_11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fa9e014277_0_117"/>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Final Calculations - All Schools in Grade Span Served with Title I</a:t>
            </a:r>
            <a:endParaRPr/>
          </a:p>
        </p:txBody>
      </p:sp>
      <p:sp>
        <p:nvSpPr>
          <p:cNvPr id="216" name="Google Shape;216;gfa9e014277_0_117"/>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If a district serves all schools within a grade span with Title I funds, then each Title I school will be compared to the district’s student-teacher ratio for all schools in that grade span</a:t>
            </a:r>
            <a:endParaRPr/>
          </a:p>
          <a:p>
            <a:pPr marL="457200" lvl="0" indent="-381000" algn="l" rtl="0">
              <a:spcBef>
                <a:spcPts val="0"/>
              </a:spcBef>
              <a:spcAft>
                <a:spcPts val="0"/>
              </a:spcAft>
              <a:buSzPts val="2400"/>
              <a:buChar char="•"/>
            </a:pPr>
            <a:r>
              <a:rPr lang="en-US"/>
              <a:t>In order for a school to meet comparability requirements, the school’s student-teacher ratio must be within 10% of the district’s student-teacher ratio</a:t>
            </a:r>
            <a:endParaRPr/>
          </a:p>
          <a:p>
            <a:pPr marL="914400" lvl="1" indent="-355600" algn="l" rtl="0">
              <a:spcBef>
                <a:spcPts val="0"/>
              </a:spcBef>
              <a:spcAft>
                <a:spcPts val="0"/>
              </a:spcAft>
              <a:buSzPts val="2000"/>
              <a:buChar char="•"/>
            </a:pPr>
            <a:r>
              <a:rPr lang="en-US"/>
              <a:t>For example, if a district’s student-teacher ratio is 20.0, each Title I school must have a student-teacher ratio between 18.0 (20.0 - [20 * 0.1]) and 22.0 (20 + [20 * 0.1])</a:t>
            </a:r>
            <a:endParaRPr/>
          </a:p>
        </p:txBody>
      </p:sp>
      <p:sp>
        <p:nvSpPr>
          <p:cNvPr id="217" name="Google Shape;217;gfa9e014277_0_11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
        <p:nvSpPr>
          <p:cNvPr id="218" name="Google Shape;218;gfa9e014277_0_117"/>
          <p:cNvSpPr txBox="1"/>
          <p:nvPr/>
        </p:nvSpPr>
        <p:spPr>
          <a:xfrm>
            <a:off x="7561400" y="6140525"/>
            <a:ext cx="2996400" cy="477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900">
                <a:latin typeface="Calibri"/>
                <a:ea typeface="Calibri"/>
                <a:cs typeface="Calibri"/>
                <a:sym typeface="Calibri"/>
              </a:rPr>
              <a:t>Within 10% = 9.0 to 11.0</a:t>
            </a:r>
            <a:endParaRPr sz="1900">
              <a:latin typeface="Calibri"/>
              <a:ea typeface="Calibri"/>
              <a:cs typeface="Calibri"/>
              <a:sym typeface="Calibri"/>
            </a:endParaRPr>
          </a:p>
        </p:txBody>
      </p:sp>
      <p:cxnSp>
        <p:nvCxnSpPr>
          <p:cNvPr id="219" name="Google Shape;219;gfa9e014277_0_117">
            <a:extLst>
              <a:ext uri="{C183D7F6-B498-43B3-948B-1728B52AA6E4}">
                <adec:decorative xmlns:adec="http://schemas.microsoft.com/office/drawing/2017/decorative" val="1"/>
              </a:ext>
            </a:extLst>
          </p:cNvPr>
          <p:cNvCxnSpPr/>
          <p:nvPr/>
        </p:nvCxnSpPr>
        <p:spPr>
          <a:xfrm flipH="1">
            <a:off x="9903775" y="5760725"/>
            <a:ext cx="400800" cy="274200"/>
          </a:xfrm>
          <a:prstGeom prst="straightConnector1">
            <a:avLst/>
          </a:prstGeom>
          <a:noFill/>
          <a:ln w="9525" cap="flat" cmpd="sng">
            <a:solidFill>
              <a:schemeClr val="dk2"/>
            </a:solidFill>
            <a:prstDash val="solid"/>
            <a:round/>
            <a:headEnd type="none" w="med" len="med"/>
            <a:tailEnd type="triangle" w="med" len="med"/>
          </a:ln>
        </p:spPr>
      </p:cxnSp>
      <p:pic>
        <p:nvPicPr>
          <p:cNvPr id="220" name="Google Shape;220;gfa9e014277_0_1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76325" y="4010025"/>
            <a:ext cx="10039350" cy="173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fa9e014277_0_131"/>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Final Calculations - Some Schools in Grade Span Served with Title I</a:t>
            </a:r>
            <a:endParaRPr/>
          </a:p>
        </p:txBody>
      </p:sp>
      <p:sp>
        <p:nvSpPr>
          <p:cNvPr id="227" name="Google Shape;227;gfa9e014277_0_13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If a district only serves some schools within a grade span with Title I funds, then each Title I school will be compared to the district’s student-teacher ratio for all </a:t>
            </a:r>
            <a:r>
              <a:rPr lang="en-US" u="sng"/>
              <a:t>non-Title I schools</a:t>
            </a:r>
            <a:r>
              <a:rPr lang="en-US"/>
              <a:t> in that grade span</a:t>
            </a:r>
            <a:endParaRPr/>
          </a:p>
          <a:p>
            <a:pPr marL="457200" lvl="0" indent="-381000" algn="l" rtl="0">
              <a:spcBef>
                <a:spcPts val="0"/>
              </a:spcBef>
              <a:spcAft>
                <a:spcPts val="0"/>
              </a:spcAft>
              <a:buSzPts val="2400"/>
              <a:buChar char="•"/>
            </a:pPr>
            <a:r>
              <a:rPr lang="en-US"/>
              <a:t>In order for a school to meet comparability requirements, the school’s student-teacher ratio cannot exceed the district’s student-teacher ratio by more than 10%</a:t>
            </a:r>
            <a:endParaRPr/>
          </a:p>
          <a:p>
            <a:pPr marL="914400" lvl="1" indent="-355600" algn="l" rtl="0">
              <a:spcBef>
                <a:spcPts val="0"/>
              </a:spcBef>
              <a:spcAft>
                <a:spcPts val="0"/>
              </a:spcAft>
              <a:buSzPts val="2000"/>
              <a:buChar char="•"/>
            </a:pPr>
            <a:r>
              <a:rPr lang="en-US"/>
              <a:t>For example, if a district’s student-teacher ratio is 15.0, each Title I school must have a student-teacher of 16.5 (15.0 + [15.0 * 0.1]) (20.0 - [20 * 0.1]) or less</a:t>
            </a:r>
            <a:endParaRPr/>
          </a:p>
        </p:txBody>
      </p:sp>
      <p:sp>
        <p:nvSpPr>
          <p:cNvPr id="228" name="Google Shape;228;gfa9e014277_0_1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
        <p:nvSpPr>
          <p:cNvPr id="229" name="Google Shape;229;gfa9e014277_0_131"/>
          <p:cNvSpPr txBox="1"/>
          <p:nvPr/>
        </p:nvSpPr>
        <p:spPr>
          <a:xfrm>
            <a:off x="6907225" y="6216725"/>
            <a:ext cx="3650400" cy="477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900">
                <a:latin typeface="Calibri"/>
                <a:ea typeface="Calibri"/>
                <a:cs typeface="Calibri"/>
                <a:sym typeface="Calibri"/>
              </a:rPr>
              <a:t>No more than 10% = 11.0 or less</a:t>
            </a:r>
            <a:endParaRPr sz="1900">
              <a:latin typeface="Calibri"/>
              <a:ea typeface="Calibri"/>
              <a:cs typeface="Calibri"/>
              <a:sym typeface="Calibri"/>
            </a:endParaRPr>
          </a:p>
        </p:txBody>
      </p:sp>
      <p:cxnSp>
        <p:nvCxnSpPr>
          <p:cNvPr id="230" name="Google Shape;230;gfa9e014277_0_131">
            <a:extLst>
              <a:ext uri="{C183D7F6-B498-43B3-948B-1728B52AA6E4}">
                <adec:decorative xmlns:adec="http://schemas.microsoft.com/office/drawing/2017/decorative" val="1"/>
              </a:ext>
            </a:extLst>
          </p:cNvPr>
          <p:cNvCxnSpPr/>
          <p:nvPr/>
        </p:nvCxnSpPr>
        <p:spPr>
          <a:xfrm flipH="1">
            <a:off x="9903775" y="5913125"/>
            <a:ext cx="400800" cy="274200"/>
          </a:xfrm>
          <a:prstGeom prst="straightConnector1">
            <a:avLst/>
          </a:prstGeom>
          <a:noFill/>
          <a:ln w="9525" cap="flat" cmpd="sng">
            <a:solidFill>
              <a:schemeClr val="dk2"/>
            </a:solidFill>
            <a:prstDash val="solid"/>
            <a:round/>
            <a:headEnd type="none" w="med" len="med"/>
            <a:tailEnd type="triangle" w="med" len="med"/>
          </a:ln>
        </p:spPr>
      </p:cxnSp>
      <p:pic>
        <p:nvPicPr>
          <p:cNvPr id="231" name="Google Shape;231;gfa9e014277_0_131" descr="Example indicating how a district serves schools within grade span, and student-teacher ration."/>
          <p:cNvPicPr preferRelativeResize="0"/>
          <p:nvPr/>
        </p:nvPicPr>
        <p:blipFill>
          <a:blip r:embed="rId3">
            <a:alphaModFix/>
          </a:blip>
          <a:stretch>
            <a:fillRect/>
          </a:stretch>
        </p:blipFill>
        <p:spPr>
          <a:xfrm>
            <a:off x="1281113" y="4157663"/>
            <a:ext cx="9629775" cy="174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fb779ba100_0_75"/>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Next Steps</a:t>
            </a:r>
            <a:endParaRPr/>
          </a:p>
        </p:txBody>
      </p:sp>
      <p:sp>
        <p:nvSpPr>
          <p:cNvPr id="238" name="Google Shape;238;gfb779ba100_0_75"/>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Visit the Title I Comparability Webpage (</a:t>
            </a:r>
            <a:r>
              <a:rPr lang="en-US" u="sng">
                <a:solidFill>
                  <a:schemeClr val="hlink"/>
                </a:solidFill>
                <a:hlinkClick r:id="rId3"/>
              </a:rPr>
              <a:t>http://www.cde.state.co.us/fedprograms/ti/a_comp</a:t>
            </a:r>
            <a:r>
              <a:rPr lang="en-US"/>
              <a:t>) for more information regarding:</a:t>
            </a:r>
            <a:endParaRPr/>
          </a:p>
          <a:p>
            <a:pPr marL="914400" lvl="1" indent="-355600" algn="l" rtl="0">
              <a:spcBef>
                <a:spcPts val="0"/>
              </a:spcBef>
              <a:spcAft>
                <a:spcPts val="0"/>
              </a:spcAft>
              <a:buSzPts val="2000"/>
              <a:buChar char="•"/>
            </a:pPr>
            <a:r>
              <a:rPr lang="en-US"/>
              <a:t>Availability of alternative calculators</a:t>
            </a:r>
            <a:endParaRPr/>
          </a:p>
          <a:p>
            <a:pPr marL="914400" lvl="1" indent="-355600" algn="l" rtl="0">
              <a:spcBef>
                <a:spcPts val="0"/>
              </a:spcBef>
              <a:spcAft>
                <a:spcPts val="0"/>
              </a:spcAft>
              <a:buSzPts val="2000"/>
              <a:buChar char="•"/>
            </a:pPr>
            <a:r>
              <a:rPr lang="en-US"/>
              <a:t>Corrective action plans</a:t>
            </a:r>
            <a:endParaRPr/>
          </a:p>
          <a:p>
            <a:pPr marL="914400" lvl="1" indent="-355600" algn="l" rtl="0">
              <a:spcBef>
                <a:spcPts val="0"/>
              </a:spcBef>
              <a:spcAft>
                <a:spcPts val="0"/>
              </a:spcAft>
              <a:buSzPts val="2000"/>
              <a:buChar char="•"/>
            </a:pPr>
            <a:r>
              <a:rPr lang="en-US"/>
              <a:t>Additional trainings</a:t>
            </a:r>
            <a:endParaRPr/>
          </a:p>
        </p:txBody>
      </p:sp>
      <p:sp>
        <p:nvSpPr>
          <p:cNvPr id="239" name="Google Shape;239;gfb779ba100_0_7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fcd0a2eff3_1_17"/>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What are your thoughts?</a:t>
            </a:r>
            <a:endParaRPr/>
          </a:p>
        </p:txBody>
      </p:sp>
      <p:sp>
        <p:nvSpPr>
          <p:cNvPr id="246" name="Google Shape;246;gfcd0a2eff3_1_17"/>
          <p:cNvSpPr txBox="1">
            <a:spLocks noGrp="1"/>
          </p:cNvSpPr>
          <p:nvPr>
            <p:ph type="body" idx="1"/>
          </p:nvPr>
        </p:nvSpPr>
        <p:spPr>
          <a:xfrm>
            <a:off x="604925" y="1787730"/>
            <a:ext cx="105156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a:t>Check for understanding Poll</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What future topics would you like to see around comparability?  </a:t>
            </a:r>
            <a:endParaRPr/>
          </a:p>
          <a:p>
            <a:pPr marL="457200" lvl="0" indent="-381000" algn="l" rtl="0">
              <a:spcBef>
                <a:spcPts val="0"/>
              </a:spcBef>
              <a:spcAft>
                <a:spcPts val="0"/>
              </a:spcAft>
              <a:buSzPts val="2400"/>
              <a:buChar char="•"/>
            </a:pPr>
            <a:r>
              <a:rPr lang="en-US"/>
              <a:t>Who in your district needs a better understanding of this topic?</a:t>
            </a:r>
            <a:endParaRPr/>
          </a:p>
          <a:p>
            <a:pPr marL="457200" lvl="0" indent="-381000" algn="l" rtl="0">
              <a:spcBef>
                <a:spcPts val="0"/>
              </a:spcBef>
              <a:spcAft>
                <a:spcPts val="0"/>
              </a:spcAft>
              <a:buSzPts val="2400"/>
              <a:buChar char="•"/>
            </a:pPr>
            <a:r>
              <a:rPr lang="en-US"/>
              <a:t>How can this check inform your staffing and budgeting conversations?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47" name="Google Shape;247;gfcd0a2eff3_1_1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fa9e014277_0_7"/>
          <p:cNvSpPr txBox="1">
            <a:spLocks noGrp="1"/>
          </p:cNvSpPr>
          <p:nvPr>
            <p:ph type="title"/>
          </p:nvPr>
        </p:nvSpPr>
        <p:spPr>
          <a:xfrm>
            <a:off x="1307737" y="356616"/>
            <a:ext cx="7200900" cy="747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Font typeface="Arial"/>
              <a:buNone/>
            </a:pPr>
            <a:r>
              <a:rPr lang="en-US"/>
              <a:t>Agenda</a:t>
            </a:r>
            <a:endParaRPr/>
          </a:p>
        </p:txBody>
      </p:sp>
      <p:sp>
        <p:nvSpPr>
          <p:cNvPr id="110" name="Google Shape;110;gfa9e014277_0_7"/>
          <p:cNvSpPr txBox="1">
            <a:spLocks noGrp="1"/>
          </p:cNvSpPr>
          <p:nvPr>
            <p:ph type="body" idx="1"/>
          </p:nvPr>
        </p:nvSpPr>
        <p:spPr>
          <a:xfrm>
            <a:off x="838200" y="1554480"/>
            <a:ext cx="10515600" cy="4351200"/>
          </a:xfrm>
          <a:prstGeom prst="rect">
            <a:avLst/>
          </a:prstGeom>
          <a:noFill/>
          <a:ln>
            <a:noFill/>
          </a:ln>
        </p:spPr>
        <p:txBody>
          <a:bodyPr spcFirstLastPara="1" wrap="square" lIns="0" tIns="0" rIns="0" bIns="0" anchor="t" anchorCtr="0">
            <a:normAutofit/>
          </a:bodyPr>
          <a:lstStyle/>
          <a:p>
            <a:pPr marL="457200" lvl="0" indent="-381000" algn="l" rtl="0">
              <a:spcBef>
                <a:spcPts val="0"/>
              </a:spcBef>
              <a:spcAft>
                <a:spcPts val="0"/>
              </a:spcAft>
              <a:buSzPts val="2400"/>
              <a:buChar char="•"/>
            </a:pPr>
            <a:r>
              <a:rPr lang="en-US"/>
              <a:t>Alignment to Staff Interchange and Human Resources Snapshot</a:t>
            </a:r>
            <a:endParaRPr/>
          </a:p>
          <a:p>
            <a:pPr marL="457200" lvl="0" indent="-381000" algn="l" rtl="0">
              <a:spcBef>
                <a:spcPts val="0"/>
              </a:spcBef>
              <a:spcAft>
                <a:spcPts val="0"/>
              </a:spcAft>
              <a:buSzPts val="2400"/>
              <a:buChar char="•"/>
            </a:pPr>
            <a:r>
              <a:rPr lang="en-US"/>
              <a:t>Data Fields of Interest</a:t>
            </a:r>
            <a:endParaRPr/>
          </a:p>
          <a:p>
            <a:pPr marL="457200" lvl="0" indent="-381000" algn="l" rtl="0">
              <a:spcBef>
                <a:spcPts val="0"/>
              </a:spcBef>
              <a:spcAft>
                <a:spcPts val="0"/>
              </a:spcAft>
              <a:buSzPts val="2400"/>
              <a:buChar char="•"/>
            </a:pPr>
            <a:r>
              <a:rPr lang="en-US"/>
              <a:t>Calculations for Comparability</a:t>
            </a:r>
            <a:endParaRPr/>
          </a:p>
          <a:p>
            <a:pPr marL="457200" lvl="0" indent="-381000" algn="l" rtl="0">
              <a:spcBef>
                <a:spcPts val="0"/>
              </a:spcBef>
              <a:spcAft>
                <a:spcPts val="0"/>
              </a:spcAft>
              <a:buSzPts val="2400"/>
              <a:buChar char="•"/>
            </a:pPr>
            <a:r>
              <a:rPr lang="en-US"/>
              <a:t>Calculations for Equitable Distribution of Teachers (EDT)</a:t>
            </a:r>
            <a:endParaRPr/>
          </a:p>
          <a:p>
            <a:pPr marL="457200" lvl="0" indent="-381000" algn="l" rtl="0">
              <a:spcBef>
                <a:spcPts val="0"/>
              </a:spcBef>
              <a:spcAft>
                <a:spcPts val="0"/>
              </a:spcAft>
              <a:buSzPts val="2400"/>
              <a:buChar char="•"/>
            </a:pPr>
            <a:r>
              <a:rPr lang="en-US"/>
              <a:t>Key Takeaways</a:t>
            </a:r>
            <a:endParaRPr/>
          </a:p>
          <a:p>
            <a:pPr marL="457200" lvl="0" indent="-381000" algn="l" rtl="0">
              <a:spcBef>
                <a:spcPts val="0"/>
              </a:spcBef>
              <a:spcAft>
                <a:spcPts val="0"/>
              </a:spcAft>
              <a:buSzPts val="2400"/>
              <a:buChar char="•"/>
            </a:pPr>
            <a:r>
              <a:rPr lang="en-US"/>
              <a:t>Questions</a:t>
            </a:r>
            <a:endParaRPr/>
          </a:p>
        </p:txBody>
      </p:sp>
      <p:sp>
        <p:nvSpPr>
          <p:cNvPr id="111" name="Google Shape;111;gfa9e014277_0_7"/>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fa9e014277_0_143"/>
          <p:cNvSpPr txBox="1">
            <a:spLocks noGrp="1"/>
          </p:cNvSpPr>
          <p:nvPr>
            <p:ph type="ctrTitle"/>
          </p:nvPr>
        </p:nvSpPr>
        <p:spPr>
          <a:xfrm>
            <a:off x="-300" y="2260200"/>
            <a:ext cx="121926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a:t>Calculations for Equitable Distribution of Teachers (EDT)</a:t>
            </a:r>
            <a:endParaRPr/>
          </a:p>
        </p:txBody>
      </p:sp>
      <p:sp>
        <p:nvSpPr>
          <p:cNvPr id="253" name="Google Shape;253;gfa9e014277_0_143"/>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d857d318f_0_59"/>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Pulsecheck</a:t>
            </a:r>
            <a:endParaRPr/>
          </a:p>
        </p:txBody>
      </p:sp>
      <p:sp>
        <p:nvSpPr>
          <p:cNvPr id="260" name="Google Shape;260;gfd857d318f_0_59"/>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How comfortable are you in your understanding of how the CDE collects and calculates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the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annual EDT data analysis?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914400" lvl="1" indent="-355600" algn="l" rtl="0">
              <a:spcBef>
                <a:spcPts val="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1 = uncomfortable; no knowledge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914400" lvl="1" indent="-355600" algn="l" rtl="0">
              <a:spcBef>
                <a:spcPts val="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5 = very comfortable; could lead this training</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endParaRPr>
          </a:p>
          <a:p>
            <a:pPr marL="0" lvl="0" indent="0" algn="l" rtl="0">
              <a:spcBef>
                <a:spcPts val="1000"/>
              </a:spcBef>
              <a:spcAft>
                <a:spcPts val="0"/>
              </a:spcAft>
              <a:buNone/>
            </a:pP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457200" lvl="0" indent="-381000" algn="l" rtl="0">
              <a:spcBef>
                <a:spcPts val="100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Who in your LEA maintains the accuracy of HR data used for EDT calculations?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457200" lvl="0" indent="-381000" algn="l" rtl="0">
              <a:spcBef>
                <a:spcPts val="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Who in your LEA reviews EDT data?</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lvl="0" indent="-381000" algn="l" rtl="0">
              <a:spcBef>
                <a:spcPts val="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How is EDT data being reviewed/used, proactively or reactively?</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endParaRPr>
          </a:p>
          <a:p>
            <a:pPr marL="457200" lvl="0" indent="-381000" algn="l" rtl="0">
              <a:spcBef>
                <a:spcPts val="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Are there district mechanisms in place to review and address EDT data?</a:t>
            </a:r>
            <a:endParaRPr/>
          </a:p>
        </p:txBody>
      </p:sp>
      <p:sp>
        <p:nvSpPr>
          <p:cNvPr id="261" name="Google Shape;261;gfd857d318f_0_5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Effect transition="in" filter="fade">
                                      <p:cBhvr>
                                        <p:cTn id="7" dur="1000"/>
                                        <p:tgtEl>
                                          <p:spTgt spid="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Effect transition="in" filter="fade">
                                      <p:cBhvr>
                                        <p:cTn id="12" dur="1000"/>
                                        <p:tgtEl>
                                          <p:spTgt spid="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Effect transition="in" filter="fade">
                                      <p:cBhvr>
                                        <p:cTn id="17" dur="1000"/>
                                        <p:tgtEl>
                                          <p:spTgt spid="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Effect transition="in" filter="fade">
                                      <p:cBhvr>
                                        <p:cTn id="22" dur="1000"/>
                                        <p:tgtEl>
                                          <p:spTgt spid="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Effect transition="in" filter="fade">
                                      <p:cBhvr>
                                        <p:cTn id="27" dur="1000"/>
                                        <p:tgtEl>
                                          <p:spTgt spid="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0">
                                            <p:txEl>
                                              <p:pRg st="5" end="5"/>
                                            </p:txEl>
                                          </p:spTgt>
                                        </p:tgtEl>
                                        <p:attrNameLst>
                                          <p:attrName>style.visibility</p:attrName>
                                        </p:attrNameLst>
                                      </p:cBhvr>
                                      <p:to>
                                        <p:strVal val="visible"/>
                                      </p:to>
                                    </p:set>
                                    <p:animEffect transition="in" filter="fade">
                                      <p:cBhvr>
                                        <p:cTn id="32" dur="1000"/>
                                        <p:tgtEl>
                                          <p:spTgt spid="2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0">
                                            <p:txEl>
                                              <p:pRg st="6" end="6"/>
                                            </p:txEl>
                                          </p:spTgt>
                                        </p:tgtEl>
                                        <p:attrNameLst>
                                          <p:attrName>style.visibility</p:attrName>
                                        </p:attrNameLst>
                                      </p:cBhvr>
                                      <p:to>
                                        <p:strVal val="visible"/>
                                      </p:to>
                                    </p:set>
                                    <p:animEffect transition="in" filter="fade">
                                      <p:cBhvr>
                                        <p:cTn id="37" dur="1000"/>
                                        <p:tgtEl>
                                          <p:spTgt spid="2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0">
                                            <p:txEl>
                                              <p:pRg st="7" end="7"/>
                                            </p:txEl>
                                          </p:spTgt>
                                        </p:tgtEl>
                                        <p:attrNameLst>
                                          <p:attrName>style.visibility</p:attrName>
                                        </p:attrNameLst>
                                      </p:cBhvr>
                                      <p:to>
                                        <p:strVal val="visible"/>
                                      </p:to>
                                    </p:set>
                                    <p:animEffect transition="in" filter="fade">
                                      <p:cBhvr>
                                        <p:cTn id="42" dur="1000"/>
                                        <p:tgtEl>
                                          <p:spTgt spid="2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fb779ba100_0_8"/>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Purpose</a:t>
            </a:r>
            <a:endParaRPr/>
          </a:p>
        </p:txBody>
      </p:sp>
      <p:sp>
        <p:nvSpPr>
          <p:cNvPr id="268" name="Google Shape;268;gfb779ba100_0_8"/>
          <p:cNvSpPr txBox="1">
            <a:spLocks noGrp="1"/>
          </p:cNvSpPr>
          <p:nvPr>
            <p:ph type="body" idx="1"/>
          </p:nvPr>
        </p:nvSpPr>
        <p:spPr>
          <a:xfrm>
            <a:off x="838200" y="1554475"/>
            <a:ext cx="10515600" cy="46107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The Every Student Succeeds Act (ESSA) requires state education agencies (SEAs) to evaluate annually whether</a:t>
            </a:r>
            <a:r>
              <a:rPr lang="en-US" i="1"/>
              <a:t> low-income and minority students</a:t>
            </a:r>
            <a:r>
              <a:rPr lang="en-US"/>
              <a:t> are taught disproportionately by </a:t>
            </a:r>
            <a:r>
              <a:rPr lang="en-US" b="1"/>
              <a:t>ineffective, out-of-field, or inexperienced</a:t>
            </a:r>
            <a:r>
              <a:rPr lang="en-US"/>
              <a:t> teachers compared to their higher-income, non-minority peers.</a:t>
            </a:r>
            <a:endParaRPr/>
          </a:p>
        </p:txBody>
      </p:sp>
      <p:sp>
        <p:nvSpPr>
          <p:cNvPr id="269" name="Google Shape;269;gfb779ba100_0_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270" name="Google Shape;270;gfb779ba100_0_8">
            <a:extLst>
              <a:ext uri="{C183D7F6-B498-43B3-948B-1728B52AA6E4}">
                <adec:decorative xmlns:adec="http://schemas.microsoft.com/office/drawing/2017/decorative" val="1"/>
              </a:ext>
            </a:extLst>
          </p:cNvPr>
          <p:cNvPicPr preferRelativeResize="0"/>
          <p:nvPr/>
        </p:nvPicPr>
        <p:blipFill rotWithShape="1">
          <a:blip r:embed="rId3">
            <a:alphaModFix/>
          </a:blip>
          <a:srcRect r="54360" b="13171"/>
          <a:stretch/>
        </p:blipFill>
        <p:spPr>
          <a:xfrm>
            <a:off x="1871563" y="3630175"/>
            <a:ext cx="5705675" cy="1849200"/>
          </a:xfrm>
          <a:prstGeom prst="rect">
            <a:avLst/>
          </a:prstGeom>
          <a:noFill/>
          <a:ln>
            <a:noFill/>
          </a:ln>
        </p:spPr>
      </p:pic>
      <p:sp>
        <p:nvSpPr>
          <p:cNvPr id="271" name="Google Shape;271;gfb779ba100_0_8"/>
          <p:cNvSpPr/>
          <p:nvPr/>
        </p:nvSpPr>
        <p:spPr>
          <a:xfrm>
            <a:off x="8508625" y="3807775"/>
            <a:ext cx="2094000" cy="14940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NOTE: Teacher Effectiveness Indicators were not included in 20-21 EDT data.</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fd857d318f_0_6"/>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Purpose, Cont.</a:t>
            </a:r>
            <a:endParaRPr/>
          </a:p>
        </p:txBody>
      </p:sp>
      <p:sp>
        <p:nvSpPr>
          <p:cNvPr id="278" name="Google Shape;278;gfd857d318f_0_6"/>
          <p:cNvSpPr txBox="1">
            <a:spLocks noGrp="1"/>
          </p:cNvSpPr>
          <p:nvPr>
            <p:ph type="body" idx="1"/>
          </p:nvPr>
        </p:nvSpPr>
        <p:spPr>
          <a:xfrm>
            <a:off x="838200" y="1554475"/>
            <a:ext cx="10515600" cy="46107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Local education agencies (LEAs) accepting Title I, Part funds must submit plans to address any “gaps”.</a:t>
            </a:r>
            <a:endParaRPr/>
          </a:p>
          <a:p>
            <a:pPr marL="914400" lvl="1" indent="-355600" algn="l" rtl="0">
              <a:spcBef>
                <a:spcPts val="0"/>
              </a:spcBef>
              <a:spcAft>
                <a:spcPts val="0"/>
              </a:spcAft>
              <a:buSzPts val="2000"/>
              <a:buChar char="•"/>
            </a:pPr>
            <a:r>
              <a:rPr lang="en-US"/>
              <a:t>Future workshops will be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held </a:t>
            </a:r>
            <a:r>
              <a:rPr lang="en-US"/>
              <a:t>on how to address gaps and write plans.</a:t>
            </a:r>
            <a:endParaRPr/>
          </a:p>
          <a:p>
            <a:pPr marL="914400" lvl="1" indent="-355600" algn="l" rtl="0">
              <a:spcBef>
                <a:spcPts val="0"/>
              </a:spcBef>
              <a:spcAft>
                <a:spcPts val="0"/>
              </a:spcAft>
              <a:buSzPts val="2000"/>
              <a:buChar char="•"/>
            </a:pPr>
            <a:r>
              <a:rPr lang="en-US"/>
              <a:t>For more information now, review the Resources on our </a:t>
            </a:r>
            <a:r>
              <a:rPr lang="en-US" u="sng">
                <a:solidFill>
                  <a:schemeClr val="hlink"/>
                </a:solidFill>
                <a:hlinkClick r:id="rId3"/>
              </a:rPr>
              <a:t>EDT webpage</a:t>
            </a:r>
            <a:r>
              <a:rPr lang="en-US"/>
              <a:t>.</a:t>
            </a:r>
            <a:endParaRPr/>
          </a:p>
        </p:txBody>
      </p:sp>
      <p:sp>
        <p:nvSpPr>
          <p:cNvPr id="279" name="Google Shape;279;gfd857d318f_0_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grpSp>
        <p:nvGrpSpPr>
          <p:cNvPr id="280" name="Google Shape;280;gfd857d318f_0_6">
            <a:extLst>
              <a:ext uri="{C183D7F6-B498-43B3-948B-1728B52AA6E4}">
                <adec:decorative xmlns:adec="http://schemas.microsoft.com/office/drawing/2017/decorative" val="1"/>
              </a:ext>
            </a:extLst>
          </p:cNvPr>
          <p:cNvGrpSpPr/>
          <p:nvPr/>
        </p:nvGrpSpPr>
        <p:grpSpPr>
          <a:xfrm>
            <a:off x="2624200" y="3654225"/>
            <a:ext cx="6943600" cy="1629225"/>
            <a:chOff x="2624200" y="4425750"/>
            <a:chExt cx="6943600" cy="1629225"/>
          </a:xfrm>
        </p:grpSpPr>
        <p:pic>
          <p:nvPicPr>
            <p:cNvPr id="281" name="Google Shape;281;gfd857d318f_0_6"/>
            <p:cNvPicPr preferRelativeResize="0"/>
            <p:nvPr/>
          </p:nvPicPr>
          <p:blipFill rotWithShape="1">
            <a:blip r:embed="rId4">
              <a:alphaModFix/>
            </a:blip>
            <a:srcRect l="1179" t="18280" r="63278" b="6367"/>
            <a:stretch/>
          </p:blipFill>
          <p:spPr>
            <a:xfrm>
              <a:off x="2624200" y="4425750"/>
              <a:ext cx="3073850" cy="1629225"/>
            </a:xfrm>
            <a:prstGeom prst="rect">
              <a:avLst/>
            </a:prstGeom>
            <a:noFill/>
            <a:ln>
              <a:noFill/>
            </a:ln>
          </p:spPr>
        </p:pic>
        <p:sp>
          <p:nvSpPr>
            <p:cNvPr id="282" name="Google Shape;282;gfd857d318f_0_6"/>
            <p:cNvSpPr/>
            <p:nvPr/>
          </p:nvSpPr>
          <p:spPr>
            <a:xfrm>
              <a:off x="5477600" y="4543450"/>
              <a:ext cx="4090200" cy="1053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Submit plan to CDE in Consolidated Application</a:t>
              </a:r>
              <a:endParaRPr/>
            </a:p>
          </p:txBody>
        </p:sp>
        <p:sp>
          <p:nvSpPr>
            <p:cNvPr id="283" name="Google Shape;283;gfd857d318f_0_6"/>
            <p:cNvSpPr/>
            <p:nvPr/>
          </p:nvSpPr>
          <p:spPr>
            <a:xfrm>
              <a:off x="5477600" y="5596750"/>
              <a:ext cx="4090200" cy="36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Maintain local plan; subject to monitoring</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fa9e014277_0_148"/>
          <p:cNvSpPr txBox="1">
            <a:spLocks noGrp="1"/>
          </p:cNvSpPr>
          <p:nvPr>
            <p:ph type="title"/>
          </p:nvPr>
        </p:nvSpPr>
        <p:spPr>
          <a:xfrm>
            <a:off x="1307737" y="356616"/>
            <a:ext cx="7200900" cy="747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Font typeface="Arial"/>
              <a:buNone/>
            </a:pPr>
            <a:r>
              <a:rPr lang="en-US"/>
              <a:t>Staff FTE Included from HR Snapshot</a:t>
            </a:r>
            <a:endParaRPr/>
          </a:p>
        </p:txBody>
      </p:sp>
      <p:sp>
        <p:nvSpPr>
          <p:cNvPr id="289" name="Google Shape;289;gfa9e014277_0_148"/>
          <p:cNvSpPr txBox="1">
            <a:spLocks noGrp="1"/>
          </p:cNvSpPr>
          <p:nvPr>
            <p:ph type="body" idx="1"/>
          </p:nvPr>
        </p:nvSpPr>
        <p:spPr>
          <a:xfrm>
            <a:off x="838200" y="1554474"/>
            <a:ext cx="10515600" cy="5029200"/>
          </a:xfrm>
          <a:prstGeom prst="rect">
            <a:avLst/>
          </a:prstGeom>
          <a:noFill/>
          <a:ln>
            <a:noFill/>
          </a:ln>
        </p:spPr>
        <p:txBody>
          <a:bodyPr spcFirstLastPara="1" wrap="square" lIns="0" tIns="0" rIns="0" bIns="0" anchor="t" anchorCtr="0">
            <a:normAutofit fontScale="92500" lnSpcReduction="20000"/>
          </a:bodyPr>
          <a:lstStyle/>
          <a:p>
            <a:pPr marL="457200" lvl="0" indent="-369570" algn="l" rtl="0">
              <a:lnSpc>
                <a:spcPct val="90000"/>
              </a:lnSpc>
              <a:spcBef>
                <a:spcPts val="0"/>
              </a:spcBef>
              <a:spcAft>
                <a:spcPts val="0"/>
              </a:spcAft>
              <a:buSzPct val="100000"/>
              <a:buChar char="•"/>
            </a:pPr>
            <a:r>
              <a:rPr lang="en-US"/>
              <a:t>Records associated with grades K-12</a:t>
            </a:r>
            <a:endParaRPr/>
          </a:p>
          <a:p>
            <a:pPr marL="0" lvl="0" indent="0" algn="l" rtl="0">
              <a:lnSpc>
                <a:spcPct val="90000"/>
              </a:lnSpc>
              <a:spcBef>
                <a:spcPts val="0"/>
              </a:spcBef>
              <a:spcAft>
                <a:spcPts val="0"/>
              </a:spcAft>
              <a:buNone/>
            </a:pPr>
            <a:endParaRPr sz="1223"/>
          </a:p>
          <a:p>
            <a:pPr marL="457200" lvl="0" indent="-369570" algn="l" rtl="0">
              <a:lnSpc>
                <a:spcPct val="90000"/>
              </a:lnSpc>
              <a:spcBef>
                <a:spcPts val="0"/>
              </a:spcBef>
              <a:spcAft>
                <a:spcPts val="0"/>
              </a:spcAft>
              <a:buSzPct val="100000"/>
              <a:buChar char="•"/>
            </a:pPr>
            <a:r>
              <a:rPr lang="en-US"/>
              <a:t>Records with the following teaching subject areas (core classes)</a:t>
            </a:r>
            <a:endParaRPr/>
          </a:p>
          <a:p>
            <a:pPr marL="914400" lvl="1" indent="-346075" algn="l" rtl="0">
              <a:lnSpc>
                <a:spcPct val="90000"/>
              </a:lnSpc>
              <a:spcBef>
                <a:spcPts val="0"/>
              </a:spcBef>
              <a:spcAft>
                <a:spcPts val="0"/>
              </a:spcAft>
              <a:buSzPct val="100000"/>
              <a:buChar char="•"/>
            </a:pPr>
            <a:r>
              <a:rPr lang="en-US"/>
              <a:t>0010 - General elementary education</a:t>
            </a:r>
            <a:endParaRPr/>
          </a:p>
          <a:p>
            <a:pPr marL="914400" lvl="1" indent="-346075" algn="l" rtl="0">
              <a:lnSpc>
                <a:spcPct val="90000"/>
              </a:lnSpc>
              <a:spcBef>
                <a:spcPts val="0"/>
              </a:spcBef>
              <a:spcAft>
                <a:spcPts val="0"/>
              </a:spcAft>
              <a:buSzPct val="100000"/>
              <a:buChar char="•"/>
            </a:pPr>
            <a:r>
              <a:rPr lang="en-US"/>
              <a:t>0015 - General 7th/8th grade</a:t>
            </a:r>
            <a:endParaRPr/>
          </a:p>
          <a:p>
            <a:pPr marL="914400" lvl="1" indent="-346075" algn="l" rtl="0">
              <a:lnSpc>
                <a:spcPct val="90000"/>
              </a:lnSpc>
              <a:spcBef>
                <a:spcPts val="0"/>
              </a:spcBef>
              <a:spcAft>
                <a:spcPts val="0"/>
              </a:spcAft>
              <a:buSzPct val="100000"/>
              <a:buChar char="•"/>
            </a:pPr>
            <a:r>
              <a:rPr lang="en-US"/>
              <a:t>0070 - Co-Alt exclusively (for special education teachers)</a:t>
            </a:r>
            <a:endParaRPr/>
          </a:p>
          <a:p>
            <a:pPr marL="914400" lvl="1" indent="-346075" algn="l" rtl="0">
              <a:lnSpc>
                <a:spcPct val="90000"/>
              </a:lnSpc>
              <a:spcBef>
                <a:spcPts val="0"/>
              </a:spcBef>
              <a:spcAft>
                <a:spcPts val="0"/>
              </a:spcAft>
              <a:buSzPct val="100000"/>
              <a:buChar char="•"/>
            </a:pPr>
            <a:r>
              <a:rPr lang="en-US"/>
              <a:t>0200s - Art</a:t>
            </a:r>
            <a:endParaRPr/>
          </a:p>
          <a:p>
            <a:pPr marL="914400" lvl="1" indent="-346075" algn="l" rtl="0">
              <a:lnSpc>
                <a:spcPct val="90000"/>
              </a:lnSpc>
              <a:spcBef>
                <a:spcPts val="0"/>
              </a:spcBef>
              <a:spcAft>
                <a:spcPts val="0"/>
              </a:spcAft>
              <a:buSzPct val="100000"/>
              <a:buChar char="•"/>
            </a:pPr>
            <a:r>
              <a:rPr lang="en-US"/>
              <a:t>0500s - English language arts</a:t>
            </a:r>
            <a:endParaRPr/>
          </a:p>
          <a:p>
            <a:pPr marL="914400" lvl="1" indent="-346075" algn="l" rtl="0">
              <a:lnSpc>
                <a:spcPct val="90000"/>
              </a:lnSpc>
              <a:spcBef>
                <a:spcPts val="0"/>
              </a:spcBef>
              <a:spcAft>
                <a:spcPts val="0"/>
              </a:spcAft>
              <a:buSzPct val="100000"/>
              <a:buChar char="•"/>
            </a:pPr>
            <a:r>
              <a:rPr lang="en-US"/>
              <a:t>0600s - Foreign languages</a:t>
            </a:r>
            <a:endParaRPr/>
          </a:p>
          <a:p>
            <a:pPr marL="914400" lvl="1" indent="-346075" algn="l" rtl="0">
              <a:lnSpc>
                <a:spcPct val="90000"/>
              </a:lnSpc>
              <a:spcBef>
                <a:spcPts val="0"/>
              </a:spcBef>
              <a:spcAft>
                <a:spcPts val="0"/>
              </a:spcAft>
              <a:buSzPct val="100000"/>
              <a:buChar char="•"/>
            </a:pPr>
            <a:r>
              <a:rPr lang="en-US"/>
              <a:t>1100s - Math</a:t>
            </a:r>
            <a:endParaRPr/>
          </a:p>
          <a:p>
            <a:pPr marL="914400" lvl="1" indent="-346075" algn="l" rtl="0">
              <a:lnSpc>
                <a:spcPct val="90000"/>
              </a:lnSpc>
              <a:spcBef>
                <a:spcPts val="0"/>
              </a:spcBef>
              <a:spcAft>
                <a:spcPts val="0"/>
              </a:spcAft>
              <a:buSzPct val="100000"/>
              <a:buChar char="•"/>
            </a:pPr>
            <a:r>
              <a:rPr lang="en-US"/>
              <a:t>1200s - Music</a:t>
            </a:r>
            <a:endParaRPr/>
          </a:p>
          <a:p>
            <a:pPr marL="914400" lvl="1" indent="-346075" algn="l" rtl="0">
              <a:lnSpc>
                <a:spcPct val="90000"/>
              </a:lnSpc>
              <a:spcBef>
                <a:spcPts val="0"/>
              </a:spcBef>
              <a:spcAft>
                <a:spcPts val="0"/>
              </a:spcAft>
              <a:buSzPct val="100000"/>
              <a:buChar char="•"/>
            </a:pPr>
            <a:r>
              <a:rPr lang="en-US"/>
              <a:t>1300s - Natural sciences</a:t>
            </a:r>
            <a:endParaRPr/>
          </a:p>
          <a:p>
            <a:pPr marL="914400" lvl="1" indent="-346075" algn="l" rtl="0">
              <a:lnSpc>
                <a:spcPct val="90000"/>
              </a:lnSpc>
              <a:spcBef>
                <a:spcPts val="0"/>
              </a:spcBef>
              <a:spcAft>
                <a:spcPts val="0"/>
              </a:spcAft>
              <a:buSzPct val="100000"/>
              <a:buChar char="•"/>
            </a:pPr>
            <a:r>
              <a:rPr lang="en-US"/>
              <a:t>1500s - Social sciences</a:t>
            </a:r>
            <a:endParaRPr/>
          </a:p>
          <a:p>
            <a:pPr marL="914400" lvl="1" indent="-346075" algn="l" rtl="0">
              <a:lnSpc>
                <a:spcPct val="90000"/>
              </a:lnSpc>
              <a:spcBef>
                <a:spcPts val="0"/>
              </a:spcBef>
              <a:spcAft>
                <a:spcPts val="0"/>
              </a:spcAft>
              <a:buSzPct val="100000"/>
              <a:buChar char="•"/>
            </a:pPr>
            <a:r>
              <a:rPr lang="en-US"/>
              <a:t>1700s - Special education, except codes 1791 (developmental delay) and 1792 (infant-toddler with a disability) which are used for PK</a:t>
            </a:r>
            <a:endParaRPr/>
          </a:p>
          <a:p>
            <a:pPr marL="0" lvl="0" indent="0" algn="l" rtl="0">
              <a:lnSpc>
                <a:spcPct val="90000"/>
              </a:lnSpc>
              <a:spcBef>
                <a:spcPts val="0"/>
              </a:spcBef>
              <a:spcAft>
                <a:spcPts val="0"/>
              </a:spcAft>
              <a:buNone/>
            </a:pPr>
            <a:endParaRPr sz="1150"/>
          </a:p>
          <a:p>
            <a:pPr marL="457200" lvl="0" indent="-369570" algn="l" rtl="0">
              <a:spcBef>
                <a:spcPts val="0"/>
              </a:spcBef>
              <a:spcAft>
                <a:spcPts val="0"/>
              </a:spcAft>
              <a:buSzPct val="100000"/>
              <a:buChar char="•"/>
            </a:pPr>
            <a:r>
              <a:rPr lang="en-US"/>
              <a:t>Records with a job class code of</a:t>
            </a:r>
            <a:endParaRPr/>
          </a:p>
          <a:p>
            <a:pPr marL="914400" lvl="1" indent="-346075" algn="l" rtl="0">
              <a:spcBef>
                <a:spcPts val="0"/>
              </a:spcBef>
              <a:spcAft>
                <a:spcPts val="0"/>
              </a:spcAft>
              <a:buSzPct val="100000"/>
              <a:buChar char="•"/>
            </a:pPr>
            <a:r>
              <a:rPr lang="en-US"/>
              <a:t>201 - Teacher, Regular</a:t>
            </a:r>
            <a:endParaRPr/>
          </a:p>
          <a:p>
            <a:pPr marL="914400" lvl="1" indent="-346075" algn="l" rtl="0">
              <a:spcBef>
                <a:spcPts val="0"/>
              </a:spcBef>
              <a:spcAft>
                <a:spcPts val="0"/>
              </a:spcAft>
              <a:buSzPct val="100000"/>
              <a:buChar char="•"/>
            </a:pPr>
            <a:r>
              <a:rPr lang="en-US"/>
              <a:t>202 - Teacher, Special Education</a:t>
            </a:r>
            <a:endParaRPr/>
          </a:p>
          <a:p>
            <a:pPr marL="914400" lvl="1" indent="-346075" algn="l" rtl="0">
              <a:spcBef>
                <a:spcPts val="0"/>
              </a:spcBef>
              <a:spcAft>
                <a:spcPts val="0"/>
              </a:spcAft>
              <a:buSzPct val="100000"/>
              <a:buChar char="•"/>
            </a:pPr>
            <a:r>
              <a:rPr lang="en-US"/>
              <a:t>206 - Teacher, Title I</a:t>
            </a:r>
            <a:endParaRPr/>
          </a:p>
          <a:p>
            <a:pPr marL="0" lvl="0" indent="0" algn="l" rtl="0">
              <a:spcBef>
                <a:spcPts val="0"/>
              </a:spcBef>
              <a:spcAft>
                <a:spcPts val="0"/>
              </a:spcAft>
              <a:buNone/>
            </a:pPr>
            <a:endParaRPr sz="1050"/>
          </a:p>
          <a:p>
            <a:pPr marL="457200" lvl="0" indent="-369570" algn="l" rtl="0">
              <a:spcBef>
                <a:spcPts val="0"/>
              </a:spcBef>
              <a:spcAft>
                <a:spcPts val="0"/>
              </a:spcAft>
              <a:buSzPct val="100000"/>
              <a:buChar char="•"/>
            </a:pPr>
            <a:r>
              <a:rPr lang="en-US"/>
              <a:t>Records with an employment status code of</a:t>
            </a:r>
            <a:endParaRPr/>
          </a:p>
          <a:p>
            <a:pPr marL="914400" lvl="1" indent="-346075" algn="l" rtl="0">
              <a:spcBef>
                <a:spcPts val="0"/>
              </a:spcBef>
              <a:spcAft>
                <a:spcPts val="0"/>
              </a:spcAft>
              <a:buSzPct val="100000"/>
              <a:buChar char="•"/>
            </a:pPr>
            <a:r>
              <a:rPr lang="en-US"/>
              <a:t>11 - Active employment</a:t>
            </a:r>
            <a:endParaRPr/>
          </a:p>
          <a:p>
            <a:pPr marL="914400" lvl="1" indent="-346075" algn="l" rtl="0">
              <a:spcBef>
                <a:spcPts val="0"/>
              </a:spcBef>
              <a:spcAft>
                <a:spcPts val="0"/>
              </a:spcAft>
              <a:buSzPct val="100000"/>
              <a:buChar char="•"/>
            </a:pPr>
            <a:r>
              <a:rPr lang="en-US"/>
              <a:t>12 - Active employment in different position at school</a:t>
            </a:r>
            <a:endParaRPr/>
          </a:p>
          <a:p>
            <a:pPr marL="914400" lvl="1" indent="-346075" algn="l" rtl="0">
              <a:spcBef>
                <a:spcPts val="0"/>
              </a:spcBef>
              <a:spcAft>
                <a:spcPts val="0"/>
              </a:spcAft>
              <a:buSzPct val="100000"/>
              <a:buChar char="•"/>
            </a:pPr>
            <a:r>
              <a:rPr lang="en-US"/>
              <a:t>13 - Active employment within the district</a:t>
            </a:r>
            <a:endParaRPr/>
          </a:p>
        </p:txBody>
      </p:sp>
      <p:sp>
        <p:nvSpPr>
          <p:cNvPr id="290" name="Google Shape;290;gfa9e014277_0_148"/>
          <p:cNvSpPr txBox="1">
            <a:spLocks noGrp="1"/>
          </p:cNvSpPr>
          <p:nvPr>
            <p:ph type="sldNum" idx="12"/>
          </p:nvPr>
        </p:nvSpPr>
        <p:spPr>
          <a:xfrm>
            <a:off x="332873"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fa9e014277_0_58"/>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Elementary vs. Secondary Designation</a:t>
            </a:r>
            <a:endParaRPr/>
          </a:p>
        </p:txBody>
      </p:sp>
      <p:sp>
        <p:nvSpPr>
          <p:cNvPr id="297" name="Google Shape;297;gfa9e014277_0_58"/>
          <p:cNvSpPr txBox="1">
            <a:spLocks noGrp="1"/>
          </p:cNvSpPr>
          <p:nvPr>
            <p:ph type="body" idx="1"/>
          </p:nvPr>
        </p:nvSpPr>
        <p:spPr>
          <a:xfrm>
            <a:off x="332875" y="1554550"/>
            <a:ext cx="7614900" cy="4801800"/>
          </a:xfrm>
          <a:prstGeom prst="rect">
            <a:avLst/>
          </a:prstGeom>
        </p:spPr>
        <p:txBody>
          <a:bodyPr spcFirstLastPara="1" wrap="square" lIns="0" tIns="0" rIns="0" bIns="0" anchor="t" anchorCtr="0">
            <a:normAutofit fontScale="92500" lnSpcReduction="20000"/>
          </a:bodyPr>
          <a:lstStyle/>
          <a:p>
            <a:pPr marL="0" lvl="0" indent="0" algn="l" rtl="0">
              <a:spcBef>
                <a:spcPts val="1000"/>
              </a:spcBef>
              <a:spcAft>
                <a:spcPts val="0"/>
              </a:spcAft>
              <a:buNone/>
            </a:pPr>
            <a:r>
              <a:rPr lang="en-US" sz="2658"/>
              <a:t>Elementary vs. secondary classifications are necessary for determining the Equitable Distribution of Teachers (EDT) analyses.</a:t>
            </a:r>
            <a:endParaRPr sz="2658"/>
          </a:p>
          <a:p>
            <a:pPr marL="0" lvl="0" indent="0" algn="l" rtl="0">
              <a:spcBef>
                <a:spcPts val="1000"/>
              </a:spcBef>
              <a:spcAft>
                <a:spcPts val="0"/>
              </a:spcAft>
              <a:buNone/>
            </a:pPr>
            <a:endParaRPr sz="2658"/>
          </a:p>
          <a:p>
            <a:pPr marL="457200" lvl="0" indent="-369570" algn="l" rtl="0">
              <a:spcBef>
                <a:spcPts val="1000"/>
              </a:spcBef>
              <a:spcAft>
                <a:spcPts val="0"/>
              </a:spcAft>
              <a:buSzPct val="100000"/>
              <a:buChar char="•"/>
            </a:pPr>
            <a:r>
              <a:rPr lang="en-US"/>
              <a:t>School-Level</a:t>
            </a:r>
            <a:endParaRPr/>
          </a:p>
          <a:p>
            <a:pPr marL="914400" lvl="1" indent="-346075" algn="l" rtl="0">
              <a:spcBef>
                <a:spcPts val="0"/>
              </a:spcBef>
              <a:spcAft>
                <a:spcPts val="0"/>
              </a:spcAft>
              <a:buSzPct val="100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If a school’s highest grade is between K through 5, the school is considered elementary.</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a:p>
            <a:pPr marL="914400" lvl="1" indent="-346075" algn="l" rtl="0">
              <a:spcBef>
                <a:spcPts val="0"/>
              </a:spcBef>
              <a:spcAft>
                <a:spcPts val="0"/>
              </a:spcAft>
              <a:buSzPct val="100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If a school’s highest grade is between 9 through 12, the school is considered secondary.</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914400" lvl="1" indent="-346075" algn="l" rtl="0">
              <a:spcBef>
                <a:spcPts val="0"/>
              </a:spcBef>
              <a:spcAft>
                <a:spcPts val="0"/>
              </a:spcAft>
              <a:buSzPct val="100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If a school’s highest grade is between 6 through 8</a:t>
            </a:r>
            <a:endParaRPr/>
          </a:p>
          <a:p>
            <a:pPr marL="1371600" lvl="2" indent="-334327" algn="l" rtl="0">
              <a:spcBef>
                <a:spcPts val="0"/>
              </a:spcBef>
              <a:spcAft>
                <a:spcPts val="0"/>
              </a:spcAft>
              <a:buSzPct val="100000"/>
              <a:buChar char="•"/>
            </a:pPr>
            <a:r>
              <a:rPr lang="en-US"/>
              <a:t>The school is considered elementary if the lowest grade is K through 5.</a:t>
            </a:r>
            <a:endParaRPr/>
          </a:p>
          <a:p>
            <a:pPr marL="1371600" lvl="2" indent="-334327" algn="l" rtl="0">
              <a:spcBef>
                <a:spcPts val="0"/>
              </a:spcBef>
              <a:spcAft>
                <a:spcPts val="0"/>
              </a:spcAft>
              <a:buSzPct val="100000"/>
              <a:buChar char="•"/>
            </a:pPr>
            <a:r>
              <a:rPr lang="en-US"/>
              <a:t>The school is considered secondary if the lowest grade is 6 or higher.</a:t>
            </a:r>
            <a:endParaRPr/>
          </a:p>
          <a:p>
            <a:pPr marL="457200" lvl="0" indent="0" algn="l" rtl="0">
              <a:spcBef>
                <a:spcPts val="1000"/>
              </a:spcBef>
              <a:spcAft>
                <a:spcPts val="0"/>
              </a:spcAft>
              <a:buNone/>
            </a:pPr>
            <a:endParaRPr/>
          </a:p>
          <a:p>
            <a:pPr marL="457200" lvl="0" indent="-369570" algn="l" rtl="0">
              <a:spcBef>
                <a:spcPts val="1000"/>
              </a:spcBef>
              <a:spcAft>
                <a:spcPts val="0"/>
              </a:spcAft>
              <a:buSzPct val="100000"/>
              <a:buChar char="•"/>
            </a:pPr>
            <a:r>
              <a:rPr lang="en-US"/>
              <a:t>Staff-level</a:t>
            </a:r>
            <a:endParaRPr/>
          </a:p>
          <a:p>
            <a:pPr marL="914400" lvl="1" indent="-346075" algn="l" rtl="0">
              <a:spcBef>
                <a:spcPts val="0"/>
              </a:spcBef>
              <a:spcAft>
                <a:spcPts val="0"/>
              </a:spcAft>
              <a:buSzPct val="100000"/>
              <a:buChar char="•"/>
            </a:pPr>
            <a:r>
              <a:rPr lang="en-US"/>
              <a:t>Elementary vs. secondary classification should match school-level designation, except:</a:t>
            </a:r>
            <a:endParaRPr/>
          </a:p>
          <a:p>
            <a:pPr marL="1371600" lvl="2" indent="-334327" algn="l" rtl="0">
              <a:spcBef>
                <a:spcPts val="0"/>
              </a:spcBef>
              <a:spcAft>
                <a:spcPts val="0"/>
              </a:spcAft>
              <a:buSzPct val="100000"/>
              <a:buChar char="•"/>
            </a:pPr>
            <a:r>
              <a:rPr lang="en-US"/>
              <a:t>If the school is flagged as secondary, but the staff record is only associated with grades K-5, recode staff-level designation as elementary.</a:t>
            </a:r>
            <a:endParaRPr/>
          </a:p>
        </p:txBody>
      </p:sp>
      <p:sp>
        <p:nvSpPr>
          <p:cNvPr id="298" name="Google Shape;298;gfa9e014277_0_5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pic>
        <p:nvPicPr>
          <p:cNvPr id="299" name="Google Shape;299;gfa9e014277_0_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58863" y="2879125"/>
            <a:ext cx="4010025" cy="1638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fa9e014277_0_96"/>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Poverty and Minority Quartiles</a:t>
            </a:r>
            <a:endParaRPr/>
          </a:p>
        </p:txBody>
      </p:sp>
      <p:sp>
        <p:nvSpPr>
          <p:cNvPr id="306" name="Google Shape;306;gfa9e014277_0_96"/>
          <p:cNvSpPr txBox="1">
            <a:spLocks noGrp="1"/>
          </p:cNvSpPr>
          <p:nvPr>
            <p:ph type="body" idx="1"/>
          </p:nvPr>
        </p:nvSpPr>
        <p:spPr>
          <a:xfrm>
            <a:off x="838200" y="1554474"/>
            <a:ext cx="10515600" cy="48918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Student enrollment records (K-12) are aggregated by school code to determine the poverty and minority percentages for each school.</a:t>
            </a:r>
            <a:endParaRPr/>
          </a:p>
          <a:p>
            <a:pPr marL="457200" lvl="0" indent="-381000" algn="l" rtl="0">
              <a:spcBef>
                <a:spcPts val="0"/>
              </a:spcBef>
              <a:spcAft>
                <a:spcPts val="0"/>
              </a:spcAft>
              <a:buSzPts val="2400"/>
              <a:buChar char="•"/>
            </a:pPr>
            <a:r>
              <a:rPr lang="en-US"/>
              <a:t>All Colorado K-12 public schools are ranked highest to lowest based on their poverty and minority percentages.</a:t>
            </a:r>
            <a:endParaRPr/>
          </a:p>
          <a:p>
            <a:pPr marL="914400" lvl="1" indent="-355600" algn="l" rtl="0">
              <a:spcBef>
                <a:spcPts val="0"/>
              </a:spcBef>
              <a:spcAft>
                <a:spcPts val="0"/>
              </a:spcAft>
              <a:buSzPts val="2000"/>
              <a:buChar char="•"/>
            </a:pPr>
            <a:r>
              <a:rPr lang="en-US"/>
              <a:t>Poverty quartiles are calculated separately for elementary and secondary schools.</a:t>
            </a:r>
            <a:endParaRPr/>
          </a:p>
          <a:p>
            <a:pPr marL="457200" lvl="0" indent="-381000" algn="l" rtl="0">
              <a:spcBef>
                <a:spcPts val="0"/>
              </a:spcBef>
              <a:spcAft>
                <a:spcPts val="0"/>
              </a:spcAft>
              <a:buSzPts val="2400"/>
              <a:buChar char="•"/>
            </a:pPr>
            <a:r>
              <a:rPr lang="en-US"/>
              <a:t>Schools are then divided into quartiles.</a:t>
            </a:r>
            <a:endParaRPr/>
          </a:p>
          <a:p>
            <a:pPr marL="914400" lvl="1" indent="-355600" algn="l" rtl="0">
              <a:spcBef>
                <a:spcPts val="0"/>
              </a:spcBef>
              <a:spcAft>
                <a:spcPts val="0"/>
              </a:spcAft>
              <a:buSzPts val="2000"/>
              <a:buChar char="•"/>
            </a:pPr>
            <a:r>
              <a:rPr lang="en-US"/>
              <a:t>Schools with poverty or minority percentages in the top 25% fall into the highest quartile.</a:t>
            </a:r>
            <a:endParaRPr/>
          </a:p>
          <a:p>
            <a:pPr marL="914400" lvl="1" indent="-355600" algn="l" rtl="0">
              <a:spcBef>
                <a:spcPts val="0"/>
              </a:spcBef>
              <a:spcAft>
                <a:spcPts val="0"/>
              </a:spcAft>
              <a:buSzPts val="2000"/>
              <a:buChar char="•"/>
            </a:pPr>
            <a:r>
              <a:rPr lang="en-US"/>
              <a:t>Schools with poverty or minority percentages in the bottom 25% fall into the lowest quartile.</a:t>
            </a:r>
            <a:endParaRPr/>
          </a:p>
          <a:p>
            <a:pPr marL="0" lvl="0" indent="0" algn="l" rtl="0">
              <a:spcBef>
                <a:spcPts val="1000"/>
              </a:spcBef>
              <a:spcAft>
                <a:spcPts val="0"/>
              </a:spcAft>
              <a:buNone/>
            </a:pPr>
            <a:endParaRPr/>
          </a:p>
        </p:txBody>
      </p:sp>
      <p:sp>
        <p:nvSpPr>
          <p:cNvPr id="307" name="Google Shape;307;gfa9e014277_0_9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pic>
        <p:nvPicPr>
          <p:cNvPr id="308" name="Google Shape;308;gfa9e014277_0_96" descr="Table indicating poverty quartiles."/>
          <p:cNvPicPr preferRelativeResize="0"/>
          <p:nvPr/>
        </p:nvPicPr>
        <p:blipFill>
          <a:blip r:embed="rId3">
            <a:alphaModFix/>
          </a:blip>
          <a:stretch>
            <a:fillRect/>
          </a:stretch>
        </p:blipFill>
        <p:spPr>
          <a:xfrm>
            <a:off x="332863" y="4541413"/>
            <a:ext cx="7096125" cy="1571625"/>
          </a:xfrm>
          <a:prstGeom prst="rect">
            <a:avLst/>
          </a:prstGeom>
          <a:noFill/>
          <a:ln>
            <a:noFill/>
          </a:ln>
        </p:spPr>
      </p:pic>
      <p:pic>
        <p:nvPicPr>
          <p:cNvPr id="309" name="Google Shape;309;gfa9e014277_0_96" descr="Table indicating minority quartiles."/>
          <p:cNvPicPr preferRelativeResize="0"/>
          <p:nvPr/>
        </p:nvPicPr>
        <p:blipFill>
          <a:blip r:embed="rId4">
            <a:alphaModFix/>
          </a:blip>
          <a:stretch>
            <a:fillRect/>
          </a:stretch>
        </p:blipFill>
        <p:spPr>
          <a:xfrm>
            <a:off x="7725463" y="4531888"/>
            <a:ext cx="4124325" cy="1590675"/>
          </a:xfrm>
          <a:prstGeom prst="rect">
            <a:avLst/>
          </a:prstGeom>
          <a:noFill/>
          <a:ln>
            <a:noFill/>
          </a:ln>
        </p:spPr>
      </p:pic>
      <p:sp>
        <p:nvSpPr>
          <p:cNvPr id="310" name="Google Shape;310;gfa9e014277_0_96"/>
          <p:cNvSpPr/>
          <p:nvPr/>
        </p:nvSpPr>
        <p:spPr>
          <a:xfrm>
            <a:off x="3886950" y="6243850"/>
            <a:ext cx="4418100" cy="477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*17-18 EDT quartile cut-points shown as an example.</a:t>
            </a:r>
            <a:endParaRPr/>
          </a:p>
        </p:txBody>
      </p:sp>
      <p:sp>
        <p:nvSpPr>
          <p:cNvPr id="311" name="Google Shape;311;gfa9e014277_0_96"/>
          <p:cNvSpPr/>
          <p:nvPr/>
        </p:nvSpPr>
        <p:spPr>
          <a:xfrm>
            <a:off x="2625738" y="4225000"/>
            <a:ext cx="2510400" cy="306900"/>
          </a:xfrm>
          <a:prstGeom prst="rect">
            <a:avLst/>
          </a:prstGeom>
          <a:solidFill>
            <a:srgbClr val="44546A"/>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lt1"/>
                </a:solidFill>
              </a:rPr>
              <a:t>Poverty Quartiles*</a:t>
            </a:r>
            <a:endParaRPr b="1">
              <a:solidFill>
                <a:schemeClr val="lt1"/>
              </a:solidFill>
            </a:endParaRPr>
          </a:p>
        </p:txBody>
      </p:sp>
      <p:sp>
        <p:nvSpPr>
          <p:cNvPr id="312" name="Google Shape;312;gfa9e014277_0_96"/>
          <p:cNvSpPr/>
          <p:nvPr/>
        </p:nvSpPr>
        <p:spPr>
          <a:xfrm>
            <a:off x="8532425" y="4225000"/>
            <a:ext cx="2510400" cy="306900"/>
          </a:xfrm>
          <a:prstGeom prst="rect">
            <a:avLst/>
          </a:prstGeom>
          <a:solidFill>
            <a:srgbClr val="44546A"/>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lt1"/>
                </a:solidFill>
              </a:rPr>
              <a:t>Minority Quartiles*</a:t>
            </a:r>
            <a:endParaRPr b="1">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fd857d318f_0_21"/>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Statewide vs. Local Quartiles</a:t>
            </a:r>
            <a:endParaRPr/>
          </a:p>
        </p:txBody>
      </p:sp>
      <p:sp>
        <p:nvSpPr>
          <p:cNvPr id="319" name="Google Shape;319;gfd857d318f_0_21"/>
          <p:cNvSpPr txBox="1">
            <a:spLocks noGrp="1"/>
          </p:cNvSpPr>
          <p:nvPr>
            <p:ph type="body" idx="1"/>
          </p:nvPr>
        </p:nvSpPr>
        <p:spPr>
          <a:xfrm>
            <a:off x="838200" y="1554474"/>
            <a:ext cx="10515600" cy="48918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If a district does not have both Q1 and Q4 schools based on the statewide distribution, then a local quartile framework is used (teacher effectiveness only).</a:t>
            </a:r>
            <a:endParaRPr/>
          </a:p>
          <a:p>
            <a:pPr marL="914400" lvl="1" indent="-355600" algn="l" rtl="0">
              <a:spcBef>
                <a:spcPts val="0"/>
              </a:spcBef>
              <a:spcAft>
                <a:spcPts val="0"/>
              </a:spcAft>
              <a:buSzPts val="2000"/>
              <a:buChar char="•"/>
            </a:pPr>
            <a:r>
              <a:rPr lang="en-US"/>
              <a:t>All schools within a district are ranked based on the percentages of low-income and minority students enrolled, and divided into quartiles.</a:t>
            </a:r>
            <a:endParaRPr/>
          </a:p>
        </p:txBody>
      </p:sp>
      <p:sp>
        <p:nvSpPr>
          <p:cNvPr id="320" name="Google Shape;320;gfd857d318f_0_2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fb779ba100_0_29"/>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Aggregations</a:t>
            </a:r>
            <a:endParaRPr/>
          </a:p>
        </p:txBody>
      </p:sp>
      <p:sp>
        <p:nvSpPr>
          <p:cNvPr id="327" name="Google Shape;327;gfb779ba100_0_29"/>
          <p:cNvSpPr txBox="1">
            <a:spLocks noGrp="1"/>
          </p:cNvSpPr>
          <p:nvPr>
            <p:ph type="body" idx="1"/>
          </p:nvPr>
        </p:nvSpPr>
        <p:spPr>
          <a:xfrm>
            <a:off x="465375" y="1554475"/>
            <a:ext cx="5498700" cy="48018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HR Snapshot records are aggregated by school code to determine the total FTE for each school, and separately for each of the following categories:</a:t>
            </a:r>
            <a:endParaRPr/>
          </a:p>
          <a:p>
            <a:pPr marL="914400" lvl="1" indent="-355600" algn="l" rtl="0">
              <a:spcBef>
                <a:spcPts val="0"/>
              </a:spcBef>
              <a:spcAft>
                <a:spcPts val="0"/>
              </a:spcAft>
              <a:buSzPts val="2000"/>
              <a:buChar char="•"/>
            </a:pPr>
            <a:r>
              <a:rPr lang="en-US" b="1"/>
              <a:t>Experience</a:t>
            </a:r>
            <a:endParaRPr/>
          </a:p>
          <a:p>
            <a:pPr marL="914400" lvl="1" indent="-355600" algn="l" rtl="0">
              <a:spcBef>
                <a:spcPts val="0"/>
              </a:spcBef>
              <a:spcAft>
                <a:spcPts val="0"/>
              </a:spcAft>
              <a:buSzPts val="2000"/>
              <a:buChar char="•"/>
            </a:pPr>
            <a:r>
              <a:rPr lang="en-US" b="1"/>
              <a:t>In-Field</a:t>
            </a:r>
            <a:endParaRPr/>
          </a:p>
          <a:p>
            <a:pPr marL="914400" lvl="1" indent="-355600" algn="l" rtl="0">
              <a:spcBef>
                <a:spcPts val="0"/>
              </a:spcBef>
              <a:spcAft>
                <a:spcPts val="0"/>
              </a:spcAft>
              <a:buSzPts val="2000"/>
              <a:buChar char="•"/>
            </a:pPr>
            <a:r>
              <a:rPr lang="en-US" b="1"/>
              <a:t>Effectiveness</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sz="1900"/>
              <a:t>Additional indicator guidance can be found </a:t>
            </a:r>
            <a:r>
              <a:rPr lang="en-US" sz="1900" u="sng">
                <a:solidFill>
                  <a:schemeClr val="hlink"/>
                </a:solidFill>
                <a:hlinkClick r:id="rId3"/>
              </a:rPr>
              <a:t>here</a:t>
            </a:r>
            <a:r>
              <a:rPr lang="en-US" sz="1900"/>
              <a:t>.</a:t>
            </a:r>
            <a:endParaRPr sz="1900"/>
          </a:p>
        </p:txBody>
      </p:sp>
      <p:sp>
        <p:nvSpPr>
          <p:cNvPr id="328" name="Google Shape;328;gfb779ba100_0_2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a:p>
        </p:txBody>
      </p:sp>
      <p:pic>
        <p:nvPicPr>
          <p:cNvPr id="329" name="Google Shape;329;gfb779ba100_0_29" descr="Table defining effective, in-field, and effectiveness categories."/>
          <p:cNvPicPr preferRelativeResize="0"/>
          <p:nvPr/>
        </p:nvPicPr>
        <p:blipFill>
          <a:blip r:embed="rId4">
            <a:alphaModFix/>
          </a:blip>
          <a:stretch>
            <a:fillRect/>
          </a:stretch>
        </p:blipFill>
        <p:spPr>
          <a:xfrm>
            <a:off x="6226500" y="1256016"/>
            <a:ext cx="4448175" cy="5448300"/>
          </a:xfrm>
          <a:prstGeom prst="rect">
            <a:avLst/>
          </a:prstGeom>
          <a:noFill/>
          <a:ln>
            <a:noFill/>
          </a:ln>
        </p:spPr>
      </p:pic>
      <p:sp>
        <p:nvSpPr>
          <p:cNvPr id="330" name="Google Shape;330;gfb779ba100_0_29"/>
          <p:cNvSpPr/>
          <p:nvPr/>
        </p:nvSpPr>
        <p:spPr>
          <a:xfrm>
            <a:off x="942975" y="4188275"/>
            <a:ext cx="4935300" cy="795900"/>
          </a:xfrm>
          <a:prstGeom prst="rightArrowCallout">
            <a:avLst>
              <a:gd name="adj1" fmla="val 25000"/>
              <a:gd name="adj2" fmla="val 37690"/>
              <a:gd name="adj3" fmla="val 25000"/>
              <a:gd name="adj4" fmla="val 90571"/>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In-Field Status may be different for each staff assignment line a teacher has in HR reporting.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fd857d318f_0_33"/>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Aggregations</a:t>
            </a:r>
            <a:endParaRPr/>
          </a:p>
        </p:txBody>
      </p:sp>
      <p:sp>
        <p:nvSpPr>
          <p:cNvPr id="337" name="Google Shape;337;gfd857d318f_0_33"/>
          <p:cNvSpPr txBox="1">
            <a:spLocks noGrp="1"/>
          </p:cNvSpPr>
          <p:nvPr>
            <p:ph type="body" idx="1"/>
          </p:nvPr>
        </p:nvSpPr>
        <p:spPr>
          <a:xfrm>
            <a:off x="838200" y="1554475"/>
            <a:ext cx="10515600" cy="48018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Percentages are calculated for each school, separately for each category.</a:t>
            </a:r>
            <a:endParaRPr/>
          </a:p>
          <a:p>
            <a:pPr marL="914400" lvl="1" indent="-355600" algn="l" rtl="0">
              <a:spcBef>
                <a:spcPts val="0"/>
              </a:spcBef>
              <a:spcAft>
                <a:spcPts val="0"/>
              </a:spcAft>
              <a:buSzPts val="2000"/>
              <a:buChar char="•"/>
            </a:pPr>
            <a:r>
              <a:rPr lang="en-US"/>
              <a:t>Experienced FTE and In-Field FTE are divided by the total FTE for the school, to calculate the experienced and in-field percentages.</a:t>
            </a:r>
            <a:endParaRPr/>
          </a:p>
          <a:p>
            <a:pPr marL="914400" lvl="1" indent="-355600" algn="l" rtl="0">
              <a:spcBef>
                <a:spcPts val="0"/>
              </a:spcBef>
              <a:spcAft>
                <a:spcPts val="0"/>
              </a:spcAft>
              <a:buSzPts val="2000"/>
              <a:buChar char="•"/>
            </a:pPr>
            <a:r>
              <a:rPr lang="en-US"/>
              <a:t>Effective FTE are divided by the total FTE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with</a:t>
            </a:r>
            <a:r>
              <a:rPr lang="en-US"/>
              <a:t> an effectiveness rating for the school, to calculate the effective percentage. </a:t>
            </a:r>
            <a:endParaRPr/>
          </a:p>
          <a:p>
            <a:pPr marL="0" lvl="0" indent="0" algn="l" rtl="0">
              <a:spcBef>
                <a:spcPts val="1000"/>
              </a:spcBef>
              <a:spcAft>
                <a:spcPts val="0"/>
              </a:spcAft>
              <a:buNone/>
            </a:pPr>
            <a:endParaRPr sz="600"/>
          </a:p>
          <a:p>
            <a:pPr marL="0" lvl="0" indent="0" algn="ctr" rtl="0">
              <a:spcBef>
                <a:spcPts val="1000"/>
              </a:spcBef>
              <a:spcAft>
                <a:spcPts val="0"/>
              </a:spcAft>
              <a:buNone/>
            </a:pPr>
            <a:r>
              <a:rPr lang="en-US"/>
              <a:t>Example: 35.5 In-Field FTE / 50.0 Total FTE = In-Field Percentage of 71.0%</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Process is repeated at the district-level, aggregating by district code, separately for the lowest and highest poverty/minority quartile schools.</a:t>
            </a:r>
            <a:endParaRPr/>
          </a:p>
        </p:txBody>
      </p:sp>
      <p:sp>
        <p:nvSpPr>
          <p:cNvPr id="338" name="Google Shape;338;gfd857d318f_0_3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fcd0a2eff3_1_1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Training Focus</a:t>
            </a:r>
            <a:endParaRPr/>
          </a:p>
        </p:txBody>
      </p:sp>
      <p:sp>
        <p:nvSpPr>
          <p:cNvPr id="118" name="Google Shape;118;gfcd0a2eff3_1_1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This training is intended to provide a brief overview of the HR data reported by local education agencies (LEAs) to CDE, and to discuss how that data is used to inform calculations for Title I, Part Comparability and Equitable Distribution of Teachers (EDT) analyses.</a:t>
            </a:r>
            <a:endParaRPr/>
          </a:p>
          <a:p>
            <a:pPr marL="457200" lvl="0" indent="-381000" algn="l" rtl="0">
              <a:spcBef>
                <a:spcPts val="0"/>
              </a:spcBef>
              <a:spcAft>
                <a:spcPts val="0"/>
              </a:spcAft>
              <a:buSzPts val="2400"/>
              <a:buChar char="•"/>
            </a:pPr>
            <a:r>
              <a:rPr lang="en-US"/>
              <a:t>This training will focus on the data “inputs” for these analyses, but future trainings/workshops will be held to discuss the “outputs” (e.g., interpreting results, developing plans to address disparities, etc.).</a:t>
            </a:r>
            <a:endParaRPr/>
          </a:p>
          <a:p>
            <a:pPr marL="457200" lvl="0" indent="-381000" algn="l" rtl="0">
              <a:spcBef>
                <a:spcPts val="0"/>
              </a:spcBef>
              <a:spcAft>
                <a:spcPts val="0"/>
              </a:spcAft>
              <a:buSzPts val="2400"/>
              <a:buChar char="•"/>
            </a:pPr>
            <a:r>
              <a:rPr lang="en-US"/>
              <a:t>Increasing accuracy of the data can further invest key stakeholders in using the data to address comparability and EDT in actionable ways.</a:t>
            </a:r>
            <a:endParaRPr/>
          </a:p>
        </p:txBody>
      </p:sp>
      <p:sp>
        <p:nvSpPr>
          <p:cNvPr id="119" name="Google Shape;119;gfcd0a2eff3_1_1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fb779ba100_0_65"/>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Example Aggregations</a:t>
            </a:r>
            <a:endParaRPr/>
          </a:p>
        </p:txBody>
      </p:sp>
      <p:sp>
        <p:nvSpPr>
          <p:cNvPr id="345" name="Google Shape;345;gfb779ba100_0_65"/>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dirty="0"/>
              <a:t>Each district receives a school-level data file (Syncplicity), identifying which schools are in the lowest and highest quartiles, and showing the FTE included in each calculation.</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457200" lvl="0" indent="-381000" algn="l" rtl="0">
              <a:spcBef>
                <a:spcPts val="1000"/>
              </a:spcBef>
              <a:spcAft>
                <a:spcPts val="0"/>
              </a:spcAft>
              <a:buSzPts val="2400"/>
              <a:buChar char="•"/>
            </a:pPr>
            <a:r>
              <a:rPr lang="en-US" dirty="0"/>
              <a:t>Each district also receives a district-level data file, displaying the FTE and percentages for each EDT indicator, across the lowest and highest quartile schools.</a:t>
            </a:r>
            <a:endParaRPr dirty="0"/>
          </a:p>
        </p:txBody>
      </p:sp>
      <p:sp>
        <p:nvSpPr>
          <p:cNvPr id="346" name="Google Shape;346;gfb779ba100_0_6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pic>
        <p:nvPicPr>
          <p:cNvPr id="347" name="Google Shape;347;gfb779ba100_0_65" descr="Example aggregations."/>
          <p:cNvPicPr preferRelativeResize="0"/>
          <p:nvPr/>
        </p:nvPicPr>
        <p:blipFill>
          <a:blip r:embed="rId3">
            <a:alphaModFix/>
          </a:blip>
          <a:stretch>
            <a:fillRect/>
          </a:stretch>
        </p:blipFill>
        <p:spPr>
          <a:xfrm>
            <a:off x="2081200" y="2699745"/>
            <a:ext cx="8029575" cy="1200150"/>
          </a:xfrm>
          <a:prstGeom prst="rect">
            <a:avLst/>
          </a:prstGeom>
          <a:noFill/>
          <a:ln>
            <a:noFill/>
          </a:ln>
        </p:spPr>
      </p:pic>
      <p:pic>
        <p:nvPicPr>
          <p:cNvPr id="348" name="Google Shape;348;gfb779ba100_0_65" descr="Example aggregations."/>
          <p:cNvPicPr preferRelativeResize="0"/>
          <p:nvPr/>
        </p:nvPicPr>
        <p:blipFill>
          <a:blip r:embed="rId4">
            <a:alphaModFix/>
          </a:blip>
          <a:stretch>
            <a:fillRect/>
          </a:stretch>
        </p:blipFill>
        <p:spPr>
          <a:xfrm>
            <a:off x="84271" y="5188020"/>
            <a:ext cx="12023457" cy="112803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fb779ba100_0_43"/>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Final Calculations - District With Both Highest and Lowest Quartile Schools</a:t>
            </a:r>
            <a:endParaRPr/>
          </a:p>
        </p:txBody>
      </p:sp>
      <p:sp>
        <p:nvSpPr>
          <p:cNvPr id="355" name="Google Shape;355;gfb779ba100_0_43"/>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If a district has both highest and lowest quartile schools, then the FTE percentages in the highest quartile schools are compared to the FTE percentages in the lowest quartile schools.</a:t>
            </a:r>
            <a:endParaRPr/>
          </a:p>
          <a:p>
            <a:pPr marL="457200" lvl="0" indent="-381000" algn="l" rtl="0">
              <a:spcBef>
                <a:spcPts val="0"/>
              </a:spcBef>
              <a:spcAft>
                <a:spcPts val="0"/>
              </a:spcAft>
              <a:buSzPts val="2400"/>
              <a:buChar char="•"/>
            </a:pPr>
            <a:r>
              <a:rPr lang="en-US"/>
              <a:t>A disparity/gap exists if the FTE percentage in the highest quartile (Q1) schools is less than the FTE percentage in the lowest quartile (Q4) schools.</a:t>
            </a:r>
            <a:endParaRPr/>
          </a:p>
        </p:txBody>
      </p:sp>
      <p:sp>
        <p:nvSpPr>
          <p:cNvPr id="356" name="Google Shape;356;gfb779ba100_0_4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pic>
        <p:nvPicPr>
          <p:cNvPr id="357" name="Google Shape;357;gfb779ba100_0_43" descr="Example of a district with both highest and lowest quartile schools."/>
          <p:cNvPicPr preferRelativeResize="0"/>
          <p:nvPr/>
        </p:nvPicPr>
        <p:blipFill>
          <a:blip r:embed="rId3">
            <a:alphaModFix/>
          </a:blip>
          <a:stretch>
            <a:fillRect/>
          </a:stretch>
        </p:blipFill>
        <p:spPr>
          <a:xfrm>
            <a:off x="542925" y="3519488"/>
            <a:ext cx="11106150" cy="2257425"/>
          </a:xfrm>
          <a:prstGeom prst="rect">
            <a:avLst/>
          </a:prstGeom>
          <a:noFill/>
          <a:ln>
            <a:noFill/>
          </a:ln>
        </p:spPr>
      </p:pic>
      <p:sp>
        <p:nvSpPr>
          <p:cNvPr id="358" name="Google Shape;358;gfb779ba100_0_43"/>
          <p:cNvSpPr/>
          <p:nvPr/>
        </p:nvSpPr>
        <p:spPr>
          <a:xfrm>
            <a:off x="955200" y="5976250"/>
            <a:ext cx="4212900" cy="685800"/>
          </a:xfrm>
          <a:prstGeom prst="roundRect">
            <a:avLst>
              <a:gd name="adj" fmla="val 16667"/>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To learn how to address gaps in EDT, like the above example, be on the lookout for upcoming EDT trainings/workshops or visit our </a:t>
            </a:r>
            <a:r>
              <a:rPr lang="en-US" u="sng">
                <a:solidFill>
                  <a:schemeClr val="hlink"/>
                </a:solidFill>
                <a:hlinkClick r:id="rId4"/>
              </a:rPr>
              <a:t>website</a:t>
            </a:r>
            <a:r>
              <a:rPr lang="en-US"/>
              <a:t>.</a:t>
            </a:r>
            <a:endParaRPr/>
          </a:p>
        </p:txBody>
      </p:sp>
      <p:sp>
        <p:nvSpPr>
          <p:cNvPr id="359" name="Google Shape;359;gfb779ba100_0_43"/>
          <p:cNvSpPr/>
          <p:nvPr/>
        </p:nvSpPr>
        <p:spPr>
          <a:xfrm>
            <a:off x="11076225" y="3992350"/>
            <a:ext cx="857400" cy="5022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GAP</a:t>
            </a:r>
            <a:endParaRPr b="1"/>
          </a:p>
        </p:txBody>
      </p:sp>
      <p:sp>
        <p:nvSpPr>
          <p:cNvPr id="360" name="Google Shape;360;gfb779ba100_0_43"/>
          <p:cNvSpPr/>
          <p:nvPr/>
        </p:nvSpPr>
        <p:spPr>
          <a:xfrm>
            <a:off x="11076225" y="4818300"/>
            <a:ext cx="857400" cy="5022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GAP</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fb779ba100_0_54"/>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Final Calculations - District With Only Highest Quartile Schools</a:t>
            </a:r>
            <a:endParaRPr/>
          </a:p>
        </p:txBody>
      </p:sp>
      <p:sp>
        <p:nvSpPr>
          <p:cNvPr id="367" name="Google Shape;367;gfb779ba100_0_5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If a district only has highest quartile (Q1) schools, then the FTE percentages in the highest quartile schools are compared to state averages (for all lowest quartile schools).</a:t>
            </a:r>
            <a:endParaRPr/>
          </a:p>
          <a:p>
            <a:pPr marL="457200" lvl="0" indent="-381000" algn="l" rtl="0">
              <a:spcBef>
                <a:spcPts val="0"/>
              </a:spcBef>
              <a:spcAft>
                <a:spcPts val="0"/>
              </a:spcAft>
              <a:buSzPts val="2400"/>
              <a:buChar char="•"/>
            </a:pPr>
            <a:r>
              <a:rPr lang="en-US"/>
              <a:t>A disparity/gap exists if the FTE percentage in the highest quartile (Q1) schools is less than the state average.</a:t>
            </a:r>
            <a:endParaRPr/>
          </a:p>
        </p:txBody>
      </p:sp>
      <p:sp>
        <p:nvSpPr>
          <p:cNvPr id="368" name="Google Shape;368;gfb779ba100_0_5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pic>
        <p:nvPicPr>
          <p:cNvPr id="369" name="Google Shape;369;gfb779ba100_0_54" descr="Example of a district with only highest quartile schools."/>
          <p:cNvPicPr preferRelativeResize="0"/>
          <p:nvPr/>
        </p:nvPicPr>
        <p:blipFill>
          <a:blip r:embed="rId3">
            <a:alphaModFix/>
          </a:blip>
          <a:stretch>
            <a:fillRect/>
          </a:stretch>
        </p:blipFill>
        <p:spPr>
          <a:xfrm>
            <a:off x="242888" y="3429000"/>
            <a:ext cx="11706225" cy="2286000"/>
          </a:xfrm>
          <a:prstGeom prst="rect">
            <a:avLst/>
          </a:prstGeom>
          <a:noFill/>
          <a:ln>
            <a:noFill/>
          </a:ln>
        </p:spPr>
      </p:pic>
      <p:sp>
        <p:nvSpPr>
          <p:cNvPr id="370" name="Google Shape;370;gfb779ba100_0_54"/>
          <p:cNvSpPr/>
          <p:nvPr/>
        </p:nvSpPr>
        <p:spPr>
          <a:xfrm>
            <a:off x="11284425" y="4176050"/>
            <a:ext cx="857400" cy="5022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GAP</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fb779ba100_0_83"/>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Next Steps</a:t>
            </a:r>
            <a:endParaRPr/>
          </a:p>
        </p:txBody>
      </p:sp>
      <p:sp>
        <p:nvSpPr>
          <p:cNvPr id="377" name="Google Shape;377;gfb779ba100_0_83"/>
          <p:cNvSpPr txBox="1">
            <a:spLocks noGrp="1"/>
          </p:cNvSpPr>
          <p:nvPr>
            <p:ph type="body" idx="1"/>
          </p:nvPr>
        </p:nvSpPr>
        <p:spPr>
          <a:xfrm>
            <a:off x="838200" y="1554475"/>
            <a:ext cx="52359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Visit the Equitable Distribution of Teachers (EDT) Webpage (</a:t>
            </a:r>
            <a:r>
              <a:rPr lang="en-US" u="sng">
                <a:solidFill>
                  <a:schemeClr val="hlink"/>
                </a:solidFill>
                <a:hlinkClick r:id="rId3"/>
              </a:rPr>
              <a:t>http://www.cde.state.co.us/fedprograms/equitabledistributionofteachers</a:t>
            </a:r>
            <a:r>
              <a:rPr lang="en-US"/>
              <a:t>) for more information regarding:</a:t>
            </a:r>
            <a:endParaRPr/>
          </a:p>
          <a:p>
            <a:pPr marL="914400" lvl="1" indent="-355600" algn="l" rtl="0">
              <a:spcBef>
                <a:spcPts val="0"/>
              </a:spcBef>
              <a:spcAft>
                <a:spcPts val="0"/>
              </a:spcAft>
              <a:buSzPts val="2000"/>
              <a:buChar char="•"/>
            </a:pPr>
            <a:r>
              <a:rPr lang="en-US"/>
              <a:t>EDT Gap Sizes</a:t>
            </a:r>
            <a:endParaRPr/>
          </a:p>
          <a:p>
            <a:pPr marL="914400" lvl="1" indent="-355600" algn="l" rtl="0">
              <a:spcBef>
                <a:spcPts val="0"/>
              </a:spcBef>
              <a:spcAft>
                <a:spcPts val="0"/>
              </a:spcAft>
              <a:buSzPts val="2000"/>
              <a:buChar char="•"/>
            </a:pPr>
            <a:r>
              <a:rPr lang="en-US"/>
              <a:t>EDT Planning Guidance</a:t>
            </a:r>
            <a:endParaRPr/>
          </a:p>
          <a:p>
            <a:pPr marL="914400" lvl="1" indent="-355600" algn="l" rtl="0">
              <a:spcBef>
                <a:spcPts val="0"/>
              </a:spcBef>
              <a:spcAft>
                <a:spcPts val="0"/>
              </a:spcAft>
              <a:buSzPts val="2000"/>
              <a:buChar char="•"/>
            </a:pPr>
            <a:r>
              <a:rPr lang="en-US"/>
              <a:t>Additional recorded trainings</a:t>
            </a:r>
            <a:endParaRPr/>
          </a:p>
          <a:p>
            <a:pPr marL="457200" lvl="0" indent="-381000" algn="l" rtl="0">
              <a:spcBef>
                <a:spcPts val="0"/>
              </a:spcBef>
              <a:spcAft>
                <a:spcPts val="0"/>
              </a:spcAft>
              <a:buSzPts val="2400"/>
              <a:buChar char="•"/>
            </a:pPr>
            <a:r>
              <a:rPr lang="en-US"/>
              <a:t>Future EDT related Workshops/Trainings</a:t>
            </a:r>
            <a:endParaRPr/>
          </a:p>
        </p:txBody>
      </p:sp>
      <p:sp>
        <p:nvSpPr>
          <p:cNvPr id="378" name="Google Shape;378;gfb779ba100_0_8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pic>
        <p:nvPicPr>
          <p:cNvPr id="379" name="Google Shape;379;gfb779ba100_0_83" descr="Resources available on the Equitable Distribution of Teachers (EDT) webpage."/>
          <p:cNvPicPr preferRelativeResize="0"/>
          <p:nvPr/>
        </p:nvPicPr>
        <p:blipFill>
          <a:blip r:embed="rId4">
            <a:alphaModFix/>
          </a:blip>
          <a:stretch>
            <a:fillRect/>
          </a:stretch>
        </p:blipFill>
        <p:spPr>
          <a:xfrm>
            <a:off x="6165250" y="210862"/>
            <a:ext cx="4464625" cy="6436275"/>
          </a:xfrm>
          <a:prstGeom prst="rect">
            <a:avLst/>
          </a:prstGeom>
          <a:noFill/>
          <a:ln>
            <a:noFill/>
          </a:ln>
        </p:spPr>
      </p:pic>
      <p:sp>
        <p:nvSpPr>
          <p:cNvPr id="380" name="Google Shape;380;gfb779ba100_0_83">
            <a:extLst>
              <a:ext uri="{C183D7F6-B498-43B3-948B-1728B52AA6E4}">
                <adec:decorative xmlns:adec="http://schemas.microsoft.com/office/drawing/2017/decorative" val="1"/>
              </a:ext>
            </a:extLst>
          </p:cNvPr>
          <p:cNvSpPr/>
          <p:nvPr/>
        </p:nvSpPr>
        <p:spPr>
          <a:xfrm>
            <a:off x="8878650" y="3049350"/>
            <a:ext cx="869400" cy="1836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gfb779ba100_0_83">
            <a:extLst>
              <a:ext uri="{C183D7F6-B498-43B3-948B-1728B52AA6E4}">
                <adec:decorative xmlns:adec="http://schemas.microsoft.com/office/drawing/2017/decorative" val="1"/>
              </a:ext>
            </a:extLst>
          </p:cNvPr>
          <p:cNvSpPr/>
          <p:nvPr/>
        </p:nvSpPr>
        <p:spPr>
          <a:xfrm>
            <a:off x="8508625" y="3287475"/>
            <a:ext cx="869400" cy="1836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gfb779ba100_0_83">
            <a:extLst>
              <a:ext uri="{C183D7F6-B498-43B3-948B-1728B52AA6E4}">
                <adec:decorative xmlns:adec="http://schemas.microsoft.com/office/drawing/2017/decorative" val="1"/>
              </a:ext>
            </a:extLst>
          </p:cNvPr>
          <p:cNvSpPr/>
          <p:nvPr/>
        </p:nvSpPr>
        <p:spPr>
          <a:xfrm>
            <a:off x="8232400" y="3746025"/>
            <a:ext cx="869400" cy="1836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gfb779ba100_0_83">
            <a:extLst>
              <a:ext uri="{C183D7F6-B498-43B3-948B-1728B52AA6E4}">
                <adec:decorative xmlns:adec="http://schemas.microsoft.com/office/drawing/2017/decorative" val="1"/>
              </a:ext>
            </a:extLst>
          </p:cNvPr>
          <p:cNvSpPr/>
          <p:nvPr/>
        </p:nvSpPr>
        <p:spPr>
          <a:xfrm>
            <a:off x="10629875" y="5380250"/>
            <a:ext cx="869400" cy="1836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fb779ba100_0_83">
            <a:extLst>
              <a:ext uri="{C183D7F6-B498-43B3-948B-1728B52AA6E4}">
                <adec:decorative xmlns:adec="http://schemas.microsoft.com/office/drawing/2017/decorative" val="1"/>
              </a:ext>
            </a:extLst>
          </p:cNvPr>
          <p:cNvSpPr/>
          <p:nvPr/>
        </p:nvSpPr>
        <p:spPr>
          <a:xfrm>
            <a:off x="9748050" y="2115900"/>
            <a:ext cx="869400" cy="183600"/>
          </a:xfrm>
          <a:prstGeom prst="lef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fcd0a2eff3_1_24"/>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Next Steps</a:t>
            </a:r>
            <a:endParaRPr/>
          </a:p>
        </p:txBody>
      </p:sp>
      <p:sp>
        <p:nvSpPr>
          <p:cNvPr id="391" name="Google Shape;391;gfcd0a2eff3_1_2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In thinking about the systems your LEA has in place, where is there room for improvements that may increase the accuracy of EDT data? What are you doing well?</a:t>
            </a:r>
            <a:endParaRPr/>
          </a:p>
          <a:p>
            <a:pPr marL="457200" lvl="0" indent="-381000" algn="l" rtl="0">
              <a:spcBef>
                <a:spcPts val="0"/>
              </a:spcBef>
              <a:spcAft>
                <a:spcPts val="0"/>
              </a:spcAft>
              <a:buSzPts val="2400"/>
              <a:buChar char="•"/>
            </a:pPr>
            <a:r>
              <a:rPr lang="en-US"/>
              <a:t>What are some topics of conversations that need to take place in your LEA? Who needs to be involved?</a:t>
            </a:r>
            <a:endParaRPr/>
          </a:p>
          <a:p>
            <a:pPr marL="457200" lvl="0" indent="-381000" algn="l" rtl="0">
              <a:spcBef>
                <a:spcPts val="0"/>
              </a:spcBef>
              <a:spcAft>
                <a:spcPts val="0"/>
              </a:spcAft>
              <a:buSzPts val="2400"/>
              <a:buChar char="•"/>
            </a:pPr>
            <a:r>
              <a:rPr lang="en-US"/>
              <a:t>Do you feel more comfortable with how EDT is calculated after this training?</a:t>
            </a:r>
            <a:endParaRPr/>
          </a:p>
        </p:txBody>
      </p:sp>
      <p:sp>
        <p:nvSpPr>
          <p:cNvPr id="392" name="Google Shape;392;gfcd0a2eff3_1_2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10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10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1000"/>
                                        <p:tgtEl>
                                          <p:spTgt spid="3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fcd0a2eff3_1_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Key Takeaways</a:t>
            </a:r>
            <a:endParaRPr/>
          </a:p>
        </p:txBody>
      </p:sp>
      <p:sp>
        <p:nvSpPr>
          <p:cNvPr id="399" name="Google Shape;399;gfcd0a2eff3_1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Comparability data relies on fields in the Staff Interchange (Staff Profile &amp; Staff Assignment) files and the Consolidated Application School Profiles.</a:t>
            </a:r>
            <a:endParaRPr/>
          </a:p>
          <a:p>
            <a:pPr marL="457200" lvl="0" indent="-381000" algn="l" rtl="0">
              <a:spcBef>
                <a:spcPts val="0"/>
              </a:spcBef>
              <a:spcAft>
                <a:spcPts val="0"/>
              </a:spcAft>
              <a:buSzPts val="2400"/>
              <a:buChar char="•"/>
            </a:pPr>
            <a:r>
              <a:rPr lang="en-US"/>
              <a:t>EDT data relies on fields in the Staff Interchange (Staff Profile &amp; Staff Assignment) files.</a:t>
            </a:r>
            <a:endParaRPr/>
          </a:p>
          <a:p>
            <a:pPr marL="457200" lvl="0" indent="-381000" algn="l" rtl="0">
              <a:spcBef>
                <a:spcPts val="0"/>
              </a:spcBef>
              <a:spcAft>
                <a:spcPts val="0"/>
              </a:spcAft>
              <a:buSzPts val="2400"/>
              <a:buChar char="•"/>
            </a:pPr>
            <a:r>
              <a:rPr lang="en-US"/>
              <a:t>EDT analyses are run for 3 different indicators by both poverty and minority quartiles to identify any gaps.</a:t>
            </a:r>
            <a:endParaRPr/>
          </a:p>
          <a:p>
            <a:pPr marL="457200" lvl="0" indent="-381000" algn="l" rtl="0">
              <a:spcBef>
                <a:spcPts val="0"/>
              </a:spcBef>
              <a:spcAft>
                <a:spcPts val="0"/>
              </a:spcAft>
              <a:buSzPts val="2400"/>
              <a:buChar char="•"/>
            </a:pPr>
            <a:r>
              <a:rPr lang="en-US"/>
              <a:t>Comparability and EDT data is only as useful as the information you report is accurate.</a:t>
            </a:r>
            <a:endParaRPr/>
          </a:p>
          <a:p>
            <a:pPr marL="457200" lvl="0" indent="-381000" algn="l" rtl="0">
              <a:spcBef>
                <a:spcPts val="0"/>
              </a:spcBef>
              <a:spcAft>
                <a:spcPts val="0"/>
              </a:spcAft>
              <a:buSzPts val="2400"/>
              <a:buChar char="•"/>
            </a:pPr>
            <a:r>
              <a:rPr lang="en-US"/>
              <a:t>Involving HR, finance, and programmatic staff in Comparability and EDT conversations throughout the process results in more actionable data.</a:t>
            </a:r>
            <a:endParaRPr/>
          </a:p>
        </p:txBody>
      </p:sp>
      <p:sp>
        <p:nvSpPr>
          <p:cNvPr id="400" name="Google Shape;400;gfcd0a2eff3_1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gfb779ba100_0_91"/>
          <p:cNvSpPr txBox="1">
            <a:spLocks noGrp="1"/>
          </p:cNvSpPr>
          <p:nvPr>
            <p:ph type="ctrTitle"/>
          </p:nvPr>
        </p:nvSpPr>
        <p:spPr>
          <a:xfrm>
            <a:off x="-300" y="2260200"/>
            <a:ext cx="121926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a:t>Questions</a:t>
            </a:r>
            <a:endParaRPr/>
          </a:p>
        </p:txBody>
      </p:sp>
      <p:sp>
        <p:nvSpPr>
          <p:cNvPr id="406" name="Google Shape;406;gfb779ba100_0_91"/>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fcd0a2eff3_1_31"/>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What do you need from us?</a:t>
            </a:r>
            <a:endParaRPr/>
          </a:p>
        </p:txBody>
      </p:sp>
      <p:sp>
        <p:nvSpPr>
          <p:cNvPr id="413" name="Google Shape;413;gfcd0a2eff3_1_3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What support to you need going forward?</a:t>
            </a:r>
            <a:endParaRPr/>
          </a:p>
          <a:p>
            <a:pPr marL="457200" lvl="0" indent="-381000" algn="l" rtl="0">
              <a:spcBef>
                <a:spcPts val="0"/>
              </a:spcBef>
              <a:spcAft>
                <a:spcPts val="0"/>
              </a:spcAft>
              <a:buSzPts val="2400"/>
              <a:buChar char="•"/>
            </a:pPr>
            <a:r>
              <a:rPr lang="en-US"/>
              <a:t>What topics would you like from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future trainings</a:t>
            </a:r>
            <a:r>
              <a:rPr lang="en-US"/>
              <a:t>? Please submit ideas </a:t>
            </a:r>
            <a:r>
              <a:rPr lang="en-US" u="sng">
                <a:solidFill>
                  <a:schemeClr val="hlink"/>
                </a:solidFill>
                <a:hlinkClick r:id="rId3"/>
              </a:rPr>
              <a:t>HERE</a:t>
            </a:r>
            <a:r>
              <a:rPr lang="en-US"/>
              <a:t>.</a:t>
            </a:r>
            <a:endParaRPr/>
          </a:p>
        </p:txBody>
      </p:sp>
      <p:sp>
        <p:nvSpPr>
          <p:cNvPr id="414" name="Google Shape;414;gfcd0a2eff3_1_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fb779ba100_0_22"/>
          <p:cNvSpPr txBox="1">
            <a:spLocks noGrp="1"/>
          </p:cNvSpPr>
          <p:nvPr>
            <p:ph type="title"/>
          </p:nvPr>
        </p:nvSpPr>
        <p:spPr>
          <a:xfrm>
            <a:off x="443565" y="2051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Contact Information</a:t>
            </a:r>
            <a:endParaRPr/>
          </a:p>
        </p:txBody>
      </p:sp>
      <p:sp>
        <p:nvSpPr>
          <p:cNvPr id="421" name="Google Shape;421;gfb779ba100_0_22"/>
          <p:cNvSpPr txBox="1">
            <a:spLocks noGrp="1"/>
          </p:cNvSpPr>
          <p:nvPr>
            <p:ph type="body" idx="1"/>
          </p:nvPr>
        </p:nvSpPr>
        <p:spPr>
          <a:xfrm>
            <a:off x="838200" y="1554480"/>
            <a:ext cx="5181600" cy="43512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a:t>For data or analyses related questions:</a:t>
            </a:r>
            <a:endParaRPr/>
          </a:p>
          <a:p>
            <a:pPr marL="914400" lvl="1" indent="-355600" algn="l" rtl="0">
              <a:spcBef>
                <a:spcPts val="0"/>
              </a:spcBef>
              <a:spcAft>
                <a:spcPts val="0"/>
              </a:spcAft>
              <a:buSzPts val="2000"/>
              <a:buChar char="•"/>
            </a:pPr>
            <a:r>
              <a:rPr lang="en-US"/>
              <a:t>Tina Negley</a:t>
            </a:r>
            <a:endParaRPr/>
          </a:p>
          <a:p>
            <a:pPr marL="914400" lvl="1" indent="-355600" algn="l" rtl="0">
              <a:spcBef>
                <a:spcPts val="0"/>
              </a:spcBef>
              <a:spcAft>
                <a:spcPts val="0"/>
              </a:spcAft>
              <a:buSzPts val="2000"/>
              <a:buChar char="•"/>
            </a:pPr>
            <a:r>
              <a:rPr lang="en-US"/>
              <a:t>Data, Accountability, Reporting, and Evaluation (DARE) Coordinator</a:t>
            </a:r>
            <a:endParaRPr/>
          </a:p>
          <a:p>
            <a:pPr marL="914400" lvl="1" indent="-355600" algn="l" rtl="0">
              <a:spcBef>
                <a:spcPts val="0"/>
              </a:spcBef>
              <a:spcAft>
                <a:spcPts val="0"/>
              </a:spcAft>
              <a:buSzPts val="2000"/>
              <a:buChar char="•"/>
            </a:pPr>
            <a:r>
              <a:rPr lang="en-US" u="sng">
                <a:solidFill>
                  <a:schemeClr val="hlink"/>
                </a:solidFill>
                <a:hlinkClick r:id="rId3"/>
              </a:rPr>
              <a:t>negley_t@cde.state.co.us</a:t>
            </a:r>
            <a:endParaRPr/>
          </a:p>
          <a:p>
            <a:pPr marL="914400" lvl="0" indent="0" algn="l" rtl="0">
              <a:spcBef>
                <a:spcPts val="1000"/>
              </a:spcBef>
              <a:spcAft>
                <a:spcPts val="0"/>
              </a:spcAft>
              <a:buNone/>
            </a:pPr>
            <a:endParaRPr/>
          </a:p>
          <a:p>
            <a:pPr marL="914400" lvl="1" indent="-355600" algn="l" rtl="0">
              <a:spcBef>
                <a:spcPts val="500"/>
              </a:spcBef>
              <a:spcAft>
                <a:spcPts val="0"/>
              </a:spcAft>
              <a:buSzPts val="2000"/>
              <a:buChar char="•"/>
            </a:pPr>
            <a:r>
              <a:rPr lang="en-US"/>
              <a:t>Mary Shen</a:t>
            </a:r>
            <a:endParaRPr/>
          </a:p>
          <a:p>
            <a:pPr marL="914400" lvl="1" indent="-355600" algn="l" rtl="0">
              <a:spcBef>
                <a:spcPts val="0"/>
              </a:spcBef>
              <a:spcAft>
                <a:spcPts val="0"/>
              </a:spcAft>
              <a:buSzPts val="2000"/>
              <a:buChar char="•"/>
            </a:pPr>
            <a:r>
              <a:rPr lang="en-US"/>
              <a:t>ESEA Research Analyst</a:t>
            </a:r>
            <a:endParaRPr/>
          </a:p>
          <a:p>
            <a:pPr marL="914400" lvl="1" indent="-355600" algn="l" rtl="0">
              <a:spcBef>
                <a:spcPts val="0"/>
              </a:spcBef>
              <a:spcAft>
                <a:spcPts val="0"/>
              </a:spcAft>
              <a:buSzPts val="2000"/>
              <a:buChar char="•"/>
            </a:pPr>
            <a:r>
              <a:rPr lang="en-US" u="sng">
                <a:solidFill>
                  <a:schemeClr val="hlink"/>
                </a:solidFill>
                <a:hlinkClick r:id="rId4"/>
              </a:rPr>
              <a:t>shen_m@cde.state.co.us</a:t>
            </a:r>
            <a:endParaRPr/>
          </a:p>
        </p:txBody>
      </p:sp>
      <p:sp>
        <p:nvSpPr>
          <p:cNvPr id="422" name="Google Shape;422;gfb779ba100_0_2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a:p>
        </p:txBody>
      </p:sp>
      <p:sp>
        <p:nvSpPr>
          <p:cNvPr id="423" name="Google Shape;423;gfb779ba100_0_22"/>
          <p:cNvSpPr txBox="1">
            <a:spLocks noGrp="1"/>
          </p:cNvSpPr>
          <p:nvPr>
            <p:ph type="body" idx="2"/>
          </p:nvPr>
        </p:nvSpPr>
        <p:spPr>
          <a:xfrm>
            <a:off x="6172200" y="1554480"/>
            <a:ext cx="5181600" cy="43512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SzPts val="2400"/>
              <a:buChar char="•"/>
            </a:pPr>
            <a:r>
              <a:rPr lang="en-US"/>
              <a:t>For additional information regarding Comparability:</a:t>
            </a:r>
            <a:endParaRPr/>
          </a:p>
          <a:p>
            <a:pPr marL="914400" lvl="1" indent="-355600" algn="l" rtl="0">
              <a:spcBef>
                <a:spcPts val="0"/>
              </a:spcBef>
              <a:spcAft>
                <a:spcPts val="0"/>
              </a:spcAft>
              <a:buSzPts val="2000"/>
              <a:buChar char="•"/>
            </a:pPr>
            <a:r>
              <a:rPr lang="en-US"/>
              <a:t>Kathryn Wisner</a:t>
            </a:r>
            <a:endParaRPr/>
          </a:p>
          <a:p>
            <a:pPr marL="914400" lvl="1" indent="-355600" algn="l" rtl="0">
              <a:spcBef>
                <a:spcPts val="0"/>
              </a:spcBef>
              <a:spcAft>
                <a:spcPts val="0"/>
              </a:spcAft>
              <a:buSzPts val="2000"/>
              <a:buChar char="•"/>
            </a:pPr>
            <a:r>
              <a:rPr lang="en-US"/>
              <a:t>ESEA Programs Specialist</a:t>
            </a:r>
            <a:endParaRPr/>
          </a:p>
          <a:p>
            <a:pPr marL="914400" lvl="1" indent="-355600" algn="l" rtl="0">
              <a:spcBef>
                <a:spcPts val="0"/>
              </a:spcBef>
              <a:spcAft>
                <a:spcPts val="0"/>
              </a:spcAft>
              <a:buSzPts val="2000"/>
              <a:buChar char="•"/>
            </a:pPr>
            <a:r>
              <a:rPr lang="en-US" u="sng">
                <a:solidFill>
                  <a:schemeClr val="hlink"/>
                </a:solidFill>
                <a:hlinkClick r:id="rId5"/>
              </a:rPr>
              <a:t>wisner_k@cde.state.co.us</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For additional information regarding EDT:</a:t>
            </a:r>
            <a:endParaRPr/>
          </a:p>
          <a:p>
            <a:pPr marL="914400" lvl="1" indent="-355600" algn="l" rtl="0">
              <a:spcBef>
                <a:spcPts val="0"/>
              </a:spcBef>
              <a:spcAft>
                <a:spcPts val="0"/>
              </a:spcAft>
              <a:buSzPts val="2000"/>
              <a:buChar char="•"/>
            </a:pPr>
            <a:r>
              <a:rPr lang="en-US"/>
              <a:t>Niko Kaloudis</a:t>
            </a:r>
            <a:endParaRPr/>
          </a:p>
          <a:p>
            <a:pPr marL="914400" lvl="1" indent="-355600" algn="l" rtl="0">
              <a:spcBef>
                <a:spcPts val="0"/>
              </a:spcBef>
              <a:spcAft>
                <a:spcPts val="0"/>
              </a:spcAft>
              <a:buSzPts val="2000"/>
              <a:buChar char="•"/>
            </a:pPr>
            <a:r>
              <a:rPr lang="en-US"/>
              <a:t>ESEA Titles I and II Specialist</a:t>
            </a:r>
            <a:endParaRPr/>
          </a:p>
          <a:p>
            <a:pPr marL="914400" lvl="1" indent="-355600" algn="l" rtl="0">
              <a:spcBef>
                <a:spcPts val="0"/>
              </a:spcBef>
              <a:spcAft>
                <a:spcPts val="0"/>
              </a:spcAft>
              <a:buSzPts val="2000"/>
              <a:buChar char="•"/>
            </a:pPr>
            <a:r>
              <a:rPr lang="en-US" u="sng">
                <a:solidFill>
                  <a:schemeClr val="hlink"/>
                </a:solidFill>
                <a:hlinkClick r:id="rId6"/>
              </a:rPr>
              <a:t>kaloudis_n@cde.state.co.us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fa9e014277_0_20"/>
          <p:cNvSpPr txBox="1">
            <a:spLocks noGrp="1"/>
          </p:cNvSpPr>
          <p:nvPr>
            <p:ph type="ctrTitle"/>
          </p:nvPr>
        </p:nvSpPr>
        <p:spPr>
          <a:xfrm>
            <a:off x="-300" y="2260200"/>
            <a:ext cx="121926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a:t>Staff Interchange and Human Resources Snapshot</a:t>
            </a:r>
            <a:endParaRPr/>
          </a:p>
        </p:txBody>
      </p:sp>
      <p:sp>
        <p:nvSpPr>
          <p:cNvPr id="125" name="Google Shape;125;gfa9e014277_0_20"/>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fa9e014277_0_13"/>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Staff Interchange - Brief Overview</a:t>
            </a:r>
            <a:endParaRPr/>
          </a:p>
        </p:txBody>
      </p:sp>
      <p:sp>
        <p:nvSpPr>
          <p:cNvPr id="132" name="Google Shape;132;gfa9e014277_0_13"/>
          <p:cNvSpPr txBox="1">
            <a:spLocks noGrp="1"/>
          </p:cNvSpPr>
          <p:nvPr>
            <p:ph type="body" idx="1"/>
          </p:nvPr>
        </p:nvSpPr>
        <p:spPr>
          <a:xfrm>
            <a:off x="838200" y="1554475"/>
            <a:ext cx="10515600" cy="48018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For complete details regarding the Staff Interchange, including timelines, file layouts and definitions, and trainings, please visit CDE’s Data Pipeline Interchanges - Staff webpage (</a:t>
            </a:r>
            <a:r>
              <a:rPr lang="en-US" u="sng">
                <a:solidFill>
                  <a:schemeClr val="hlink"/>
                </a:solidFill>
                <a:hlinkClick r:id="rId3"/>
              </a:rPr>
              <a:t>http://www.cde.state.co.us/datapipeline/inter_staff</a:t>
            </a:r>
            <a:r>
              <a:rPr lang="en-US"/>
              <a:t>)</a:t>
            </a:r>
            <a:endParaRPr/>
          </a:p>
          <a:p>
            <a:pPr marL="0" lvl="0" indent="0" algn="l" rtl="0">
              <a:spcBef>
                <a:spcPts val="1000"/>
              </a:spcBef>
              <a:spcAft>
                <a:spcPts val="0"/>
              </a:spcAft>
              <a:buNone/>
            </a:pPr>
            <a:endParaRPr/>
          </a:p>
          <a:p>
            <a:pPr marL="457200" lvl="0" indent="-381000" algn="l" rtl="0">
              <a:spcBef>
                <a:spcPts val="1000"/>
              </a:spcBef>
              <a:spcAft>
                <a:spcPts val="0"/>
              </a:spcAft>
              <a:buSzPts val="2400"/>
              <a:buChar char="•"/>
            </a:pPr>
            <a:r>
              <a:rPr lang="en-US"/>
              <a:t>The Staff Interchange consists of a set of two files which contain all staff data for a school year:</a:t>
            </a:r>
            <a:endParaRPr/>
          </a:p>
          <a:p>
            <a:pPr marL="914400" lvl="1" indent="-355600" algn="l" rtl="0">
              <a:spcBef>
                <a:spcPts val="0"/>
              </a:spcBef>
              <a:spcAft>
                <a:spcPts val="0"/>
              </a:spcAft>
              <a:buSzPts val="2000"/>
              <a:buChar char="•"/>
            </a:pPr>
            <a:r>
              <a:rPr lang="en-US"/>
              <a:t>Staff Profile - Includes general information for staff (e.g., demographics and background); one record per staff</a:t>
            </a:r>
            <a:endParaRPr/>
          </a:p>
          <a:p>
            <a:pPr marL="914400" lvl="1" indent="-355600" algn="l" rtl="0">
              <a:spcBef>
                <a:spcPts val="0"/>
              </a:spcBef>
              <a:spcAft>
                <a:spcPts val="0"/>
              </a:spcAft>
              <a:buSzPts val="2000"/>
              <a:buChar char="•"/>
            </a:pPr>
            <a:r>
              <a:rPr lang="en-US"/>
              <a:t>Staff Assignment - Includes specifics regarding actual duties/assignments and locations; multiple records per staff are allowed</a:t>
            </a:r>
            <a:endParaRPr/>
          </a:p>
          <a:p>
            <a:pPr marL="457200" lvl="0" indent="-381000" algn="l" rtl="0">
              <a:spcBef>
                <a:spcPts val="0"/>
              </a:spcBef>
              <a:spcAft>
                <a:spcPts val="0"/>
              </a:spcAft>
              <a:buSzPts val="2400"/>
              <a:buChar char="•"/>
            </a:pPr>
            <a:r>
              <a:rPr lang="en-US"/>
              <a:t>LEAs report full-time and part-time staff, general education and special education staff, contracted/purchased services staff, charter school staff, and district-level as well as school-level staff</a:t>
            </a:r>
            <a:endParaRPr/>
          </a:p>
        </p:txBody>
      </p:sp>
      <p:sp>
        <p:nvSpPr>
          <p:cNvPr id="133" name="Google Shape;133;gfa9e014277_0_1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fa9e014277_0_27"/>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Human Resources Snapshot</a:t>
            </a:r>
            <a:endParaRPr/>
          </a:p>
        </p:txBody>
      </p:sp>
      <p:sp>
        <p:nvSpPr>
          <p:cNvPr id="140" name="Google Shape;140;gfa9e014277_0_27"/>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The Human Resources Snapshot pulls records from both the Staff Assignment and Staff Profile files, matching on EDID within the reporting district</a:t>
            </a:r>
            <a:endParaRPr/>
          </a:p>
          <a:p>
            <a:pPr marL="914400" lvl="1" indent="-355600" algn="l" rtl="0">
              <a:spcBef>
                <a:spcPts val="0"/>
              </a:spcBef>
              <a:spcAft>
                <a:spcPts val="0"/>
              </a:spcAft>
              <a:buSzPts val="2000"/>
              <a:buChar char="•"/>
            </a:pPr>
            <a:r>
              <a:rPr lang="en-US"/>
              <a:t>Note: Snapshots are not automatically updated when interchange files are uploaded - a new snapshot must be created to pull in updated records</a:t>
            </a:r>
            <a:endParaRPr/>
          </a:p>
          <a:p>
            <a:pPr marL="457200" lvl="0" indent="0" algn="l" rtl="0">
              <a:spcBef>
                <a:spcPts val="1000"/>
              </a:spcBef>
              <a:spcAft>
                <a:spcPts val="0"/>
              </a:spcAft>
              <a:buNone/>
            </a:pPr>
            <a:endParaRPr/>
          </a:p>
          <a:p>
            <a:pPr marL="457200" lvl="0" indent="-381000" algn="l" rtl="0">
              <a:spcBef>
                <a:spcPts val="1000"/>
              </a:spcBef>
              <a:spcAft>
                <a:spcPts val="0"/>
              </a:spcAft>
              <a:buSzPts val="2400"/>
              <a:buChar char="•"/>
            </a:pPr>
            <a:r>
              <a:rPr lang="en-US"/>
              <a:t>Reflects an official count date of December 1st</a:t>
            </a:r>
            <a:endParaRPr/>
          </a:p>
        </p:txBody>
      </p:sp>
      <p:sp>
        <p:nvSpPr>
          <p:cNvPr id="141" name="Google Shape;141;gfa9e014277_0_2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fa9e014277_0_65"/>
          <p:cNvSpPr txBox="1">
            <a:spLocks noGrp="1"/>
          </p:cNvSpPr>
          <p:nvPr>
            <p:ph type="ctrTitle"/>
          </p:nvPr>
        </p:nvSpPr>
        <p:spPr>
          <a:xfrm>
            <a:off x="-300" y="2260200"/>
            <a:ext cx="121926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a:t>Data Fields of Interest</a:t>
            </a:r>
            <a:endParaRPr/>
          </a:p>
        </p:txBody>
      </p:sp>
      <p:sp>
        <p:nvSpPr>
          <p:cNvPr id="147" name="Google Shape;147;gfa9e014277_0_65"/>
          <p:cNvSpPr txBox="1">
            <a:spLocks noGrp="1"/>
          </p:cNvSpPr>
          <p:nvPr>
            <p:ph type="sldNum" idx="12"/>
          </p:nvPr>
        </p:nvSpPr>
        <p:spPr>
          <a:xfrm>
            <a:off x="233420" y="6427021"/>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fa9e014277_0_34"/>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Data Fields of Interest - Staff Assignment</a:t>
            </a:r>
            <a:endParaRPr/>
          </a:p>
        </p:txBody>
      </p:sp>
      <p:sp>
        <p:nvSpPr>
          <p:cNvPr id="154" name="Google Shape;154;gfa9e014277_0_34"/>
          <p:cNvSpPr txBox="1">
            <a:spLocks noGrp="1"/>
          </p:cNvSpPr>
          <p:nvPr>
            <p:ph type="body" idx="1"/>
          </p:nvPr>
        </p:nvSpPr>
        <p:spPr>
          <a:xfrm>
            <a:off x="838200" y="1554475"/>
            <a:ext cx="10515600" cy="5008200"/>
          </a:xfrm>
          <a:prstGeom prst="rect">
            <a:avLst/>
          </a:prstGeom>
        </p:spPr>
        <p:txBody>
          <a:bodyPr spcFirstLastPara="1" wrap="square" lIns="0" tIns="0" rIns="0" bIns="0" anchor="t" anchorCtr="0">
            <a:normAutofit fontScale="92500" lnSpcReduction="20000"/>
          </a:bodyPr>
          <a:lstStyle/>
          <a:p>
            <a:pPr marL="0" lvl="0" indent="0" algn="l" rtl="0">
              <a:spcBef>
                <a:spcPts val="1000"/>
              </a:spcBef>
              <a:spcAft>
                <a:spcPts val="0"/>
              </a:spcAft>
              <a:buNone/>
            </a:pPr>
            <a:r>
              <a:rPr lang="en-US" sz="2658"/>
              <a:t>For the file layout and a complete list of definitions: </a:t>
            </a:r>
            <a:r>
              <a:rPr lang="en-US" sz="2658" u="sng">
                <a:solidFill>
                  <a:schemeClr val="hlink"/>
                </a:solidFill>
                <a:hlinkClick r:id="rId3"/>
              </a:rPr>
              <a:t>http://www.cde.state.co.us/datapipeline/2021-2022staffassignmentfilelayout</a:t>
            </a:r>
            <a:endParaRPr sz="2658"/>
          </a:p>
          <a:p>
            <a:pPr marL="0" lvl="0" indent="0" algn="l" rtl="0">
              <a:spcBef>
                <a:spcPts val="1000"/>
              </a:spcBef>
              <a:spcAft>
                <a:spcPts val="0"/>
              </a:spcAft>
              <a:buNone/>
            </a:pPr>
            <a:endParaRPr sz="2658"/>
          </a:p>
          <a:p>
            <a:pPr marL="457200" lvl="0" indent="-369570" algn="l" rtl="0">
              <a:spcBef>
                <a:spcPts val="1000"/>
              </a:spcBef>
              <a:spcAft>
                <a:spcPts val="0"/>
              </a:spcAft>
              <a:buSzPct val="100000"/>
              <a:buChar char="•"/>
            </a:pPr>
            <a:r>
              <a:rPr lang="en-US" b="1"/>
              <a:t>Job Classification Code</a:t>
            </a:r>
            <a:r>
              <a:rPr lang="en-US"/>
              <a:t> - Description of the specific group of duties and responsibilities of an assignment (e.g., 201 - Teacher, Regular)</a:t>
            </a:r>
            <a:endParaRPr/>
          </a:p>
          <a:p>
            <a:pPr marL="457200" lvl="0" indent="-369570" algn="l" rtl="0">
              <a:spcBef>
                <a:spcPts val="0"/>
              </a:spcBef>
              <a:spcAft>
                <a:spcPts val="0"/>
              </a:spcAft>
              <a:buSzPct val="100000"/>
              <a:buChar char="•"/>
            </a:pPr>
            <a:r>
              <a:rPr lang="en-US" b="1"/>
              <a:t>Employment Status Code</a:t>
            </a:r>
            <a:r>
              <a:rPr lang="en-US"/>
              <a:t> - Status of a staff member’s employment for the assignment at the time of data file upload (e.g., 11 - Active employment)</a:t>
            </a:r>
            <a:endParaRPr/>
          </a:p>
          <a:p>
            <a:pPr marL="457200" lvl="0" indent="-369570" algn="l" rtl="0">
              <a:spcBef>
                <a:spcPts val="0"/>
              </a:spcBef>
              <a:spcAft>
                <a:spcPts val="0"/>
              </a:spcAft>
              <a:buSzPct val="100000"/>
              <a:buChar char="•"/>
            </a:pPr>
            <a:r>
              <a:rPr lang="en-US" b="1"/>
              <a:t>Number of Contract Days</a:t>
            </a:r>
            <a:r>
              <a:rPr lang="en-US"/>
              <a:t> - Total number of days an individual is employed to perform an assignment (not split among multiple assignments)</a:t>
            </a:r>
            <a:endParaRPr/>
          </a:p>
          <a:p>
            <a:pPr marL="457200" lvl="0" indent="-369570" algn="l" rtl="0">
              <a:spcBef>
                <a:spcPts val="0"/>
              </a:spcBef>
              <a:spcAft>
                <a:spcPts val="0"/>
              </a:spcAft>
              <a:buSzPct val="100000"/>
              <a:buChar char="•"/>
            </a:pPr>
            <a:r>
              <a:rPr lang="en-US" b="1"/>
              <a:t>Hours Worked per Day</a:t>
            </a:r>
            <a:r>
              <a:rPr lang="en-US"/>
              <a:t> - Number of hours scheduled to work in the work day (split for multiple assignments)</a:t>
            </a:r>
            <a:endParaRPr/>
          </a:p>
          <a:p>
            <a:pPr marL="457200" lvl="0" indent="-369570" algn="l" rtl="0">
              <a:spcBef>
                <a:spcPts val="0"/>
              </a:spcBef>
              <a:spcAft>
                <a:spcPts val="0"/>
              </a:spcAft>
              <a:buSzPct val="100000"/>
              <a:buChar char="•"/>
            </a:pPr>
            <a:r>
              <a:rPr lang="en-US" b="1"/>
              <a:t>Teaching Subject Area</a:t>
            </a:r>
            <a:r>
              <a:rPr lang="en-US"/>
              <a:t> - Description of an area course for which an individual has the responsibility to teach (e.g., 0010 - General Elementary Education)</a:t>
            </a:r>
            <a:endParaRPr/>
          </a:p>
          <a:p>
            <a:pPr marL="457200" lvl="0" indent="-369570" algn="l" rtl="0">
              <a:spcBef>
                <a:spcPts val="0"/>
              </a:spcBef>
              <a:spcAft>
                <a:spcPts val="0"/>
              </a:spcAft>
              <a:buSzPct val="100000"/>
              <a:buChar char="•"/>
            </a:pPr>
            <a:r>
              <a:rPr lang="en-US" b="1"/>
              <a:t>Grant/Project Funding Source</a:t>
            </a:r>
            <a:r>
              <a:rPr lang="en-US"/>
              <a:t> - Funding source for each assignment (e.g., 4010 - Title I, Part A)</a:t>
            </a:r>
            <a:endParaRPr/>
          </a:p>
          <a:p>
            <a:pPr marL="457200" lvl="0" indent="-369570" algn="l" rtl="0">
              <a:spcBef>
                <a:spcPts val="0"/>
              </a:spcBef>
              <a:spcAft>
                <a:spcPts val="0"/>
              </a:spcAft>
              <a:buSzPct val="100000"/>
              <a:buChar char="•"/>
            </a:pPr>
            <a:r>
              <a:rPr lang="en-US" b="1"/>
              <a:t>Grade Level (K through 12th)</a:t>
            </a:r>
            <a:r>
              <a:rPr lang="en-US"/>
              <a:t> - Indicator if the staff instructed grade as part of assignment</a:t>
            </a:r>
            <a:endParaRPr/>
          </a:p>
          <a:p>
            <a:pPr marL="457200" lvl="0" indent="-369570" algn="l" rtl="0">
              <a:spcBef>
                <a:spcPts val="0"/>
              </a:spcBef>
              <a:spcAft>
                <a:spcPts val="0"/>
              </a:spcAft>
              <a:buSzPct val="100000"/>
              <a:buChar char="•"/>
            </a:pPr>
            <a:r>
              <a:rPr lang="en-US" b="1"/>
              <a:t>Demonstrates In-Field Status</a:t>
            </a:r>
            <a:r>
              <a:rPr lang="en-US"/>
              <a:t> - Provide method for demonstrating in-field status in the teaching subject area (e.g., 01 - Subject area endorsement on teaching license)</a:t>
            </a:r>
            <a:endParaRPr/>
          </a:p>
        </p:txBody>
      </p:sp>
      <p:sp>
        <p:nvSpPr>
          <p:cNvPr id="155" name="Google Shape;155;gfa9e014277_0_3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fa9e014277_0_42"/>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Data Fields of Interest - Staff Profile</a:t>
            </a:r>
            <a:endParaRPr/>
          </a:p>
        </p:txBody>
      </p:sp>
      <p:sp>
        <p:nvSpPr>
          <p:cNvPr id="162" name="Google Shape;162;gfa9e014277_0_42"/>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sz="2658"/>
              <a:t>For the file layout and a complete list of definitions: </a:t>
            </a:r>
            <a:r>
              <a:rPr lang="en-US" sz="2658" u="sng">
                <a:solidFill>
                  <a:schemeClr val="hlink"/>
                </a:solidFill>
                <a:hlinkClick r:id="rId3"/>
              </a:rPr>
              <a:t>http://www.cde.state.co.us/datapipeline/2021-2022staffprofilefilelayout</a:t>
            </a:r>
            <a:endParaRPr sz="2658"/>
          </a:p>
          <a:p>
            <a:pPr marL="0" lvl="0" indent="0" algn="l" rtl="0">
              <a:spcBef>
                <a:spcPts val="1000"/>
              </a:spcBef>
              <a:spcAft>
                <a:spcPts val="0"/>
              </a:spcAft>
              <a:buNone/>
            </a:pPr>
            <a:endParaRPr sz="2658"/>
          </a:p>
          <a:p>
            <a:pPr marL="457200" lvl="0" indent="-381000" algn="l" rtl="0">
              <a:spcBef>
                <a:spcPts val="1000"/>
              </a:spcBef>
              <a:spcAft>
                <a:spcPts val="0"/>
              </a:spcAft>
              <a:buSzPts val="2400"/>
              <a:buChar char="•"/>
            </a:pPr>
            <a:r>
              <a:rPr lang="en-US" b="1"/>
              <a:t>Years of Prior Pre/K-12 Teaching Experience</a:t>
            </a:r>
            <a:r>
              <a:rPr lang="en-US"/>
              <a:t> - Total number of years that an individual has previously held a teaching position in and outside of Colorado</a:t>
            </a:r>
            <a:endParaRPr/>
          </a:p>
          <a:p>
            <a:pPr marL="457200" lvl="0" indent="-381000" algn="l" rtl="0">
              <a:spcBef>
                <a:spcPts val="0"/>
              </a:spcBef>
              <a:spcAft>
                <a:spcPts val="0"/>
              </a:spcAft>
              <a:buSzPts val="2400"/>
              <a:buChar char="•"/>
            </a:pPr>
            <a:r>
              <a:rPr lang="en-US" b="1"/>
              <a:t>Teacher Overall Performance Evaluation Rating</a:t>
            </a:r>
            <a:r>
              <a:rPr lang="en-US"/>
              <a:t> - Final evaluation rating provided in the teacher’s written evaluation report from the prior academic school year (e.g., 11 - Highly Effective)</a:t>
            </a:r>
            <a:endParaRPr/>
          </a:p>
        </p:txBody>
      </p:sp>
      <p:sp>
        <p:nvSpPr>
          <p:cNvPr id="163" name="Google Shape;163;gfa9e014277_0_4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TotalTime>
  <Words>3086</Words>
  <Application>Microsoft Office PowerPoint</Application>
  <PresentationFormat>Widescreen</PresentationFormat>
  <Paragraphs>316</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ESEA November Virtual Training</vt:lpstr>
      <vt:lpstr>Agenda</vt:lpstr>
      <vt:lpstr>Training Focus</vt:lpstr>
      <vt:lpstr>Staff Interchange and Human Resources Snapshot</vt:lpstr>
      <vt:lpstr>Staff Interchange - Brief Overview</vt:lpstr>
      <vt:lpstr>Human Resources Snapshot</vt:lpstr>
      <vt:lpstr>Data Fields of Interest</vt:lpstr>
      <vt:lpstr>Data Fields of Interest - Staff Assignment</vt:lpstr>
      <vt:lpstr>Data Fields of Interest - Staff Profile</vt:lpstr>
      <vt:lpstr>Data Fields of Interest - Human Resources Snapshot</vt:lpstr>
      <vt:lpstr>Calculations for Comparability</vt:lpstr>
      <vt:lpstr>Purpose</vt:lpstr>
      <vt:lpstr>Staff FTE Included from HR Snapshot</vt:lpstr>
      <vt:lpstr>Grade Span Designation and Title I Status</vt:lpstr>
      <vt:lpstr>Aggregations</vt:lpstr>
      <vt:lpstr>Final Calculations - All Schools in Grade Span Served with Title I</vt:lpstr>
      <vt:lpstr>Final Calculations - Some Schools in Grade Span Served with Title I</vt:lpstr>
      <vt:lpstr>Next Steps</vt:lpstr>
      <vt:lpstr>What are your thoughts?</vt:lpstr>
      <vt:lpstr>Calculations for Equitable Distribution of Teachers (EDT)</vt:lpstr>
      <vt:lpstr>Pulsecheck</vt:lpstr>
      <vt:lpstr>Purpose</vt:lpstr>
      <vt:lpstr>Purpose, Cont.</vt:lpstr>
      <vt:lpstr>Staff FTE Included from HR Snapshot</vt:lpstr>
      <vt:lpstr>Elementary vs. Secondary Designation</vt:lpstr>
      <vt:lpstr>Poverty and Minority Quartiles</vt:lpstr>
      <vt:lpstr>Statewide vs. Local Quartiles</vt:lpstr>
      <vt:lpstr>Aggregations</vt:lpstr>
      <vt:lpstr>Aggregations</vt:lpstr>
      <vt:lpstr>Example Aggregations</vt:lpstr>
      <vt:lpstr>Final Calculations - District With Both Highest and Lowest Quartile Schools</vt:lpstr>
      <vt:lpstr>Final Calculations - District With Only Highest Quartile Schools</vt:lpstr>
      <vt:lpstr>Next Steps</vt:lpstr>
      <vt:lpstr>Next Steps</vt:lpstr>
      <vt:lpstr>Key Takeaways</vt:lpstr>
      <vt:lpstr>Questions</vt:lpstr>
      <vt:lpstr>What do you need from us?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November Virtual Training</dc:title>
  <dc:creator>Madorin, Acacia</dc:creator>
  <cp:lastModifiedBy>Owen, Emily</cp:lastModifiedBy>
  <cp:revision>34</cp:revision>
  <dcterms:created xsi:type="dcterms:W3CDTF">2019-06-25T17:30:52Z</dcterms:created>
  <dcterms:modified xsi:type="dcterms:W3CDTF">2021-11-22T16:02:44Z</dcterms:modified>
</cp:coreProperties>
</file>