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8"/>
  </p:notesMasterIdLst>
  <p:sldIdLst>
    <p:sldId id="256" r:id="rId2"/>
    <p:sldId id="257"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Lst>
  <p:sldSz cx="12192000" cy="6858000"/>
  <p:notesSz cx="6858000" cy="9144000"/>
  <p:embeddedFontLst>
    <p:embeddedFont>
      <p:font typeface="Calibri" panose="020F0502020204030204" pitchFamily="34" charset="0"/>
      <p:regular r:id="rId29"/>
      <p:bold r:id="rId30"/>
      <p:italic r:id="rId31"/>
      <p:boldItalic r:id="rId32"/>
    </p:embeddedFont>
    <p:embeddedFont>
      <p:font typeface="Roboto" panose="02000000000000000000" pitchFamily="2"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8" roundtripDataSignature="AMtx7mhgiFkv+tsE+ANWV7TbhurQNAj2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holas Kaloudis" initials="" lastIdx="3" clrIdx="0"/>
  <p:cmAuthor id="1" name="Shannon Wilson"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A6C5515-C7A4-4A89-B681-E4E282836EE1}">
  <a:tblStyle styleId="{CA6C5515-C7A4-4A89-B681-E4E282836EE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72" y="12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6.fntdata"/><Relationship Id="rId89" Type="http://schemas.openxmlformats.org/officeDocument/2006/relationships/commentAuthors" Target="commentAuthors.xml"/><Relationship Id="rId7" Type="http://schemas.openxmlformats.org/officeDocument/2006/relationships/slide" Target="slides/slide6.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88" Type="http://customschemas.google.com/relationships/presentationmetadata" Target="metadata"/><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90"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7.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1119cd45eb8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1119cd45eb8_0_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Niko - move quickly through</a:t>
            </a:r>
            <a:endParaRPr/>
          </a:p>
          <a:p>
            <a:pPr marL="0" lvl="0" indent="0" algn="l" rtl="0">
              <a:spcBef>
                <a:spcPts val="0"/>
              </a:spcBef>
              <a:spcAft>
                <a:spcPts val="0"/>
              </a:spcAft>
              <a:buNone/>
            </a:pPr>
            <a:r>
              <a:rPr lang="en-US"/>
              <a:t>Ultimately, the Plan and CNA are how LEAs are held accountable for consolidation. The need for consolidation of funds is identified from completing a CNA.</a:t>
            </a:r>
            <a:endParaRPr/>
          </a:p>
          <a:p>
            <a:pPr marL="0" lvl="0" indent="0" algn="l" rtl="0">
              <a:spcBef>
                <a:spcPts val="0"/>
              </a:spcBef>
              <a:spcAft>
                <a:spcPts val="0"/>
              </a:spcAft>
              <a:buNone/>
            </a:pPr>
            <a:r>
              <a:rPr lang="en-US"/>
              <a:t>Those needs must be included in the SW Plan. Auditors and monitors use the plan to guide their review of consolidation.</a:t>
            </a:r>
            <a:endParaRPr/>
          </a:p>
          <a:p>
            <a:pPr marL="0" lvl="0" indent="0" algn="l" rtl="0">
              <a:spcBef>
                <a:spcPts val="0"/>
              </a:spcBef>
              <a:spcAft>
                <a:spcPts val="0"/>
              </a:spcAft>
              <a:buNone/>
            </a:pPr>
            <a:r>
              <a:rPr lang="en-US"/>
              <a:t>-read through starting bullet 4</a:t>
            </a:r>
            <a:endParaRPr/>
          </a:p>
          <a:p>
            <a:pPr marL="0" lvl="0" indent="0" algn="l" rtl="0">
              <a:spcBef>
                <a:spcPts val="0"/>
              </a:spcBef>
              <a:spcAft>
                <a:spcPts val="0"/>
              </a:spcAft>
              <a:buNone/>
            </a:pPr>
            <a:r>
              <a:rPr lang="en-US"/>
              <a:t>-switching over to Laura to breakdown a few ways that consolidation can be implemented.</a:t>
            </a:r>
            <a:endParaRPr/>
          </a:p>
        </p:txBody>
      </p:sp>
      <p:sp>
        <p:nvSpPr>
          <p:cNvPr id="211" name="Google Shape;211;g1119cd45eb8_0_3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131b15ef9c_1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1131b15ef9c_1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As I mentioned in a previous slide, within CSW, there are options regarding which funds the school consolidates.  Option 1 is your run of the mill SW program.  As we discussed SW in and of itself provides a lot of flexibility </a:t>
            </a:r>
            <a:r>
              <a:rPr lang="en-US" sz="1050">
                <a:solidFill>
                  <a:srgbClr val="333333"/>
                </a:solidFill>
                <a:highlight>
                  <a:srgbClr val="FFFFFF"/>
                </a:highlight>
                <a:latin typeface="Arial"/>
                <a:ea typeface="Arial"/>
                <a:cs typeface="Arial"/>
                <a:sym typeface="Arial"/>
              </a:rPr>
              <a:t>to upgrade the educational program of the entire school, with special attention to providing services to students identified as at-risk.  If the school falls into Option 1, then this is just SW and CSW would not be selected in the Consolidated Application.  Option 2 illustrates that the district and its SW schools may choose to only consolidate its federal funds.  Keep in mind, all of these funds are still being award to the school but we mention the district because the funds are awarded to the district by CDE and of course need to be apart of this decision.  </a:t>
            </a:r>
            <a:r>
              <a:rPr lang="en-US"/>
              <a:t>There is a sub-option to Option 2.  A district may choose to consolidate some of its Title II, III and IV funds within the Title I SW schools and keep some at the district level or award to non-Title I schools.  We will discuss some of the considerations in making that decision.</a:t>
            </a:r>
            <a:endParaRPr/>
          </a:p>
          <a:p>
            <a:pPr marL="0" lvl="0" indent="0" algn="l" rtl="0">
              <a:spcBef>
                <a:spcPts val="0"/>
              </a:spcBef>
              <a:spcAft>
                <a:spcPts val="0"/>
              </a:spcAft>
              <a:buNone/>
            </a:pPr>
            <a:endParaRPr sz="1050">
              <a:solidFill>
                <a:srgbClr val="333333"/>
              </a:solidFill>
              <a:highlight>
                <a:srgbClr val="FFFFFF"/>
              </a:highlight>
              <a:latin typeface="Arial"/>
              <a:ea typeface="Arial"/>
              <a:cs typeface="Arial"/>
              <a:sym typeface="Arial"/>
            </a:endParaRPr>
          </a:p>
          <a:p>
            <a:pPr marL="0" lvl="0" indent="0" algn="l" rtl="0">
              <a:spcBef>
                <a:spcPts val="0"/>
              </a:spcBef>
              <a:spcAft>
                <a:spcPts val="0"/>
              </a:spcAft>
              <a:buNone/>
            </a:pPr>
            <a:r>
              <a:rPr lang="en-US" sz="1050">
                <a:solidFill>
                  <a:srgbClr val="333333"/>
                </a:solidFill>
                <a:highlight>
                  <a:srgbClr val="FFFFFF"/>
                </a:highlight>
                <a:latin typeface="Arial"/>
                <a:ea typeface="Arial"/>
                <a:cs typeface="Arial"/>
                <a:sym typeface="Arial"/>
              </a:rPr>
              <a:t>Then there is Option 3 which is consolidating federal, state and local.  With each Option the amount of flexibility increases in that the more funds are pooled together and potentially more statutory requirements are lifted.</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19" name="Google Shape;219;g1131b15ef9c_1_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14c60eba7d_1_7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114c60eba7d_1_74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g114c60eba7d_1_74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114c60eba7d_1_7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114c60eba7d_1_78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g114c60eba7d_1_78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14c60eba7d_1_9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14c60eba7d_1_9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g114c60eba7d_1_9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10fcd82b940_2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10fcd82b940_2_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This slide provides a list of USDE funds that are commonly consolidated however this list is not exhaustive.  I can’t say this enough, if the district is interested in pursuing consolidation at any of the levels we discussed,, you will want to better understand the funds that can be consolidated as well as any limitations.  And of course we are happy to help..</a:t>
            </a:r>
            <a:endParaRPr/>
          </a:p>
        </p:txBody>
      </p:sp>
      <p:sp>
        <p:nvSpPr>
          <p:cNvPr id="365" name="Google Shape;365;g10fcd82b940_2_2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112ab25fe21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112ab25fe21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Speaking of limitations, this slide details some of the funds that have special restrictions.  Similar to the previous slide, this list is not exhaustive and does not go into the nitty gritty but does highlight some of the more significant look fors.  Again happy to help you sort the rules out as it pertains to your district and the funds you’d be interesting in consolidating.</a:t>
            </a:r>
            <a:endParaRPr/>
          </a:p>
        </p:txBody>
      </p:sp>
      <p:sp>
        <p:nvSpPr>
          <p:cNvPr id="374" name="Google Shape;374;g112ab25fe21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1131b15ef9c_4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1131b15ef9c_4_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Robert/Steven</a:t>
            </a:r>
            <a:endParaRPr/>
          </a:p>
        </p:txBody>
      </p:sp>
      <p:sp>
        <p:nvSpPr>
          <p:cNvPr id="382" name="Google Shape;382;g1131b15ef9c_4_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1131b15ef9c_4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1131b15ef9c_4_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Robert/Steven</a:t>
            </a:r>
            <a:endParaRPr/>
          </a:p>
        </p:txBody>
      </p:sp>
      <p:sp>
        <p:nvSpPr>
          <p:cNvPr id="391" name="Google Shape;391;g1131b15ef9c_4_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10fcd82b940_2_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10fcd82b940_2_5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Robert/Steven</a:t>
            </a:r>
            <a:endParaRPr/>
          </a:p>
        </p:txBody>
      </p:sp>
      <p:sp>
        <p:nvSpPr>
          <p:cNvPr id="399" name="Google Shape;399;g10fcd82b940_2_5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0fcd82b940_2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0fcd82b940_2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g10fcd82b940_2_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10fcd82b940_2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10fcd82b940_2_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Although there are many flexibilities afforded with CSW, there continue to be some requirements.  Regardless of TA, SW or CSW, districts </a:t>
            </a:r>
            <a:endParaRPr/>
          </a:p>
        </p:txBody>
      </p:sp>
      <p:sp>
        <p:nvSpPr>
          <p:cNvPr id="407" name="Google Shape;407;g10fcd82b940_2_4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1131732d7e3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1131732d7e3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Niko</a:t>
            </a:r>
            <a:endParaRPr/>
          </a:p>
        </p:txBody>
      </p:sp>
      <p:sp>
        <p:nvSpPr>
          <p:cNvPr id="415" name="Google Shape;415;g1131732d7e3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1131732d7e3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1131732d7e3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Niko</a:t>
            </a:r>
            <a:endParaRPr/>
          </a:p>
        </p:txBody>
      </p:sp>
      <p:sp>
        <p:nvSpPr>
          <p:cNvPr id="427" name="Google Shape;427;g1131732d7e3_0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1135a27d390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1135a27d390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Niko</a:t>
            </a:r>
            <a:endParaRPr/>
          </a:p>
        </p:txBody>
      </p:sp>
      <p:sp>
        <p:nvSpPr>
          <p:cNvPr id="438" name="Google Shape;438;g1135a27d390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10fcd82b940_2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10fcd82b940_2_4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Laura</a:t>
            </a:r>
            <a:endParaRPr/>
          </a:p>
          <a:p>
            <a:pPr marL="0" lvl="0" indent="0" algn="l" rtl="0">
              <a:spcBef>
                <a:spcPts val="0"/>
              </a:spcBef>
              <a:spcAft>
                <a:spcPts val="0"/>
              </a:spcAft>
              <a:buNone/>
            </a:pPr>
            <a:r>
              <a:rPr lang="en-US"/>
              <a:t>make point about hosting a panel of LEAs that consolidate</a:t>
            </a:r>
            <a:endParaRPr/>
          </a:p>
          <a:p>
            <a:pPr marL="0" lvl="0" indent="0" algn="l" rtl="0">
              <a:spcBef>
                <a:spcPts val="0"/>
              </a:spcBef>
              <a:spcAft>
                <a:spcPts val="0"/>
              </a:spcAft>
              <a:buNone/>
            </a:pPr>
            <a:endParaRPr/>
          </a:p>
          <a:p>
            <a:pPr marL="0" lvl="0" indent="0" algn="l" rtl="0">
              <a:spcBef>
                <a:spcPts val="0"/>
              </a:spcBef>
              <a:spcAft>
                <a:spcPts val="0"/>
              </a:spcAft>
              <a:buNone/>
            </a:pPr>
            <a:r>
              <a:rPr lang="en-US"/>
              <a:t>We wanted to take some time to hear from districts that have chosen to consolidate their funds.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This was a great idea that we had a little too late given everyone’s busy schedules.  </a:t>
            </a:r>
            <a:endParaRPr/>
          </a:p>
        </p:txBody>
      </p:sp>
      <p:sp>
        <p:nvSpPr>
          <p:cNvPr id="451" name="Google Shape;451;g10fcd82b940_2_4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1131b15ef9c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1131b15ef9c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0" name="Google Shape;460;g1131b15ef9c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10fcd82b940_6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10fcd82b940_6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Laura</a:t>
            </a:r>
            <a:endParaRPr/>
          </a:p>
          <a:p>
            <a:pPr marL="0" lvl="0" indent="0" algn="l" rtl="0">
              <a:spcBef>
                <a:spcPts val="0"/>
              </a:spcBef>
              <a:spcAft>
                <a:spcPts val="0"/>
              </a:spcAft>
              <a:buNone/>
            </a:pPr>
            <a:r>
              <a:rPr lang="en-US"/>
              <a:t>If you’d like more information about consolidating funds, please review these resources and email us to set up a meeting.</a:t>
            </a:r>
            <a:endParaRPr/>
          </a:p>
        </p:txBody>
      </p:sp>
      <p:sp>
        <p:nvSpPr>
          <p:cNvPr id="467" name="Google Shape;467;g10fcd82b940_6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Laura kicks us off</a:t>
            </a:r>
            <a:endParaRPr/>
          </a:p>
        </p:txBody>
      </p:sp>
      <p:sp>
        <p:nvSpPr>
          <p:cNvPr id="143" name="Google Shape;14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119cd45eb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1119cd45eb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400"/>
              <a:t>Hello and thanks for joining today to discuss Consolidated Schoolwide.  My name is Laura Meushaw.  I am joined by Kathryn Wisner AND Niko Kaloudis from the ESEA office  as well as  Steven Kaleda and Robert Hawkins.  from Grants Fiscal.  They will be jumping in throughout the presentation as CSW is joint effort between programming and fiscal at CDE.  Kathryn will be monitoring the chat to feel free to type in any questions and we will address them throughout the presentation.</a:t>
            </a:r>
            <a:endParaRPr sz="1400"/>
          </a:p>
        </p:txBody>
      </p:sp>
      <p:sp>
        <p:nvSpPr>
          <p:cNvPr id="150" name="Google Shape;150;g1119cd45eb8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131732d7e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131732d7e3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400"/>
              <a:t>I’d like to start with why we wanted to discuss Consolidated Schoolwide today.  Each year when districts start working on their Consolidated Application, we start to get the question “On the School Profiles page, my schools are SW do I click on the Consolidated Schoolwide button too? or “What does Consolidated Schoolwide mean?  When we explain that “Schoolwide is a programming function while Consolidated Schoolwide is more of an accounting function, the questions and sometimes confusion really starts to flow.  Although we have discussed this topic in the past, with so many new staff members and the need for flexibility given the diverse needs of districts and schools, we wanted to partner with our experts in Grants Fiscal to </a:t>
            </a:r>
            <a:r>
              <a:rPr lang="en-US" sz="1400" b="1"/>
              <a:t>READ bullets</a:t>
            </a:r>
            <a:endParaRPr sz="1400" b="1"/>
          </a:p>
          <a:p>
            <a:pPr marL="0" lvl="0" indent="0" algn="l" rtl="0">
              <a:spcBef>
                <a:spcPts val="0"/>
              </a:spcBef>
              <a:spcAft>
                <a:spcPts val="0"/>
              </a:spcAft>
              <a:buNone/>
            </a:pPr>
            <a:endParaRPr sz="1400" b="1"/>
          </a:p>
          <a:p>
            <a:pPr marL="0" lvl="0" indent="0" algn="l" rtl="0">
              <a:spcBef>
                <a:spcPts val="0"/>
              </a:spcBef>
              <a:spcAft>
                <a:spcPts val="0"/>
              </a:spcAft>
              <a:buNone/>
            </a:pPr>
            <a:r>
              <a:rPr lang="en-US" sz="1400"/>
              <a:t>Just as we have partnered for this presentation, if a district determines that CSW is the best for addressing student need, we urge you to partner with your fiscal counterparts.</a:t>
            </a:r>
            <a:endParaRPr sz="1400"/>
          </a:p>
        </p:txBody>
      </p:sp>
      <p:sp>
        <p:nvSpPr>
          <p:cNvPr id="163" name="Google Shape;163;g1131732d7e3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119cd45eb8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1119cd45eb8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400"/>
              <a:t>As you likely know, there are two types of programming in Title I, Targeted Assistance and Schoolwide.  A targeted assistance program is just like it suggests, targeted.  Students are identified as at risk of not meeting state standards and provided supplemental, intervention type services by a teacher funded by Title I.  Schoolwide programming are schools who have a poverty level higher than 40% and have created a schoolwide plan that is based on a comprehensive needs assessment.  The needs assessment determined that given the needs at the school, it would be better to have more flexibility in using funds and flexibility when serving students.  More specifically, given the needs at the school, the needs could not be adequately addressed if only one teacher was available to serve identified students.  When I was a teacher, my school was more than 90% free and reduced and on Improvement, given the large number of students performing below grade level, one interventionist would not have addressed the need.  It was key that all teachers were able to provide Tier 2 intervention in the classroom on a daily basis.  Flexibility in funding professional development and staffing was critical.  We wanted to start with this slide because a school can only Consolidate funds if it has a schoolwide program. This is not a flexibility available to targeted assistance programs.  So Step 1 for CSW: must be running schoolwide programs.</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US" sz="1400"/>
              <a:t>Note: if your school is below 40%, a schoolwide waiver available.  </a:t>
            </a:r>
            <a:endParaRPr sz="1400"/>
          </a:p>
        </p:txBody>
      </p:sp>
      <p:sp>
        <p:nvSpPr>
          <p:cNvPr id="172" name="Google Shape;172;g1119cd45eb8_0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0fcd82b940_2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10fcd82b940_2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400"/>
              <a:t>Although we are going to unpack this definition throughout our presentation, we wanted to provide a simple grounding statement for CSW.  READ.  </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US" sz="1400"/>
              <a:t>This definition spotlights  one of the key difference between Schoolwide programming and Consolidated Schoolwide.  As we discussed on the previous slide, SW classification allows a school to flexibly use their Title I funds to meet the needs of all of the students in the school.  CSW is taking that consolidation further by pooling additional federal, state and/or local to meet the needs of students.</a:t>
            </a:r>
            <a:endParaRPr sz="1400"/>
          </a:p>
        </p:txBody>
      </p:sp>
      <p:sp>
        <p:nvSpPr>
          <p:cNvPr id="183" name="Google Shape;183;g10fcd82b940_2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0fcd82b940_2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10fcd82b940_2_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400"/>
              <a:t>Our response to the “What’s CSW?” question is normally followed up with  “Why do you consolidate” “Are there benefits?” .  Well there are a couple of flexibilities provided with CSW that many may consider advantageous  READ bullets</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US" sz="1400"/>
              <a:t>We do want you to keep in mind that advantages for one might not be an advantage for another..  It is essential that a district and its schools learn the ins and outs of CSW to determine what makes most sense for them.  We have some resources at the end of the presentation that will provide more detail.  We are also always available to have one on one conversations with districts to </a:t>
            </a:r>
            <a:endParaRPr sz="1400"/>
          </a:p>
        </p:txBody>
      </p:sp>
      <p:sp>
        <p:nvSpPr>
          <p:cNvPr id="192" name="Google Shape;192;g10fcd82b940_2_3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119cd45eb8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1119cd45eb8_0_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Niko</a:t>
            </a:r>
            <a:endParaRPr/>
          </a:p>
          <a:p>
            <a:pPr marL="0" lvl="0" indent="0" algn="l" rtl="0">
              <a:spcBef>
                <a:spcPts val="0"/>
              </a:spcBef>
              <a:spcAft>
                <a:spcPts val="0"/>
              </a:spcAft>
              <a:buNone/>
            </a:pPr>
            <a:r>
              <a:rPr lang="en-US"/>
              <a:t>In order for your school or schools to consolidate funds, a few steps must be taken. Most of these steps are the same as establishing a SW program such as:</a:t>
            </a:r>
            <a:endParaRPr/>
          </a:p>
          <a:p>
            <a:pPr marL="0" lvl="0" indent="0" algn="l" rtl="0">
              <a:spcBef>
                <a:spcPts val="0"/>
              </a:spcBef>
              <a:spcAft>
                <a:spcPts val="0"/>
              </a:spcAft>
              <a:buNone/>
            </a:pPr>
            <a:r>
              <a:rPr lang="en-US"/>
              <a:t>1st a school must receive funds through rank order based off the method of serving your LEA selects in the ConsApp.</a:t>
            </a:r>
            <a:endParaRPr/>
          </a:p>
          <a:p>
            <a:pPr marL="0" lvl="0" indent="0" algn="l" rtl="0">
              <a:spcBef>
                <a:spcPts val="0"/>
              </a:spcBef>
              <a:spcAft>
                <a:spcPts val="0"/>
              </a:spcAft>
              <a:buNone/>
            </a:pPr>
            <a:r>
              <a:rPr lang="en-US"/>
              <a:t>2nd, to be a schoolwide program of any kind, school must have a 40% or greater poverty rate (waiver available).</a:t>
            </a:r>
            <a:endParaRPr/>
          </a:p>
          <a:p>
            <a:pPr marL="0" lvl="0" indent="0" algn="l" rtl="0">
              <a:spcBef>
                <a:spcPts val="0"/>
              </a:spcBef>
              <a:spcAft>
                <a:spcPts val="0"/>
              </a:spcAft>
              <a:buNone/>
            </a:pPr>
            <a:r>
              <a:rPr lang="en-US"/>
              <a:t>3rd the school, with LEA support, should engage in a planning year in which they leverage a CNA to write a Schoolwide Plan. </a:t>
            </a:r>
            <a:endParaRPr/>
          </a:p>
          <a:p>
            <a:pPr marL="0" lvl="0" indent="0" algn="l" rtl="0">
              <a:spcBef>
                <a:spcPts val="0"/>
              </a:spcBef>
              <a:spcAft>
                <a:spcPts val="0"/>
              </a:spcAft>
              <a:buNone/>
            </a:pPr>
            <a:r>
              <a:rPr lang="en-US"/>
              <a:t>All of those steps happen even if a school running a SW program isn’t consolidating funds. </a:t>
            </a:r>
            <a:endParaRPr/>
          </a:p>
          <a:p>
            <a:pPr marL="0" lvl="0" indent="0" algn="l" rtl="0">
              <a:spcBef>
                <a:spcPts val="0"/>
              </a:spcBef>
              <a:spcAft>
                <a:spcPts val="0"/>
              </a:spcAft>
              <a:buNone/>
            </a:pPr>
            <a:r>
              <a:rPr lang="en-US"/>
              <a:t>If consolidating funds then: </a:t>
            </a:r>
            <a:endParaRPr/>
          </a:p>
        </p:txBody>
      </p:sp>
      <p:sp>
        <p:nvSpPr>
          <p:cNvPr id="200" name="Google Shape;200;g1119cd45eb8_0_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5"/>
          <p:cNvSpPr/>
          <p:nvPr/>
        </p:nvSpPr>
        <p:spPr>
          <a:xfrm>
            <a:off x="0" y="4675241"/>
            <a:ext cx="12192000" cy="2182761"/>
          </a:xfrm>
          <a:prstGeom prst="rect">
            <a:avLst/>
          </a:prstGeom>
          <a:gradFill>
            <a:gsLst>
              <a:gs pos="0">
                <a:schemeClr val="lt1"/>
              </a:gs>
              <a:gs pos="100000">
                <a:srgbClr val="00953A">
                  <a:alpha val="4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7;p15"/>
          <p:cNvSpPr txBox="1">
            <a:spLocks noGrp="1"/>
          </p:cNvSpPr>
          <p:nvPr>
            <p:ph type="ctrTitle"/>
          </p:nvPr>
        </p:nvSpPr>
        <p:spPr>
          <a:xfrm>
            <a:off x="914401" y="3324170"/>
            <a:ext cx="10402529" cy="973464"/>
          </a:xfrm>
          <a:prstGeom prst="rect">
            <a:avLst/>
          </a:prstGeom>
          <a:noFill/>
          <a:ln>
            <a:noFill/>
          </a:ln>
        </p:spPr>
        <p:txBody>
          <a:bodyPr spcFirstLastPara="1" wrap="square" lIns="0" tIns="0" rIns="0" bIns="0" anchor="t" anchorCtr="0">
            <a:normAutofit/>
          </a:bodyPr>
          <a:lstStyle>
            <a:lvl1pPr lvl="0" algn="ctr">
              <a:lnSpc>
                <a:spcPct val="90000"/>
              </a:lnSpc>
              <a:spcBef>
                <a:spcPts val="0"/>
              </a:spcBef>
              <a:spcAft>
                <a:spcPts val="0"/>
              </a:spcAft>
              <a:buClr>
                <a:schemeClr val="dk1"/>
              </a:buClr>
              <a:buSzPts val="4800"/>
              <a:buFont typeface="Arial"/>
              <a:buNone/>
              <a:defRPr sz="48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15"/>
          <p:cNvSpPr txBox="1">
            <a:spLocks noGrp="1"/>
          </p:cNvSpPr>
          <p:nvPr>
            <p:ph type="subTitle" idx="1"/>
          </p:nvPr>
        </p:nvSpPr>
        <p:spPr>
          <a:xfrm>
            <a:off x="914401" y="4675240"/>
            <a:ext cx="10402529" cy="582559"/>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3200"/>
              <a:buNone/>
              <a:defRPr sz="32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15"/>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chemeClr val="dk1"/>
                </a:solidFill>
                <a:latin typeface="Calibri"/>
                <a:ea typeface="Calibri"/>
                <a:cs typeface="Calibri"/>
                <a:sym typeface="Calibri"/>
              </a:defRPr>
            </a:lvl1pPr>
            <a:lvl2pPr marL="0" lvl="1" indent="0" algn="l">
              <a:spcBef>
                <a:spcPts val="0"/>
              </a:spcBef>
              <a:buNone/>
              <a:defRPr sz="1600" b="0" i="0" u="none" strike="noStrike" cap="none">
                <a:solidFill>
                  <a:schemeClr val="dk1"/>
                </a:solidFill>
                <a:latin typeface="Calibri"/>
                <a:ea typeface="Calibri"/>
                <a:cs typeface="Calibri"/>
                <a:sym typeface="Calibri"/>
              </a:defRPr>
            </a:lvl2pPr>
            <a:lvl3pPr marL="0" lvl="2" indent="0" algn="l">
              <a:spcBef>
                <a:spcPts val="0"/>
              </a:spcBef>
              <a:buNone/>
              <a:defRPr sz="1600" b="0" i="0" u="none" strike="noStrike" cap="none">
                <a:solidFill>
                  <a:schemeClr val="dk1"/>
                </a:solidFill>
                <a:latin typeface="Calibri"/>
                <a:ea typeface="Calibri"/>
                <a:cs typeface="Calibri"/>
                <a:sym typeface="Calibri"/>
              </a:defRPr>
            </a:lvl3pPr>
            <a:lvl4pPr marL="0" lvl="3" indent="0" algn="l">
              <a:spcBef>
                <a:spcPts val="0"/>
              </a:spcBef>
              <a:buNone/>
              <a:defRPr sz="1600" b="0" i="0" u="none" strike="noStrike" cap="none">
                <a:solidFill>
                  <a:schemeClr val="dk1"/>
                </a:solidFill>
                <a:latin typeface="Calibri"/>
                <a:ea typeface="Calibri"/>
                <a:cs typeface="Calibri"/>
                <a:sym typeface="Calibri"/>
              </a:defRPr>
            </a:lvl4pPr>
            <a:lvl5pPr marL="0" lvl="4" indent="0" algn="l">
              <a:spcBef>
                <a:spcPts val="0"/>
              </a:spcBef>
              <a:buNone/>
              <a:defRPr sz="1600" b="0" i="0" u="none" strike="noStrike" cap="none">
                <a:solidFill>
                  <a:schemeClr val="dk1"/>
                </a:solidFill>
                <a:latin typeface="Calibri"/>
                <a:ea typeface="Calibri"/>
                <a:cs typeface="Calibri"/>
                <a:sym typeface="Calibri"/>
              </a:defRPr>
            </a:lvl5pPr>
            <a:lvl6pPr marL="0" lvl="5" indent="0" algn="l">
              <a:spcBef>
                <a:spcPts val="0"/>
              </a:spcBef>
              <a:buNone/>
              <a:defRPr sz="1600" b="0" i="0" u="none" strike="noStrike" cap="none">
                <a:solidFill>
                  <a:schemeClr val="dk1"/>
                </a:solidFill>
                <a:latin typeface="Calibri"/>
                <a:ea typeface="Calibri"/>
                <a:cs typeface="Calibri"/>
                <a:sym typeface="Calibri"/>
              </a:defRPr>
            </a:lvl6pPr>
            <a:lvl7pPr marL="0" lvl="6" indent="0" algn="l">
              <a:spcBef>
                <a:spcPts val="0"/>
              </a:spcBef>
              <a:buNone/>
              <a:defRPr sz="1600" b="0" i="0" u="none" strike="noStrike" cap="none">
                <a:solidFill>
                  <a:schemeClr val="dk1"/>
                </a:solidFill>
                <a:latin typeface="Calibri"/>
                <a:ea typeface="Calibri"/>
                <a:cs typeface="Calibri"/>
                <a:sym typeface="Calibri"/>
              </a:defRPr>
            </a:lvl7pPr>
            <a:lvl8pPr marL="0" lvl="7" indent="0" algn="l">
              <a:spcBef>
                <a:spcPts val="0"/>
              </a:spcBef>
              <a:buNone/>
              <a:defRPr sz="1600" b="0" i="0" u="none" strike="noStrike" cap="none">
                <a:solidFill>
                  <a:schemeClr val="dk1"/>
                </a:solidFill>
                <a:latin typeface="Calibri"/>
                <a:ea typeface="Calibri"/>
                <a:cs typeface="Calibri"/>
                <a:sym typeface="Calibri"/>
              </a:defRPr>
            </a:lvl8pPr>
            <a:lvl9pPr marL="0" lvl="8" indent="0" algn="l">
              <a:spcBef>
                <a:spcPts val="0"/>
              </a:spcBef>
              <a:buNone/>
              <a:defRPr sz="16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20" name="Google Shape;20;p15"/>
          <p:cNvPicPr preferRelativeResize="0"/>
          <p:nvPr/>
        </p:nvPicPr>
        <p:blipFill rotWithShape="1">
          <a:blip r:embed="rId2">
            <a:alphaModFix/>
          </a:blip>
          <a:srcRect/>
          <a:stretch/>
        </p:blipFill>
        <p:spPr>
          <a:xfrm>
            <a:off x="4682994" y="632707"/>
            <a:ext cx="2822307" cy="1762383"/>
          </a:xfrm>
          <a:prstGeom prst="rect">
            <a:avLst/>
          </a:prstGeom>
          <a:noFill/>
          <a:ln>
            <a:noFill/>
          </a:ln>
        </p:spPr>
      </p:pic>
      <p:cxnSp>
        <p:nvCxnSpPr>
          <p:cNvPr id="21" name="Google Shape;21;p15"/>
          <p:cNvCxnSpPr/>
          <p:nvPr/>
        </p:nvCxnSpPr>
        <p:spPr>
          <a:xfrm>
            <a:off x="914402" y="2772696"/>
            <a:ext cx="10402529" cy="0"/>
          </a:xfrm>
          <a:prstGeom prst="straightConnector1">
            <a:avLst/>
          </a:prstGeom>
          <a:noFill/>
          <a:ln w="19050" cap="flat" cmpd="sng">
            <a:solidFill>
              <a:srgbClr val="00953A"/>
            </a:solidFill>
            <a:prstDash val="solid"/>
            <a:miter lim="800000"/>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80"/>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81"/>
        <p:cNvGrpSpPr/>
        <p:nvPr/>
      </p:nvGrpSpPr>
      <p:grpSpPr>
        <a:xfrm>
          <a:off x="0" y="0"/>
          <a:ext cx="0" cy="0"/>
          <a:chOff x="0" y="0"/>
          <a:chExt cx="0" cy="0"/>
        </a:xfrm>
      </p:grpSpPr>
      <p:pic>
        <p:nvPicPr>
          <p:cNvPr id="82" name="Google Shape;82;p26"/>
          <p:cNvPicPr preferRelativeResize="0"/>
          <p:nvPr/>
        </p:nvPicPr>
        <p:blipFill rotWithShape="1">
          <a:blip r:embed="rId2">
            <a:alphaModFix/>
          </a:blip>
          <a:srcRect/>
          <a:stretch/>
        </p:blipFill>
        <p:spPr>
          <a:xfrm>
            <a:off x="0" y="-1"/>
            <a:ext cx="12192627" cy="6858352"/>
          </a:xfrm>
          <a:prstGeom prst="rect">
            <a:avLst/>
          </a:prstGeom>
          <a:noFill/>
          <a:ln>
            <a:noFill/>
          </a:ln>
        </p:spPr>
      </p:pic>
      <p:sp>
        <p:nvSpPr>
          <p:cNvPr id="83" name="Google Shape;83;p26"/>
          <p:cNvSpPr txBox="1">
            <a:spLocks noGrp="1"/>
          </p:cNvSpPr>
          <p:nvPr>
            <p:ph type="ctrTitle"/>
          </p:nvPr>
        </p:nvSpPr>
        <p:spPr>
          <a:xfrm>
            <a:off x="0" y="2595716"/>
            <a:ext cx="12192000" cy="233762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26"/>
          <p:cNvSpPr txBox="1">
            <a:spLocks noGrp="1"/>
          </p:cNvSpPr>
          <p:nvPr>
            <p:ph type="sldNum" idx="12"/>
          </p:nvPr>
        </p:nvSpPr>
        <p:spPr>
          <a:xfrm>
            <a:off x="233420" y="6427021"/>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chemeClr val="lt1"/>
                </a:solidFill>
                <a:latin typeface="Calibri"/>
                <a:ea typeface="Calibri"/>
                <a:cs typeface="Calibri"/>
                <a:sym typeface="Calibri"/>
              </a:defRPr>
            </a:lvl1pPr>
            <a:lvl2pPr marL="0" lvl="1" indent="0" algn="l">
              <a:spcBef>
                <a:spcPts val="0"/>
              </a:spcBef>
              <a:buNone/>
              <a:defRPr sz="1600" b="0" i="0" u="none" strike="noStrike" cap="none">
                <a:solidFill>
                  <a:schemeClr val="lt1"/>
                </a:solidFill>
                <a:latin typeface="Calibri"/>
                <a:ea typeface="Calibri"/>
                <a:cs typeface="Calibri"/>
                <a:sym typeface="Calibri"/>
              </a:defRPr>
            </a:lvl2pPr>
            <a:lvl3pPr marL="0" lvl="2" indent="0" algn="l">
              <a:spcBef>
                <a:spcPts val="0"/>
              </a:spcBef>
              <a:buNone/>
              <a:defRPr sz="1600" b="0" i="0" u="none" strike="noStrike" cap="none">
                <a:solidFill>
                  <a:schemeClr val="lt1"/>
                </a:solidFill>
                <a:latin typeface="Calibri"/>
                <a:ea typeface="Calibri"/>
                <a:cs typeface="Calibri"/>
                <a:sym typeface="Calibri"/>
              </a:defRPr>
            </a:lvl3pPr>
            <a:lvl4pPr marL="0" lvl="3" indent="0" algn="l">
              <a:spcBef>
                <a:spcPts val="0"/>
              </a:spcBef>
              <a:buNone/>
              <a:defRPr sz="1600" b="0" i="0" u="none" strike="noStrike" cap="none">
                <a:solidFill>
                  <a:schemeClr val="lt1"/>
                </a:solidFill>
                <a:latin typeface="Calibri"/>
                <a:ea typeface="Calibri"/>
                <a:cs typeface="Calibri"/>
                <a:sym typeface="Calibri"/>
              </a:defRPr>
            </a:lvl4pPr>
            <a:lvl5pPr marL="0" lvl="4" indent="0" algn="l">
              <a:spcBef>
                <a:spcPts val="0"/>
              </a:spcBef>
              <a:buNone/>
              <a:defRPr sz="1600" b="0" i="0" u="none" strike="noStrike" cap="none">
                <a:solidFill>
                  <a:schemeClr val="lt1"/>
                </a:solidFill>
                <a:latin typeface="Calibri"/>
                <a:ea typeface="Calibri"/>
                <a:cs typeface="Calibri"/>
                <a:sym typeface="Calibri"/>
              </a:defRPr>
            </a:lvl5pPr>
            <a:lvl6pPr marL="0" lvl="5" indent="0" algn="l">
              <a:spcBef>
                <a:spcPts val="0"/>
              </a:spcBef>
              <a:buNone/>
              <a:defRPr sz="1600" b="0" i="0" u="none" strike="noStrike" cap="none">
                <a:solidFill>
                  <a:schemeClr val="lt1"/>
                </a:solidFill>
                <a:latin typeface="Calibri"/>
                <a:ea typeface="Calibri"/>
                <a:cs typeface="Calibri"/>
                <a:sym typeface="Calibri"/>
              </a:defRPr>
            </a:lvl6pPr>
            <a:lvl7pPr marL="0" lvl="6" indent="0" algn="l">
              <a:spcBef>
                <a:spcPts val="0"/>
              </a:spcBef>
              <a:buNone/>
              <a:defRPr sz="1600" b="0" i="0" u="none" strike="noStrike" cap="none">
                <a:solidFill>
                  <a:schemeClr val="lt1"/>
                </a:solidFill>
                <a:latin typeface="Calibri"/>
                <a:ea typeface="Calibri"/>
                <a:cs typeface="Calibri"/>
                <a:sym typeface="Calibri"/>
              </a:defRPr>
            </a:lvl7pPr>
            <a:lvl8pPr marL="0" lvl="7" indent="0" algn="l">
              <a:spcBef>
                <a:spcPts val="0"/>
              </a:spcBef>
              <a:buNone/>
              <a:defRPr sz="1600" b="0" i="0" u="none" strike="noStrike" cap="none">
                <a:solidFill>
                  <a:schemeClr val="lt1"/>
                </a:solidFill>
                <a:latin typeface="Calibri"/>
                <a:ea typeface="Calibri"/>
                <a:cs typeface="Calibri"/>
                <a:sym typeface="Calibri"/>
              </a:defRPr>
            </a:lvl8pPr>
            <a:lvl9pPr marL="0" lvl="8" indent="0" algn="l">
              <a:spcBef>
                <a:spcPts val="0"/>
              </a:spcBef>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8"/>
        <p:cNvGrpSpPr/>
        <p:nvPr/>
      </p:nvGrpSpPr>
      <p:grpSpPr>
        <a:xfrm>
          <a:off x="0" y="0"/>
          <a:ext cx="0" cy="0"/>
          <a:chOff x="0" y="0"/>
          <a:chExt cx="0" cy="0"/>
        </a:xfrm>
      </p:grpSpPr>
      <p:pic>
        <p:nvPicPr>
          <p:cNvPr id="29" name="Google Shape;29;p17"/>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30" name="Google Shape;30;p17"/>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7"/>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2" name="Google Shape;32;p17"/>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33" name="Google Shape;33;p17"/>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34" name="Google Shape;34;p17"/>
          <p:cNvPicPr preferRelativeResize="0"/>
          <p:nvPr/>
        </p:nvPicPr>
        <p:blipFill rotWithShape="1">
          <a:blip r:embed="rId4">
            <a:alphaModFix/>
          </a:blip>
          <a:srcRect/>
          <a:stretch/>
        </p:blipFill>
        <p:spPr>
          <a:xfrm>
            <a:off x="171280" y="18288"/>
            <a:ext cx="965179" cy="11037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5"/>
        <p:cNvGrpSpPr/>
        <p:nvPr/>
      </p:nvGrpSpPr>
      <p:grpSpPr>
        <a:xfrm>
          <a:off x="0" y="0"/>
          <a:ext cx="0" cy="0"/>
          <a:chOff x="0" y="0"/>
          <a:chExt cx="0" cy="0"/>
        </a:xfrm>
      </p:grpSpPr>
      <p:pic>
        <p:nvPicPr>
          <p:cNvPr id="36" name="Google Shape;36;p18"/>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37" name="Google Shape;37;p18"/>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9" name="Google Shape;39;p18"/>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40" name="Google Shape;40;p18"/>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41" name="Google Shape;41;p18"/>
          <p:cNvPicPr preferRelativeResize="0"/>
          <p:nvPr/>
        </p:nvPicPr>
        <p:blipFill rotWithShape="1">
          <a:blip r:embed="rId4">
            <a:alphaModFix/>
          </a:blip>
          <a:srcRect/>
          <a:stretch/>
        </p:blipFill>
        <p:spPr>
          <a:xfrm>
            <a:off x="171280" y="18288"/>
            <a:ext cx="965178" cy="11037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2"/>
        <p:cNvGrpSpPr/>
        <p:nvPr/>
      </p:nvGrpSpPr>
      <p:grpSpPr>
        <a:xfrm>
          <a:off x="0" y="0"/>
          <a:ext cx="0" cy="0"/>
          <a:chOff x="0" y="0"/>
          <a:chExt cx="0" cy="0"/>
        </a:xfrm>
      </p:grpSpPr>
      <p:pic>
        <p:nvPicPr>
          <p:cNvPr id="43" name="Google Shape;43;p19"/>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44" name="Google Shape;44;p19"/>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19"/>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6" name="Google Shape;46;p19"/>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47" name="Google Shape;47;p19"/>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48" name="Google Shape;48;p19"/>
          <p:cNvPicPr preferRelativeResize="0"/>
          <p:nvPr/>
        </p:nvPicPr>
        <p:blipFill rotWithShape="1">
          <a:blip r:embed="rId4">
            <a:alphaModFix/>
          </a:blip>
          <a:srcRect/>
          <a:stretch/>
        </p:blipFill>
        <p:spPr>
          <a:xfrm>
            <a:off x="171280" y="18289"/>
            <a:ext cx="965178" cy="110369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49"/>
        <p:cNvGrpSpPr/>
        <p:nvPr/>
      </p:nvGrpSpPr>
      <p:grpSpPr>
        <a:xfrm>
          <a:off x="0" y="0"/>
          <a:ext cx="0" cy="0"/>
          <a:chOff x="0" y="0"/>
          <a:chExt cx="0" cy="0"/>
        </a:xfrm>
      </p:grpSpPr>
      <p:pic>
        <p:nvPicPr>
          <p:cNvPr id="50" name="Google Shape;50;p20"/>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51" name="Google Shape;51;p20"/>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20"/>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3" name="Google Shape;53;p20"/>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54" name="Google Shape;54;p20"/>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5" name="Google Shape;55;p20"/>
          <p:cNvPicPr preferRelativeResize="0"/>
          <p:nvPr/>
        </p:nvPicPr>
        <p:blipFill rotWithShape="1">
          <a:blip r:embed="rId4">
            <a:alphaModFix/>
          </a:blip>
          <a:srcRect/>
          <a:stretch/>
        </p:blipFill>
        <p:spPr>
          <a:xfrm>
            <a:off x="171280" y="18289"/>
            <a:ext cx="965177" cy="110369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56"/>
        <p:cNvGrpSpPr/>
        <p:nvPr/>
      </p:nvGrpSpPr>
      <p:grpSpPr>
        <a:xfrm>
          <a:off x="0" y="0"/>
          <a:ext cx="0" cy="0"/>
          <a:chOff x="0" y="0"/>
          <a:chExt cx="0" cy="0"/>
        </a:xfrm>
      </p:grpSpPr>
      <p:pic>
        <p:nvPicPr>
          <p:cNvPr id="57" name="Google Shape;57;p21"/>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58" name="Google Shape;58;p21"/>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21"/>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0" name="Google Shape;60;p21"/>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61" name="Google Shape;61;p21"/>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62" name="Google Shape;62;p21"/>
          <p:cNvPicPr preferRelativeResize="0"/>
          <p:nvPr/>
        </p:nvPicPr>
        <p:blipFill rotWithShape="1">
          <a:blip r:embed="rId4">
            <a:alphaModFix/>
          </a:blip>
          <a:srcRect/>
          <a:stretch/>
        </p:blipFill>
        <p:spPr>
          <a:xfrm>
            <a:off x="171280" y="18289"/>
            <a:ext cx="965177" cy="110369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63"/>
        <p:cNvGrpSpPr/>
        <p:nvPr/>
      </p:nvGrpSpPr>
      <p:grpSpPr>
        <a:xfrm>
          <a:off x="0" y="0"/>
          <a:ext cx="0" cy="0"/>
          <a:chOff x="0" y="0"/>
          <a:chExt cx="0" cy="0"/>
        </a:xfrm>
      </p:grpSpPr>
      <p:pic>
        <p:nvPicPr>
          <p:cNvPr id="64" name="Google Shape;64;p22"/>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65" name="Google Shape;65;p22"/>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22"/>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7" name="Google Shape;67;p22"/>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68" name="Google Shape;68;p22"/>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69" name="Google Shape;69;p22"/>
          <p:cNvPicPr preferRelativeResize="0"/>
          <p:nvPr/>
        </p:nvPicPr>
        <p:blipFill rotWithShape="1">
          <a:blip r:embed="rId4">
            <a:alphaModFix/>
          </a:blip>
          <a:srcRect/>
          <a:stretch/>
        </p:blipFill>
        <p:spPr>
          <a:xfrm>
            <a:off x="171280" y="18289"/>
            <a:ext cx="965176" cy="110369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70"/>
        <p:cNvGrpSpPr/>
        <p:nvPr/>
      </p:nvGrpSpPr>
      <p:grpSpPr>
        <a:xfrm>
          <a:off x="0" y="0"/>
          <a:ext cx="0" cy="0"/>
          <a:chOff x="0" y="0"/>
          <a:chExt cx="0" cy="0"/>
        </a:xfrm>
      </p:grpSpPr>
      <p:sp>
        <p:nvSpPr>
          <p:cNvPr id="71" name="Google Shape;71;p23"/>
          <p:cNvSpPr txBox="1">
            <a:spLocks noGrp="1"/>
          </p:cNvSpPr>
          <p:nvPr>
            <p:ph type="body" idx="1"/>
          </p:nvPr>
        </p:nvSpPr>
        <p:spPr>
          <a:xfrm>
            <a:off x="838200" y="1554480"/>
            <a:ext cx="5181600"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23"/>
          <p:cNvSpPr txBox="1">
            <a:spLocks noGrp="1"/>
          </p:cNvSpPr>
          <p:nvPr>
            <p:ph type="body" idx="2"/>
          </p:nvPr>
        </p:nvSpPr>
        <p:spPr>
          <a:xfrm>
            <a:off x="6172200" y="1554480"/>
            <a:ext cx="5181600"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3" name="Google Shape;73;p23"/>
          <p:cNvPicPr preferRelativeResize="0"/>
          <p:nvPr/>
        </p:nvPicPr>
        <p:blipFill rotWithShape="1">
          <a:blip r:embed="rId2">
            <a:alphaModFix/>
          </a:blip>
          <a:srcRect/>
          <a:stretch/>
        </p:blipFill>
        <p:spPr>
          <a:xfrm>
            <a:off x="10782272" y="6172202"/>
            <a:ext cx="1143055" cy="486318"/>
          </a:xfrm>
          <a:prstGeom prst="rect">
            <a:avLst/>
          </a:prstGeom>
          <a:noFill/>
          <a:ln>
            <a:noFill/>
          </a:ln>
        </p:spPr>
      </p:pic>
      <p:sp>
        <p:nvSpPr>
          <p:cNvPr id="74" name="Google Shape;74;p23"/>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75" name="Google Shape;75;p23"/>
          <p:cNvPicPr preferRelativeResize="0"/>
          <p:nvPr/>
        </p:nvPicPr>
        <p:blipFill rotWithShape="1">
          <a:blip r:embed="rId3">
            <a:alphaModFix/>
          </a:blip>
          <a:srcRect/>
          <a:stretch/>
        </p:blipFill>
        <p:spPr>
          <a:xfrm>
            <a:off x="7" y="0"/>
            <a:ext cx="12191987" cy="1219199"/>
          </a:xfrm>
          <a:prstGeom prst="rect">
            <a:avLst/>
          </a:prstGeom>
          <a:noFill/>
          <a:ln>
            <a:noFill/>
          </a:ln>
        </p:spPr>
      </p:pic>
      <p:sp>
        <p:nvSpPr>
          <p:cNvPr id="76" name="Google Shape;76;p23"/>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77"/>
        <p:cNvGrpSpPr/>
        <p:nvPr/>
      </p:nvGrpSpPr>
      <p:grpSpPr>
        <a:xfrm>
          <a:off x="0" y="0"/>
          <a:ext cx="0" cy="0"/>
          <a:chOff x="0" y="0"/>
          <a:chExt cx="0" cy="0"/>
        </a:xfrm>
      </p:grpSpPr>
      <p:sp>
        <p:nvSpPr>
          <p:cNvPr id="78" name="Google Shape;78;p24"/>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800"/>
              <a:buFont typeface="Arial"/>
              <a:buNone/>
              <a:defRPr sz="28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24"/>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e.state.co.us/fedprograms/consapp/na"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cde.state.co.us/cdefinance/2021-22chartofaccount"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cde.state.co.us/fedprograms/esearegionalnetworkingmeeting"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cde.state.co.us/fedprograms/titleirankorder"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hyperlink" Target="mailto:Wisner_K@cde.state.co.us" TargetMode="External"/><Relationship Id="rId13" Type="http://schemas.openxmlformats.org/officeDocument/2006/relationships/hyperlink" Target="mailto:cjohnson@bigsandy100j.org" TargetMode="External"/><Relationship Id="rId3" Type="http://schemas.openxmlformats.org/officeDocument/2006/relationships/hyperlink" Target="https://www.esc1.net/cms/lib/TX21000366/Centricity/Domain/54/Schoolwide%20Presentation.pdf" TargetMode="External"/><Relationship Id="rId7" Type="http://schemas.openxmlformats.org/officeDocument/2006/relationships/hyperlink" Target="mailto:Meushaw_L@cde.state.co.us" TargetMode="External"/><Relationship Id="rId12" Type="http://schemas.openxmlformats.org/officeDocument/2006/relationships/hyperlink" Target="mailto:swilson@bigsandy100j.org" TargetMode="External"/><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hyperlink" Target="https://www.cde.state.co.us/fedprograms/ti/a_sw" TargetMode="External"/><Relationship Id="rId11" Type="http://schemas.openxmlformats.org/officeDocument/2006/relationships/hyperlink" Target="mailto:Kaleda_S@cde.state.co.us" TargetMode="External"/><Relationship Id="rId5" Type="http://schemas.openxmlformats.org/officeDocument/2006/relationships/hyperlink" Target="https://www.cde.state.co.us/cdefinance/2021-22chartofaccount" TargetMode="External"/><Relationship Id="rId10" Type="http://schemas.openxmlformats.org/officeDocument/2006/relationships/hyperlink" Target="mailto:Hawkins_R@cde.state.co.us" TargetMode="External"/><Relationship Id="rId4" Type="http://schemas.openxmlformats.org/officeDocument/2006/relationships/hyperlink" Target="https://www2.ed.gov/programs/titleiparta/fiscalguid.pdf" TargetMode="External"/><Relationship Id="rId9" Type="http://schemas.openxmlformats.org/officeDocument/2006/relationships/hyperlink" Target="mailto:Kaloudis_N@cde.state.co.u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cde.state.co.us/fedprograms/ed-flexschoolwideeligibilitywaiver"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www.cde.state.co.us/fedprograms/essaschoolwiderequirementsrubric-0" TargetMode="External"/><Relationship Id="rId4" Type="http://schemas.openxmlformats.org/officeDocument/2006/relationships/hyperlink" Target="https://www.cde.state.co.us/fedprograms/consapp/n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
          <p:cNvSpPr txBox="1">
            <a:spLocks noGrp="1"/>
          </p:cNvSpPr>
          <p:nvPr>
            <p:ph type="ctrTitle"/>
          </p:nvPr>
        </p:nvSpPr>
        <p:spPr>
          <a:xfrm>
            <a:off x="914401" y="3324170"/>
            <a:ext cx="10402529" cy="973464"/>
          </a:xfrm>
          <a:prstGeom prst="rect">
            <a:avLst/>
          </a:prstGeom>
          <a:noFill/>
          <a:ln>
            <a:noFill/>
          </a:ln>
        </p:spPr>
        <p:txBody>
          <a:bodyPr spcFirstLastPara="1" wrap="square" lIns="0" tIns="0" rIns="0" bIns="0" anchor="t" anchorCtr="0">
            <a:normAutofit/>
          </a:bodyPr>
          <a:lstStyle/>
          <a:p>
            <a:pPr marL="0" lvl="0" indent="0" algn="ctr" rtl="0">
              <a:lnSpc>
                <a:spcPct val="90000"/>
              </a:lnSpc>
              <a:spcBef>
                <a:spcPts val="0"/>
              </a:spcBef>
              <a:spcAft>
                <a:spcPts val="0"/>
              </a:spcAft>
              <a:buClr>
                <a:schemeClr val="dk1"/>
              </a:buClr>
              <a:buSzPts val="4800"/>
              <a:buFont typeface="Arial"/>
              <a:buNone/>
            </a:pPr>
            <a:r>
              <a:rPr lang="en-US"/>
              <a:t>ESEA - February Virtual Training</a:t>
            </a:r>
            <a:endParaRPr/>
          </a:p>
        </p:txBody>
      </p:sp>
      <p:sp>
        <p:nvSpPr>
          <p:cNvPr id="94" name="Google Shape;94;p1"/>
          <p:cNvSpPr txBox="1">
            <a:spLocks noGrp="1"/>
          </p:cNvSpPr>
          <p:nvPr>
            <p:ph type="subTitle" idx="1"/>
          </p:nvPr>
        </p:nvSpPr>
        <p:spPr>
          <a:xfrm>
            <a:off x="914401" y="4675240"/>
            <a:ext cx="10402529" cy="58255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3200"/>
              <a:buNone/>
            </a:pPr>
            <a:r>
              <a:rPr lang="en-US"/>
              <a:t>February 15, 2022</a:t>
            </a:r>
            <a:endParaRPr/>
          </a:p>
        </p:txBody>
      </p:sp>
      <p:sp>
        <p:nvSpPr>
          <p:cNvPr id="95" name="Google Shape;95;p1"/>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1119cd45eb8_0_38"/>
          <p:cNvSpPr txBox="1">
            <a:spLocks noGrp="1"/>
          </p:cNvSpPr>
          <p:nvPr>
            <p:ph type="title"/>
          </p:nvPr>
        </p:nvSpPr>
        <p:spPr>
          <a:xfrm>
            <a:off x="1307737" y="356616"/>
            <a:ext cx="7200900" cy="7470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Importance of the Schoolwide Plan</a:t>
            </a:r>
            <a:endParaRPr/>
          </a:p>
        </p:txBody>
      </p:sp>
      <p:sp>
        <p:nvSpPr>
          <p:cNvPr id="214" name="Google Shape;214;g1119cd45eb8_0_38"/>
          <p:cNvSpPr txBox="1">
            <a:spLocks noGrp="1"/>
          </p:cNvSpPr>
          <p:nvPr>
            <p:ph type="body" idx="1"/>
          </p:nvPr>
        </p:nvSpPr>
        <p:spPr>
          <a:xfrm>
            <a:off x="838200" y="1554480"/>
            <a:ext cx="10515600" cy="4351200"/>
          </a:xfrm>
          <a:prstGeom prst="rect">
            <a:avLst/>
          </a:prstGeom>
        </p:spPr>
        <p:txBody>
          <a:bodyPr spcFirstLastPara="1" wrap="square" lIns="0" tIns="0" rIns="0" bIns="0" anchor="t" anchorCtr="0">
            <a:normAutofit/>
          </a:bodyPr>
          <a:lstStyle/>
          <a:p>
            <a:pPr marL="457200" lvl="0" indent="-381000" algn="l" rtl="0">
              <a:spcBef>
                <a:spcPts val="1000"/>
              </a:spcBef>
              <a:spcAft>
                <a:spcPts val="0"/>
              </a:spcAft>
              <a:buSzPts val="2400"/>
              <a:buChar char="•"/>
            </a:pPr>
            <a:r>
              <a:rPr lang="en-US" b="1" u="sng">
                <a:solidFill>
                  <a:schemeClr val="hlink"/>
                </a:solidFill>
                <a:hlinkClick r:id="rId3"/>
              </a:rPr>
              <a:t>Comprehensive Needs Assessment (CNA)</a:t>
            </a:r>
            <a:r>
              <a:rPr lang="en-US" b="1"/>
              <a:t> identifies the need to consolidate funds.</a:t>
            </a:r>
            <a:endParaRPr b="1"/>
          </a:p>
          <a:p>
            <a:pPr marL="457200" lvl="0" indent="-381000" algn="l" rtl="0">
              <a:spcBef>
                <a:spcPts val="0"/>
              </a:spcBef>
              <a:spcAft>
                <a:spcPts val="0"/>
              </a:spcAft>
              <a:buSzPts val="2400"/>
              <a:buChar char="•"/>
            </a:pPr>
            <a:r>
              <a:rPr lang="en-US"/>
              <a:t>Needs from the CNA are incorporated into the schoolwide plan.</a:t>
            </a:r>
            <a:endParaRPr/>
          </a:p>
          <a:p>
            <a:pPr marL="457200" lvl="0" indent="-381000" algn="l" rtl="0">
              <a:spcBef>
                <a:spcPts val="0"/>
              </a:spcBef>
              <a:spcAft>
                <a:spcPts val="0"/>
              </a:spcAft>
              <a:buSzPts val="2400"/>
              <a:buChar char="•"/>
            </a:pPr>
            <a:r>
              <a:rPr lang="en-US"/>
              <a:t>Provides information to auditors and monitors about which programs are included if there is a consolidation.</a:t>
            </a:r>
            <a:endParaRPr/>
          </a:p>
          <a:p>
            <a:pPr marL="457200" lvl="0" indent="-381000" algn="l" rtl="0">
              <a:spcBef>
                <a:spcPts val="0"/>
              </a:spcBef>
              <a:spcAft>
                <a:spcPts val="0"/>
              </a:spcAft>
              <a:buSzPts val="2400"/>
              <a:buChar char="•"/>
            </a:pPr>
            <a:r>
              <a:rPr lang="en-US"/>
              <a:t>CDE will use the schoolwide plan to determine whether:</a:t>
            </a:r>
            <a:endParaRPr/>
          </a:p>
          <a:p>
            <a:pPr marL="914400" lvl="1" indent="-355600" algn="l" rtl="0">
              <a:spcBef>
                <a:spcPts val="0"/>
              </a:spcBef>
              <a:spcAft>
                <a:spcPts val="0"/>
              </a:spcAft>
              <a:buSzPts val="2000"/>
              <a:buChar char="•"/>
            </a:pPr>
            <a:r>
              <a:rPr lang="en-US"/>
              <a:t>The plan’s activities meet the intent and purposes of the consolidated federal programs;</a:t>
            </a:r>
            <a:endParaRPr/>
          </a:p>
          <a:p>
            <a:pPr marL="914400" lvl="1" indent="-355600" algn="l" rtl="0">
              <a:spcBef>
                <a:spcPts val="0"/>
              </a:spcBef>
              <a:spcAft>
                <a:spcPts val="0"/>
              </a:spcAft>
              <a:buSzPts val="2000"/>
              <a:buChar char="•"/>
            </a:pPr>
            <a:r>
              <a:rPr lang="en-US"/>
              <a:t>The school is implementing the activities detailed in the plan.</a:t>
            </a:r>
            <a:endParaRPr/>
          </a:p>
          <a:p>
            <a:pPr marL="457200" lvl="0" indent="-381000" algn="l" rtl="0">
              <a:spcBef>
                <a:spcPts val="0"/>
              </a:spcBef>
              <a:spcAft>
                <a:spcPts val="0"/>
              </a:spcAft>
              <a:buSzPts val="2400"/>
              <a:buChar char="•"/>
            </a:pPr>
            <a:r>
              <a:rPr lang="en-US"/>
              <a:t>LEA may attribute expenditures to particular fund sources without regard to whether they actually support particular fund source as long as the expenditures support the schoolwide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plan</a:t>
            </a:r>
            <a:r>
              <a:rPr lang="en-US"/>
              <a:t>.</a:t>
            </a:r>
            <a:endParaRPr/>
          </a:p>
          <a:p>
            <a:pPr marL="914400" lvl="1" indent="-355600" algn="l" rtl="0">
              <a:spcBef>
                <a:spcPts val="0"/>
              </a:spcBef>
              <a:spcAft>
                <a:spcPts val="0"/>
              </a:spcAft>
              <a:buSzPts val="2000"/>
              <a:buChar char="•"/>
            </a:pPr>
            <a:r>
              <a:rPr lang="en-US"/>
              <a:t>Use of funds also affected by level of consolidation.</a:t>
            </a:r>
            <a:endParaRPr/>
          </a:p>
          <a:p>
            <a:pPr marL="0" lvl="0" indent="0" algn="l" rtl="0">
              <a:spcBef>
                <a:spcPts val="1000"/>
              </a:spcBef>
              <a:spcAft>
                <a:spcPts val="0"/>
              </a:spcAft>
              <a:buNone/>
            </a:pPr>
            <a:endParaRPr/>
          </a:p>
        </p:txBody>
      </p:sp>
      <p:sp>
        <p:nvSpPr>
          <p:cNvPr id="215" name="Google Shape;215;g1119cd45eb8_0_38"/>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1131b15ef9c_1_13"/>
          <p:cNvSpPr txBox="1">
            <a:spLocks noGrp="1"/>
          </p:cNvSpPr>
          <p:nvPr>
            <p:ph type="title"/>
          </p:nvPr>
        </p:nvSpPr>
        <p:spPr>
          <a:xfrm>
            <a:off x="1307737" y="356616"/>
            <a:ext cx="7200900" cy="7470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Multiple Schoolwide Paths</a:t>
            </a:r>
            <a:endParaRPr/>
          </a:p>
        </p:txBody>
      </p:sp>
      <p:sp>
        <p:nvSpPr>
          <p:cNvPr id="222" name="Google Shape;222;g1131b15ef9c_1_13"/>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11</a:t>
            </a:fld>
            <a:endParaRPr/>
          </a:p>
        </p:txBody>
      </p:sp>
      <p:graphicFrame>
        <p:nvGraphicFramePr>
          <p:cNvPr id="223" name="Google Shape;223;g1131b15ef9c_1_13"/>
          <p:cNvGraphicFramePr/>
          <p:nvPr>
            <p:extLst>
              <p:ext uri="{D42A27DB-BD31-4B8C-83A1-F6EECF244321}">
                <p14:modId xmlns:p14="http://schemas.microsoft.com/office/powerpoint/2010/main" val="4254100440"/>
              </p:ext>
            </p:extLst>
          </p:nvPr>
        </p:nvGraphicFramePr>
        <p:xfrm>
          <a:off x="866750" y="1314175"/>
          <a:ext cx="10458500" cy="4229655"/>
        </p:xfrm>
        <a:graphic>
          <a:graphicData uri="http://schemas.openxmlformats.org/drawingml/2006/table">
            <a:tbl>
              <a:tblPr firstRow="1">
                <a:noFill/>
                <a:tableStyleId>{CA6C5515-C7A4-4A89-B681-E4E282836EE1}</a:tableStyleId>
              </a:tblPr>
              <a:tblGrid>
                <a:gridCol w="1353250">
                  <a:extLst>
                    <a:ext uri="{9D8B030D-6E8A-4147-A177-3AD203B41FA5}">
                      <a16:colId xmlns:a16="http://schemas.microsoft.com/office/drawing/2014/main" val="20000"/>
                    </a:ext>
                  </a:extLst>
                </a:gridCol>
                <a:gridCol w="2957525">
                  <a:extLst>
                    <a:ext uri="{9D8B030D-6E8A-4147-A177-3AD203B41FA5}">
                      <a16:colId xmlns:a16="http://schemas.microsoft.com/office/drawing/2014/main" val="20001"/>
                    </a:ext>
                  </a:extLst>
                </a:gridCol>
                <a:gridCol w="2222725">
                  <a:extLst>
                    <a:ext uri="{9D8B030D-6E8A-4147-A177-3AD203B41FA5}">
                      <a16:colId xmlns:a16="http://schemas.microsoft.com/office/drawing/2014/main" val="20002"/>
                    </a:ext>
                  </a:extLst>
                </a:gridCol>
                <a:gridCol w="3925000">
                  <a:extLst>
                    <a:ext uri="{9D8B030D-6E8A-4147-A177-3AD203B41FA5}">
                      <a16:colId xmlns:a16="http://schemas.microsoft.com/office/drawing/2014/main" val="20003"/>
                    </a:ext>
                  </a:extLst>
                </a:gridCol>
              </a:tblGrid>
              <a:tr h="459300">
                <a:tc>
                  <a:txBody>
                    <a:bodyPr/>
                    <a:lstStyle/>
                    <a:p>
                      <a:pPr marL="0" lvl="0" indent="0" algn="ctr" rtl="0">
                        <a:spcBef>
                          <a:spcPts val="0"/>
                        </a:spcBef>
                        <a:spcAft>
                          <a:spcPts val="0"/>
                        </a:spcAft>
                        <a:buNone/>
                      </a:pPr>
                      <a:endParaRPr sz="1900"/>
                    </a:p>
                  </a:txBody>
                  <a:tcPr marL="91425" marR="91425" marT="91425" marB="91425" anchor="ctr">
                    <a:lnL w="9525" cap="flat" cmpd="sng">
                      <a:solidFill>
                        <a:srgbClr val="898989"/>
                      </a:solidFill>
                      <a:prstDash val="solid"/>
                      <a:round/>
                      <a:headEnd type="none" w="sm" len="sm"/>
                      <a:tailEnd type="none" w="sm" len="sm"/>
                    </a:lnL>
                    <a:lnR w="9525" cap="flat" cmpd="sng">
                      <a:solidFill>
                        <a:srgbClr val="898989"/>
                      </a:solidFill>
                      <a:prstDash val="solid"/>
                      <a:round/>
                      <a:headEnd type="none" w="sm" len="sm"/>
                      <a:tailEnd type="none" w="sm" len="sm"/>
                    </a:lnR>
                    <a:lnT w="9525" cap="flat" cmpd="sng">
                      <a:solidFill>
                        <a:srgbClr val="898989"/>
                      </a:solidFill>
                      <a:prstDash val="solid"/>
                      <a:round/>
                      <a:headEnd type="none" w="sm" len="sm"/>
                      <a:tailEnd type="none" w="sm" len="sm"/>
                    </a:lnT>
                    <a:lnB w="9525" cap="flat" cmpd="sng">
                      <a:solidFill>
                        <a:srgbClr val="898989"/>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US" sz="1900"/>
                        <a:t>Funds Consolidated</a:t>
                      </a:r>
                      <a:endParaRPr sz="1900"/>
                    </a:p>
                  </a:txBody>
                  <a:tcPr marL="91425" marR="91425" marT="91425" marB="91425" anchor="ctr">
                    <a:lnL w="9525" cap="flat" cmpd="sng">
                      <a:solidFill>
                        <a:srgbClr val="898989"/>
                      </a:solidFill>
                      <a:prstDash val="solid"/>
                      <a:round/>
                      <a:headEnd type="none" w="sm" len="sm"/>
                      <a:tailEnd type="none" w="sm" len="sm"/>
                    </a:lnL>
                    <a:lnR w="9525" cap="flat" cmpd="sng">
                      <a:solidFill>
                        <a:srgbClr val="898989"/>
                      </a:solidFill>
                      <a:prstDash val="solid"/>
                      <a:round/>
                      <a:headEnd type="none" w="sm" len="sm"/>
                      <a:tailEnd type="none" w="sm" len="sm"/>
                    </a:lnR>
                    <a:lnT w="9525" cap="flat" cmpd="sng">
                      <a:solidFill>
                        <a:srgbClr val="898989"/>
                      </a:solidFill>
                      <a:prstDash val="solid"/>
                      <a:round/>
                      <a:headEnd type="none" w="sm" len="sm"/>
                      <a:tailEnd type="none" w="sm" len="sm"/>
                    </a:lnT>
                    <a:lnB w="9525" cap="flat" cmpd="sng">
                      <a:solidFill>
                        <a:srgbClr val="898989"/>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US" sz="1900"/>
                        <a:t>Level of Flexibility to Address Student Needs</a:t>
                      </a:r>
                      <a:endParaRPr sz="1900"/>
                    </a:p>
                  </a:txBody>
                  <a:tcPr marL="91425" marR="91425" marT="91425" marB="91425" anchor="ctr">
                    <a:lnL w="9525" cap="flat" cmpd="sng">
                      <a:solidFill>
                        <a:srgbClr val="898989"/>
                      </a:solidFill>
                      <a:prstDash val="solid"/>
                      <a:round/>
                      <a:headEnd type="none" w="sm" len="sm"/>
                      <a:tailEnd type="none" w="sm" len="sm"/>
                    </a:lnL>
                    <a:lnR w="9525" cap="flat" cmpd="sng">
                      <a:solidFill>
                        <a:srgbClr val="898989"/>
                      </a:solidFill>
                      <a:prstDash val="solid"/>
                      <a:round/>
                      <a:headEnd type="none" w="sm" len="sm"/>
                      <a:tailEnd type="none" w="sm" len="sm"/>
                    </a:lnR>
                    <a:lnT w="9525" cap="flat" cmpd="sng">
                      <a:solidFill>
                        <a:srgbClr val="898989"/>
                      </a:solidFill>
                      <a:prstDash val="solid"/>
                      <a:round/>
                      <a:headEnd type="none" w="sm" len="sm"/>
                      <a:tailEnd type="none" w="sm" len="sm"/>
                    </a:lnT>
                    <a:lnB w="9525" cap="flat" cmpd="sng">
                      <a:solidFill>
                        <a:srgbClr val="898989"/>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US" sz="1900"/>
                        <a:t>Notes</a:t>
                      </a:r>
                      <a:endParaRPr sz="1900"/>
                    </a:p>
                  </a:txBody>
                  <a:tcPr marL="91425" marR="91425" marT="91425" marB="91425" anchor="ctr">
                    <a:lnL w="9525" cap="flat" cmpd="sng">
                      <a:solidFill>
                        <a:srgbClr val="898989"/>
                      </a:solidFill>
                      <a:prstDash val="solid"/>
                      <a:round/>
                      <a:headEnd type="none" w="sm" len="sm"/>
                      <a:tailEnd type="none" w="sm" len="sm"/>
                    </a:lnL>
                    <a:lnR w="9525" cap="flat" cmpd="sng">
                      <a:solidFill>
                        <a:srgbClr val="898989"/>
                      </a:solidFill>
                      <a:prstDash val="solid"/>
                      <a:round/>
                      <a:headEnd type="none" w="sm" len="sm"/>
                      <a:tailEnd type="none" w="sm" len="sm"/>
                    </a:lnR>
                    <a:lnT w="9525" cap="flat" cmpd="sng">
                      <a:solidFill>
                        <a:srgbClr val="898989"/>
                      </a:solidFill>
                      <a:prstDash val="solid"/>
                      <a:round/>
                      <a:headEnd type="none" w="sm" len="sm"/>
                      <a:tailEnd type="none" w="sm" len="sm"/>
                    </a:lnT>
                    <a:lnB w="9525" cap="flat" cmpd="sng">
                      <a:solidFill>
                        <a:srgbClr val="898989"/>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1059375">
                <a:tc>
                  <a:txBody>
                    <a:bodyPr/>
                    <a:lstStyle/>
                    <a:p>
                      <a:pPr marL="0" lvl="0" indent="0" algn="ctr" rtl="0">
                        <a:spcBef>
                          <a:spcPts val="0"/>
                        </a:spcBef>
                        <a:spcAft>
                          <a:spcPts val="0"/>
                        </a:spcAft>
                        <a:buNone/>
                      </a:pPr>
                      <a:r>
                        <a:rPr lang="en-US" sz="1700" b="1"/>
                        <a:t>Option #1</a:t>
                      </a:r>
                      <a:endParaRPr sz="1700" b="1"/>
                    </a:p>
                  </a:txBody>
                  <a:tcPr marL="91425" marR="91425" marT="91425" marB="91425" anchor="ctr">
                    <a:lnT w="9525" cap="flat" cmpd="sng">
                      <a:solidFill>
                        <a:srgbClr val="898989"/>
                      </a:solidFill>
                      <a:prstDash val="solid"/>
                      <a:round/>
                      <a:headEnd type="none" w="sm" len="sm"/>
                      <a:tailEnd type="none" w="sm" len="sm"/>
                    </a:lnT>
                  </a:tcPr>
                </a:tc>
                <a:tc>
                  <a:txBody>
                    <a:bodyPr/>
                    <a:lstStyle/>
                    <a:p>
                      <a:pPr marL="0" lvl="0" indent="0" algn="ctr" rtl="0">
                        <a:spcBef>
                          <a:spcPts val="0"/>
                        </a:spcBef>
                        <a:spcAft>
                          <a:spcPts val="0"/>
                        </a:spcAft>
                        <a:buNone/>
                      </a:pPr>
                      <a:r>
                        <a:rPr lang="en-US" sz="1700"/>
                        <a:t>No Funds Are Consolidated</a:t>
                      </a:r>
                      <a:endParaRPr sz="1700"/>
                    </a:p>
                  </a:txBody>
                  <a:tcPr marL="91425" marR="91425" marT="91425" marB="91425" anchor="ctr">
                    <a:lnT w="9525" cap="flat" cmpd="sng">
                      <a:solidFill>
                        <a:srgbClr val="898989"/>
                      </a:solidFill>
                      <a:prstDash val="solid"/>
                      <a:round/>
                      <a:headEnd type="none" w="sm" len="sm"/>
                      <a:tailEnd type="none" w="sm" len="sm"/>
                    </a:lnT>
                  </a:tcPr>
                </a:tc>
                <a:tc>
                  <a:txBody>
                    <a:bodyPr/>
                    <a:lstStyle/>
                    <a:p>
                      <a:pPr marL="0" lvl="0" indent="0" algn="ctr" rtl="0">
                        <a:spcBef>
                          <a:spcPts val="0"/>
                        </a:spcBef>
                        <a:spcAft>
                          <a:spcPts val="0"/>
                        </a:spcAft>
                        <a:buNone/>
                      </a:pPr>
                      <a:r>
                        <a:rPr lang="en-US" sz="1700"/>
                        <a:t>Least</a:t>
                      </a:r>
                      <a:endParaRPr sz="1700"/>
                    </a:p>
                  </a:txBody>
                  <a:tcPr marL="91425" marR="91425" marT="91425" marB="91425" anchor="ctr">
                    <a:lnT w="9525" cap="flat" cmpd="sng">
                      <a:solidFill>
                        <a:srgbClr val="898989"/>
                      </a:solidFill>
                      <a:prstDash val="solid"/>
                      <a:round/>
                      <a:headEnd type="none" w="sm" len="sm"/>
                      <a:tailEnd type="none" w="sm" len="sm"/>
                    </a:lnT>
                  </a:tcPr>
                </a:tc>
                <a:tc>
                  <a:txBody>
                    <a:bodyPr/>
                    <a:lstStyle/>
                    <a:p>
                      <a:pPr marL="457200" lvl="0" indent="-336550" algn="l" rtl="0">
                        <a:spcBef>
                          <a:spcPts val="0"/>
                        </a:spcBef>
                        <a:spcAft>
                          <a:spcPts val="0"/>
                        </a:spcAft>
                        <a:buSzPts val="1700"/>
                        <a:buChar char="●"/>
                      </a:pPr>
                      <a:r>
                        <a:rPr lang="en-US" sz="1700">
                          <a:solidFill>
                            <a:schemeClr val="dk1"/>
                          </a:solidFill>
                        </a:rPr>
                        <a:t>Only Title I funds support the schoolwide plan.</a:t>
                      </a:r>
                      <a:endParaRPr sz="1700"/>
                    </a:p>
                  </a:txBody>
                  <a:tcPr marL="91425" marR="91425" marT="91425" marB="91425">
                    <a:lnT w="9525" cap="flat" cmpd="sng">
                      <a:solidFill>
                        <a:srgbClr val="898989"/>
                      </a:solidFill>
                      <a:prstDash val="solid"/>
                      <a:round/>
                      <a:headEnd type="none" w="sm" len="sm"/>
                      <a:tailEnd type="none" w="sm" len="sm"/>
                    </a:lnT>
                  </a:tcPr>
                </a:tc>
                <a:extLst>
                  <a:ext uri="{0D108BD9-81ED-4DB2-BD59-A6C34878D82A}">
                    <a16:rowId xmlns:a16="http://schemas.microsoft.com/office/drawing/2014/main" val="10001"/>
                  </a:ext>
                </a:extLst>
              </a:tr>
              <a:tr h="1059375">
                <a:tc>
                  <a:txBody>
                    <a:bodyPr/>
                    <a:lstStyle/>
                    <a:p>
                      <a:pPr marL="0" lvl="0" indent="0" algn="ctr" rtl="0">
                        <a:spcBef>
                          <a:spcPts val="0"/>
                        </a:spcBef>
                        <a:spcAft>
                          <a:spcPts val="0"/>
                        </a:spcAft>
                        <a:buNone/>
                      </a:pPr>
                      <a:r>
                        <a:rPr lang="en-US" sz="1700" b="1"/>
                        <a:t>Option #2</a:t>
                      </a:r>
                      <a:endParaRPr sz="1700" b="1"/>
                    </a:p>
                  </a:txBody>
                  <a:tcPr marL="91425" marR="91425" marT="91425" marB="91425" anchor="ctr"/>
                </a:tc>
                <a:tc>
                  <a:txBody>
                    <a:bodyPr/>
                    <a:lstStyle/>
                    <a:p>
                      <a:pPr marL="0" lvl="0" indent="0" algn="ctr" rtl="0">
                        <a:spcBef>
                          <a:spcPts val="0"/>
                        </a:spcBef>
                        <a:spcAft>
                          <a:spcPts val="0"/>
                        </a:spcAft>
                        <a:buNone/>
                      </a:pPr>
                      <a:r>
                        <a:rPr lang="en-US" sz="1700"/>
                        <a:t>Consolidates Only Federal Funds*</a:t>
                      </a:r>
                      <a:endParaRPr sz="1700"/>
                    </a:p>
                  </a:txBody>
                  <a:tcPr marL="91425" marR="91425" marT="91425" marB="91425" anchor="ctr"/>
                </a:tc>
                <a:tc>
                  <a:txBody>
                    <a:bodyPr/>
                    <a:lstStyle/>
                    <a:p>
                      <a:pPr marL="0" lvl="0" indent="0" algn="ctr" rtl="0">
                        <a:spcBef>
                          <a:spcPts val="0"/>
                        </a:spcBef>
                        <a:spcAft>
                          <a:spcPts val="0"/>
                        </a:spcAft>
                        <a:buNone/>
                      </a:pPr>
                      <a:r>
                        <a:rPr lang="en-US" sz="1700"/>
                        <a:t>Moderate</a:t>
                      </a:r>
                      <a:endParaRPr sz="1700"/>
                    </a:p>
                  </a:txBody>
                  <a:tcPr marL="91425" marR="91425" marT="91425" marB="91425" anchor="ctr"/>
                </a:tc>
                <a:tc>
                  <a:txBody>
                    <a:bodyPr/>
                    <a:lstStyle/>
                    <a:p>
                      <a:pPr marL="457200" lvl="0" indent="-336550" algn="l" rtl="0">
                        <a:spcBef>
                          <a:spcPts val="0"/>
                        </a:spcBef>
                        <a:spcAft>
                          <a:spcPts val="0"/>
                        </a:spcAft>
                        <a:buSzPts val="1700"/>
                        <a:buChar char="●"/>
                      </a:pPr>
                      <a:r>
                        <a:rPr lang="en-US" sz="1700"/>
                        <a:t>Wide range of which federal funds you can select. (see next slide)</a:t>
                      </a:r>
                      <a:endParaRPr sz="1700"/>
                    </a:p>
                  </a:txBody>
                  <a:tcPr marL="91425" marR="91425" marT="91425" marB="91425"/>
                </a:tc>
                <a:extLst>
                  <a:ext uri="{0D108BD9-81ED-4DB2-BD59-A6C34878D82A}">
                    <a16:rowId xmlns:a16="http://schemas.microsoft.com/office/drawing/2014/main" val="10002"/>
                  </a:ext>
                </a:extLst>
              </a:tr>
              <a:tr h="1059375">
                <a:tc>
                  <a:txBody>
                    <a:bodyPr/>
                    <a:lstStyle/>
                    <a:p>
                      <a:pPr marL="0" lvl="0" indent="0" algn="ctr" rtl="0">
                        <a:spcBef>
                          <a:spcPts val="0"/>
                        </a:spcBef>
                        <a:spcAft>
                          <a:spcPts val="0"/>
                        </a:spcAft>
                        <a:buNone/>
                      </a:pPr>
                      <a:r>
                        <a:rPr lang="en-US" sz="1700" b="1"/>
                        <a:t>Option #3</a:t>
                      </a:r>
                      <a:endParaRPr sz="1700" b="1"/>
                    </a:p>
                  </a:txBody>
                  <a:tcPr marL="91425" marR="91425" marT="91425" marB="91425" anchor="ctr"/>
                </a:tc>
                <a:tc>
                  <a:txBody>
                    <a:bodyPr/>
                    <a:lstStyle/>
                    <a:p>
                      <a:pPr marL="0" lvl="0" indent="0" algn="ctr" rtl="0">
                        <a:spcBef>
                          <a:spcPts val="0"/>
                        </a:spcBef>
                        <a:spcAft>
                          <a:spcPts val="0"/>
                        </a:spcAft>
                        <a:buNone/>
                      </a:pPr>
                      <a:r>
                        <a:rPr lang="en-US" sz="1700"/>
                        <a:t>Consolidates Federal, State, &amp; Local Funds*</a:t>
                      </a:r>
                      <a:endParaRPr sz="1700"/>
                    </a:p>
                  </a:txBody>
                  <a:tcPr marL="91425" marR="91425" marT="91425" marB="91425" anchor="ctr"/>
                </a:tc>
                <a:tc>
                  <a:txBody>
                    <a:bodyPr/>
                    <a:lstStyle/>
                    <a:p>
                      <a:pPr marL="0" lvl="0" indent="0" algn="ctr" rtl="0">
                        <a:spcBef>
                          <a:spcPts val="0"/>
                        </a:spcBef>
                        <a:spcAft>
                          <a:spcPts val="0"/>
                        </a:spcAft>
                        <a:buNone/>
                      </a:pPr>
                      <a:r>
                        <a:rPr lang="en-US" sz="1700"/>
                        <a:t>Most</a:t>
                      </a:r>
                      <a:endParaRPr sz="1700"/>
                    </a:p>
                  </a:txBody>
                  <a:tcPr marL="91425" marR="91425" marT="91425" marB="91425" anchor="ctr"/>
                </a:tc>
                <a:tc>
                  <a:txBody>
                    <a:bodyPr/>
                    <a:lstStyle/>
                    <a:p>
                      <a:pPr marL="0" lvl="0" indent="0" algn="l" rtl="0">
                        <a:spcBef>
                          <a:spcPts val="0"/>
                        </a:spcBef>
                        <a:spcAft>
                          <a:spcPts val="0"/>
                        </a:spcAft>
                        <a:buNone/>
                      </a:pPr>
                      <a:endParaRPr sz="1700" dirty="0"/>
                    </a:p>
                  </a:txBody>
                  <a:tcPr marL="91425" marR="91425" marT="91425" marB="91425"/>
                </a:tc>
                <a:extLst>
                  <a:ext uri="{0D108BD9-81ED-4DB2-BD59-A6C34878D82A}">
                    <a16:rowId xmlns:a16="http://schemas.microsoft.com/office/drawing/2014/main" val="10003"/>
                  </a:ext>
                </a:extLst>
              </a:tr>
            </a:tbl>
          </a:graphicData>
        </a:graphic>
      </p:graphicFrame>
      <p:sp>
        <p:nvSpPr>
          <p:cNvPr id="224" name="Google Shape;224;g1131b15ef9c_1_13"/>
          <p:cNvSpPr txBox="1"/>
          <p:nvPr/>
        </p:nvSpPr>
        <p:spPr>
          <a:xfrm>
            <a:off x="866700" y="5451300"/>
            <a:ext cx="104586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700"/>
              <a:t>*LEA may choose to support CSW with a portion of Title II, III, and IV funds while still allocating funds to non-Title I schools.</a:t>
            </a:r>
            <a:endParaRPr sz="17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114c60eba7d_1_741"/>
          <p:cNvSpPr txBox="1">
            <a:spLocks noGrp="1"/>
          </p:cNvSpPr>
          <p:nvPr>
            <p:ph type="title"/>
          </p:nvPr>
        </p:nvSpPr>
        <p:spPr>
          <a:xfrm>
            <a:off x="1307737" y="356616"/>
            <a:ext cx="7200900" cy="7470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Schoolwide Program (Option #1)</a:t>
            </a:r>
            <a:endParaRPr/>
          </a:p>
        </p:txBody>
      </p:sp>
      <p:sp>
        <p:nvSpPr>
          <p:cNvPr id="231" name="Google Shape;231;g114c60eba7d_1_741"/>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12</a:t>
            </a:fld>
            <a:endParaRPr/>
          </a:p>
        </p:txBody>
      </p:sp>
      <p:grpSp>
        <p:nvGrpSpPr>
          <p:cNvPr id="232" name="Google Shape;232;g114c60eba7d_1_741" descr="Title I graphic."/>
          <p:cNvGrpSpPr/>
          <p:nvPr/>
        </p:nvGrpSpPr>
        <p:grpSpPr>
          <a:xfrm>
            <a:off x="160644" y="1422225"/>
            <a:ext cx="1424764" cy="1424764"/>
            <a:chOff x="2859873" y="853971"/>
            <a:chExt cx="1068600" cy="1068600"/>
          </a:xfrm>
        </p:grpSpPr>
        <p:sp>
          <p:nvSpPr>
            <p:cNvPr id="233" name="Google Shape;233;g114c60eba7d_1_741"/>
            <p:cNvSpPr/>
            <p:nvPr/>
          </p:nvSpPr>
          <p:spPr>
            <a:xfrm>
              <a:off x="2859873" y="853971"/>
              <a:ext cx="1068600" cy="1068600"/>
            </a:xfrm>
            <a:prstGeom prst="ellipse">
              <a:avLst/>
            </a:prstGeom>
            <a:solidFill>
              <a:srgbClr val="155B5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34" name="Google Shape;234;g114c60eba7d_1_741"/>
            <p:cNvSpPr txBox="1"/>
            <p:nvPr/>
          </p:nvSpPr>
          <p:spPr>
            <a:xfrm>
              <a:off x="3012800" y="1022197"/>
              <a:ext cx="762600" cy="732300"/>
            </a:xfrm>
            <a:prstGeom prst="rect">
              <a:avLst/>
            </a:prstGeom>
            <a:noFill/>
            <a:ln>
              <a:noFill/>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None/>
              </a:pPr>
              <a:r>
                <a:rPr lang="en-US" sz="1800">
                  <a:solidFill>
                    <a:srgbClr val="FFFFFF"/>
                  </a:solidFill>
                  <a:latin typeface="Roboto"/>
                  <a:ea typeface="Roboto"/>
                  <a:cs typeface="Roboto"/>
                  <a:sym typeface="Roboto"/>
                </a:rPr>
                <a:t>Title I</a:t>
              </a:r>
              <a:endParaRPr sz="1800">
                <a:solidFill>
                  <a:srgbClr val="FFFFFF"/>
                </a:solidFill>
                <a:latin typeface="Roboto"/>
                <a:ea typeface="Roboto"/>
                <a:cs typeface="Roboto"/>
                <a:sym typeface="Roboto"/>
              </a:endParaRPr>
            </a:p>
          </p:txBody>
        </p:sp>
      </p:grpSp>
      <p:grpSp>
        <p:nvGrpSpPr>
          <p:cNvPr id="235" name="Google Shape;235;g114c60eba7d_1_741" descr="Title II graphic."/>
          <p:cNvGrpSpPr/>
          <p:nvPr/>
        </p:nvGrpSpPr>
        <p:grpSpPr>
          <a:xfrm>
            <a:off x="1893085" y="1679063"/>
            <a:ext cx="944429" cy="911088"/>
            <a:chOff x="2859873" y="853971"/>
            <a:chExt cx="1068600" cy="1068600"/>
          </a:xfrm>
        </p:grpSpPr>
        <p:sp>
          <p:nvSpPr>
            <p:cNvPr id="236" name="Google Shape;236;g114c60eba7d_1_741"/>
            <p:cNvSpPr/>
            <p:nvPr/>
          </p:nvSpPr>
          <p:spPr>
            <a:xfrm>
              <a:off x="2859873" y="853971"/>
              <a:ext cx="1068600" cy="1068600"/>
            </a:xfrm>
            <a:prstGeom prst="ellipse">
              <a:avLst/>
            </a:prstGeom>
            <a:solidFill>
              <a:srgbClr val="155B5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37" name="Google Shape;237;g114c60eba7d_1_741"/>
            <p:cNvSpPr txBox="1"/>
            <p:nvPr/>
          </p:nvSpPr>
          <p:spPr>
            <a:xfrm>
              <a:off x="3012800" y="1022197"/>
              <a:ext cx="762600" cy="732300"/>
            </a:xfrm>
            <a:prstGeom prst="rect">
              <a:avLst/>
            </a:prstGeom>
            <a:noFill/>
            <a:ln>
              <a:noFill/>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None/>
              </a:pPr>
              <a:r>
                <a:rPr lang="en-US" sz="1800">
                  <a:solidFill>
                    <a:srgbClr val="FFFFFF"/>
                  </a:solidFill>
                  <a:latin typeface="Roboto"/>
                  <a:ea typeface="Roboto"/>
                  <a:cs typeface="Roboto"/>
                  <a:sym typeface="Roboto"/>
                </a:rPr>
                <a:t>II</a:t>
              </a:r>
              <a:endParaRPr sz="1800">
                <a:solidFill>
                  <a:srgbClr val="FFFFFF"/>
                </a:solidFill>
                <a:latin typeface="Roboto"/>
                <a:ea typeface="Roboto"/>
                <a:cs typeface="Roboto"/>
                <a:sym typeface="Roboto"/>
              </a:endParaRPr>
            </a:p>
          </p:txBody>
        </p:sp>
      </p:grpSp>
      <p:grpSp>
        <p:nvGrpSpPr>
          <p:cNvPr id="238" name="Google Shape;238;g114c60eba7d_1_741" descr="Title III graphic."/>
          <p:cNvGrpSpPr/>
          <p:nvPr/>
        </p:nvGrpSpPr>
        <p:grpSpPr>
          <a:xfrm>
            <a:off x="3554515" y="1846670"/>
            <a:ext cx="606110" cy="575869"/>
            <a:chOff x="2859873" y="853971"/>
            <a:chExt cx="1068600" cy="1068600"/>
          </a:xfrm>
        </p:grpSpPr>
        <p:sp>
          <p:nvSpPr>
            <p:cNvPr id="239" name="Google Shape;239;g114c60eba7d_1_741"/>
            <p:cNvSpPr/>
            <p:nvPr/>
          </p:nvSpPr>
          <p:spPr>
            <a:xfrm>
              <a:off x="2859873" y="853971"/>
              <a:ext cx="1068600" cy="1068600"/>
            </a:xfrm>
            <a:prstGeom prst="ellipse">
              <a:avLst/>
            </a:prstGeom>
            <a:solidFill>
              <a:srgbClr val="155B5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40" name="Google Shape;240;g114c60eba7d_1_741"/>
            <p:cNvSpPr txBox="1"/>
            <p:nvPr/>
          </p:nvSpPr>
          <p:spPr>
            <a:xfrm>
              <a:off x="3012800" y="1022197"/>
              <a:ext cx="762600" cy="732300"/>
            </a:xfrm>
            <a:prstGeom prst="rect">
              <a:avLst/>
            </a:prstGeom>
            <a:noFill/>
            <a:ln>
              <a:noFill/>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None/>
              </a:pPr>
              <a:r>
                <a:rPr lang="en-US" sz="1800">
                  <a:solidFill>
                    <a:srgbClr val="FFFFFF"/>
                  </a:solidFill>
                  <a:latin typeface="Roboto"/>
                  <a:ea typeface="Roboto"/>
                  <a:cs typeface="Roboto"/>
                  <a:sym typeface="Roboto"/>
                </a:rPr>
                <a:t>III</a:t>
              </a:r>
              <a:endParaRPr sz="1800">
                <a:solidFill>
                  <a:srgbClr val="FFFFFF"/>
                </a:solidFill>
                <a:latin typeface="Roboto"/>
                <a:ea typeface="Roboto"/>
                <a:cs typeface="Roboto"/>
                <a:sym typeface="Roboto"/>
              </a:endParaRPr>
            </a:p>
          </p:txBody>
        </p:sp>
      </p:grpSp>
      <p:grpSp>
        <p:nvGrpSpPr>
          <p:cNvPr id="241" name="Google Shape;241;g114c60eba7d_1_741" descr="Local graphic."/>
          <p:cNvGrpSpPr/>
          <p:nvPr/>
        </p:nvGrpSpPr>
        <p:grpSpPr>
          <a:xfrm>
            <a:off x="10606594" y="1422225"/>
            <a:ext cx="1424764" cy="1424764"/>
            <a:chOff x="2859873" y="853971"/>
            <a:chExt cx="1068600" cy="1068600"/>
          </a:xfrm>
        </p:grpSpPr>
        <p:sp>
          <p:nvSpPr>
            <p:cNvPr id="242" name="Google Shape;242;g114c60eba7d_1_741"/>
            <p:cNvSpPr/>
            <p:nvPr/>
          </p:nvSpPr>
          <p:spPr>
            <a:xfrm>
              <a:off x="2859873" y="853971"/>
              <a:ext cx="1068600" cy="1068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43" name="Google Shape;243;g114c60eba7d_1_741"/>
            <p:cNvSpPr txBox="1"/>
            <p:nvPr/>
          </p:nvSpPr>
          <p:spPr>
            <a:xfrm>
              <a:off x="3012800" y="1022197"/>
              <a:ext cx="762600" cy="7323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None/>
              </a:pPr>
              <a:r>
                <a:rPr lang="en-US" sz="1800">
                  <a:solidFill>
                    <a:srgbClr val="FFFFFF"/>
                  </a:solidFill>
                  <a:latin typeface="Roboto"/>
                  <a:ea typeface="Roboto"/>
                  <a:cs typeface="Roboto"/>
                  <a:sym typeface="Roboto"/>
                </a:rPr>
                <a:t>Local</a:t>
              </a:r>
              <a:endParaRPr sz="1800">
                <a:solidFill>
                  <a:srgbClr val="FFFFFF"/>
                </a:solidFill>
                <a:latin typeface="Roboto"/>
                <a:ea typeface="Roboto"/>
                <a:cs typeface="Roboto"/>
                <a:sym typeface="Roboto"/>
              </a:endParaRPr>
            </a:p>
          </p:txBody>
        </p:sp>
      </p:grpSp>
      <p:grpSp>
        <p:nvGrpSpPr>
          <p:cNvPr id="244" name="Google Shape;244;g114c60eba7d_1_741" descr="State graphic."/>
          <p:cNvGrpSpPr/>
          <p:nvPr/>
        </p:nvGrpSpPr>
        <p:grpSpPr>
          <a:xfrm>
            <a:off x="9114319" y="1422225"/>
            <a:ext cx="1424764" cy="1424764"/>
            <a:chOff x="2859873" y="853971"/>
            <a:chExt cx="1068600" cy="1068600"/>
          </a:xfrm>
        </p:grpSpPr>
        <p:sp>
          <p:nvSpPr>
            <p:cNvPr id="245" name="Google Shape;245;g114c60eba7d_1_741"/>
            <p:cNvSpPr/>
            <p:nvPr/>
          </p:nvSpPr>
          <p:spPr>
            <a:xfrm>
              <a:off x="2859873" y="853971"/>
              <a:ext cx="1068600" cy="1068600"/>
            </a:xfrm>
            <a:prstGeom prst="ellipse">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46" name="Google Shape;246;g114c60eba7d_1_741"/>
            <p:cNvSpPr txBox="1"/>
            <p:nvPr/>
          </p:nvSpPr>
          <p:spPr>
            <a:xfrm>
              <a:off x="3012800" y="1022197"/>
              <a:ext cx="762600" cy="7323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None/>
              </a:pPr>
              <a:r>
                <a:rPr lang="en-US" sz="1800">
                  <a:solidFill>
                    <a:srgbClr val="FFFFFF"/>
                  </a:solidFill>
                  <a:latin typeface="Roboto"/>
                  <a:ea typeface="Roboto"/>
                  <a:cs typeface="Roboto"/>
                  <a:sym typeface="Roboto"/>
                </a:rPr>
                <a:t>State</a:t>
              </a:r>
              <a:endParaRPr sz="1800">
                <a:solidFill>
                  <a:srgbClr val="FFFFFF"/>
                </a:solidFill>
                <a:latin typeface="Roboto"/>
                <a:ea typeface="Roboto"/>
                <a:cs typeface="Roboto"/>
                <a:sym typeface="Roboto"/>
              </a:endParaRPr>
            </a:p>
          </p:txBody>
        </p:sp>
      </p:grpSp>
      <p:grpSp>
        <p:nvGrpSpPr>
          <p:cNvPr id="247" name="Google Shape;247;g114c60eba7d_1_741" descr="Other Federal graphic."/>
          <p:cNvGrpSpPr/>
          <p:nvPr/>
        </p:nvGrpSpPr>
        <p:grpSpPr>
          <a:xfrm>
            <a:off x="7622044" y="1422225"/>
            <a:ext cx="1424764" cy="1424764"/>
            <a:chOff x="2859873" y="853971"/>
            <a:chExt cx="1068600" cy="1068600"/>
          </a:xfrm>
        </p:grpSpPr>
        <p:sp>
          <p:nvSpPr>
            <p:cNvPr id="248" name="Google Shape;248;g114c60eba7d_1_741"/>
            <p:cNvSpPr/>
            <p:nvPr/>
          </p:nvSpPr>
          <p:spPr>
            <a:xfrm>
              <a:off x="2859873" y="853971"/>
              <a:ext cx="1068600" cy="1068600"/>
            </a:xfrm>
            <a:prstGeom prst="ellipse">
              <a:avLst/>
            </a:prstGeom>
            <a:solidFill>
              <a:srgbClr val="155B5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49" name="Google Shape;249;g114c60eba7d_1_741"/>
            <p:cNvSpPr txBox="1"/>
            <p:nvPr/>
          </p:nvSpPr>
          <p:spPr>
            <a:xfrm>
              <a:off x="3012800" y="1022197"/>
              <a:ext cx="762600" cy="732300"/>
            </a:xfrm>
            <a:prstGeom prst="rect">
              <a:avLst/>
            </a:prstGeom>
            <a:noFill/>
            <a:ln>
              <a:noFill/>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None/>
              </a:pPr>
              <a:r>
                <a:rPr lang="en-US" sz="1800">
                  <a:solidFill>
                    <a:srgbClr val="FFFFFF"/>
                  </a:solidFill>
                  <a:latin typeface="Roboto"/>
                  <a:ea typeface="Roboto"/>
                  <a:cs typeface="Roboto"/>
                  <a:sym typeface="Roboto"/>
                </a:rPr>
                <a:t>Other Federal</a:t>
              </a:r>
              <a:endParaRPr sz="1800">
                <a:solidFill>
                  <a:srgbClr val="FFFFFF"/>
                </a:solidFill>
                <a:latin typeface="Roboto"/>
                <a:ea typeface="Roboto"/>
                <a:cs typeface="Roboto"/>
                <a:sym typeface="Roboto"/>
              </a:endParaRPr>
            </a:p>
          </p:txBody>
        </p:sp>
      </p:grpSp>
      <p:grpSp>
        <p:nvGrpSpPr>
          <p:cNvPr id="250" name="Google Shape;250;g114c60eba7d_1_741" descr="Title IV graphic."/>
          <p:cNvGrpSpPr/>
          <p:nvPr/>
        </p:nvGrpSpPr>
        <p:grpSpPr>
          <a:xfrm>
            <a:off x="5006626" y="1801532"/>
            <a:ext cx="686469" cy="666165"/>
            <a:chOff x="2859873" y="853971"/>
            <a:chExt cx="1068600" cy="1068600"/>
          </a:xfrm>
        </p:grpSpPr>
        <p:sp>
          <p:nvSpPr>
            <p:cNvPr id="251" name="Google Shape;251;g114c60eba7d_1_741"/>
            <p:cNvSpPr/>
            <p:nvPr/>
          </p:nvSpPr>
          <p:spPr>
            <a:xfrm>
              <a:off x="2859873" y="853971"/>
              <a:ext cx="1068600" cy="1068600"/>
            </a:xfrm>
            <a:prstGeom prst="ellipse">
              <a:avLst/>
            </a:prstGeom>
            <a:solidFill>
              <a:srgbClr val="155B5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52" name="Google Shape;252;g114c60eba7d_1_741"/>
            <p:cNvSpPr txBox="1"/>
            <p:nvPr/>
          </p:nvSpPr>
          <p:spPr>
            <a:xfrm>
              <a:off x="3012800" y="1022197"/>
              <a:ext cx="762600" cy="732300"/>
            </a:xfrm>
            <a:prstGeom prst="rect">
              <a:avLst/>
            </a:prstGeom>
            <a:noFill/>
            <a:ln>
              <a:noFill/>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None/>
              </a:pPr>
              <a:r>
                <a:rPr lang="en-US" sz="1800">
                  <a:solidFill>
                    <a:srgbClr val="FFFFFF"/>
                  </a:solidFill>
                  <a:latin typeface="Roboto"/>
                  <a:ea typeface="Roboto"/>
                  <a:cs typeface="Roboto"/>
                  <a:sym typeface="Roboto"/>
                </a:rPr>
                <a:t>IV</a:t>
              </a:r>
              <a:endParaRPr sz="1800">
                <a:solidFill>
                  <a:srgbClr val="FFFFFF"/>
                </a:solidFill>
                <a:latin typeface="Roboto"/>
                <a:ea typeface="Roboto"/>
                <a:cs typeface="Roboto"/>
                <a:sym typeface="Roboto"/>
              </a:endParaRPr>
            </a:p>
          </p:txBody>
        </p:sp>
      </p:grpSp>
      <p:grpSp>
        <p:nvGrpSpPr>
          <p:cNvPr id="253" name="Google Shape;253;g114c60eba7d_1_741" descr="Title V graphic."/>
          <p:cNvGrpSpPr/>
          <p:nvPr/>
        </p:nvGrpSpPr>
        <p:grpSpPr>
          <a:xfrm>
            <a:off x="6574684" y="1846670"/>
            <a:ext cx="534941" cy="575869"/>
            <a:chOff x="2859873" y="853971"/>
            <a:chExt cx="1068600" cy="1068600"/>
          </a:xfrm>
        </p:grpSpPr>
        <p:sp>
          <p:nvSpPr>
            <p:cNvPr id="254" name="Google Shape;254;g114c60eba7d_1_741"/>
            <p:cNvSpPr/>
            <p:nvPr/>
          </p:nvSpPr>
          <p:spPr>
            <a:xfrm>
              <a:off x="2859873" y="853971"/>
              <a:ext cx="1068600" cy="1068600"/>
            </a:xfrm>
            <a:prstGeom prst="ellipse">
              <a:avLst/>
            </a:prstGeom>
            <a:solidFill>
              <a:srgbClr val="155B5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55" name="Google Shape;255;g114c60eba7d_1_741"/>
            <p:cNvSpPr txBox="1"/>
            <p:nvPr/>
          </p:nvSpPr>
          <p:spPr>
            <a:xfrm>
              <a:off x="3012800" y="1022197"/>
              <a:ext cx="762600" cy="732300"/>
            </a:xfrm>
            <a:prstGeom prst="rect">
              <a:avLst/>
            </a:prstGeom>
            <a:noFill/>
            <a:ln>
              <a:noFill/>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None/>
              </a:pPr>
              <a:r>
                <a:rPr lang="en-US" sz="1800">
                  <a:solidFill>
                    <a:srgbClr val="FFFFFF"/>
                  </a:solidFill>
                  <a:latin typeface="Roboto"/>
                  <a:ea typeface="Roboto"/>
                  <a:cs typeface="Roboto"/>
                  <a:sym typeface="Roboto"/>
                </a:rPr>
                <a:t>V</a:t>
              </a:r>
              <a:endParaRPr sz="1800">
                <a:solidFill>
                  <a:srgbClr val="FFFFFF"/>
                </a:solidFill>
                <a:latin typeface="Roboto"/>
                <a:ea typeface="Roboto"/>
                <a:cs typeface="Roboto"/>
                <a:sym typeface="Roboto"/>
              </a:endParaRPr>
            </a:p>
          </p:txBody>
        </p:sp>
      </p:grpSp>
      <p:sp>
        <p:nvSpPr>
          <p:cNvPr id="256" name="Google Shape;256;g114c60eba7d_1_741">
            <a:extLst>
              <a:ext uri="{C183D7F6-B498-43B3-948B-1728B52AA6E4}">
                <adec:decorative xmlns:adec="http://schemas.microsoft.com/office/drawing/2017/decorative" val="1"/>
              </a:ext>
            </a:extLst>
          </p:cNvPr>
          <p:cNvSpPr/>
          <p:nvPr/>
        </p:nvSpPr>
        <p:spPr>
          <a:xfrm>
            <a:off x="3625550" y="2948900"/>
            <a:ext cx="464100" cy="7470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g114c60eba7d_1_741">
            <a:extLst>
              <a:ext uri="{C183D7F6-B498-43B3-948B-1728B52AA6E4}">
                <adec:decorative xmlns:adec="http://schemas.microsoft.com/office/drawing/2017/decorative" val="1"/>
              </a:ext>
            </a:extLst>
          </p:cNvPr>
          <p:cNvSpPr/>
          <p:nvPr/>
        </p:nvSpPr>
        <p:spPr>
          <a:xfrm>
            <a:off x="5117825" y="2948900"/>
            <a:ext cx="464100" cy="7470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g114c60eba7d_1_741">
            <a:extLst>
              <a:ext uri="{C183D7F6-B498-43B3-948B-1728B52AA6E4}">
                <adec:decorative xmlns:adec="http://schemas.microsoft.com/office/drawing/2017/decorative" val="1"/>
              </a:ext>
            </a:extLst>
          </p:cNvPr>
          <p:cNvSpPr/>
          <p:nvPr/>
        </p:nvSpPr>
        <p:spPr>
          <a:xfrm>
            <a:off x="641000" y="2948900"/>
            <a:ext cx="464100" cy="7470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g114c60eba7d_1_741">
            <a:extLst>
              <a:ext uri="{C183D7F6-B498-43B3-948B-1728B52AA6E4}">
                <adec:decorative xmlns:adec="http://schemas.microsoft.com/office/drawing/2017/decorative" val="1"/>
              </a:ext>
            </a:extLst>
          </p:cNvPr>
          <p:cNvSpPr/>
          <p:nvPr/>
        </p:nvSpPr>
        <p:spPr>
          <a:xfrm>
            <a:off x="2133275" y="2948900"/>
            <a:ext cx="464100" cy="7470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g114c60eba7d_1_741">
            <a:extLst>
              <a:ext uri="{C183D7F6-B498-43B3-948B-1728B52AA6E4}">
                <adec:decorative xmlns:adec="http://schemas.microsoft.com/office/drawing/2017/decorative" val="1"/>
              </a:ext>
            </a:extLst>
          </p:cNvPr>
          <p:cNvSpPr/>
          <p:nvPr/>
        </p:nvSpPr>
        <p:spPr>
          <a:xfrm>
            <a:off x="6610100" y="2948900"/>
            <a:ext cx="464100" cy="7470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g114c60eba7d_1_741">
            <a:extLst>
              <a:ext uri="{C183D7F6-B498-43B3-948B-1728B52AA6E4}">
                <adec:decorative xmlns:adec="http://schemas.microsoft.com/office/drawing/2017/decorative" val="1"/>
              </a:ext>
            </a:extLst>
          </p:cNvPr>
          <p:cNvSpPr/>
          <p:nvPr/>
        </p:nvSpPr>
        <p:spPr>
          <a:xfrm>
            <a:off x="8102375" y="2948900"/>
            <a:ext cx="464100" cy="7470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g114c60eba7d_1_741">
            <a:extLst>
              <a:ext uri="{C183D7F6-B498-43B3-948B-1728B52AA6E4}">
                <adec:decorative xmlns:adec="http://schemas.microsoft.com/office/drawing/2017/decorative" val="1"/>
              </a:ext>
            </a:extLst>
          </p:cNvPr>
          <p:cNvSpPr/>
          <p:nvPr/>
        </p:nvSpPr>
        <p:spPr>
          <a:xfrm>
            <a:off x="9594650" y="2948900"/>
            <a:ext cx="464100" cy="7470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g114c60eba7d_1_741">
            <a:extLst>
              <a:ext uri="{C183D7F6-B498-43B3-948B-1728B52AA6E4}">
                <adec:decorative xmlns:adec="http://schemas.microsoft.com/office/drawing/2017/decorative" val="1"/>
              </a:ext>
            </a:extLst>
          </p:cNvPr>
          <p:cNvSpPr/>
          <p:nvPr/>
        </p:nvSpPr>
        <p:spPr>
          <a:xfrm>
            <a:off x="11086925" y="2948900"/>
            <a:ext cx="464100" cy="7470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g114c60eba7d_1_741"/>
          <p:cNvSpPr/>
          <p:nvPr/>
        </p:nvSpPr>
        <p:spPr>
          <a:xfrm>
            <a:off x="160700" y="3797800"/>
            <a:ext cx="1424700" cy="1230600"/>
          </a:xfrm>
          <a:prstGeom prst="roundRect">
            <a:avLst>
              <a:gd name="adj" fmla="val 16667"/>
            </a:avLst>
          </a:prstGeom>
          <a:solidFill>
            <a:srgbClr val="43BEC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t>Allowable Uses of Title I</a:t>
            </a:r>
            <a:endParaRPr sz="1800"/>
          </a:p>
        </p:txBody>
      </p:sp>
      <p:sp>
        <p:nvSpPr>
          <p:cNvPr id="265" name="Google Shape;265;g114c60eba7d_1_741"/>
          <p:cNvSpPr/>
          <p:nvPr/>
        </p:nvSpPr>
        <p:spPr>
          <a:xfrm>
            <a:off x="1652975" y="3797800"/>
            <a:ext cx="1424700" cy="1230600"/>
          </a:xfrm>
          <a:prstGeom prst="roundRect">
            <a:avLst>
              <a:gd name="adj" fmla="val 16667"/>
            </a:avLst>
          </a:prstGeom>
          <a:solidFill>
            <a:srgbClr val="43BEC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t>Allowable Uses of Title II</a:t>
            </a:r>
            <a:endParaRPr sz="1800"/>
          </a:p>
        </p:txBody>
      </p:sp>
      <p:sp>
        <p:nvSpPr>
          <p:cNvPr id="266" name="Google Shape;266;g114c60eba7d_1_741"/>
          <p:cNvSpPr/>
          <p:nvPr/>
        </p:nvSpPr>
        <p:spPr>
          <a:xfrm>
            <a:off x="3145250" y="3797800"/>
            <a:ext cx="1424700" cy="1230600"/>
          </a:xfrm>
          <a:prstGeom prst="roundRect">
            <a:avLst>
              <a:gd name="adj" fmla="val 16667"/>
            </a:avLst>
          </a:prstGeom>
          <a:solidFill>
            <a:srgbClr val="43BEC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t>Allowable Uses of Title III</a:t>
            </a:r>
            <a:endParaRPr sz="1800"/>
          </a:p>
        </p:txBody>
      </p:sp>
      <p:sp>
        <p:nvSpPr>
          <p:cNvPr id="267" name="Google Shape;267;g114c60eba7d_1_741"/>
          <p:cNvSpPr/>
          <p:nvPr/>
        </p:nvSpPr>
        <p:spPr>
          <a:xfrm>
            <a:off x="4637525" y="3797800"/>
            <a:ext cx="1424700" cy="1230600"/>
          </a:xfrm>
          <a:prstGeom prst="roundRect">
            <a:avLst>
              <a:gd name="adj" fmla="val 16667"/>
            </a:avLst>
          </a:prstGeom>
          <a:solidFill>
            <a:srgbClr val="43BEC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t>Allowable Uses of Title IV</a:t>
            </a:r>
            <a:endParaRPr sz="1800"/>
          </a:p>
        </p:txBody>
      </p:sp>
      <p:sp>
        <p:nvSpPr>
          <p:cNvPr id="268" name="Google Shape;268;g114c60eba7d_1_741"/>
          <p:cNvSpPr/>
          <p:nvPr/>
        </p:nvSpPr>
        <p:spPr>
          <a:xfrm>
            <a:off x="6129800" y="3797800"/>
            <a:ext cx="1424700" cy="1230600"/>
          </a:xfrm>
          <a:prstGeom prst="roundRect">
            <a:avLst>
              <a:gd name="adj" fmla="val 16667"/>
            </a:avLst>
          </a:prstGeom>
          <a:solidFill>
            <a:srgbClr val="43BEC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t>Allowable Uses of Title V</a:t>
            </a:r>
            <a:endParaRPr sz="1800"/>
          </a:p>
        </p:txBody>
      </p:sp>
      <p:sp>
        <p:nvSpPr>
          <p:cNvPr id="269" name="Google Shape;269;g114c60eba7d_1_741"/>
          <p:cNvSpPr/>
          <p:nvPr/>
        </p:nvSpPr>
        <p:spPr>
          <a:xfrm>
            <a:off x="7622075" y="3797800"/>
            <a:ext cx="1424700" cy="1230600"/>
          </a:xfrm>
          <a:prstGeom prst="roundRect">
            <a:avLst>
              <a:gd name="adj" fmla="val 16667"/>
            </a:avLst>
          </a:prstGeom>
          <a:solidFill>
            <a:srgbClr val="43BEC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t>Allowable Uses of Grant</a:t>
            </a:r>
            <a:endParaRPr sz="1800"/>
          </a:p>
        </p:txBody>
      </p:sp>
      <p:sp>
        <p:nvSpPr>
          <p:cNvPr id="270" name="Google Shape;270;g114c60eba7d_1_741"/>
          <p:cNvSpPr/>
          <p:nvPr/>
        </p:nvSpPr>
        <p:spPr>
          <a:xfrm>
            <a:off x="9114350" y="3797800"/>
            <a:ext cx="1424700" cy="1230600"/>
          </a:xfrm>
          <a:prstGeom prst="roundRect">
            <a:avLst>
              <a:gd name="adj" fmla="val 16667"/>
            </a:avLst>
          </a:prstGeom>
          <a:solidFill>
            <a:srgbClr val="43BEC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t>Allowable Uses of Grant</a:t>
            </a:r>
            <a:endParaRPr sz="1800"/>
          </a:p>
        </p:txBody>
      </p:sp>
      <p:sp>
        <p:nvSpPr>
          <p:cNvPr id="271" name="Google Shape;271;g114c60eba7d_1_741"/>
          <p:cNvSpPr/>
          <p:nvPr/>
        </p:nvSpPr>
        <p:spPr>
          <a:xfrm>
            <a:off x="10606625" y="3797800"/>
            <a:ext cx="1424700" cy="1230600"/>
          </a:xfrm>
          <a:prstGeom prst="roundRect">
            <a:avLst>
              <a:gd name="adj" fmla="val 16667"/>
            </a:avLst>
          </a:prstGeom>
          <a:solidFill>
            <a:srgbClr val="43BEC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t>Allowable Uses</a:t>
            </a:r>
            <a:endParaRPr sz="1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g114c60eba7d_1_787"/>
          <p:cNvSpPr txBox="1">
            <a:spLocks noGrp="1"/>
          </p:cNvSpPr>
          <p:nvPr>
            <p:ph type="title"/>
          </p:nvPr>
        </p:nvSpPr>
        <p:spPr>
          <a:xfrm>
            <a:off x="1307721" y="356625"/>
            <a:ext cx="9868800" cy="7470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Consolidated Schoolwide Program (Options #2)</a:t>
            </a:r>
            <a:endParaRPr/>
          </a:p>
        </p:txBody>
      </p:sp>
      <p:sp>
        <p:nvSpPr>
          <p:cNvPr id="278" name="Google Shape;278;g114c60eba7d_1_787"/>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13</a:t>
            </a:fld>
            <a:endParaRPr/>
          </a:p>
        </p:txBody>
      </p:sp>
      <p:sp>
        <p:nvSpPr>
          <p:cNvPr id="279" name="Google Shape;279;g114c60eba7d_1_787"/>
          <p:cNvSpPr/>
          <p:nvPr/>
        </p:nvSpPr>
        <p:spPr>
          <a:xfrm>
            <a:off x="160650" y="1422225"/>
            <a:ext cx="8886150" cy="2022388"/>
          </a:xfrm>
          <a:prstGeom prst="flowChartOffpageConnector">
            <a:avLst/>
          </a:prstGeom>
          <a:solidFill>
            <a:srgbClr val="0097A7">
              <a:alpha val="5899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500">
              <a:solidFill>
                <a:schemeClr val="lt1"/>
              </a:solidFill>
            </a:endParaRPr>
          </a:p>
          <a:p>
            <a:pPr marL="0" lvl="0" indent="0" algn="ctr" rtl="0">
              <a:spcBef>
                <a:spcPts val="0"/>
              </a:spcBef>
              <a:spcAft>
                <a:spcPts val="0"/>
              </a:spcAft>
              <a:buNone/>
            </a:pPr>
            <a:endParaRPr sz="2500">
              <a:solidFill>
                <a:schemeClr val="lt1"/>
              </a:solidFill>
            </a:endParaRPr>
          </a:p>
          <a:p>
            <a:pPr marL="0" lvl="0" indent="0" algn="ctr" rtl="0">
              <a:spcBef>
                <a:spcPts val="0"/>
              </a:spcBef>
              <a:spcAft>
                <a:spcPts val="0"/>
              </a:spcAft>
              <a:buNone/>
            </a:pPr>
            <a:endParaRPr sz="2500">
              <a:solidFill>
                <a:schemeClr val="lt1"/>
              </a:solidFill>
            </a:endParaRPr>
          </a:p>
          <a:p>
            <a:pPr marL="0" lvl="0" indent="0" algn="ctr" rtl="0">
              <a:spcBef>
                <a:spcPts val="0"/>
              </a:spcBef>
              <a:spcAft>
                <a:spcPts val="0"/>
              </a:spcAft>
              <a:buNone/>
            </a:pPr>
            <a:endParaRPr sz="2500">
              <a:solidFill>
                <a:schemeClr val="lt1"/>
              </a:solidFill>
            </a:endParaRPr>
          </a:p>
          <a:p>
            <a:pPr marL="0" lvl="0" indent="0" algn="ctr" rtl="0">
              <a:spcBef>
                <a:spcPts val="0"/>
              </a:spcBef>
              <a:spcAft>
                <a:spcPts val="0"/>
              </a:spcAft>
              <a:buNone/>
            </a:pPr>
            <a:r>
              <a:rPr lang="en-US" sz="2500">
                <a:solidFill>
                  <a:schemeClr val="lt1"/>
                </a:solidFill>
              </a:rPr>
              <a:t>Option #2</a:t>
            </a:r>
            <a:endParaRPr sz="2500">
              <a:solidFill>
                <a:schemeClr val="lt1"/>
              </a:solidFill>
            </a:endParaRPr>
          </a:p>
        </p:txBody>
      </p:sp>
      <p:grpSp>
        <p:nvGrpSpPr>
          <p:cNvPr id="280" name="Google Shape;280;g114c60eba7d_1_787" descr="Local graphic."/>
          <p:cNvGrpSpPr/>
          <p:nvPr/>
        </p:nvGrpSpPr>
        <p:grpSpPr>
          <a:xfrm>
            <a:off x="10606594" y="1422225"/>
            <a:ext cx="1424764" cy="1424764"/>
            <a:chOff x="2859873" y="853971"/>
            <a:chExt cx="1068600" cy="1068600"/>
          </a:xfrm>
        </p:grpSpPr>
        <p:sp>
          <p:nvSpPr>
            <p:cNvPr id="281" name="Google Shape;281;g114c60eba7d_1_787"/>
            <p:cNvSpPr/>
            <p:nvPr/>
          </p:nvSpPr>
          <p:spPr>
            <a:xfrm>
              <a:off x="2859873" y="853971"/>
              <a:ext cx="1068600" cy="1068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82" name="Google Shape;282;g114c60eba7d_1_787"/>
            <p:cNvSpPr txBox="1"/>
            <p:nvPr/>
          </p:nvSpPr>
          <p:spPr>
            <a:xfrm>
              <a:off x="3012800" y="1022197"/>
              <a:ext cx="762600" cy="7323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None/>
              </a:pPr>
              <a:r>
                <a:rPr lang="en-US" sz="1800">
                  <a:solidFill>
                    <a:srgbClr val="FFFFFF"/>
                  </a:solidFill>
                  <a:latin typeface="Roboto"/>
                  <a:ea typeface="Roboto"/>
                  <a:cs typeface="Roboto"/>
                  <a:sym typeface="Roboto"/>
                </a:rPr>
                <a:t>Local</a:t>
              </a:r>
              <a:endParaRPr sz="1800">
                <a:solidFill>
                  <a:srgbClr val="FFFFFF"/>
                </a:solidFill>
                <a:latin typeface="Roboto"/>
                <a:ea typeface="Roboto"/>
                <a:cs typeface="Roboto"/>
                <a:sym typeface="Roboto"/>
              </a:endParaRPr>
            </a:p>
          </p:txBody>
        </p:sp>
      </p:grpSp>
      <p:grpSp>
        <p:nvGrpSpPr>
          <p:cNvPr id="283" name="Google Shape;283;g114c60eba7d_1_787" descr="State graphic."/>
          <p:cNvGrpSpPr/>
          <p:nvPr/>
        </p:nvGrpSpPr>
        <p:grpSpPr>
          <a:xfrm>
            <a:off x="9114319" y="1422225"/>
            <a:ext cx="1424764" cy="1424764"/>
            <a:chOff x="2859873" y="853971"/>
            <a:chExt cx="1068600" cy="1068600"/>
          </a:xfrm>
        </p:grpSpPr>
        <p:sp>
          <p:nvSpPr>
            <p:cNvPr id="284" name="Google Shape;284;g114c60eba7d_1_787"/>
            <p:cNvSpPr/>
            <p:nvPr/>
          </p:nvSpPr>
          <p:spPr>
            <a:xfrm>
              <a:off x="2859873" y="853971"/>
              <a:ext cx="1068600" cy="1068600"/>
            </a:xfrm>
            <a:prstGeom prst="ellipse">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85" name="Google Shape;285;g114c60eba7d_1_787"/>
            <p:cNvSpPr txBox="1"/>
            <p:nvPr/>
          </p:nvSpPr>
          <p:spPr>
            <a:xfrm>
              <a:off x="3012800" y="1022197"/>
              <a:ext cx="762600" cy="7323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None/>
              </a:pPr>
              <a:r>
                <a:rPr lang="en-US" sz="1800">
                  <a:solidFill>
                    <a:srgbClr val="FFFFFF"/>
                  </a:solidFill>
                  <a:latin typeface="Roboto"/>
                  <a:ea typeface="Roboto"/>
                  <a:cs typeface="Roboto"/>
                  <a:sym typeface="Roboto"/>
                </a:rPr>
                <a:t>State</a:t>
              </a:r>
              <a:endParaRPr sz="1800">
                <a:solidFill>
                  <a:srgbClr val="FFFFFF"/>
                </a:solidFill>
                <a:latin typeface="Roboto"/>
                <a:ea typeface="Roboto"/>
                <a:cs typeface="Roboto"/>
                <a:sym typeface="Roboto"/>
              </a:endParaRPr>
            </a:p>
          </p:txBody>
        </p:sp>
      </p:grpSp>
      <p:grpSp>
        <p:nvGrpSpPr>
          <p:cNvPr id="286" name="Google Shape;286;g114c60eba7d_1_787" descr="Other Federal graphic."/>
          <p:cNvGrpSpPr/>
          <p:nvPr/>
        </p:nvGrpSpPr>
        <p:grpSpPr>
          <a:xfrm>
            <a:off x="7622044" y="1422225"/>
            <a:ext cx="1424764" cy="1424764"/>
            <a:chOff x="2859873" y="853971"/>
            <a:chExt cx="1068600" cy="1068600"/>
          </a:xfrm>
        </p:grpSpPr>
        <p:sp>
          <p:nvSpPr>
            <p:cNvPr id="287" name="Google Shape;287;g114c60eba7d_1_787"/>
            <p:cNvSpPr/>
            <p:nvPr/>
          </p:nvSpPr>
          <p:spPr>
            <a:xfrm>
              <a:off x="2859873" y="853971"/>
              <a:ext cx="1068600" cy="1068600"/>
            </a:xfrm>
            <a:prstGeom prst="ellipse">
              <a:avLst/>
            </a:prstGeom>
            <a:solidFill>
              <a:srgbClr val="155B5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88" name="Google Shape;288;g114c60eba7d_1_787"/>
            <p:cNvSpPr txBox="1"/>
            <p:nvPr/>
          </p:nvSpPr>
          <p:spPr>
            <a:xfrm>
              <a:off x="3012800" y="1022197"/>
              <a:ext cx="762600" cy="732300"/>
            </a:xfrm>
            <a:prstGeom prst="rect">
              <a:avLst/>
            </a:prstGeom>
            <a:noFill/>
            <a:ln>
              <a:noFill/>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None/>
              </a:pPr>
              <a:r>
                <a:rPr lang="en-US" sz="1800">
                  <a:solidFill>
                    <a:srgbClr val="FFFFFF"/>
                  </a:solidFill>
                  <a:latin typeface="Roboto"/>
                  <a:ea typeface="Roboto"/>
                  <a:cs typeface="Roboto"/>
                  <a:sym typeface="Roboto"/>
                </a:rPr>
                <a:t>Other Federal</a:t>
              </a:r>
              <a:endParaRPr sz="1800">
                <a:solidFill>
                  <a:srgbClr val="FFFFFF"/>
                </a:solidFill>
                <a:latin typeface="Roboto"/>
                <a:ea typeface="Roboto"/>
                <a:cs typeface="Roboto"/>
                <a:sym typeface="Roboto"/>
              </a:endParaRPr>
            </a:p>
          </p:txBody>
        </p:sp>
      </p:grpSp>
      <p:sp>
        <p:nvSpPr>
          <p:cNvPr id="289" name="Google Shape;289;g114c60eba7d_1_787">
            <a:extLst>
              <a:ext uri="{C183D7F6-B498-43B3-948B-1728B52AA6E4}">
                <adec:decorative xmlns:adec="http://schemas.microsoft.com/office/drawing/2017/decorative" val="1"/>
              </a:ext>
            </a:extLst>
          </p:cNvPr>
          <p:cNvSpPr/>
          <p:nvPr/>
        </p:nvSpPr>
        <p:spPr>
          <a:xfrm>
            <a:off x="4371663" y="4658325"/>
            <a:ext cx="464100" cy="7470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g114c60eba7d_1_787"/>
          <p:cNvSpPr/>
          <p:nvPr/>
        </p:nvSpPr>
        <p:spPr>
          <a:xfrm>
            <a:off x="2412225" y="5458650"/>
            <a:ext cx="4383000" cy="551400"/>
          </a:xfrm>
          <a:prstGeom prst="roundRect">
            <a:avLst>
              <a:gd name="adj" fmla="val 16667"/>
            </a:avLst>
          </a:prstGeom>
          <a:solidFill>
            <a:srgbClr val="43BEC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a:t>Allowable Uses of ANY Program Included in the Consolidation SW Plan</a:t>
            </a:r>
            <a:endParaRPr sz="1600"/>
          </a:p>
        </p:txBody>
      </p:sp>
      <p:grpSp>
        <p:nvGrpSpPr>
          <p:cNvPr id="291" name="Google Shape;291;g114c60eba7d_1_787" descr="Consolidated Funds graphic."/>
          <p:cNvGrpSpPr/>
          <p:nvPr/>
        </p:nvGrpSpPr>
        <p:grpSpPr>
          <a:xfrm>
            <a:off x="2752592" y="3526582"/>
            <a:ext cx="3702272" cy="1049793"/>
            <a:chOff x="2859873" y="853971"/>
            <a:chExt cx="1068600" cy="1068600"/>
          </a:xfrm>
        </p:grpSpPr>
        <p:sp>
          <p:nvSpPr>
            <p:cNvPr id="292" name="Google Shape;292;g114c60eba7d_1_787"/>
            <p:cNvSpPr/>
            <p:nvPr/>
          </p:nvSpPr>
          <p:spPr>
            <a:xfrm>
              <a:off x="2859873" y="853971"/>
              <a:ext cx="1068600" cy="1068600"/>
            </a:xfrm>
            <a:prstGeom prst="ellipse">
              <a:avLst/>
            </a:prstGeom>
            <a:solidFill>
              <a:srgbClr val="155B5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93" name="Google Shape;293;g114c60eba7d_1_787"/>
            <p:cNvSpPr txBox="1"/>
            <p:nvPr/>
          </p:nvSpPr>
          <p:spPr>
            <a:xfrm>
              <a:off x="3012800" y="1022197"/>
              <a:ext cx="762600" cy="732300"/>
            </a:xfrm>
            <a:prstGeom prst="rect">
              <a:avLst/>
            </a:prstGeom>
            <a:noFill/>
            <a:ln>
              <a:noFill/>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None/>
              </a:pPr>
              <a:r>
                <a:rPr lang="en-US" sz="1700">
                  <a:solidFill>
                    <a:srgbClr val="FFFFFF"/>
                  </a:solidFill>
                  <a:latin typeface="Roboto"/>
                  <a:ea typeface="Roboto"/>
                  <a:cs typeface="Roboto"/>
                  <a:sym typeface="Roboto"/>
                </a:rPr>
                <a:t>Consolidated Funds</a:t>
              </a:r>
              <a:endParaRPr sz="1700">
                <a:solidFill>
                  <a:srgbClr val="FFFFFF"/>
                </a:solidFill>
                <a:latin typeface="Roboto"/>
                <a:ea typeface="Roboto"/>
                <a:cs typeface="Roboto"/>
                <a:sym typeface="Roboto"/>
              </a:endParaRPr>
            </a:p>
          </p:txBody>
        </p:sp>
      </p:grpSp>
      <p:cxnSp>
        <p:nvCxnSpPr>
          <p:cNvPr id="294" name="Google Shape;294;g114c60eba7d_1_787">
            <a:extLst>
              <a:ext uri="{C183D7F6-B498-43B3-948B-1728B52AA6E4}">
                <adec:decorative xmlns:adec="http://schemas.microsoft.com/office/drawing/2017/decorative" val="1"/>
              </a:ext>
            </a:extLst>
          </p:cNvPr>
          <p:cNvCxnSpPr/>
          <p:nvPr/>
        </p:nvCxnSpPr>
        <p:spPr>
          <a:xfrm>
            <a:off x="4596200" y="1422342"/>
            <a:ext cx="6000" cy="1426500"/>
          </a:xfrm>
          <a:prstGeom prst="straightConnector1">
            <a:avLst/>
          </a:prstGeom>
          <a:noFill/>
          <a:ln w="38100" cap="flat" cmpd="sng">
            <a:solidFill>
              <a:schemeClr val="dk2"/>
            </a:solidFill>
            <a:prstDash val="dash"/>
            <a:round/>
            <a:headEnd type="none" w="med" len="med"/>
            <a:tailEnd type="none" w="med" len="med"/>
          </a:ln>
        </p:spPr>
      </p:cxnSp>
      <p:cxnSp>
        <p:nvCxnSpPr>
          <p:cNvPr id="295" name="Google Shape;295;g114c60eba7d_1_787">
            <a:extLst>
              <a:ext uri="{C183D7F6-B498-43B3-948B-1728B52AA6E4}">
                <adec:decorative xmlns:adec="http://schemas.microsoft.com/office/drawing/2017/decorative" val="1"/>
              </a:ext>
            </a:extLst>
          </p:cNvPr>
          <p:cNvCxnSpPr/>
          <p:nvPr/>
        </p:nvCxnSpPr>
        <p:spPr>
          <a:xfrm>
            <a:off x="3108438" y="1421354"/>
            <a:ext cx="6000" cy="1426500"/>
          </a:xfrm>
          <a:prstGeom prst="straightConnector1">
            <a:avLst/>
          </a:prstGeom>
          <a:noFill/>
          <a:ln w="38100" cap="flat" cmpd="sng">
            <a:solidFill>
              <a:schemeClr val="dk2"/>
            </a:solidFill>
            <a:prstDash val="dash"/>
            <a:round/>
            <a:headEnd type="none" w="med" len="med"/>
            <a:tailEnd type="none" w="med" len="med"/>
          </a:ln>
        </p:spPr>
      </p:cxnSp>
      <p:cxnSp>
        <p:nvCxnSpPr>
          <p:cNvPr id="296" name="Google Shape;296;g114c60eba7d_1_787">
            <a:extLst>
              <a:ext uri="{C183D7F6-B498-43B3-948B-1728B52AA6E4}">
                <adec:decorative xmlns:adec="http://schemas.microsoft.com/office/drawing/2017/decorative" val="1"/>
              </a:ext>
            </a:extLst>
          </p:cNvPr>
          <p:cNvCxnSpPr/>
          <p:nvPr/>
        </p:nvCxnSpPr>
        <p:spPr>
          <a:xfrm>
            <a:off x="6092988" y="1422354"/>
            <a:ext cx="6000" cy="1426500"/>
          </a:xfrm>
          <a:prstGeom prst="straightConnector1">
            <a:avLst/>
          </a:prstGeom>
          <a:noFill/>
          <a:ln w="38100" cap="flat" cmpd="sng">
            <a:solidFill>
              <a:schemeClr val="dk2"/>
            </a:solidFill>
            <a:prstDash val="dash"/>
            <a:round/>
            <a:headEnd type="none" w="med" len="med"/>
            <a:tailEnd type="none" w="med" len="med"/>
          </a:ln>
        </p:spPr>
      </p:cxnSp>
      <p:cxnSp>
        <p:nvCxnSpPr>
          <p:cNvPr id="297" name="Google Shape;297;g114c60eba7d_1_787">
            <a:extLst>
              <a:ext uri="{C183D7F6-B498-43B3-948B-1728B52AA6E4}">
                <adec:decorative xmlns:adec="http://schemas.microsoft.com/office/drawing/2017/decorative" val="1"/>
              </a:ext>
            </a:extLst>
          </p:cNvPr>
          <p:cNvCxnSpPr/>
          <p:nvPr/>
        </p:nvCxnSpPr>
        <p:spPr>
          <a:xfrm>
            <a:off x="7585263" y="1421354"/>
            <a:ext cx="6000" cy="1426500"/>
          </a:xfrm>
          <a:prstGeom prst="straightConnector1">
            <a:avLst/>
          </a:prstGeom>
          <a:noFill/>
          <a:ln w="38100" cap="flat" cmpd="sng">
            <a:solidFill>
              <a:schemeClr val="dk2"/>
            </a:solidFill>
            <a:prstDash val="dash"/>
            <a:round/>
            <a:headEnd type="none" w="med" len="med"/>
            <a:tailEnd type="none" w="med" len="med"/>
          </a:ln>
        </p:spPr>
      </p:cxnSp>
      <p:cxnSp>
        <p:nvCxnSpPr>
          <p:cNvPr id="298" name="Google Shape;298;g114c60eba7d_1_787">
            <a:extLst>
              <a:ext uri="{C183D7F6-B498-43B3-948B-1728B52AA6E4}">
                <adec:decorative xmlns:adec="http://schemas.microsoft.com/office/drawing/2017/decorative" val="1"/>
              </a:ext>
            </a:extLst>
          </p:cNvPr>
          <p:cNvCxnSpPr/>
          <p:nvPr/>
        </p:nvCxnSpPr>
        <p:spPr>
          <a:xfrm>
            <a:off x="1616150" y="1421354"/>
            <a:ext cx="6000" cy="1426500"/>
          </a:xfrm>
          <a:prstGeom prst="straightConnector1">
            <a:avLst/>
          </a:prstGeom>
          <a:noFill/>
          <a:ln w="38100" cap="flat" cmpd="sng">
            <a:solidFill>
              <a:schemeClr val="dk2"/>
            </a:solidFill>
            <a:prstDash val="dash"/>
            <a:round/>
            <a:headEnd type="none" w="med" len="med"/>
            <a:tailEnd type="none" w="med" len="med"/>
          </a:ln>
        </p:spPr>
      </p:cxnSp>
      <p:grpSp>
        <p:nvGrpSpPr>
          <p:cNvPr id="299" name="Google Shape;299;g114c60eba7d_1_787">
            <a:extLst>
              <a:ext uri="{C183D7F6-B498-43B3-948B-1728B52AA6E4}">
                <adec:decorative xmlns:adec="http://schemas.microsoft.com/office/drawing/2017/decorative" val="1"/>
              </a:ext>
            </a:extLst>
          </p:cNvPr>
          <p:cNvGrpSpPr/>
          <p:nvPr/>
        </p:nvGrpSpPr>
        <p:grpSpPr>
          <a:xfrm>
            <a:off x="160644" y="1422225"/>
            <a:ext cx="1424764" cy="1424764"/>
            <a:chOff x="2859873" y="853971"/>
            <a:chExt cx="1068600" cy="1068600"/>
          </a:xfrm>
        </p:grpSpPr>
        <p:sp>
          <p:nvSpPr>
            <p:cNvPr id="300" name="Google Shape;300;g114c60eba7d_1_787"/>
            <p:cNvSpPr/>
            <p:nvPr/>
          </p:nvSpPr>
          <p:spPr>
            <a:xfrm>
              <a:off x="2859873" y="853971"/>
              <a:ext cx="1068600" cy="1068600"/>
            </a:xfrm>
            <a:prstGeom prst="ellipse">
              <a:avLst/>
            </a:prstGeom>
            <a:solidFill>
              <a:srgbClr val="155B5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01" name="Google Shape;301;g114c60eba7d_1_787"/>
            <p:cNvSpPr txBox="1"/>
            <p:nvPr/>
          </p:nvSpPr>
          <p:spPr>
            <a:xfrm>
              <a:off x="3012800" y="1022197"/>
              <a:ext cx="762600" cy="732300"/>
            </a:xfrm>
            <a:prstGeom prst="rect">
              <a:avLst/>
            </a:prstGeom>
            <a:noFill/>
            <a:ln>
              <a:noFill/>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None/>
              </a:pPr>
              <a:r>
                <a:rPr lang="en-US" sz="1800">
                  <a:solidFill>
                    <a:srgbClr val="FFFFFF"/>
                  </a:solidFill>
                  <a:latin typeface="Roboto"/>
                  <a:ea typeface="Roboto"/>
                  <a:cs typeface="Roboto"/>
                  <a:sym typeface="Roboto"/>
                </a:rPr>
                <a:t>Title I</a:t>
              </a:r>
              <a:endParaRPr sz="1800">
                <a:solidFill>
                  <a:srgbClr val="FFFFFF"/>
                </a:solidFill>
                <a:latin typeface="Roboto"/>
                <a:ea typeface="Roboto"/>
                <a:cs typeface="Roboto"/>
                <a:sym typeface="Roboto"/>
              </a:endParaRPr>
            </a:p>
          </p:txBody>
        </p:sp>
      </p:grpSp>
      <p:grpSp>
        <p:nvGrpSpPr>
          <p:cNvPr id="302" name="Google Shape;302;g114c60eba7d_1_787" descr="Title II graphic."/>
          <p:cNvGrpSpPr/>
          <p:nvPr/>
        </p:nvGrpSpPr>
        <p:grpSpPr>
          <a:xfrm>
            <a:off x="1893085" y="1679063"/>
            <a:ext cx="944429" cy="911088"/>
            <a:chOff x="2859873" y="853971"/>
            <a:chExt cx="1068600" cy="1068600"/>
          </a:xfrm>
        </p:grpSpPr>
        <p:sp>
          <p:nvSpPr>
            <p:cNvPr id="303" name="Google Shape;303;g114c60eba7d_1_787"/>
            <p:cNvSpPr/>
            <p:nvPr/>
          </p:nvSpPr>
          <p:spPr>
            <a:xfrm>
              <a:off x="2859873" y="853971"/>
              <a:ext cx="1068600" cy="1068600"/>
            </a:xfrm>
            <a:prstGeom prst="ellipse">
              <a:avLst/>
            </a:prstGeom>
            <a:solidFill>
              <a:srgbClr val="155B5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04" name="Google Shape;304;g114c60eba7d_1_787"/>
            <p:cNvSpPr txBox="1"/>
            <p:nvPr/>
          </p:nvSpPr>
          <p:spPr>
            <a:xfrm>
              <a:off x="3012800" y="1022197"/>
              <a:ext cx="762600" cy="732300"/>
            </a:xfrm>
            <a:prstGeom prst="rect">
              <a:avLst/>
            </a:prstGeom>
            <a:noFill/>
            <a:ln>
              <a:noFill/>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None/>
              </a:pPr>
              <a:r>
                <a:rPr lang="en-US" sz="1800">
                  <a:solidFill>
                    <a:srgbClr val="FFFFFF"/>
                  </a:solidFill>
                  <a:latin typeface="Roboto"/>
                  <a:ea typeface="Roboto"/>
                  <a:cs typeface="Roboto"/>
                  <a:sym typeface="Roboto"/>
                </a:rPr>
                <a:t>II</a:t>
              </a:r>
              <a:endParaRPr sz="1800">
                <a:solidFill>
                  <a:srgbClr val="FFFFFF"/>
                </a:solidFill>
                <a:latin typeface="Roboto"/>
                <a:ea typeface="Roboto"/>
                <a:cs typeface="Roboto"/>
                <a:sym typeface="Roboto"/>
              </a:endParaRPr>
            </a:p>
          </p:txBody>
        </p:sp>
      </p:grpSp>
      <p:grpSp>
        <p:nvGrpSpPr>
          <p:cNvPr id="305" name="Google Shape;305;g114c60eba7d_1_787" descr="Title III graphic."/>
          <p:cNvGrpSpPr/>
          <p:nvPr/>
        </p:nvGrpSpPr>
        <p:grpSpPr>
          <a:xfrm>
            <a:off x="3554515" y="1846670"/>
            <a:ext cx="606110" cy="575869"/>
            <a:chOff x="2859873" y="853971"/>
            <a:chExt cx="1068600" cy="1068600"/>
          </a:xfrm>
        </p:grpSpPr>
        <p:sp>
          <p:nvSpPr>
            <p:cNvPr id="306" name="Google Shape;306;g114c60eba7d_1_787"/>
            <p:cNvSpPr/>
            <p:nvPr/>
          </p:nvSpPr>
          <p:spPr>
            <a:xfrm>
              <a:off x="2859873" y="853971"/>
              <a:ext cx="1068600" cy="1068600"/>
            </a:xfrm>
            <a:prstGeom prst="ellipse">
              <a:avLst/>
            </a:prstGeom>
            <a:solidFill>
              <a:srgbClr val="155B5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07" name="Google Shape;307;g114c60eba7d_1_787"/>
            <p:cNvSpPr txBox="1"/>
            <p:nvPr/>
          </p:nvSpPr>
          <p:spPr>
            <a:xfrm>
              <a:off x="3012800" y="1022197"/>
              <a:ext cx="762600" cy="732300"/>
            </a:xfrm>
            <a:prstGeom prst="rect">
              <a:avLst/>
            </a:prstGeom>
            <a:noFill/>
            <a:ln>
              <a:noFill/>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None/>
              </a:pPr>
              <a:r>
                <a:rPr lang="en-US" sz="1800">
                  <a:solidFill>
                    <a:srgbClr val="FFFFFF"/>
                  </a:solidFill>
                  <a:latin typeface="Roboto"/>
                  <a:ea typeface="Roboto"/>
                  <a:cs typeface="Roboto"/>
                  <a:sym typeface="Roboto"/>
                </a:rPr>
                <a:t>III</a:t>
              </a:r>
              <a:endParaRPr sz="1800">
                <a:solidFill>
                  <a:srgbClr val="FFFFFF"/>
                </a:solidFill>
                <a:latin typeface="Roboto"/>
                <a:ea typeface="Roboto"/>
                <a:cs typeface="Roboto"/>
                <a:sym typeface="Roboto"/>
              </a:endParaRPr>
            </a:p>
          </p:txBody>
        </p:sp>
      </p:grpSp>
      <p:grpSp>
        <p:nvGrpSpPr>
          <p:cNvPr id="308" name="Google Shape;308;g114c60eba7d_1_787" descr="Title IV graphic."/>
          <p:cNvGrpSpPr/>
          <p:nvPr/>
        </p:nvGrpSpPr>
        <p:grpSpPr>
          <a:xfrm>
            <a:off x="5006626" y="1801532"/>
            <a:ext cx="686469" cy="666165"/>
            <a:chOff x="2859873" y="853971"/>
            <a:chExt cx="1068600" cy="1068600"/>
          </a:xfrm>
        </p:grpSpPr>
        <p:sp>
          <p:nvSpPr>
            <p:cNvPr id="309" name="Google Shape;309;g114c60eba7d_1_787"/>
            <p:cNvSpPr/>
            <p:nvPr/>
          </p:nvSpPr>
          <p:spPr>
            <a:xfrm>
              <a:off x="2859873" y="853971"/>
              <a:ext cx="1068600" cy="1068600"/>
            </a:xfrm>
            <a:prstGeom prst="ellipse">
              <a:avLst/>
            </a:prstGeom>
            <a:solidFill>
              <a:srgbClr val="155B5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10" name="Google Shape;310;g114c60eba7d_1_787"/>
            <p:cNvSpPr txBox="1"/>
            <p:nvPr/>
          </p:nvSpPr>
          <p:spPr>
            <a:xfrm>
              <a:off x="3012800" y="1022197"/>
              <a:ext cx="762600" cy="732300"/>
            </a:xfrm>
            <a:prstGeom prst="rect">
              <a:avLst/>
            </a:prstGeom>
            <a:noFill/>
            <a:ln>
              <a:noFill/>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None/>
              </a:pPr>
              <a:r>
                <a:rPr lang="en-US" sz="1800">
                  <a:solidFill>
                    <a:srgbClr val="FFFFFF"/>
                  </a:solidFill>
                  <a:latin typeface="Roboto"/>
                  <a:ea typeface="Roboto"/>
                  <a:cs typeface="Roboto"/>
                  <a:sym typeface="Roboto"/>
                </a:rPr>
                <a:t>IV</a:t>
              </a:r>
              <a:endParaRPr sz="1800">
                <a:solidFill>
                  <a:srgbClr val="FFFFFF"/>
                </a:solidFill>
                <a:latin typeface="Roboto"/>
                <a:ea typeface="Roboto"/>
                <a:cs typeface="Roboto"/>
                <a:sym typeface="Roboto"/>
              </a:endParaRPr>
            </a:p>
          </p:txBody>
        </p:sp>
      </p:grpSp>
      <p:grpSp>
        <p:nvGrpSpPr>
          <p:cNvPr id="311" name="Google Shape;311;g114c60eba7d_1_787" descr="Title V graphic."/>
          <p:cNvGrpSpPr/>
          <p:nvPr/>
        </p:nvGrpSpPr>
        <p:grpSpPr>
          <a:xfrm>
            <a:off x="6574684" y="1846670"/>
            <a:ext cx="534941" cy="575869"/>
            <a:chOff x="2859873" y="853971"/>
            <a:chExt cx="1068600" cy="1068600"/>
          </a:xfrm>
        </p:grpSpPr>
        <p:sp>
          <p:nvSpPr>
            <p:cNvPr id="312" name="Google Shape;312;g114c60eba7d_1_787"/>
            <p:cNvSpPr/>
            <p:nvPr/>
          </p:nvSpPr>
          <p:spPr>
            <a:xfrm>
              <a:off x="2859873" y="853971"/>
              <a:ext cx="1068600" cy="1068600"/>
            </a:xfrm>
            <a:prstGeom prst="ellipse">
              <a:avLst/>
            </a:prstGeom>
            <a:solidFill>
              <a:srgbClr val="155B5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13" name="Google Shape;313;g114c60eba7d_1_787"/>
            <p:cNvSpPr txBox="1"/>
            <p:nvPr/>
          </p:nvSpPr>
          <p:spPr>
            <a:xfrm>
              <a:off x="3012800" y="1022197"/>
              <a:ext cx="762600" cy="732300"/>
            </a:xfrm>
            <a:prstGeom prst="rect">
              <a:avLst/>
            </a:prstGeom>
            <a:noFill/>
            <a:ln>
              <a:noFill/>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None/>
              </a:pPr>
              <a:r>
                <a:rPr lang="en-US" sz="1800">
                  <a:solidFill>
                    <a:srgbClr val="FFFFFF"/>
                  </a:solidFill>
                  <a:latin typeface="Roboto"/>
                  <a:ea typeface="Roboto"/>
                  <a:cs typeface="Roboto"/>
                  <a:sym typeface="Roboto"/>
                </a:rPr>
                <a:t>V</a:t>
              </a:r>
              <a:endParaRPr sz="1800">
                <a:solidFill>
                  <a:srgbClr val="FFFFFF"/>
                </a:solidFill>
                <a:latin typeface="Roboto"/>
                <a:ea typeface="Roboto"/>
                <a:cs typeface="Roboto"/>
                <a:sym typeface="Roboto"/>
              </a:endParaRPr>
            </a:p>
          </p:txBody>
        </p:sp>
      </p:grpSp>
      <p:sp>
        <p:nvSpPr>
          <p:cNvPr id="314" name="Google Shape;314;g114c60eba7d_1_787"/>
          <p:cNvSpPr/>
          <p:nvPr/>
        </p:nvSpPr>
        <p:spPr>
          <a:xfrm>
            <a:off x="249600" y="3695900"/>
            <a:ext cx="2065800" cy="1230600"/>
          </a:xfrm>
          <a:prstGeom prst="roundRect">
            <a:avLst>
              <a:gd name="adj" fmla="val 16667"/>
            </a:avLst>
          </a:prstGeom>
          <a:solidFill>
            <a:srgbClr val="F7BCA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700" b="1"/>
              <a:t>Remember: Not all funds must be used in consolidation.</a:t>
            </a:r>
            <a:endParaRPr sz="1700" b="1"/>
          </a:p>
        </p:txBody>
      </p:sp>
      <p:sp>
        <p:nvSpPr>
          <p:cNvPr id="315" name="Google Shape;315;g114c60eba7d_1_787">
            <a:extLst>
              <a:ext uri="{C183D7F6-B498-43B3-948B-1728B52AA6E4}">
                <adec:decorative xmlns:adec="http://schemas.microsoft.com/office/drawing/2017/decorative" val="1"/>
              </a:ext>
            </a:extLst>
          </p:cNvPr>
          <p:cNvSpPr/>
          <p:nvPr/>
        </p:nvSpPr>
        <p:spPr>
          <a:xfrm>
            <a:off x="9594650" y="2948900"/>
            <a:ext cx="464100" cy="7470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g114c60eba7d_1_787">
            <a:extLst>
              <a:ext uri="{C183D7F6-B498-43B3-948B-1728B52AA6E4}">
                <adec:decorative xmlns:adec="http://schemas.microsoft.com/office/drawing/2017/decorative" val="1"/>
              </a:ext>
            </a:extLst>
          </p:cNvPr>
          <p:cNvSpPr/>
          <p:nvPr/>
        </p:nvSpPr>
        <p:spPr>
          <a:xfrm>
            <a:off x="11086925" y="2948900"/>
            <a:ext cx="464100" cy="7470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g114c60eba7d_1_787"/>
          <p:cNvSpPr/>
          <p:nvPr/>
        </p:nvSpPr>
        <p:spPr>
          <a:xfrm>
            <a:off x="9114350" y="3797800"/>
            <a:ext cx="1424700" cy="1230600"/>
          </a:xfrm>
          <a:prstGeom prst="roundRect">
            <a:avLst>
              <a:gd name="adj" fmla="val 16667"/>
            </a:avLst>
          </a:prstGeom>
          <a:solidFill>
            <a:srgbClr val="43BEC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t>Allowable Uses of Grant</a:t>
            </a:r>
            <a:endParaRPr sz="1800"/>
          </a:p>
        </p:txBody>
      </p:sp>
      <p:sp>
        <p:nvSpPr>
          <p:cNvPr id="318" name="Google Shape;318;g114c60eba7d_1_787"/>
          <p:cNvSpPr/>
          <p:nvPr/>
        </p:nvSpPr>
        <p:spPr>
          <a:xfrm>
            <a:off x="10606625" y="3797800"/>
            <a:ext cx="1424700" cy="1230600"/>
          </a:xfrm>
          <a:prstGeom prst="roundRect">
            <a:avLst>
              <a:gd name="adj" fmla="val 16667"/>
            </a:avLst>
          </a:prstGeom>
          <a:solidFill>
            <a:srgbClr val="43BEC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t>Allowable Uses</a:t>
            </a:r>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g114c60eba7d_1_924"/>
          <p:cNvSpPr/>
          <p:nvPr/>
        </p:nvSpPr>
        <p:spPr>
          <a:xfrm>
            <a:off x="160650" y="1422225"/>
            <a:ext cx="11870700" cy="2238825"/>
          </a:xfrm>
          <a:prstGeom prst="flowChartOffpageConnector">
            <a:avLst/>
          </a:prstGeom>
          <a:solidFill>
            <a:srgbClr val="0097A7">
              <a:alpha val="2921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500">
              <a:solidFill>
                <a:schemeClr val="lt1"/>
              </a:solidFill>
            </a:endParaRPr>
          </a:p>
          <a:p>
            <a:pPr marL="0" lvl="0" indent="0" algn="ctr" rtl="0">
              <a:spcBef>
                <a:spcPts val="0"/>
              </a:spcBef>
              <a:spcAft>
                <a:spcPts val="0"/>
              </a:spcAft>
              <a:buNone/>
            </a:pPr>
            <a:endParaRPr sz="2500">
              <a:solidFill>
                <a:schemeClr val="lt1"/>
              </a:solidFill>
            </a:endParaRPr>
          </a:p>
          <a:p>
            <a:pPr marL="0" lvl="0" indent="0" algn="ctr" rtl="0">
              <a:spcBef>
                <a:spcPts val="0"/>
              </a:spcBef>
              <a:spcAft>
                <a:spcPts val="0"/>
              </a:spcAft>
              <a:buNone/>
            </a:pPr>
            <a:endParaRPr sz="2500">
              <a:solidFill>
                <a:schemeClr val="lt1"/>
              </a:solidFill>
            </a:endParaRPr>
          </a:p>
          <a:p>
            <a:pPr marL="0" lvl="0" indent="0" algn="ctr" rtl="0">
              <a:spcBef>
                <a:spcPts val="0"/>
              </a:spcBef>
              <a:spcAft>
                <a:spcPts val="0"/>
              </a:spcAft>
              <a:buNone/>
            </a:pPr>
            <a:endParaRPr sz="2500">
              <a:solidFill>
                <a:schemeClr val="lt1"/>
              </a:solidFill>
            </a:endParaRPr>
          </a:p>
          <a:p>
            <a:pPr marL="0" lvl="0" indent="0" algn="ctr" rtl="0">
              <a:spcBef>
                <a:spcPts val="0"/>
              </a:spcBef>
              <a:spcAft>
                <a:spcPts val="0"/>
              </a:spcAft>
              <a:buNone/>
            </a:pPr>
            <a:r>
              <a:rPr lang="en-US" sz="2500">
                <a:solidFill>
                  <a:schemeClr val="lt1"/>
                </a:solidFill>
              </a:rPr>
              <a:t>Option #3</a:t>
            </a:r>
            <a:endParaRPr sz="2500">
              <a:solidFill>
                <a:schemeClr val="lt1"/>
              </a:solidFill>
            </a:endParaRPr>
          </a:p>
        </p:txBody>
      </p:sp>
      <p:sp>
        <p:nvSpPr>
          <p:cNvPr id="325" name="Google Shape;325;g114c60eba7d_1_924"/>
          <p:cNvSpPr txBox="1">
            <a:spLocks noGrp="1"/>
          </p:cNvSpPr>
          <p:nvPr>
            <p:ph type="title"/>
          </p:nvPr>
        </p:nvSpPr>
        <p:spPr>
          <a:xfrm>
            <a:off x="1307721" y="356625"/>
            <a:ext cx="9868800" cy="7470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Consolidated Schoolwide Program (Option #3)</a:t>
            </a:r>
            <a:endParaRPr/>
          </a:p>
        </p:txBody>
      </p:sp>
      <p:sp>
        <p:nvSpPr>
          <p:cNvPr id="326" name="Google Shape;326;g114c60eba7d_1_924"/>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14</a:t>
            </a:fld>
            <a:endParaRPr/>
          </a:p>
        </p:txBody>
      </p:sp>
      <p:grpSp>
        <p:nvGrpSpPr>
          <p:cNvPr id="327" name="Google Shape;327;g114c60eba7d_1_924" descr="Local graphic."/>
          <p:cNvGrpSpPr/>
          <p:nvPr/>
        </p:nvGrpSpPr>
        <p:grpSpPr>
          <a:xfrm>
            <a:off x="10606594" y="1422225"/>
            <a:ext cx="1424764" cy="1424764"/>
            <a:chOff x="2859873" y="853971"/>
            <a:chExt cx="1068600" cy="1068600"/>
          </a:xfrm>
        </p:grpSpPr>
        <p:sp>
          <p:nvSpPr>
            <p:cNvPr id="328" name="Google Shape;328;g114c60eba7d_1_924"/>
            <p:cNvSpPr/>
            <p:nvPr/>
          </p:nvSpPr>
          <p:spPr>
            <a:xfrm>
              <a:off x="2859873" y="853971"/>
              <a:ext cx="1068600" cy="10686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29" name="Google Shape;329;g114c60eba7d_1_924"/>
            <p:cNvSpPr txBox="1"/>
            <p:nvPr/>
          </p:nvSpPr>
          <p:spPr>
            <a:xfrm>
              <a:off x="3012800" y="1022197"/>
              <a:ext cx="762600" cy="7323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None/>
              </a:pPr>
              <a:r>
                <a:rPr lang="en-US" sz="1800">
                  <a:solidFill>
                    <a:srgbClr val="FFFFFF"/>
                  </a:solidFill>
                  <a:latin typeface="Roboto"/>
                  <a:ea typeface="Roboto"/>
                  <a:cs typeface="Roboto"/>
                  <a:sym typeface="Roboto"/>
                </a:rPr>
                <a:t>Local</a:t>
              </a:r>
              <a:endParaRPr sz="1800">
                <a:solidFill>
                  <a:srgbClr val="FFFFFF"/>
                </a:solidFill>
                <a:latin typeface="Roboto"/>
                <a:ea typeface="Roboto"/>
                <a:cs typeface="Roboto"/>
                <a:sym typeface="Roboto"/>
              </a:endParaRPr>
            </a:p>
          </p:txBody>
        </p:sp>
      </p:grpSp>
      <p:grpSp>
        <p:nvGrpSpPr>
          <p:cNvPr id="330" name="Google Shape;330;g114c60eba7d_1_924" descr="State graphic."/>
          <p:cNvGrpSpPr/>
          <p:nvPr/>
        </p:nvGrpSpPr>
        <p:grpSpPr>
          <a:xfrm>
            <a:off x="9114319" y="1422225"/>
            <a:ext cx="1424764" cy="1424764"/>
            <a:chOff x="2859873" y="853971"/>
            <a:chExt cx="1068600" cy="1068600"/>
          </a:xfrm>
        </p:grpSpPr>
        <p:sp>
          <p:nvSpPr>
            <p:cNvPr id="331" name="Google Shape;331;g114c60eba7d_1_924"/>
            <p:cNvSpPr/>
            <p:nvPr/>
          </p:nvSpPr>
          <p:spPr>
            <a:xfrm>
              <a:off x="2859873" y="853971"/>
              <a:ext cx="1068600" cy="1068600"/>
            </a:xfrm>
            <a:prstGeom prst="ellipse">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32" name="Google Shape;332;g114c60eba7d_1_924"/>
            <p:cNvSpPr txBox="1"/>
            <p:nvPr/>
          </p:nvSpPr>
          <p:spPr>
            <a:xfrm>
              <a:off x="3012800" y="1022197"/>
              <a:ext cx="762600" cy="7323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None/>
              </a:pPr>
              <a:r>
                <a:rPr lang="en-US" sz="1800">
                  <a:solidFill>
                    <a:srgbClr val="FFFFFF"/>
                  </a:solidFill>
                  <a:latin typeface="Roboto"/>
                  <a:ea typeface="Roboto"/>
                  <a:cs typeface="Roboto"/>
                  <a:sym typeface="Roboto"/>
                </a:rPr>
                <a:t>State</a:t>
              </a:r>
              <a:endParaRPr sz="1800">
                <a:solidFill>
                  <a:srgbClr val="FFFFFF"/>
                </a:solidFill>
                <a:latin typeface="Roboto"/>
                <a:ea typeface="Roboto"/>
                <a:cs typeface="Roboto"/>
                <a:sym typeface="Roboto"/>
              </a:endParaRPr>
            </a:p>
          </p:txBody>
        </p:sp>
      </p:grpSp>
      <p:grpSp>
        <p:nvGrpSpPr>
          <p:cNvPr id="333" name="Google Shape;333;g114c60eba7d_1_924" descr="Other Federal graphic."/>
          <p:cNvGrpSpPr/>
          <p:nvPr/>
        </p:nvGrpSpPr>
        <p:grpSpPr>
          <a:xfrm>
            <a:off x="7622044" y="1422225"/>
            <a:ext cx="1424764" cy="1424764"/>
            <a:chOff x="2859873" y="853971"/>
            <a:chExt cx="1068600" cy="1068600"/>
          </a:xfrm>
        </p:grpSpPr>
        <p:sp>
          <p:nvSpPr>
            <p:cNvPr id="334" name="Google Shape;334;g114c60eba7d_1_924"/>
            <p:cNvSpPr/>
            <p:nvPr/>
          </p:nvSpPr>
          <p:spPr>
            <a:xfrm>
              <a:off x="2859873" y="853971"/>
              <a:ext cx="1068600" cy="1068600"/>
            </a:xfrm>
            <a:prstGeom prst="ellipse">
              <a:avLst/>
            </a:prstGeom>
            <a:solidFill>
              <a:srgbClr val="155B5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35" name="Google Shape;335;g114c60eba7d_1_924"/>
            <p:cNvSpPr txBox="1"/>
            <p:nvPr/>
          </p:nvSpPr>
          <p:spPr>
            <a:xfrm>
              <a:off x="3012800" y="1022197"/>
              <a:ext cx="762600" cy="732300"/>
            </a:xfrm>
            <a:prstGeom prst="rect">
              <a:avLst/>
            </a:prstGeom>
            <a:noFill/>
            <a:ln>
              <a:noFill/>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None/>
              </a:pPr>
              <a:r>
                <a:rPr lang="en-US" sz="1800">
                  <a:solidFill>
                    <a:srgbClr val="FFFFFF"/>
                  </a:solidFill>
                  <a:latin typeface="Roboto"/>
                  <a:ea typeface="Roboto"/>
                  <a:cs typeface="Roboto"/>
                  <a:sym typeface="Roboto"/>
                </a:rPr>
                <a:t>Other Federal</a:t>
              </a:r>
              <a:endParaRPr sz="1800">
                <a:solidFill>
                  <a:srgbClr val="FFFFFF"/>
                </a:solidFill>
                <a:latin typeface="Roboto"/>
                <a:ea typeface="Roboto"/>
                <a:cs typeface="Roboto"/>
                <a:sym typeface="Roboto"/>
              </a:endParaRPr>
            </a:p>
          </p:txBody>
        </p:sp>
      </p:grpSp>
      <p:sp>
        <p:nvSpPr>
          <p:cNvPr id="336" name="Google Shape;336;g114c60eba7d_1_924">
            <a:extLst>
              <a:ext uri="{C183D7F6-B498-43B3-948B-1728B52AA6E4}">
                <adec:decorative xmlns:adec="http://schemas.microsoft.com/office/drawing/2017/decorative" val="1"/>
              </a:ext>
            </a:extLst>
          </p:cNvPr>
          <p:cNvSpPr/>
          <p:nvPr/>
        </p:nvSpPr>
        <p:spPr>
          <a:xfrm>
            <a:off x="5863925" y="4854450"/>
            <a:ext cx="464100" cy="7470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g114c60eba7d_1_924"/>
          <p:cNvSpPr/>
          <p:nvPr/>
        </p:nvSpPr>
        <p:spPr>
          <a:xfrm>
            <a:off x="3904488" y="5654775"/>
            <a:ext cx="4383000" cy="551400"/>
          </a:xfrm>
          <a:prstGeom prst="roundRect">
            <a:avLst>
              <a:gd name="adj" fmla="val 16667"/>
            </a:avLst>
          </a:prstGeom>
          <a:solidFill>
            <a:srgbClr val="43BEC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a:t>Allowable Uses of ANY Program Included in the Consolidation SW Plan</a:t>
            </a:r>
            <a:endParaRPr sz="1600"/>
          </a:p>
        </p:txBody>
      </p:sp>
      <p:grpSp>
        <p:nvGrpSpPr>
          <p:cNvPr id="338" name="Google Shape;338;g114c60eba7d_1_924" descr="Consolidated Funds graphic."/>
          <p:cNvGrpSpPr/>
          <p:nvPr/>
        </p:nvGrpSpPr>
        <p:grpSpPr>
          <a:xfrm>
            <a:off x="3646712" y="3732852"/>
            <a:ext cx="4898569" cy="1049793"/>
            <a:chOff x="2859873" y="853971"/>
            <a:chExt cx="1068600" cy="1068600"/>
          </a:xfrm>
        </p:grpSpPr>
        <p:sp>
          <p:nvSpPr>
            <p:cNvPr id="339" name="Google Shape;339;g114c60eba7d_1_924"/>
            <p:cNvSpPr/>
            <p:nvPr/>
          </p:nvSpPr>
          <p:spPr>
            <a:xfrm>
              <a:off x="2859873" y="853971"/>
              <a:ext cx="1068600" cy="1068600"/>
            </a:xfrm>
            <a:prstGeom prst="ellipse">
              <a:avLst/>
            </a:prstGeom>
            <a:solidFill>
              <a:srgbClr val="155B5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40" name="Google Shape;340;g114c60eba7d_1_924"/>
            <p:cNvSpPr txBox="1"/>
            <p:nvPr/>
          </p:nvSpPr>
          <p:spPr>
            <a:xfrm>
              <a:off x="3012800" y="1022197"/>
              <a:ext cx="762600" cy="732300"/>
            </a:xfrm>
            <a:prstGeom prst="rect">
              <a:avLst/>
            </a:prstGeom>
            <a:noFill/>
            <a:ln>
              <a:noFill/>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None/>
              </a:pPr>
              <a:r>
                <a:rPr lang="en-US" sz="1700">
                  <a:solidFill>
                    <a:srgbClr val="FFFFFF"/>
                  </a:solidFill>
                  <a:latin typeface="Roboto"/>
                  <a:ea typeface="Roboto"/>
                  <a:cs typeface="Roboto"/>
                  <a:sym typeface="Roboto"/>
                </a:rPr>
                <a:t>Consolidated Funds</a:t>
              </a:r>
              <a:endParaRPr sz="1700">
                <a:solidFill>
                  <a:srgbClr val="FFFFFF"/>
                </a:solidFill>
                <a:latin typeface="Roboto"/>
                <a:ea typeface="Roboto"/>
                <a:cs typeface="Roboto"/>
                <a:sym typeface="Roboto"/>
              </a:endParaRPr>
            </a:p>
          </p:txBody>
        </p:sp>
      </p:grpSp>
      <p:cxnSp>
        <p:nvCxnSpPr>
          <p:cNvPr id="341" name="Google Shape;341;g114c60eba7d_1_924">
            <a:extLst>
              <a:ext uri="{C183D7F6-B498-43B3-948B-1728B52AA6E4}">
                <adec:decorative xmlns:adec="http://schemas.microsoft.com/office/drawing/2017/decorative" val="1"/>
              </a:ext>
            </a:extLst>
          </p:cNvPr>
          <p:cNvCxnSpPr/>
          <p:nvPr/>
        </p:nvCxnSpPr>
        <p:spPr>
          <a:xfrm>
            <a:off x="4596200" y="1422342"/>
            <a:ext cx="6000" cy="1426500"/>
          </a:xfrm>
          <a:prstGeom prst="straightConnector1">
            <a:avLst/>
          </a:prstGeom>
          <a:noFill/>
          <a:ln w="38100" cap="flat" cmpd="sng">
            <a:solidFill>
              <a:schemeClr val="dk2"/>
            </a:solidFill>
            <a:prstDash val="dash"/>
            <a:round/>
            <a:headEnd type="none" w="med" len="med"/>
            <a:tailEnd type="none" w="med" len="med"/>
          </a:ln>
        </p:spPr>
      </p:cxnSp>
      <p:cxnSp>
        <p:nvCxnSpPr>
          <p:cNvPr id="342" name="Google Shape;342;g114c60eba7d_1_924">
            <a:extLst>
              <a:ext uri="{C183D7F6-B498-43B3-948B-1728B52AA6E4}">
                <adec:decorative xmlns:adec="http://schemas.microsoft.com/office/drawing/2017/decorative" val="1"/>
              </a:ext>
            </a:extLst>
          </p:cNvPr>
          <p:cNvCxnSpPr/>
          <p:nvPr/>
        </p:nvCxnSpPr>
        <p:spPr>
          <a:xfrm>
            <a:off x="3108438" y="1421354"/>
            <a:ext cx="6000" cy="1426500"/>
          </a:xfrm>
          <a:prstGeom prst="straightConnector1">
            <a:avLst/>
          </a:prstGeom>
          <a:noFill/>
          <a:ln w="38100" cap="flat" cmpd="sng">
            <a:solidFill>
              <a:schemeClr val="dk2"/>
            </a:solidFill>
            <a:prstDash val="dash"/>
            <a:round/>
            <a:headEnd type="none" w="med" len="med"/>
            <a:tailEnd type="none" w="med" len="med"/>
          </a:ln>
        </p:spPr>
      </p:cxnSp>
      <p:cxnSp>
        <p:nvCxnSpPr>
          <p:cNvPr id="343" name="Google Shape;343;g114c60eba7d_1_924">
            <a:extLst>
              <a:ext uri="{C183D7F6-B498-43B3-948B-1728B52AA6E4}">
                <adec:decorative xmlns:adec="http://schemas.microsoft.com/office/drawing/2017/decorative" val="1"/>
              </a:ext>
            </a:extLst>
          </p:cNvPr>
          <p:cNvCxnSpPr/>
          <p:nvPr/>
        </p:nvCxnSpPr>
        <p:spPr>
          <a:xfrm>
            <a:off x="6092988" y="1422354"/>
            <a:ext cx="6000" cy="1426500"/>
          </a:xfrm>
          <a:prstGeom prst="straightConnector1">
            <a:avLst/>
          </a:prstGeom>
          <a:noFill/>
          <a:ln w="38100" cap="flat" cmpd="sng">
            <a:solidFill>
              <a:schemeClr val="dk2"/>
            </a:solidFill>
            <a:prstDash val="dash"/>
            <a:round/>
            <a:headEnd type="none" w="med" len="med"/>
            <a:tailEnd type="none" w="med" len="med"/>
          </a:ln>
        </p:spPr>
      </p:cxnSp>
      <p:cxnSp>
        <p:nvCxnSpPr>
          <p:cNvPr id="344" name="Google Shape;344;g114c60eba7d_1_924">
            <a:extLst>
              <a:ext uri="{C183D7F6-B498-43B3-948B-1728B52AA6E4}">
                <adec:decorative xmlns:adec="http://schemas.microsoft.com/office/drawing/2017/decorative" val="1"/>
              </a:ext>
            </a:extLst>
          </p:cNvPr>
          <p:cNvCxnSpPr/>
          <p:nvPr/>
        </p:nvCxnSpPr>
        <p:spPr>
          <a:xfrm>
            <a:off x="7585263" y="1421354"/>
            <a:ext cx="6000" cy="1426500"/>
          </a:xfrm>
          <a:prstGeom prst="straightConnector1">
            <a:avLst/>
          </a:prstGeom>
          <a:noFill/>
          <a:ln w="38100" cap="flat" cmpd="sng">
            <a:solidFill>
              <a:schemeClr val="dk2"/>
            </a:solidFill>
            <a:prstDash val="dash"/>
            <a:round/>
            <a:headEnd type="none" w="med" len="med"/>
            <a:tailEnd type="none" w="med" len="med"/>
          </a:ln>
        </p:spPr>
      </p:cxnSp>
      <p:cxnSp>
        <p:nvCxnSpPr>
          <p:cNvPr id="345" name="Google Shape;345;g114c60eba7d_1_924">
            <a:extLst>
              <a:ext uri="{C183D7F6-B498-43B3-948B-1728B52AA6E4}">
                <adec:decorative xmlns:adec="http://schemas.microsoft.com/office/drawing/2017/decorative" val="1"/>
              </a:ext>
            </a:extLst>
          </p:cNvPr>
          <p:cNvCxnSpPr/>
          <p:nvPr/>
        </p:nvCxnSpPr>
        <p:spPr>
          <a:xfrm>
            <a:off x="1616150" y="1421354"/>
            <a:ext cx="6000" cy="1426500"/>
          </a:xfrm>
          <a:prstGeom prst="straightConnector1">
            <a:avLst/>
          </a:prstGeom>
          <a:noFill/>
          <a:ln w="38100" cap="flat" cmpd="sng">
            <a:solidFill>
              <a:schemeClr val="dk2"/>
            </a:solidFill>
            <a:prstDash val="dash"/>
            <a:round/>
            <a:headEnd type="none" w="med" len="med"/>
            <a:tailEnd type="none" w="med" len="med"/>
          </a:ln>
        </p:spPr>
      </p:cxnSp>
      <p:grpSp>
        <p:nvGrpSpPr>
          <p:cNvPr id="346" name="Google Shape;346;g114c60eba7d_1_924" descr="Title I graphic."/>
          <p:cNvGrpSpPr/>
          <p:nvPr/>
        </p:nvGrpSpPr>
        <p:grpSpPr>
          <a:xfrm>
            <a:off x="160644" y="1422225"/>
            <a:ext cx="1424764" cy="1424764"/>
            <a:chOff x="2859873" y="853971"/>
            <a:chExt cx="1068600" cy="1068600"/>
          </a:xfrm>
        </p:grpSpPr>
        <p:sp>
          <p:nvSpPr>
            <p:cNvPr id="347" name="Google Shape;347;g114c60eba7d_1_924"/>
            <p:cNvSpPr/>
            <p:nvPr/>
          </p:nvSpPr>
          <p:spPr>
            <a:xfrm>
              <a:off x="2859873" y="853971"/>
              <a:ext cx="1068600" cy="1068600"/>
            </a:xfrm>
            <a:prstGeom prst="ellipse">
              <a:avLst/>
            </a:prstGeom>
            <a:solidFill>
              <a:srgbClr val="155B5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48" name="Google Shape;348;g114c60eba7d_1_924"/>
            <p:cNvSpPr txBox="1"/>
            <p:nvPr/>
          </p:nvSpPr>
          <p:spPr>
            <a:xfrm>
              <a:off x="3012800" y="1022197"/>
              <a:ext cx="762600" cy="732300"/>
            </a:xfrm>
            <a:prstGeom prst="rect">
              <a:avLst/>
            </a:prstGeom>
            <a:noFill/>
            <a:ln>
              <a:noFill/>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None/>
              </a:pPr>
              <a:r>
                <a:rPr lang="en-US" sz="1800">
                  <a:solidFill>
                    <a:srgbClr val="FFFFFF"/>
                  </a:solidFill>
                  <a:latin typeface="Roboto"/>
                  <a:ea typeface="Roboto"/>
                  <a:cs typeface="Roboto"/>
                  <a:sym typeface="Roboto"/>
                </a:rPr>
                <a:t>Title I</a:t>
              </a:r>
              <a:endParaRPr sz="1800">
                <a:solidFill>
                  <a:srgbClr val="FFFFFF"/>
                </a:solidFill>
                <a:latin typeface="Roboto"/>
                <a:ea typeface="Roboto"/>
                <a:cs typeface="Roboto"/>
                <a:sym typeface="Roboto"/>
              </a:endParaRPr>
            </a:p>
          </p:txBody>
        </p:sp>
      </p:grpSp>
      <p:grpSp>
        <p:nvGrpSpPr>
          <p:cNvPr id="349" name="Google Shape;349;g114c60eba7d_1_924" descr="Title II graphic."/>
          <p:cNvGrpSpPr/>
          <p:nvPr/>
        </p:nvGrpSpPr>
        <p:grpSpPr>
          <a:xfrm>
            <a:off x="1893085" y="1679063"/>
            <a:ext cx="944429" cy="911088"/>
            <a:chOff x="2859873" y="853971"/>
            <a:chExt cx="1068600" cy="1068600"/>
          </a:xfrm>
        </p:grpSpPr>
        <p:sp>
          <p:nvSpPr>
            <p:cNvPr id="350" name="Google Shape;350;g114c60eba7d_1_924"/>
            <p:cNvSpPr/>
            <p:nvPr/>
          </p:nvSpPr>
          <p:spPr>
            <a:xfrm>
              <a:off x="2859873" y="853971"/>
              <a:ext cx="1068600" cy="1068600"/>
            </a:xfrm>
            <a:prstGeom prst="ellipse">
              <a:avLst/>
            </a:prstGeom>
            <a:solidFill>
              <a:srgbClr val="155B5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51" name="Google Shape;351;g114c60eba7d_1_924"/>
            <p:cNvSpPr txBox="1"/>
            <p:nvPr/>
          </p:nvSpPr>
          <p:spPr>
            <a:xfrm>
              <a:off x="3012800" y="1022197"/>
              <a:ext cx="762600" cy="732300"/>
            </a:xfrm>
            <a:prstGeom prst="rect">
              <a:avLst/>
            </a:prstGeom>
            <a:noFill/>
            <a:ln>
              <a:noFill/>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None/>
              </a:pPr>
              <a:r>
                <a:rPr lang="en-US" sz="1800">
                  <a:solidFill>
                    <a:srgbClr val="FFFFFF"/>
                  </a:solidFill>
                  <a:latin typeface="Roboto"/>
                  <a:ea typeface="Roboto"/>
                  <a:cs typeface="Roboto"/>
                  <a:sym typeface="Roboto"/>
                </a:rPr>
                <a:t>II</a:t>
              </a:r>
              <a:endParaRPr sz="1800">
                <a:solidFill>
                  <a:srgbClr val="FFFFFF"/>
                </a:solidFill>
                <a:latin typeface="Roboto"/>
                <a:ea typeface="Roboto"/>
                <a:cs typeface="Roboto"/>
                <a:sym typeface="Roboto"/>
              </a:endParaRPr>
            </a:p>
          </p:txBody>
        </p:sp>
      </p:grpSp>
      <p:grpSp>
        <p:nvGrpSpPr>
          <p:cNvPr id="352" name="Google Shape;352;g114c60eba7d_1_924" descr="Title III graphic."/>
          <p:cNvGrpSpPr/>
          <p:nvPr/>
        </p:nvGrpSpPr>
        <p:grpSpPr>
          <a:xfrm>
            <a:off x="3554515" y="1846670"/>
            <a:ext cx="606110" cy="575869"/>
            <a:chOff x="2859873" y="853971"/>
            <a:chExt cx="1068600" cy="1068600"/>
          </a:xfrm>
        </p:grpSpPr>
        <p:sp>
          <p:nvSpPr>
            <p:cNvPr id="353" name="Google Shape;353;g114c60eba7d_1_924"/>
            <p:cNvSpPr/>
            <p:nvPr/>
          </p:nvSpPr>
          <p:spPr>
            <a:xfrm>
              <a:off x="2859873" y="853971"/>
              <a:ext cx="1068600" cy="1068600"/>
            </a:xfrm>
            <a:prstGeom prst="ellipse">
              <a:avLst/>
            </a:prstGeom>
            <a:solidFill>
              <a:srgbClr val="155B5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54" name="Google Shape;354;g114c60eba7d_1_924"/>
            <p:cNvSpPr txBox="1"/>
            <p:nvPr/>
          </p:nvSpPr>
          <p:spPr>
            <a:xfrm>
              <a:off x="3012800" y="1022197"/>
              <a:ext cx="762600" cy="732300"/>
            </a:xfrm>
            <a:prstGeom prst="rect">
              <a:avLst/>
            </a:prstGeom>
            <a:noFill/>
            <a:ln>
              <a:noFill/>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None/>
              </a:pPr>
              <a:r>
                <a:rPr lang="en-US" sz="1800">
                  <a:solidFill>
                    <a:srgbClr val="FFFFFF"/>
                  </a:solidFill>
                  <a:latin typeface="Roboto"/>
                  <a:ea typeface="Roboto"/>
                  <a:cs typeface="Roboto"/>
                  <a:sym typeface="Roboto"/>
                </a:rPr>
                <a:t>III</a:t>
              </a:r>
              <a:endParaRPr sz="1800">
                <a:solidFill>
                  <a:srgbClr val="FFFFFF"/>
                </a:solidFill>
                <a:latin typeface="Roboto"/>
                <a:ea typeface="Roboto"/>
                <a:cs typeface="Roboto"/>
                <a:sym typeface="Roboto"/>
              </a:endParaRPr>
            </a:p>
          </p:txBody>
        </p:sp>
      </p:grpSp>
      <p:grpSp>
        <p:nvGrpSpPr>
          <p:cNvPr id="355" name="Google Shape;355;g114c60eba7d_1_924" descr="Title IV graphic."/>
          <p:cNvGrpSpPr/>
          <p:nvPr/>
        </p:nvGrpSpPr>
        <p:grpSpPr>
          <a:xfrm>
            <a:off x="5006626" y="1801532"/>
            <a:ext cx="686469" cy="666165"/>
            <a:chOff x="2859873" y="853971"/>
            <a:chExt cx="1068600" cy="1068600"/>
          </a:xfrm>
        </p:grpSpPr>
        <p:sp>
          <p:nvSpPr>
            <p:cNvPr id="356" name="Google Shape;356;g114c60eba7d_1_924"/>
            <p:cNvSpPr/>
            <p:nvPr/>
          </p:nvSpPr>
          <p:spPr>
            <a:xfrm>
              <a:off x="2859873" y="853971"/>
              <a:ext cx="1068600" cy="1068600"/>
            </a:xfrm>
            <a:prstGeom prst="ellipse">
              <a:avLst/>
            </a:prstGeom>
            <a:solidFill>
              <a:srgbClr val="155B5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57" name="Google Shape;357;g114c60eba7d_1_924"/>
            <p:cNvSpPr txBox="1"/>
            <p:nvPr/>
          </p:nvSpPr>
          <p:spPr>
            <a:xfrm>
              <a:off x="3012800" y="1022197"/>
              <a:ext cx="762600" cy="732300"/>
            </a:xfrm>
            <a:prstGeom prst="rect">
              <a:avLst/>
            </a:prstGeom>
            <a:noFill/>
            <a:ln>
              <a:noFill/>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None/>
              </a:pPr>
              <a:r>
                <a:rPr lang="en-US" sz="1800">
                  <a:solidFill>
                    <a:srgbClr val="FFFFFF"/>
                  </a:solidFill>
                  <a:latin typeface="Roboto"/>
                  <a:ea typeface="Roboto"/>
                  <a:cs typeface="Roboto"/>
                  <a:sym typeface="Roboto"/>
                </a:rPr>
                <a:t>IV</a:t>
              </a:r>
              <a:endParaRPr sz="1800">
                <a:solidFill>
                  <a:srgbClr val="FFFFFF"/>
                </a:solidFill>
                <a:latin typeface="Roboto"/>
                <a:ea typeface="Roboto"/>
                <a:cs typeface="Roboto"/>
                <a:sym typeface="Roboto"/>
              </a:endParaRPr>
            </a:p>
          </p:txBody>
        </p:sp>
      </p:grpSp>
      <p:grpSp>
        <p:nvGrpSpPr>
          <p:cNvPr id="358" name="Google Shape;358;g114c60eba7d_1_924" descr="Title V graphic."/>
          <p:cNvGrpSpPr/>
          <p:nvPr/>
        </p:nvGrpSpPr>
        <p:grpSpPr>
          <a:xfrm>
            <a:off x="6574684" y="1846670"/>
            <a:ext cx="534941" cy="575869"/>
            <a:chOff x="2859873" y="853971"/>
            <a:chExt cx="1068600" cy="1068600"/>
          </a:xfrm>
        </p:grpSpPr>
        <p:sp>
          <p:nvSpPr>
            <p:cNvPr id="359" name="Google Shape;359;g114c60eba7d_1_924"/>
            <p:cNvSpPr/>
            <p:nvPr/>
          </p:nvSpPr>
          <p:spPr>
            <a:xfrm>
              <a:off x="2859873" y="853971"/>
              <a:ext cx="1068600" cy="1068600"/>
            </a:xfrm>
            <a:prstGeom prst="ellipse">
              <a:avLst/>
            </a:prstGeom>
            <a:solidFill>
              <a:srgbClr val="155B5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60" name="Google Shape;360;g114c60eba7d_1_924"/>
            <p:cNvSpPr txBox="1"/>
            <p:nvPr/>
          </p:nvSpPr>
          <p:spPr>
            <a:xfrm>
              <a:off x="3012800" y="1022197"/>
              <a:ext cx="762600" cy="732300"/>
            </a:xfrm>
            <a:prstGeom prst="rect">
              <a:avLst/>
            </a:prstGeom>
            <a:noFill/>
            <a:ln>
              <a:noFill/>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None/>
              </a:pPr>
              <a:r>
                <a:rPr lang="en-US" sz="1800">
                  <a:solidFill>
                    <a:srgbClr val="FFFFFF"/>
                  </a:solidFill>
                  <a:latin typeface="Roboto"/>
                  <a:ea typeface="Roboto"/>
                  <a:cs typeface="Roboto"/>
                  <a:sym typeface="Roboto"/>
                </a:rPr>
                <a:t>V</a:t>
              </a:r>
              <a:endParaRPr sz="1800">
                <a:solidFill>
                  <a:srgbClr val="FFFFFF"/>
                </a:solidFill>
                <a:latin typeface="Roboto"/>
                <a:ea typeface="Roboto"/>
                <a:cs typeface="Roboto"/>
                <a:sym typeface="Roboto"/>
              </a:endParaRPr>
            </a:p>
          </p:txBody>
        </p:sp>
      </p:grpSp>
      <p:sp>
        <p:nvSpPr>
          <p:cNvPr id="361" name="Google Shape;361;g114c60eba7d_1_924"/>
          <p:cNvSpPr/>
          <p:nvPr/>
        </p:nvSpPr>
        <p:spPr>
          <a:xfrm>
            <a:off x="249600" y="3695900"/>
            <a:ext cx="2065800" cy="1230600"/>
          </a:xfrm>
          <a:prstGeom prst="roundRect">
            <a:avLst>
              <a:gd name="adj" fmla="val 16667"/>
            </a:avLst>
          </a:prstGeom>
          <a:solidFill>
            <a:srgbClr val="F7BCA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700" b="1"/>
              <a:t>Remember: Not all funds must be used in consolidation.</a:t>
            </a:r>
            <a:endParaRPr sz="1700" b="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g10fcd82b940_2_26"/>
          <p:cNvSpPr txBox="1">
            <a:spLocks noGrp="1"/>
          </p:cNvSpPr>
          <p:nvPr>
            <p:ph type="title"/>
          </p:nvPr>
        </p:nvSpPr>
        <p:spPr>
          <a:xfrm>
            <a:off x="1307737" y="356616"/>
            <a:ext cx="7200900" cy="7470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Which Funds CAN Be Consolidated?</a:t>
            </a:r>
            <a:endParaRPr/>
          </a:p>
        </p:txBody>
      </p:sp>
      <p:sp>
        <p:nvSpPr>
          <p:cNvPr id="368" name="Google Shape;368;g10fcd82b940_2_26"/>
          <p:cNvSpPr txBox="1">
            <a:spLocks noGrp="1"/>
          </p:cNvSpPr>
          <p:nvPr>
            <p:ph type="body" idx="1"/>
          </p:nvPr>
        </p:nvSpPr>
        <p:spPr>
          <a:xfrm>
            <a:off x="838200" y="1554480"/>
            <a:ext cx="10515600" cy="4351200"/>
          </a:xfrm>
          <a:prstGeom prst="rect">
            <a:avLst/>
          </a:prstGeom>
        </p:spPr>
        <p:txBody>
          <a:bodyPr spcFirstLastPara="1" wrap="square" lIns="0" tIns="0" rIns="0" bIns="0" anchor="t" anchorCtr="0">
            <a:normAutofit/>
          </a:bodyPr>
          <a:lstStyle/>
          <a:p>
            <a:pPr marL="457200" lvl="0" indent="-381000" algn="l" rtl="0">
              <a:spcBef>
                <a:spcPts val="1000"/>
              </a:spcBef>
              <a:spcAft>
                <a:spcPts val="0"/>
              </a:spcAft>
              <a:buSzPts val="2400"/>
              <a:buChar char="•"/>
            </a:pPr>
            <a:r>
              <a:rPr lang="en-US"/>
              <a:t>Federal (USDE Programs)</a:t>
            </a:r>
            <a:endParaRPr/>
          </a:p>
          <a:p>
            <a:pPr marL="914400" lvl="1" indent="-355600" algn="l" rtl="0">
              <a:spcBef>
                <a:spcPts val="0"/>
              </a:spcBef>
              <a:spcAft>
                <a:spcPts val="0"/>
              </a:spcAft>
              <a:buSzPts val="2000"/>
              <a:buChar char="•"/>
            </a:pPr>
            <a:r>
              <a:rPr lang="en-US"/>
              <a:t>Formula Grants: Can consolidate funds from </a:t>
            </a:r>
            <a:r>
              <a:rPr lang="en-US" i="1"/>
              <a:t>nearly every</a:t>
            </a:r>
            <a:r>
              <a:rPr lang="en-US"/>
              <a:t> noncompetitive, formula grant.</a:t>
            </a:r>
            <a:endParaRPr/>
          </a:p>
          <a:p>
            <a:pPr marL="1371600" lvl="2" indent="-342900" algn="l" rtl="0">
              <a:spcBef>
                <a:spcPts val="0"/>
              </a:spcBef>
              <a:spcAft>
                <a:spcPts val="0"/>
              </a:spcAft>
              <a:buSzPts val="1800"/>
              <a:buChar char="•"/>
            </a:pPr>
            <a:r>
              <a:rPr lang="en-US"/>
              <a:t>Title I, Part A </a:t>
            </a:r>
            <a:endParaRPr/>
          </a:p>
          <a:p>
            <a:pPr marL="1371600" lvl="2" indent="-342900" algn="l" rtl="0">
              <a:spcBef>
                <a:spcPts val="0"/>
              </a:spcBef>
              <a:spcAft>
                <a:spcPts val="0"/>
              </a:spcAft>
              <a:buSzPts val="1800"/>
              <a:buChar char="•"/>
            </a:pPr>
            <a:r>
              <a:rPr lang="en-US"/>
              <a:t>Migrant Education Program (Title I, Part C) </a:t>
            </a:r>
            <a:endParaRPr/>
          </a:p>
          <a:p>
            <a:pPr marL="1371600" lvl="2" indent="-342900" algn="l" rtl="0">
              <a:spcBef>
                <a:spcPts val="0"/>
              </a:spcBef>
              <a:spcAft>
                <a:spcPts val="0"/>
              </a:spcAft>
              <a:buSzPts val="1800"/>
              <a:buChar char="•"/>
            </a:pPr>
            <a:r>
              <a:rPr lang="en-US"/>
              <a:t>Title II, Part A</a:t>
            </a:r>
            <a:endParaRPr/>
          </a:p>
          <a:p>
            <a:pPr marL="1371600" lvl="2" indent="-342900" algn="l" rtl="0">
              <a:spcBef>
                <a:spcPts val="0"/>
              </a:spcBef>
              <a:spcAft>
                <a:spcPts val="0"/>
              </a:spcAft>
              <a:buSzPts val="1800"/>
              <a:buChar char="•"/>
            </a:pPr>
            <a:r>
              <a:rPr lang="en-US"/>
              <a:t>Title III, Part A</a:t>
            </a:r>
            <a:endParaRPr/>
          </a:p>
          <a:p>
            <a:pPr marL="1371600" lvl="2" indent="-342900" algn="l" rtl="0">
              <a:spcBef>
                <a:spcPts val="0"/>
              </a:spcBef>
              <a:spcAft>
                <a:spcPts val="0"/>
              </a:spcAft>
              <a:buSzPts val="1800"/>
              <a:buChar char="•"/>
            </a:pPr>
            <a:r>
              <a:rPr lang="en-US"/>
              <a:t>Title  IV, Part A</a:t>
            </a:r>
            <a:endParaRPr/>
          </a:p>
          <a:p>
            <a:pPr marL="1371600" lvl="2" indent="-342900" algn="l" rtl="0">
              <a:spcBef>
                <a:spcPts val="0"/>
              </a:spcBef>
              <a:spcAft>
                <a:spcPts val="0"/>
              </a:spcAft>
              <a:buSzPts val="1800"/>
              <a:buChar char="•"/>
            </a:pPr>
            <a:r>
              <a:rPr lang="en-US"/>
              <a:t>Perkins </a:t>
            </a:r>
            <a:endParaRPr/>
          </a:p>
          <a:p>
            <a:pPr marL="1371600" lvl="2" indent="-342900" algn="l" rtl="0">
              <a:spcBef>
                <a:spcPts val="0"/>
              </a:spcBef>
              <a:spcAft>
                <a:spcPts val="0"/>
              </a:spcAft>
              <a:buSzPts val="1800"/>
              <a:buChar char="•"/>
            </a:pPr>
            <a:r>
              <a:rPr lang="en-US"/>
              <a:t>IDEA</a:t>
            </a:r>
            <a:endParaRPr/>
          </a:p>
          <a:p>
            <a:pPr marL="914400" lvl="1" indent="-355600" algn="l" rtl="0">
              <a:spcBef>
                <a:spcPts val="0"/>
              </a:spcBef>
              <a:spcAft>
                <a:spcPts val="0"/>
              </a:spcAft>
              <a:buSzPts val="2000"/>
              <a:buChar char="•"/>
            </a:pPr>
            <a:r>
              <a:rPr lang="en-US"/>
              <a:t>Discretionary Grants</a:t>
            </a:r>
            <a:endParaRPr/>
          </a:p>
          <a:p>
            <a:pPr marL="1371600" lvl="2" indent="-342900" algn="l" rtl="0">
              <a:spcBef>
                <a:spcPts val="0"/>
              </a:spcBef>
              <a:spcAft>
                <a:spcPts val="0"/>
              </a:spcAft>
              <a:buSzPts val="1800"/>
              <a:buChar char="•"/>
            </a:pPr>
            <a:r>
              <a:rPr lang="en-US"/>
              <a:t>21st CCLC &amp; Adult Education (WIOA)</a:t>
            </a:r>
            <a:endParaRPr/>
          </a:p>
          <a:p>
            <a:pPr marL="1371600" lvl="2" indent="-342900" algn="l" rtl="0">
              <a:spcBef>
                <a:spcPts val="0"/>
              </a:spcBef>
              <a:spcAft>
                <a:spcPts val="0"/>
              </a:spcAft>
              <a:buSzPts val="1800"/>
              <a:buChar char="•"/>
            </a:pPr>
            <a:r>
              <a:rPr lang="en-US"/>
              <a:t>Must still carry out activities described in the application under which the funds were awarded.</a:t>
            </a:r>
            <a:endParaRPr/>
          </a:p>
          <a:p>
            <a:pPr marL="457200" lvl="0" indent="-381000" algn="l" rtl="0">
              <a:spcBef>
                <a:spcPts val="0"/>
              </a:spcBef>
              <a:spcAft>
                <a:spcPts val="0"/>
              </a:spcAft>
              <a:buSzPts val="2400"/>
              <a:buChar char="•"/>
            </a:pPr>
            <a:r>
              <a:rPr lang="en-US"/>
              <a:t>State</a:t>
            </a:r>
            <a:endParaRPr/>
          </a:p>
          <a:p>
            <a:pPr marL="914400" lvl="1" indent="-355600" algn="l" rtl="0">
              <a:spcBef>
                <a:spcPts val="0"/>
              </a:spcBef>
              <a:spcAft>
                <a:spcPts val="0"/>
              </a:spcAft>
              <a:buSzPts val="2000"/>
              <a:buChar char="•"/>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rPr>
              <a:t>Can consolidate state funds except for special allotments.</a:t>
            </a:r>
            <a:endPar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endParaRPr>
          </a:p>
          <a:p>
            <a:pPr marL="914400" lvl="1" indent="-355600" algn="l" rtl="0">
              <a:spcBef>
                <a:spcPts val="0"/>
              </a:spcBef>
              <a:spcAft>
                <a:spcPts val="0"/>
              </a:spcAft>
              <a:buSzPts val="2000"/>
              <a:buChar char="•"/>
            </a:pPr>
            <a:r>
              <a:rPr lang="en-US"/>
              <a:t>Individual grants might restrict.</a:t>
            </a:r>
            <a:endParaRPr/>
          </a:p>
          <a:p>
            <a:pPr marL="457200" lvl="0" indent="-381000" algn="l" rtl="0">
              <a:spcBef>
                <a:spcPts val="0"/>
              </a:spcBef>
              <a:spcAft>
                <a:spcPts val="0"/>
              </a:spcAft>
              <a:buSzPts val="2400"/>
              <a:buChar char="•"/>
            </a:pPr>
            <a:r>
              <a:rPr lang="en-US"/>
              <a:t>Local</a:t>
            </a:r>
            <a:endParaRPr/>
          </a:p>
        </p:txBody>
      </p:sp>
      <p:sp>
        <p:nvSpPr>
          <p:cNvPr id="369" name="Google Shape;369;g10fcd82b940_2_26"/>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15</a:t>
            </a:fld>
            <a:endParaRPr/>
          </a:p>
        </p:txBody>
      </p:sp>
      <p:sp>
        <p:nvSpPr>
          <p:cNvPr id="370" name="Google Shape;370;g10fcd82b940_2_26"/>
          <p:cNvSpPr/>
          <p:nvPr/>
        </p:nvSpPr>
        <p:spPr>
          <a:xfrm>
            <a:off x="8388800" y="2449275"/>
            <a:ext cx="3196314" cy="1751274"/>
          </a:xfrm>
          <a:prstGeom prst="irregularSeal1">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700"/>
              <a:t>This is not an exhaustive list.</a:t>
            </a:r>
            <a:endParaRPr sz="1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g112ab25fe21_0_6"/>
          <p:cNvSpPr txBox="1">
            <a:spLocks noGrp="1"/>
          </p:cNvSpPr>
          <p:nvPr>
            <p:ph type="title"/>
          </p:nvPr>
        </p:nvSpPr>
        <p:spPr>
          <a:xfrm>
            <a:off x="1307737" y="356616"/>
            <a:ext cx="7200900" cy="7470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Which Funds CAN Be Consolidated?</a:t>
            </a:r>
            <a:endParaRPr/>
          </a:p>
        </p:txBody>
      </p:sp>
      <p:sp>
        <p:nvSpPr>
          <p:cNvPr id="377" name="Google Shape;377;g112ab25fe21_0_6"/>
          <p:cNvSpPr txBox="1">
            <a:spLocks noGrp="1"/>
          </p:cNvSpPr>
          <p:nvPr>
            <p:ph type="body" idx="1"/>
          </p:nvPr>
        </p:nvSpPr>
        <p:spPr>
          <a:xfrm>
            <a:off x="838200" y="1554475"/>
            <a:ext cx="10526400" cy="4495200"/>
          </a:xfrm>
          <a:prstGeom prst="rect">
            <a:avLst/>
          </a:prstGeom>
        </p:spPr>
        <p:txBody>
          <a:bodyPr spcFirstLastPara="1" wrap="square" lIns="0" tIns="0" rIns="0" bIns="0" anchor="t" anchorCtr="0">
            <a:normAutofit/>
          </a:bodyPr>
          <a:lstStyle/>
          <a:p>
            <a:pPr marL="457200" lvl="0" indent="-381000" algn="l" rtl="0">
              <a:spcBef>
                <a:spcPts val="1000"/>
              </a:spcBef>
              <a:spcAft>
                <a:spcPts val="0"/>
              </a:spcAft>
              <a:buSzPts val="2400"/>
              <a:buChar char="•"/>
            </a:pPr>
            <a:r>
              <a:rPr lang="en-US"/>
              <a:t>Special Restrictions in the following areas:</a:t>
            </a:r>
            <a:endParaRPr/>
          </a:p>
          <a:p>
            <a:pPr marL="914400" lvl="1" indent="-355600" algn="l" rtl="0">
              <a:spcBef>
                <a:spcPts val="0"/>
              </a:spcBef>
              <a:spcAft>
                <a:spcPts val="0"/>
              </a:spcAft>
              <a:buSzPts val="2000"/>
              <a:buChar char="•"/>
            </a:pPr>
            <a:r>
              <a:rPr lang="en-US"/>
              <a:t>Migrant Education Program</a:t>
            </a:r>
            <a:endParaRPr/>
          </a:p>
          <a:p>
            <a:pPr marL="914400" lvl="1" indent="-355600" algn="l" rtl="0">
              <a:spcBef>
                <a:spcPts val="0"/>
              </a:spcBef>
              <a:spcAft>
                <a:spcPts val="0"/>
              </a:spcAft>
              <a:buSzPts val="2000"/>
              <a:buChar char="•"/>
            </a:pPr>
            <a:r>
              <a:rPr lang="en-US"/>
              <a:t>Indian Education Program</a:t>
            </a:r>
            <a:endParaRPr/>
          </a:p>
          <a:p>
            <a:pPr marL="914400" lvl="1" indent="-355600" algn="l" rtl="0">
              <a:spcBef>
                <a:spcPts val="0"/>
              </a:spcBef>
              <a:spcAft>
                <a:spcPts val="0"/>
              </a:spcAft>
              <a:buSzPts val="2000"/>
              <a:buChar char="•"/>
            </a:pPr>
            <a:r>
              <a:rPr lang="en-US"/>
              <a:t>IDEA</a:t>
            </a:r>
            <a:endParaRPr/>
          </a:p>
          <a:p>
            <a:pPr marL="1371600" lvl="2" indent="-342900" algn="l" rtl="0">
              <a:spcBef>
                <a:spcPts val="0"/>
              </a:spcBef>
              <a:spcAft>
                <a:spcPts val="0"/>
              </a:spcAft>
              <a:buSzPts val="1800"/>
              <a:buChar char="•"/>
            </a:pPr>
            <a:r>
              <a:rPr lang="en-US"/>
              <a:t>Programmatic Responsibilities</a:t>
            </a:r>
            <a:endParaRPr/>
          </a:p>
          <a:p>
            <a:pPr marL="1828800" lvl="3" indent="-342900" algn="l" rtl="0">
              <a:spcBef>
                <a:spcPts val="0"/>
              </a:spcBef>
              <a:spcAft>
                <a:spcPts val="0"/>
              </a:spcAft>
              <a:buSzPts val="1800"/>
              <a:buChar char="•"/>
            </a:pPr>
            <a:r>
              <a:rPr lang="en-US"/>
              <a:t>IDEA funds can be consolidated but all programmatic protections must apply, including the provision of FAPE.</a:t>
            </a:r>
            <a:endParaRPr/>
          </a:p>
          <a:p>
            <a:pPr marL="1828800" lvl="3" indent="-342900" algn="l" rtl="0">
              <a:spcBef>
                <a:spcPts val="0"/>
              </a:spcBef>
              <a:spcAft>
                <a:spcPts val="0"/>
              </a:spcAft>
              <a:buSzPts val="1800"/>
              <a:buChar char="•"/>
            </a:pPr>
            <a:r>
              <a:rPr lang="en-US"/>
              <a:t>In other words, IDEA services must be provided, but not necessary to track IDEA dollar to IDEA service.</a:t>
            </a:r>
            <a:endParaRPr/>
          </a:p>
          <a:p>
            <a:pPr marL="1371600" lvl="2" indent="-342900" algn="l" rtl="0">
              <a:spcBef>
                <a:spcPts val="0"/>
              </a:spcBef>
              <a:spcAft>
                <a:spcPts val="0"/>
              </a:spcAft>
              <a:buSzPts val="1800"/>
              <a:buChar char="•"/>
            </a:pPr>
            <a:r>
              <a:rPr lang="en-US"/>
              <a:t>Restrictions on Consolidation</a:t>
            </a:r>
            <a:endParaRPr/>
          </a:p>
          <a:p>
            <a:pPr marL="1828800" lvl="3" indent="-342900" algn="l" rtl="0">
              <a:spcBef>
                <a:spcPts val="0"/>
              </a:spcBef>
              <a:spcAft>
                <a:spcPts val="0"/>
              </a:spcAft>
              <a:buSzPts val="1800"/>
              <a:buChar char="•"/>
            </a:pPr>
            <a:r>
              <a:rPr lang="en-US"/>
              <a:t>Amount of funds cannot exceed the number of students with disabilities multiplied by per‐disabled‐child amount of Part B funds received by LEA</a:t>
            </a:r>
            <a:endParaRPr/>
          </a:p>
          <a:p>
            <a:pPr marL="1371600" lvl="2" indent="-342900" algn="l" rtl="0">
              <a:spcBef>
                <a:spcPts val="0"/>
              </a:spcBef>
              <a:spcAft>
                <a:spcPts val="0"/>
              </a:spcAft>
              <a:buSzPts val="1800"/>
              <a:buChar char="•"/>
            </a:pPr>
            <a:r>
              <a:rPr lang="en-US"/>
              <a:t>What about the non‐consolidated funds?</a:t>
            </a:r>
            <a:endParaRPr/>
          </a:p>
          <a:p>
            <a:pPr marL="1828800" lvl="3" indent="-342900" algn="l" rtl="0">
              <a:spcBef>
                <a:spcPts val="0"/>
              </a:spcBef>
              <a:spcAft>
                <a:spcPts val="0"/>
              </a:spcAft>
              <a:buSzPts val="1800"/>
              <a:buChar char="•"/>
            </a:pPr>
            <a:r>
              <a:rPr lang="en-US"/>
              <a:t>Any non‐consolidated funds can be spent to ensure that programmatic requirements are met and all children with disabilities are served.</a:t>
            </a:r>
            <a:endParaRPr/>
          </a:p>
          <a:p>
            <a:pPr marL="1828800" lvl="3" indent="-342900" algn="l" rtl="0">
              <a:spcBef>
                <a:spcPts val="0"/>
              </a:spcBef>
              <a:spcAft>
                <a:spcPts val="0"/>
              </a:spcAft>
              <a:buSzPts val="1800"/>
              <a:buChar char="•"/>
            </a:pPr>
            <a:r>
              <a:rPr lang="en-US"/>
              <a:t>But must track those separately.</a:t>
            </a:r>
            <a:endParaRPr/>
          </a:p>
        </p:txBody>
      </p:sp>
      <p:sp>
        <p:nvSpPr>
          <p:cNvPr id="378" name="Google Shape;378;g112ab25fe21_0_6"/>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g1131b15ef9c_4_17"/>
          <p:cNvSpPr txBox="1">
            <a:spLocks noGrp="1"/>
          </p:cNvSpPr>
          <p:nvPr>
            <p:ph type="title"/>
          </p:nvPr>
        </p:nvSpPr>
        <p:spPr>
          <a:xfrm>
            <a:off x="1307737" y="356616"/>
            <a:ext cx="7200900" cy="747000"/>
          </a:xfrm>
          <a:prstGeom prst="rect">
            <a:avLst/>
          </a:prstGeom>
        </p:spPr>
        <p:txBody>
          <a:bodyPr spcFirstLastPara="1" wrap="square" lIns="0" tIns="0" rIns="0" bIns="0" anchor="t" anchorCtr="0">
            <a:normAutofit fontScale="90000"/>
          </a:bodyPr>
          <a:lstStyle/>
          <a:p>
            <a:pPr marL="0" lvl="0" indent="0" algn="l" rtl="0">
              <a:spcBef>
                <a:spcPts val="0"/>
              </a:spcBef>
              <a:spcAft>
                <a:spcPts val="0"/>
              </a:spcAft>
              <a:buNone/>
            </a:pPr>
            <a:r>
              <a:rPr lang="en-US"/>
              <a:t>Consolidated Schoolwide Coding</a:t>
            </a:r>
            <a:endParaRPr/>
          </a:p>
          <a:p>
            <a:pPr marL="0" lvl="0" indent="0" algn="l" rtl="0">
              <a:spcBef>
                <a:spcPts val="0"/>
              </a:spcBef>
              <a:spcAft>
                <a:spcPts val="0"/>
              </a:spcAft>
              <a:buNone/>
            </a:pPr>
            <a:endParaRPr/>
          </a:p>
        </p:txBody>
      </p:sp>
      <p:sp>
        <p:nvSpPr>
          <p:cNvPr id="385" name="Google Shape;385;g1131b15ef9c_4_17"/>
          <p:cNvSpPr txBox="1">
            <a:spLocks noGrp="1"/>
          </p:cNvSpPr>
          <p:nvPr>
            <p:ph type="body" idx="1"/>
          </p:nvPr>
        </p:nvSpPr>
        <p:spPr>
          <a:xfrm>
            <a:off x="439625" y="1554475"/>
            <a:ext cx="8660700" cy="4585500"/>
          </a:xfrm>
          <a:prstGeom prst="rect">
            <a:avLst/>
          </a:prstGeom>
        </p:spPr>
        <p:txBody>
          <a:bodyPr spcFirstLastPara="1" wrap="square" lIns="0" tIns="0" rIns="0" bIns="0" anchor="t" anchorCtr="0">
            <a:normAutofit fontScale="55000" lnSpcReduction="20000"/>
          </a:bodyPr>
          <a:lstStyle/>
          <a:p>
            <a:pPr marL="0" lvl="0" indent="0" algn="l" rtl="0">
              <a:spcBef>
                <a:spcPts val="1000"/>
              </a:spcBef>
              <a:spcAft>
                <a:spcPts val="0"/>
              </a:spcAft>
              <a:buClr>
                <a:schemeClr val="dk1"/>
              </a:buClr>
              <a:buSzPct val="45833"/>
              <a:buFont typeface="Arial"/>
              <a:buNone/>
            </a:pPr>
            <a:endParaRPr/>
          </a:p>
          <a:p>
            <a:pPr marL="0" lvl="0" indent="0" algn="l" rtl="0">
              <a:spcBef>
                <a:spcPts val="1000"/>
              </a:spcBef>
              <a:spcAft>
                <a:spcPts val="0"/>
              </a:spcAft>
              <a:buNone/>
            </a:pPr>
            <a:r>
              <a:rPr lang="en-US" sz="4197" b="1"/>
              <a:t>SRE 95</a:t>
            </a:r>
            <a:endParaRPr sz="4197"/>
          </a:p>
          <a:p>
            <a:pPr marL="457200" lvl="0" indent="-375199" algn="l" rtl="0">
              <a:spcBef>
                <a:spcPts val="1000"/>
              </a:spcBef>
              <a:spcAft>
                <a:spcPts val="0"/>
              </a:spcAft>
              <a:buSzPct val="100000"/>
              <a:buChar char="•"/>
            </a:pPr>
            <a:r>
              <a:rPr lang="en-US" sz="4197"/>
              <a:t>This Special Reporting Element (SRE) code identifies Consolidated Schoolwide Programs. </a:t>
            </a:r>
            <a:endParaRPr sz="4197"/>
          </a:p>
          <a:p>
            <a:pPr marL="457200" lvl="0" indent="-375199" algn="l" rtl="0">
              <a:spcBef>
                <a:spcPts val="0"/>
              </a:spcBef>
              <a:spcAft>
                <a:spcPts val="0"/>
              </a:spcAft>
              <a:buSzPct val="100000"/>
              <a:buChar char="•"/>
            </a:pPr>
            <a:r>
              <a:rPr lang="en-US" sz="4197"/>
              <a:t>Used in conjunction with a unique location code and/or school code if used for each schoolwide plan site and </a:t>
            </a:r>
            <a:r>
              <a:rPr lang="en-US" sz="4197" b="1"/>
              <a:t>Object Code 0855</a:t>
            </a:r>
            <a:r>
              <a:rPr lang="en-US" sz="4197"/>
              <a:t>. </a:t>
            </a:r>
            <a:endParaRPr sz="4197"/>
          </a:p>
          <a:p>
            <a:pPr marL="457200" lvl="0" indent="-375199" algn="l" rtl="0">
              <a:spcBef>
                <a:spcPts val="0"/>
              </a:spcBef>
              <a:spcAft>
                <a:spcPts val="0"/>
              </a:spcAft>
              <a:buSzPct val="100000"/>
              <a:buChar char="•"/>
            </a:pPr>
            <a:r>
              <a:rPr lang="en-US" sz="4197"/>
              <a:t>Object Code 0855 identifies the Schoolwide Plan Distribution, as an option to detailed object coding. </a:t>
            </a:r>
            <a:endParaRPr sz="4197"/>
          </a:p>
          <a:p>
            <a:pPr marL="457200" lvl="0" indent="-375199" algn="l" rtl="0">
              <a:spcBef>
                <a:spcPts val="0"/>
              </a:spcBef>
              <a:spcAft>
                <a:spcPts val="0"/>
              </a:spcAft>
              <a:buSzPct val="100000"/>
              <a:buChar char="•"/>
            </a:pPr>
            <a:r>
              <a:rPr lang="en-US" sz="4197"/>
              <a:t>SRE 95 should be used for the coding of all expenditure activities related to a specific school’s schoolwide plan. </a:t>
            </a:r>
            <a:endParaRPr sz="4197"/>
          </a:p>
          <a:p>
            <a:pPr marL="457200" lvl="0" indent="-375199" algn="l" rtl="0">
              <a:spcBef>
                <a:spcPts val="0"/>
              </a:spcBef>
              <a:spcAft>
                <a:spcPts val="0"/>
              </a:spcAft>
              <a:buSzPct val="100000"/>
              <a:buChar char="•"/>
            </a:pPr>
            <a:r>
              <a:rPr lang="en-US" sz="4197"/>
              <a:t>SRE should also be used in all General Fund (10) Abatement Accounts and all Governmental Grants Fund (22) or General Fund (10) Grant Accounts for the grant programs that have  been included in the specific schoolwide plan.  </a:t>
            </a:r>
            <a:endParaRPr sz="4197"/>
          </a:p>
          <a:p>
            <a:pPr marL="0" lvl="0" indent="0" algn="l" rtl="0">
              <a:spcBef>
                <a:spcPts val="1000"/>
              </a:spcBef>
              <a:spcAft>
                <a:spcPts val="0"/>
              </a:spcAft>
              <a:buClr>
                <a:schemeClr val="dk1"/>
              </a:buClr>
              <a:buSzPct val="26205"/>
              <a:buFont typeface="Arial"/>
              <a:buNone/>
            </a:pPr>
            <a:r>
              <a:rPr lang="en-US" sz="4197" b="1" u="sng">
                <a:solidFill>
                  <a:schemeClr val="hlink"/>
                </a:solidFill>
                <a:hlinkClick r:id="rId3"/>
              </a:rPr>
              <a:t>See Appendix T</a:t>
            </a:r>
            <a:r>
              <a:rPr lang="en-US" sz="4197" b="1"/>
              <a:t>,</a:t>
            </a:r>
            <a:r>
              <a:rPr lang="en-US" sz="4197"/>
              <a:t> “Consolidated Schoolwide Programs” for additional information.</a:t>
            </a:r>
            <a:endParaRPr/>
          </a:p>
        </p:txBody>
      </p:sp>
      <p:sp>
        <p:nvSpPr>
          <p:cNvPr id="386" name="Google Shape;386;g1131b15ef9c_4_17"/>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17</a:t>
            </a:fld>
            <a:endParaRPr/>
          </a:p>
        </p:txBody>
      </p:sp>
      <p:sp>
        <p:nvSpPr>
          <p:cNvPr id="387" name="Google Shape;387;g1131b15ef9c_4_17"/>
          <p:cNvSpPr/>
          <p:nvPr/>
        </p:nvSpPr>
        <p:spPr>
          <a:xfrm>
            <a:off x="9539650" y="1861050"/>
            <a:ext cx="2212800" cy="3458400"/>
          </a:xfrm>
          <a:prstGeom prst="roundRect">
            <a:avLst>
              <a:gd name="adj" fmla="val 16667"/>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a:t> Object Code 0855 Schoolwide Plan Distribution</a:t>
            </a:r>
            <a:r>
              <a:rPr lang="en-US" sz="2000"/>
              <a:t> (Consolidated Schoolwide plans only)</a:t>
            </a:r>
            <a:endParaRPr sz="20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g1131b15ef9c_4_3"/>
          <p:cNvSpPr txBox="1">
            <a:spLocks noGrp="1"/>
          </p:cNvSpPr>
          <p:nvPr>
            <p:ph type="title"/>
          </p:nvPr>
        </p:nvSpPr>
        <p:spPr>
          <a:xfrm>
            <a:off x="1307737" y="356616"/>
            <a:ext cx="7200900" cy="747000"/>
          </a:xfrm>
          <a:prstGeom prst="rect">
            <a:avLst/>
          </a:prstGeom>
        </p:spPr>
        <p:txBody>
          <a:bodyPr spcFirstLastPara="1" wrap="square" lIns="0" tIns="0" rIns="0" bIns="0" anchor="t" anchorCtr="0">
            <a:normAutofit fontScale="90000"/>
          </a:bodyPr>
          <a:lstStyle/>
          <a:p>
            <a:pPr marL="0" lvl="0" indent="0" algn="l" rtl="0">
              <a:spcBef>
                <a:spcPts val="0"/>
              </a:spcBef>
              <a:spcAft>
                <a:spcPts val="0"/>
              </a:spcAft>
              <a:buNone/>
            </a:pPr>
            <a:r>
              <a:rPr lang="en-US"/>
              <a:t>Chart of Accounts</a:t>
            </a:r>
            <a:endParaRPr/>
          </a:p>
          <a:p>
            <a:pPr marL="0" lvl="0" indent="0" algn="l" rtl="0">
              <a:spcBef>
                <a:spcPts val="0"/>
              </a:spcBef>
              <a:spcAft>
                <a:spcPts val="0"/>
              </a:spcAft>
              <a:buNone/>
            </a:pPr>
            <a:endParaRPr/>
          </a:p>
        </p:txBody>
      </p:sp>
      <p:sp>
        <p:nvSpPr>
          <p:cNvPr id="394" name="Google Shape;394;g1131b15ef9c_4_3"/>
          <p:cNvSpPr txBox="1">
            <a:spLocks noGrp="1"/>
          </p:cNvSpPr>
          <p:nvPr>
            <p:ph type="body" idx="1"/>
          </p:nvPr>
        </p:nvSpPr>
        <p:spPr>
          <a:xfrm>
            <a:off x="838200" y="1554480"/>
            <a:ext cx="10515600" cy="4351200"/>
          </a:xfrm>
          <a:prstGeom prst="rect">
            <a:avLst/>
          </a:prstGeom>
        </p:spPr>
        <p:txBody>
          <a:bodyPr spcFirstLastPara="1" wrap="square" lIns="0" tIns="0" rIns="0" bIns="0" anchor="t" anchorCtr="0">
            <a:normAutofit/>
          </a:bodyPr>
          <a:lstStyle/>
          <a:p>
            <a:pPr marL="0" lvl="0" indent="0" algn="l" rtl="0">
              <a:spcBef>
                <a:spcPts val="1000"/>
              </a:spcBef>
              <a:spcAft>
                <a:spcPts val="0"/>
              </a:spcAft>
              <a:buClr>
                <a:schemeClr val="dk1"/>
              </a:buClr>
              <a:buSzPts val="1100"/>
              <a:buFont typeface="Arial"/>
              <a:buNone/>
            </a:pPr>
            <a:r>
              <a:rPr lang="en-US"/>
              <a:t>Periodically, the allowable expenditure activities will be distributed to the various sources that contributed to the total school wide budget. This distribution may be in the same budget detail as is captured in the SRE code 95 structure or the object code of 0855 may be used as an option to the detailed object coding. </a:t>
            </a:r>
            <a:endParaRPr/>
          </a:p>
          <a:p>
            <a:pPr marL="0" lvl="0" indent="0" algn="l" rtl="0">
              <a:spcBef>
                <a:spcPts val="1000"/>
              </a:spcBef>
              <a:spcAft>
                <a:spcPts val="0"/>
              </a:spcAft>
              <a:buClr>
                <a:schemeClr val="dk1"/>
              </a:buClr>
              <a:buSzPts val="1100"/>
              <a:buFont typeface="Arial"/>
              <a:buNone/>
            </a:pPr>
            <a:r>
              <a:rPr lang="en-US" u="sng"/>
              <a:t>Example</a:t>
            </a:r>
            <a:endParaRPr u="sng"/>
          </a:p>
          <a:p>
            <a:pPr marL="0" lvl="0" indent="0" algn="l" rtl="0">
              <a:spcBef>
                <a:spcPts val="1000"/>
              </a:spcBef>
              <a:spcAft>
                <a:spcPts val="0"/>
              </a:spcAft>
              <a:buClr>
                <a:schemeClr val="dk1"/>
              </a:buClr>
              <a:buSzPts val="1100"/>
              <a:buFont typeface="Arial"/>
              <a:buNone/>
            </a:pPr>
            <a:r>
              <a:rPr lang="en-US"/>
              <a:t>Let us assume that one half of the total school wide budget has been expended to date or $625,000 and that such expenditures have been captured in the same accounts as identified above. Of the $625,000 total expenditures to date, the General Fund share is 80% or $500,000, the Title I, Part A grant share is 16% or $100,000 and the Title III, Part A grant share is 4% or $25,000.</a:t>
            </a:r>
            <a:endParaRPr/>
          </a:p>
        </p:txBody>
      </p:sp>
      <p:sp>
        <p:nvSpPr>
          <p:cNvPr id="395" name="Google Shape;395;g1131b15ef9c_4_3"/>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g10fcd82b940_2_55"/>
          <p:cNvSpPr txBox="1">
            <a:spLocks noGrp="1"/>
          </p:cNvSpPr>
          <p:nvPr>
            <p:ph type="title"/>
          </p:nvPr>
        </p:nvSpPr>
        <p:spPr>
          <a:xfrm>
            <a:off x="1307737" y="356616"/>
            <a:ext cx="7200900" cy="7470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Chart of Accounts</a:t>
            </a:r>
            <a:endParaRPr/>
          </a:p>
        </p:txBody>
      </p:sp>
      <p:sp>
        <p:nvSpPr>
          <p:cNvPr id="402" name="Google Shape;402;g10fcd82b940_2_55"/>
          <p:cNvSpPr txBox="1">
            <a:spLocks noGrp="1"/>
          </p:cNvSpPr>
          <p:nvPr>
            <p:ph type="body" idx="1"/>
          </p:nvPr>
        </p:nvSpPr>
        <p:spPr>
          <a:xfrm>
            <a:off x="428625" y="1554475"/>
            <a:ext cx="11387100" cy="4351200"/>
          </a:xfrm>
          <a:prstGeom prst="rect">
            <a:avLst/>
          </a:prstGeom>
        </p:spPr>
        <p:txBody>
          <a:bodyPr spcFirstLastPara="1" wrap="square" lIns="0" tIns="0" rIns="0" bIns="0" anchor="t" anchorCtr="0">
            <a:normAutofit/>
          </a:bodyPr>
          <a:lstStyle/>
          <a:p>
            <a:pPr marL="0" lvl="0" indent="0" algn="l" rtl="0">
              <a:spcBef>
                <a:spcPts val="1000"/>
              </a:spcBef>
              <a:spcAft>
                <a:spcPts val="0"/>
              </a:spcAft>
              <a:buClr>
                <a:schemeClr val="dk1"/>
              </a:buClr>
              <a:buSzPts val="1100"/>
              <a:buFont typeface="Arial"/>
              <a:buNone/>
            </a:pPr>
            <a:r>
              <a:rPr lang="en-US"/>
              <a:t>An example of the use of the 0855 object code is as follows:</a:t>
            </a:r>
            <a:endParaRPr/>
          </a:p>
          <a:p>
            <a:pPr marL="0" lvl="0" indent="0" algn="l" rtl="0">
              <a:spcBef>
                <a:spcPts val="1000"/>
              </a:spcBef>
              <a:spcAft>
                <a:spcPts val="0"/>
              </a:spcAft>
              <a:buClr>
                <a:schemeClr val="dk1"/>
              </a:buClr>
              <a:buSzPts val="1100"/>
              <a:buFont typeface="Arial"/>
              <a:buNone/>
            </a:pPr>
            <a:endParaRPr/>
          </a:p>
          <a:p>
            <a:pPr marL="0" lvl="0" indent="0" algn="l" rtl="0">
              <a:spcBef>
                <a:spcPts val="1000"/>
              </a:spcBef>
              <a:spcAft>
                <a:spcPts val="0"/>
              </a:spcAft>
              <a:buClr>
                <a:schemeClr val="dk1"/>
              </a:buClr>
              <a:buSzPts val="1100"/>
              <a:buFont typeface="Arial"/>
              <a:buNone/>
            </a:pPr>
            <a:r>
              <a:rPr lang="en-US"/>
              <a:t>Fund    Location    SRE    Program    Object Code     Job Class     Grant Code     	Amount</a:t>
            </a:r>
            <a:endParaRPr/>
          </a:p>
          <a:p>
            <a:pPr marL="0" lvl="0" indent="0" algn="l" rtl="0">
              <a:spcBef>
                <a:spcPts val="1000"/>
              </a:spcBef>
              <a:spcAft>
                <a:spcPts val="0"/>
              </a:spcAft>
              <a:buClr>
                <a:schemeClr val="dk1"/>
              </a:buClr>
              <a:buSzPts val="1100"/>
              <a:buFont typeface="Arial"/>
              <a:buNone/>
            </a:pPr>
            <a:r>
              <a:rPr lang="en-US"/>
              <a:t>10         101             95      0010           0855                       000              0000	         ($125,000.00)</a:t>
            </a:r>
            <a:endParaRPr/>
          </a:p>
          <a:p>
            <a:pPr marL="0" lvl="0" indent="0" algn="l" rtl="0">
              <a:spcBef>
                <a:spcPts val="1000"/>
              </a:spcBef>
              <a:spcAft>
                <a:spcPts val="0"/>
              </a:spcAft>
              <a:buClr>
                <a:schemeClr val="dk1"/>
              </a:buClr>
              <a:buSzPts val="1100"/>
              <a:buFont typeface="Arial"/>
              <a:buNone/>
            </a:pPr>
            <a:r>
              <a:rPr lang="en-US"/>
              <a:t>22         101             95      0010           0855                       000              4010           $100,000.00</a:t>
            </a:r>
            <a:endParaRPr/>
          </a:p>
          <a:p>
            <a:pPr marL="0" lvl="0" indent="0" algn="l" rtl="0">
              <a:spcBef>
                <a:spcPts val="1000"/>
              </a:spcBef>
              <a:spcAft>
                <a:spcPts val="0"/>
              </a:spcAft>
              <a:buClr>
                <a:schemeClr val="dk1"/>
              </a:buClr>
              <a:buSzPts val="1100"/>
              <a:buFont typeface="Arial"/>
              <a:buNone/>
            </a:pPr>
            <a:r>
              <a:rPr lang="en-US"/>
              <a:t>22         101             95      0010           0855                       000              4365             $25,000.00</a:t>
            </a:r>
            <a:endParaRPr/>
          </a:p>
          <a:p>
            <a:pPr marL="0" lvl="0" indent="0" algn="l" rtl="0">
              <a:spcBef>
                <a:spcPts val="1000"/>
              </a:spcBef>
              <a:spcAft>
                <a:spcPts val="0"/>
              </a:spcAft>
              <a:buClr>
                <a:schemeClr val="dk1"/>
              </a:buClr>
              <a:buSzPts val="1100"/>
              <a:buFont typeface="Arial"/>
              <a:buNone/>
            </a:pPr>
            <a:endParaRPr/>
          </a:p>
          <a:p>
            <a:pPr marL="0" lvl="0" indent="0" algn="l" rtl="0">
              <a:spcBef>
                <a:spcPts val="1000"/>
              </a:spcBef>
              <a:spcAft>
                <a:spcPts val="0"/>
              </a:spcAft>
              <a:buNone/>
            </a:pPr>
            <a:endParaRPr/>
          </a:p>
        </p:txBody>
      </p:sp>
      <p:sp>
        <p:nvSpPr>
          <p:cNvPr id="403" name="Google Shape;403;g10fcd82b940_2_55"/>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10fcd82b940_2_5"/>
          <p:cNvSpPr txBox="1">
            <a:spLocks noGrp="1"/>
          </p:cNvSpPr>
          <p:nvPr>
            <p:ph type="title"/>
          </p:nvPr>
        </p:nvSpPr>
        <p:spPr>
          <a:xfrm>
            <a:off x="1307737" y="356616"/>
            <a:ext cx="7200900" cy="7470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Agenda</a:t>
            </a:r>
            <a:endParaRPr/>
          </a:p>
        </p:txBody>
      </p:sp>
      <p:sp>
        <p:nvSpPr>
          <p:cNvPr id="102" name="Google Shape;102;g10fcd82b940_2_5"/>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a:t>
            </a:fld>
            <a:endParaRPr/>
          </a:p>
        </p:txBody>
      </p:sp>
      <p:graphicFrame>
        <p:nvGraphicFramePr>
          <p:cNvPr id="103" name="Google Shape;103;g10fcd82b940_2_5"/>
          <p:cNvGraphicFramePr/>
          <p:nvPr>
            <p:extLst>
              <p:ext uri="{D42A27DB-BD31-4B8C-83A1-F6EECF244321}">
                <p14:modId xmlns:p14="http://schemas.microsoft.com/office/powerpoint/2010/main" val="3749829578"/>
              </p:ext>
            </p:extLst>
          </p:nvPr>
        </p:nvGraphicFramePr>
        <p:xfrm>
          <a:off x="5551150" y="1936225"/>
          <a:ext cx="6439800" cy="3682200"/>
        </p:xfrm>
        <a:graphic>
          <a:graphicData uri="http://schemas.openxmlformats.org/drawingml/2006/table">
            <a:tbl>
              <a:tblPr firstRow="1">
                <a:noFill/>
                <a:tableStyleId>{CA6C5515-C7A4-4A89-B681-E4E282836EE1}</a:tableStyleId>
              </a:tblPr>
              <a:tblGrid>
                <a:gridCol w="1779425">
                  <a:extLst>
                    <a:ext uri="{9D8B030D-6E8A-4147-A177-3AD203B41FA5}">
                      <a16:colId xmlns:a16="http://schemas.microsoft.com/office/drawing/2014/main" val="20000"/>
                    </a:ext>
                  </a:extLst>
                </a:gridCol>
                <a:gridCol w="4660375">
                  <a:extLst>
                    <a:ext uri="{9D8B030D-6E8A-4147-A177-3AD203B41FA5}">
                      <a16:colId xmlns:a16="http://schemas.microsoft.com/office/drawing/2014/main" val="20001"/>
                    </a:ext>
                  </a:extLst>
                </a:gridCol>
              </a:tblGrid>
              <a:tr h="1227400">
                <a:tc>
                  <a:txBody>
                    <a:bodyPr/>
                    <a:lstStyle/>
                    <a:p>
                      <a:pPr marL="0" lvl="0" indent="0" algn="l" rtl="0">
                        <a:lnSpc>
                          <a:spcPct val="90000"/>
                        </a:lnSpc>
                        <a:spcBef>
                          <a:spcPts val="1000"/>
                        </a:spcBef>
                        <a:spcAft>
                          <a:spcPts val="0"/>
                        </a:spcAft>
                        <a:buNone/>
                      </a:pPr>
                      <a:r>
                        <a:rPr lang="en-US" sz="2800">
                          <a:solidFill>
                            <a:schemeClr val="dk1"/>
                          </a:solidFill>
                          <a:latin typeface="Calibri"/>
                          <a:ea typeface="Calibri"/>
                          <a:cs typeface="Calibri"/>
                          <a:sym typeface="Calibri"/>
                        </a:rPr>
                        <a:t>9:00- 10:00 am</a:t>
                      </a:r>
                      <a:endParaRPr sz="2800">
                        <a:latin typeface="Calibri"/>
                        <a:ea typeface="Calibri"/>
                        <a:cs typeface="Calibri"/>
                        <a:sym typeface="Calibri"/>
                      </a:endParaRPr>
                    </a:p>
                  </a:txBody>
                  <a:tcPr marL="91425" marR="91425" marT="91425" marB="91425"/>
                </a:tc>
                <a:tc>
                  <a:txBody>
                    <a:bodyPr/>
                    <a:lstStyle/>
                    <a:p>
                      <a:pPr marL="0" lvl="0" indent="0" algn="l" rtl="0">
                        <a:lnSpc>
                          <a:spcPct val="90000"/>
                        </a:lnSpc>
                        <a:spcBef>
                          <a:spcPts val="1000"/>
                        </a:spcBef>
                        <a:spcAft>
                          <a:spcPts val="0"/>
                        </a:spcAft>
                        <a:buNone/>
                      </a:pPr>
                      <a:r>
                        <a:rPr lang="en-US" sz="2800">
                          <a:solidFill>
                            <a:schemeClr val="dk1"/>
                          </a:solidFill>
                          <a:latin typeface="Calibri"/>
                          <a:ea typeface="Calibri"/>
                          <a:cs typeface="Calibri"/>
                          <a:sym typeface="Calibri"/>
                        </a:rPr>
                        <a:t>Consolidating Funds Schoolwide</a:t>
                      </a:r>
                      <a:endParaRPr sz="2800">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1227400">
                <a:tc>
                  <a:txBody>
                    <a:bodyPr/>
                    <a:lstStyle/>
                    <a:p>
                      <a:pPr marL="0" lvl="0" indent="0" algn="l" rtl="0">
                        <a:lnSpc>
                          <a:spcPct val="90000"/>
                        </a:lnSpc>
                        <a:spcBef>
                          <a:spcPts val="1000"/>
                        </a:spcBef>
                        <a:spcAft>
                          <a:spcPts val="0"/>
                        </a:spcAft>
                        <a:buNone/>
                      </a:pPr>
                      <a:r>
                        <a:rPr lang="en-US" sz="2800">
                          <a:solidFill>
                            <a:schemeClr val="dk1"/>
                          </a:solidFill>
                          <a:latin typeface="Calibri"/>
                          <a:ea typeface="Calibri"/>
                          <a:cs typeface="Calibri"/>
                          <a:sym typeface="Calibri"/>
                        </a:rPr>
                        <a:t>10:00 - 11:00 am</a:t>
                      </a:r>
                      <a:endParaRPr sz="2800">
                        <a:latin typeface="Calibri"/>
                        <a:ea typeface="Calibri"/>
                        <a:cs typeface="Calibri"/>
                        <a:sym typeface="Calibri"/>
                      </a:endParaRPr>
                    </a:p>
                  </a:txBody>
                  <a:tcPr marL="91425" marR="91425" marT="91425" marB="91425"/>
                </a:tc>
                <a:tc>
                  <a:txBody>
                    <a:bodyPr/>
                    <a:lstStyle/>
                    <a:p>
                      <a:pPr marL="0" lvl="0" indent="0" algn="l" rtl="0">
                        <a:lnSpc>
                          <a:spcPct val="90000"/>
                        </a:lnSpc>
                        <a:spcBef>
                          <a:spcPts val="1000"/>
                        </a:spcBef>
                        <a:spcAft>
                          <a:spcPts val="0"/>
                        </a:spcAft>
                        <a:buNone/>
                      </a:pPr>
                      <a:r>
                        <a:rPr lang="en-US" sz="2800">
                          <a:solidFill>
                            <a:schemeClr val="dk1"/>
                          </a:solidFill>
                          <a:latin typeface="Calibri"/>
                          <a:ea typeface="Calibri"/>
                          <a:cs typeface="Calibri"/>
                          <a:sym typeface="Calibri"/>
                        </a:rPr>
                        <a:t>Title III</a:t>
                      </a:r>
                      <a:endParaRPr sz="2800">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1227400">
                <a:tc>
                  <a:txBody>
                    <a:bodyPr/>
                    <a:lstStyle/>
                    <a:p>
                      <a:pPr marL="0" lvl="0" indent="0" algn="l" rtl="0">
                        <a:lnSpc>
                          <a:spcPct val="90000"/>
                        </a:lnSpc>
                        <a:spcBef>
                          <a:spcPts val="1000"/>
                        </a:spcBef>
                        <a:spcAft>
                          <a:spcPts val="0"/>
                        </a:spcAft>
                        <a:buNone/>
                      </a:pPr>
                      <a:r>
                        <a:rPr lang="en-US" sz="2800">
                          <a:solidFill>
                            <a:schemeClr val="dk1"/>
                          </a:solidFill>
                          <a:latin typeface="Calibri"/>
                          <a:ea typeface="Calibri"/>
                          <a:cs typeface="Calibri"/>
                          <a:sym typeface="Calibri"/>
                        </a:rPr>
                        <a:t>11:00 am - 12:00 pm</a:t>
                      </a:r>
                      <a:endParaRPr sz="2800">
                        <a:latin typeface="Calibri"/>
                        <a:ea typeface="Calibri"/>
                        <a:cs typeface="Calibri"/>
                        <a:sym typeface="Calibri"/>
                      </a:endParaRPr>
                    </a:p>
                  </a:txBody>
                  <a:tcPr marL="91425" marR="91425" marT="91425" marB="91425"/>
                </a:tc>
                <a:tc>
                  <a:txBody>
                    <a:bodyPr/>
                    <a:lstStyle/>
                    <a:p>
                      <a:pPr marL="0" lvl="0" indent="0" algn="l" rtl="0">
                        <a:lnSpc>
                          <a:spcPct val="90000"/>
                        </a:lnSpc>
                        <a:spcBef>
                          <a:spcPts val="1000"/>
                        </a:spcBef>
                        <a:spcAft>
                          <a:spcPts val="0"/>
                        </a:spcAft>
                        <a:buNone/>
                      </a:pPr>
                      <a:r>
                        <a:rPr lang="en-US" sz="2800" dirty="0">
                          <a:solidFill>
                            <a:schemeClr val="dk1"/>
                          </a:solidFill>
                          <a:latin typeface="Calibri"/>
                          <a:ea typeface="Calibri"/>
                          <a:cs typeface="Calibri"/>
                          <a:sym typeface="Calibri"/>
                        </a:rPr>
                        <a:t>Monitoring</a:t>
                      </a:r>
                      <a:endParaRPr sz="2800"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bl>
          </a:graphicData>
        </a:graphic>
      </p:graphicFrame>
      <p:sp>
        <p:nvSpPr>
          <p:cNvPr id="104" name="Google Shape;104;g10fcd82b940_2_5"/>
          <p:cNvSpPr txBox="1"/>
          <p:nvPr/>
        </p:nvSpPr>
        <p:spPr>
          <a:xfrm>
            <a:off x="623675" y="1825275"/>
            <a:ext cx="4473900" cy="39096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SzPts val="2200"/>
              <a:buFont typeface="Calibri"/>
              <a:buChar char="●"/>
            </a:pPr>
            <a:r>
              <a:rPr lang="en-US" sz="2200">
                <a:latin typeface="Calibri"/>
                <a:ea typeface="Calibri"/>
                <a:cs typeface="Calibri"/>
                <a:sym typeface="Calibri"/>
              </a:rPr>
              <a:t>We will start each session on time</a:t>
            </a:r>
            <a:endParaRPr sz="2200">
              <a:latin typeface="Calibri"/>
              <a:ea typeface="Calibri"/>
              <a:cs typeface="Calibri"/>
              <a:sym typeface="Calibri"/>
            </a:endParaRPr>
          </a:p>
          <a:p>
            <a:pPr marL="914400" lvl="1" indent="-368300" algn="l" rtl="0">
              <a:spcBef>
                <a:spcPts val="0"/>
              </a:spcBef>
              <a:spcAft>
                <a:spcPts val="0"/>
              </a:spcAft>
              <a:buSzPts val="2200"/>
              <a:buFont typeface="Calibri"/>
              <a:buChar char="○"/>
            </a:pPr>
            <a:r>
              <a:rPr lang="en-US" sz="2200">
                <a:latin typeface="Calibri"/>
                <a:ea typeface="Calibri"/>
                <a:cs typeface="Calibri"/>
                <a:sym typeface="Calibri"/>
              </a:rPr>
              <a:t>We may take short breaks in between if time allows</a:t>
            </a:r>
            <a:endParaRPr sz="220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US" sz="2200">
                <a:latin typeface="Calibri"/>
                <a:ea typeface="Calibri"/>
                <a:cs typeface="Calibri"/>
                <a:sym typeface="Calibri"/>
              </a:rPr>
              <a:t>Feel free to stay on for all three or leave and come back</a:t>
            </a:r>
            <a:endParaRPr sz="220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US" sz="2200">
                <a:latin typeface="Calibri"/>
                <a:ea typeface="Calibri"/>
                <a:cs typeface="Calibri"/>
                <a:sym typeface="Calibri"/>
              </a:rPr>
              <a:t>Type questions in the chat or come off mute to interact</a:t>
            </a:r>
            <a:endParaRPr sz="220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US" sz="2200">
                <a:latin typeface="Calibri"/>
                <a:ea typeface="Calibri"/>
                <a:cs typeface="Calibri"/>
                <a:sym typeface="Calibri"/>
              </a:rPr>
              <a:t>All recordings and slides will be sent out and posted on the </a:t>
            </a:r>
            <a:r>
              <a:rPr lang="en-US" sz="2200" u="sng">
                <a:solidFill>
                  <a:schemeClr val="hlink"/>
                </a:solidFill>
                <a:latin typeface="Calibri"/>
                <a:ea typeface="Calibri"/>
                <a:cs typeface="Calibri"/>
                <a:sym typeface="Calibri"/>
                <a:hlinkClick r:id="rId3"/>
              </a:rPr>
              <a:t>RNM webpage</a:t>
            </a:r>
            <a:r>
              <a:rPr lang="en-US" sz="2200">
                <a:latin typeface="Calibri"/>
                <a:ea typeface="Calibri"/>
                <a:cs typeface="Calibri"/>
                <a:sym typeface="Calibri"/>
              </a:rPr>
              <a:t> after the meeting</a:t>
            </a:r>
            <a:endParaRPr sz="2200">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g10fcd82b940_2_48"/>
          <p:cNvSpPr txBox="1">
            <a:spLocks noGrp="1"/>
          </p:cNvSpPr>
          <p:nvPr>
            <p:ph type="title"/>
          </p:nvPr>
        </p:nvSpPr>
        <p:spPr>
          <a:xfrm>
            <a:off x="1307737" y="356616"/>
            <a:ext cx="7200900" cy="7470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Cautions of Consolidating Funds</a:t>
            </a:r>
            <a:endParaRPr/>
          </a:p>
        </p:txBody>
      </p:sp>
      <p:sp>
        <p:nvSpPr>
          <p:cNvPr id="410" name="Google Shape;410;g10fcd82b940_2_48"/>
          <p:cNvSpPr txBox="1">
            <a:spLocks noGrp="1"/>
          </p:cNvSpPr>
          <p:nvPr>
            <p:ph type="body" idx="1"/>
          </p:nvPr>
        </p:nvSpPr>
        <p:spPr>
          <a:xfrm>
            <a:off x="838200" y="1554480"/>
            <a:ext cx="10515600" cy="4351200"/>
          </a:xfrm>
          <a:prstGeom prst="rect">
            <a:avLst/>
          </a:prstGeom>
        </p:spPr>
        <p:txBody>
          <a:bodyPr spcFirstLastPara="1" wrap="square" lIns="0" tIns="0" rIns="0" bIns="0" anchor="t" anchorCtr="0">
            <a:normAutofit/>
          </a:bodyPr>
          <a:lstStyle/>
          <a:p>
            <a:pPr marL="457200" lvl="0" indent="-381000" algn="l" rtl="0">
              <a:spcBef>
                <a:spcPts val="1000"/>
              </a:spcBef>
              <a:spcAft>
                <a:spcPts val="0"/>
              </a:spcAft>
              <a:buSzPts val="2400"/>
              <a:buChar char="•"/>
            </a:pPr>
            <a:r>
              <a:rPr lang="en-US"/>
              <a:t>LEAs must:</a:t>
            </a:r>
            <a:endParaRPr/>
          </a:p>
          <a:p>
            <a:pPr marL="914400" lvl="1" indent="-355600" algn="l" rtl="0">
              <a:spcBef>
                <a:spcPts val="0"/>
              </a:spcBef>
              <a:spcAft>
                <a:spcPts val="0"/>
              </a:spcAft>
              <a:buSzPts val="2000"/>
              <a:buChar char="•"/>
            </a:pPr>
            <a:r>
              <a:rPr lang="en-US"/>
              <a:t>serve schools in </a:t>
            </a:r>
            <a:r>
              <a:rPr lang="en-US" u="sng">
                <a:solidFill>
                  <a:schemeClr val="hlink"/>
                </a:solidFill>
                <a:hlinkClick r:id="rId3"/>
              </a:rPr>
              <a:t>Rank Order</a:t>
            </a:r>
            <a:r>
              <a:rPr lang="en-US"/>
              <a:t>.</a:t>
            </a:r>
            <a:endParaRPr/>
          </a:p>
          <a:p>
            <a:pPr marL="914400" lvl="1" indent="-355600" algn="l" rtl="0">
              <a:spcBef>
                <a:spcPts val="0"/>
              </a:spcBef>
              <a:spcAft>
                <a:spcPts val="0"/>
              </a:spcAft>
              <a:buSzPts val="2000"/>
              <a:buChar char="•"/>
            </a:pPr>
            <a:r>
              <a:rPr lang="en-US"/>
              <a:t>provide equitable services to Non-Public Schools.</a:t>
            </a:r>
            <a:endParaRPr/>
          </a:p>
          <a:p>
            <a:pPr marL="914400" lvl="1" indent="-355600" algn="l" rtl="0">
              <a:spcBef>
                <a:spcPts val="0"/>
              </a:spcBef>
              <a:spcAft>
                <a:spcPts val="0"/>
              </a:spcAft>
              <a:buSzPts val="2000"/>
              <a:buChar char="•"/>
            </a:pPr>
            <a:r>
              <a:rPr lang="en-US"/>
              <a:t>meet any pending Office of Civil Rights (OCR) requirements.</a:t>
            </a:r>
            <a:endParaRPr/>
          </a:p>
          <a:p>
            <a:pPr marL="457200" lvl="0" indent="-381000" algn="l" rtl="0">
              <a:spcBef>
                <a:spcPts val="0"/>
              </a:spcBef>
              <a:spcAft>
                <a:spcPts val="0"/>
              </a:spcAft>
              <a:buSzPts val="2400"/>
              <a:buChar char="•"/>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rPr>
              <a:t>LEAs are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still</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
                  </a:ext>
                </a:extLst>
              </a:rPr>
              <a:t> required to meet mandatory set aside requirements.</a:t>
            </a:r>
            <a:endPar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endParaRPr>
          </a:p>
          <a:p>
            <a:pPr marL="914400" lvl="1" indent="-355600" algn="l" rtl="0">
              <a:spcBef>
                <a:spcPts val="0"/>
              </a:spcBef>
              <a:spcAft>
                <a:spcPts val="0"/>
              </a:spcAft>
              <a:buSzPts val="2000"/>
              <a:buChar char="•"/>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Title I Homeless Set Aside</a:t>
            </a:r>
            <a:endPar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2"/>
                </a:ext>
              </a:extLst>
            </a:endParaRPr>
          </a:p>
          <a:p>
            <a:pPr marL="914400" lvl="1" indent="-355600" algn="l" rtl="0">
              <a:spcBef>
                <a:spcPts val="0"/>
              </a:spcBef>
              <a:spcAft>
                <a:spcPts val="0"/>
              </a:spcAft>
              <a:buSzPts val="2000"/>
              <a:buChar char="•"/>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Title I Parent Engagement Set Aside (if more than $500k)</a:t>
            </a:r>
            <a:endPar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
                </a:ext>
              </a:extLst>
            </a:endParaRPr>
          </a:p>
          <a:p>
            <a:pPr marL="914400" lvl="1" indent="-355600" algn="l" rtl="0">
              <a:spcBef>
                <a:spcPts val="0"/>
              </a:spcBef>
              <a:spcAft>
                <a:spcPts val="0"/>
              </a:spcAft>
              <a:buSzPts val="2000"/>
              <a:buChar char="•"/>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
                  </a:ext>
                </a:extLst>
              </a:rPr>
              <a:t>Title IV 20% Safe and Healthy/20% Well Rounded/a portion</a:t>
            </a:r>
            <a:r>
              <a:rPr lang="en-US"/>
              <a:t> for Effective Use of Technology  (if total allocation is over $30k) when providing funds to non-Title I schools.</a:t>
            </a:r>
            <a:endParaRPr/>
          </a:p>
          <a:p>
            <a:pPr marL="457200" lvl="0" indent="-381000" algn="l" rtl="0">
              <a:spcBef>
                <a:spcPts val="0"/>
              </a:spcBef>
              <a:spcAft>
                <a:spcPts val="0"/>
              </a:spcAft>
              <a:buSzPts val="2400"/>
              <a:buChar char="•"/>
            </a:pPr>
            <a:r>
              <a:rPr lang="en-US"/>
              <a:t>LEAs that consolidate funds are still able to use, if they choose:</a:t>
            </a:r>
            <a:endParaRPr/>
          </a:p>
          <a:p>
            <a:pPr marL="914400" lvl="1" indent="-355600" algn="l" rtl="0">
              <a:spcBef>
                <a:spcPts val="0"/>
              </a:spcBef>
              <a:spcAft>
                <a:spcPts val="0"/>
              </a:spcAft>
              <a:buSzPts val="2000"/>
              <a:buChar char="•"/>
            </a:pPr>
            <a:r>
              <a:rPr lang="en-US"/>
              <a:t>District Managed Activities (DMA)</a:t>
            </a:r>
            <a:endParaRPr/>
          </a:p>
          <a:p>
            <a:pPr marL="914400" lvl="1" indent="-355600" algn="l" rtl="0">
              <a:spcBef>
                <a:spcPts val="0"/>
              </a:spcBef>
              <a:spcAft>
                <a:spcPts val="0"/>
              </a:spcAft>
              <a:buSzPts val="2000"/>
              <a:buChar char="•"/>
            </a:pPr>
            <a:r>
              <a:rPr lang="en-US"/>
              <a:t>Family Literacy Set Aside</a:t>
            </a:r>
            <a:endParaRPr/>
          </a:p>
          <a:p>
            <a:pPr marL="914400" lvl="1" indent="-355600" algn="l" rtl="0">
              <a:spcBef>
                <a:spcPts val="0"/>
              </a:spcBef>
              <a:spcAft>
                <a:spcPts val="0"/>
              </a:spcAft>
              <a:buSzPts val="2000"/>
              <a:buChar char="•"/>
            </a:pPr>
            <a:r>
              <a:rPr lang="en-US"/>
              <a:t>Preschool Set Aside</a:t>
            </a:r>
            <a:endParaRPr/>
          </a:p>
          <a:p>
            <a:pPr marL="914400" lvl="1" indent="-355600" algn="l" rtl="0">
              <a:spcBef>
                <a:spcPts val="0"/>
              </a:spcBef>
              <a:spcAft>
                <a:spcPts val="0"/>
              </a:spcAft>
              <a:buSzPts val="2000"/>
              <a:buChar char="•"/>
            </a:pPr>
            <a:r>
              <a:rPr lang="en-US"/>
              <a:t>Neglected Institution Set Aside</a:t>
            </a:r>
            <a:endParaRPr/>
          </a:p>
        </p:txBody>
      </p:sp>
      <p:sp>
        <p:nvSpPr>
          <p:cNvPr id="411" name="Google Shape;411;g10fcd82b940_2_48"/>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g1131732d7e3_0_7"/>
          <p:cNvSpPr txBox="1">
            <a:spLocks noGrp="1"/>
          </p:cNvSpPr>
          <p:nvPr>
            <p:ph type="title"/>
          </p:nvPr>
        </p:nvSpPr>
        <p:spPr>
          <a:xfrm>
            <a:off x="1307737" y="356616"/>
            <a:ext cx="7200900" cy="7470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Consolidated Application</a:t>
            </a:r>
            <a:endParaRPr/>
          </a:p>
        </p:txBody>
      </p:sp>
      <p:sp>
        <p:nvSpPr>
          <p:cNvPr id="418" name="Google Shape;418;g1131732d7e3_0_7"/>
          <p:cNvSpPr txBox="1">
            <a:spLocks noGrp="1"/>
          </p:cNvSpPr>
          <p:nvPr>
            <p:ph type="body" idx="1"/>
          </p:nvPr>
        </p:nvSpPr>
        <p:spPr>
          <a:xfrm>
            <a:off x="838200" y="1554394"/>
            <a:ext cx="10515600" cy="966000"/>
          </a:xfrm>
          <a:prstGeom prst="rect">
            <a:avLst/>
          </a:prstGeom>
        </p:spPr>
        <p:txBody>
          <a:bodyPr spcFirstLastPara="1" wrap="square" lIns="0" tIns="0" rIns="0" bIns="0" anchor="t" anchorCtr="0">
            <a:normAutofit/>
          </a:bodyPr>
          <a:lstStyle/>
          <a:p>
            <a:pPr marL="457200" lvl="0" indent="-381000" algn="l" rtl="0">
              <a:spcBef>
                <a:spcPts val="1000"/>
              </a:spcBef>
              <a:spcAft>
                <a:spcPts val="0"/>
              </a:spcAft>
              <a:buSzPts val="2400"/>
              <a:buChar char="•"/>
            </a:pPr>
            <a:r>
              <a:rPr lang="en-US"/>
              <a:t>Note that you will consolidate funds schoolwide on the School Profiles page.</a:t>
            </a:r>
            <a:endParaRPr/>
          </a:p>
        </p:txBody>
      </p:sp>
      <p:sp>
        <p:nvSpPr>
          <p:cNvPr id="419" name="Google Shape;419;g1131732d7e3_0_7"/>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21</a:t>
            </a:fld>
            <a:endParaRPr/>
          </a:p>
        </p:txBody>
      </p:sp>
      <p:grpSp>
        <p:nvGrpSpPr>
          <p:cNvPr id="420" name="Google Shape;420;g1131732d7e3_0_7">
            <a:extLst>
              <a:ext uri="{C183D7F6-B498-43B3-948B-1728B52AA6E4}">
                <adec:decorative xmlns:adec="http://schemas.microsoft.com/office/drawing/2017/decorative" val="1"/>
              </a:ext>
            </a:extLst>
          </p:cNvPr>
          <p:cNvGrpSpPr/>
          <p:nvPr/>
        </p:nvGrpSpPr>
        <p:grpSpPr>
          <a:xfrm>
            <a:off x="3168800" y="2971170"/>
            <a:ext cx="4435908" cy="1839975"/>
            <a:chOff x="1692822" y="4319899"/>
            <a:chExt cx="3985900" cy="1585775"/>
          </a:xfrm>
        </p:grpSpPr>
        <p:pic>
          <p:nvPicPr>
            <p:cNvPr id="421" name="Google Shape;421;g1131732d7e3_0_7"/>
            <p:cNvPicPr preferRelativeResize="0"/>
            <p:nvPr/>
          </p:nvPicPr>
          <p:blipFill>
            <a:blip r:embed="rId3">
              <a:alphaModFix/>
            </a:blip>
            <a:stretch>
              <a:fillRect/>
            </a:stretch>
          </p:blipFill>
          <p:spPr>
            <a:xfrm>
              <a:off x="1692822" y="4319899"/>
              <a:ext cx="3985900" cy="1585775"/>
            </a:xfrm>
            <a:prstGeom prst="rect">
              <a:avLst/>
            </a:prstGeom>
            <a:noFill/>
            <a:ln>
              <a:noFill/>
            </a:ln>
          </p:spPr>
        </p:pic>
        <p:sp>
          <p:nvSpPr>
            <p:cNvPr id="422" name="Google Shape;422;g1131732d7e3_0_7"/>
            <p:cNvSpPr/>
            <p:nvPr/>
          </p:nvSpPr>
          <p:spPr>
            <a:xfrm>
              <a:off x="3955600" y="5488700"/>
              <a:ext cx="1567500" cy="365100"/>
            </a:xfrm>
            <a:prstGeom prst="ellipse">
              <a:avLst/>
            </a:prstGeom>
            <a:noFill/>
            <a:ln w="28575" cap="flat" cmpd="sng">
              <a:solidFill>
                <a:srgbClr val="A23A2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3" name="Google Shape;423;g1131732d7e3_0_7"/>
          <p:cNvSpPr/>
          <p:nvPr/>
        </p:nvSpPr>
        <p:spPr>
          <a:xfrm>
            <a:off x="7347450" y="3219375"/>
            <a:ext cx="1800300" cy="820500"/>
          </a:xfrm>
          <a:prstGeom prst="leftArrow">
            <a:avLst>
              <a:gd name="adj1" fmla="val 50000"/>
              <a:gd name="adj2" fmla="val 50000"/>
            </a:avLst>
          </a:prstGeom>
          <a:solidFill>
            <a:srgbClr val="F5DDD9"/>
          </a:solidFill>
          <a:ln w="9525" cap="flat" cmpd="sng">
            <a:solidFill>
              <a:srgbClr val="A23A2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Must be SW</a:t>
            </a:r>
            <a:endParaRPr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g1131732d7e3_0_18"/>
          <p:cNvSpPr txBox="1">
            <a:spLocks noGrp="1"/>
          </p:cNvSpPr>
          <p:nvPr>
            <p:ph type="title"/>
          </p:nvPr>
        </p:nvSpPr>
        <p:spPr>
          <a:xfrm>
            <a:off x="1307737" y="356616"/>
            <a:ext cx="7200900" cy="7470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Consolidated Application</a:t>
            </a:r>
            <a:endParaRPr/>
          </a:p>
        </p:txBody>
      </p:sp>
      <p:sp>
        <p:nvSpPr>
          <p:cNvPr id="430" name="Google Shape;430;g1131732d7e3_0_18"/>
          <p:cNvSpPr txBox="1">
            <a:spLocks noGrp="1"/>
          </p:cNvSpPr>
          <p:nvPr>
            <p:ph type="body" idx="1"/>
          </p:nvPr>
        </p:nvSpPr>
        <p:spPr>
          <a:xfrm>
            <a:off x="838200" y="1554475"/>
            <a:ext cx="3497100" cy="4351200"/>
          </a:xfrm>
          <a:prstGeom prst="rect">
            <a:avLst/>
          </a:prstGeom>
        </p:spPr>
        <p:txBody>
          <a:bodyPr spcFirstLastPara="1" wrap="square" lIns="0" tIns="0" rIns="0" bIns="0" anchor="t" anchorCtr="0">
            <a:normAutofit/>
          </a:bodyPr>
          <a:lstStyle/>
          <a:p>
            <a:pPr marL="457200" lvl="0" indent="-381000" algn="l" rtl="0">
              <a:spcBef>
                <a:spcPts val="1000"/>
              </a:spcBef>
              <a:spcAft>
                <a:spcPts val="0"/>
              </a:spcAft>
              <a:buSzPts val="2400"/>
              <a:buChar char="•"/>
            </a:pPr>
            <a:r>
              <a:rPr lang="en-US"/>
              <a:t>Select the Consolidated Schoolwide Funding Source for budget lines. </a:t>
            </a:r>
            <a:endParaRPr/>
          </a:p>
          <a:p>
            <a:pPr marL="457200" lvl="0" indent="-381000" algn="l" rtl="0">
              <a:spcBef>
                <a:spcPts val="0"/>
              </a:spcBef>
              <a:spcAft>
                <a:spcPts val="0"/>
              </a:spcAft>
              <a:buSzPts val="2400"/>
              <a:buChar char="•"/>
            </a:pPr>
            <a:r>
              <a:rPr lang="en-US"/>
              <a:t>Activity Category, Program Code, Object Code, Salary Position, and FTE will gray out.</a:t>
            </a:r>
            <a:endParaRPr/>
          </a:p>
        </p:txBody>
      </p:sp>
      <p:sp>
        <p:nvSpPr>
          <p:cNvPr id="431" name="Google Shape;431;g1131732d7e3_0_18"/>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22</a:t>
            </a:fld>
            <a:endParaRPr/>
          </a:p>
        </p:txBody>
      </p:sp>
      <p:pic>
        <p:nvPicPr>
          <p:cNvPr id="432" name="Google Shape;432;g1131732d7e3_0_18">
            <a:extLst>
              <a:ext uri="{C183D7F6-B498-43B3-948B-1728B52AA6E4}">
                <adec:decorative xmlns:adec="http://schemas.microsoft.com/office/drawing/2017/decorative" val="1"/>
              </a:ext>
            </a:extLst>
          </p:cNvPr>
          <p:cNvPicPr preferRelativeResize="0"/>
          <p:nvPr/>
        </p:nvPicPr>
        <p:blipFill rotWithShape="1">
          <a:blip r:embed="rId3">
            <a:alphaModFix/>
          </a:blip>
          <a:srcRect b="6985"/>
          <a:stretch/>
        </p:blipFill>
        <p:spPr>
          <a:xfrm>
            <a:off x="4898575" y="1354050"/>
            <a:ext cx="6809300" cy="4732425"/>
          </a:xfrm>
          <a:prstGeom prst="rect">
            <a:avLst/>
          </a:prstGeom>
          <a:noFill/>
          <a:ln>
            <a:noFill/>
          </a:ln>
        </p:spPr>
      </p:pic>
      <p:sp>
        <p:nvSpPr>
          <p:cNvPr id="433" name="Google Shape;433;g1131732d7e3_0_18">
            <a:extLst>
              <a:ext uri="{C183D7F6-B498-43B3-948B-1728B52AA6E4}">
                <adec:decorative xmlns:adec="http://schemas.microsoft.com/office/drawing/2017/decorative" val="1"/>
              </a:ext>
            </a:extLst>
          </p:cNvPr>
          <p:cNvSpPr/>
          <p:nvPr/>
        </p:nvSpPr>
        <p:spPr>
          <a:xfrm>
            <a:off x="4531150" y="2094125"/>
            <a:ext cx="918600" cy="634500"/>
          </a:xfrm>
          <a:prstGeom prst="rightArrow">
            <a:avLst>
              <a:gd name="adj1" fmla="val 50000"/>
              <a:gd name="adj2" fmla="val 50000"/>
            </a:avLst>
          </a:prstGeom>
          <a:solidFill>
            <a:srgbClr val="A23A28"/>
          </a:solidFill>
          <a:ln w="9525" cap="flat" cmpd="sng">
            <a:solidFill>
              <a:srgbClr val="A23A2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g1131732d7e3_0_18">
            <a:extLst>
              <a:ext uri="{C183D7F6-B498-43B3-948B-1728B52AA6E4}">
                <adec:decorative xmlns:adec="http://schemas.microsoft.com/office/drawing/2017/decorative" val="1"/>
              </a:ext>
            </a:extLst>
          </p:cNvPr>
          <p:cNvSpPr/>
          <p:nvPr/>
        </p:nvSpPr>
        <p:spPr>
          <a:xfrm>
            <a:off x="6747775" y="3563700"/>
            <a:ext cx="1873800" cy="208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g1135a27d390_0_14"/>
          <p:cNvSpPr txBox="1">
            <a:spLocks noGrp="1"/>
          </p:cNvSpPr>
          <p:nvPr>
            <p:ph type="title"/>
          </p:nvPr>
        </p:nvSpPr>
        <p:spPr>
          <a:xfrm>
            <a:off x="1307737" y="356616"/>
            <a:ext cx="7200900" cy="7470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Consolidated Application</a:t>
            </a:r>
            <a:endParaRPr/>
          </a:p>
        </p:txBody>
      </p:sp>
      <p:sp>
        <p:nvSpPr>
          <p:cNvPr id="441" name="Google Shape;441;g1135a27d390_0_14"/>
          <p:cNvSpPr txBox="1">
            <a:spLocks noGrp="1"/>
          </p:cNvSpPr>
          <p:nvPr>
            <p:ph type="body" idx="1"/>
          </p:nvPr>
        </p:nvSpPr>
        <p:spPr>
          <a:xfrm>
            <a:off x="838200" y="1554480"/>
            <a:ext cx="10515600" cy="4351200"/>
          </a:xfrm>
          <a:prstGeom prst="rect">
            <a:avLst/>
          </a:prstGeom>
        </p:spPr>
        <p:txBody>
          <a:bodyPr spcFirstLastPara="1" wrap="square" lIns="0" tIns="0" rIns="0" bIns="0" anchor="t" anchorCtr="0">
            <a:normAutofit/>
          </a:bodyPr>
          <a:lstStyle/>
          <a:p>
            <a:pPr marL="457200" lvl="0" indent="-381000" algn="l" rtl="0">
              <a:spcBef>
                <a:spcPts val="1000"/>
              </a:spcBef>
              <a:spcAft>
                <a:spcPts val="0"/>
              </a:spcAft>
              <a:buSzPts val="2400"/>
              <a:buChar char="•"/>
            </a:pPr>
            <a:r>
              <a:rPr lang="en-US"/>
              <a:t>Select the Consolidated Schoolwide Funding Source for budget lines. (Activity Category, Program Code, Object Code, Salary Position, and FTE will gray out.)</a:t>
            </a:r>
            <a:endParaRPr/>
          </a:p>
        </p:txBody>
      </p:sp>
      <p:sp>
        <p:nvSpPr>
          <p:cNvPr id="442" name="Google Shape;442;g1135a27d390_0_14"/>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23</a:t>
            </a:fld>
            <a:endParaRPr/>
          </a:p>
        </p:txBody>
      </p:sp>
      <p:grpSp>
        <p:nvGrpSpPr>
          <p:cNvPr id="443" name="Google Shape;443;g1135a27d390_0_14">
            <a:extLst>
              <a:ext uri="{C183D7F6-B498-43B3-948B-1728B52AA6E4}">
                <adec:decorative xmlns:adec="http://schemas.microsoft.com/office/drawing/2017/decorative" val="1"/>
              </a:ext>
            </a:extLst>
          </p:cNvPr>
          <p:cNvGrpSpPr/>
          <p:nvPr/>
        </p:nvGrpSpPr>
        <p:grpSpPr>
          <a:xfrm>
            <a:off x="0" y="2496900"/>
            <a:ext cx="12192000" cy="3124200"/>
            <a:chOff x="0" y="2496900"/>
            <a:chExt cx="12192000" cy="3124200"/>
          </a:xfrm>
        </p:grpSpPr>
        <p:grpSp>
          <p:nvGrpSpPr>
            <p:cNvPr id="444" name="Google Shape;444;g1135a27d390_0_14"/>
            <p:cNvGrpSpPr/>
            <p:nvPr/>
          </p:nvGrpSpPr>
          <p:grpSpPr>
            <a:xfrm>
              <a:off x="0" y="2496900"/>
              <a:ext cx="12192000" cy="3124200"/>
              <a:chOff x="0" y="2496900"/>
              <a:chExt cx="12192000" cy="3124200"/>
            </a:xfrm>
          </p:grpSpPr>
          <p:pic>
            <p:nvPicPr>
              <p:cNvPr id="445" name="Google Shape;445;g1135a27d390_0_14"/>
              <p:cNvPicPr preferRelativeResize="0"/>
              <p:nvPr/>
            </p:nvPicPr>
            <p:blipFill>
              <a:blip r:embed="rId3">
                <a:alphaModFix/>
              </a:blip>
              <a:stretch>
                <a:fillRect/>
              </a:stretch>
            </p:blipFill>
            <p:spPr>
              <a:xfrm>
                <a:off x="0" y="2496900"/>
                <a:ext cx="12192000" cy="3124200"/>
              </a:xfrm>
              <a:prstGeom prst="rect">
                <a:avLst/>
              </a:prstGeom>
              <a:noFill/>
              <a:ln>
                <a:noFill/>
              </a:ln>
            </p:spPr>
          </p:pic>
          <p:sp>
            <p:nvSpPr>
              <p:cNvPr id="446" name="Google Shape;446;g1135a27d390_0_14"/>
              <p:cNvSpPr/>
              <p:nvPr/>
            </p:nvSpPr>
            <p:spPr>
              <a:xfrm>
                <a:off x="4114800" y="3914775"/>
                <a:ext cx="1212300" cy="135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7" name="Google Shape;447;g1135a27d390_0_14"/>
            <p:cNvSpPr/>
            <p:nvPr/>
          </p:nvSpPr>
          <p:spPr>
            <a:xfrm>
              <a:off x="8768450" y="3765000"/>
              <a:ext cx="1788000" cy="588000"/>
            </a:xfrm>
            <a:prstGeom prst="ellipse">
              <a:avLst/>
            </a:prstGeom>
            <a:noFill/>
            <a:ln w="28575" cap="flat" cmpd="sng">
              <a:solidFill>
                <a:srgbClr val="A23A2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g10fcd82b940_2_41"/>
          <p:cNvSpPr txBox="1">
            <a:spLocks noGrp="1"/>
          </p:cNvSpPr>
          <p:nvPr>
            <p:ph type="title"/>
          </p:nvPr>
        </p:nvSpPr>
        <p:spPr>
          <a:xfrm>
            <a:off x="1307737" y="356616"/>
            <a:ext cx="7200900" cy="7470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Advice from an LEA’s Perspective</a:t>
            </a:r>
            <a:endParaRPr/>
          </a:p>
        </p:txBody>
      </p:sp>
      <p:sp>
        <p:nvSpPr>
          <p:cNvPr id="454" name="Google Shape;454;g10fcd82b940_2_41"/>
          <p:cNvSpPr txBox="1">
            <a:spLocks noGrp="1"/>
          </p:cNvSpPr>
          <p:nvPr>
            <p:ph type="body" idx="1"/>
          </p:nvPr>
        </p:nvSpPr>
        <p:spPr>
          <a:xfrm>
            <a:off x="838200" y="1554480"/>
            <a:ext cx="10515600" cy="4351200"/>
          </a:xfrm>
          <a:prstGeom prst="rect">
            <a:avLst/>
          </a:prstGeom>
        </p:spPr>
        <p:txBody>
          <a:bodyPr spcFirstLastPara="1" wrap="square" lIns="0" tIns="0" rIns="0" bIns="0" anchor="t" anchorCtr="0">
            <a:normAutofit/>
          </a:bodyPr>
          <a:lstStyle/>
          <a:p>
            <a:pPr marL="457200" lvl="0" indent="-381000" algn="l" rtl="0">
              <a:spcBef>
                <a:spcPts val="1000"/>
              </a:spcBef>
              <a:spcAft>
                <a:spcPts val="0"/>
              </a:spcAft>
              <a:buSzPts val="2400"/>
              <a:buChar char="•"/>
            </a:pPr>
            <a:r>
              <a:rPr lang="en-US"/>
              <a:t>Quick Intro</a:t>
            </a:r>
            <a:endParaRPr/>
          </a:p>
          <a:p>
            <a:pPr marL="914400" lvl="1" indent="-355600" algn="l" rtl="0">
              <a:spcBef>
                <a:spcPts val="0"/>
              </a:spcBef>
              <a:spcAft>
                <a:spcPts val="0"/>
              </a:spcAft>
              <a:buSzPts val="2000"/>
              <a:buChar char="•"/>
            </a:pPr>
            <a:r>
              <a:rPr lang="en-US"/>
              <a:t>Your Role</a:t>
            </a:r>
            <a:endParaRPr/>
          </a:p>
          <a:p>
            <a:pPr marL="914400" lvl="1" indent="-355600" algn="l" rtl="0">
              <a:spcBef>
                <a:spcPts val="0"/>
              </a:spcBef>
              <a:spcAft>
                <a:spcPts val="0"/>
              </a:spcAft>
              <a:buSzPts val="2000"/>
              <a:buChar char="•"/>
            </a:pPr>
            <a:r>
              <a:rPr lang="en-US"/>
              <a:t>LEA Name</a:t>
            </a:r>
            <a:endParaRPr/>
          </a:p>
          <a:p>
            <a:pPr marL="914400" lvl="1" indent="-355600" algn="l" rtl="0">
              <a:spcBef>
                <a:spcPts val="0"/>
              </a:spcBef>
              <a:spcAft>
                <a:spcPts val="0"/>
              </a:spcAft>
              <a:buSzPts val="2000"/>
              <a:buChar char="•"/>
            </a:pPr>
            <a:r>
              <a:rPr lang="en-US"/>
              <a:t>Urban, Suburban, or Rural</a:t>
            </a:r>
            <a:endParaRPr/>
          </a:p>
          <a:p>
            <a:pPr marL="914400" lvl="1" indent="-355600" algn="l" rtl="0">
              <a:spcBef>
                <a:spcPts val="0"/>
              </a:spcBef>
              <a:spcAft>
                <a:spcPts val="0"/>
              </a:spcAft>
              <a:buSzPts val="2000"/>
              <a:buChar char="•"/>
            </a:pPr>
            <a:r>
              <a:rPr lang="en-US"/>
              <a:t>How long has your LEA consolidated funds?</a:t>
            </a:r>
            <a:endParaRPr/>
          </a:p>
          <a:p>
            <a:pPr marL="457200" lvl="0" indent="-381000" algn="l" rtl="0">
              <a:spcBef>
                <a:spcPts val="0"/>
              </a:spcBef>
              <a:spcAft>
                <a:spcPts val="0"/>
              </a:spcAft>
              <a:buSzPts val="2400"/>
              <a:buChar char="•"/>
            </a:pPr>
            <a:r>
              <a:rPr lang="en-US"/>
              <a:t>How did your LEA make the decision to consolidate?</a:t>
            </a:r>
            <a:endParaRPr/>
          </a:p>
          <a:p>
            <a:pPr marL="457200" lvl="0" indent="-381000" algn="l" rtl="0">
              <a:spcBef>
                <a:spcPts val="0"/>
              </a:spcBef>
              <a:spcAft>
                <a:spcPts val="0"/>
              </a:spcAft>
              <a:buSzPts val="2400"/>
              <a:buChar char="•"/>
            </a:pPr>
            <a:r>
              <a:rPr lang="en-US"/>
              <a:t>What funds do you consolidate? Why have you selected</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6"/>
                  </a:ext>
                </a:extLst>
              </a:rPr>
              <a:t> </a:t>
            </a:r>
            <a:r>
              <a:rPr lang="en-US"/>
              <a:t>those to consolidate?</a:t>
            </a:r>
            <a:endParaRPr/>
          </a:p>
          <a:p>
            <a:pPr marL="457200" lvl="0" indent="-381000" algn="l" rtl="0">
              <a:spcBef>
                <a:spcPts val="0"/>
              </a:spcBef>
              <a:spcAft>
                <a:spcPts val="0"/>
              </a:spcAft>
              <a:buSzPts val="2400"/>
              <a:buChar char="•"/>
            </a:pPr>
            <a:r>
              <a:rPr lang="en-US"/>
              <a:t>What do you wish you knew before you began consolidating funds?</a:t>
            </a:r>
            <a:endParaRPr/>
          </a:p>
        </p:txBody>
      </p:sp>
      <p:sp>
        <p:nvSpPr>
          <p:cNvPr id="455" name="Google Shape;455;g10fcd82b940_2_41"/>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24</a:t>
            </a:fld>
            <a:endParaRPr/>
          </a:p>
        </p:txBody>
      </p:sp>
      <p:sp>
        <p:nvSpPr>
          <p:cNvPr id="456" name="Google Shape;456;g10fcd82b940_2_41"/>
          <p:cNvSpPr/>
          <p:nvPr/>
        </p:nvSpPr>
        <p:spPr>
          <a:xfrm>
            <a:off x="3174150" y="4371950"/>
            <a:ext cx="5843700" cy="1428900"/>
          </a:xfrm>
          <a:prstGeom prst="roundRect">
            <a:avLst>
              <a:gd name="adj" fmla="val 16667"/>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chemeClr val="lt1"/>
                </a:solidFill>
              </a:rPr>
              <a:t>Several LEAs in the state consolidate funds, to various levels. We can connect you!</a:t>
            </a:r>
            <a:endParaRPr sz="2400" b="1">
              <a:solidFill>
                <a:schemeClr val="lt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g1131b15ef9c_1_0"/>
          <p:cNvSpPr txBox="1">
            <a:spLocks noGrp="1"/>
          </p:cNvSpPr>
          <p:nvPr>
            <p:ph type="title"/>
          </p:nvPr>
        </p:nvSpPr>
        <p:spPr>
          <a:xfrm>
            <a:off x="1307737" y="356616"/>
            <a:ext cx="7200900" cy="7470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Questions?</a:t>
            </a:r>
            <a:endParaRPr/>
          </a:p>
        </p:txBody>
      </p:sp>
      <p:sp>
        <p:nvSpPr>
          <p:cNvPr id="463" name="Google Shape;463;g1131b15ef9c_1_0"/>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g10fcd82b940_6_0"/>
          <p:cNvSpPr txBox="1">
            <a:spLocks noGrp="1"/>
          </p:cNvSpPr>
          <p:nvPr>
            <p:ph type="title"/>
          </p:nvPr>
        </p:nvSpPr>
        <p:spPr>
          <a:xfrm>
            <a:off x="595965" y="357576"/>
            <a:ext cx="8065200" cy="8985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Resources &amp; Contacts</a:t>
            </a:r>
            <a:endParaRPr/>
          </a:p>
        </p:txBody>
      </p:sp>
      <p:sp>
        <p:nvSpPr>
          <p:cNvPr id="470" name="Google Shape;470;g10fcd82b940_6_0"/>
          <p:cNvSpPr txBox="1">
            <a:spLocks noGrp="1"/>
          </p:cNvSpPr>
          <p:nvPr>
            <p:ph type="body" idx="1"/>
          </p:nvPr>
        </p:nvSpPr>
        <p:spPr>
          <a:xfrm>
            <a:off x="838200" y="1554480"/>
            <a:ext cx="5181600" cy="4351200"/>
          </a:xfrm>
          <a:prstGeom prst="rect">
            <a:avLst/>
          </a:prstGeom>
        </p:spPr>
        <p:txBody>
          <a:bodyPr spcFirstLastPara="1" wrap="square" lIns="91425" tIns="45700" rIns="91425" bIns="45700" anchor="t" anchorCtr="0">
            <a:normAutofit lnSpcReduction="20000"/>
          </a:bodyPr>
          <a:lstStyle/>
          <a:p>
            <a:pPr marL="0" lvl="0" indent="0" algn="l" rtl="0">
              <a:spcBef>
                <a:spcPts val="1000"/>
              </a:spcBef>
              <a:spcAft>
                <a:spcPts val="0"/>
              </a:spcAft>
              <a:buNone/>
            </a:pPr>
            <a:r>
              <a:rPr lang="en-US" u="sng">
                <a:solidFill>
                  <a:schemeClr val="hlink"/>
                </a:solidFill>
                <a:hlinkClick r:id="rId3"/>
              </a:rPr>
              <a:t>Brustein &amp; Manasevit Consolidated Schoolwide PPT</a:t>
            </a:r>
            <a:endParaRPr/>
          </a:p>
          <a:p>
            <a:pPr marL="0" lvl="0" indent="0" algn="l" rtl="0">
              <a:spcBef>
                <a:spcPts val="1000"/>
              </a:spcBef>
              <a:spcAft>
                <a:spcPts val="0"/>
              </a:spcAft>
              <a:buNone/>
            </a:pPr>
            <a:r>
              <a:rPr lang="en-US" u="sng">
                <a:solidFill>
                  <a:schemeClr val="hlink"/>
                </a:solidFill>
                <a:hlinkClick r:id="rId4"/>
              </a:rPr>
              <a:t>USDE Guidance</a:t>
            </a:r>
            <a:r>
              <a:rPr lang="en-US"/>
              <a:t> (start pg 49)</a:t>
            </a:r>
            <a:endParaRPr/>
          </a:p>
          <a:p>
            <a:pPr marL="0" lvl="0" indent="0" algn="l" rtl="0">
              <a:spcBef>
                <a:spcPts val="1000"/>
              </a:spcBef>
              <a:spcAft>
                <a:spcPts val="0"/>
              </a:spcAft>
              <a:buNone/>
            </a:pPr>
            <a:r>
              <a:rPr lang="en-US" u="sng">
                <a:solidFill>
                  <a:schemeClr val="hlink"/>
                </a:solidFill>
                <a:hlinkClick r:id="rId5"/>
              </a:rPr>
              <a:t>Chart of Accounts</a:t>
            </a:r>
            <a:r>
              <a:rPr lang="en-US"/>
              <a:t> (Appendix T)</a:t>
            </a:r>
            <a:endParaRPr/>
          </a:p>
          <a:p>
            <a:pPr marL="0" lvl="0" indent="0" algn="l" rtl="0">
              <a:spcBef>
                <a:spcPts val="1000"/>
              </a:spcBef>
              <a:spcAft>
                <a:spcPts val="0"/>
              </a:spcAft>
              <a:buClr>
                <a:schemeClr val="dk1"/>
              </a:buClr>
              <a:buSzPts val="1100"/>
              <a:buFont typeface="Arial"/>
              <a:buNone/>
            </a:pPr>
            <a:r>
              <a:rPr lang="en-US" u="sng">
                <a:solidFill>
                  <a:schemeClr val="hlink"/>
                </a:solidFill>
                <a:hlinkClick r:id="rId6"/>
              </a:rPr>
              <a:t>CDE S</a:t>
            </a:r>
            <a:r>
              <a:rPr lang="en-US" u="sng">
                <a:solidFill>
                  <a:schemeClr val="hlink"/>
                </a:solidFill>
                <a:hlinkClick r:id="rId6"/>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
                  </a:ext>
                </a:extLst>
              </a:rPr>
              <a:t>choolwide Website</a:t>
            </a:r>
            <a:endParaRPr/>
          </a:p>
          <a:p>
            <a:pPr marL="0" lvl="0" indent="0" algn="l" rtl="0">
              <a:spcBef>
                <a:spcPts val="1000"/>
              </a:spcBef>
              <a:spcAft>
                <a:spcPts val="0"/>
              </a:spcAft>
              <a:buNone/>
            </a:pPr>
            <a:endParaRPr/>
          </a:p>
          <a:p>
            <a:pPr marL="0" lvl="0" indent="0" algn="l" rtl="0">
              <a:spcBef>
                <a:spcPts val="1000"/>
              </a:spcBef>
              <a:spcAft>
                <a:spcPts val="0"/>
              </a:spcAft>
              <a:buNone/>
            </a:pPr>
            <a:r>
              <a:rPr lang="en-US"/>
              <a:t>Laws &amp; Regulations</a:t>
            </a:r>
            <a:endParaRPr/>
          </a:p>
          <a:p>
            <a:pPr marL="457200" lvl="0" indent="-381000" algn="l" rtl="0">
              <a:spcBef>
                <a:spcPts val="1000"/>
              </a:spcBef>
              <a:spcAft>
                <a:spcPts val="0"/>
              </a:spcAft>
              <a:buSzPts val="2400"/>
              <a:buChar char="•"/>
            </a:pPr>
            <a:r>
              <a:rPr lang="en-US"/>
              <a:t>ESEA § 1114, 34 C.F.R. 200.25‐200.29</a:t>
            </a:r>
            <a:endParaRPr/>
          </a:p>
          <a:p>
            <a:pPr marL="914400" lvl="1" indent="-355600" algn="l" rtl="0">
              <a:spcBef>
                <a:spcPts val="0"/>
              </a:spcBef>
              <a:spcAft>
                <a:spcPts val="0"/>
              </a:spcAft>
              <a:buSzPts val="2000"/>
              <a:buChar char="•"/>
            </a:pPr>
            <a:r>
              <a:rPr lang="en-US"/>
              <a:t>Describes the legal foundation of the schoolwide program</a:t>
            </a:r>
            <a:endParaRPr/>
          </a:p>
          <a:p>
            <a:pPr marL="457200" lvl="0" indent="-381000" algn="l" rtl="0">
              <a:spcBef>
                <a:spcPts val="0"/>
              </a:spcBef>
              <a:spcAft>
                <a:spcPts val="0"/>
              </a:spcAft>
              <a:buSzPts val="2400"/>
              <a:buChar char="•"/>
            </a:pPr>
            <a:r>
              <a:rPr lang="en-US"/>
              <a:t>67 Fed. Reg. 40360‐64 (July 2, 2004)</a:t>
            </a:r>
            <a:endParaRPr/>
          </a:p>
          <a:p>
            <a:pPr marL="914400" lvl="1" indent="-355600" algn="l" rtl="0">
              <a:spcBef>
                <a:spcPts val="0"/>
              </a:spcBef>
              <a:spcAft>
                <a:spcPts val="0"/>
              </a:spcAft>
              <a:buSzPts val="2000"/>
              <a:buChar char="•"/>
            </a:pPr>
            <a:r>
              <a:rPr lang="en-US"/>
              <a:t>Lists programs that can be consolidated</a:t>
            </a:r>
            <a:endParaRPr/>
          </a:p>
        </p:txBody>
      </p:sp>
      <p:sp>
        <p:nvSpPr>
          <p:cNvPr id="471" name="Google Shape;471;g10fcd82b940_6_0"/>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26</a:t>
            </a:fld>
            <a:endParaRPr/>
          </a:p>
        </p:txBody>
      </p:sp>
      <p:sp>
        <p:nvSpPr>
          <p:cNvPr id="472" name="Google Shape;472;g10fcd82b940_6_0"/>
          <p:cNvSpPr txBox="1">
            <a:spLocks noGrp="1"/>
          </p:cNvSpPr>
          <p:nvPr>
            <p:ph type="body" idx="2"/>
          </p:nvPr>
        </p:nvSpPr>
        <p:spPr>
          <a:xfrm>
            <a:off x="6265500" y="1554480"/>
            <a:ext cx="5181600" cy="4351200"/>
          </a:xfrm>
          <a:prstGeom prst="rect">
            <a:avLst/>
          </a:prstGeom>
        </p:spPr>
        <p:txBody>
          <a:bodyPr spcFirstLastPara="1" wrap="square" lIns="91425" tIns="45700" rIns="91425" bIns="45700" anchor="t" anchorCtr="0">
            <a:normAutofit lnSpcReduction="20000"/>
          </a:bodyPr>
          <a:lstStyle/>
          <a:p>
            <a:pPr marL="0" lvl="0" indent="0" algn="l" rtl="0">
              <a:spcBef>
                <a:spcPts val="1000"/>
              </a:spcBef>
              <a:spcAft>
                <a:spcPts val="0"/>
              </a:spcAft>
              <a:buNone/>
            </a:pPr>
            <a:r>
              <a:rPr lang="en-US"/>
              <a:t>Programmatic</a:t>
            </a:r>
            <a:endParaRPr/>
          </a:p>
          <a:p>
            <a:pPr marL="457200" lvl="0" indent="-381000" algn="l" rtl="0">
              <a:spcBef>
                <a:spcPts val="1000"/>
              </a:spcBef>
              <a:spcAft>
                <a:spcPts val="0"/>
              </a:spcAft>
              <a:buSzPts val="2400"/>
              <a:buChar char="•"/>
            </a:pPr>
            <a:r>
              <a:rPr lang="en-US" u="sng">
                <a:solidFill>
                  <a:schemeClr val="hlink"/>
                </a:solidFill>
                <a:hlinkClick r:id="rId7"/>
              </a:rPr>
              <a:t>Meushaw_L@cde.state.co.us</a:t>
            </a:r>
            <a:endParaRPr/>
          </a:p>
          <a:p>
            <a:pPr marL="457200" lvl="0" indent="-381000" algn="l" rtl="0">
              <a:spcBef>
                <a:spcPts val="0"/>
              </a:spcBef>
              <a:spcAft>
                <a:spcPts val="0"/>
              </a:spcAft>
              <a:buSzPts val="2400"/>
              <a:buChar char="•"/>
            </a:pPr>
            <a:r>
              <a:rPr lang="en-US" u="sng">
                <a:solidFill>
                  <a:schemeClr val="hlink"/>
                </a:solidFill>
                <a:hlinkClick r:id="rId8"/>
              </a:rPr>
              <a:t>Wisner_K@cde.state.co.us</a:t>
            </a:r>
            <a:endParaRPr/>
          </a:p>
          <a:p>
            <a:pPr marL="457200" lvl="0" indent="-381000" algn="l" rtl="0">
              <a:spcBef>
                <a:spcPts val="0"/>
              </a:spcBef>
              <a:spcAft>
                <a:spcPts val="0"/>
              </a:spcAft>
              <a:buSzPts val="2400"/>
              <a:buChar char="•"/>
            </a:pPr>
            <a:r>
              <a:rPr lang="en-US" u="sng">
                <a:solidFill>
                  <a:schemeClr val="hlink"/>
                </a:solidFill>
                <a:hlinkClick r:id="rId9"/>
              </a:rPr>
              <a:t>Kaloudis_N@cde.state.co.us</a:t>
            </a:r>
            <a:endParaRPr/>
          </a:p>
          <a:p>
            <a:pPr marL="0" lvl="0" indent="0" algn="l" rtl="0">
              <a:spcBef>
                <a:spcPts val="1000"/>
              </a:spcBef>
              <a:spcAft>
                <a:spcPts val="0"/>
              </a:spcAft>
              <a:buNone/>
            </a:pPr>
            <a:endParaRPr/>
          </a:p>
          <a:p>
            <a:pPr marL="0" lvl="0" indent="0" algn="l" rtl="0">
              <a:spcBef>
                <a:spcPts val="1000"/>
              </a:spcBef>
              <a:spcAft>
                <a:spcPts val="0"/>
              </a:spcAft>
              <a:buNone/>
            </a:pPr>
            <a:r>
              <a:rPr lang="en-US"/>
              <a:t>Fiscal</a:t>
            </a:r>
            <a:endParaRPr/>
          </a:p>
          <a:p>
            <a:pPr marL="457200" lvl="0" indent="-381000" algn="l" rtl="0">
              <a:spcBef>
                <a:spcPts val="1000"/>
              </a:spcBef>
              <a:spcAft>
                <a:spcPts val="0"/>
              </a:spcAft>
              <a:buSzPts val="2400"/>
              <a:buChar char="•"/>
            </a:pPr>
            <a:r>
              <a:rPr lang="en-US" u="sng">
                <a:solidFill>
                  <a:schemeClr val="hlink"/>
                </a:solidFill>
                <a:hlinkClick r:id="rId10"/>
              </a:rPr>
              <a:t>Hawkins_R@cde.state.co.us</a:t>
            </a:r>
            <a:endParaRPr/>
          </a:p>
          <a:p>
            <a:pPr marL="457200" lvl="0" indent="-381000" algn="l" rtl="0">
              <a:spcBef>
                <a:spcPts val="0"/>
              </a:spcBef>
              <a:spcAft>
                <a:spcPts val="0"/>
              </a:spcAft>
              <a:buSzPts val="2400"/>
              <a:buChar char="•"/>
            </a:pPr>
            <a:r>
              <a:rPr lang="en-US" u="sng">
                <a:solidFill>
                  <a:schemeClr val="hlink"/>
                </a:solidFill>
                <a:hlinkClick r:id="rId11"/>
              </a:rPr>
              <a:t>Kaleda_S@cde.state.co.us</a:t>
            </a:r>
            <a:endParaRPr/>
          </a:p>
          <a:p>
            <a:pPr marL="0" lvl="0" indent="0" algn="l" rtl="0">
              <a:spcBef>
                <a:spcPts val="1000"/>
              </a:spcBef>
              <a:spcAft>
                <a:spcPts val="0"/>
              </a:spcAft>
              <a:buNone/>
            </a:pPr>
            <a:endParaRPr/>
          </a:p>
          <a:p>
            <a:pPr marL="0" lvl="0" indent="0" algn="l" rtl="0">
              <a:spcBef>
                <a:spcPts val="1000"/>
              </a:spcBef>
              <a:spcAft>
                <a:spcPts val="0"/>
              </a:spcAft>
              <a:buNone/>
            </a:pPr>
            <a:r>
              <a:rPr lang="en-US"/>
              <a:t>District Representatives </a:t>
            </a:r>
            <a:endParaRPr/>
          </a:p>
          <a:p>
            <a:pPr marL="457200" lvl="0" indent="-381000" algn="l" rtl="0">
              <a:spcBef>
                <a:spcPts val="1000"/>
              </a:spcBef>
              <a:spcAft>
                <a:spcPts val="0"/>
              </a:spcAft>
              <a:buSzPts val="2400"/>
              <a:buChar char="•"/>
            </a:pPr>
            <a:r>
              <a:rPr lang="en-US" u="sng">
                <a:solidFill>
                  <a:schemeClr val="hlink"/>
                </a:solidFill>
                <a:hlinkClick r:id="rId12"/>
              </a:rPr>
              <a:t>swilson@bigsandy100j.org</a:t>
            </a:r>
            <a:endParaRPr/>
          </a:p>
          <a:p>
            <a:pPr marL="457200" lvl="0" indent="-381000" algn="l" rtl="0">
              <a:spcBef>
                <a:spcPts val="0"/>
              </a:spcBef>
              <a:spcAft>
                <a:spcPts val="0"/>
              </a:spcAft>
              <a:buSzPts val="2400"/>
              <a:buChar char="•"/>
            </a:pPr>
            <a:r>
              <a:rPr lang="en-US" u="sng">
                <a:solidFill>
                  <a:schemeClr val="hlink"/>
                </a:solidFill>
                <a:hlinkClick r:id="rId13"/>
              </a:rPr>
              <a:t>cjohnson@bigsandy100j.org</a:t>
            </a:r>
            <a:r>
              <a:rPr lang="en-US"/>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2"/>
          <p:cNvSpPr txBox="1">
            <a:spLocks noGrp="1"/>
          </p:cNvSpPr>
          <p:nvPr>
            <p:ph type="ctrTitle"/>
          </p:nvPr>
        </p:nvSpPr>
        <p:spPr>
          <a:xfrm>
            <a:off x="0" y="2595716"/>
            <a:ext cx="12192000" cy="233762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4000"/>
              <a:buFont typeface="Arial"/>
              <a:buNone/>
            </a:pPr>
            <a:r>
              <a:rPr lang="en-US"/>
              <a:t>Consolidating Funds Schoolwide</a:t>
            </a:r>
            <a:endParaRPr/>
          </a:p>
        </p:txBody>
      </p:sp>
      <p:sp>
        <p:nvSpPr>
          <p:cNvPr id="146" name="Google Shape;146;p12"/>
          <p:cNvSpPr txBox="1">
            <a:spLocks noGrp="1"/>
          </p:cNvSpPr>
          <p:nvPr>
            <p:ph type="sldNum" idx="12"/>
          </p:nvPr>
        </p:nvSpPr>
        <p:spPr>
          <a:xfrm>
            <a:off x="233420" y="6427021"/>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1119cd45eb8_0_0"/>
          <p:cNvSpPr txBox="1">
            <a:spLocks noGrp="1"/>
          </p:cNvSpPr>
          <p:nvPr>
            <p:ph type="title"/>
          </p:nvPr>
        </p:nvSpPr>
        <p:spPr>
          <a:xfrm>
            <a:off x="1307737" y="356616"/>
            <a:ext cx="7200900" cy="7470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Introductions</a:t>
            </a:r>
            <a:endParaRPr/>
          </a:p>
        </p:txBody>
      </p:sp>
      <p:sp>
        <p:nvSpPr>
          <p:cNvPr id="153" name="Google Shape;153;g1119cd45eb8_0_0"/>
          <p:cNvSpPr txBox="1">
            <a:spLocks noGrp="1"/>
          </p:cNvSpPr>
          <p:nvPr>
            <p:ph type="body" idx="1"/>
          </p:nvPr>
        </p:nvSpPr>
        <p:spPr>
          <a:xfrm>
            <a:off x="838200" y="1554480"/>
            <a:ext cx="10515600" cy="4351200"/>
          </a:xfrm>
          <a:prstGeom prst="rect">
            <a:avLst/>
          </a:prstGeom>
        </p:spPr>
        <p:txBody>
          <a:bodyPr spcFirstLastPara="1" wrap="square" lIns="0" tIns="0" rIns="0" bIns="0" anchor="t" anchorCtr="0">
            <a:normAutofit/>
          </a:bodyPr>
          <a:lstStyle/>
          <a:p>
            <a:pPr marL="457200" lvl="0" indent="-381000" algn="l" rtl="0">
              <a:spcBef>
                <a:spcPts val="1000"/>
              </a:spcBef>
              <a:spcAft>
                <a:spcPts val="0"/>
              </a:spcAft>
              <a:buSzPts val="2400"/>
              <a:buChar char="•"/>
            </a:pPr>
            <a:r>
              <a:rPr lang="en-US"/>
              <a:t>Laura Meushaw - Title I School Improvement Coordinator</a:t>
            </a:r>
            <a:endParaRPr/>
          </a:p>
          <a:p>
            <a:pPr marL="457200" lvl="0" indent="-381000" algn="l" rtl="0">
              <a:spcBef>
                <a:spcPts val="0"/>
              </a:spcBef>
              <a:spcAft>
                <a:spcPts val="0"/>
              </a:spcAft>
              <a:buSzPts val="2400"/>
              <a:buChar char="•"/>
            </a:pPr>
            <a:r>
              <a:rPr lang="en-US"/>
              <a:t>Kathryn Wisner - ESEA Title I &amp; III Specialist</a:t>
            </a:r>
            <a:endParaRPr/>
          </a:p>
          <a:p>
            <a:pPr marL="457200" lvl="0" indent="-381000" algn="l" rtl="0">
              <a:spcBef>
                <a:spcPts val="0"/>
              </a:spcBef>
              <a:spcAft>
                <a:spcPts val="0"/>
              </a:spcAft>
              <a:buSzPts val="2400"/>
              <a:buChar char="•"/>
            </a:pPr>
            <a:r>
              <a:rPr lang="en-US"/>
              <a:t>Niko Kaloudis - ESEA Title I &amp; II Specialist</a:t>
            </a:r>
            <a:endParaRPr/>
          </a:p>
          <a:p>
            <a:pPr marL="457200" lvl="0" indent="-381000" algn="l" rtl="0">
              <a:spcBef>
                <a:spcPts val="0"/>
              </a:spcBef>
              <a:spcAft>
                <a:spcPts val="0"/>
              </a:spcAft>
              <a:buSzPts val="2400"/>
              <a:buChar char="•"/>
            </a:pPr>
            <a:r>
              <a:rPr lang="en-US"/>
              <a:t>Steven Kaleda - Grants Fiscal</a:t>
            </a:r>
            <a:endParaRPr/>
          </a:p>
          <a:p>
            <a:pPr marL="457200" lvl="0" indent="-381000" algn="l" rtl="0">
              <a:spcBef>
                <a:spcPts val="0"/>
              </a:spcBef>
              <a:spcAft>
                <a:spcPts val="0"/>
              </a:spcAft>
              <a:buSzPts val="2400"/>
              <a:buChar char="•"/>
            </a:pPr>
            <a:r>
              <a:rPr lang="en-US"/>
              <a:t>Robert Hawkins - Grants Fiscal</a:t>
            </a:r>
            <a:endParaRPr/>
          </a:p>
        </p:txBody>
      </p:sp>
      <p:sp>
        <p:nvSpPr>
          <p:cNvPr id="154" name="Google Shape;154;g1119cd45eb8_0_0"/>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4</a:t>
            </a:fld>
            <a:endParaRPr/>
          </a:p>
        </p:txBody>
      </p:sp>
      <p:grpSp>
        <p:nvGrpSpPr>
          <p:cNvPr id="155" name="Google Shape;155;g1119cd45eb8_0_0">
            <a:extLst>
              <a:ext uri="{C183D7F6-B498-43B3-948B-1728B52AA6E4}">
                <adec:decorative xmlns:adec="http://schemas.microsoft.com/office/drawing/2017/decorative" val="1"/>
              </a:ext>
            </a:extLst>
          </p:cNvPr>
          <p:cNvGrpSpPr/>
          <p:nvPr/>
        </p:nvGrpSpPr>
        <p:grpSpPr>
          <a:xfrm>
            <a:off x="5486750" y="2718700"/>
            <a:ext cx="6385175" cy="3097025"/>
            <a:chOff x="5486750" y="2718700"/>
            <a:chExt cx="6385175" cy="3097025"/>
          </a:xfrm>
        </p:grpSpPr>
        <p:pic>
          <p:nvPicPr>
            <p:cNvPr id="156" name="Google Shape;156;g1119cd45eb8_0_0"/>
            <p:cNvPicPr preferRelativeResize="0"/>
            <p:nvPr/>
          </p:nvPicPr>
          <p:blipFill>
            <a:blip r:embed="rId3">
              <a:alphaModFix/>
            </a:blip>
            <a:stretch>
              <a:fillRect/>
            </a:stretch>
          </p:blipFill>
          <p:spPr>
            <a:xfrm>
              <a:off x="8902825" y="2718700"/>
              <a:ext cx="2969100" cy="2926375"/>
            </a:xfrm>
            <a:prstGeom prst="rect">
              <a:avLst/>
            </a:prstGeom>
            <a:noFill/>
            <a:ln>
              <a:noFill/>
            </a:ln>
          </p:spPr>
        </p:pic>
        <p:sp>
          <p:nvSpPr>
            <p:cNvPr id="157" name="Google Shape;157;g1119cd45eb8_0_0"/>
            <p:cNvSpPr/>
            <p:nvPr/>
          </p:nvSpPr>
          <p:spPr>
            <a:xfrm>
              <a:off x="8208175" y="4904700"/>
              <a:ext cx="1038000" cy="514500"/>
            </a:xfrm>
            <a:prstGeom prst="rightArrow">
              <a:avLst>
                <a:gd name="adj1" fmla="val 50000"/>
                <a:gd name="adj2" fmla="val 50000"/>
              </a:avLst>
            </a:prstGeom>
            <a:solidFill>
              <a:srgbClr val="FF00FF"/>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g1119cd45eb8_0_0"/>
            <p:cNvSpPr/>
            <p:nvPr/>
          </p:nvSpPr>
          <p:spPr>
            <a:xfrm>
              <a:off x="5486750" y="4200525"/>
              <a:ext cx="2648100" cy="1615200"/>
            </a:xfrm>
            <a:prstGeom prst="roundRect">
              <a:avLst>
                <a:gd name="adj" fmla="val 16667"/>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500"/>
                <a:t>Please change your name to your preferred name by right clicking your image. Consider including your LEA and any preferred pronouns.</a:t>
              </a:r>
              <a:endParaRPr sz="1500"/>
            </a:p>
          </p:txBody>
        </p:sp>
      </p:grpSp>
      <p:sp>
        <p:nvSpPr>
          <p:cNvPr id="159" name="Google Shape;159;g1119cd45eb8_0_0"/>
          <p:cNvSpPr/>
          <p:nvPr/>
        </p:nvSpPr>
        <p:spPr>
          <a:xfrm>
            <a:off x="838200" y="3453950"/>
            <a:ext cx="4053564" cy="2902392"/>
          </a:xfrm>
          <a:prstGeom prst="irregularSeal2">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100"/>
              <a:t>Enter any questions into the chat.</a:t>
            </a:r>
            <a:endParaRPr sz="21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1131732d7e3_0_0"/>
          <p:cNvSpPr txBox="1">
            <a:spLocks noGrp="1"/>
          </p:cNvSpPr>
          <p:nvPr>
            <p:ph type="title"/>
          </p:nvPr>
        </p:nvSpPr>
        <p:spPr>
          <a:xfrm>
            <a:off x="1307737" y="356616"/>
            <a:ext cx="7200900" cy="7470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Objectives</a:t>
            </a:r>
            <a:endParaRPr/>
          </a:p>
        </p:txBody>
      </p:sp>
      <p:sp>
        <p:nvSpPr>
          <p:cNvPr id="166" name="Google Shape;166;g1131732d7e3_0_0"/>
          <p:cNvSpPr txBox="1">
            <a:spLocks noGrp="1"/>
          </p:cNvSpPr>
          <p:nvPr>
            <p:ph type="body" idx="1"/>
          </p:nvPr>
        </p:nvSpPr>
        <p:spPr>
          <a:xfrm>
            <a:off x="838200" y="1554480"/>
            <a:ext cx="10515600" cy="4351200"/>
          </a:xfrm>
          <a:prstGeom prst="rect">
            <a:avLst/>
          </a:prstGeom>
        </p:spPr>
        <p:txBody>
          <a:bodyPr spcFirstLastPara="1" wrap="square" lIns="0" tIns="0" rIns="0" bIns="0" anchor="t" anchorCtr="0">
            <a:normAutofit/>
          </a:bodyPr>
          <a:lstStyle/>
          <a:p>
            <a:pPr marL="0" lvl="0" indent="0" algn="l" rtl="0">
              <a:spcBef>
                <a:spcPts val="1000"/>
              </a:spcBef>
              <a:spcAft>
                <a:spcPts val="0"/>
              </a:spcAft>
              <a:buNone/>
            </a:pPr>
            <a:r>
              <a:rPr lang="en-US"/>
              <a:t>Participants will be able to</a:t>
            </a:r>
            <a:endParaRPr/>
          </a:p>
          <a:p>
            <a:pPr marL="457200" lvl="0" indent="-381000" algn="l" rtl="0">
              <a:spcBef>
                <a:spcPts val="1000"/>
              </a:spcBef>
              <a:spcAft>
                <a:spcPts val="0"/>
              </a:spcAft>
              <a:buSzPts val="2400"/>
              <a:buChar char="•"/>
            </a:pPr>
            <a:r>
              <a:rPr lang="en-US"/>
              <a:t>articulate what it means to consolidate funds schoolwide.</a:t>
            </a:r>
            <a:endParaRPr/>
          </a:p>
          <a:p>
            <a:pPr marL="457200" lvl="0" indent="-381000" algn="l" rtl="0">
              <a:spcBef>
                <a:spcPts val="0"/>
              </a:spcBef>
              <a:spcAft>
                <a:spcPts val="0"/>
              </a:spcAft>
              <a:buSzPts val="2400"/>
              <a:buChar char="•"/>
            </a:pPr>
            <a:r>
              <a:rPr lang="en-US"/>
              <a:t>explain the different levels of consolidating funds.</a:t>
            </a:r>
            <a:endParaRPr/>
          </a:p>
          <a:p>
            <a:pPr marL="457200" lvl="0" indent="-381000" algn="l" rtl="0">
              <a:spcBef>
                <a:spcPts val="0"/>
              </a:spcBef>
              <a:spcAft>
                <a:spcPts val="0"/>
              </a:spcAft>
              <a:buSzPts val="2400"/>
              <a:buChar char="•"/>
            </a:pPr>
            <a:r>
              <a:rPr lang="en-US"/>
              <a:t>identify which funds can be consolidated.</a:t>
            </a:r>
            <a:endParaRPr/>
          </a:p>
          <a:p>
            <a:pPr marL="457200" lvl="0" indent="-381000" algn="l" rtl="0">
              <a:spcBef>
                <a:spcPts val="0"/>
              </a:spcBef>
              <a:spcAft>
                <a:spcPts val="0"/>
              </a:spcAft>
              <a:buSzPts val="2400"/>
              <a:buChar char="•"/>
            </a:pPr>
            <a:r>
              <a:rPr lang="en-US"/>
              <a:t>understand the</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 </a:t>
            </a:r>
            <a:r>
              <a:rPr lang="en-US"/>
              <a:t>planning requirements for consolidating funds.</a:t>
            </a:r>
            <a:endParaRPr/>
          </a:p>
          <a:p>
            <a:pPr marL="457200" lvl="0" indent="-381000" algn="l" rtl="0">
              <a:spcBef>
                <a:spcPts val="0"/>
              </a:spcBef>
              <a:spcAft>
                <a:spcPts val="0"/>
              </a:spcAft>
              <a:buSzPts val="2400"/>
              <a:buChar char="•"/>
            </a:pPr>
            <a:r>
              <a:rPr lang="en-US"/>
              <a:t>understand the flexibility provided from consolidating funds.</a:t>
            </a:r>
            <a:endParaRPr/>
          </a:p>
          <a:p>
            <a:pPr marL="457200" lvl="0" indent="-381000" algn="l" rtl="0">
              <a:spcBef>
                <a:spcPts val="0"/>
              </a:spcBef>
              <a:spcAft>
                <a:spcPts val="0"/>
              </a:spcAft>
              <a:buSzPts val="2400"/>
              <a:buChar char="•"/>
            </a:pPr>
            <a:r>
              <a:rPr lang="en-US"/>
              <a:t>properly code and account for consolidated funds.</a:t>
            </a:r>
            <a:endPar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endParaRPr>
          </a:p>
          <a:p>
            <a:pPr marL="457200" lvl="0" indent="-381000" algn="l" rtl="0">
              <a:spcBef>
                <a:spcPts val="0"/>
              </a:spcBef>
              <a:spcAft>
                <a:spcPts val="0"/>
              </a:spcAft>
              <a:buSzPts val="2400"/>
              <a:buChar char="•"/>
            </a:pPr>
            <a:r>
              <a:rPr lang="en-US"/>
              <a:t>properly indicate consolidation of funds in the Consolidated Application portal.</a:t>
            </a:r>
            <a:endParaRPr/>
          </a:p>
        </p:txBody>
      </p:sp>
      <p:sp>
        <p:nvSpPr>
          <p:cNvPr id="167" name="Google Shape;167;g1131732d7e3_0_0"/>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5</a:t>
            </a:fld>
            <a:endParaRPr/>
          </a:p>
        </p:txBody>
      </p:sp>
      <p:sp>
        <p:nvSpPr>
          <p:cNvPr id="168" name="Google Shape;168;g1131732d7e3_0_0"/>
          <p:cNvSpPr/>
          <p:nvPr/>
        </p:nvSpPr>
        <p:spPr>
          <a:xfrm>
            <a:off x="2371725" y="4857750"/>
            <a:ext cx="6329400" cy="1242900"/>
          </a:xfrm>
          <a:prstGeom prst="roundRect">
            <a:avLst>
              <a:gd name="adj" fmla="val 16667"/>
            </a:avLst>
          </a:prstGeom>
          <a:solidFill>
            <a:srgbClr val="B4D4A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200"/>
              <a:t>We will address programmatic and fiscal aspects of consolidating funds schoolwide. Share this with your wider team.</a:t>
            </a:r>
            <a:endParaRPr sz="22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1119cd45eb8_0_10"/>
          <p:cNvSpPr txBox="1">
            <a:spLocks noGrp="1"/>
          </p:cNvSpPr>
          <p:nvPr>
            <p:ph type="title"/>
          </p:nvPr>
        </p:nvSpPr>
        <p:spPr>
          <a:xfrm>
            <a:off x="1307720" y="356625"/>
            <a:ext cx="10375500" cy="7470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Targeted Assistance vs Schoolwide Programs</a:t>
            </a:r>
            <a:endParaRPr/>
          </a:p>
        </p:txBody>
      </p:sp>
      <p:sp>
        <p:nvSpPr>
          <p:cNvPr id="175" name="Google Shape;175;g1119cd45eb8_0_10"/>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6</a:t>
            </a:fld>
            <a:endParaRPr/>
          </a:p>
        </p:txBody>
      </p:sp>
      <p:graphicFrame>
        <p:nvGraphicFramePr>
          <p:cNvPr id="176" name="Google Shape;176;g1119cd45eb8_0_10"/>
          <p:cNvGraphicFramePr/>
          <p:nvPr>
            <p:extLst>
              <p:ext uri="{D42A27DB-BD31-4B8C-83A1-F6EECF244321}">
                <p14:modId xmlns:p14="http://schemas.microsoft.com/office/powerpoint/2010/main" val="927026341"/>
              </p:ext>
            </p:extLst>
          </p:nvPr>
        </p:nvGraphicFramePr>
        <p:xfrm>
          <a:off x="811650" y="1434325"/>
          <a:ext cx="10640000" cy="4714030"/>
        </p:xfrm>
        <a:graphic>
          <a:graphicData uri="http://schemas.openxmlformats.org/drawingml/2006/table">
            <a:tbl>
              <a:tblPr firstRow="1">
                <a:noFill/>
                <a:tableStyleId>{CA6C5515-C7A4-4A89-B681-E4E282836EE1}</a:tableStyleId>
              </a:tblPr>
              <a:tblGrid>
                <a:gridCol w="2271800">
                  <a:extLst>
                    <a:ext uri="{9D8B030D-6E8A-4147-A177-3AD203B41FA5}">
                      <a16:colId xmlns:a16="http://schemas.microsoft.com/office/drawing/2014/main" val="20000"/>
                    </a:ext>
                  </a:extLst>
                </a:gridCol>
                <a:gridCol w="4158075">
                  <a:extLst>
                    <a:ext uri="{9D8B030D-6E8A-4147-A177-3AD203B41FA5}">
                      <a16:colId xmlns:a16="http://schemas.microsoft.com/office/drawing/2014/main" val="20001"/>
                    </a:ext>
                  </a:extLst>
                </a:gridCol>
                <a:gridCol w="4210125">
                  <a:extLst>
                    <a:ext uri="{9D8B030D-6E8A-4147-A177-3AD203B41FA5}">
                      <a16:colId xmlns:a16="http://schemas.microsoft.com/office/drawing/2014/main" val="20002"/>
                    </a:ext>
                  </a:extLst>
                </a:gridCol>
              </a:tblGrid>
              <a:tr h="575925">
                <a:tc>
                  <a:txBody>
                    <a:bodyPr/>
                    <a:lstStyle/>
                    <a:p>
                      <a:pPr marL="0" lvl="0" indent="0" algn="l"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US" sz="1800" b="1"/>
                        <a:t>Targeted Assistance</a:t>
                      </a:r>
                      <a:endParaRPr sz="1800"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US" sz="1800" b="1"/>
                        <a:t>Schoolwide</a:t>
                      </a:r>
                      <a:endParaRPr sz="1800"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1144100">
                <a:tc>
                  <a:txBody>
                    <a:bodyPr/>
                    <a:lstStyle/>
                    <a:p>
                      <a:pPr marL="0" lvl="0" indent="0" algn="l" rtl="0">
                        <a:spcBef>
                          <a:spcPts val="0"/>
                        </a:spcBef>
                        <a:spcAft>
                          <a:spcPts val="0"/>
                        </a:spcAft>
                        <a:buNone/>
                      </a:pPr>
                      <a:r>
                        <a:rPr lang="en-US" sz="1600" b="1"/>
                        <a:t>School Eligibility</a:t>
                      </a:r>
                      <a:endParaRPr sz="1600"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457200" lvl="0" indent="-330200" algn="l" rtl="0">
                        <a:spcBef>
                          <a:spcPts val="0"/>
                        </a:spcBef>
                        <a:spcAft>
                          <a:spcPts val="0"/>
                        </a:spcAft>
                        <a:buSzPts val="1600"/>
                        <a:buChar char="●"/>
                      </a:pPr>
                      <a:r>
                        <a:rPr lang="en-US" sz="1600"/>
                        <a:t>Any school that receives a Title I allocation is eligible.</a:t>
                      </a:r>
                      <a:endParaRPr sz="1600"/>
                    </a:p>
                    <a:p>
                      <a:pPr marL="457200" lvl="0" indent="-330200" algn="l" rtl="0">
                        <a:spcBef>
                          <a:spcPts val="0"/>
                        </a:spcBef>
                        <a:spcAft>
                          <a:spcPts val="0"/>
                        </a:spcAft>
                        <a:buSzPts val="1600"/>
                        <a:buChar char="●"/>
                      </a:pPr>
                      <a:r>
                        <a:rPr lang="en-US" sz="1600"/>
                        <a:t>May serve all grades or only some grades; all subjects or only certain subjects.</a:t>
                      </a:r>
                      <a:endParaRPr sz="1600"/>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457200" lvl="0" indent="-330200" algn="l" rtl="0">
                        <a:spcBef>
                          <a:spcPts val="0"/>
                        </a:spcBef>
                        <a:spcAft>
                          <a:spcPts val="0"/>
                        </a:spcAft>
                        <a:buSzPts val="1600"/>
                        <a:buChar char="●"/>
                      </a:pPr>
                      <a:r>
                        <a:rPr lang="en-US" sz="1600"/>
                        <a:t>Must meet required poverty threshold of 40%.</a:t>
                      </a:r>
                      <a:endParaRPr sz="1600"/>
                    </a:p>
                    <a:p>
                      <a:pPr marL="914400" lvl="1" indent="-330200" algn="l" rtl="0">
                        <a:spcBef>
                          <a:spcPts val="0"/>
                        </a:spcBef>
                        <a:spcAft>
                          <a:spcPts val="0"/>
                        </a:spcAft>
                        <a:buSzPts val="1600"/>
                        <a:buChar char="○"/>
                      </a:pPr>
                      <a:r>
                        <a:rPr lang="en-US" sz="1600"/>
                        <a:t>EdFlex waiver available</a:t>
                      </a:r>
                      <a:endParaRPr sz="1600"/>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615225">
                <a:tc>
                  <a:txBody>
                    <a:bodyPr/>
                    <a:lstStyle/>
                    <a:p>
                      <a:pPr marL="0" lvl="0" indent="0" algn="l" rtl="0">
                        <a:spcBef>
                          <a:spcPts val="0"/>
                        </a:spcBef>
                        <a:spcAft>
                          <a:spcPts val="0"/>
                        </a:spcAft>
                        <a:buNone/>
                      </a:pPr>
                      <a:r>
                        <a:rPr lang="en-US" sz="1600" b="1"/>
                        <a:t>Student Eligibility</a:t>
                      </a:r>
                      <a:endParaRPr sz="1600"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457200" lvl="0" indent="-330200" algn="l" rtl="0">
                        <a:spcBef>
                          <a:spcPts val="0"/>
                        </a:spcBef>
                        <a:spcAft>
                          <a:spcPts val="0"/>
                        </a:spcAft>
                        <a:buSzPts val="1600"/>
                        <a:buChar char="●"/>
                      </a:pPr>
                      <a:r>
                        <a:rPr lang="en-US" sz="1600"/>
                        <a:t>Provide supplemental educational services only to those “failing, or most at risk of failing, to meet the state’s challenging  student academic achievement standards.”</a:t>
                      </a:r>
                      <a:endParaRPr sz="1600"/>
                    </a:p>
                    <a:p>
                      <a:pPr marL="457200" lvl="0" indent="-330200" algn="l" rtl="0">
                        <a:spcBef>
                          <a:spcPts val="0"/>
                        </a:spcBef>
                        <a:spcAft>
                          <a:spcPts val="0"/>
                        </a:spcAft>
                        <a:buSzPts val="1600"/>
                        <a:buChar char="●"/>
                      </a:pPr>
                      <a:r>
                        <a:rPr lang="en-US" sz="1600"/>
                        <a:t>Must use multiple educationally related objective criteria to select students.</a:t>
                      </a:r>
                      <a:endParaRPr sz="1600"/>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457200" lvl="0" indent="-330200" algn="l" rtl="0">
                        <a:spcBef>
                          <a:spcPts val="0"/>
                        </a:spcBef>
                        <a:spcAft>
                          <a:spcPts val="0"/>
                        </a:spcAft>
                        <a:buSzPts val="1600"/>
                        <a:buChar char="●"/>
                      </a:pPr>
                      <a:r>
                        <a:rPr lang="en-US" sz="1600"/>
                        <a:t>Comprehensive reform strategy to upgrade entire educational  program of a Title I school.</a:t>
                      </a:r>
                      <a:endParaRPr sz="1600"/>
                    </a:p>
                    <a:p>
                      <a:pPr marL="457200" lvl="0" indent="-330200" algn="l" rtl="0">
                        <a:spcBef>
                          <a:spcPts val="0"/>
                        </a:spcBef>
                        <a:spcAft>
                          <a:spcPts val="0"/>
                        </a:spcAft>
                        <a:buSzPts val="1600"/>
                        <a:buChar char="●"/>
                      </a:pPr>
                      <a:r>
                        <a:rPr lang="en-US" sz="1600"/>
                        <a:t>All students eligible for services.</a:t>
                      </a:r>
                      <a:endParaRPr sz="1600"/>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846325">
                <a:tc>
                  <a:txBody>
                    <a:bodyPr/>
                    <a:lstStyle/>
                    <a:p>
                      <a:pPr marL="0" lvl="0" indent="0" algn="l" rtl="0">
                        <a:spcBef>
                          <a:spcPts val="0"/>
                        </a:spcBef>
                        <a:spcAft>
                          <a:spcPts val="0"/>
                        </a:spcAft>
                        <a:buNone/>
                      </a:pPr>
                      <a:r>
                        <a:rPr lang="en-US" sz="1600" b="1"/>
                        <a:t>Option to Consolidated Funds?</a:t>
                      </a:r>
                      <a:endParaRPr sz="1600" b="1"/>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dirty="0"/>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pic>
        <p:nvPicPr>
          <p:cNvPr id="177" name="Google Shape;177;g1119cd45eb8_0_10" descr="Schoolwide section of table."/>
          <p:cNvPicPr preferRelativeResize="0"/>
          <p:nvPr/>
        </p:nvPicPr>
        <p:blipFill rotWithShape="1">
          <a:blip r:embed="rId3">
            <a:alphaModFix/>
          </a:blip>
          <a:srcRect r="50575"/>
          <a:stretch/>
        </p:blipFill>
        <p:spPr>
          <a:xfrm>
            <a:off x="9141077" y="5408550"/>
            <a:ext cx="630026" cy="634350"/>
          </a:xfrm>
          <a:prstGeom prst="rect">
            <a:avLst/>
          </a:prstGeom>
          <a:noFill/>
          <a:ln>
            <a:noFill/>
          </a:ln>
        </p:spPr>
      </p:pic>
      <p:pic>
        <p:nvPicPr>
          <p:cNvPr id="178" name="Google Shape;178;g1119cd45eb8_0_10" descr="With targeted assistance, there is not an option to consolidate funds."/>
          <p:cNvPicPr preferRelativeResize="0"/>
          <p:nvPr/>
        </p:nvPicPr>
        <p:blipFill rotWithShape="1">
          <a:blip r:embed="rId3">
            <a:alphaModFix/>
          </a:blip>
          <a:srcRect l="50575"/>
          <a:stretch/>
        </p:blipFill>
        <p:spPr>
          <a:xfrm>
            <a:off x="4799028" y="5408550"/>
            <a:ext cx="630026" cy="634350"/>
          </a:xfrm>
          <a:prstGeom prst="rect">
            <a:avLst/>
          </a:prstGeom>
          <a:noFill/>
          <a:ln>
            <a:noFill/>
          </a:ln>
        </p:spPr>
      </p:pic>
      <p:sp>
        <p:nvSpPr>
          <p:cNvPr id="179" name="Google Shape;179;g1119cd45eb8_0_10" descr="Schoolwide section of table."/>
          <p:cNvSpPr/>
          <p:nvPr/>
        </p:nvSpPr>
        <p:spPr>
          <a:xfrm rot="3928045">
            <a:off x="10262532" y="485152"/>
            <a:ext cx="1187831" cy="1408529"/>
          </a:xfrm>
          <a:prstGeom prst="downArrow">
            <a:avLst>
              <a:gd name="adj1" fmla="val 50000"/>
              <a:gd name="adj2" fmla="val 50000"/>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79"/>
                                        </p:tgtEl>
                                        <p:attrNameLst>
                                          <p:attrName>style.visibility</p:attrName>
                                        </p:attrNameLst>
                                      </p:cBhvr>
                                      <p:to>
                                        <p:strVal val="visible"/>
                                      </p:to>
                                    </p:set>
                                    <p:anim calcmode="lin" valueType="num">
                                      <p:cBhvr additive="base">
                                        <p:cTn id="7" dur="1000"/>
                                        <p:tgtEl>
                                          <p:spTgt spid="17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10fcd82b940_2_12"/>
          <p:cNvSpPr txBox="1">
            <a:spLocks noGrp="1"/>
          </p:cNvSpPr>
          <p:nvPr>
            <p:ph type="title"/>
          </p:nvPr>
        </p:nvSpPr>
        <p:spPr>
          <a:xfrm>
            <a:off x="1307737" y="356616"/>
            <a:ext cx="7200900" cy="7470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What Is Consolidated Schoolwide?</a:t>
            </a:r>
            <a:endParaRPr/>
          </a:p>
        </p:txBody>
      </p:sp>
      <p:sp>
        <p:nvSpPr>
          <p:cNvPr id="186" name="Google Shape;186;g10fcd82b940_2_12"/>
          <p:cNvSpPr txBox="1">
            <a:spLocks noGrp="1"/>
          </p:cNvSpPr>
          <p:nvPr>
            <p:ph type="body" idx="1"/>
          </p:nvPr>
        </p:nvSpPr>
        <p:spPr>
          <a:xfrm>
            <a:off x="838200" y="1554480"/>
            <a:ext cx="10515600" cy="4351200"/>
          </a:xfrm>
          <a:prstGeom prst="rect">
            <a:avLst/>
          </a:prstGeom>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1100"/>
              <a:buFont typeface="Arial"/>
              <a:buNone/>
            </a:pPr>
            <a:r>
              <a:rPr lang="en-US"/>
              <a:t>A Title I school that is implementing a </a:t>
            </a:r>
            <a:r>
              <a:rPr lang="en-US" b="1"/>
              <a:t>schoolwide program</a:t>
            </a:r>
            <a:r>
              <a:rPr lang="en-US"/>
              <a:t> may choose to </a:t>
            </a:r>
            <a:r>
              <a:rPr lang="en-US" b="1"/>
              <a:t>consolidate federal, state, and local funds</a:t>
            </a:r>
            <a:r>
              <a:rPr lang="en-US"/>
              <a:t> to design and implement a comprehensive plan for the purpose of upgrading the school’s entire </a:t>
            </a:r>
            <a:r>
              <a:rPr lang="en-US" b="1" i="1"/>
              <a:t>educational program</a:t>
            </a:r>
            <a:r>
              <a:rPr lang="en-US"/>
              <a:t> based on the school's comprehensive needs assessment [ESEA, Section 1114(a)(1), (ESEA, Section 1111(c)(9)]. </a:t>
            </a:r>
            <a:endParaRPr/>
          </a:p>
          <a:p>
            <a:pPr marL="0" lvl="0" indent="0" algn="l" rtl="0">
              <a:spcBef>
                <a:spcPts val="1000"/>
              </a:spcBef>
              <a:spcAft>
                <a:spcPts val="0"/>
              </a:spcAft>
              <a:buNone/>
            </a:pPr>
            <a:endParaRPr/>
          </a:p>
          <a:p>
            <a:pPr marL="0" lvl="0" indent="0" algn="l" rtl="0">
              <a:spcBef>
                <a:spcPts val="1000"/>
              </a:spcBef>
              <a:spcAft>
                <a:spcPts val="0"/>
              </a:spcAft>
              <a:buNone/>
            </a:pPr>
            <a:endParaRPr/>
          </a:p>
        </p:txBody>
      </p:sp>
      <p:sp>
        <p:nvSpPr>
          <p:cNvPr id="187" name="Google Shape;187;g10fcd82b940_2_12"/>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7</a:t>
            </a:fld>
            <a:endParaRPr/>
          </a:p>
        </p:txBody>
      </p:sp>
      <p:sp>
        <p:nvSpPr>
          <p:cNvPr id="188" name="Google Shape;188;g10fcd82b940_2_12"/>
          <p:cNvSpPr/>
          <p:nvPr/>
        </p:nvSpPr>
        <p:spPr>
          <a:xfrm>
            <a:off x="1693350" y="4384225"/>
            <a:ext cx="8805300" cy="1028700"/>
          </a:xfrm>
          <a:prstGeom prst="roundRect">
            <a:avLst>
              <a:gd name="adj" fmla="val 16667"/>
            </a:avLst>
          </a:prstGeom>
          <a:solidFill>
            <a:srgbClr val="F5DD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1000"/>
              </a:spcBef>
              <a:spcAft>
                <a:spcPts val="0"/>
              </a:spcAft>
              <a:buClr>
                <a:schemeClr val="dk1"/>
              </a:buClr>
              <a:buSzPts val="1100"/>
              <a:buFont typeface="Arial"/>
              <a:buNone/>
            </a:pPr>
            <a:r>
              <a:rPr lang="en-US" sz="2400">
                <a:solidFill>
                  <a:schemeClr val="dk1"/>
                </a:solidFill>
                <a:latin typeface="Calibri"/>
                <a:ea typeface="Calibri"/>
                <a:cs typeface="Calibri"/>
                <a:sym typeface="Calibri"/>
              </a:rPr>
              <a:t>Can only be enacted in schools that are served schoolwide </a:t>
            </a:r>
            <a:r>
              <a:rPr lang="en-US" sz="2400" i="1">
                <a:solidFill>
                  <a:schemeClr val="dk1"/>
                </a:solidFill>
                <a:latin typeface="Calibri"/>
                <a:ea typeface="Calibri"/>
                <a:cs typeface="Calibri"/>
                <a:sym typeface="Calibri"/>
              </a:rPr>
              <a:t>and</a:t>
            </a:r>
            <a:r>
              <a:rPr lang="en-US" sz="2400">
                <a:solidFill>
                  <a:schemeClr val="dk1"/>
                </a:solidFill>
                <a:latin typeface="Calibri"/>
                <a:ea typeface="Calibri"/>
                <a:cs typeface="Calibri"/>
                <a:sym typeface="Calibri"/>
              </a:rPr>
              <a:t> whose schoolwide plans reflect consolidation.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10fcd82b940_2_33"/>
          <p:cNvSpPr txBox="1">
            <a:spLocks noGrp="1"/>
          </p:cNvSpPr>
          <p:nvPr>
            <p:ph type="title"/>
          </p:nvPr>
        </p:nvSpPr>
        <p:spPr>
          <a:xfrm>
            <a:off x="1307720" y="356625"/>
            <a:ext cx="10046100" cy="7470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Advantages of Consolidating Funds Schoolwide</a:t>
            </a:r>
            <a:endParaRPr/>
          </a:p>
        </p:txBody>
      </p:sp>
      <p:sp>
        <p:nvSpPr>
          <p:cNvPr id="195" name="Google Shape;195;g10fcd82b940_2_33"/>
          <p:cNvSpPr txBox="1">
            <a:spLocks noGrp="1"/>
          </p:cNvSpPr>
          <p:nvPr>
            <p:ph type="body" idx="1"/>
          </p:nvPr>
        </p:nvSpPr>
        <p:spPr>
          <a:xfrm>
            <a:off x="838200" y="1554480"/>
            <a:ext cx="10515600" cy="4351200"/>
          </a:xfrm>
          <a:prstGeom prst="rect">
            <a:avLst/>
          </a:prstGeom>
        </p:spPr>
        <p:txBody>
          <a:bodyPr spcFirstLastPara="1" wrap="square" lIns="0" tIns="0" rIns="0" bIns="0" anchor="t" anchorCtr="0">
            <a:normAutofit lnSpcReduction="10000"/>
          </a:bodyPr>
          <a:lstStyle/>
          <a:p>
            <a:pPr marL="0" lvl="0" indent="0" algn="l" rtl="0">
              <a:spcBef>
                <a:spcPts val="1000"/>
              </a:spcBef>
              <a:spcAft>
                <a:spcPts val="0"/>
              </a:spcAft>
              <a:buNone/>
            </a:pPr>
            <a:r>
              <a:rPr lang="en-US" u="sng"/>
              <a:t>From USDE Guidance</a:t>
            </a:r>
            <a:endParaRPr u="sng"/>
          </a:p>
          <a:p>
            <a:pPr marL="457200" lvl="0" indent="-381000" algn="l" rtl="0">
              <a:spcBef>
                <a:spcPts val="1000"/>
              </a:spcBef>
              <a:spcAft>
                <a:spcPts val="0"/>
              </a:spcAft>
              <a:buSzPts val="2400"/>
              <a:buChar char="•"/>
            </a:pPr>
            <a:r>
              <a:rPr lang="en-US"/>
              <a:t>Flexibility to allocate all available resources effectively and efficiently.</a:t>
            </a:r>
            <a:endParaRPr/>
          </a:p>
          <a:p>
            <a:pPr marL="457200" lvl="0" indent="-381000" algn="l" rtl="0">
              <a:spcBef>
                <a:spcPts val="0"/>
              </a:spcBef>
              <a:spcAft>
                <a:spcPts val="0"/>
              </a:spcAft>
              <a:buSzPts val="2400"/>
              <a:buChar char="•"/>
            </a:pPr>
            <a:r>
              <a:rPr lang="en-US"/>
              <a:t>A school is not required to meet most of the statutory and regulatory requirements of the specific Federal programs included in the consolidation, provided it meets the intent and purposes of those programs.</a:t>
            </a:r>
            <a:endParaRPr/>
          </a:p>
          <a:p>
            <a:pPr marL="457200" lvl="0" indent="-381000" algn="l" rtl="0">
              <a:spcBef>
                <a:spcPts val="0"/>
              </a:spcBef>
              <a:spcAft>
                <a:spcPts val="0"/>
              </a:spcAft>
              <a:buSzPts val="2400"/>
              <a:buChar char="•"/>
            </a:pPr>
            <a:r>
              <a:rPr lang="en-US"/>
              <a:t>A school is not required to maintain separate fiscal accounting records by Federal program that identify the specific activities supported by each program’s funds.</a:t>
            </a:r>
            <a:endParaRPr/>
          </a:p>
          <a:p>
            <a:pPr marL="0" lvl="0" indent="0" algn="l" rtl="0">
              <a:spcBef>
                <a:spcPts val="1000"/>
              </a:spcBef>
              <a:spcAft>
                <a:spcPts val="0"/>
              </a:spcAft>
              <a:buNone/>
            </a:pPr>
            <a:r>
              <a:rPr lang="en-US" u="sng"/>
              <a:t>Additional Advantages</a:t>
            </a:r>
            <a:endParaRPr>
              <a:highlight>
                <a:srgbClr val="FFFF00"/>
              </a:highlight>
            </a:endParaRPr>
          </a:p>
          <a:p>
            <a:pPr marL="457200" lvl="0" indent="-381000" algn="l" rtl="0">
              <a:spcBef>
                <a:spcPts val="1000"/>
              </a:spcBef>
              <a:spcAft>
                <a:spcPts val="0"/>
              </a:spcAft>
              <a:buSzPts val="2400"/>
              <a:buChar char="•"/>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LEA can choose t</a:t>
            </a:r>
            <a:r>
              <a:rPr lang="en-US"/>
              <a:t>he funds that they consolidate.</a:t>
            </a:r>
            <a:endParaRPr/>
          </a:p>
          <a:p>
            <a:pPr marL="457200" lvl="0" indent="-381000" algn="l" rtl="0">
              <a:spcBef>
                <a:spcPts val="0"/>
              </a:spcBef>
              <a:spcAft>
                <a:spcPts val="0"/>
              </a:spcAft>
              <a:buSzPts val="2400"/>
              <a:buChar char="•"/>
            </a:pPr>
            <a:r>
              <a:rPr lang="en-US"/>
              <a:t>Like schoolwide, consolidation is considered a single cost objective and Time &amp; Effort can be reported semiannually. </a:t>
            </a:r>
            <a:endParaRPr/>
          </a:p>
          <a:p>
            <a:pPr marL="0" lvl="0" indent="0" algn="l" rtl="0">
              <a:spcBef>
                <a:spcPts val="1000"/>
              </a:spcBef>
              <a:spcAft>
                <a:spcPts val="0"/>
              </a:spcAft>
              <a:buNone/>
            </a:pPr>
            <a:endParaRPr/>
          </a:p>
        </p:txBody>
      </p:sp>
      <p:sp>
        <p:nvSpPr>
          <p:cNvPr id="196" name="Google Shape;196;g10fcd82b940_2_33"/>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1119cd45eb8_0_17"/>
          <p:cNvSpPr txBox="1">
            <a:spLocks noGrp="1"/>
          </p:cNvSpPr>
          <p:nvPr>
            <p:ph type="title"/>
          </p:nvPr>
        </p:nvSpPr>
        <p:spPr>
          <a:xfrm>
            <a:off x="1307720" y="356625"/>
            <a:ext cx="10302000" cy="7470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Becoming a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Consolidated </a:t>
            </a:r>
            <a:r>
              <a:rPr lang="en-US"/>
              <a:t>Schoolwide Program</a:t>
            </a:r>
            <a:endParaRPr/>
          </a:p>
        </p:txBody>
      </p:sp>
      <p:sp>
        <p:nvSpPr>
          <p:cNvPr id="203" name="Google Shape;203;g1119cd45eb8_0_17"/>
          <p:cNvSpPr txBox="1">
            <a:spLocks noGrp="1"/>
          </p:cNvSpPr>
          <p:nvPr>
            <p:ph type="body" idx="1"/>
          </p:nvPr>
        </p:nvSpPr>
        <p:spPr>
          <a:xfrm>
            <a:off x="1567550" y="1554475"/>
            <a:ext cx="9786300" cy="4351200"/>
          </a:xfrm>
          <a:prstGeom prst="rect">
            <a:avLst/>
          </a:prstGeom>
        </p:spPr>
        <p:txBody>
          <a:bodyPr spcFirstLastPara="1" wrap="square" lIns="0" tIns="0" rIns="0" bIns="0" anchor="t" anchorCtr="0">
            <a:normAutofit/>
          </a:bodyPr>
          <a:lstStyle/>
          <a:p>
            <a:pPr marL="0" lvl="0" indent="0" algn="l" rtl="0">
              <a:spcBef>
                <a:spcPts val="1000"/>
              </a:spcBef>
              <a:spcAft>
                <a:spcPts val="0"/>
              </a:spcAft>
              <a:buNone/>
            </a:pPr>
            <a:r>
              <a:rPr lang="en-US" b="1"/>
              <a:t>Step 1:</a:t>
            </a:r>
            <a:r>
              <a:rPr lang="en-US"/>
              <a:t> Receive a Title I allocation in the Consolidated Application.</a:t>
            </a:r>
            <a:endParaRPr/>
          </a:p>
          <a:p>
            <a:pPr marL="457200" lvl="0" indent="-381000" algn="l" rtl="0">
              <a:spcBef>
                <a:spcPts val="1000"/>
              </a:spcBef>
              <a:spcAft>
                <a:spcPts val="0"/>
              </a:spcAft>
              <a:buSzPts val="2400"/>
              <a:buChar char="•"/>
            </a:pPr>
            <a:r>
              <a:rPr lang="en-US"/>
              <a:t>Served according to the rank order established on the LEA and School Profiles.</a:t>
            </a:r>
            <a:endParaRPr/>
          </a:p>
          <a:p>
            <a:pPr marL="0" lvl="0" indent="0" algn="l" rtl="0">
              <a:spcBef>
                <a:spcPts val="1000"/>
              </a:spcBef>
              <a:spcAft>
                <a:spcPts val="0"/>
              </a:spcAft>
              <a:buNone/>
            </a:pPr>
            <a:r>
              <a:rPr lang="en-US" b="1"/>
              <a:t>Step 2:</a:t>
            </a:r>
            <a:r>
              <a:rPr lang="en-US"/>
              <a:t> Meet poverty threshold of 40%.</a:t>
            </a:r>
            <a:endParaRPr/>
          </a:p>
          <a:p>
            <a:pPr marL="457200" lvl="0" indent="-381000" algn="l" rtl="0">
              <a:spcBef>
                <a:spcPts val="1000"/>
              </a:spcBef>
              <a:spcAft>
                <a:spcPts val="0"/>
              </a:spcAft>
              <a:buSzPts val="2400"/>
              <a:buChar char="•"/>
            </a:pPr>
            <a:r>
              <a:rPr lang="en-US" u="sng">
                <a:solidFill>
                  <a:schemeClr val="hlink"/>
                </a:solidFill>
                <a:hlinkClick r:id="rId3"/>
              </a:rPr>
              <a:t>Ed-Flex waiver</a:t>
            </a:r>
            <a:r>
              <a:rPr lang="en-US"/>
              <a:t> available.</a:t>
            </a:r>
            <a:endParaRPr/>
          </a:p>
          <a:p>
            <a:pPr marL="0" lvl="0" indent="0" algn="l" rtl="0">
              <a:spcBef>
                <a:spcPts val="1000"/>
              </a:spcBef>
              <a:spcAft>
                <a:spcPts val="0"/>
              </a:spcAft>
              <a:buNone/>
            </a:pPr>
            <a:r>
              <a:rPr lang="en-US" b="1"/>
              <a:t>Step 3:</a:t>
            </a:r>
            <a:r>
              <a:rPr lang="en-US"/>
              <a:t> Planning Year</a:t>
            </a:r>
            <a:endParaRPr/>
          </a:p>
          <a:p>
            <a:pPr marL="457200" lvl="0" indent="-381000" algn="l" rtl="0">
              <a:spcBef>
                <a:spcPts val="1000"/>
              </a:spcBef>
              <a:spcAft>
                <a:spcPts val="0"/>
              </a:spcAft>
              <a:buSzPts val="2400"/>
              <a:buChar char="•"/>
            </a:pPr>
            <a:r>
              <a:rPr lang="en-US"/>
              <a:t>Complete a </a:t>
            </a:r>
            <a:r>
              <a:rPr lang="en-US" u="sng">
                <a:solidFill>
                  <a:schemeClr val="hlink"/>
                </a:solidFill>
                <a:hlinkClick r:id="rId4"/>
              </a:rPr>
              <a:t>Comprehensive Needs Assessment</a:t>
            </a:r>
            <a:r>
              <a:rPr lang="en-US"/>
              <a:t> and write a </a:t>
            </a:r>
            <a:r>
              <a:rPr lang="en-US" u="sng">
                <a:solidFill>
                  <a:schemeClr val="hlink"/>
                </a:solidFill>
                <a:hlinkClick r:id="rId5"/>
              </a:rPr>
              <a:t>Schoolwide Plan</a:t>
            </a:r>
            <a:r>
              <a:rPr lang="en-US"/>
              <a:t>.</a:t>
            </a:r>
            <a:endParaRPr/>
          </a:p>
          <a:p>
            <a:pPr marL="457200" lvl="0" indent="-381000" algn="l" rtl="0">
              <a:spcBef>
                <a:spcPts val="0"/>
              </a:spcBef>
              <a:spcAft>
                <a:spcPts val="0"/>
              </a:spcAft>
              <a:buSzPts val="2400"/>
              <a:buChar char="•"/>
            </a:pPr>
            <a:r>
              <a:rPr lang="en-US" b="1"/>
              <a:t>Schoolwide Plan must include list of programs that will be consolidated.</a:t>
            </a:r>
            <a:r>
              <a:rPr lang="en-US"/>
              <a:t> (Review annually; Revise as necessary.)</a:t>
            </a:r>
            <a:endParaRPr/>
          </a:p>
          <a:p>
            <a:pPr marL="457200" lvl="0" indent="-381000" algn="l" rtl="0">
              <a:spcBef>
                <a:spcPts val="0"/>
              </a:spcBef>
              <a:spcAft>
                <a:spcPts val="0"/>
              </a:spcAft>
              <a:buSzPts val="2400"/>
              <a:buChar char="•"/>
            </a:pPr>
            <a:r>
              <a:rPr lang="en-US"/>
              <a:t>The Consolidated Application platform reflects consolidation of funds.</a:t>
            </a:r>
            <a:endParaRPr/>
          </a:p>
        </p:txBody>
      </p:sp>
      <p:sp>
        <p:nvSpPr>
          <p:cNvPr id="204" name="Google Shape;204;g1119cd45eb8_0_17"/>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9</a:t>
            </a:fld>
            <a:endParaRPr/>
          </a:p>
        </p:txBody>
      </p:sp>
      <p:sp>
        <p:nvSpPr>
          <p:cNvPr id="205" name="Google Shape;205;g1119cd45eb8_0_17"/>
          <p:cNvSpPr/>
          <p:nvPr/>
        </p:nvSpPr>
        <p:spPr>
          <a:xfrm rot="-5400000">
            <a:off x="-838800" y="2547000"/>
            <a:ext cx="3355500" cy="10656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a:t>Schoolwide</a:t>
            </a:r>
            <a:endParaRPr sz="2000" b="1"/>
          </a:p>
        </p:txBody>
      </p:sp>
      <p:sp>
        <p:nvSpPr>
          <p:cNvPr id="206" name="Google Shape;206;g1119cd45eb8_0_17"/>
          <p:cNvSpPr/>
          <p:nvPr/>
        </p:nvSpPr>
        <p:spPr>
          <a:xfrm rot="-5400000">
            <a:off x="42900" y="5069875"/>
            <a:ext cx="1592100" cy="1089900"/>
          </a:xfrm>
          <a:prstGeom prst="rect">
            <a:avLst/>
          </a:prstGeom>
          <a:solidFill>
            <a:srgbClr val="A23A2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700" b="1">
                <a:solidFill>
                  <a:schemeClr val="lt1"/>
                </a:solidFill>
              </a:rPr>
              <a:t>Consolidated</a:t>
            </a:r>
            <a:endParaRPr sz="1700" b="1">
              <a:solidFill>
                <a:schemeClr val="lt1"/>
              </a:solidFill>
            </a:endParaRPr>
          </a:p>
          <a:p>
            <a:pPr marL="0" lvl="0" indent="0" algn="ctr" rtl="0">
              <a:spcBef>
                <a:spcPts val="0"/>
              </a:spcBef>
              <a:spcAft>
                <a:spcPts val="0"/>
              </a:spcAft>
              <a:buNone/>
            </a:pPr>
            <a:r>
              <a:rPr lang="en-US" sz="1700" b="1">
                <a:solidFill>
                  <a:schemeClr val="lt1"/>
                </a:solidFill>
              </a:rPr>
              <a:t>Schoolwide</a:t>
            </a:r>
            <a:endParaRPr sz="1700" b="1">
              <a:solidFill>
                <a:schemeClr val="lt1"/>
              </a:solidFill>
            </a:endParaRPr>
          </a:p>
        </p:txBody>
      </p:sp>
      <p:cxnSp>
        <p:nvCxnSpPr>
          <p:cNvPr id="207" name="Google Shape;207;g1119cd45eb8_0_17">
            <a:extLst>
              <a:ext uri="{C183D7F6-B498-43B3-948B-1728B52AA6E4}">
                <adec:decorative xmlns:adec="http://schemas.microsoft.com/office/drawing/2017/decorative" val="1"/>
              </a:ext>
            </a:extLst>
          </p:cNvPr>
          <p:cNvCxnSpPr/>
          <p:nvPr/>
        </p:nvCxnSpPr>
        <p:spPr>
          <a:xfrm>
            <a:off x="159200" y="4788350"/>
            <a:ext cx="11805600" cy="24600"/>
          </a:xfrm>
          <a:prstGeom prst="straightConnector1">
            <a:avLst/>
          </a:prstGeom>
          <a:noFill/>
          <a:ln w="38100" cap="flat" cmpd="sng">
            <a:solidFill>
              <a:schemeClr val="dk2"/>
            </a:solidFill>
            <a:prstDash val="solid"/>
            <a:round/>
            <a:headEnd type="none" w="med" len="med"/>
            <a:tailEnd type="none" w="med" len="med"/>
          </a:ln>
        </p:spPr>
      </p:cxn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3504</Words>
  <Application>Microsoft Office PowerPoint</Application>
  <PresentationFormat>Widescreen</PresentationFormat>
  <Paragraphs>353</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Calibri</vt:lpstr>
      <vt:lpstr>Roboto</vt:lpstr>
      <vt:lpstr>Arial</vt:lpstr>
      <vt:lpstr>Office Theme</vt:lpstr>
      <vt:lpstr>ESEA - February Virtual Training</vt:lpstr>
      <vt:lpstr>Agenda</vt:lpstr>
      <vt:lpstr>Consolidating Funds Schoolwide</vt:lpstr>
      <vt:lpstr>Introductions</vt:lpstr>
      <vt:lpstr>Objectives</vt:lpstr>
      <vt:lpstr>Targeted Assistance vs Schoolwide Programs</vt:lpstr>
      <vt:lpstr>What Is Consolidated Schoolwide?</vt:lpstr>
      <vt:lpstr>Advantages of Consolidating Funds Schoolwide</vt:lpstr>
      <vt:lpstr>Becoming a Consolidated Schoolwide Program</vt:lpstr>
      <vt:lpstr>Importance of the Schoolwide Plan</vt:lpstr>
      <vt:lpstr>Multiple Schoolwide Paths</vt:lpstr>
      <vt:lpstr>Schoolwide Program (Option #1)</vt:lpstr>
      <vt:lpstr>Consolidated Schoolwide Program (Options #2)</vt:lpstr>
      <vt:lpstr>Consolidated Schoolwide Program (Option #3)</vt:lpstr>
      <vt:lpstr>Which Funds CAN Be Consolidated?</vt:lpstr>
      <vt:lpstr>Which Funds CAN Be Consolidated?</vt:lpstr>
      <vt:lpstr>Consolidated Schoolwide Coding </vt:lpstr>
      <vt:lpstr>Chart of Accounts </vt:lpstr>
      <vt:lpstr>Chart of Accounts</vt:lpstr>
      <vt:lpstr>Cautions of Consolidating Funds</vt:lpstr>
      <vt:lpstr>Consolidated Application</vt:lpstr>
      <vt:lpstr>Consolidated Application</vt:lpstr>
      <vt:lpstr>Consolidated Application</vt:lpstr>
      <vt:lpstr>Advice from an LEA’s Perspective</vt:lpstr>
      <vt:lpstr>Questions?</vt:lpstr>
      <vt:lpstr>Resources &amp; 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ESEA - February Virtual Training</dc:title>
  <dc:creator>Madorin, Acacia</dc:creator>
  <cp:lastModifiedBy>Owen, Emily</cp:lastModifiedBy>
  <cp:revision>2</cp:revision>
  <dcterms:created xsi:type="dcterms:W3CDTF">2019-06-25T17:30:52Z</dcterms:created>
  <dcterms:modified xsi:type="dcterms:W3CDTF">2022-02-15T20:41:04Z</dcterms:modified>
</cp:coreProperties>
</file>