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2"/>
  </p:notesMasterIdLst>
  <p:sldIdLst>
    <p:sldId id="263" r:id="rId3"/>
    <p:sldId id="271" r:id="rId4"/>
    <p:sldId id="264" r:id="rId5"/>
    <p:sldId id="265" r:id="rId6"/>
    <p:sldId id="272" r:id="rId7"/>
    <p:sldId id="275" r:id="rId8"/>
    <p:sldId id="276" r:id="rId9"/>
    <p:sldId id="277" r:id="rId10"/>
    <p:sldId id="278" r:id="rId11"/>
    <p:sldId id="279" r:id="rId12"/>
    <p:sldId id="280" r:id="rId13"/>
    <p:sldId id="281" r:id="rId14"/>
    <p:sldId id="282" r:id="rId15"/>
    <p:sldId id="289" r:id="rId16"/>
    <p:sldId id="273" r:id="rId17"/>
    <p:sldId id="288" r:id="rId18"/>
    <p:sldId id="283"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53" autoAdjust="0"/>
  </p:normalViewPr>
  <p:slideViewPr>
    <p:cSldViewPr snapToGrid="0">
      <p:cViewPr varScale="1">
        <p:scale>
          <a:sx n="132" d="100"/>
          <a:sy n="132" d="100"/>
        </p:scale>
        <p:origin x="35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11/1/2018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Monitoring-Stakeholder Engagement</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329148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188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review, </a:t>
            </a:r>
            <a:r>
              <a:rPr lang="en-US" baseline="0" dirty="0" err="1" smtClean="0"/>
              <a:t>CDE</a:t>
            </a:r>
            <a:r>
              <a:rPr lang="en-US" baseline="0" dirty="0" smtClean="0"/>
              <a:t> will look at existing sources of information that LEAs have already submitted to us. For example, in order to determine if LEAs are in compliance for SE 9.1 Stakeholder Engagement in the Consolidated Application for </a:t>
            </a:r>
            <a:r>
              <a:rPr lang="en-US" baseline="0" dirty="0" err="1" smtClean="0"/>
              <a:t>ESEA</a:t>
            </a:r>
            <a:r>
              <a:rPr lang="en-US" baseline="0" dirty="0" smtClean="0"/>
              <a:t> Funds, we will first review the 2018-2019 Consolidated Application for </a:t>
            </a:r>
            <a:r>
              <a:rPr lang="en-US" baseline="0" dirty="0" err="1" smtClean="0"/>
              <a:t>ESEA</a:t>
            </a:r>
            <a:r>
              <a:rPr lang="en-US" baseline="0" dirty="0" smtClean="0"/>
              <a:t> funds. In the Consolidated Application LEAs are required to submit an assurance that the LEA has meaningfully engaged with all stakeholders, including teachers, principals, school leaders, parents, families, institutions, and community organizations that are representative of the student served by the LEA such as; low-income students, English learners, Children with disabilities, children and youth in foster care, migrant children, youth experiencing homelessness, neglected, delinquent and at risk-students, immigrant youth, and Native American, </a:t>
            </a:r>
            <a:r>
              <a:rPr lang="en-US" baseline="0" dirty="0" err="1" smtClean="0"/>
              <a:t>Alaskin</a:t>
            </a:r>
            <a:r>
              <a:rPr lang="en-US" baseline="0" dirty="0" smtClean="0"/>
              <a:t> Native students. (Click to next slide)</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a:p>
        </p:txBody>
      </p:sp>
    </p:spTree>
    <p:extLst>
      <p:ext uri="{BB962C8B-B14F-4D97-AF65-F5344CB8AC3E}">
        <p14:creationId xmlns:p14="http://schemas.microsoft.com/office/powerpoint/2010/main" val="218900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narrative response provided by LEA’s in Cross-Program</a:t>
            </a:r>
            <a:r>
              <a:rPr lang="en-US" baseline="0" dirty="0" smtClean="0"/>
              <a:t> Question #3 informs </a:t>
            </a:r>
            <a:r>
              <a:rPr lang="en-US" baseline="0" dirty="0" err="1" smtClean="0"/>
              <a:t>CDE</a:t>
            </a:r>
            <a:r>
              <a:rPr lang="en-US" baseline="0" dirty="0" smtClean="0"/>
              <a:t> of the process the LEA has implemented to meaningfully engage stakeholders in the development of the </a:t>
            </a:r>
            <a:r>
              <a:rPr lang="en-US" baseline="0" dirty="0" err="1" smtClean="0"/>
              <a:t>ESEA</a:t>
            </a:r>
            <a:r>
              <a:rPr lang="en-US" baseline="0" dirty="0" smtClean="0"/>
              <a:t> plan. The narrative response provided will inform </a:t>
            </a:r>
            <a:r>
              <a:rPr lang="en-US" baseline="0" dirty="0" err="1" smtClean="0"/>
              <a:t>CDE</a:t>
            </a:r>
            <a:r>
              <a:rPr lang="en-US" baseline="0" dirty="0" smtClean="0"/>
              <a:t> on the evidence to collect to determine if the implementation of stakeholder involvement in the development of the </a:t>
            </a:r>
            <a:r>
              <a:rPr lang="en-US" baseline="0" dirty="0" err="1" smtClean="0"/>
              <a:t>ESEA</a:t>
            </a:r>
            <a:r>
              <a:rPr lang="en-US" baseline="0" dirty="0" smtClean="0"/>
              <a:t> plan meets federal requirements.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a:p>
        </p:txBody>
      </p:sp>
    </p:spTree>
    <p:extLst>
      <p:ext uri="{BB962C8B-B14F-4D97-AF65-F5344CB8AC3E}">
        <p14:creationId xmlns:p14="http://schemas.microsoft.com/office/powerpoint/2010/main" val="357888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Example</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a:t>
            </a:fld>
            <a:endParaRPr lang="en-US"/>
          </a:p>
        </p:txBody>
      </p:sp>
    </p:spTree>
    <p:extLst>
      <p:ext uri="{BB962C8B-B14F-4D97-AF65-F5344CB8AC3E}">
        <p14:creationId xmlns:p14="http://schemas.microsoft.com/office/powerpoint/2010/main" val="291808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Key pieces of information</a:t>
            </a:r>
            <a:r>
              <a:rPr lang="en-US" baseline="0" dirty="0" smtClean="0"/>
              <a:t> identified from narrative response. Like the ‘stakeholder groups’ listed, the ‘action plan’ that was developed, quarterly meetings, TLC’s etc. The narrative walks us through a high level process that the district has implemented to engage stakeholders in developing the </a:t>
            </a:r>
            <a:r>
              <a:rPr lang="en-US" baseline="0" dirty="0" err="1" smtClean="0"/>
              <a:t>ESEA</a:t>
            </a:r>
            <a:r>
              <a:rPr lang="en-US" baseline="0" dirty="0" smtClean="0"/>
              <a:t> plan, and what engagement looks like.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359242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8</a:t>
            </a:fld>
            <a:endParaRPr lang="en-US"/>
          </a:p>
        </p:txBody>
      </p:sp>
    </p:spTree>
    <p:extLst>
      <p:ext uri="{BB962C8B-B14F-4D97-AF65-F5344CB8AC3E}">
        <p14:creationId xmlns:p14="http://schemas.microsoft.com/office/powerpoint/2010/main" val="972695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Autofit/>
          </a:bodyPr>
          <a:lstStyle>
            <a:lvl1pPr algn="ctr">
              <a:defRPr sz="5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noAutofit/>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7"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3190876"/>
            <a:ext cx="6858000" cy="1814513"/>
          </a:xfrm>
        </p:spPr>
        <p:txBody>
          <a:bodyPr lIns="0" tIns="0" rIns="0" bIns="0" anchor="t" anchorCtr="0"/>
          <a:lstStyle>
            <a:lvl1pPr algn="ctr">
              <a:lnSpc>
                <a:spcPct val="100000"/>
              </a:lnSpc>
              <a:defRPr sz="45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337713"/>
            <a:ext cx="6858000" cy="596362"/>
          </a:xfrm>
        </p:spPr>
        <p:txBody>
          <a:bodyPr lIns="0" tIns="0" rIns="0" bIns="0">
            <a:normAutofit/>
          </a:bodyPr>
          <a:lstStyle>
            <a:lvl1pPr marL="0" indent="0" algn="ctr">
              <a:lnSpc>
                <a:spcPct val="100000"/>
              </a:lnSpc>
              <a:spcBef>
                <a:spcPts val="0"/>
              </a:spcBef>
              <a:spcAft>
                <a:spcPts val="900"/>
              </a:spcAft>
              <a:buNone/>
              <a:defRPr sz="2400">
                <a:latin typeface="Trebuchet MS" panose="020B06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0" name="Picture 9" title="Colorado Department of Educ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52031" y="1823179"/>
            <a:ext cx="3368426" cy="819024"/>
          </a:xfrm>
          <a:prstGeom prst="rect">
            <a:avLst/>
          </a:prstGeom>
        </p:spPr>
      </p:pic>
      <p:pic>
        <p:nvPicPr>
          <p:cNvPr id="12" name="Picture 11" title="Header graphi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6" name="Slide Number Placeholder 5"/>
          <p:cNvSpPr>
            <a:spLocks noGrp="1"/>
          </p:cNvSpPr>
          <p:nvPr>
            <p:ph type="sldNum" sz="quarter" idx="4"/>
          </p:nvPr>
        </p:nvSpPr>
        <p:spPr>
          <a:xfrm>
            <a:off x="64767" y="6356355"/>
            <a:ext cx="467783" cy="365125"/>
          </a:xfrm>
          <a:prstGeom prst="rect">
            <a:avLst/>
          </a:prstGeom>
        </p:spPr>
        <p:txBody>
          <a:bodyPr/>
          <a:lstStyle>
            <a:lvl1pPr algn="ctr">
              <a:defRPr sz="1200">
                <a:solidFill>
                  <a:schemeClr val="bg1">
                    <a:lumMod val="65000"/>
                  </a:schemeClr>
                </a:solidFill>
              </a:defRPr>
            </a:lvl1pPr>
          </a:lstStyle>
          <a:p>
            <a:fld id="{67726FA2-3EC9-4717-AD62-D8C823692DD3}"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70801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2" name="Title 1"/>
          <p:cNvSpPr>
            <a:spLocks noGrp="1"/>
          </p:cNvSpPr>
          <p:nvPr>
            <p:ph type="title"/>
          </p:nvPr>
        </p:nvSpPr>
        <p:spPr>
          <a:xfrm>
            <a:off x="205740" y="274321"/>
            <a:ext cx="4373404" cy="713232"/>
          </a:xfrm>
        </p:spPr>
        <p:txBody>
          <a:bodyPr lIns="0" tIns="0" rIns="0" bIns="0" anchor="t" anchorCtr="0">
            <a:no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buNone/>
              <a:defRPr>
                <a:latin typeface="Trebuchet MS" panose="020B0603020202020204"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3868" y="6138864"/>
            <a:ext cx="771565" cy="558829"/>
          </a:xfrm>
          <a:prstGeom prst="rect">
            <a:avLst/>
          </a:prstGeom>
        </p:spPr>
      </p:pic>
      <p:sp>
        <p:nvSpPr>
          <p:cNvPr id="9" name="Slide Number Placeholder 5"/>
          <p:cNvSpPr>
            <a:spLocks noGrp="1"/>
          </p:cNvSpPr>
          <p:nvPr>
            <p:ph type="sldNum" sz="quarter" idx="4"/>
          </p:nvPr>
        </p:nvSpPr>
        <p:spPr>
          <a:xfrm>
            <a:off x="63503" y="6356355"/>
            <a:ext cx="467783" cy="365125"/>
          </a:xfrm>
          <a:prstGeom prst="rect">
            <a:avLst/>
          </a:prstGeom>
        </p:spPr>
        <p:txBody>
          <a:bodyPr/>
          <a:lstStyle>
            <a:lvl1pPr algn="ctr">
              <a:defRPr sz="1200">
                <a:solidFill>
                  <a:schemeClr val="bg1">
                    <a:lumMod val="65000"/>
                  </a:schemeClr>
                </a:solidFill>
              </a:defRPr>
            </a:lvl1pPr>
          </a:lstStyle>
          <a:p>
            <a:fld id="{67726FA2-3EC9-4717-AD62-D8C823692DD3}"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36162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351338"/>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3868" y="6138864"/>
            <a:ext cx="771565" cy="558829"/>
          </a:xfrm>
          <a:prstGeom prst="rect">
            <a:avLst/>
          </a:prstGeom>
        </p:spPr>
      </p:pic>
      <p:pic>
        <p:nvPicPr>
          <p:cNvPr id="10" name="Picture 9" title="Header graphi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11" name="Title 1"/>
          <p:cNvSpPr>
            <a:spLocks noGrp="1"/>
          </p:cNvSpPr>
          <p:nvPr>
            <p:ph type="title"/>
          </p:nvPr>
        </p:nvSpPr>
        <p:spPr>
          <a:xfrm>
            <a:off x="205740" y="274321"/>
            <a:ext cx="4366260" cy="713232"/>
          </a:xfrm>
        </p:spPr>
        <p:txBody>
          <a:bodyPr lIns="0" tIns="0" rIns="0" bIns="0" anchor="t" anchorCtr="0">
            <a:no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63503" y="6356355"/>
            <a:ext cx="467783" cy="365125"/>
          </a:xfrm>
          <a:prstGeom prst="rect">
            <a:avLst/>
          </a:prstGeom>
        </p:spPr>
        <p:txBody>
          <a:bodyPr/>
          <a:lstStyle>
            <a:lvl1pPr algn="ctr">
              <a:defRPr sz="1200">
                <a:solidFill>
                  <a:schemeClr val="bg1">
                    <a:lumMod val="65000"/>
                  </a:schemeClr>
                </a:solidFill>
              </a:defRPr>
            </a:lvl1pPr>
          </a:lstStyle>
          <a:p>
            <a:fld id="{67726FA2-3EC9-4717-AD62-D8C823692DD3}"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526469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Dark green file folder section divid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5"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6" name="Slide Number Placeholder 5"/>
          <p:cNvSpPr>
            <a:spLocks noGrp="1"/>
          </p:cNvSpPr>
          <p:nvPr>
            <p:ph type="sldNum" sz="quarter" idx="12"/>
          </p:nvPr>
        </p:nvSpPr>
        <p:spPr>
          <a:xfrm>
            <a:off x="63503" y="6356355"/>
            <a:ext cx="467783" cy="365125"/>
          </a:xfrm>
          <a:prstGeom prst="rect">
            <a:avLst/>
          </a:prstGeo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pic>
        <p:nvPicPr>
          <p:cNvPr id="7" name="Picture 6"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1495064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title="Light green file folder section divid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5"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6" name="Picture 5"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
        <p:nvSpPr>
          <p:cNvPr id="3" name="Slide Number Placeholder 2"/>
          <p:cNvSpPr>
            <a:spLocks noGrp="1"/>
          </p:cNvSpPr>
          <p:nvPr>
            <p:ph type="sldNum" sz="quarter" idx="10"/>
          </p:nvPr>
        </p:nvSpPr>
        <p:spPr>
          <a:xfrm>
            <a:off x="63503" y="6356355"/>
            <a:ext cx="467783" cy="365125"/>
          </a:xfrm>
        </p:spPr>
        <p:txBody>
          <a:bodyPr/>
          <a:lstStyle>
            <a:lvl1pP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806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53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baseline="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Dk Green">
    <p:spTree>
      <p:nvGrpSpPr>
        <p:cNvPr id="1" name=""/>
        <p:cNvGrpSpPr/>
        <p:nvPr/>
      </p:nvGrpSpPr>
      <p:grpSpPr>
        <a:xfrm>
          <a:off x="0" y="0"/>
          <a:ext cx="0" cy="0"/>
          <a:chOff x="0" y="0"/>
          <a:chExt cx="0" cy="0"/>
        </a:xfrm>
      </p:grpSpPr>
      <p:pic>
        <p:nvPicPr>
          <p:cNvPr id="8" name="Picture 7" title="Dark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bright green">
    <p:spTree>
      <p:nvGrpSpPr>
        <p:cNvPr id="1" name=""/>
        <p:cNvGrpSpPr/>
        <p:nvPr/>
      </p:nvGrpSpPr>
      <p:grpSpPr>
        <a:xfrm>
          <a:off x="0" y="0"/>
          <a:ext cx="0" cy="0"/>
          <a:chOff x="0" y="0"/>
          <a:chExt cx="0" cy="0"/>
        </a:xfrm>
      </p:grpSpPr>
      <p:pic>
        <p:nvPicPr>
          <p:cNvPr id="6" name="Picture 5" title="Light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Dkgreen to bright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Dark Green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274322" y="6356355"/>
            <a:ext cx="467783" cy="365125"/>
          </a:xfrm>
          <a:prstGeom prst="rect">
            <a:avLst/>
          </a:prstGeom>
        </p:spPr>
        <p:txBody>
          <a:bodyPr/>
          <a:lstStyle>
            <a:lvl1pPr algn="ctr">
              <a:defRPr sz="1200">
                <a:solidFill>
                  <a:schemeClr val="bg1">
                    <a:lumMod val="65000"/>
                  </a:schemeClr>
                </a:solidFill>
              </a:defRPr>
            </a:lvl1pPr>
          </a:lstStyle>
          <a:p>
            <a:fld id="{67726FA2-3EC9-4717-AD62-D8C823692DD3}"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42371681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ftr="0" dt="0"/>
  <p:txStyles>
    <p:titleStyle>
      <a:lvl1pPr algn="l" defTabSz="6858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Collins_d@cde.state.co.us" TargetMode="External"/><Relationship Id="rId2" Type="http://schemas.openxmlformats.org/officeDocument/2006/relationships/hyperlink" Target="mailto:Willett_j@cde.state.co.us" TargetMode="External"/><Relationship Id="rId1" Type="http://schemas.openxmlformats.org/officeDocument/2006/relationships/slideLayout" Target="../slideLayouts/slideLayout12.xml"/><Relationship Id="rId6" Type="http://schemas.openxmlformats.org/officeDocument/2006/relationships/hyperlink" Target="mailto:Hutchins_d@cde.state.co.us" TargetMode="External"/><Relationship Id="rId5" Type="http://schemas.openxmlformats.org/officeDocument/2006/relationships/hyperlink" Target="mailto:Collins_k@cde.state.co.us" TargetMode="External"/><Relationship Id="rId4" Type="http://schemas.openxmlformats.org/officeDocument/2006/relationships/hyperlink" Target="mailto:mohajeri-nelson_n@cde.state.co.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etlearning.adobeconnect.com/district-school-reporting/" TargetMode="External"/><Relationship Id="rId7" Type="http://schemas.openxmlformats.org/officeDocument/2006/relationships/hyperlink" Target="https://enetlearning.adobeconnect.com/monitoring-office-hours/" TargetMode="External"/><Relationship Id="rId2" Type="http://schemas.openxmlformats.org/officeDocument/2006/relationships/hyperlink" Target="https://enetlearning.adobeconnect.com/stakeholder-engagement/" TargetMode="External"/><Relationship Id="rId1" Type="http://schemas.openxmlformats.org/officeDocument/2006/relationships/slideLayout" Target="../slideLayouts/slideLayout11.xml"/><Relationship Id="rId6" Type="http://schemas.openxmlformats.org/officeDocument/2006/relationships/hyperlink" Target="https://enetlearning.adobeconnect.com/parent-involvement/" TargetMode="External"/><Relationship Id="rId5" Type="http://schemas.openxmlformats.org/officeDocument/2006/relationships/hyperlink" Target="https://enetlearning.adobeconnect.com/dms-system/" TargetMode="External"/><Relationship Id="rId4" Type="http://schemas.openxmlformats.org/officeDocument/2006/relationships/hyperlink" Target="https://enetlearning.adobeconnect.com/titleiii-parentnotific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Monitoring-Stakeholder Engagement</a:t>
            </a:r>
            <a:endParaRPr lang="en-US" dirty="0"/>
          </a:p>
        </p:txBody>
      </p:sp>
      <p:sp>
        <p:nvSpPr>
          <p:cNvPr id="3" name="TextBox 2"/>
          <p:cNvSpPr txBox="1"/>
          <p:nvPr/>
        </p:nvSpPr>
        <p:spPr>
          <a:xfrm>
            <a:off x="3247534" y="5269583"/>
            <a:ext cx="2648932" cy="461665"/>
          </a:xfrm>
          <a:prstGeom prst="rect">
            <a:avLst/>
          </a:prstGeom>
          <a:noFill/>
        </p:spPr>
        <p:txBody>
          <a:bodyPr wrap="square" rtlCol="0">
            <a:spAutoFit/>
          </a:bodyPr>
          <a:lstStyle/>
          <a:p>
            <a:pPr algn="ctr"/>
            <a:r>
              <a:rPr lang="en-US" sz="2400" dirty="0" smtClean="0"/>
              <a:t>October 29, 2018</a:t>
            </a:r>
          </a:p>
        </p:txBody>
      </p:sp>
      <p:sp>
        <p:nvSpPr>
          <p:cNvPr id="4" name="Slide Number Placeholder 3"/>
          <p:cNvSpPr>
            <a:spLocks noGrp="1"/>
          </p:cNvSpPr>
          <p:nvPr>
            <p:ph type="sldNum" sz="quarter" idx="4"/>
          </p:nvPr>
        </p:nvSpPr>
        <p:spPr/>
        <p:txBody>
          <a:bodyPr/>
          <a:lstStyle/>
          <a:p>
            <a:fld id="{600BAA8B-998A-4793-9AB8-94EE2C3B2243}"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Examples of Evidence</a:t>
            </a:r>
            <a:r>
              <a:rPr lang="en-US" dirty="0" smtClean="0"/>
              <a:t>: Action Plan  </a:t>
            </a:r>
            <a:endParaRPr lang="en-US" dirty="0"/>
          </a:p>
        </p:txBody>
      </p:sp>
      <p:pic>
        <p:nvPicPr>
          <p:cNvPr id="7" name="Content Placeholder 6" descr="Sample narrative response and the action plan that would be developed can be submitted as evidence" title="Sample Narrative Response"/>
          <p:cNvPicPr>
            <a:picLocks noGrp="1" noChangeAspect="1"/>
          </p:cNvPicPr>
          <p:nvPr>
            <p:ph idx="1"/>
          </p:nvPr>
        </p:nvPicPr>
        <p:blipFill>
          <a:blip r:embed="rId2"/>
          <a:stretch>
            <a:fillRect/>
          </a:stretch>
        </p:blipFill>
        <p:spPr>
          <a:xfrm>
            <a:off x="739887" y="1463675"/>
            <a:ext cx="7664225" cy="4351338"/>
          </a:xfrm>
          <a:prstGeom prst="rect">
            <a:avLst/>
          </a:prstGeom>
        </p:spPr>
      </p:pic>
      <p:sp>
        <p:nvSpPr>
          <p:cNvPr id="5" name="Down Arrow Callout 4"/>
          <p:cNvSpPr/>
          <p:nvPr/>
        </p:nvSpPr>
        <p:spPr>
          <a:xfrm>
            <a:off x="2512539" y="1153297"/>
            <a:ext cx="2479589" cy="205122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b="1" dirty="0" smtClean="0"/>
              <a:t>Copy of the action plan and rationale for priorities developed</a:t>
            </a:r>
            <a:endParaRPr lang="en-US" b="1"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10</a:t>
            </a:fld>
            <a:endParaRPr lang="en-US" dirty="0"/>
          </a:p>
        </p:txBody>
      </p:sp>
    </p:spTree>
    <p:extLst>
      <p:ext uri="{BB962C8B-B14F-4D97-AF65-F5344CB8AC3E}">
        <p14:creationId xmlns:p14="http://schemas.microsoft.com/office/powerpoint/2010/main" val="2401878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Examples of Evidence: </a:t>
            </a:r>
            <a:r>
              <a:rPr lang="en-US" dirty="0" smtClean="0"/>
              <a:t>Teacher Leader Committees </a:t>
            </a:r>
            <a:endParaRPr lang="en-US" dirty="0"/>
          </a:p>
        </p:txBody>
      </p:sp>
      <p:pic>
        <p:nvPicPr>
          <p:cNvPr id="7" name="Content Placeholder 6" descr="Sample narrative response and a list of TLC members and who sits on the TLC" title="Sample Narrative Response"/>
          <p:cNvPicPr>
            <a:picLocks noGrp="1" noChangeAspect="1"/>
          </p:cNvPicPr>
          <p:nvPr>
            <p:ph idx="1"/>
          </p:nvPr>
        </p:nvPicPr>
        <p:blipFill>
          <a:blip r:embed="rId2"/>
          <a:stretch>
            <a:fillRect/>
          </a:stretch>
        </p:blipFill>
        <p:spPr>
          <a:xfrm>
            <a:off x="739887" y="1463675"/>
            <a:ext cx="7664225" cy="4351338"/>
          </a:xfrm>
          <a:prstGeom prst="rect">
            <a:avLst/>
          </a:prstGeom>
        </p:spPr>
      </p:pic>
      <p:sp>
        <p:nvSpPr>
          <p:cNvPr id="5" name="Up Arrow Callout 4"/>
          <p:cNvSpPr/>
          <p:nvPr/>
        </p:nvSpPr>
        <p:spPr>
          <a:xfrm>
            <a:off x="2982098" y="3725217"/>
            <a:ext cx="3361037" cy="250430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b="1" dirty="0"/>
              <a:t>List of </a:t>
            </a:r>
            <a:r>
              <a:rPr lang="en-US" b="1" dirty="0" smtClean="0"/>
              <a:t>TLC members </a:t>
            </a:r>
            <a:r>
              <a:rPr lang="en-US" b="1" dirty="0"/>
              <a:t>with description of their role and group representation</a:t>
            </a:r>
          </a:p>
          <a:p>
            <a:pPr algn="ctr"/>
            <a:endParaRPr lang="en-US" b="1"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11</a:t>
            </a:fld>
            <a:endParaRPr lang="en-US" dirty="0"/>
          </a:p>
        </p:txBody>
      </p:sp>
    </p:spTree>
    <p:extLst>
      <p:ext uri="{BB962C8B-B14F-4D97-AF65-F5344CB8AC3E}">
        <p14:creationId xmlns:p14="http://schemas.microsoft.com/office/powerpoint/2010/main" val="1876109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Examples of Evidence: </a:t>
            </a:r>
            <a:r>
              <a:rPr lang="en-US" dirty="0" smtClean="0"/>
              <a:t>Final Feedback and Recommendations </a:t>
            </a:r>
            <a:endParaRPr lang="en-US" dirty="0"/>
          </a:p>
        </p:txBody>
      </p:sp>
      <p:pic>
        <p:nvPicPr>
          <p:cNvPr id="7" name="Content Placeholder 6" descr="Sample narrative response and final feedback and recommendations that the various committees developed and how their feedback was taken into consideration during the development of the ESEA plan" title="Sample Narrative Response"/>
          <p:cNvPicPr>
            <a:picLocks noGrp="1" noChangeAspect="1"/>
          </p:cNvPicPr>
          <p:nvPr>
            <p:ph idx="1"/>
          </p:nvPr>
        </p:nvPicPr>
        <p:blipFill>
          <a:blip r:embed="rId2"/>
          <a:stretch>
            <a:fillRect/>
          </a:stretch>
        </p:blipFill>
        <p:spPr>
          <a:xfrm>
            <a:off x="748125" y="1702572"/>
            <a:ext cx="7664225" cy="4351338"/>
          </a:xfrm>
          <a:prstGeom prst="rect">
            <a:avLst/>
          </a:prstGeom>
        </p:spPr>
      </p:pic>
      <p:sp>
        <p:nvSpPr>
          <p:cNvPr id="5" name="Down Arrow Callout 4"/>
          <p:cNvSpPr/>
          <p:nvPr/>
        </p:nvSpPr>
        <p:spPr>
          <a:xfrm>
            <a:off x="1408669" y="3105663"/>
            <a:ext cx="3171568" cy="220774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Summary of feedback provided, before and after drafts of </a:t>
            </a:r>
            <a:r>
              <a:rPr lang="en-US" b="1" dirty="0" err="1" smtClean="0"/>
              <a:t>ESEA</a:t>
            </a:r>
            <a:r>
              <a:rPr lang="en-US" b="1" dirty="0" smtClean="0"/>
              <a:t> plan</a:t>
            </a:r>
          </a:p>
        </p:txBody>
      </p:sp>
      <p:sp>
        <p:nvSpPr>
          <p:cNvPr id="4" name="Slide Number Placeholder 3"/>
          <p:cNvSpPr>
            <a:spLocks noGrp="1"/>
          </p:cNvSpPr>
          <p:nvPr>
            <p:ph type="sldNum" sz="quarter" idx="4"/>
          </p:nvPr>
        </p:nvSpPr>
        <p:spPr/>
        <p:txBody>
          <a:bodyPr/>
          <a:lstStyle/>
          <a:p>
            <a:fld id="{600BAA8B-998A-4793-9AB8-94EE2C3B2243}" type="slidenum">
              <a:rPr lang="en-US" smtClean="0"/>
              <a:pPr/>
              <a:t>12</a:t>
            </a:fld>
            <a:endParaRPr lang="en-US" dirty="0"/>
          </a:p>
        </p:txBody>
      </p:sp>
    </p:spTree>
    <p:extLst>
      <p:ext uri="{BB962C8B-B14F-4D97-AF65-F5344CB8AC3E}">
        <p14:creationId xmlns:p14="http://schemas.microsoft.com/office/powerpoint/2010/main" val="2656102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a:t>
            </a:r>
            <a:r>
              <a:rPr lang="en-US" dirty="0" smtClean="0"/>
              <a:t>Effective Implementation: </a:t>
            </a:r>
            <a:endParaRPr lang="en-US" dirty="0"/>
          </a:p>
        </p:txBody>
      </p:sp>
      <p:pic>
        <p:nvPicPr>
          <p:cNvPr id="7" name="Content Placeholder 6" descr="Considerations the LEA should recognize when moving from a compliant practice to an effextive implementation of practices. Example from narrative response, parents, teachers, and community members are representive of the student population, have multiple opportunities to provide input.&#10;" title="Considerations"/>
          <p:cNvPicPr>
            <a:picLocks noGrp="1" noChangeAspect="1"/>
          </p:cNvPicPr>
          <p:nvPr>
            <p:ph idx="1"/>
          </p:nvPr>
        </p:nvPicPr>
        <p:blipFill>
          <a:blip r:embed="rId2"/>
          <a:stretch>
            <a:fillRect/>
          </a:stretch>
        </p:blipFill>
        <p:spPr>
          <a:xfrm>
            <a:off x="739887" y="1494736"/>
            <a:ext cx="7664225" cy="4351338"/>
          </a:xfrm>
          <a:prstGeom prst="rect">
            <a:avLst/>
          </a:prstGeom>
        </p:spPr>
      </p:pic>
      <p:sp>
        <p:nvSpPr>
          <p:cNvPr id="6" name="Up Arrow Callout 5"/>
          <p:cNvSpPr/>
          <p:nvPr/>
        </p:nvSpPr>
        <p:spPr>
          <a:xfrm>
            <a:off x="2875005" y="2663504"/>
            <a:ext cx="5189838" cy="369284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1400" b="1" dirty="0" smtClean="0"/>
          </a:p>
          <a:p>
            <a:pPr marL="342900" indent="-342900">
              <a:buFont typeface="Arial" panose="020B0604020202020204" pitchFamily="34" charset="0"/>
              <a:buChar char="•"/>
            </a:pPr>
            <a:r>
              <a:rPr lang="en-US" sz="1400" b="1" dirty="0" smtClean="0"/>
              <a:t>How are representatives selected to reflect the student population?</a:t>
            </a:r>
          </a:p>
          <a:p>
            <a:pPr marL="342900" indent="-342900">
              <a:buFont typeface="Arial" panose="020B0604020202020204" pitchFamily="34" charset="0"/>
              <a:buChar char="•"/>
            </a:pPr>
            <a:r>
              <a:rPr lang="en-US" sz="1400" b="1" dirty="0" smtClean="0"/>
              <a:t>Were there multiple opportunities for stakeholders to participate in development and review of </a:t>
            </a:r>
            <a:r>
              <a:rPr lang="en-US" sz="1400" b="1" dirty="0" err="1" smtClean="0"/>
              <a:t>ESEA</a:t>
            </a:r>
            <a:r>
              <a:rPr lang="en-US" sz="1400" b="1" dirty="0" smtClean="0"/>
              <a:t> plan (Online platform to share information and collect feedback)?</a:t>
            </a:r>
          </a:p>
          <a:p>
            <a:pPr marL="342900" indent="-342900">
              <a:buFont typeface="Arial" panose="020B0604020202020204" pitchFamily="34" charset="0"/>
              <a:buChar char="•"/>
            </a:pPr>
            <a:r>
              <a:rPr lang="en-US" sz="1400" b="1" dirty="0" smtClean="0"/>
              <a:t>Do stakeholders have background knowledge and skills to meaningfully engage in the development of the </a:t>
            </a:r>
            <a:r>
              <a:rPr lang="en-US" sz="1400" b="1" dirty="0" err="1" smtClean="0"/>
              <a:t>ESEA</a:t>
            </a:r>
            <a:r>
              <a:rPr lang="en-US" sz="1400" b="1" dirty="0" smtClean="0"/>
              <a:t> Plan? </a:t>
            </a:r>
            <a:endParaRPr lang="en-US" sz="1400" b="1" dirty="0"/>
          </a:p>
          <a:p>
            <a:pPr marL="342900" indent="-342900">
              <a:buFont typeface="Arial" panose="020B0604020202020204" pitchFamily="34" charset="0"/>
              <a:buChar char="•"/>
            </a:pPr>
            <a:r>
              <a:rPr lang="en-US" sz="1400" b="1" dirty="0" smtClean="0"/>
              <a:t>Has the LEA provided educational opportunities to increase stakeholder knowledge and skills to  meaningfully participate in </a:t>
            </a:r>
            <a:r>
              <a:rPr lang="en-US" sz="1400" b="1" dirty="0" err="1" smtClean="0"/>
              <a:t>ESEA</a:t>
            </a:r>
            <a:r>
              <a:rPr lang="en-US" sz="1400" b="1" dirty="0" smtClean="0"/>
              <a:t> Plan?</a:t>
            </a:r>
          </a:p>
          <a:p>
            <a:pPr marL="342900" indent="-342900">
              <a:buFont typeface="Arial" panose="020B0604020202020204" pitchFamily="34" charset="0"/>
              <a:buChar char="•"/>
            </a:pPr>
            <a:endParaRPr lang="en-US" sz="2400" b="1"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13</a:t>
            </a:fld>
            <a:endParaRPr lang="en-US" dirty="0"/>
          </a:p>
        </p:txBody>
      </p:sp>
    </p:spTree>
    <p:extLst>
      <p:ext uri="{BB962C8B-B14F-4D97-AF65-F5344CB8AC3E}">
        <p14:creationId xmlns:p14="http://schemas.microsoft.com/office/powerpoint/2010/main" val="2750382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Tied to SE 9.1 Stakeholder Engagement in the Consolidated Application for </a:t>
            </a:r>
            <a:r>
              <a:rPr lang="en-US" dirty="0" err="1"/>
              <a:t>ESEA</a:t>
            </a:r>
            <a:r>
              <a:rPr lang="en-US" dirty="0"/>
              <a:t> Funds</a:t>
            </a:r>
            <a:br>
              <a:rPr lang="en-US" dirty="0"/>
            </a:br>
            <a:endParaRPr lang="en-US" dirty="0"/>
          </a:p>
        </p:txBody>
      </p:sp>
      <p:pic>
        <p:nvPicPr>
          <p:cNvPr id="5" name="Content Placeholder 4" descr="One indicator from the Meaningful Stakeholder Engagement Category that aligns with the cross program questions in the consolidated application around stakeholder involvement in the development of the ESEA plan." title="Example of the Indicato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667785"/>
            <a:ext cx="7886700" cy="4005240"/>
          </a:xfrm>
        </p:spPr>
      </p:pic>
      <p:sp>
        <p:nvSpPr>
          <p:cNvPr id="4" name="Slide Number Placeholder 3"/>
          <p:cNvSpPr>
            <a:spLocks noGrp="1"/>
          </p:cNvSpPr>
          <p:nvPr>
            <p:ph type="sldNum" sz="quarter" idx="4"/>
          </p:nvPr>
        </p:nvSpPr>
        <p:spPr/>
        <p:txBody>
          <a:bodyPr/>
          <a:lstStyle/>
          <a:p>
            <a:fld id="{600BAA8B-998A-4793-9AB8-94EE2C3B2243}" type="slidenum">
              <a:rPr lang="en-US" smtClean="0"/>
              <a:pPr/>
              <a:t>14</a:t>
            </a:fld>
            <a:endParaRPr lang="en-US" dirty="0"/>
          </a:p>
        </p:txBody>
      </p:sp>
    </p:spTree>
    <p:extLst>
      <p:ext uri="{BB962C8B-B14F-4D97-AF65-F5344CB8AC3E}">
        <p14:creationId xmlns:p14="http://schemas.microsoft.com/office/powerpoint/2010/main" val="4108882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u="sng" dirty="0" smtClean="0"/>
              <a:t>Compliant Practices:</a:t>
            </a:r>
          </a:p>
          <a:p>
            <a:pPr marL="285750" marR="0" lvl="0" indent="-285750">
              <a:lnSpc>
                <a:spcPct val="107000"/>
              </a:lnSpc>
              <a:spcBef>
                <a:spcPts val="0"/>
              </a:spcBef>
              <a:spcAft>
                <a:spcPts val="0"/>
              </a:spcAft>
              <a:buFont typeface="Arial" panose="020B0604020202020204" pitchFamily="34" charset="0"/>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Develop </a:t>
            </a:r>
            <a:r>
              <a:rPr lang="en-US" sz="1800" dirty="0">
                <a:latin typeface="Calibri" panose="020F0502020204030204" pitchFamily="34" charset="0"/>
                <a:ea typeface="Calibri" panose="020F0502020204030204" pitchFamily="34" charset="0"/>
                <a:cs typeface="Times New Roman" panose="02020603050405020304" pitchFamily="18" charset="0"/>
              </a:rPr>
              <a:t>and disseminate critical school and district information to families</a:t>
            </a:r>
          </a:p>
          <a:p>
            <a:pPr marL="1028700" lvl="1" indent="-342900">
              <a:lnSpc>
                <a:spcPct val="107000"/>
              </a:lnSpc>
              <a:spcBef>
                <a:spcPts val="0"/>
              </a:spcBef>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 their home language </a:t>
            </a:r>
          </a:p>
          <a:p>
            <a:pPr marL="1028700" lvl="1" indent="-342900">
              <a:lnSpc>
                <a:spcPct val="107000"/>
              </a:lnSpc>
              <a:spcBef>
                <a:spcPts val="0"/>
              </a:spcBef>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 a time frame that reasonably allows for family follow-up or </a:t>
            </a:r>
            <a:r>
              <a:rPr lang="en-US" sz="1600" dirty="0" smtClean="0">
                <a:latin typeface="Calibri" panose="020F0502020204030204" pitchFamily="34" charset="0"/>
                <a:ea typeface="Calibri" panose="020F0502020204030204" pitchFamily="34" charset="0"/>
                <a:cs typeface="Times New Roman" panose="02020603050405020304" pitchFamily="18" charset="0"/>
              </a:rPr>
              <a:t>response</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lstStyle/>
          <a:p>
            <a:r>
              <a:rPr lang="en-US" dirty="0" smtClean="0"/>
              <a:t>Compliant Practices and Effective </a:t>
            </a:r>
            <a:r>
              <a:rPr lang="en-US" dirty="0" smtClean="0"/>
              <a:t>Practices: Outreach and Communication </a:t>
            </a:r>
            <a:endParaRPr lang="en-US" dirty="0"/>
          </a:p>
        </p:txBody>
      </p:sp>
      <p:sp>
        <p:nvSpPr>
          <p:cNvPr id="8" name="Content Placeholder 7"/>
          <p:cNvSpPr>
            <a:spLocks noGrp="1"/>
          </p:cNvSpPr>
          <p:nvPr>
            <p:ph sz="half" idx="13"/>
          </p:nvPr>
        </p:nvSpPr>
        <p:spPr>
          <a:xfrm>
            <a:off x="4468305" y="1463040"/>
            <a:ext cx="4411743" cy="4351338"/>
          </a:xfrm>
        </p:spPr>
        <p:txBody>
          <a:bodyPr/>
          <a:lstStyle/>
          <a:p>
            <a:r>
              <a:rPr lang="en-US" u="sng" dirty="0" smtClean="0"/>
              <a:t>Effective Implementation Practices:</a:t>
            </a:r>
          </a:p>
          <a:p>
            <a:pPr marL="285750" indent="-285750">
              <a:lnSpc>
                <a:spcPct val="107000"/>
              </a:lnSpc>
              <a:spcBef>
                <a:spcPts val="0"/>
              </a:spcBef>
              <a:spcAft>
                <a:spcPts val="800"/>
              </a:spcAft>
              <a:buFont typeface="Arial" panose="020B0604020202020204" pitchFamily="34" charset="0"/>
              <a:buChar char="•"/>
            </a:pPr>
            <a:r>
              <a:rPr lang="en-US" sz="1400" dirty="0" smtClean="0"/>
              <a:t>Provide </a:t>
            </a:r>
            <a:r>
              <a:rPr lang="en-US" sz="1400" dirty="0"/>
              <a:t>specific and targeted outreach to parents, including the use of technology, which creates meaningful, two-way communication opportunities.</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Specific communication </a:t>
            </a:r>
            <a:r>
              <a:rPr lang="en-US" sz="1400" dirty="0">
                <a:latin typeface="Calibri" panose="020F0502020204030204" pitchFamily="34" charset="0"/>
                <a:ea typeface="Calibri" panose="020F0502020204030204" pitchFamily="34" charset="0"/>
                <a:cs typeface="Times New Roman" panose="02020603050405020304" pitchFamily="18" charset="0"/>
              </a:rPr>
              <a:t>and outreach </a:t>
            </a:r>
            <a:r>
              <a:rPr lang="en-US" sz="1400" dirty="0" smtClean="0">
                <a:latin typeface="Calibri" panose="020F0502020204030204" pitchFamily="34" charset="0"/>
                <a:ea typeface="Calibri" panose="020F0502020204030204" pitchFamily="34" charset="0"/>
                <a:cs typeface="Times New Roman" panose="02020603050405020304" pitchFamily="18" charset="0"/>
              </a:rPr>
              <a:t>that is </a:t>
            </a:r>
            <a:r>
              <a:rPr lang="en-US" sz="1400" dirty="0">
                <a:latin typeface="Calibri" panose="020F0502020204030204" pitchFamily="34" charset="0"/>
                <a:ea typeface="Calibri" panose="020F0502020204030204" pitchFamily="34" charset="0"/>
                <a:cs typeface="Times New Roman" panose="02020603050405020304" pitchFamily="18" charset="0"/>
              </a:rPr>
              <a:t>targeted for all stakeholders, and uses multiple methods of outreach to foster collaborative decision </a:t>
            </a:r>
            <a:r>
              <a:rPr lang="en-US" sz="1400" dirty="0" smtClean="0">
                <a:latin typeface="Calibri" panose="020F0502020204030204" pitchFamily="34" charset="0"/>
                <a:ea typeface="Calibri" panose="020F0502020204030204" pitchFamily="34" charset="0"/>
                <a:cs typeface="Times New Roman" panose="02020603050405020304" pitchFamily="18" charset="0"/>
              </a:rPr>
              <a:t>making</a:t>
            </a:r>
          </a:p>
          <a:p>
            <a:pPr marL="285750" indent="-285750">
              <a:lnSpc>
                <a:spcPct val="107000"/>
              </a:lnSpc>
              <a:spcBef>
                <a:spcPts val="0"/>
              </a:spcBef>
              <a:spcAft>
                <a:spcPts val="800"/>
              </a:spcAft>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Stakeholders have multiple opportunities to provide input on various parts of the planning process, included but not limited to:</a:t>
            </a:r>
          </a:p>
          <a:p>
            <a:pPr marL="971550" lvl="1" indent="-285750">
              <a:spcBef>
                <a:spcPts val="0"/>
              </a:spcBef>
              <a:buFont typeface="Wingdings" panose="05000000000000000000" pitchFamily="2" charset="2"/>
              <a:buChar char="q"/>
            </a:pPr>
            <a:r>
              <a:rPr lang="en-US" sz="1100" dirty="0" smtClean="0">
                <a:latin typeface="Calibri" panose="020F0502020204030204" pitchFamily="34" charset="0"/>
                <a:ea typeface="Calibri" panose="020F0502020204030204" pitchFamily="34" charset="0"/>
                <a:cs typeface="Times New Roman" panose="02020603050405020304" pitchFamily="18" charset="0"/>
              </a:rPr>
              <a:t>reviewing data</a:t>
            </a:r>
          </a:p>
          <a:p>
            <a:pPr marL="971550" lvl="1" indent="-285750">
              <a:spcBef>
                <a:spcPts val="0"/>
              </a:spcBef>
              <a:buFont typeface="Wingdings" panose="05000000000000000000" pitchFamily="2" charset="2"/>
              <a:buChar char="q"/>
            </a:pPr>
            <a:r>
              <a:rPr lang="en-US" sz="1100" dirty="0" smtClean="0">
                <a:latin typeface="Calibri" panose="020F0502020204030204" pitchFamily="34" charset="0"/>
                <a:ea typeface="Calibri" panose="020F0502020204030204" pitchFamily="34" charset="0"/>
                <a:cs typeface="Times New Roman" panose="02020603050405020304" pitchFamily="18" charset="0"/>
              </a:rPr>
              <a:t>identifying priorities</a:t>
            </a:r>
          </a:p>
          <a:p>
            <a:pPr marL="971550" lvl="1" indent="-285750">
              <a:spcBef>
                <a:spcPts val="0"/>
              </a:spcBef>
              <a:buFont typeface="Wingdings" panose="05000000000000000000" pitchFamily="2" charset="2"/>
              <a:buChar char="q"/>
            </a:pPr>
            <a:r>
              <a:rPr lang="en-US" sz="1100" dirty="0" smtClean="0">
                <a:latin typeface="Calibri" panose="020F0502020204030204" pitchFamily="34" charset="0"/>
                <a:ea typeface="Calibri" panose="020F0502020204030204" pitchFamily="34" charset="0"/>
                <a:cs typeface="Times New Roman" panose="02020603050405020304" pitchFamily="18" charset="0"/>
              </a:rPr>
              <a:t>giving input on the planned activities</a:t>
            </a:r>
          </a:p>
          <a:p>
            <a:pPr marL="971550" lvl="1" indent="-285750">
              <a:spcBef>
                <a:spcPts val="0"/>
              </a:spcBef>
              <a:buFont typeface="Wingdings" panose="05000000000000000000" pitchFamily="2" charset="2"/>
              <a:buChar char="q"/>
            </a:pPr>
            <a:r>
              <a:rPr lang="en-US" sz="1100" dirty="0" smtClean="0">
                <a:latin typeface="Calibri" panose="020F0502020204030204" pitchFamily="34" charset="0"/>
                <a:ea typeface="Calibri" panose="020F0502020204030204" pitchFamily="34" charset="0"/>
                <a:cs typeface="Times New Roman" panose="02020603050405020304" pitchFamily="18" charset="0"/>
              </a:rPr>
              <a:t>giving input on the plan after it has been organized/developed</a:t>
            </a:r>
          </a:p>
          <a:p>
            <a:pPr marL="285750" indent="-285750">
              <a:lnSpc>
                <a:spcPct val="107000"/>
              </a:lnSpc>
              <a:spcBef>
                <a:spcPts val="0"/>
              </a:spcBef>
              <a:spcAft>
                <a:spcPts val="800"/>
              </a:spcAft>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Communicate </a:t>
            </a:r>
            <a:r>
              <a:rPr lang="en-US" sz="1400" dirty="0">
                <a:latin typeface="Calibri" panose="020F0502020204030204" pitchFamily="34" charset="0"/>
                <a:ea typeface="Calibri" panose="020F0502020204030204" pitchFamily="34" charset="0"/>
                <a:cs typeface="Times New Roman" panose="02020603050405020304" pitchFamily="18" charset="0"/>
              </a:rPr>
              <a:t>the outcome of involvement and feedback incorporated into plan and updates on rationale for feedback or suggestions not incorporated</a:t>
            </a:r>
            <a:endParaRPr lang="en-US" sz="1400" u="sng"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15</a:t>
            </a:fld>
            <a:endParaRPr lang="en-US" dirty="0"/>
          </a:p>
        </p:txBody>
      </p:sp>
    </p:spTree>
    <p:extLst>
      <p:ext uri="{BB962C8B-B14F-4D97-AF65-F5344CB8AC3E}">
        <p14:creationId xmlns:p14="http://schemas.microsoft.com/office/powerpoint/2010/main" val="493075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nSpc>
                <a:spcPct val="107000"/>
              </a:lnSpc>
              <a:spcBef>
                <a:spcPts val="0"/>
              </a:spcBef>
            </a:pPr>
            <a:r>
              <a:rPr lang="en-US" u="sng" dirty="0"/>
              <a:t>Compliant Practices:</a:t>
            </a:r>
          </a:p>
          <a:p>
            <a:pPr marL="342900" marR="0" lvl="0" indent="-342900">
              <a:lnSpc>
                <a:spcPct val="107000"/>
              </a:lnSpc>
              <a:spcBef>
                <a:spcPts val="0"/>
              </a:spcBef>
              <a:spcAft>
                <a:spcPts val="0"/>
              </a:spcAft>
              <a:buFont typeface="Symbol" panose="05050102010706020507" pitchFamily="18" charset="2"/>
              <a:buChar char=""/>
            </a:pP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Utilizing </a:t>
            </a:r>
            <a:r>
              <a:rPr lang="en-US" sz="1800" dirty="0">
                <a:latin typeface="Calibri" panose="020F0502020204030204" pitchFamily="34" charset="0"/>
                <a:ea typeface="Calibri" panose="020F0502020204030204" pitchFamily="34" charset="0"/>
                <a:cs typeface="Times New Roman" panose="02020603050405020304" pitchFamily="18" charset="0"/>
              </a:rPr>
              <a:t>groups or committees similar to </a:t>
            </a:r>
            <a:r>
              <a:rPr lang="en-US" sz="1800" dirty="0" err="1">
                <a:latin typeface="Calibri" panose="020F0502020204030204" pitchFamily="34" charset="0"/>
                <a:ea typeface="Calibri" panose="020F0502020204030204" pitchFamily="34" charset="0"/>
                <a:cs typeface="Times New Roman" panose="02020603050405020304" pitchFamily="18" charset="0"/>
              </a:rPr>
              <a:t>SACs</a:t>
            </a:r>
            <a:r>
              <a:rPr lang="en-US" sz="1800" dirty="0">
                <a:latin typeface="Calibri" panose="020F0502020204030204" pitchFamily="34" charset="0"/>
                <a:ea typeface="Calibri" panose="020F0502020204030204" pitchFamily="34" charset="0"/>
                <a:cs typeface="Times New Roman" panose="02020603050405020304" pitchFamily="18" charset="0"/>
              </a:rPr>
              <a:t> or DACs to provide opportunities for students with representation of parents with students that are:</a:t>
            </a:r>
          </a:p>
          <a:p>
            <a:pPr marL="1028700" lvl="1" indent="-342900">
              <a:spcBef>
                <a:spcPts val="0"/>
              </a:spcBef>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economically </a:t>
            </a:r>
            <a:r>
              <a:rPr lang="en-US" sz="1600" dirty="0" smtClean="0">
                <a:latin typeface="Calibri" panose="020F0502020204030204" pitchFamily="34" charset="0"/>
                <a:ea typeface="Calibri" panose="020F0502020204030204" pitchFamily="34" charset="0"/>
                <a:cs typeface="Times New Roman" panose="02020603050405020304" pitchFamily="18" charset="0"/>
              </a:rPr>
              <a:t>disadvantaged</a:t>
            </a:r>
          </a:p>
          <a:p>
            <a:pPr marL="1028700" lvl="1" indent="-342900">
              <a:spcBef>
                <a:spcPts val="0"/>
              </a:spcBef>
              <a:buFont typeface="Wingdings" panose="05000000000000000000" pitchFamily="2"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have </a:t>
            </a:r>
            <a:r>
              <a:rPr lang="en-US" sz="1600" dirty="0">
                <a:latin typeface="Calibri" panose="020F0502020204030204" pitchFamily="34" charset="0"/>
                <a:ea typeface="Calibri" panose="020F0502020204030204" pitchFamily="34" charset="0"/>
                <a:cs typeface="Times New Roman" panose="02020603050405020304" pitchFamily="18" charset="0"/>
              </a:rPr>
              <a:t>limited English proficiency</a:t>
            </a:r>
          </a:p>
          <a:p>
            <a:pPr marL="1028700" lvl="1" indent="-342900">
              <a:spcBef>
                <a:spcPts val="0"/>
              </a:spcBef>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have disabilities</a:t>
            </a:r>
          </a:p>
          <a:p>
            <a:pPr marL="1028700" lvl="1" indent="-342900">
              <a:spcBef>
                <a:spcPts val="0"/>
              </a:spcBef>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are </a:t>
            </a:r>
            <a:r>
              <a:rPr lang="en-US" sz="1600" dirty="0" smtClean="0">
                <a:latin typeface="Calibri" panose="020F0502020204030204" pitchFamily="34" charset="0"/>
                <a:ea typeface="Calibri" panose="020F0502020204030204" pitchFamily="34" charset="0"/>
                <a:cs typeface="Times New Roman" panose="02020603050405020304" pitchFamily="18" charset="0"/>
              </a:rPr>
              <a:t>migratory</a:t>
            </a:r>
          </a:p>
          <a:p>
            <a:pPr marL="1028700" lvl="1" indent="-342900">
              <a:spcBef>
                <a:spcPts val="0"/>
              </a:spcBef>
              <a:buFont typeface="Wingdings" panose="05000000000000000000" pitchFamily="2"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and </a:t>
            </a:r>
            <a:r>
              <a:rPr lang="en-US" sz="1600" dirty="0">
                <a:latin typeface="Calibri" panose="020F0502020204030204" pitchFamily="34" charset="0"/>
                <a:ea typeface="Calibri" panose="020F0502020204030204" pitchFamily="34" charset="0"/>
                <a:cs typeface="Times New Roman" panose="02020603050405020304" pitchFamily="18" charset="0"/>
              </a:rPr>
              <a:t>have children with disabilities</a:t>
            </a:r>
            <a:endParaRPr lang="en-US" sz="1600" u="sng" dirty="0"/>
          </a:p>
          <a:p>
            <a:endParaRPr lang="en-US" dirty="0"/>
          </a:p>
        </p:txBody>
      </p:sp>
      <p:sp>
        <p:nvSpPr>
          <p:cNvPr id="3" name="Title 2"/>
          <p:cNvSpPr>
            <a:spLocks noGrp="1"/>
          </p:cNvSpPr>
          <p:nvPr>
            <p:ph type="title"/>
          </p:nvPr>
        </p:nvSpPr>
        <p:spPr/>
        <p:txBody>
          <a:bodyPr/>
          <a:lstStyle/>
          <a:p>
            <a:r>
              <a:rPr lang="en-US" dirty="0"/>
              <a:t>Compliant Practices and Effective </a:t>
            </a:r>
            <a:r>
              <a:rPr lang="en-US" dirty="0" smtClean="0"/>
              <a:t>Practices: Existing Groups </a:t>
            </a:r>
            <a:r>
              <a:rPr lang="en-US" smtClean="0"/>
              <a:t>and Committees  </a:t>
            </a:r>
            <a:endParaRPr lang="en-US" dirty="0"/>
          </a:p>
        </p:txBody>
      </p:sp>
      <p:sp>
        <p:nvSpPr>
          <p:cNvPr id="4" name="Content Placeholder 3"/>
          <p:cNvSpPr>
            <a:spLocks noGrp="1"/>
          </p:cNvSpPr>
          <p:nvPr>
            <p:ph sz="half" idx="13"/>
          </p:nvPr>
        </p:nvSpPr>
        <p:spPr>
          <a:xfrm>
            <a:off x="4285404" y="1463040"/>
            <a:ext cx="4461934" cy="4351338"/>
          </a:xfrm>
        </p:spPr>
        <p:txBody>
          <a:bodyPr/>
          <a:lstStyle/>
          <a:p>
            <a:r>
              <a:rPr lang="en-US" u="sng" dirty="0"/>
              <a:t>Effective Implementation Practices:</a:t>
            </a:r>
          </a:p>
          <a:p>
            <a:pPr marL="285750" lvl="0" indent="-285750">
              <a:buFont typeface="Arial" panose="020B0604020202020204" pitchFamily="34" charset="0"/>
              <a:buChar char="•"/>
            </a:pPr>
            <a:r>
              <a:rPr lang="en-US" sz="1800" dirty="0"/>
              <a:t>Focus on empowering parents, building parent leadership, and developing capacity for families to act as partners in decision making with schools.</a:t>
            </a:r>
          </a:p>
          <a:p>
            <a:pPr marL="285750" lvl="0" indent="-285750">
              <a:buFont typeface="Arial" panose="020B0604020202020204" pitchFamily="34" charset="0"/>
              <a:buChar char="•"/>
            </a:pPr>
            <a:r>
              <a:rPr lang="en-US" sz="1800" dirty="0"/>
              <a:t>Provide opportunities for parents to work together, learn from each other, network, and build social capital.</a:t>
            </a:r>
          </a:p>
          <a:p>
            <a:pPr marL="285750" indent="-285750">
              <a:buFont typeface="Arial" panose="020B0604020202020204" pitchFamily="34" charset="0"/>
              <a:buChar char="•"/>
            </a:pPr>
            <a:r>
              <a:rPr lang="en-US" sz="1800" dirty="0"/>
              <a:t>Offer multiple ways for families to be involved at school that are linked to learning and program improvements</a:t>
            </a:r>
          </a:p>
        </p:txBody>
      </p:sp>
      <p:sp>
        <p:nvSpPr>
          <p:cNvPr id="5" name="Slide Number Placeholder 4"/>
          <p:cNvSpPr>
            <a:spLocks noGrp="1"/>
          </p:cNvSpPr>
          <p:nvPr>
            <p:ph type="sldNum" sz="quarter" idx="4"/>
          </p:nvPr>
        </p:nvSpPr>
        <p:spPr/>
        <p:txBody>
          <a:bodyPr/>
          <a:lstStyle/>
          <a:p>
            <a:fld id="{600BAA8B-998A-4793-9AB8-94EE2C3B2243}" type="slidenum">
              <a:rPr lang="en-US" smtClean="0"/>
              <a:pPr/>
              <a:t>16</a:t>
            </a:fld>
            <a:endParaRPr lang="en-US" dirty="0"/>
          </a:p>
        </p:txBody>
      </p:sp>
    </p:spTree>
    <p:extLst>
      <p:ext uri="{BB962C8B-B14F-4D97-AF65-F5344CB8AC3E}">
        <p14:creationId xmlns:p14="http://schemas.microsoft.com/office/powerpoint/2010/main" val="1659162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 &amp; A</a:t>
            </a:r>
            <a:endParaRPr lang="en-US" dirty="0"/>
          </a:p>
        </p:txBody>
      </p:sp>
      <p:sp>
        <p:nvSpPr>
          <p:cNvPr id="6" name="TextBox 5"/>
          <p:cNvSpPr txBox="1"/>
          <p:nvPr/>
        </p:nvSpPr>
        <p:spPr>
          <a:xfrm>
            <a:off x="1548714" y="2660822"/>
            <a:ext cx="5774724" cy="769441"/>
          </a:xfrm>
          <a:prstGeom prst="rect">
            <a:avLst/>
          </a:prstGeom>
          <a:noFill/>
        </p:spPr>
        <p:txBody>
          <a:bodyPr wrap="square" rtlCol="0">
            <a:spAutoFit/>
          </a:bodyPr>
          <a:lstStyle/>
          <a:p>
            <a:pPr algn="ctr"/>
            <a:r>
              <a:rPr lang="en-US" sz="4400" dirty="0" smtClean="0"/>
              <a:t>Questions?</a:t>
            </a:r>
            <a:endParaRPr lang="en-US" sz="4400" dirty="0"/>
          </a:p>
        </p:txBody>
      </p:sp>
      <p:pic>
        <p:nvPicPr>
          <p:cNvPr id="2" name="Picture 1" descr="Questions" title="Q &amp; A Image"/>
          <p:cNvPicPr>
            <a:picLocks noChangeAspect="1"/>
          </p:cNvPicPr>
          <p:nvPr/>
        </p:nvPicPr>
        <p:blipFill>
          <a:blip r:embed="rId2"/>
          <a:stretch>
            <a:fillRect/>
          </a:stretch>
        </p:blipFill>
        <p:spPr>
          <a:xfrm>
            <a:off x="3346838" y="3560017"/>
            <a:ext cx="2178475" cy="1744551"/>
          </a:xfrm>
          <a:prstGeom prst="rect">
            <a:avLst/>
          </a:prstGeom>
        </p:spPr>
      </p:pic>
      <p:sp>
        <p:nvSpPr>
          <p:cNvPr id="5" name="Slide Number Placeholder 4"/>
          <p:cNvSpPr>
            <a:spLocks noGrp="1"/>
          </p:cNvSpPr>
          <p:nvPr>
            <p:ph type="sldNum" sz="quarter" idx="4"/>
          </p:nvPr>
        </p:nvSpPr>
        <p:spPr/>
        <p:txBody>
          <a:bodyPr/>
          <a:lstStyle/>
          <a:p>
            <a:fld id="{600BAA8B-998A-4793-9AB8-94EE2C3B2243}" type="slidenum">
              <a:rPr lang="en-US" smtClean="0"/>
              <a:pPr/>
              <a:t>17</a:t>
            </a:fld>
            <a:endParaRPr lang="en-US" dirty="0"/>
          </a:p>
        </p:txBody>
      </p:sp>
    </p:spTree>
    <p:extLst>
      <p:ext uri="{BB962C8B-B14F-4D97-AF65-F5344CB8AC3E}">
        <p14:creationId xmlns:p14="http://schemas.microsoft.com/office/powerpoint/2010/main" val="2268644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395925" y="1463040"/>
            <a:ext cx="4581427" cy="4351338"/>
          </a:xfrm>
        </p:spPr>
        <p:txBody>
          <a:bodyPr/>
          <a:lstStyle/>
          <a:p>
            <a:pPr marL="0" indent="0">
              <a:buNone/>
            </a:pPr>
            <a:r>
              <a:rPr lang="en-US" u="sng" dirty="0" smtClean="0"/>
              <a:t>MONITORING:</a:t>
            </a:r>
          </a:p>
          <a:p>
            <a:pPr marL="0" indent="0">
              <a:buNone/>
            </a:pPr>
            <a:r>
              <a:rPr lang="en-US" dirty="0" smtClean="0"/>
              <a:t>Joey Willett</a:t>
            </a:r>
          </a:p>
          <a:p>
            <a:pPr indent="0">
              <a:buNone/>
            </a:pPr>
            <a:r>
              <a:rPr lang="en-US" dirty="0" smtClean="0">
                <a:hlinkClick r:id="rId2"/>
              </a:rPr>
              <a:t>Willett_j@cde.state.co.us</a:t>
            </a:r>
            <a:endParaRPr lang="en-US" dirty="0" smtClean="0"/>
          </a:p>
          <a:p>
            <a:pPr indent="0">
              <a:buNone/>
            </a:pPr>
            <a:r>
              <a:rPr lang="en-US" dirty="0" smtClean="0"/>
              <a:t>(303) 866-6700</a:t>
            </a:r>
          </a:p>
          <a:p>
            <a:pPr marL="0" indent="0">
              <a:buNone/>
            </a:pPr>
            <a:r>
              <a:rPr lang="en-US" dirty="0" smtClean="0"/>
              <a:t>DeLilah Collins</a:t>
            </a:r>
            <a:endParaRPr lang="en-US" dirty="0"/>
          </a:p>
          <a:p>
            <a:pPr indent="0">
              <a:buNone/>
            </a:pPr>
            <a:r>
              <a:rPr lang="en-US" dirty="0" smtClean="0">
                <a:hlinkClick r:id="rId3"/>
              </a:rPr>
              <a:t>Collins_d@cde.state.co.us</a:t>
            </a:r>
            <a:endParaRPr lang="en-US" dirty="0" smtClean="0"/>
          </a:p>
          <a:p>
            <a:pPr indent="0">
              <a:buNone/>
            </a:pPr>
            <a:r>
              <a:rPr lang="en-US" dirty="0" smtClean="0"/>
              <a:t>(303) 866-6850</a:t>
            </a:r>
          </a:p>
          <a:p>
            <a:pPr marL="0" indent="0">
              <a:buNone/>
            </a:pPr>
            <a:r>
              <a:rPr lang="en-US" dirty="0" smtClean="0"/>
              <a:t>Nazie Mohajeri-Nelson</a:t>
            </a:r>
            <a:endParaRPr lang="en-US" dirty="0"/>
          </a:p>
          <a:p>
            <a:pPr indent="0">
              <a:buNone/>
            </a:pPr>
            <a:r>
              <a:rPr lang="en-US" dirty="0" smtClean="0">
                <a:hlinkClick r:id="rId4"/>
              </a:rPr>
              <a:t>mohajeri-nelson_n@cde.state.co.us</a:t>
            </a:r>
            <a:endParaRPr lang="en-US" dirty="0" smtClean="0"/>
          </a:p>
          <a:p>
            <a:pPr indent="0">
              <a:buNone/>
            </a:pPr>
            <a:r>
              <a:rPr lang="en-US" dirty="0" smtClean="0"/>
              <a:t>(303) 866-6205</a:t>
            </a:r>
            <a:endParaRPr lang="en-US" dirty="0"/>
          </a:p>
        </p:txBody>
      </p:sp>
      <p:sp>
        <p:nvSpPr>
          <p:cNvPr id="5" name="Content Placeholder 4"/>
          <p:cNvSpPr>
            <a:spLocks noGrp="1"/>
          </p:cNvSpPr>
          <p:nvPr>
            <p:ph sz="half" idx="2"/>
          </p:nvPr>
        </p:nvSpPr>
        <p:spPr>
          <a:xfrm>
            <a:off x="4374037" y="1463040"/>
            <a:ext cx="4141313" cy="4351338"/>
          </a:xfrm>
        </p:spPr>
        <p:txBody>
          <a:bodyPr/>
          <a:lstStyle/>
          <a:p>
            <a:pPr marL="0" indent="0">
              <a:buNone/>
            </a:pPr>
            <a:r>
              <a:rPr lang="en-US" u="sng" dirty="0" smtClean="0"/>
              <a:t>FAMILY AND PARENT ENGAGEMENT:</a:t>
            </a:r>
          </a:p>
          <a:p>
            <a:pPr marL="0" indent="0">
              <a:spcBef>
                <a:spcPts val="0"/>
              </a:spcBef>
              <a:buSzPts val="2100"/>
              <a:buNone/>
            </a:pPr>
            <a:endParaRPr lang="en-US" dirty="0" smtClean="0">
              <a:latin typeface="Trebuchet MS"/>
              <a:ea typeface="Trebuchet MS"/>
              <a:cs typeface="Trebuchet MS"/>
            </a:endParaRPr>
          </a:p>
          <a:p>
            <a:pPr marL="0" indent="0">
              <a:spcBef>
                <a:spcPts val="0"/>
              </a:spcBef>
              <a:buSzPts val="2100"/>
              <a:buNone/>
            </a:pPr>
            <a:r>
              <a:rPr lang="en-US" dirty="0" smtClean="0">
                <a:latin typeface="+mj-lt"/>
                <a:ea typeface="Trebuchet MS"/>
                <a:cs typeface="Trebuchet MS"/>
              </a:rPr>
              <a:t>Kristen </a:t>
            </a:r>
            <a:r>
              <a:rPr lang="en-US" dirty="0">
                <a:latin typeface="+mj-lt"/>
                <a:ea typeface="Trebuchet MS"/>
                <a:cs typeface="Trebuchet MS"/>
              </a:rPr>
              <a:t>Collins</a:t>
            </a:r>
          </a:p>
          <a:p>
            <a:pPr marL="457200" lvl="1" indent="0">
              <a:spcBef>
                <a:spcPts val="0"/>
              </a:spcBef>
              <a:buSzPts val="2100"/>
              <a:buNone/>
            </a:pPr>
            <a:r>
              <a:rPr lang="en-US" sz="2100" dirty="0">
                <a:latin typeface="+mj-lt"/>
                <a:hlinkClick r:id="rId5"/>
              </a:rPr>
              <a:t>Collins_k@cde.state.co.us</a:t>
            </a:r>
            <a:endParaRPr lang="en-US" sz="2100" dirty="0">
              <a:latin typeface="+mj-lt"/>
            </a:endParaRPr>
          </a:p>
          <a:p>
            <a:pPr marL="457200" lvl="1" indent="0">
              <a:spcBef>
                <a:spcPts val="0"/>
              </a:spcBef>
              <a:buSzPts val="2100"/>
              <a:buNone/>
            </a:pPr>
            <a:r>
              <a:rPr lang="en-US" sz="2100" dirty="0">
                <a:latin typeface="+mj-lt"/>
                <a:ea typeface="Trebuchet MS"/>
                <a:cs typeface="Trebuchet MS"/>
              </a:rPr>
              <a:t>(303) 866-6705</a:t>
            </a:r>
          </a:p>
          <a:p>
            <a:pPr marL="0" indent="0">
              <a:spcBef>
                <a:spcPts val="0"/>
              </a:spcBef>
              <a:buSzPts val="2100"/>
              <a:buNone/>
            </a:pPr>
            <a:r>
              <a:rPr lang="fi-FI" dirty="0">
                <a:latin typeface="+mj-lt"/>
                <a:ea typeface="Trebuchet MS"/>
                <a:cs typeface="Trebuchet MS"/>
                <a:sym typeface="Trebuchet MS"/>
              </a:rPr>
              <a:t>Joey Willett</a:t>
            </a:r>
            <a:endParaRPr lang="fi-FI" dirty="0">
              <a:latin typeface="+mj-lt"/>
              <a:ea typeface="Trebuchet MS"/>
              <a:cs typeface="Trebuchet MS"/>
            </a:endParaRPr>
          </a:p>
          <a:p>
            <a:pPr marL="457200" lvl="1" indent="0">
              <a:spcBef>
                <a:spcPts val="0"/>
              </a:spcBef>
              <a:buSzPts val="2100"/>
              <a:buNone/>
            </a:pPr>
            <a:r>
              <a:rPr lang="fi-FI" sz="2100" dirty="0">
                <a:latin typeface="+mj-lt"/>
                <a:sym typeface="Trebuchet MS"/>
                <a:hlinkClick r:id="rId2"/>
              </a:rPr>
              <a:t>Willett_j@cde.state.co.us</a:t>
            </a:r>
            <a:endParaRPr lang="fi-FI" sz="2100" dirty="0">
              <a:latin typeface="+mj-lt"/>
              <a:sym typeface="Trebuchet MS"/>
            </a:endParaRPr>
          </a:p>
          <a:p>
            <a:pPr marL="457200" lvl="1" indent="0">
              <a:spcBef>
                <a:spcPts val="0"/>
              </a:spcBef>
              <a:buSzPts val="2100"/>
              <a:buNone/>
            </a:pPr>
            <a:r>
              <a:rPr lang="fi-FI" sz="2100" dirty="0">
                <a:latin typeface="+mj-lt"/>
                <a:ea typeface="Trebuchet MS"/>
                <a:cs typeface="Trebuchet MS"/>
                <a:sym typeface="Trebuchet MS"/>
              </a:rPr>
              <a:t>(303) 866-6700</a:t>
            </a:r>
            <a:endParaRPr lang="fi-FI" sz="2100" dirty="0">
              <a:latin typeface="+mj-lt"/>
              <a:ea typeface="Trebuchet MS"/>
              <a:cs typeface="Trebuchet MS"/>
            </a:endParaRPr>
          </a:p>
          <a:p>
            <a:pPr marL="0" indent="0">
              <a:spcBef>
                <a:spcPts val="0"/>
              </a:spcBef>
              <a:buSzPts val="2100"/>
              <a:buNone/>
            </a:pPr>
            <a:r>
              <a:rPr lang="en-US" dirty="0">
                <a:latin typeface="+mj-lt"/>
                <a:ea typeface="Trebuchet MS"/>
                <a:cs typeface="Trebuchet MS"/>
              </a:rPr>
              <a:t>Darcy Hutchins</a:t>
            </a:r>
          </a:p>
          <a:p>
            <a:pPr marL="457200" lvl="1" indent="0">
              <a:spcBef>
                <a:spcPts val="0"/>
              </a:spcBef>
              <a:buSzPts val="2100"/>
              <a:buNone/>
            </a:pPr>
            <a:r>
              <a:rPr lang="en-US" sz="2100" u="sng" dirty="0">
                <a:solidFill>
                  <a:schemeClr val="hlink"/>
                </a:solidFill>
                <a:latin typeface="+mj-lt"/>
                <a:ea typeface="Trebuchet MS"/>
                <a:cs typeface="Trebuchet MS"/>
                <a:hlinkClick r:id="rId6"/>
              </a:rPr>
              <a:t>Hutchins_d@cde.state.co.us</a:t>
            </a:r>
            <a:endParaRPr lang="en-US" sz="2100" u="sng" dirty="0">
              <a:solidFill>
                <a:schemeClr val="hlink"/>
              </a:solidFill>
              <a:latin typeface="+mj-lt"/>
              <a:ea typeface="Trebuchet MS"/>
              <a:cs typeface="Trebuchet MS"/>
            </a:endParaRPr>
          </a:p>
          <a:p>
            <a:pPr marL="457200" lvl="1" indent="0">
              <a:spcBef>
                <a:spcPts val="0"/>
              </a:spcBef>
              <a:buSzPts val="2100"/>
              <a:buNone/>
            </a:pPr>
            <a:r>
              <a:rPr lang="en-US" sz="2100" dirty="0">
                <a:latin typeface="+mj-lt"/>
                <a:ea typeface="Trebuchet MS"/>
                <a:cs typeface="Trebuchet MS"/>
              </a:rPr>
              <a:t>(303) 866-5921</a:t>
            </a:r>
          </a:p>
          <a:p>
            <a:pPr marL="0" indent="0">
              <a:buNone/>
            </a:pPr>
            <a:endParaRPr lang="en-US" u="sng" dirty="0"/>
          </a:p>
        </p:txBody>
      </p:sp>
      <p:sp>
        <p:nvSpPr>
          <p:cNvPr id="2" name="Title 1"/>
          <p:cNvSpPr>
            <a:spLocks noGrp="1"/>
          </p:cNvSpPr>
          <p:nvPr>
            <p:ph type="title"/>
          </p:nvPr>
        </p:nvSpPr>
        <p:spPr/>
        <p:txBody>
          <a:bodyPr/>
          <a:lstStyle/>
          <a:p>
            <a:r>
              <a:rPr lang="en-US" dirty="0" smtClean="0"/>
              <a:t>Contacts</a:t>
            </a:r>
            <a:endParaRPr lang="en-US" dirty="0"/>
          </a:p>
        </p:txBody>
      </p:sp>
      <p:sp>
        <p:nvSpPr>
          <p:cNvPr id="4" name="Slide Number Placeholder 3"/>
          <p:cNvSpPr>
            <a:spLocks noGrp="1"/>
          </p:cNvSpPr>
          <p:nvPr>
            <p:ph type="sldNum" sz="quarter" idx="4"/>
          </p:nvPr>
        </p:nvSpPr>
        <p:spPr>
          <a:prstGeom prst="rect">
            <a:avLst/>
          </a:prstGeom>
        </p:spPr>
        <p:txBody>
          <a:bodyPr/>
          <a:lstStyle/>
          <a:p>
            <a:fld id="{00000000-1234-1234-1234-123412341234}" type="slidenum">
              <a:rPr lang="en-US" smtClean="0">
                <a:solidFill>
                  <a:prstClr val="white">
                    <a:lumMod val="65000"/>
                  </a:prstClr>
                </a:solidFill>
              </a:rPr>
              <a:pPr/>
              <a:t>18</a:t>
            </a:fld>
            <a:endParaRPr lang="en-US">
              <a:solidFill>
                <a:prstClr val="white">
                  <a:lumMod val="65000"/>
                </a:prstClr>
              </a:solidFill>
            </a:endParaRPr>
          </a:p>
        </p:txBody>
      </p:sp>
    </p:spTree>
    <p:extLst>
      <p:ext uri="{BB962C8B-B14F-4D97-AF65-F5344CB8AC3E}">
        <p14:creationId xmlns:p14="http://schemas.microsoft.com/office/powerpoint/2010/main" val="101870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graphicFrame>
        <p:nvGraphicFramePr>
          <p:cNvPr id="5" name="Content Placeholder 4" descr="Monitoring Overview completed and uploaded to webside, existing resources completed and uploaded to website, current presentation on stakeholder engagement, November 6th, district and school reporting, november 15, Title III Parent notifvation, November 27th Data Management System, December 4, Tile I and Title III Parent Involvement, December 11 Monitoring Office Hours" title="Upcoming Webinar Content and Schedule"/>
          <p:cNvGraphicFramePr>
            <a:graphicFrameLocks noGrp="1"/>
          </p:cNvGraphicFramePr>
          <p:nvPr>
            <p:ph idx="1"/>
            <p:extLst>
              <p:ext uri="{D42A27DB-BD31-4B8C-83A1-F6EECF244321}">
                <p14:modId xmlns:p14="http://schemas.microsoft.com/office/powerpoint/2010/main" val="2057729077"/>
              </p:ext>
            </p:extLst>
          </p:nvPr>
        </p:nvGraphicFramePr>
        <p:xfrm>
          <a:off x="296353" y="1944128"/>
          <a:ext cx="8155667" cy="3550509"/>
        </p:xfrm>
        <a:graphic>
          <a:graphicData uri="http://schemas.openxmlformats.org/drawingml/2006/table">
            <a:tbl>
              <a:tblPr firstRow="1" firstCol="1" bandRow="1">
                <a:tableStyleId>{5C22544A-7EE6-4342-B048-85BDC9FD1C3A}</a:tableStyleId>
              </a:tblPr>
              <a:tblGrid>
                <a:gridCol w="1673494"/>
                <a:gridCol w="614477"/>
                <a:gridCol w="781950"/>
                <a:gridCol w="3576647"/>
                <a:gridCol w="1509099"/>
              </a:tblGrid>
              <a:tr h="405337">
                <a:tc>
                  <a:txBody>
                    <a:bodyPr/>
                    <a:lstStyle/>
                    <a:p>
                      <a:pPr marL="0" marR="0" algn="ctr">
                        <a:lnSpc>
                          <a:spcPct val="107000"/>
                        </a:lnSpc>
                        <a:spcBef>
                          <a:spcPts val="0"/>
                        </a:spcBef>
                        <a:spcAft>
                          <a:spcPts val="0"/>
                        </a:spcAft>
                      </a:pPr>
                      <a:r>
                        <a:rPr lang="en-US" sz="1050" dirty="0">
                          <a:effectLst/>
                        </a:rPr>
                        <a:t>Webinar Name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50">
                          <a:effectLst/>
                        </a:rPr>
                        <a:t>Date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50" dirty="0">
                          <a:effectLst/>
                        </a:rPr>
                        <a:t>Time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50" dirty="0">
                          <a:effectLst/>
                        </a:rPr>
                        <a:t>Link for Participants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50" dirty="0">
                          <a:effectLst/>
                        </a:rPr>
                        <a:t>Call-in Number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r>
              <a:tr h="405337">
                <a:tc>
                  <a:txBody>
                    <a:bodyPr/>
                    <a:lstStyle/>
                    <a:p>
                      <a:pPr marL="0" marR="0" algn="ctr">
                        <a:lnSpc>
                          <a:spcPct val="107000"/>
                        </a:lnSpc>
                        <a:spcBef>
                          <a:spcPts val="0"/>
                        </a:spcBef>
                        <a:spcAft>
                          <a:spcPts val="0"/>
                        </a:spcAft>
                      </a:pPr>
                      <a:r>
                        <a:rPr lang="en-US" sz="1000" strike="sngStrike" dirty="0">
                          <a:effectLst/>
                        </a:rPr>
                        <a:t>Monitoring Overview</a:t>
                      </a:r>
                      <a:endParaRPr lang="en-US" sz="105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strike="sngStrike" dirty="0">
                          <a:effectLst/>
                        </a:rPr>
                        <a:t>10/15/18</a:t>
                      </a:r>
                      <a:endParaRPr lang="en-US" sz="105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strike="sngStrike" dirty="0">
                          <a:effectLst/>
                        </a:rPr>
                        <a:t>1:00-3:30pm</a:t>
                      </a:r>
                      <a:endParaRPr lang="en-US" sz="105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u="sng" strike="sngStrike" dirty="0">
                          <a:effectLst/>
                        </a:rPr>
                        <a:t>https://enetlearning.adobeconnect.com/monitoring-overview/</a:t>
                      </a:r>
                      <a:endParaRPr lang="en-US" sz="105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strike="sngStrike" dirty="0">
                          <a:effectLst/>
                        </a:rPr>
                        <a:t>1-866-684-8605</a:t>
                      </a:r>
                      <a:endParaRPr lang="en-US" sz="105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r>
              <a:tr h="405337">
                <a:tc>
                  <a:txBody>
                    <a:bodyPr/>
                    <a:lstStyle/>
                    <a:p>
                      <a:pPr marL="0" marR="0" algn="ctr">
                        <a:lnSpc>
                          <a:spcPct val="107000"/>
                        </a:lnSpc>
                        <a:spcBef>
                          <a:spcPts val="0"/>
                        </a:spcBef>
                        <a:spcAft>
                          <a:spcPts val="0"/>
                        </a:spcAft>
                      </a:pPr>
                      <a:r>
                        <a:rPr lang="en-US" sz="1000" strike="sngStrike" dirty="0">
                          <a:effectLst/>
                        </a:rPr>
                        <a:t>Existing Resources</a:t>
                      </a:r>
                      <a:endParaRPr lang="en-US" sz="105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strike="sngStrike">
                          <a:effectLst/>
                        </a:rPr>
                        <a:t>10/24/18</a:t>
                      </a:r>
                      <a:endParaRPr lang="en-US" sz="1050" strike="sngStrike">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strike="sngStrike" dirty="0">
                          <a:effectLst/>
                        </a:rPr>
                        <a:t>1:00-3:30pm</a:t>
                      </a:r>
                      <a:endParaRPr lang="en-US" sz="105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u="sng" strike="sngStrike" dirty="0">
                          <a:effectLst/>
                        </a:rPr>
                        <a:t>https://enetlearning.adobeconnect.com/exisiting-resources/</a:t>
                      </a:r>
                      <a:endParaRPr lang="en-US" sz="105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strike="sngStrike" dirty="0">
                          <a:effectLst/>
                        </a:rPr>
                        <a:t>1-866-684-8605</a:t>
                      </a:r>
                      <a:endParaRPr lang="en-US" sz="105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r>
              <a:tr h="389083">
                <a:tc>
                  <a:txBody>
                    <a:bodyPr/>
                    <a:lstStyle/>
                    <a:p>
                      <a:pPr marL="0" marR="0" algn="ctr">
                        <a:lnSpc>
                          <a:spcPct val="107000"/>
                        </a:lnSpc>
                        <a:spcBef>
                          <a:spcPts val="0"/>
                        </a:spcBef>
                        <a:spcAft>
                          <a:spcPts val="0"/>
                        </a:spcAft>
                      </a:pPr>
                      <a:r>
                        <a:rPr lang="en-US" sz="1000" dirty="0">
                          <a:effectLst/>
                        </a:rPr>
                        <a:t>Stakeholder Engagement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solidFill>
                      <a:srgbClr val="92D050"/>
                    </a:solidFill>
                  </a:tcPr>
                </a:tc>
                <a:tc>
                  <a:txBody>
                    <a:bodyPr/>
                    <a:lstStyle/>
                    <a:p>
                      <a:pPr marL="0" marR="0" algn="ctr">
                        <a:lnSpc>
                          <a:spcPct val="107000"/>
                        </a:lnSpc>
                        <a:spcBef>
                          <a:spcPts val="0"/>
                        </a:spcBef>
                        <a:spcAft>
                          <a:spcPts val="0"/>
                        </a:spcAft>
                      </a:pPr>
                      <a:r>
                        <a:rPr lang="en-US" sz="1000">
                          <a:effectLst/>
                        </a:rPr>
                        <a:t>10/29/18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solidFill>
                      <a:srgbClr val="92D050"/>
                    </a:solidFill>
                  </a:tcPr>
                </a:tc>
                <a:tc>
                  <a:txBody>
                    <a:bodyPr/>
                    <a:lstStyle/>
                    <a:p>
                      <a:pPr marL="0" marR="0" algn="ctr">
                        <a:lnSpc>
                          <a:spcPct val="107000"/>
                        </a:lnSpc>
                        <a:spcBef>
                          <a:spcPts val="0"/>
                        </a:spcBef>
                        <a:spcAft>
                          <a:spcPts val="0"/>
                        </a:spcAft>
                      </a:pPr>
                      <a:r>
                        <a:rPr lang="en-US" sz="1000">
                          <a:effectLst/>
                        </a:rPr>
                        <a:t>1:00-3:30pm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solidFill>
                      <a:srgbClr val="92D050"/>
                    </a:solidFill>
                  </a:tcPr>
                </a:tc>
                <a:tc>
                  <a:txBody>
                    <a:bodyPr/>
                    <a:lstStyle/>
                    <a:p>
                      <a:pPr marL="0" marR="0" algn="ctr">
                        <a:lnSpc>
                          <a:spcPct val="107000"/>
                        </a:lnSpc>
                        <a:spcBef>
                          <a:spcPts val="0"/>
                        </a:spcBef>
                        <a:spcAft>
                          <a:spcPts val="0"/>
                        </a:spcAft>
                      </a:pPr>
                      <a:r>
                        <a:rPr lang="en-US" sz="1000" u="sng" dirty="0" smtClean="0">
                          <a:effectLst/>
                          <a:hlinkClick r:id="rId2" tooltip="Stakeholder Engagement "/>
                        </a:rPr>
                        <a:t>https</a:t>
                      </a:r>
                      <a:r>
                        <a:rPr lang="en-US" sz="1000" u="sng" dirty="0">
                          <a:effectLst/>
                          <a:hlinkClick r:id="rId2" tooltip="Stakeholder Engagement "/>
                        </a:rPr>
                        <a:t>://enetlearning.adobeconnect.com/stakeholder-engagement/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solidFill>
                      <a:srgbClr val="92D050"/>
                    </a:solidFill>
                  </a:tcPr>
                </a:tc>
                <a:tc>
                  <a:txBody>
                    <a:bodyPr/>
                    <a:lstStyle/>
                    <a:p>
                      <a:pPr marL="0" marR="0" algn="ctr">
                        <a:lnSpc>
                          <a:spcPct val="107000"/>
                        </a:lnSpc>
                        <a:spcBef>
                          <a:spcPts val="0"/>
                        </a:spcBef>
                        <a:spcAft>
                          <a:spcPts val="0"/>
                        </a:spcAft>
                      </a:pPr>
                      <a:r>
                        <a:rPr lang="en-US" sz="1000" dirty="0">
                          <a:effectLst/>
                        </a:rPr>
                        <a:t>1-866-684-8605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solidFill>
                      <a:srgbClr val="92D050"/>
                    </a:solidFill>
                  </a:tcPr>
                </a:tc>
              </a:tr>
              <a:tr h="389083">
                <a:tc>
                  <a:txBody>
                    <a:bodyPr/>
                    <a:lstStyle/>
                    <a:p>
                      <a:pPr marL="0" marR="0" algn="ctr">
                        <a:lnSpc>
                          <a:spcPct val="107000"/>
                        </a:lnSpc>
                        <a:spcBef>
                          <a:spcPts val="0"/>
                        </a:spcBef>
                        <a:spcAft>
                          <a:spcPts val="0"/>
                        </a:spcAft>
                      </a:pPr>
                      <a:r>
                        <a:rPr lang="en-US" sz="1000">
                          <a:effectLst/>
                        </a:rPr>
                        <a:t>District &amp; School Reporting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a:effectLst/>
                        </a:rPr>
                        <a:t>11/6/18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dirty="0">
                          <a:effectLst/>
                        </a:rPr>
                        <a:t>1:00-3:00pm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u="sng" dirty="0">
                          <a:effectLst/>
                          <a:hlinkClick r:id="rId3" tooltip="District and school reporting"/>
                        </a:rPr>
                        <a:t>https://enetlearning.adobeconnect.com/district-school-reporting/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dirty="0">
                          <a:effectLst/>
                        </a:rPr>
                        <a:t>1-866-684-8605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r>
              <a:tr h="389083">
                <a:tc>
                  <a:txBody>
                    <a:bodyPr/>
                    <a:lstStyle/>
                    <a:p>
                      <a:pPr marL="0" marR="0" algn="ctr">
                        <a:lnSpc>
                          <a:spcPct val="107000"/>
                        </a:lnSpc>
                        <a:spcBef>
                          <a:spcPts val="0"/>
                        </a:spcBef>
                        <a:spcAft>
                          <a:spcPts val="0"/>
                        </a:spcAft>
                      </a:pPr>
                      <a:r>
                        <a:rPr lang="en-US" sz="1000">
                          <a:effectLst/>
                        </a:rPr>
                        <a:t>Title III Parent Notification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a:effectLst/>
                        </a:rPr>
                        <a:t>11/15/18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a:effectLst/>
                        </a:rPr>
                        <a:t>1:00-3:30pm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u="sng" dirty="0">
                          <a:effectLst/>
                          <a:hlinkClick r:id="rId4" tooltip="Title III Parent Notification"/>
                        </a:rPr>
                        <a:t>https://enetlearning.adobeconnect.com/titleiii-parentnotification/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a:effectLst/>
                        </a:rPr>
                        <a:t>1-866-684-8605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r>
              <a:tr h="389083">
                <a:tc>
                  <a:txBody>
                    <a:bodyPr/>
                    <a:lstStyle/>
                    <a:p>
                      <a:pPr marL="0" marR="0" algn="ctr">
                        <a:lnSpc>
                          <a:spcPct val="107000"/>
                        </a:lnSpc>
                        <a:spcBef>
                          <a:spcPts val="0"/>
                        </a:spcBef>
                        <a:spcAft>
                          <a:spcPts val="0"/>
                        </a:spcAft>
                      </a:pPr>
                      <a:r>
                        <a:rPr lang="en-US" sz="1000">
                          <a:effectLst/>
                        </a:rPr>
                        <a:t>DMS System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a:effectLst/>
                        </a:rPr>
                        <a:t>11/27/18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a:effectLst/>
                        </a:rPr>
                        <a:t>1:00-3:30pm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u="sng" dirty="0">
                          <a:effectLst/>
                          <a:hlinkClick r:id="rId5" tooltip="Data Management System"/>
                        </a:rPr>
                        <a:t>https://enetlearning.adobeconnect.com/dms-system/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a:effectLst/>
                        </a:rPr>
                        <a:t>1-866-684-8605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r>
              <a:tr h="389083">
                <a:tc>
                  <a:txBody>
                    <a:bodyPr/>
                    <a:lstStyle/>
                    <a:p>
                      <a:pPr marL="0" marR="0" algn="ctr">
                        <a:lnSpc>
                          <a:spcPct val="107000"/>
                        </a:lnSpc>
                        <a:spcBef>
                          <a:spcPts val="0"/>
                        </a:spcBef>
                        <a:spcAft>
                          <a:spcPts val="0"/>
                        </a:spcAft>
                      </a:pPr>
                      <a:r>
                        <a:rPr lang="en-US" sz="1000">
                          <a:effectLst/>
                        </a:rPr>
                        <a:t>Title I &amp; III Parent Involvement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dirty="0">
                          <a:effectLst/>
                        </a:rPr>
                        <a:t>12/4/18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a:effectLst/>
                        </a:rPr>
                        <a:t>1:00-3:30pm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u="sng" dirty="0">
                          <a:effectLst/>
                          <a:hlinkClick r:id="rId6" tooltip="Title I and III Parent Involvement"/>
                        </a:rPr>
                        <a:t>https://enetlearning.adobeconnect.com/parent-involvement/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dirty="0">
                          <a:effectLst/>
                        </a:rPr>
                        <a:t>1-866-684-8605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r>
              <a:tr h="389083">
                <a:tc>
                  <a:txBody>
                    <a:bodyPr/>
                    <a:lstStyle/>
                    <a:p>
                      <a:pPr marL="0" marR="0" algn="ctr">
                        <a:lnSpc>
                          <a:spcPct val="107000"/>
                        </a:lnSpc>
                        <a:spcBef>
                          <a:spcPts val="0"/>
                        </a:spcBef>
                        <a:spcAft>
                          <a:spcPts val="0"/>
                        </a:spcAft>
                      </a:pPr>
                      <a:r>
                        <a:rPr lang="en-US" sz="1000">
                          <a:effectLst/>
                        </a:rPr>
                        <a:t>Monitoring Office Hours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a:effectLst/>
                        </a:rPr>
                        <a:t>12/11/18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a:effectLst/>
                        </a:rPr>
                        <a:t>1:00-4:00pm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tabLst>
                          <a:tab pos="635635" algn="l"/>
                        </a:tabLst>
                      </a:pPr>
                      <a:r>
                        <a:rPr lang="en-US" sz="1000" u="sng" dirty="0">
                          <a:effectLst/>
                          <a:hlinkClick r:id="rId7" tooltip="Monitoring Office Hours"/>
                        </a:rPr>
                        <a:t>https://enetlearning.adobeconnect.com/monitoring-office-hours/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c>
                  <a:txBody>
                    <a:bodyPr/>
                    <a:lstStyle/>
                    <a:p>
                      <a:pPr marL="0" marR="0" algn="ctr">
                        <a:lnSpc>
                          <a:spcPct val="107000"/>
                        </a:lnSpc>
                        <a:spcBef>
                          <a:spcPts val="0"/>
                        </a:spcBef>
                        <a:spcAft>
                          <a:spcPts val="0"/>
                        </a:spcAft>
                      </a:pPr>
                      <a:r>
                        <a:rPr lang="en-US" sz="1000" dirty="0">
                          <a:effectLst/>
                        </a:rPr>
                        <a:t>1-866-684-8605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07" marR="56207" marT="0" marB="0" anchor="ctr"/>
                </a:tc>
              </a:tr>
            </a:tbl>
          </a:graphicData>
        </a:graphic>
      </p:graphicFrame>
      <p:sp>
        <p:nvSpPr>
          <p:cNvPr id="4" name="Slide Number Placeholder 3"/>
          <p:cNvSpPr>
            <a:spLocks noGrp="1"/>
          </p:cNvSpPr>
          <p:nvPr>
            <p:ph type="sldNum" sz="quarter" idx="4"/>
          </p:nvPr>
        </p:nvSpPr>
        <p:spPr/>
        <p:txBody>
          <a:bodyPr/>
          <a:lstStyle/>
          <a:p>
            <a:fld id="{67726FA2-3EC9-4717-AD62-D8C823692DD3}" type="slidenum">
              <a:rPr lang="en-US" smtClean="0">
                <a:solidFill>
                  <a:prstClr val="white">
                    <a:lumMod val="65000"/>
                  </a:prstClr>
                </a:solidFill>
              </a:rPr>
              <a:pPr/>
              <a:t>19</a:t>
            </a:fld>
            <a:endParaRPr lang="en-US" dirty="0">
              <a:solidFill>
                <a:prstClr val="white">
                  <a:lumMod val="65000"/>
                </a:prstClr>
              </a:solidFill>
            </a:endParaRPr>
          </a:p>
        </p:txBody>
      </p:sp>
    </p:spTree>
    <p:extLst>
      <p:ext uri="{BB962C8B-B14F-4D97-AF65-F5344CB8AC3E}">
        <p14:creationId xmlns:p14="http://schemas.microsoft.com/office/powerpoint/2010/main" val="3566756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t>
            </a:r>
            <a:endParaRPr lang="en-US" dirty="0"/>
          </a:p>
        </p:txBody>
      </p:sp>
      <p:sp>
        <p:nvSpPr>
          <p:cNvPr id="3" name="Text Placeholder 2"/>
          <p:cNvSpPr>
            <a:spLocks noGrp="1"/>
          </p:cNvSpPr>
          <p:nvPr>
            <p:ph type="body" idx="1"/>
          </p:nvPr>
        </p:nvSpPr>
        <p:spPr/>
        <p:txBody>
          <a:bodyPr/>
          <a:lstStyle/>
          <a:p>
            <a:r>
              <a:rPr lang="en-US" dirty="0" smtClean="0"/>
              <a:t>Our Team</a:t>
            </a:r>
          </a:p>
          <a:p>
            <a:r>
              <a:rPr lang="en-US" dirty="0" smtClean="0"/>
              <a:t>Structure of webinar</a:t>
            </a:r>
          </a:p>
          <a:p>
            <a:r>
              <a:rPr lang="en-US" dirty="0" smtClean="0"/>
              <a:t>Being recorded for future viewing </a:t>
            </a:r>
          </a:p>
          <a:p>
            <a:pPr marL="428625" indent="-257175">
              <a:buFont typeface="Arial" panose="020B0604020202020204" pitchFamily="34" charset="0"/>
              <a:buChar char="•"/>
            </a:pPr>
            <a:r>
              <a:rPr lang="en-US" dirty="0" smtClean="0"/>
              <a:t>Will go through slides and respond to questions at the end</a:t>
            </a:r>
          </a:p>
          <a:p>
            <a:pPr marL="428625" indent="-257175">
              <a:buFont typeface="Arial" panose="020B0604020202020204" pitchFamily="34" charset="0"/>
              <a:buChar char="•"/>
            </a:pPr>
            <a:r>
              <a:rPr lang="en-US" dirty="0" smtClean="0"/>
              <a:t>Please feel free to type in questions into chat box</a:t>
            </a:r>
          </a:p>
          <a:p>
            <a:pPr marL="428625" indent="-257175">
              <a:buFont typeface="Arial" panose="020B0604020202020204" pitchFamily="34" charset="0"/>
              <a:buChar char="•"/>
            </a:pPr>
            <a:r>
              <a:rPr lang="en-US" dirty="0" smtClean="0"/>
              <a:t>Or at the end, we will open up microphones</a:t>
            </a:r>
          </a:p>
          <a:p>
            <a:pPr marL="428625" indent="-257175">
              <a:buFont typeface="Arial" panose="020B0604020202020204" pitchFamily="34" charset="0"/>
              <a:buChar char="•"/>
            </a:pPr>
            <a:endParaRPr lang="en-US" dirty="0"/>
          </a:p>
          <a:p>
            <a:pPr marL="428625" indent="-257175">
              <a:buFont typeface="Arial" panose="020B0604020202020204" pitchFamily="34" charset="0"/>
              <a:buChar char="•"/>
            </a:pPr>
            <a:endParaRPr lang="en-US" dirty="0"/>
          </a:p>
        </p:txBody>
      </p:sp>
      <p:sp>
        <p:nvSpPr>
          <p:cNvPr id="4" name="Slide Number Placeholder 3"/>
          <p:cNvSpPr>
            <a:spLocks noGrp="1"/>
          </p:cNvSpPr>
          <p:nvPr>
            <p:ph type="sldNum" idx="4294967295"/>
          </p:nvPr>
        </p:nvSpPr>
        <p:spPr>
          <a:xfrm>
            <a:off x="1348741" y="5624514"/>
            <a:ext cx="350837" cy="273844"/>
          </a:xfrm>
          <a:prstGeom prst="rect">
            <a:avLst/>
          </a:prstGeom>
        </p:spPr>
        <p:txBody>
          <a:bodyPr/>
          <a:lstStyle/>
          <a:p>
            <a:pPr algn="ctr"/>
            <a:fld id="{00000000-1234-1234-1234-123412341234}" type="slidenum">
              <a:rPr lang="en-US" smtClean="0"/>
              <a:pPr algn="ctr"/>
              <a:t>2</a:t>
            </a:fld>
            <a:endParaRPr lang="en-US"/>
          </a:p>
        </p:txBody>
      </p:sp>
      <p:pic>
        <p:nvPicPr>
          <p:cNvPr id="5" name="Picture 4" descr="Reminder to begin recording" title="recording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086" y="4896613"/>
            <a:ext cx="2426335" cy="727901"/>
          </a:xfrm>
          <a:prstGeom prst="rect">
            <a:avLst/>
          </a:prstGeom>
        </p:spPr>
      </p:pic>
    </p:spTree>
    <p:extLst>
      <p:ext uri="{BB962C8B-B14F-4D97-AF65-F5344CB8AC3E}">
        <p14:creationId xmlns:p14="http://schemas.microsoft.com/office/powerpoint/2010/main" val="1009271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and Agenda </a:t>
            </a:r>
            <a:endParaRPr lang="en-US" dirty="0"/>
          </a:p>
        </p:txBody>
      </p:sp>
      <p:sp>
        <p:nvSpPr>
          <p:cNvPr id="3" name="Content Placeholder 2"/>
          <p:cNvSpPr>
            <a:spLocks noGrp="1"/>
          </p:cNvSpPr>
          <p:nvPr>
            <p:ph idx="1"/>
          </p:nvPr>
        </p:nvSpPr>
        <p:spPr/>
        <p:txBody>
          <a:bodyPr/>
          <a:lstStyle/>
          <a:p>
            <a:r>
              <a:rPr lang="en-US" dirty="0" smtClean="0"/>
              <a:t>To provide LEA’s with a deeper level of understanding in regards to </a:t>
            </a:r>
            <a:r>
              <a:rPr lang="en-US" dirty="0" err="1" smtClean="0"/>
              <a:t>CDE</a:t>
            </a:r>
            <a:r>
              <a:rPr lang="en-US" dirty="0" smtClean="0"/>
              <a:t> expectations on meeting Federal Requirements under the Every Student Succeeds Act during the 2018-2019 Monitoring process and identifying examples of practices in Colorado</a:t>
            </a:r>
          </a:p>
          <a:p>
            <a:pPr marL="342900" indent="-342900">
              <a:buFont typeface="Arial" panose="020B0604020202020204" pitchFamily="34" charset="0"/>
              <a:buChar char="•"/>
            </a:pPr>
            <a:r>
              <a:rPr lang="en-US" dirty="0" err="1" smtClean="0"/>
              <a:t>CDE</a:t>
            </a:r>
            <a:r>
              <a:rPr lang="en-US" dirty="0" smtClean="0"/>
              <a:t> existing sources of LEA information (1</a:t>
            </a:r>
            <a:r>
              <a:rPr lang="en-US" baseline="30000" dirty="0" smtClean="0"/>
              <a:t>st</a:t>
            </a:r>
            <a:r>
              <a:rPr lang="en-US" dirty="0" smtClean="0"/>
              <a:t> look)</a:t>
            </a:r>
          </a:p>
          <a:p>
            <a:pPr marL="342900" indent="-342900">
              <a:buFont typeface="Arial" panose="020B0604020202020204" pitchFamily="34" charset="0"/>
              <a:buChar char="•"/>
            </a:pPr>
            <a:r>
              <a:rPr lang="en-US" dirty="0" err="1" smtClean="0"/>
              <a:t>CDE</a:t>
            </a:r>
            <a:r>
              <a:rPr lang="en-US" dirty="0" smtClean="0"/>
              <a:t> Review of LEA Implementation</a:t>
            </a:r>
          </a:p>
          <a:p>
            <a:pPr marL="342900" indent="-342900">
              <a:buFont typeface="Arial" panose="020B0604020202020204" pitchFamily="34" charset="0"/>
              <a:buChar char="•"/>
            </a:pPr>
            <a:r>
              <a:rPr lang="en-US" dirty="0" smtClean="0"/>
              <a:t>Examples of Compliance</a:t>
            </a:r>
          </a:p>
          <a:p>
            <a:pPr marL="342900" indent="-342900">
              <a:buFont typeface="Arial" panose="020B0604020202020204" pitchFamily="34" charset="0"/>
              <a:buChar char="•"/>
            </a:pPr>
            <a:r>
              <a:rPr lang="en-US" dirty="0" smtClean="0"/>
              <a:t>Considerations for Effective Practices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3</a:t>
            </a:fld>
            <a:endParaRPr lang="en-US" dirty="0"/>
          </a:p>
        </p:txBody>
      </p:sp>
    </p:spTree>
    <p:extLst>
      <p:ext uri="{BB962C8B-B14F-4D97-AF65-F5344CB8AC3E}">
        <p14:creationId xmlns:p14="http://schemas.microsoft.com/office/powerpoint/2010/main" val="3640771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Stakeholder Engagement-Consolidated Application</a:t>
            </a:r>
            <a:endParaRPr lang="en-US" dirty="0"/>
          </a:p>
        </p:txBody>
      </p:sp>
      <p:sp>
        <p:nvSpPr>
          <p:cNvPr id="2" name="Content Placeholder 1"/>
          <p:cNvSpPr>
            <a:spLocks noGrp="1"/>
          </p:cNvSpPr>
          <p:nvPr>
            <p:ph sz="half" idx="1"/>
          </p:nvPr>
        </p:nvSpPr>
        <p:spPr>
          <a:xfrm>
            <a:off x="337820" y="1534160"/>
            <a:ext cx="8168640" cy="4351338"/>
          </a:xfrm>
        </p:spPr>
        <p:txBody>
          <a:bodyPr/>
          <a:lstStyle/>
          <a:p>
            <a:pPr algn="ctr"/>
            <a:r>
              <a:rPr lang="en-US" dirty="0" smtClean="0"/>
              <a:t>Module A- Assurance: </a:t>
            </a:r>
            <a:r>
              <a:rPr lang="en-US" sz="2000" dirty="0" smtClean="0"/>
              <a:t>Tied to SE 9.1 Stakeholder Engagement in the Consolidated Application for </a:t>
            </a:r>
            <a:r>
              <a:rPr lang="en-US" sz="2000" dirty="0" err="1" smtClean="0"/>
              <a:t>ESEA</a:t>
            </a:r>
            <a:r>
              <a:rPr lang="en-US" sz="2000" dirty="0" smtClean="0"/>
              <a:t> Funds</a:t>
            </a:r>
          </a:p>
          <a:p>
            <a:pPr marL="342900" indent="-342900">
              <a:buFont typeface="Arial" panose="020B0604020202020204" pitchFamily="34" charset="0"/>
              <a:buChar char="•"/>
            </a:pPr>
            <a:endParaRPr lang="en-US" dirty="0"/>
          </a:p>
        </p:txBody>
      </p:sp>
      <p:pic>
        <p:nvPicPr>
          <p:cNvPr id="7" name="Picture 6" descr="Assurance districts agree to in the consolidated application stating that the LEA has meaningfully engaged with all stakeholder groups." title="Stakeholder Engagement Assurance"/>
          <p:cNvPicPr>
            <a:picLocks noChangeAspect="1"/>
          </p:cNvPicPr>
          <p:nvPr/>
        </p:nvPicPr>
        <p:blipFill>
          <a:blip r:embed="rId3"/>
          <a:stretch>
            <a:fillRect/>
          </a:stretch>
        </p:blipFill>
        <p:spPr>
          <a:xfrm>
            <a:off x="220132" y="2229302"/>
            <a:ext cx="8761641" cy="3809034"/>
          </a:xfrm>
          <a:prstGeom prst="rect">
            <a:avLst/>
          </a:prstGeom>
        </p:spPr>
      </p:pic>
      <p:sp>
        <p:nvSpPr>
          <p:cNvPr id="5" name="Slide Number Placeholder 4"/>
          <p:cNvSpPr>
            <a:spLocks noGrp="1"/>
          </p:cNvSpPr>
          <p:nvPr>
            <p:ph type="sldNum" sz="quarter" idx="4"/>
          </p:nvPr>
        </p:nvSpPr>
        <p:spPr/>
        <p:txBody>
          <a:bodyPr/>
          <a:lstStyle/>
          <a:p>
            <a:fld id="{600BAA8B-998A-4793-9AB8-94EE2C3B2243}" type="slidenum">
              <a:rPr lang="en-US" smtClean="0"/>
              <a:pPr/>
              <a:t>4</a:t>
            </a:fld>
            <a:endParaRPr lang="en-US" dirty="0"/>
          </a:p>
        </p:txBody>
      </p:sp>
    </p:spTree>
    <p:extLst>
      <p:ext uri="{BB962C8B-B14F-4D97-AF65-F5344CB8AC3E}">
        <p14:creationId xmlns:p14="http://schemas.microsoft.com/office/powerpoint/2010/main" val="1220704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Cross-Program Question</a:t>
            </a:r>
            <a:endParaRPr lang="en-US" dirty="0"/>
          </a:p>
        </p:txBody>
      </p:sp>
      <p:sp>
        <p:nvSpPr>
          <p:cNvPr id="3" name="Content Placeholder 2"/>
          <p:cNvSpPr>
            <a:spLocks noGrp="1"/>
          </p:cNvSpPr>
          <p:nvPr>
            <p:ph idx="1"/>
          </p:nvPr>
        </p:nvSpPr>
        <p:spPr/>
        <p:txBody>
          <a:bodyPr/>
          <a:lstStyle/>
          <a:p>
            <a:pPr algn="ctr"/>
            <a:r>
              <a:rPr lang="en-US" dirty="0" smtClean="0"/>
              <a:t>Cross-Program Question </a:t>
            </a:r>
            <a:r>
              <a:rPr lang="en-US" sz="2000" dirty="0" smtClean="0"/>
              <a:t>3:</a:t>
            </a:r>
            <a:r>
              <a:rPr lang="en-US" sz="2000" dirty="0"/>
              <a:t>Tied to SE 9.1 Stakeholder Engagement in the Consolidated Application for </a:t>
            </a:r>
            <a:r>
              <a:rPr lang="en-US" sz="2000" dirty="0" err="1"/>
              <a:t>ESEA</a:t>
            </a:r>
            <a:r>
              <a:rPr lang="en-US" dirty="0"/>
              <a:t> Funds</a:t>
            </a:r>
          </a:p>
          <a:p>
            <a:pPr algn="ctr"/>
            <a:endParaRPr lang="en-US" dirty="0" smtClean="0"/>
          </a:p>
          <a:p>
            <a:pPr algn="ctr"/>
            <a:endParaRPr lang="en-US" dirty="0"/>
          </a:p>
        </p:txBody>
      </p:sp>
      <p:pic>
        <p:nvPicPr>
          <p:cNvPr id="5" name="Picture 4" descr="Cross-Program Question 3 from the consolidated application where the LEA informs CDE on the process the LEA has implemented to engage stakeholders in creating an ESEA Plan." title="Cross-Program Questio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88" y="2249498"/>
            <a:ext cx="8860260" cy="3457082"/>
          </a:xfrm>
          <a:prstGeom prst="rect">
            <a:avLst/>
          </a:prstGeom>
        </p:spPr>
      </p:pic>
      <p:sp>
        <p:nvSpPr>
          <p:cNvPr id="4" name="Slide Number Placeholder 3"/>
          <p:cNvSpPr>
            <a:spLocks noGrp="1"/>
          </p:cNvSpPr>
          <p:nvPr>
            <p:ph type="sldNum" sz="quarter" idx="4"/>
          </p:nvPr>
        </p:nvSpPr>
        <p:spPr/>
        <p:txBody>
          <a:bodyPr/>
          <a:lstStyle/>
          <a:p>
            <a:fld id="{600BAA8B-998A-4793-9AB8-94EE2C3B2243}" type="slidenum">
              <a:rPr lang="en-US" smtClean="0"/>
              <a:pPr/>
              <a:t>5</a:t>
            </a:fld>
            <a:endParaRPr lang="en-US" dirty="0"/>
          </a:p>
        </p:txBody>
      </p:sp>
      <p:cxnSp>
        <p:nvCxnSpPr>
          <p:cNvPr id="7" name="Straight Connector 6" descr="The cross program question from the Consolidated Application informs CDE of the process the LEA has implemented to meangfully engage stakholders in the development of the ESEA plan." title="Cross Program Question 3"/>
          <p:cNvCxnSpPr/>
          <p:nvPr/>
        </p:nvCxnSpPr>
        <p:spPr>
          <a:xfrm>
            <a:off x="220133" y="5706580"/>
            <a:ext cx="868497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975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Program Question #3: Example Response</a:t>
            </a:r>
            <a:endParaRPr lang="en-US" dirty="0"/>
          </a:p>
        </p:txBody>
      </p:sp>
      <p:sp>
        <p:nvSpPr>
          <p:cNvPr id="3" name="Content Placeholder 2"/>
          <p:cNvSpPr>
            <a:spLocks noGrp="1"/>
          </p:cNvSpPr>
          <p:nvPr>
            <p:ph idx="1"/>
          </p:nvPr>
        </p:nvSpPr>
        <p:spPr/>
        <p:txBody>
          <a:bodyPr/>
          <a:lstStyle/>
          <a:p>
            <a:r>
              <a:rPr lang="en-US" dirty="0" smtClean="0"/>
              <a:t>CP Q #3 Example Narrative Response:</a:t>
            </a:r>
          </a:p>
          <a:p>
            <a:r>
              <a:rPr lang="en-US" sz="1800" dirty="0" smtClean="0"/>
              <a:t>The LEA utilizes the </a:t>
            </a:r>
            <a:r>
              <a:rPr lang="en-US" sz="1800" dirty="0" err="1" smtClean="0"/>
              <a:t>UIP</a:t>
            </a:r>
            <a:r>
              <a:rPr lang="en-US" sz="1800" dirty="0" smtClean="0"/>
              <a:t> process to engage stakeholders in developing the </a:t>
            </a:r>
            <a:r>
              <a:rPr lang="en-US" sz="1800" dirty="0" err="1" smtClean="0"/>
              <a:t>ESEA</a:t>
            </a:r>
            <a:r>
              <a:rPr lang="en-US" sz="1800" dirty="0" smtClean="0"/>
              <a:t> Plan. Parents, teachers, and community members that sit on the District Accountability Committee (DAC) meet quarterly. The DAC reviews disaggregated academic achievement data and develops an action plan for decreasing trend lines. The district also utilizes Teacher Leader Committees (TLC) to review student data weekly and modifies intervention strategies to address students not showing academic growth or at risk of not meeting grade level expectations on CAS or </a:t>
            </a:r>
            <a:r>
              <a:rPr lang="en-US" sz="1800" dirty="0" err="1" smtClean="0"/>
              <a:t>CELP</a:t>
            </a:r>
            <a:r>
              <a:rPr lang="en-US" sz="1800" dirty="0" smtClean="0"/>
              <a:t>. The DAC and TLC identify priority areas of need and evaluate how </a:t>
            </a:r>
            <a:r>
              <a:rPr lang="en-US" sz="1800" dirty="0" err="1" smtClean="0"/>
              <a:t>ESEA</a:t>
            </a:r>
            <a:r>
              <a:rPr lang="en-US" sz="1800" dirty="0" smtClean="0"/>
              <a:t> funds can be leveraged to improve student academic outcomes. The </a:t>
            </a:r>
            <a:r>
              <a:rPr lang="en-US" sz="1800" dirty="0" err="1" smtClean="0"/>
              <a:t>ESEA</a:t>
            </a:r>
            <a:r>
              <a:rPr lang="en-US" sz="1800" dirty="0" smtClean="0"/>
              <a:t> plan is brought to DAC and TLC for final feedback and recommendations then the district incorporates feedback and recommendations into the plan. </a:t>
            </a:r>
            <a:endParaRPr lang="en-US" sz="1800"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6</a:t>
            </a:fld>
            <a:endParaRPr lang="en-US" dirty="0"/>
          </a:p>
        </p:txBody>
      </p:sp>
    </p:spTree>
    <p:extLst>
      <p:ext uri="{BB962C8B-B14F-4D97-AF65-F5344CB8AC3E}">
        <p14:creationId xmlns:p14="http://schemas.microsoft.com/office/powerpoint/2010/main" val="3416492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Examples of Evidence: </a:t>
            </a:r>
            <a:endParaRPr lang="en-US" dirty="0"/>
          </a:p>
        </p:txBody>
      </p:sp>
      <p:pic>
        <p:nvPicPr>
          <p:cNvPr id="7" name="Content Placeholder 6" descr="The following information will trigger a follow up of evidence to be submitted to validate the practices the LEA has implemented. Parents, teachers, and community members, quarterly meetings, District Accountability Committee, action plan, Teacher ELader Committees, and final feedback and recommendations" title="Highlights from Narrative Response"/>
          <p:cNvPicPr>
            <a:picLocks noGrp="1" noChangeAspect="1"/>
          </p:cNvPicPr>
          <p:nvPr>
            <p:ph idx="1"/>
          </p:nvPr>
        </p:nvPicPr>
        <p:blipFill>
          <a:blip r:embed="rId3"/>
          <a:stretch>
            <a:fillRect/>
          </a:stretch>
        </p:blipFill>
        <p:spPr>
          <a:xfrm>
            <a:off x="871692" y="1579005"/>
            <a:ext cx="7664225" cy="4351338"/>
          </a:xfrm>
          <a:prstGeom prst="rect">
            <a:avLst/>
          </a:prstGeom>
        </p:spPr>
      </p:pic>
      <p:sp>
        <p:nvSpPr>
          <p:cNvPr id="4" name="Slide Number Placeholder 3"/>
          <p:cNvSpPr>
            <a:spLocks noGrp="1"/>
          </p:cNvSpPr>
          <p:nvPr>
            <p:ph type="sldNum" sz="quarter" idx="4"/>
          </p:nvPr>
        </p:nvSpPr>
        <p:spPr/>
        <p:txBody>
          <a:bodyPr/>
          <a:lstStyle/>
          <a:p>
            <a:fld id="{600BAA8B-998A-4793-9AB8-94EE2C3B2243}" type="slidenum">
              <a:rPr lang="en-US" smtClean="0"/>
              <a:pPr/>
              <a:t>7</a:t>
            </a:fld>
            <a:endParaRPr lang="en-US" dirty="0"/>
          </a:p>
        </p:txBody>
      </p:sp>
    </p:spTree>
    <p:extLst>
      <p:ext uri="{BB962C8B-B14F-4D97-AF65-F5344CB8AC3E}">
        <p14:creationId xmlns:p14="http://schemas.microsoft.com/office/powerpoint/2010/main" val="3591603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Examples of Evidence: </a:t>
            </a:r>
            <a:r>
              <a:rPr lang="en-US" dirty="0" smtClean="0"/>
              <a:t>Parents, Teachers, and Community Members </a:t>
            </a:r>
            <a:endParaRPr lang="en-US" dirty="0"/>
          </a:p>
        </p:txBody>
      </p:sp>
      <p:pic>
        <p:nvPicPr>
          <p:cNvPr id="7" name="Content Placeholder 6" descr="Sample Narrative response and potential evidence that can be submitted verifying parents, teachers, and community members role in development of ESEA plan" title="Sample Narrative Response"/>
          <p:cNvPicPr>
            <a:picLocks noGrp="1" noChangeAspect="1"/>
          </p:cNvPicPr>
          <p:nvPr>
            <p:ph idx="1"/>
          </p:nvPr>
        </p:nvPicPr>
        <p:blipFill>
          <a:blip r:embed="rId3"/>
          <a:stretch>
            <a:fillRect/>
          </a:stretch>
        </p:blipFill>
        <p:spPr>
          <a:xfrm>
            <a:off x="706935" y="1414248"/>
            <a:ext cx="7664225" cy="4351338"/>
          </a:xfrm>
          <a:prstGeom prst="rect">
            <a:avLst/>
          </a:prstGeom>
        </p:spPr>
      </p:pic>
      <p:sp>
        <p:nvSpPr>
          <p:cNvPr id="6" name="Up Arrow Callout 5"/>
          <p:cNvSpPr/>
          <p:nvPr/>
        </p:nvSpPr>
        <p:spPr>
          <a:xfrm>
            <a:off x="3410465" y="2551799"/>
            <a:ext cx="3138615" cy="34865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List of DAC members with description of their role and group representation</a:t>
            </a:r>
            <a:endParaRPr lang="en-US" sz="2400" b="1"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8</a:t>
            </a:fld>
            <a:endParaRPr lang="en-US" dirty="0"/>
          </a:p>
        </p:txBody>
      </p:sp>
    </p:spTree>
    <p:extLst>
      <p:ext uri="{BB962C8B-B14F-4D97-AF65-F5344CB8AC3E}">
        <p14:creationId xmlns:p14="http://schemas.microsoft.com/office/powerpoint/2010/main" val="1056771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Examples of Evidence</a:t>
            </a:r>
            <a:r>
              <a:rPr lang="en-US" dirty="0" smtClean="0"/>
              <a:t>: Meet Quarterly  </a:t>
            </a:r>
            <a:endParaRPr lang="en-US" dirty="0"/>
          </a:p>
        </p:txBody>
      </p:sp>
      <p:pic>
        <p:nvPicPr>
          <p:cNvPr id="7" name="Content Placeholder 6" descr="Sample Narrative response and potential evidence that can be submitted verifying quarterly meetings" title="Sample Narrative Response"/>
          <p:cNvPicPr>
            <a:picLocks noGrp="1" noChangeAspect="1"/>
          </p:cNvPicPr>
          <p:nvPr>
            <p:ph idx="1"/>
          </p:nvPr>
        </p:nvPicPr>
        <p:blipFill>
          <a:blip r:embed="rId2"/>
          <a:stretch>
            <a:fillRect/>
          </a:stretch>
        </p:blipFill>
        <p:spPr>
          <a:xfrm>
            <a:off x="706935" y="1589902"/>
            <a:ext cx="7664225" cy="4351338"/>
          </a:xfrm>
          <a:prstGeom prst="rect">
            <a:avLst/>
          </a:prstGeom>
        </p:spPr>
      </p:pic>
      <p:sp>
        <p:nvSpPr>
          <p:cNvPr id="5" name="Left Arrow Callout 4"/>
          <p:cNvSpPr/>
          <p:nvPr/>
        </p:nvSpPr>
        <p:spPr>
          <a:xfrm>
            <a:off x="2032314" y="1837038"/>
            <a:ext cx="3050431" cy="263610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Agenda from meetings, content discussed, decisions or actionable items that developed from meetings, minutes, attendees etc. </a:t>
            </a:r>
            <a:endParaRPr lang="en-US" b="1"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9</a:t>
            </a:fld>
            <a:endParaRPr lang="en-US" dirty="0"/>
          </a:p>
        </p:txBody>
      </p:sp>
    </p:spTree>
    <p:extLst>
      <p:ext uri="{BB962C8B-B14F-4D97-AF65-F5344CB8AC3E}">
        <p14:creationId xmlns:p14="http://schemas.microsoft.com/office/powerpoint/2010/main" val="741161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2061</TotalTime>
  <Words>1232</Words>
  <Application>Microsoft Office PowerPoint</Application>
  <PresentationFormat>On-screen Show (4:3)</PresentationFormat>
  <Paragraphs>169</Paragraphs>
  <Slides>19</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Museo Slab 500</vt:lpstr>
      <vt:lpstr>Symbol</vt:lpstr>
      <vt:lpstr>Times New Roman</vt:lpstr>
      <vt:lpstr>Trebuchet MS</vt:lpstr>
      <vt:lpstr>Wingdings</vt:lpstr>
      <vt:lpstr>Light Blue to Green Theme</vt:lpstr>
      <vt:lpstr>1_Light Blue to Green Theme</vt:lpstr>
      <vt:lpstr> Monitoring-Stakeholder Engagement</vt:lpstr>
      <vt:lpstr>Introductions </vt:lpstr>
      <vt:lpstr>Purpose and Agenda </vt:lpstr>
      <vt:lpstr>Stakeholder Engagement-Consolidated Application</vt:lpstr>
      <vt:lpstr>Stakeholder Cross-Program Question</vt:lpstr>
      <vt:lpstr>Cross Program Question #3: Example Response</vt:lpstr>
      <vt:lpstr>Potential Examples of Evidence: </vt:lpstr>
      <vt:lpstr>Potential Examples of Evidence: Parents, Teachers, and Community Members </vt:lpstr>
      <vt:lpstr>Potential Examples of Evidence: Meet Quarterly  </vt:lpstr>
      <vt:lpstr>Potential Examples of Evidence: Action Plan  </vt:lpstr>
      <vt:lpstr>Potential Examples of Evidence: Teacher Leader Committees </vt:lpstr>
      <vt:lpstr>Potential Examples of Evidence: Final Feedback and Recommendations </vt:lpstr>
      <vt:lpstr>Considerations for Effective Implementation: </vt:lpstr>
      <vt:lpstr>Tied to SE 9.1 Stakeholder Engagement in the Consolidated Application for ESEA Funds </vt:lpstr>
      <vt:lpstr>Compliant Practices and Effective Practices: Outreach and Communication </vt:lpstr>
      <vt:lpstr>Compliant Practices and Effective Practices: Existing Groups and Committees  </vt:lpstr>
      <vt:lpstr>Q &amp; A</vt:lpstr>
      <vt:lpstr>Contacts</vt:lpstr>
      <vt:lpstr>Reminders: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203</cp:revision>
  <dcterms:created xsi:type="dcterms:W3CDTF">2018-01-08T21:58:16Z</dcterms:created>
  <dcterms:modified xsi:type="dcterms:W3CDTF">2018-11-01T20:02:37Z</dcterms:modified>
</cp:coreProperties>
</file>