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 id="2147483698" r:id="rId3"/>
    <p:sldMasterId id="2147483700" r:id="rId4"/>
    <p:sldMasterId id="2147483741" r:id="rId5"/>
  </p:sldMasterIdLst>
  <p:notesMasterIdLst>
    <p:notesMasterId r:id="rId45"/>
  </p:notesMasterIdLst>
  <p:handoutMasterIdLst>
    <p:handoutMasterId r:id="rId46"/>
  </p:handoutMasterIdLst>
  <p:sldIdLst>
    <p:sldId id="256" r:id="rId6"/>
    <p:sldId id="283" r:id="rId7"/>
    <p:sldId id="284" r:id="rId8"/>
    <p:sldId id="285" r:id="rId9"/>
    <p:sldId id="286" r:id="rId10"/>
    <p:sldId id="287" r:id="rId11"/>
    <p:sldId id="288" r:id="rId12"/>
    <p:sldId id="289" r:id="rId13"/>
    <p:sldId id="291" r:id="rId14"/>
    <p:sldId id="317"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333"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en" initials="CK" lastIdx="2" clrIdx="0">
    <p:extLst>
      <p:ext uri="{19B8F6BF-5375-455C-9EA6-DF929625EA0E}">
        <p15:presenceInfo xmlns:p15="http://schemas.microsoft.com/office/powerpoint/2012/main" userId="S-1-5-21-170422339-1359699126-1544898942-57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67647" autoAdjust="0"/>
  </p:normalViewPr>
  <p:slideViewPr>
    <p:cSldViewPr snapToGrid="0">
      <p:cViewPr varScale="1">
        <p:scale>
          <a:sx n="88" d="100"/>
          <a:sy n="88" d="100"/>
        </p:scale>
        <p:origin x="1416" y="84"/>
      </p:cViewPr>
      <p:guideLst/>
    </p:cSldViewPr>
  </p:slideViewPr>
  <p:outlineViewPr>
    <p:cViewPr>
      <p:scale>
        <a:sx n="33" d="100"/>
        <a:sy n="33" d="100"/>
      </p:scale>
      <p:origin x="0" y="0"/>
    </p:cViewPr>
  </p:outlin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7D5474FF-25A9-4C38-846C-DB1C42B8FCD4}" type="datetimeFigureOut">
              <a:rPr lang="en-US" smtClean="0"/>
              <a:t>2/5/2020</a:t>
            </a:fld>
            <a:endParaRPr lang="en-US"/>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447F6C95-A466-42A3-8630-8719DD1802B9}" type="slidenum">
              <a:rPr lang="en-US" smtClean="0"/>
              <a:t>‹#›</a:t>
            </a:fld>
            <a:endParaRPr lang="en-US"/>
          </a:p>
        </p:txBody>
      </p:sp>
    </p:spTree>
    <p:extLst>
      <p:ext uri="{BB962C8B-B14F-4D97-AF65-F5344CB8AC3E}">
        <p14:creationId xmlns:p14="http://schemas.microsoft.com/office/powerpoint/2010/main" val="22543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3872E894-E0CE-40CF-8CA0-23F05C6E40C6}" type="datetimeFigureOut">
              <a:rPr lang="en-US" smtClean="0"/>
              <a:t>2/5/2020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thank you for joining us today! Let’s go ahead and get started. My name is Mary Shen- I am a Research Analyst with the Colorado Department of Education, Federal Program Unit. Joining me are my colleagues from CDE, Tina Negley and Rachel Matson. We also have with us </a:t>
            </a:r>
            <a:r>
              <a:rPr lang="en-US" dirty="0" err="1"/>
              <a:t>Mckenzie</a:t>
            </a:r>
            <a:r>
              <a:rPr lang="en-US" dirty="0"/>
              <a:t> and Kyle from Marzano Research at REL Central.</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95355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62:notes"/>
          <p:cNvSpPr>
            <a:spLocks noGrp="1" noRot="1" noChangeAspect="1"/>
          </p:cNvSpPr>
          <p:nvPr>
            <p:ph type="sldImg" idx="2"/>
          </p:nvPr>
        </p:nvSpPr>
        <p:spPr>
          <a:xfrm>
            <a:off x="723900" y="1136650"/>
            <a:ext cx="5451475" cy="3067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p62:notes"/>
          <p:cNvSpPr txBox="1">
            <a:spLocks noGrp="1"/>
          </p:cNvSpPr>
          <p:nvPr>
            <p:ph type="body" idx="1"/>
          </p:nvPr>
        </p:nvSpPr>
        <p:spPr>
          <a:xfrm>
            <a:off x="689854" y="4374689"/>
            <a:ext cx="5518834" cy="35792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dive into </a:t>
            </a:r>
            <a:r>
              <a:rPr lang="en-US" sz="1200" kern="1200" dirty="0">
                <a:solidFill>
                  <a:schemeClr val="tx1"/>
                </a:solidFill>
                <a:effectLst/>
                <a:latin typeface="+mn-lt"/>
                <a:ea typeface="+mn-ea"/>
                <a:cs typeface="+mn-cs"/>
              </a:rPr>
              <a:t>Module 6, which will guide users through considerations for interpreting and presenting evaluation results. We’ll develop strategies for connecting results to evaluation questions, presenting findings to different audiences, and designing graphics for evaluation reports.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20" name="Google Shape;1420;p62:notes"/>
          <p:cNvSpPr txBox="1">
            <a:spLocks noGrp="1"/>
          </p:cNvSpPr>
          <p:nvPr>
            <p:ph type="sldNum" idx="12"/>
          </p:nvPr>
        </p:nvSpPr>
        <p:spPr>
          <a:xfrm>
            <a:off x="3907977" y="8633644"/>
            <a:ext cx="2989369" cy="45661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p12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builds upon the previous five training modules, so you’ll hear me refer to things we discussed in previous webinars, such as the logic model, evaluation questions, data quality, the quality of your data collection tools, and your data analysis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2107" name="Google Shape;2107;p1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p1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7" name="Google Shape;2127;p12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US" b="0" dirty="0"/>
              <a:t>The main takeaways from this module will be learning how to interpret the results from your data analysis and wrapping up the evaluation cycle by coming up with a comprehensive plan for sharing your findings. We’ll go over the pros and cons of various dissemination strategies as well as some best practices when it comes to data visualization.</a:t>
            </a:r>
          </a:p>
          <a:p>
            <a:pPr marL="628650" lvl="1" indent="-95250" algn="l" rtl="0">
              <a:spcBef>
                <a:spcPts val="0"/>
              </a:spcBef>
              <a:spcAft>
                <a:spcPts val="0"/>
              </a:spcAft>
              <a:buClr>
                <a:schemeClr val="dk1"/>
              </a:buClr>
              <a:buSzPts val="1200"/>
              <a:buFont typeface="Arial"/>
              <a:buNone/>
            </a:pPr>
            <a:endParaRPr lang="en-US" b="0" dirty="0"/>
          </a:p>
          <a:p>
            <a:pPr marL="628650" lvl="1" indent="-95250" algn="l" rtl="0">
              <a:spcBef>
                <a:spcPts val="0"/>
              </a:spcBef>
              <a:spcAft>
                <a:spcPts val="0"/>
              </a:spcAft>
              <a:buClr>
                <a:schemeClr val="dk1"/>
              </a:buClr>
              <a:buSzPts val="1200"/>
              <a:buFont typeface="Arial"/>
              <a:buNone/>
            </a:pPr>
            <a:endParaRPr lang="en-US" b="0" dirty="0"/>
          </a:p>
          <a:p>
            <a:pPr marL="628650" lvl="1" indent="-95250" algn="l" rtl="0">
              <a:spcBef>
                <a:spcPts val="0"/>
              </a:spcBef>
              <a:spcAft>
                <a:spcPts val="0"/>
              </a:spcAft>
              <a:buClr>
                <a:schemeClr val="dk1"/>
              </a:buClr>
              <a:buSzPts val="1200"/>
              <a:buFont typeface="Arial"/>
              <a:buNone/>
            </a:pPr>
            <a:endParaRPr b="0" dirty="0"/>
          </a:p>
        </p:txBody>
      </p:sp>
      <p:sp>
        <p:nvSpPr>
          <p:cNvPr id="2128" name="Google Shape;2128;p12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3"/>
        <p:cNvGrpSpPr/>
        <p:nvPr/>
      </p:nvGrpSpPr>
      <p:grpSpPr>
        <a:xfrm>
          <a:off x="0" y="0"/>
          <a:ext cx="0" cy="0"/>
          <a:chOff x="0" y="0"/>
          <a:chExt cx="0" cy="0"/>
        </a:xfrm>
      </p:grpSpPr>
      <p:sp>
        <p:nvSpPr>
          <p:cNvPr id="2134" name="Google Shape;2134;p12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First, how to interpret your data analysis results. Tina covered some of this in the previous training module in a more technical manner. Today, we’ll talk about this topic from a more high-level perspective. There are three main ways to analyze and interpret data: descriptive, correlational, and causal.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Descriptive analysis describes the characteristics of the population involved in the intervention. It is purely observational and doesn’t draw any conclusions. This is perhaps the most accessible type of data analysis because it can be done on any dataset. It’s a very important analysis to run and can yield very rich information, depending on data quality. As we mentioned in the last webinar, descriptive analysis can be especially helpful during for programs that are new. For example, if an intervention is in its first year of implementation, you can use descriptive analysis to get a sense of the reach of the intervention- how many people went through the program, what type of roles they had, how many sessions they attended, etc.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Correlational analysis draws some conclusions about </a:t>
            </a:r>
            <a:r>
              <a:rPr lang="en-US" u="sng" dirty="0"/>
              <a:t>non-causal </a:t>
            </a:r>
            <a:r>
              <a:rPr lang="en-US" dirty="0"/>
              <a:t>associations between an intervention and the observed outcomes. For example, if you collected information on how many tutoring sessions each student attended and also had information on their test scores throughout the same time period, you may see a pattern in the data where the more tutoring sessions a student attended, the more their scores increased. This is a non-causal correlation, because you cannot be sure that the increase in score is due to their attendance for tutoring. Maybe instead these students all studies together on the side. You aren’t actually measuring </a:t>
            </a:r>
            <a:r>
              <a:rPr lang="en-US" u="sng" dirty="0"/>
              <a:t>what</a:t>
            </a:r>
            <a:r>
              <a:rPr lang="en-US" u="none" dirty="0"/>
              <a:t> </a:t>
            </a:r>
            <a:r>
              <a:rPr lang="en-US" dirty="0"/>
              <a:t>is causing the change in test scores. You are just bringing attention to an association.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as you can see, at this point in the evaluation cycle, you can only really interpret what the data that you have is telling you. You have to be careful about drawing conclusions that your data is not equipped to tell. If you did not design a randomized control trial or other experimental intervention, then you cannot conclude any causal relationship between the intervention and outcomes. But like I said earlier, descriptive and correlational analyses are important and can provide very useful information as well.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dirty="0"/>
          </a:p>
        </p:txBody>
      </p:sp>
      <p:sp>
        <p:nvSpPr>
          <p:cNvPr id="2135" name="Google Shape;2135;p1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12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purpose of data interpretation is to answer the evaluation questions of interest. If you’ve followed along with this whole training series, then you may have some evaluation questions handy from Module 2. From there, you may have looked through existing data sources that you can use (Module 3) and then thought about creating new data collection tools to use for your evaluation (Module 4). Last week’s webinar went over data analysis so now, it’s time to home in on the evaluation questions again. How you look at and interpret the data should really be based on that.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if we look at handout V, it is a worksheet for answering evaluation questions. In the example in the first row, we see that the question was “How many teachers participated in the professional learning community meeting?” So as we can see, the results that are pertinent to this question is in their case, “65 out of 100 invited teachers participated”. That’s a descriptive result that you can get from sign in sheets, or something to that effect. Some possible factors that lead to this result are: “Some emails bounced back” and “Some parts of the district had bad weather that day”. If you wanted to get feedback or perspective on why this occurred, you may want to “send out follow up emails to the 35 teachers who did not attend to find out the reason.”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From this example, we can see that involving stakeholders at this stage of evaluating can be beneficial because they may be able to offer a perspective that isn’t available to the evaluator. And while there may be disagreements, it can still lead to constructive conversations that enrich the evaluation. Especially for process evaluations when you’re trying to understand why something worked or didn’t work, it’s important to get multiple perspectives when you review the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important point to keep in mind is that conclusions in and of themselves do not lead to recommendations. It’s good practice to involve stakeholders in the discussion around interpreting and giving context to the conclusions, and together, coming up with recommendations.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144" name="Google Shape;2144;p1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p12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brings us to some guidelines to help you develop recommendations. The acronym PARSEC will help. The recommendation should be Pertinent, Actionable, Reasonable, Specific, Evaluative, and Complete. Most of this is intuitive but let’s take a closer look together.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the recommendation should be pertinent. They have to relate back to the evaluation question. It should be actionable. The recommendation needs to be something that can be implemented, instead of a lofty or amorphous goal. Which brings us to…</a:t>
            </a:r>
          </a:p>
          <a:p>
            <a:pPr marL="0" lvl="0" indent="0" algn="l" rtl="0">
              <a:spcBef>
                <a:spcPts val="0"/>
              </a:spcBef>
              <a:spcAft>
                <a:spcPts val="0"/>
              </a:spcAft>
              <a:buNone/>
            </a:pPr>
            <a:r>
              <a:rPr lang="en-US" dirty="0"/>
              <a:t>Reasonable. This is related to actionable… the recommendation should be feasible and make use of the available resources. Next, specific, the recommendation needs to be clear and well-defined- otherwise it will not be helpful. Evaluative- this gets back to what we talked about in the last slide- the recommendation should reflect the input and values of stakeholder, and should lead to a judgment of some kind. Finally, the recommendations, as a whole, should be complete- they should cover all the key areas of the evaluation questions. For more details  on PARSEC, please see Handout W.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153" name="Google Shape;2153;p1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p13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the rest of the webinar, we will be talking about dissemination. Dissemination is often times underemphasized, but it’s a crucial part of the evaluation process, and really any research effort. Here are some of the main reasons to share your findings-</a:t>
            </a:r>
          </a:p>
          <a:p>
            <a:pPr marL="228600" lvl="0" indent="-228600" algn="l" rtl="0">
              <a:spcBef>
                <a:spcPts val="0"/>
              </a:spcBef>
              <a:spcAft>
                <a:spcPts val="0"/>
              </a:spcAft>
              <a:buAutoNum type="arabicParenR"/>
            </a:pPr>
            <a:r>
              <a:rPr lang="en-US" dirty="0"/>
              <a:t>Altruism- Your evaluation findings can help others who are implementing or thinking of implementing similar interventions. </a:t>
            </a:r>
          </a:p>
          <a:p>
            <a:pPr marL="228600" lvl="0" indent="-228600" algn="l" rtl="0">
              <a:spcBef>
                <a:spcPts val="0"/>
              </a:spcBef>
              <a:spcAft>
                <a:spcPts val="0"/>
              </a:spcAft>
              <a:buAutoNum type="arabicParenR"/>
            </a:pPr>
            <a:r>
              <a:rPr lang="en-US" dirty="0"/>
              <a:t>Funding- Sharing your evaluation findings can build credibility with your funders by showing them what has worked, how much impact it is had, and if something did not work, you have information on tangible steps you can take to improve things.</a:t>
            </a:r>
          </a:p>
          <a:p>
            <a:pPr marL="228600" lvl="0" indent="-228600" algn="l" rtl="0">
              <a:spcBef>
                <a:spcPts val="0"/>
              </a:spcBef>
              <a:spcAft>
                <a:spcPts val="0"/>
              </a:spcAft>
              <a:buAutoNum type="arabicParenR"/>
            </a:pPr>
            <a:r>
              <a:rPr lang="en-US" dirty="0"/>
              <a:t>Similarly, by sharing your findings and your process in a transparent way, it will allow you to build trust and goodwill with stakeholders- it’s really an important piece of being accountable to something.</a:t>
            </a:r>
          </a:p>
          <a:p>
            <a:pPr marL="228600" lvl="0" indent="-228600" algn="l" rtl="0">
              <a:spcBef>
                <a:spcPts val="0"/>
              </a:spcBef>
              <a:spcAft>
                <a:spcPts val="0"/>
              </a:spcAft>
              <a:buAutoNum type="arabicParenR"/>
            </a:pPr>
            <a:r>
              <a:rPr lang="en-US" dirty="0"/>
              <a:t>And finally, promotion- dissemination is a great way to publicize your work and not only show what you are doing but also how it’s working.</a:t>
            </a:r>
          </a:p>
          <a:p>
            <a:pPr marL="0" lvl="0" indent="0" algn="l" rtl="0">
              <a:spcBef>
                <a:spcPts val="0"/>
              </a:spcBef>
              <a:spcAft>
                <a:spcPts val="0"/>
              </a:spcAft>
              <a:buNone/>
            </a:pPr>
            <a:endParaRPr dirty="0"/>
          </a:p>
        </p:txBody>
      </p:sp>
      <p:sp>
        <p:nvSpPr>
          <p:cNvPr id="2162" name="Google Shape;2162;p1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p13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you begin to produce documents for dissemination, make sure that the information is presented in a concise, direct, and easy to understand manner. Handout X is a report on the Federal Plain Language Guidelines, which is produced by the Plain Language Action and Information Network. It is a comprehensive report which will guide you through all the consideration of writing recommendations from your evaluation findings. Handout Y is a worksheet that you can use to check if the recommendations you drafted in Handout W meet all the criteria for plain language. Stakeholders who read your evaluation report or attend a presentation on the findings should be able to easily find the information that they need, understand what the information is conveying, and be able to use that information to meet their needs. This will all depend on your exact audience or audiences, which we will discuss in more detail in a few slides.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170" name="Google Shape;2170;p1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13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what is a dissemination plan? Essentially, it is a strategic plan for sharing the results of an evaluation to potential users. A dissemination plan can help translate research into practice- it brings what you have learned through implementation and evaluation to other practitioners in the field.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179" name="Google Shape;2179;p1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p13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key components to consider as you plan: Audience, Message, Forum, and Timing. We will cover each of these in detail in the next slides.</a:t>
            </a:r>
          </a:p>
          <a:p>
            <a:pPr marL="0" lvl="0" indent="0" algn="l" rtl="0">
              <a:spcBef>
                <a:spcPts val="0"/>
              </a:spcBef>
              <a:spcAft>
                <a:spcPts val="0"/>
              </a:spcAft>
              <a:buNone/>
            </a:pPr>
            <a:endParaRPr dirty="0"/>
          </a:p>
        </p:txBody>
      </p:sp>
      <p:sp>
        <p:nvSpPr>
          <p:cNvPr id="2187" name="Google Shape;2187;p13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notes"/>
          <p:cNvSpPr txBox="1">
            <a:spLocks noGrp="1"/>
          </p:cNvSpPr>
          <p:nvPr>
            <p:ph type="body" idx="1"/>
          </p:nvPr>
        </p:nvSpPr>
        <p:spPr>
          <a:xfrm>
            <a:off x="952020" y="3434672"/>
            <a:ext cx="7616162" cy="2810184"/>
          </a:xfrm>
          <a:prstGeom prst="rect">
            <a:avLst/>
          </a:prstGeom>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webinar will cover Module 6 of the Program Evaluation Training series. Modules 1 though 5 have been recorded and can be accessed by visiting the Program Evaluation webpage of the Data, Accountability, Reporting, and Evaluation (DARE) team. If you do not have access to the handouts, please let us know via the chat box and Rachel will get those to you.  Now I’ll turn it over to </a:t>
            </a:r>
            <a:r>
              <a:rPr lang="en-US" sz="1200" kern="1200" dirty="0" err="1">
                <a:solidFill>
                  <a:schemeClr val="tx1"/>
                </a:solidFill>
                <a:effectLst/>
                <a:latin typeface="+mn-lt"/>
                <a:ea typeface="+mn-ea"/>
                <a:cs typeface="+mn-cs"/>
              </a:rPr>
              <a:t>Mckenzie</a:t>
            </a:r>
            <a:r>
              <a:rPr lang="en-US" sz="1200" kern="1200" dirty="0">
                <a:solidFill>
                  <a:schemeClr val="tx1"/>
                </a:solidFill>
                <a:effectLst/>
                <a:latin typeface="+mn-lt"/>
                <a:ea typeface="+mn-ea"/>
                <a:cs typeface="+mn-cs"/>
              </a:rPr>
              <a:t> and Kyle to introduce REL.</a:t>
            </a:r>
            <a:endParaRPr lang="en-US" dirty="0"/>
          </a:p>
          <a:p>
            <a:pPr algn="l"/>
            <a:endParaRPr lang="en-US" dirty="0"/>
          </a:p>
          <a:p>
            <a:pPr algn="l"/>
            <a:endParaRPr dirty="0"/>
          </a:p>
        </p:txBody>
      </p:sp>
      <p:sp>
        <p:nvSpPr>
          <p:cNvPr id="684" name="Google Shape;684;p1: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04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p13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audience are the end users of your evaluation findings, so think about who needs this information? How will it be useful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and should have multiple audience groups; the more specific you can get about each audience group, then the more tailored your message will be. It’s important to think about all the different audience groups you want to communicate to up front because this will affect how you develop and frame your dissemination materials. For example, what does each audience group need to know? Another helpful question to ask is “What do they already know?” That way you can meet them where they are and communicate with the appropriate level of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also want to consider how the end users were involved in evaluation process. And if you can anticipate any challenges your end users might encounter when implementing the same intervention, you can offer suggestions in the dissemination materials you develop for that audience. Handout Z is a worksheet that will help you determine who your audiences will be, and will guide you through some of the questions we just went 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197" name="Google Shape;2197;p13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p13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focus of your message will depend on the type of evaluation that was conducted. If a formative evaluation was conducted to study the implementation of an intervention or program, then the message will need to communicate what all needs to change before the program continues forward- this can include identifying barriers to implementation as well as areas for program improvement. If a summative evaluation was conducted to study the impact of the intervention or program, then you’ll want to clearly communicate the outcomes- what were the accomplishments, did the program have the anticipated impact. This would also be a good opportunity to share the lessons learned.</a:t>
            </a:r>
          </a:p>
          <a:p>
            <a:pPr marL="0" lvl="0" indent="0" algn="l" rtl="0">
              <a:spcBef>
                <a:spcPts val="0"/>
              </a:spcBef>
              <a:spcAft>
                <a:spcPts val="0"/>
              </a:spcAft>
              <a:buNone/>
            </a:pPr>
            <a:endParaRPr dirty="0"/>
          </a:p>
        </p:txBody>
      </p:sp>
      <p:sp>
        <p:nvSpPr>
          <p:cNvPr id="2206" name="Google Shape;2206;p13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p13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various forums for sharing your evaluation findings, and each will have their pros and cons and situations that they are well suited for.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Blogs are a good way to share the evaluation process as it progresses through each stage. This medium allows for your voice and perspective to really come through and in that way, can help build relationships over time, especially if the blog develops a steady readership. Blogs are also less formal and can make the language more accessible to the general population. They are also easy to access for anyone who has a computer and internet access. Some drawbacks of using blogs though are that it can lack depth, compared to a full written report, and it is not amenable to assessing feedback.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you’ve read Education Week, REL Central, or Colorado Classroom, these are some examples of using blogs to disseminate evaluation findings.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Handout AA contains more information on all of the </a:t>
            </a:r>
            <a:r>
              <a:rPr lang="en-US" dirty="0" err="1"/>
              <a:t>foums</a:t>
            </a:r>
            <a:r>
              <a:rPr lang="en-US" dirty="0"/>
              <a:t> we will discuss today. </a:t>
            </a:r>
          </a:p>
          <a:p>
            <a:pPr marL="0" lvl="0" indent="0" algn="l" rtl="0">
              <a:spcBef>
                <a:spcPts val="0"/>
              </a:spcBef>
              <a:spcAft>
                <a:spcPts val="0"/>
              </a:spcAft>
              <a:buNone/>
            </a:pPr>
            <a:endParaRPr dirty="0"/>
          </a:p>
        </p:txBody>
      </p:sp>
      <p:sp>
        <p:nvSpPr>
          <p:cNvPr id="2214" name="Google Shape;2214;p13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p13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dashboards are great options for summarizing key information while still providing access to details. They can be interactive and customized, and can usually display multimedia too so they are very good for many different types of audiences because the information are available and accessible. Like a one-stop shop, people can come and interact and engage with the data dashboard in the way that they want. Some downsides of creating dashboards though are that it can be costly because it’s best to have a technical developer build it out, and it will require ongoing maintenance by the specialist; end users who aren’t as tech or data savvy may feel overwhelmed or experience technical issues with the platform, so those are all things to keep in mind. The USDE has a data dashboard as part of their website. </a:t>
            </a:r>
          </a:p>
          <a:p>
            <a:pPr marL="0" lvl="0" indent="0" algn="l" rtl="0">
              <a:spcBef>
                <a:spcPts val="0"/>
              </a:spcBef>
              <a:spcAft>
                <a:spcPts val="0"/>
              </a:spcAft>
              <a:buNone/>
            </a:pPr>
            <a:endParaRPr dirty="0"/>
          </a:p>
        </p:txBody>
      </p:sp>
      <p:sp>
        <p:nvSpPr>
          <p:cNvPr id="2224" name="Google Shape;2224;p13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p13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 to face meetings are great for getting feedback on the evaluation findings in real time, and you would be able to capture the nonverbal reactions as well, which you cannot do with other types of forums. You can share a multimedia to present the information in different ways, and the face time can build relationships with people. However, these meetings can be costly, both in terms of funding and resources. Also there will be a limited audience compared to forums such a blogs or data dashboards. </a:t>
            </a:r>
          </a:p>
          <a:p>
            <a:pPr marL="0" lvl="0" indent="0" algn="l" rtl="0">
              <a:spcBef>
                <a:spcPts val="0"/>
              </a:spcBef>
              <a:spcAft>
                <a:spcPts val="0"/>
              </a:spcAft>
              <a:buNone/>
            </a:pPr>
            <a:endParaRPr dirty="0"/>
          </a:p>
        </p:txBody>
      </p:sp>
      <p:sp>
        <p:nvSpPr>
          <p:cNvPr id="2233" name="Google Shape;2233;p13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p13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Press releases, or policy or research briefs are good for reaching a broad audience quickly and at little to no cost. Press releases are good for controlling the message, but they do have the downsides of lacking depth and being a one-way communication, you would not be able to assess feedback from the readers. Policy or research briefs are good at focusing in on the implications of the findings but they can also lack depth and are not a good option for assessing feedback.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Handout AB contains a template and some guiding questions for writing a press release or research brief. We won’t be pausing the webinar for this activity but if you have any questions about it afterwards, you can email or call us and we would be happy to be thought partners with you on this. </a:t>
            </a:r>
          </a:p>
          <a:p>
            <a:pPr marL="0" lvl="0" indent="0" algn="l" rtl="0">
              <a:spcBef>
                <a:spcPts val="0"/>
              </a:spcBef>
              <a:spcAft>
                <a:spcPts val="0"/>
              </a:spcAft>
              <a:buNone/>
            </a:pPr>
            <a:endParaRPr dirty="0"/>
          </a:p>
        </p:txBody>
      </p:sp>
      <p:sp>
        <p:nvSpPr>
          <p:cNvPr id="2242" name="Google Shape;2242;p1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p14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reports share evaluation findings in the most in-depth and comprehensive way; the report format provides the reader with a lot more organization and interpretation than the other forums. It is also a good way to focus the read attention, but keep in mind that it may be most appropriate for an audience that is willing to invest a lot of time and energy to read the report and really digest the information. It is a valuable piece of evaluation dissemination because it is a lasting document which can be used to archive the findings. A major downside of research reports is that they are costly in the amount of time and resources needed to develop one, so there will likely be a lag between the time your evaluation wraps up and when the report is released. Also, because it is not on a live platform like blogs or data dashboards, you may need to update to go back and update the report, instead of just adding a blog entry or updating a feature on the dashboard. An example of research reports is linked in this slide, which you can review after the webinar. </a:t>
            </a:r>
          </a:p>
          <a:p>
            <a:pPr marL="0" lvl="0" indent="0" algn="l" rtl="0">
              <a:spcBef>
                <a:spcPts val="0"/>
              </a:spcBef>
              <a:spcAft>
                <a:spcPts val="0"/>
              </a:spcAft>
              <a:buNone/>
            </a:pPr>
            <a:endParaRPr dirty="0"/>
          </a:p>
        </p:txBody>
      </p:sp>
      <p:sp>
        <p:nvSpPr>
          <p:cNvPr id="2251" name="Google Shape;2251;p14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p14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Media, in contrast, shares evaluation findings very quickly and at little to no cost. It can help you reach a younger audience and the platform allows you to gather feedback- however, because it is social media, the message will lack depth and more likely just share the high level and the most salient aspects of findings. You could use social media such as Twitter to share out the major findings in a headline format and then provide a link to the full research report, dashboard, or research brief. If you do opt to receive feedback on social media, you will have to consider how to track that, and also how you will handle potentially unauthorized use of the information.</a:t>
            </a:r>
          </a:p>
          <a:p>
            <a:pPr marL="0" lvl="0" indent="0" algn="l" rtl="0">
              <a:spcBef>
                <a:spcPts val="0"/>
              </a:spcBef>
              <a:spcAft>
                <a:spcPts val="0"/>
              </a:spcAft>
              <a:buNone/>
            </a:pPr>
            <a:endParaRPr dirty="0"/>
          </a:p>
        </p:txBody>
      </p:sp>
      <p:sp>
        <p:nvSpPr>
          <p:cNvPr id="2260" name="Google Shape;2260;p14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p1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Finally, we have the webinar format- this is good for getting comments in real time from an audience who may not be able to get together for a face to face meeting, Depending on your audience, you can make the webinar content as detailed as needed. One advantage of webinars is that it can be recorded and archived, which will allow a larger audience to access the information, even if they were not be able to attend the live webinar. Webinars are also useful for sharing multimedia. We have two examples of webinars linked- Educator Evaluation and Supporting Emotion Regulation in Early Childhood.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that we’ve wrapped up the various kinds of forums for communicating your findings, does anyone have questions before we move on?</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269" name="Google Shape;2269;p1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p14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timing, keep in mind that you will want to share out the findings more than just once, and ideally in more than one format. Research has shown that the more times a person sees the results of an evaluation, the more useful they may perceive the results to be. The timing of dissemination can also affect the way in which the audience processes and uses the information.</a:t>
            </a:r>
          </a:p>
          <a:p>
            <a:pPr marL="0" lvl="0" indent="0" algn="l" rtl="0">
              <a:spcBef>
                <a:spcPts val="0"/>
              </a:spcBef>
              <a:spcAft>
                <a:spcPts val="0"/>
              </a:spcAft>
              <a:buNone/>
            </a:pPr>
            <a:endParaRPr dirty="0"/>
          </a:p>
        </p:txBody>
      </p:sp>
      <p:sp>
        <p:nvSpPr>
          <p:cNvPr id="2278" name="Google Shape;2278;p14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Mckenzie</a:t>
            </a:r>
            <a:r>
              <a:rPr lang="en-US" dirty="0"/>
              <a:t> and Kyle to introduce REL</a:t>
            </a:r>
          </a:p>
          <a:p>
            <a:endParaRPr dirty="0"/>
          </a:p>
        </p:txBody>
      </p:sp>
      <p:sp>
        <p:nvSpPr>
          <p:cNvPr id="693" name="Google Shape;693;p2: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62650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p14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suggestions for when to share out your findings- and again, this will all depend on the type of evaluation you are conducting and the scope. While the evaluation is still in progress, you may want to share out interim findings. If the findings are time-sensitive, then you will want to share out as soon as they are finalized- you could do this though a press release or blog entry- a forum that is conducive to sharing quickly and at a low cost. If you are conducting a formative or process evaluation, then you will want to share out the findings in a comprehensive way before the intervention ends to allow time for the recommendations to be incorporated into the implementation. Does anyone have any questions?</a:t>
            </a:r>
          </a:p>
          <a:p>
            <a:pPr marL="0" lvl="0" indent="0" algn="l" rtl="0">
              <a:spcBef>
                <a:spcPts val="0"/>
              </a:spcBef>
              <a:spcAft>
                <a:spcPts val="0"/>
              </a:spcAft>
              <a:buNone/>
            </a:pPr>
            <a:endParaRPr dirty="0"/>
          </a:p>
        </p:txBody>
      </p:sp>
      <p:sp>
        <p:nvSpPr>
          <p:cNvPr id="2286" name="Google Shape;2286;p14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p14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refers to Handout AC which is a worksheet for drafting a full dissemination plan. We won’t be taking time during this webinar to do this activity but this handout can be helpful to you as you think through all the components of a dissemination plan that we’ve covered today: Audience, Message, Forum, and Timing. </a:t>
            </a:r>
          </a:p>
          <a:p>
            <a:pPr marL="0" lvl="0" indent="0" algn="l" rtl="0">
              <a:spcBef>
                <a:spcPts val="0"/>
              </a:spcBef>
              <a:spcAft>
                <a:spcPts val="0"/>
              </a:spcAft>
              <a:buNone/>
            </a:pPr>
            <a:endParaRPr dirty="0"/>
          </a:p>
        </p:txBody>
      </p:sp>
      <p:sp>
        <p:nvSpPr>
          <p:cNvPr id="2294" name="Google Shape;2294;p14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p14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these last few slides, we’ll talk about some general guidelines to keep in mind when putting together data visualizations for your results. Infographics, which I’m sure everyone is familiar with, is a very user-friendly and engaging way to present data. Readers can quickly scan the research and gain a broad understanding of the information. Another advantage of infographics is that they can be flexible and tailored to your needs – there is no set template that you have to follow. However, infographics can be time consuming to design and because there isn’t room for full paragraph texts, they won’t be able to give in-depth findings. You’ll also want to be careful to not include too much information on an infographic – that can overwhelm the viewer. </a:t>
            </a:r>
          </a:p>
          <a:p>
            <a:pPr marL="0" lvl="0" indent="0" algn="l" rtl="0">
              <a:spcBef>
                <a:spcPts val="0"/>
              </a:spcBef>
              <a:spcAft>
                <a:spcPts val="0"/>
              </a:spcAft>
              <a:buNone/>
            </a:pPr>
            <a:endParaRPr dirty="0"/>
          </a:p>
        </p:txBody>
      </p:sp>
      <p:sp>
        <p:nvSpPr>
          <p:cNvPr id="2302" name="Google Shape;2302;p14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14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layout of infographics is to include a short descriptive title at the top and for the rest of the page, to keep the text concise and sparse, the information should primarily be conveyed through the graphics, not the words. Make sure all of the text is in a readable font and size. The goal is make it easy for the viewer to understand and digest the information. Handout AD is a PDF of a comprehensive guide to data visualization, specifically for education agencies. Be sure to read through it or reference it if you decide to design an infographic. </a:t>
            </a:r>
          </a:p>
          <a:p>
            <a:pPr marL="0" lvl="0" indent="0" algn="l" rtl="0">
              <a:spcBef>
                <a:spcPts val="0"/>
              </a:spcBef>
              <a:spcAft>
                <a:spcPts val="0"/>
              </a:spcAft>
              <a:buNone/>
            </a:pPr>
            <a:endParaRPr dirty="0"/>
          </a:p>
        </p:txBody>
      </p:sp>
      <p:sp>
        <p:nvSpPr>
          <p:cNvPr id="2311" name="Google Shape;2311;p14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p14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same way that you don’t want your viewers to be squinting at the text, you also want to be mindful of how color is used. Typically, infographics are very colorful and aesthetically pleasing- but a lot of thought has been put into what colors to not use as well. For example, you’ll want to make sure that the infographic is readable even in black and white. You can do this by making sure that there is adequate contrast between colors- for example, don’t use a light green next to a light blue- they will both come out as a shade of gray on a black/white printout. Another way to avoid that pitfall is to use graphic distinctions that don’t rely solely on color. The graphic on this slide is good example of how this can be achieved. Instead of using different colors, this infographic uses more meaningful symbols for each category so that even when it is in black and white, you can still understand the information. </a:t>
            </a:r>
          </a:p>
          <a:p>
            <a:pPr marL="0" lvl="0" indent="0" algn="l" rtl="0">
              <a:spcBef>
                <a:spcPts val="0"/>
              </a:spcBef>
              <a:spcAft>
                <a:spcPts val="0"/>
              </a:spcAft>
              <a:buNone/>
            </a:pPr>
            <a:endParaRPr dirty="0"/>
          </a:p>
        </p:txBody>
      </p:sp>
      <p:sp>
        <p:nvSpPr>
          <p:cNvPr id="2323" name="Google Shape;2323;p14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p14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arrangement. As you design the infographic you’ll want to make the information in arranged in a logical and meaningful way- you don’t want your viewers to be searching around the page for information that are related and should be next to each others. One way to decide where to place graphics is to categorize them into “must see”, “should see” and “can see”. And again, you don’t want to include everything on an infographic because that will make the infographic be too busy and less-user friendly. Choose the most important pieces of information to include. Keep the graphics proportional and consistent; the sections should be similarly sized or you can vary the size of the graphics based on their importance, but not arbitrarily. Does anyone have questions?</a:t>
            </a:r>
          </a:p>
          <a:p>
            <a:pPr marL="0" lvl="0" indent="0" algn="l" rtl="0">
              <a:spcBef>
                <a:spcPts val="0"/>
              </a:spcBef>
              <a:spcAft>
                <a:spcPts val="0"/>
              </a:spcAft>
              <a:buNone/>
            </a:pPr>
            <a:endParaRPr dirty="0"/>
          </a:p>
        </p:txBody>
      </p:sp>
      <p:sp>
        <p:nvSpPr>
          <p:cNvPr id="2333" name="Google Shape;2333;p14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p15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additional resources for effective data visualization. And this pretty much wraps up our module today and our module series. </a:t>
            </a:r>
          </a:p>
          <a:p>
            <a:pPr marL="0" lvl="0" indent="0" algn="l" rtl="0">
              <a:spcBef>
                <a:spcPts val="0"/>
              </a:spcBef>
              <a:spcAft>
                <a:spcPts val="0"/>
              </a:spcAft>
              <a:buNone/>
            </a:pPr>
            <a:endParaRPr dirty="0"/>
          </a:p>
        </p:txBody>
      </p:sp>
      <p:sp>
        <p:nvSpPr>
          <p:cNvPr id="2342" name="Google Shape;2342;p15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p15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references from today’s presentation. </a:t>
            </a:r>
          </a:p>
          <a:p>
            <a:pPr marL="0" lvl="0" indent="0" algn="l" rtl="0">
              <a:spcBef>
                <a:spcPts val="0"/>
              </a:spcBef>
              <a:spcAft>
                <a:spcPts val="0"/>
              </a:spcAft>
              <a:buNone/>
            </a:pPr>
            <a:endParaRPr dirty="0"/>
          </a:p>
        </p:txBody>
      </p:sp>
      <p:sp>
        <p:nvSpPr>
          <p:cNvPr id="2350" name="Google Shape;2350;p15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6"/>
        <p:cNvGrpSpPr/>
        <p:nvPr/>
      </p:nvGrpSpPr>
      <p:grpSpPr>
        <a:xfrm>
          <a:off x="0" y="0"/>
          <a:ext cx="0" cy="0"/>
          <a:chOff x="0" y="0"/>
          <a:chExt cx="0" cy="0"/>
        </a:xfrm>
      </p:grpSpPr>
      <p:sp>
        <p:nvSpPr>
          <p:cNvPr id="2357" name="Google Shape;2357;p15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8" name="Google Shape;2358;p15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 you all again for taking the time to join us today. Here is our contact information. Please don’t hesitate to reach out to us if you have any questions about today’s webinar or other aspects of program evaluation. Thanks and have a great rest of your day!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39735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CDE, we also have other staff who have also been involved in the partnership with REL over the last couple years, including Nazanin Mohajeri-Nelson, who is the Director of our ESEA Office. All of the folks listed on this slide, from REL and from CDE, are available to provide additional technical assistance as you complete these trainings modules. We’ll leave our contact information with you at the end so feel free to contact us if you have any questions after this webinar.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698" name="Google Shape;698;p3: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34454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get started by reviewing the purpose of program evaluation and why we are providing these trainings.</a:t>
            </a:r>
            <a:endParaRPr lang="en-US" dirty="0"/>
          </a:p>
          <a:p>
            <a:endParaRPr lang="en-US" dirty="0"/>
          </a:p>
          <a:p>
            <a:endParaRPr dirty="0"/>
          </a:p>
        </p:txBody>
      </p:sp>
      <p:sp>
        <p:nvSpPr>
          <p:cNvPr id="707" name="Google Shape;707;p4: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54799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r>
              <a:rPr lang="en-US" dirty="0"/>
              <a:t>One </a:t>
            </a:r>
            <a:r>
              <a:rPr lang="en-US" sz="1200" kern="1200" dirty="0">
                <a:solidFill>
                  <a:schemeClr val="tx1"/>
                </a:solidFill>
                <a:effectLst/>
                <a:latin typeface="+mn-lt"/>
                <a:ea typeface="+mn-ea"/>
                <a:cs typeface="+mn-cs"/>
              </a:rPr>
              <a:t>of the primary reasons that we’re currently providing these trainings is because ESSA has emphasized and highlighted the need for identification and selection of evidence-based interventions. As those interventions are implemented at the local level, there is a requirement to collect a body of evidence that demonstrates the effectiveness of those evidence-based interventions as they’re implemented in your local context. What that translates to is a need to do program evaluation on a scale that is suitable to the size of the program being implemented at the local level. The larger the program and the more ESEA funds that are being used to support the program, the greater the need to have a body of evidence at the local level demonstrating that these programs have resulted in the intended outcomes. The purpose of these Program Evaluation trainings is to prepare districts in building that local body of evidence that demonstrates the effectiveness of the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reason these trainings are currently being provided is because, beginning with the 2020-21 school year, we are going to begin collecting evidence of local program evaluations through our monitoring of ESEA programs. All of the Titles, Titles I through V, have a requirement for conducting program evaluation and using evidence-based interventions. Because of that requirement, that is being rolled into our monitoring process to look at the local evaluations that are being conducted.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have that understanding of the evaluation process and the cycle and what capacity is needed in order to conduct a local program evaluation, we’re providing these trainings. The trainings are also designed to form a common language to facilitate evaluation and to identify how program evaluation can apply to small scale projects, all the way up to larger scale projects. Again, the scale of the program evaluation should be aligned to the scale, and the time, effort, and resources being invested in the program.</a:t>
            </a:r>
            <a:endParaRPr lang="en-US" dirty="0"/>
          </a:p>
          <a:p>
            <a:endParaRPr lang="en-US" dirty="0"/>
          </a:p>
          <a:p>
            <a:endParaRPr lang="en-US" dirty="0"/>
          </a:p>
          <a:p>
            <a:endParaRPr dirty="0"/>
          </a:p>
        </p:txBody>
      </p:sp>
      <p:sp>
        <p:nvSpPr>
          <p:cNvPr id="714" name="Google Shape;714;p5: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2243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pPr marL="457200" lvl="0" indent="-381000" algn="l" rtl="0">
              <a:spcBef>
                <a:spcPts val="0"/>
              </a:spcBef>
              <a:spcAft>
                <a:spcPts val="0"/>
              </a:spcAft>
              <a:buClr>
                <a:schemeClr val="dk1"/>
              </a:buClr>
              <a:buSzPts val="1200"/>
              <a:buFont typeface="Arial"/>
              <a:buNone/>
            </a:pPr>
            <a:endParaRPr lang="en-US" sz="1200" dirty="0"/>
          </a:p>
          <a:p>
            <a:r>
              <a:rPr lang="en-US" sz="1200" kern="1200" dirty="0">
                <a:solidFill>
                  <a:schemeClr val="tx1"/>
                </a:solidFill>
                <a:effectLst/>
                <a:latin typeface="+mn-lt"/>
                <a:ea typeface="+mn-ea"/>
                <a:cs typeface="+mn-cs"/>
              </a:rPr>
              <a:t>So, what is a program evaluation? Essentially, it’s a process that involves collecting and analyzing information about a program’s activities, characteristics, and outcomes. It answers specific questions about how things are working and what outcomes are being achieved as a result of an intervention being implemented at the local context. As a note, when we mention interventions throughout these modules, that is inclusive of any practices, strategies, or activities that are funded with ESEA funds. Evaluations happen in an iterative process and we’re hoping that individuals participating in these modules will select 1 or 2 activities to go through the full development of the logic model and evaluation plan, and the implementation of that evaluation plan. As you build those practices and build capacity at the local level, then those practices can be also applied to other interventions throughout the district, especially those supported through ESEA funds.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evaluations are to make informed judgements about how well a program is meeting the needs that have been identified through a comprehensive needs assessment, and to ensure that programmatic decisions are based in that needs assessment and to ensure that interventions are being implemented as designed and approved and are producing the intended results. Evaluation is a tool for informing continuous improvement, so as we talk about program evaluation moving forward, especially at the local context, it’s really important to frame it as a process to look for what’s working so we can scale up those efforts, and continue to make modifications to what’s not working, so we can achieve the desired outcomes.</a:t>
            </a:r>
          </a:p>
          <a:p>
            <a:pPr marL="457200" lvl="0" indent="-381000" algn="l" rtl="0">
              <a:spcBef>
                <a:spcPts val="0"/>
              </a:spcBef>
              <a:spcAft>
                <a:spcPts val="0"/>
              </a:spcAft>
              <a:buClr>
                <a:schemeClr val="dk1"/>
              </a:buClr>
              <a:buSzPts val="1200"/>
              <a:buFont typeface="Arial"/>
              <a:buNone/>
            </a:pPr>
            <a:endParaRPr lang="en-US" sz="1200" dirty="0"/>
          </a:p>
          <a:p>
            <a:pPr marL="342900" lvl="0" indent="-266700" algn="l" rtl="0">
              <a:spcBef>
                <a:spcPts val="0"/>
              </a:spcBef>
              <a:spcAft>
                <a:spcPts val="0"/>
              </a:spcAft>
              <a:buClr>
                <a:schemeClr val="dk1"/>
              </a:buClr>
              <a:buSzPts val="1200"/>
              <a:buFont typeface="Arial"/>
              <a:buNone/>
            </a:pPr>
            <a:endParaRPr lang="en-US" sz="1200" dirty="0">
              <a:latin typeface="+mn-lt"/>
              <a:ea typeface="Calibri"/>
              <a:cs typeface="Calibri"/>
              <a:sym typeface="Calibri"/>
            </a:endParaRPr>
          </a:p>
          <a:p>
            <a:pPr marL="0" lvl="0" indent="0" algn="l" rtl="0">
              <a:spcBef>
                <a:spcPts val="0"/>
              </a:spcBef>
              <a:spcAft>
                <a:spcPts val="0"/>
              </a:spcAft>
              <a:buNone/>
            </a:pPr>
            <a:endParaRPr lang="en-US" dirty="0"/>
          </a:p>
          <a:p>
            <a:endParaRPr lang="en-US" dirty="0"/>
          </a:p>
          <a:p>
            <a:endParaRPr lang="en-US" dirty="0"/>
          </a:p>
          <a:p>
            <a:pPr marL="342900" lvl="0" indent="-266700" algn="l" rtl="0">
              <a:spcBef>
                <a:spcPts val="0"/>
              </a:spcBef>
              <a:spcAft>
                <a:spcPts val="0"/>
              </a:spcAft>
              <a:buClr>
                <a:schemeClr val="dk1"/>
              </a:buClr>
              <a:buSzPts val="1200"/>
              <a:buFont typeface="Arial"/>
              <a:buNone/>
            </a:pPr>
            <a:endParaRPr lang="en-US" sz="1200" dirty="0">
              <a:latin typeface="+mn-lt"/>
              <a:ea typeface="Calibri"/>
              <a:cs typeface="Calibri"/>
              <a:sym typeface="Calibri"/>
            </a:endParaRPr>
          </a:p>
          <a:p>
            <a:pPr marL="0" lvl="0" indent="0" algn="l" rtl="0">
              <a:spcBef>
                <a:spcPts val="0"/>
              </a:spcBef>
              <a:spcAft>
                <a:spcPts val="0"/>
              </a:spcAft>
              <a:buNone/>
            </a:pPr>
            <a:endParaRPr lang="en-US" dirty="0"/>
          </a:p>
          <a:p>
            <a:endParaRPr lang="en-US" dirty="0"/>
          </a:p>
          <a:p>
            <a:endParaRPr dirty="0"/>
          </a:p>
        </p:txBody>
      </p:sp>
      <p:sp>
        <p:nvSpPr>
          <p:cNvPr id="723" name="Google Shape;723;p6: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18167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As mentioned earlier, one of the driving forces behind providing Program Evaluation Trainings is the required ESSA levels of evidence that are called upon when selecting and implementing evidence-based interventions. There are 4 different levels of evidence that are explained in ESSA, and all states and districts that accept ESEA funds, including Titles I, II, III, IV, or V, as well as Title I 1003 or school improvement funds, are required to have a demonstration of the level of evidence that is in support of the interventions that are being funded with these funds. </a:t>
            </a: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The 4 levels range from 1 being the strongest level of evidence that is based on a well-designed and implemented experimental or randomized control trial, which is a practice that requires special effort and data collection. When you are looking at the research base behind an intervention, what you are looking for is that there is a certain level of rigor in studying whether that intervention has worked in other contexts. The second level is moderate evidence, which means there was at least one quasi-experimental study that was used in looking at the effectiveness of that intervention. Level 3 is looking for at least one correlational study, which means that two variables are related to each other, either positively or negatively. When there is a correlational study that demonstrates the relationship between two variables, that is considered a promising level of evidence. And finally, Level 4 indicates there was relevant research or evaluation, whether nationally or at the local level, showing that the intervention will likely improve student outcomes, but there is still a need for other supports that is has a favorable effect and there needs to be a plan for evaluating that impact to collect and build that body of evidence as you’re developing and implementing any promising practices that are based on a theory or research that demonstrates a rationale.</a:t>
            </a: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Depending on the source of funding, the requirements for levels of evidence vary. For example, school improvement funds or Title I section 1003 funds that are awarded through EASI, have a requirement for levels 1 through 3. For the Consolidated Application funding, formula funds under Titles I through V, however, interventions can meet any of the levels, including level 4. </a:t>
            </a: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The CDE has produced and is continuing to produce resources for looking at the strength of evidence for existing programs. If you go to the CDE website and enter “Evidence-Based Interventions” into the search bar, you’ll find our new EBI webpage which explains all of this and it also houses the webinar training series on selecting evidence-based interventions and all the selection consideration. You can also refer to REL Central’s resource, Handout A “Exploring, Selecting, and Implementing EBIs” for more information on the ESSA levels of evidence.</a:t>
            </a:r>
            <a:endParaRPr lang="en-US" sz="900" dirty="0">
              <a:latin typeface="+mn-lt"/>
              <a:ea typeface="Trebuchet MS"/>
              <a:cs typeface="Trebuchet MS"/>
              <a:sym typeface="Trebuchet MS"/>
            </a:endParaRPr>
          </a:p>
          <a:p>
            <a:pPr>
              <a:buClr>
                <a:schemeClr val="dk1"/>
              </a:buClr>
              <a:buSzPts val="900"/>
            </a:pPr>
            <a:endParaRPr lang="en-US" sz="900" dirty="0">
              <a:latin typeface="+mn-lt"/>
              <a:ea typeface="Trebuchet MS"/>
              <a:cs typeface="Trebuchet MS"/>
              <a:sym typeface="Trebuchet MS"/>
            </a:endParaRPr>
          </a:p>
          <a:p>
            <a:pPr>
              <a:buClr>
                <a:schemeClr val="dk1"/>
              </a:buClr>
              <a:buSzPts val="900"/>
            </a:pPr>
            <a:endParaRPr lang="en-US" sz="900" dirty="0">
              <a:latin typeface="+mn-lt"/>
              <a:ea typeface="Trebuchet MS"/>
              <a:cs typeface="Trebuchet MS"/>
              <a:sym typeface="Trebuchet MS"/>
            </a:endParaRPr>
          </a:p>
          <a:p>
            <a:pPr>
              <a:buClr>
                <a:schemeClr val="dk1"/>
              </a:buClr>
              <a:buSzPts val="900"/>
            </a:pPr>
            <a:endParaRPr sz="900" dirty="0">
              <a:latin typeface="Trebuchet MS"/>
              <a:ea typeface="Trebuchet MS"/>
              <a:cs typeface="Trebuchet MS"/>
              <a:sym typeface="Trebuchet MS"/>
            </a:endParaRPr>
          </a:p>
        </p:txBody>
      </p:sp>
      <p:sp>
        <p:nvSpPr>
          <p:cNvPr id="731" name="Google Shape;731;p7: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043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a:spLocks noGrp="1" noRot="1" noChangeAspect="1"/>
          </p:cNvSpPr>
          <p:nvPr>
            <p:ph type="sldImg" idx="2"/>
          </p:nvPr>
        </p:nvSpPr>
        <p:spPr>
          <a:xfrm>
            <a:off x="2620963" y="892175"/>
            <a:ext cx="4278312" cy="2406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9:notes"/>
          <p:cNvSpPr txBox="1">
            <a:spLocks noGrp="1"/>
          </p:cNvSpPr>
          <p:nvPr>
            <p:ph type="body" idx="1"/>
          </p:nvPr>
        </p:nvSpPr>
        <p:spPr>
          <a:xfrm>
            <a:off x="952020" y="3434672"/>
            <a:ext cx="7616162" cy="2810184"/>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back to program evaluation- this series of training modules was designed to mimic a typical program evaluation cycle, which each topic parsed out into a separate training module. Today we are wrapping up the series with the last module.</a:t>
            </a:r>
          </a:p>
          <a:p>
            <a:endParaRPr lang="en-US" dirty="0"/>
          </a:p>
          <a:p>
            <a:endParaRPr lang="en-US" dirty="0"/>
          </a:p>
          <a:p>
            <a:endParaRPr dirty="0"/>
          </a:p>
        </p:txBody>
      </p:sp>
      <p:sp>
        <p:nvSpPr>
          <p:cNvPr id="749" name="Google Shape;749;p9:notes"/>
          <p:cNvSpPr txBox="1">
            <a:spLocks noGrp="1"/>
          </p:cNvSpPr>
          <p:nvPr>
            <p:ph type="sldNum" idx="12"/>
          </p:nvPr>
        </p:nvSpPr>
        <p:spPr>
          <a:xfrm>
            <a:off x="5393130" y="6778477"/>
            <a:ext cx="4125421" cy="358501"/>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4404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Title Page 1">
    <p:spTree>
      <p:nvGrpSpPr>
        <p:cNvPr id="1" name="Shape 10"/>
        <p:cNvGrpSpPr/>
        <p:nvPr/>
      </p:nvGrpSpPr>
      <p:grpSpPr>
        <a:xfrm>
          <a:off x="0" y="0"/>
          <a:ext cx="0" cy="0"/>
          <a:chOff x="0" y="0"/>
          <a:chExt cx="0" cy="0"/>
        </a:xfrm>
      </p:grpSpPr>
      <p:pic>
        <p:nvPicPr>
          <p:cNvPr id="11" name="Google Shape;11;p157"/>
          <p:cNvPicPr preferRelativeResize="0"/>
          <p:nvPr/>
        </p:nvPicPr>
        <p:blipFill rotWithShape="1">
          <a:blip r:embed="rId2">
            <a:alphaModFix/>
          </a:blip>
          <a:srcRect/>
          <a:stretch/>
        </p:blipFill>
        <p:spPr>
          <a:xfrm>
            <a:off x="-314" y="0"/>
            <a:ext cx="12192627" cy="6451932"/>
          </a:xfrm>
          <a:prstGeom prst="rect">
            <a:avLst/>
          </a:prstGeom>
          <a:noFill/>
          <a:ln>
            <a:noFill/>
          </a:ln>
        </p:spPr>
      </p:pic>
      <p:grpSp>
        <p:nvGrpSpPr>
          <p:cNvPr id="12" name="Google Shape;12;p157"/>
          <p:cNvGrpSpPr/>
          <p:nvPr/>
        </p:nvGrpSpPr>
        <p:grpSpPr>
          <a:xfrm>
            <a:off x="396238" y="297178"/>
            <a:ext cx="11399847" cy="6149340"/>
            <a:chOff x="297178" y="297178"/>
            <a:chExt cx="8549885" cy="6149340"/>
          </a:xfrm>
        </p:grpSpPr>
        <p:sp>
          <p:nvSpPr>
            <p:cNvPr id="13" name="Google Shape;13;p15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5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 name="Google Shape;15;p157"/>
          <p:cNvSpPr/>
          <p:nvPr/>
        </p:nvSpPr>
        <p:spPr>
          <a:xfrm>
            <a:off x="9838259"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57"/>
          <p:cNvSpPr/>
          <p:nvPr/>
        </p:nvSpPr>
        <p:spPr>
          <a:xfrm>
            <a:off x="530957" y="5847505"/>
            <a:ext cx="141393" cy="106045"/>
          </a:xfrm>
          <a:custGeom>
            <a:avLst/>
            <a:gdLst/>
            <a:ahLst/>
            <a:cxnLst/>
            <a:rect l="l" t="t" r="r" b="b"/>
            <a:pathLst>
              <a:path w="106045" h="106045" extrusionOk="0">
                <a:moveTo>
                  <a:pt x="52730" y="0"/>
                </a:moveTo>
                <a:lnTo>
                  <a:pt x="32205" y="4143"/>
                </a:lnTo>
                <a:lnTo>
                  <a:pt x="15444" y="15444"/>
                </a:lnTo>
                <a:lnTo>
                  <a:pt x="4143" y="32205"/>
                </a:lnTo>
                <a:lnTo>
                  <a:pt x="0" y="52730"/>
                </a:lnTo>
                <a:lnTo>
                  <a:pt x="4143" y="73253"/>
                </a:lnTo>
                <a:lnTo>
                  <a:pt x="15444" y="90009"/>
                </a:lnTo>
                <a:lnTo>
                  <a:pt x="32205" y="101306"/>
                </a:lnTo>
                <a:lnTo>
                  <a:pt x="52730" y="105448"/>
                </a:lnTo>
                <a:lnTo>
                  <a:pt x="73247" y="101306"/>
                </a:lnTo>
                <a:lnTo>
                  <a:pt x="90004" y="90009"/>
                </a:lnTo>
                <a:lnTo>
                  <a:pt x="101304" y="73253"/>
                </a:lnTo>
                <a:lnTo>
                  <a:pt x="105448" y="52730"/>
                </a:lnTo>
                <a:lnTo>
                  <a:pt x="101304" y="32205"/>
                </a:lnTo>
                <a:lnTo>
                  <a:pt x="90004" y="15444"/>
                </a:lnTo>
                <a:lnTo>
                  <a:pt x="73247" y="4143"/>
                </a:lnTo>
                <a:lnTo>
                  <a:pt x="52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157"/>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18" name="Google Shape;18;p157"/>
          <p:cNvSpPr txBox="1">
            <a:spLocks noGrp="1"/>
          </p:cNvSpPr>
          <p:nvPr>
            <p:ph type="dt" idx="10"/>
          </p:nvPr>
        </p:nvSpPr>
        <p:spPr>
          <a:xfrm>
            <a:off x="4693920" y="4829105"/>
            <a:ext cx="280416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57"/>
          <p:cNvSpPr txBox="1">
            <a:spLocks noGrp="1"/>
          </p:cNvSpPr>
          <p:nvPr>
            <p:ph type="sldNum" idx="12"/>
          </p:nvPr>
        </p:nvSpPr>
        <p:spPr>
          <a:xfrm>
            <a:off x="8991592" y="297177"/>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u="none">
                <a:solidFill>
                  <a:schemeClr val="lt1"/>
                </a:solidFill>
                <a:latin typeface="Calibri"/>
                <a:ea typeface="Calibri"/>
                <a:cs typeface="Calibri"/>
                <a:sym typeface="Calibri"/>
              </a:defRPr>
            </a:lvl1pPr>
            <a:lvl2pPr marL="0" marR="0" lvl="1" indent="0" algn="r" rtl="0">
              <a:spcBef>
                <a:spcPts val="0"/>
              </a:spcBef>
              <a:buNone/>
              <a:defRPr sz="1800" b="0" u="none">
                <a:solidFill>
                  <a:schemeClr val="lt1"/>
                </a:solidFill>
                <a:latin typeface="Calibri"/>
                <a:ea typeface="Calibri"/>
                <a:cs typeface="Calibri"/>
                <a:sym typeface="Calibri"/>
              </a:defRPr>
            </a:lvl2pPr>
            <a:lvl3pPr marL="0" marR="0" lvl="2" indent="0" algn="r" rtl="0">
              <a:spcBef>
                <a:spcPts val="0"/>
              </a:spcBef>
              <a:buNone/>
              <a:defRPr sz="1800" b="0" u="none">
                <a:solidFill>
                  <a:schemeClr val="lt1"/>
                </a:solidFill>
                <a:latin typeface="Calibri"/>
                <a:ea typeface="Calibri"/>
                <a:cs typeface="Calibri"/>
                <a:sym typeface="Calibri"/>
              </a:defRPr>
            </a:lvl3pPr>
            <a:lvl4pPr marL="0" marR="0" lvl="3" indent="0" algn="r" rtl="0">
              <a:spcBef>
                <a:spcPts val="0"/>
              </a:spcBef>
              <a:buNone/>
              <a:defRPr sz="1800" b="0" u="none">
                <a:solidFill>
                  <a:schemeClr val="lt1"/>
                </a:solidFill>
                <a:latin typeface="Calibri"/>
                <a:ea typeface="Calibri"/>
                <a:cs typeface="Calibri"/>
                <a:sym typeface="Calibri"/>
              </a:defRPr>
            </a:lvl4pPr>
            <a:lvl5pPr marL="0" marR="0" lvl="4" indent="0" algn="r" rtl="0">
              <a:spcBef>
                <a:spcPts val="0"/>
              </a:spcBef>
              <a:buNone/>
              <a:defRPr sz="1800" b="0" u="none">
                <a:solidFill>
                  <a:schemeClr val="lt1"/>
                </a:solidFill>
                <a:latin typeface="Calibri"/>
                <a:ea typeface="Calibri"/>
                <a:cs typeface="Calibri"/>
                <a:sym typeface="Calibri"/>
              </a:defRPr>
            </a:lvl5pPr>
            <a:lvl6pPr marL="0" marR="0" lvl="5" indent="0" algn="r" rtl="0">
              <a:spcBef>
                <a:spcPts val="0"/>
              </a:spcBef>
              <a:buNone/>
              <a:defRPr sz="1800" b="0" u="none">
                <a:solidFill>
                  <a:schemeClr val="lt1"/>
                </a:solidFill>
                <a:latin typeface="Calibri"/>
                <a:ea typeface="Calibri"/>
                <a:cs typeface="Calibri"/>
                <a:sym typeface="Calibri"/>
              </a:defRPr>
            </a:lvl6pPr>
            <a:lvl7pPr marL="0" marR="0" lvl="6" indent="0" algn="r" rtl="0">
              <a:spcBef>
                <a:spcPts val="0"/>
              </a:spcBef>
              <a:buNone/>
              <a:defRPr sz="1800" b="0" u="none">
                <a:solidFill>
                  <a:schemeClr val="lt1"/>
                </a:solidFill>
                <a:latin typeface="Calibri"/>
                <a:ea typeface="Calibri"/>
                <a:cs typeface="Calibri"/>
                <a:sym typeface="Calibri"/>
              </a:defRPr>
            </a:lvl7pPr>
            <a:lvl8pPr marL="0" marR="0" lvl="7" indent="0" algn="r" rtl="0">
              <a:spcBef>
                <a:spcPts val="0"/>
              </a:spcBef>
              <a:buNone/>
              <a:defRPr sz="1800" b="0" u="none">
                <a:solidFill>
                  <a:schemeClr val="lt1"/>
                </a:solidFill>
                <a:latin typeface="Calibri"/>
                <a:ea typeface="Calibri"/>
                <a:cs typeface="Calibri"/>
                <a:sym typeface="Calibri"/>
              </a:defRPr>
            </a:lvl8pPr>
            <a:lvl9pPr marL="0" marR="0" lvl="8" indent="0" algn="r" rtl="0">
              <a:spcBef>
                <a:spcPts val="0"/>
              </a:spcBef>
              <a:buNone/>
              <a:defRPr sz="1800" b="0" u="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20" name="Google Shape;20;p157"/>
          <p:cNvPicPr preferRelativeResize="0"/>
          <p:nvPr/>
        </p:nvPicPr>
        <p:blipFill rotWithShape="1">
          <a:blip r:embed="rId4">
            <a:alphaModFix/>
          </a:blip>
          <a:srcRect/>
          <a:stretch/>
        </p:blipFill>
        <p:spPr>
          <a:xfrm>
            <a:off x="296429" y="228600"/>
            <a:ext cx="2752280" cy="1652836"/>
          </a:xfrm>
          <a:prstGeom prst="rect">
            <a:avLst/>
          </a:prstGeom>
          <a:noFill/>
          <a:ln>
            <a:noFill/>
          </a:ln>
        </p:spPr>
      </p:pic>
      <p:sp>
        <p:nvSpPr>
          <p:cNvPr id="21" name="Google Shape;21;p157"/>
          <p:cNvSpPr txBox="1">
            <a:spLocks noGrp="1"/>
          </p:cNvSpPr>
          <p:nvPr>
            <p:ph type="title"/>
          </p:nvPr>
        </p:nvSpPr>
        <p:spPr>
          <a:xfrm>
            <a:off x="1036536" y="2133601"/>
            <a:ext cx="10118928" cy="707846"/>
          </a:xfrm>
          <a:prstGeom prst="rect">
            <a:avLst/>
          </a:prstGeom>
          <a:noFill/>
          <a:ln>
            <a:noFill/>
          </a:ln>
        </p:spPr>
        <p:txBody>
          <a:bodyPr spcFirstLastPara="1" wrap="square" lIns="91425" tIns="45700" rIns="91425" bIns="45700" anchor="t" anchorCtr="0">
            <a:spAutoFit/>
          </a:bodyPr>
          <a:lstStyle>
            <a:lvl1pPr marR="0" lvl="0" algn="ctr" rtl="0">
              <a:spcBef>
                <a:spcPts val="0"/>
              </a:spcBef>
              <a:spcAft>
                <a:spcPts val="0"/>
              </a:spcAft>
              <a:buSzPts val="1400"/>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57"/>
          <p:cNvSpPr txBox="1">
            <a:spLocks noGrp="1"/>
          </p:cNvSpPr>
          <p:nvPr>
            <p:ph type="body" idx="1"/>
          </p:nvPr>
        </p:nvSpPr>
        <p:spPr>
          <a:xfrm>
            <a:off x="1015595" y="3438543"/>
            <a:ext cx="10160811" cy="523220"/>
          </a:xfrm>
          <a:prstGeom prst="rect">
            <a:avLst/>
          </a:prstGeom>
          <a:noFill/>
          <a:ln>
            <a:noFill/>
          </a:ln>
        </p:spPr>
        <p:txBody>
          <a:bodyPr spcFirstLastPara="1" wrap="square" lIns="91425" tIns="45700" rIns="91425" bIns="45700" anchor="t" anchorCtr="0">
            <a:spAutoFit/>
          </a:bodyPr>
          <a:lstStyle>
            <a:lvl1pPr marL="457200" marR="0" lvl="0" indent="-228600" algn="ctr" rtl="0">
              <a:spcBef>
                <a:spcPts val="0"/>
              </a:spcBef>
              <a:spcAft>
                <a:spcPts val="0"/>
              </a:spcAft>
              <a:buSzPts val="1400"/>
              <a:buNone/>
              <a:defRPr sz="2800" b="1"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57"/>
          <p:cNvSpPr txBox="1">
            <a:spLocks noGrp="1"/>
          </p:cNvSpPr>
          <p:nvPr>
            <p:ph type="body" idx="2"/>
          </p:nvPr>
        </p:nvSpPr>
        <p:spPr>
          <a:xfrm>
            <a:off x="994834" y="4343400"/>
            <a:ext cx="10202333" cy="400110"/>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57"/>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183386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age">
  <p:cSld name="1_About Us Page">
    <p:spTree>
      <p:nvGrpSpPr>
        <p:cNvPr id="1" name="Shape 38"/>
        <p:cNvGrpSpPr/>
        <p:nvPr/>
      </p:nvGrpSpPr>
      <p:grpSpPr>
        <a:xfrm>
          <a:off x="0" y="0"/>
          <a:ext cx="0" cy="0"/>
          <a:chOff x="0" y="0"/>
          <a:chExt cx="0" cy="0"/>
        </a:xfrm>
      </p:grpSpPr>
      <p:sp>
        <p:nvSpPr>
          <p:cNvPr id="39" name="Google Shape;39;p159"/>
          <p:cNvSpPr/>
          <p:nvPr/>
        </p:nvSpPr>
        <p:spPr>
          <a:xfrm>
            <a:off x="0" y="5760718"/>
            <a:ext cx="12192000" cy="68580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15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159"/>
          <p:cNvSpPr/>
          <p:nvPr/>
        </p:nvSpPr>
        <p:spPr>
          <a:xfrm>
            <a:off x="11795753" y="5760721"/>
            <a:ext cx="0" cy="685800"/>
          </a:xfrm>
          <a:custGeom>
            <a:avLst/>
            <a:gdLst/>
            <a:ahLst/>
            <a:cxnLst/>
            <a:rect l="l" t="t" r="r" b="b"/>
            <a:pathLst>
              <a:path w="120000" h="685800" extrusionOk="0">
                <a:moveTo>
                  <a:pt x="0" y="0"/>
                </a:moveTo>
                <a:lnTo>
                  <a:pt x="0" y="68580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 name="Google Shape;42;p159"/>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43" name="Google Shape;43;p159"/>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235107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61"/>
          <p:cNvSpPr txBox="1">
            <a:spLocks noGrp="1"/>
          </p:cNvSpPr>
          <p:nvPr>
            <p:ph type="body" idx="1"/>
          </p:nvPr>
        </p:nvSpPr>
        <p:spPr>
          <a:xfrm>
            <a:off x="50800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1"/>
          <p:cNvSpPr txBox="1">
            <a:spLocks noGrp="1"/>
          </p:cNvSpPr>
          <p:nvPr>
            <p:ph type="body" idx="2"/>
          </p:nvPr>
        </p:nvSpPr>
        <p:spPr>
          <a:xfrm>
            <a:off x="608076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65" name="Google Shape;65;p161"/>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66" name="Google Shape;66;p161"/>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461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67"/>
        <p:cNvGrpSpPr/>
        <p:nvPr/>
      </p:nvGrpSpPr>
      <p:grpSpPr>
        <a:xfrm>
          <a:off x="0" y="0"/>
          <a:ext cx="0" cy="0"/>
          <a:chOff x="0" y="0"/>
          <a:chExt cx="0" cy="0"/>
        </a:xfrm>
      </p:grpSpPr>
      <p:pic>
        <p:nvPicPr>
          <p:cNvPr id="68" name="Google Shape;68;p16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69" name="Google Shape;69;p16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6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72" name="Google Shape;72;p16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09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9_Content">
  <p:cSld name="29_Content">
    <p:spTree>
      <p:nvGrpSpPr>
        <p:cNvPr id="1" name="Shape 253"/>
        <p:cNvGrpSpPr/>
        <p:nvPr/>
      </p:nvGrpSpPr>
      <p:grpSpPr>
        <a:xfrm>
          <a:off x="0" y="0"/>
          <a:ext cx="0" cy="0"/>
          <a:chOff x="0" y="0"/>
          <a:chExt cx="0" cy="0"/>
        </a:xfrm>
      </p:grpSpPr>
      <p:pic>
        <p:nvPicPr>
          <p:cNvPr id="254" name="Google Shape;254;p19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55" name="Google Shape;255;p19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9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19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8" name="Google Shape;258;p19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19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2055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7"/>
        <p:cNvGrpSpPr/>
        <p:nvPr/>
      </p:nvGrpSpPr>
      <p:grpSpPr>
        <a:xfrm>
          <a:off x="0" y="0"/>
          <a:ext cx="0" cy="0"/>
          <a:chOff x="0" y="0"/>
          <a:chExt cx="0" cy="0"/>
        </a:xfrm>
      </p:grpSpPr>
      <p:sp>
        <p:nvSpPr>
          <p:cNvPr id="268" name="Google Shape;268;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0" name="Google Shape;270;p197"/>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71" name="Google Shape;271;p197"/>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57059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2"/>
        <p:cNvGrpSpPr/>
        <p:nvPr/>
      </p:nvGrpSpPr>
      <p:grpSpPr>
        <a:xfrm>
          <a:off x="0" y="0"/>
          <a:ext cx="0" cy="0"/>
          <a:chOff x="0" y="0"/>
          <a:chExt cx="0" cy="0"/>
        </a:xfrm>
      </p:grpSpPr>
      <p:sp>
        <p:nvSpPr>
          <p:cNvPr id="273" name="Google Shape;273;p198"/>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4" name="Google Shape;274;p19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9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76" name="Google Shape;276;p198"/>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99932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7"/>
        <p:cNvGrpSpPr/>
        <p:nvPr/>
      </p:nvGrpSpPr>
      <p:grpSpPr>
        <a:xfrm>
          <a:off x="0" y="0"/>
          <a:ext cx="0" cy="0"/>
          <a:chOff x="0" y="0"/>
          <a:chExt cx="0" cy="0"/>
        </a:xfrm>
      </p:grpSpPr>
      <p:sp>
        <p:nvSpPr>
          <p:cNvPr id="278" name="Google Shape;278;p199"/>
          <p:cNvSpPr txBox="1">
            <a:spLocks noGrp="1"/>
          </p:cNvSpPr>
          <p:nvPr>
            <p:ph type="body" idx="1"/>
          </p:nvPr>
        </p:nvSpPr>
        <p:spPr>
          <a:xfrm>
            <a:off x="508000" y="1160894"/>
            <a:ext cx="1072896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99"/>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0" name="Google Shape;280;p199"/>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1" name="Google Shape;281;p199"/>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511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2"/>
        <p:cNvGrpSpPr/>
        <p:nvPr/>
      </p:nvGrpSpPr>
      <p:grpSpPr>
        <a:xfrm>
          <a:off x="0" y="0"/>
          <a:ext cx="0" cy="0"/>
          <a:chOff x="0" y="0"/>
          <a:chExt cx="0" cy="0"/>
        </a:xfrm>
      </p:grpSpPr>
      <p:sp>
        <p:nvSpPr>
          <p:cNvPr id="283" name="Google Shape;283;p200"/>
          <p:cNvSpPr txBox="1">
            <a:spLocks noGrp="1"/>
          </p:cNvSpPr>
          <p:nvPr>
            <p:ph type="body" idx="1"/>
          </p:nvPr>
        </p:nvSpPr>
        <p:spPr>
          <a:xfrm>
            <a:off x="50800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200"/>
          <p:cNvSpPr txBox="1">
            <a:spLocks noGrp="1"/>
          </p:cNvSpPr>
          <p:nvPr>
            <p:ph type="body" idx="2"/>
          </p:nvPr>
        </p:nvSpPr>
        <p:spPr>
          <a:xfrm>
            <a:off x="608076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20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6" name="Google Shape;286;p200"/>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7" name="Google Shape;287;p200"/>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9435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88"/>
        <p:cNvGrpSpPr/>
        <p:nvPr/>
      </p:nvGrpSpPr>
      <p:grpSpPr>
        <a:xfrm>
          <a:off x="0" y="0"/>
          <a:ext cx="0" cy="0"/>
          <a:chOff x="0" y="0"/>
          <a:chExt cx="0" cy="0"/>
        </a:xfrm>
      </p:grpSpPr>
      <p:sp>
        <p:nvSpPr>
          <p:cNvPr id="289" name="Google Shape;289;p201"/>
          <p:cNvSpPr txBox="1">
            <a:spLocks noGrp="1"/>
          </p:cNvSpPr>
          <p:nvPr>
            <p:ph type="body" idx="1"/>
          </p:nvPr>
        </p:nvSpPr>
        <p:spPr>
          <a:xfrm>
            <a:off x="508001" y="1182058"/>
            <a:ext cx="537167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201"/>
          <p:cNvSpPr txBox="1">
            <a:spLocks noGrp="1"/>
          </p:cNvSpPr>
          <p:nvPr>
            <p:ph type="body" idx="2"/>
          </p:nvPr>
        </p:nvSpPr>
        <p:spPr>
          <a:xfrm>
            <a:off x="508001" y="2005969"/>
            <a:ext cx="5371676"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201"/>
          <p:cNvSpPr txBox="1">
            <a:spLocks noGrp="1"/>
          </p:cNvSpPr>
          <p:nvPr>
            <p:ph type="body" idx="3"/>
          </p:nvPr>
        </p:nvSpPr>
        <p:spPr>
          <a:xfrm>
            <a:off x="6053243" y="1182058"/>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201"/>
          <p:cNvSpPr txBox="1">
            <a:spLocks noGrp="1"/>
          </p:cNvSpPr>
          <p:nvPr>
            <p:ph type="body" idx="4"/>
          </p:nvPr>
        </p:nvSpPr>
        <p:spPr>
          <a:xfrm>
            <a:off x="6053243" y="2005969"/>
            <a:ext cx="5183717"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20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4" name="Google Shape;294;p201"/>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5" name="Google Shape;295;p201"/>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6303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96"/>
        <p:cNvGrpSpPr/>
        <p:nvPr/>
      </p:nvGrpSpPr>
      <p:grpSpPr>
        <a:xfrm>
          <a:off x="0" y="0"/>
          <a:ext cx="0" cy="0"/>
          <a:chOff x="0" y="0"/>
          <a:chExt cx="0" cy="0"/>
        </a:xfrm>
      </p:grpSpPr>
      <p:sp>
        <p:nvSpPr>
          <p:cNvPr id="297" name="Google Shape;297;p202"/>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8" name="Google Shape;298;p202"/>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9" name="Google Shape;299;p202"/>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04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0"/>
        <p:cNvGrpSpPr/>
        <p:nvPr/>
      </p:nvGrpSpPr>
      <p:grpSpPr>
        <a:xfrm>
          <a:off x="0" y="0"/>
          <a:ext cx="0" cy="0"/>
          <a:chOff x="0" y="0"/>
          <a:chExt cx="0" cy="0"/>
        </a:xfrm>
      </p:grpSpPr>
      <p:sp>
        <p:nvSpPr>
          <p:cNvPr id="301" name="Google Shape;301;p203"/>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02" name="Google Shape;302;p203"/>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03" name="Google Shape;303;p203"/>
          <p:cNvSpPr txBox="1">
            <a:spLocks noGrp="1"/>
          </p:cNvSpPr>
          <p:nvPr>
            <p:ph type="body" idx="1"/>
          </p:nvPr>
        </p:nvSpPr>
        <p:spPr>
          <a:xfrm>
            <a:off x="508000" y="1763186"/>
            <a:ext cx="1072896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203"/>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7866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305"/>
        <p:cNvGrpSpPr/>
        <p:nvPr/>
      </p:nvGrpSpPr>
      <p:grpSpPr>
        <a:xfrm>
          <a:off x="0" y="0"/>
          <a:ext cx="0" cy="0"/>
          <a:chOff x="0" y="0"/>
          <a:chExt cx="0" cy="0"/>
        </a:xfrm>
      </p:grpSpPr>
      <p:sp>
        <p:nvSpPr>
          <p:cNvPr id="306" name="Google Shape;306;p204"/>
          <p:cNvSpPr txBox="1">
            <a:spLocks noGrp="1"/>
          </p:cNvSpPr>
          <p:nvPr>
            <p:ph type="body" idx="1"/>
          </p:nvPr>
        </p:nvSpPr>
        <p:spPr>
          <a:xfrm>
            <a:off x="508001"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7" name="Google Shape;307;p204"/>
          <p:cNvSpPr txBox="1">
            <a:spLocks noGrp="1"/>
          </p:cNvSpPr>
          <p:nvPr>
            <p:ph type="body" idx="2"/>
          </p:nvPr>
        </p:nvSpPr>
        <p:spPr>
          <a:xfrm>
            <a:off x="508001" y="2505075"/>
            <a:ext cx="5158316"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204"/>
          <p:cNvSpPr txBox="1">
            <a:spLocks noGrp="1"/>
          </p:cNvSpPr>
          <p:nvPr>
            <p:ph type="body" idx="3"/>
          </p:nvPr>
        </p:nvSpPr>
        <p:spPr>
          <a:xfrm>
            <a:off x="6053243"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204"/>
          <p:cNvSpPr txBox="1">
            <a:spLocks noGrp="1"/>
          </p:cNvSpPr>
          <p:nvPr>
            <p:ph type="body" idx="4"/>
          </p:nvPr>
        </p:nvSpPr>
        <p:spPr>
          <a:xfrm>
            <a:off x="6053243" y="2505075"/>
            <a:ext cx="5183717"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204"/>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11" name="Google Shape;311;p204"/>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12" name="Google Shape;312;p204"/>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6456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3"/>
        <p:cNvGrpSpPr/>
        <p:nvPr/>
      </p:nvGrpSpPr>
      <p:grpSpPr>
        <a:xfrm>
          <a:off x="0" y="0"/>
          <a:ext cx="0" cy="0"/>
          <a:chOff x="0" y="0"/>
          <a:chExt cx="0" cy="0"/>
        </a:xfrm>
      </p:grpSpPr>
      <p:sp>
        <p:nvSpPr>
          <p:cNvPr id="314" name="Google Shape;314;p205"/>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15" name="Google Shape;315;p205"/>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6" name="Google Shape;316;p205"/>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22674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7"/>
        <p:cNvGrpSpPr/>
        <p:nvPr/>
      </p:nvGrpSpPr>
      <p:grpSpPr>
        <a:xfrm>
          <a:off x="0" y="0"/>
          <a:ext cx="0" cy="0"/>
          <a:chOff x="0" y="0"/>
          <a:chExt cx="0" cy="0"/>
        </a:xfrm>
      </p:grpSpPr>
      <p:sp>
        <p:nvSpPr>
          <p:cNvPr id="318" name="Google Shape;318;p206"/>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6851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ransition Slide Blue-1" type="title">
  <p:cSld name="Transition Slide Blue-1">
    <p:spTree>
      <p:nvGrpSpPr>
        <p:cNvPr id="1" name="Shape 322"/>
        <p:cNvGrpSpPr/>
        <p:nvPr/>
      </p:nvGrpSpPr>
      <p:grpSpPr>
        <a:xfrm>
          <a:off x="0" y="0"/>
          <a:ext cx="0" cy="0"/>
          <a:chOff x="0" y="0"/>
          <a:chExt cx="0" cy="0"/>
        </a:xfrm>
      </p:grpSpPr>
      <p:pic>
        <p:nvPicPr>
          <p:cNvPr id="323" name="Google Shape;323;p16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24" name="Google Shape;324;p163"/>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6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26" name="Google Shape;326;p163"/>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63"/>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63"/>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31" name="Google Shape;331;p163"/>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32" name="Google Shape;332;p16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33" name="Google Shape;333;p16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34" name="Google Shape;334;p16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35" name="Google Shape;335;p163"/>
          <p:cNvGrpSpPr/>
          <p:nvPr/>
        </p:nvGrpSpPr>
        <p:grpSpPr>
          <a:xfrm>
            <a:off x="396238" y="297178"/>
            <a:ext cx="11399847" cy="6149340"/>
            <a:chOff x="297178" y="297178"/>
            <a:chExt cx="8549885" cy="6149340"/>
          </a:xfrm>
        </p:grpSpPr>
        <p:sp>
          <p:nvSpPr>
            <p:cNvPr id="336" name="Google Shape;336;p16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81766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ransition Slide Blue-1">
  <p:cSld name="4_Transition Slide Blue-1">
    <p:spTree>
      <p:nvGrpSpPr>
        <p:cNvPr id="1" name="Shape 338"/>
        <p:cNvGrpSpPr/>
        <p:nvPr/>
      </p:nvGrpSpPr>
      <p:grpSpPr>
        <a:xfrm>
          <a:off x="0" y="0"/>
          <a:ext cx="0" cy="0"/>
          <a:chOff x="0" y="0"/>
          <a:chExt cx="0" cy="0"/>
        </a:xfrm>
      </p:grpSpPr>
      <p:sp>
        <p:nvSpPr>
          <p:cNvPr id="339" name="Google Shape;339;p207"/>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5875" cap="flat" cmpd="sng">
            <a:solidFill>
              <a:schemeClr val="lt1">
                <a:alpha val="2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07"/>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41" name="Google Shape;341;p207"/>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5875" cap="flat" cmpd="sng">
            <a:solidFill>
              <a:schemeClr val="lt1">
                <a:alpha val="4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07"/>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5875" cap="flat" cmpd="sng">
            <a:solidFill>
              <a:schemeClr val="lt1">
                <a:alpha val="29803"/>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07"/>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5875" cap="flat" cmpd="sng">
            <a:solidFill>
              <a:schemeClr val="lt1">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44" name="Google Shape;344;p207"/>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45" name="Google Shape;345;p207"/>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46" name="Google Shape;346;p2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2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48" name="Google Shape;348;p207"/>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49" name="Google Shape;349;p207"/>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50" name="Google Shape;350;p207"/>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51" name="Google Shape;351;p207"/>
          <p:cNvGrpSpPr/>
          <p:nvPr/>
        </p:nvGrpSpPr>
        <p:grpSpPr>
          <a:xfrm>
            <a:off x="396238" y="297178"/>
            <a:ext cx="11399847" cy="6149340"/>
            <a:chOff x="297178" y="297178"/>
            <a:chExt cx="8549885" cy="6149340"/>
          </a:xfrm>
        </p:grpSpPr>
        <p:sp>
          <p:nvSpPr>
            <p:cNvPr id="352" name="Google Shape;352;p20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0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022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ransition Slide Blue-2">
  <p:cSld name="Transition Slide Blue-2">
    <p:spTree>
      <p:nvGrpSpPr>
        <p:cNvPr id="1" name="Shape 354"/>
        <p:cNvGrpSpPr/>
        <p:nvPr/>
      </p:nvGrpSpPr>
      <p:grpSpPr>
        <a:xfrm>
          <a:off x="0" y="0"/>
          <a:ext cx="0" cy="0"/>
          <a:chOff x="0" y="0"/>
          <a:chExt cx="0" cy="0"/>
        </a:xfrm>
      </p:grpSpPr>
      <p:sp>
        <p:nvSpPr>
          <p:cNvPr id="355" name="Google Shape;355;p20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08"/>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57" name="Google Shape;357;p20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0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0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208"/>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61" name="Google Shape;361;p208"/>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62" name="Google Shape;362;p208"/>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63" name="Google Shape;363;p20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65" name="Google Shape;365;p208"/>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66" name="Google Shape;366;p208"/>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67" name="Google Shape;367;p208"/>
          <p:cNvGrpSpPr/>
          <p:nvPr/>
        </p:nvGrpSpPr>
        <p:grpSpPr>
          <a:xfrm>
            <a:off x="396238" y="297178"/>
            <a:ext cx="11399847" cy="6149340"/>
            <a:chOff x="297178" y="297178"/>
            <a:chExt cx="8549885" cy="6149340"/>
          </a:xfrm>
        </p:grpSpPr>
        <p:sp>
          <p:nvSpPr>
            <p:cNvPr id="368" name="Google Shape;368;p208"/>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08"/>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6411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ransition Slide Blue-1">
  <p:cSld name="2_Transition Slide Blue-1">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70"/>
        <p:cNvGrpSpPr/>
        <p:nvPr/>
      </p:nvGrpSpPr>
      <p:grpSpPr>
        <a:xfrm>
          <a:off x="0" y="0"/>
          <a:ext cx="0" cy="0"/>
          <a:chOff x="0" y="0"/>
          <a:chExt cx="0" cy="0"/>
        </a:xfrm>
      </p:grpSpPr>
      <p:sp>
        <p:nvSpPr>
          <p:cNvPr id="371" name="Google Shape;371;p209"/>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72" name="Google Shape;372;p209"/>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09"/>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09"/>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09"/>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209"/>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77" name="Google Shape;377;p209"/>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78" name="Google Shape;378;p20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20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80" name="Google Shape;380;p209"/>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81" name="Google Shape;381;p209"/>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82" name="Google Shape;382;p20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83" name="Google Shape;383;p209"/>
          <p:cNvGrpSpPr/>
          <p:nvPr/>
        </p:nvGrpSpPr>
        <p:grpSpPr>
          <a:xfrm>
            <a:off x="396238" y="297178"/>
            <a:ext cx="11399847" cy="6149340"/>
            <a:chOff x="297178" y="297178"/>
            <a:chExt cx="8549885" cy="6149340"/>
          </a:xfrm>
        </p:grpSpPr>
        <p:sp>
          <p:nvSpPr>
            <p:cNvPr id="384" name="Google Shape;384;p209"/>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09"/>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57392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ransition Slide Blue-2">
  <p:cSld name="2_Transition Slide Blue-2">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86"/>
        <p:cNvGrpSpPr/>
        <p:nvPr/>
      </p:nvGrpSpPr>
      <p:grpSpPr>
        <a:xfrm>
          <a:off x="0" y="0"/>
          <a:ext cx="0" cy="0"/>
          <a:chOff x="0" y="0"/>
          <a:chExt cx="0" cy="0"/>
        </a:xfrm>
      </p:grpSpPr>
      <p:sp>
        <p:nvSpPr>
          <p:cNvPr id="387" name="Google Shape;387;p210"/>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10"/>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89" name="Google Shape;389;p210"/>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0"/>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0"/>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210"/>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93" name="Google Shape;393;p210"/>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94" name="Google Shape;394;p210"/>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95" name="Google Shape;395;p210"/>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210"/>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97" name="Google Shape;397;p210"/>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98" name="Google Shape;398;p210"/>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99" name="Google Shape;399;p210"/>
          <p:cNvGrpSpPr/>
          <p:nvPr/>
        </p:nvGrpSpPr>
        <p:grpSpPr>
          <a:xfrm>
            <a:off x="396238" y="297178"/>
            <a:ext cx="11399847" cy="6149340"/>
            <a:chOff x="297178" y="297178"/>
            <a:chExt cx="8549885" cy="6149340"/>
          </a:xfrm>
        </p:grpSpPr>
        <p:sp>
          <p:nvSpPr>
            <p:cNvPr id="400" name="Google Shape;400;p210"/>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10"/>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4796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ransition Slide Blue-2" type="secHead">
  <p:cSld name="4_Transition Slide Blue-2">
    <p:bg>
      <p:bgPr>
        <a:gradFill>
          <a:gsLst>
            <a:gs pos="0">
              <a:srgbClr val="ACB8CA"/>
            </a:gs>
            <a:gs pos="50000">
              <a:srgbClr val="8296B0"/>
            </a:gs>
            <a:gs pos="100000">
              <a:schemeClr val="dk2"/>
            </a:gs>
          </a:gsLst>
          <a:lin ang="5400000" scaled="0"/>
        </a:gradFill>
        <a:effectLst/>
      </p:bgPr>
    </p:bg>
    <p:spTree>
      <p:nvGrpSpPr>
        <p:cNvPr id="1" name="Shape 402"/>
        <p:cNvGrpSpPr/>
        <p:nvPr/>
      </p:nvGrpSpPr>
      <p:grpSpPr>
        <a:xfrm>
          <a:off x="0" y="0"/>
          <a:ext cx="0" cy="0"/>
          <a:chOff x="0" y="0"/>
          <a:chExt cx="0" cy="0"/>
        </a:xfrm>
      </p:grpSpPr>
      <p:sp>
        <p:nvSpPr>
          <p:cNvPr id="403" name="Google Shape;403;p211"/>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11"/>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5" name="Google Shape;405;p211"/>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11"/>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11"/>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11"/>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09" name="Google Shape;409;p211"/>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211"/>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11" name="Google Shape;411;p211"/>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12" name="Google Shape;412;p211"/>
          <p:cNvPicPr preferRelativeResize="0"/>
          <p:nvPr/>
        </p:nvPicPr>
        <p:blipFill rotWithShape="1">
          <a:blip r:embed="rId2">
            <a:alphaModFix/>
          </a:blip>
          <a:srcRect/>
          <a:stretch/>
        </p:blipFill>
        <p:spPr>
          <a:xfrm>
            <a:off x="304800" y="5842039"/>
            <a:ext cx="1219200" cy="774700"/>
          </a:xfrm>
          <a:prstGeom prst="rect">
            <a:avLst/>
          </a:prstGeom>
          <a:noFill/>
          <a:ln>
            <a:noFill/>
          </a:ln>
        </p:spPr>
      </p:pic>
      <p:sp>
        <p:nvSpPr>
          <p:cNvPr id="413" name="Google Shape;413;p211"/>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11"/>
          <p:cNvGrpSpPr/>
          <p:nvPr/>
        </p:nvGrpSpPr>
        <p:grpSpPr>
          <a:xfrm>
            <a:off x="396238" y="297178"/>
            <a:ext cx="11399847" cy="6149340"/>
            <a:chOff x="297178" y="297178"/>
            <a:chExt cx="8549885" cy="6149340"/>
          </a:xfrm>
        </p:grpSpPr>
        <p:sp>
          <p:nvSpPr>
            <p:cNvPr id="415" name="Google Shape;415;p211"/>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1"/>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pic>
        <p:nvPicPr>
          <p:cNvPr id="417" name="Google Shape;417;p211"/>
          <p:cNvPicPr preferRelativeResize="0"/>
          <p:nvPr/>
        </p:nvPicPr>
        <p:blipFill rotWithShape="1">
          <a:blip r:embed="rId3">
            <a:alphaModFix/>
          </a:blip>
          <a:srcRect/>
          <a:stretch/>
        </p:blipFill>
        <p:spPr>
          <a:xfrm>
            <a:off x="296429" y="233157"/>
            <a:ext cx="2752280" cy="1643722"/>
          </a:xfrm>
          <a:prstGeom prst="rect">
            <a:avLst/>
          </a:prstGeom>
          <a:noFill/>
          <a:ln>
            <a:noFill/>
          </a:ln>
        </p:spPr>
      </p:pic>
    </p:spTree>
    <p:extLst>
      <p:ext uri="{BB962C8B-B14F-4D97-AF65-F5344CB8AC3E}">
        <p14:creationId xmlns:p14="http://schemas.microsoft.com/office/powerpoint/2010/main" val="4031740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_Transition Slide Blue-2">
  <p:cSld name="7_Transition Slide Blue-2">
    <p:bg>
      <p:bgPr>
        <a:gradFill>
          <a:gsLst>
            <a:gs pos="0">
              <a:srgbClr val="ACB8CA"/>
            </a:gs>
            <a:gs pos="50000">
              <a:srgbClr val="8296B0"/>
            </a:gs>
            <a:gs pos="100000">
              <a:schemeClr val="dk2"/>
            </a:gs>
          </a:gsLst>
          <a:lin ang="5400000" scaled="0"/>
        </a:gradFill>
        <a:effectLst/>
      </p:bgPr>
    </p:bg>
    <p:spTree>
      <p:nvGrpSpPr>
        <p:cNvPr id="1" name="Shape 418"/>
        <p:cNvGrpSpPr/>
        <p:nvPr/>
      </p:nvGrpSpPr>
      <p:grpSpPr>
        <a:xfrm>
          <a:off x="0" y="0"/>
          <a:ext cx="0" cy="0"/>
          <a:chOff x="0" y="0"/>
          <a:chExt cx="0" cy="0"/>
        </a:xfrm>
      </p:grpSpPr>
      <p:sp>
        <p:nvSpPr>
          <p:cNvPr id="419" name="Google Shape;419;p212"/>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1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21" name="Google Shape;421;p212"/>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2"/>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12"/>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12"/>
          <p:cNvPicPr preferRelativeResize="0"/>
          <p:nvPr/>
        </p:nvPicPr>
        <p:blipFill rotWithShape="1">
          <a:blip r:embed="rId2">
            <a:alphaModFix/>
          </a:blip>
          <a:srcRect/>
          <a:stretch/>
        </p:blipFill>
        <p:spPr>
          <a:xfrm>
            <a:off x="296429" y="233157"/>
            <a:ext cx="2752280" cy="1643722"/>
          </a:xfrm>
          <a:prstGeom prst="rect">
            <a:avLst/>
          </a:prstGeom>
          <a:noFill/>
          <a:ln>
            <a:noFill/>
          </a:ln>
        </p:spPr>
      </p:pic>
      <p:sp>
        <p:nvSpPr>
          <p:cNvPr id="425" name="Google Shape;425;p212"/>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26" name="Google Shape;426;p2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2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28" name="Google Shape;428;p212"/>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29" name="Google Shape;429;p212"/>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30" name="Google Shape;430;p212"/>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1" name="Google Shape;431;p212"/>
          <p:cNvGrpSpPr/>
          <p:nvPr/>
        </p:nvGrpSpPr>
        <p:grpSpPr>
          <a:xfrm>
            <a:off x="396238" y="297178"/>
            <a:ext cx="11399847" cy="6149340"/>
            <a:chOff x="297178" y="297178"/>
            <a:chExt cx="8549885" cy="6149340"/>
          </a:xfrm>
        </p:grpSpPr>
        <p:sp>
          <p:nvSpPr>
            <p:cNvPr id="432" name="Google Shape;432;p212"/>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2"/>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93773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ransition Slide Blue-2">
  <p:cSld name="5_Transition Slide Blue-2">
    <p:bg>
      <p:bgPr>
        <a:gradFill>
          <a:gsLst>
            <a:gs pos="0">
              <a:schemeClr val="accent5"/>
            </a:gs>
            <a:gs pos="50000">
              <a:schemeClr val="accent4"/>
            </a:gs>
            <a:gs pos="100000">
              <a:schemeClr val="accent1"/>
            </a:gs>
          </a:gsLst>
          <a:lin ang="5400000" scaled="0"/>
        </a:gradFill>
        <a:effectLst/>
      </p:bgPr>
    </p:bg>
    <p:spTree>
      <p:nvGrpSpPr>
        <p:cNvPr id="1" name="Shape 434"/>
        <p:cNvGrpSpPr/>
        <p:nvPr/>
      </p:nvGrpSpPr>
      <p:grpSpPr>
        <a:xfrm>
          <a:off x="0" y="0"/>
          <a:ext cx="0" cy="0"/>
          <a:chOff x="0" y="0"/>
          <a:chExt cx="0" cy="0"/>
        </a:xfrm>
      </p:grpSpPr>
      <p:sp>
        <p:nvSpPr>
          <p:cNvPr id="435" name="Google Shape;435;p213"/>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7" name="Google Shape;437;p213"/>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13"/>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13"/>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21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41" name="Google Shape;441;p21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42" name="Google Shape;442;p21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43" name="Google Shape;443;p213"/>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213"/>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45" name="Google Shape;445;p213"/>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446" name="Google Shape;446;p21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47" name="Google Shape;447;p213"/>
          <p:cNvGrpSpPr/>
          <p:nvPr/>
        </p:nvGrpSpPr>
        <p:grpSpPr>
          <a:xfrm>
            <a:off x="396238" y="297178"/>
            <a:ext cx="11399847" cy="6149340"/>
            <a:chOff x="297178" y="297178"/>
            <a:chExt cx="8549885" cy="6149340"/>
          </a:xfrm>
        </p:grpSpPr>
        <p:sp>
          <p:nvSpPr>
            <p:cNvPr id="448" name="Google Shape;448;p21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1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18786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ransition Slide Blue-2">
  <p:cSld name="6_Transition Slide Blue-2">
    <p:bg>
      <p:bgPr>
        <a:gradFill>
          <a:gsLst>
            <a:gs pos="0">
              <a:schemeClr val="accent5"/>
            </a:gs>
            <a:gs pos="50000">
              <a:schemeClr val="accent4"/>
            </a:gs>
            <a:gs pos="100000">
              <a:schemeClr val="accent1"/>
            </a:gs>
          </a:gsLst>
          <a:lin ang="5400000" scaled="0"/>
        </a:gradFill>
        <a:effectLst/>
      </p:bgPr>
    </p:bg>
    <p:spTree>
      <p:nvGrpSpPr>
        <p:cNvPr id="1" name="Shape 450"/>
        <p:cNvGrpSpPr/>
        <p:nvPr/>
      </p:nvGrpSpPr>
      <p:grpSpPr>
        <a:xfrm>
          <a:off x="0" y="0"/>
          <a:ext cx="0" cy="0"/>
          <a:chOff x="0" y="0"/>
          <a:chExt cx="0" cy="0"/>
        </a:xfrm>
      </p:grpSpPr>
      <p:sp>
        <p:nvSpPr>
          <p:cNvPr id="451" name="Google Shape;451;p214"/>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14"/>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53" name="Google Shape;453;p214"/>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14"/>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14"/>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56" name="Google Shape;456;p214"/>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57" name="Google Shape;457;p2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2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59" name="Google Shape;459;p214"/>
          <p:cNvCxnSpPr/>
          <p:nvPr/>
        </p:nvCxnSpPr>
        <p:spPr>
          <a:xfrm rot="10800000" flipH="1">
            <a:off x="787400" y="3509964"/>
            <a:ext cx="10566400" cy="25723"/>
          </a:xfrm>
          <a:prstGeom prst="straightConnector1">
            <a:avLst/>
          </a:prstGeom>
          <a:noFill/>
          <a:ln w="31750" cap="flat" cmpd="sng">
            <a:solidFill>
              <a:schemeClr val="lt1"/>
            </a:solidFill>
            <a:prstDash val="solid"/>
            <a:miter lim="800000"/>
            <a:headEnd type="none" w="sm" len="sm"/>
            <a:tailEnd type="none" w="sm" len="sm"/>
          </a:ln>
        </p:spPr>
      </p:cxnSp>
      <p:sp>
        <p:nvSpPr>
          <p:cNvPr id="460" name="Google Shape;460;p214"/>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61" name="Google Shape;461;p214"/>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62" name="Google Shape;462;p214"/>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63" name="Google Shape;463;p214"/>
          <p:cNvGrpSpPr/>
          <p:nvPr/>
        </p:nvGrpSpPr>
        <p:grpSpPr>
          <a:xfrm>
            <a:off x="396238" y="297178"/>
            <a:ext cx="11399847" cy="6149340"/>
            <a:chOff x="297178" y="297178"/>
            <a:chExt cx="8549885" cy="6149340"/>
          </a:xfrm>
        </p:grpSpPr>
        <p:sp>
          <p:nvSpPr>
            <p:cNvPr id="464" name="Google Shape;464;p214"/>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14"/>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51484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6.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08272828"/>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5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rgbClr val="005288">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5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rgbClr val="005288">
              <a:alpha val="2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5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rgbClr val="005288">
              <a:alpha val="2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5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rgbClr val="005288">
              <a:alpha val="4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58"/>
          <p:cNvSpPr/>
          <p:nvPr/>
        </p:nvSpPr>
        <p:spPr>
          <a:xfrm>
            <a:off x="5723467" y="3352546"/>
            <a:ext cx="5655733" cy="0"/>
          </a:xfrm>
          <a:custGeom>
            <a:avLst/>
            <a:gdLst/>
            <a:ahLst/>
            <a:cxnLst/>
            <a:rect l="l" t="t" r="r" b="b"/>
            <a:pathLst>
              <a:path w="4241800" h="120000" extrusionOk="0">
                <a:moveTo>
                  <a:pt x="0" y="0"/>
                </a:moveTo>
                <a:lnTo>
                  <a:pt x="4241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58"/>
          <p:cNvSpPr txBox="1"/>
          <p:nvPr/>
        </p:nvSpPr>
        <p:spPr>
          <a:xfrm>
            <a:off x="846667" y="2845513"/>
            <a:ext cx="4446693" cy="67710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Who We Are</a:t>
            </a:r>
            <a:endParaRPr sz="1800"/>
          </a:p>
        </p:txBody>
      </p:sp>
      <p:sp>
        <p:nvSpPr>
          <p:cNvPr id="32" name="Google Shape;32;p158"/>
          <p:cNvSpPr txBox="1"/>
          <p:nvPr/>
        </p:nvSpPr>
        <p:spPr>
          <a:xfrm>
            <a:off x="795867" y="3785319"/>
            <a:ext cx="10523220" cy="1154162"/>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500" b="0">
                <a:solidFill>
                  <a:schemeClr val="dk1"/>
                </a:solidFill>
                <a:latin typeface="Calibri"/>
                <a:ea typeface="Calibri"/>
                <a:cs typeface="Calibri"/>
                <a:sym typeface="Calibri"/>
              </a:rPr>
              <a:t>The Regional Educational Laboratory (REL) Central at Marzano Research serves the applied education research needs of  Colorado, Kansas, Missouri, Nebraska, North Dakota, South Dakota, and Wyoming.</a:t>
            </a:r>
            <a:endParaRPr sz="2500">
              <a:solidFill>
                <a:schemeClr val="dk1"/>
              </a:solidFill>
              <a:latin typeface="Calibri"/>
              <a:ea typeface="Calibri"/>
              <a:cs typeface="Calibri"/>
              <a:sym typeface="Calibri"/>
            </a:endParaRPr>
          </a:p>
        </p:txBody>
      </p:sp>
      <p:sp>
        <p:nvSpPr>
          <p:cNvPr id="33" name="Google Shape;33;p158"/>
          <p:cNvSpPr/>
          <p:nvPr/>
        </p:nvSpPr>
        <p:spPr>
          <a:xfrm>
            <a:off x="396237" y="1494156"/>
            <a:ext cx="0" cy="4214495"/>
          </a:xfrm>
          <a:custGeom>
            <a:avLst/>
            <a:gdLst/>
            <a:ahLst/>
            <a:cxnLst/>
            <a:rect l="l" t="t" r="r" b="b"/>
            <a:pathLst>
              <a:path w="120000" h="4214495" extrusionOk="0">
                <a:moveTo>
                  <a:pt x="0" y="4214241"/>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58"/>
          <p:cNvSpPr/>
          <p:nvPr/>
        </p:nvSpPr>
        <p:spPr>
          <a:xfrm>
            <a:off x="1424095" y="297178"/>
            <a:ext cx="10371667" cy="5463540"/>
          </a:xfrm>
          <a:custGeom>
            <a:avLst/>
            <a:gdLst/>
            <a:ahLst/>
            <a:cxnLst/>
            <a:rect l="l" t="t" r="r" b="b"/>
            <a:pathLst>
              <a:path w="7778750" h="5463540" extrusionOk="0">
                <a:moveTo>
                  <a:pt x="0" y="0"/>
                </a:moveTo>
                <a:lnTo>
                  <a:pt x="7778750" y="0"/>
                </a:lnTo>
                <a:lnTo>
                  <a:pt x="777875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58"/>
          <p:cNvSpPr txBox="1">
            <a:spLocks noGrp="1"/>
          </p:cNvSpPr>
          <p:nvPr>
            <p:ph type="sldNum" idx="12"/>
          </p:nvPr>
        </p:nvSpPr>
        <p:spPr>
          <a:xfrm>
            <a:off x="9042692" y="290732"/>
            <a:ext cx="2748280" cy="37973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6" name="Google Shape;36;p158"/>
          <p:cNvPicPr preferRelativeResize="0"/>
          <p:nvPr/>
        </p:nvPicPr>
        <p:blipFill rotWithShape="1">
          <a:blip r:embed="rId3">
            <a:alphaModFix/>
          </a:blip>
          <a:srcRect/>
          <a:stretch/>
        </p:blipFill>
        <p:spPr>
          <a:xfrm>
            <a:off x="3295413" y="672331"/>
            <a:ext cx="8111067" cy="1943100"/>
          </a:xfrm>
          <a:prstGeom prst="rect">
            <a:avLst/>
          </a:prstGeom>
          <a:noFill/>
          <a:ln>
            <a:noFill/>
          </a:ln>
        </p:spPr>
      </p:pic>
      <p:pic>
        <p:nvPicPr>
          <p:cNvPr id="37" name="Google Shape;37;p158"/>
          <p:cNvPicPr preferRelativeResize="0"/>
          <p:nvPr/>
        </p:nvPicPr>
        <p:blipFill rotWithShape="1">
          <a:blip r:embed="rId4">
            <a:alphaModFix/>
          </a:blip>
          <a:srcRect/>
          <a:stretch/>
        </p:blipFill>
        <p:spPr>
          <a:xfrm>
            <a:off x="304796" y="228601"/>
            <a:ext cx="2743341" cy="1647910"/>
          </a:xfrm>
          <a:prstGeom prst="rect">
            <a:avLst/>
          </a:prstGeom>
          <a:noFill/>
          <a:ln>
            <a:noFill/>
          </a:ln>
        </p:spPr>
      </p:pic>
    </p:spTree>
    <p:extLst>
      <p:ext uri="{BB962C8B-B14F-4D97-AF65-F5344CB8AC3E}">
        <p14:creationId xmlns:p14="http://schemas.microsoft.com/office/powerpoint/2010/main" val="417107817"/>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grpSp>
        <p:nvGrpSpPr>
          <p:cNvPr id="45" name="Google Shape;45;p160"/>
          <p:cNvGrpSpPr/>
          <p:nvPr/>
        </p:nvGrpSpPr>
        <p:grpSpPr>
          <a:xfrm>
            <a:off x="0" y="1"/>
            <a:ext cx="2144621" cy="6043233"/>
            <a:chOff x="0" y="0"/>
            <a:chExt cx="1608466" cy="6043233"/>
          </a:xfrm>
        </p:grpSpPr>
        <p:sp>
          <p:nvSpPr>
            <p:cNvPr id="46" name="Google Shape;46;p160"/>
            <p:cNvSpPr/>
            <p:nvPr/>
          </p:nvSpPr>
          <p:spPr>
            <a:xfrm>
              <a:off x="0" y="3690706"/>
              <a:ext cx="432434" cy="937894"/>
            </a:xfrm>
            <a:custGeom>
              <a:avLst/>
              <a:gdLst/>
              <a:ahLst/>
              <a:cxnLst/>
              <a:rect l="l" t="t" r="r" b="b"/>
              <a:pathLst>
                <a:path w="432434" h="937895" extrusionOk="0">
                  <a:moveTo>
                    <a:pt x="0" y="0"/>
                  </a:moveTo>
                  <a:lnTo>
                    <a:pt x="0" y="937571"/>
                  </a:lnTo>
                  <a:lnTo>
                    <a:pt x="45551" y="931590"/>
                  </a:lnTo>
                  <a:lnTo>
                    <a:pt x="90881" y="920988"/>
                  </a:lnTo>
                  <a:lnTo>
                    <a:pt x="135589" y="905674"/>
                  </a:lnTo>
                  <a:lnTo>
                    <a:pt x="179357" y="885548"/>
                  </a:lnTo>
                  <a:lnTo>
                    <a:pt x="220879" y="861116"/>
                  </a:lnTo>
                  <a:lnTo>
                    <a:pt x="258994" y="833162"/>
                  </a:lnTo>
                  <a:lnTo>
                    <a:pt x="293600" y="802004"/>
                  </a:lnTo>
                  <a:lnTo>
                    <a:pt x="324598" y="767962"/>
                  </a:lnTo>
                  <a:lnTo>
                    <a:pt x="351886" y="731355"/>
                  </a:lnTo>
                  <a:lnTo>
                    <a:pt x="375365" y="692500"/>
                  </a:lnTo>
                  <a:lnTo>
                    <a:pt x="394934" y="651718"/>
                  </a:lnTo>
                  <a:lnTo>
                    <a:pt x="410493" y="609326"/>
                  </a:lnTo>
                  <a:lnTo>
                    <a:pt x="421942" y="565644"/>
                  </a:lnTo>
                  <a:lnTo>
                    <a:pt x="429180" y="520991"/>
                  </a:lnTo>
                  <a:lnTo>
                    <a:pt x="432108" y="475685"/>
                  </a:lnTo>
                  <a:lnTo>
                    <a:pt x="430624" y="430045"/>
                  </a:lnTo>
                  <a:lnTo>
                    <a:pt x="424628" y="384390"/>
                  </a:lnTo>
                  <a:lnTo>
                    <a:pt x="414021" y="339038"/>
                  </a:lnTo>
                  <a:lnTo>
                    <a:pt x="398701" y="294310"/>
                  </a:lnTo>
                  <a:lnTo>
                    <a:pt x="378569" y="250523"/>
                  </a:lnTo>
                  <a:lnTo>
                    <a:pt x="354154" y="209038"/>
                  </a:lnTo>
                  <a:lnTo>
                    <a:pt x="326213" y="170957"/>
                  </a:lnTo>
                  <a:lnTo>
                    <a:pt x="295066" y="136381"/>
                  </a:lnTo>
                  <a:lnTo>
                    <a:pt x="261031" y="105409"/>
                  </a:lnTo>
                  <a:lnTo>
                    <a:pt x="224429" y="78143"/>
                  </a:lnTo>
                  <a:lnTo>
                    <a:pt x="185578" y="54683"/>
                  </a:lnTo>
                  <a:lnTo>
                    <a:pt x="144798" y="35129"/>
                  </a:lnTo>
                  <a:lnTo>
                    <a:pt x="102409" y="19581"/>
                  </a:lnTo>
                  <a:lnTo>
                    <a:pt x="58729" y="8141"/>
                  </a:lnTo>
                  <a:lnTo>
                    <a:pt x="14077" y="908"/>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60"/>
            <p:cNvSpPr/>
            <p:nvPr/>
          </p:nvSpPr>
          <p:spPr>
            <a:xfrm>
              <a:off x="556608" y="5259008"/>
              <a:ext cx="784225" cy="784225"/>
            </a:xfrm>
            <a:custGeom>
              <a:avLst/>
              <a:gdLst/>
              <a:ahLst/>
              <a:cxnLst/>
              <a:rect l="l" t="t" r="r" b="b"/>
              <a:pathLst>
                <a:path w="784225" h="784225" extrusionOk="0">
                  <a:moveTo>
                    <a:pt x="395221" y="0"/>
                  </a:moveTo>
                  <a:lnTo>
                    <a:pt x="348428" y="2412"/>
                  </a:lnTo>
                  <a:lnTo>
                    <a:pt x="301737" y="10555"/>
                  </a:lnTo>
                  <a:lnTo>
                    <a:pt x="255641" y="24582"/>
                  </a:lnTo>
                  <a:lnTo>
                    <a:pt x="210633" y="44649"/>
                  </a:lnTo>
                  <a:lnTo>
                    <a:pt x="168432" y="70140"/>
                  </a:lnTo>
                  <a:lnTo>
                    <a:pt x="130569" y="99973"/>
                  </a:lnTo>
                  <a:lnTo>
                    <a:pt x="97199" y="133654"/>
                  </a:lnTo>
                  <a:lnTo>
                    <a:pt x="68477" y="170689"/>
                  </a:lnTo>
                  <a:lnTo>
                    <a:pt x="44558" y="210585"/>
                  </a:lnTo>
                  <a:lnTo>
                    <a:pt x="25596" y="252847"/>
                  </a:lnTo>
                  <a:lnTo>
                    <a:pt x="11745" y="296982"/>
                  </a:lnTo>
                  <a:lnTo>
                    <a:pt x="3162" y="342496"/>
                  </a:lnTo>
                  <a:lnTo>
                    <a:pt x="0" y="388896"/>
                  </a:lnTo>
                  <a:lnTo>
                    <a:pt x="2413" y="435688"/>
                  </a:lnTo>
                  <a:lnTo>
                    <a:pt x="10558" y="482378"/>
                  </a:lnTo>
                  <a:lnTo>
                    <a:pt x="24587" y="528472"/>
                  </a:lnTo>
                  <a:lnTo>
                    <a:pt x="44657" y="573477"/>
                  </a:lnTo>
                  <a:lnTo>
                    <a:pt x="70116" y="615621"/>
                  </a:lnTo>
                  <a:lnTo>
                    <a:pt x="99926" y="653445"/>
                  </a:lnTo>
                  <a:lnTo>
                    <a:pt x="133594" y="686793"/>
                  </a:lnTo>
                  <a:lnTo>
                    <a:pt x="170624" y="715505"/>
                  </a:lnTo>
                  <a:lnTo>
                    <a:pt x="210522" y="739426"/>
                  </a:lnTo>
                  <a:lnTo>
                    <a:pt x="252793" y="758398"/>
                  </a:lnTo>
                  <a:lnTo>
                    <a:pt x="296942" y="772263"/>
                  </a:lnTo>
                  <a:lnTo>
                    <a:pt x="342474" y="780865"/>
                  </a:lnTo>
                  <a:lnTo>
                    <a:pt x="388896" y="784046"/>
                  </a:lnTo>
                  <a:lnTo>
                    <a:pt x="435711" y="781649"/>
                  </a:lnTo>
                  <a:lnTo>
                    <a:pt x="482426" y="773516"/>
                  </a:lnTo>
                  <a:lnTo>
                    <a:pt x="528545" y="759491"/>
                  </a:lnTo>
                  <a:lnTo>
                    <a:pt x="573574" y="739415"/>
                  </a:lnTo>
                  <a:lnTo>
                    <a:pt x="615754" y="713932"/>
                  </a:lnTo>
                  <a:lnTo>
                    <a:pt x="653594" y="684097"/>
                  </a:lnTo>
                  <a:lnTo>
                    <a:pt x="686940" y="650406"/>
                  </a:lnTo>
                  <a:lnTo>
                    <a:pt x="715639" y="613354"/>
                  </a:lnTo>
                  <a:lnTo>
                    <a:pt x="739537" y="573438"/>
                  </a:lnTo>
                  <a:lnTo>
                    <a:pt x="758479" y="531155"/>
                  </a:lnTo>
                  <a:lnTo>
                    <a:pt x="772312" y="486999"/>
                  </a:lnTo>
                  <a:lnTo>
                    <a:pt x="780883" y="441468"/>
                  </a:lnTo>
                  <a:lnTo>
                    <a:pt x="784037" y="395057"/>
                  </a:lnTo>
                  <a:lnTo>
                    <a:pt x="781621" y="348262"/>
                  </a:lnTo>
                  <a:lnTo>
                    <a:pt x="773480" y="301580"/>
                  </a:lnTo>
                  <a:lnTo>
                    <a:pt x="759461" y="255506"/>
                  </a:lnTo>
                  <a:lnTo>
                    <a:pt x="739410" y="210536"/>
                  </a:lnTo>
                  <a:lnTo>
                    <a:pt x="713933" y="168359"/>
                  </a:lnTo>
                  <a:lnTo>
                    <a:pt x="684111" y="130516"/>
                  </a:lnTo>
                  <a:lnTo>
                    <a:pt x="650440" y="97163"/>
                  </a:lnTo>
                  <a:lnTo>
                    <a:pt x="613412" y="68453"/>
                  </a:lnTo>
                  <a:lnTo>
                    <a:pt x="573523" y="44544"/>
                  </a:lnTo>
                  <a:lnTo>
                    <a:pt x="531265" y="25588"/>
                  </a:lnTo>
                  <a:lnTo>
                    <a:pt x="487133" y="11743"/>
                  </a:lnTo>
                  <a:lnTo>
                    <a:pt x="441620" y="3161"/>
                  </a:lnTo>
                  <a:lnTo>
                    <a:pt x="395221"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60"/>
            <p:cNvSpPr/>
            <p:nvPr/>
          </p:nvSpPr>
          <p:spPr>
            <a:xfrm>
              <a:off x="0" y="1351176"/>
              <a:ext cx="422275" cy="1128395"/>
            </a:xfrm>
            <a:custGeom>
              <a:avLst/>
              <a:gdLst/>
              <a:ahLst/>
              <a:cxnLst/>
              <a:rect l="l" t="t" r="r" b="b"/>
              <a:pathLst>
                <a:path w="422275" h="1128395" extrusionOk="0">
                  <a:moveTo>
                    <a:pt x="0" y="0"/>
                  </a:moveTo>
                  <a:lnTo>
                    <a:pt x="0" y="1127783"/>
                  </a:lnTo>
                  <a:lnTo>
                    <a:pt x="18226" y="1122549"/>
                  </a:lnTo>
                  <a:lnTo>
                    <a:pt x="62703" y="1105801"/>
                  </a:lnTo>
                  <a:lnTo>
                    <a:pt x="106376" y="1085187"/>
                  </a:lnTo>
                  <a:lnTo>
                    <a:pt x="148214" y="1061129"/>
                  </a:lnTo>
                  <a:lnTo>
                    <a:pt x="187341" y="1034202"/>
                  </a:lnTo>
                  <a:lnTo>
                    <a:pt x="223692" y="1004611"/>
                  </a:lnTo>
                  <a:lnTo>
                    <a:pt x="257203" y="972558"/>
                  </a:lnTo>
                  <a:lnTo>
                    <a:pt x="287810" y="938248"/>
                  </a:lnTo>
                  <a:lnTo>
                    <a:pt x="315450" y="901886"/>
                  </a:lnTo>
                  <a:lnTo>
                    <a:pt x="340058" y="863674"/>
                  </a:lnTo>
                  <a:lnTo>
                    <a:pt x="361571" y="823818"/>
                  </a:lnTo>
                  <a:lnTo>
                    <a:pt x="379925" y="782522"/>
                  </a:lnTo>
                  <a:lnTo>
                    <a:pt x="395055" y="739988"/>
                  </a:lnTo>
                  <a:lnTo>
                    <a:pt x="406898" y="696423"/>
                  </a:lnTo>
                  <a:lnTo>
                    <a:pt x="415390" y="652028"/>
                  </a:lnTo>
                  <a:lnTo>
                    <a:pt x="420467" y="607010"/>
                  </a:lnTo>
                  <a:lnTo>
                    <a:pt x="422065" y="561571"/>
                  </a:lnTo>
                  <a:lnTo>
                    <a:pt x="420121" y="515916"/>
                  </a:lnTo>
                  <a:lnTo>
                    <a:pt x="414569" y="470249"/>
                  </a:lnTo>
                  <a:lnTo>
                    <a:pt x="405347" y="424773"/>
                  </a:lnTo>
                  <a:lnTo>
                    <a:pt x="392390" y="379694"/>
                  </a:lnTo>
                  <a:lnTo>
                    <a:pt x="375634" y="335214"/>
                  </a:lnTo>
                  <a:lnTo>
                    <a:pt x="355017" y="291539"/>
                  </a:lnTo>
                  <a:lnTo>
                    <a:pt x="330959" y="249698"/>
                  </a:lnTo>
                  <a:lnTo>
                    <a:pt x="304035" y="210565"/>
                  </a:lnTo>
                  <a:lnTo>
                    <a:pt x="274446" y="174204"/>
                  </a:lnTo>
                  <a:lnTo>
                    <a:pt x="242398" y="140680"/>
                  </a:lnTo>
                  <a:lnTo>
                    <a:pt x="208095" y="110055"/>
                  </a:lnTo>
                  <a:lnTo>
                    <a:pt x="171740" y="82396"/>
                  </a:lnTo>
                  <a:lnTo>
                    <a:pt x="133537" y="57766"/>
                  </a:lnTo>
                  <a:lnTo>
                    <a:pt x="93692" y="36230"/>
                  </a:lnTo>
                  <a:lnTo>
                    <a:pt x="52407" y="17851"/>
                  </a:lnTo>
                  <a:lnTo>
                    <a:pt x="9888" y="2695"/>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60"/>
            <p:cNvSpPr/>
            <p:nvPr/>
          </p:nvSpPr>
          <p:spPr>
            <a:xfrm>
              <a:off x="201306" y="0"/>
              <a:ext cx="1407160" cy="408305"/>
            </a:xfrm>
            <a:custGeom>
              <a:avLst/>
              <a:gdLst/>
              <a:ahLst/>
              <a:cxnLst/>
              <a:rect l="l" t="t" r="r" b="b"/>
              <a:pathLst>
                <a:path w="1407160" h="408305" extrusionOk="0">
                  <a:moveTo>
                    <a:pt x="1406874" y="0"/>
                  </a:moveTo>
                  <a:lnTo>
                    <a:pt x="0" y="0"/>
                  </a:lnTo>
                  <a:lnTo>
                    <a:pt x="8034" y="14354"/>
                  </a:lnTo>
                  <a:lnTo>
                    <a:pt x="33368" y="54042"/>
                  </a:lnTo>
                  <a:lnTo>
                    <a:pt x="60658" y="91805"/>
                  </a:lnTo>
                  <a:lnTo>
                    <a:pt x="89802" y="127610"/>
                  </a:lnTo>
                  <a:lnTo>
                    <a:pt x="120696" y="161425"/>
                  </a:lnTo>
                  <a:lnTo>
                    <a:pt x="153238" y="193218"/>
                  </a:lnTo>
                  <a:lnTo>
                    <a:pt x="187326" y="222956"/>
                  </a:lnTo>
                  <a:lnTo>
                    <a:pt x="222858" y="250608"/>
                  </a:lnTo>
                  <a:lnTo>
                    <a:pt x="259730" y="276140"/>
                  </a:lnTo>
                  <a:lnTo>
                    <a:pt x="297840" y="299522"/>
                  </a:lnTo>
                  <a:lnTo>
                    <a:pt x="337086" y="320720"/>
                  </a:lnTo>
                  <a:lnTo>
                    <a:pt x="377365" y="339703"/>
                  </a:lnTo>
                  <a:lnTo>
                    <a:pt x="418575" y="356439"/>
                  </a:lnTo>
                  <a:lnTo>
                    <a:pt x="460613" y="370894"/>
                  </a:lnTo>
                  <a:lnTo>
                    <a:pt x="503377" y="383038"/>
                  </a:lnTo>
                  <a:lnTo>
                    <a:pt x="546764" y="392838"/>
                  </a:lnTo>
                  <a:lnTo>
                    <a:pt x="590671" y="400261"/>
                  </a:lnTo>
                  <a:lnTo>
                    <a:pt x="634996" y="405276"/>
                  </a:lnTo>
                  <a:lnTo>
                    <a:pt x="679637" y="407850"/>
                  </a:lnTo>
                  <a:lnTo>
                    <a:pt x="724491" y="407951"/>
                  </a:lnTo>
                  <a:lnTo>
                    <a:pt x="769455" y="405547"/>
                  </a:lnTo>
                  <a:lnTo>
                    <a:pt x="814427" y="400606"/>
                  </a:lnTo>
                  <a:lnTo>
                    <a:pt x="859305" y="393095"/>
                  </a:lnTo>
                  <a:lnTo>
                    <a:pt x="903985" y="382983"/>
                  </a:lnTo>
                  <a:lnTo>
                    <a:pt x="948366" y="370237"/>
                  </a:lnTo>
                  <a:lnTo>
                    <a:pt x="992345" y="354825"/>
                  </a:lnTo>
                  <a:lnTo>
                    <a:pt x="1035819" y="336715"/>
                  </a:lnTo>
                  <a:lnTo>
                    <a:pt x="1078686" y="315875"/>
                  </a:lnTo>
                  <a:lnTo>
                    <a:pt x="1120249" y="292611"/>
                  </a:lnTo>
                  <a:lnTo>
                    <a:pt x="1159920" y="267287"/>
                  </a:lnTo>
                  <a:lnTo>
                    <a:pt x="1197668" y="240006"/>
                  </a:lnTo>
                  <a:lnTo>
                    <a:pt x="1233460" y="210871"/>
                  </a:lnTo>
                  <a:lnTo>
                    <a:pt x="1267263" y="179984"/>
                  </a:lnTo>
                  <a:lnTo>
                    <a:pt x="1299046" y="147448"/>
                  </a:lnTo>
                  <a:lnTo>
                    <a:pt x="1328777" y="113365"/>
                  </a:lnTo>
                  <a:lnTo>
                    <a:pt x="1356422" y="77838"/>
                  </a:lnTo>
                  <a:lnTo>
                    <a:pt x="1381949" y="40970"/>
                  </a:lnTo>
                  <a:lnTo>
                    <a:pt x="1405328" y="2863"/>
                  </a:lnTo>
                  <a:lnTo>
                    <a:pt x="1406874"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50;p160"/>
          <p:cNvSpPr/>
          <p:nvPr/>
        </p:nvSpPr>
        <p:spPr>
          <a:xfrm>
            <a:off x="0" y="5760718"/>
            <a:ext cx="12192000" cy="685802"/>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6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Poppins Medium"/>
              <a:buNone/>
              <a:defRPr sz="4000" b="0" i="0" u="none" strike="noStrike" cap="non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60"/>
          <p:cNvSpPr txBox="1"/>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p>
            <a:pPr marL="12700" marR="0" lvl="0" indent="0" algn="l" rtl="0">
              <a:lnSpc>
                <a:spcPct val="140000"/>
              </a:lnSpc>
              <a:spcBef>
                <a:spcPts val="0"/>
              </a:spcBef>
              <a:spcAft>
                <a:spcPts val="0"/>
              </a:spcAft>
              <a:buClr>
                <a:srgbClr val="000000"/>
              </a:buClr>
              <a:buSzPts val="4000"/>
              <a:buFont typeface="Poppins Medium"/>
              <a:buNone/>
            </a:pPr>
            <a:r>
              <a:rPr lang="en-US" sz="4000" b="0" i="0" u="sng">
                <a:solidFill>
                  <a:srgbClr val="000000"/>
                </a:solidFill>
                <a:latin typeface="Poppins Medium"/>
                <a:ea typeface="Poppins Medium"/>
                <a:cs typeface="Poppins Medium"/>
                <a:sym typeface="Poppins Medium"/>
              </a:rPr>
              <a:t>                  </a:t>
            </a:r>
            <a:endParaRPr sz="4000" b="0" i="0" u="sng">
              <a:solidFill>
                <a:srgbClr val="000000"/>
              </a:solidFill>
              <a:latin typeface="Poppins Medium"/>
              <a:ea typeface="Poppins Medium"/>
              <a:cs typeface="Poppins Medium"/>
              <a:sym typeface="Poppins Medium"/>
            </a:endParaRPr>
          </a:p>
        </p:txBody>
      </p:sp>
      <p:sp>
        <p:nvSpPr>
          <p:cNvPr id="55" name="Google Shape;55;p160"/>
          <p:cNvSpPr/>
          <p:nvPr/>
        </p:nvSpPr>
        <p:spPr>
          <a:xfrm>
            <a:off x="9839590" y="6446515"/>
            <a:ext cx="1956647" cy="114300"/>
          </a:xfrm>
          <a:custGeom>
            <a:avLst/>
            <a:gdLst/>
            <a:ahLst/>
            <a:cxnLst/>
            <a:rect l="l" t="t" r="r" b="b"/>
            <a:pathLst>
              <a:path w="1467484" h="114300" extrusionOk="0">
                <a:moveTo>
                  <a:pt x="1467129" y="0"/>
                </a:moveTo>
                <a:lnTo>
                  <a:pt x="1467129" y="114299"/>
                </a:lnTo>
                <a:lnTo>
                  <a:pt x="0" y="114299"/>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60"/>
          <p:cNvSpPr/>
          <p:nvPr/>
        </p:nvSpPr>
        <p:spPr>
          <a:xfrm>
            <a:off x="11795761" y="5760715"/>
            <a:ext cx="0" cy="685800"/>
          </a:xfrm>
          <a:custGeom>
            <a:avLst/>
            <a:gdLst/>
            <a:ahLst/>
            <a:cxnLst/>
            <a:rect l="l" t="t" r="r" b="b"/>
            <a:pathLst>
              <a:path w="120000" h="685800" extrusionOk="0">
                <a:moveTo>
                  <a:pt x="0" y="0"/>
                </a:moveTo>
                <a:lnTo>
                  <a:pt x="0" y="685799"/>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160"/>
          <p:cNvPicPr preferRelativeResize="0"/>
          <p:nvPr/>
        </p:nvPicPr>
        <p:blipFill rotWithShape="1">
          <a:blip r:embed="rId16">
            <a:alphaModFix/>
          </a:blip>
          <a:srcRect/>
          <a:stretch/>
        </p:blipFill>
        <p:spPr>
          <a:xfrm>
            <a:off x="305058" y="5847504"/>
            <a:ext cx="1219263" cy="774740"/>
          </a:xfrm>
          <a:prstGeom prst="rect">
            <a:avLst/>
          </a:prstGeom>
          <a:noFill/>
          <a:ln>
            <a:noFill/>
          </a:ln>
        </p:spPr>
      </p:pic>
      <p:sp>
        <p:nvSpPr>
          <p:cNvPr id="58" name="Google Shape;58;p160"/>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
        <p:nvSpPr>
          <p:cNvPr id="59" name="Google Shape;59;p16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0" name="Google Shape;60;p160"/>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462108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29"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5B6B82"/>
            </a:gs>
            <a:gs pos="50000">
              <a:srgbClr val="465872"/>
            </a:gs>
            <a:gs pos="100000">
              <a:srgbClr val="334358"/>
            </a:gs>
          </a:gsLst>
          <a:lin ang="5400000" scaled="0"/>
        </a:gradFill>
        <a:effectLst/>
      </p:bgPr>
    </p:bg>
    <p:spTree>
      <p:nvGrpSpPr>
        <p:cNvPr id="1" name="Shape 319"/>
        <p:cNvGrpSpPr/>
        <p:nvPr/>
      </p:nvGrpSpPr>
      <p:grpSpPr>
        <a:xfrm>
          <a:off x="0" y="0"/>
          <a:ext cx="0" cy="0"/>
          <a:chOff x="0" y="0"/>
          <a:chExt cx="0" cy="0"/>
        </a:xfrm>
      </p:grpSpPr>
      <p:sp>
        <p:nvSpPr>
          <p:cNvPr id="320" name="Google Shape;320;p162"/>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1" name="Google Shape;321;p16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Poppins Medium"/>
              <a:buNone/>
              <a:defRPr sz="4000" b="0" i="0" u="none" strike="noStrike" cap="none">
                <a:solidFill>
                  <a:schemeClr val="lt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99856006"/>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week.org/ew/section/blogs/index.html"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hyperlink" Target="http://blogs.denverpost.com/coloradoclassroom/" TargetMode="External"/><Relationship Id="rId4" Type="http://schemas.openxmlformats.org/officeDocument/2006/relationships/hyperlink" Target="https://ies.ed.gov/ncee/edlabs/regions/central/blo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ashboard.ed.gov/dashboard.aspx"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ies.ed.gov/ncee/edlabs/projects/project.asp?projectID=4489"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5jWNpLvdocU"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zoom.us/recording/play/h0X_bsj7bkquJonbotWVziAbXsm2evM62OGoOwDxz8puiaCZgVNSguwohzvucbly?continueMode=true"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https://ies.ed.gov/ncee/edlabs/regions/central/events/emotion-regulation-childhood.as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https://piktochart.com/" TargetMode="External"/><Relationship Id="rId7" Type="http://schemas.openxmlformats.org/officeDocument/2006/relationships/hyperlink" Target="https://www.visme.co/"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s://venngage.com/" TargetMode="External"/><Relationship Id="rId5" Type="http://schemas.openxmlformats.org/officeDocument/2006/relationships/hyperlink" Target="https://www.youtube.com/watch?v=82Nbj9C3azU" TargetMode="External"/><Relationship Id="rId4" Type="http://schemas.openxmlformats.org/officeDocument/2006/relationships/hyperlink" Target="https://www.canva.com/create/infographic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plainlanguage.gov/guidelines/" TargetMode="External"/><Relationship Id="rId3" Type="http://schemas.openxmlformats.org/officeDocument/2006/relationships/hyperlink" Target="https://www.ahrq.gov/professionals/quality-patient-safety/patient-safety-resources/resources/advances-in-patient-safety/vol4/planningtool.html#components" TargetMode="External"/><Relationship Id="rId7" Type="http://schemas.openxmlformats.org/officeDocument/2006/relationships/hyperlink" Target="https://www.ncbi.nlm.nih.gov/pubmed/18287924"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https://www.cottagehealth.org/population-health/learning-lab/toolkit/" TargetMode="External"/><Relationship Id="rId5" Type="http://schemas.openxmlformats.org/officeDocument/2006/relationships/hyperlink" Target="https://www.cottagehealth.org/population-health/learning-lab/toolkit/analyze-interpret-evaluation-data/" TargetMode="External"/><Relationship Id="rId4" Type="http://schemas.openxmlformats.org/officeDocument/2006/relationships/hyperlink" Target="https://www.cdc.gov/eval/guide/index.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ies.ed.gov/ncee/edlabs/infographics/pdf/REL_CE_South_Dakota_Snapshot.pdf"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hyperlink" Target="http://www.endvawnow.org/uploads/browser/files/UNIFEM_guidance%20note_evaluation_Dissemination.pdf" TargetMode="External"/><Relationship Id="rId4" Type="http://schemas.openxmlformats.org/officeDocument/2006/relationships/hyperlink" Target="https://ies.ed.gov/ncee/edlabs/infographics/pdf/REL_MW_Acceleration_programs_in_Minnesota_Characteristics_and_college_pathways_of_students_who_participate.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7" Type="http://schemas.openxmlformats.org/officeDocument/2006/relationships/hyperlink" Target="mailto:shen_m@cde.state.co.u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mailto:shimmin_a@cde.state.co.us" TargetMode="External"/><Relationship Id="rId5" Type="http://schemas.openxmlformats.org/officeDocument/2006/relationships/hyperlink" Target="mailto:negley_t@cde.state.co.us" TargetMode="External"/><Relationship Id="rId4" Type="http://schemas.openxmlformats.org/officeDocument/2006/relationships/hyperlink" Target="mailto:Collins_d@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Program Evaluation Training</a:t>
            </a:r>
          </a:p>
        </p:txBody>
      </p:sp>
      <p:sp>
        <p:nvSpPr>
          <p:cNvPr id="3" name="Subtitle 2"/>
          <p:cNvSpPr>
            <a:spLocks noGrp="1"/>
          </p:cNvSpPr>
          <p:nvPr>
            <p:ph type="subTitle" idx="1"/>
          </p:nvPr>
        </p:nvSpPr>
        <p:spPr/>
        <p:txBody>
          <a:bodyPr/>
          <a:lstStyle/>
          <a:p>
            <a:r>
              <a:rPr lang="en-US"/>
              <a:t>January </a:t>
            </a:r>
            <a:r>
              <a:rPr lang="en-US" dirty="0"/>
              <a:t>2020</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62"/>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pPr>
              <a:buSzPts val="4800"/>
            </a:pPr>
            <a:r>
              <a:rPr lang="en-US" sz="4800" dirty="0"/>
              <a:t>Part 6: Interpreting and Presenting Findings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24" name="Google Shape;2124;p125"/>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The Program Evaluation Cycle: Part 6</a:t>
            </a:r>
            <a:endParaRPr sz="2800" dirty="0">
              <a:latin typeface="Trebuchet MS"/>
              <a:ea typeface="Trebuchet MS"/>
              <a:cs typeface="Trebuchet MS"/>
              <a:sym typeface="Trebuchet MS"/>
            </a:endParaRPr>
          </a:p>
        </p:txBody>
      </p:sp>
      <p:grpSp>
        <p:nvGrpSpPr>
          <p:cNvPr id="2110" name="Google Shape;2110;p125" descr="The Program Evaluation Cycle - Part 6: Dissemination "/>
          <p:cNvGrpSpPr/>
          <p:nvPr/>
        </p:nvGrpSpPr>
        <p:grpSpPr>
          <a:xfrm>
            <a:off x="3908846" y="1393930"/>
            <a:ext cx="4374306" cy="4069174"/>
            <a:chOff x="860846" y="-3070"/>
            <a:chExt cx="4374306" cy="4069174"/>
          </a:xfrm>
        </p:grpSpPr>
        <p:sp>
          <p:nvSpPr>
            <p:cNvPr id="2111" name="Google Shape;2111;p125"/>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endParaRPr/>
            </a:p>
          </p:txBody>
        </p:sp>
        <p:sp>
          <p:nvSpPr>
            <p:cNvPr id="2112" name="Google Shape;2112;p125"/>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113" name="Google Shape;2113;p125"/>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1: Logic Model</a:t>
              </a:r>
              <a:endParaRPr/>
            </a:p>
          </p:txBody>
        </p:sp>
        <p:sp>
          <p:nvSpPr>
            <p:cNvPr id="2114" name="Google Shape;2114;p125"/>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115" name="Google Shape;2115;p125"/>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2: Evaluation Questions</a:t>
              </a:r>
              <a:endParaRPr/>
            </a:p>
          </p:txBody>
        </p:sp>
        <p:sp>
          <p:nvSpPr>
            <p:cNvPr id="2116" name="Google Shape;2116;p125"/>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117" name="Google Shape;2117;p125"/>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3: Data Sources</a:t>
              </a:r>
              <a:endParaRPr/>
            </a:p>
          </p:txBody>
        </p:sp>
        <p:sp>
          <p:nvSpPr>
            <p:cNvPr id="2118" name="Google Shape;2118;p125"/>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119" name="Google Shape;2119;p125"/>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4: Data Collection Tools</a:t>
              </a:r>
              <a:endParaRPr/>
            </a:p>
          </p:txBody>
        </p:sp>
        <p:sp>
          <p:nvSpPr>
            <p:cNvPr id="2120" name="Google Shape;2120;p125"/>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121" name="Google Shape;2121;p125"/>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5: Data Preparation and Analysis</a:t>
              </a:r>
              <a:endParaRPr/>
            </a:p>
          </p:txBody>
        </p:sp>
        <p:sp>
          <p:nvSpPr>
            <p:cNvPr id="2122" name="Google Shape;2122;p125"/>
            <p:cNvSpPr/>
            <p:nvPr/>
          </p:nvSpPr>
          <p:spPr>
            <a:xfrm>
              <a:off x="860846" y="827842"/>
              <a:ext cx="1515070" cy="757535"/>
            </a:xfrm>
            <a:prstGeom prst="roundRect">
              <a:avLst>
                <a:gd name="adj" fmla="val 16667"/>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123" name="Google Shape;2123;p125"/>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6: Dissemination</a:t>
              </a:r>
              <a:endParaRPr/>
            </a:p>
          </p:txBody>
        </p:sp>
      </p:grpSp>
      <p:sp>
        <p:nvSpPr>
          <p:cNvPr id="18" name="Slide Number Placeholder 3">
            <a:extLst>
              <a:ext uri="{FF2B5EF4-FFF2-40B4-BE49-F238E27FC236}">
                <a16:creationId xmlns:a16="http://schemas.microsoft.com/office/drawing/2014/main" id="{0A714F6D-743C-4E14-AE8A-36EAFC23C895}"/>
              </a:ext>
            </a:extLst>
          </p:cNvPr>
          <p:cNvSpPr txBox="1">
            <a:spLocks/>
          </p:cNvSpPr>
          <p:nvPr/>
        </p:nvSpPr>
        <p:spPr>
          <a:xfrm>
            <a:off x="0" y="6470261"/>
            <a:ext cx="443565"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914400" rtl="0" eaLnBrk="1" latinLnBrk="0" hangingPunct="1">
              <a:spcBef>
                <a:spcPts val="0"/>
              </a:spcBef>
              <a:buNone/>
              <a:defRPr sz="1200" kern="1200">
                <a:solidFill>
                  <a:srgbClr val="A5A5A5"/>
                </a:solidFill>
                <a:latin typeface="Calibri"/>
                <a:ea typeface="Calibri"/>
                <a:cs typeface="Calibri"/>
                <a:sym typeface="Calibri"/>
              </a:defRPr>
            </a:lvl1pPr>
            <a:lvl2pPr marL="0" marR="0" lvl="1" indent="0" algn="ctr" defTabSz="914400" rtl="0" eaLnBrk="1" latinLnBrk="0" hangingPunct="1">
              <a:spcBef>
                <a:spcPts val="0"/>
              </a:spcBef>
              <a:buNone/>
              <a:defRPr sz="1200" kern="1200">
                <a:solidFill>
                  <a:srgbClr val="A5A5A5"/>
                </a:solidFill>
                <a:latin typeface="Calibri"/>
                <a:ea typeface="Calibri"/>
                <a:cs typeface="Calibri"/>
                <a:sym typeface="Calibri"/>
              </a:defRPr>
            </a:lvl2pPr>
            <a:lvl3pPr marL="0" marR="0" lvl="2" indent="0" algn="ctr" defTabSz="914400" rtl="0" eaLnBrk="1" latinLnBrk="0" hangingPunct="1">
              <a:spcBef>
                <a:spcPts val="0"/>
              </a:spcBef>
              <a:buNone/>
              <a:defRPr sz="1200" kern="1200">
                <a:solidFill>
                  <a:srgbClr val="A5A5A5"/>
                </a:solidFill>
                <a:latin typeface="Calibri"/>
                <a:ea typeface="Calibri"/>
                <a:cs typeface="Calibri"/>
                <a:sym typeface="Calibri"/>
              </a:defRPr>
            </a:lvl3pPr>
            <a:lvl4pPr marL="0" marR="0" lvl="3" indent="0" algn="ctr" defTabSz="914400" rtl="0" eaLnBrk="1" latinLnBrk="0" hangingPunct="1">
              <a:spcBef>
                <a:spcPts val="0"/>
              </a:spcBef>
              <a:buNone/>
              <a:defRPr sz="1200" kern="1200">
                <a:solidFill>
                  <a:srgbClr val="A5A5A5"/>
                </a:solidFill>
                <a:latin typeface="Calibri"/>
                <a:ea typeface="Calibri"/>
                <a:cs typeface="Calibri"/>
                <a:sym typeface="Calibri"/>
              </a:defRPr>
            </a:lvl4pPr>
            <a:lvl5pPr marL="0" marR="0" lvl="4" indent="0" algn="ctr" defTabSz="914400" rtl="0" eaLnBrk="1" latinLnBrk="0" hangingPunct="1">
              <a:spcBef>
                <a:spcPts val="0"/>
              </a:spcBef>
              <a:buNone/>
              <a:defRPr sz="1200" kern="1200">
                <a:solidFill>
                  <a:srgbClr val="A5A5A5"/>
                </a:solidFill>
                <a:latin typeface="Calibri"/>
                <a:ea typeface="Calibri"/>
                <a:cs typeface="Calibri"/>
                <a:sym typeface="Calibri"/>
              </a:defRPr>
            </a:lvl5pPr>
            <a:lvl6pPr marL="0" marR="0" lvl="5" indent="0" algn="ctr" defTabSz="914400" rtl="0" eaLnBrk="1" latinLnBrk="0" hangingPunct="1">
              <a:spcBef>
                <a:spcPts val="0"/>
              </a:spcBef>
              <a:buNone/>
              <a:defRPr sz="1200" kern="1200">
                <a:solidFill>
                  <a:srgbClr val="A5A5A5"/>
                </a:solidFill>
                <a:latin typeface="Calibri"/>
                <a:ea typeface="Calibri"/>
                <a:cs typeface="Calibri"/>
                <a:sym typeface="Calibri"/>
              </a:defRPr>
            </a:lvl6pPr>
            <a:lvl7pPr marL="0" marR="0" lvl="6" indent="0" algn="ctr" defTabSz="914400" rtl="0" eaLnBrk="1" latinLnBrk="0" hangingPunct="1">
              <a:spcBef>
                <a:spcPts val="0"/>
              </a:spcBef>
              <a:buNone/>
              <a:defRPr sz="1200" kern="1200">
                <a:solidFill>
                  <a:srgbClr val="A5A5A5"/>
                </a:solidFill>
                <a:latin typeface="Calibri"/>
                <a:ea typeface="Calibri"/>
                <a:cs typeface="Calibri"/>
                <a:sym typeface="Calibri"/>
              </a:defRPr>
            </a:lvl7pPr>
            <a:lvl8pPr marL="0" marR="0" lvl="7" indent="0" algn="ctr" defTabSz="914400" rtl="0" eaLnBrk="1" latinLnBrk="0" hangingPunct="1">
              <a:spcBef>
                <a:spcPts val="0"/>
              </a:spcBef>
              <a:buNone/>
              <a:defRPr sz="1200" kern="1200">
                <a:solidFill>
                  <a:srgbClr val="A5A5A5"/>
                </a:solidFill>
                <a:latin typeface="Calibri"/>
                <a:ea typeface="Calibri"/>
                <a:cs typeface="Calibri"/>
                <a:sym typeface="Calibri"/>
              </a:defRPr>
            </a:lvl8pPr>
            <a:lvl9pPr marL="0" marR="0" lvl="8" indent="0" algn="ctr" defTabSz="914400" rtl="0" eaLnBrk="1" latinLnBrk="0" hangingPunct="1">
              <a:spcBef>
                <a:spcPts val="0"/>
              </a:spcBef>
              <a:buNone/>
              <a:defRPr sz="1200" kern="1200">
                <a:solidFill>
                  <a:srgbClr val="A5A5A5"/>
                </a:solidFill>
                <a:latin typeface="Calibri"/>
                <a:ea typeface="Calibri"/>
                <a:cs typeface="Calibri"/>
                <a:sym typeface="Calibri"/>
              </a:defRPr>
            </a:lvl9pPr>
          </a:lstStyle>
          <a:p>
            <a:fld id="{C479D5F6-EDCB-402A-AC08-4943A1820E8F}" type="slidenum">
              <a:rPr lang="en-US" sz="1400" smtClean="0">
                <a:solidFill>
                  <a:schemeClr val="bg1">
                    <a:lumMod val="50000"/>
                  </a:schemeClr>
                </a:solidFill>
              </a:rPr>
              <a:pPr/>
              <a:t>11</a:t>
            </a:fld>
            <a:endParaRPr lang="en-US" sz="1400" dirty="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9"/>
        <p:cNvGrpSpPr/>
        <p:nvPr/>
      </p:nvGrpSpPr>
      <p:grpSpPr>
        <a:xfrm>
          <a:off x="0" y="0"/>
          <a:ext cx="0" cy="0"/>
          <a:chOff x="0" y="0"/>
          <a:chExt cx="0" cy="0"/>
        </a:xfrm>
      </p:grpSpPr>
      <p:sp>
        <p:nvSpPr>
          <p:cNvPr id="2130" name="Google Shape;2130;p126"/>
          <p:cNvSpPr txBox="1">
            <a:spLocks noGrp="1"/>
          </p:cNvSpPr>
          <p:nvPr>
            <p:ph type="title"/>
          </p:nvPr>
        </p:nvSpPr>
        <p:spPr>
          <a:xfrm>
            <a:off x="1905001" y="359915"/>
            <a:ext cx="6999291"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Part 6 Goals</a:t>
            </a:r>
            <a:endParaRPr sz="2800">
              <a:latin typeface="Trebuchet MS"/>
              <a:ea typeface="Trebuchet MS"/>
              <a:cs typeface="Trebuchet MS"/>
              <a:sym typeface="Trebuchet MS"/>
            </a:endParaRPr>
          </a:p>
        </p:txBody>
      </p:sp>
      <p:sp>
        <p:nvSpPr>
          <p:cNvPr id="2131" name="Google Shape;2131;p126"/>
          <p:cNvSpPr txBox="1">
            <a:spLocks noGrp="1"/>
          </p:cNvSpPr>
          <p:nvPr>
            <p:ph type="body" idx="1"/>
          </p:nvPr>
        </p:nvSpPr>
        <p:spPr>
          <a:xfrm>
            <a:off x="1905001" y="1447800"/>
            <a:ext cx="8305801" cy="3733800"/>
          </a:xfrm>
          <a:prstGeom prst="rect">
            <a:avLst/>
          </a:prstGeom>
          <a:noFill/>
          <a:ln>
            <a:noFill/>
          </a:ln>
        </p:spPr>
        <p:txBody>
          <a:bodyPr spcFirstLastPara="1" wrap="square" lIns="0" tIns="0" rIns="0" bIns="0" anchor="ctr" anchorCtr="0">
            <a:noAutofit/>
          </a:bodyPr>
          <a:lstStyle/>
          <a:p>
            <a:pPr marL="514350" indent="-342900">
              <a:spcBef>
                <a:spcPts val="0"/>
              </a:spcBef>
              <a:buFont typeface="Arial"/>
              <a:buChar char="•"/>
            </a:pPr>
            <a:r>
              <a:rPr lang="en-US">
                <a:solidFill>
                  <a:srgbClr val="000000"/>
                </a:solidFill>
                <a:latin typeface="Calibri"/>
                <a:ea typeface="Calibri"/>
                <a:cs typeface="Calibri"/>
                <a:sym typeface="Calibri"/>
              </a:rPr>
              <a:t>Interpret results in the context of the logic model and evaluation questions.</a:t>
            </a:r>
            <a:endParaRPr/>
          </a:p>
          <a:p>
            <a:pPr marL="514350" indent="-342900">
              <a:buFont typeface="Arial"/>
              <a:buChar char="•"/>
            </a:pPr>
            <a:r>
              <a:rPr lang="en-US">
                <a:solidFill>
                  <a:srgbClr val="000000"/>
                </a:solidFill>
                <a:latin typeface="Calibri"/>
                <a:ea typeface="Calibri"/>
                <a:cs typeface="Calibri"/>
                <a:sym typeface="Calibri"/>
              </a:rPr>
              <a:t>Develop a dissemination plan.</a:t>
            </a:r>
            <a:endParaRPr/>
          </a:p>
          <a:p>
            <a:pPr marL="514350" indent="-342900">
              <a:buFont typeface="Arial"/>
              <a:buChar char="•"/>
            </a:pPr>
            <a:r>
              <a:rPr lang="en-US">
                <a:solidFill>
                  <a:srgbClr val="000000"/>
                </a:solidFill>
                <a:latin typeface="Calibri"/>
                <a:ea typeface="Calibri"/>
                <a:cs typeface="Calibri"/>
                <a:sym typeface="Calibri"/>
              </a:rPr>
              <a:t>Understand best practices in data visualization. </a:t>
            </a:r>
            <a:endParaRPr/>
          </a:p>
        </p:txBody>
      </p:sp>
      <p:sp>
        <p:nvSpPr>
          <p:cNvPr id="5" name="Slide Number Placeholder 3">
            <a:extLst>
              <a:ext uri="{FF2B5EF4-FFF2-40B4-BE49-F238E27FC236}">
                <a16:creationId xmlns:a16="http://schemas.microsoft.com/office/drawing/2014/main" id="{D324284E-D703-4AB8-B8EB-99F9653B680C}"/>
              </a:ext>
            </a:extLst>
          </p:cNvPr>
          <p:cNvSpPr txBox="1">
            <a:spLocks/>
          </p:cNvSpPr>
          <p:nvPr/>
        </p:nvSpPr>
        <p:spPr>
          <a:xfrm>
            <a:off x="0" y="6470261"/>
            <a:ext cx="443565"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914400" rtl="0" eaLnBrk="1" latinLnBrk="0" hangingPunct="1">
              <a:spcBef>
                <a:spcPts val="0"/>
              </a:spcBef>
              <a:buNone/>
              <a:defRPr sz="1200" kern="1200">
                <a:solidFill>
                  <a:srgbClr val="A5A5A5"/>
                </a:solidFill>
                <a:latin typeface="Calibri"/>
                <a:ea typeface="Calibri"/>
                <a:cs typeface="Calibri"/>
                <a:sym typeface="Calibri"/>
              </a:defRPr>
            </a:lvl1pPr>
            <a:lvl2pPr marL="0" marR="0" lvl="1" indent="0" algn="ctr" defTabSz="914400" rtl="0" eaLnBrk="1" latinLnBrk="0" hangingPunct="1">
              <a:spcBef>
                <a:spcPts val="0"/>
              </a:spcBef>
              <a:buNone/>
              <a:defRPr sz="1200" kern="1200">
                <a:solidFill>
                  <a:srgbClr val="A5A5A5"/>
                </a:solidFill>
                <a:latin typeface="Calibri"/>
                <a:ea typeface="Calibri"/>
                <a:cs typeface="Calibri"/>
                <a:sym typeface="Calibri"/>
              </a:defRPr>
            </a:lvl2pPr>
            <a:lvl3pPr marL="0" marR="0" lvl="2" indent="0" algn="ctr" defTabSz="914400" rtl="0" eaLnBrk="1" latinLnBrk="0" hangingPunct="1">
              <a:spcBef>
                <a:spcPts val="0"/>
              </a:spcBef>
              <a:buNone/>
              <a:defRPr sz="1200" kern="1200">
                <a:solidFill>
                  <a:srgbClr val="A5A5A5"/>
                </a:solidFill>
                <a:latin typeface="Calibri"/>
                <a:ea typeface="Calibri"/>
                <a:cs typeface="Calibri"/>
                <a:sym typeface="Calibri"/>
              </a:defRPr>
            </a:lvl3pPr>
            <a:lvl4pPr marL="0" marR="0" lvl="3" indent="0" algn="ctr" defTabSz="914400" rtl="0" eaLnBrk="1" latinLnBrk="0" hangingPunct="1">
              <a:spcBef>
                <a:spcPts val="0"/>
              </a:spcBef>
              <a:buNone/>
              <a:defRPr sz="1200" kern="1200">
                <a:solidFill>
                  <a:srgbClr val="A5A5A5"/>
                </a:solidFill>
                <a:latin typeface="Calibri"/>
                <a:ea typeface="Calibri"/>
                <a:cs typeface="Calibri"/>
                <a:sym typeface="Calibri"/>
              </a:defRPr>
            </a:lvl4pPr>
            <a:lvl5pPr marL="0" marR="0" lvl="4" indent="0" algn="ctr" defTabSz="914400" rtl="0" eaLnBrk="1" latinLnBrk="0" hangingPunct="1">
              <a:spcBef>
                <a:spcPts val="0"/>
              </a:spcBef>
              <a:buNone/>
              <a:defRPr sz="1200" kern="1200">
                <a:solidFill>
                  <a:srgbClr val="A5A5A5"/>
                </a:solidFill>
                <a:latin typeface="Calibri"/>
                <a:ea typeface="Calibri"/>
                <a:cs typeface="Calibri"/>
                <a:sym typeface="Calibri"/>
              </a:defRPr>
            </a:lvl5pPr>
            <a:lvl6pPr marL="0" marR="0" lvl="5" indent="0" algn="ctr" defTabSz="914400" rtl="0" eaLnBrk="1" latinLnBrk="0" hangingPunct="1">
              <a:spcBef>
                <a:spcPts val="0"/>
              </a:spcBef>
              <a:buNone/>
              <a:defRPr sz="1200" kern="1200">
                <a:solidFill>
                  <a:srgbClr val="A5A5A5"/>
                </a:solidFill>
                <a:latin typeface="Calibri"/>
                <a:ea typeface="Calibri"/>
                <a:cs typeface="Calibri"/>
                <a:sym typeface="Calibri"/>
              </a:defRPr>
            </a:lvl6pPr>
            <a:lvl7pPr marL="0" marR="0" lvl="6" indent="0" algn="ctr" defTabSz="914400" rtl="0" eaLnBrk="1" latinLnBrk="0" hangingPunct="1">
              <a:spcBef>
                <a:spcPts val="0"/>
              </a:spcBef>
              <a:buNone/>
              <a:defRPr sz="1200" kern="1200">
                <a:solidFill>
                  <a:srgbClr val="A5A5A5"/>
                </a:solidFill>
                <a:latin typeface="Calibri"/>
                <a:ea typeface="Calibri"/>
                <a:cs typeface="Calibri"/>
                <a:sym typeface="Calibri"/>
              </a:defRPr>
            </a:lvl7pPr>
            <a:lvl8pPr marL="0" marR="0" lvl="7" indent="0" algn="ctr" defTabSz="914400" rtl="0" eaLnBrk="1" latinLnBrk="0" hangingPunct="1">
              <a:spcBef>
                <a:spcPts val="0"/>
              </a:spcBef>
              <a:buNone/>
              <a:defRPr sz="1200" kern="1200">
                <a:solidFill>
                  <a:srgbClr val="A5A5A5"/>
                </a:solidFill>
                <a:latin typeface="Calibri"/>
                <a:ea typeface="Calibri"/>
                <a:cs typeface="Calibri"/>
                <a:sym typeface="Calibri"/>
              </a:defRPr>
            </a:lvl8pPr>
            <a:lvl9pPr marL="0" marR="0" lvl="8" indent="0" algn="ctr" defTabSz="914400" rtl="0" eaLnBrk="1" latinLnBrk="0" hangingPunct="1">
              <a:spcBef>
                <a:spcPts val="0"/>
              </a:spcBef>
              <a:buNone/>
              <a:defRPr sz="1200" kern="1200">
                <a:solidFill>
                  <a:srgbClr val="A5A5A5"/>
                </a:solidFill>
                <a:latin typeface="Calibri"/>
                <a:ea typeface="Calibri"/>
                <a:cs typeface="Calibri"/>
                <a:sym typeface="Calibri"/>
              </a:defRPr>
            </a:lvl9pPr>
          </a:lstStyle>
          <a:p>
            <a:fld id="{C479D5F6-EDCB-402A-AC08-4943A1820E8F}" type="slidenum">
              <a:rPr lang="en-US" sz="1400" smtClean="0">
                <a:solidFill>
                  <a:schemeClr val="bg1">
                    <a:lumMod val="50000"/>
                  </a:schemeClr>
                </a:solidFill>
              </a:rPr>
              <a:pPr/>
              <a:t>12</a:t>
            </a:fld>
            <a:endParaRPr lang="en-US" sz="1400" dirty="0">
              <a:solidFill>
                <a:schemeClr val="bg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40" name="Google Shape;2140;p127"/>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Interpreting Data Analysis Results</a:t>
            </a:r>
            <a:endParaRPr sz="2800">
              <a:latin typeface="Trebuchet MS"/>
              <a:ea typeface="Trebuchet MS"/>
              <a:cs typeface="Trebuchet MS"/>
              <a:sym typeface="Trebuchet MS"/>
            </a:endParaRPr>
          </a:p>
        </p:txBody>
      </p:sp>
      <p:sp>
        <p:nvSpPr>
          <p:cNvPr id="2137" name="Google Shape;2137;p127"/>
          <p:cNvSpPr txBox="1">
            <a:spLocks noGrp="1"/>
          </p:cNvSpPr>
          <p:nvPr>
            <p:ph type="body" idx="1"/>
          </p:nvPr>
        </p:nvSpPr>
        <p:spPr>
          <a:xfrm>
            <a:off x="2152650" y="1463040"/>
            <a:ext cx="6509126" cy="4351338"/>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b="1">
                <a:latin typeface="Calibri"/>
                <a:ea typeface="Calibri"/>
                <a:cs typeface="Calibri"/>
                <a:sym typeface="Calibri"/>
              </a:rPr>
              <a:t>Descriptive</a:t>
            </a:r>
            <a:r>
              <a:rPr lang="en-US" sz="2400">
                <a:latin typeface="Calibri"/>
                <a:ea typeface="Calibri"/>
                <a:cs typeface="Calibri"/>
                <a:sym typeface="Calibri"/>
              </a:rPr>
              <a:t>: I am describing the characteristics of students, teachers, administrators, or other individuals involved in my intervention. </a:t>
            </a:r>
            <a:endParaRPr/>
          </a:p>
          <a:p>
            <a:pPr marL="342900" indent="-342900">
              <a:spcBef>
                <a:spcPts val="1600"/>
              </a:spcBef>
              <a:buSzPts val="2400"/>
              <a:buFont typeface="Arial"/>
              <a:buChar char="•"/>
            </a:pPr>
            <a:r>
              <a:rPr lang="en-US" sz="2400" b="1">
                <a:latin typeface="Calibri"/>
                <a:ea typeface="Calibri"/>
                <a:cs typeface="Calibri"/>
                <a:sym typeface="Calibri"/>
              </a:rPr>
              <a:t>Correlational</a:t>
            </a:r>
            <a:r>
              <a:rPr lang="en-US" sz="2400">
                <a:latin typeface="Calibri"/>
                <a:ea typeface="Calibri"/>
                <a:cs typeface="Calibri"/>
                <a:sym typeface="Calibri"/>
              </a:rPr>
              <a:t>: I am evaluating whether my intervention was associated with changes for students, teachers, administrators, or other individuals involved in my intervention.  </a:t>
            </a:r>
            <a:endParaRPr/>
          </a:p>
          <a:p>
            <a:pPr marL="342900" indent="-342900">
              <a:spcBef>
                <a:spcPts val="1600"/>
              </a:spcBef>
              <a:buSzPts val="2400"/>
              <a:buFont typeface="Arial"/>
              <a:buChar char="•"/>
            </a:pPr>
            <a:r>
              <a:rPr lang="en-US" sz="2400" b="1">
                <a:latin typeface="Calibri"/>
                <a:ea typeface="Calibri"/>
                <a:cs typeface="Calibri"/>
                <a:sym typeface="Calibri"/>
              </a:rPr>
              <a:t>Impact/causal</a:t>
            </a:r>
            <a:r>
              <a:rPr lang="en-US" sz="2400">
                <a:latin typeface="Calibri"/>
                <a:ea typeface="Calibri"/>
                <a:cs typeface="Calibri"/>
                <a:sym typeface="Calibri"/>
              </a:rPr>
              <a:t>: I am evaluating whether my intervention caused a change among students, teachers, administrators, or other individuals involved in my intervention.</a:t>
            </a:r>
            <a:endParaRPr/>
          </a:p>
          <a:p>
            <a:pPr marL="342900" indent="-190500">
              <a:spcBef>
                <a:spcPts val="1600"/>
              </a:spcBef>
              <a:buSzPts val="2400"/>
            </a:pPr>
            <a:endParaRPr sz="2400">
              <a:latin typeface="Calibri"/>
              <a:ea typeface="Calibri"/>
              <a:cs typeface="Calibri"/>
              <a:sym typeface="Calibri"/>
            </a:endParaRPr>
          </a:p>
        </p:txBody>
      </p:sp>
      <p:pic>
        <p:nvPicPr>
          <p:cNvPr id="2141" name="Google Shape;2141;p1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133466" y="2667001"/>
            <a:ext cx="2162710" cy="1436427"/>
          </a:xfrm>
          <a:prstGeom prst="rect">
            <a:avLst/>
          </a:prstGeom>
          <a:noFill/>
          <a:ln>
            <a:noFill/>
          </a:ln>
        </p:spPr>
      </p:pic>
      <p:sp>
        <p:nvSpPr>
          <p:cNvPr id="7" name="Slide Number Placeholder 3">
            <a:extLst>
              <a:ext uri="{FF2B5EF4-FFF2-40B4-BE49-F238E27FC236}">
                <a16:creationId xmlns:a16="http://schemas.microsoft.com/office/drawing/2014/main" id="{4B2300A3-2446-4D16-9661-FA9EA4923D7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13</a:t>
            </a:fld>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9" name="Google Shape;2149;p128"/>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Interpretation: Conclusions</a:t>
            </a:r>
            <a:endParaRPr sz="2800">
              <a:latin typeface="Trebuchet MS"/>
              <a:ea typeface="Trebuchet MS"/>
              <a:cs typeface="Trebuchet MS"/>
              <a:sym typeface="Trebuchet MS"/>
            </a:endParaRPr>
          </a:p>
        </p:txBody>
      </p:sp>
      <p:sp>
        <p:nvSpPr>
          <p:cNvPr id="2146" name="Google Shape;2146;p128"/>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The purpose of data interpretation is to answer the evaluation questions.</a:t>
            </a:r>
            <a:endParaRPr/>
          </a:p>
          <a:p>
            <a:pPr indent="-457200">
              <a:spcBef>
                <a:spcPts val="1600"/>
              </a:spcBef>
              <a:buFont typeface="Arial"/>
              <a:buChar char="•"/>
            </a:pPr>
            <a:r>
              <a:rPr lang="en-US">
                <a:latin typeface="Calibri"/>
                <a:ea typeface="Calibri"/>
                <a:cs typeface="Calibri"/>
                <a:sym typeface="Calibri"/>
              </a:rPr>
              <a:t>Involving stakeholders at this stage may be helpful, even when disagreements arise.</a:t>
            </a:r>
            <a:endParaRPr/>
          </a:p>
          <a:p>
            <a:pPr indent="-457200">
              <a:spcBef>
                <a:spcPts val="1600"/>
              </a:spcBef>
              <a:buFont typeface="Arial"/>
              <a:buChar char="•"/>
            </a:pPr>
            <a:r>
              <a:rPr lang="en-US">
                <a:latin typeface="Calibri"/>
                <a:ea typeface="Calibri"/>
                <a:cs typeface="Calibri"/>
                <a:sym typeface="Calibri"/>
              </a:rPr>
              <a:t>Conclusions involve interpretation and </a:t>
            </a:r>
            <a:r>
              <a:rPr lang="en-US" i="1">
                <a:latin typeface="Calibri"/>
                <a:ea typeface="Calibri"/>
                <a:cs typeface="Calibri"/>
                <a:sym typeface="Calibri"/>
              </a:rPr>
              <a:t>lead</a:t>
            </a:r>
            <a:r>
              <a:rPr lang="en-US">
                <a:latin typeface="Calibri"/>
                <a:ea typeface="Calibri"/>
                <a:cs typeface="Calibri"/>
                <a:sym typeface="Calibri"/>
              </a:rPr>
              <a:t> to recommendations </a:t>
            </a:r>
            <a:r>
              <a:rPr lang="en-US" sz="1400">
                <a:latin typeface="Calibri"/>
                <a:ea typeface="Calibri"/>
                <a:cs typeface="Calibri"/>
                <a:sym typeface="Calibri"/>
              </a:rPr>
              <a:t>(Center for Disease Control and Prevention Program Performance and Evaluation Office, n.d.; Cottage Health, n.d.)</a:t>
            </a:r>
            <a:endParaRPr/>
          </a:p>
          <a:p>
            <a:pPr indent="-279400">
              <a:spcBef>
                <a:spcPts val="1600"/>
              </a:spcBef>
            </a:pPr>
            <a:endParaRPr>
              <a:latin typeface="Calibri"/>
              <a:ea typeface="Calibri"/>
              <a:cs typeface="Calibri"/>
              <a:sym typeface="Calibri"/>
            </a:endParaRPr>
          </a:p>
        </p:txBody>
      </p:sp>
      <p:sp>
        <p:nvSpPr>
          <p:cNvPr id="2150" name="Google Shape;2150;p128"/>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V for more information</a:t>
            </a:r>
            <a:endParaRPr/>
          </a:p>
        </p:txBody>
      </p:sp>
      <p:sp>
        <p:nvSpPr>
          <p:cNvPr id="7" name="Slide Number Placeholder 3">
            <a:extLst>
              <a:ext uri="{FF2B5EF4-FFF2-40B4-BE49-F238E27FC236}">
                <a16:creationId xmlns:a16="http://schemas.microsoft.com/office/drawing/2014/main" id="{548ECF54-9C1B-4A54-88F5-D0DD8EA760DB}"/>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14</a:t>
            </a:fld>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8" name="Google Shape;2158;p129"/>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Turning Results into Recommendations</a:t>
            </a:r>
            <a:endParaRPr sz="2800">
              <a:latin typeface="Trebuchet MS"/>
              <a:ea typeface="Trebuchet MS"/>
              <a:cs typeface="Trebuchet MS"/>
              <a:sym typeface="Trebuchet MS"/>
            </a:endParaRPr>
          </a:p>
        </p:txBody>
      </p:sp>
      <p:sp>
        <p:nvSpPr>
          <p:cNvPr id="2155" name="Google Shape;2155;p129"/>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a:latin typeface="Calibri"/>
                <a:ea typeface="Calibri"/>
                <a:cs typeface="Calibri"/>
                <a:sym typeface="Calibri"/>
              </a:rPr>
              <a:t>Recommendations should be:</a:t>
            </a:r>
            <a:endParaRPr/>
          </a:p>
          <a:p>
            <a:pPr marL="685800" lvl="1" indent="-228600">
              <a:spcBef>
                <a:spcPts val="900"/>
              </a:spcBef>
              <a:buClr>
                <a:srgbClr val="005288"/>
              </a:buClr>
              <a:buSzPts val="2000"/>
            </a:pPr>
            <a:r>
              <a:rPr lang="en-US" sz="2000" b="1">
                <a:solidFill>
                  <a:srgbClr val="005288"/>
                </a:solidFill>
              </a:rPr>
              <a:t>Pertinent</a:t>
            </a:r>
            <a:r>
              <a:rPr lang="en-US" sz="2000">
                <a:solidFill>
                  <a:srgbClr val="005288"/>
                </a:solidFill>
              </a:rPr>
              <a:t>: They relate back to the evaluation questions.</a:t>
            </a:r>
            <a:endParaRPr/>
          </a:p>
          <a:p>
            <a:pPr marL="685800" lvl="1" indent="-228600">
              <a:spcBef>
                <a:spcPts val="900"/>
              </a:spcBef>
              <a:buClr>
                <a:srgbClr val="005288"/>
              </a:buClr>
              <a:buSzPts val="2000"/>
            </a:pPr>
            <a:r>
              <a:rPr lang="en-US" sz="2000" b="1">
                <a:solidFill>
                  <a:srgbClr val="005288"/>
                </a:solidFill>
              </a:rPr>
              <a:t>Actionable</a:t>
            </a:r>
            <a:r>
              <a:rPr lang="en-US" sz="2000">
                <a:solidFill>
                  <a:srgbClr val="005288"/>
                </a:solidFill>
              </a:rPr>
              <a:t>: They are able to be implemented.</a:t>
            </a:r>
            <a:endParaRPr/>
          </a:p>
          <a:p>
            <a:pPr marL="685800" lvl="1" indent="-228600">
              <a:spcBef>
                <a:spcPts val="900"/>
              </a:spcBef>
              <a:buClr>
                <a:srgbClr val="005288"/>
              </a:buClr>
              <a:buSzPts val="2000"/>
            </a:pPr>
            <a:r>
              <a:rPr lang="en-US" sz="2000" b="1">
                <a:solidFill>
                  <a:srgbClr val="005288"/>
                </a:solidFill>
              </a:rPr>
              <a:t>Reasonable</a:t>
            </a:r>
            <a:r>
              <a:rPr lang="en-US" sz="2000">
                <a:solidFill>
                  <a:srgbClr val="005288"/>
                </a:solidFill>
              </a:rPr>
              <a:t>: They make use of available resources.</a:t>
            </a:r>
            <a:endParaRPr/>
          </a:p>
          <a:p>
            <a:pPr marL="685800" lvl="1" indent="-228600">
              <a:spcBef>
                <a:spcPts val="900"/>
              </a:spcBef>
              <a:buClr>
                <a:srgbClr val="005288"/>
              </a:buClr>
              <a:buSzPts val="2000"/>
            </a:pPr>
            <a:r>
              <a:rPr lang="en-US" sz="2000" b="1">
                <a:solidFill>
                  <a:srgbClr val="005288"/>
                </a:solidFill>
              </a:rPr>
              <a:t>Specific</a:t>
            </a:r>
            <a:r>
              <a:rPr lang="en-US" sz="2000">
                <a:solidFill>
                  <a:srgbClr val="005288"/>
                </a:solidFill>
              </a:rPr>
              <a:t>: They are clear and well-defined.</a:t>
            </a:r>
            <a:endParaRPr/>
          </a:p>
          <a:p>
            <a:pPr marL="685800" lvl="1" indent="-228600">
              <a:spcBef>
                <a:spcPts val="900"/>
              </a:spcBef>
              <a:buClr>
                <a:srgbClr val="005288"/>
              </a:buClr>
              <a:buSzPts val="2000"/>
            </a:pPr>
            <a:r>
              <a:rPr lang="en-US" sz="2000" b="1">
                <a:solidFill>
                  <a:srgbClr val="005288"/>
                </a:solidFill>
              </a:rPr>
              <a:t>Evaluative</a:t>
            </a:r>
            <a:r>
              <a:rPr lang="en-US" sz="2000">
                <a:solidFill>
                  <a:srgbClr val="005288"/>
                </a:solidFill>
              </a:rPr>
              <a:t>: They take into consideration the values of stakeholders and lead to a judgement of some sort.</a:t>
            </a:r>
            <a:endParaRPr/>
          </a:p>
          <a:p>
            <a:pPr marL="685800" lvl="1" indent="-228600">
              <a:spcBef>
                <a:spcPts val="900"/>
              </a:spcBef>
              <a:buClr>
                <a:srgbClr val="005288"/>
              </a:buClr>
              <a:buSzPts val="2000"/>
            </a:pPr>
            <a:r>
              <a:rPr lang="en-US" sz="2000" b="1">
                <a:solidFill>
                  <a:srgbClr val="005288"/>
                </a:solidFill>
              </a:rPr>
              <a:t>Complete</a:t>
            </a:r>
            <a:r>
              <a:rPr lang="en-US" sz="2000">
                <a:solidFill>
                  <a:srgbClr val="005288"/>
                </a:solidFill>
              </a:rPr>
              <a:t>: They address the key areas as described by the evaluation questions.</a:t>
            </a:r>
            <a:endParaRPr/>
          </a:p>
          <a:p>
            <a:pPr marL="0" indent="0">
              <a:spcBef>
                <a:spcPts val="1400"/>
              </a:spcBef>
            </a:pPr>
            <a:endParaRPr>
              <a:latin typeface="Calibri"/>
              <a:ea typeface="Calibri"/>
              <a:cs typeface="Calibri"/>
              <a:sym typeface="Calibri"/>
            </a:endParaRPr>
          </a:p>
        </p:txBody>
      </p:sp>
      <p:sp>
        <p:nvSpPr>
          <p:cNvPr id="2159" name="Google Shape;2159;p129"/>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W for more information</a:t>
            </a:r>
            <a:endParaRPr/>
          </a:p>
        </p:txBody>
      </p:sp>
      <p:sp>
        <p:nvSpPr>
          <p:cNvPr id="7" name="Slide Number Placeholder 3">
            <a:extLst>
              <a:ext uri="{FF2B5EF4-FFF2-40B4-BE49-F238E27FC236}">
                <a16:creationId xmlns:a16="http://schemas.microsoft.com/office/drawing/2014/main" id="{1ECBA455-CCC0-4A37-8FEF-1328840F2B6D}"/>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15</a:t>
            </a:fld>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130"/>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0" indent="0">
              <a:spcBef>
                <a:spcPts val="0"/>
              </a:spcBef>
            </a:pPr>
            <a:r>
              <a:rPr lang="en-US">
                <a:latin typeface="Calibri"/>
                <a:ea typeface="Calibri"/>
                <a:cs typeface="Calibri"/>
                <a:sym typeface="Calibri"/>
              </a:rPr>
              <a:t>Why disseminate?</a:t>
            </a:r>
            <a:endParaRPr/>
          </a:p>
          <a:p>
            <a:pPr lvl="1" indent="-457200">
              <a:spcBef>
                <a:spcPts val="600"/>
              </a:spcBef>
              <a:buSzPts val="2400"/>
            </a:pPr>
            <a:r>
              <a:rPr lang="en-US" i="1"/>
              <a:t>Altruism</a:t>
            </a:r>
            <a:r>
              <a:rPr lang="en-US"/>
              <a:t>: To help others with similar challenges.</a:t>
            </a:r>
            <a:endParaRPr/>
          </a:p>
          <a:p>
            <a:pPr lvl="1" indent="-457200">
              <a:spcBef>
                <a:spcPts val="600"/>
              </a:spcBef>
              <a:buSzPts val="2400"/>
            </a:pPr>
            <a:r>
              <a:rPr lang="en-US" i="1"/>
              <a:t>Money</a:t>
            </a:r>
            <a:r>
              <a:rPr lang="en-US"/>
              <a:t>: To build credibility with funders.</a:t>
            </a:r>
            <a:endParaRPr/>
          </a:p>
          <a:p>
            <a:pPr lvl="1" indent="-457200">
              <a:spcBef>
                <a:spcPts val="600"/>
              </a:spcBef>
              <a:buSzPts val="2400"/>
            </a:pPr>
            <a:r>
              <a:rPr lang="en-US" i="1"/>
              <a:t>Relationship-building</a:t>
            </a:r>
            <a:r>
              <a:rPr lang="en-US"/>
              <a:t>: To provide transparency in your process.</a:t>
            </a:r>
            <a:endParaRPr/>
          </a:p>
          <a:p>
            <a:pPr lvl="1" indent="-457200">
              <a:spcBef>
                <a:spcPts val="600"/>
              </a:spcBef>
              <a:buSzPts val="2400"/>
            </a:pPr>
            <a:r>
              <a:rPr lang="en-US" i="1"/>
              <a:t>Promotion</a:t>
            </a:r>
            <a:r>
              <a:rPr lang="en-US"/>
              <a:t>: To publicize your work.</a:t>
            </a:r>
            <a:endParaRPr/>
          </a:p>
          <a:p>
            <a:pPr marL="0" indent="0">
              <a:spcBef>
                <a:spcPts val="1600"/>
              </a:spcBef>
            </a:pPr>
            <a:endParaRPr>
              <a:latin typeface="Calibri"/>
              <a:ea typeface="Calibri"/>
              <a:cs typeface="Calibri"/>
              <a:sym typeface="Calibri"/>
            </a:endParaRPr>
          </a:p>
        </p:txBody>
      </p:sp>
      <p:sp>
        <p:nvSpPr>
          <p:cNvPr id="2167" name="Google Shape;2167;p130"/>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Dissemination Planning</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AD9B00B2-369B-4953-9031-688D263DADC6}"/>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16</a:t>
            </a:fld>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1"/>
        <p:cNvGrpSpPr/>
        <p:nvPr/>
      </p:nvGrpSpPr>
      <p:grpSpPr>
        <a:xfrm>
          <a:off x="0" y="0"/>
          <a:ext cx="0" cy="0"/>
          <a:chOff x="0" y="0"/>
          <a:chExt cx="0" cy="0"/>
        </a:xfrm>
      </p:grpSpPr>
      <p:sp>
        <p:nvSpPr>
          <p:cNvPr id="2175" name="Google Shape;2175;p131"/>
          <p:cNvSpPr txBox="1">
            <a:spLocks noGrp="1"/>
          </p:cNvSpPr>
          <p:nvPr>
            <p:ph type="title"/>
          </p:nvPr>
        </p:nvSpPr>
        <p:spPr>
          <a:xfrm>
            <a:off x="1905000" y="381000"/>
            <a:ext cx="7862867"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Reporting: Federal Plain Language Guidelines</a:t>
            </a:r>
            <a:endParaRPr sz="2800">
              <a:latin typeface="Trebuchet MS"/>
              <a:ea typeface="Trebuchet MS"/>
              <a:cs typeface="Trebuchet MS"/>
              <a:sym typeface="Trebuchet MS"/>
            </a:endParaRPr>
          </a:p>
        </p:txBody>
      </p:sp>
      <p:sp>
        <p:nvSpPr>
          <p:cNvPr id="2172" name="Google Shape;2172;p131"/>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The Plain Language Action and Information Network (2011) recommends that stakeholders be able to</a:t>
            </a:r>
            <a:endParaRPr/>
          </a:p>
          <a:p>
            <a:pPr marL="685800" lvl="1" indent="-228600">
              <a:buSzPts val="2400"/>
            </a:pPr>
            <a:r>
              <a:rPr lang="en-US"/>
              <a:t>“find what they need[;]</a:t>
            </a:r>
            <a:endParaRPr/>
          </a:p>
          <a:p>
            <a:pPr marL="685800" lvl="1" indent="-228600">
              <a:buSzPts val="2400"/>
            </a:pPr>
            <a:r>
              <a:rPr lang="en-US"/>
              <a:t>understand what they find; and</a:t>
            </a:r>
            <a:endParaRPr/>
          </a:p>
          <a:p>
            <a:pPr marL="685800" lvl="1" indent="-228600">
              <a:buSzPts val="2400"/>
            </a:pPr>
            <a:r>
              <a:rPr lang="en-US"/>
              <a:t>use what they find to meet their needs.” (p. i)</a:t>
            </a:r>
            <a:endParaRPr/>
          </a:p>
          <a:p>
            <a:pPr indent="-457200">
              <a:buFont typeface="Arial"/>
              <a:buChar char="•"/>
            </a:pPr>
            <a:r>
              <a:rPr lang="en-US">
                <a:latin typeface="Calibri"/>
                <a:ea typeface="Calibri"/>
                <a:cs typeface="Calibri"/>
                <a:sym typeface="Calibri"/>
              </a:rPr>
              <a:t>Using Handouts X and Y, check that your recommendations in Handout W are written in plain language.</a:t>
            </a:r>
            <a:endParaRPr/>
          </a:p>
          <a:p>
            <a:pPr indent="-279400"/>
            <a:endParaRPr>
              <a:latin typeface="Calibri"/>
              <a:ea typeface="Calibri"/>
              <a:cs typeface="Calibri"/>
              <a:sym typeface="Calibri"/>
            </a:endParaRPr>
          </a:p>
        </p:txBody>
      </p:sp>
      <p:sp>
        <p:nvSpPr>
          <p:cNvPr id="2176" name="Google Shape;2176;p131"/>
          <p:cNvSpPr txBox="1"/>
          <p:nvPr/>
        </p:nvSpPr>
        <p:spPr>
          <a:xfrm>
            <a:off x="8661777" y="4849406"/>
            <a:ext cx="1631273"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X and Y for more information</a:t>
            </a:r>
            <a:endParaRPr/>
          </a:p>
        </p:txBody>
      </p:sp>
      <p:sp>
        <p:nvSpPr>
          <p:cNvPr id="7" name="Slide Number Placeholder 3">
            <a:extLst>
              <a:ext uri="{FF2B5EF4-FFF2-40B4-BE49-F238E27FC236}">
                <a16:creationId xmlns:a16="http://schemas.microsoft.com/office/drawing/2014/main" id="{9DF34C59-1793-4D8A-9F87-9C132134260F}"/>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17</a:t>
            </a:fld>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1" name="Google Shape;2181;p132"/>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A strategic plan for sharing the results of an evaluation to potential users. </a:t>
            </a:r>
            <a:endParaRPr/>
          </a:p>
          <a:p>
            <a:pPr indent="-457200">
              <a:spcBef>
                <a:spcPts val="1600"/>
              </a:spcBef>
              <a:buFont typeface="Arial"/>
              <a:buChar char="•"/>
            </a:pPr>
            <a:r>
              <a:rPr lang="en-US">
                <a:latin typeface="Calibri"/>
                <a:ea typeface="Calibri"/>
                <a:cs typeface="Calibri"/>
                <a:sym typeface="Calibri"/>
              </a:rPr>
              <a:t>A plan to translate research into practice </a:t>
            </a:r>
            <a:r>
              <a:rPr lang="en-US" sz="1400">
                <a:latin typeface="Calibri"/>
                <a:ea typeface="Calibri"/>
                <a:cs typeface="Calibri"/>
                <a:sym typeface="Calibri"/>
              </a:rPr>
              <a:t>(United Nations Development Fund for Women, Evaluation Unit, 2011).</a:t>
            </a:r>
            <a:endParaRPr/>
          </a:p>
          <a:p>
            <a:pPr indent="-279400">
              <a:spcBef>
                <a:spcPts val="1600"/>
              </a:spcBef>
            </a:pPr>
            <a:endParaRPr>
              <a:latin typeface="Calibri"/>
              <a:ea typeface="Calibri"/>
              <a:cs typeface="Calibri"/>
              <a:sym typeface="Calibri"/>
            </a:endParaRPr>
          </a:p>
        </p:txBody>
      </p:sp>
      <p:sp>
        <p:nvSpPr>
          <p:cNvPr id="2184" name="Google Shape;2184;p132"/>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a Dissemination Plan?</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6AA25B32-B9D9-4B1C-8572-531E5B405688}"/>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18</a:t>
            </a:fld>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92" name="Google Shape;2192;p133"/>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Dissemination Planning – Key Questions</a:t>
            </a:r>
            <a:endParaRPr sz="2800">
              <a:latin typeface="Trebuchet MS"/>
              <a:ea typeface="Trebuchet MS"/>
              <a:cs typeface="Trebuchet MS"/>
              <a:sym typeface="Trebuchet MS"/>
            </a:endParaRPr>
          </a:p>
        </p:txBody>
      </p:sp>
      <p:sp>
        <p:nvSpPr>
          <p:cNvPr id="2189" name="Google Shape;2189;p133"/>
          <p:cNvSpPr txBox="1">
            <a:spLocks noGrp="1"/>
          </p:cNvSpPr>
          <p:nvPr>
            <p:ph type="body" idx="1"/>
          </p:nvPr>
        </p:nvSpPr>
        <p:spPr>
          <a:xfrm>
            <a:off x="2152650" y="1463040"/>
            <a:ext cx="607695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b="1">
                <a:latin typeface="Calibri"/>
                <a:ea typeface="Calibri"/>
                <a:cs typeface="Calibri"/>
                <a:sym typeface="Calibri"/>
              </a:rPr>
              <a:t>Audience</a:t>
            </a:r>
            <a:r>
              <a:rPr lang="en-US">
                <a:latin typeface="Calibri"/>
                <a:ea typeface="Calibri"/>
                <a:cs typeface="Calibri"/>
                <a:sym typeface="Calibri"/>
              </a:rPr>
              <a:t>: Who needs this information? </a:t>
            </a:r>
            <a:endParaRPr/>
          </a:p>
          <a:p>
            <a:pPr indent="-457200">
              <a:spcBef>
                <a:spcPts val="1600"/>
              </a:spcBef>
              <a:buFont typeface="Arial"/>
              <a:buChar char="•"/>
            </a:pPr>
            <a:r>
              <a:rPr lang="en-US" b="1">
                <a:latin typeface="Calibri"/>
                <a:ea typeface="Calibri"/>
                <a:cs typeface="Calibri"/>
                <a:sym typeface="Calibri"/>
              </a:rPr>
              <a:t>Message</a:t>
            </a:r>
            <a:r>
              <a:rPr lang="en-US">
                <a:latin typeface="Calibri"/>
                <a:ea typeface="Calibri"/>
                <a:cs typeface="Calibri"/>
                <a:sym typeface="Calibri"/>
              </a:rPr>
              <a:t>: What do they need to know?</a:t>
            </a:r>
            <a:endParaRPr/>
          </a:p>
          <a:p>
            <a:pPr indent="-457200">
              <a:spcBef>
                <a:spcPts val="1600"/>
              </a:spcBef>
              <a:buFont typeface="Arial"/>
              <a:buChar char="•"/>
            </a:pPr>
            <a:r>
              <a:rPr lang="en-US" b="1">
                <a:latin typeface="Calibri"/>
                <a:ea typeface="Calibri"/>
                <a:cs typeface="Calibri"/>
                <a:sym typeface="Calibri"/>
              </a:rPr>
              <a:t>Forum</a:t>
            </a:r>
            <a:r>
              <a:rPr lang="en-US">
                <a:latin typeface="Calibri"/>
                <a:ea typeface="Calibri"/>
                <a:cs typeface="Calibri"/>
                <a:sym typeface="Calibri"/>
              </a:rPr>
              <a:t>: What is the best way to transmit this information?</a:t>
            </a:r>
            <a:endParaRPr/>
          </a:p>
          <a:p>
            <a:pPr indent="-457200">
              <a:spcBef>
                <a:spcPts val="1600"/>
              </a:spcBef>
              <a:buFont typeface="Arial"/>
              <a:buChar char="•"/>
            </a:pPr>
            <a:r>
              <a:rPr lang="en-US" b="1">
                <a:latin typeface="Calibri"/>
                <a:ea typeface="Calibri"/>
                <a:cs typeface="Calibri"/>
                <a:sym typeface="Calibri"/>
              </a:rPr>
              <a:t>Timing</a:t>
            </a:r>
            <a:r>
              <a:rPr lang="en-US">
                <a:latin typeface="Calibri"/>
                <a:ea typeface="Calibri"/>
                <a:cs typeface="Calibri"/>
                <a:sym typeface="Calibri"/>
              </a:rPr>
              <a:t>: When do they need to know?</a:t>
            </a:r>
            <a:endParaRPr/>
          </a:p>
          <a:p>
            <a:pPr indent="-279400">
              <a:spcBef>
                <a:spcPts val="1600"/>
              </a:spcBef>
            </a:pPr>
            <a:endParaRPr>
              <a:latin typeface="Calibri"/>
              <a:ea typeface="Calibri"/>
              <a:cs typeface="Calibri"/>
              <a:sym typeface="Calibri"/>
            </a:endParaRPr>
          </a:p>
        </p:txBody>
      </p:sp>
      <p:pic>
        <p:nvPicPr>
          <p:cNvPr id="2193" name="Google Shape;2193;p1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29600" y="1752601"/>
            <a:ext cx="2103120" cy="1401959"/>
          </a:xfrm>
          <a:prstGeom prst="rect">
            <a:avLst/>
          </a:prstGeom>
          <a:noFill/>
          <a:ln>
            <a:noFill/>
          </a:ln>
        </p:spPr>
      </p:pic>
      <p:pic>
        <p:nvPicPr>
          <p:cNvPr id="2194" name="Google Shape;2194;p1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29600" y="3470263"/>
            <a:ext cx="2103120" cy="1393442"/>
          </a:xfrm>
          <a:prstGeom prst="rect">
            <a:avLst/>
          </a:prstGeom>
          <a:noFill/>
          <a:ln>
            <a:noFill/>
          </a:ln>
        </p:spPr>
      </p:pic>
      <p:sp>
        <p:nvSpPr>
          <p:cNvPr id="8" name="Slide Number Placeholder 3">
            <a:extLst>
              <a:ext uri="{FF2B5EF4-FFF2-40B4-BE49-F238E27FC236}">
                <a16:creationId xmlns:a16="http://schemas.microsoft.com/office/drawing/2014/main" id="{13331E44-FA5D-4D44-B0BF-59F48E8B3831}"/>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19</a:t>
            </a:fld>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
          <p:cNvSpPr txBox="1">
            <a:spLocks noGrp="1"/>
          </p:cNvSpPr>
          <p:nvPr>
            <p:ph type="dt" idx="10"/>
          </p:nvPr>
        </p:nvSpPr>
        <p:spPr>
          <a:xfrm>
            <a:off x="5044440" y="4829105"/>
            <a:ext cx="2103120" cy="276999"/>
          </a:xfrm>
          <a:prstGeom prst="rect">
            <a:avLst/>
          </a:prstGeom>
          <a:noFill/>
          <a:ln>
            <a:noFill/>
          </a:ln>
        </p:spPr>
        <p:txBody>
          <a:bodyPr spcFirstLastPara="1" wrap="square" lIns="0" tIns="0" rIns="0" bIns="0" anchor="t" anchorCtr="0">
            <a:spAutoFit/>
          </a:bodyPr>
          <a:lstStyle/>
          <a:p>
            <a:pPr>
              <a:buClr>
                <a:srgbClr val="000000"/>
              </a:buClr>
            </a:pPr>
            <a:r>
              <a:rPr lang="en-US" kern="0" dirty="0">
                <a:solidFill>
                  <a:srgbClr val="FFFFFF"/>
                </a:solidFill>
              </a:rPr>
              <a:t>January 2020</a:t>
            </a:r>
            <a:endParaRPr kern="0" dirty="0">
              <a:solidFill>
                <a:srgbClr val="FFFFFF"/>
              </a:solidFill>
            </a:endParaRPr>
          </a:p>
        </p:txBody>
      </p:sp>
      <p:sp>
        <p:nvSpPr>
          <p:cNvPr id="687" name="Google Shape;687;p1"/>
          <p:cNvSpPr txBox="1">
            <a:spLocks noGrp="1"/>
          </p:cNvSpPr>
          <p:nvPr>
            <p:ph type="title"/>
          </p:nvPr>
        </p:nvSpPr>
        <p:spPr>
          <a:xfrm>
            <a:off x="2301402" y="2133600"/>
            <a:ext cx="7589196" cy="707886"/>
          </a:xfrm>
          <a:prstGeom prst="rect">
            <a:avLst/>
          </a:prstGeom>
          <a:noFill/>
          <a:ln>
            <a:noFill/>
          </a:ln>
        </p:spPr>
        <p:txBody>
          <a:bodyPr spcFirstLastPara="1" wrap="square" lIns="91425" tIns="45700" rIns="91425" bIns="45700" anchor="t" anchorCtr="0">
            <a:spAutoFit/>
          </a:bodyPr>
          <a:lstStyle/>
          <a:p>
            <a:r>
              <a:rPr lang="en-US" dirty="0"/>
              <a:t>Program Evaluation Module 6</a:t>
            </a:r>
            <a:endParaRPr dirty="0"/>
          </a:p>
        </p:txBody>
      </p:sp>
      <p:sp>
        <p:nvSpPr>
          <p:cNvPr id="688" name="Google Shape;688;p1"/>
          <p:cNvSpPr txBox="1">
            <a:spLocks noGrp="1"/>
          </p:cNvSpPr>
          <p:nvPr>
            <p:ph type="body" idx="1"/>
          </p:nvPr>
        </p:nvSpPr>
        <p:spPr>
          <a:xfrm>
            <a:off x="2285696" y="3438543"/>
            <a:ext cx="7620608" cy="523220"/>
          </a:xfrm>
          <a:prstGeom prst="rect">
            <a:avLst/>
          </a:prstGeom>
          <a:noFill/>
          <a:ln>
            <a:noFill/>
          </a:ln>
        </p:spPr>
        <p:txBody>
          <a:bodyPr spcFirstLastPara="1" wrap="square" lIns="91425" tIns="45700" rIns="91425" bIns="45700" anchor="t" anchorCtr="0">
            <a:spAutoFit/>
          </a:bodyPr>
          <a:lstStyle/>
          <a:p>
            <a:pPr marL="0" indent="0"/>
            <a:r>
              <a:rPr lang="en-US"/>
              <a:t>Overview</a:t>
            </a:r>
            <a:endParaRPr/>
          </a:p>
        </p:txBody>
      </p:sp>
      <p:sp>
        <p:nvSpPr>
          <p:cNvPr id="689" name="Google Shape;689;p1"/>
          <p:cNvSpPr txBox="1">
            <a:spLocks noGrp="1"/>
          </p:cNvSpPr>
          <p:nvPr>
            <p:ph type="body" idx="2"/>
          </p:nvPr>
        </p:nvSpPr>
        <p:spPr>
          <a:xfrm>
            <a:off x="2270125" y="4343400"/>
            <a:ext cx="7651750" cy="400110"/>
          </a:xfrm>
          <a:prstGeom prst="rect">
            <a:avLst/>
          </a:prstGeom>
          <a:noFill/>
          <a:ln>
            <a:noFill/>
          </a:ln>
        </p:spPr>
        <p:txBody>
          <a:bodyPr spcFirstLastPara="1" wrap="square" lIns="91425" tIns="45700" rIns="91425" bIns="45700" anchor="t" anchorCtr="0">
            <a:spAutoFit/>
          </a:bodyPr>
          <a:lstStyle/>
          <a:p>
            <a:pPr marL="0" indent="0"/>
            <a:r>
              <a:rPr lang="en-US"/>
              <a:t>REL Central and CDE</a:t>
            </a:r>
            <a:endParaRPr/>
          </a:p>
        </p:txBody>
      </p:sp>
    </p:spTree>
    <p:extLst>
      <p:ext uri="{BB962C8B-B14F-4D97-AF65-F5344CB8AC3E}">
        <p14:creationId xmlns:p14="http://schemas.microsoft.com/office/powerpoint/2010/main" val="6167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202" name="Google Shape;2202;p134"/>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Audience</a:t>
            </a:r>
            <a:endParaRPr sz="2800">
              <a:latin typeface="Trebuchet MS"/>
              <a:ea typeface="Trebuchet MS"/>
              <a:cs typeface="Trebuchet MS"/>
              <a:sym typeface="Trebuchet MS"/>
            </a:endParaRPr>
          </a:p>
        </p:txBody>
      </p:sp>
      <p:sp>
        <p:nvSpPr>
          <p:cNvPr id="2199" name="Google Shape;2199;p134"/>
          <p:cNvSpPr txBox="1">
            <a:spLocks noGrp="1"/>
          </p:cNvSpPr>
          <p:nvPr>
            <p:ph type="body" idx="1"/>
          </p:nvPr>
        </p:nvSpPr>
        <p:spPr>
          <a:xfrm>
            <a:off x="1905000" y="1485014"/>
            <a:ext cx="7886700" cy="3848987"/>
          </a:xfrm>
          <a:prstGeom prst="rect">
            <a:avLst/>
          </a:prstGeom>
          <a:noFill/>
          <a:ln>
            <a:noFill/>
          </a:ln>
        </p:spPr>
        <p:txBody>
          <a:bodyPr spcFirstLastPara="1" wrap="square" lIns="0" tIns="0" rIns="0" bIns="0" anchor="ctr" anchorCtr="0">
            <a:noAutofit/>
          </a:bodyPr>
          <a:lstStyle/>
          <a:p>
            <a:pPr marL="342900" indent="-342900">
              <a:spcBef>
                <a:spcPts val="0"/>
              </a:spcBef>
              <a:buSzPts val="2000"/>
              <a:buFont typeface="Arial"/>
              <a:buChar char="•"/>
            </a:pPr>
            <a:r>
              <a:rPr lang="en-US" sz="2000">
                <a:latin typeface="Calibri"/>
                <a:ea typeface="Calibri"/>
                <a:cs typeface="Calibri"/>
                <a:sym typeface="Calibri"/>
              </a:rPr>
              <a:t>List the end users for your evaluation findings. Be as specific as possible (user category-individual and/or organization).</a:t>
            </a:r>
            <a:endParaRPr/>
          </a:p>
          <a:p>
            <a:pPr marL="342900" indent="-342900">
              <a:spcBef>
                <a:spcPts val="800"/>
              </a:spcBef>
              <a:buSzPts val="2000"/>
              <a:buFont typeface="Arial"/>
              <a:buChar char="•"/>
            </a:pPr>
            <a:r>
              <a:rPr lang="en-US" sz="2000">
                <a:latin typeface="Calibri"/>
                <a:ea typeface="Calibri"/>
                <a:cs typeface="Calibri"/>
                <a:sym typeface="Calibri"/>
              </a:rPr>
              <a:t>Describe how your research findings are useful to your end users. (Purpose)</a:t>
            </a:r>
            <a:endParaRPr/>
          </a:p>
          <a:p>
            <a:pPr marL="685800" lvl="1" indent="-228600"/>
            <a:r>
              <a:rPr lang="en-US" sz="1800"/>
              <a:t>Why would they want to use your findings? </a:t>
            </a:r>
            <a:endParaRPr/>
          </a:p>
          <a:p>
            <a:pPr marL="685800" lvl="1" indent="-228600"/>
            <a:r>
              <a:rPr lang="en-US" sz="1800"/>
              <a:t>What recent or future events might help or hinder end user interest in your findings?</a:t>
            </a:r>
            <a:endParaRPr/>
          </a:p>
          <a:p>
            <a:pPr marL="342900" indent="-342900">
              <a:spcBef>
                <a:spcPts val="800"/>
              </a:spcBef>
              <a:buSzPts val="2000"/>
              <a:buFont typeface="Arial"/>
              <a:buChar char="•"/>
            </a:pPr>
            <a:r>
              <a:rPr lang="en-US" sz="2000">
                <a:latin typeface="Calibri"/>
                <a:ea typeface="Calibri"/>
                <a:cs typeface="Calibri"/>
                <a:sym typeface="Calibri"/>
              </a:rPr>
              <a:t>In what ways have you involved these end users in your evaluation? </a:t>
            </a:r>
            <a:endParaRPr/>
          </a:p>
          <a:p>
            <a:pPr marL="342900" indent="-342900">
              <a:spcBef>
                <a:spcPts val="800"/>
              </a:spcBef>
              <a:buSzPts val="2000"/>
              <a:buFont typeface="Arial"/>
              <a:buChar char="•"/>
            </a:pPr>
            <a:r>
              <a:rPr lang="en-US" sz="2000">
                <a:latin typeface="Calibri"/>
                <a:ea typeface="Calibri"/>
                <a:cs typeface="Calibri"/>
                <a:sym typeface="Calibri"/>
              </a:rPr>
              <a:t>What barriers might your end users face in trying to implement your findings? What suggestions might you have for overcoming these barriers? </a:t>
            </a:r>
            <a:r>
              <a:rPr lang="en-US" sz="1200">
                <a:latin typeface="Calibri"/>
                <a:ea typeface="Calibri"/>
                <a:cs typeface="Calibri"/>
                <a:sym typeface="Calibri"/>
              </a:rPr>
              <a:t>(Carpenter, Nieva, Albaghal, &amp; Sorra, 2005)</a:t>
            </a:r>
            <a:endParaRPr/>
          </a:p>
          <a:p>
            <a:pPr indent="-304800">
              <a:buSzPts val="2400"/>
            </a:pPr>
            <a:endParaRPr sz="2400">
              <a:latin typeface="Calibri"/>
              <a:ea typeface="Calibri"/>
              <a:cs typeface="Calibri"/>
              <a:sym typeface="Calibri"/>
            </a:endParaRPr>
          </a:p>
        </p:txBody>
      </p:sp>
      <p:sp>
        <p:nvSpPr>
          <p:cNvPr id="2203" name="Google Shape;2203;p134"/>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Z for more information</a:t>
            </a:r>
            <a:endParaRPr/>
          </a:p>
        </p:txBody>
      </p:sp>
      <p:sp>
        <p:nvSpPr>
          <p:cNvPr id="7" name="Slide Number Placeholder 3">
            <a:extLst>
              <a:ext uri="{FF2B5EF4-FFF2-40B4-BE49-F238E27FC236}">
                <a16:creationId xmlns:a16="http://schemas.microsoft.com/office/drawing/2014/main" id="{78E05E9D-6B8A-4DED-AE46-4D1386B829E1}"/>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20</a:t>
            </a:fld>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135"/>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Formative: What needs to change before the program continues?</a:t>
            </a:r>
            <a:endParaRPr/>
          </a:p>
          <a:p>
            <a:pPr marL="685800" lvl="1" indent="-228600">
              <a:spcBef>
                <a:spcPts val="1100"/>
              </a:spcBef>
              <a:buSzPts val="2400"/>
            </a:pPr>
            <a:r>
              <a:rPr lang="en-US"/>
              <a:t>Identify barriers to implementation. </a:t>
            </a:r>
            <a:endParaRPr/>
          </a:p>
          <a:p>
            <a:pPr marL="685800" lvl="1" indent="-228600">
              <a:spcBef>
                <a:spcPts val="1100"/>
              </a:spcBef>
              <a:buSzPts val="2400"/>
            </a:pPr>
            <a:r>
              <a:rPr lang="en-US"/>
              <a:t>Identify areas for program improvement. </a:t>
            </a:r>
            <a:endParaRPr/>
          </a:p>
          <a:p>
            <a:pPr indent="-457200">
              <a:spcBef>
                <a:spcPts val="1600"/>
              </a:spcBef>
              <a:buFont typeface="Arial"/>
              <a:buChar char="•"/>
            </a:pPr>
            <a:r>
              <a:rPr lang="en-US">
                <a:latin typeface="Calibri"/>
                <a:ea typeface="Calibri"/>
                <a:cs typeface="Calibri"/>
                <a:sym typeface="Calibri"/>
              </a:rPr>
              <a:t>Summative: What are the outcomes?</a:t>
            </a:r>
            <a:endParaRPr/>
          </a:p>
          <a:p>
            <a:pPr marL="685800" lvl="1" indent="-228600">
              <a:spcBef>
                <a:spcPts val="1100"/>
              </a:spcBef>
              <a:buSzPts val="2400"/>
            </a:pPr>
            <a:r>
              <a:rPr lang="en-US"/>
              <a:t>Document the accomplishments.</a:t>
            </a:r>
            <a:endParaRPr/>
          </a:p>
          <a:p>
            <a:pPr marL="685800" lvl="1" indent="-228600">
              <a:spcBef>
                <a:spcPts val="1100"/>
              </a:spcBef>
              <a:buSzPts val="2400"/>
            </a:pPr>
            <a:r>
              <a:rPr lang="en-US"/>
              <a:t>Share lessons learned.</a:t>
            </a:r>
            <a:endParaRPr/>
          </a:p>
          <a:p>
            <a:pPr indent="-279400">
              <a:spcBef>
                <a:spcPts val="1600"/>
              </a:spcBef>
            </a:pPr>
            <a:endParaRPr>
              <a:latin typeface="Calibri"/>
              <a:ea typeface="Calibri"/>
              <a:cs typeface="Calibri"/>
              <a:sym typeface="Calibri"/>
            </a:endParaRPr>
          </a:p>
        </p:txBody>
      </p:sp>
      <p:sp>
        <p:nvSpPr>
          <p:cNvPr id="2211" name="Google Shape;2211;p135"/>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Message</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2450E9ED-FBED-4078-89CE-B2991BC53B7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21</a:t>
            </a:fld>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19" name="Google Shape;2219;p136"/>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Blog</a:t>
            </a:r>
            <a:endParaRPr sz="2800">
              <a:latin typeface="Trebuchet MS"/>
              <a:ea typeface="Trebuchet MS"/>
              <a:cs typeface="Trebuchet MS"/>
              <a:sym typeface="Trebuchet MS"/>
            </a:endParaRPr>
          </a:p>
        </p:txBody>
      </p:sp>
      <p:sp>
        <p:nvSpPr>
          <p:cNvPr id="2216" name="Google Shape;2216;p136"/>
          <p:cNvSpPr txBox="1">
            <a:spLocks noGrp="1"/>
          </p:cNvSpPr>
          <p:nvPr>
            <p:ph type="body" idx="1"/>
          </p:nvPr>
        </p:nvSpPr>
        <p:spPr>
          <a:xfrm>
            <a:off x="2152650" y="1463040"/>
            <a:ext cx="531495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Used for:</a:t>
            </a:r>
            <a:endParaRPr/>
          </a:p>
          <a:p>
            <a:pPr marL="685800" lvl="1" indent="-228600">
              <a:buSzPts val="2400"/>
            </a:pPr>
            <a:r>
              <a:rPr lang="en-US"/>
              <a:t>Allowing you to share the process in progress.</a:t>
            </a:r>
            <a:endParaRPr/>
          </a:p>
          <a:p>
            <a:pPr marL="685800" lvl="1" indent="-228600">
              <a:buSzPts val="2400"/>
            </a:pPr>
            <a:r>
              <a:rPr lang="en-US"/>
              <a:t>Making language accessible.</a:t>
            </a:r>
            <a:endParaRPr/>
          </a:p>
          <a:p>
            <a:pPr marL="685800" lvl="1" indent="-228600">
              <a:buSzPts val="2400"/>
            </a:pPr>
            <a:r>
              <a:rPr lang="en-US"/>
              <a:t>Including your voice and perspective.</a:t>
            </a:r>
            <a:endParaRPr/>
          </a:p>
          <a:p>
            <a:pPr marL="685800" lvl="1" indent="-228600">
              <a:buSzPts val="2400"/>
            </a:pPr>
            <a:r>
              <a:rPr lang="en-US"/>
              <a:t>Building relationships.</a:t>
            </a:r>
            <a:endParaRPr/>
          </a:p>
          <a:p>
            <a:pPr indent="-457200">
              <a:buFont typeface="Arial"/>
              <a:buChar char="•"/>
            </a:pPr>
            <a:r>
              <a:rPr lang="en-US">
                <a:latin typeface="Calibri"/>
                <a:ea typeface="Calibri"/>
                <a:cs typeface="Calibri"/>
                <a:sym typeface="Calibri"/>
              </a:rPr>
              <a:t>Examples:</a:t>
            </a:r>
            <a:endParaRPr/>
          </a:p>
          <a:p>
            <a:pPr marL="685800" lvl="1" indent="-228600">
              <a:buSzPts val="2400"/>
            </a:pPr>
            <a:r>
              <a:rPr lang="en-US" u="sng">
                <a:solidFill>
                  <a:schemeClr val="hlink"/>
                </a:solidFill>
                <a:hlinkClick r:id="rId3"/>
              </a:rPr>
              <a:t>Education Week</a:t>
            </a:r>
            <a:endParaRPr/>
          </a:p>
          <a:p>
            <a:pPr marL="685800" lvl="1" indent="-228600">
              <a:buSzPts val="2400"/>
            </a:pPr>
            <a:r>
              <a:rPr lang="en-US" u="sng">
                <a:solidFill>
                  <a:schemeClr val="hlink"/>
                </a:solidFill>
                <a:hlinkClick r:id="rId4"/>
              </a:rPr>
              <a:t>REL Central</a:t>
            </a:r>
            <a:endParaRPr/>
          </a:p>
          <a:p>
            <a:pPr marL="685800" lvl="1" indent="-228600">
              <a:buSzPts val="2400"/>
            </a:pPr>
            <a:r>
              <a:rPr lang="en-US" u="sng">
                <a:solidFill>
                  <a:schemeClr val="hlink"/>
                </a:solidFill>
                <a:hlinkClick r:id="rId5"/>
              </a:rPr>
              <a:t>Colorado Classroom</a:t>
            </a:r>
            <a:endParaRPr/>
          </a:p>
          <a:p>
            <a:pPr indent="-279400"/>
            <a:endParaRPr>
              <a:latin typeface="Calibri"/>
              <a:ea typeface="Calibri"/>
              <a:cs typeface="Calibri"/>
              <a:sym typeface="Calibri"/>
            </a:endParaRPr>
          </a:p>
        </p:txBody>
      </p:sp>
      <p:pic>
        <p:nvPicPr>
          <p:cNvPr id="2220" name="Google Shape;2220;p13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467600" y="1813385"/>
            <a:ext cx="2743200" cy="1825324"/>
          </a:xfrm>
          <a:prstGeom prst="rect">
            <a:avLst/>
          </a:prstGeom>
          <a:noFill/>
          <a:ln>
            <a:noFill/>
          </a:ln>
        </p:spPr>
      </p:pic>
      <p:sp>
        <p:nvSpPr>
          <p:cNvPr id="2221" name="Google Shape;2221;p136"/>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for more information</a:t>
            </a:r>
            <a:endParaRPr/>
          </a:p>
        </p:txBody>
      </p:sp>
      <p:sp>
        <p:nvSpPr>
          <p:cNvPr id="8" name="Slide Number Placeholder 3">
            <a:extLst>
              <a:ext uri="{FF2B5EF4-FFF2-40B4-BE49-F238E27FC236}">
                <a16:creationId xmlns:a16="http://schemas.microsoft.com/office/drawing/2014/main" id="{253FAA4F-F4E9-4260-B011-A60E46BAD5F1}"/>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22</a:t>
            </a:fld>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5"/>
        <p:cNvGrpSpPr/>
        <p:nvPr/>
      </p:nvGrpSpPr>
      <p:grpSpPr>
        <a:xfrm>
          <a:off x="0" y="0"/>
          <a:ext cx="0" cy="0"/>
          <a:chOff x="0" y="0"/>
          <a:chExt cx="0" cy="0"/>
        </a:xfrm>
      </p:grpSpPr>
      <p:sp>
        <p:nvSpPr>
          <p:cNvPr id="2229" name="Google Shape;2229;p137"/>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Data Dashboards</a:t>
            </a:r>
            <a:endParaRPr sz="2800">
              <a:latin typeface="Trebuchet MS"/>
              <a:ea typeface="Trebuchet MS"/>
              <a:cs typeface="Trebuchet MS"/>
              <a:sym typeface="Trebuchet MS"/>
            </a:endParaRPr>
          </a:p>
        </p:txBody>
      </p:sp>
      <p:sp>
        <p:nvSpPr>
          <p:cNvPr id="2226" name="Google Shape;2226;p137"/>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SzPts val="2600"/>
              <a:buFont typeface="Arial"/>
              <a:buChar char="•"/>
            </a:pPr>
            <a:r>
              <a:rPr lang="en-US" sz="2600">
                <a:latin typeface="Calibri"/>
                <a:ea typeface="Calibri"/>
                <a:cs typeface="Calibri"/>
                <a:sym typeface="Calibri"/>
              </a:rPr>
              <a:t>Used for:</a:t>
            </a:r>
            <a:endParaRPr/>
          </a:p>
          <a:p>
            <a:pPr marL="685800" lvl="1" indent="-228600">
              <a:buSzPts val="2200"/>
            </a:pPr>
            <a:r>
              <a:rPr lang="en-US" sz="2200"/>
              <a:t>Summarizing key information while providing access to details.</a:t>
            </a:r>
            <a:endParaRPr/>
          </a:p>
          <a:p>
            <a:pPr marL="685800" lvl="1" indent="-228600">
              <a:buSzPts val="2200"/>
            </a:pPr>
            <a:r>
              <a:rPr lang="en-US" sz="2200"/>
              <a:t>Making information available and accessible.</a:t>
            </a:r>
            <a:endParaRPr/>
          </a:p>
          <a:p>
            <a:pPr marL="685800" lvl="1" indent="-228600">
              <a:buSzPts val="2200"/>
            </a:pPr>
            <a:r>
              <a:rPr lang="en-US" sz="2200"/>
              <a:t>Interacting.</a:t>
            </a:r>
            <a:endParaRPr/>
          </a:p>
          <a:p>
            <a:pPr marL="685800" lvl="1" indent="-228600">
              <a:buSzPts val="2200"/>
            </a:pPr>
            <a:r>
              <a:rPr lang="en-US" sz="2200"/>
              <a:t>Customizing.</a:t>
            </a:r>
            <a:endParaRPr/>
          </a:p>
          <a:p>
            <a:pPr marL="685800" lvl="1" indent="-228600">
              <a:buSzPts val="2200"/>
            </a:pPr>
            <a:r>
              <a:rPr lang="en-US" sz="2200"/>
              <a:t>One-stop shopping.</a:t>
            </a:r>
            <a:endParaRPr/>
          </a:p>
          <a:p>
            <a:pPr marL="685800" lvl="1" indent="-228600">
              <a:buSzPts val="2200"/>
            </a:pPr>
            <a:r>
              <a:rPr lang="en-US" sz="2200"/>
              <a:t>Sharing multimedia.</a:t>
            </a:r>
            <a:endParaRPr/>
          </a:p>
          <a:p>
            <a:pPr indent="-457200">
              <a:buSzPts val="2600"/>
              <a:buFont typeface="Arial"/>
              <a:buChar char="•"/>
            </a:pPr>
            <a:r>
              <a:rPr lang="en-US" sz="2600">
                <a:latin typeface="Calibri"/>
                <a:ea typeface="Calibri"/>
                <a:cs typeface="Calibri"/>
                <a:sym typeface="Calibri"/>
              </a:rPr>
              <a:t>While there are effective tools to create simple dashboards, it is best to have a technical developer involved.</a:t>
            </a:r>
            <a:endParaRPr/>
          </a:p>
          <a:p>
            <a:pPr indent="-457200">
              <a:buSzPts val="2600"/>
              <a:buFont typeface="Arial"/>
              <a:buChar char="•"/>
            </a:pPr>
            <a:r>
              <a:rPr lang="en-US" sz="2600">
                <a:latin typeface="Calibri"/>
                <a:ea typeface="Calibri"/>
                <a:cs typeface="Calibri"/>
                <a:sym typeface="Calibri"/>
              </a:rPr>
              <a:t>Example: </a:t>
            </a:r>
            <a:r>
              <a:rPr lang="en-US" sz="2600" u="sng">
                <a:solidFill>
                  <a:schemeClr val="hlink"/>
                </a:solidFill>
                <a:latin typeface="Calibri"/>
                <a:ea typeface="Calibri"/>
                <a:cs typeface="Calibri"/>
                <a:sym typeface="Calibri"/>
                <a:hlinkClick r:id="rId3"/>
              </a:rPr>
              <a:t>U.S. Department of Education</a:t>
            </a:r>
            <a:endParaRPr sz="2600">
              <a:latin typeface="Calibri"/>
              <a:ea typeface="Calibri"/>
              <a:cs typeface="Calibri"/>
              <a:sym typeface="Calibri"/>
            </a:endParaRPr>
          </a:p>
          <a:p>
            <a:pPr indent="-279400"/>
            <a:endParaRPr>
              <a:latin typeface="Calibri"/>
              <a:ea typeface="Calibri"/>
              <a:cs typeface="Calibri"/>
              <a:sym typeface="Calibri"/>
            </a:endParaRPr>
          </a:p>
        </p:txBody>
      </p:sp>
      <p:sp>
        <p:nvSpPr>
          <p:cNvPr id="2230" name="Google Shape;2230;p137"/>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for more information</a:t>
            </a:r>
            <a:endParaRPr/>
          </a:p>
        </p:txBody>
      </p:sp>
      <p:sp>
        <p:nvSpPr>
          <p:cNvPr id="7" name="Slide Number Placeholder 3">
            <a:extLst>
              <a:ext uri="{FF2B5EF4-FFF2-40B4-BE49-F238E27FC236}">
                <a16:creationId xmlns:a16="http://schemas.microsoft.com/office/drawing/2014/main" id="{2BA5C58A-1BE3-4261-A50C-75DF2B683161}"/>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23</a:t>
            </a:fld>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8" name="Google Shape;2238;p138"/>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Face-to-Face Meetings</a:t>
            </a:r>
            <a:endParaRPr sz="2800">
              <a:latin typeface="Trebuchet MS"/>
              <a:ea typeface="Trebuchet MS"/>
              <a:cs typeface="Trebuchet MS"/>
              <a:sym typeface="Trebuchet MS"/>
            </a:endParaRPr>
          </a:p>
        </p:txBody>
      </p:sp>
      <p:sp>
        <p:nvSpPr>
          <p:cNvPr id="2235" name="Google Shape;2235;p138"/>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Used for:</a:t>
            </a:r>
            <a:endParaRPr/>
          </a:p>
          <a:p>
            <a:pPr marL="685800" lvl="1" indent="-228600">
              <a:spcBef>
                <a:spcPts val="1100"/>
              </a:spcBef>
              <a:buSzPts val="2400"/>
            </a:pPr>
            <a:r>
              <a:rPr lang="en-US"/>
              <a:t>Getting comments in real time.</a:t>
            </a:r>
            <a:endParaRPr/>
          </a:p>
          <a:p>
            <a:pPr marL="685800" lvl="1" indent="-228600">
              <a:spcBef>
                <a:spcPts val="1100"/>
              </a:spcBef>
              <a:buSzPts val="2400"/>
            </a:pPr>
            <a:r>
              <a:rPr lang="en-US"/>
              <a:t>Seeing nonverbal reactions.</a:t>
            </a:r>
            <a:endParaRPr/>
          </a:p>
          <a:p>
            <a:pPr marL="685800" lvl="1" indent="-228600">
              <a:spcBef>
                <a:spcPts val="1100"/>
              </a:spcBef>
              <a:buSzPts val="2400"/>
            </a:pPr>
            <a:r>
              <a:rPr lang="en-US"/>
              <a:t>Sharing multimedia.</a:t>
            </a:r>
            <a:endParaRPr/>
          </a:p>
          <a:p>
            <a:pPr marL="685800" lvl="1" indent="-228600">
              <a:spcBef>
                <a:spcPts val="1100"/>
              </a:spcBef>
              <a:buSzPts val="2400"/>
            </a:pPr>
            <a:r>
              <a:rPr lang="en-US"/>
              <a:t>Building relationships.</a:t>
            </a:r>
            <a:endParaRPr/>
          </a:p>
          <a:p>
            <a:pPr indent="-279400">
              <a:spcBef>
                <a:spcPts val="1600"/>
              </a:spcBef>
            </a:pPr>
            <a:endParaRPr>
              <a:latin typeface="Calibri"/>
              <a:ea typeface="Calibri"/>
              <a:cs typeface="Calibri"/>
              <a:sym typeface="Calibri"/>
            </a:endParaRPr>
          </a:p>
        </p:txBody>
      </p:sp>
      <p:sp>
        <p:nvSpPr>
          <p:cNvPr id="2239" name="Google Shape;2239;p138"/>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for more information</a:t>
            </a:r>
            <a:endParaRPr/>
          </a:p>
        </p:txBody>
      </p:sp>
      <p:sp>
        <p:nvSpPr>
          <p:cNvPr id="7" name="Slide Number Placeholder 3">
            <a:extLst>
              <a:ext uri="{FF2B5EF4-FFF2-40B4-BE49-F238E27FC236}">
                <a16:creationId xmlns:a16="http://schemas.microsoft.com/office/drawing/2014/main" id="{31D0184C-AF80-439D-9AD4-11D0AA40D60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24</a:t>
            </a:fld>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sp>
        <p:nvSpPr>
          <p:cNvPr id="2247" name="Google Shape;2247;p139"/>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Press Release</a:t>
            </a:r>
            <a:endParaRPr sz="2800">
              <a:latin typeface="Trebuchet MS"/>
              <a:ea typeface="Trebuchet MS"/>
              <a:cs typeface="Trebuchet MS"/>
              <a:sym typeface="Trebuchet MS"/>
            </a:endParaRPr>
          </a:p>
        </p:txBody>
      </p:sp>
      <p:sp>
        <p:nvSpPr>
          <p:cNvPr id="2244" name="Google Shape;2244;p139"/>
          <p:cNvSpPr txBox="1">
            <a:spLocks noGrp="1"/>
          </p:cNvSpPr>
          <p:nvPr>
            <p:ph type="body" idx="1"/>
          </p:nvPr>
        </p:nvSpPr>
        <p:spPr>
          <a:xfrm>
            <a:off x="2152650" y="1463040"/>
            <a:ext cx="6305550" cy="4351338"/>
          </a:xfrm>
          <a:prstGeom prst="rect">
            <a:avLst/>
          </a:prstGeom>
          <a:noFill/>
          <a:ln>
            <a:noFill/>
          </a:ln>
        </p:spPr>
        <p:txBody>
          <a:bodyPr spcFirstLastPara="1" wrap="square" lIns="0" tIns="0" rIns="0" bIns="0" anchor="ctr" anchorCtr="0">
            <a:noAutofit/>
          </a:bodyPr>
          <a:lstStyle/>
          <a:p>
            <a:pPr indent="-457200">
              <a:spcBef>
                <a:spcPts val="0"/>
              </a:spcBef>
              <a:buSzPts val="2400"/>
              <a:buFont typeface="Arial"/>
              <a:buChar char="•"/>
            </a:pPr>
            <a:r>
              <a:rPr lang="en-US" sz="2400">
                <a:latin typeface="Calibri"/>
                <a:ea typeface="Calibri"/>
                <a:cs typeface="Calibri"/>
                <a:sym typeface="Calibri"/>
              </a:rPr>
              <a:t>Could also be a policy/research brief.</a:t>
            </a:r>
            <a:endParaRPr/>
          </a:p>
          <a:p>
            <a:pPr indent="-457200">
              <a:spcBef>
                <a:spcPts val="1600"/>
              </a:spcBef>
              <a:buSzPts val="2400"/>
              <a:buFont typeface="Arial"/>
              <a:buChar char="•"/>
            </a:pPr>
            <a:r>
              <a:rPr lang="en-US" sz="2400">
                <a:latin typeface="Calibri"/>
                <a:ea typeface="Calibri"/>
                <a:cs typeface="Calibri"/>
                <a:sym typeface="Calibri"/>
              </a:rPr>
              <a:t>Used for:</a:t>
            </a:r>
            <a:endParaRPr/>
          </a:p>
          <a:p>
            <a:pPr marL="685800" lvl="1" indent="-228600">
              <a:spcBef>
                <a:spcPts val="1100"/>
              </a:spcBef>
              <a:buSzPts val="2000"/>
            </a:pPr>
            <a:r>
              <a:rPr lang="en-US" sz="2000"/>
              <a:t>Reaching a broad audience.</a:t>
            </a:r>
            <a:endParaRPr/>
          </a:p>
          <a:p>
            <a:pPr marL="685800" lvl="1" indent="-228600">
              <a:spcBef>
                <a:spcPts val="1100"/>
              </a:spcBef>
              <a:buSzPts val="2000"/>
            </a:pPr>
            <a:r>
              <a:rPr lang="en-US" sz="2000"/>
              <a:t>Controlling the message.</a:t>
            </a:r>
            <a:endParaRPr/>
          </a:p>
          <a:p>
            <a:pPr marL="685800" lvl="1" indent="-228600">
              <a:spcBef>
                <a:spcPts val="1100"/>
              </a:spcBef>
              <a:buSzPts val="2000"/>
            </a:pPr>
            <a:r>
              <a:rPr lang="en-US" sz="2000"/>
              <a:t>Focusing on implications.</a:t>
            </a:r>
            <a:endParaRPr/>
          </a:p>
          <a:p>
            <a:pPr marL="685800" lvl="1" indent="-228600">
              <a:spcBef>
                <a:spcPts val="1100"/>
              </a:spcBef>
              <a:buSzPts val="2000"/>
            </a:pPr>
            <a:r>
              <a:rPr lang="en-US" sz="2000"/>
              <a:t>Sharing quickly and at no cost.</a:t>
            </a:r>
            <a:endParaRPr/>
          </a:p>
          <a:p>
            <a:pPr indent="-457200">
              <a:spcBef>
                <a:spcPts val="1600"/>
              </a:spcBef>
              <a:buSzPts val="2400"/>
              <a:buFont typeface="Arial"/>
              <a:buChar char="•"/>
            </a:pPr>
            <a:r>
              <a:rPr lang="en-US" sz="2400">
                <a:latin typeface="Calibri"/>
                <a:ea typeface="Calibri"/>
                <a:cs typeface="Calibri"/>
                <a:sym typeface="Calibri"/>
              </a:rPr>
              <a:t>Using Handout AB, think about what a press release or policy/research brief would look like for your program or intervention.</a:t>
            </a:r>
            <a:endParaRPr/>
          </a:p>
          <a:p>
            <a:pPr indent="-304800">
              <a:spcBef>
                <a:spcPts val="1600"/>
              </a:spcBef>
              <a:buSzPts val="2400"/>
            </a:pPr>
            <a:endParaRPr sz="2400">
              <a:latin typeface="Calibri"/>
              <a:ea typeface="Calibri"/>
              <a:cs typeface="Calibri"/>
              <a:sym typeface="Calibri"/>
            </a:endParaRPr>
          </a:p>
        </p:txBody>
      </p:sp>
      <p:sp>
        <p:nvSpPr>
          <p:cNvPr id="2248" name="Google Shape;2248;p139"/>
          <p:cNvSpPr txBox="1"/>
          <p:nvPr/>
        </p:nvSpPr>
        <p:spPr>
          <a:xfrm>
            <a:off x="8661777" y="4849406"/>
            <a:ext cx="1631273"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and AB for more information</a:t>
            </a:r>
            <a:endParaRPr/>
          </a:p>
        </p:txBody>
      </p:sp>
      <p:sp>
        <p:nvSpPr>
          <p:cNvPr id="7" name="Slide Number Placeholder 3">
            <a:extLst>
              <a:ext uri="{FF2B5EF4-FFF2-40B4-BE49-F238E27FC236}">
                <a16:creationId xmlns:a16="http://schemas.microsoft.com/office/drawing/2014/main" id="{6F48C26A-8096-4CF6-8D3E-CAB31824A89D}"/>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25</a:t>
            </a:fld>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6" name="Google Shape;2256;p140"/>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Research Report</a:t>
            </a:r>
            <a:endParaRPr sz="2800">
              <a:latin typeface="Trebuchet MS"/>
              <a:ea typeface="Trebuchet MS"/>
              <a:cs typeface="Trebuchet MS"/>
              <a:sym typeface="Trebuchet MS"/>
            </a:endParaRPr>
          </a:p>
        </p:txBody>
      </p:sp>
      <p:sp>
        <p:nvSpPr>
          <p:cNvPr id="2253" name="Google Shape;2253;p140"/>
          <p:cNvSpPr txBox="1">
            <a:spLocks noGrp="1"/>
          </p:cNvSpPr>
          <p:nvPr>
            <p:ph type="body" idx="1"/>
          </p:nvPr>
        </p:nvSpPr>
        <p:spPr>
          <a:xfrm>
            <a:off x="2152651" y="1463040"/>
            <a:ext cx="6824981"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Used for:</a:t>
            </a:r>
            <a:endParaRPr/>
          </a:p>
          <a:p>
            <a:pPr marL="685800" lvl="1" indent="-228600">
              <a:spcBef>
                <a:spcPts val="1100"/>
              </a:spcBef>
              <a:buSzPts val="2400"/>
            </a:pPr>
            <a:r>
              <a:rPr lang="en-US"/>
              <a:t>Sharing in-depth information.</a:t>
            </a:r>
            <a:endParaRPr/>
          </a:p>
          <a:p>
            <a:pPr marL="685800" lvl="1" indent="-228600">
              <a:spcBef>
                <a:spcPts val="1100"/>
              </a:spcBef>
              <a:buSzPts val="2400"/>
            </a:pPr>
            <a:r>
              <a:rPr lang="en-US"/>
              <a:t>Archiving the resource.</a:t>
            </a:r>
            <a:endParaRPr/>
          </a:p>
          <a:p>
            <a:pPr marL="685800" lvl="1" indent="-228600">
              <a:spcBef>
                <a:spcPts val="1100"/>
              </a:spcBef>
              <a:buSzPts val="2400"/>
            </a:pPr>
            <a:r>
              <a:rPr lang="en-US"/>
              <a:t>Focusing users’ attention.</a:t>
            </a:r>
            <a:endParaRPr/>
          </a:p>
          <a:p>
            <a:pPr marL="685800" lvl="1" indent="-228600">
              <a:spcBef>
                <a:spcPts val="1100"/>
              </a:spcBef>
              <a:buSzPts val="2400"/>
            </a:pPr>
            <a:r>
              <a:rPr lang="en-US"/>
              <a:t>Providing organization and interpretation.</a:t>
            </a:r>
            <a:endParaRPr/>
          </a:p>
          <a:p>
            <a:pPr indent="-457200">
              <a:spcBef>
                <a:spcPts val="1600"/>
              </a:spcBef>
              <a:buFont typeface="Arial"/>
              <a:buChar char="•"/>
            </a:pPr>
            <a:r>
              <a:rPr lang="en-US">
                <a:latin typeface="Calibri"/>
                <a:ea typeface="Calibri"/>
                <a:cs typeface="Calibri"/>
                <a:sym typeface="Calibri"/>
              </a:rPr>
              <a:t>Example:</a:t>
            </a:r>
            <a:endParaRPr/>
          </a:p>
          <a:p>
            <a:pPr marL="685800" lvl="1" indent="-228600">
              <a:spcBef>
                <a:spcPts val="1100"/>
              </a:spcBef>
              <a:buSzPts val="2400"/>
            </a:pPr>
            <a:r>
              <a:rPr lang="en-US" i="1" u="sng">
                <a:solidFill>
                  <a:schemeClr val="hlink"/>
                </a:solidFill>
                <a:hlinkClick r:id="rId3"/>
              </a:rPr>
              <a:t>Teachers’ Responses to Feedback from Evaluators: What Feedback Characteristics Matter?</a:t>
            </a:r>
            <a:r>
              <a:rPr lang="en-US" u="sng">
                <a:solidFill>
                  <a:schemeClr val="hlink"/>
                </a:solidFill>
                <a:hlinkClick r:id="rId3"/>
              </a:rPr>
              <a:t> </a:t>
            </a:r>
            <a:endParaRPr/>
          </a:p>
          <a:p>
            <a:pPr indent="-279400">
              <a:spcBef>
                <a:spcPts val="1600"/>
              </a:spcBef>
            </a:pPr>
            <a:endParaRPr>
              <a:latin typeface="Calibri"/>
              <a:ea typeface="Calibri"/>
              <a:cs typeface="Calibri"/>
              <a:sym typeface="Calibri"/>
            </a:endParaRPr>
          </a:p>
        </p:txBody>
      </p:sp>
      <p:sp>
        <p:nvSpPr>
          <p:cNvPr id="2257" name="Google Shape;2257;p140"/>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for more information</a:t>
            </a:r>
            <a:endParaRPr/>
          </a:p>
        </p:txBody>
      </p:sp>
      <p:sp>
        <p:nvSpPr>
          <p:cNvPr id="7" name="Slide Number Placeholder 3">
            <a:extLst>
              <a:ext uri="{FF2B5EF4-FFF2-40B4-BE49-F238E27FC236}">
                <a16:creationId xmlns:a16="http://schemas.microsoft.com/office/drawing/2014/main" id="{FACE4875-1C6D-4038-97E4-0DCD00B81B8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26</a:t>
            </a:fld>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sp>
        <p:nvSpPr>
          <p:cNvPr id="2265" name="Google Shape;2265;p141"/>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Social Media</a:t>
            </a:r>
            <a:endParaRPr sz="2800">
              <a:latin typeface="Trebuchet MS"/>
              <a:ea typeface="Trebuchet MS"/>
              <a:cs typeface="Trebuchet MS"/>
              <a:sym typeface="Trebuchet MS"/>
            </a:endParaRPr>
          </a:p>
        </p:txBody>
      </p:sp>
      <p:sp>
        <p:nvSpPr>
          <p:cNvPr id="2262" name="Google Shape;2262;p141"/>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t>Used for:</a:t>
            </a:r>
            <a:endParaRPr/>
          </a:p>
          <a:p>
            <a:pPr marL="685800" lvl="1" indent="-228600">
              <a:spcBef>
                <a:spcPts val="1100"/>
              </a:spcBef>
              <a:buSzPts val="2400"/>
            </a:pPr>
            <a:r>
              <a:rPr lang="en-US"/>
              <a:t>Sharing quickly and at no cost.</a:t>
            </a:r>
            <a:endParaRPr/>
          </a:p>
          <a:p>
            <a:pPr marL="685800" lvl="1" indent="-228600">
              <a:spcBef>
                <a:spcPts val="1100"/>
              </a:spcBef>
              <a:buSzPts val="2400"/>
            </a:pPr>
            <a:r>
              <a:rPr lang="en-US"/>
              <a:t>Reaching a younger audience.</a:t>
            </a:r>
            <a:endParaRPr/>
          </a:p>
          <a:p>
            <a:pPr marL="685800" lvl="1" indent="-228600">
              <a:spcBef>
                <a:spcPts val="1100"/>
              </a:spcBef>
              <a:buSzPts val="2400"/>
            </a:pPr>
            <a:r>
              <a:rPr lang="en-US"/>
              <a:t>Gathering potential feedback.</a:t>
            </a:r>
            <a:endParaRPr/>
          </a:p>
          <a:p>
            <a:pPr indent="-457200">
              <a:spcBef>
                <a:spcPts val="1600"/>
              </a:spcBef>
              <a:buFont typeface="Arial"/>
              <a:buChar char="•"/>
            </a:pPr>
            <a:r>
              <a:rPr lang="en-US"/>
              <a:t>Example: </a:t>
            </a:r>
            <a:endParaRPr/>
          </a:p>
          <a:p>
            <a:pPr marL="685800" lvl="1" indent="-228600">
              <a:spcBef>
                <a:spcPts val="1100"/>
              </a:spcBef>
              <a:buSzPts val="2400"/>
            </a:pPr>
            <a:r>
              <a:rPr lang="en-US" i="1" u="sng">
                <a:solidFill>
                  <a:schemeClr val="hlink"/>
                </a:solidFill>
                <a:hlinkClick r:id="rId3"/>
              </a:rPr>
              <a:t>How to Use Twitter</a:t>
            </a:r>
            <a:endParaRPr i="1"/>
          </a:p>
          <a:p>
            <a:pPr indent="-279400">
              <a:spcBef>
                <a:spcPts val="1600"/>
              </a:spcBef>
            </a:pPr>
            <a:endParaRPr/>
          </a:p>
        </p:txBody>
      </p:sp>
      <p:sp>
        <p:nvSpPr>
          <p:cNvPr id="2266" name="Google Shape;2266;p141"/>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for more information</a:t>
            </a:r>
            <a:endParaRPr/>
          </a:p>
        </p:txBody>
      </p:sp>
      <p:sp>
        <p:nvSpPr>
          <p:cNvPr id="7" name="Slide Number Placeholder 3">
            <a:extLst>
              <a:ext uri="{FF2B5EF4-FFF2-40B4-BE49-F238E27FC236}">
                <a16:creationId xmlns:a16="http://schemas.microsoft.com/office/drawing/2014/main" id="{DAFF60B6-B8DA-4EAD-9563-3C435B14698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27</a:t>
            </a:fld>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4" name="Google Shape;2274;p142"/>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Forum: Webinars</a:t>
            </a:r>
            <a:endParaRPr sz="2800">
              <a:latin typeface="Trebuchet MS"/>
              <a:ea typeface="Trebuchet MS"/>
              <a:cs typeface="Trebuchet MS"/>
              <a:sym typeface="Trebuchet MS"/>
            </a:endParaRPr>
          </a:p>
        </p:txBody>
      </p:sp>
      <p:sp>
        <p:nvSpPr>
          <p:cNvPr id="2271" name="Google Shape;2271;p142"/>
          <p:cNvSpPr txBox="1">
            <a:spLocks noGrp="1"/>
          </p:cNvSpPr>
          <p:nvPr>
            <p:ph type="body" idx="1"/>
          </p:nvPr>
        </p:nvSpPr>
        <p:spPr>
          <a:xfrm>
            <a:off x="2152650" y="1463040"/>
            <a:ext cx="668655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Used for:</a:t>
            </a:r>
            <a:endParaRPr/>
          </a:p>
          <a:p>
            <a:pPr marL="685800" lvl="1" indent="-228600">
              <a:spcBef>
                <a:spcPts val="1100"/>
              </a:spcBef>
              <a:buSzPts val="2400"/>
            </a:pPr>
            <a:r>
              <a:rPr lang="en-US"/>
              <a:t>Getting comments in real time.</a:t>
            </a:r>
            <a:endParaRPr/>
          </a:p>
          <a:p>
            <a:pPr marL="685800" lvl="1" indent="-228600">
              <a:spcBef>
                <a:spcPts val="1100"/>
              </a:spcBef>
              <a:buSzPts val="2400"/>
            </a:pPr>
            <a:r>
              <a:rPr lang="en-US"/>
              <a:t>Reaching a larger audience, if archived.</a:t>
            </a:r>
            <a:endParaRPr/>
          </a:p>
          <a:p>
            <a:pPr marL="685800" lvl="1" indent="-228600">
              <a:spcBef>
                <a:spcPts val="1100"/>
              </a:spcBef>
              <a:buSzPts val="2400"/>
            </a:pPr>
            <a:r>
              <a:rPr lang="en-US"/>
              <a:t>Lasting beyond one date, if archived.</a:t>
            </a:r>
            <a:endParaRPr/>
          </a:p>
          <a:p>
            <a:pPr marL="685800" lvl="1" indent="-228600">
              <a:spcBef>
                <a:spcPts val="1100"/>
              </a:spcBef>
              <a:buSzPts val="2400"/>
            </a:pPr>
            <a:r>
              <a:rPr lang="en-US"/>
              <a:t>Sharing multimedia.</a:t>
            </a:r>
            <a:endParaRPr/>
          </a:p>
          <a:p>
            <a:pPr indent="-457200">
              <a:spcBef>
                <a:spcPts val="1600"/>
              </a:spcBef>
              <a:buFont typeface="Arial"/>
              <a:buChar char="•"/>
            </a:pPr>
            <a:r>
              <a:rPr lang="en-US">
                <a:latin typeface="Calibri"/>
                <a:ea typeface="Calibri"/>
                <a:cs typeface="Calibri"/>
                <a:sym typeface="Calibri"/>
              </a:rPr>
              <a:t>Examples:</a:t>
            </a:r>
            <a:endParaRPr/>
          </a:p>
          <a:p>
            <a:pPr marL="685800" lvl="1" indent="-228600">
              <a:spcBef>
                <a:spcPts val="1100"/>
              </a:spcBef>
              <a:buSzPts val="2400"/>
            </a:pPr>
            <a:r>
              <a:rPr lang="en-US" i="1" u="sng">
                <a:solidFill>
                  <a:schemeClr val="hlink"/>
                </a:solidFill>
                <a:hlinkClick r:id="rId3"/>
              </a:rPr>
              <a:t>Educator Evaluation </a:t>
            </a:r>
            <a:endParaRPr i="1"/>
          </a:p>
          <a:p>
            <a:pPr marL="685800" lvl="1" indent="-228600">
              <a:spcBef>
                <a:spcPts val="1100"/>
              </a:spcBef>
              <a:buSzPts val="2400"/>
            </a:pPr>
            <a:r>
              <a:rPr lang="en-US" i="1" u="sng">
                <a:solidFill>
                  <a:schemeClr val="hlink"/>
                </a:solidFill>
                <a:hlinkClick r:id="rId4"/>
              </a:rPr>
              <a:t>Supporting Emotion Regulation in Early Childhood</a:t>
            </a:r>
            <a:endParaRPr i="1"/>
          </a:p>
          <a:p>
            <a:pPr indent="-279400">
              <a:spcBef>
                <a:spcPts val="1600"/>
              </a:spcBef>
            </a:pPr>
            <a:endParaRPr>
              <a:latin typeface="Calibri"/>
              <a:ea typeface="Calibri"/>
              <a:cs typeface="Calibri"/>
              <a:sym typeface="Calibri"/>
            </a:endParaRPr>
          </a:p>
        </p:txBody>
      </p:sp>
      <p:sp>
        <p:nvSpPr>
          <p:cNvPr id="2275" name="Google Shape;2275;p142"/>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AA for more information</a:t>
            </a:r>
            <a:endParaRPr/>
          </a:p>
        </p:txBody>
      </p:sp>
      <p:sp>
        <p:nvSpPr>
          <p:cNvPr id="7" name="Slide Number Placeholder 3">
            <a:extLst>
              <a:ext uri="{FF2B5EF4-FFF2-40B4-BE49-F238E27FC236}">
                <a16:creationId xmlns:a16="http://schemas.microsoft.com/office/drawing/2014/main" id="{F3B0FBA8-9C2B-410F-9EF0-6AC66B0359DC}"/>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28</a:t>
            </a:fld>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143"/>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The timing of dissemination can affect the manner in which people perceive, understand, and use information.  </a:t>
            </a:r>
            <a:endParaRPr/>
          </a:p>
          <a:p>
            <a:pPr indent="-457200">
              <a:spcBef>
                <a:spcPts val="1600"/>
              </a:spcBef>
              <a:buFont typeface="Arial"/>
              <a:buChar char="•"/>
            </a:pPr>
            <a:r>
              <a:rPr lang="en-US">
                <a:latin typeface="Calibri"/>
                <a:ea typeface="Calibri"/>
                <a:cs typeface="Calibri"/>
                <a:sym typeface="Calibri"/>
              </a:rPr>
              <a:t>The “more times a person sees the results of the evaluation, the greater he or she views the utility of these results” </a:t>
            </a:r>
            <a:r>
              <a:rPr lang="en-US" sz="1400">
                <a:latin typeface="Calibri"/>
                <a:ea typeface="Calibri"/>
                <a:cs typeface="Calibri"/>
                <a:sym typeface="Calibri"/>
              </a:rPr>
              <a:t>(Mueller, Burke, Luke, &amp; Harris, 2008, p. 170).</a:t>
            </a:r>
            <a:endParaRPr/>
          </a:p>
          <a:p>
            <a:pPr indent="-279400">
              <a:spcBef>
                <a:spcPts val="1600"/>
              </a:spcBef>
            </a:pPr>
            <a:endParaRPr>
              <a:latin typeface="Calibri"/>
              <a:ea typeface="Calibri"/>
              <a:cs typeface="Calibri"/>
              <a:sym typeface="Calibri"/>
            </a:endParaRPr>
          </a:p>
        </p:txBody>
      </p:sp>
      <p:sp>
        <p:nvSpPr>
          <p:cNvPr id="2283" name="Google Shape;2283;p143"/>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Timing</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01977063-2393-44F3-9173-FCC8619A4084}"/>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29</a:t>
            </a:fld>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Tree>
    <p:extLst>
      <p:ext uri="{BB962C8B-B14F-4D97-AF65-F5344CB8AC3E}">
        <p14:creationId xmlns:p14="http://schemas.microsoft.com/office/powerpoint/2010/main" val="57590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144"/>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Timing will vary and may be iterative:</a:t>
            </a:r>
            <a:endParaRPr/>
          </a:p>
          <a:p>
            <a:pPr marL="685800" lvl="1" indent="-228600">
              <a:spcBef>
                <a:spcPts val="1100"/>
              </a:spcBef>
              <a:buSzPts val="2400"/>
            </a:pPr>
            <a:r>
              <a:rPr lang="en-US"/>
              <a:t>While in progress.</a:t>
            </a:r>
            <a:endParaRPr/>
          </a:p>
          <a:p>
            <a:pPr marL="685800" lvl="1" indent="-228600">
              <a:spcBef>
                <a:spcPts val="1100"/>
              </a:spcBef>
              <a:buSzPts val="2400"/>
            </a:pPr>
            <a:r>
              <a:rPr lang="en-US"/>
              <a:t>Before the intervention ends, for formative purposes. </a:t>
            </a:r>
            <a:endParaRPr/>
          </a:p>
          <a:p>
            <a:pPr marL="685800" lvl="1" indent="-228600">
              <a:spcBef>
                <a:spcPts val="1100"/>
              </a:spcBef>
              <a:buSzPts val="2400"/>
            </a:pPr>
            <a:r>
              <a:rPr lang="en-US"/>
              <a:t>Immediately following, if there is a time-sensitive finding.</a:t>
            </a:r>
            <a:endParaRPr/>
          </a:p>
          <a:p>
            <a:pPr marL="685800" lvl="1" indent="-228600">
              <a:spcBef>
                <a:spcPts val="1100"/>
              </a:spcBef>
              <a:buSzPts val="2400"/>
            </a:pPr>
            <a:r>
              <a:rPr lang="en-US"/>
              <a:t>Before next implementation of same program, if there are to be changes.</a:t>
            </a:r>
            <a:endParaRPr b="1"/>
          </a:p>
          <a:p>
            <a:pPr indent="-279400">
              <a:spcBef>
                <a:spcPts val="1600"/>
              </a:spcBef>
            </a:pPr>
            <a:endParaRPr>
              <a:latin typeface="Calibri"/>
              <a:ea typeface="Calibri"/>
              <a:cs typeface="Calibri"/>
              <a:sym typeface="Calibri"/>
            </a:endParaRPr>
          </a:p>
        </p:txBody>
      </p:sp>
      <p:sp>
        <p:nvSpPr>
          <p:cNvPr id="2291" name="Google Shape;2291;p144"/>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Timing Continued </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D20ABFBB-C0D0-45DC-9DB2-494FB615F65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30</a:t>
            </a:fld>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145"/>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0" indent="0">
              <a:spcBef>
                <a:spcPts val="0"/>
              </a:spcBef>
            </a:pPr>
            <a:r>
              <a:rPr lang="en-US">
                <a:latin typeface="Calibri"/>
                <a:ea typeface="Calibri"/>
                <a:cs typeface="Calibri"/>
                <a:sym typeface="Calibri"/>
              </a:rPr>
              <a:t>Using the guidance from this section and Handout AC, let’s draft a dissemination plan.</a:t>
            </a:r>
            <a:endParaRPr/>
          </a:p>
          <a:p>
            <a:pPr marL="0" indent="0"/>
            <a:endParaRPr>
              <a:latin typeface="Calibri"/>
              <a:ea typeface="Calibri"/>
              <a:cs typeface="Calibri"/>
              <a:sym typeface="Calibri"/>
            </a:endParaRPr>
          </a:p>
        </p:txBody>
      </p:sp>
      <p:sp>
        <p:nvSpPr>
          <p:cNvPr id="2299" name="Google Shape;2299;p145"/>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Dissemination Plan Draft</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DA5AA6B0-287A-4A7E-9285-11CC3CE9350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31</a:t>
            </a:fld>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7" name="Google Shape;2307;p146"/>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Infographics</a:t>
            </a:r>
            <a:endParaRPr sz="2800">
              <a:latin typeface="Trebuchet MS"/>
              <a:ea typeface="Trebuchet MS"/>
              <a:cs typeface="Trebuchet MS"/>
              <a:sym typeface="Trebuchet MS"/>
            </a:endParaRPr>
          </a:p>
        </p:txBody>
      </p:sp>
      <p:sp>
        <p:nvSpPr>
          <p:cNvPr id="2304" name="Google Shape;2304;p146"/>
          <p:cNvSpPr txBox="1">
            <a:spLocks noGrp="1"/>
          </p:cNvSpPr>
          <p:nvPr>
            <p:ph type="body" idx="1"/>
          </p:nvPr>
        </p:nvSpPr>
        <p:spPr>
          <a:xfrm>
            <a:off x="2152650" y="1463040"/>
            <a:ext cx="424815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How results are reported affects if and how they are used. Infographics can contribute to making results user friendly.</a:t>
            </a:r>
            <a:endParaRPr/>
          </a:p>
          <a:p>
            <a:pPr marL="0" indent="0">
              <a:buSzPts val="1400"/>
            </a:pPr>
            <a:r>
              <a:rPr lang="en-US" sz="1400" b="1" i="1">
                <a:latin typeface="Calibri"/>
                <a:ea typeface="Calibri"/>
                <a:cs typeface="Calibri"/>
                <a:sym typeface="Calibri"/>
              </a:rPr>
              <a:t>Note</a:t>
            </a:r>
            <a:r>
              <a:rPr lang="en-US" sz="1400">
                <a:latin typeface="Calibri"/>
                <a:ea typeface="Calibri"/>
                <a:cs typeface="Calibri"/>
                <a:sym typeface="Calibri"/>
              </a:rPr>
              <a:t>. Image reproduced from Regional Educational Laboratory Central (n.d.).</a:t>
            </a:r>
            <a:endParaRPr/>
          </a:p>
          <a:p>
            <a:pPr indent="-279400"/>
            <a:endParaRPr>
              <a:latin typeface="Calibri"/>
              <a:ea typeface="Calibri"/>
              <a:cs typeface="Calibri"/>
              <a:sym typeface="Calibri"/>
            </a:endParaRPr>
          </a:p>
        </p:txBody>
      </p:sp>
      <p:pic>
        <p:nvPicPr>
          <p:cNvPr id="2308" name="Google Shape;2308;p146" descr="Snapshot from South Dakota Department of Education. Used to reflect user friendly infographics that show the numbers with pictures in an easy to understand format."/>
          <p:cNvPicPr preferRelativeResize="0"/>
          <p:nvPr/>
        </p:nvPicPr>
        <p:blipFill rotWithShape="1">
          <a:blip r:embed="rId3">
            <a:alphaModFix/>
          </a:blip>
          <a:srcRect/>
          <a:stretch/>
        </p:blipFill>
        <p:spPr>
          <a:xfrm>
            <a:off x="6705600" y="1295400"/>
            <a:ext cx="3375700" cy="4357854"/>
          </a:xfrm>
          <a:prstGeom prst="rect">
            <a:avLst/>
          </a:prstGeom>
          <a:noFill/>
          <a:ln>
            <a:noFill/>
          </a:ln>
        </p:spPr>
      </p:pic>
      <p:sp>
        <p:nvSpPr>
          <p:cNvPr id="7" name="Slide Number Placeholder 3">
            <a:extLst>
              <a:ext uri="{FF2B5EF4-FFF2-40B4-BE49-F238E27FC236}">
                <a16:creationId xmlns:a16="http://schemas.microsoft.com/office/drawing/2014/main" id="{93C892E9-CEBC-4613-9957-11F2F286B637}"/>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32</a:t>
            </a:fld>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5" name="Google Shape;2315;p147"/>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Text</a:t>
            </a:r>
            <a:endParaRPr sz="2800">
              <a:latin typeface="Trebuchet MS"/>
              <a:ea typeface="Trebuchet MS"/>
              <a:cs typeface="Trebuchet MS"/>
              <a:sym typeface="Trebuchet MS"/>
            </a:endParaRPr>
          </a:p>
        </p:txBody>
      </p:sp>
      <p:sp>
        <p:nvSpPr>
          <p:cNvPr id="2316" name="Google Shape;2316;p147"/>
          <p:cNvSpPr txBox="1">
            <a:spLocks noGrp="1"/>
          </p:cNvSpPr>
          <p:nvPr>
            <p:ph type="body" idx="1"/>
          </p:nvPr>
        </p:nvSpPr>
        <p:spPr>
          <a:xfrm>
            <a:off x="1828800" y="1219200"/>
            <a:ext cx="8153400" cy="4513694"/>
          </a:xfrm>
          <a:prstGeom prst="rect">
            <a:avLst/>
          </a:prstGeom>
          <a:noFill/>
          <a:ln>
            <a:noFill/>
          </a:ln>
        </p:spPr>
        <p:txBody>
          <a:bodyPr spcFirstLastPara="1" wrap="square" lIns="0" tIns="0" rIns="0" bIns="0" anchor="t" anchorCtr="0">
            <a:noAutofit/>
          </a:bodyPr>
          <a:lstStyle/>
          <a:p>
            <a:pPr indent="-457200">
              <a:spcBef>
                <a:spcPts val="0"/>
              </a:spcBef>
              <a:buFont typeface="Arial"/>
              <a:buChar char="•"/>
            </a:pPr>
            <a:r>
              <a:rPr lang="en-US">
                <a:latin typeface="Calibri"/>
                <a:ea typeface="Calibri"/>
                <a:cs typeface="Calibri"/>
                <a:sym typeface="Calibri"/>
              </a:rPr>
              <a:t>Infographic includes a short descriptive title (6–12 words) in the upper left corner.</a:t>
            </a:r>
            <a:endParaRPr/>
          </a:p>
          <a:p>
            <a:pPr indent="-457200">
              <a:spcBef>
                <a:spcPts val="600"/>
              </a:spcBef>
              <a:buFont typeface="Arial"/>
              <a:buChar char="•"/>
            </a:pPr>
            <a:r>
              <a:rPr lang="en-US">
                <a:latin typeface="Calibri"/>
                <a:ea typeface="Calibri"/>
                <a:cs typeface="Calibri"/>
                <a:sym typeface="Calibri"/>
              </a:rPr>
              <a:t>Any text provides additional information and is used sparingly.</a:t>
            </a:r>
            <a:endParaRPr/>
          </a:p>
          <a:p>
            <a:pPr indent="-457200">
              <a:spcBef>
                <a:spcPts val="600"/>
              </a:spcBef>
              <a:buFont typeface="Arial"/>
              <a:buChar char="•"/>
            </a:pPr>
            <a:r>
              <a:rPr lang="en-US">
                <a:latin typeface="Calibri"/>
                <a:ea typeface="Calibri"/>
                <a:cs typeface="Calibri"/>
                <a:sym typeface="Calibri"/>
              </a:rPr>
              <a:t>All text is readable and horizontal.</a:t>
            </a:r>
            <a:endParaRPr/>
          </a:p>
          <a:p>
            <a:pPr marL="0" indent="0">
              <a:spcBef>
                <a:spcPts val="17400"/>
              </a:spcBef>
              <a:buSzPts val="1400"/>
            </a:pPr>
            <a:r>
              <a:rPr lang="en-US" sz="1400" b="1" i="1">
                <a:latin typeface="Calibri"/>
                <a:ea typeface="Calibri"/>
                <a:cs typeface="Calibri"/>
                <a:sym typeface="Calibri"/>
              </a:rPr>
              <a:t>Note</a:t>
            </a:r>
            <a:r>
              <a:rPr lang="en-US" sz="1400">
                <a:latin typeface="Calibri"/>
                <a:ea typeface="Calibri"/>
                <a:cs typeface="Calibri"/>
                <a:sym typeface="Calibri"/>
              </a:rPr>
              <a:t>. Image reproduced from Regional Educational Laboratory Midwest (n.d.).</a:t>
            </a:r>
            <a:endParaRPr/>
          </a:p>
          <a:p>
            <a:pPr indent="-279400"/>
            <a:endParaRPr>
              <a:latin typeface="Calibri"/>
              <a:ea typeface="Calibri"/>
              <a:cs typeface="Calibri"/>
              <a:sym typeface="Calibri"/>
            </a:endParaRPr>
          </a:p>
        </p:txBody>
      </p:sp>
      <p:pic>
        <p:nvPicPr>
          <p:cNvPr id="2317" name="Google Shape;2317;p147" descr="A REL document used to show how text is used sparingly. "/>
          <p:cNvPicPr preferRelativeResize="0"/>
          <p:nvPr/>
        </p:nvPicPr>
        <p:blipFill rotWithShape="1">
          <a:blip r:embed="rId3">
            <a:alphaModFix/>
          </a:blip>
          <a:srcRect/>
          <a:stretch/>
        </p:blipFill>
        <p:spPr>
          <a:xfrm>
            <a:off x="4072925" y="3347031"/>
            <a:ext cx="4386007" cy="2030730"/>
          </a:xfrm>
          <a:prstGeom prst="rect">
            <a:avLst/>
          </a:prstGeom>
          <a:noFill/>
          <a:ln>
            <a:noFill/>
          </a:ln>
        </p:spPr>
      </p:pic>
      <p:sp>
        <p:nvSpPr>
          <p:cNvPr id="2318" name="Google Shape;2318;p147" descr="Horizontal title that reads: Acceleration programs in Minnesota: Characteristics and College Pathways of Students who Participate "/>
          <p:cNvSpPr txBox="1"/>
          <p:nvPr/>
        </p:nvSpPr>
        <p:spPr>
          <a:xfrm>
            <a:off x="4831747" y="3489779"/>
            <a:ext cx="3468425" cy="369332"/>
          </a:xfrm>
          <a:prstGeom prst="rect">
            <a:avLst/>
          </a:prstGeom>
          <a:noFill/>
          <a:ln w="76200" cap="flat" cmpd="sng">
            <a:solidFill>
              <a:srgbClr val="F9A34D"/>
            </a:solidFill>
            <a:prstDash val="dot"/>
            <a:round/>
            <a:headEnd type="none" w="sm" len="sm"/>
            <a:tailEnd type="none" w="sm" len="sm"/>
          </a:ln>
        </p:spPr>
        <p:txBody>
          <a:bodyPr spcFirstLastPara="1" wrap="square" lIns="91425" tIns="45700" rIns="91425" bIns="45700" anchor="t" anchorCtr="0">
            <a:spAutoFit/>
          </a:bodyPr>
          <a:lstStyle/>
          <a:p>
            <a:pPr marL="285750" indent="-171450">
              <a:buClr>
                <a:schemeClr val="dk1"/>
              </a:buClr>
              <a:buSzPts val="1800"/>
            </a:pPr>
            <a:endParaRPr>
              <a:solidFill>
                <a:schemeClr val="dk1"/>
              </a:solidFill>
              <a:latin typeface="Calibri"/>
              <a:ea typeface="Calibri"/>
              <a:cs typeface="Calibri"/>
              <a:sym typeface="Calibri"/>
            </a:endParaRPr>
          </a:p>
        </p:txBody>
      </p:sp>
      <p:sp>
        <p:nvSpPr>
          <p:cNvPr id="2319" name="Google Shape;2319;p147">
            <a:extLst>
              <a:ext uri="{C183D7F6-B498-43B3-948B-1728B52AA6E4}">
                <adec:decorative xmlns:adec="http://schemas.microsoft.com/office/drawing/2017/decorative" val="1"/>
              </a:ext>
            </a:extLst>
          </p:cNvPr>
          <p:cNvSpPr/>
          <p:nvPr/>
        </p:nvSpPr>
        <p:spPr>
          <a:xfrm>
            <a:off x="3181390" y="3507829"/>
            <a:ext cx="787167" cy="324278"/>
          </a:xfrm>
          <a:prstGeom prst="rightArrow">
            <a:avLst>
              <a:gd name="adj1" fmla="val 50000"/>
              <a:gd name="adj2" fmla="val 50000"/>
            </a:avLst>
          </a:prstGeom>
          <a:solidFill>
            <a:srgbClr val="F9A34D"/>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marL="285750" indent="-171450" algn="ctr">
              <a:buClr>
                <a:schemeClr val="dk1"/>
              </a:buClr>
              <a:buSzPts val="1800"/>
            </a:pPr>
            <a:endParaRPr>
              <a:solidFill>
                <a:schemeClr val="lt1"/>
              </a:solidFill>
              <a:latin typeface="Calibri"/>
              <a:ea typeface="Calibri"/>
              <a:cs typeface="Calibri"/>
              <a:sym typeface="Calibri"/>
            </a:endParaRPr>
          </a:p>
        </p:txBody>
      </p:sp>
      <p:sp>
        <p:nvSpPr>
          <p:cNvPr id="2320" name="Google Shape;2320;p147"/>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AD for more information</a:t>
            </a:r>
            <a:endParaRPr/>
          </a:p>
        </p:txBody>
      </p:sp>
      <p:sp>
        <p:nvSpPr>
          <p:cNvPr id="10" name="Slide Number Placeholder 3">
            <a:extLst>
              <a:ext uri="{FF2B5EF4-FFF2-40B4-BE49-F238E27FC236}">
                <a16:creationId xmlns:a16="http://schemas.microsoft.com/office/drawing/2014/main" id="{ABB1442C-7B61-4040-8247-67876A95B14F}"/>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33</a:t>
            </a:fld>
            <a:endParaRPr lang="en-U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8" name="Google Shape;2328;p148"/>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Color</a:t>
            </a:r>
            <a:endParaRPr sz="2800">
              <a:latin typeface="Trebuchet MS"/>
              <a:ea typeface="Trebuchet MS"/>
              <a:cs typeface="Trebuchet MS"/>
              <a:sym typeface="Trebuchet MS"/>
            </a:endParaRPr>
          </a:p>
        </p:txBody>
      </p:sp>
      <p:sp>
        <p:nvSpPr>
          <p:cNvPr id="2325" name="Google Shape;2325;p148"/>
          <p:cNvSpPr txBox="1">
            <a:spLocks noGrp="1"/>
          </p:cNvSpPr>
          <p:nvPr>
            <p:ph type="body" idx="1"/>
          </p:nvPr>
        </p:nvSpPr>
        <p:spPr>
          <a:xfrm>
            <a:off x="2152650" y="1600200"/>
            <a:ext cx="4857750" cy="421417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Readable even in black and white.</a:t>
            </a:r>
            <a:endParaRPr/>
          </a:p>
          <a:p>
            <a:pPr indent="-457200">
              <a:buFont typeface="Arial"/>
              <a:buChar char="•"/>
            </a:pPr>
            <a:r>
              <a:rPr lang="en-US">
                <a:latin typeface="Calibri"/>
                <a:ea typeface="Calibri"/>
                <a:cs typeface="Calibri"/>
                <a:sym typeface="Calibri"/>
              </a:rPr>
              <a:t>Barrier free – colorblindness (avoid meaningful distinctions that rely solely on color).</a:t>
            </a:r>
            <a:endParaRPr/>
          </a:p>
          <a:p>
            <a:pPr indent="-457200">
              <a:buFont typeface="Arial"/>
              <a:buChar char="•"/>
            </a:pPr>
            <a:r>
              <a:rPr lang="en-US">
                <a:latin typeface="Calibri"/>
                <a:ea typeface="Calibri"/>
                <a:cs typeface="Calibri"/>
                <a:sym typeface="Calibri"/>
              </a:rPr>
              <a:t>Adequate contrast.</a:t>
            </a:r>
            <a:endParaRPr/>
          </a:p>
          <a:p>
            <a:pPr indent="-457200">
              <a:buFont typeface="Arial"/>
              <a:buChar char="•"/>
            </a:pPr>
            <a:r>
              <a:rPr lang="en-US">
                <a:latin typeface="Calibri"/>
                <a:ea typeface="Calibri"/>
                <a:cs typeface="Calibri"/>
                <a:sym typeface="Calibri"/>
              </a:rPr>
              <a:t>Meaningful – creates a feeling; highlights important elements.</a:t>
            </a:r>
            <a:endParaRPr/>
          </a:p>
          <a:p>
            <a:pPr marL="0" indent="0">
              <a:buSzPts val="1400"/>
            </a:pPr>
            <a:r>
              <a:rPr lang="en-US" sz="1400" b="1" i="1">
                <a:latin typeface="Calibri"/>
                <a:ea typeface="Calibri"/>
                <a:cs typeface="Calibri"/>
                <a:sym typeface="Calibri"/>
              </a:rPr>
              <a:t>Note</a:t>
            </a:r>
            <a:r>
              <a:rPr lang="en-US" sz="1400">
                <a:latin typeface="Calibri"/>
                <a:ea typeface="Calibri"/>
                <a:cs typeface="Calibri"/>
                <a:sym typeface="Calibri"/>
              </a:rPr>
              <a:t>. Images reproduced from Regional Educational Laboratory Midwest (n.d.).</a:t>
            </a:r>
            <a:endParaRPr/>
          </a:p>
          <a:p>
            <a:pPr indent="-279400"/>
            <a:endParaRPr>
              <a:latin typeface="Calibri"/>
              <a:ea typeface="Calibri"/>
              <a:cs typeface="Calibri"/>
              <a:sym typeface="Calibri"/>
            </a:endParaRPr>
          </a:p>
        </p:txBody>
      </p:sp>
      <p:pic>
        <p:nvPicPr>
          <p:cNvPr id="2329" name="Google Shape;2329;p1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91400" y="1447801"/>
            <a:ext cx="2651760" cy="2021967"/>
          </a:xfrm>
          <a:prstGeom prst="rect">
            <a:avLst/>
          </a:prstGeom>
          <a:noFill/>
          <a:ln>
            <a:noFill/>
          </a:ln>
        </p:spPr>
      </p:pic>
      <p:pic>
        <p:nvPicPr>
          <p:cNvPr id="2330" name="Google Shape;2330;p14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91400" y="3610311"/>
            <a:ext cx="2651760" cy="1964524"/>
          </a:xfrm>
          <a:prstGeom prst="rect">
            <a:avLst/>
          </a:prstGeom>
          <a:noFill/>
          <a:ln>
            <a:noFill/>
          </a:ln>
        </p:spPr>
      </p:pic>
      <p:sp>
        <p:nvSpPr>
          <p:cNvPr id="8" name="Slide Number Placeholder 3">
            <a:extLst>
              <a:ext uri="{FF2B5EF4-FFF2-40B4-BE49-F238E27FC236}">
                <a16:creationId xmlns:a16="http://schemas.microsoft.com/office/drawing/2014/main" id="{19CC0B88-F923-4947-8D78-822A23BE31A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34</a:t>
            </a:fld>
            <a:endParaRPr lang="en-US"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8" name="Google Shape;2338;p149"/>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Arrangement</a:t>
            </a:r>
            <a:endParaRPr sz="2800">
              <a:latin typeface="Trebuchet MS"/>
              <a:ea typeface="Trebuchet MS"/>
              <a:cs typeface="Trebuchet MS"/>
              <a:sym typeface="Trebuchet MS"/>
            </a:endParaRPr>
          </a:p>
        </p:txBody>
      </p:sp>
      <p:sp>
        <p:nvSpPr>
          <p:cNvPr id="2335" name="Google Shape;2335;p149"/>
          <p:cNvSpPr txBox="1">
            <a:spLocks noGrp="1"/>
          </p:cNvSpPr>
          <p:nvPr>
            <p:ph type="body" idx="1"/>
          </p:nvPr>
        </p:nvSpPr>
        <p:spPr>
          <a:xfrm>
            <a:off x="2152650" y="1463040"/>
            <a:ext cx="4705350"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Proportional, intentional, and consistent – visuals are more appealing if sections are similar sizes or in ratio based on their importance</a:t>
            </a:r>
            <a:endParaRPr/>
          </a:p>
          <a:p>
            <a:pPr indent="-457200">
              <a:buFont typeface="Arial"/>
              <a:buChar char="•"/>
            </a:pPr>
            <a:r>
              <a:rPr lang="en-US">
                <a:latin typeface="Calibri"/>
                <a:ea typeface="Calibri"/>
                <a:cs typeface="Calibri"/>
                <a:sym typeface="Calibri"/>
              </a:rPr>
              <a:t>Think “must see” (central focus), “should see,” “can see” when deciding on placement.</a:t>
            </a:r>
            <a:endParaRPr/>
          </a:p>
          <a:p>
            <a:pPr marL="0" indent="0">
              <a:buSzPts val="1400"/>
            </a:pPr>
            <a:r>
              <a:rPr lang="en-US" sz="1400" b="1" i="1">
                <a:latin typeface="Calibri"/>
                <a:ea typeface="Calibri"/>
                <a:cs typeface="Calibri"/>
                <a:sym typeface="Calibri"/>
              </a:rPr>
              <a:t>Note</a:t>
            </a:r>
            <a:r>
              <a:rPr lang="en-US" sz="1400">
                <a:latin typeface="Calibri"/>
                <a:ea typeface="Calibri"/>
                <a:cs typeface="Calibri"/>
                <a:sym typeface="Calibri"/>
              </a:rPr>
              <a:t>. Image reproduced from Regional Educational Laboratory Midwest (n.d.).</a:t>
            </a:r>
            <a:endParaRPr/>
          </a:p>
          <a:p>
            <a:pPr indent="-279400"/>
            <a:endParaRPr>
              <a:latin typeface="Calibri"/>
              <a:ea typeface="Calibri"/>
              <a:cs typeface="Calibri"/>
              <a:sym typeface="Calibri"/>
            </a:endParaRPr>
          </a:p>
        </p:txBody>
      </p:sp>
      <p:pic>
        <p:nvPicPr>
          <p:cNvPr id="2339" name="Google Shape;2339;p1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94939" y="1371600"/>
            <a:ext cx="2733675" cy="4305300"/>
          </a:xfrm>
          <a:prstGeom prst="rect">
            <a:avLst/>
          </a:prstGeom>
          <a:noFill/>
          <a:ln>
            <a:noFill/>
          </a:ln>
        </p:spPr>
      </p:pic>
      <p:sp>
        <p:nvSpPr>
          <p:cNvPr id="7" name="Slide Number Placeholder 3">
            <a:extLst>
              <a:ext uri="{FF2B5EF4-FFF2-40B4-BE49-F238E27FC236}">
                <a16:creationId xmlns:a16="http://schemas.microsoft.com/office/drawing/2014/main" id="{A67ACC3D-F8BC-46C9-83DE-7CFC35F36D1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35</a:t>
            </a:fld>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2344" name="Google Shape;2344;p150"/>
          <p:cNvSpPr txBox="1">
            <a:spLocks noGrp="1"/>
          </p:cNvSpPr>
          <p:nvPr>
            <p:ph type="body" idx="1"/>
          </p:nvPr>
        </p:nvSpPr>
        <p:spPr>
          <a:xfrm>
            <a:off x="2152650" y="1600200"/>
            <a:ext cx="7886700" cy="421417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Effective visualization can improve stakeholder understanding of important data.</a:t>
            </a:r>
            <a:endParaRPr/>
          </a:p>
          <a:p>
            <a:pPr indent="-457200">
              <a:spcBef>
                <a:spcPts val="1400"/>
              </a:spcBef>
              <a:buFont typeface="Arial"/>
              <a:buChar char="•"/>
            </a:pPr>
            <a:r>
              <a:rPr lang="en-US">
                <a:latin typeface="Calibri"/>
                <a:ea typeface="Calibri"/>
                <a:cs typeface="Calibri"/>
                <a:sym typeface="Calibri"/>
              </a:rPr>
              <a:t>Tools:</a:t>
            </a:r>
            <a:endParaRPr/>
          </a:p>
          <a:p>
            <a:pPr marL="685800" lvl="1" indent="-228600">
              <a:spcBef>
                <a:spcPts val="900"/>
              </a:spcBef>
              <a:buSzPts val="2400"/>
            </a:pPr>
            <a:r>
              <a:rPr lang="en-US" u="sng">
                <a:solidFill>
                  <a:schemeClr val="hlink"/>
                </a:solidFill>
                <a:hlinkClick r:id="rId3"/>
              </a:rPr>
              <a:t>https://piktochart.com/</a:t>
            </a:r>
            <a:endParaRPr/>
          </a:p>
          <a:p>
            <a:pPr marL="685800" lvl="1" indent="-228600">
              <a:spcBef>
                <a:spcPts val="900"/>
              </a:spcBef>
              <a:buSzPts val="2400"/>
            </a:pPr>
            <a:r>
              <a:rPr lang="en-US" u="sng">
                <a:solidFill>
                  <a:schemeClr val="hlink"/>
                </a:solidFill>
                <a:hlinkClick r:id="rId4"/>
              </a:rPr>
              <a:t>https://www.canva.com/create/infographics/</a:t>
            </a:r>
            <a:endParaRPr/>
          </a:p>
          <a:p>
            <a:pPr marL="685800" lvl="1" indent="-228600">
              <a:spcBef>
                <a:spcPts val="900"/>
              </a:spcBef>
              <a:buSzPts val="2400"/>
            </a:pPr>
            <a:r>
              <a:rPr lang="en-US" u="sng">
                <a:solidFill>
                  <a:schemeClr val="hlink"/>
                </a:solidFill>
                <a:hlinkClick r:id="rId5"/>
              </a:rPr>
              <a:t>https://www.youtube.com/watch?v=82Nbj9C3azU</a:t>
            </a:r>
            <a:endParaRPr/>
          </a:p>
          <a:p>
            <a:pPr marL="685800" lvl="1" indent="-228600">
              <a:spcBef>
                <a:spcPts val="900"/>
              </a:spcBef>
              <a:buSzPts val="2400"/>
            </a:pPr>
            <a:r>
              <a:rPr lang="en-US" u="sng">
                <a:solidFill>
                  <a:schemeClr val="hlink"/>
                </a:solidFill>
                <a:hlinkClick r:id="rId6"/>
              </a:rPr>
              <a:t>https://venngage.com/</a:t>
            </a:r>
            <a:endParaRPr/>
          </a:p>
          <a:p>
            <a:pPr marL="685800" lvl="1" indent="-228600">
              <a:spcBef>
                <a:spcPts val="900"/>
              </a:spcBef>
              <a:buSzPts val="2400"/>
            </a:pPr>
            <a:r>
              <a:rPr lang="en-US" u="sng">
                <a:solidFill>
                  <a:schemeClr val="hlink"/>
                </a:solidFill>
                <a:hlinkClick r:id="rId7"/>
              </a:rPr>
              <a:t>https://www.visme.co/</a:t>
            </a:r>
            <a:endParaRPr/>
          </a:p>
          <a:p>
            <a:pPr marL="685800" lvl="1" indent="-228600">
              <a:spcBef>
                <a:spcPts val="900"/>
              </a:spcBef>
              <a:buSzPts val="2400"/>
            </a:pPr>
            <a:r>
              <a:rPr lang="en-US" u="sng">
                <a:solidFill>
                  <a:schemeClr val="hlink"/>
                </a:solidFill>
                <a:hlinkClick r:id="rId8"/>
              </a:rPr>
              <a:t>http://dasycenter.org/data-visualization-toolkit/infographics/ </a:t>
            </a:r>
            <a:endParaRPr u="sng"/>
          </a:p>
          <a:p>
            <a:pPr indent="-279400">
              <a:spcBef>
                <a:spcPts val="1400"/>
              </a:spcBef>
            </a:pPr>
            <a:endParaRPr>
              <a:latin typeface="Calibri"/>
              <a:ea typeface="Calibri"/>
              <a:cs typeface="Calibri"/>
              <a:sym typeface="Calibri"/>
            </a:endParaRPr>
          </a:p>
        </p:txBody>
      </p:sp>
      <p:sp>
        <p:nvSpPr>
          <p:cNvPr id="2347" name="Google Shape;2347;p150"/>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Free Online Tools</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E385738B-EF5B-4BF0-84E0-E7D0F66DB7B2}"/>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36</a:t>
            </a:fld>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sp>
        <p:nvSpPr>
          <p:cNvPr id="2352" name="Google Shape;2352;p151"/>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285750" indent="-285750">
              <a:spcBef>
                <a:spcPts val="0"/>
              </a:spcBef>
              <a:buSzPts val="1600"/>
              <a:buFont typeface="Arial"/>
              <a:buChar char="•"/>
            </a:pPr>
            <a:r>
              <a:rPr lang="en-US" sz="1600">
                <a:latin typeface="Calibri"/>
                <a:ea typeface="Calibri"/>
                <a:cs typeface="Calibri"/>
                <a:sym typeface="Calibri"/>
              </a:rPr>
              <a:t>Carpenter, D., Nieva, V., Albaghal, T., &amp; Sorra, J. (2005). Advances in patient safety: Dissemination planning tool; Exhibit A from volume 4. Retrieved from </a:t>
            </a:r>
            <a:r>
              <a:rPr lang="en-US" sz="1600" u="sng">
                <a:solidFill>
                  <a:schemeClr val="hlink"/>
                </a:solidFill>
                <a:latin typeface="Calibri"/>
                <a:ea typeface="Calibri"/>
                <a:cs typeface="Calibri"/>
                <a:sym typeface="Calibri"/>
                <a:hlinkClick r:id="rId3"/>
              </a:rPr>
              <a:t>https://www.ahrq.gov/professionals/quality-patient-safety/patient-safety-resources/resources/advances-in-patient-safety/vol4/planningtool.html#components</a:t>
            </a:r>
            <a:endParaRPr sz="1600">
              <a:latin typeface="Calibri"/>
              <a:ea typeface="Calibri"/>
              <a:cs typeface="Calibri"/>
              <a:sym typeface="Calibri"/>
            </a:endParaRPr>
          </a:p>
          <a:p>
            <a:pPr marL="285750" indent="-285750">
              <a:buSzPts val="1600"/>
              <a:buFont typeface="Arial"/>
              <a:buChar char="•"/>
            </a:pPr>
            <a:r>
              <a:rPr lang="en-US" sz="1600">
                <a:latin typeface="Calibri"/>
                <a:ea typeface="Calibri"/>
                <a:cs typeface="Calibri"/>
                <a:sym typeface="Calibri"/>
              </a:rPr>
              <a:t>Center for Disease Control and Prevention Program Performance and Evaluation Office. (n.d.) </a:t>
            </a:r>
            <a:r>
              <a:rPr lang="en-US" sz="1600" i="1">
                <a:latin typeface="Calibri"/>
                <a:ea typeface="Calibri"/>
                <a:cs typeface="Calibri"/>
                <a:sym typeface="Calibri"/>
              </a:rPr>
              <a:t>Introduction to program evaluation for public health programs: A self-study guide </a:t>
            </a:r>
            <a:r>
              <a:rPr lang="en-US" sz="1600">
                <a:latin typeface="Calibri"/>
                <a:ea typeface="Calibri"/>
                <a:cs typeface="Calibri"/>
                <a:sym typeface="Calibri"/>
              </a:rPr>
              <a:t>[Website]</a:t>
            </a:r>
            <a:r>
              <a:rPr lang="en-US" sz="1600" i="1">
                <a:latin typeface="Calibri"/>
                <a:ea typeface="Calibri"/>
                <a:cs typeface="Calibri"/>
                <a:sym typeface="Calibri"/>
              </a:rPr>
              <a:t>. </a:t>
            </a:r>
            <a:r>
              <a:rPr lang="en-US" sz="1600">
                <a:latin typeface="Calibri"/>
                <a:ea typeface="Calibri"/>
                <a:cs typeface="Calibri"/>
                <a:sym typeface="Calibri"/>
              </a:rPr>
              <a:t>Retrieved from: </a:t>
            </a:r>
            <a:r>
              <a:rPr lang="en-US" sz="1600" u="sng">
                <a:solidFill>
                  <a:schemeClr val="hlink"/>
                </a:solidFill>
                <a:latin typeface="Calibri"/>
                <a:ea typeface="Calibri"/>
                <a:cs typeface="Calibri"/>
                <a:sym typeface="Calibri"/>
                <a:hlinkClick r:id="rId4"/>
              </a:rPr>
              <a:t>https://www.cdc.gov/eval/guide/index.htm</a:t>
            </a:r>
            <a:endParaRPr sz="1600">
              <a:latin typeface="Calibri"/>
              <a:ea typeface="Calibri"/>
              <a:cs typeface="Calibri"/>
              <a:sym typeface="Calibri"/>
            </a:endParaRPr>
          </a:p>
          <a:p>
            <a:pPr marL="285750" indent="-285750">
              <a:buSzPts val="1600"/>
              <a:buFont typeface="Arial"/>
              <a:buChar char="•"/>
            </a:pPr>
            <a:r>
              <a:rPr lang="en-US" sz="1600">
                <a:latin typeface="Calibri"/>
                <a:ea typeface="Calibri"/>
                <a:cs typeface="Calibri"/>
                <a:sym typeface="Calibri"/>
              </a:rPr>
              <a:t>Cottage Health (n.d.) </a:t>
            </a:r>
            <a:r>
              <a:rPr lang="en-US" sz="1600" i="1">
                <a:latin typeface="Calibri"/>
                <a:ea typeface="Calibri"/>
                <a:cs typeface="Calibri"/>
                <a:sym typeface="Calibri"/>
              </a:rPr>
              <a:t>Evaluation toolkit </a:t>
            </a:r>
            <a:r>
              <a:rPr lang="en-US" sz="1600">
                <a:latin typeface="Calibri"/>
                <a:ea typeface="Calibri"/>
                <a:cs typeface="Calibri"/>
                <a:sym typeface="Calibri"/>
              </a:rPr>
              <a:t>[Website]</a:t>
            </a:r>
            <a:r>
              <a:rPr lang="en-US" sz="1600" i="1">
                <a:latin typeface="Calibri"/>
                <a:ea typeface="Calibri"/>
                <a:cs typeface="Calibri"/>
                <a:sym typeface="Calibri"/>
              </a:rPr>
              <a:t>. </a:t>
            </a:r>
            <a:r>
              <a:rPr lang="en-US" sz="1600">
                <a:latin typeface="Calibri"/>
                <a:ea typeface="Calibri"/>
                <a:cs typeface="Calibri"/>
                <a:sym typeface="Calibri"/>
              </a:rPr>
              <a:t>Retrieved from:</a:t>
            </a:r>
            <a:r>
              <a:rPr lang="en-US" sz="1600" u="sng">
                <a:solidFill>
                  <a:schemeClr val="hlink"/>
                </a:solidFill>
                <a:latin typeface="Calibri"/>
                <a:ea typeface="Calibri"/>
                <a:cs typeface="Calibri"/>
                <a:sym typeface="Calibri"/>
                <a:hlinkClick r:id="rId5"/>
              </a:rPr>
              <a:t> </a:t>
            </a:r>
            <a:r>
              <a:rPr lang="en-US" sz="1600" u="sng">
                <a:solidFill>
                  <a:schemeClr val="hlink"/>
                </a:solidFill>
                <a:latin typeface="Calibri"/>
                <a:ea typeface="Calibri"/>
                <a:cs typeface="Calibri"/>
                <a:sym typeface="Calibri"/>
                <a:hlinkClick r:id="rId6"/>
              </a:rPr>
              <a:t>https://www.cottagehealth.org/population-health/learning-lab/toolkit/</a:t>
            </a:r>
            <a:endParaRPr sz="1600">
              <a:latin typeface="Calibri"/>
              <a:ea typeface="Calibri"/>
              <a:cs typeface="Calibri"/>
              <a:sym typeface="Calibri"/>
            </a:endParaRPr>
          </a:p>
          <a:p>
            <a:pPr marL="285750" indent="-285750">
              <a:buSzPts val="1600"/>
              <a:buFont typeface="Arial"/>
              <a:buChar char="•"/>
            </a:pPr>
            <a:r>
              <a:rPr lang="en-US" sz="1600">
                <a:latin typeface="Calibri"/>
                <a:ea typeface="Calibri"/>
                <a:cs typeface="Calibri"/>
                <a:sym typeface="Calibri"/>
              </a:rPr>
              <a:t>Mueller, N. B., Burke, R. C., Luke, D. A., &amp; Harris, J. K. (2008). Getting the word out: Multiple methods for disseminating evaluation findings. </a:t>
            </a:r>
            <a:r>
              <a:rPr lang="en-US" sz="1600" i="1">
                <a:latin typeface="Calibri"/>
                <a:ea typeface="Calibri"/>
                <a:cs typeface="Calibri"/>
                <a:sym typeface="Calibri"/>
              </a:rPr>
              <a:t>Journal of Public Health Management and Practice, 14</a:t>
            </a:r>
            <a:r>
              <a:rPr lang="en-US" sz="1600">
                <a:latin typeface="Calibri"/>
                <a:ea typeface="Calibri"/>
                <a:cs typeface="Calibri"/>
                <a:sym typeface="Calibri"/>
              </a:rPr>
              <a:t>(2), 170–176. Retrieved from </a:t>
            </a:r>
            <a:r>
              <a:rPr lang="en-US" sz="1600" u="sng">
                <a:solidFill>
                  <a:schemeClr val="hlink"/>
                </a:solidFill>
                <a:latin typeface="Calibri"/>
                <a:ea typeface="Calibri"/>
                <a:cs typeface="Calibri"/>
                <a:sym typeface="Calibri"/>
                <a:hlinkClick r:id="rId7"/>
              </a:rPr>
              <a:t>https://www.ncbi.nlm.nih.gov/pubmed/18287924</a:t>
            </a:r>
            <a:endParaRPr sz="1600">
              <a:latin typeface="Calibri"/>
              <a:ea typeface="Calibri"/>
              <a:cs typeface="Calibri"/>
              <a:sym typeface="Calibri"/>
            </a:endParaRPr>
          </a:p>
          <a:p>
            <a:pPr marL="285750" indent="-285750">
              <a:buSzPts val="1600"/>
              <a:buFont typeface="Arial"/>
              <a:buChar char="•"/>
            </a:pPr>
            <a:r>
              <a:rPr lang="en-US" sz="1600">
                <a:latin typeface="Calibri"/>
                <a:ea typeface="Calibri"/>
                <a:cs typeface="Calibri"/>
                <a:sym typeface="Calibri"/>
              </a:rPr>
              <a:t>Plain Language Action and Information Network. (2011). </a:t>
            </a:r>
            <a:r>
              <a:rPr lang="en-US" sz="1600" i="1">
                <a:latin typeface="Calibri"/>
                <a:ea typeface="Calibri"/>
                <a:cs typeface="Calibri"/>
                <a:sym typeface="Calibri"/>
              </a:rPr>
              <a:t>Federal plain language guidelines</a:t>
            </a:r>
            <a:r>
              <a:rPr lang="en-US" sz="1600">
                <a:latin typeface="Calibri"/>
                <a:ea typeface="Calibri"/>
                <a:cs typeface="Calibri"/>
                <a:sym typeface="Calibri"/>
              </a:rPr>
              <a:t>. Washington, DC: Author. Retrieved from </a:t>
            </a:r>
            <a:r>
              <a:rPr lang="en-US" sz="1600" u="sng">
                <a:solidFill>
                  <a:schemeClr val="hlink"/>
                </a:solidFill>
                <a:latin typeface="Calibri"/>
                <a:ea typeface="Calibri"/>
                <a:cs typeface="Calibri"/>
                <a:sym typeface="Calibri"/>
                <a:hlinkClick r:id="rId8"/>
              </a:rPr>
              <a:t>https://www.plainlanguage.gov/guidelines/</a:t>
            </a:r>
            <a:endParaRPr sz="1600">
              <a:latin typeface="Calibri"/>
              <a:ea typeface="Calibri"/>
              <a:cs typeface="Calibri"/>
              <a:sym typeface="Calibri"/>
            </a:endParaRPr>
          </a:p>
          <a:p>
            <a:pPr marL="285750" indent="-184150">
              <a:buSzPts val="1600"/>
            </a:pPr>
            <a:endParaRPr sz="1600">
              <a:latin typeface="Calibri"/>
              <a:ea typeface="Calibri"/>
              <a:cs typeface="Calibri"/>
              <a:sym typeface="Calibri"/>
            </a:endParaRPr>
          </a:p>
        </p:txBody>
      </p:sp>
      <p:sp>
        <p:nvSpPr>
          <p:cNvPr id="2355" name="Google Shape;2355;p151"/>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Part 6 References</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E9E5537C-4273-4622-8C43-0DEA9B3BAF17}"/>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37</a:t>
            </a:fld>
            <a:endParaRPr 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9"/>
        <p:cNvGrpSpPr/>
        <p:nvPr/>
      </p:nvGrpSpPr>
      <p:grpSpPr>
        <a:xfrm>
          <a:off x="0" y="0"/>
          <a:ext cx="0" cy="0"/>
          <a:chOff x="0" y="0"/>
          <a:chExt cx="0" cy="0"/>
        </a:xfrm>
      </p:grpSpPr>
      <p:sp>
        <p:nvSpPr>
          <p:cNvPr id="2360" name="Google Shape;2360;p152"/>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285750" indent="-285750">
              <a:spcBef>
                <a:spcPts val="0"/>
              </a:spcBef>
              <a:buSzPts val="1600"/>
              <a:buFont typeface="Arial"/>
              <a:buChar char="•"/>
            </a:pPr>
            <a:r>
              <a:rPr lang="en-US" sz="1600">
                <a:latin typeface="Calibri"/>
                <a:ea typeface="Calibri"/>
                <a:cs typeface="Calibri"/>
                <a:sym typeface="Calibri"/>
              </a:rPr>
              <a:t>Regional Educational Laboratory Central. (n.d.). </a:t>
            </a:r>
            <a:r>
              <a:rPr lang="en-US" sz="1600" i="1">
                <a:latin typeface="Calibri"/>
                <a:ea typeface="Calibri"/>
                <a:cs typeface="Calibri"/>
                <a:sym typeface="Calibri"/>
              </a:rPr>
              <a:t>South Dakota Department of Education snapshot: 2017/2018 academic year statewide data </a:t>
            </a:r>
            <a:r>
              <a:rPr lang="en-US" sz="1600">
                <a:latin typeface="Calibri"/>
                <a:ea typeface="Calibri"/>
                <a:cs typeface="Calibri"/>
                <a:sym typeface="Calibri"/>
              </a:rPr>
              <a:t>[Infographic]. Washington, DC: U.S. Department of Education, Institute of Education Sciences, National Center for Education Evaluation and Regional Assistance. Retrieved from </a:t>
            </a:r>
            <a:r>
              <a:rPr lang="en-US" sz="1600" u="sng">
                <a:solidFill>
                  <a:schemeClr val="hlink"/>
                </a:solidFill>
                <a:latin typeface="Calibri"/>
                <a:ea typeface="Calibri"/>
                <a:cs typeface="Calibri"/>
                <a:sym typeface="Calibri"/>
                <a:hlinkClick r:id="rId3"/>
              </a:rPr>
              <a:t>https://ies.ed.gov/ncee/edlabs/infographics/pdf/REL_CE_South_Dakota_Snapshot.pdf</a:t>
            </a:r>
            <a:endParaRPr sz="1600">
              <a:latin typeface="Calibri"/>
              <a:ea typeface="Calibri"/>
              <a:cs typeface="Calibri"/>
              <a:sym typeface="Calibri"/>
            </a:endParaRPr>
          </a:p>
          <a:p>
            <a:pPr marL="285750" indent="-285750">
              <a:buSzPts val="1600"/>
              <a:buFont typeface="Arial"/>
              <a:buChar char="•"/>
            </a:pPr>
            <a:r>
              <a:rPr lang="en-US" sz="1600">
                <a:latin typeface="Calibri"/>
                <a:ea typeface="Calibri"/>
                <a:cs typeface="Calibri"/>
                <a:sym typeface="Calibri"/>
              </a:rPr>
              <a:t>Regional Educational Laboratory Midwest. (n.d.). </a:t>
            </a:r>
            <a:r>
              <a:rPr lang="en-US" sz="1600" i="1">
                <a:latin typeface="Calibri"/>
                <a:ea typeface="Calibri"/>
                <a:cs typeface="Calibri"/>
                <a:sym typeface="Calibri"/>
              </a:rPr>
              <a:t>Acceleration programs in Minnesota: Characteristics and college pathways of students who participate </a:t>
            </a:r>
            <a:r>
              <a:rPr lang="en-US" sz="1600">
                <a:latin typeface="Calibri"/>
                <a:ea typeface="Calibri"/>
                <a:cs typeface="Calibri"/>
                <a:sym typeface="Calibri"/>
              </a:rPr>
              <a:t>[Infographic]. Washington, DC: U.S. Department of Education, Institute of Education Sciences, National Center for Education Evaluation and Regional Assistance. Retrieved from </a:t>
            </a:r>
            <a:r>
              <a:rPr lang="en-US" sz="1600" u="sng">
                <a:solidFill>
                  <a:schemeClr val="hlink"/>
                </a:solidFill>
                <a:latin typeface="Calibri"/>
                <a:ea typeface="Calibri"/>
                <a:cs typeface="Calibri"/>
                <a:sym typeface="Calibri"/>
                <a:hlinkClick r:id="rId4"/>
              </a:rPr>
              <a:t>https://ies.ed.gov/ncee/edlabs/infographics/pdf/REL_MW_Acceleration_programs_in_Minnesota_Characteristics_and_college_pathways_of_students_who_participate.pdf</a:t>
            </a:r>
            <a:endParaRPr sz="1600">
              <a:latin typeface="Calibri"/>
              <a:ea typeface="Calibri"/>
              <a:cs typeface="Calibri"/>
              <a:sym typeface="Calibri"/>
            </a:endParaRPr>
          </a:p>
          <a:p>
            <a:pPr marL="285750" indent="-285750">
              <a:buSzPts val="1600"/>
              <a:buFont typeface="Arial"/>
              <a:buChar char="•"/>
            </a:pPr>
            <a:r>
              <a:rPr lang="en-US" sz="1600">
                <a:latin typeface="Calibri"/>
                <a:ea typeface="Calibri"/>
                <a:cs typeface="Calibri"/>
                <a:sym typeface="Calibri"/>
              </a:rPr>
              <a:t>United Nations Development Fund for Women, Evaluation Unit. (2009). </a:t>
            </a:r>
            <a:r>
              <a:rPr lang="en-US" sz="1600" i="1">
                <a:latin typeface="Calibri"/>
                <a:ea typeface="Calibri"/>
                <a:cs typeface="Calibri"/>
                <a:sym typeface="Calibri"/>
              </a:rPr>
              <a:t>Guidance note on developing an evaluation dissemination strategy</a:t>
            </a:r>
            <a:r>
              <a:rPr lang="en-US" sz="1600">
                <a:latin typeface="Calibri"/>
                <a:ea typeface="Calibri"/>
                <a:cs typeface="Calibri"/>
                <a:sym typeface="Calibri"/>
              </a:rPr>
              <a:t> (Evaluation Guidance Note Series No. 10). New York, NY: Author. Retrieved from </a:t>
            </a:r>
            <a:r>
              <a:rPr lang="en-US" sz="1600" u="sng">
                <a:solidFill>
                  <a:schemeClr val="hlink"/>
                </a:solidFill>
                <a:latin typeface="Calibri"/>
                <a:ea typeface="Calibri"/>
                <a:cs typeface="Calibri"/>
                <a:sym typeface="Calibri"/>
                <a:hlinkClick r:id="rId5"/>
              </a:rPr>
              <a:t>http://www.endvawnow.org/uploads/browser/files/UNIFEM_guidance%20note_evaluation_Dissemination.pdf</a:t>
            </a:r>
            <a:endParaRPr sz="1600">
              <a:latin typeface="Calibri"/>
              <a:ea typeface="Calibri"/>
              <a:cs typeface="Calibri"/>
              <a:sym typeface="Calibri"/>
            </a:endParaRPr>
          </a:p>
          <a:p>
            <a:pPr marL="285750" indent="-184150">
              <a:buSzPts val="1600"/>
            </a:pPr>
            <a:endParaRPr sz="1600">
              <a:latin typeface="Calibri"/>
              <a:ea typeface="Calibri"/>
              <a:cs typeface="Calibri"/>
              <a:sym typeface="Calibri"/>
            </a:endParaRPr>
          </a:p>
        </p:txBody>
      </p:sp>
      <p:sp>
        <p:nvSpPr>
          <p:cNvPr id="2363" name="Google Shape;2363;p152"/>
          <p:cNvSpPr txBox="1">
            <a:spLocks noGrp="1"/>
          </p:cNvSpPr>
          <p:nvPr>
            <p:ph type="title"/>
          </p:nvPr>
        </p:nvSpPr>
        <p:spPr>
          <a:xfrm>
            <a:off x="1905000" y="381000"/>
            <a:ext cx="63246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Part 6 References Continued</a:t>
            </a:r>
            <a:endParaRPr sz="2800">
              <a:latin typeface="Trebuchet MS"/>
              <a:ea typeface="Trebuchet MS"/>
              <a:cs typeface="Trebuchet MS"/>
              <a:sym typeface="Trebuchet MS"/>
            </a:endParaRPr>
          </a:p>
        </p:txBody>
      </p:sp>
      <p:sp>
        <p:nvSpPr>
          <p:cNvPr id="6" name="Slide Number Placeholder 3">
            <a:extLst>
              <a:ext uri="{FF2B5EF4-FFF2-40B4-BE49-F238E27FC236}">
                <a16:creationId xmlns:a16="http://schemas.microsoft.com/office/drawing/2014/main" id="{54C59342-1490-47C9-BD71-9BE07F675144}"/>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38</a:t>
            </a:fld>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a:t>
            </a:r>
          </a:p>
        </p:txBody>
      </p:sp>
      <p:graphicFrame>
        <p:nvGraphicFramePr>
          <p:cNvPr id="6" name="Table 5"/>
          <p:cNvGraphicFramePr>
            <a:graphicFrameLocks noGrp="1"/>
          </p:cNvGraphicFramePr>
          <p:nvPr>
            <p:extLst>
              <p:ext uri="{D42A27DB-BD31-4B8C-83A1-F6EECF244321}">
                <p14:modId xmlns:p14="http://schemas.microsoft.com/office/powerpoint/2010/main" val="4045322346"/>
              </p:ext>
            </p:extLst>
          </p:nvPr>
        </p:nvGraphicFramePr>
        <p:xfrm>
          <a:off x="443565" y="1337690"/>
          <a:ext cx="11239929" cy="963160"/>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1296980">
                  <a:extLst>
                    <a:ext uri="{9D8B030D-6E8A-4147-A177-3AD203B41FA5}">
                      <a16:colId xmlns:a16="http://schemas.microsoft.com/office/drawing/2014/main" val="1099636816"/>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ESEA</a:t>
                      </a:r>
                      <a:r>
                        <a:rPr lang="en-US" sz="1600" kern="1200" baseline="0" dirty="0">
                          <a:solidFill>
                            <a:schemeClr val="tx1">
                              <a:lumMod val="95000"/>
                              <a:lumOff val="5000"/>
                            </a:schemeClr>
                          </a:solidFill>
                          <a:effectLst/>
                          <a:latin typeface="+mn-lt"/>
                        </a:rPr>
                        <a:t> Office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Position</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Phone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E-mail</a:t>
                      </a:r>
                      <a:endParaRPr lang="en-US" sz="1600" dirty="0">
                        <a:solidFill>
                          <a:schemeClr val="tx1">
                            <a:lumMod val="95000"/>
                            <a:lumOff val="5000"/>
                          </a:schemeClr>
                        </a:solidFill>
                        <a:effectLst/>
                        <a:latin typeface="+mn-lt"/>
                        <a:ea typeface="Calibri"/>
                        <a:cs typeface="Times New Roman"/>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Nazie</a:t>
                      </a:r>
                      <a:r>
                        <a:rPr lang="en-US" sz="1400" b="0" baseline="0" dirty="0">
                          <a:effectLst/>
                          <a:latin typeface="+mn-lt"/>
                          <a:ea typeface="Calibri"/>
                          <a:cs typeface="Times New Roman"/>
                        </a:rPr>
                        <a:t> Mohajeri-Nelson</a:t>
                      </a:r>
                      <a:endParaRPr lang="en-US" sz="1400" b="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3">
                            <a:extLst>
                              <a:ext uri="{A12FA001-AC4F-418D-AE19-62706E023703}">
                                <ahyp:hlinkClr xmlns:ahyp="http://schemas.microsoft.com/office/drawing/2018/hyperlinkcolor" val="tx"/>
                              </a:ext>
                            </a:extLst>
                          </a:hlinkClick>
                        </a:rPr>
                        <a:t>Mohajeri-nelson_n@cde.state.co.us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Asst. Director</a:t>
                      </a:r>
                      <a:r>
                        <a:rPr lang="en-US" sz="1400" b="0" baseline="0" dirty="0">
                          <a:effectLst/>
                          <a:latin typeface="+mn-lt"/>
                          <a:ea typeface="Calibri"/>
                          <a:cs typeface="Times New Roman"/>
                        </a:rPr>
                        <a:t> of ESEA Office</a:t>
                      </a:r>
                      <a:endParaRPr lang="en-US" sz="1400" b="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303-866-6850</a:t>
                      </a:r>
                      <a:endParaRPr lang="en-US" sz="1400" b="0" kern="1200" dirty="0">
                        <a:solidFill>
                          <a:schemeClr val="tx1"/>
                        </a:solidFill>
                        <a:effectLst/>
                        <a:latin typeface="+mn-lt"/>
                        <a:ea typeface="+mn-ea"/>
                        <a:cs typeface="+mn-cs"/>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4">
                            <a:extLst>
                              <a:ext uri="{A12FA001-AC4F-418D-AE19-62706E023703}">
                                <ahyp:hlinkClr xmlns:ahyp="http://schemas.microsoft.com/office/drawing/2018/hyperlinkcolor" val="tx"/>
                              </a:ext>
                            </a:extLst>
                          </a:hlinkClick>
                        </a:rPr>
                        <a:t>Collins_d@cde.state.co.us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401631335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025893675"/>
              </p:ext>
            </p:extLst>
          </p:nvPr>
        </p:nvGraphicFramePr>
        <p:xfrm>
          <a:off x="443565" y="2775692"/>
          <a:ext cx="11239928"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263721">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solidFill>
                            <a:schemeClr val="tx1">
                              <a:lumMod val="95000"/>
                              <a:lumOff val="5000"/>
                            </a:schemeClr>
                          </a:solidFill>
                        </a:rPr>
                        <a:t>DARE Team</a:t>
                      </a:r>
                    </a:p>
                  </a:txBody>
                  <a:tcPr/>
                </a:tc>
                <a:tc>
                  <a:txBody>
                    <a:bodyPr/>
                    <a:lstStyle/>
                    <a:p>
                      <a:pPr algn="ctr"/>
                      <a:r>
                        <a:rPr lang="en-US" sz="1400" dirty="0">
                          <a:solidFill>
                            <a:schemeClr val="tx1">
                              <a:lumMod val="95000"/>
                              <a:lumOff val="5000"/>
                            </a:schemeClr>
                          </a:solidFill>
                        </a:rPr>
                        <a:t>Expertise</a:t>
                      </a:r>
                    </a:p>
                  </a:txBody>
                  <a:tcPr/>
                </a:tc>
                <a:tc>
                  <a:txBody>
                    <a:bodyPr/>
                    <a:lstStyle/>
                    <a:p>
                      <a:pPr algn="ctr"/>
                      <a:r>
                        <a:rPr lang="en-US" sz="1400" dirty="0">
                          <a:solidFill>
                            <a:schemeClr val="tx1">
                              <a:lumMod val="95000"/>
                              <a:lumOff val="5000"/>
                            </a:schemeClr>
                          </a:solidFill>
                        </a:rPr>
                        <a:t>Phone</a:t>
                      </a:r>
                    </a:p>
                  </a:txBody>
                  <a:tcPr/>
                </a:tc>
                <a:tc>
                  <a:txBody>
                    <a:bodyPr/>
                    <a:lstStyle/>
                    <a:p>
                      <a:pPr algn="ctr"/>
                      <a:r>
                        <a:rPr lang="en-US" sz="1400" dirty="0">
                          <a:solidFill>
                            <a:schemeClr val="tx1">
                              <a:lumMod val="95000"/>
                              <a:lumOff val="5000"/>
                            </a:schemeClr>
                          </a:solidFill>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tx1">
                              <a:lumMod val="95000"/>
                              <a:lumOff val="5000"/>
                            </a:schemeClr>
                          </a:solidFill>
                          <a:effectLst/>
                          <a:latin typeface="+mn-lt"/>
                          <a:ea typeface="+mn-ea"/>
                          <a:cs typeface="+mn-cs"/>
                        </a:rPr>
                        <a:t>Tina Negley</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ESSA Accountability, Program Evaluation,</a:t>
                      </a:r>
                      <a:r>
                        <a:rPr lang="en-US" sz="1400" b="0" i="0" kern="1200" baseline="0" dirty="0">
                          <a:solidFill>
                            <a:schemeClr val="tx1">
                              <a:lumMod val="95000"/>
                              <a:lumOff val="5000"/>
                            </a:schemeClr>
                          </a:solidFill>
                          <a:effectLst/>
                          <a:latin typeface="+mn-lt"/>
                          <a:ea typeface="+mn-ea"/>
                          <a:cs typeface="+mn-cs"/>
                        </a:rPr>
                        <a:t> and Reporting</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303-866-5243</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5">
                            <a:extLst>
                              <a:ext uri="{A12FA001-AC4F-418D-AE19-62706E023703}">
                                <ahyp:hlinkClr xmlns:ahyp="http://schemas.microsoft.com/office/drawing/2018/hyperlinkcolor" val="tx"/>
                              </a:ext>
                            </a:extLst>
                          </a:hlinkClick>
                        </a:rPr>
                        <a:t>negley_t@cde.state.co.us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tx1">
                              <a:lumMod val="95000"/>
                              <a:lumOff val="5000"/>
                            </a:schemeClr>
                          </a:solidFill>
                          <a:effectLst/>
                          <a:latin typeface="+mn-lt"/>
                          <a:ea typeface="+mn-ea"/>
                          <a:cs typeface="+mn-cs"/>
                        </a:rPr>
                        <a:t>Alan Shimmin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 Reporting</a:t>
                      </a:r>
                      <a:r>
                        <a:rPr lang="en-US" sz="1400" b="0" i="0" kern="1200" baseline="0" dirty="0">
                          <a:solidFill>
                            <a:schemeClr val="tx1">
                              <a:lumMod val="95000"/>
                              <a:lumOff val="5000"/>
                            </a:schemeClr>
                          </a:solidFill>
                          <a:effectLst/>
                          <a:latin typeface="+mn-lt"/>
                          <a:ea typeface="+mn-ea"/>
                          <a:cs typeface="+mn-cs"/>
                        </a:rPr>
                        <a:t> and Data Collections</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303-866-6209</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6">
                            <a:extLst>
                              <a:ext uri="{A12FA001-AC4F-418D-AE19-62706E023703}">
                                <ahyp:hlinkClr xmlns:ahyp="http://schemas.microsoft.com/office/drawing/2018/hyperlinkcolor" val="tx"/>
                              </a:ext>
                            </a:extLst>
                          </a:hlinkClick>
                        </a:rPr>
                        <a:t>shimmin_a@cde.state.co.us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tx1">
                              <a:lumMod val="95000"/>
                              <a:lumOff val="5000"/>
                            </a:schemeClr>
                          </a:solidFill>
                          <a:effectLst/>
                          <a:latin typeface="+mn-lt"/>
                          <a:ea typeface="+mn-ea"/>
                          <a:cs typeface="+mn-cs"/>
                        </a:rPr>
                        <a:t>Mary Shen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a:t>
                      </a:r>
                      <a:r>
                        <a:rPr lang="en-US" sz="1400" b="0" i="0" kern="1200" baseline="0" dirty="0">
                          <a:solidFill>
                            <a:schemeClr val="tx1">
                              <a:lumMod val="95000"/>
                              <a:lumOff val="5000"/>
                            </a:schemeClr>
                          </a:solidFill>
                          <a:effectLst/>
                          <a:latin typeface="+mn-lt"/>
                          <a:ea typeface="+mn-ea"/>
                          <a:cs typeface="+mn-cs"/>
                        </a:rPr>
                        <a:t> Program Evaluation, Research, and Accountability</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303-866-4571</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7">
                            <a:extLst>
                              <a:ext uri="{A12FA001-AC4F-418D-AE19-62706E023703}">
                                <ahyp:hlinkClr xmlns:ahyp="http://schemas.microsoft.com/office/drawing/2018/hyperlinkcolor" val="tx"/>
                              </a:ext>
                            </a:extLst>
                          </a:hlinkClick>
                        </a:rPr>
                        <a:t>shen_m@cde.state.co.us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39</a:t>
            </a:fld>
            <a:endParaRPr lang="en-US" sz="1400" dirty="0"/>
          </a:p>
        </p:txBody>
      </p:sp>
    </p:spTree>
    <p:extLst>
      <p:ext uri="{BB962C8B-B14F-4D97-AF65-F5344CB8AC3E}">
        <p14:creationId xmlns:p14="http://schemas.microsoft.com/office/powerpoint/2010/main" val="106116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
          <p:cNvSpPr txBox="1">
            <a:spLocks noGrp="1"/>
          </p:cNvSpPr>
          <p:nvPr>
            <p:ph type="body" idx="1"/>
          </p:nvPr>
        </p:nvSpPr>
        <p:spPr>
          <a:xfrm>
            <a:off x="1905000" y="1766010"/>
            <a:ext cx="8046720" cy="112959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1600"/>
              <a:buNone/>
            </a:pPr>
            <a:r>
              <a:rPr lang="en-US" sz="1600" b="1" u="sng"/>
              <a:t>REL Central Team</a:t>
            </a:r>
            <a:endParaRPr/>
          </a:p>
          <a:p>
            <a:pPr marL="228600" indent="-228600">
              <a:buSzPts val="1600"/>
            </a:pPr>
            <a:r>
              <a:rPr lang="en-US" sz="1600" b="1">
                <a:solidFill>
                  <a:srgbClr val="005288"/>
                </a:solidFill>
              </a:rPr>
              <a:t>Josh Stewart, Jeanette Joyce, David Yanoski, Mckenzie Haines, Doug Gagnon</a:t>
            </a:r>
            <a:endParaRPr/>
          </a:p>
          <a:p>
            <a:pPr marL="228600" indent="-127000">
              <a:buSzPts val="1600"/>
              <a:buNone/>
            </a:pPr>
            <a:endParaRPr sz="1600" b="1">
              <a:solidFill>
                <a:srgbClr val="005288"/>
              </a:solidFill>
            </a:endParaRPr>
          </a:p>
        </p:txBody>
      </p:sp>
      <p:sp>
        <p:nvSpPr>
          <p:cNvPr id="701" name="Google Shape;701;p3"/>
          <p:cNvSpPr txBox="1">
            <a:spLocks noGrp="1"/>
          </p:cNvSpPr>
          <p:nvPr>
            <p:ph type="body" idx="2"/>
          </p:nvPr>
        </p:nvSpPr>
        <p:spPr>
          <a:xfrm>
            <a:off x="1992314" y="2590800"/>
            <a:ext cx="7959407" cy="2946574"/>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r>
              <a:rPr lang="en-US" sz="1600" b="1" u="sng" dirty="0"/>
              <a:t>CDE Team</a:t>
            </a:r>
            <a:endParaRPr dirty="0"/>
          </a:p>
          <a:p>
            <a:pPr marL="228600" indent="-228600">
              <a:buSzPts val="1600"/>
            </a:pPr>
            <a:r>
              <a:rPr lang="en-US" sz="1600" b="1" dirty="0">
                <a:solidFill>
                  <a:srgbClr val="005288"/>
                </a:solidFill>
              </a:rPr>
              <a:t>Nazanin Mohajeri-Nelson, Ph.D. </a:t>
            </a:r>
            <a:endParaRPr dirty="0"/>
          </a:p>
          <a:p>
            <a:pPr marL="685800" lvl="1" indent="-228600">
              <a:buSzPts val="1600"/>
            </a:pPr>
            <a:r>
              <a:rPr lang="en-US" sz="1600" dirty="0"/>
              <a:t>Director, ESEA Office</a:t>
            </a:r>
            <a:endParaRPr dirty="0"/>
          </a:p>
          <a:p>
            <a:pPr marL="228600" indent="-228600">
              <a:buSzPts val="1600"/>
            </a:pPr>
            <a:r>
              <a:rPr lang="en-US" sz="1600" b="1" dirty="0">
                <a:solidFill>
                  <a:srgbClr val="005288"/>
                </a:solidFill>
              </a:rPr>
              <a:t>Tina Negley</a:t>
            </a:r>
            <a:endParaRPr dirty="0"/>
          </a:p>
          <a:p>
            <a:pPr marL="685800" lvl="1" indent="-228600">
              <a:buSzPts val="1600"/>
            </a:pPr>
            <a:r>
              <a:rPr lang="en-US" sz="1600" dirty="0"/>
              <a:t>Coordinator, Data, Accountability, Reporting and Evaluation Team</a:t>
            </a:r>
            <a:endParaRPr dirty="0"/>
          </a:p>
          <a:p>
            <a:pPr marL="228600" indent="-228600">
              <a:buSzPts val="1600"/>
            </a:pPr>
            <a:r>
              <a:rPr lang="en-US" sz="1600" b="1" dirty="0">
                <a:solidFill>
                  <a:srgbClr val="005288"/>
                </a:solidFill>
              </a:rPr>
              <a:t>Mary Shen</a:t>
            </a:r>
            <a:endParaRPr dirty="0"/>
          </a:p>
          <a:p>
            <a:pPr marL="685800" lvl="1" indent="-228600">
              <a:buSzPts val="1600"/>
            </a:pPr>
            <a:r>
              <a:rPr lang="en-US" sz="1600" dirty="0"/>
              <a:t>Research Analyst</a:t>
            </a:r>
            <a:endParaRPr dirty="0"/>
          </a:p>
        </p:txBody>
      </p:sp>
      <p:sp>
        <p:nvSpPr>
          <p:cNvPr id="702" name="Google Shape;702;p3"/>
          <p:cNvSpPr txBox="1">
            <a:spLocks noGrp="1"/>
          </p:cNvSpPr>
          <p:nvPr>
            <p:ph type="title"/>
          </p:nvPr>
        </p:nvSpPr>
        <p:spPr>
          <a:xfrm>
            <a:off x="1905000" y="350838"/>
            <a:ext cx="8046720" cy="1325563"/>
          </a:xfrm>
          <a:prstGeom prst="rect">
            <a:avLst/>
          </a:prstGeom>
          <a:noFill/>
          <a:ln>
            <a:noFill/>
          </a:ln>
        </p:spPr>
        <p:txBody>
          <a:bodyPr spcFirstLastPara="1" wrap="square" lIns="91425" tIns="45700" rIns="91425" bIns="45700" anchor="ctr" anchorCtr="0">
            <a:noAutofit/>
          </a:bodyPr>
          <a:lstStyle/>
          <a:p>
            <a:pPr>
              <a:buSzPts val="2800"/>
            </a:pPr>
            <a:r>
              <a:rPr lang="en-US" sz="2800">
                <a:latin typeface="Trebuchet MS"/>
                <a:ea typeface="Trebuchet MS"/>
                <a:cs typeface="Trebuchet MS"/>
                <a:sym typeface="Trebuchet MS"/>
              </a:rPr>
              <a:t>Introductions</a:t>
            </a:r>
            <a:endParaRPr/>
          </a:p>
        </p:txBody>
      </p:sp>
    </p:spTree>
    <p:extLst>
      <p:ext uri="{BB962C8B-B14F-4D97-AF65-F5344CB8AC3E}">
        <p14:creationId xmlns:p14="http://schemas.microsoft.com/office/powerpoint/2010/main" val="210646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r>
              <a:rPr lang="en-US"/>
              <a:t>Program Evaluation:</a:t>
            </a:r>
            <a:endParaRPr/>
          </a:p>
        </p:txBody>
      </p:sp>
      <p:sp>
        <p:nvSpPr>
          <p:cNvPr id="710" name="Google Shape;710;p4"/>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ctr" anchorCtr="0">
            <a:noAutofit/>
          </a:bodyPr>
          <a:lstStyle/>
          <a:p>
            <a:pPr marL="0" indent="0">
              <a:spcBef>
                <a:spcPts val="0"/>
              </a:spcBef>
              <a:buSzPts val="2800"/>
            </a:pPr>
            <a:r>
              <a:rPr lang="en-US" sz="2800"/>
              <a:t>Overall Training Goals, Purpose, and Process</a:t>
            </a:r>
            <a:endParaRPr/>
          </a:p>
        </p:txBody>
      </p:sp>
    </p:spTree>
    <p:extLst>
      <p:ext uri="{BB962C8B-B14F-4D97-AF65-F5344CB8AC3E}">
        <p14:creationId xmlns:p14="http://schemas.microsoft.com/office/powerpoint/2010/main" val="136053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3" name="Title 2">
            <a:extLst>
              <a:ext uri="{FF2B5EF4-FFF2-40B4-BE49-F238E27FC236}">
                <a16:creationId xmlns:a16="http://schemas.microsoft.com/office/drawing/2014/main" id="{3F83C34A-C020-435E-A990-4E54C65BC937}"/>
              </a:ext>
            </a:extLst>
          </p:cNvPr>
          <p:cNvSpPr>
            <a:spLocks noGrp="1"/>
          </p:cNvSpPr>
          <p:nvPr>
            <p:ph type="title"/>
          </p:nvPr>
        </p:nvSpPr>
        <p:spPr>
          <a:xfrm>
            <a:off x="1966042" y="320066"/>
            <a:ext cx="7562034" cy="713232"/>
          </a:xfrm>
        </p:spPr>
        <p:txBody>
          <a:bodyPr/>
          <a:lstStyle/>
          <a:p>
            <a:r>
              <a:rPr lang="en-US" sz="2800" dirty="0">
                <a:solidFill>
                  <a:srgbClr val="FFFFFF"/>
                </a:solidFill>
                <a:latin typeface="Trebuchet MS"/>
                <a:sym typeface="Trebuchet MS"/>
              </a:rPr>
              <a:t>Overall Goals of Program Evaluation Training</a:t>
            </a:r>
            <a:br>
              <a:rPr lang="en-US" sz="1050" dirty="0">
                <a:solidFill>
                  <a:srgbClr val="000000"/>
                </a:solidFill>
              </a:rPr>
            </a:br>
            <a:endParaRPr lang="en-US" dirty="0"/>
          </a:p>
        </p:txBody>
      </p:sp>
      <p:sp>
        <p:nvSpPr>
          <p:cNvPr id="717" name="Google Shape;717;p5"/>
          <p:cNvSpPr txBox="1">
            <a:spLocks noGrp="1"/>
          </p:cNvSpPr>
          <p:nvPr>
            <p:ph type="body" idx="1"/>
          </p:nvPr>
        </p:nvSpPr>
        <p:spPr>
          <a:xfrm>
            <a:off x="1966042" y="1371601"/>
            <a:ext cx="8100060" cy="4289815"/>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dirty="0">
                <a:latin typeface="Calibri"/>
                <a:ea typeface="Calibri"/>
                <a:cs typeface="Calibri"/>
                <a:sym typeface="Calibri"/>
              </a:rPr>
              <a:t>Develop understanding of the evaluation process and cycle.</a:t>
            </a:r>
            <a:endParaRPr dirty="0"/>
          </a:p>
          <a:p>
            <a:pPr marL="342900" indent="-342900">
              <a:buFont typeface="Arial"/>
              <a:buChar char="•"/>
            </a:pPr>
            <a:r>
              <a:rPr lang="en-US" dirty="0">
                <a:latin typeface="Calibri"/>
                <a:ea typeface="Calibri"/>
                <a:cs typeface="Calibri"/>
                <a:sym typeface="Calibri"/>
              </a:rPr>
              <a:t>Build capacity to effectively implement quality evaluation.</a:t>
            </a:r>
            <a:endParaRPr dirty="0"/>
          </a:p>
          <a:p>
            <a:pPr marL="342900" indent="-342900">
              <a:buFont typeface="Arial"/>
              <a:buChar char="•"/>
            </a:pPr>
            <a:r>
              <a:rPr lang="en-US" dirty="0">
                <a:latin typeface="Calibri"/>
                <a:ea typeface="Calibri"/>
                <a:cs typeface="Calibri"/>
                <a:sym typeface="Calibri"/>
              </a:rPr>
              <a:t>Form a common language to facilitate evaluation.</a:t>
            </a:r>
            <a:endParaRPr dirty="0"/>
          </a:p>
          <a:p>
            <a:pPr marL="342900" indent="-342900">
              <a:buFont typeface="Arial"/>
              <a:buChar char="•"/>
            </a:pPr>
            <a:r>
              <a:rPr lang="en-US" dirty="0">
                <a:latin typeface="Calibri"/>
                <a:ea typeface="Calibri"/>
                <a:cs typeface="Calibri"/>
                <a:sym typeface="Calibri"/>
              </a:rPr>
              <a:t>Identify how program evaluation can apply to small scale, targeted interventions.</a:t>
            </a:r>
            <a:endParaRPr dirty="0"/>
          </a:p>
        </p:txBody>
      </p:sp>
      <p:sp>
        <p:nvSpPr>
          <p:cNvPr id="5" name="Slide Number Placeholder 3">
            <a:extLst>
              <a:ext uri="{FF2B5EF4-FFF2-40B4-BE49-F238E27FC236}">
                <a16:creationId xmlns:a16="http://schemas.microsoft.com/office/drawing/2014/main" id="{800E5DFD-2A14-4334-80E3-E9771E27CB8F}"/>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6</a:t>
            </a:fld>
            <a:endParaRPr lang="en-US" sz="1400" dirty="0">
              <a:solidFill>
                <a:schemeClr val="bg1">
                  <a:lumMod val="50000"/>
                </a:schemeClr>
              </a:solidFill>
            </a:endParaRPr>
          </a:p>
        </p:txBody>
      </p:sp>
    </p:spTree>
    <p:extLst>
      <p:ext uri="{BB962C8B-B14F-4D97-AF65-F5344CB8AC3E}">
        <p14:creationId xmlns:p14="http://schemas.microsoft.com/office/powerpoint/2010/main" val="282290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txBox="1">
            <a:spLocks noGrp="1"/>
          </p:cNvSpPr>
          <p:nvPr>
            <p:ph type="title"/>
          </p:nvPr>
        </p:nvSpPr>
        <p:spPr>
          <a:xfrm>
            <a:off x="1905000" y="381000"/>
            <a:ext cx="437340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Evaluation?</a:t>
            </a:r>
            <a:endParaRPr/>
          </a:p>
        </p:txBody>
      </p:sp>
      <p:sp>
        <p:nvSpPr>
          <p:cNvPr id="726" name="Google Shape;726;p6"/>
          <p:cNvSpPr txBox="1">
            <a:spLocks noGrp="1"/>
          </p:cNvSpPr>
          <p:nvPr>
            <p:ph type="body" idx="1"/>
          </p:nvPr>
        </p:nvSpPr>
        <p:spPr>
          <a:xfrm>
            <a:off x="2055286" y="1371600"/>
            <a:ext cx="8284852" cy="4343400"/>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Evaluation</a:t>
            </a:r>
            <a:endParaRPr/>
          </a:p>
          <a:p>
            <a:pPr marL="1028700" lvl="1">
              <a:buSzPts val="2400"/>
            </a:pPr>
            <a:r>
              <a:rPr lang="en-US"/>
              <a:t>Involves collecting and analyzing information about a program’s activities, characteristics, and outcomes</a:t>
            </a:r>
            <a:endParaRPr/>
          </a:p>
          <a:p>
            <a:pPr marL="1028700" lvl="1">
              <a:buSzPts val="2400"/>
            </a:pPr>
            <a:r>
              <a:rPr lang="en-US"/>
              <a:t>Answer questions specific to local context</a:t>
            </a:r>
            <a:endParaRPr/>
          </a:p>
          <a:p>
            <a:pPr marL="1028700" lvl="1">
              <a:buSzPts val="2400"/>
            </a:pPr>
            <a:r>
              <a:rPr lang="en-US"/>
              <a:t>Iterative process</a:t>
            </a:r>
            <a:endParaRPr/>
          </a:p>
          <a:p>
            <a:pPr marL="342900" indent="-342900">
              <a:buFont typeface="Arial"/>
              <a:buChar char="•"/>
            </a:pPr>
            <a:r>
              <a:rPr lang="en-US">
                <a:latin typeface="Calibri"/>
                <a:ea typeface="Calibri"/>
                <a:cs typeface="Calibri"/>
                <a:sym typeface="Calibri"/>
              </a:rPr>
              <a:t>Purpose</a:t>
            </a:r>
            <a:endParaRPr/>
          </a:p>
          <a:p>
            <a:pPr marL="1028700" lvl="1">
              <a:buSzPts val="2400"/>
            </a:pPr>
            <a:r>
              <a:rPr lang="en-US"/>
              <a:t>Make informed judgements about a program </a:t>
            </a:r>
            <a:endParaRPr/>
          </a:p>
          <a:p>
            <a:pPr marL="1028700" lvl="1">
              <a:buSzPts val="2400"/>
            </a:pPr>
            <a:r>
              <a:rPr lang="en-US"/>
              <a:t>Inform programming decisions</a:t>
            </a:r>
            <a:endParaRPr/>
          </a:p>
          <a:p>
            <a:pPr marL="1028700" lvl="1">
              <a:buSzPts val="2400"/>
            </a:pPr>
            <a:r>
              <a:rPr lang="en-US"/>
              <a:t>Tool to inform continuous improvement</a:t>
            </a:r>
            <a:endParaRPr/>
          </a:p>
        </p:txBody>
      </p:sp>
      <p:sp>
        <p:nvSpPr>
          <p:cNvPr id="5" name="Slide Number Placeholder 3">
            <a:extLst>
              <a:ext uri="{FF2B5EF4-FFF2-40B4-BE49-F238E27FC236}">
                <a16:creationId xmlns:a16="http://schemas.microsoft.com/office/drawing/2014/main" id="{3629BF2F-AD6D-4B14-BF01-973109EDF8C4}"/>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7</a:t>
            </a:fld>
            <a:endParaRPr lang="en-US" sz="1400" dirty="0">
              <a:solidFill>
                <a:schemeClr val="bg1">
                  <a:lumMod val="50000"/>
                </a:schemeClr>
              </a:solidFill>
            </a:endParaRPr>
          </a:p>
        </p:txBody>
      </p:sp>
    </p:spTree>
    <p:extLst>
      <p:ext uri="{BB962C8B-B14F-4D97-AF65-F5344CB8AC3E}">
        <p14:creationId xmlns:p14="http://schemas.microsoft.com/office/powerpoint/2010/main" val="21021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1905000" y="381000"/>
            <a:ext cx="564091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Defining ESSA Levels of Evidence</a:t>
            </a:r>
            <a:endParaRPr/>
          </a:p>
        </p:txBody>
      </p:sp>
      <p:pic>
        <p:nvPicPr>
          <p:cNvPr id="735" name="Google Shape;735;p7" descr="Level 1 - Evidence Tier: Strong Evidence, Type of Study: A well-designed and implemented experimental or randomized control trial (RCT), Notes: Requires special effort and data collection. Presents unique logistical and technical challenges. &#10;Level 2 - Evidence Tier: Moderate Evidence, Type of Study: At least one quasi-experimental study, Notes: Can be performed using available data or data specifically collected for the study; common in educational research.&#10;Level 3 - Evidence Tier: Promising Evidence, Type of Study: At least one correlational study with statistical controls for selection bias, Notes: Are usually performed using available data and are common in educational research.&#10;Level 4 - Evidence Tier: Demonstrates a rationale, Type of Study: Relevant research or evaluation showing that the product will likely improve student outcomes; still needs other support that it has a favorable effect, Notes: Gives districts the ability to adopt new, promising approaches not yet supported by high-quality efficacy research. "/>
          <p:cNvPicPr preferRelativeResize="0">
            <a:picLocks noGrp="1"/>
          </p:cNvPicPr>
          <p:nvPr>
            <p:ph type="body" idx="1"/>
          </p:nvPr>
        </p:nvPicPr>
        <p:blipFill rotWithShape="1">
          <a:blip r:embed="rId3">
            <a:alphaModFix/>
          </a:blip>
          <a:srcRect/>
          <a:stretch/>
        </p:blipFill>
        <p:spPr>
          <a:xfrm>
            <a:off x="3124201" y="1295400"/>
            <a:ext cx="4728605" cy="4343400"/>
          </a:xfrm>
          <a:prstGeom prst="rect">
            <a:avLst/>
          </a:prstGeom>
          <a:noFill/>
          <a:ln>
            <a:noFill/>
          </a:ln>
        </p:spPr>
      </p:pic>
      <p:sp>
        <p:nvSpPr>
          <p:cNvPr id="736" name="Google Shape;736;p7"/>
          <p:cNvSpPr txBox="1"/>
          <p:nvPr/>
        </p:nvSpPr>
        <p:spPr>
          <a:xfrm>
            <a:off x="8915400" y="4438472"/>
            <a:ext cx="1371600" cy="1200329"/>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See Handout A for more information</a:t>
            </a:r>
            <a:endParaRPr sz="1400" kern="0">
              <a:solidFill>
                <a:srgbClr val="000000"/>
              </a:solidFill>
              <a:latin typeface="Arial"/>
              <a:cs typeface="Arial"/>
              <a:sym typeface="Arial"/>
            </a:endParaRPr>
          </a:p>
        </p:txBody>
      </p:sp>
      <p:sp>
        <p:nvSpPr>
          <p:cNvPr id="6" name="Slide Number Placeholder 3">
            <a:extLst>
              <a:ext uri="{FF2B5EF4-FFF2-40B4-BE49-F238E27FC236}">
                <a16:creationId xmlns:a16="http://schemas.microsoft.com/office/drawing/2014/main" id="{0719ABC0-C4A3-483A-B415-3A7BBE88BC81}"/>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8</a:t>
            </a:fld>
            <a:endParaRPr lang="en-US" sz="1400" dirty="0">
              <a:solidFill>
                <a:schemeClr val="bg1">
                  <a:lumMod val="50000"/>
                </a:schemeClr>
              </a:solidFill>
            </a:endParaRPr>
          </a:p>
        </p:txBody>
      </p:sp>
    </p:spTree>
    <p:extLst>
      <p:ext uri="{BB962C8B-B14F-4D97-AF65-F5344CB8AC3E}">
        <p14:creationId xmlns:p14="http://schemas.microsoft.com/office/powerpoint/2010/main" val="17402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2" name="Google Shape;752;p9"/>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The Program Evaluation Cycle</a:t>
            </a:r>
            <a:endParaRPr/>
          </a:p>
        </p:txBody>
      </p:sp>
      <p:grpSp>
        <p:nvGrpSpPr>
          <p:cNvPr id="754" name="Google Shape;754;p9" descr="Part 1: Logic Model&#10;Part 2: Evaluation Questions&#10;Part 3: Data Sources&#10;Part 4: Data Collection Tools&#10;Part 5: Data and Preparation and Analysis&#10;Part 6: Dissemination "/>
          <p:cNvGrpSpPr/>
          <p:nvPr/>
        </p:nvGrpSpPr>
        <p:grpSpPr>
          <a:xfrm>
            <a:off x="3908846" y="1393930"/>
            <a:ext cx="4374306" cy="4069174"/>
            <a:chOff x="860846" y="-3070"/>
            <a:chExt cx="4374306" cy="4069174"/>
          </a:xfrm>
        </p:grpSpPr>
        <p:sp>
          <p:nvSpPr>
            <p:cNvPr id="755" name="Google Shape;755;p9"/>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6" name="Google Shape;756;p9"/>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7" name="Google Shape;757;p9"/>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758" name="Google Shape;758;p9"/>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9" name="Google Shape;759;p9"/>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2: Evaluation Questions</a:t>
              </a:r>
              <a:endParaRPr sz="1400" kern="0">
                <a:solidFill>
                  <a:srgbClr val="000000"/>
                </a:solidFill>
                <a:latin typeface="Arial"/>
                <a:cs typeface="Arial"/>
                <a:sym typeface="Arial"/>
              </a:endParaRPr>
            </a:p>
          </p:txBody>
        </p:sp>
        <p:sp>
          <p:nvSpPr>
            <p:cNvPr id="760" name="Google Shape;760;p9"/>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1" name="Google Shape;761;p9"/>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762" name="Google Shape;762;p9"/>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3" name="Google Shape;763;p9"/>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764" name="Google Shape;764;p9"/>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5" name="Google Shape;765;p9"/>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766" name="Google Shape;766;p9"/>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7" name="Google Shape;767;p9"/>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753" name="Google Shape;753;p9"/>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19" name="Slide Number Placeholder 3">
            <a:extLst>
              <a:ext uri="{FF2B5EF4-FFF2-40B4-BE49-F238E27FC236}">
                <a16:creationId xmlns:a16="http://schemas.microsoft.com/office/drawing/2014/main" id="{F583BBA5-B0E6-4BC4-AFA6-C6E1FFE5EA0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9</a:t>
            </a:fld>
            <a:endParaRPr lang="en-US" sz="1400" dirty="0">
              <a:solidFill>
                <a:schemeClr val="bg1">
                  <a:lumMod val="50000"/>
                </a:schemeClr>
              </a:solidFill>
            </a:endParaRPr>
          </a:p>
        </p:txBody>
      </p:sp>
    </p:spTree>
    <p:extLst>
      <p:ext uri="{BB962C8B-B14F-4D97-AF65-F5344CB8AC3E}">
        <p14:creationId xmlns:p14="http://schemas.microsoft.com/office/powerpoint/2010/main" val="1037065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L Central PPT Template Theme">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out U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Outline Outside Bubbl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ition Slid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3034</TotalTime>
  <Words>7484</Words>
  <Application>Microsoft Office PowerPoint</Application>
  <PresentationFormat>Widescreen</PresentationFormat>
  <Paragraphs>402</Paragraphs>
  <Slides>39</Slides>
  <Notes>39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Arial</vt:lpstr>
      <vt:lpstr>Calibri</vt:lpstr>
      <vt:lpstr>Calibri Light</vt:lpstr>
      <vt:lpstr>Museo Slab 500</vt:lpstr>
      <vt:lpstr>Poppins Medium</vt:lpstr>
      <vt:lpstr>Trebuchet MS</vt:lpstr>
      <vt:lpstr>Office Theme</vt:lpstr>
      <vt:lpstr>1_REL Central PPT Template Theme</vt:lpstr>
      <vt:lpstr>About Us</vt:lpstr>
      <vt:lpstr>Blue Outline Outside Bubbles</vt:lpstr>
      <vt:lpstr>Transition Slides</vt:lpstr>
      <vt:lpstr>Program Evaluation Training</vt:lpstr>
      <vt:lpstr>Program Evaluation Module 6</vt:lpstr>
      <vt:lpstr>PowerPoint Presentation</vt:lpstr>
      <vt:lpstr>Introductions</vt:lpstr>
      <vt:lpstr>Program Evaluation:</vt:lpstr>
      <vt:lpstr>Overall Goals of Program Evaluation Training </vt:lpstr>
      <vt:lpstr>What is Evaluation?</vt:lpstr>
      <vt:lpstr>Defining ESSA Levels of Evidence</vt:lpstr>
      <vt:lpstr>The Program Evaluation Cycle</vt:lpstr>
      <vt:lpstr>Part 6: Interpreting and Presenting Findings</vt:lpstr>
      <vt:lpstr>The Program Evaluation Cycle: Part 6</vt:lpstr>
      <vt:lpstr>Part 6 Goals</vt:lpstr>
      <vt:lpstr>Interpreting Data Analysis Results</vt:lpstr>
      <vt:lpstr>Data Interpretation: Conclusions</vt:lpstr>
      <vt:lpstr>Turning Results into Recommendations</vt:lpstr>
      <vt:lpstr>Dissemination Planning</vt:lpstr>
      <vt:lpstr>Reporting: Federal Plain Language Guidelines</vt:lpstr>
      <vt:lpstr>What is a Dissemination Plan?</vt:lpstr>
      <vt:lpstr>Dissemination Planning – Key Questions</vt:lpstr>
      <vt:lpstr>Audience</vt:lpstr>
      <vt:lpstr>Message</vt:lpstr>
      <vt:lpstr>Forum: Blog</vt:lpstr>
      <vt:lpstr>Forum: Data Dashboards</vt:lpstr>
      <vt:lpstr>Forum: Face-to-Face Meetings</vt:lpstr>
      <vt:lpstr>Forum: Press Release</vt:lpstr>
      <vt:lpstr>Forum: Research Report</vt:lpstr>
      <vt:lpstr>Forum: Social Media</vt:lpstr>
      <vt:lpstr>Forum: Webinars</vt:lpstr>
      <vt:lpstr>Timing</vt:lpstr>
      <vt:lpstr>Timing Continued </vt:lpstr>
      <vt:lpstr>Dissemination Plan Draft</vt:lpstr>
      <vt:lpstr>Infographics</vt:lpstr>
      <vt:lpstr>Text</vt:lpstr>
      <vt:lpstr>Color</vt:lpstr>
      <vt:lpstr>Arrangement</vt:lpstr>
      <vt:lpstr>Free Online Tools</vt:lpstr>
      <vt:lpstr>Part 6 References</vt:lpstr>
      <vt:lpstr>Part 6 References Continued</vt:lpstr>
      <vt:lpstr>ESEA Office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378</cp:revision>
  <cp:lastPrinted>2019-12-03T05:08:19Z</cp:lastPrinted>
  <dcterms:created xsi:type="dcterms:W3CDTF">2019-06-25T17:30:52Z</dcterms:created>
  <dcterms:modified xsi:type="dcterms:W3CDTF">2020-02-05T15:36:28Z</dcterms:modified>
</cp:coreProperties>
</file>