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4" r:id="rId5"/>
    <p:sldId id="265" r:id="rId6"/>
    <p:sldId id="266" r:id="rId7"/>
    <p:sldId id="269" r:id="rId8"/>
    <p:sldId id="267" r:id="rId9"/>
    <p:sldId id="268" r:id="rId10"/>
    <p:sldId id="259" r:id="rId11"/>
    <p:sldId id="260" r:id="rId12"/>
    <p:sldId id="261" r:id="rId13"/>
    <p:sldId id="270" r:id="rId14"/>
    <p:sldId id="271" r:id="rId15"/>
    <p:sldId id="272" r:id="rId16"/>
    <p:sldId id="273" r:id="rId17"/>
    <p:sldId id="262" r:id="rId18"/>
    <p:sldId id="276" r:id="rId19"/>
    <p:sldId id="275"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2081AE-1144-77C0-427E-2C209622EE0E}" name="Prael, Michelle" initials="PM" userId="S::Prael_M@cde.state.co.us::0a51a797-5dd2-4055-ba07-d9378c41948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12" autoAdjust="0"/>
  </p:normalViewPr>
  <p:slideViewPr>
    <p:cSldViewPr snapToGrid="0">
      <p:cViewPr varScale="1">
        <p:scale>
          <a:sx n="108" d="100"/>
          <a:sy n="108" d="100"/>
        </p:scale>
        <p:origin x="94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nsolidatedapplications@cde.state.co.us" TargetMode="External"/><Relationship Id="rId2" Type="http://schemas.openxmlformats.org/officeDocument/2006/relationships/hyperlink" Target="http://www.cde.state.co.us/fedprograms/regionalcontactspag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Consolidated Application </a:t>
            </a:r>
            <a:r>
              <a:rPr lang="en-US"/>
              <a:t>– Calculations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285268-A7F1-0E6C-8A26-7C392C27F8CE}"/>
              </a:ext>
            </a:extLst>
          </p:cNvPr>
          <p:cNvSpPr>
            <a:spLocks noGrp="1"/>
          </p:cNvSpPr>
          <p:nvPr>
            <p:ph type="title"/>
          </p:nvPr>
        </p:nvSpPr>
        <p:spPr/>
        <p:txBody>
          <a:bodyPr/>
          <a:lstStyle/>
          <a:p>
            <a:r>
              <a:rPr lang="en-US" dirty="0"/>
              <a:t>Title I 10% Cap Calculation</a:t>
            </a:r>
          </a:p>
        </p:txBody>
      </p:sp>
      <p:sp>
        <p:nvSpPr>
          <p:cNvPr id="7" name="Content Placeholder 6">
            <a:extLst>
              <a:ext uri="{FF2B5EF4-FFF2-40B4-BE49-F238E27FC236}">
                <a16:creationId xmlns:a16="http://schemas.microsoft.com/office/drawing/2014/main" id="{91BE378C-8493-94A5-8466-1F387182BCDA}"/>
              </a:ext>
            </a:extLst>
          </p:cNvPr>
          <p:cNvSpPr>
            <a:spLocks noGrp="1"/>
          </p:cNvSpPr>
          <p:nvPr>
            <p:ph idx="1"/>
          </p:nvPr>
        </p:nvSpPr>
        <p:spPr/>
        <p:txBody>
          <a:bodyPr/>
          <a:lstStyle/>
          <a:p>
            <a:r>
              <a:rPr lang="en-US" dirty="0"/>
              <a:t>On the Budget Summary page, the application is checking to see that your Title I Administrative Cost and the Title I Indirect Cost is below 10% of total funds available.</a:t>
            </a:r>
          </a:p>
          <a:p>
            <a:pPr marL="0" indent="0">
              <a:buNone/>
            </a:pPr>
            <a:endParaRPr lang="en-US" dirty="0"/>
          </a:p>
          <a:p>
            <a:pPr marL="0" indent="0" algn="ctr">
              <a:buNone/>
            </a:pPr>
            <a:r>
              <a:rPr lang="en-US" dirty="0">
                <a:solidFill>
                  <a:srgbClr val="00B0F0"/>
                </a:solidFill>
              </a:rPr>
              <a:t>Title I Administration </a:t>
            </a:r>
            <a:r>
              <a:rPr lang="en-US" dirty="0"/>
              <a:t>+ </a:t>
            </a:r>
            <a:r>
              <a:rPr lang="en-US" dirty="0">
                <a:solidFill>
                  <a:srgbClr val="00B050"/>
                </a:solidFill>
              </a:rPr>
              <a:t>Title I Indirect Cost </a:t>
            </a:r>
            <a:r>
              <a:rPr lang="en-US" dirty="0"/>
              <a:t>≤ 10% </a:t>
            </a:r>
          </a:p>
          <a:p>
            <a:pPr marL="0" indent="0">
              <a:buNone/>
            </a:pPr>
            <a:endParaRPr lang="en-US" dirty="0"/>
          </a:p>
          <a:p>
            <a:r>
              <a:rPr lang="en-US" dirty="0"/>
              <a:t>If the combined total is above 10% of your allocation, the Subtotal Administration amount will turn red. This will not prevent submission of your application but will prompt your reviewer to send a comment back for you to fix it.  </a:t>
            </a: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7DC6B-193E-FED4-4273-0F6EB6994F84}"/>
              </a:ext>
            </a:extLst>
          </p:cNvPr>
          <p:cNvSpPr>
            <a:spLocks noGrp="1"/>
          </p:cNvSpPr>
          <p:nvPr>
            <p:ph type="title"/>
          </p:nvPr>
        </p:nvSpPr>
        <p:spPr/>
        <p:txBody>
          <a:bodyPr/>
          <a:lstStyle/>
          <a:p>
            <a:r>
              <a:rPr lang="en-US" dirty="0"/>
              <a:t>Title I 10% Cap Calculation: Example</a:t>
            </a:r>
          </a:p>
        </p:txBody>
      </p:sp>
      <p:sp>
        <p:nvSpPr>
          <p:cNvPr id="4" name="Content Placeholder 3">
            <a:extLst>
              <a:ext uri="{FF2B5EF4-FFF2-40B4-BE49-F238E27FC236}">
                <a16:creationId xmlns:a16="http://schemas.microsoft.com/office/drawing/2014/main" id="{E7A79AD3-E25C-EF44-DDFB-D92CB4DD9502}"/>
              </a:ext>
            </a:extLst>
          </p:cNvPr>
          <p:cNvSpPr>
            <a:spLocks noGrp="1"/>
          </p:cNvSpPr>
          <p:nvPr>
            <p:ph idx="1"/>
          </p:nvPr>
        </p:nvSpPr>
        <p:spPr/>
        <p:txBody>
          <a:bodyPr/>
          <a:lstStyle/>
          <a:p>
            <a:pPr marL="0" indent="0" algn="ctr">
              <a:buNone/>
            </a:pPr>
            <a:r>
              <a:rPr lang="en-US" dirty="0">
                <a:solidFill>
                  <a:srgbClr val="00B0F0"/>
                </a:solidFill>
              </a:rPr>
              <a:t>Title I Administration </a:t>
            </a:r>
            <a:r>
              <a:rPr lang="en-US" dirty="0"/>
              <a:t>+ </a:t>
            </a:r>
            <a:r>
              <a:rPr lang="en-US" dirty="0">
                <a:solidFill>
                  <a:srgbClr val="00B050"/>
                </a:solidFill>
              </a:rPr>
              <a:t>Title I Indirect Cost </a:t>
            </a:r>
            <a:r>
              <a:rPr lang="en-US" dirty="0"/>
              <a:t>≤ 10% </a:t>
            </a:r>
          </a:p>
          <a:p>
            <a:pPr marL="0" indent="0" algn="ctr">
              <a:buNone/>
            </a:pPr>
            <a:r>
              <a:rPr lang="en-US" dirty="0">
                <a:solidFill>
                  <a:srgbClr val="00B0F0"/>
                </a:solidFill>
              </a:rPr>
              <a:t>83,336 + </a:t>
            </a:r>
            <a:r>
              <a:rPr lang="en-US" dirty="0">
                <a:solidFill>
                  <a:srgbClr val="00B050"/>
                </a:solidFill>
              </a:rPr>
              <a:t>27,190</a:t>
            </a:r>
            <a:r>
              <a:rPr lang="en-US" dirty="0">
                <a:solidFill>
                  <a:srgbClr val="00B0F0"/>
                </a:solidFill>
              </a:rPr>
              <a:t> </a:t>
            </a:r>
            <a:r>
              <a:rPr lang="en-US" dirty="0"/>
              <a:t>= </a:t>
            </a:r>
            <a:r>
              <a:rPr lang="en-US" dirty="0">
                <a:solidFill>
                  <a:srgbClr val="FF0000"/>
                </a:solidFill>
              </a:rPr>
              <a:t>110,526</a:t>
            </a:r>
          </a:p>
          <a:p>
            <a:pPr marL="0" indent="0" algn="ctr">
              <a:buNone/>
            </a:pPr>
            <a:r>
              <a:rPr lang="en-US" dirty="0"/>
              <a:t>10% of Total Funds Available = 587,270 *.10 = </a:t>
            </a:r>
            <a:r>
              <a:rPr lang="en-US" u="sng" dirty="0"/>
              <a:t>57,827</a:t>
            </a:r>
          </a:p>
          <a:p>
            <a:pPr marL="0" indent="0" algn="ctr">
              <a:buNone/>
            </a:pPr>
            <a:r>
              <a:rPr lang="en-US" dirty="0">
                <a:solidFill>
                  <a:srgbClr val="FF0000"/>
                </a:solidFill>
              </a:rPr>
              <a:t>110,526 &gt; 10%</a:t>
            </a:r>
          </a:p>
          <a:p>
            <a:pPr marL="0" indent="0" algn="ctr">
              <a:buNone/>
            </a:pPr>
            <a:endParaRPr lang="en-US" dirty="0"/>
          </a:p>
          <a:p>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11</a:t>
            </a:fld>
            <a:endParaRPr lang="en-US" dirty="0"/>
          </a:p>
        </p:txBody>
      </p:sp>
      <p:pic>
        <p:nvPicPr>
          <p:cNvPr id="6" name="Picture 5" descr="A screenshot of the budget summary within the Consolidated Application. It highlights the subtotal administration of 83,336 and the indirect cost rate calculation of 27,190. While the indirect cost amount override is highlighted to show that applicants can change the indirect. But in this example, the override is not being used.">
            <a:extLst>
              <a:ext uri="{FF2B5EF4-FFF2-40B4-BE49-F238E27FC236}">
                <a16:creationId xmlns:a16="http://schemas.microsoft.com/office/drawing/2014/main" id="{AE21DF9E-0F81-D410-B1E3-751BCDAC48DD}"/>
              </a:ext>
            </a:extLst>
          </p:cNvPr>
          <p:cNvPicPr>
            <a:picLocks noChangeAspect="1"/>
          </p:cNvPicPr>
          <p:nvPr/>
        </p:nvPicPr>
        <p:blipFill>
          <a:blip r:embed="rId2"/>
          <a:stretch>
            <a:fillRect/>
          </a:stretch>
        </p:blipFill>
        <p:spPr>
          <a:xfrm>
            <a:off x="0" y="3456335"/>
            <a:ext cx="9144000" cy="3401665"/>
          </a:xfrm>
          <a:prstGeom prst="rect">
            <a:avLst/>
          </a:prstGeom>
        </p:spPr>
      </p:pic>
    </p:spTree>
    <p:extLst>
      <p:ext uri="{BB962C8B-B14F-4D97-AF65-F5344CB8AC3E}">
        <p14:creationId xmlns:p14="http://schemas.microsoft.com/office/powerpoint/2010/main" val="293057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22C-FF76-6924-E301-8C3627877757}"/>
              </a:ext>
            </a:extLst>
          </p:cNvPr>
          <p:cNvSpPr>
            <a:spLocks noGrp="1"/>
          </p:cNvSpPr>
          <p:nvPr>
            <p:ph type="title"/>
          </p:nvPr>
        </p:nvSpPr>
        <p:spPr/>
        <p:txBody>
          <a:bodyPr>
            <a:normAutofit fontScale="90000"/>
          </a:bodyPr>
          <a:lstStyle/>
          <a:p>
            <a:r>
              <a:rPr lang="en-US" dirty="0"/>
              <a:t>Title I 10% Cap Calculation: Example – IDC Override </a:t>
            </a:r>
          </a:p>
        </p:txBody>
      </p:sp>
      <p:sp>
        <p:nvSpPr>
          <p:cNvPr id="3" name="Content Placeholder 2">
            <a:extLst>
              <a:ext uri="{FF2B5EF4-FFF2-40B4-BE49-F238E27FC236}">
                <a16:creationId xmlns:a16="http://schemas.microsoft.com/office/drawing/2014/main" id="{C9AB7528-0B9C-E9D4-EEF0-F08BE7EFB14A}"/>
              </a:ext>
            </a:extLst>
          </p:cNvPr>
          <p:cNvSpPr>
            <a:spLocks noGrp="1"/>
          </p:cNvSpPr>
          <p:nvPr>
            <p:ph idx="1"/>
          </p:nvPr>
        </p:nvSpPr>
        <p:spPr/>
        <p:txBody>
          <a:bodyPr/>
          <a:lstStyle/>
          <a:p>
            <a:r>
              <a:rPr lang="en-US" dirty="0"/>
              <a:t>To fix the error, you will either need to reduce your administration cost in Title I through your Title I budget or, reduce the amount of indirect by using the Indirect Cost Amount Override: </a:t>
            </a:r>
          </a:p>
        </p:txBody>
      </p:sp>
      <p:pic>
        <p:nvPicPr>
          <p:cNvPr id="5" name="Picture 4" descr="A screenshot of the budget summary within the Consolidated Application the indirect cost amount override is highlighted to show that applicants can change the indirect. But in this example, the override is not being used.">
            <a:extLst>
              <a:ext uri="{FF2B5EF4-FFF2-40B4-BE49-F238E27FC236}">
                <a16:creationId xmlns:a16="http://schemas.microsoft.com/office/drawing/2014/main" id="{DA57E78A-C062-43A4-7E1B-5FF2D6387CA9}"/>
              </a:ext>
            </a:extLst>
          </p:cNvPr>
          <p:cNvPicPr>
            <a:picLocks noChangeAspect="1"/>
          </p:cNvPicPr>
          <p:nvPr/>
        </p:nvPicPr>
        <p:blipFill>
          <a:blip r:embed="rId2"/>
          <a:stretch>
            <a:fillRect/>
          </a:stretch>
        </p:blipFill>
        <p:spPr>
          <a:xfrm>
            <a:off x="83891" y="3566160"/>
            <a:ext cx="9144000" cy="3291840"/>
          </a:xfrm>
          <a:prstGeom prst="rect">
            <a:avLst/>
          </a:prstGeom>
        </p:spPr>
      </p:pic>
    </p:spTree>
    <p:extLst>
      <p:ext uri="{BB962C8B-B14F-4D97-AF65-F5344CB8AC3E}">
        <p14:creationId xmlns:p14="http://schemas.microsoft.com/office/powerpoint/2010/main" val="115571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2FC6-0839-4977-B959-B83AB81586EF}"/>
              </a:ext>
            </a:extLst>
          </p:cNvPr>
          <p:cNvSpPr>
            <a:spLocks noGrp="1"/>
          </p:cNvSpPr>
          <p:nvPr>
            <p:ph type="title"/>
          </p:nvPr>
        </p:nvSpPr>
        <p:spPr/>
        <p:txBody>
          <a:bodyPr/>
          <a:lstStyle/>
          <a:p>
            <a:r>
              <a:rPr lang="en-US" dirty="0"/>
              <a:t>Title III &amp; Title IV 2% Admin Cap </a:t>
            </a:r>
          </a:p>
        </p:txBody>
      </p:sp>
      <p:sp>
        <p:nvSpPr>
          <p:cNvPr id="3" name="Content Placeholder 2">
            <a:extLst>
              <a:ext uri="{FF2B5EF4-FFF2-40B4-BE49-F238E27FC236}">
                <a16:creationId xmlns:a16="http://schemas.microsoft.com/office/drawing/2014/main" id="{F79DF85D-2AE8-D1B6-A93B-3F4014A3D20B}"/>
              </a:ext>
            </a:extLst>
          </p:cNvPr>
          <p:cNvSpPr>
            <a:spLocks noGrp="1"/>
          </p:cNvSpPr>
          <p:nvPr>
            <p:ph idx="1"/>
          </p:nvPr>
        </p:nvSpPr>
        <p:spPr/>
        <p:txBody>
          <a:bodyPr>
            <a:normAutofit/>
          </a:bodyPr>
          <a:lstStyle/>
          <a:p>
            <a:r>
              <a:rPr lang="en-US" sz="2000" dirty="0"/>
              <a:t>The 2% administration cap for Title III and Title IV is only looking at the administrative amount and </a:t>
            </a:r>
            <a:r>
              <a:rPr lang="en-US" sz="2000" u="sng" dirty="0"/>
              <a:t>not</a:t>
            </a:r>
            <a:r>
              <a:rPr lang="en-US" sz="2000" dirty="0"/>
              <a:t> the indirect like Title I. </a:t>
            </a:r>
          </a:p>
          <a:p>
            <a:r>
              <a:rPr lang="en-US" sz="2000" dirty="0"/>
              <a:t>If the administration is above 2% of the total allocation, it will turn red. Similar to TIA, it will still let you submit, but you will receive a comment back from your reviewer to lower your administration.</a:t>
            </a:r>
          </a:p>
          <a:p>
            <a:endParaRPr lang="en-US" sz="2000" dirty="0"/>
          </a:p>
          <a:p>
            <a:endParaRPr lang="en-US" sz="2000" dirty="0"/>
          </a:p>
        </p:txBody>
      </p:sp>
      <p:sp>
        <p:nvSpPr>
          <p:cNvPr id="4" name="Slide Number Placeholder 3">
            <a:extLst>
              <a:ext uri="{FF2B5EF4-FFF2-40B4-BE49-F238E27FC236}">
                <a16:creationId xmlns:a16="http://schemas.microsoft.com/office/drawing/2014/main" id="{D6BF1793-9336-4B2C-7714-48D7FEA2F25D}"/>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6" name="Picture 5" descr="A screenshot of the budget summary within the Consolidated Application. It highlights the subtotal administration of 201 for Title III and 2800 for Title IV. ">
            <a:extLst>
              <a:ext uri="{FF2B5EF4-FFF2-40B4-BE49-F238E27FC236}">
                <a16:creationId xmlns:a16="http://schemas.microsoft.com/office/drawing/2014/main" id="{8CCDCAD2-5E2F-1642-B771-1F3FFB9C5D2F}"/>
              </a:ext>
            </a:extLst>
          </p:cNvPr>
          <p:cNvPicPr>
            <a:picLocks noChangeAspect="1"/>
          </p:cNvPicPr>
          <p:nvPr/>
        </p:nvPicPr>
        <p:blipFill>
          <a:blip r:embed="rId2"/>
          <a:stretch>
            <a:fillRect/>
          </a:stretch>
        </p:blipFill>
        <p:spPr>
          <a:xfrm>
            <a:off x="0" y="3566160"/>
            <a:ext cx="9144000" cy="3291840"/>
          </a:xfrm>
          <a:prstGeom prst="rect">
            <a:avLst/>
          </a:prstGeom>
        </p:spPr>
      </p:pic>
    </p:spTree>
    <p:extLst>
      <p:ext uri="{BB962C8B-B14F-4D97-AF65-F5344CB8AC3E}">
        <p14:creationId xmlns:p14="http://schemas.microsoft.com/office/powerpoint/2010/main" val="293826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2FC6-0839-4977-B959-B83AB81586EF}"/>
              </a:ext>
            </a:extLst>
          </p:cNvPr>
          <p:cNvSpPr>
            <a:spLocks noGrp="1"/>
          </p:cNvSpPr>
          <p:nvPr>
            <p:ph type="title"/>
          </p:nvPr>
        </p:nvSpPr>
        <p:spPr/>
        <p:txBody>
          <a:bodyPr>
            <a:normAutofit fontScale="90000"/>
          </a:bodyPr>
          <a:lstStyle/>
          <a:p>
            <a:r>
              <a:rPr lang="en-US" dirty="0"/>
              <a:t>Title III &amp; Title IV 2% Admin Cap: Title III Example </a:t>
            </a:r>
          </a:p>
        </p:txBody>
      </p:sp>
      <p:sp>
        <p:nvSpPr>
          <p:cNvPr id="3" name="Content Placeholder 2">
            <a:extLst>
              <a:ext uri="{FF2B5EF4-FFF2-40B4-BE49-F238E27FC236}">
                <a16:creationId xmlns:a16="http://schemas.microsoft.com/office/drawing/2014/main" id="{F79DF85D-2AE8-D1B6-A93B-3F4014A3D20B}"/>
              </a:ext>
            </a:extLst>
          </p:cNvPr>
          <p:cNvSpPr>
            <a:spLocks noGrp="1"/>
          </p:cNvSpPr>
          <p:nvPr>
            <p:ph idx="1"/>
          </p:nvPr>
        </p:nvSpPr>
        <p:spPr/>
        <p:txBody>
          <a:bodyPr>
            <a:normAutofit/>
          </a:bodyPr>
          <a:lstStyle/>
          <a:p>
            <a:pPr marL="0" indent="0" algn="ctr">
              <a:lnSpc>
                <a:spcPct val="100000"/>
              </a:lnSpc>
              <a:spcBef>
                <a:spcPts val="0"/>
              </a:spcBef>
              <a:buNone/>
            </a:pPr>
            <a:r>
              <a:rPr lang="en-US" sz="2000" dirty="0"/>
              <a:t>Title III Allocation = $10,000</a:t>
            </a:r>
          </a:p>
          <a:p>
            <a:pPr marL="0" indent="0" algn="ctr">
              <a:lnSpc>
                <a:spcPct val="100000"/>
              </a:lnSpc>
              <a:spcBef>
                <a:spcPts val="0"/>
              </a:spcBef>
              <a:buNone/>
            </a:pPr>
            <a:r>
              <a:rPr lang="en-US" sz="2000" dirty="0"/>
              <a:t>2% of allocation = $200 </a:t>
            </a:r>
          </a:p>
          <a:p>
            <a:pPr marL="0" indent="0" algn="ctr">
              <a:lnSpc>
                <a:spcPct val="100000"/>
              </a:lnSpc>
              <a:spcBef>
                <a:spcPts val="0"/>
              </a:spcBef>
              <a:buNone/>
            </a:pPr>
            <a:r>
              <a:rPr lang="en-US" sz="2000" dirty="0"/>
              <a:t>Administration Cost = $201, above 2% cap</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To fix, lower your administration in the Title III budget: </a:t>
            </a:r>
          </a:p>
          <a:p>
            <a:pPr marL="0" indent="0" algn="ctr">
              <a:buNone/>
            </a:pPr>
            <a:endParaRPr lang="en-US" sz="2000" dirty="0"/>
          </a:p>
        </p:txBody>
      </p:sp>
      <p:sp>
        <p:nvSpPr>
          <p:cNvPr id="4" name="Slide Number Placeholder 3">
            <a:extLst>
              <a:ext uri="{FF2B5EF4-FFF2-40B4-BE49-F238E27FC236}">
                <a16:creationId xmlns:a16="http://schemas.microsoft.com/office/drawing/2014/main" id="{D6BF1793-9336-4B2C-7714-48D7FEA2F25D}"/>
              </a:ext>
            </a:extLst>
          </p:cNvPr>
          <p:cNvSpPr>
            <a:spLocks noGrp="1"/>
          </p:cNvSpPr>
          <p:nvPr>
            <p:ph type="sldNum" sz="quarter" idx="12"/>
          </p:nvPr>
        </p:nvSpPr>
        <p:spPr/>
        <p:txBody>
          <a:bodyPr/>
          <a:lstStyle/>
          <a:p>
            <a:fld id="{C479D5F6-EDCB-402A-AC08-4943A1820E8F}" type="slidenum">
              <a:rPr lang="en-US" smtClean="0"/>
              <a:pPr/>
              <a:t>14</a:t>
            </a:fld>
            <a:endParaRPr lang="en-US" dirty="0"/>
          </a:p>
        </p:txBody>
      </p:sp>
      <p:pic>
        <p:nvPicPr>
          <p:cNvPr id="7" name="Picture 6" descr="A screenshot of the budget summary within the Consolidated Application. It is pointing out the subtotal administration of Title III being 201 for the example. Specifically showing that 201 is red because it is above the 2% cap. ">
            <a:extLst>
              <a:ext uri="{FF2B5EF4-FFF2-40B4-BE49-F238E27FC236}">
                <a16:creationId xmlns:a16="http://schemas.microsoft.com/office/drawing/2014/main" id="{D41D3703-6CDE-80BB-F6D8-B1965292DC0C}"/>
              </a:ext>
            </a:extLst>
          </p:cNvPr>
          <p:cNvPicPr>
            <a:picLocks noChangeAspect="1"/>
          </p:cNvPicPr>
          <p:nvPr/>
        </p:nvPicPr>
        <p:blipFill>
          <a:blip r:embed="rId2"/>
          <a:stretch>
            <a:fillRect/>
          </a:stretch>
        </p:blipFill>
        <p:spPr>
          <a:xfrm>
            <a:off x="1336591" y="2614773"/>
            <a:ext cx="6619875" cy="1076325"/>
          </a:xfrm>
          <a:prstGeom prst="rect">
            <a:avLst/>
          </a:prstGeom>
        </p:spPr>
      </p:pic>
      <p:pic>
        <p:nvPicPr>
          <p:cNvPr id="9" name="Picture 8" descr="A screenshot of the budget summary within the Consolidated Application. It is pointing out the subtotal administration of Title III being 200 for the example. Specifically showing that 200 is now black because it is below the 2% cap. ">
            <a:extLst>
              <a:ext uri="{FF2B5EF4-FFF2-40B4-BE49-F238E27FC236}">
                <a16:creationId xmlns:a16="http://schemas.microsoft.com/office/drawing/2014/main" id="{F309B0E8-F863-D65C-5312-8D99D89C14D3}"/>
              </a:ext>
            </a:extLst>
          </p:cNvPr>
          <p:cNvPicPr>
            <a:picLocks noChangeAspect="1"/>
          </p:cNvPicPr>
          <p:nvPr/>
        </p:nvPicPr>
        <p:blipFill>
          <a:blip r:embed="rId3"/>
          <a:stretch>
            <a:fillRect/>
          </a:stretch>
        </p:blipFill>
        <p:spPr>
          <a:xfrm>
            <a:off x="1336591" y="4677911"/>
            <a:ext cx="6619875" cy="1143000"/>
          </a:xfrm>
          <a:prstGeom prst="rect">
            <a:avLst/>
          </a:prstGeom>
        </p:spPr>
      </p:pic>
      <p:sp>
        <p:nvSpPr>
          <p:cNvPr id="10" name="TextBox 9">
            <a:extLst>
              <a:ext uri="{FF2B5EF4-FFF2-40B4-BE49-F238E27FC236}">
                <a16:creationId xmlns:a16="http://schemas.microsoft.com/office/drawing/2014/main" id="{A6791D75-CCA1-CF96-6A9B-B91D37DA6D5E}"/>
              </a:ext>
            </a:extLst>
          </p:cNvPr>
          <p:cNvSpPr txBox="1"/>
          <p:nvPr/>
        </p:nvSpPr>
        <p:spPr>
          <a:xfrm>
            <a:off x="1957856" y="6044866"/>
            <a:ext cx="5377343" cy="369332"/>
          </a:xfrm>
          <a:prstGeom prst="rect">
            <a:avLst/>
          </a:prstGeom>
          <a:noFill/>
        </p:spPr>
        <p:txBody>
          <a:bodyPr wrap="square" rtlCol="0">
            <a:spAutoFit/>
          </a:bodyPr>
          <a:lstStyle/>
          <a:p>
            <a:pPr algn="ctr"/>
            <a:r>
              <a:rPr lang="en-US" dirty="0"/>
              <a:t>Title IV works the same exact way. </a:t>
            </a:r>
          </a:p>
        </p:txBody>
      </p:sp>
    </p:spTree>
    <p:extLst>
      <p:ext uri="{BB962C8B-B14F-4D97-AF65-F5344CB8AC3E}">
        <p14:creationId xmlns:p14="http://schemas.microsoft.com/office/powerpoint/2010/main" val="62617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F55A99-7C47-DC33-7218-A7C836342998}"/>
              </a:ext>
            </a:extLst>
          </p:cNvPr>
          <p:cNvSpPr>
            <a:spLocks noGrp="1"/>
          </p:cNvSpPr>
          <p:nvPr>
            <p:ph type="title"/>
          </p:nvPr>
        </p:nvSpPr>
        <p:spPr/>
        <p:txBody>
          <a:bodyPr>
            <a:normAutofit fontScale="90000"/>
          </a:bodyPr>
          <a:lstStyle/>
          <a:p>
            <a:r>
              <a:rPr lang="en-US" dirty="0"/>
              <a:t>Parental Set-Aside Summary Table: Calculations</a:t>
            </a:r>
          </a:p>
        </p:txBody>
      </p:sp>
      <p:pic>
        <p:nvPicPr>
          <p:cNvPr id="3" name="Picture 2" descr="The parental engagement table pulled from the consolidated application">
            <a:extLst>
              <a:ext uri="{FF2B5EF4-FFF2-40B4-BE49-F238E27FC236}">
                <a16:creationId xmlns:a16="http://schemas.microsoft.com/office/drawing/2014/main" id="{8BDEAB9B-0191-7570-5542-39D5A3CA0E77}"/>
              </a:ext>
            </a:extLst>
          </p:cNvPr>
          <p:cNvPicPr>
            <a:picLocks noChangeAspect="1"/>
          </p:cNvPicPr>
          <p:nvPr/>
        </p:nvPicPr>
        <p:blipFill>
          <a:blip r:embed="rId2"/>
          <a:stretch>
            <a:fillRect/>
          </a:stretch>
        </p:blipFill>
        <p:spPr>
          <a:xfrm>
            <a:off x="0" y="1364680"/>
            <a:ext cx="9144000" cy="4700562"/>
          </a:xfrm>
          <a:prstGeom prst="rect">
            <a:avLst/>
          </a:prstGeom>
        </p:spPr>
      </p:pic>
      <p:sp>
        <p:nvSpPr>
          <p:cNvPr id="4" name="Slide Number Placeholder 3">
            <a:extLst>
              <a:ext uri="{FF2B5EF4-FFF2-40B4-BE49-F238E27FC236}">
                <a16:creationId xmlns:a16="http://schemas.microsoft.com/office/drawing/2014/main" id="{6568C390-1BA5-5159-C3D2-F860C7F836D0}"/>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14" name="TextBox 13">
            <a:extLst>
              <a:ext uri="{FF2B5EF4-FFF2-40B4-BE49-F238E27FC236}">
                <a16:creationId xmlns:a16="http://schemas.microsoft.com/office/drawing/2014/main" id="{266E4F08-3805-4933-7802-D50FB80F36C7}"/>
              </a:ext>
            </a:extLst>
          </p:cNvPr>
          <p:cNvSpPr txBox="1"/>
          <p:nvPr/>
        </p:nvSpPr>
        <p:spPr>
          <a:xfrm>
            <a:off x="2793534" y="3951215"/>
            <a:ext cx="1929468" cy="261610"/>
          </a:xfrm>
          <a:prstGeom prst="rect">
            <a:avLst/>
          </a:prstGeom>
          <a:noFill/>
        </p:spPr>
        <p:txBody>
          <a:bodyPr wrap="square" rtlCol="0">
            <a:spAutoFit/>
          </a:bodyPr>
          <a:lstStyle/>
          <a:p>
            <a:r>
              <a:rPr lang="en-US" sz="1100" dirty="0">
                <a:solidFill>
                  <a:srgbClr val="FF0000"/>
                </a:solidFill>
              </a:rPr>
              <a:t>(Allocation + Transfer In)*1%</a:t>
            </a:r>
          </a:p>
        </p:txBody>
      </p:sp>
      <p:sp>
        <p:nvSpPr>
          <p:cNvPr id="15" name="TextBox 14">
            <a:extLst>
              <a:ext uri="{FF2B5EF4-FFF2-40B4-BE49-F238E27FC236}">
                <a16:creationId xmlns:a16="http://schemas.microsoft.com/office/drawing/2014/main" id="{A02F4EE1-B40A-E0AB-B8DF-DA602A3A8B5D}"/>
              </a:ext>
            </a:extLst>
          </p:cNvPr>
          <p:cNvSpPr txBox="1"/>
          <p:nvPr/>
        </p:nvSpPr>
        <p:spPr>
          <a:xfrm>
            <a:off x="3747934" y="4342778"/>
            <a:ext cx="975068" cy="261610"/>
          </a:xfrm>
          <a:prstGeom prst="rect">
            <a:avLst/>
          </a:prstGeom>
          <a:noFill/>
        </p:spPr>
        <p:txBody>
          <a:bodyPr wrap="square" rtlCol="0">
            <a:spAutoFit/>
          </a:bodyPr>
          <a:lstStyle/>
          <a:p>
            <a:r>
              <a:rPr lang="en-US" sz="1100" dirty="0">
                <a:solidFill>
                  <a:srgbClr val="FF0000"/>
                </a:solidFill>
              </a:rPr>
              <a:t>$10,635*.10</a:t>
            </a:r>
          </a:p>
        </p:txBody>
      </p:sp>
      <p:sp>
        <p:nvSpPr>
          <p:cNvPr id="16" name="TextBox 15">
            <a:extLst>
              <a:ext uri="{FF2B5EF4-FFF2-40B4-BE49-F238E27FC236}">
                <a16:creationId xmlns:a16="http://schemas.microsoft.com/office/drawing/2014/main" id="{1BA50BDF-134E-7DA2-8D7B-ADA50525EF14}"/>
              </a:ext>
            </a:extLst>
          </p:cNvPr>
          <p:cNvSpPr txBox="1"/>
          <p:nvPr/>
        </p:nvSpPr>
        <p:spPr>
          <a:xfrm>
            <a:off x="3747934" y="4604388"/>
            <a:ext cx="975068" cy="261610"/>
          </a:xfrm>
          <a:prstGeom prst="rect">
            <a:avLst/>
          </a:prstGeom>
          <a:noFill/>
        </p:spPr>
        <p:txBody>
          <a:bodyPr wrap="square" rtlCol="0">
            <a:spAutoFit/>
          </a:bodyPr>
          <a:lstStyle/>
          <a:p>
            <a:r>
              <a:rPr lang="en-US" sz="1100" dirty="0">
                <a:solidFill>
                  <a:srgbClr val="FF0000"/>
                </a:solidFill>
              </a:rPr>
              <a:t>$10,635*.90</a:t>
            </a:r>
          </a:p>
        </p:txBody>
      </p:sp>
      <p:sp>
        <p:nvSpPr>
          <p:cNvPr id="17" name="TextBox 16">
            <a:extLst>
              <a:ext uri="{FF2B5EF4-FFF2-40B4-BE49-F238E27FC236}">
                <a16:creationId xmlns:a16="http://schemas.microsoft.com/office/drawing/2014/main" id="{DC3A4E7D-125E-2A2C-AD16-72520F76F74B}"/>
              </a:ext>
            </a:extLst>
          </p:cNvPr>
          <p:cNvSpPr txBox="1"/>
          <p:nvPr/>
        </p:nvSpPr>
        <p:spPr>
          <a:xfrm>
            <a:off x="1795244" y="4862529"/>
            <a:ext cx="2927758" cy="261610"/>
          </a:xfrm>
          <a:prstGeom prst="rect">
            <a:avLst/>
          </a:prstGeom>
          <a:noFill/>
        </p:spPr>
        <p:txBody>
          <a:bodyPr wrap="square" rtlCol="0">
            <a:spAutoFit/>
          </a:bodyPr>
          <a:lstStyle/>
          <a:p>
            <a:r>
              <a:rPr lang="en-US" sz="1100" dirty="0">
                <a:solidFill>
                  <a:srgbClr val="FF0000"/>
                </a:solidFill>
              </a:rPr>
              <a:t>District Amount budgeted on Title I Funds page</a:t>
            </a:r>
          </a:p>
        </p:txBody>
      </p:sp>
      <p:sp>
        <p:nvSpPr>
          <p:cNvPr id="18" name="TextBox 17">
            <a:extLst>
              <a:ext uri="{FF2B5EF4-FFF2-40B4-BE49-F238E27FC236}">
                <a16:creationId xmlns:a16="http://schemas.microsoft.com/office/drawing/2014/main" id="{DA3AEE5C-2E15-2580-4C13-2B0CF440B010}"/>
              </a:ext>
            </a:extLst>
          </p:cNvPr>
          <p:cNvSpPr txBox="1"/>
          <p:nvPr/>
        </p:nvSpPr>
        <p:spPr>
          <a:xfrm>
            <a:off x="1795243" y="5120670"/>
            <a:ext cx="2852257" cy="261610"/>
          </a:xfrm>
          <a:prstGeom prst="rect">
            <a:avLst/>
          </a:prstGeom>
          <a:noFill/>
        </p:spPr>
        <p:txBody>
          <a:bodyPr wrap="square" rtlCol="0">
            <a:spAutoFit/>
          </a:bodyPr>
          <a:lstStyle/>
          <a:p>
            <a:r>
              <a:rPr lang="en-US" sz="1100" dirty="0">
                <a:solidFill>
                  <a:srgbClr val="FF0000"/>
                </a:solidFill>
              </a:rPr>
              <a:t>School Amount budgeted on Title I Funds page</a:t>
            </a:r>
          </a:p>
        </p:txBody>
      </p:sp>
      <p:sp>
        <p:nvSpPr>
          <p:cNvPr id="19" name="TextBox 18">
            <a:extLst>
              <a:ext uri="{FF2B5EF4-FFF2-40B4-BE49-F238E27FC236}">
                <a16:creationId xmlns:a16="http://schemas.microsoft.com/office/drawing/2014/main" id="{20D726EB-40C5-84C6-DC31-214B2067E877}"/>
              </a:ext>
            </a:extLst>
          </p:cNvPr>
          <p:cNvSpPr txBox="1"/>
          <p:nvPr/>
        </p:nvSpPr>
        <p:spPr>
          <a:xfrm>
            <a:off x="2031108" y="5375342"/>
            <a:ext cx="2691894" cy="261610"/>
          </a:xfrm>
          <a:prstGeom prst="rect">
            <a:avLst/>
          </a:prstGeom>
          <a:noFill/>
        </p:spPr>
        <p:txBody>
          <a:bodyPr wrap="square" rtlCol="0">
            <a:spAutoFit/>
          </a:bodyPr>
          <a:lstStyle/>
          <a:p>
            <a:r>
              <a:rPr lang="en-US" sz="1100" dirty="0">
                <a:solidFill>
                  <a:srgbClr val="FF0000"/>
                </a:solidFill>
              </a:rPr>
              <a:t>$10,635 + Unused Amounts Listed Above</a:t>
            </a:r>
          </a:p>
        </p:txBody>
      </p:sp>
      <p:sp>
        <p:nvSpPr>
          <p:cNvPr id="20" name="TextBox 19">
            <a:extLst>
              <a:ext uri="{FF2B5EF4-FFF2-40B4-BE49-F238E27FC236}">
                <a16:creationId xmlns:a16="http://schemas.microsoft.com/office/drawing/2014/main" id="{4D26F501-25AE-6ADB-C49B-ACCC85B3668A}"/>
              </a:ext>
            </a:extLst>
          </p:cNvPr>
          <p:cNvSpPr txBox="1"/>
          <p:nvPr/>
        </p:nvSpPr>
        <p:spPr>
          <a:xfrm>
            <a:off x="2280471" y="5634017"/>
            <a:ext cx="2691894" cy="261610"/>
          </a:xfrm>
          <a:prstGeom prst="rect">
            <a:avLst/>
          </a:prstGeom>
          <a:noFill/>
        </p:spPr>
        <p:txBody>
          <a:bodyPr wrap="square" rtlCol="0">
            <a:spAutoFit/>
          </a:bodyPr>
          <a:lstStyle/>
          <a:p>
            <a:r>
              <a:rPr lang="en-US" sz="1100" dirty="0">
                <a:solidFill>
                  <a:srgbClr val="FF0000"/>
                </a:solidFill>
              </a:rPr>
              <a:t>Total budgeted on Title I Funds page</a:t>
            </a:r>
          </a:p>
        </p:txBody>
      </p:sp>
      <p:sp>
        <p:nvSpPr>
          <p:cNvPr id="21" name="TextBox 20">
            <a:extLst>
              <a:ext uri="{FF2B5EF4-FFF2-40B4-BE49-F238E27FC236}">
                <a16:creationId xmlns:a16="http://schemas.microsoft.com/office/drawing/2014/main" id="{393F2772-CE23-779C-9BB0-0204E7B38664}"/>
              </a:ext>
            </a:extLst>
          </p:cNvPr>
          <p:cNvSpPr txBox="1"/>
          <p:nvPr/>
        </p:nvSpPr>
        <p:spPr>
          <a:xfrm>
            <a:off x="1031845" y="5990701"/>
            <a:ext cx="6845417" cy="646331"/>
          </a:xfrm>
          <a:prstGeom prst="rect">
            <a:avLst/>
          </a:prstGeom>
          <a:noFill/>
        </p:spPr>
        <p:txBody>
          <a:bodyPr wrap="square" rtlCol="0">
            <a:spAutoFit/>
          </a:bodyPr>
          <a:lstStyle/>
          <a:p>
            <a:pPr algn="ctr"/>
            <a:r>
              <a:rPr lang="en-US" dirty="0"/>
              <a:t>Districts that receive over $500,000 must budget at least 1% to parental activities. </a:t>
            </a:r>
          </a:p>
        </p:txBody>
      </p:sp>
    </p:spTree>
    <p:extLst>
      <p:ext uri="{BB962C8B-B14F-4D97-AF65-F5344CB8AC3E}">
        <p14:creationId xmlns:p14="http://schemas.microsoft.com/office/powerpoint/2010/main" val="18986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941AC-27E7-C3CD-D1F3-1AF96F9C0A50}"/>
              </a:ext>
            </a:extLst>
          </p:cNvPr>
          <p:cNvSpPr>
            <a:spLocks noGrp="1"/>
          </p:cNvSpPr>
          <p:nvPr>
            <p:ph type="title"/>
          </p:nvPr>
        </p:nvSpPr>
        <p:spPr/>
        <p:txBody>
          <a:bodyPr>
            <a:normAutofit fontScale="90000"/>
          </a:bodyPr>
          <a:lstStyle/>
          <a:p>
            <a:r>
              <a:rPr lang="en-US" dirty="0"/>
              <a:t>Parental Set-Aside Summary Table: Quick Note</a:t>
            </a:r>
          </a:p>
        </p:txBody>
      </p:sp>
      <p:sp>
        <p:nvSpPr>
          <p:cNvPr id="9" name="TextBox 8">
            <a:extLst>
              <a:ext uri="{FF2B5EF4-FFF2-40B4-BE49-F238E27FC236}">
                <a16:creationId xmlns:a16="http://schemas.microsoft.com/office/drawing/2014/main" id="{57F23B83-2004-0261-A400-BF3648D3B6B2}"/>
              </a:ext>
            </a:extLst>
          </p:cNvPr>
          <p:cNvSpPr txBox="1"/>
          <p:nvPr/>
        </p:nvSpPr>
        <p:spPr>
          <a:xfrm>
            <a:off x="332306" y="1301710"/>
            <a:ext cx="8479388" cy="923330"/>
          </a:xfrm>
          <a:prstGeom prst="rect">
            <a:avLst/>
          </a:prstGeom>
          <a:noFill/>
        </p:spPr>
        <p:txBody>
          <a:bodyPr wrap="square" rtlCol="0">
            <a:spAutoFit/>
          </a:bodyPr>
          <a:lstStyle/>
          <a:p>
            <a:pPr algn="ctr"/>
            <a:r>
              <a:rPr lang="en-US" dirty="0"/>
              <a:t>If you budget more than 1%, the table doesn’t take that into consideration with the calculations but LEAs will need to ensure that 90% of the total amount goes to the school level.</a:t>
            </a:r>
          </a:p>
        </p:txBody>
      </p:sp>
      <p:pic>
        <p:nvPicPr>
          <p:cNvPr id="3" name="Picture 2" descr="The parental engagement table pulled from the consolidated application but highlighting that the actual budget reflects 1.19% of the Title I funds are dedicated to parental engagement activities. ">
            <a:extLst>
              <a:ext uri="{FF2B5EF4-FFF2-40B4-BE49-F238E27FC236}">
                <a16:creationId xmlns:a16="http://schemas.microsoft.com/office/drawing/2014/main" id="{CB7D4350-44D6-81C0-C548-009CFFFA7CC6}"/>
              </a:ext>
            </a:extLst>
          </p:cNvPr>
          <p:cNvPicPr>
            <a:picLocks noChangeAspect="1"/>
          </p:cNvPicPr>
          <p:nvPr/>
        </p:nvPicPr>
        <p:blipFill>
          <a:blip r:embed="rId2"/>
          <a:stretch>
            <a:fillRect/>
          </a:stretch>
        </p:blipFill>
        <p:spPr>
          <a:xfrm>
            <a:off x="29496" y="2179560"/>
            <a:ext cx="9144000" cy="4700562"/>
          </a:xfrm>
          <a:prstGeom prst="rect">
            <a:avLst/>
          </a:prstGeom>
        </p:spPr>
      </p:pic>
      <p:sp>
        <p:nvSpPr>
          <p:cNvPr id="4" name="Slide Number Placeholder 3">
            <a:extLst>
              <a:ext uri="{FF2B5EF4-FFF2-40B4-BE49-F238E27FC236}">
                <a16:creationId xmlns:a16="http://schemas.microsoft.com/office/drawing/2014/main" id="{02265F11-B99F-50BD-D0D2-2C22A26E2AC7}"/>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8" name="Frame 7">
            <a:extLst>
              <a:ext uri="{FF2B5EF4-FFF2-40B4-BE49-F238E27FC236}">
                <a16:creationId xmlns:a16="http://schemas.microsoft.com/office/drawing/2014/main" id="{67050FB3-8AE6-B374-14C1-B1C26B987FE9}"/>
              </a:ext>
              <a:ext uri="{C183D7F6-B498-43B3-948B-1728B52AA6E4}">
                <adec:decorative xmlns:adec="http://schemas.microsoft.com/office/drawing/2017/decorative" val="1"/>
              </a:ext>
            </a:extLst>
          </p:cNvPr>
          <p:cNvSpPr/>
          <p:nvPr/>
        </p:nvSpPr>
        <p:spPr>
          <a:xfrm>
            <a:off x="7222921" y="6427018"/>
            <a:ext cx="973123" cy="365125"/>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537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C2BA1-7537-3917-5CB1-EA533A552A39}"/>
              </a:ext>
            </a:extLst>
          </p:cNvPr>
          <p:cNvSpPr>
            <a:spLocks noGrp="1"/>
          </p:cNvSpPr>
          <p:nvPr>
            <p:ph type="title"/>
          </p:nvPr>
        </p:nvSpPr>
        <p:spPr/>
        <p:txBody>
          <a:bodyPr/>
          <a:lstStyle/>
          <a:p>
            <a:r>
              <a:rPr lang="en-US" dirty="0"/>
              <a:t>Title IV – Content Category Calculations </a:t>
            </a:r>
          </a:p>
        </p:txBody>
      </p:sp>
      <p:pic>
        <p:nvPicPr>
          <p:cNvPr id="7" name="Content Placeholder 6" descr="The TIV content category calculations within the Consolidated Application. ">
            <a:extLst>
              <a:ext uri="{FF2B5EF4-FFF2-40B4-BE49-F238E27FC236}">
                <a16:creationId xmlns:a16="http://schemas.microsoft.com/office/drawing/2014/main" id="{E705D16A-F1C1-4F12-AFFD-5232C41E4043}"/>
              </a:ext>
            </a:extLst>
          </p:cNvPr>
          <p:cNvPicPr>
            <a:picLocks noGrp="1" noChangeAspect="1"/>
          </p:cNvPicPr>
          <p:nvPr>
            <p:ph idx="1"/>
          </p:nvPr>
        </p:nvPicPr>
        <p:blipFill>
          <a:blip r:embed="rId2"/>
          <a:stretch>
            <a:fillRect/>
          </a:stretch>
        </p:blipFill>
        <p:spPr>
          <a:xfrm>
            <a:off x="561538" y="1500575"/>
            <a:ext cx="7886700" cy="4180569"/>
          </a:xfrm>
        </p:spPr>
      </p:pic>
      <p:sp>
        <p:nvSpPr>
          <p:cNvPr id="3" name="Slide Number Placeholder 2"/>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C06D9B-47A3-49CB-C8FF-34325132AF24}"/>
              </a:ext>
            </a:extLst>
          </p:cNvPr>
          <p:cNvSpPr>
            <a:spLocks noGrp="1"/>
          </p:cNvSpPr>
          <p:nvPr>
            <p:ph type="title"/>
          </p:nvPr>
        </p:nvSpPr>
        <p:spPr/>
        <p:txBody>
          <a:bodyPr>
            <a:normAutofit fontScale="90000"/>
          </a:bodyPr>
          <a:lstStyle/>
          <a:p>
            <a:r>
              <a:rPr lang="en-US" dirty="0"/>
              <a:t>Budget Locations – Per Pupil Allocation Example</a:t>
            </a:r>
          </a:p>
        </p:txBody>
      </p:sp>
      <p:sp>
        <p:nvSpPr>
          <p:cNvPr id="6" name="Content Placeholder 5">
            <a:extLst>
              <a:ext uri="{FF2B5EF4-FFF2-40B4-BE49-F238E27FC236}">
                <a16:creationId xmlns:a16="http://schemas.microsoft.com/office/drawing/2014/main" id="{8763D142-5B33-31F1-4FE5-6F1E3ABB09D7}"/>
              </a:ext>
            </a:extLst>
          </p:cNvPr>
          <p:cNvSpPr>
            <a:spLocks noGrp="1"/>
          </p:cNvSpPr>
          <p:nvPr>
            <p:ph idx="1"/>
          </p:nvPr>
        </p:nvSpPr>
        <p:spPr/>
        <p:txBody>
          <a:bodyPr>
            <a:normAutofit/>
          </a:bodyPr>
          <a:lstStyle/>
          <a:p>
            <a:r>
              <a:rPr lang="en-US" sz="2000" dirty="0"/>
              <a:t>Per Pupil Allocation or PPA is calculated off the amount budgeted at each school on the Title I Funds page. </a:t>
            </a:r>
          </a:p>
          <a:p>
            <a:r>
              <a:rPr lang="en-US" sz="2000" dirty="0"/>
              <a:t>The Title I, Part A column includes all funds allocated to the school. This includes any set-asides. </a:t>
            </a:r>
          </a:p>
          <a:p>
            <a:r>
              <a:rPr lang="en-US" sz="2000" dirty="0"/>
              <a:t>But the PPA is calculated with the total amount allocated to each school, </a:t>
            </a:r>
            <a:r>
              <a:rPr lang="en-US" sz="2000" b="1" dirty="0"/>
              <a:t>minus set-asides (including administration),</a:t>
            </a:r>
            <a:r>
              <a:rPr lang="en-US" sz="2000" dirty="0"/>
              <a:t> divided by the low income student count found on the School Profile page. </a:t>
            </a:r>
          </a:p>
        </p:txBody>
      </p:sp>
      <p:sp>
        <p:nvSpPr>
          <p:cNvPr id="4" name="Slide Number Placeholder 3">
            <a:extLst>
              <a:ext uri="{FF2B5EF4-FFF2-40B4-BE49-F238E27FC236}">
                <a16:creationId xmlns:a16="http://schemas.microsoft.com/office/drawing/2014/main" id="{DEEA8E41-4CC9-1237-65BD-94D96DFCDCB2}"/>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8" name="Picture 7" descr="The Locations Totals which reflects how much each school has allocated and the PPA for that school in relation to Title I ">
            <a:extLst>
              <a:ext uri="{FF2B5EF4-FFF2-40B4-BE49-F238E27FC236}">
                <a16:creationId xmlns:a16="http://schemas.microsoft.com/office/drawing/2014/main" id="{637407B9-1F93-49D8-2272-F54A49A42120}"/>
              </a:ext>
            </a:extLst>
          </p:cNvPr>
          <p:cNvPicPr>
            <a:picLocks noChangeAspect="1"/>
          </p:cNvPicPr>
          <p:nvPr/>
        </p:nvPicPr>
        <p:blipFill>
          <a:blip r:embed="rId2"/>
          <a:stretch>
            <a:fillRect/>
          </a:stretch>
        </p:blipFill>
        <p:spPr>
          <a:xfrm>
            <a:off x="0" y="4119888"/>
            <a:ext cx="9144000" cy="2672255"/>
          </a:xfrm>
          <a:prstGeom prst="rect">
            <a:avLst/>
          </a:prstGeom>
        </p:spPr>
      </p:pic>
      <p:sp>
        <p:nvSpPr>
          <p:cNvPr id="2" name="Rectangle 1">
            <a:extLst>
              <a:ext uri="{FF2B5EF4-FFF2-40B4-BE49-F238E27FC236}">
                <a16:creationId xmlns:a16="http://schemas.microsoft.com/office/drawing/2014/main" id="{7DF511B2-1B62-92A8-A5C8-5D6DA4D5066D}"/>
              </a:ext>
            </a:extLst>
          </p:cNvPr>
          <p:cNvSpPr/>
          <p:nvPr/>
        </p:nvSpPr>
        <p:spPr>
          <a:xfrm>
            <a:off x="159391" y="5394960"/>
            <a:ext cx="1711354"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 A</a:t>
            </a:r>
          </a:p>
        </p:txBody>
      </p:sp>
      <p:sp>
        <p:nvSpPr>
          <p:cNvPr id="3" name="Rectangle 2">
            <a:extLst>
              <a:ext uri="{FF2B5EF4-FFF2-40B4-BE49-F238E27FC236}">
                <a16:creationId xmlns:a16="http://schemas.microsoft.com/office/drawing/2014/main" id="{A50C7926-ED56-D4D9-EAA6-D523CC05D99C}"/>
              </a:ext>
            </a:extLst>
          </p:cNvPr>
          <p:cNvSpPr/>
          <p:nvPr/>
        </p:nvSpPr>
        <p:spPr>
          <a:xfrm>
            <a:off x="159391" y="5804626"/>
            <a:ext cx="1711354"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 B</a:t>
            </a:r>
          </a:p>
        </p:txBody>
      </p:sp>
      <p:sp>
        <p:nvSpPr>
          <p:cNvPr id="7" name="Rectangle 6">
            <a:extLst>
              <a:ext uri="{FF2B5EF4-FFF2-40B4-BE49-F238E27FC236}">
                <a16:creationId xmlns:a16="http://schemas.microsoft.com/office/drawing/2014/main" id="{F0709E9B-E94B-4FC3-41C3-55C49CCBAB87}"/>
              </a:ext>
            </a:extLst>
          </p:cNvPr>
          <p:cNvSpPr/>
          <p:nvPr/>
        </p:nvSpPr>
        <p:spPr>
          <a:xfrm>
            <a:off x="159391" y="6195766"/>
            <a:ext cx="1711354"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 C</a:t>
            </a:r>
          </a:p>
        </p:txBody>
      </p:sp>
    </p:spTree>
    <p:extLst>
      <p:ext uri="{BB962C8B-B14F-4D97-AF65-F5344CB8AC3E}">
        <p14:creationId xmlns:p14="http://schemas.microsoft.com/office/powerpoint/2010/main" val="244947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C06D9B-47A3-49CB-C8FF-34325132AF24}"/>
              </a:ext>
            </a:extLst>
          </p:cNvPr>
          <p:cNvSpPr>
            <a:spLocks noGrp="1"/>
          </p:cNvSpPr>
          <p:nvPr>
            <p:ph type="title"/>
          </p:nvPr>
        </p:nvSpPr>
        <p:spPr/>
        <p:txBody>
          <a:bodyPr>
            <a:normAutofit fontScale="90000"/>
          </a:bodyPr>
          <a:lstStyle/>
          <a:p>
            <a:r>
              <a:rPr lang="en-US" dirty="0"/>
              <a:t>Budget Locations – Per Pupil Allocation </a:t>
            </a:r>
            <a:r>
              <a:rPr lang="en-US"/>
              <a:t>Example Walkthrough</a:t>
            </a:r>
            <a:endParaRPr lang="en-US" dirty="0"/>
          </a:p>
        </p:txBody>
      </p:sp>
      <p:sp>
        <p:nvSpPr>
          <p:cNvPr id="6" name="Content Placeholder 5">
            <a:extLst>
              <a:ext uri="{FF2B5EF4-FFF2-40B4-BE49-F238E27FC236}">
                <a16:creationId xmlns:a16="http://schemas.microsoft.com/office/drawing/2014/main" id="{8763D142-5B33-31F1-4FE5-6F1E3ABB09D7}"/>
              </a:ext>
            </a:extLst>
          </p:cNvPr>
          <p:cNvSpPr>
            <a:spLocks noGrp="1"/>
          </p:cNvSpPr>
          <p:nvPr>
            <p:ph idx="1"/>
          </p:nvPr>
        </p:nvSpPr>
        <p:spPr/>
        <p:txBody>
          <a:bodyPr/>
          <a:lstStyle/>
          <a:p>
            <a:r>
              <a:rPr lang="en-US" dirty="0"/>
              <a:t>School A has a $60,000 allocation, $0 set-asides, low income is 7 so…</a:t>
            </a:r>
          </a:p>
          <a:p>
            <a:pPr marL="0" indent="0" algn="ctr">
              <a:buNone/>
            </a:pPr>
            <a:r>
              <a:rPr lang="en-US" dirty="0"/>
              <a:t>60,000/7 = $8571.43</a:t>
            </a:r>
          </a:p>
          <a:p>
            <a:r>
              <a:rPr lang="en-US" dirty="0"/>
              <a:t>School B</a:t>
            </a:r>
            <a:r>
              <a:rPr lang="en-US" b="1" dirty="0"/>
              <a:t> </a:t>
            </a:r>
            <a:r>
              <a:rPr lang="en-US" dirty="0"/>
              <a:t>has a $1,000 allocation, $5,580 in parental set-asides, low income is 86 so….</a:t>
            </a:r>
          </a:p>
          <a:p>
            <a:pPr marL="0" indent="0" algn="ctr">
              <a:buNone/>
            </a:pPr>
            <a:r>
              <a:rPr lang="en-US" dirty="0"/>
              <a:t>(6,580-5,580)/86 =  $11.63 </a:t>
            </a:r>
          </a:p>
        </p:txBody>
      </p:sp>
      <p:sp>
        <p:nvSpPr>
          <p:cNvPr id="4" name="Slide Number Placeholder 3">
            <a:extLst>
              <a:ext uri="{FF2B5EF4-FFF2-40B4-BE49-F238E27FC236}">
                <a16:creationId xmlns:a16="http://schemas.microsoft.com/office/drawing/2014/main" id="{DEEA8E41-4CC9-1237-65BD-94D96DFCDCB2}"/>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8" name="Picture 7" descr="The Locations Totals which reflects how much each school has allocated and the PPA for that school in relation to Title I ">
            <a:extLst>
              <a:ext uri="{FF2B5EF4-FFF2-40B4-BE49-F238E27FC236}">
                <a16:creationId xmlns:a16="http://schemas.microsoft.com/office/drawing/2014/main" id="{637407B9-1F93-49D8-2272-F54A49A42120}"/>
              </a:ext>
            </a:extLst>
          </p:cNvPr>
          <p:cNvPicPr>
            <a:picLocks noChangeAspect="1"/>
          </p:cNvPicPr>
          <p:nvPr/>
        </p:nvPicPr>
        <p:blipFill>
          <a:blip r:embed="rId2"/>
          <a:stretch>
            <a:fillRect/>
          </a:stretch>
        </p:blipFill>
        <p:spPr>
          <a:xfrm>
            <a:off x="0" y="4119888"/>
            <a:ext cx="9144000" cy="2672255"/>
          </a:xfrm>
          <a:prstGeom prst="rect">
            <a:avLst/>
          </a:prstGeom>
        </p:spPr>
      </p:pic>
      <p:sp>
        <p:nvSpPr>
          <p:cNvPr id="2" name="Rectangle 1">
            <a:extLst>
              <a:ext uri="{FF2B5EF4-FFF2-40B4-BE49-F238E27FC236}">
                <a16:creationId xmlns:a16="http://schemas.microsoft.com/office/drawing/2014/main" id="{7DF511B2-1B62-92A8-A5C8-5D6DA4D5066D}"/>
              </a:ext>
            </a:extLst>
          </p:cNvPr>
          <p:cNvSpPr/>
          <p:nvPr/>
        </p:nvSpPr>
        <p:spPr>
          <a:xfrm>
            <a:off x="159391" y="5394960"/>
            <a:ext cx="1711354"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 A</a:t>
            </a:r>
          </a:p>
        </p:txBody>
      </p:sp>
      <p:sp>
        <p:nvSpPr>
          <p:cNvPr id="3" name="Rectangle 2">
            <a:extLst>
              <a:ext uri="{FF2B5EF4-FFF2-40B4-BE49-F238E27FC236}">
                <a16:creationId xmlns:a16="http://schemas.microsoft.com/office/drawing/2014/main" id="{A50C7926-ED56-D4D9-EAA6-D523CC05D99C}"/>
              </a:ext>
            </a:extLst>
          </p:cNvPr>
          <p:cNvSpPr/>
          <p:nvPr/>
        </p:nvSpPr>
        <p:spPr>
          <a:xfrm>
            <a:off x="159391" y="5804626"/>
            <a:ext cx="1711354"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 B</a:t>
            </a:r>
          </a:p>
        </p:txBody>
      </p:sp>
      <p:sp>
        <p:nvSpPr>
          <p:cNvPr id="7" name="Rectangle 6">
            <a:extLst>
              <a:ext uri="{FF2B5EF4-FFF2-40B4-BE49-F238E27FC236}">
                <a16:creationId xmlns:a16="http://schemas.microsoft.com/office/drawing/2014/main" id="{F0709E9B-E94B-4FC3-41C3-55C49CCBAB87}"/>
              </a:ext>
            </a:extLst>
          </p:cNvPr>
          <p:cNvSpPr/>
          <p:nvPr/>
        </p:nvSpPr>
        <p:spPr>
          <a:xfrm>
            <a:off x="159391" y="6195766"/>
            <a:ext cx="1711354"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 C</a:t>
            </a:r>
          </a:p>
        </p:txBody>
      </p:sp>
    </p:spTree>
    <p:extLst>
      <p:ext uri="{BB962C8B-B14F-4D97-AF65-F5344CB8AC3E}">
        <p14:creationId xmlns:p14="http://schemas.microsoft.com/office/powerpoint/2010/main" val="23903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p:txBody>
          <a:bodyPr/>
          <a:lstStyle/>
          <a:p>
            <a:r>
              <a:rPr lang="en-US" dirty="0"/>
              <a:t>We will go over how numbers are calculated in the Consolidated Application, including: </a:t>
            </a:r>
          </a:p>
          <a:p>
            <a:pPr lvl="1"/>
            <a:r>
              <a:rPr lang="en-US" dirty="0"/>
              <a:t>Non-Public School – Proportionate Share</a:t>
            </a:r>
          </a:p>
          <a:p>
            <a:pPr lvl="1"/>
            <a:r>
              <a:rPr lang="en-US" dirty="0"/>
              <a:t>Budget Summary – Direct and Indirect Caps </a:t>
            </a:r>
          </a:p>
          <a:p>
            <a:pPr lvl="1"/>
            <a:r>
              <a:rPr lang="en-US" dirty="0"/>
              <a:t>Set Asides and Content Category Calculations – Parental Engagement Table, Title IV Content Categories </a:t>
            </a:r>
          </a:p>
          <a:p>
            <a:pPr lvl="1"/>
            <a:r>
              <a:rPr lang="en-US" dirty="0"/>
              <a:t>Budget Locations – PPA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BE9FE-6198-FCBD-A885-4495F70377B2}"/>
              </a:ext>
            </a:extLst>
          </p:cNvPr>
          <p:cNvSpPr>
            <a:spLocks noGrp="1"/>
          </p:cNvSpPr>
          <p:nvPr>
            <p:ph type="ctrTitle"/>
          </p:nvPr>
        </p:nvSpPr>
        <p:spPr/>
        <p:txBody>
          <a:bodyPr>
            <a:normAutofit fontScale="90000"/>
          </a:bodyPr>
          <a:lstStyle/>
          <a:p>
            <a:pPr rtl="0">
              <a:spcBef>
                <a:spcPts val="0"/>
              </a:spcBef>
              <a:spcAft>
                <a:spcPts val="0"/>
              </a:spcAft>
            </a:pPr>
            <a:r>
              <a:rPr lang="en-US" sz="3600" b="0" i="0" u="none" strike="noStrike" dirty="0">
                <a:solidFill>
                  <a:srgbClr val="FFFFFF"/>
                </a:solidFill>
                <a:effectLst/>
                <a:latin typeface="Arial" panose="020B0604020202020204" pitchFamily="34" charset="0"/>
              </a:rPr>
              <a:t>Contact us with Questions!</a:t>
            </a:r>
            <a:br>
              <a:rPr lang="en-US" sz="6600" b="0" dirty="0">
                <a:effectLst/>
              </a:rPr>
            </a:br>
            <a:br>
              <a:rPr lang="en-US" sz="6600" b="0" dirty="0">
                <a:effectLst/>
              </a:rPr>
            </a:br>
            <a:endParaRPr lang="en-US" sz="6600" dirty="0"/>
          </a:p>
        </p:txBody>
      </p:sp>
      <p:sp>
        <p:nvSpPr>
          <p:cNvPr id="4" name="Slide Number Placeholder 3">
            <a:extLst>
              <a:ext uri="{FF2B5EF4-FFF2-40B4-BE49-F238E27FC236}">
                <a16:creationId xmlns:a16="http://schemas.microsoft.com/office/drawing/2014/main" id="{A85050A7-0B06-AC26-4E9F-7B8533657AF5}"/>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8" name="Rectangle: Rounded Corners 7">
            <a:extLst>
              <a:ext uri="{FF2B5EF4-FFF2-40B4-BE49-F238E27FC236}">
                <a16:creationId xmlns:a16="http://schemas.microsoft.com/office/drawing/2014/main" id="{E7F84AB4-A1E4-1D77-4346-326ED5790F5E}"/>
              </a:ext>
            </a:extLst>
          </p:cNvPr>
          <p:cNvSpPr/>
          <p:nvPr/>
        </p:nvSpPr>
        <p:spPr>
          <a:xfrm>
            <a:off x="892277" y="3635479"/>
            <a:ext cx="7772400" cy="14674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0">
              <a:spcBef>
                <a:spcPts val="0"/>
              </a:spcBef>
              <a:spcAft>
                <a:spcPts val="0"/>
              </a:spcAft>
            </a:pPr>
            <a:r>
              <a:rPr lang="en-US" sz="1800" b="0" i="0" u="none" strike="noStrike" dirty="0">
                <a:solidFill>
                  <a:srgbClr val="000000"/>
                </a:solidFill>
                <a:effectLst/>
                <a:latin typeface="Arial" panose="020B0604020202020204" pitchFamily="34" charset="0"/>
              </a:rPr>
              <a:t>If reviewing this slide deck after the live presentation, feel free to contact your </a:t>
            </a:r>
            <a:r>
              <a:rPr lang="en-US" sz="1800" b="0" i="0" u="sng" strike="noStrike" dirty="0">
                <a:solidFill>
                  <a:srgbClr val="0563C1"/>
                </a:solidFill>
                <a:effectLst/>
                <a:latin typeface="Arial" panose="020B0604020202020204" pitchFamily="34" charset="0"/>
                <a:hlinkClick r:id="rId2"/>
              </a:rPr>
              <a:t>Regional Contact</a:t>
            </a:r>
            <a:r>
              <a:rPr lang="en-US" sz="1800" b="0" i="0" u="none" strike="noStrike" dirty="0">
                <a:solidFill>
                  <a:srgbClr val="000000"/>
                </a:solidFill>
                <a:effectLst/>
                <a:latin typeface="Arial" panose="020B0604020202020204" pitchFamily="34" charset="0"/>
              </a:rPr>
              <a:t>, the Grants Program Administration Office, or the Grants Fiscal Office. Questions can also be sent to </a:t>
            </a:r>
            <a:r>
              <a:rPr lang="en-US" sz="1800" b="0" i="0" u="sng" strike="noStrike" dirty="0">
                <a:solidFill>
                  <a:srgbClr val="0563C1"/>
                </a:solidFill>
                <a:effectLst/>
                <a:latin typeface="Arial" panose="020B0604020202020204" pitchFamily="34" charset="0"/>
                <a:hlinkClick r:id="rId3"/>
              </a:rPr>
              <a:t>consolidatedapplications@cde.state.co.us</a:t>
            </a:r>
            <a:endParaRPr lang="en-US" dirty="0"/>
          </a:p>
        </p:txBody>
      </p:sp>
    </p:spTree>
    <p:extLst>
      <p:ext uri="{BB962C8B-B14F-4D97-AF65-F5344CB8AC3E}">
        <p14:creationId xmlns:p14="http://schemas.microsoft.com/office/powerpoint/2010/main" val="399639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Non-Public Schools: Proportionate Share</a:t>
            </a:r>
          </a:p>
        </p:txBody>
      </p:sp>
      <p:sp>
        <p:nvSpPr>
          <p:cNvPr id="3" name="Content Placeholder 2"/>
          <p:cNvSpPr>
            <a:spLocks noGrp="1"/>
          </p:cNvSpPr>
          <p:nvPr>
            <p:ph idx="1"/>
          </p:nvPr>
        </p:nvSpPr>
        <p:spPr/>
        <p:txBody>
          <a:bodyPr/>
          <a:lstStyle/>
          <a:p>
            <a:r>
              <a:rPr lang="en-US" dirty="0"/>
              <a:t>We are going to review how the application is calculating the proportionate share for non-public schools. </a:t>
            </a:r>
          </a:p>
          <a:p>
            <a:r>
              <a:rPr lang="en-US" dirty="0"/>
              <a:t>This is for schools who are participating in Title I Services and can be found on the Non-public Schools page of the menu, in a yellow box: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10" name="Picture 9" descr="Screenshot of a yellow box with the proportionate share calculated within the application. ">
            <a:extLst>
              <a:ext uri="{FF2B5EF4-FFF2-40B4-BE49-F238E27FC236}">
                <a16:creationId xmlns:a16="http://schemas.microsoft.com/office/drawing/2014/main" id="{01C4FB5D-5C2F-DE14-39E2-561C70C0B6C2}"/>
              </a:ext>
            </a:extLst>
          </p:cNvPr>
          <p:cNvPicPr>
            <a:picLocks noChangeAspect="1"/>
          </p:cNvPicPr>
          <p:nvPr/>
        </p:nvPicPr>
        <p:blipFill>
          <a:blip r:embed="rId2"/>
          <a:stretch>
            <a:fillRect/>
          </a:stretch>
        </p:blipFill>
        <p:spPr>
          <a:xfrm>
            <a:off x="0" y="3537284"/>
            <a:ext cx="9144000" cy="3320716"/>
          </a:xfrm>
          <a:prstGeom prst="rect">
            <a:avLst/>
          </a:prstGeom>
        </p:spPr>
      </p:pic>
    </p:spTree>
    <p:extLst>
      <p:ext uri="{BB962C8B-B14F-4D97-AF65-F5344CB8AC3E}">
        <p14:creationId xmlns:p14="http://schemas.microsoft.com/office/powerpoint/2010/main" val="42069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Proportionate Share: Calculation </a:t>
            </a:r>
          </a:p>
        </p:txBody>
      </p:sp>
      <p:sp>
        <p:nvSpPr>
          <p:cNvPr id="3" name="Content Placeholder 2"/>
          <p:cNvSpPr>
            <a:spLocks noGrp="1"/>
          </p:cNvSpPr>
          <p:nvPr>
            <p:ph idx="1"/>
          </p:nvPr>
        </p:nvSpPr>
        <p:spPr>
          <a:xfrm>
            <a:off x="180363" y="1585518"/>
            <a:ext cx="8783274" cy="1082181"/>
          </a:xfrm>
        </p:spPr>
        <p:txBody>
          <a:bodyPr/>
          <a:lstStyle/>
          <a:p>
            <a:pPr marL="0" indent="0" algn="ctr">
              <a:buNone/>
            </a:pPr>
            <a:r>
              <a:rPr lang="en-US" sz="1800" b="1" i="0" u="none" strike="noStrike" dirty="0">
                <a:solidFill>
                  <a:srgbClr val="00B050"/>
                </a:solidFill>
                <a:effectLst/>
                <a:latin typeface="Calibri" panose="020F0502020204030204" pitchFamily="34" charset="0"/>
              </a:rPr>
              <a:t>((Aggregate Attending Non-public) </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00B0F0"/>
                </a:solidFill>
                <a:effectLst/>
                <a:latin typeface="Calibri" panose="020F0502020204030204" pitchFamily="34" charset="0"/>
              </a:rPr>
              <a:t>(Attending Public</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00B050"/>
                </a:solidFill>
                <a:effectLst/>
                <a:latin typeface="Calibri" panose="020F0502020204030204" pitchFamily="34" charset="0"/>
              </a:rPr>
              <a:t> Aggregate Attending Non-public)</a:t>
            </a:r>
            <a:r>
              <a:rPr lang="en-US" sz="1800" b="1" i="0" u="none" strike="noStrike" dirty="0">
                <a:solidFill>
                  <a:srgbClr val="000000"/>
                </a:solidFill>
                <a:effectLst/>
                <a:latin typeface="Calibri" panose="020F0502020204030204" pitchFamily="34" charset="0"/>
              </a:rPr>
              <a:t>) * </a:t>
            </a:r>
            <a:r>
              <a:rPr lang="en-US" sz="1800" b="1" i="0" u="none" strike="noStrike" dirty="0">
                <a:solidFill>
                  <a:srgbClr val="FF0000"/>
                </a:solidFill>
                <a:effectLst/>
                <a:latin typeface="Calibri" panose="020F0502020204030204" pitchFamily="34" charset="0"/>
              </a:rPr>
              <a:t>Total Title I, Part A Allocation before admin or set-asides </a:t>
            </a:r>
            <a:r>
              <a:rPr lang="en-US" sz="1800" b="1" i="0" u="none" strike="noStrike" dirty="0">
                <a:effectLst/>
                <a:latin typeface="Calibri" panose="020F0502020204030204" pitchFamily="34" charset="0"/>
              </a:rPr>
              <a:t>= Proportionate Share</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5" name="TextBox 4">
            <a:extLst>
              <a:ext uri="{FF2B5EF4-FFF2-40B4-BE49-F238E27FC236}">
                <a16:creationId xmlns:a16="http://schemas.microsoft.com/office/drawing/2014/main" id="{CE43A5E4-F583-0DAB-AEB0-7A4BE2195300}"/>
              </a:ext>
            </a:extLst>
          </p:cNvPr>
          <p:cNvSpPr txBox="1"/>
          <p:nvPr/>
        </p:nvSpPr>
        <p:spPr>
          <a:xfrm>
            <a:off x="503339" y="2456700"/>
            <a:ext cx="8137321" cy="3970318"/>
          </a:xfrm>
          <a:prstGeom prst="rect">
            <a:avLst/>
          </a:prstGeom>
          <a:noFill/>
        </p:spPr>
        <p:txBody>
          <a:bodyPr wrap="square" rtlCol="0">
            <a:spAutoFit/>
          </a:bodyPr>
          <a:lstStyle/>
          <a:p>
            <a:r>
              <a:rPr lang="en-US" sz="1800" b="1" i="0" u="none" strike="noStrike" dirty="0">
                <a:solidFill>
                  <a:srgbClr val="00B050"/>
                </a:solidFill>
                <a:effectLst/>
                <a:latin typeface="Calibri" panose="020F0502020204030204" pitchFamily="34" charset="0"/>
              </a:rPr>
              <a:t>Aggregate Attending Non-public: </a:t>
            </a:r>
            <a:r>
              <a:rPr lang="en-US" sz="1800" b="1" i="0" u="none" strike="noStrike" dirty="0">
                <a:effectLst/>
                <a:latin typeface="Calibri" panose="020F0502020204030204" pitchFamily="34" charset="0"/>
              </a:rPr>
              <a:t>This number is pulled from the sum of data entered in the ‘# of low-income students residing in a title I school boundary and attending private school’ from the Edit Non-public school table. </a:t>
            </a:r>
            <a:r>
              <a:rPr lang="en-US" sz="1800" b="1" i="0" u="none" strike="noStrike" dirty="0">
                <a:solidFill>
                  <a:srgbClr val="000000"/>
                </a:solidFill>
                <a:effectLst/>
                <a:latin typeface="Calibri" panose="020F0502020204030204" pitchFamily="34" charset="0"/>
              </a:rPr>
              <a:t>If the application has added an Outside District with Number of Students Attending non public schools outside district border, those counts should be included in the </a:t>
            </a:r>
            <a:r>
              <a:rPr lang="en-US" sz="1800" b="1" i="0" u="none" strike="noStrike" dirty="0">
                <a:solidFill>
                  <a:srgbClr val="00B050"/>
                </a:solidFill>
                <a:effectLst/>
                <a:latin typeface="Calibri" panose="020F0502020204030204" pitchFamily="34" charset="0"/>
              </a:rPr>
              <a:t>Aggregate Attending Non-Public</a:t>
            </a:r>
            <a:r>
              <a:rPr lang="en-US" sz="1800" b="1" i="0" u="none" strike="noStrike" dirty="0">
                <a:solidFill>
                  <a:srgbClr val="000000"/>
                </a:solidFill>
                <a:effectLst/>
                <a:latin typeface="Calibri" panose="020F0502020204030204" pitchFamily="34" charset="0"/>
              </a:rPr>
              <a:t>.</a:t>
            </a:r>
            <a:r>
              <a:rPr lang="en-US" sz="1800" b="1" i="0" u="none" strike="noStrike" dirty="0">
                <a:effectLst/>
                <a:latin typeface="Calibri" panose="020F0502020204030204" pitchFamily="34" charset="0"/>
              </a:rPr>
              <a:t> </a:t>
            </a:r>
          </a:p>
          <a:p>
            <a:endParaRPr lang="en-US" sz="1800" b="1" i="0" u="none" strike="noStrike" dirty="0">
              <a:solidFill>
                <a:srgbClr val="00B0F0"/>
              </a:solidFill>
              <a:effectLst/>
              <a:latin typeface="Calibri" panose="020F0502020204030204" pitchFamily="34" charset="0"/>
            </a:endParaRPr>
          </a:p>
          <a:p>
            <a:r>
              <a:rPr lang="en-US" sz="1800" b="1" i="0" u="none" strike="noStrike" dirty="0">
                <a:solidFill>
                  <a:srgbClr val="00B0F0"/>
                </a:solidFill>
                <a:effectLst/>
                <a:latin typeface="Calibri" panose="020F0502020204030204" pitchFamily="34" charset="0"/>
              </a:rPr>
              <a:t>Attending Public</a:t>
            </a:r>
            <a:r>
              <a:rPr lang="en-US" b="1" dirty="0">
                <a:solidFill>
                  <a:srgbClr val="00B0F0"/>
                </a:solidFill>
                <a:latin typeface="Calibri" panose="020F0502020204030204" pitchFamily="34" charset="0"/>
              </a:rPr>
              <a:t>: </a:t>
            </a:r>
            <a:r>
              <a:rPr lang="en-US" b="1" dirty="0">
                <a:latin typeface="Calibri" panose="020F0502020204030204" pitchFamily="34" charset="0"/>
              </a:rPr>
              <a:t>This number is pulled from the number entered in the ‘Number of low income students residing within Title I school boundaries in the district attending a public school.</a:t>
            </a:r>
          </a:p>
          <a:p>
            <a:endParaRPr lang="en-US" b="1" dirty="0">
              <a:latin typeface="Calibri" panose="020F0502020204030204" pitchFamily="34" charset="0"/>
            </a:endParaRPr>
          </a:p>
          <a:p>
            <a:r>
              <a:rPr lang="en-US" sz="1800" b="1" i="0" u="none" strike="noStrike" dirty="0">
                <a:solidFill>
                  <a:srgbClr val="FF0000"/>
                </a:solidFill>
                <a:effectLst/>
                <a:latin typeface="Calibri" panose="020F0502020204030204" pitchFamily="34" charset="0"/>
              </a:rPr>
              <a:t>Total Title I, Part A Allocation before admin or set-asides: </a:t>
            </a:r>
            <a:r>
              <a:rPr lang="en-US" sz="1800" b="1" i="0" u="none" strike="noStrike" dirty="0">
                <a:solidFill>
                  <a:srgbClr val="000000"/>
                </a:solidFill>
                <a:effectLst/>
                <a:latin typeface="Calibri" panose="020F0502020204030204" pitchFamily="34" charset="0"/>
              </a:rPr>
              <a:t>This number is the Total Title I, Part A funds allocated to the district before admin costs, indirect costs or set-asides are taken out.</a:t>
            </a:r>
            <a:endParaRPr lang="en-US" dirty="0"/>
          </a:p>
        </p:txBody>
      </p:sp>
    </p:spTree>
    <p:extLst>
      <p:ext uri="{BB962C8B-B14F-4D97-AF65-F5344CB8AC3E}">
        <p14:creationId xmlns:p14="http://schemas.microsoft.com/office/powerpoint/2010/main" val="7041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Proportionate Share: Aggregate Attending Non-public</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1034" name="Picture 10" descr="A screenshot of the non-public school table. St. John the Evangelist is the example participating in Title I with 12 low income students attending the non-public school.">
            <a:extLst>
              <a:ext uri="{FF2B5EF4-FFF2-40B4-BE49-F238E27FC236}">
                <a16:creationId xmlns:a16="http://schemas.microsoft.com/office/drawing/2014/main" id="{2B8B19E4-B16F-86FA-845C-1303FDED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71" y="1527210"/>
            <a:ext cx="59436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reenshot of the Outside District Boundary table, found in the Consolidated Application. Highlights that 3 students attend a non-public school outside the district border. In this case, the outside district is Denver County 1.">
            <a:extLst>
              <a:ext uri="{FF2B5EF4-FFF2-40B4-BE49-F238E27FC236}">
                <a16:creationId xmlns:a16="http://schemas.microsoft.com/office/drawing/2014/main" id="{C87B18D9-6002-5085-F810-FDC89C5E1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329" y="4691439"/>
            <a:ext cx="5943600" cy="2066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5A7683-6064-8BF5-8B11-395D2399660E}"/>
              </a:ext>
            </a:extLst>
          </p:cNvPr>
          <p:cNvSpPr txBox="1"/>
          <p:nvPr/>
        </p:nvSpPr>
        <p:spPr>
          <a:xfrm>
            <a:off x="2280471" y="4248633"/>
            <a:ext cx="4885823" cy="369332"/>
          </a:xfrm>
          <a:prstGeom prst="rect">
            <a:avLst/>
          </a:prstGeom>
          <a:noFill/>
        </p:spPr>
        <p:txBody>
          <a:bodyPr wrap="square" rtlCol="0">
            <a:spAutoFit/>
          </a:bodyPr>
          <a:lstStyle/>
          <a:p>
            <a:r>
              <a:rPr lang="en-US" sz="1800" b="1" i="0" u="none" strike="noStrike" dirty="0">
                <a:solidFill>
                  <a:srgbClr val="00B050"/>
                </a:solidFill>
                <a:effectLst/>
                <a:latin typeface="Calibri" panose="020F0502020204030204" pitchFamily="34" charset="0"/>
              </a:rPr>
              <a:t>Aggregate</a:t>
            </a:r>
            <a:r>
              <a:rPr lang="en-US" b="1" dirty="0">
                <a:solidFill>
                  <a:srgbClr val="00B050"/>
                </a:solidFill>
                <a:latin typeface="Calibri" panose="020F0502020204030204" pitchFamily="34" charset="0"/>
              </a:rPr>
              <a:t> Attending Non-public: 12+3 = 15</a:t>
            </a:r>
          </a:p>
        </p:txBody>
      </p:sp>
    </p:spTree>
    <p:extLst>
      <p:ext uri="{BB962C8B-B14F-4D97-AF65-F5344CB8AC3E}">
        <p14:creationId xmlns:p14="http://schemas.microsoft.com/office/powerpoint/2010/main" val="226793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Proportionate Share: Attending Public</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TextBox 4">
            <a:extLst>
              <a:ext uri="{FF2B5EF4-FFF2-40B4-BE49-F238E27FC236}">
                <a16:creationId xmlns:a16="http://schemas.microsoft.com/office/drawing/2014/main" id="{E686717D-20C1-8B17-CBBF-CD135B3DE293}"/>
              </a:ext>
            </a:extLst>
          </p:cNvPr>
          <p:cNvSpPr txBox="1"/>
          <p:nvPr/>
        </p:nvSpPr>
        <p:spPr>
          <a:xfrm>
            <a:off x="3372374" y="6072547"/>
            <a:ext cx="2399251" cy="369332"/>
          </a:xfrm>
          <a:prstGeom prst="rect">
            <a:avLst/>
          </a:prstGeom>
          <a:noFill/>
        </p:spPr>
        <p:txBody>
          <a:bodyPr wrap="square" rtlCol="0">
            <a:spAutoFit/>
          </a:bodyPr>
          <a:lstStyle/>
          <a:p>
            <a:r>
              <a:rPr lang="en-US" sz="1800" b="1" i="0" u="none" strike="noStrike" dirty="0">
                <a:solidFill>
                  <a:srgbClr val="00B0F0"/>
                </a:solidFill>
                <a:effectLst/>
                <a:latin typeface="Calibri" panose="020F0502020204030204" pitchFamily="34" charset="0"/>
              </a:rPr>
              <a:t>Attending Public</a:t>
            </a:r>
            <a:r>
              <a:rPr lang="en-US" b="1" dirty="0">
                <a:solidFill>
                  <a:srgbClr val="00B0F0"/>
                </a:solidFill>
                <a:latin typeface="Calibri" panose="020F0502020204030204" pitchFamily="34" charset="0"/>
              </a:rPr>
              <a:t>: 1396</a:t>
            </a:r>
            <a:endParaRPr lang="en-US" dirty="0"/>
          </a:p>
        </p:txBody>
      </p:sp>
      <p:pic>
        <p:nvPicPr>
          <p:cNvPr id="7" name="Picture 6" descr="A screenshot of the number of low income students residing within the Title I school boundaries in the district attending a public school. This number is entered into the Consolidated Application. The example highlights 1396.">
            <a:extLst>
              <a:ext uri="{FF2B5EF4-FFF2-40B4-BE49-F238E27FC236}">
                <a16:creationId xmlns:a16="http://schemas.microsoft.com/office/drawing/2014/main" id="{77AFDDAD-EE80-E824-F381-E94F1844363D}"/>
              </a:ext>
            </a:extLst>
          </p:cNvPr>
          <p:cNvPicPr>
            <a:picLocks noChangeAspect="1"/>
          </p:cNvPicPr>
          <p:nvPr/>
        </p:nvPicPr>
        <p:blipFill>
          <a:blip r:embed="rId2"/>
          <a:stretch>
            <a:fillRect/>
          </a:stretch>
        </p:blipFill>
        <p:spPr>
          <a:xfrm>
            <a:off x="0" y="1141007"/>
            <a:ext cx="9144000" cy="4575986"/>
          </a:xfrm>
          <a:prstGeom prst="rect">
            <a:avLst/>
          </a:prstGeom>
        </p:spPr>
      </p:pic>
    </p:spTree>
    <p:extLst>
      <p:ext uri="{BB962C8B-B14F-4D97-AF65-F5344CB8AC3E}">
        <p14:creationId xmlns:p14="http://schemas.microsoft.com/office/powerpoint/2010/main" val="79243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Proportionate Share: Total Title I, Part A Allocation before admin or set-asides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dirty="0"/>
          </a:p>
        </p:txBody>
      </p:sp>
      <p:pic>
        <p:nvPicPr>
          <p:cNvPr id="3074" name="Picture 2" descr="A screenshot of the funds allocation page indicating that the Title I allocation is 1,618.451">
            <a:extLst>
              <a:ext uri="{FF2B5EF4-FFF2-40B4-BE49-F238E27FC236}">
                <a16:creationId xmlns:a16="http://schemas.microsoft.com/office/drawing/2014/main" id="{55EFC977-43EF-32D4-7EC5-2F02E633B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11" y="1566810"/>
            <a:ext cx="7348778" cy="31444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F2E321-4940-0D86-3526-1EC82C46D539}"/>
              </a:ext>
            </a:extLst>
          </p:cNvPr>
          <p:cNvSpPr txBox="1"/>
          <p:nvPr/>
        </p:nvSpPr>
        <p:spPr>
          <a:xfrm>
            <a:off x="1220598" y="4711239"/>
            <a:ext cx="6702803"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Total Title I, Part A Allocation before admin or set-asides: 1,618,451</a:t>
            </a:r>
            <a:endParaRPr lang="en-US" dirty="0"/>
          </a:p>
        </p:txBody>
      </p:sp>
    </p:spTree>
    <p:extLst>
      <p:ext uri="{BB962C8B-B14F-4D97-AF65-F5344CB8AC3E}">
        <p14:creationId xmlns:p14="http://schemas.microsoft.com/office/powerpoint/2010/main" val="20784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Proportionate Share: Example Calculation </a:t>
            </a:r>
          </a:p>
        </p:txBody>
      </p:sp>
      <p:sp>
        <p:nvSpPr>
          <p:cNvPr id="3" name="Content Placeholder 2"/>
          <p:cNvSpPr>
            <a:spLocks noGrp="1"/>
          </p:cNvSpPr>
          <p:nvPr>
            <p:ph idx="1"/>
          </p:nvPr>
        </p:nvSpPr>
        <p:spPr>
          <a:xfrm>
            <a:off x="561538" y="1370761"/>
            <a:ext cx="7886700" cy="1003323"/>
          </a:xfrm>
        </p:spPr>
        <p:txBody>
          <a:bodyPr/>
          <a:lstStyle/>
          <a:p>
            <a:pPr marL="0" indent="0" algn="ctr">
              <a:buNone/>
            </a:pPr>
            <a:r>
              <a:rPr lang="en-US" sz="2000" b="1" i="0" u="none" strike="noStrike" dirty="0">
                <a:solidFill>
                  <a:srgbClr val="00B050"/>
                </a:solidFill>
                <a:effectLst/>
                <a:latin typeface="Calibri" panose="020F0502020204030204" pitchFamily="34" charset="0"/>
              </a:rPr>
              <a:t>((Aggregate Attending Non-public) </a:t>
            </a:r>
            <a:r>
              <a:rPr lang="en-US" sz="2000" b="1" i="0" u="none" strike="noStrike" dirty="0">
                <a:solidFill>
                  <a:srgbClr val="000000"/>
                </a:solidFill>
                <a:effectLst/>
                <a:latin typeface="Calibri" panose="020F0502020204030204" pitchFamily="34" charset="0"/>
              </a:rPr>
              <a:t>/ </a:t>
            </a:r>
            <a:r>
              <a:rPr lang="en-US" sz="2000" b="1" i="0" u="none" strike="noStrike" dirty="0">
                <a:solidFill>
                  <a:srgbClr val="00B0F0"/>
                </a:solidFill>
                <a:effectLst/>
                <a:latin typeface="Calibri" panose="020F0502020204030204" pitchFamily="34" charset="0"/>
              </a:rPr>
              <a:t>(Attending Public</a:t>
            </a:r>
            <a:r>
              <a:rPr lang="en-US" sz="2000" b="1" i="0" u="none" strike="noStrike" dirty="0">
                <a:solidFill>
                  <a:srgbClr val="000000"/>
                </a:solidFill>
                <a:effectLst/>
                <a:latin typeface="Calibri" panose="020F0502020204030204" pitchFamily="34" charset="0"/>
              </a:rPr>
              <a:t> +</a:t>
            </a:r>
            <a:r>
              <a:rPr lang="en-US" sz="2000" b="1" i="0" u="none" strike="noStrike" dirty="0">
                <a:solidFill>
                  <a:srgbClr val="00B050"/>
                </a:solidFill>
                <a:effectLst/>
                <a:latin typeface="Calibri" panose="020F0502020204030204" pitchFamily="34" charset="0"/>
              </a:rPr>
              <a:t> Aggregate Attending Non-public)</a:t>
            </a:r>
            <a:r>
              <a:rPr lang="en-US" sz="2000" b="1" i="0" u="none" strike="noStrike" dirty="0">
                <a:solidFill>
                  <a:srgbClr val="000000"/>
                </a:solidFill>
                <a:effectLst/>
                <a:latin typeface="Calibri" panose="020F0502020204030204" pitchFamily="34" charset="0"/>
              </a:rPr>
              <a:t>) * </a:t>
            </a:r>
            <a:r>
              <a:rPr lang="en-US" sz="2000" b="1" i="0" u="none" strike="noStrike" dirty="0">
                <a:solidFill>
                  <a:srgbClr val="FF0000"/>
                </a:solidFill>
                <a:effectLst/>
                <a:latin typeface="Calibri" panose="020F0502020204030204" pitchFamily="34" charset="0"/>
              </a:rPr>
              <a:t>Total Title I, Part A Allocation before admin or set-asides </a:t>
            </a:r>
            <a:r>
              <a:rPr lang="en-US" sz="2000" b="1" i="0" u="none" strike="noStrike" dirty="0">
                <a:effectLst/>
                <a:latin typeface="Calibri" panose="020F0502020204030204" pitchFamily="34" charset="0"/>
              </a:rPr>
              <a:t>= Proportionate Share</a:t>
            </a:r>
            <a:endParaRPr lang="en-US" sz="2000"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TextBox 4">
            <a:extLst>
              <a:ext uri="{FF2B5EF4-FFF2-40B4-BE49-F238E27FC236}">
                <a16:creationId xmlns:a16="http://schemas.microsoft.com/office/drawing/2014/main" id="{2A0A01FE-73A5-D18C-537D-8193E06F660C}"/>
              </a:ext>
            </a:extLst>
          </p:cNvPr>
          <p:cNvSpPr txBox="1"/>
          <p:nvPr/>
        </p:nvSpPr>
        <p:spPr>
          <a:xfrm>
            <a:off x="503339" y="2505670"/>
            <a:ext cx="813732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i="0" u="none" strike="noStrike" dirty="0">
                <a:solidFill>
                  <a:srgbClr val="00B050"/>
                </a:solidFill>
                <a:effectLst/>
                <a:latin typeface="Calibri" panose="020F0502020204030204" pitchFamily="34" charset="0"/>
              </a:rPr>
              <a:t>Aggregate Attending Non-public = 15</a:t>
            </a:r>
            <a:endParaRPr lang="en-US" sz="1800" b="1" i="0" u="none" strike="noStrike" dirty="0">
              <a:solidFill>
                <a:srgbClr val="00B0F0"/>
              </a:solidFill>
              <a:effectLst/>
              <a:latin typeface="Calibri" panose="020F0502020204030204" pitchFamily="34" charset="0"/>
            </a:endParaRPr>
          </a:p>
          <a:p>
            <a:r>
              <a:rPr lang="en-US" sz="1800" b="1" i="0" u="none" strike="noStrike" dirty="0">
                <a:solidFill>
                  <a:srgbClr val="00B0F0"/>
                </a:solidFill>
                <a:effectLst/>
                <a:latin typeface="Calibri" panose="020F0502020204030204" pitchFamily="34" charset="0"/>
              </a:rPr>
              <a:t>Attending Public = 1396</a:t>
            </a:r>
            <a:endParaRPr lang="en-US" b="1" dirty="0">
              <a:latin typeface="Calibri" panose="020F0502020204030204" pitchFamily="34" charset="0"/>
            </a:endParaRPr>
          </a:p>
          <a:p>
            <a:r>
              <a:rPr lang="en-US" sz="1800" b="1" i="0" u="none" strike="noStrike" dirty="0">
                <a:solidFill>
                  <a:srgbClr val="FF0000"/>
                </a:solidFill>
                <a:effectLst/>
                <a:latin typeface="Calibri" panose="020F0502020204030204" pitchFamily="34" charset="0"/>
              </a:rPr>
              <a:t>Total Title I, Part A Allocation before admin or set-asides = 1,618,451</a:t>
            </a:r>
            <a:endParaRPr lang="en-US" dirty="0"/>
          </a:p>
        </p:txBody>
      </p:sp>
      <p:sp>
        <p:nvSpPr>
          <p:cNvPr id="6" name="TextBox 5">
            <a:extLst>
              <a:ext uri="{FF2B5EF4-FFF2-40B4-BE49-F238E27FC236}">
                <a16:creationId xmlns:a16="http://schemas.microsoft.com/office/drawing/2014/main" id="{03F87D7E-1EB0-31EE-0234-7D7A8E2A07D4}"/>
              </a:ext>
            </a:extLst>
          </p:cNvPr>
          <p:cNvSpPr txBox="1"/>
          <p:nvPr/>
        </p:nvSpPr>
        <p:spPr>
          <a:xfrm>
            <a:off x="637563" y="3942826"/>
            <a:ext cx="7810675" cy="3416320"/>
          </a:xfrm>
          <a:prstGeom prst="rect">
            <a:avLst/>
          </a:prstGeom>
          <a:noFill/>
        </p:spPr>
        <p:txBody>
          <a:bodyPr wrap="square" rtlCol="0">
            <a:spAutoFit/>
          </a:bodyPr>
          <a:lstStyle/>
          <a:p>
            <a:pPr marL="0" indent="0" algn="ctr">
              <a:buNone/>
            </a:pPr>
            <a:r>
              <a:rPr lang="en-US" sz="1800" b="1" i="0" u="none" strike="noStrike" dirty="0">
                <a:effectLst/>
                <a:latin typeface="Calibri" panose="020F0502020204030204" pitchFamily="34" charset="0"/>
              </a:rPr>
              <a:t>(</a:t>
            </a:r>
            <a:r>
              <a:rPr lang="en-US" sz="1800" b="1" i="0" u="none" strike="noStrike" dirty="0">
                <a:solidFill>
                  <a:srgbClr val="00B050"/>
                </a:solidFill>
                <a:effectLst/>
                <a:latin typeface="Calibri" panose="020F0502020204030204" pitchFamily="34" charset="0"/>
              </a:rPr>
              <a:t>(15) </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00B0F0"/>
                </a:solidFill>
                <a:effectLst/>
                <a:latin typeface="Calibri" panose="020F0502020204030204" pitchFamily="34" charset="0"/>
              </a:rPr>
              <a:t>(1396 </a:t>
            </a:r>
            <a:r>
              <a:rPr lang="en-US" sz="1800" b="1" i="0" u="none" strike="noStrike" dirty="0">
                <a:solidFill>
                  <a:srgbClr val="000000"/>
                </a:solidFill>
                <a:effectLst/>
                <a:latin typeface="Calibri" panose="020F0502020204030204" pitchFamily="34" charset="0"/>
              </a:rPr>
              <a:t>+</a:t>
            </a:r>
            <a:r>
              <a:rPr lang="en-US" sz="1800" b="1" i="0" u="none" strike="noStrike" dirty="0">
                <a:solidFill>
                  <a:srgbClr val="00B050"/>
                </a:solidFill>
                <a:effectLst/>
                <a:latin typeface="Calibri" panose="020F0502020204030204" pitchFamily="34" charset="0"/>
              </a:rPr>
              <a:t> 15)</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FF0000"/>
                </a:solidFill>
                <a:effectLst/>
                <a:latin typeface="Calibri" panose="020F0502020204030204" pitchFamily="34" charset="0"/>
              </a:rPr>
              <a:t>1,618,451 </a:t>
            </a:r>
            <a:r>
              <a:rPr lang="en-US" sz="1800" b="1" i="0" u="none" strike="noStrike" dirty="0">
                <a:effectLst/>
                <a:latin typeface="Calibri" panose="020F0502020204030204" pitchFamily="34" charset="0"/>
              </a:rPr>
              <a:t>= Proportionate Share</a:t>
            </a:r>
          </a:p>
          <a:p>
            <a:pPr marL="0" indent="0" algn="ctr">
              <a:buNone/>
            </a:pPr>
            <a:r>
              <a:rPr lang="en-US" sz="1800" b="1" i="0" u="none" strike="noStrike" dirty="0">
                <a:effectLst/>
                <a:latin typeface="Calibri" panose="020F0502020204030204" pitchFamily="34" charset="0"/>
              </a:rPr>
              <a:t>(</a:t>
            </a:r>
            <a:r>
              <a:rPr lang="en-US" sz="1800" b="1" i="0" u="none" strike="noStrike" dirty="0">
                <a:solidFill>
                  <a:srgbClr val="00B050"/>
                </a:solidFill>
                <a:effectLst/>
                <a:latin typeface="Calibri" panose="020F0502020204030204" pitchFamily="34" charset="0"/>
              </a:rPr>
              <a:t>(15) </a:t>
            </a:r>
            <a:r>
              <a:rPr lang="en-US" sz="1800" b="1" i="0" u="none" strike="noStrike" dirty="0">
                <a:solidFill>
                  <a:srgbClr val="000000"/>
                </a:solidFill>
                <a:effectLst/>
                <a:latin typeface="Calibri" panose="020F0502020204030204" pitchFamily="34" charset="0"/>
              </a:rPr>
              <a:t>/ </a:t>
            </a:r>
            <a:r>
              <a:rPr lang="en-US" b="1" dirty="0">
                <a:latin typeface="Calibri" panose="020F0502020204030204" pitchFamily="34" charset="0"/>
              </a:rPr>
              <a:t>1411</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FF0000"/>
                </a:solidFill>
                <a:effectLst/>
                <a:latin typeface="Calibri" panose="020F0502020204030204" pitchFamily="34" charset="0"/>
              </a:rPr>
              <a:t>1,618,451 </a:t>
            </a:r>
            <a:r>
              <a:rPr lang="en-US" sz="1800" b="1" i="0" u="none" strike="noStrike" dirty="0">
                <a:effectLst/>
                <a:latin typeface="Calibri" panose="020F0502020204030204" pitchFamily="34" charset="0"/>
              </a:rPr>
              <a:t>= Proportionate Share</a:t>
            </a:r>
          </a:p>
          <a:p>
            <a:pPr algn="ctr"/>
            <a:r>
              <a:rPr lang="en-US" sz="1800" b="1" i="0" u="none" strike="noStrike" dirty="0">
                <a:effectLst/>
                <a:latin typeface="Calibri" panose="020F0502020204030204" pitchFamily="34" charset="0"/>
              </a:rPr>
              <a:t>(</a:t>
            </a:r>
            <a:r>
              <a:rPr lang="en-US" b="1" dirty="0">
                <a:latin typeface="Calibri" panose="020F0502020204030204" pitchFamily="34" charset="0"/>
              </a:rPr>
              <a:t>0.01063076</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FF0000"/>
                </a:solidFill>
                <a:effectLst/>
                <a:latin typeface="Calibri" panose="020F0502020204030204" pitchFamily="34" charset="0"/>
              </a:rPr>
              <a:t>1,618,451 </a:t>
            </a:r>
            <a:r>
              <a:rPr lang="en-US" sz="1800" b="1" i="0" u="none" strike="noStrike" dirty="0">
                <a:effectLst/>
                <a:latin typeface="Calibri" panose="020F0502020204030204" pitchFamily="34" charset="0"/>
              </a:rPr>
              <a:t>= Proportionate Share</a:t>
            </a:r>
          </a:p>
          <a:p>
            <a:pPr marL="0" indent="0" algn="ctr">
              <a:buNone/>
            </a:pPr>
            <a:endParaRPr lang="en-US" sz="1800" b="1" dirty="0"/>
          </a:p>
          <a:p>
            <a:pPr marL="0" indent="0" algn="ctr">
              <a:buNone/>
            </a:pPr>
            <a:endParaRPr lang="en-US" b="1" dirty="0"/>
          </a:p>
          <a:p>
            <a:pPr marL="0" indent="0" algn="ctr">
              <a:buNone/>
            </a:pPr>
            <a:r>
              <a:rPr lang="en-US" sz="1800" b="1" dirty="0"/>
              <a:t>17,205 = Proportionate</a:t>
            </a:r>
            <a:r>
              <a:rPr lang="en-US" b="1" dirty="0"/>
              <a:t> Share</a:t>
            </a:r>
            <a:endParaRPr lang="en-US" sz="1800" b="1" dirty="0"/>
          </a:p>
          <a:p>
            <a:endParaRPr lang="en-US" dirty="0"/>
          </a:p>
          <a:p>
            <a:endParaRPr lang="en-US" dirty="0"/>
          </a:p>
          <a:p>
            <a:pPr marL="0" indent="0" algn="ctr">
              <a:buNone/>
            </a:pPr>
            <a:endParaRPr lang="en-US" sz="1800" b="1" i="0" u="none" strike="noStrike" dirty="0">
              <a:effectLst/>
              <a:latin typeface="Calibri" panose="020F0502020204030204" pitchFamily="34" charset="0"/>
            </a:endParaRPr>
          </a:p>
          <a:p>
            <a:pPr marL="0" indent="0" algn="ctr">
              <a:buNone/>
            </a:pPr>
            <a:endParaRPr lang="en-US" sz="1800" dirty="0"/>
          </a:p>
          <a:p>
            <a:endParaRPr lang="en-US" dirty="0"/>
          </a:p>
          <a:p>
            <a:endParaRPr lang="en-US" dirty="0"/>
          </a:p>
        </p:txBody>
      </p:sp>
    </p:spTree>
    <p:extLst>
      <p:ext uri="{BB962C8B-B14F-4D97-AF65-F5344CB8AC3E}">
        <p14:creationId xmlns:p14="http://schemas.microsoft.com/office/powerpoint/2010/main" val="10907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r>
              <a:rPr lang="en-US" kern="1200" dirty="0">
                <a:solidFill>
                  <a:srgbClr val="FFFFFF"/>
                </a:solidFill>
                <a:latin typeface="+mj-lt"/>
                <a:ea typeface="+mj-ea"/>
                <a:cs typeface="+mj-cs"/>
              </a:rPr>
              <a:t>Proportionate Share: Example Screenshot</a:t>
            </a:r>
          </a:p>
        </p:txBody>
      </p:sp>
      <p:pic>
        <p:nvPicPr>
          <p:cNvPr id="6" name="Picture 5" descr="An example screenshot of the formula show all numbers on the non-public school page including the 1396, 12, and 3. Which all leads to the correct calculation of 17,205 for the proportionate share.">
            <a:extLst>
              <a:ext uri="{FF2B5EF4-FFF2-40B4-BE49-F238E27FC236}">
                <a16:creationId xmlns:a16="http://schemas.microsoft.com/office/drawing/2014/main" id="{C78B63CC-65C5-DC98-34A7-AF29987C7579}"/>
              </a:ext>
            </a:extLst>
          </p:cNvPr>
          <p:cNvPicPr>
            <a:picLocks noChangeAspect="1"/>
          </p:cNvPicPr>
          <p:nvPr/>
        </p:nvPicPr>
        <p:blipFill>
          <a:blip r:embed="rId2"/>
          <a:stretch>
            <a:fillRect/>
          </a:stretch>
        </p:blipFill>
        <p:spPr>
          <a:xfrm>
            <a:off x="3376821" y="491704"/>
            <a:ext cx="5419311" cy="5874591"/>
          </a:xfrm>
          <a:prstGeom prst="rect">
            <a:avLst/>
          </a:prstGeom>
        </p:spPr>
      </p:pic>
      <p:sp>
        <p:nvSpPr>
          <p:cNvPr id="4" name="Slide Number Placeholder 3"/>
          <p:cNvSpPr>
            <a:spLocks noGrp="1"/>
          </p:cNvSpPr>
          <p:nvPr>
            <p:ph type="sldNum" sz="quarter" idx="12"/>
          </p:nvPr>
        </p:nvSpPr>
        <p:spPr>
          <a:xfrm>
            <a:off x="8778239" y="6455664"/>
            <a:ext cx="336042" cy="365125"/>
          </a:xfrm>
        </p:spPr>
        <p:txBody>
          <a:bodyPr vert="horz" lIns="91440" tIns="45720" rIns="91440" bIns="45720" rtlCol="0" anchor="ct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9</a:t>
            </a:fld>
            <a:endParaRPr lang="en-US" sz="1000">
              <a:solidFill>
                <a:schemeClr val="tx1">
                  <a:lumMod val="50000"/>
                  <a:lumOff val="50000"/>
                </a:schemeClr>
              </a:solidFill>
            </a:endParaRPr>
          </a:p>
        </p:txBody>
      </p:sp>
    </p:spTree>
    <p:extLst>
      <p:ext uri="{BB962C8B-B14F-4D97-AF65-F5344CB8AC3E}">
        <p14:creationId xmlns:p14="http://schemas.microsoft.com/office/powerpoint/2010/main" val="29336281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1079</Words>
  <Application>Microsoft Office PowerPoint</Application>
  <PresentationFormat>On-screen Show (4:3)</PresentationFormat>
  <Paragraphs>113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Museo Slab 500</vt:lpstr>
      <vt:lpstr>Office Theme</vt:lpstr>
      <vt:lpstr>Consolidated Application – Calculations</vt:lpstr>
      <vt:lpstr>Agenda </vt:lpstr>
      <vt:lpstr>Non-Public Schools: Proportionate Share</vt:lpstr>
      <vt:lpstr>Proportionate Share: Calculation </vt:lpstr>
      <vt:lpstr>Proportionate Share: Aggregate Attending Non-public</vt:lpstr>
      <vt:lpstr>Proportionate Share: Attending Public</vt:lpstr>
      <vt:lpstr>Proportionate Share: Total Title I, Part A Allocation before admin or set-asides </vt:lpstr>
      <vt:lpstr>Proportionate Share: Example Calculation </vt:lpstr>
      <vt:lpstr>Proportionate Share: Example Screenshot</vt:lpstr>
      <vt:lpstr>Title I 10% Cap Calculation</vt:lpstr>
      <vt:lpstr>Title I 10% Cap Calculation: Example</vt:lpstr>
      <vt:lpstr>Title I 10% Cap Calculation: Example – IDC Override </vt:lpstr>
      <vt:lpstr>Title III &amp; Title IV 2% Admin Cap </vt:lpstr>
      <vt:lpstr>Title III &amp; Title IV 2% Admin Cap: Title III Example </vt:lpstr>
      <vt:lpstr>Parental Set-Aside Summary Table: Calculations</vt:lpstr>
      <vt:lpstr>Parental Set-Aside Summary Table: Quick Note</vt:lpstr>
      <vt:lpstr>Title IV – Content Category Calculations </vt:lpstr>
      <vt:lpstr>Budget Locations – Per Pupil Allocation Example</vt:lpstr>
      <vt:lpstr>Budget Locations – Per Pupil Allocation Example Walkthrough</vt:lpstr>
      <vt:lpstr>Contact us with Questions!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28</cp:revision>
  <dcterms:created xsi:type="dcterms:W3CDTF">2019-06-25T17:30:52Z</dcterms:created>
  <dcterms:modified xsi:type="dcterms:W3CDTF">2023-04-24T16:36:31Z</dcterms:modified>
</cp:coreProperties>
</file>