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0" r:id="rId3"/>
    <p:sldId id="273" r:id="rId4"/>
    <p:sldId id="272" r:id="rId5"/>
    <p:sldId id="290" r:id="rId6"/>
    <p:sldId id="274" r:id="rId7"/>
    <p:sldId id="292" r:id="rId8"/>
    <p:sldId id="276" r:id="rId9"/>
    <p:sldId id="291" r:id="rId10"/>
    <p:sldId id="279" r:id="rId11"/>
    <p:sldId id="302" r:id="rId12"/>
    <p:sldId id="278" r:id="rId13"/>
    <p:sldId id="297" r:id="rId14"/>
    <p:sldId id="299" r:id="rId15"/>
    <p:sldId id="280" r:id="rId16"/>
    <p:sldId id="281" r:id="rId17"/>
    <p:sldId id="288" r:id="rId18"/>
    <p:sldId id="289" r:id="rId19"/>
    <p:sldId id="293" r:id="rId20"/>
    <p:sldId id="303" r:id="rId21"/>
    <p:sldId id="286"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ssinger, Tammy" initials="GT" lastIdx="7" clrIdx="0">
    <p:extLst>
      <p:ext uri="{19B8F6BF-5375-455C-9EA6-DF929625EA0E}">
        <p15:presenceInfo xmlns:p15="http://schemas.microsoft.com/office/powerpoint/2012/main" userId="S::Giessinger_T@cde.state.co.us::bd8d8fcb-6917-4f64-a30b-33c1231dd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74" d="100"/>
          <a:sy n="74" d="100"/>
        </p:scale>
        <p:origin x="346" y="9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hyperlink" Target="https://www.cde.state.co.us/fedprograms/monitoringwebinars" TargetMode="External"/><Relationship Id="rId1" Type="http://schemas.openxmlformats.org/officeDocument/2006/relationships/hyperlink" Target="https://www.cde.state.co.us/fedprograms/monit/index" TargetMode="External"/><Relationship Id="rId4" Type="http://schemas.openxmlformats.org/officeDocument/2006/relationships/hyperlink" Target="https://www.cde.state.co.us/fedprograms/2020essaprogramrequirements"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cde.state.co.us/caresact/essermonitor" TargetMode="External"/><Relationship Id="rId7" Type="http://schemas.openxmlformats.org/officeDocument/2006/relationships/image" Target="../media/image23.svg"/><Relationship Id="rId2" Type="http://schemas.openxmlformats.org/officeDocument/2006/relationships/hyperlink" Target="https://www.cde.state.co.us/fedprograms/universalreview" TargetMode="External"/><Relationship Id="rId1" Type="http://schemas.openxmlformats.org/officeDocument/2006/relationships/hyperlink" Target="http://www.cde.state.co.us/fedprograms/regionalcontactspage"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hyperlink" Target="https://www.cde.state.co.us/fedprograms/monitoringwebinars" TargetMode="External"/><Relationship Id="rId1" Type="http://schemas.openxmlformats.org/officeDocument/2006/relationships/hyperlink" Target="https://www.cde.state.co.us/fedprograms/monit/index" TargetMode="External"/><Relationship Id="rId4" Type="http://schemas.openxmlformats.org/officeDocument/2006/relationships/hyperlink" Target="https://www.cde.state.co.us/fedprograms/2020essaprogramrequirements"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7" Type="http://schemas.openxmlformats.org/officeDocument/2006/relationships/hyperlink" Target="https://www.cde.state.co.us/caresact/essermonitor" TargetMode="External"/><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hyperlink" Target="https://www.cde.state.co.us/fedprograms/universalreview" TargetMode="External"/><Relationship Id="rId5" Type="http://schemas.openxmlformats.org/officeDocument/2006/relationships/image" Target="../media/image23.sv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DD43F-045D-487E-BA13-A5C76B5C83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001362-5778-4059-BB63-12FF7869ABBA}">
      <dgm:prSet/>
      <dgm:spPr/>
      <dgm:t>
        <a:bodyPr/>
        <a:lstStyle/>
        <a:p>
          <a:r>
            <a:rPr lang="en-US"/>
            <a:t>Federal Statute</a:t>
          </a:r>
        </a:p>
      </dgm:t>
    </dgm:pt>
    <dgm:pt modelId="{49B3343C-3F16-49FF-B3EE-B9B7C65F82FE}" type="parTrans" cxnId="{334398B4-1819-4044-AF07-4B35CED6C23E}">
      <dgm:prSet/>
      <dgm:spPr/>
      <dgm:t>
        <a:bodyPr/>
        <a:lstStyle/>
        <a:p>
          <a:endParaRPr lang="en-US"/>
        </a:p>
      </dgm:t>
    </dgm:pt>
    <dgm:pt modelId="{2350EF97-C8AE-4D17-B3BD-4A5A9ADE242E}" type="sibTrans" cxnId="{334398B4-1819-4044-AF07-4B35CED6C23E}">
      <dgm:prSet/>
      <dgm:spPr/>
      <dgm:t>
        <a:bodyPr/>
        <a:lstStyle/>
        <a:p>
          <a:endParaRPr lang="en-US"/>
        </a:p>
      </dgm:t>
    </dgm:pt>
    <dgm:pt modelId="{F7FBE222-07EE-4A4C-B8E9-46A836C50878}">
      <dgm:prSet/>
      <dgm:spPr/>
      <dgm:t>
        <a:bodyPr/>
        <a:lstStyle/>
        <a:p>
          <a:r>
            <a:rPr lang="en-US"/>
            <a:t>Demonstration of Compliance</a:t>
          </a:r>
        </a:p>
      </dgm:t>
    </dgm:pt>
    <dgm:pt modelId="{1493879B-79A5-46F1-86C6-147CC2911F08}" type="parTrans" cxnId="{BC79E2BC-C6AB-46F1-B0B2-3C7163672737}">
      <dgm:prSet/>
      <dgm:spPr/>
      <dgm:t>
        <a:bodyPr/>
        <a:lstStyle/>
        <a:p>
          <a:endParaRPr lang="en-US"/>
        </a:p>
      </dgm:t>
    </dgm:pt>
    <dgm:pt modelId="{6DFA117C-EE5E-4A15-873F-0595F2808469}" type="sibTrans" cxnId="{BC79E2BC-C6AB-46F1-B0B2-3C7163672737}">
      <dgm:prSet/>
      <dgm:spPr/>
      <dgm:t>
        <a:bodyPr/>
        <a:lstStyle/>
        <a:p>
          <a:endParaRPr lang="en-US"/>
        </a:p>
      </dgm:t>
    </dgm:pt>
    <dgm:pt modelId="{CDF99C4E-A621-4591-A8AB-ACB2921DCC40}">
      <dgm:prSet/>
      <dgm:spPr/>
      <dgm:t>
        <a:bodyPr/>
        <a:lstStyle/>
        <a:p>
          <a:r>
            <a:rPr lang="en-US"/>
            <a:t>Examples of Evidence</a:t>
          </a:r>
        </a:p>
      </dgm:t>
    </dgm:pt>
    <dgm:pt modelId="{271150B5-AD20-4422-80F7-6904ED661510}" type="parTrans" cxnId="{ED6CA9C3-316B-4E0A-8588-58FA4D960FCD}">
      <dgm:prSet/>
      <dgm:spPr/>
      <dgm:t>
        <a:bodyPr/>
        <a:lstStyle/>
        <a:p>
          <a:endParaRPr lang="en-US"/>
        </a:p>
      </dgm:t>
    </dgm:pt>
    <dgm:pt modelId="{B1FE0980-5075-42BD-B027-93E5BC305189}" type="sibTrans" cxnId="{ED6CA9C3-316B-4E0A-8588-58FA4D960FCD}">
      <dgm:prSet/>
      <dgm:spPr/>
      <dgm:t>
        <a:bodyPr/>
        <a:lstStyle/>
        <a:p>
          <a:endParaRPr lang="en-US"/>
        </a:p>
      </dgm:t>
    </dgm:pt>
    <dgm:pt modelId="{187C1A6D-4581-4430-BA7F-AB5631A44516}" type="pres">
      <dgm:prSet presAssocID="{4BCDD43F-045D-487E-BA13-A5C76B5C838F}" presName="linear" presStyleCnt="0">
        <dgm:presLayoutVars>
          <dgm:animLvl val="lvl"/>
          <dgm:resizeHandles val="exact"/>
        </dgm:presLayoutVars>
      </dgm:prSet>
      <dgm:spPr/>
    </dgm:pt>
    <dgm:pt modelId="{784185B8-8779-4002-8064-3F918604C023}" type="pres">
      <dgm:prSet presAssocID="{CA001362-5778-4059-BB63-12FF7869ABBA}" presName="parentText" presStyleLbl="node1" presStyleIdx="0" presStyleCnt="3">
        <dgm:presLayoutVars>
          <dgm:chMax val="0"/>
          <dgm:bulletEnabled val="1"/>
        </dgm:presLayoutVars>
      </dgm:prSet>
      <dgm:spPr/>
    </dgm:pt>
    <dgm:pt modelId="{DE526FAE-C89F-448F-B482-CDD355AED6DA}" type="pres">
      <dgm:prSet presAssocID="{2350EF97-C8AE-4D17-B3BD-4A5A9ADE242E}" presName="spacer" presStyleCnt="0"/>
      <dgm:spPr/>
    </dgm:pt>
    <dgm:pt modelId="{2930BCD6-7070-46B0-BAE5-3ECD73BECBF6}" type="pres">
      <dgm:prSet presAssocID="{F7FBE222-07EE-4A4C-B8E9-46A836C50878}" presName="parentText" presStyleLbl="node1" presStyleIdx="1" presStyleCnt="3">
        <dgm:presLayoutVars>
          <dgm:chMax val="0"/>
          <dgm:bulletEnabled val="1"/>
        </dgm:presLayoutVars>
      </dgm:prSet>
      <dgm:spPr/>
    </dgm:pt>
    <dgm:pt modelId="{B1889337-0D73-4B63-8E56-0DA540AA28A8}" type="pres">
      <dgm:prSet presAssocID="{6DFA117C-EE5E-4A15-873F-0595F2808469}" presName="spacer" presStyleCnt="0"/>
      <dgm:spPr/>
    </dgm:pt>
    <dgm:pt modelId="{AF08EC81-0FB2-4136-A932-5EDBF41AFBA5}" type="pres">
      <dgm:prSet presAssocID="{CDF99C4E-A621-4591-A8AB-ACB2921DCC40}" presName="parentText" presStyleLbl="node1" presStyleIdx="2" presStyleCnt="3">
        <dgm:presLayoutVars>
          <dgm:chMax val="0"/>
          <dgm:bulletEnabled val="1"/>
        </dgm:presLayoutVars>
      </dgm:prSet>
      <dgm:spPr/>
    </dgm:pt>
  </dgm:ptLst>
  <dgm:cxnLst>
    <dgm:cxn modelId="{8DBC8569-FC23-4E05-9F85-E59B6FD7BA73}" type="presOf" srcId="{CA001362-5778-4059-BB63-12FF7869ABBA}" destId="{784185B8-8779-4002-8064-3F918604C023}" srcOrd="0" destOrd="0" presId="urn:microsoft.com/office/officeart/2005/8/layout/vList2"/>
    <dgm:cxn modelId="{FFF0A983-0E6D-492C-A28A-C1032837F01C}" type="presOf" srcId="{4BCDD43F-045D-487E-BA13-A5C76B5C838F}" destId="{187C1A6D-4581-4430-BA7F-AB5631A44516}" srcOrd="0" destOrd="0" presId="urn:microsoft.com/office/officeart/2005/8/layout/vList2"/>
    <dgm:cxn modelId="{742EE9A8-7893-4D6F-A5F5-BC46DE38E8E4}" type="presOf" srcId="{CDF99C4E-A621-4591-A8AB-ACB2921DCC40}" destId="{AF08EC81-0FB2-4136-A932-5EDBF41AFBA5}" srcOrd="0" destOrd="0" presId="urn:microsoft.com/office/officeart/2005/8/layout/vList2"/>
    <dgm:cxn modelId="{334398B4-1819-4044-AF07-4B35CED6C23E}" srcId="{4BCDD43F-045D-487E-BA13-A5C76B5C838F}" destId="{CA001362-5778-4059-BB63-12FF7869ABBA}" srcOrd="0" destOrd="0" parTransId="{49B3343C-3F16-49FF-B3EE-B9B7C65F82FE}" sibTransId="{2350EF97-C8AE-4D17-B3BD-4A5A9ADE242E}"/>
    <dgm:cxn modelId="{BC79E2BC-C6AB-46F1-B0B2-3C7163672737}" srcId="{4BCDD43F-045D-487E-BA13-A5C76B5C838F}" destId="{F7FBE222-07EE-4A4C-B8E9-46A836C50878}" srcOrd="1" destOrd="0" parTransId="{1493879B-79A5-46F1-86C6-147CC2911F08}" sibTransId="{6DFA117C-EE5E-4A15-873F-0595F2808469}"/>
    <dgm:cxn modelId="{ED6CA9C3-316B-4E0A-8588-58FA4D960FCD}" srcId="{4BCDD43F-045D-487E-BA13-A5C76B5C838F}" destId="{CDF99C4E-A621-4591-A8AB-ACB2921DCC40}" srcOrd="2" destOrd="0" parTransId="{271150B5-AD20-4422-80F7-6904ED661510}" sibTransId="{B1FE0980-5075-42BD-B027-93E5BC305189}"/>
    <dgm:cxn modelId="{A320CACF-0D7A-45E0-80EF-CC7D566ADC58}" type="presOf" srcId="{F7FBE222-07EE-4A4C-B8E9-46A836C50878}" destId="{2930BCD6-7070-46B0-BAE5-3ECD73BECBF6}" srcOrd="0" destOrd="0" presId="urn:microsoft.com/office/officeart/2005/8/layout/vList2"/>
    <dgm:cxn modelId="{8FA4470E-F9EF-4BAF-BA7D-32D3807A3840}" type="presParOf" srcId="{187C1A6D-4581-4430-BA7F-AB5631A44516}" destId="{784185B8-8779-4002-8064-3F918604C023}" srcOrd="0" destOrd="0" presId="urn:microsoft.com/office/officeart/2005/8/layout/vList2"/>
    <dgm:cxn modelId="{18CCFA71-B059-469A-8398-96DE77211E77}" type="presParOf" srcId="{187C1A6D-4581-4430-BA7F-AB5631A44516}" destId="{DE526FAE-C89F-448F-B482-CDD355AED6DA}" srcOrd="1" destOrd="0" presId="urn:microsoft.com/office/officeart/2005/8/layout/vList2"/>
    <dgm:cxn modelId="{7B978580-0BE7-46D9-A528-F29EC903EE5D}" type="presParOf" srcId="{187C1A6D-4581-4430-BA7F-AB5631A44516}" destId="{2930BCD6-7070-46B0-BAE5-3ECD73BECBF6}" srcOrd="2" destOrd="0" presId="urn:microsoft.com/office/officeart/2005/8/layout/vList2"/>
    <dgm:cxn modelId="{8DBCEF18-F488-4B24-947C-566E624C8998}" type="presParOf" srcId="{187C1A6D-4581-4430-BA7F-AB5631A44516}" destId="{B1889337-0D73-4B63-8E56-0DA540AA28A8}" srcOrd="3" destOrd="0" presId="urn:microsoft.com/office/officeart/2005/8/layout/vList2"/>
    <dgm:cxn modelId="{80E630FD-7BED-4AAE-9AD0-40FD5E7DC70D}" type="presParOf" srcId="{187C1A6D-4581-4430-BA7F-AB5631A44516}" destId="{AF08EC81-0FB2-4136-A932-5EDBF41AFBA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2667A-9F4B-4C68-84A2-619FF693849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D6B44FF-D1D3-4EB8-B673-487B93C09178}">
      <dgm:prSet/>
      <dgm:spPr/>
      <dgm:t>
        <a:bodyPr/>
        <a:lstStyle/>
        <a:p>
          <a:r>
            <a:rPr lang="en-US" u="sng">
              <a:hlinkClick xmlns:r="http://schemas.openxmlformats.org/officeDocument/2006/relationships" r:id="rId1"/>
            </a:rPr>
            <a:t>Federal Programs Monitoring Webpage</a:t>
          </a:r>
          <a:endParaRPr lang="en-US"/>
        </a:p>
      </dgm:t>
    </dgm:pt>
    <dgm:pt modelId="{10D7F231-975F-40C6-B617-E45F3F9D3153}" type="parTrans" cxnId="{253BC6B7-3371-4A1C-B461-45BA38E75BA4}">
      <dgm:prSet/>
      <dgm:spPr/>
      <dgm:t>
        <a:bodyPr/>
        <a:lstStyle/>
        <a:p>
          <a:endParaRPr lang="en-US"/>
        </a:p>
      </dgm:t>
    </dgm:pt>
    <dgm:pt modelId="{DB5C7168-F464-4FA2-9D92-5C0A7233C7CF}" type="sibTrans" cxnId="{253BC6B7-3371-4A1C-B461-45BA38E75BA4}">
      <dgm:prSet/>
      <dgm:spPr/>
      <dgm:t>
        <a:bodyPr/>
        <a:lstStyle/>
        <a:p>
          <a:endParaRPr lang="en-US"/>
        </a:p>
      </dgm:t>
    </dgm:pt>
    <dgm:pt modelId="{864C7460-352B-436B-AF5B-1DB983B82CB0}">
      <dgm:prSet/>
      <dgm:spPr/>
      <dgm:t>
        <a:bodyPr/>
        <a:lstStyle/>
        <a:p>
          <a:r>
            <a:rPr lang="en-US" u="sng">
              <a:hlinkClick xmlns:r="http://schemas.openxmlformats.org/officeDocument/2006/relationships" r:id="rId2"/>
            </a:rPr>
            <a:t>Trainings Page</a:t>
          </a:r>
          <a:endParaRPr lang="en-US"/>
        </a:p>
      </dgm:t>
    </dgm:pt>
    <dgm:pt modelId="{97F22A57-D0BC-47ED-BE4B-F4CA5CEEA0D5}" type="parTrans" cxnId="{8EFD8C41-A6FE-4B60-BB18-875A43FCB663}">
      <dgm:prSet/>
      <dgm:spPr/>
      <dgm:t>
        <a:bodyPr/>
        <a:lstStyle/>
        <a:p>
          <a:endParaRPr lang="en-US"/>
        </a:p>
      </dgm:t>
    </dgm:pt>
    <dgm:pt modelId="{98F627C0-C338-4511-97D1-8DC3AD36E3B0}" type="sibTrans" cxnId="{8EFD8C41-A6FE-4B60-BB18-875A43FCB663}">
      <dgm:prSet/>
      <dgm:spPr/>
      <dgm:t>
        <a:bodyPr/>
        <a:lstStyle/>
        <a:p>
          <a:endParaRPr lang="en-US"/>
        </a:p>
      </dgm:t>
    </dgm:pt>
    <dgm:pt modelId="{85CEACA1-C635-4C2C-8274-73C3FF8FC84C}">
      <dgm:prSet/>
      <dgm:spPr/>
      <dgm:t>
        <a:bodyPr/>
        <a:lstStyle/>
        <a:p>
          <a:r>
            <a:rPr lang="en-US" u="sng">
              <a:hlinkClick xmlns:r="http://schemas.openxmlformats.org/officeDocument/2006/relationships" r:id="rId3"/>
            </a:rPr>
            <a:t>Monitoring Schedule</a:t>
          </a:r>
          <a:endParaRPr lang="en-US"/>
        </a:p>
      </dgm:t>
    </dgm:pt>
    <dgm:pt modelId="{6C328443-487F-465D-B37E-51BA305E39F3}" type="parTrans" cxnId="{CD55DAEA-74C6-4E3E-8F02-DB016DE2FEA2}">
      <dgm:prSet/>
      <dgm:spPr/>
      <dgm:t>
        <a:bodyPr/>
        <a:lstStyle/>
        <a:p>
          <a:endParaRPr lang="en-US"/>
        </a:p>
      </dgm:t>
    </dgm:pt>
    <dgm:pt modelId="{FC829556-C06D-4D57-9182-58DE204C9714}" type="sibTrans" cxnId="{CD55DAEA-74C6-4E3E-8F02-DB016DE2FEA2}">
      <dgm:prSet/>
      <dgm:spPr/>
      <dgm:t>
        <a:bodyPr/>
        <a:lstStyle/>
        <a:p>
          <a:endParaRPr lang="en-US"/>
        </a:p>
      </dgm:t>
    </dgm:pt>
    <dgm:pt modelId="{9EF05202-74A1-4DF4-8F11-70E738FE9D5C}">
      <dgm:prSet/>
      <dgm:spPr/>
      <dgm:t>
        <a:bodyPr/>
        <a:lstStyle/>
        <a:p>
          <a:r>
            <a:rPr lang="en-US" u="sng">
              <a:hlinkClick xmlns:r="http://schemas.openxmlformats.org/officeDocument/2006/relationships" r:id="rId4"/>
            </a:rPr>
            <a:t>Programs Requirement Document</a:t>
          </a:r>
          <a:r>
            <a:rPr lang="en-US"/>
            <a:t> </a:t>
          </a:r>
        </a:p>
      </dgm:t>
    </dgm:pt>
    <dgm:pt modelId="{FCD2CB10-6DFD-4CC0-92A5-C85DD40E3310}" type="parTrans" cxnId="{B3148D46-DC1B-4455-A24A-8F66F151CB31}">
      <dgm:prSet/>
      <dgm:spPr/>
      <dgm:t>
        <a:bodyPr/>
        <a:lstStyle/>
        <a:p>
          <a:endParaRPr lang="en-US"/>
        </a:p>
      </dgm:t>
    </dgm:pt>
    <dgm:pt modelId="{CD491A79-8084-4F12-9F78-71BE0B6E3AEC}" type="sibTrans" cxnId="{B3148D46-DC1B-4455-A24A-8F66F151CB31}">
      <dgm:prSet/>
      <dgm:spPr/>
      <dgm:t>
        <a:bodyPr/>
        <a:lstStyle/>
        <a:p>
          <a:endParaRPr lang="en-US"/>
        </a:p>
      </dgm:t>
    </dgm:pt>
    <dgm:pt modelId="{A59D2511-9BD4-4D3B-8F3D-224E50FCAF5C}" type="pres">
      <dgm:prSet presAssocID="{BE22667A-9F4B-4C68-84A2-619FF693849F}" presName="vert0" presStyleCnt="0">
        <dgm:presLayoutVars>
          <dgm:dir/>
          <dgm:animOne val="branch"/>
          <dgm:animLvl val="lvl"/>
        </dgm:presLayoutVars>
      </dgm:prSet>
      <dgm:spPr/>
    </dgm:pt>
    <dgm:pt modelId="{5BB45113-4E38-44B9-B408-4872A3036612}" type="pres">
      <dgm:prSet presAssocID="{BD6B44FF-D1D3-4EB8-B673-487B93C09178}" presName="thickLine" presStyleLbl="alignNode1" presStyleIdx="0" presStyleCnt="4"/>
      <dgm:spPr/>
    </dgm:pt>
    <dgm:pt modelId="{9CD4A187-97D5-4108-AAEE-41CAE0480E2E}" type="pres">
      <dgm:prSet presAssocID="{BD6B44FF-D1D3-4EB8-B673-487B93C09178}" presName="horz1" presStyleCnt="0"/>
      <dgm:spPr/>
    </dgm:pt>
    <dgm:pt modelId="{29FED34E-83A5-4661-8F79-23BFB3665C59}" type="pres">
      <dgm:prSet presAssocID="{BD6B44FF-D1D3-4EB8-B673-487B93C09178}" presName="tx1" presStyleLbl="revTx" presStyleIdx="0" presStyleCnt="4"/>
      <dgm:spPr/>
    </dgm:pt>
    <dgm:pt modelId="{52FCE301-6665-41B4-8840-E8D9B6700C7C}" type="pres">
      <dgm:prSet presAssocID="{BD6B44FF-D1D3-4EB8-B673-487B93C09178}" presName="vert1" presStyleCnt="0"/>
      <dgm:spPr/>
    </dgm:pt>
    <dgm:pt modelId="{D5C6DF5E-7058-433D-B797-96552E0F078E}" type="pres">
      <dgm:prSet presAssocID="{864C7460-352B-436B-AF5B-1DB983B82CB0}" presName="thickLine" presStyleLbl="alignNode1" presStyleIdx="1" presStyleCnt="4"/>
      <dgm:spPr/>
    </dgm:pt>
    <dgm:pt modelId="{2E1227C3-D3BA-4A8A-8640-6A9CFF2A3ED8}" type="pres">
      <dgm:prSet presAssocID="{864C7460-352B-436B-AF5B-1DB983B82CB0}" presName="horz1" presStyleCnt="0"/>
      <dgm:spPr/>
    </dgm:pt>
    <dgm:pt modelId="{F0327DC2-7C75-40B4-AFC3-F501C966149B}" type="pres">
      <dgm:prSet presAssocID="{864C7460-352B-436B-AF5B-1DB983B82CB0}" presName="tx1" presStyleLbl="revTx" presStyleIdx="1" presStyleCnt="4"/>
      <dgm:spPr/>
    </dgm:pt>
    <dgm:pt modelId="{4254A1BF-ADF0-4038-BCE4-BB74E0659548}" type="pres">
      <dgm:prSet presAssocID="{864C7460-352B-436B-AF5B-1DB983B82CB0}" presName="vert1" presStyleCnt="0"/>
      <dgm:spPr/>
    </dgm:pt>
    <dgm:pt modelId="{3D6C0E56-07B4-4A73-ACDD-B4EF8225F6AB}" type="pres">
      <dgm:prSet presAssocID="{85CEACA1-C635-4C2C-8274-73C3FF8FC84C}" presName="thickLine" presStyleLbl="alignNode1" presStyleIdx="2" presStyleCnt="4"/>
      <dgm:spPr/>
    </dgm:pt>
    <dgm:pt modelId="{65AE33E3-E1DE-4D90-862D-FC71E0B82C84}" type="pres">
      <dgm:prSet presAssocID="{85CEACA1-C635-4C2C-8274-73C3FF8FC84C}" presName="horz1" presStyleCnt="0"/>
      <dgm:spPr/>
    </dgm:pt>
    <dgm:pt modelId="{28E4ECA6-AC08-4C5F-9045-2EE8728E11B8}" type="pres">
      <dgm:prSet presAssocID="{85CEACA1-C635-4C2C-8274-73C3FF8FC84C}" presName="tx1" presStyleLbl="revTx" presStyleIdx="2" presStyleCnt="4"/>
      <dgm:spPr/>
    </dgm:pt>
    <dgm:pt modelId="{A569E6CD-102C-42A3-BB11-BB5DE8FD5523}" type="pres">
      <dgm:prSet presAssocID="{85CEACA1-C635-4C2C-8274-73C3FF8FC84C}" presName="vert1" presStyleCnt="0"/>
      <dgm:spPr/>
    </dgm:pt>
    <dgm:pt modelId="{1F4CB6C8-F789-4521-9953-78EC6D966DC3}" type="pres">
      <dgm:prSet presAssocID="{9EF05202-74A1-4DF4-8F11-70E738FE9D5C}" presName="thickLine" presStyleLbl="alignNode1" presStyleIdx="3" presStyleCnt="4"/>
      <dgm:spPr/>
    </dgm:pt>
    <dgm:pt modelId="{0B2737E2-1CA6-4632-9919-5AC165AD3D53}" type="pres">
      <dgm:prSet presAssocID="{9EF05202-74A1-4DF4-8F11-70E738FE9D5C}" presName="horz1" presStyleCnt="0"/>
      <dgm:spPr/>
    </dgm:pt>
    <dgm:pt modelId="{3DC9F7EF-4BC7-496A-BC91-6DF9DAC6E45B}" type="pres">
      <dgm:prSet presAssocID="{9EF05202-74A1-4DF4-8F11-70E738FE9D5C}" presName="tx1" presStyleLbl="revTx" presStyleIdx="3" presStyleCnt="4"/>
      <dgm:spPr/>
    </dgm:pt>
    <dgm:pt modelId="{BCDE3C73-8E7E-450E-8711-163A659AB6FD}" type="pres">
      <dgm:prSet presAssocID="{9EF05202-74A1-4DF4-8F11-70E738FE9D5C}" presName="vert1" presStyleCnt="0"/>
      <dgm:spPr/>
    </dgm:pt>
  </dgm:ptLst>
  <dgm:cxnLst>
    <dgm:cxn modelId="{8EFD8C41-A6FE-4B60-BB18-875A43FCB663}" srcId="{BE22667A-9F4B-4C68-84A2-619FF693849F}" destId="{864C7460-352B-436B-AF5B-1DB983B82CB0}" srcOrd="1" destOrd="0" parTransId="{97F22A57-D0BC-47ED-BE4B-F4CA5CEEA0D5}" sibTransId="{98F627C0-C338-4511-97D1-8DC3AD36E3B0}"/>
    <dgm:cxn modelId="{B3148D46-DC1B-4455-A24A-8F66F151CB31}" srcId="{BE22667A-9F4B-4C68-84A2-619FF693849F}" destId="{9EF05202-74A1-4DF4-8F11-70E738FE9D5C}" srcOrd="3" destOrd="0" parTransId="{FCD2CB10-6DFD-4CC0-92A5-C85DD40E3310}" sibTransId="{CD491A79-8084-4F12-9F78-71BE0B6E3AEC}"/>
    <dgm:cxn modelId="{4A8120A7-97EA-4405-9E7F-FD43A589E9AF}" type="presOf" srcId="{BE22667A-9F4B-4C68-84A2-619FF693849F}" destId="{A59D2511-9BD4-4D3B-8F3D-224E50FCAF5C}" srcOrd="0" destOrd="0" presId="urn:microsoft.com/office/officeart/2008/layout/LinedList"/>
    <dgm:cxn modelId="{C83B1DB6-642A-42F4-AB30-653EB41C4CAA}" type="presOf" srcId="{BD6B44FF-D1D3-4EB8-B673-487B93C09178}" destId="{29FED34E-83A5-4661-8F79-23BFB3665C59}" srcOrd="0" destOrd="0" presId="urn:microsoft.com/office/officeart/2008/layout/LinedList"/>
    <dgm:cxn modelId="{253BC6B7-3371-4A1C-B461-45BA38E75BA4}" srcId="{BE22667A-9F4B-4C68-84A2-619FF693849F}" destId="{BD6B44FF-D1D3-4EB8-B673-487B93C09178}" srcOrd="0" destOrd="0" parTransId="{10D7F231-975F-40C6-B617-E45F3F9D3153}" sibTransId="{DB5C7168-F464-4FA2-9D92-5C0A7233C7CF}"/>
    <dgm:cxn modelId="{20CEE8D9-36E8-4792-B1FC-94AFCB0D033E}" type="presOf" srcId="{864C7460-352B-436B-AF5B-1DB983B82CB0}" destId="{F0327DC2-7C75-40B4-AFC3-F501C966149B}" srcOrd="0" destOrd="0" presId="urn:microsoft.com/office/officeart/2008/layout/LinedList"/>
    <dgm:cxn modelId="{CD55DAEA-74C6-4E3E-8F02-DB016DE2FEA2}" srcId="{BE22667A-9F4B-4C68-84A2-619FF693849F}" destId="{85CEACA1-C635-4C2C-8274-73C3FF8FC84C}" srcOrd="2" destOrd="0" parTransId="{6C328443-487F-465D-B37E-51BA305E39F3}" sibTransId="{FC829556-C06D-4D57-9182-58DE204C9714}"/>
    <dgm:cxn modelId="{082FFBEC-A1C4-41F2-B194-AA38468BE491}" type="presOf" srcId="{9EF05202-74A1-4DF4-8F11-70E738FE9D5C}" destId="{3DC9F7EF-4BC7-496A-BC91-6DF9DAC6E45B}" srcOrd="0" destOrd="0" presId="urn:microsoft.com/office/officeart/2008/layout/LinedList"/>
    <dgm:cxn modelId="{5E469AF0-9442-47B0-AF5F-860FCCDC0786}" type="presOf" srcId="{85CEACA1-C635-4C2C-8274-73C3FF8FC84C}" destId="{28E4ECA6-AC08-4C5F-9045-2EE8728E11B8}" srcOrd="0" destOrd="0" presId="urn:microsoft.com/office/officeart/2008/layout/LinedList"/>
    <dgm:cxn modelId="{B0334D09-0407-4DCB-B1DC-D45AEE87310E}" type="presParOf" srcId="{A59D2511-9BD4-4D3B-8F3D-224E50FCAF5C}" destId="{5BB45113-4E38-44B9-B408-4872A3036612}" srcOrd="0" destOrd="0" presId="urn:microsoft.com/office/officeart/2008/layout/LinedList"/>
    <dgm:cxn modelId="{55C26721-89A6-4BF6-9A63-D25DA48197B3}" type="presParOf" srcId="{A59D2511-9BD4-4D3B-8F3D-224E50FCAF5C}" destId="{9CD4A187-97D5-4108-AAEE-41CAE0480E2E}" srcOrd="1" destOrd="0" presId="urn:microsoft.com/office/officeart/2008/layout/LinedList"/>
    <dgm:cxn modelId="{15131F2F-47C3-485F-AEC4-44DB2AAB6294}" type="presParOf" srcId="{9CD4A187-97D5-4108-AAEE-41CAE0480E2E}" destId="{29FED34E-83A5-4661-8F79-23BFB3665C59}" srcOrd="0" destOrd="0" presId="urn:microsoft.com/office/officeart/2008/layout/LinedList"/>
    <dgm:cxn modelId="{E20965F8-0B15-404D-B8A1-8E51B8DF3618}" type="presParOf" srcId="{9CD4A187-97D5-4108-AAEE-41CAE0480E2E}" destId="{52FCE301-6665-41B4-8840-E8D9B6700C7C}" srcOrd="1" destOrd="0" presId="urn:microsoft.com/office/officeart/2008/layout/LinedList"/>
    <dgm:cxn modelId="{EB846992-A79F-4B61-9A8E-85F7EC1ABF22}" type="presParOf" srcId="{A59D2511-9BD4-4D3B-8F3D-224E50FCAF5C}" destId="{D5C6DF5E-7058-433D-B797-96552E0F078E}" srcOrd="2" destOrd="0" presId="urn:microsoft.com/office/officeart/2008/layout/LinedList"/>
    <dgm:cxn modelId="{3F40D2D5-919A-4D21-9058-1711014A7AAB}" type="presParOf" srcId="{A59D2511-9BD4-4D3B-8F3D-224E50FCAF5C}" destId="{2E1227C3-D3BA-4A8A-8640-6A9CFF2A3ED8}" srcOrd="3" destOrd="0" presId="urn:microsoft.com/office/officeart/2008/layout/LinedList"/>
    <dgm:cxn modelId="{02161576-3B27-497E-9521-4C9E4CCCA092}" type="presParOf" srcId="{2E1227C3-D3BA-4A8A-8640-6A9CFF2A3ED8}" destId="{F0327DC2-7C75-40B4-AFC3-F501C966149B}" srcOrd="0" destOrd="0" presId="urn:microsoft.com/office/officeart/2008/layout/LinedList"/>
    <dgm:cxn modelId="{0E798A7C-CF2D-42F9-9279-236D58706835}" type="presParOf" srcId="{2E1227C3-D3BA-4A8A-8640-6A9CFF2A3ED8}" destId="{4254A1BF-ADF0-4038-BCE4-BB74E0659548}" srcOrd="1" destOrd="0" presId="urn:microsoft.com/office/officeart/2008/layout/LinedList"/>
    <dgm:cxn modelId="{0341F3F4-991F-4122-BA40-3982DC2F2B2C}" type="presParOf" srcId="{A59D2511-9BD4-4D3B-8F3D-224E50FCAF5C}" destId="{3D6C0E56-07B4-4A73-ACDD-B4EF8225F6AB}" srcOrd="4" destOrd="0" presId="urn:microsoft.com/office/officeart/2008/layout/LinedList"/>
    <dgm:cxn modelId="{FEA0AAED-8960-4B67-8632-A8C9CDCFC781}" type="presParOf" srcId="{A59D2511-9BD4-4D3B-8F3D-224E50FCAF5C}" destId="{65AE33E3-E1DE-4D90-862D-FC71E0B82C84}" srcOrd="5" destOrd="0" presId="urn:microsoft.com/office/officeart/2008/layout/LinedList"/>
    <dgm:cxn modelId="{2530FE78-5CFB-439D-98F8-B17C870E09FB}" type="presParOf" srcId="{65AE33E3-E1DE-4D90-862D-FC71E0B82C84}" destId="{28E4ECA6-AC08-4C5F-9045-2EE8728E11B8}" srcOrd="0" destOrd="0" presId="urn:microsoft.com/office/officeart/2008/layout/LinedList"/>
    <dgm:cxn modelId="{CD058570-1B28-4C6F-B819-2E8B5A49C497}" type="presParOf" srcId="{65AE33E3-E1DE-4D90-862D-FC71E0B82C84}" destId="{A569E6CD-102C-42A3-BB11-BB5DE8FD5523}" srcOrd="1" destOrd="0" presId="urn:microsoft.com/office/officeart/2008/layout/LinedList"/>
    <dgm:cxn modelId="{0D537264-57A4-4046-B0AC-807A13187902}" type="presParOf" srcId="{A59D2511-9BD4-4D3B-8F3D-224E50FCAF5C}" destId="{1F4CB6C8-F789-4521-9953-78EC6D966DC3}" srcOrd="6" destOrd="0" presId="urn:microsoft.com/office/officeart/2008/layout/LinedList"/>
    <dgm:cxn modelId="{943619AF-3A9E-4B1F-8F89-F2CA8F1BB848}" type="presParOf" srcId="{A59D2511-9BD4-4D3B-8F3D-224E50FCAF5C}" destId="{0B2737E2-1CA6-4632-9919-5AC165AD3D53}" srcOrd="7" destOrd="0" presId="urn:microsoft.com/office/officeart/2008/layout/LinedList"/>
    <dgm:cxn modelId="{6E309C64-C13B-4122-BF28-2C0EB987E843}" type="presParOf" srcId="{0B2737E2-1CA6-4632-9919-5AC165AD3D53}" destId="{3DC9F7EF-4BC7-496A-BC91-6DF9DAC6E45B}" srcOrd="0" destOrd="0" presId="urn:microsoft.com/office/officeart/2008/layout/LinedList"/>
    <dgm:cxn modelId="{0E86F58D-09EE-4C42-9E46-31C6A5FC55AA}" type="presParOf" srcId="{0B2737E2-1CA6-4632-9919-5AC165AD3D53}" destId="{BCDE3C73-8E7E-450E-8711-163A659AB6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25222-2AB6-40CA-821E-4228364BA8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6CA8FE-2FE3-4B7F-AF90-92C503CCA629}">
      <dgm:prSet/>
      <dgm:spPr/>
      <dgm:t>
        <a:bodyPr/>
        <a:lstStyle/>
        <a:p>
          <a:pPr>
            <a:lnSpc>
              <a:spcPct val="100000"/>
            </a:lnSpc>
          </a:pPr>
          <a:r>
            <a:rPr lang="en-US" u="sng" dirty="0">
              <a:hlinkClick xmlns:r="http://schemas.openxmlformats.org/officeDocument/2006/relationships" r:id="rId1"/>
            </a:rPr>
            <a:t>Your Regional Contact</a:t>
          </a:r>
          <a:endParaRPr lang="en-US" dirty="0"/>
        </a:p>
      </dgm:t>
    </dgm:pt>
    <dgm:pt modelId="{88F76A58-DB6F-4BEF-816F-DD1B3906DE13}" type="parTrans" cxnId="{BBDA1338-5D85-4BC3-A711-633EED6D06DB}">
      <dgm:prSet/>
      <dgm:spPr/>
      <dgm:t>
        <a:bodyPr/>
        <a:lstStyle/>
        <a:p>
          <a:endParaRPr lang="en-US"/>
        </a:p>
      </dgm:t>
    </dgm:pt>
    <dgm:pt modelId="{2CD979DF-F4A2-4E05-8961-97A310768A3C}" type="sibTrans" cxnId="{BBDA1338-5D85-4BC3-A711-633EED6D06DB}">
      <dgm:prSet/>
      <dgm:spPr/>
      <dgm:t>
        <a:bodyPr/>
        <a:lstStyle/>
        <a:p>
          <a:endParaRPr lang="en-US"/>
        </a:p>
      </dgm:t>
    </dgm:pt>
    <dgm:pt modelId="{F20F3206-D2FA-453A-A492-587AB26836EE}">
      <dgm:prSet/>
      <dgm:spPr/>
      <dgm:t>
        <a:bodyPr/>
        <a:lstStyle/>
        <a:p>
          <a:pPr>
            <a:lnSpc>
              <a:spcPct val="100000"/>
            </a:lnSpc>
          </a:pPr>
          <a:r>
            <a:rPr lang="en-US" u="sng" dirty="0">
              <a:hlinkClick xmlns:r="http://schemas.openxmlformats.org/officeDocument/2006/relationships" r:id="rId2"/>
            </a:rPr>
            <a:t>ESEA Monitoring Leads</a:t>
          </a:r>
          <a:endParaRPr lang="en-US" dirty="0"/>
        </a:p>
      </dgm:t>
    </dgm:pt>
    <dgm:pt modelId="{5AA1E786-0732-4389-881C-4CD50B48627C}" type="parTrans" cxnId="{8FB388F0-3150-400F-AAE7-7B7683E37240}">
      <dgm:prSet/>
      <dgm:spPr/>
      <dgm:t>
        <a:bodyPr/>
        <a:lstStyle/>
        <a:p>
          <a:endParaRPr lang="en-US"/>
        </a:p>
      </dgm:t>
    </dgm:pt>
    <dgm:pt modelId="{DEEB90E1-71BB-4BEB-9515-E2B368BAE55D}" type="sibTrans" cxnId="{8FB388F0-3150-400F-AAE7-7B7683E37240}">
      <dgm:prSet/>
      <dgm:spPr/>
      <dgm:t>
        <a:bodyPr/>
        <a:lstStyle/>
        <a:p>
          <a:endParaRPr lang="en-US"/>
        </a:p>
      </dgm:t>
    </dgm:pt>
    <dgm:pt modelId="{4DCB147D-973C-42B9-AC4A-C7CB5437C1EE}">
      <dgm:prSet/>
      <dgm:spPr/>
      <dgm:t>
        <a:bodyPr/>
        <a:lstStyle/>
        <a:p>
          <a:pPr>
            <a:lnSpc>
              <a:spcPct val="100000"/>
            </a:lnSpc>
          </a:pPr>
          <a:r>
            <a:rPr lang="en-US" u="sng" dirty="0">
              <a:hlinkClick xmlns:r="http://schemas.openxmlformats.org/officeDocument/2006/relationships" r:id="rId3"/>
            </a:rPr>
            <a:t>ESSER Monitoring Leads</a:t>
          </a:r>
          <a:endParaRPr lang="en-US" dirty="0"/>
        </a:p>
      </dgm:t>
    </dgm:pt>
    <dgm:pt modelId="{C85D0A81-B62E-4A75-8BE8-A9FDC60EFF04}" type="parTrans" cxnId="{3A983FF2-BDF4-4CDC-AE86-59EAAFF411B7}">
      <dgm:prSet/>
      <dgm:spPr/>
      <dgm:t>
        <a:bodyPr/>
        <a:lstStyle/>
        <a:p>
          <a:endParaRPr lang="en-US"/>
        </a:p>
      </dgm:t>
    </dgm:pt>
    <dgm:pt modelId="{B0F4EA24-90FA-462B-BA77-7CFA01C58C37}" type="sibTrans" cxnId="{3A983FF2-BDF4-4CDC-AE86-59EAAFF411B7}">
      <dgm:prSet/>
      <dgm:spPr/>
      <dgm:t>
        <a:bodyPr/>
        <a:lstStyle/>
        <a:p>
          <a:endParaRPr lang="en-US"/>
        </a:p>
      </dgm:t>
    </dgm:pt>
    <dgm:pt modelId="{C07BD323-CAF0-4BCF-B05E-6A7B8AB1690F}" type="pres">
      <dgm:prSet presAssocID="{A8325222-2AB6-40CA-821E-4228364BA89C}" presName="root" presStyleCnt="0">
        <dgm:presLayoutVars>
          <dgm:dir/>
          <dgm:resizeHandles val="exact"/>
        </dgm:presLayoutVars>
      </dgm:prSet>
      <dgm:spPr/>
    </dgm:pt>
    <dgm:pt modelId="{628417C3-2744-468C-8949-027B2875E4F7}" type="pres">
      <dgm:prSet presAssocID="{E36CA8FE-2FE3-4B7F-AF90-92C503CCA629}" presName="compNode" presStyleCnt="0"/>
      <dgm:spPr/>
    </dgm:pt>
    <dgm:pt modelId="{019CD66F-EFF3-4AB3-9F78-7F3AECDA9557}" type="pres">
      <dgm:prSet presAssocID="{E36CA8FE-2FE3-4B7F-AF90-92C503CCA629}" presName="bgRect" presStyleLbl="bgShp" presStyleIdx="0" presStyleCnt="3"/>
      <dgm:spPr/>
    </dgm:pt>
    <dgm:pt modelId="{CE7A6119-E0DA-44BC-9DE1-BDA441605672}" type="pres">
      <dgm:prSet presAssocID="{E36CA8FE-2FE3-4B7F-AF90-92C503CCA629}"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ceiver"/>
        </a:ext>
      </dgm:extLst>
    </dgm:pt>
    <dgm:pt modelId="{63C758A8-F9AF-4B70-818C-9D85AFF060BA}" type="pres">
      <dgm:prSet presAssocID="{E36CA8FE-2FE3-4B7F-AF90-92C503CCA629}" presName="spaceRect" presStyleCnt="0"/>
      <dgm:spPr/>
    </dgm:pt>
    <dgm:pt modelId="{7ACD80FE-CAC0-44E6-A43A-2FD73F032528}" type="pres">
      <dgm:prSet presAssocID="{E36CA8FE-2FE3-4B7F-AF90-92C503CCA629}" presName="parTx" presStyleLbl="revTx" presStyleIdx="0" presStyleCnt="3">
        <dgm:presLayoutVars>
          <dgm:chMax val="0"/>
          <dgm:chPref val="0"/>
        </dgm:presLayoutVars>
      </dgm:prSet>
      <dgm:spPr/>
    </dgm:pt>
    <dgm:pt modelId="{EFC1DE7B-060C-44A2-ABCE-90E3CBF5E8B2}" type="pres">
      <dgm:prSet presAssocID="{2CD979DF-F4A2-4E05-8961-97A310768A3C}" presName="sibTrans" presStyleCnt="0"/>
      <dgm:spPr/>
    </dgm:pt>
    <dgm:pt modelId="{F6970C8A-7125-4B8F-B305-9B86F355BEA5}" type="pres">
      <dgm:prSet presAssocID="{F20F3206-D2FA-453A-A492-587AB26836EE}" presName="compNode" presStyleCnt="0"/>
      <dgm:spPr/>
    </dgm:pt>
    <dgm:pt modelId="{1E4410D8-28E7-41E1-AAFB-3E1DB466FC74}" type="pres">
      <dgm:prSet presAssocID="{F20F3206-D2FA-453A-A492-587AB26836EE}" presName="bgRect" presStyleLbl="bgShp" presStyleIdx="1" presStyleCnt="3"/>
      <dgm:spPr/>
    </dgm:pt>
    <dgm:pt modelId="{AC57E352-BCB5-43FE-B16C-781446AA0E15}" type="pres">
      <dgm:prSet presAssocID="{F20F3206-D2FA-453A-A492-587AB26836EE}"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ceiver with solid fill"/>
        </a:ext>
      </dgm:extLst>
    </dgm:pt>
    <dgm:pt modelId="{DFBB4B38-C369-4C83-80E2-AFE265FF3476}" type="pres">
      <dgm:prSet presAssocID="{F20F3206-D2FA-453A-A492-587AB26836EE}" presName="spaceRect" presStyleCnt="0"/>
      <dgm:spPr/>
    </dgm:pt>
    <dgm:pt modelId="{AF5D8921-669D-4615-8656-3B4995D2CFC0}" type="pres">
      <dgm:prSet presAssocID="{F20F3206-D2FA-453A-A492-587AB26836EE}" presName="parTx" presStyleLbl="revTx" presStyleIdx="1" presStyleCnt="3">
        <dgm:presLayoutVars>
          <dgm:chMax val="0"/>
          <dgm:chPref val="0"/>
        </dgm:presLayoutVars>
      </dgm:prSet>
      <dgm:spPr/>
    </dgm:pt>
    <dgm:pt modelId="{23FF1572-5403-4403-B4FC-FEC689A11466}" type="pres">
      <dgm:prSet presAssocID="{DEEB90E1-71BB-4BEB-9515-E2B368BAE55D}" presName="sibTrans" presStyleCnt="0"/>
      <dgm:spPr/>
    </dgm:pt>
    <dgm:pt modelId="{6C778A60-4E21-4AF2-9737-C1F88877F81C}" type="pres">
      <dgm:prSet presAssocID="{4DCB147D-973C-42B9-AC4A-C7CB5437C1EE}" presName="compNode" presStyleCnt="0"/>
      <dgm:spPr/>
    </dgm:pt>
    <dgm:pt modelId="{6859DD70-989D-4BDD-942D-F88603FD98C8}" type="pres">
      <dgm:prSet presAssocID="{4DCB147D-973C-42B9-AC4A-C7CB5437C1EE}" presName="bgRect" presStyleLbl="bgShp" presStyleIdx="2" presStyleCnt="3"/>
      <dgm:spPr/>
    </dgm:pt>
    <dgm:pt modelId="{49656C31-022A-48A9-B24E-D8A9BDC8B530}" type="pres">
      <dgm:prSet presAssocID="{4DCB147D-973C-42B9-AC4A-C7CB5437C1EE}"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ceiver with solid fill"/>
        </a:ext>
      </dgm:extLst>
    </dgm:pt>
    <dgm:pt modelId="{9F02AFED-E047-4FCC-9ABC-0F8A96454BFB}" type="pres">
      <dgm:prSet presAssocID="{4DCB147D-973C-42B9-AC4A-C7CB5437C1EE}" presName="spaceRect" presStyleCnt="0"/>
      <dgm:spPr/>
    </dgm:pt>
    <dgm:pt modelId="{66A0634D-EA88-4B3C-BBD7-827DD73E3A21}" type="pres">
      <dgm:prSet presAssocID="{4DCB147D-973C-42B9-AC4A-C7CB5437C1EE}" presName="parTx" presStyleLbl="revTx" presStyleIdx="2" presStyleCnt="3">
        <dgm:presLayoutVars>
          <dgm:chMax val="0"/>
          <dgm:chPref val="0"/>
        </dgm:presLayoutVars>
      </dgm:prSet>
      <dgm:spPr/>
    </dgm:pt>
  </dgm:ptLst>
  <dgm:cxnLst>
    <dgm:cxn modelId="{0323751A-D70B-4444-B22A-DE82570CF50A}" type="presOf" srcId="{4DCB147D-973C-42B9-AC4A-C7CB5437C1EE}" destId="{66A0634D-EA88-4B3C-BBD7-827DD73E3A21}" srcOrd="0" destOrd="0" presId="urn:microsoft.com/office/officeart/2018/2/layout/IconVerticalSolidList"/>
    <dgm:cxn modelId="{BBDA1338-5D85-4BC3-A711-633EED6D06DB}" srcId="{A8325222-2AB6-40CA-821E-4228364BA89C}" destId="{E36CA8FE-2FE3-4B7F-AF90-92C503CCA629}" srcOrd="0" destOrd="0" parTransId="{88F76A58-DB6F-4BEF-816F-DD1B3906DE13}" sibTransId="{2CD979DF-F4A2-4E05-8961-97A310768A3C}"/>
    <dgm:cxn modelId="{302E954B-28D3-43C4-954D-6741F51A2BE0}" type="presOf" srcId="{A8325222-2AB6-40CA-821E-4228364BA89C}" destId="{C07BD323-CAF0-4BCF-B05E-6A7B8AB1690F}" srcOrd="0" destOrd="0" presId="urn:microsoft.com/office/officeart/2018/2/layout/IconVerticalSolidList"/>
    <dgm:cxn modelId="{9539B676-ED51-47B6-9C85-0A4643665C79}" type="presOf" srcId="{F20F3206-D2FA-453A-A492-587AB26836EE}" destId="{AF5D8921-669D-4615-8656-3B4995D2CFC0}" srcOrd="0" destOrd="0" presId="urn:microsoft.com/office/officeart/2018/2/layout/IconVerticalSolidList"/>
    <dgm:cxn modelId="{E430A38B-59C4-4484-A210-EDDFBDA5BBED}" type="presOf" srcId="{E36CA8FE-2FE3-4B7F-AF90-92C503CCA629}" destId="{7ACD80FE-CAC0-44E6-A43A-2FD73F032528}" srcOrd="0" destOrd="0" presId="urn:microsoft.com/office/officeart/2018/2/layout/IconVerticalSolidList"/>
    <dgm:cxn modelId="{8FB388F0-3150-400F-AAE7-7B7683E37240}" srcId="{A8325222-2AB6-40CA-821E-4228364BA89C}" destId="{F20F3206-D2FA-453A-A492-587AB26836EE}" srcOrd="1" destOrd="0" parTransId="{5AA1E786-0732-4389-881C-4CD50B48627C}" sibTransId="{DEEB90E1-71BB-4BEB-9515-E2B368BAE55D}"/>
    <dgm:cxn modelId="{3A983FF2-BDF4-4CDC-AE86-59EAAFF411B7}" srcId="{A8325222-2AB6-40CA-821E-4228364BA89C}" destId="{4DCB147D-973C-42B9-AC4A-C7CB5437C1EE}" srcOrd="2" destOrd="0" parTransId="{C85D0A81-B62E-4A75-8BE8-A9FDC60EFF04}" sibTransId="{B0F4EA24-90FA-462B-BA77-7CFA01C58C37}"/>
    <dgm:cxn modelId="{A8548D2F-8083-4F98-A314-B8C89C858E0E}" type="presParOf" srcId="{C07BD323-CAF0-4BCF-B05E-6A7B8AB1690F}" destId="{628417C3-2744-468C-8949-027B2875E4F7}" srcOrd="0" destOrd="0" presId="urn:microsoft.com/office/officeart/2018/2/layout/IconVerticalSolidList"/>
    <dgm:cxn modelId="{6266C767-EF36-4C7B-B57E-A264DEBEDF36}" type="presParOf" srcId="{628417C3-2744-468C-8949-027B2875E4F7}" destId="{019CD66F-EFF3-4AB3-9F78-7F3AECDA9557}" srcOrd="0" destOrd="0" presId="urn:microsoft.com/office/officeart/2018/2/layout/IconVerticalSolidList"/>
    <dgm:cxn modelId="{42C89B36-9DF9-4391-8F82-89BC37A4B24B}" type="presParOf" srcId="{628417C3-2744-468C-8949-027B2875E4F7}" destId="{CE7A6119-E0DA-44BC-9DE1-BDA441605672}" srcOrd="1" destOrd="0" presId="urn:microsoft.com/office/officeart/2018/2/layout/IconVerticalSolidList"/>
    <dgm:cxn modelId="{24F64790-D532-4FDF-A928-76E53B0FA48F}" type="presParOf" srcId="{628417C3-2744-468C-8949-027B2875E4F7}" destId="{63C758A8-F9AF-4B70-818C-9D85AFF060BA}" srcOrd="2" destOrd="0" presId="urn:microsoft.com/office/officeart/2018/2/layout/IconVerticalSolidList"/>
    <dgm:cxn modelId="{7E04FEE4-9A06-4596-A48B-4FFA69676D9F}" type="presParOf" srcId="{628417C3-2744-468C-8949-027B2875E4F7}" destId="{7ACD80FE-CAC0-44E6-A43A-2FD73F032528}" srcOrd="3" destOrd="0" presId="urn:microsoft.com/office/officeart/2018/2/layout/IconVerticalSolidList"/>
    <dgm:cxn modelId="{ACD13F7A-2398-4062-9E85-DC7B457958DB}" type="presParOf" srcId="{C07BD323-CAF0-4BCF-B05E-6A7B8AB1690F}" destId="{EFC1DE7B-060C-44A2-ABCE-90E3CBF5E8B2}" srcOrd="1" destOrd="0" presId="urn:microsoft.com/office/officeart/2018/2/layout/IconVerticalSolidList"/>
    <dgm:cxn modelId="{EE8DDE8A-ACA4-4397-967C-3D12901E2474}" type="presParOf" srcId="{C07BD323-CAF0-4BCF-B05E-6A7B8AB1690F}" destId="{F6970C8A-7125-4B8F-B305-9B86F355BEA5}" srcOrd="2" destOrd="0" presId="urn:microsoft.com/office/officeart/2018/2/layout/IconVerticalSolidList"/>
    <dgm:cxn modelId="{46A3E322-8B65-4DF5-B9D6-DF296260A138}" type="presParOf" srcId="{F6970C8A-7125-4B8F-B305-9B86F355BEA5}" destId="{1E4410D8-28E7-41E1-AAFB-3E1DB466FC74}" srcOrd="0" destOrd="0" presId="urn:microsoft.com/office/officeart/2018/2/layout/IconVerticalSolidList"/>
    <dgm:cxn modelId="{3D197A2F-4438-4C57-92DB-5F125DE022BD}" type="presParOf" srcId="{F6970C8A-7125-4B8F-B305-9B86F355BEA5}" destId="{AC57E352-BCB5-43FE-B16C-781446AA0E15}" srcOrd="1" destOrd="0" presId="urn:microsoft.com/office/officeart/2018/2/layout/IconVerticalSolidList"/>
    <dgm:cxn modelId="{EB5BE305-4D44-4148-A6B4-AD15D769FCF4}" type="presParOf" srcId="{F6970C8A-7125-4B8F-B305-9B86F355BEA5}" destId="{DFBB4B38-C369-4C83-80E2-AFE265FF3476}" srcOrd="2" destOrd="0" presId="urn:microsoft.com/office/officeart/2018/2/layout/IconVerticalSolidList"/>
    <dgm:cxn modelId="{299CB3F9-1BE8-4AB7-90FA-08256997467D}" type="presParOf" srcId="{F6970C8A-7125-4B8F-B305-9B86F355BEA5}" destId="{AF5D8921-669D-4615-8656-3B4995D2CFC0}" srcOrd="3" destOrd="0" presId="urn:microsoft.com/office/officeart/2018/2/layout/IconVerticalSolidList"/>
    <dgm:cxn modelId="{9F0BD80B-B04E-49DF-9C4D-432065196E44}" type="presParOf" srcId="{C07BD323-CAF0-4BCF-B05E-6A7B8AB1690F}" destId="{23FF1572-5403-4403-B4FC-FEC689A11466}" srcOrd="3" destOrd="0" presId="urn:microsoft.com/office/officeart/2018/2/layout/IconVerticalSolidList"/>
    <dgm:cxn modelId="{F846086D-EFDF-47B1-A062-46CEA332D297}" type="presParOf" srcId="{C07BD323-CAF0-4BCF-B05E-6A7B8AB1690F}" destId="{6C778A60-4E21-4AF2-9737-C1F88877F81C}" srcOrd="4" destOrd="0" presId="urn:microsoft.com/office/officeart/2018/2/layout/IconVerticalSolidList"/>
    <dgm:cxn modelId="{82B6D379-BDCC-4C1B-BEE7-79920BA2CE0C}" type="presParOf" srcId="{6C778A60-4E21-4AF2-9737-C1F88877F81C}" destId="{6859DD70-989D-4BDD-942D-F88603FD98C8}" srcOrd="0" destOrd="0" presId="urn:microsoft.com/office/officeart/2018/2/layout/IconVerticalSolidList"/>
    <dgm:cxn modelId="{7FCB0FA5-A3FB-40F3-BAF3-C4DD7EB5C896}" type="presParOf" srcId="{6C778A60-4E21-4AF2-9737-C1F88877F81C}" destId="{49656C31-022A-48A9-B24E-D8A9BDC8B530}" srcOrd="1" destOrd="0" presId="urn:microsoft.com/office/officeart/2018/2/layout/IconVerticalSolidList"/>
    <dgm:cxn modelId="{673A1929-E01E-42B7-8806-518F37CF39F4}" type="presParOf" srcId="{6C778A60-4E21-4AF2-9737-C1F88877F81C}" destId="{9F02AFED-E047-4FCC-9ABC-0F8A96454BFB}" srcOrd="2" destOrd="0" presId="urn:microsoft.com/office/officeart/2018/2/layout/IconVerticalSolidList"/>
    <dgm:cxn modelId="{9DA99866-A432-43C7-AEF3-FDB09E021DDE}" type="presParOf" srcId="{6C778A60-4E21-4AF2-9737-C1F88877F81C}" destId="{66A0634D-EA88-4B3C-BBD7-827DD73E3A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85B8-8779-4002-8064-3F918604C023}">
      <dsp:nvSpPr>
        <dsp:cNvPr id="0" name=""/>
        <dsp:cNvSpPr/>
      </dsp:nvSpPr>
      <dsp:spPr>
        <a:xfrm>
          <a:off x="0" y="455177"/>
          <a:ext cx="78867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Federal Statute</a:t>
          </a:r>
        </a:p>
      </dsp:txBody>
      <dsp:txXfrm>
        <a:off x="56201" y="511378"/>
        <a:ext cx="7774298" cy="1038877"/>
      </dsp:txXfrm>
    </dsp:sp>
    <dsp:sp modelId="{2930BCD6-7070-46B0-BAE5-3ECD73BECBF6}">
      <dsp:nvSpPr>
        <dsp:cNvPr id="0" name=""/>
        <dsp:cNvSpPr/>
      </dsp:nvSpPr>
      <dsp:spPr>
        <a:xfrm>
          <a:off x="0" y="1744697"/>
          <a:ext cx="78867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Demonstration of Compliance</a:t>
          </a:r>
        </a:p>
      </dsp:txBody>
      <dsp:txXfrm>
        <a:off x="56201" y="1800898"/>
        <a:ext cx="7774298" cy="1038877"/>
      </dsp:txXfrm>
    </dsp:sp>
    <dsp:sp modelId="{AF08EC81-0FB2-4136-A932-5EDBF41AFBA5}">
      <dsp:nvSpPr>
        <dsp:cNvPr id="0" name=""/>
        <dsp:cNvSpPr/>
      </dsp:nvSpPr>
      <dsp:spPr>
        <a:xfrm>
          <a:off x="0" y="3034217"/>
          <a:ext cx="78867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Examples of Evidence</a:t>
          </a:r>
        </a:p>
      </dsp:txBody>
      <dsp:txXfrm>
        <a:off x="56201" y="3090418"/>
        <a:ext cx="7774298" cy="1038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5113-4E38-44B9-B408-4872A3036612}">
      <dsp:nvSpPr>
        <dsp:cNvPr id="0" name=""/>
        <dsp:cNvSpPr/>
      </dsp:nvSpPr>
      <dsp:spPr>
        <a:xfrm>
          <a:off x="0" y="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ED34E-83A5-4661-8F79-23BFB3665C59}">
      <dsp:nvSpPr>
        <dsp:cNvPr id="0" name=""/>
        <dsp:cNvSpPr/>
      </dsp:nvSpPr>
      <dsp:spPr>
        <a:xfrm>
          <a:off x="0" y="0"/>
          <a:ext cx="7886700" cy="11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u="sng" kern="1200">
              <a:hlinkClick xmlns:r="http://schemas.openxmlformats.org/officeDocument/2006/relationships" r:id="rId1"/>
            </a:rPr>
            <a:t>Federal Programs Monitoring Webpage</a:t>
          </a:r>
          <a:endParaRPr lang="en-US" sz="3700" kern="1200"/>
        </a:p>
      </dsp:txBody>
      <dsp:txXfrm>
        <a:off x="0" y="0"/>
        <a:ext cx="7886700" cy="1160168"/>
      </dsp:txXfrm>
    </dsp:sp>
    <dsp:sp modelId="{D5C6DF5E-7058-433D-B797-96552E0F078E}">
      <dsp:nvSpPr>
        <dsp:cNvPr id="0" name=""/>
        <dsp:cNvSpPr/>
      </dsp:nvSpPr>
      <dsp:spPr>
        <a:xfrm>
          <a:off x="0" y="1160168"/>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27DC2-7C75-40B4-AFC3-F501C966149B}">
      <dsp:nvSpPr>
        <dsp:cNvPr id="0" name=""/>
        <dsp:cNvSpPr/>
      </dsp:nvSpPr>
      <dsp:spPr>
        <a:xfrm>
          <a:off x="0" y="1160168"/>
          <a:ext cx="7886700" cy="11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u="sng" kern="1200">
              <a:hlinkClick xmlns:r="http://schemas.openxmlformats.org/officeDocument/2006/relationships" r:id="rId2"/>
            </a:rPr>
            <a:t>Trainings Page</a:t>
          </a:r>
          <a:endParaRPr lang="en-US" sz="3700" kern="1200"/>
        </a:p>
      </dsp:txBody>
      <dsp:txXfrm>
        <a:off x="0" y="1160168"/>
        <a:ext cx="7886700" cy="1160168"/>
      </dsp:txXfrm>
    </dsp:sp>
    <dsp:sp modelId="{3D6C0E56-07B4-4A73-ACDD-B4EF8225F6AB}">
      <dsp:nvSpPr>
        <dsp:cNvPr id="0" name=""/>
        <dsp:cNvSpPr/>
      </dsp:nvSpPr>
      <dsp:spPr>
        <a:xfrm>
          <a:off x="0" y="232033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4ECA6-AC08-4C5F-9045-2EE8728E11B8}">
      <dsp:nvSpPr>
        <dsp:cNvPr id="0" name=""/>
        <dsp:cNvSpPr/>
      </dsp:nvSpPr>
      <dsp:spPr>
        <a:xfrm>
          <a:off x="0" y="2320337"/>
          <a:ext cx="7886700" cy="11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u="sng" kern="1200">
              <a:hlinkClick xmlns:r="http://schemas.openxmlformats.org/officeDocument/2006/relationships" r:id="rId3"/>
            </a:rPr>
            <a:t>Monitoring Schedule</a:t>
          </a:r>
          <a:endParaRPr lang="en-US" sz="3700" kern="1200"/>
        </a:p>
      </dsp:txBody>
      <dsp:txXfrm>
        <a:off x="0" y="2320337"/>
        <a:ext cx="7886700" cy="1160168"/>
      </dsp:txXfrm>
    </dsp:sp>
    <dsp:sp modelId="{1F4CB6C8-F789-4521-9953-78EC6D966DC3}">
      <dsp:nvSpPr>
        <dsp:cNvPr id="0" name=""/>
        <dsp:cNvSpPr/>
      </dsp:nvSpPr>
      <dsp:spPr>
        <a:xfrm>
          <a:off x="0" y="348050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9F7EF-4BC7-496A-BC91-6DF9DAC6E45B}">
      <dsp:nvSpPr>
        <dsp:cNvPr id="0" name=""/>
        <dsp:cNvSpPr/>
      </dsp:nvSpPr>
      <dsp:spPr>
        <a:xfrm>
          <a:off x="0" y="3480505"/>
          <a:ext cx="7886700" cy="11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u="sng" kern="1200">
              <a:hlinkClick xmlns:r="http://schemas.openxmlformats.org/officeDocument/2006/relationships" r:id="rId4"/>
            </a:rPr>
            <a:t>Programs Requirement Document</a:t>
          </a:r>
          <a:r>
            <a:rPr lang="en-US" sz="3700" kern="1200"/>
            <a:t> </a:t>
          </a:r>
        </a:p>
      </dsp:txBody>
      <dsp:txXfrm>
        <a:off x="0" y="3480505"/>
        <a:ext cx="7886700" cy="116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CD66F-EFF3-4AB3-9F78-7F3AECDA9557}">
      <dsp:nvSpPr>
        <dsp:cNvPr id="0" name=""/>
        <dsp:cNvSpPr/>
      </dsp:nvSpPr>
      <dsp:spPr>
        <a:xfrm>
          <a:off x="0" y="566"/>
          <a:ext cx="7886700" cy="13255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6119-E0DA-44BC-9DE1-BDA441605672}">
      <dsp:nvSpPr>
        <dsp:cNvPr id="0" name=""/>
        <dsp:cNvSpPr/>
      </dsp:nvSpPr>
      <dsp:spPr>
        <a:xfrm>
          <a:off x="400988" y="298822"/>
          <a:ext cx="729070" cy="729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D80FE-CAC0-44E6-A43A-2FD73F032528}">
      <dsp:nvSpPr>
        <dsp:cNvPr id="0" name=""/>
        <dsp:cNvSpPr/>
      </dsp:nvSpPr>
      <dsp:spPr>
        <a:xfrm>
          <a:off x="1531048" y="566"/>
          <a:ext cx="6355651" cy="13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1" tIns="140291" rIns="140291" bIns="140291" numCol="1" spcCol="1270" anchor="ctr" anchorCtr="0">
          <a:noAutofit/>
        </a:bodyPr>
        <a:lstStyle/>
        <a:p>
          <a:pPr marL="0" lvl="0" indent="0" algn="l" defTabSz="1111250">
            <a:lnSpc>
              <a:spcPct val="100000"/>
            </a:lnSpc>
            <a:spcBef>
              <a:spcPct val="0"/>
            </a:spcBef>
            <a:spcAft>
              <a:spcPct val="35000"/>
            </a:spcAft>
            <a:buNone/>
          </a:pPr>
          <a:r>
            <a:rPr lang="en-US" sz="2500" u="sng" kern="1200" dirty="0">
              <a:hlinkClick xmlns:r="http://schemas.openxmlformats.org/officeDocument/2006/relationships" r:id="rId3"/>
            </a:rPr>
            <a:t>Your Regional Contact</a:t>
          </a:r>
          <a:endParaRPr lang="en-US" sz="2500" kern="1200" dirty="0"/>
        </a:p>
      </dsp:txBody>
      <dsp:txXfrm>
        <a:off x="1531048" y="566"/>
        <a:ext cx="6355651" cy="1325583"/>
      </dsp:txXfrm>
    </dsp:sp>
    <dsp:sp modelId="{1E4410D8-28E7-41E1-AAFB-3E1DB466FC74}">
      <dsp:nvSpPr>
        <dsp:cNvPr id="0" name=""/>
        <dsp:cNvSpPr/>
      </dsp:nvSpPr>
      <dsp:spPr>
        <a:xfrm>
          <a:off x="0" y="1657545"/>
          <a:ext cx="7886700" cy="13255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7E352-BCB5-43FE-B16C-781446AA0E15}">
      <dsp:nvSpPr>
        <dsp:cNvPr id="0" name=""/>
        <dsp:cNvSpPr/>
      </dsp:nvSpPr>
      <dsp:spPr>
        <a:xfrm>
          <a:off x="400988" y="1955801"/>
          <a:ext cx="729070" cy="7290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D8921-669D-4615-8656-3B4995D2CFC0}">
      <dsp:nvSpPr>
        <dsp:cNvPr id="0" name=""/>
        <dsp:cNvSpPr/>
      </dsp:nvSpPr>
      <dsp:spPr>
        <a:xfrm>
          <a:off x="1531048" y="1657545"/>
          <a:ext cx="6355651" cy="13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1" tIns="140291" rIns="140291" bIns="140291" numCol="1" spcCol="1270" anchor="ctr" anchorCtr="0">
          <a:noAutofit/>
        </a:bodyPr>
        <a:lstStyle/>
        <a:p>
          <a:pPr marL="0" lvl="0" indent="0" algn="l" defTabSz="1111250">
            <a:lnSpc>
              <a:spcPct val="100000"/>
            </a:lnSpc>
            <a:spcBef>
              <a:spcPct val="0"/>
            </a:spcBef>
            <a:spcAft>
              <a:spcPct val="35000"/>
            </a:spcAft>
            <a:buNone/>
          </a:pPr>
          <a:r>
            <a:rPr lang="en-US" sz="2500" u="sng" kern="1200" dirty="0">
              <a:hlinkClick xmlns:r="http://schemas.openxmlformats.org/officeDocument/2006/relationships" r:id="rId6"/>
            </a:rPr>
            <a:t>ESEA Monitoring Leads</a:t>
          </a:r>
          <a:endParaRPr lang="en-US" sz="2500" kern="1200" dirty="0"/>
        </a:p>
      </dsp:txBody>
      <dsp:txXfrm>
        <a:off x="1531048" y="1657545"/>
        <a:ext cx="6355651" cy="1325583"/>
      </dsp:txXfrm>
    </dsp:sp>
    <dsp:sp modelId="{6859DD70-989D-4BDD-942D-F88603FD98C8}">
      <dsp:nvSpPr>
        <dsp:cNvPr id="0" name=""/>
        <dsp:cNvSpPr/>
      </dsp:nvSpPr>
      <dsp:spPr>
        <a:xfrm>
          <a:off x="0" y="3314524"/>
          <a:ext cx="7886700" cy="13255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56C31-022A-48A9-B24E-D8A9BDC8B530}">
      <dsp:nvSpPr>
        <dsp:cNvPr id="0" name=""/>
        <dsp:cNvSpPr/>
      </dsp:nvSpPr>
      <dsp:spPr>
        <a:xfrm>
          <a:off x="400988" y="3612780"/>
          <a:ext cx="729070" cy="7290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A0634D-EA88-4B3C-BBD7-827DD73E3A21}">
      <dsp:nvSpPr>
        <dsp:cNvPr id="0" name=""/>
        <dsp:cNvSpPr/>
      </dsp:nvSpPr>
      <dsp:spPr>
        <a:xfrm>
          <a:off x="1531048" y="3314524"/>
          <a:ext cx="6355651" cy="13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1" tIns="140291" rIns="140291" bIns="140291" numCol="1" spcCol="1270" anchor="ctr" anchorCtr="0">
          <a:noAutofit/>
        </a:bodyPr>
        <a:lstStyle/>
        <a:p>
          <a:pPr marL="0" lvl="0" indent="0" algn="l" defTabSz="1111250">
            <a:lnSpc>
              <a:spcPct val="100000"/>
            </a:lnSpc>
            <a:spcBef>
              <a:spcPct val="0"/>
            </a:spcBef>
            <a:spcAft>
              <a:spcPct val="35000"/>
            </a:spcAft>
            <a:buNone/>
          </a:pPr>
          <a:r>
            <a:rPr lang="en-US" sz="2500" u="sng" kern="1200" dirty="0">
              <a:hlinkClick xmlns:r="http://schemas.openxmlformats.org/officeDocument/2006/relationships" r:id="rId7"/>
            </a:rPr>
            <a:t>ESSER Monitoring Leads</a:t>
          </a:r>
          <a:endParaRPr lang="en-US" sz="2500" kern="1200" dirty="0"/>
        </a:p>
      </dsp:txBody>
      <dsp:txXfrm>
        <a:off x="1531048" y="3314524"/>
        <a:ext cx="6355651" cy="13255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Segoe UI" panose="020B0502040204020203" pitchFamily="34" charset="0"/>
              </a:rPr>
              <a:t>In this training, we will explain the monitoring process for the use of federal funds. This training is part of a series detailing the monitoring process for individual indicators. For a full list of indicators, see the Program Requirements document on the Federal Programs monitoring page of the CDE website. Additional information regarding the specific indicators that your LEA will be monitored for will be provided upon your LEA's notification for monitoring. For a general overview of how the monitoring process works, see the Monitoring Overview presentation, which is also included on the Federal Programs Monitoring website.</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81716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7e6416b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7e6416b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32bdcca7d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32bdcca7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7e6416b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7e6416b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86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34121e77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34121e7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49e506e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49e506e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9f45888f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9f45888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53a3be3f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53a3be3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9f45888f7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9f45888f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9f45888f7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9f45888f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9f45888f7_0_2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9f45888f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Activities match what is written in the grant</a:t>
            </a:r>
            <a:endParaRPr/>
          </a:p>
          <a:p>
            <a:pPr marL="0" lvl="0" indent="0" algn="l" rtl="0">
              <a:spcBef>
                <a:spcPts val="0"/>
              </a:spcBef>
              <a:spcAft>
                <a:spcPts val="0"/>
              </a:spcAft>
              <a:buNone/>
            </a:pPr>
            <a:r>
              <a:rPr lang="en"/>
              <a:t>Process to identify students in need</a:t>
            </a:r>
            <a:endParaRPr/>
          </a:p>
          <a:p>
            <a:pPr marL="0" lvl="0" indent="0" algn="l" rtl="0">
              <a:spcBef>
                <a:spcPts val="0"/>
              </a:spcBef>
              <a:spcAft>
                <a:spcPts val="0"/>
              </a:spcAft>
              <a:buNone/>
            </a:pPr>
            <a:r>
              <a:rPr lang="en"/>
              <a:t>Process to determine appropriate intervention</a:t>
            </a:r>
            <a:endParaRPr/>
          </a:p>
          <a:p>
            <a:pPr marL="0" lvl="0" indent="0" algn="l" rtl="0">
              <a:spcBef>
                <a:spcPts val="0"/>
              </a:spcBef>
              <a:spcAft>
                <a:spcPts val="0"/>
              </a:spcAft>
              <a:buNone/>
            </a:pPr>
            <a:r>
              <a:rPr lang="en"/>
              <a:t>Document parent involvement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25c3580f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25c358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25c3580f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25c358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96900" lvl="1" indent="0">
              <a:spcBef>
                <a:spcPts val="0"/>
              </a:spcBef>
              <a:buClr>
                <a:schemeClr val="dk1"/>
              </a:buClr>
              <a:buSzPts val="1400"/>
              <a:buNone/>
            </a:pPr>
            <a:r>
              <a:rPr lang="en-US" sz="1200" dirty="0">
                <a:solidFill>
                  <a:schemeClr val="dk1"/>
                </a:solidFill>
              </a:rPr>
              <a:t>Regarding the first bullet:</a:t>
            </a:r>
          </a:p>
          <a:p>
            <a:pPr marL="914400" lvl="1" indent="-317500">
              <a:spcBef>
                <a:spcPts val="0"/>
              </a:spcBef>
              <a:buClr>
                <a:schemeClr val="dk1"/>
              </a:buClr>
              <a:buSzPts val="1400"/>
              <a:buAutoNum type="arabicPeriod"/>
            </a:pPr>
            <a:r>
              <a:rPr lang="en-US" sz="1200" dirty="0">
                <a:solidFill>
                  <a:schemeClr val="dk1"/>
                </a:solidFill>
              </a:rPr>
              <a:t>For ESEA monitoring, this might include Title I, Title II, Title III, Title IV, and/or Title V.  </a:t>
            </a:r>
          </a:p>
          <a:p>
            <a:pPr marL="914400" lvl="1" indent="-317500">
              <a:spcBef>
                <a:spcPts val="0"/>
              </a:spcBef>
              <a:buClr>
                <a:schemeClr val="dk1"/>
              </a:buClr>
              <a:buSzPts val="1400"/>
              <a:buAutoNum type="arabicPeriod"/>
            </a:pPr>
            <a:r>
              <a:rPr lang="en-US" sz="1200" dirty="0">
                <a:solidFill>
                  <a:schemeClr val="dk1"/>
                </a:solidFill>
              </a:rPr>
              <a:t>For ESSER monitoring, this might include ESSER I, II, or III depending on the point in time of monitoring.</a:t>
            </a:r>
          </a:p>
          <a:p>
            <a:pPr marL="914400" lvl="1" indent="-317500">
              <a:spcBef>
                <a:spcPts val="0"/>
              </a:spcBef>
              <a:buClr>
                <a:schemeClr val="dk1"/>
              </a:buClr>
              <a:buSzPts val="1400"/>
              <a:buAutoNum type="arabicPeriod"/>
            </a:pPr>
            <a:r>
              <a:rPr lang="en-US" sz="1200" dirty="0">
                <a:solidFill>
                  <a:schemeClr val="dk1"/>
                </a:solidFill>
              </a:rPr>
              <a:t>For LEAs that allocate federal funds to schools, including non-public, charter, or traditional schools, an itemization of the school-level expenditures must be included. For charters, expenditure details should include items coded to 0594. Note: the narrative description for each expenditure should align with the activity description provided in the application budget.   </a:t>
            </a:r>
          </a:p>
          <a:p>
            <a:pPr marL="914400" lvl="1" indent="-317500">
              <a:spcBef>
                <a:spcPts val="0"/>
              </a:spcBef>
              <a:buClr>
                <a:schemeClr val="dk1"/>
              </a:buClr>
              <a:buSzPts val="1400"/>
              <a:buAutoNum type="arabicPeriod"/>
            </a:pPr>
            <a:endParaRPr lang="en-US" sz="1200" dirty="0">
              <a:solidFill>
                <a:schemeClr val="dk1"/>
              </a:solidFill>
            </a:endParaRPr>
          </a:p>
          <a:p>
            <a:pPr marL="596900" marR="0" lvl="1" indent="0" algn="l" defTabSz="914400" rtl="0" eaLnBrk="1" fontAlgn="auto" latinLnBrk="0" hangingPunct="1">
              <a:lnSpc>
                <a:spcPct val="100000"/>
              </a:lnSpc>
              <a:spcBef>
                <a:spcPts val="0"/>
              </a:spcBef>
              <a:spcAft>
                <a:spcPts val="0"/>
              </a:spcAft>
              <a:buClr>
                <a:schemeClr val="dk1"/>
              </a:buClr>
              <a:buSzPts val="1400"/>
              <a:buFontTx/>
              <a:buNone/>
              <a:tabLst/>
              <a:defRPr/>
            </a:pPr>
            <a:r>
              <a:rPr lang="en-US" sz="1200" dirty="0">
                <a:solidFill>
                  <a:schemeClr val="dk1"/>
                </a:solidFill>
              </a:rPr>
              <a:t>Additional note:  </a:t>
            </a:r>
            <a:r>
              <a:rPr lang="en-US" sz="1200" dirty="0"/>
              <a:t>For LEAs with large ESSER allocations (over $5 million), monitoring might continue into the subsequent year if the LEA has not yet submitted their ESSER II or III application.  </a:t>
            </a:r>
          </a:p>
          <a:p>
            <a:pPr marL="596900" lvl="1" indent="0">
              <a:spcBef>
                <a:spcPts val="0"/>
              </a:spcBef>
              <a:buClr>
                <a:schemeClr val="dk1"/>
              </a:buClr>
              <a:buSzPts val="1400"/>
              <a:buNone/>
            </a:pPr>
            <a:endParaRPr lang="en-US" sz="12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794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de6de74d1_3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de6de74d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21842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14927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lvl="0" indent="0" rtl="0">
              <a:spcBef>
                <a:spcPts val="0"/>
              </a:spcBef>
              <a:spcAft>
                <a:spcPts val="0"/>
              </a:spcAft>
            </a:pPr>
            <a:r>
              <a:rPr lang="en-US" dirty="0"/>
              <a:t>Use of Funds </a:t>
            </a:r>
            <a:br>
              <a:rPr lang="en-US" dirty="0"/>
            </a:br>
            <a:r>
              <a:rPr lang="en-US" dirty="0"/>
              <a:t>Program Requirement</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a:extLst>
              <a:ext uri="{C183D7F6-B498-43B3-948B-1728B52AA6E4}">
                <adec:decorative xmlns:adec="http://schemas.microsoft.com/office/drawing/2017/decorative" val="1"/>
              </a:ext>
            </a:extLst>
          </p:cNvPr>
          <p:cNvSpPr txBox="1"/>
          <p:nvPr/>
        </p:nvSpPr>
        <p:spPr>
          <a:xfrm>
            <a:off x="333900" y="1446025"/>
            <a:ext cx="77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123" name="Google Shape;123;p2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Will CDE Review Every Budget Line?  </a:t>
            </a:r>
            <a:endParaRPr dirty="0"/>
          </a:p>
        </p:txBody>
      </p:sp>
      <p:sp>
        <p:nvSpPr>
          <p:cNvPr id="124" name="Google Shape;124;p23"/>
          <p:cNvSpPr txBox="1">
            <a:spLocks noGrp="1"/>
          </p:cNvSpPr>
          <p:nvPr>
            <p:ph idx="1"/>
          </p:nvPr>
        </p:nvSpPr>
        <p:spPr>
          <a:xfrm>
            <a:off x="628650" y="2266122"/>
            <a:ext cx="7886700" cy="3837592"/>
          </a:xfrm>
          <a:prstGeom prst="rect">
            <a:avLst/>
          </a:prstGeom>
        </p:spPr>
        <p:txBody>
          <a:bodyPr spcFirstLastPara="1" wrap="square" lIns="91425" tIns="91425" rIns="91425" bIns="91425" anchor="t" anchorCtr="0">
            <a:normAutofit/>
          </a:bodyPr>
          <a:lstStyle/>
          <a:p>
            <a:pPr marL="139700" indent="0">
              <a:spcBef>
                <a:spcPts val="0"/>
              </a:spcBef>
              <a:buClr>
                <a:schemeClr val="dk1"/>
              </a:buClr>
              <a:buSzPts val="1400"/>
              <a:buNone/>
            </a:pPr>
            <a:r>
              <a:rPr lang="en-US" sz="2000" dirty="0">
                <a:latin typeface="Calibri"/>
                <a:ea typeface="Calibri"/>
                <a:cs typeface="Calibri"/>
                <a:sym typeface="Calibri"/>
              </a:rPr>
              <a:t>CDE will select a list of budgeted items from the approved budget which will total a minimum of 30% of the LEA's allocation (could range up to 100% of the allocation). The LEA will submit evidence to demonstrate that the expenditures match the selected approved budget items.</a:t>
            </a:r>
            <a:endParaRPr lang="en" sz="1600" dirty="0">
              <a:solidFill>
                <a:schemeClr val="dk1"/>
              </a:solidFill>
            </a:endParaRPr>
          </a:p>
          <a:p>
            <a:pPr marL="0" lvl="0" indent="0" algn="l" rtl="0">
              <a:spcBef>
                <a:spcPts val="1200"/>
              </a:spcBef>
              <a:spcAft>
                <a:spcPts val="1200"/>
              </a:spcAft>
              <a:buNone/>
            </a:pPr>
            <a:endParaRPr sz="2000" dirty="0"/>
          </a:p>
        </p:txBody>
      </p:sp>
    </p:spTree>
    <p:extLst>
      <p:ext uri="{BB962C8B-B14F-4D97-AF65-F5344CB8AC3E}">
        <p14:creationId xmlns:p14="http://schemas.microsoft.com/office/powerpoint/2010/main" val="209902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a:extLst>
              <a:ext uri="{C183D7F6-B498-43B3-948B-1728B52AA6E4}">
                <adec:decorative xmlns:adec="http://schemas.microsoft.com/office/drawing/2017/decorative" val="1"/>
              </a:ext>
            </a:extLst>
          </p:cNvPr>
          <p:cNvSpPr txBox="1"/>
          <p:nvPr/>
        </p:nvSpPr>
        <p:spPr>
          <a:xfrm>
            <a:off x="333900" y="1446025"/>
            <a:ext cx="77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123" name="Google Shape;123;p2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Will CDE Review Every Budget Line?  </a:t>
            </a:r>
            <a:endParaRPr lang="en-US" dirty="0"/>
          </a:p>
        </p:txBody>
      </p:sp>
      <p:sp>
        <p:nvSpPr>
          <p:cNvPr id="124" name="Google Shape;124;p23"/>
          <p:cNvSpPr txBox="1">
            <a:spLocks noGrp="1"/>
          </p:cNvSpPr>
          <p:nvPr>
            <p:ph idx="1"/>
          </p:nvPr>
        </p:nvSpPr>
        <p:spPr>
          <a:xfrm>
            <a:off x="283950" y="1383526"/>
            <a:ext cx="8589706" cy="3797836"/>
          </a:xfrm>
          <a:prstGeom prst="rect">
            <a:avLst/>
          </a:prstGeom>
        </p:spPr>
        <p:txBody>
          <a:bodyPr spcFirstLastPara="1" wrap="square" lIns="91425" tIns="91425" rIns="91425" bIns="91425" anchor="t" anchorCtr="0">
            <a:normAutofit fontScale="92500" lnSpcReduction="20000"/>
          </a:bodyPr>
          <a:lstStyle/>
          <a:p>
            <a:pPr marL="596900" lvl="0" indent="-457200" algn="l" rtl="0">
              <a:spcBef>
                <a:spcPts val="0"/>
              </a:spcBef>
              <a:spcAft>
                <a:spcPts val="0"/>
              </a:spcAft>
              <a:buClr>
                <a:schemeClr val="dk1"/>
              </a:buClr>
              <a:buSzPts val="1400"/>
              <a:buFont typeface="+mj-lt"/>
              <a:buAutoNum type="arabicPeriod"/>
            </a:pPr>
            <a:r>
              <a:rPr lang="en-US" sz="2000" dirty="0">
                <a:solidFill>
                  <a:schemeClr val="dk1"/>
                </a:solidFill>
              </a:rPr>
              <a:t>LEAs will submit expenditure reports as part of their initial evidence submission. (Note: This type of report might be named differently across LEAs. The requirement is to provide an itemization or details of expenditures for funds expended to date.)</a:t>
            </a:r>
          </a:p>
          <a:p>
            <a:pPr marL="596900" lvl="0" indent="-457200" algn="l" rtl="0">
              <a:spcBef>
                <a:spcPts val="0"/>
              </a:spcBef>
              <a:spcAft>
                <a:spcPts val="0"/>
              </a:spcAft>
              <a:buClr>
                <a:schemeClr val="dk1"/>
              </a:buClr>
              <a:buSzPts val="1400"/>
              <a:buFont typeface="+mj-lt"/>
              <a:buAutoNum type="arabicPeriod"/>
            </a:pPr>
            <a:endParaRPr lang="en-US" sz="2000" dirty="0">
              <a:solidFill>
                <a:schemeClr val="dk1"/>
              </a:solidFill>
            </a:endParaRPr>
          </a:p>
          <a:p>
            <a:pPr marL="596900" lvl="0" indent="-457200" algn="l" rtl="0">
              <a:spcBef>
                <a:spcPts val="0"/>
              </a:spcBef>
              <a:spcAft>
                <a:spcPts val="0"/>
              </a:spcAft>
              <a:buClr>
                <a:schemeClr val="dk1"/>
              </a:buClr>
              <a:buSzPts val="1400"/>
              <a:buFont typeface="+mj-lt"/>
              <a:buAutoNum type="arabicPeriod"/>
            </a:pPr>
            <a:endParaRPr lang="en-US" sz="2000" dirty="0">
              <a:solidFill>
                <a:schemeClr val="dk1"/>
              </a:solidFill>
            </a:endParaRPr>
          </a:p>
          <a:p>
            <a:pPr marL="596900" lvl="0" indent="-457200" algn="l" rtl="0">
              <a:spcBef>
                <a:spcPts val="0"/>
              </a:spcBef>
              <a:spcAft>
                <a:spcPts val="0"/>
              </a:spcAft>
              <a:buClr>
                <a:schemeClr val="dk1"/>
              </a:buClr>
              <a:buSzPts val="1400"/>
              <a:buFont typeface="+mj-lt"/>
              <a:buAutoNum type="arabicPeriod"/>
            </a:pPr>
            <a:r>
              <a:rPr lang="en-US" sz="2000" dirty="0">
                <a:solidFill>
                  <a:schemeClr val="dk1"/>
                </a:solidFill>
              </a:rPr>
              <a:t>CDE will review each expenditure report and compare it to the budget submitted as part of the application. CDE will include the following: </a:t>
            </a:r>
          </a:p>
          <a:p>
            <a:pPr marL="1054100" lvl="1" indent="-457200">
              <a:spcBef>
                <a:spcPts val="0"/>
              </a:spcBef>
              <a:buClr>
                <a:schemeClr val="dk1"/>
              </a:buClr>
              <a:buSzPts val="1400"/>
              <a:buFont typeface="+mj-lt"/>
              <a:buAutoNum type="arabicPeriod"/>
            </a:pPr>
            <a:r>
              <a:rPr lang="en-US" sz="1600" dirty="0">
                <a:solidFill>
                  <a:schemeClr val="dk1"/>
                </a:solidFill>
              </a:rPr>
              <a:t>Budgets that have final approval</a:t>
            </a:r>
          </a:p>
          <a:p>
            <a:pPr marL="1054100" lvl="1" indent="-457200">
              <a:spcBef>
                <a:spcPts val="0"/>
              </a:spcBef>
              <a:buClr>
                <a:schemeClr val="dk1"/>
              </a:buClr>
              <a:buSzPts val="1400"/>
              <a:buFont typeface="+mj-lt"/>
              <a:buAutoNum type="arabicPeriod"/>
            </a:pPr>
            <a:r>
              <a:rPr lang="en-US" sz="1600" dirty="0">
                <a:solidFill>
                  <a:schemeClr val="dk1"/>
                </a:solidFill>
              </a:rPr>
              <a:t>Funds that have been expended during fiscal years prior to the time of monitoring</a:t>
            </a:r>
          </a:p>
          <a:p>
            <a:pPr marL="1054100" lvl="1" indent="-457200">
              <a:spcBef>
                <a:spcPts val="0"/>
              </a:spcBef>
              <a:buClr>
                <a:schemeClr val="dk1"/>
              </a:buClr>
              <a:buSzPts val="1400"/>
              <a:buFont typeface="+mj-lt"/>
              <a:buAutoNum type="arabicPeriod"/>
            </a:pPr>
            <a:endParaRPr lang="en-US" sz="1600" dirty="0">
              <a:solidFill>
                <a:schemeClr val="dk1"/>
              </a:solidFill>
            </a:endParaRPr>
          </a:p>
          <a:p>
            <a:pPr marL="1054100" lvl="1" indent="-457200">
              <a:spcBef>
                <a:spcPts val="0"/>
              </a:spcBef>
              <a:buClr>
                <a:schemeClr val="dk1"/>
              </a:buClr>
              <a:buSzPts val="1400"/>
              <a:buFont typeface="+mj-lt"/>
              <a:buAutoNum type="arabicPeriod"/>
            </a:pPr>
            <a:endParaRPr lang="en-US" sz="1600" dirty="0">
              <a:solidFill>
                <a:schemeClr val="dk1"/>
              </a:solidFill>
            </a:endParaRPr>
          </a:p>
          <a:p>
            <a:pPr marL="596900" lvl="0" indent="-457200" algn="l" rtl="0">
              <a:spcBef>
                <a:spcPts val="0"/>
              </a:spcBef>
              <a:spcAft>
                <a:spcPts val="0"/>
              </a:spcAft>
              <a:buClr>
                <a:schemeClr val="dk1"/>
              </a:buClr>
              <a:buSzPts val="1400"/>
              <a:buFont typeface="+mj-lt"/>
              <a:buAutoNum type="arabicPeriod"/>
            </a:pPr>
            <a:r>
              <a:rPr lang="en-US" sz="2000" dirty="0"/>
              <a:t>CDE will identify specific activities from the reported expenditures for further review.</a:t>
            </a:r>
          </a:p>
          <a:p>
            <a:pPr marL="1054100" lvl="1" indent="-457200">
              <a:spcBef>
                <a:spcPts val="0"/>
              </a:spcBef>
              <a:buClr>
                <a:schemeClr val="dk1"/>
              </a:buClr>
              <a:buSzPts val="1400"/>
              <a:buFont typeface="+mj-lt"/>
              <a:buAutoNum type="arabicPeriod"/>
            </a:pPr>
            <a:r>
              <a:rPr lang="en-US" sz="1700" dirty="0"/>
              <a:t>A minimum of 30% of each allocation is subject to monitoring based on the types of activities/items listed on expenditure reports.  Within types of activities, budget line items will be randomly selected.  </a:t>
            </a:r>
          </a:p>
          <a:p>
            <a:pPr marL="1054100" lvl="1" indent="-457200">
              <a:spcBef>
                <a:spcPts val="0"/>
              </a:spcBef>
              <a:buClr>
                <a:schemeClr val="dk1"/>
              </a:buClr>
              <a:buSzPts val="1400"/>
              <a:buFont typeface="+mj-lt"/>
              <a:buAutoNum type="arabicPeriod"/>
            </a:pPr>
            <a:r>
              <a:rPr lang="en-US" sz="1700" dirty="0"/>
              <a:t>CDE will work with the LEA to determine the plans and timeline for submitting evidence under each grant.  </a:t>
            </a:r>
            <a:endParaRPr lang="en-US" sz="2000" dirty="0"/>
          </a:p>
        </p:txBody>
      </p:sp>
    </p:spTree>
    <p:extLst>
      <p:ext uri="{BB962C8B-B14F-4D97-AF65-F5344CB8AC3E}">
        <p14:creationId xmlns:p14="http://schemas.microsoft.com/office/powerpoint/2010/main" val="6695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2"/>
          <p:cNvSpPr txBox="1">
            <a:spLocks noGrp="1"/>
          </p:cNvSpPr>
          <p:nvPr>
            <p:ph sz="half"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t>What CDE already has (LEA will not have to submit again): </a:t>
            </a:r>
            <a:endParaRPr sz="2000" b="1" dirty="0"/>
          </a:p>
          <a:p>
            <a:pPr marL="457200" lvl="0" indent="-330200" algn="l" rtl="0">
              <a:spcBef>
                <a:spcPts val="1200"/>
              </a:spcBef>
              <a:spcAft>
                <a:spcPts val="0"/>
              </a:spcAft>
              <a:buSzPts val="1600"/>
              <a:buChar char="●"/>
            </a:pPr>
            <a:r>
              <a:rPr lang="en" sz="2000" dirty="0"/>
              <a:t>Approved budget that meets grant requirements</a:t>
            </a:r>
            <a:endParaRPr sz="2000" dirty="0"/>
          </a:p>
          <a:p>
            <a:pPr marL="0" lvl="0" indent="0" algn="l" rtl="0">
              <a:spcBef>
                <a:spcPts val="1200"/>
              </a:spcBef>
              <a:spcAft>
                <a:spcPts val="1200"/>
              </a:spcAft>
              <a:buNone/>
            </a:pPr>
            <a:endParaRPr sz="2000" dirty="0"/>
          </a:p>
        </p:txBody>
      </p:sp>
      <p:sp>
        <p:nvSpPr>
          <p:cNvPr id="117" name="Google Shape;117;p22"/>
          <p:cNvSpPr txBox="1">
            <a:spLocks noGrp="1"/>
          </p:cNvSpPr>
          <p:nvPr>
            <p:ph sz="half" idx="2"/>
          </p:nvPr>
        </p:nvSpPr>
        <p:spPr>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b="1"/>
              <a:t>What LEAs need to submit:</a:t>
            </a:r>
            <a:endParaRPr sz="1800" b="1"/>
          </a:p>
          <a:p>
            <a:pPr marL="457200" lvl="0" indent="-309180" algn="l" rtl="0">
              <a:spcBef>
                <a:spcPts val="1200"/>
              </a:spcBef>
              <a:spcAft>
                <a:spcPts val="0"/>
              </a:spcAft>
              <a:buSzPct val="100000"/>
              <a:buChar char="●"/>
            </a:pPr>
            <a:r>
              <a:rPr lang="en" sz="1800" b="1"/>
              <a:t>Expenditure reports that match the submitted budget</a:t>
            </a:r>
            <a:endParaRPr sz="1800" b="1"/>
          </a:p>
          <a:p>
            <a:pPr marL="457200" lvl="0" indent="-309180" algn="l" rtl="0">
              <a:spcBef>
                <a:spcPts val="0"/>
              </a:spcBef>
              <a:spcAft>
                <a:spcPts val="0"/>
              </a:spcAft>
              <a:buSzPct val="100000"/>
              <a:buChar char="●"/>
            </a:pPr>
            <a:r>
              <a:rPr lang="en" sz="1800"/>
              <a:t>Based upon review of the expenditure report, the LEA may be asked to submit the following:</a:t>
            </a:r>
            <a:endParaRPr sz="1800"/>
          </a:p>
          <a:p>
            <a:pPr marL="914400" lvl="1" indent="-309180" algn="l" rtl="0">
              <a:spcBef>
                <a:spcPts val="0"/>
              </a:spcBef>
              <a:spcAft>
                <a:spcPts val="0"/>
              </a:spcAft>
              <a:buSzPct val="100000"/>
              <a:buChar char="○"/>
            </a:pPr>
            <a:r>
              <a:rPr lang="en" sz="1800"/>
              <a:t>Invoices or inventory, PD agendas or conference registrations, time and effort reports,contracts, P.O.s, etc.</a:t>
            </a:r>
            <a:endParaRPr sz="1800"/>
          </a:p>
          <a:p>
            <a:pPr marL="914400" lvl="1" indent="-309180" algn="l" rtl="0">
              <a:spcBef>
                <a:spcPts val="0"/>
              </a:spcBef>
              <a:spcAft>
                <a:spcPts val="0"/>
              </a:spcAft>
              <a:buSzPct val="100000"/>
              <a:buChar char="○"/>
            </a:pPr>
            <a:r>
              <a:rPr lang="en" sz="1800"/>
              <a:t>Documentation of research conducted to show cost-effectiveness or that similar expenses were paid within the same price range</a:t>
            </a:r>
            <a:endParaRPr sz="1800"/>
          </a:p>
          <a:p>
            <a:pPr marL="914400" lvl="1" indent="-309180" algn="l" rtl="0">
              <a:spcBef>
                <a:spcPts val="0"/>
              </a:spcBef>
              <a:spcAft>
                <a:spcPts val="0"/>
              </a:spcAft>
              <a:buSzPct val="100000"/>
              <a:buChar char="○"/>
            </a:pPr>
            <a:r>
              <a:rPr lang="en" sz="1800"/>
              <a:t>Documentation or narrative demonstrating that local policies were followed</a:t>
            </a:r>
            <a:endParaRPr sz="1800"/>
          </a:p>
          <a:p>
            <a:pPr marL="0" lvl="0" indent="0" algn="l" rtl="0">
              <a:spcBef>
                <a:spcPts val="1200"/>
              </a:spcBef>
              <a:spcAft>
                <a:spcPts val="0"/>
              </a:spcAft>
              <a:buNone/>
            </a:pPr>
            <a:endParaRPr sz="900"/>
          </a:p>
          <a:p>
            <a:pPr marL="914400" lvl="0" indent="0" algn="l" rtl="0">
              <a:spcBef>
                <a:spcPts val="1200"/>
              </a:spcBef>
              <a:spcAft>
                <a:spcPts val="1200"/>
              </a:spcAft>
              <a:buNone/>
            </a:pPr>
            <a:endParaRPr sz="900"/>
          </a:p>
        </p:txBody>
      </p:sp>
      <p:sp>
        <p:nvSpPr>
          <p:cNvPr id="115" name="Google Shape;115;p22"/>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Evidence Needed</a:t>
            </a:r>
            <a:endParaRPr/>
          </a:p>
        </p:txBody>
      </p:sp>
    </p:spTree>
    <p:extLst>
      <p:ext uri="{BB962C8B-B14F-4D97-AF65-F5344CB8AC3E}">
        <p14:creationId xmlns:p14="http://schemas.microsoft.com/office/powerpoint/2010/main" val="301287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494B4-5769-4FB5-9940-63E3A1899BFA}"/>
              </a:ext>
            </a:extLst>
          </p:cNvPr>
          <p:cNvSpPr>
            <a:spLocks noGrp="1"/>
          </p:cNvSpPr>
          <p:nvPr>
            <p:ph sz="half" idx="1"/>
          </p:nvPr>
        </p:nvSpPr>
        <p:spPr/>
        <p:txBody>
          <a:bodyPr>
            <a:normAutofit fontScale="92500" lnSpcReduction="10000"/>
          </a:bodyPr>
          <a:lstStyle/>
          <a:p>
            <a:r>
              <a:rPr lang="en-US" dirty="0"/>
              <a:t>Documentation of any process used for researching or identifying a vendor, provider, or supplier that provides fair market value or cost-effective supplies, materials, or other purchased items, including any bids, requests for purchases, or procurements. For larger items that exceed the LEA’s procurement thresholds, evidence can also include requests for proposals or other bidding processes used by the LEA. </a:t>
            </a:r>
          </a:p>
          <a:p>
            <a:endParaRPr lang="en-US" dirty="0"/>
          </a:p>
        </p:txBody>
      </p:sp>
      <p:sp>
        <p:nvSpPr>
          <p:cNvPr id="3" name="Content Placeholder 2">
            <a:extLst>
              <a:ext uri="{FF2B5EF4-FFF2-40B4-BE49-F238E27FC236}">
                <a16:creationId xmlns:a16="http://schemas.microsoft.com/office/drawing/2014/main" id="{5EF231BC-03DC-43E3-947C-8BFAA3740909}"/>
              </a:ext>
            </a:extLst>
          </p:cNvPr>
          <p:cNvSpPr>
            <a:spLocks noGrp="1"/>
          </p:cNvSpPr>
          <p:nvPr>
            <p:ph sz="half" idx="2"/>
          </p:nvPr>
        </p:nvSpPr>
        <p:spPr/>
        <p:txBody>
          <a:bodyPr/>
          <a:lstStyle/>
          <a:p>
            <a:r>
              <a:rPr lang="en-US" dirty="0"/>
              <a:t>Local written protocols/procedures document or narrative summarizing the process used by the LEA to determine reasonableness, including how employees research items needed for purchase. </a:t>
            </a:r>
          </a:p>
          <a:p>
            <a:endParaRPr lang="en-US" dirty="0"/>
          </a:p>
        </p:txBody>
      </p:sp>
      <p:sp>
        <p:nvSpPr>
          <p:cNvPr id="4" name="Title 3">
            <a:extLst>
              <a:ext uri="{FF2B5EF4-FFF2-40B4-BE49-F238E27FC236}">
                <a16:creationId xmlns:a16="http://schemas.microsoft.com/office/drawing/2014/main" id="{C22B73C5-683C-4E09-88D2-8FD034944BFF}"/>
              </a:ext>
            </a:extLst>
          </p:cNvPr>
          <p:cNvSpPr>
            <a:spLocks noGrp="1"/>
          </p:cNvSpPr>
          <p:nvPr>
            <p:ph type="title"/>
          </p:nvPr>
        </p:nvSpPr>
        <p:spPr>
          <a:xfrm>
            <a:off x="245193" y="333954"/>
            <a:ext cx="7459621" cy="676977"/>
          </a:xfrm>
        </p:spPr>
        <p:txBody>
          <a:bodyPr/>
          <a:lstStyle/>
          <a:p>
            <a:r>
              <a:rPr lang="en-US" dirty="0"/>
              <a:t>Evidence Needed to Determine Reasonableness</a:t>
            </a:r>
          </a:p>
        </p:txBody>
      </p:sp>
      <p:sp>
        <p:nvSpPr>
          <p:cNvPr id="5" name="Slide Number Placeholder 4">
            <a:extLst>
              <a:ext uri="{FF2B5EF4-FFF2-40B4-BE49-F238E27FC236}">
                <a16:creationId xmlns:a16="http://schemas.microsoft.com/office/drawing/2014/main" id="{DFC06120-53B3-44F0-8DC6-3F1674B660AE}"/>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58895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5659-2BCD-4719-8E47-8BA12E9DA0FB}"/>
              </a:ext>
            </a:extLst>
          </p:cNvPr>
          <p:cNvSpPr>
            <a:spLocks noGrp="1"/>
          </p:cNvSpPr>
          <p:nvPr>
            <p:ph type="title"/>
          </p:nvPr>
        </p:nvSpPr>
        <p:spPr/>
        <p:txBody>
          <a:bodyPr/>
          <a:lstStyle/>
          <a:p>
            <a:r>
              <a:rPr lang="en-US" dirty="0"/>
              <a:t>Determining Reasonableness</a:t>
            </a:r>
          </a:p>
        </p:txBody>
      </p:sp>
      <p:sp>
        <p:nvSpPr>
          <p:cNvPr id="3" name="Content Placeholder 2">
            <a:extLst>
              <a:ext uri="{FF2B5EF4-FFF2-40B4-BE49-F238E27FC236}">
                <a16:creationId xmlns:a16="http://schemas.microsoft.com/office/drawing/2014/main" id="{CF35F00E-3AC5-4452-90C4-FB27D7E04156}"/>
              </a:ext>
            </a:extLst>
          </p:cNvPr>
          <p:cNvSpPr>
            <a:spLocks noGrp="1"/>
          </p:cNvSpPr>
          <p:nvPr>
            <p:ph idx="1"/>
          </p:nvPr>
        </p:nvSpPr>
        <p:spPr/>
        <p:txBody>
          <a:bodyPr/>
          <a:lstStyle/>
          <a:p>
            <a:r>
              <a:rPr lang="en-US" dirty="0"/>
              <a:t>Examples of evidence:</a:t>
            </a:r>
          </a:p>
          <a:p>
            <a:pPr lvl="1"/>
            <a:r>
              <a:rPr lang="en-US" dirty="0"/>
              <a:t>Cost comparisons from various vendors or websites</a:t>
            </a:r>
          </a:p>
          <a:p>
            <a:pPr lvl="1"/>
            <a:r>
              <a:rPr lang="en-US" dirty="0"/>
              <a:t>Cost comparisons to same items purchased in previous years</a:t>
            </a:r>
          </a:p>
          <a:p>
            <a:pPr lvl="1"/>
            <a:r>
              <a:rPr lang="en-US" dirty="0"/>
              <a:t>Research conducted on various vendors/providers</a:t>
            </a:r>
          </a:p>
          <a:p>
            <a:pPr lvl="1"/>
            <a:r>
              <a:rPr lang="en-US" dirty="0"/>
              <a:t>Assessment of market prices for comparable goods for the geographic area. Another way would be to determine whether the cost is a type generally recognized as ordinary and necessary for the operation of the federal award.</a:t>
            </a:r>
          </a:p>
          <a:p>
            <a:endParaRPr lang="en-US" dirty="0"/>
          </a:p>
          <a:p>
            <a:pPr lvl="1"/>
            <a:endParaRPr lang="en-US" dirty="0"/>
          </a:p>
        </p:txBody>
      </p:sp>
      <p:sp>
        <p:nvSpPr>
          <p:cNvPr id="4" name="Slide Number Placeholder 3">
            <a:extLst>
              <a:ext uri="{FF2B5EF4-FFF2-40B4-BE49-F238E27FC236}">
                <a16:creationId xmlns:a16="http://schemas.microsoft.com/office/drawing/2014/main" id="{D07B7B69-4BB9-416A-A86C-3A4532A61FA3}"/>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0610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ctrTitle"/>
          </p:nvPr>
        </p:nvSpPr>
        <p:spPr>
          <a:xfrm>
            <a:off x="685800" y="2595716"/>
            <a:ext cx="7772400" cy="1904722"/>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Examples of </a:t>
            </a:r>
            <a:br>
              <a:rPr lang="en" dirty="0"/>
            </a:br>
            <a:r>
              <a:rPr lang="en" dirty="0"/>
              <a:t>Additional Evidence</a:t>
            </a:r>
            <a:endParaRPr dirty="0"/>
          </a:p>
        </p:txBody>
      </p:sp>
    </p:spTree>
    <p:extLst>
      <p:ext uri="{BB962C8B-B14F-4D97-AF65-F5344CB8AC3E}">
        <p14:creationId xmlns:p14="http://schemas.microsoft.com/office/powerpoint/2010/main" val="67108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en" dirty="0"/>
              <a:t>Use of Funds for Technology</a:t>
            </a:r>
            <a:endParaRPr dirty="0"/>
          </a:p>
        </p:txBody>
      </p:sp>
      <p:pic>
        <p:nvPicPr>
          <p:cNvPr id="135" name="Google Shape;135;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1" y="1494761"/>
            <a:ext cx="8839198" cy="493436"/>
          </a:xfrm>
          <a:prstGeom prst="rect">
            <a:avLst/>
          </a:prstGeom>
          <a:noFill/>
          <a:ln>
            <a:noFill/>
          </a:ln>
        </p:spPr>
      </p:pic>
      <p:pic>
        <p:nvPicPr>
          <p:cNvPr id="4" name="Picture 3">
            <a:extLst>
              <a:ext uri="{FF2B5EF4-FFF2-40B4-BE49-F238E27FC236}">
                <a16:creationId xmlns:a16="http://schemas.microsoft.com/office/drawing/2014/main" id="{06028213-D830-42AB-A087-ABD8950B36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13758" y="2857706"/>
            <a:ext cx="5734464" cy="3601402"/>
          </a:xfrm>
          <a:prstGeom prst="rect">
            <a:avLst/>
          </a:prstGeom>
        </p:spPr>
      </p:pic>
      <p:pic>
        <p:nvPicPr>
          <p:cNvPr id="6" name="Picture 5">
            <a:extLst>
              <a:ext uri="{FF2B5EF4-FFF2-40B4-BE49-F238E27FC236}">
                <a16:creationId xmlns:a16="http://schemas.microsoft.com/office/drawing/2014/main" id="{EE909580-EEE1-4E03-9C6B-0C20D07487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24708" y="2410031"/>
            <a:ext cx="5724525" cy="447675"/>
          </a:xfrm>
          <a:prstGeom prst="rect">
            <a:avLst/>
          </a:prstGeom>
        </p:spPr>
      </p:pic>
    </p:spTree>
    <p:extLst>
      <p:ext uri="{BB962C8B-B14F-4D97-AF65-F5344CB8AC3E}">
        <p14:creationId xmlns:p14="http://schemas.microsoft.com/office/powerpoint/2010/main" val="123905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8518-317B-433E-9EE0-5C5FEFC85247}"/>
              </a:ext>
            </a:extLst>
          </p:cNvPr>
          <p:cNvSpPr>
            <a:spLocks noGrp="1"/>
          </p:cNvSpPr>
          <p:nvPr>
            <p:ph type="title"/>
          </p:nvPr>
        </p:nvSpPr>
        <p:spPr/>
        <p:txBody>
          <a:bodyPr/>
          <a:lstStyle/>
          <a:p>
            <a:r>
              <a:rPr lang="en-US"/>
              <a:t>Use of Funds for Purchased Services</a:t>
            </a:r>
            <a:endParaRPr lang="en-US" dirty="0"/>
          </a:p>
        </p:txBody>
      </p:sp>
      <p:sp>
        <p:nvSpPr>
          <p:cNvPr id="4" name="Slide Number Placeholder 3">
            <a:extLst>
              <a:ext uri="{FF2B5EF4-FFF2-40B4-BE49-F238E27FC236}">
                <a16:creationId xmlns:a16="http://schemas.microsoft.com/office/drawing/2014/main" id="{D938C36A-4F25-4554-AF3B-0C438439D85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8" name="Picture 7" descr="Screenshot of example budget.">
            <a:extLst>
              <a:ext uri="{FF2B5EF4-FFF2-40B4-BE49-F238E27FC236}">
                <a16:creationId xmlns:a16="http://schemas.microsoft.com/office/drawing/2014/main" id="{1DFB89AF-54DB-4A35-903F-6BF9A24B66F9}"/>
              </a:ext>
            </a:extLst>
          </p:cNvPr>
          <p:cNvPicPr>
            <a:picLocks noChangeAspect="1"/>
          </p:cNvPicPr>
          <p:nvPr/>
        </p:nvPicPr>
        <p:blipFill>
          <a:blip r:embed="rId2"/>
          <a:stretch>
            <a:fillRect/>
          </a:stretch>
        </p:blipFill>
        <p:spPr>
          <a:xfrm>
            <a:off x="92149" y="1353118"/>
            <a:ext cx="8520223" cy="1213406"/>
          </a:xfrm>
          <a:prstGeom prst="rect">
            <a:avLst/>
          </a:prstGeom>
        </p:spPr>
      </p:pic>
      <p:pic>
        <p:nvPicPr>
          <p:cNvPr id="6" name="Content Placeholder 5" descr="Screenshot of example documentation for purchased services.">
            <a:extLst>
              <a:ext uri="{FF2B5EF4-FFF2-40B4-BE49-F238E27FC236}">
                <a16:creationId xmlns:a16="http://schemas.microsoft.com/office/drawing/2014/main" id="{5315B0E0-F91F-4742-AA31-07ED152FD4B4}"/>
              </a:ext>
            </a:extLst>
          </p:cNvPr>
          <p:cNvPicPr>
            <a:picLocks noGrp="1" noChangeAspect="1"/>
          </p:cNvPicPr>
          <p:nvPr>
            <p:ph idx="1"/>
          </p:nvPr>
        </p:nvPicPr>
        <p:blipFill>
          <a:blip r:embed="rId3"/>
          <a:stretch>
            <a:fillRect/>
          </a:stretch>
        </p:blipFill>
        <p:spPr>
          <a:xfrm>
            <a:off x="2280471" y="2293600"/>
            <a:ext cx="5623007" cy="4133418"/>
          </a:xfrm>
        </p:spPr>
      </p:pic>
    </p:spTree>
    <p:extLst>
      <p:ext uri="{BB962C8B-B14F-4D97-AF65-F5344CB8AC3E}">
        <p14:creationId xmlns:p14="http://schemas.microsoft.com/office/powerpoint/2010/main" val="107471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72E5-6E50-4E91-8FC5-EE5314E1E174}"/>
              </a:ext>
            </a:extLst>
          </p:cNvPr>
          <p:cNvSpPr>
            <a:spLocks noGrp="1"/>
          </p:cNvSpPr>
          <p:nvPr>
            <p:ph type="title"/>
          </p:nvPr>
        </p:nvSpPr>
        <p:spPr>
          <a:xfrm>
            <a:off x="245193" y="254514"/>
            <a:ext cx="6843179" cy="756418"/>
          </a:xfrm>
        </p:spPr>
        <p:txBody>
          <a:bodyPr>
            <a:normAutofit/>
          </a:bodyPr>
          <a:lstStyle/>
          <a:p>
            <a:r>
              <a:rPr lang="en-US" dirty="0"/>
              <a:t>Use of Funds for Professional Development</a:t>
            </a:r>
          </a:p>
        </p:txBody>
      </p:sp>
      <p:sp>
        <p:nvSpPr>
          <p:cNvPr id="4" name="Slide Number Placeholder 3">
            <a:extLst>
              <a:ext uri="{FF2B5EF4-FFF2-40B4-BE49-F238E27FC236}">
                <a16:creationId xmlns:a16="http://schemas.microsoft.com/office/drawing/2014/main" id="{1E6B01EC-E6AB-4CBD-A3B5-A8E103619BB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11" name="Picture 10" descr="Example supporting documentation for professional development.">
            <a:extLst>
              <a:ext uri="{FF2B5EF4-FFF2-40B4-BE49-F238E27FC236}">
                <a16:creationId xmlns:a16="http://schemas.microsoft.com/office/drawing/2014/main" id="{7C2AF865-0EF5-4820-8420-643192A246A3}"/>
              </a:ext>
            </a:extLst>
          </p:cNvPr>
          <p:cNvPicPr>
            <a:picLocks noChangeAspect="1"/>
          </p:cNvPicPr>
          <p:nvPr/>
        </p:nvPicPr>
        <p:blipFill>
          <a:blip r:embed="rId2"/>
          <a:stretch>
            <a:fillRect/>
          </a:stretch>
        </p:blipFill>
        <p:spPr>
          <a:xfrm>
            <a:off x="1200703" y="3256774"/>
            <a:ext cx="7210425" cy="1762125"/>
          </a:xfrm>
          <a:prstGeom prst="rect">
            <a:avLst/>
          </a:prstGeom>
        </p:spPr>
      </p:pic>
      <p:pic>
        <p:nvPicPr>
          <p:cNvPr id="13" name="Picture 12" descr="Use of Funds for Professional Development indicators.">
            <a:extLst>
              <a:ext uri="{FF2B5EF4-FFF2-40B4-BE49-F238E27FC236}">
                <a16:creationId xmlns:a16="http://schemas.microsoft.com/office/drawing/2014/main" id="{1ADB8862-9590-4901-B8AE-2FFD47E8EB38}"/>
              </a:ext>
            </a:extLst>
          </p:cNvPr>
          <p:cNvPicPr>
            <a:picLocks noChangeAspect="1"/>
          </p:cNvPicPr>
          <p:nvPr/>
        </p:nvPicPr>
        <p:blipFill>
          <a:blip r:embed="rId3"/>
          <a:stretch>
            <a:fillRect/>
          </a:stretch>
        </p:blipFill>
        <p:spPr>
          <a:xfrm>
            <a:off x="134680" y="1380822"/>
            <a:ext cx="8718696" cy="1379888"/>
          </a:xfrm>
          <a:prstGeom prst="rect">
            <a:avLst/>
          </a:prstGeom>
        </p:spPr>
      </p:pic>
    </p:spTree>
    <p:extLst>
      <p:ext uri="{BB962C8B-B14F-4D97-AF65-F5344CB8AC3E}">
        <p14:creationId xmlns:p14="http://schemas.microsoft.com/office/powerpoint/2010/main" val="329519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72E5-6E50-4E91-8FC5-EE5314E1E174}"/>
              </a:ext>
            </a:extLst>
          </p:cNvPr>
          <p:cNvSpPr>
            <a:spLocks noGrp="1"/>
          </p:cNvSpPr>
          <p:nvPr>
            <p:ph type="title"/>
          </p:nvPr>
        </p:nvSpPr>
        <p:spPr>
          <a:xfrm>
            <a:off x="245193" y="254514"/>
            <a:ext cx="7233040" cy="756418"/>
          </a:xfrm>
        </p:spPr>
        <p:txBody>
          <a:bodyPr>
            <a:normAutofit/>
          </a:bodyPr>
          <a:lstStyle/>
          <a:p>
            <a:r>
              <a:rPr lang="en-US" dirty="0"/>
              <a:t>Example of Internal Tracking for Use of Funds</a:t>
            </a:r>
            <a:br>
              <a:rPr lang="en-US" dirty="0"/>
            </a:br>
            <a:endParaRPr lang="en-US" dirty="0"/>
          </a:p>
        </p:txBody>
      </p:sp>
      <p:sp>
        <p:nvSpPr>
          <p:cNvPr id="4" name="Slide Number Placeholder 3">
            <a:extLst>
              <a:ext uri="{FF2B5EF4-FFF2-40B4-BE49-F238E27FC236}">
                <a16:creationId xmlns:a16="http://schemas.microsoft.com/office/drawing/2014/main" id="{1E6B01EC-E6AB-4CBD-A3B5-A8E103619BB7}"/>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10" name="Picture 9" descr="Example of internal tracking for use of funds.">
            <a:extLst>
              <a:ext uri="{FF2B5EF4-FFF2-40B4-BE49-F238E27FC236}">
                <a16:creationId xmlns:a16="http://schemas.microsoft.com/office/drawing/2014/main" id="{400161E5-3772-47AE-B023-BFDA93EA8878}"/>
              </a:ext>
            </a:extLst>
          </p:cNvPr>
          <p:cNvPicPr>
            <a:picLocks noChangeAspect="1"/>
          </p:cNvPicPr>
          <p:nvPr/>
        </p:nvPicPr>
        <p:blipFill>
          <a:blip r:embed="rId2"/>
          <a:stretch>
            <a:fillRect/>
          </a:stretch>
        </p:blipFill>
        <p:spPr>
          <a:xfrm>
            <a:off x="223071" y="1436197"/>
            <a:ext cx="8647814" cy="3340293"/>
          </a:xfrm>
          <a:prstGeom prst="rect">
            <a:avLst/>
          </a:prstGeom>
        </p:spPr>
      </p:pic>
    </p:spTree>
    <p:extLst>
      <p:ext uri="{BB962C8B-B14F-4D97-AF65-F5344CB8AC3E}">
        <p14:creationId xmlns:p14="http://schemas.microsoft.com/office/powerpoint/2010/main" val="66971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rtl="0">
              <a:spcBef>
                <a:spcPts val="0"/>
              </a:spcBef>
              <a:spcAft>
                <a:spcPts val="0"/>
              </a:spcAft>
              <a:buNone/>
            </a:pPr>
            <a:r>
              <a:rPr lang="en-US"/>
              <a:t>Training Overview</a:t>
            </a:r>
            <a:endParaRPr lang="en-US" dirty="0"/>
          </a:p>
        </p:txBody>
      </p:sp>
      <p:graphicFrame>
        <p:nvGraphicFramePr>
          <p:cNvPr id="79" name="Google Shape;61;p14" descr="The training covers federal statute, demonstration of compliance and examples of evidence.">
            <a:extLst>
              <a:ext uri="{FF2B5EF4-FFF2-40B4-BE49-F238E27FC236}">
                <a16:creationId xmlns:a16="http://schemas.microsoft.com/office/drawing/2014/main" id="{87F45874-47CE-46FA-95BD-88B56582A4E9}"/>
              </a:ext>
            </a:extLst>
          </p:cNvPr>
          <p:cNvGraphicFramePr>
            <a:graphicFrameLocks noGrp="1"/>
          </p:cNvGraphicFramePr>
          <p:nvPr>
            <p:ph idx="1"/>
            <p:extLst>
              <p:ext uri="{D42A27DB-BD31-4B8C-83A1-F6EECF244321}">
                <p14:modId xmlns:p14="http://schemas.microsoft.com/office/powerpoint/2010/main" val="1665799455"/>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15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ctrTitle"/>
          </p:nvPr>
        </p:nvSpPr>
        <p:spPr>
          <a:xfrm>
            <a:off x="685800" y="2595716"/>
            <a:ext cx="7772400" cy="1538962"/>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Additional Resources</a:t>
            </a:r>
            <a:endParaRPr dirty="0"/>
          </a:p>
        </p:txBody>
      </p:sp>
    </p:spTree>
    <p:extLst>
      <p:ext uri="{BB962C8B-B14F-4D97-AF65-F5344CB8AC3E}">
        <p14:creationId xmlns:p14="http://schemas.microsoft.com/office/powerpoint/2010/main" val="71775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Monitoring Resources	</a:t>
            </a:r>
            <a:endParaRPr/>
          </a:p>
        </p:txBody>
      </p:sp>
      <p:graphicFrame>
        <p:nvGraphicFramePr>
          <p:cNvPr id="180" name="Google Shape;178;p30">
            <a:extLst>
              <a:ext uri="{FF2B5EF4-FFF2-40B4-BE49-F238E27FC236}">
                <a16:creationId xmlns:a16="http://schemas.microsoft.com/office/drawing/2014/main" id="{354BED2F-24B5-4AAE-8C5C-87D5D6322D3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92495766"/>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16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you have any questions, contact:</a:t>
            </a:r>
            <a:endParaRPr/>
          </a:p>
        </p:txBody>
      </p:sp>
      <p:graphicFrame>
        <p:nvGraphicFramePr>
          <p:cNvPr id="188" name="Google Shape;184;p31" descr="Contacts.">
            <a:extLst>
              <a:ext uri="{FF2B5EF4-FFF2-40B4-BE49-F238E27FC236}">
                <a16:creationId xmlns:a16="http://schemas.microsoft.com/office/drawing/2014/main" id="{1D13A2B6-5763-4E14-9907-2735DF47D270}"/>
              </a:ext>
            </a:extLst>
          </p:cNvPr>
          <p:cNvGraphicFramePr>
            <a:graphicFrameLocks noGrp="1"/>
          </p:cNvGraphicFramePr>
          <p:nvPr>
            <p:ph idx="1"/>
            <p:extLst>
              <p:ext uri="{D42A27DB-BD31-4B8C-83A1-F6EECF244321}">
                <p14:modId xmlns:p14="http://schemas.microsoft.com/office/powerpoint/2010/main" val="2545382814"/>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9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aphicFrame>
        <p:nvGraphicFramePr>
          <p:cNvPr id="82" name="Google Shape;82;p17"/>
          <p:cNvGraphicFramePr/>
          <p:nvPr>
            <p:extLst>
              <p:ext uri="{D42A27DB-BD31-4B8C-83A1-F6EECF244321}">
                <p14:modId xmlns:p14="http://schemas.microsoft.com/office/powerpoint/2010/main" val="2662955519"/>
              </p:ext>
            </p:extLst>
          </p:nvPr>
        </p:nvGraphicFramePr>
        <p:xfrm>
          <a:off x="70883" y="97961"/>
          <a:ext cx="9002233" cy="6284218"/>
        </p:xfrm>
        <a:graphic>
          <a:graphicData uri="http://schemas.openxmlformats.org/drawingml/2006/table">
            <a:tbl>
              <a:tblPr firstRow="1">
                <a:noFill/>
              </a:tblPr>
              <a:tblGrid>
                <a:gridCol w="4235935">
                  <a:extLst>
                    <a:ext uri="{9D8B030D-6E8A-4147-A177-3AD203B41FA5}">
                      <a16:colId xmlns:a16="http://schemas.microsoft.com/office/drawing/2014/main" val="20000"/>
                    </a:ext>
                  </a:extLst>
                </a:gridCol>
                <a:gridCol w="4766298">
                  <a:extLst>
                    <a:ext uri="{9D8B030D-6E8A-4147-A177-3AD203B41FA5}">
                      <a16:colId xmlns:a16="http://schemas.microsoft.com/office/drawing/2014/main" val="20001"/>
                    </a:ext>
                  </a:extLst>
                </a:gridCol>
              </a:tblGrid>
              <a:tr h="1023150">
                <a:tc>
                  <a:txBody>
                    <a:bodyPr/>
                    <a:lstStyle/>
                    <a:p>
                      <a:pPr marL="0" lvl="0" indent="0" algn="ctr" rtl="0">
                        <a:lnSpc>
                          <a:spcPct val="115000"/>
                        </a:lnSpc>
                        <a:spcBef>
                          <a:spcPts val="1400"/>
                        </a:spcBef>
                        <a:spcAft>
                          <a:spcPts val="400"/>
                        </a:spcAft>
                        <a:buNone/>
                      </a:pPr>
                      <a:r>
                        <a:rPr lang="en" dirty="0"/>
                        <a:t>ID 9.1 Use of Funds</a:t>
                      </a:r>
                      <a:endParaRPr dirty="0"/>
                    </a:p>
                  </a:txBody>
                  <a:tcPr marL="68575" marR="68575" marT="91425" marB="91425">
                    <a:lnT w="12575" cap="flat" cmpd="sng">
                      <a:solidFill>
                        <a:srgbClr val="9CC2E5"/>
                      </a:solidFill>
                      <a:prstDash val="solid"/>
                      <a:round/>
                      <a:headEnd type="none" w="sm" len="sm"/>
                      <a:tailEnd type="none" w="sm" len="sm"/>
                    </a:lnT>
                    <a:lnB w="12575" cap="flat" cmpd="sng">
                      <a:solidFill>
                        <a:srgbClr val="9CC2E5"/>
                      </a:solidFill>
                      <a:prstDash val="solid"/>
                      <a:round/>
                      <a:headEnd type="none" w="sm" len="sm"/>
                      <a:tailEnd type="none" w="sm" len="sm"/>
                    </a:lnB>
                    <a:solidFill>
                      <a:srgbClr val="9CC2E5"/>
                    </a:solidFill>
                  </a:tcPr>
                </a:tc>
                <a:tc>
                  <a:txBody>
                    <a:bodyPr/>
                    <a:lstStyle/>
                    <a:p>
                      <a:pPr marL="0" lvl="0" indent="0" algn="ctr" rtl="0">
                        <a:lnSpc>
                          <a:spcPct val="115000"/>
                        </a:lnSpc>
                        <a:spcBef>
                          <a:spcPts val="1200"/>
                        </a:spcBef>
                        <a:spcAft>
                          <a:spcPts val="0"/>
                        </a:spcAft>
                        <a:buNone/>
                      </a:pPr>
                      <a:r>
                        <a:rPr lang="en" sz="1400" dirty="0"/>
                        <a:t>ESEA §1112(b), 2102(b)(2)(A), 3116(b), 4106(a)(1), 5223(b)(1)</a:t>
                      </a:r>
                    </a:p>
                    <a:p>
                      <a:pPr marL="0" lvl="0" indent="0" algn="ctr" rtl="0">
                        <a:lnSpc>
                          <a:spcPct val="115000"/>
                        </a:lnSpc>
                        <a:spcBef>
                          <a:spcPts val="1200"/>
                        </a:spcBef>
                        <a:spcAft>
                          <a:spcPts val="0"/>
                        </a:spcAft>
                        <a:buNone/>
                      </a:pPr>
                      <a:r>
                        <a:rPr lang="en-US" sz="1400" dirty="0"/>
                        <a:t>ESSER I, II, and III §18003(d)(1-12); 313(d)(1-15); 2001(e)(1), 2001(e)(2)(A-J)</a:t>
                      </a:r>
                      <a:endParaRPr sz="1400" dirty="0"/>
                    </a:p>
                  </a:txBody>
                  <a:tcPr marL="68575" marR="68575" marT="91425" marB="91425">
                    <a:lnT w="12575" cap="flat" cmpd="sng">
                      <a:solidFill>
                        <a:srgbClr val="9CC2E5"/>
                      </a:solidFill>
                      <a:prstDash val="solid"/>
                      <a:round/>
                      <a:headEnd type="none" w="sm" len="sm"/>
                      <a:tailEnd type="none" w="sm" len="sm"/>
                    </a:lnT>
                    <a:lnB w="12575" cap="flat" cmpd="sng">
                      <a:solidFill>
                        <a:srgbClr val="9CC2E5"/>
                      </a:solidFill>
                      <a:prstDash val="solid"/>
                      <a:round/>
                      <a:headEnd type="none" w="sm" len="sm"/>
                      <a:tailEnd type="none" w="sm" len="sm"/>
                    </a:lnB>
                    <a:solidFill>
                      <a:srgbClr val="9CC2E5"/>
                    </a:solidFill>
                  </a:tcPr>
                </a:tc>
                <a:extLst>
                  <a:ext uri="{0D108BD9-81ED-4DB2-BD59-A6C34878D82A}">
                    <a16:rowId xmlns:a16="http://schemas.microsoft.com/office/drawing/2014/main" val="10000"/>
                  </a:ext>
                </a:extLst>
              </a:tr>
              <a:tr h="5060233">
                <a:tc>
                  <a:txBody>
                    <a:bodyPr/>
                    <a:lstStyle/>
                    <a:p>
                      <a:pPr marL="0" lvl="0" indent="0" algn="l" rtl="0">
                        <a:lnSpc>
                          <a:spcPct val="115000"/>
                        </a:lnSpc>
                        <a:spcBef>
                          <a:spcPts val="0"/>
                        </a:spcBef>
                        <a:spcAft>
                          <a:spcPts val="0"/>
                        </a:spcAft>
                        <a:buNone/>
                      </a:pPr>
                      <a:r>
                        <a:rPr lang="en" sz="900" b="1" dirty="0">
                          <a:latin typeface="Calibri"/>
                          <a:ea typeface="Calibri"/>
                          <a:cs typeface="Calibri"/>
                          <a:sym typeface="Calibri"/>
                        </a:rPr>
                        <a:t>Statutory Indicator</a:t>
                      </a:r>
                      <a:endParaRPr sz="900" b="1" dirty="0">
                        <a:latin typeface="Calibri"/>
                        <a:ea typeface="Calibri"/>
                        <a:cs typeface="Calibri"/>
                        <a:sym typeface="Calibri"/>
                      </a:endParaRPr>
                    </a:p>
                    <a:p>
                      <a:pPr marL="0" lvl="0" indent="0" algn="l" rtl="0">
                        <a:lnSpc>
                          <a:spcPct val="115000"/>
                        </a:lnSpc>
                        <a:spcBef>
                          <a:spcPts val="0"/>
                        </a:spcBef>
                        <a:spcAft>
                          <a:spcPts val="0"/>
                        </a:spcAft>
                        <a:buNone/>
                      </a:pPr>
                      <a:r>
                        <a:rPr lang="en" sz="1050" dirty="0">
                          <a:latin typeface="Calibri"/>
                          <a:ea typeface="Calibri"/>
                          <a:cs typeface="Calibri"/>
                          <a:sym typeface="Calibri"/>
                        </a:rPr>
                        <a:t>ESEA:</a:t>
                      </a:r>
                      <a:endParaRPr sz="1050" dirty="0">
                        <a:latin typeface="Calibri"/>
                        <a:ea typeface="Calibri"/>
                        <a:cs typeface="Calibri"/>
                        <a:sym typeface="Calibri"/>
                      </a:endParaRPr>
                    </a:p>
                    <a:p>
                      <a:pPr marL="0" lvl="0" indent="0" algn="l" rtl="0">
                        <a:lnSpc>
                          <a:spcPct val="115000"/>
                        </a:lnSpc>
                        <a:spcBef>
                          <a:spcPts val="0"/>
                        </a:spcBef>
                        <a:spcAft>
                          <a:spcPts val="0"/>
                        </a:spcAft>
                        <a:buNone/>
                      </a:pPr>
                      <a:r>
                        <a:rPr lang="en" sz="1050" i="1" dirty="0">
                          <a:latin typeface="Calibri"/>
                          <a:ea typeface="Calibri"/>
                          <a:cs typeface="Calibri"/>
                          <a:sym typeface="Calibri"/>
                        </a:rPr>
                        <a:t>All activities and expenditures align with those described in the approved LEA Plan, are reasonable, and allocable (necessary to meet the purpose of the grant, as outlined in each section of ESEA Titles I-V).</a:t>
                      </a:r>
                      <a:endParaRPr sz="1050" i="1" dirty="0">
                        <a:latin typeface="Calibri"/>
                        <a:ea typeface="Calibri"/>
                        <a:cs typeface="Calibri"/>
                        <a:sym typeface="Calibri"/>
                      </a:endParaRPr>
                    </a:p>
                    <a:p>
                      <a:pPr marL="0" lvl="0" indent="0" algn="l" rtl="0">
                        <a:lnSpc>
                          <a:spcPct val="115000"/>
                        </a:lnSpc>
                        <a:spcBef>
                          <a:spcPts val="1200"/>
                        </a:spcBef>
                        <a:spcAft>
                          <a:spcPts val="0"/>
                        </a:spcAft>
                        <a:buNone/>
                      </a:pPr>
                      <a:r>
                        <a:rPr lang="en" sz="1050" dirty="0"/>
                        <a:t> </a:t>
                      </a:r>
                      <a:r>
                        <a:rPr lang="en" sz="1050" dirty="0">
                          <a:latin typeface="Calibri"/>
                          <a:ea typeface="Calibri"/>
                          <a:cs typeface="Calibri"/>
                          <a:sym typeface="Calibri"/>
                        </a:rPr>
                        <a:t>ESSER I:</a:t>
                      </a:r>
                      <a:endParaRPr sz="1050" dirty="0">
                        <a:latin typeface="Calibri"/>
                        <a:ea typeface="Calibri"/>
                        <a:cs typeface="Calibri"/>
                        <a:sym typeface="Calibri"/>
                      </a:endParaRPr>
                    </a:p>
                    <a:p>
                      <a:pPr marL="0" lvl="0" indent="0" algn="l" rtl="0">
                        <a:lnSpc>
                          <a:spcPct val="115000"/>
                        </a:lnSpc>
                        <a:spcBef>
                          <a:spcPts val="0"/>
                        </a:spcBef>
                        <a:spcAft>
                          <a:spcPts val="0"/>
                        </a:spcAft>
                        <a:buNone/>
                      </a:pPr>
                      <a:r>
                        <a:rPr lang="en" sz="1050" i="1" dirty="0">
                          <a:latin typeface="Calibri"/>
                          <a:ea typeface="Calibri"/>
                          <a:cs typeface="Calibri"/>
                          <a:sym typeface="Calibri"/>
                        </a:rPr>
                        <a:t>All activities and expenditures align with those described in the approved ESSER I application and are in compliance with CARES Act Sec. 18003(d)(1-12). </a:t>
                      </a:r>
                      <a:endParaRPr sz="1050" i="1" dirty="0">
                        <a:latin typeface="Calibri"/>
                        <a:ea typeface="Calibri"/>
                        <a:cs typeface="Calibri"/>
                        <a:sym typeface="Calibri"/>
                      </a:endParaRPr>
                    </a:p>
                    <a:p>
                      <a:pPr marL="0" lvl="0" indent="0" algn="l" rtl="0">
                        <a:lnSpc>
                          <a:spcPct val="115000"/>
                        </a:lnSpc>
                        <a:spcBef>
                          <a:spcPts val="1200"/>
                        </a:spcBef>
                        <a:spcAft>
                          <a:spcPts val="0"/>
                        </a:spcAft>
                        <a:buNone/>
                      </a:pPr>
                      <a:r>
                        <a:rPr lang="en" sz="1050" dirty="0">
                          <a:latin typeface="Calibri"/>
                          <a:ea typeface="Calibri"/>
                          <a:cs typeface="Calibri"/>
                          <a:sym typeface="Calibri"/>
                        </a:rPr>
                        <a:t>ESSER II:</a:t>
                      </a:r>
                      <a:endParaRPr sz="1050" dirty="0">
                        <a:latin typeface="Calibri"/>
                        <a:ea typeface="Calibri"/>
                        <a:cs typeface="Calibri"/>
                        <a:sym typeface="Calibri"/>
                      </a:endParaRPr>
                    </a:p>
                    <a:p>
                      <a:pPr marL="0" lvl="0" indent="0" algn="l" rtl="0">
                        <a:lnSpc>
                          <a:spcPct val="115000"/>
                        </a:lnSpc>
                        <a:spcBef>
                          <a:spcPts val="0"/>
                        </a:spcBef>
                        <a:spcAft>
                          <a:spcPts val="0"/>
                        </a:spcAft>
                        <a:buNone/>
                      </a:pPr>
                      <a:r>
                        <a:rPr lang="en" sz="1050" i="1" dirty="0">
                          <a:latin typeface="Calibri"/>
                          <a:ea typeface="Calibri"/>
                          <a:cs typeface="Calibri"/>
                          <a:sym typeface="Calibri"/>
                        </a:rPr>
                        <a:t>All activities and expenditures align with those described in the approved ESSER II application and are in compliance with CRSAA Sec. 313(d)(1-15).</a:t>
                      </a:r>
                    </a:p>
                    <a:p>
                      <a:pPr marL="0" lvl="0" indent="0" algn="l" rtl="0">
                        <a:lnSpc>
                          <a:spcPct val="115000"/>
                        </a:lnSpc>
                        <a:spcBef>
                          <a:spcPts val="0"/>
                        </a:spcBef>
                        <a:spcAft>
                          <a:spcPts val="0"/>
                        </a:spcAft>
                        <a:buNone/>
                      </a:pPr>
                      <a:endParaRPr lang="en" sz="1050" i="1" dirty="0">
                        <a:latin typeface="Calibri"/>
                        <a:ea typeface="Calibri"/>
                        <a:cs typeface="Calibri"/>
                        <a:sym typeface="Calibri"/>
                      </a:endParaRPr>
                    </a:p>
                    <a:p>
                      <a:pPr marL="0" lvl="0" indent="0" algn="l" rtl="0">
                        <a:lnSpc>
                          <a:spcPct val="115000"/>
                        </a:lnSpc>
                        <a:spcBef>
                          <a:spcPts val="0"/>
                        </a:spcBef>
                        <a:spcAft>
                          <a:spcPts val="0"/>
                        </a:spcAft>
                        <a:buNone/>
                      </a:pPr>
                      <a:r>
                        <a:rPr lang="en-US" sz="1050" i="1" dirty="0">
                          <a:latin typeface="+mn-lt"/>
                          <a:ea typeface="Calibri"/>
                          <a:cs typeface="Calibri"/>
                          <a:sym typeface="Calibri"/>
                        </a:rPr>
                        <a:t>ESSER III:</a:t>
                      </a:r>
                    </a:p>
                    <a:p>
                      <a:pPr marL="0" lvl="0" indent="0" algn="l" rtl="0">
                        <a:lnSpc>
                          <a:spcPct val="115000"/>
                        </a:lnSpc>
                        <a:spcBef>
                          <a:spcPts val="0"/>
                        </a:spcBef>
                        <a:spcAft>
                          <a:spcPts val="0"/>
                        </a:spcAft>
                        <a:buNone/>
                      </a:pPr>
                      <a:r>
                        <a:rPr lang="en-US" sz="1050" i="1" dirty="0">
                          <a:latin typeface="+mn-lt"/>
                          <a:ea typeface="Calibri"/>
                          <a:cs typeface="Calibri"/>
                          <a:sym typeface="Calibri"/>
                        </a:rPr>
                        <a:t>All activities and expenditures align with those described in the approved ARP-ESSER III application and are in compliance with ARP Act Sec. 2001(e)(1) and 2001(e)(2)(A-J).</a:t>
                      </a:r>
                      <a:endParaRPr sz="1050" i="1" dirty="0">
                        <a:latin typeface="Calibri"/>
                        <a:ea typeface="Calibri"/>
                        <a:cs typeface="Calibri"/>
                        <a:sym typeface="Calibri"/>
                      </a:endParaRPr>
                    </a:p>
                    <a:p>
                      <a:pPr marL="0" lvl="0" indent="0" algn="l" rtl="0">
                        <a:lnSpc>
                          <a:spcPct val="115000"/>
                        </a:lnSpc>
                        <a:spcBef>
                          <a:spcPts val="1200"/>
                        </a:spcBef>
                        <a:spcAft>
                          <a:spcPts val="0"/>
                        </a:spcAft>
                        <a:buNone/>
                      </a:pPr>
                      <a:r>
                        <a:rPr lang="en" sz="1050" dirty="0"/>
                        <a:t> </a:t>
                      </a:r>
                      <a:r>
                        <a:rPr lang="en" sz="1050" i="1" dirty="0">
                          <a:latin typeface="Calibri"/>
                          <a:ea typeface="Calibri"/>
                          <a:cs typeface="Calibri"/>
                          <a:sym typeface="Calibri"/>
                        </a:rPr>
                        <a:t>All ESSER-funded activities must also be reasonable and allocable (necessary to respond to, prepare for, or prevent the spread of COVID-19.</a:t>
                      </a:r>
                      <a:endParaRPr sz="1050" i="1" dirty="0">
                        <a:latin typeface="Calibri"/>
                        <a:ea typeface="Calibri"/>
                        <a:cs typeface="Calibri"/>
                        <a:sym typeface="Calibri"/>
                      </a:endParaRPr>
                    </a:p>
                    <a:p>
                      <a:pPr marL="0" lvl="0" indent="0" algn="l" rtl="0">
                        <a:lnSpc>
                          <a:spcPct val="115000"/>
                        </a:lnSpc>
                        <a:spcBef>
                          <a:spcPts val="1200"/>
                        </a:spcBef>
                        <a:spcAft>
                          <a:spcPts val="0"/>
                        </a:spcAft>
                        <a:buNone/>
                      </a:pPr>
                      <a:r>
                        <a:rPr lang="en" sz="900" b="1" i="1" dirty="0"/>
                        <a:t> </a:t>
                      </a:r>
                      <a:endParaRPr sz="900" b="1" i="1" dirty="0"/>
                    </a:p>
                  </a:txBody>
                  <a:tcPr marL="68575" marR="68575" marT="91425" marB="91425">
                    <a:lnT w="12575" cap="flat" cmpd="sng">
                      <a:solidFill>
                        <a:srgbClr val="9CC2E5"/>
                      </a:solidFill>
                      <a:prstDash val="solid"/>
                      <a:round/>
                      <a:headEnd type="none" w="sm" len="sm"/>
                      <a:tailEnd type="none" w="sm" len="sm"/>
                    </a:lnT>
                    <a:lnB w="12575" cap="flat" cmpd="sng" algn="ctr">
                      <a:solidFill>
                        <a:srgbClr val="9CC2E5"/>
                      </a:solidFill>
                      <a:prstDash val="solid"/>
                      <a:round/>
                      <a:headEnd type="none" w="sm" len="sm"/>
                      <a:tailEnd type="none" w="sm" len="sm"/>
                    </a:lnB>
                    <a:solidFill>
                      <a:srgbClr val="DEEAF6"/>
                    </a:solidFill>
                  </a:tcPr>
                </a:tc>
                <a:tc>
                  <a:txBody>
                    <a:bodyPr/>
                    <a:lstStyle/>
                    <a:p>
                      <a:pPr marL="0" lvl="0" indent="0" algn="l" rtl="0">
                        <a:lnSpc>
                          <a:spcPct val="100000"/>
                        </a:lnSpc>
                        <a:spcBef>
                          <a:spcPts val="0"/>
                        </a:spcBef>
                        <a:spcAft>
                          <a:spcPts val="0"/>
                        </a:spcAft>
                        <a:buNone/>
                      </a:pPr>
                      <a:r>
                        <a:rPr lang="en" sz="900" b="1" dirty="0">
                          <a:solidFill>
                            <a:srgbClr val="404040"/>
                          </a:solidFill>
                          <a:latin typeface="Calibri"/>
                          <a:ea typeface="Calibri"/>
                          <a:cs typeface="Calibri"/>
                          <a:sym typeface="Calibri"/>
                        </a:rPr>
                        <a:t>Demonstration of Compliance</a:t>
                      </a:r>
                      <a:endParaRPr sz="900" b="1" dirty="0">
                        <a:solidFill>
                          <a:srgbClr val="404040"/>
                        </a:solidFill>
                        <a:latin typeface="Calibri"/>
                        <a:ea typeface="Calibri"/>
                        <a:cs typeface="Calibri"/>
                        <a:sym typeface="Calibri"/>
                      </a:endParaRPr>
                    </a:p>
                    <a:p>
                      <a:pPr marL="4572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Funds expended and activities implemented match the application for funds as approved by CDE.</a:t>
                      </a:r>
                      <a:endParaRPr sz="900" dirty="0">
                        <a:latin typeface="Calibri"/>
                        <a:ea typeface="Calibri"/>
                        <a:cs typeface="Calibri"/>
                        <a:sym typeface="Calibri"/>
                      </a:endParaRPr>
                    </a:p>
                    <a:p>
                      <a:pPr marL="4572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Funded activities must be reasonable - based on a prudent person’s judgment, align with similar activities funded with other funds, align with fair market values for such items, with additional considerations made for the LEA’s geographical area and the accessibility of items, or be the most cost-effective way to implement such an activity/purchase such items. </a:t>
                      </a:r>
                    </a:p>
                    <a:p>
                      <a:pPr marL="4572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For ESSER:</a:t>
                      </a:r>
                      <a:endParaRPr lang="en-US" sz="900" dirty="0">
                        <a:latin typeface="Calibri"/>
                        <a:ea typeface="Calibri"/>
                        <a:cs typeface="Calibri"/>
                        <a:sym typeface="Calibri"/>
                      </a:endParaRPr>
                    </a:p>
                    <a:p>
                      <a:pPr marL="800100" lvl="2" indent="-279400" algn="l" rtl="0">
                        <a:lnSpc>
                          <a:spcPct val="100000"/>
                        </a:lnSpc>
                        <a:spcBef>
                          <a:spcPts val="0"/>
                        </a:spcBef>
                        <a:spcAft>
                          <a:spcPts val="0"/>
                        </a:spcAft>
                        <a:buSzPts val="800"/>
                        <a:buFont typeface="Arial" panose="020B0604020202020204" pitchFamily="34" charset="0"/>
                        <a:buChar char="•"/>
                      </a:pPr>
                      <a:r>
                        <a:rPr lang="en-US" sz="900" dirty="0">
                          <a:latin typeface="Calibri"/>
                          <a:ea typeface="Calibri"/>
                          <a:cs typeface="Calibri"/>
                          <a:sym typeface="Calibri"/>
                        </a:rPr>
                        <a:t>Activities must be allocable, meaning that funded activities or items were made necessary as a result of the COVID-19 pandemic and were necessary in order for the LEA to respond to, prepare for, or prevent the spread of COVID-19.</a:t>
                      </a:r>
                    </a:p>
                    <a:p>
                      <a:pPr marL="800100" lvl="2" indent="-279400" algn="l" rtl="0">
                        <a:lnSpc>
                          <a:spcPct val="100000"/>
                        </a:lnSpc>
                        <a:spcBef>
                          <a:spcPts val="0"/>
                        </a:spcBef>
                        <a:spcAft>
                          <a:spcPts val="0"/>
                        </a:spcAft>
                        <a:buSzPts val="800"/>
                        <a:buFont typeface="Arial" panose="020B0604020202020204" pitchFamily="34" charset="0"/>
                        <a:buChar char="•"/>
                      </a:pPr>
                      <a:r>
                        <a:rPr lang="en" sz="900" dirty="0">
                          <a:latin typeface="Calibri"/>
                          <a:ea typeface="Calibri"/>
                          <a:cs typeface="Calibri"/>
                          <a:sym typeface="Calibri"/>
                        </a:rPr>
                        <a:t>ESSER-funded activities were obligated within the performance period (on or after March 13, 2020) and prior to September 30, 2022 for ESSER I, prior to September 30, 2023 for ESSER II, </a:t>
                      </a:r>
                      <a:r>
                        <a:rPr lang="en-US" sz="900" dirty="0">
                          <a:latin typeface="+mn-lt"/>
                          <a:ea typeface="Calibri"/>
                          <a:cs typeface="Calibri"/>
                          <a:sym typeface="Calibri"/>
                        </a:rPr>
                        <a:t>and prior to September 30, 2024 for ARP-ESSER III</a:t>
                      </a:r>
                      <a:r>
                        <a:rPr lang="en" sz="900" dirty="0">
                          <a:latin typeface="Calibri"/>
                          <a:ea typeface="Calibri"/>
                          <a:cs typeface="Calibri"/>
                          <a:sym typeface="Calibri"/>
                        </a:rPr>
                        <a:t>. </a:t>
                      </a:r>
                    </a:p>
                    <a:p>
                      <a:pPr marL="520700" lvl="2" indent="0" algn="l" rtl="0">
                        <a:lnSpc>
                          <a:spcPct val="100000"/>
                        </a:lnSpc>
                        <a:spcBef>
                          <a:spcPts val="0"/>
                        </a:spcBef>
                        <a:spcAft>
                          <a:spcPts val="0"/>
                        </a:spcAft>
                        <a:buSzPts val="800"/>
                        <a:buFont typeface="Calibri"/>
                        <a:buNone/>
                      </a:pPr>
                      <a:endParaRPr sz="800" dirty="0"/>
                    </a:p>
                    <a:p>
                      <a:pPr marL="0" lvl="0" indent="0" algn="l" rtl="0">
                        <a:lnSpc>
                          <a:spcPct val="100000"/>
                        </a:lnSpc>
                        <a:spcBef>
                          <a:spcPts val="0"/>
                        </a:spcBef>
                        <a:spcAft>
                          <a:spcPts val="0"/>
                        </a:spcAft>
                        <a:buNone/>
                      </a:pPr>
                      <a:r>
                        <a:rPr lang="en" sz="900" b="1" dirty="0">
                          <a:solidFill>
                            <a:srgbClr val="404040"/>
                          </a:solidFill>
                          <a:latin typeface="Calibri"/>
                          <a:ea typeface="Calibri"/>
                          <a:cs typeface="Calibri"/>
                          <a:sym typeface="Calibri"/>
                        </a:rPr>
                        <a:t>Examples of Evidence</a:t>
                      </a:r>
                      <a:endParaRPr sz="900" b="1" dirty="0">
                        <a:solidFill>
                          <a:srgbClr val="404040"/>
                        </a:solidFill>
                        <a:latin typeface="Calibri"/>
                        <a:ea typeface="Calibri"/>
                        <a:cs typeface="Calibri"/>
                        <a:sym typeface="Calibri"/>
                      </a:endParaRPr>
                    </a:p>
                    <a:p>
                      <a:pPr marL="4572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Expenditure detail reports that demonstrate the use of funds for allowable activities described in the application for funds submitted to and approved by CDE. </a:t>
                      </a:r>
                    </a:p>
                    <a:p>
                      <a:pPr marL="177800" lvl="0" indent="0" algn="l" rtl="0">
                        <a:lnSpc>
                          <a:spcPct val="100000"/>
                        </a:lnSpc>
                        <a:spcBef>
                          <a:spcPts val="0"/>
                        </a:spcBef>
                        <a:spcAft>
                          <a:spcPts val="0"/>
                        </a:spcAft>
                        <a:buSzPts val="800"/>
                        <a:buFont typeface="Calibri"/>
                        <a:buNone/>
                      </a:pPr>
                      <a:endParaRPr lang="en" sz="900" dirty="0">
                        <a:latin typeface="Calibri"/>
                        <a:ea typeface="Calibri"/>
                        <a:cs typeface="Calibri"/>
                        <a:sym typeface="Calibri"/>
                      </a:endParaRPr>
                    </a:p>
                    <a:p>
                      <a:pPr marL="177800" lvl="0" indent="0" algn="l" rtl="0">
                        <a:lnSpc>
                          <a:spcPct val="100000"/>
                        </a:lnSpc>
                        <a:spcBef>
                          <a:spcPts val="0"/>
                        </a:spcBef>
                        <a:spcAft>
                          <a:spcPts val="0"/>
                        </a:spcAft>
                        <a:buSzPts val="800"/>
                        <a:buFont typeface="Calibri"/>
                        <a:buNone/>
                      </a:pPr>
                      <a:r>
                        <a:rPr lang="en-US" sz="900" dirty="0">
                          <a:latin typeface="+mn-lt"/>
                          <a:ea typeface="Calibri"/>
                          <a:cs typeface="Calibri"/>
                          <a:sym typeface="Calibri"/>
                        </a:rPr>
                        <a:t>Prior to submitting additional evidence, please wait for CDE to identify the line items selected for monitoring based on the expenditure detail report. [1] </a:t>
                      </a:r>
                    </a:p>
                    <a:p>
                      <a:pPr marL="457200" lvl="0" indent="-279400" algn="l" rtl="0">
                        <a:lnSpc>
                          <a:spcPct val="100000"/>
                        </a:lnSpc>
                        <a:spcBef>
                          <a:spcPts val="0"/>
                        </a:spcBef>
                        <a:spcAft>
                          <a:spcPts val="0"/>
                        </a:spcAft>
                        <a:buSzPts val="800"/>
                        <a:buFont typeface="Calibri"/>
                        <a:buChar char="●"/>
                      </a:pPr>
                      <a:r>
                        <a:rPr lang="en-US" sz="900" dirty="0">
                          <a:latin typeface="+mn-lt"/>
                          <a:ea typeface="Calibri"/>
                          <a:cs typeface="Calibri"/>
                          <a:sym typeface="Calibri"/>
                        </a:rPr>
                        <a:t>For reasonableness, documentation of any process used for researching or identifying a vendor, provider, or supplier that provides fair market value or cost-effective supplies, materials, or other purchased items, including any bids, requests for purchases, or procurements. For larger items that exceed the LEA’s procurement thresholds, evidence can also include requests for proposals or other bidding processes used by the LEA. </a:t>
                      </a:r>
                    </a:p>
                    <a:p>
                      <a:pPr marL="457200" lvl="0" indent="-279400" algn="l" rtl="0">
                        <a:lnSpc>
                          <a:spcPct val="100000"/>
                        </a:lnSpc>
                        <a:spcBef>
                          <a:spcPts val="0"/>
                        </a:spcBef>
                        <a:spcAft>
                          <a:spcPts val="0"/>
                        </a:spcAft>
                        <a:buSzPts val="800"/>
                        <a:buFont typeface="Calibri"/>
                        <a:buChar char="●"/>
                      </a:pPr>
                      <a:r>
                        <a:rPr lang="en-US" sz="900" dirty="0">
                          <a:latin typeface="+mn-lt"/>
                          <a:ea typeface="Calibri"/>
                          <a:cs typeface="Calibri"/>
                          <a:sym typeface="Calibri"/>
                        </a:rPr>
                        <a:t>Local written protocols/procedures document or narrative summarizing the process used by the LEA to determine reasonableness, including how employees research items needed for purchase. </a:t>
                      </a:r>
                      <a:endParaRPr sz="900" dirty="0">
                        <a:latin typeface="Calibri"/>
                        <a:ea typeface="Calibri"/>
                        <a:cs typeface="Calibri"/>
                        <a:sym typeface="Calibri"/>
                      </a:endParaRPr>
                    </a:p>
                    <a:p>
                      <a:pPr marL="4572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Additional documentation: </a:t>
                      </a:r>
                      <a:endParaRPr sz="900" dirty="0">
                        <a:latin typeface="Calibri"/>
                        <a:ea typeface="Calibri"/>
                        <a:cs typeface="Calibri"/>
                        <a:sym typeface="Calibri"/>
                      </a:endParaRPr>
                    </a:p>
                    <a:p>
                      <a:pPr marL="9144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If funds were used to purchase equipment, supplies, and/or materials: submit invoices and/or inventory of equipment</a:t>
                      </a:r>
                      <a:endParaRPr sz="900" dirty="0">
                        <a:latin typeface="Calibri"/>
                        <a:ea typeface="Calibri"/>
                        <a:cs typeface="Calibri"/>
                        <a:sym typeface="Calibri"/>
                      </a:endParaRPr>
                    </a:p>
                    <a:p>
                      <a:pPr marL="9144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If funds were used to provide professional development: submit PD content such as agendas and materials, induction documents, conference registration</a:t>
                      </a:r>
                      <a:endParaRPr sz="900" dirty="0">
                        <a:latin typeface="Calibri"/>
                        <a:ea typeface="Calibri"/>
                        <a:cs typeface="Calibri"/>
                        <a:sym typeface="Calibri"/>
                      </a:endParaRPr>
                    </a:p>
                    <a:p>
                      <a:pPr marL="914400" lvl="0" indent="-279400" algn="l" rtl="0">
                        <a:lnSpc>
                          <a:spcPct val="100000"/>
                        </a:lnSpc>
                        <a:spcBef>
                          <a:spcPts val="0"/>
                        </a:spcBef>
                        <a:spcAft>
                          <a:spcPts val="0"/>
                        </a:spcAft>
                        <a:buSzPts val="800"/>
                        <a:buFont typeface="Calibri"/>
                        <a:buChar char="●"/>
                      </a:pPr>
                      <a:r>
                        <a:rPr lang="en" sz="900" dirty="0">
                          <a:latin typeface="Calibri"/>
                          <a:ea typeface="Calibri"/>
                          <a:cs typeface="Calibri"/>
                          <a:sym typeface="Calibri"/>
                        </a:rPr>
                        <a:t>If funds were used to provide FTE: submit samples of staff time and effort</a:t>
                      </a:r>
                      <a:endParaRPr sz="900" dirty="0">
                        <a:latin typeface="Calibri"/>
                        <a:ea typeface="Calibri"/>
                        <a:cs typeface="Calibri"/>
                        <a:sym typeface="Calibri"/>
                      </a:endParaRPr>
                    </a:p>
                    <a:p>
                      <a:pPr marL="444500" lvl="0" indent="0" algn="l" rtl="0">
                        <a:lnSpc>
                          <a:spcPct val="100000"/>
                        </a:lnSpc>
                        <a:spcBef>
                          <a:spcPts val="0"/>
                        </a:spcBef>
                        <a:spcAft>
                          <a:spcPts val="0"/>
                        </a:spcAft>
                        <a:buNone/>
                      </a:pPr>
                      <a:r>
                        <a:rPr lang="en" sz="800" dirty="0">
                          <a:solidFill>
                            <a:srgbClr val="404040"/>
                          </a:solidFill>
                        </a:rPr>
                        <a:t> </a:t>
                      </a:r>
                      <a:endParaRPr sz="800" dirty="0">
                        <a:solidFill>
                          <a:srgbClr val="404040"/>
                        </a:solidFill>
                      </a:endParaRPr>
                    </a:p>
                  </a:txBody>
                  <a:tcPr marL="68575" marR="68575" marT="91425" marB="91425">
                    <a:lnT w="12575" cap="flat" cmpd="sng">
                      <a:solidFill>
                        <a:srgbClr val="9CC2E5"/>
                      </a:solidFill>
                      <a:prstDash val="solid"/>
                      <a:round/>
                      <a:headEnd type="none" w="sm" len="sm"/>
                      <a:tailEnd type="none" w="sm" len="sm"/>
                    </a:lnT>
                    <a:lnB w="12575" cap="flat" cmpd="sng" algn="ctr">
                      <a:solidFill>
                        <a:srgbClr val="9CC2E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3" name="Google Shape;83;p17"/>
          <p:cNvSpPr txBox="1"/>
          <p:nvPr/>
        </p:nvSpPr>
        <p:spPr>
          <a:xfrm>
            <a:off x="0" y="6382179"/>
            <a:ext cx="9144000" cy="33644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 sz="700" dirty="0"/>
              <a:t>[1]</a:t>
            </a:r>
            <a:r>
              <a:rPr lang="en" sz="800" dirty="0"/>
              <a:t> </a:t>
            </a:r>
            <a:r>
              <a:rPr lang="en" sz="800" dirty="0">
                <a:latin typeface="Calibri"/>
                <a:ea typeface="Calibri"/>
                <a:cs typeface="Calibri"/>
                <a:sym typeface="Calibri"/>
              </a:rPr>
              <a:t>CDE will select a list of budgeted items from the approved budget which will total a minimum of 30% of the LEA's allocation (could range up to 100% of the allocation). The LEA will submit evidence to demonstrate that the expenditures match the selected approved budget items.</a:t>
            </a:r>
            <a:endParaRPr sz="800" dirty="0">
              <a:latin typeface="Calibri"/>
              <a:ea typeface="Calibri"/>
              <a:cs typeface="Calibri"/>
              <a:sym typeface="Calibri"/>
            </a:endParaRPr>
          </a:p>
        </p:txBody>
      </p:sp>
      <p:sp>
        <p:nvSpPr>
          <p:cNvPr id="2" name="Title 1">
            <a:extLst>
              <a:ext uri="{FF2B5EF4-FFF2-40B4-BE49-F238E27FC236}">
                <a16:creationId xmlns:a16="http://schemas.microsoft.com/office/drawing/2014/main" id="{4F05F7E5-F914-47BF-A626-894EAE8A136B}"/>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ID 9.1 Use of Funds</a:t>
            </a:r>
            <a:endParaRPr lang="en-US" dirty="0"/>
          </a:p>
        </p:txBody>
      </p:sp>
    </p:spTree>
    <p:extLst>
      <p:ext uri="{BB962C8B-B14F-4D97-AF65-F5344CB8AC3E}">
        <p14:creationId xmlns:p14="http://schemas.microsoft.com/office/powerpoint/2010/main" val="296867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685800" y="2595716"/>
            <a:ext cx="7772400" cy="1173202"/>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Federal Statute</a:t>
            </a:r>
            <a:endParaRPr dirty="0"/>
          </a:p>
        </p:txBody>
      </p:sp>
    </p:spTree>
    <p:extLst>
      <p:ext uri="{BB962C8B-B14F-4D97-AF65-F5344CB8AC3E}">
        <p14:creationId xmlns:p14="http://schemas.microsoft.com/office/powerpoint/2010/main" val="347996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2CE61-3A03-4DD0-BC8A-A76C48E8CDB1}"/>
              </a:ext>
            </a:extLst>
          </p:cNvPr>
          <p:cNvSpPr>
            <a:spLocks noGrp="1"/>
          </p:cNvSpPr>
          <p:nvPr>
            <p:ph type="title"/>
          </p:nvPr>
        </p:nvSpPr>
        <p:spPr/>
        <p:txBody>
          <a:bodyPr/>
          <a:lstStyle/>
          <a:p>
            <a:r>
              <a:rPr lang="en-US" dirty="0"/>
              <a:t>Statutory References</a:t>
            </a:r>
          </a:p>
        </p:txBody>
      </p:sp>
      <p:sp>
        <p:nvSpPr>
          <p:cNvPr id="5" name="Content Placeholder 4">
            <a:extLst>
              <a:ext uri="{FF2B5EF4-FFF2-40B4-BE49-F238E27FC236}">
                <a16:creationId xmlns:a16="http://schemas.microsoft.com/office/drawing/2014/main" id="{D0B26D3F-AE51-47CB-9CF5-4B0D904E4BC8}"/>
              </a:ext>
            </a:extLst>
          </p:cNvPr>
          <p:cNvSpPr>
            <a:spLocks noGrp="1"/>
          </p:cNvSpPr>
          <p:nvPr>
            <p:ph idx="1"/>
          </p:nvPr>
        </p:nvSpPr>
        <p:spPr>
          <a:xfrm>
            <a:off x="530352" y="1463040"/>
            <a:ext cx="7984998" cy="4672584"/>
          </a:xfrm>
        </p:spPr>
        <p:txBody>
          <a:bodyPr>
            <a:normAutofit lnSpcReduction="10000"/>
          </a:bodyPr>
          <a:lstStyle/>
          <a:p>
            <a:pPr marL="0" lvl="0" indent="0" algn="l" rtl="0">
              <a:lnSpc>
                <a:spcPct val="115000"/>
              </a:lnSpc>
              <a:spcBef>
                <a:spcPts val="0"/>
              </a:spcBef>
              <a:spcAft>
                <a:spcPts val="0"/>
              </a:spcAft>
              <a:buNone/>
            </a:pPr>
            <a:r>
              <a:rPr lang="en-US" sz="1600" dirty="0">
                <a:latin typeface="Calibri"/>
                <a:ea typeface="Calibri"/>
                <a:cs typeface="Calibri"/>
                <a:sym typeface="Calibri"/>
              </a:rPr>
              <a:t>ESEA:</a:t>
            </a:r>
          </a:p>
          <a:p>
            <a:pPr marL="0" lvl="0" indent="0" algn="l" rtl="0">
              <a:lnSpc>
                <a:spcPct val="115000"/>
              </a:lnSpc>
              <a:spcBef>
                <a:spcPts val="0"/>
              </a:spcBef>
              <a:spcAft>
                <a:spcPts val="0"/>
              </a:spcAft>
              <a:buNone/>
            </a:pPr>
            <a:r>
              <a:rPr lang="en-US" sz="1600" i="1" dirty="0">
                <a:latin typeface="Calibri"/>
                <a:ea typeface="Calibri"/>
                <a:cs typeface="Calibri"/>
                <a:sym typeface="Calibri"/>
              </a:rPr>
              <a:t>All activities and expenditures align with those described in the approved LEA Plan, are reasonable, and allocable (necessary to meet the purpose of the grant, as outlined in each section of ESEA Titles I-V). </a:t>
            </a:r>
          </a:p>
          <a:p>
            <a:pPr marL="0" lvl="0" indent="0" algn="l" rtl="0">
              <a:lnSpc>
                <a:spcPct val="115000"/>
              </a:lnSpc>
              <a:spcBef>
                <a:spcPts val="1200"/>
              </a:spcBef>
              <a:spcAft>
                <a:spcPts val="0"/>
              </a:spcAft>
              <a:buNone/>
            </a:pPr>
            <a:r>
              <a:rPr lang="en-US" sz="1600" dirty="0"/>
              <a:t> </a:t>
            </a:r>
            <a:r>
              <a:rPr lang="en-US" sz="1600" dirty="0">
                <a:latin typeface="Calibri"/>
                <a:ea typeface="Calibri"/>
                <a:cs typeface="Calibri"/>
                <a:sym typeface="Calibri"/>
              </a:rPr>
              <a:t>ESSER I:</a:t>
            </a:r>
          </a:p>
          <a:p>
            <a:pPr marL="0" lvl="0" indent="0" algn="l" rtl="0">
              <a:lnSpc>
                <a:spcPct val="115000"/>
              </a:lnSpc>
              <a:spcBef>
                <a:spcPts val="0"/>
              </a:spcBef>
              <a:spcAft>
                <a:spcPts val="0"/>
              </a:spcAft>
              <a:buNone/>
            </a:pPr>
            <a:r>
              <a:rPr lang="en-US" sz="1600" i="1" dirty="0">
                <a:latin typeface="Calibri"/>
                <a:ea typeface="Calibri"/>
                <a:cs typeface="Calibri"/>
                <a:sym typeface="Calibri"/>
              </a:rPr>
              <a:t>All activities and expenditures align with those described in the approved ESSER I application and are in compliance with CARES Act Sec. 18003(d)(1-12). </a:t>
            </a:r>
          </a:p>
          <a:p>
            <a:pPr marL="0" lvl="0" indent="0" algn="l" rtl="0">
              <a:lnSpc>
                <a:spcPct val="115000"/>
              </a:lnSpc>
              <a:spcBef>
                <a:spcPts val="1200"/>
              </a:spcBef>
              <a:spcAft>
                <a:spcPts val="0"/>
              </a:spcAft>
              <a:buNone/>
            </a:pPr>
            <a:r>
              <a:rPr lang="en-US" sz="1600" dirty="0">
                <a:latin typeface="Calibri"/>
                <a:ea typeface="Calibri"/>
                <a:cs typeface="Calibri"/>
                <a:sym typeface="Calibri"/>
              </a:rPr>
              <a:t>ESSER II:</a:t>
            </a:r>
          </a:p>
          <a:p>
            <a:pPr marL="0" lvl="0" indent="0" algn="l" rtl="0">
              <a:lnSpc>
                <a:spcPct val="115000"/>
              </a:lnSpc>
              <a:spcBef>
                <a:spcPts val="0"/>
              </a:spcBef>
              <a:spcAft>
                <a:spcPts val="0"/>
              </a:spcAft>
              <a:buNone/>
            </a:pPr>
            <a:r>
              <a:rPr lang="en-US" sz="1600" i="1" dirty="0">
                <a:latin typeface="Calibri"/>
                <a:ea typeface="Calibri"/>
                <a:cs typeface="Calibri"/>
                <a:sym typeface="Calibri"/>
              </a:rPr>
              <a:t>All activities and expenditures align with those described in the approved ESSER II application and are in compliance with CRSAA Sec. 313(d)(1-15).</a:t>
            </a:r>
          </a:p>
          <a:p>
            <a:pPr marL="0" lvl="0" indent="0" algn="l" rtl="0">
              <a:lnSpc>
                <a:spcPct val="115000"/>
              </a:lnSpc>
              <a:spcBef>
                <a:spcPts val="0"/>
              </a:spcBef>
              <a:spcAft>
                <a:spcPts val="0"/>
              </a:spcAft>
              <a:buNone/>
            </a:pPr>
            <a:endParaRPr lang="en-US" sz="1600" i="1" dirty="0">
              <a:latin typeface="Calibri"/>
              <a:ea typeface="Calibri"/>
              <a:cs typeface="Calibri"/>
              <a:sym typeface="Calibri"/>
            </a:endParaRPr>
          </a:p>
          <a:p>
            <a:pPr marL="0" lvl="0" indent="0" algn="l" rtl="0">
              <a:lnSpc>
                <a:spcPct val="115000"/>
              </a:lnSpc>
              <a:spcBef>
                <a:spcPts val="0"/>
              </a:spcBef>
              <a:spcAft>
                <a:spcPts val="0"/>
              </a:spcAft>
              <a:buNone/>
            </a:pPr>
            <a:r>
              <a:rPr lang="en-US" sz="1600" i="1" dirty="0">
                <a:latin typeface="Calibri"/>
                <a:ea typeface="Calibri"/>
                <a:cs typeface="Calibri"/>
                <a:sym typeface="Calibri"/>
              </a:rPr>
              <a:t>ESSER III:</a:t>
            </a:r>
          </a:p>
          <a:p>
            <a:pPr marL="0" lvl="0" indent="0" algn="l" rtl="0">
              <a:lnSpc>
                <a:spcPct val="115000"/>
              </a:lnSpc>
              <a:spcBef>
                <a:spcPts val="0"/>
              </a:spcBef>
              <a:spcAft>
                <a:spcPts val="0"/>
              </a:spcAft>
              <a:buNone/>
            </a:pPr>
            <a:r>
              <a:rPr lang="en-US" sz="1600" i="1" dirty="0">
                <a:latin typeface="Calibri"/>
                <a:ea typeface="Calibri"/>
                <a:cs typeface="Calibri"/>
                <a:sym typeface="Calibri"/>
              </a:rPr>
              <a:t>All activities and expenditures align with those described in the approved ARP-ESSER III application and are in compliance with ARP Act Sec. 2001(e)(1) and 2001(e)(2)(A-J).</a:t>
            </a:r>
          </a:p>
          <a:p>
            <a:pPr marL="0" lvl="0" indent="0" algn="l" rtl="0">
              <a:lnSpc>
                <a:spcPct val="115000"/>
              </a:lnSpc>
              <a:spcBef>
                <a:spcPts val="1200"/>
              </a:spcBef>
              <a:spcAft>
                <a:spcPts val="0"/>
              </a:spcAft>
              <a:buNone/>
            </a:pPr>
            <a:r>
              <a:rPr lang="en-US" sz="1600" dirty="0"/>
              <a:t> </a:t>
            </a:r>
            <a:r>
              <a:rPr lang="en-US" sz="1600" i="1" dirty="0">
                <a:latin typeface="Calibri"/>
                <a:ea typeface="Calibri"/>
                <a:cs typeface="Calibri"/>
                <a:sym typeface="Calibri"/>
              </a:rPr>
              <a:t>All ESSER-funded activities must also be reasonable and allocable (necessary to respond to, prepare for, or prevent the spread of COVID-19).</a:t>
            </a:r>
          </a:p>
        </p:txBody>
      </p:sp>
      <p:sp>
        <p:nvSpPr>
          <p:cNvPr id="3" name="Slide Number Placeholder 2">
            <a:extLst>
              <a:ext uri="{FF2B5EF4-FFF2-40B4-BE49-F238E27FC236}">
                <a16:creationId xmlns:a16="http://schemas.microsoft.com/office/drawing/2014/main" id="{AD578CD7-E33D-4CD2-A040-6B96AF40D2D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84167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685800" y="2595716"/>
            <a:ext cx="7772400" cy="1228861"/>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Demonstration of Compliance</a:t>
            </a:r>
            <a:endParaRPr dirty="0"/>
          </a:p>
        </p:txBody>
      </p:sp>
    </p:spTree>
    <p:extLst>
      <p:ext uri="{BB962C8B-B14F-4D97-AF65-F5344CB8AC3E}">
        <p14:creationId xmlns:p14="http://schemas.microsoft.com/office/powerpoint/2010/main" val="39015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2CE61-3A03-4DD0-BC8A-A76C48E8CDB1}"/>
              </a:ext>
            </a:extLst>
          </p:cNvPr>
          <p:cNvSpPr>
            <a:spLocks noGrp="1"/>
          </p:cNvSpPr>
          <p:nvPr>
            <p:ph type="title"/>
          </p:nvPr>
        </p:nvSpPr>
        <p:spPr/>
        <p:txBody>
          <a:bodyPr/>
          <a:lstStyle/>
          <a:p>
            <a:r>
              <a:rPr lang="en-US" dirty="0"/>
              <a:t>Demonstration of Compliance</a:t>
            </a:r>
          </a:p>
        </p:txBody>
      </p:sp>
      <p:sp>
        <p:nvSpPr>
          <p:cNvPr id="5" name="Content Placeholder 4">
            <a:extLst>
              <a:ext uri="{FF2B5EF4-FFF2-40B4-BE49-F238E27FC236}">
                <a16:creationId xmlns:a16="http://schemas.microsoft.com/office/drawing/2014/main" id="{D0B26D3F-AE51-47CB-9CF5-4B0D904E4BC8}"/>
              </a:ext>
            </a:extLst>
          </p:cNvPr>
          <p:cNvSpPr>
            <a:spLocks noGrp="1"/>
          </p:cNvSpPr>
          <p:nvPr>
            <p:ph idx="1"/>
          </p:nvPr>
        </p:nvSpPr>
        <p:spPr/>
        <p:txBody>
          <a:bodyPr>
            <a:normAutofit/>
          </a:bodyPr>
          <a:lstStyle/>
          <a:p>
            <a:pPr marL="457200" lvl="0" indent="-279400" algn="l" rtl="0">
              <a:lnSpc>
                <a:spcPct val="100000"/>
              </a:lnSpc>
              <a:spcBef>
                <a:spcPts val="0"/>
              </a:spcBef>
              <a:spcAft>
                <a:spcPts val="0"/>
              </a:spcAft>
              <a:buSzPts val="800"/>
              <a:buFont typeface="Calibri"/>
              <a:buChar char="❏"/>
            </a:pPr>
            <a:r>
              <a:rPr lang="en-US" sz="1600" dirty="0">
                <a:latin typeface="Calibri"/>
                <a:ea typeface="Calibri"/>
                <a:cs typeface="Calibri"/>
                <a:sym typeface="Calibri"/>
              </a:rPr>
              <a:t>Funds expended and activities implemented match the application for funds as approved by CDE.</a:t>
            </a:r>
          </a:p>
          <a:p>
            <a:pPr marL="457200" lvl="0" indent="-279400" algn="l" rtl="0">
              <a:lnSpc>
                <a:spcPct val="100000"/>
              </a:lnSpc>
              <a:spcBef>
                <a:spcPts val="0"/>
              </a:spcBef>
              <a:spcAft>
                <a:spcPts val="0"/>
              </a:spcAft>
              <a:buSzPts val="800"/>
              <a:buFont typeface="Calibri"/>
              <a:buChar char="❏"/>
            </a:pPr>
            <a:r>
              <a:rPr lang="en-US" sz="1600" dirty="0">
                <a:latin typeface="Calibri"/>
                <a:ea typeface="Calibri"/>
                <a:cs typeface="Calibri"/>
                <a:sym typeface="Calibri"/>
              </a:rPr>
              <a:t>Funded activities must be reasonable - based on a prudent person’s judgment, align with similar activities funded with other funds, align with fair market values for such items, with additional considerations made for the LEA’s geographical area and the accessibility of items, or be the most cost-effective way to implement such an activity/purchase such items. </a:t>
            </a:r>
          </a:p>
          <a:p>
            <a:pPr marL="457200" lvl="0" indent="-279400" algn="l" rtl="0">
              <a:lnSpc>
                <a:spcPct val="100000"/>
              </a:lnSpc>
              <a:spcBef>
                <a:spcPts val="0"/>
              </a:spcBef>
              <a:spcAft>
                <a:spcPts val="0"/>
              </a:spcAft>
              <a:buSzPts val="800"/>
              <a:buFont typeface="Calibri"/>
              <a:buChar char="❏"/>
            </a:pPr>
            <a:r>
              <a:rPr lang="en-US" sz="1600" dirty="0">
                <a:latin typeface="Calibri"/>
                <a:ea typeface="Calibri"/>
                <a:cs typeface="Calibri"/>
                <a:sym typeface="Calibri"/>
              </a:rPr>
              <a:t>For ESSER:</a:t>
            </a:r>
          </a:p>
          <a:p>
            <a:pPr marL="800100" lvl="2" indent="-279400" algn="l" rtl="0">
              <a:lnSpc>
                <a:spcPct val="100000"/>
              </a:lnSpc>
              <a:spcBef>
                <a:spcPts val="0"/>
              </a:spcBef>
              <a:spcAft>
                <a:spcPts val="0"/>
              </a:spcAft>
              <a:buSzPts val="800"/>
              <a:buFont typeface="Calibri"/>
              <a:buChar char="❏"/>
            </a:pPr>
            <a:r>
              <a:rPr lang="en-US" sz="1600" dirty="0">
                <a:latin typeface="Calibri"/>
                <a:ea typeface="Calibri"/>
                <a:cs typeface="Calibri"/>
                <a:sym typeface="Calibri"/>
              </a:rPr>
              <a:t>Activities must be allocable, meaning that funded activities or items were made necessary as a result of the COVID-19 pandemic and were necessary in order for the LEA to respond to, prepare for, or prevent the spread of COVID-19.</a:t>
            </a:r>
          </a:p>
          <a:p>
            <a:pPr marL="800100" lvl="2" indent="-279400" algn="l" rtl="0">
              <a:lnSpc>
                <a:spcPct val="100000"/>
              </a:lnSpc>
              <a:spcBef>
                <a:spcPts val="0"/>
              </a:spcBef>
              <a:spcAft>
                <a:spcPts val="0"/>
              </a:spcAft>
              <a:buSzPts val="800"/>
              <a:buFont typeface="Calibri"/>
              <a:buChar char="❏"/>
            </a:pPr>
            <a:r>
              <a:rPr lang="en-US" sz="1600" dirty="0">
                <a:latin typeface="Calibri"/>
                <a:ea typeface="Calibri"/>
                <a:cs typeface="Calibri"/>
                <a:sym typeface="Calibri"/>
              </a:rPr>
              <a:t>ESSER-funded activities were obligated within the performance period (on or after March 13, 2020) and prior to September 30, 2022 for ESSER I, prior to September 30, 2023 for ESSER II, and prior to September 30, 2024 for ARP-ESSER III. </a:t>
            </a:r>
            <a:endParaRPr lang="en-US" sz="4400" dirty="0"/>
          </a:p>
        </p:txBody>
      </p:sp>
      <p:sp>
        <p:nvSpPr>
          <p:cNvPr id="3" name="Slide Number Placeholder 2">
            <a:extLst>
              <a:ext uri="{FF2B5EF4-FFF2-40B4-BE49-F238E27FC236}">
                <a16:creationId xmlns:a16="http://schemas.microsoft.com/office/drawing/2014/main" id="{AD578CD7-E33D-4CD2-A040-6B96AF40D2D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63703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685800" y="2595716"/>
            <a:ext cx="7772400" cy="124476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Examples of Evidence</a:t>
            </a:r>
            <a:endParaRPr/>
          </a:p>
        </p:txBody>
      </p:sp>
    </p:spTree>
    <p:extLst>
      <p:ext uri="{BB962C8B-B14F-4D97-AF65-F5344CB8AC3E}">
        <p14:creationId xmlns:p14="http://schemas.microsoft.com/office/powerpoint/2010/main" val="67505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2CE61-3A03-4DD0-BC8A-A76C48E8CDB1}"/>
              </a:ext>
            </a:extLst>
          </p:cNvPr>
          <p:cNvSpPr>
            <a:spLocks noGrp="1"/>
          </p:cNvSpPr>
          <p:nvPr>
            <p:ph type="title"/>
          </p:nvPr>
        </p:nvSpPr>
        <p:spPr/>
        <p:txBody>
          <a:bodyPr/>
          <a:lstStyle/>
          <a:p>
            <a:r>
              <a:rPr lang="en-US"/>
              <a:t>Examples of Evidence</a:t>
            </a:r>
            <a:endParaRPr lang="en-US" dirty="0"/>
          </a:p>
        </p:txBody>
      </p:sp>
      <p:sp>
        <p:nvSpPr>
          <p:cNvPr id="5" name="Content Placeholder 4">
            <a:extLst>
              <a:ext uri="{FF2B5EF4-FFF2-40B4-BE49-F238E27FC236}">
                <a16:creationId xmlns:a16="http://schemas.microsoft.com/office/drawing/2014/main" id="{D0B26D3F-AE51-47CB-9CF5-4B0D904E4BC8}"/>
              </a:ext>
            </a:extLst>
          </p:cNvPr>
          <p:cNvSpPr>
            <a:spLocks noGrp="1"/>
          </p:cNvSpPr>
          <p:nvPr>
            <p:ph idx="1"/>
          </p:nvPr>
        </p:nvSpPr>
        <p:spPr/>
        <p:txBody>
          <a:bodyPr>
            <a:normAutofit/>
          </a:bodyPr>
          <a:lstStyle/>
          <a:p>
            <a:pPr marL="457200" lvl="0" indent="-279400" algn="l" rtl="0">
              <a:lnSpc>
                <a:spcPct val="100000"/>
              </a:lnSpc>
              <a:spcBef>
                <a:spcPts val="0"/>
              </a:spcBef>
              <a:spcAft>
                <a:spcPts val="0"/>
              </a:spcAft>
              <a:buSzPts val="800"/>
              <a:buFont typeface="Calibri"/>
              <a:buChar char="●"/>
            </a:pPr>
            <a:r>
              <a:rPr lang="en-US" sz="2000" dirty="0">
                <a:latin typeface="Calibri"/>
                <a:ea typeface="Calibri"/>
                <a:cs typeface="Calibri"/>
                <a:sym typeface="Calibri"/>
              </a:rPr>
              <a:t>Expenditure detail reports that demonstrate the use of funds for allowable activities described in the application for funds submitted to and approved by CDE. </a:t>
            </a:r>
          </a:p>
          <a:p>
            <a:pPr marL="457200" lvl="0" indent="-279400" algn="l" rtl="0">
              <a:lnSpc>
                <a:spcPct val="100000"/>
              </a:lnSpc>
              <a:spcBef>
                <a:spcPts val="0"/>
              </a:spcBef>
              <a:spcAft>
                <a:spcPts val="0"/>
              </a:spcAft>
              <a:buSzPts val="800"/>
              <a:buFont typeface="Calibri"/>
              <a:buChar char="●"/>
            </a:pPr>
            <a:r>
              <a:rPr lang="en-US" sz="2000" dirty="0">
                <a:latin typeface="Calibri"/>
                <a:ea typeface="Calibri"/>
                <a:cs typeface="Calibri"/>
                <a:sym typeface="Calibri"/>
              </a:rPr>
              <a:t>Additional documentation that may be requested: </a:t>
            </a:r>
          </a:p>
          <a:p>
            <a:pPr marL="914400" lvl="0" indent="-279400" algn="l" rtl="0">
              <a:lnSpc>
                <a:spcPct val="100000"/>
              </a:lnSpc>
              <a:spcBef>
                <a:spcPts val="0"/>
              </a:spcBef>
              <a:spcAft>
                <a:spcPts val="0"/>
              </a:spcAft>
              <a:buSzPts val="800"/>
              <a:buFont typeface="Calibri"/>
              <a:buChar char="●"/>
            </a:pPr>
            <a:r>
              <a:rPr lang="en-US" sz="2000" dirty="0">
                <a:latin typeface="Calibri"/>
                <a:ea typeface="Calibri"/>
                <a:cs typeface="Calibri"/>
                <a:sym typeface="Calibri"/>
              </a:rPr>
              <a:t>If funds were used to purchase equipment, supplies, and/or materials: submit invoices and/or inventory of equipment</a:t>
            </a:r>
          </a:p>
          <a:p>
            <a:pPr marL="914400" lvl="0" indent="-279400" algn="l" rtl="0">
              <a:lnSpc>
                <a:spcPct val="100000"/>
              </a:lnSpc>
              <a:spcBef>
                <a:spcPts val="0"/>
              </a:spcBef>
              <a:spcAft>
                <a:spcPts val="0"/>
              </a:spcAft>
              <a:buSzPts val="800"/>
              <a:buFont typeface="Calibri"/>
              <a:buChar char="●"/>
            </a:pPr>
            <a:r>
              <a:rPr lang="en-US" sz="2000" dirty="0">
                <a:latin typeface="Calibri"/>
                <a:ea typeface="Calibri"/>
                <a:cs typeface="Calibri"/>
                <a:sym typeface="Calibri"/>
              </a:rPr>
              <a:t>If funds were used to provide professional development: submit PD content such as agendas and materials, induction documents, conference registration</a:t>
            </a:r>
          </a:p>
          <a:p>
            <a:pPr marL="914400" lvl="0" indent="-279400" algn="l" rtl="0">
              <a:lnSpc>
                <a:spcPct val="100000"/>
              </a:lnSpc>
              <a:spcBef>
                <a:spcPts val="0"/>
              </a:spcBef>
              <a:spcAft>
                <a:spcPts val="0"/>
              </a:spcAft>
              <a:buSzPts val="800"/>
              <a:buFont typeface="Calibri"/>
              <a:buChar char="●"/>
            </a:pPr>
            <a:r>
              <a:rPr lang="en-US" sz="2000" dirty="0">
                <a:latin typeface="Calibri"/>
                <a:ea typeface="Calibri"/>
                <a:cs typeface="Calibri"/>
                <a:sym typeface="Calibri"/>
              </a:rPr>
              <a:t>If funds were used to provide FTE: submit samples of staff time and effort</a:t>
            </a:r>
          </a:p>
          <a:p>
            <a:pPr marL="635000" lvl="0" indent="0" algn="l" rtl="0">
              <a:lnSpc>
                <a:spcPct val="100000"/>
              </a:lnSpc>
              <a:spcBef>
                <a:spcPts val="0"/>
              </a:spcBef>
              <a:spcAft>
                <a:spcPts val="0"/>
              </a:spcAft>
              <a:buSzPts val="800"/>
              <a:buNone/>
            </a:pPr>
            <a:endParaRPr lang="en-US" sz="2000" dirty="0">
              <a:latin typeface="Calibri"/>
              <a:ea typeface="Calibri"/>
              <a:cs typeface="Calibri"/>
              <a:sym typeface="Calibri"/>
            </a:endParaRPr>
          </a:p>
          <a:p>
            <a:pPr marL="635000" lvl="0" indent="0" algn="l" rtl="0">
              <a:lnSpc>
                <a:spcPct val="100000"/>
              </a:lnSpc>
              <a:spcBef>
                <a:spcPts val="0"/>
              </a:spcBef>
              <a:spcAft>
                <a:spcPts val="0"/>
              </a:spcAft>
              <a:buSzPts val="800"/>
              <a:buNone/>
            </a:pPr>
            <a:endParaRPr lang="en-US" sz="2000" dirty="0">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AD578CD7-E33D-4CD2-A040-6B96AF40D2DC}"/>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103008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2017</Words>
  <Application>Microsoft Office PowerPoint</Application>
  <PresentationFormat>On-screen Show (4:3)</PresentationFormat>
  <Paragraphs>134</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Museo Slab 500</vt:lpstr>
      <vt:lpstr>Segoe UI</vt:lpstr>
      <vt:lpstr>Office Theme</vt:lpstr>
      <vt:lpstr>Use of Funds  Program Requirement</vt:lpstr>
      <vt:lpstr>Training Overview</vt:lpstr>
      <vt:lpstr>ID 9.1 Use of Funds</vt:lpstr>
      <vt:lpstr>Federal Statute</vt:lpstr>
      <vt:lpstr>Statutory References</vt:lpstr>
      <vt:lpstr>Demonstration of Compliance</vt:lpstr>
      <vt:lpstr>Demonstration of Compliance</vt:lpstr>
      <vt:lpstr>Examples of Evidence</vt:lpstr>
      <vt:lpstr>Examples of Evidence</vt:lpstr>
      <vt:lpstr>Will CDE Review Every Budget Line?  </vt:lpstr>
      <vt:lpstr>Will CDE Review Every Budget Line?  </vt:lpstr>
      <vt:lpstr>Evidence Needed</vt:lpstr>
      <vt:lpstr>Evidence Needed to Determine Reasonableness</vt:lpstr>
      <vt:lpstr>Determining Reasonableness</vt:lpstr>
      <vt:lpstr>Examples of  Additional Evidence</vt:lpstr>
      <vt:lpstr>Use of Funds for Technology</vt:lpstr>
      <vt:lpstr>Use of Funds for Purchased Services</vt:lpstr>
      <vt:lpstr>Use of Funds for Professional Development</vt:lpstr>
      <vt:lpstr>Example of Internal Tracking for Use of Funds </vt:lpstr>
      <vt:lpstr>Additional Resources</vt:lpstr>
      <vt:lpstr>Monitoring Resources </vt:lpstr>
      <vt:lpstr>If you have any questions, contact:</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Owen, Emily</cp:lastModifiedBy>
  <cp:revision>26</cp:revision>
  <dcterms:created xsi:type="dcterms:W3CDTF">2019-06-25T17:30:52Z</dcterms:created>
  <dcterms:modified xsi:type="dcterms:W3CDTF">2021-11-03T19:30:07Z</dcterms:modified>
</cp:coreProperties>
</file>