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6" r:id="rId1"/>
  </p:sldMasterIdLst>
  <p:notesMasterIdLst>
    <p:notesMasterId r:id="rId21"/>
  </p:notesMasterIdLst>
  <p:sldIdLst>
    <p:sldId id="263" r:id="rId2"/>
    <p:sldId id="351" r:id="rId3"/>
    <p:sldId id="352" r:id="rId4"/>
    <p:sldId id="353" r:id="rId5"/>
    <p:sldId id="354" r:id="rId6"/>
    <p:sldId id="355" r:id="rId7"/>
    <p:sldId id="356" r:id="rId8"/>
    <p:sldId id="357" r:id="rId9"/>
    <p:sldId id="358" r:id="rId10"/>
    <p:sldId id="359" r:id="rId11"/>
    <p:sldId id="360" r:id="rId12"/>
    <p:sldId id="361" r:id="rId13"/>
    <p:sldId id="362" r:id="rId14"/>
    <p:sldId id="363" r:id="rId15"/>
    <p:sldId id="364" r:id="rId16"/>
    <p:sldId id="365" r:id="rId17"/>
    <p:sldId id="366" r:id="rId18"/>
    <p:sldId id="367" r:id="rId19"/>
    <p:sldId id="349"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EC4E7"/>
    <a:srgbClr val="33CCFF"/>
    <a:srgbClr val="000000"/>
    <a:srgbClr val="EF7521"/>
    <a:srgbClr val="0066CC"/>
    <a:srgbClr val="5C6670"/>
    <a:srgbClr val="FFC846"/>
    <a:srgbClr val="101E8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87664" autoAdjust="0"/>
  </p:normalViewPr>
  <p:slideViewPr>
    <p:cSldViewPr snapToGrid="0">
      <p:cViewPr varScale="1">
        <p:scale>
          <a:sx n="112" d="100"/>
          <a:sy n="112" d="100"/>
        </p:scale>
        <p:origin x="492" y="10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D2F4DF1-A4D5-4D1D-90D2-EE986E96E0D6}" type="doc">
      <dgm:prSet loTypeId="urn:microsoft.com/office/officeart/2005/8/layout/hList3" loCatId="list" qsTypeId="urn:microsoft.com/office/officeart/2005/8/quickstyle/simple1" qsCatId="simple" csTypeId="urn:microsoft.com/office/officeart/2005/8/colors/accent1_2" csCatId="accent1" phldr="1"/>
      <dgm:spPr/>
      <dgm:t>
        <a:bodyPr/>
        <a:lstStyle/>
        <a:p>
          <a:endParaRPr lang="en-US"/>
        </a:p>
      </dgm:t>
    </dgm:pt>
    <dgm:pt modelId="{16D3392B-9CB3-456C-A927-0B22C60AECF6}">
      <dgm:prSet phldrT="[Text]"/>
      <dgm:spPr/>
      <dgm:t>
        <a:bodyPr/>
        <a:lstStyle/>
        <a:p>
          <a:r>
            <a:rPr lang="en-US" dirty="0" smtClean="0"/>
            <a:t>Possible Barriers to Equitable Access or Participation</a:t>
          </a:r>
          <a:endParaRPr lang="en-US" dirty="0"/>
        </a:p>
      </dgm:t>
    </dgm:pt>
    <dgm:pt modelId="{E3695674-7ABF-4BE0-8D3C-A39D766AB481}" type="parTrans" cxnId="{3E810210-4055-445E-9ACB-6C943886D7F5}">
      <dgm:prSet/>
      <dgm:spPr/>
      <dgm:t>
        <a:bodyPr/>
        <a:lstStyle/>
        <a:p>
          <a:endParaRPr lang="en-US"/>
        </a:p>
      </dgm:t>
    </dgm:pt>
    <dgm:pt modelId="{D3A7B457-32F5-447F-A356-EB428AB2073D}" type="sibTrans" cxnId="{3E810210-4055-445E-9ACB-6C943886D7F5}">
      <dgm:prSet/>
      <dgm:spPr/>
      <dgm:t>
        <a:bodyPr/>
        <a:lstStyle/>
        <a:p>
          <a:endParaRPr lang="en-US"/>
        </a:p>
      </dgm:t>
    </dgm:pt>
    <dgm:pt modelId="{822DEA05-F351-4B02-A759-95CEC92B9DDB}">
      <dgm:prSet phldrT="[Text]"/>
      <dgm:spPr/>
      <dgm:t>
        <a:bodyPr/>
        <a:lstStyle/>
        <a:p>
          <a:r>
            <a:rPr lang="en-US" dirty="0" smtClean="0"/>
            <a:t>Gender</a:t>
          </a:r>
          <a:endParaRPr lang="en-US" dirty="0"/>
        </a:p>
      </dgm:t>
    </dgm:pt>
    <dgm:pt modelId="{0EC683EF-B8C4-4EE4-93D5-B5F59AAAC634}" type="parTrans" cxnId="{3A49DE8D-2CCE-48FA-AB34-BCBF67DD40B2}">
      <dgm:prSet/>
      <dgm:spPr/>
      <dgm:t>
        <a:bodyPr/>
        <a:lstStyle/>
        <a:p>
          <a:endParaRPr lang="en-US"/>
        </a:p>
      </dgm:t>
    </dgm:pt>
    <dgm:pt modelId="{9D400A8F-F715-44A3-B19E-899063073E2F}" type="sibTrans" cxnId="{3A49DE8D-2CCE-48FA-AB34-BCBF67DD40B2}">
      <dgm:prSet/>
      <dgm:spPr/>
      <dgm:t>
        <a:bodyPr/>
        <a:lstStyle/>
        <a:p>
          <a:endParaRPr lang="en-US"/>
        </a:p>
      </dgm:t>
    </dgm:pt>
    <dgm:pt modelId="{42031374-BF3F-4DBB-B73A-583022AA2B75}">
      <dgm:prSet phldrT="[Text]"/>
      <dgm:spPr/>
      <dgm:t>
        <a:bodyPr/>
        <a:lstStyle/>
        <a:p>
          <a:r>
            <a:rPr lang="en-US" dirty="0" smtClean="0"/>
            <a:t>Race</a:t>
          </a:r>
          <a:endParaRPr lang="en-US" dirty="0"/>
        </a:p>
      </dgm:t>
    </dgm:pt>
    <dgm:pt modelId="{2FB68335-2AF8-42C4-B264-DE68DAE0E997}" type="parTrans" cxnId="{03F789C5-7A07-49CA-9641-DC26A433FA0F}">
      <dgm:prSet/>
      <dgm:spPr/>
      <dgm:t>
        <a:bodyPr/>
        <a:lstStyle/>
        <a:p>
          <a:endParaRPr lang="en-US"/>
        </a:p>
      </dgm:t>
    </dgm:pt>
    <dgm:pt modelId="{480A908E-E0F9-4CF3-A110-775377C675EF}" type="sibTrans" cxnId="{03F789C5-7A07-49CA-9641-DC26A433FA0F}">
      <dgm:prSet/>
      <dgm:spPr/>
      <dgm:t>
        <a:bodyPr/>
        <a:lstStyle/>
        <a:p>
          <a:endParaRPr lang="en-US"/>
        </a:p>
      </dgm:t>
    </dgm:pt>
    <dgm:pt modelId="{D96FF01D-2B3E-4243-9D5C-580E403F839D}">
      <dgm:prSet phldrT="[Text]"/>
      <dgm:spPr/>
      <dgm:t>
        <a:bodyPr/>
        <a:lstStyle/>
        <a:p>
          <a:r>
            <a:rPr lang="en-US" dirty="0" smtClean="0"/>
            <a:t>National Origin</a:t>
          </a:r>
          <a:endParaRPr lang="en-US" dirty="0"/>
        </a:p>
      </dgm:t>
    </dgm:pt>
    <dgm:pt modelId="{502185D6-432A-4EDC-A767-428EA7422F82}" type="parTrans" cxnId="{2873AA23-88B9-4340-96E7-1C2BAA1FE31D}">
      <dgm:prSet/>
      <dgm:spPr/>
      <dgm:t>
        <a:bodyPr/>
        <a:lstStyle/>
        <a:p>
          <a:endParaRPr lang="en-US"/>
        </a:p>
      </dgm:t>
    </dgm:pt>
    <dgm:pt modelId="{EC220FFE-D025-4D66-A7B8-17BF4B7DB360}" type="sibTrans" cxnId="{2873AA23-88B9-4340-96E7-1C2BAA1FE31D}">
      <dgm:prSet/>
      <dgm:spPr/>
      <dgm:t>
        <a:bodyPr/>
        <a:lstStyle/>
        <a:p>
          <a:endParaRPr lang="en-US"/>
        </a:p>
      </dgm:t>
    </dgm:pt>
    <dgm:pt modelId="{6F007A4D-5A1F-4F24-A3C9-C8B4509F87B8}">
      <dgm:prSet phldrT="[Text]"/>
      <dgm:spPr/>
      <dgm:t>
        <a:bodyPr/>
        <a:lstStyle/>
        <a:p>
          <a:r>
            <a:rPr lang="en-US" dirty="0" smtClean="0"/>
            <a:t>Color</a:t>
          </a:r>
          <a:endParaRPr lang="en-US" dirty="0"/>
        </a:p>
      </dgm:t>
    </dgm:pt>
    <dgm:pt modelId="{D4A20FE6-63F3-4049-A18A-81969DE7E2F9}" type="parTrans" cxnId="{66EF99D7-84ED-4B2D-AAAC-6148DDC830A9}">
      <dgm:prSet/>
      <dgm:spPr/>
      <dgm:t>
        <a:bodyPr/>
        <a:lstStyle/>
        <a:p>
          <a:endParaRPr lang="en-US"/>
        </a:p>
      </dgm:t>
    </dgm:pt>
    <dgm:pt modelId="{E1299E5E-2EDD-4DE5-A00F-C5EF1BABCFD5}" type="sibTrans" cxnId="{66EF99D7-84ED-4B2D-AAAC-6148DDC830A9}">
      <dgm:prSet/>
      <dgm:spPr/>
      <dgm:t>
        <a:bodyPr/>
        <a:lstStyle/>
        <a:p>
          <a:endParaRPr lang="en-US"/>
        </a:p>
      </dgm:t>
    </dgm:pt>
    <dgm:pt modelId="{014AC2E7-9659-4EE9-8967-2886E5A44AA8}">
      <dgm:prSet phldrT="[Text]"/>
      <dgm:spPr/>
      <dgm:t>
        <a:bodyPr/>
        <a:lstStyle/>
        <a:p>
          <a:r>
            <a:rPr lang="en-US" dirty="0" smtClean="0"/>
            <a:t>Disability</a:t>
          </a:r>
          <a:endParaRPr lang="en-US" dirty="0"/>
        </a:p>
      </dgm:t>
    </dgm:pt>
    <dgm:pt modelId="{81D1F763-D320-4B3D-BA50-589B9B700037}" type="parTrans" cxnId="{7165D151-3D32-488E-B724-1291FE52E0BB}">
      <dgm:prSet/>
      <dgm:spPr/>
      <dgm:t>
        <a:bodyPr/>
        <a:lstStyle/>
        <a:p>
          <a:endParaRPr lang="en-US"/>
        </a:p>
      </dgm:t>
    </dgm:pt>
    <dgm:pt modelId="{7692B6F5-9AF7-41F4-A0FD-DD64D538E2E8}" type="sibTrans" cxnId="{7165D151-3D32-488E-B724-1291FE52E0BB}">
      <dgm:prSet/>
      <dgm:spPr/>
      <dgm:t>
        <a:bodyPr/>
        <a:lstStyle/>
        <a:p>
          <a:endParaRPr lang="en-US"/>
        </a:p>
      </dgm:t>
    </dgm:pt>
    <dgm:pt modelId="{A785AC09-7DBA-42FB-9419-DDB01A4F19CF}">
      <dgm:prSet phldrT="[Text]"/>
      <dgm:spPr/>
      <dgm:t>
        <a:bodyPr/>
        <a:lstStyle/>
        <a:p>
          <a:r>
            <a:rPr lang="en-US" dirty="0" smtClean="0"/>
            <a:t>Age</a:t>
          </a:r>
          <a:endParaRPr lang="en-US" dirty="0"/>
        </a:p>
      </dgm:t>
    </dgm:pt>
    <dgm:pt modelId="{0478649A-06E4-4BC6-AC31-F2E91E1B4CFD}" type="parTrans" cxnId="{2E0D8933-AF29-49FB-9613-6D711CE7FF69}">
      <dgm:prSet/>
      <dgm:spPr/>
      <dgm:t>
        <a:bodyPr/>
        <a:lstStyle/>
        <a:p>
          <a:endParaRPr lang="en-US"/>
        </a:p>
      </dgm:t>
    </dgm:pt>
    <dgm:pt modelId="{892BA8A9-A7CD-4100-A7A2-A4B4A715EE94}" type="sibTrans" cxnId="{2E0D8933-AF29-49FB-9613-6D711CE7FF69}">
      <dgm:prSet/>
      <dgm:spPr/>
      <dgm:t>
        <a:bodyPr/>
        <a:lstStyle/>
        <a:p>
          <a:endParaRPr lang="en-US"/>
        </a:p>
      </dgm:t>
    </dgm:pt>
    <dgm:pt modelId="{80479BED-DE29-4690-BB21-AC6CF3E92D38}">
      <dgm:prSet phldrT="[Text]"/>
      <dgm:spPr/>
      <dgm:t>
        <a:bodyPr/>
        <a:lstStyle/>
        <a:p>
          <a:r>
            <a:rPr lang="en-US" dirty="0" smtClean="0"/>
            <a:t>Other</a:t>
          </a:r>
          <a:endParaRPr lang="en-US" dirty="0"/>
        </a:p>
      </dgm:t>
    </dgm:pt>
    <dgm:pt modelId="{A3462401-9C54-4833-A412-47560D9C4D60}" type="parTrans" cxnId="{C7924FD5-38D1-42D6-AA74-6F2F5845B04E}">
      <dgm:prSet/>
      <dgm:spPr/>
      <dgm:t>
        <a:bodyPr/>
        <a:lstStyle/>
        <a:p>
          <a:endParaRPr lang="en-US"/>
        </a:p>
      </dgm:t>
    </dgm:pt>
    <dgm:pt modelId="{DC86DB0D-B931-4FA6-8885-DBADB7896E9A}" type="sibTrans" cxnId="{C7924FD5-38D1-42D6-AA74-6F2F5845B04E}">
      <dgm:prSet/>
      <dgm:spPr/>
      <dgm:t>
        <a:bodyPr/>
        <a:lstStyle/>
        <a:p>
          <a:endParaRPr lang="en-US"/>
        </a:p>
      </dgm:t>
    </dgm:pt>
    <dgm:pt modelId="{9EA16082-89ED-4BCC-8EC0-602D326230D7}" type="pres">
      <dgm:prSet presAssocID="{BD2F4DF1-A4D5-4D1D-90D2-EE986E96E0D6}" presName="composite" presStyleCnt="0">
        <dgm:presLayoutVars>
          <dgm:chMax val="1"/>
          <dgm:dir/>
          <dgm:resizeHandles val="exact"/>
        </dgm:presLayoutVars>
      </dgm:prSet>
      <dgm:spPr/>
      <dgm:t>
        <a:bodyPr/>
        <a:lstStyle/>
        <a:p>
          <a:endParaRPr lang="en-US"/>
        </a:p>
      </dgm:t>
    </dgm:pt>
    <dgm:pt modelId="{AA2080CE-40D6-4BC1-BC4D-3599BCE1EDDF}" type="pres">
      <dgm:prSet presAssocID="{16D3392B-9CB3-456C-A927-0B22C60AECF6}" presName="roof" presStyleLbl="dkBgShp" presStyleIdx="0" presStyleCnt="2" custLinFactNeighborX="-1507"/>
      <dgm:spPr/>
      <dgm:t>
        <a:bodyPr/>
        <a:lstStyle/>
        <a:p>
          <a:endParaRPr lang="en-US"/>
        </a:p>
      </dgm:t>
    </dgm:pt>
    <dgm:pt modelId="{B63446F3-3AE3-4A39-9EE9-7BC9238B89B9}" type="pres">
      <dgm:prSet presAssocID="{16D3392B-9CB3-456C-A927-0B22C60AECF6}" presName="pillars" presStyleCnt="0"/>
      <dgm:spPr/>
    </dgm:pt>
    <dgm:pt modelId="{1049F639-FDCB-44BC-9374-F5853F293DD5}" type="pres">
      <dgm:prSet presAssocID="{16D3392B-9CB3-456C-A927-0B22C60AECF6}" presName="pillar1" presStyleLbl="node1" presStyleIdx="0" presStyleCnt="7">
        <dgm:presLayoutVars>
          <dgm:bulletEnabled val="1"/>
        </dgm:presLayoutVars>
      </dgm:prSet>
      <dgm:spPr/>
      <dgm:t>
        <a:bodyPr/>
        <a:lstStyle/>
        <a:p>
          <a:endParaRPr lang="en-US"/>
        </a:p>
      </dgm:t>
    </dgm:pt>
    <dgm:pt modelId="{7114004F-7FBA-4B4B-919F-0666004B28B4}" type="pres">
      <dgm:prSet presAssocID="{42031374-BF3F-4DBB-B73A-583022AA2B75}" presName="pillarX" presStyleLbl="node1" presStyleIdx="1" presStyleCnt="7">
        <dgm:presLayoutVars>
          <dgm:bulletEnabled val="1"/>
        </dgm:presLayoutVars>
      </dgm:prSet>
      <dgm:spPr/>
      <dgm:t>
        <a:bodyPr/>
        <a:lstStyle/>
        <a:p>
          <a:endParaRPr lang="en-US"/>
        </a:p>
      </dgm:t>
    </dgm:pt>
    <dgm:pt modelId="{6C676AA8-E71A-4C66-A5D5-841B5EE15673}" type="pres">
      <dgm:prSet presAssocID="{D96FF01D-2B3E-4243-9D5C-580E403F839D}" presName="pillarX" presStyleLbl="node1" presStyleIdx="2" presStyleCnt="7">
        <dgm:presLayoutVars>
          <dgm:bulletEnabled val="1"/>
        </dgm:presLayoutVars>
      </dgm:prSet>
      <dgm:spPr/>
      <dgm:t>
        <a:bodyPr/>
        <a:lstStyle/>
        <a:p>
          <a:endParaRPr lang="en-US"/>
        </a:p>
      </dgm:t>
    </dgm:pt>
    <dgm:pt modelId="{32C5C47B-4A77-4CF8-9385-95F714BD15A9}" type="pres">
      <dgm:prSet presAssocID="{6F007A4D-5A1F-4F24-A3C9-C8B4509F87B8}" presName="pillarX" presStyleLbl="node1" presStyleIdx="3" presStyleCnt="7">
        <dgm:presLayoutVars>
          <dgm:bulletEnabled val="1"/>
        </dgm:presLayoutVars>
      </dgm:prSet>
      <dgm:spPr/>
      <dgm:t>
        <a:bodyPr/>
        <a:lstStyle/>
        <a:p>
          <a:endParaRPr lang="en-US"/>
        </a:p>
      </dgm:t>
    </dgm:pt>
    <dgm:pt modelId="{D2684DBF-679F-421C-852A-19A3BF0AF5AC}" type="pres">
      <dgm:prSet presAssocID="{014AC2E7-9659-4EE9-8967-2886E5A44AA8}" presName="pillarX" presStyleLbl="node1" presStyleIdx="4" presStyleCnt="7">
        <dgm:presLayoutVars>
          <dgm:bulletEnabled val="1"/>
        </dgm:presLayoutVars>
      </dgm:prSet>
      <dgm:spPr/>
      <dgm:t>
        <a:bodyPr/>
        <a:lstStyle/>
        <a:p>
          <a:endParaRPr lang="en-US"/>
        </a:p>
      </dgm:t>
    </dgm:pt>
    <dgm:pt modelId="{C978D872-D35C-4E2B-9C26-1050C3C81EBF}" type="pres">
      <dgm:prSet presAssocID="{A785AC09-7DBA-42FB-9419-DDB01A4F19CF}" presName="pillarX" presStyleLbl="node1" presStyleIdx="5" presStyleCnt="7">
        <dgm:presLayoutVars>
          <dgm:bulletEnabled val="1"/>
        </dgm:presLayoutVars>
      </dgm:prSet>
      <dgm:spPr/>
      <dgm:t>
        <a:bodyPr/>
        <a:lstStyle/>
        <a:p>
          <a:endParaRPr lang="en-US"/>
        </a:p>
      </dgm:t>
    </dgm:pt>
    <dgm:pt modelId="{760C6B63-B688-4A50-99F4-88B780B33625}" type="pres">
      <dgm:prSet presAssocID="{80479BED-DE29-4690-BB21-AC6CF3E92D38}" presName="pillarX" presStyleLbl="node1" presStyleIdx="6" presStyleCnt="7">
        <dgm:presLayoutVars>
          <dgm:bulletEnabled val="1"/>
        </dgm:presLayoutVars>
      </dgm:prSet>
      <dgm:spPr/>
      <dgm:t>
        <a:bodyPr/>
        <a:lstStyle/>
        <a:p>
          <a:endParaRPr lang="en-US"/>
        </a:p>
      </dgm:t>
    </dgm:pt>
    <dgm:pt modelId="{D25FFB28-6669-4BD0-B7E0-F792BBB12056}" type="pres">
      <dgm:prSet presAssocID="{16D3392B-9CB3-456C-A927-0B22C60AECF6}" presName="base" presStyleLbl="dkBgShp" presStyleIdx="1" presStyleCnt="2"/>
      <dgm:spPr/>
    </dgm:pt>
  </dgm:ptLst>
  <dgm:cxnLst>
    <dgm:cxn modelId="{918F59CF-14B4-497E-A1DE-0F24F797A751}" type="presOf" srcId="{42031374-BF3F-4DBB-B73A-583022AA2B75}" destId="{7114004F-7FBA-4B4B-919F-0666004B28B4}" srcOrd="0" destOrd="0" presId="urn:microsoft.com/office/officeart/2005/8/layout/hList3"/>
    <dgm:cxn modelId="{A6102D43-C97E-4CAC-B4B7-F15673927E66}" type="presOf" srcId="{BD2F4DF1-A4D5-4D1D-90D2-EE986E96E0D6}" destId="{9EA16082-89ED-4BCC-8EC0-602D326230D7}" srcOrd="0" destOrd="0" presId="urn:microsoft.com/office/officeart/2005/8/layout/hList3"/>
    <dgm:cxn modelId="{66EF99D7-84ED-4B2D-AAAC-6148DDC830A9}" srcId="{16D3392B-9CB3-456C-A927-0B22C60AECF6}" destId="{6F007A4D-5A1F-4F24-A3C9-C8B4509F87B8}" srcOrd="3" destOrd="0" parTransId="{D4A20FE6-63F3-4049-A18A-81969DE7E2F9}" sibTransId="{E1299E5E-2EDD-4DE5-A00F-C5EF1BABCFD5}"/>
    <dgm:cxn modelId="{2873AA23-88B9-4340-96E7-1C2BAA1FE31D}" srcId="{16D3392B-9CB3-456C-A927-0B22C60AECF6}" destId="{D96FF01D-2B3E-4243-9D5C-580E403F839D}" srcOrd="2" destOrd="0" parTransId="{502185D6-432A-4EDC-A767-428EA7422F82}" sibTransId="{EC220FFE-D025-4D66-A7B8-17BF4B7DB360}"/>
    <dgm:cxn modelId="{51195EBD-6094-40D3-9469-5EFDA5E29C67}" type="presOf" srcId="{6F007A4D-5A1F-4F24-A3C9-C8B4509F87B8}" destId="{32C5C47B-4A77-4CF8-9385-95F714BD15A9}" srcOrd="0" destOrd="0" presId="urn:microsoft.com/office/officeart/2005/8/layout/hList3"/>
    <dgm:cxn modelId="{6218D5B5-3CFE-447E-BBFF-EA42FB63C337}" type="presOf" srcId="{80479BED-DE29-4690-BB21-AC6CF3E92D38}" destId="{760C6B63-B688-4A50-99F4-88B780B33625}" srcOrd="0" destOrd="0" presId="urn:microsoft.com/office/officeart/2005/8/layout/hList3"/>
    <dgm:cxn modelId="{96C17448-146E-420B-A734-855A8FE6FE46}" type="presOf" srcId="{014AC2E7-9659-4EE9-8967-2886E5A44AA8}" destId="{D2684DBF-679F-421C-852A-19A3BF0AF5AC}" srcOrd="0" destOrd="0" presId="urn:microsoft.com/office/officeart/2005/8/layout/hList3"/>
    <dgm:cxn modelId="{7F0D2D29-A517-41E9-8B9A-1B681F45F998}" type="presOf" srcId="{A785AC09-7DBA-42FB-9419-DDB01A4F19CF}" destId="{C978D872-D35C-4E2B-9C26-1050C3C81EBF}" srcOrd="0" destOrd="0" presId="urn:microsoft.com/office/officeart/2005/8/layout/hList3"/>
    <dgm:cxn modelId="{2E0D8933-AF29-49FB-9613-6D711CE7FF69}" srcId="{16D3392B-9CB3-456C-A927-0B22C60AECF6}" destId="{A785AC09-7DBA-42FB-9419-DDB01A4F19CF}" srcOrd="5" destOrd="0" parTransId="{0478649A-06E4-4BC6-AC31-F2E91E1B4CFD}" sibTransId="{892BA8A9-A7CD-4100-A7A2-A4B4A715EE94}"/>
    <dgm:cxn modelId="{3FE248F0-232C-4C22-B511-CF7F06977137}" type="presOf" srcId="{16D3392B-9CB3-456C-A927-0B22C60AECF6}" destId="{AA2080CE-40D6-4BC1-BC4D-3599BCE1EDDF}" srcOrd="0" destOrd="0" presId="urn:microsoft.com/office/officeart/2005/8/layout/hList3"/>
    <dgm:cxn modelId="{7165D151-3D32-488E-B724-1291FE52E0BB}" srcId="{16D3392B-9CB3-456C-A927-0B22C60AECF6}" destId="{014AC2E7-9659-4EE9-8967-2886E5A44AA8}" srcOrd="4" destOrd="0" parTransId="{81D1F763-D320-4B3D-BA50-589B9B700037}" sibTransId="{7692B6F5-9AF7-41F4-A0FD-DD64D538E2E8}"/>
    <dgm:cxn modelId="{5DF236FD-BB3D-4BF1-A6B3-2FF0DFDE6313}" type="presOf" srcId="{D96FF01D-2B3E-4243-9D5C-580E403F839D}" destId="{6C676AA8-E71A-4C66-A5D5-841B5EE15673}" srcOrd="0" destOrd="0" presId="urn:microsoft.com/office/officeart/2005/8/layout/hList3"/>
    <dgm:cxn modelId="{03F789C5-7A07-49CA-9641-DC26A433FA0F}" srcId="{16D3392B-9CB3-456C-A927-0B22C60AECF6}" destId="{42031374-BF3F-4DBB-B73A-583022AA2B75}" srcOrd="1" destOrd="0" parTransId="{2FB68335-2AF8-42C4-B264-DE68DAE0E997}" sibTransId="{480A908E-E0F9-4CF3-A110-775377C675EF}"/>
    <dgm:cxn modelId="{3E810210-4055-445E-9ACB-6C943886D7F5}" srcId="{BD2F4DF1-A4D5-4D1D-90D2-EE986E96E0D6}" destId="{16D3392B-9CB3-456C-A927-0B22C60AECF6}" srcOrd="0" destOrd="0" parTransId="{E3695674-7ABF-4BE0-8D3C-A39D766AB481}" sibTransId="{D3A7B457-32F5-447F-A356-EB428AB2073D}"/>
    <dgm:cxn modelId="{A2CA03B8-A25F-4F8D-A6ED-34B2377225F4}" type="presOf" srcId="{822DEA05-F351-4B02-A759-95CEC92B9DDB}" destId="{1049F639-FDCB-44BC-9374-F5853F293DD5}" srcOrd="0" destOrd="0" presId="urn:microsoft.com/office/officeart/2005/8/layout/hList3"/>
    <dgm:cxn modelId="{C7924FD5-38D1-42D6-AA74-6F2F5845B04E}" srcId="{16D3392B-9CB3-456C-A927-0B22C60AECF6}" destId="{80479BED-DE29-4690-BB21-AC6CF3E92D38}" srcOrd="6" destOrd="0" parTransId="{A3462401-9C54-4833-A412-47560D9C4D60}" sibTransId="{DC86DB0D-B931-4FA6-8885-DBADB7896E9A}"/>
    <dgm:cxn modelId="{3A49DE8D-2CCE-48FA-AB34-BCBF67DD40B2}" srcId="{16D3392B-9CB3-456C-A927-0B22C60AECF6}" destId="{822DEA05-F351-4B02-A759-95CEC92B9DDB}" srcOrd="0" destOrd="0" parTransId="{0EC683EF-B8C4-4EE4-93D5-B5F59AAAC634}" sibTransId="{9D400A8F-F715-44A3-B19E-899063073E2F}"/>
    <dgm:cxn modelId="{4D06C098-01BF-494F-AAEF-AC069051584B}" type="presParOf" srcId="{9EA16082-89ED-4BCC-8EC0-602D326230D7}" destId="{AA2080CE-40D6-4BC1-BC4D-3599BCE1EDDF}" srcOrd="0" destOrd="0" presId="urn:microsoft.com/office/officeart/2005/8/layout/hList3"/>
    <dgm:cxn modelId="{8395A231-DFDD-40A6-A807-9A422BD12F59}" type="presParOf" srcId="{9EA16082-89ED-4BCC-8EC0-602D326230D7}" destId="{B63446F3-3AE3-4A39-9EE9-7BC9238B89B9}" srcOrd="1" destOrd="0" presId="urn:microsoft.com/office/officeart/2005/8/layout/hList3"/>
    <dgm:cxn modelId="{DF76EB48-8503-4EAF-8721-39F43EDB34DC}" type="presParOf" srcId="{B63446F3-3AE3-4A39-9EE9-7BC9238B89B9}" destId="{1049F639-FDCB-44BC-9374-F5853F293DD5}" srcOrd="0" destOrd="0" presId="urn:microsoft.com/office/officeart/2005/8/layout/hList3"/>
    <dgm:cxn modelId="{E74C7E40-CADC-4E47-8B71-F1988CC87636}" type="presParOf" srcId="{B63446F3-3AE3-4A39-9EE9-7BC9238B89B9}" destId="{7114004F-7FBA-4B4B-919F-0666004B28B4}" srcOrd="1" destOrd="0" presId="urn:microsoft.com/office/officeart/2005/8/layout/hList3"/>
    <dgm:cxn modelId="{D78D4185-1C21-4A95-A06C-BE92CBF52951}" type="presParOf" srcId="{B63446F3-3AE3-4A39-9EE9-7BC9238B89B9}" destId="{6C676AA8-E71A-4C66-A5D5-841B5EE15673}" srcOrd="2" destOrd="0" presId="urn:microsoft.com/office/officeart/2005/8/layout/hList3"/>
    <dgm:cxn modelId="{E86EC5A3-02CC-4485-A219-EBEDBF963AED}" type="presParOf" srcId="{B63446F3-3AE3-4A39-9EE9-7BC9238B89B9}" destId="{32C5C47B-4A77-4CF8-9385-95F714BD15A9}" srcOrd="3" destOrd="0" presId="urn:microsoft.com/office/officeart/2005/8/layout/hList3"/>
    <dgm:cxn modelId="{F8911012-57FF-4626-929D-5233BF2E5D16}" type="presParOf" srcId="{B63446F3-3AE3-4A39-9EE9-7BC9238B89B9}" destId="{D2684DBF-679F-421C-852A-19A3BF0AF5AC}" srcOrd="4" destOrd="0" presId="urn:microsoft.com/office/officeart/2005/8/layout/hList3"/>
    <dgm:cxn modelId="{D3856B79-34D3-4428-8CAB-92A750937796}" type="presParOf" srcId="{B63446F3-3AE3-4A39-9EE9-7BC9238B89B9}" destId="{C978D872-D35C-4E2B-9C26-1050C3C81EBF}" srcOrd="5" destOrd="0" presId="urn:microsoft.com/office/officeart/2005/8/layout/hList3"/>
    <dgm:cxn modelId="{C7F8A438-598F-4CDE-B5CF-983C828010FC}" type="presParOf" srcId="{B63446F3-3AE3-4A39-9EE9-7BC9238B89B9}" destId="{760C6B63-B688-4A50-99F4-88B780B33625}" srcOrd="6" destOrd="0" presId="urn:microsoft.com/office/officeart/2005/8/layout/hList3"/>
    <dgm:cxn modelId="{7E7EA161-CB7D-491A-96B4-A82D96F035B0}" type="presParOf" srcId="{9EA16082-89ED-4BCC-8EC0-602D326230D7}" destId="{D25FFB28-6669-4BD0-B7E0-F792BBB12056}" srcOrd="2" destOrd="0" presId="urn:microsoft.com/office/officeart/2005/8/layout/hList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A2080CE-40D6-4BC1-BC4D-3599BCE1EDDF}">
      <dsp:nvSpPr>
        <dsp:cNvPr id="0" name=""/>
        <dsp:cNvSpPr/>
      </dsp:nvSpPr>
      <dsp:spPr>
        <a:xfrm>
          <a:off x="0" y="0"/>
          <a:ext cx="7922382" cy="779627"/>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n-US" sz="2800" kern="1200" dirty="0" smtClean="0"/>
            <a:t>Possible Barriers to Equitable Access or Participation</a:t>
          </a:r>
          <a:endParaRPr lang="en-US" sz="2800" kern="1200" dirty="0"/>
        </a:p>
      </dsp:txBody>
      <dsp:txXfrm>
        <a:off x="0" y="0"/>
        <a:ext cx="7922382" cy="779627"/>
      </dsp:txXfrm>
    </dsp:sp>
    <dsp:sp modelId="{1049F639-FDCB-44BC-9374-F5853F293DD5}">
      <dsp:nvSpPr>
        <dsp:cNvPr id="0" name=""/>
        <dsp:cNvSpPr/>
      </dsp:nvSpPr>
      <dsp:spPr>
        <a:xfrm>
          <a:off x="967" y="779627"/>
          <a:ext cx="1131492" cy="163721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t>Gender</a:t>
          </a:r>
          <a:endParaRPr lang="en-US" sz="2000" kern="1200" dirty="0"/>
        </a:p>
      </dsp:txBody>
      <dsp:txXfrm>
        <a:off x="967" y="779627"/>
        <a:ext cx="1131492" cy="1637218"/>
      </dsp:txXfrm>
    </dsp:sp>
    <dsp:sp modelId="{7114004F-7FBA-4B4B-919F-0666004B28B4}">
      <dsp:nvSpPr>
        <dsp:cNvPr id="0" name=""/>
        <dsp:cNvSpPr/>
      </dsp:nvSpPr>
      <dsp:spPr>
        <a:xfrm>
          <a:off x="1132459" y="779627"/>
          <a:ext cx="1131492" cy="163721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t>Race</a:t>
          </a:r>
          <a:endParaRPr lang="en-US" sz="2000" kern="1200" dirty="0"/>
        </a:p>
      </dsp:txBody>
      <dsp:txXfrm>
        <a:off x="1132459" y="779627"/>
        <a:ext cx="1131492" cy="1637218"/>
      </dsp:txXfrm>
    </dsp:sp>
    <dsp:sp modelId="{6C676AA8-E71A-4C66-A5D5-841B5EE15673}">
      <dsp:nvSpPr>
        <dsp:cNvPr id="0" name=""/>
        <dsp:cNvSpPr/>
      </dsp:nvSpPr>
      <dsp:spPr>
        <a:xfrm>
          <a:off x="2263952" y="779627"/>
          <a:ext cx="1131492" cy="163721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t>National Origin</a:t>
          </a:r>
          <a:endParaRPr lang="en-US" sz="2000" kern="1200" dirty="0"/>
        </a:p>
      </dsp:txBody>
      <dsp:txXfrm>
        <a:off x="2263952" y="779627"/>
        <a:ext cx="1131492" cy="1637218"/>
      </dsp:txXfrm>
    </dsp:sp>
    <dsp:sp modelId="{32C5C47B-4A77-4CF8-9385-95F714BD15A9}">
      <dsp:nvSpPr>
        <dsp:cNvPr id="0" name=""/>
        <dsp:cNvSpPr/>
      </dsp:nvSpPr>
      <dsp:spPr>
        <a:xfrm>
          <a:off x="3395444" y="779627"/>
          <a:ext cx="1131492" cy="163721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t>Color</a:t>
          </a:r>
          <a:endParaRPr lang="en-US" sz="2000" kern="1200" dirty="0"/>
        </a:p>
      </dsp:txBody>
      <dsp:txXfrm>
        <a:off x="3395444" y="779627"/>
        <a:ext cx="1131492" cy="1637218"/>
      </dsp:txXfrm>
    </dsp:sp>
    <dsp:sp modelId="{D2684DBF-679F-421C-852A-19A3BF0AF5AC}">
      <dsp:nvSpPr>
        <dsp:cNvPr id="0" name=""/>
        <dsp:cNvSpPr/>
      </dsp:nvSpPr>
      <dsp:spPr>
        <a:xfrm>
          <a:off x="4526937" y="779627"/>
          <a:ext cx="1131492" cy="163721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t>Disability</a:t>
          </a:r>
          <a:endParaRPr lang="en-US" sz="2000" kern="1200" dirty="0"/>
        </a:p>
      </dsp:txBody>
      <dsp:txXfrm>
        <a:off x="4526937" y="779627"/>
        <a:ext cx="1131492" cy="1637218"/>
      </dsp:txXfrm>
    </dsp:sp>
    <dsp:sp modelId="{C978D872-D35C-4E2B-9C26-1050C3C81EBF}">
      <dsp:nvSpPr>
        <dsp:cNvPr id="0" name=""/>
        <dsp:cNvSpPr/>
      </dsp:nvSpPr>
      <dsp:spPr>
        <a:xfrm>
          <a:off x="5658429" y="779627"/>
          <a:ext cx="1131492" cy="163721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t>Age</a:t>
          </a:r>
          <a:endParaRPr lang="en-US" sz="2000" kern="1200" dirty="0"/>
        </a:p>
      </dsp:txBody>
      <dsp:txXfrm>
        <a:off x="5658429" y="779627"/>
        <a:ext cx="1131492" cy="1637218"/>
      </dsp:txXfrm>
    </dsp:sp>
    <dsp:sp modelId="{760C6B63-B688-4A50-99F4-88B780B33625}">
      <dsp:nvSpPr>
        <dsp:cNvPr id="0" name=""/>
        <dsp:cNvSpPr/>
      </dsp:nvSpPr>
      <dsp:spPr>
        <a:xfrm>
          <a:off x="6789922" y="779627"/>
          <a:ext cx="1131492" cy="163721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t>Other</a:t>
          </a:r>
          <a:endParaRPr lang="en-US" sz="2000" kern="1200" dirty="0"/>
        </a:p>
      </dsp:txBody>
      <dsp:txXfrm>
        <a:off x="6789922" y="779627"/>
        <a:ext cx="1131492" cy="1637218"/>
      </dsp:txXfrm>
    </dsp:sp>
    <dsp:sp modelId="{D25FFB28-6669-4BD0-B7E0-F792BBB12056}">
      <dsp:nvSpPr>
        <dsp:cNvPr id="0" name=""/>
        <dsp:cNvSpPr/>
      </dsp:nvSpPr>
      <dsp:spPr>
        <a:xfrm>
          <a:off x="0" y="2416845"/>
          <a:ext cx="7922382" cy="181913"/>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71C41A5-5806-4D8C-9101-87111F98DC19}" type="datetimeFigureOut">
              <a:rPr lang="en-US" smtClean="0"/>
              <a:t>4/17/2018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995EF9D-2794-47AA-B87D-5B456456569E}" type="slidenum">
              <a:rPr lang="en-US" smtClean="0"/>
              <a:t>‹#›</a:t>
            </a:fld>
            <a:endParaRPr lang="en-US"/>
          </a:p>
        </p:txBody>
      </p:sp>
    </p:spTree>
    <p:extLst>
      <p:ext uri="{BB962C8B-B14F-4D97-AF65-F5344CB8AC3E}">
        <p14:creationId xmlns:p14="http://schemas.microsoft.com/office/powerpoint/2010/main" val="2050947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76AB643-1C83-46B1-A4FF-8E4A58FA665A}" type="slidenum">
              <a:rPr lang="en-US" smtClean="0"/>
              <a:t>2</a:t>
            </a:fld>
            <a:endParaRPr lang="en-US"/>
          </a:p>
        </p:txBody>
      </p:sp>
    </p:spTree>
    <p:extLst>
      <p:ext uri="{BB962C8B-B14F-4D97-AF65-F5344CB8AC3E}">
        <p14:creationId xmlns:p14="http://schemas.microsoft.com/office/powerpoint/2010/main" val="25303104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76AB643-1C83-46B1-A4FF-8E4A58FA665A}" type="slidenum">
              <a:rPr lang="en-US" smtClean="0"/>
              <a:t>11</a:t>
            </a:fld>
            <a:endParaRPr lang="en-US"/>
          </a:p>
        </p:txBody>
      </p:sp>
    </p:spTree>
    <p:extLst>
      <p:ext uri="{BB962C8B-B14F-4D97-AF65-F5344CB8AC3E}">
        <p14:creationId xmlns:p14="http://schemas.microsoft.com/office/powerpoint/2010/main" val="78871910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76AB643-1C83-46B1-A4FF-8E4A58FA665A}" type="slidenum">
              <a:rPr lang="en-US" smtClean="0"/>
              <a:t>12</a:t>
            </a:fld>
            <a:endParaRPr lang="en-US"/>
          </a:p>
        </p:txBody>
      </p:sp>
    </p:spTree>
    <p:extLst>
      <p:ext uri="{BB962C8B-B14F-4D97-AF65-F5344CB8AC3E}">
        <p14:creationId xmlns:p14="http://schemas.microsoft.com/office/powerpoint/2010/main" val="375455675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76AB643-1C83-46B1-A4FF-8E4A58FA665A}" type="slidenum">
              <a:rPr lang="en-US" smtClean="0"/>
              <a:t>13</a:t>
            </a:fld>
            <a:endParaRPr lang="en-US"/>
          </a:p>
        </p:txBody>
      </p:sp>
    </p:spTree>
    <p:extLst>
      <p:ext uri="{BB962C8B-B14F-4D97-AF65-F5344CB8AC3E}">
        <p14:creationId xmlns:p14="http://schemas.microsoft.com/office/powerpoint/2010/main" val="117490484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76AB643-1C83-46B1-A4FF-8E4A58FA665A}" type="slidenum">
              <a:rPr lang="en-US" smtClean="0"/>
              <a:t>14</a:t>
            </a:fld>
            <a:endParaRPr lang="en-US"/>
          </a:p>
        </p:txBody>
      </p:sp>
    </p:spTree>
    <p:extLst>
      <p:ext uri="{BB962C8B-B14F-4D97-AF65-F5344CB8AC3E}">
        <p14:creationId xmlns:p14="http://schemas.microsoft.com/office/powerpoint/2010/main" val="373106075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76AB643-1C83-46B1-A4FF-8E4A58FA665A}" type="slidenum">
              <a:rPr lang="en-US" smtClean="0"/>
              <a:t>15</a:t>
            </a:fld>
            <a:endParaRPr lang="en-US"/>
          </a:p>
        </p:txBody>
      </p:sp>
    </p:spTree>
    <p:extLst>
      <p:ext uri="{BB962C8B-B14F-4D97-AF65-F5344CB8AC3E}">
        <p14:creationId xmlns:p14="http://schemas.microsoft.com/office/powerpoint/2010/main" val="110504836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76AB643-1C83-46B1-A4FF-8E4A58FA665A}" type="slidenum">
              <a:rPr lang="en-US" smtClean="0"/>
              <a:t>16</a:t>
            </a:fld>
            <a:endParaRPr lang="en-US"/>
          </a:p>
        </p:txBody>
      </p:sp>
    </p:spTree>
    <p:extLst>
      <p:ext uri="{BB962C8B-B14F-4D97-AF65-F5344CB8AC3E}">
        <p14:creationId xmlns:p14="http://schemas.microsoft.com/office/powerpoint/2010/main" val="246020004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76AB643-1C83-46B1-A4FF-8E4A58FA665A}" type="slidenum">
              <a:rPr lang="en-US" smtClean="0"/>
              <a:t>17</a:t>
            </a:fld>
            <a:endParaRPr lang="en-US"/>
          </a:p>
        </p:txBody>
      </p:sp>
    </p:spTree>
    <p:extLst>
      <p:ext uri="{BB962C8B-B14F-4D97-AF65-F5344CB8AC3E}">
        <p14:creationId xmlns:p14="http://schemas.microsoft.com/office/powerpoint/2010/main" val="31067789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76AB643-1C83-46B1-A4FF-8E4A58FA665A}" type="slidenum">
              <a:rPr lang="en-US" smtClean="0"/>
              <a:t>18</a:t>
            </a:fld>
            <a:endParaRPr lang="en-US"/>
          </a:p>
        </p:txBody>
      </p:sp>
    </p:spTree>
    <p:extLst>
      <p:ext uri="{BB962C8B-B14F-4D97-AF65-F5344CB8AC3E}">
        <p14:creationId xmlns:p14="http://schemas.microsoft.com/office/powerpoint/2010/main" val="41364446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76AB643-1C83-46B1-A4FF-8E4A58FA665A}" type="slidenum">
              <a:rPr lang="en-US" smtClean="0"/>
              <a:t>3</a:t>
            </a:fld>
            <a:endParaRPr lang="en-US"/>
          </a:p>
        </p:txBody>
      </p:sp>
    </p:spTree>
    <p:extLst>
      <p:ext uri="{BB962C8B-B14F-4D97-AF65-F5344CB8AC3E}">
        <p14:creationId xmlns:p14="http://schemas.microsoft.com/office/powerpoint/2010/main" val="10064950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76AB643-1C83-46B1-A4FF-8E4A58FA665A}" type="slidenum">
              <a:rPr lang="en-US" smtClean="0"/>
              <a:t>4</a:t>
            </a:fld>
            <a:endParaRPr lang="en-US"/>
          </a:p>
        </p:txBody>
      </p:sp>
    </p:spTree>
    <p:extLst>
      <p:ext uri="{BB962C8B-B14F-4D97-AF65-F5344CB8AC3E}">
        <p14:creationId xmlns:p14="http://schemas.microsoft.com/office/powerpoint/2010/main" val="1199610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76AB643-1C83-46B1-A4FF-8E4A58FA665A}" type="slidenum">
              <a:rPr lang="en-US" smtClean="0"/>
              <a:t>5</a:t>
            </a:fld>
            <a:endParaRPr lang="en-US"/>
          </a:p>
        </p:txBody>
      </p:sp>
    </p:spTree>
    <p:extLst>
      <p:ext uri="{BB962C8B-B14F-4D97-AF65-F5344CB8AC3E}">
        <p14:creationId xmlns:p14="http://schemas.microsoft.com/office/powerpoint/2010/main" val="33540340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76AB643-1C83-46B1-A4FF-8E4A58FA665A}" type="slidenum">
              <a:rPr lang="en-US" smtClean="0"/>
              <a:t>6</a:t>
            </a:fld>
            <a:endParaRPr lang="en-US"/>
          </a:p>
        </p:txBody>
      </p:sp>
    </p:spTree>
    <p:extLst>
      <p:ext uri="{BB962C8B-B14F-4D97-AF65-F5344CB8AC3E}">
        <p14:creationId xmlns:p14="http://schemas.microsoft.com/office/powerpoint/2010/main" val="20934468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76AB643-1C83-46B1-A4FF-8E4A58FA665A}" type="slidenum">
              <a:rPr lang="en-US" smtClean="0"/>
              <a:t>7</a:t>
            </a:fld>
            <a:endParaRPr lang="en-US"/>
          </a:p>
        </p:txBody>
      </p:sp>
    </p:spTree>
    <p:extLst>
      <p:ext uri="{BB962C8B-B14F-4D97-AF65-F5344CB8AC3E}">
        <p14:creationId xmlns:p14="http://schemas.microsoft.com/office/powerpoint/2010/main" val="360920701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76AB643-1C83-46B1-A4FF-8E4A58FA665A}" type="slidenum">
              <a:rPr lang="en-US" smtClean="0"/>
              <a:t>8</a:t>
            </a:fld>
            <a:endParaRPr lang="en-US"/>
          </a:p>
        </p:txBody>
      </p:sp>
    </p:spTree>
    <p:extLst>
      <p:ext uri="{BB962C8B-B14F-4D97-AF65-F5344CB8AC3E}">
        <p14:creationId xmlns:p14="http://schemas.microsoft.com/office/powerpoint/2010/main" val="237000874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76AB643-1C83-46B1-A4FF-8E4A58FA665A}" type="slidenum">
              <a:rPr lang="en-US" smtClean="0"/>
              <a:t>9</a:t>
            </a:fld>
            <a:endParaRPr lang="en-US"/>
          </a:p>
        </p:txBody>
      </p:sp>
    </p:spTree>
    <p:extLst>
      <p:ext uri="{BB962C8B-B14F-4D97-AF65-F5344CB8AC3E}">
        <p14:creationId xmlns:p14="http://schemas.microsoft.com/office/powerpoint/2010/main" val="410764256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76AB643-1C83-46B1-A4FF-8E4A58FA665A}" type="slidenum">
              <a:rPr lang="en-US" smtClean="0"/>
              <a:t>10</a:t>
            </a:fld>
            <a:endParaRPr lang="en-US"/>
          </a:p>
        </p:txBody>
      </p:sp>
    </p:spTree>
    <p:extLst>
      <p:ext uri="{BB962C8B-B14F-4D97-AF65-F5344CB8AC3E}">
        <p14:creationId xmlns:p14="http://schemas.microsoft.com/office/powerpoint/2010/main" val="313254222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524000" y="3190875"/>
            <a:ext cx="9144000" cy="1814513"/>
          </a:xfrm>
        </p:spPr>
        <p:txBody>
          <a:bodyPr lIns="0" tIns="0" rIns="0" bIns="0" anchor="t" anchorCtr="0"/>
          <a:lstStyle>
            <a:lvl1pPr algn="ctr">
              <a:lnSpc>
                <a:spcPct val="100000"/>
              </a:lnSpc>
              <a:defRPr sz="6000">
                <a:latin typeface="Museo Slab 500" panose="02000000000000000000" pitchFamily="50" charset="0"/>
              </a:defRPr>
            </a:lvl1pPr>
          </a:lstStyle>
          <a:p>
            <a:r>
              <a:rPr lang="en-US" dirty="0" smtClean="0"/>
              <a:t>Click to edit </a:t>
            </a:r>
            <a:br>
              <a:rPr lang="en-US" dirty="0" smtClean="0"/>
            </a:br>
            <a:r>
              <a:rPr lang="en-US" dirty="0" smtClean="0"/>
              <a:t>Master title style</a:t>
            </a:r>
            <a:endParaRPr lang="en-US" dirty="0"/>
          </a:p>
        </p:txBody>
      </p:sp>
      <p:sp>
        <p:nvSpPr>
          <p:cNvPr id="3" name="Subtitle 2"/>
          <p:cNvSpPr>
            <a:spLocks noGrp="1"/>
          </p:cNvSpPr>
          <p:nvPr>
            <p:ph type="subTitle" idx="1"/>
          </p:nvPr>
        </p:nvSpPr>
        <p:spPr>
          <a:xfrm>
            <a:off x="1524000" y="5337713"/>
            <a:ext cx="9144000" cy="596362"/>
          </a:xfrm>
        </p:spPr>
        <p:txBody>
          <a:bodyPr lIns="0" tIns="0" rIns="0" bIns="0">
            <a:normAutofit/>
          </a:bodyPr>
          <a:lstStyle>
            <a:lvl1pPr marL="0" indent="0" algn="ctr">
              <a:lnSpc>
                <a:spcPct val="100000"/>
              </a:lnSpc>
              <a:spcBef>
                <a:spcPts val="0"/>
              </a:spcBef>
              <a:spcAft>
                <a:spcPts val="1200"/>
              </a:spcAft>
              <a:buNone/>
              <a:defRPr sz="3200">
                <a:latin typeface="Trebuchet MS" panose="020B0603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Click to edit Master subtitle style</a:t>
            </a:r>
            <a:endParaRPr lang="en-US" dirty="0"/>
          </a:p>
        </p:txBody>
      </p:sp>
      <p:pic>
        <p:nvPicPr>
          <p:cNvPr id="10" name="Picture 9" title="Colorado Department of Educati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402707" y="1823179"/>
            <a:ext cx="4491235" cy="819024"/>
          </a:xfrm>
          <a:prstGeom prst="rect">
            <a:avLst/>
          </a:prstGeom>
        </p:spPr>
      </p:pic>
      <p:pic>
        <p:nvPicPr>
          <p:cNvPr id="12" name="Picture 11" title="Header graphic"/>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0"/>
            <a:ext cx="12192627" cy="1257365"/>
          </a:xfrm>
          <a:prstGeom prst="rect">
            <a:avLst/>
          </a:prstGeom>
        </p:spPr>
      </p:pic>
    </p:spTree>
    <p:extLst>
      <p:ext uri="{BB962C8B-B14F-4D97-AF65-F5344CB8AC3E}">
        <p14:creationId xmlns:p14="http://schemas.microsoft.com/office/powerpoint/2010/main" val="23986926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254707" y="1023657"/>
            <a:ext cx="11591693" cy="5262830"/>
          </a:xfrm>
        </p:spPr>
        <p:txBody>
          <a:bodyPr/>
          <a:lstStyle>
            <a:lvl1pPr>
              <a:buClr>
                <a:srgbClr val="0D1E8E"/>
              </a:buClr>
              <a:defRPr sz="2400">
                <a:latin typeface="Trebuchet MS" panose="020B0603020202020204" pitchFamily="34" charset="0"/>
              </a:defRPr>
            </a:lvl1pPr>
            <a:lvl2pPr>
              <a:buClr>
                <a:srgbClr val="00953A"/>
              </a:buClr>
              <a:defRPr sz="2000">
                <a:latin typeface="Trebuchet MS" panose="020B0603020202020204" pitchFamily="34" charset="0"/>
              </a:defRPr>
            </a:lvl2pPr>
            <a:lvl3pPr>
              <a:buClr>
                <a:srgbClr val="EF7521"/>
              </a:buClr>
              <a:defRPr sz="1800">
                <a:latin typeface="Trebuchet MS" panose="020B0603020202020204" pitchFamily="34" charset="0"/>
              </a:defRPr>
            </a:lvl3pPr>
            <a:lvl4pPr>
              <a:buClr>
                <a:srgbClr val="82BC00"/>
              </a:buClr>
              <a:defRPr sz="1800">
                <a:latin typeface="Trebuchet MS" panose="020B0603020202020204" pitchFamily="34" charset="0"/>
              </a:defRPr>
            </a:lvl4pPr>
            <a:lvl5pPr>
              <a:buClr>
                <a:srgbClr val="8FC6E8"/>
              </a:buClr>
              <a:defRPr sz="1800">
                <a:latin typeface="Trebuchet MS" panose="020B0603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Footer Placeholder 4"/>
          <p:cNvSpPr>
            <a:spLocks noGrp="1"/>
          </p:cNvSpPr>
          <p:nvPr>
            <p:ph type="ftr" sz="quarter" idx="11"/>
          </p:nvPr>
        </p:nvSpPr>
        <p:spPr>
          <a:xfrm>
            <a:off x="3607507" y="6424498"/>
            <a:ext cx="4114800" cy="212676"/>
          </a:xfrm>
          <a:prstGeom prst="rect">
            <a:avLst/>
          </a:prstGeom>
        </p:spPr>
        <p:txBody>
          <a:bodyPr/>
          <a:lstStyle/>
          <a:p>
            <a:r>
              <a:rPr lang="en-US" smtClean="0"/>
              <a:t>Program Evaluation Series Introduction, Spring 2018</a:t>
            </a:r>
            <a:endParaRPr lang="en-US" dirty="0"/>
          </a:p>
        </p:txBody>
      </p:sp>
      <p:sp>
        <p:nvSpPr>
          <p:cNvPr id="13" name="Rectangle 12"/>
          <p:cNvSpPr/>
          <p:nvPr userDrawn="1"/>
        </p:nvSpPr>
        <p:spPr>
          <a:xfrm>
            <a:off x="0" y="0"/>
            <a:ext cx="12192000" cy="793462"/>
          </a:xfrm>
          <a:prstGeom prst="rect">
            <a:avLst/>
          </a:prstGeom>
          <a:gradFill flip="none" rotWithShape="1">
            <a:gsLst>
              <a:gs pos="0">
                <a:srgbClr val="6EC4E8"/>
              </a:gs>
              <a:gs pos="81000">
                <a:srgbClr val="5C6670"/>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14" name="Rectangle 13"/>
          <p:cNvSpPr/>
          <p:nvPr userDrawn="1"/>
        </p:nvSpPr>
        <p:spPr>
          <a:xfrm>
            <a:off x="0" y="787382"/>
            <a:ext cx="12192000" cy="72189"/>
          </a:xfrm>
          <a:prstGeom prst="rect">
            <a:avLst/>
          </a:prstGeom>
          <a:solidFill>
            <a:srgbClr val="5C66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15" name="Rectangle 14"/>
          <p:cNvSpPr/>
          <p:nvPr userDrawn="1"/>
        </p:nvSpPr>
        <p:spPr>
          <a:xfrm>
            <a:off x="0" y="6806228"/>
            <a:ext cx="12192000" cy="72189"/>
          </a:xfrm>
          <a:prstGeom prst="rect">
            <a:avLst/>
          </a:prstGeom>
          <a:solidFill>
            <a:srgbClr val="5C66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pic>
        <p:nvPicPr>
          <p:cNvPr id="16" name="Picture 1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011506" y="6418098"/>
            <a:ext cx="834895" cy="322362"/>
          </a:xfrm>
          <a:prstGeom prst="rect">
            <a:avLst/>
          </a:prstGeom>
        </p:spPr>
      </p:pic>
      <p:sp>
        <p:nvSpPr>
          <p:cNvPr id="18" name="Slide Number Placeholder 5"/>
          <p:cNvSpPr txBox="1">
            <a:spLocks/>
          </p:cNvSpPr>
          <p:nvPr userDrawn="1"/>
        </p:nvSpPr>
        <p:spPr>
          <a:xfrm>
            <a:off x="8610600" y="6508800"/>
            <a:ext cx="1676899" cy="212676"/>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34A3F748-31DA-4297-96EF-69DC737B5DDE}" type="slidenum">
              <a:rPr lang="en-US" sz="1200" smtClean="0"/>
              <a:pPr/>
              <a:t>‹#›</a:t>
            </a:fld>
            <a:endParaRPr lang="en-US" sz="1200" dirty="0"/>
          </a:p>
        </p:txBody>
      </p:sp>
      <p:sp>
        <p:nvSpPr>
          <p:cNvPr id="11" name="Title Placeholder 1"/>
          <p:cNvSpPr>
            <a:spLocks noGrp="1"/>
          </p:cNvSpPr>
          <p:nvPr>
            <p:ph type="title"/>
          </p:nvPr>
        </p:nvSpPr>
        <p:spPr>
          <a:xfrm>
            <a:off x="256032" y="192024"/>
            <a:ext cx="10515600" cy="521208"/>
          </a:xfrm>
          <a:prstGeom prst="rect">
            <a:avLst/>
          </a:prstGeom>
        </p:spPr>
        <p:txBody>
          <a:bodyPr vert="horz" lIns="91440" tIns="45720" rIns="91440" bIns="45720" rtlCol="0" anchor="ctr">
            <a:normAutofit/>
          </a:bodyPr>
          <a:lstStyle>
            <a:lvl1pPr>
              <a:defRPr>
                <a:solidFill>
                  <a:schemeClr val="bg1"/>
                </a:solidFill>
              </a:defRPr>
            </a:lvl1pPr>
          </a:lstStyle>
          <a:p>
            <a:r>
              <a:rPr lang="en-US" dirty="0"/>
              <a:t>Click to edit </a:t>
            </a:r>
            <a:r>
              <a:rPr lang="en-US" dirty="0" smtClean="0"/>
              <a:t>master </a:t>
            </a:r>
            <a:r>
              <a:rPr lang="en-US" dirty="0"/>
              <a:t>title style</a:t>
            </a:r>
          </a:p>
        </p:txBody>
      </p:sp>
      <p:sp>
        <p:nvSpPr>
          <p:cNvPr id="4" name="Text Placeholder 3"/>
          <p:cNvSpPr>
            <a:spLocks noGrp="1"/>
          </p:cNvSpPr>
          <p:nvPr>
            <p:ph type="body" sz="quarter" idx="12" hasCustomPrompt="1"/>
          </p:nvPr>
        </p:nvSpPr>
        <p:spPr>
          <a:xfrm>
            <a:off x="10013952" y="485152"/>
            <a:ext cx="2178049" cy="374077"/>
          </a:xfrm>
        </p:spPr>
        <p:txBody>
          <a:bodyPr>
            <a:normAutofit/>
          </a:bodyPr>
          <a:lstStyle>
            <a:lvl1pPr marL="0" indent="0">
              <a:buNone/>
              <a:defRPr sz="1400">
                <a:solidFill>
                  <a:schemeClr val="accent1">
                    <a:lumMod val="60000"/>
                    <a:lumOff val="40000"/>
                  </a:schemeClr>
                </a:solidFill>
              </a:defRPr>
            </a:lvl1pPr>
          </a:lstStyle>
          <a:p>
            <a:pPr lvl="0"/>
            <a:r>
              <a:rPr lang="en-US" dirty="0" smtClean="0"/>
              <a:t>Citation</a:t>
            </a:r>
            <a:endParaRPr lang="en-US" dirty="0"/>
          </a:p>
        </p:txBody>
      </p:sp>
    </p:spTree>
    <p:extLst>
      <p:ext uri="{BB962C8B-B14F-4D97-AF65-F5344CB8AC3E}">
        <p14:creationId xmlns:p14="http://schemas.microsoft.com/office/powerpoint/2010/main" val="182054281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202401"/>
            <a:ext cx="10515600" cy="5037025"/>
          </a:xfrm>
        </p:spPr>
        <p:txBody>
          <a:bodyPr/>
          <a:lstStyle>
            <a:lvl1pPr>
              <a:buClr>
                <a:srgbClr val="0D1E8E"/>
              </a:buClr>
              <a:defRPr sz="2400">
                <a:latin typeface="Trebuchet MS" panose="020B0603020202020204" pitchFamily="34" charset="0"/>
              </a:defRPr>
            </a:lvl1pPr>
            <a:lvl2pPr>
              <a:buClr>
                <a:srgbClr val="00953A"/>
              </a:buClr>
              <a:defRPr sz="2000">
                <a:latin typeface="Trebuchet MS" panose="020B0603020202020204" pitchFamily="34" charset="0"/>
              </a:defRPr>
            </a:lvl2pPr>
            <a:lvl3pPr>
              <a:buClr>
                <a:srgbClr val="EF7521"/>
              </a:buClr>
              <a:defRPr sz="1800">
                <a:latin typeface="Trebuchet MS" panose="020B0603020202020204" pitchFamily="34" charset="0"/>
              </a:defRPr>
            </a:lvl3pPr>
            <a:lvl4pPr>
              <a:buClr>
                <a:srgbClr val="82BC00"/>
              </a:buClr>
              <a:defRPr sz="1800">
                <a:latin typeface="Trebuchet MS" panose="020B0603020202020204" pitchFamily="34" charset="0"/>
              </a:defRPr>
            </a:lvl4pPr>
            <a:lvl5pPr>
              <a:buClr>
                <a:srgbClr val="8FC6E8"/>
              </a:buClr>
              <a:defRPr sz="1800">
                <a:latin typeface="Trebuchet MS" panose="020B0603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Footer Placeholder 4"/>
          <p:cNvSpPr>
            <a:spLocks noGrp="1"/>
          </p:cNvSpPr>
          <p:nvPr>
            <p:ph type="ftr" sz="quarter" idx="11"/>
          </p:nvPr>
        </p:nvSpPr>
        <p:spPr>
          <a:xfrm>
            <a:off x="4038600" y="6508800"/>
            <a:ext cx="4114800" cy="212676"/>
          </a:xfrm>
          <a:prstGeom prst="rect">
            <a:avLst/>
          </a:prstGeom>
        </p:spPr>
        <p:txBody>
          <a:bodyPr/>
          <a:lstStyle/>
          <a:p>
            <a:endParaRPr lang="en-US" dirty="0"/>
          </a:p>
        </p:txBody>
      </p:sp>
      <p:sp>
        <p:nvSpPr>
          <p:cNvPr id="12" name="Date Placeholder 2"/>
          <p:cNvSpPr txBox="1">
            <a:spLocks/>
          </p:cNvSpPr>
          <p:nvPr userDrawn="1"/>
        </p:nvSpPr>
        <p:spPr>
          <a:xfrm>
            <a:off x="838200" y="6508800"/>
            <a:ext cx="2743200" cy="212676"/>
          </a:xfrm>
          <a:prstGeom prst="rect">
            <a:avLst/>
          </a:prstGeom>
        </p:spPr>
        <p:txBody>
          <a:bodyPr vert="horz" lIns="91440" tIns="45720" rIns="91440" bIns="45720" rtlCol="0" anchor="ctr"/>
          <a:lstStyle>
            <a:defPPr>
              <a:defRPr lang="en-US"/>
            </a:defPPr>
            <a:lvl1pPr marL="0" algn="l"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49B24EC9-D412-49F8-B26B-B7E454A540B6}" type="datetimeFigureOut">
              <a:rPr lang="en-US" sz="1200" smtClean="0"/>
              <a:pPr/>
              <a:t>4/17/2018</a:t>
            </a:fld>
            <a:endParaRPr lang="en-US" sz="1200"/>
          </a:p>
        </p:txBody>
      </p:sp>
      <p:sp>
        <p:nvSpPr>
          <p:cNvPr id="13" name="Rectangle 12"/>
          <p:cNvSpPr/>
          <p:nvPr userDrawn="1"/>
        </p:nvSpPr>
        <p:spPr>
          <a:xfrm>
            <a:off x="0" y="0"/>
            <a:ext cx="12192000" cy="793462"/>
          </a:xfrm>
          <a:prstGeom prst="rect">
            <a:avLst/>
          </a:prstGeom>
          <a:gradFill flip="none" rotWithShape="1">
            <a:gsLst>
              <a:gs pos="0">
                <a:srgbClr val="6EC4E8"/>
              </a:gs>
              <a:gs pos="81000">
                <a:srgbClr val="5C6670"/>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14" name="Rectangle 13"/>
          <p:cNvSpPr/>
          <p:nvPr userDrawn="1"/>
        </p:nvSpPr>
        <p:spPr>
          <a:xfrm>
            <a:off x="0" y="787382"/>
            <a:ext cx="12192000" cy="72189"/>
          </a:xfrm>
          <a:prstGeom prst="rect">
            <a:avLst/>
          </a:prstGeom>
          <a:solidFill>
            <a:srgbClr val="5C66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5" name="Rectangle 14"/>
          <p:cNvSpPr/>
          <p:nvPr userDrawn="1"/>
        </p:nvSpPr>
        <p:spPr>
          <a:xfrm>
            <a:off x="0" y="6806228"/>
            <a:ext cx="12192000" cy="72189"/>
          </a:xfrm>
          <a:prstGeom prst="rect">
            <a:avLst/>
          </a:prstGeom>
          <a:solidFill>
            <a:srgbClr val="5C66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16" name="Picture 1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011506" y="6418098"/>
            <a:ext cx="834895" cy="322362"/>
          </a:xfrm>
          <a:prstGeom prst="rect">
            <a:avLst/>
          </a:prstGeom>
        </p:spPr>
      </p:pic>
      <p:sp>
        <p:nvSpPr>
          <p:cNvPr id="18" name="Slide Number Placeholder 5"/>
          <p:cNvSpPr txBox="1">
            <a:spLocks/>
          </p:cNvSpPr>
          <p:nvPr userDrawn="1"/>
        </p:nvSpPr>
        <p:spPr>
          <a:xfrm>
            <a:off x="8610600" y="6508800"/>
            <a:ext cx="1676899" cy="212676"/>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34A3F748-31DA-4297-96EF-69DC737B5DDE}" type="slidenum">
              <a:rPr lang="en-US" sz="1200" smtClean="0"/>
              <a:pPr/>
              <a:t>‹#›</a:t>
            </a:fld>
            <a:endParaRPr lang="en-US" sz="1200" dirty="0"/>
          </a:p>
        </p:txBody>
      </p:sp>
      <p:sp>
        <p:nvSpPr>
          <p:cNvPr id="11" name="Title Placeholder 1"/>
          <p:cNvSpPr>
            <a:spLocks noGrp="1"/>
          </p:cNvSpPr>
          <p:nvPr>
            <p:ph type="title"/>
          </p:nvPr>
        </p:nvSpPr>
        <p:spPr>
          <a:xfrm>
            <a:off x="256032" y="192024"/>
            <a:ext cx="10515600" cy="521208"/>
          </a:xfrm>
          <a:prstGeom prst="rect">
            <a:avLst/>
          </a:prstGeom>
        </p:spPr>
        <p:txBody>
          <a:bodyPr vert="horz" lIns="91440" tIns="45720" rIns="91440" bIns="45720" rtlCol="0" anchor="ctr">
            <a:normAutofit/>
          </a:bodyPr>
          <a:lstStyle>
            <a:lvl1pPr>
              <a:defRPr>
                <a:solidFill>
                  <a:schemeClr val="bg1"/>
                </a:solidFill>
              </a:defRPr>
            </a:lvl1pPr>
          </a:lstStyle>
          <a:p>
            <a:r>
              <a:rPr lang="en-US" dirty="0"/>
              <a:t>Click to edit </a:t>
            </a:r>
            <a:r>
              <a:rPr lang="en-US" dirty="0" smtClean="0"/>
              <a:t>master </a:t>
            </a:r>
            <a:r>
              <a:rPr lang="en-US" dirty="0"/>
              <a:t>title style</a:t>
            </a:r>
          </a:p>
        </p:txBody>
      </p:sp>
    </p:spTree>
    <p:extLst>
      <p:ext uri="{BB962C8B-B14F-4D97-AF65-F5344CB8AC3E}">
        <p14:creationId xmlns:p14="http://schemas.microsoft.com/office/powerpoint/2010/main" val="38923778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ontent">
    <p:spTree>
      <p:nvGrpSpPr>
        <p:cNvPr id="1" name=""/>
        <p:cNvGrpSpPr/>
        <p:nvPr/>
      </p:nvGrpSpPr>
      <p:grpSpPr>
        <a:xfrm>
          <a:off x="0" y="0"/>
          <a:ext cx="0" cy="0"/>
          <a:chOff x="0" y="0"/>
          <a:chExt cx="0" cy="0"/>
        </a:xfrm>
      </p:grpSpPr>
      <p:pic>
        <p:nvPicPr>
          <p:cNvPr id="8" name="Picture 7" title="Header graphic"/>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627" cy="1257365"/>
          </a:xfrm>
          <a:prstGeom prst="rect">
            <a:avLst/>
          </a:prstGeom>
        </p:spPr>
      </p:pic>
      <p:sp>
        <p:nvSpPr>
          <p:cNvPr id="2" name="Title 1"/>
          <p:cNvSpPr>
            <a:spLocks noGrp="1"/>
          </p:cNvSpPr>
          <p:nvPr>
            <p:ph type="title"/>
          </p:nvPr>
        </p:nvSpPr>
        <p:spPr>
          <a:xfrm>
            <a:off x="274320" y="274321"/>
            <a:ext cx="5831205" cy="713232"/>
          </a:xfrm>
        </p:spPr>
        <p:txBody>
          <a:bodyPr lIns="0" tIns="0" rIns="0" bIns="0" anchor="t" anchorCtr="0">
            <a:noAutofit/>
          </a:bodyPr>
          <a:lstStyle>
            <a:lvl1pPr>
              <a:defRPr sz="2400">
                <a:solidFill>
                  <a:schemeClr val="bg1"/>
                </a:solidFill>
                <a:latin typeface="Museo Slab 500" panose="02000000000000000000" pitchFamily="50"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838200" y="1463040"/>
            <a:ext cx="10515600" cy="4351338"/>
          </a:xfrm>
        </p:spPr>
        <p:txBody>
          <a:bodyPr lIns="0" tIns="0" rIns="0" bIns="0">
            <a:noAutofit/>
          </a:bodyPr>
          <a:lstStyle>
            <a:lvl1pPr marL="0" indent="0">
              <a:buNone/>
              <a:defRPr>
                <a:latin typeface="Trebuchet MS" panose="020B0603020202020204" pitchFamily="34" charset="0"/>
              </a:defRPr>
            </a:lvl1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pic>
        <p:nvPicPr>
          <p:cNvPr id="7" name="Picture 6" title="CDE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991823" y="6138863"/>
            <a:ext cx="1028753" cy="558829"/>
          </a:xfrm>
          <a:prstGeom prst="rect">
            <a:avLst/>
          </a:prstGeom>
        </p:spPr>
      </p:pic>
      <p:sp>
        <p:nvSpPr>
          <p:cNvPr id="9" name="Slide Number Placeholder 5"/>
          <p:cNvSpPr>
            <a:spLocks noGrp="1"/>
          </p:cNvSpPr>
          <p:nvPr>
            <p:ph type="sldNum" sz="quarter" idx="4"/>
          </p:nvPr>
        </p:nvSpPr>
        <p:spPr>
          <a:xfrm>
            <a:off x="365762" y="6356354"/>
            <a:ext cx="623711" cy="365125"/>
          </a:xfrm>
          <a:prstGeom prst="rect">
            <a:avLst/>
          </a:prstGeom>
        </p:spPr>
        <p:txBody>
          <a:bodyPr/>
          <a:lstStyle>
            <a:lvl1pPr algn="ctr">
              <a:defRPr sz="1600">
                <a:solidFill>
                  <a:schemeClr val="bg1">
                    <a:lumMod val="65000"/>
                  </a:schemeClr>
                </a:solidFill>
              </a:defRPr>
            </a:lvl1pPr>
          </a:lstStyle>
          <a:p>
            <a:fld id="{67726FA2-3EC9-4717-AD62-D8C823692DD3}" type="slidenum">
              <a:rPr lang="en-US" smtClean="0"/>
              <a:pPr/>
              <a:t>‹#›</a:t>
            </a:fld>
            <a:endParaRPr lang="en-US" dirty="0"/>
          </a:p>
        </p:txBody>
      </p:sp>
    </p:spTree>
    <p:extLst>
      <p:ext uri="{BB962C8B-B14F-4D97-AF65-F5344CB8AC3E}">
        <p14:creationId xmlns:p14="http://schemas.microsoft.com/office/powerpoint/2010/main" val="647821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63040"/>
            <a:ext cx="5181600" cy="4351338"/>
          </a:xfrm>
        </p:spPr>
        <p:txBody>
          <a:bodyPr>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6172200" y="1463040"/>
            <a:ext cx="5181600" cy="4351338"/>
          </a:xfrm>
        </p:spPr>
        <p:txBody>
          <a:bodyPr>
            <a:no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9" name="Picture 8" title="CDE logo"/>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991823" y="6138863"/>
            <a:ext cx="1028753" cy="558829"/>
          </a:xfrm>
          <a:prstGeom prst="rect">
            <a:avLst/>
          </a:prstGeom>
        </p:spPr>
      </p:pic>
      <p:pic>
        <p:nvPicPr>
          <p:cNvPr id="10" name="Picture 9" title="Header graphic"/>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0"/>
            <a:ext cx="12192627" cy="1257365"/>
          </a:xfrm>
          <a:prstGeom prst="rect">
            <a:avLst/>
          </a:prstGeom>
        </p:spPr>
      </p:pic>
      <p:sp>
        <p:nvSpPr>
          <p:cNvPr id="11" name="Title 1"/>
          <p:cNvSpPr>
            <a:spLocks noGrp="1"/>
          </p:cNvSpPr>
          <p:nvPr>
            <p:ph type="title"/>
          </p:nvPr>
        </p:nvSpPr>
        <p:spPr>
          <a:xfrm>
            <a:off x="274320" y="274321"/>
            <a:ext cx="5821680" cy="713232"/>
          </a:xfrm>
        </p:spPr>
        <p:txBody>
          <a:bodyPr lIns="0" tIns="0" rIns="0" bIns="0" anchor="t" anchorCtr="0">
            <a:noAutofit/>
          </a:bodyPr>
          <a:lstStyle>
            <a:lvl1pPr>
              <a:defRPr sz="2400">
                <a:solidFill>
                  <a:schemeClr val="bg1"/>
                </a:solidFill>
                <a:latin typeface="Museo Slab 500" panose="02000000000000000000" pitchFamily="50" charset="0"/>
              </a:defRPr>
            </a:lvl1pPr>
          </a:lstStyle>
          <a:p>
            <a:r>
              <a:rPr lang="en-US" dirty="0" smtClean="0"/>
              <a:t>Click to edit Master title style</a:t>
            </a:r>
            <a:endParaRPr lang="en-US" dirty="0"/>
          </a:p>
        </p:txBody>
      </p:sp>
      <p:sp>
        <p:nvSpPr>
          <p:cNvPr id="7" name="Slide Number Placeholder 5"/>
          <p:cNvSpPr>
            <a:spLocks noGrp="1"/>
          </p:cNvSpPr>
          <p:nvPr>
            <p:ph type="sldNum" sz="quarter" idx="4"/>
          </p:nvPr>
        </p:nvSpPr>
        <p:spPr>
          <a:xfrm>
            <a:off x="365762" y="6356354"/>
            <a:ext cx="623711" cy="365125"/>
          </a:xfrm>
          <a:prstGeom prst="rect">
            <a:avLst/>
          </a:prstGeom>
        </p:spPr>
        <p:txBody>
          <a:bodyPr/>
          <a:lstStyle>
            <a:lvl1pPr algn="ctr">
              <a:defRPr sz="1600">
                <a:solidFill>
                  <a:schemeClr val="bg1">
                    <a:lumMod val="65000"/>
                  </a:schemeClr>
                </a:solidFill>
              </a:defRPr>
            </a:lvl1pPr>
          </a:lstStyle>
          <a:p>
            <a:fld id="{67726FA2-3EC9-4717-AD62-D8C823692DD3}" type="slidenum">
              <a:rPr lang="en-US" smtClean="0"/>
              <a:pPr/>
              <a:t>‹#›</a:t>
            </a:fld>
            <a:endParaRPr lang="en-US" dirty="0"/>
          </a:p>
        </p:txBody>
      </p:sp>
    </p:spTree>
    <p:extLst>
      <p:ext uri="{BB962C8B-B14F-4D97-AF65-F5344CB8AC3E}">
        <p14:creationId xmlns:p14="http://schemas.microsoft.com/office/powerpoint/2010/main" val="15758557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Section divider - Dkgreen to brightgreen">
    <p:spTree>
      <p:nvGrpSpPr>
        <p:cNvPr id="1" name=""/>
        <p:cNvGrpSpPr/>
        <p:nvPr/>
      </p:nvGrpSpPr>
      <p:grpSpPr>
        <a:xfrm>
          <a:off x="0" y="0"/>
          <a:ext cx="0" cy="0"/>
          <a:chOff x="0" y="0"/>
          <a:chExt cx="0" cy="0"/>
        </a:xfrm>
      </p:grpSpPr>
      <p:pic>
        <p:nvPicPr>
          <p:cNvPr id="2" name="Picture 1" title="Gradient section divider graphic"/>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
            <a:ext cx="12192627" cy="6858352"/>
          </a:xfrm>
          <a:prstGeom prst="rect">
            <a:avLst/>
          </a:prstGeom>
        </p:spPr>
      </p:pic>
      <p:sp>
        <p:nvSpPr>
          <p:cNvPr id="7" name="Title 1"/>
          <p:cNvSpPr>
            <a:spLocks noGrp="1"/>
          </p:cNvSpPr>
          <p:nvPr>
            <p:ph type="ctrTitle" hasCustomPrompt="1"/>
          </p:nvPr>
        </p:nvSpPr>
        <p:spPr>
          <a:xfrm>
            <a:off x="914400" y="2062163"/>
            <a:ext cx="10363200" cy="2387600"/>
          </a:xfrm>
        </p:spPr>
        <p:txBody>
          <a:bodyPr lIns="0" tIns="0" rIns="0" bIns="0" anchor="ctr" anchorCtr="0">
            <a:noAutofit/>
          </a:bodyPr>
          <a:lstStyle>
            <a:lvl1pPr algn="ctr">
              <a:defRPr sz="5400">
                <a:solidFill>
                  <a:schemeClr val="bg1"/>
                </a:solidFill>
                <a:latin typeface="Museo Slab 500" panose="02000000000000000000" pitchFamily="50" charset="0"/>
              </a:defRPr>
            </a:lvl1pPr>
          </a:lstStyle>
          <a:p>
            <a:r>
              <a:rPr lang="en-US" dirty="0" smtClean="0"/>
              <a:t>Click to edit </a:t>
            </a:r>
            <a:br>
              <a:rPr lang="en-US" dirty="0" smtClean="0"/>
            </a:br>
            <a:r>
              <a:rPr lang="en-US" dirty="0" smtClean="0"/>
              <a:t>Master title style</a:t>
            </a:r>
            <a:endParaRPr lang="en-US" dirty="0"/>
          </a:p>
        </p:txBody>
      </p:sp>
      <p:sp>
        <p:nvSpPr>
          <p:cNvPr id="5" name="Slide Number Placeholder 5"/>
          <p:cNvSpPr>
            <a:spLocks noGrp="1"/>
          </p:cNvSpPr>
          <p:nvPr>
            <p:ph type="sldNum" sz="quarter" idx="12"/>
          </p:nvPr>
        </p:nvSpPr>
        <p:spPr>
          <a:xfrm>
            <a:off x="365762" y="6356354"/>
            <a:ext cx="623711" cy="365125"/>
          </a:xfrm>
          <a:prstGeom prst="rect">
            <a:avLst/>
          </a:prstGeom>
        </p:spPr>
        <p:txBody>
          <a:bodyPr/>
          <a:lstStyle>
            <a:lvl1pPr algn="ctr">
              <a:defRPr>
                <a:solidFill>
                  <a:schemeClr val="bg1"/>
                </a:solidFill>
              </a:defRPr>
            </a:lvl1pPr>
          </a:lstStyle>
          <a:p>
            <a:fld id="{67726FA2-3EC9-4717-AD62-D8C823692DD3}" type="slidenum">
              <a:rPr lang="en-US" smtClean="0"/>
              <a:pPr/>
              <a:t>‹#›</a:t>
            </a:fld>
            <a:endParaRPr lang="en-US" dirty="0"/>
          </a:p>
        </p:txBody>
      </p:sp>
      <p:pic>
        <p:nvPicPr>
          <p:cNvPr id="8" name="Picture 7" title="CDE logo"/>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1026677" y="6164499"/>
            <a:ext cx="968978" cy="523561"/>
          </a:xfrm>
          <a:prstGeom prst="rect">
            <a:avLst/>
          </a:prstGeom>
        </p:spPr>
      </p:pic>
    </p:spTree>
    <p:extLst>
      <p:ext uri="{BB962C8B-B14F-4D97-AF65-F5344CB8AC3E}">
        <p14:creationId xmlns:p14="http://schemas.microsoft.com/office/powerpoint/2010/main" val="10540683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pic>
        <p:nvPicPr>
          <p:cNvPr id="4" name="Picture 3" title="Dark green file folder section divide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
            <a:ext cx="12192627" cy="6858352"/>
          </a:xfrm>
          <a:prstGeom prst="rect">
            <a:avLst/>
          </a:prstGeom>
        </p:spPr>
      </p:pic>
      <p:sp>
        <p:nvSpPr>
          <p:cNvPr id="5" name="Title 1"/>
          <p:cNvSpPr>
            <a:spLocks noGrp="1"/>
          </p:cNvSpPr>
          <p:nvPr>
            <p:ph type="ctrTitle" hasCustomPrompt="1"/>
          </p:nvPr>
        </p:nvSpPr>
        <p:spPr>
          <a:xfrm>
            <a:off x="914400" y="2062163"/>
            <a:ext cx="10363200" cy="2387600"/>
          </a:xfrm>
        </p:spPr>
        <p:txBody>
          <a:bodyPr lIns="0" tIns="0" rIns="0" bIns="0" anchor="ctr" anchorCtr="0">
            <a:noAutofit/>
          </a:bodyPr>
          <a:lstStyle>
            <a:lvl1pPr algn="ctr">
              <a:defRPr sz="5400">
                <a:solidFill>
                  <a:schemeClr val="bg1"/>
                </a:solidFill>
                <a:latin typeface="Museo Slab 500" panose="02000000000000000000" pitchFamily="50" charset="0"/>
              </a:defRPr>
            </a:lvl1pPr>
          </a:lstStyle>
          <a:p>
            <a:r>
              <a:rPr lang="en-US" dirty="0" smtClean="0"/>
              <a:t>Click to edit </a:t>
            </a:r>
            <a:br>
              <a:rPr lang="en-US" dirty="0" smtClean="0"/>
            </a:br>
            <a:r>
              <a:rPr lang="en-US" dirty="0" smtClean="0"/>
              <a:t>Master title style</a:t>
            </a:r>
            <a:endParaRPr lang="en-US" dirty="0"/>
          </a:p>
        </p:txBody>
      </p:sp>
      <p:sp>
        <p:nvSpPr>
          <p:cNvPr id="6" name="Slide Number Placeholder 5"/>
          <p:cNvSpPr>
            <a:spLocks noGrp="1"/>
          </p:cNvSpPr>
          <p:nvPr>
            <p:ph type="sldNum" sz="quarter" idx="12"/>
          </p:nvPr>
        </p:nvSpPr>
        <p:spPr>
          <a:xfrm>
            <a:off x="365762" y="6356354"/>
            <a:ext cx="623711" cy="365125"/>
          </a:xfrm>
          <a:prstGeom prst="rect">
            <a:avLst/>
          </a:prstGeom>
        </p:spPr>
        <p:txBody>
          <a:bodyPr/>
          <a:lstStyle>
            <a:lvl1pPr algn="ctr">
              <a:defRPr>
                <a:solidFill>
                  <a:schemeClr val="bg1"/>
                </a:solidFill>
              </a:defRPr>
            </a:lvl1pPr>
          </a:lstStyle>
          <a:p>
            <a:fld id="{67726FA2-3EC9-4717-AD62-D8C823692DD3}" type="slidenum">
              <a:rPr lang="en-US" smtClean="0"/>
              <a:pPr/>
              <a:t>‹#›</a:t>
            </a:fld>
            <a:endParaRPr lang="en-US" dirty="0"/>
          </a:p>
        </p:txBody>
      </p:sp>
      <p:pic>
        <p:nvPicPr>
          <p:cNvPr id="7" name="Picture 6" title="CDE logo"/>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1026677" y="6164499"/>
            <a:ext cx="968978" cy="523561"/>
          </a:xfrm>
          <a:prstGeom prst="rect">
            <a:avLst/>
          </a:prstGeom>
        </p:spPr>
      </p:pic>
    </p:spTree>
    <p:extLst>
      <p:ext uri="{BB962C8B-B14F-4D97-AF65-F5344CB8AC3E}">
        <p14:creationId xmlns:p14="http://schemas.microsoft.com/office/powerpoint/2010/main" val="20358856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pic>
        <p:nvPicPr>
          <p:cNvPr id="4" name="Picture 3" title="Light green file folder section divide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
            <a:ext cx="12192627" cy="6858352"/>
          </a:xfrm>
          <a:prstGeom prst="rect">
            <a:avLst/>
          </a:prstGeom>
        </p:spPr>
      </p:pic>
      <p:sp>
        <p:nvSpPr>
          <p:cNvPr id="5" name="Title 1"/>
          <p:cNvSpPr>
            <a:spLocks noGrp="1"/>
          </p:cNvSpPr>
          <p:nvPr>
            <p:ph type="ctrTitle" hasCustomPrompt="1"/>
          </p:nvPr>
        </p:nvSpPr>
        <p:spPr>
          <a:xfrm>
            <a:off x="914400" y="2062163"/>
            <a:ext cx="10363200" cy="2387600"/>
          </a:xfrm>
        </p:spPr>
        <p:txBody>
          <a:bodyPr lIns="0" tIns="0" rIns="0" bIns="0" anchor="ctr" anchorCtr="0">
            <a:noAutofit/>
          </a:bodyPr>
          <a:lstStyle>
            <a:lvl1pPr algn="ctr">
              <a:defRPr sz="5400">
                <a:solidFill>
                  <a:schemeClr val="bg1"/>
                </a:solidFill>
                <a:latin typeface="Museo Slab 500" panose="02000000000000000000" pitchFamily="50" charset="0"/>
              </a:defRPr>
            </a:lvl1pPr>
          </a:lstStyle>
          <a:p>
            <a:r>
              <a:rPr lang="en-US" dirty="0" smtClean="0"/>
              <a:t>Click to edit </a:t>
            </a:r>
            <a:br>
              <a:rPr lang="en-US" dirty="0" smtClean="0"/>
            </a:br>
            <a:r>
              <a:rPr lang="en-US" dirty="0" smtClean="0"/>
              <a:t>Master title style</a:t>
            </a:r>
            <a:endParaRPr lang="en-US" dirty="0"/>
          </a:p>
        </p:txBody>
      </p:sp>
      <p:pic>
        <p:nvPicPr>
          <p:cNvPr id="6" name="Picture 5" title="CDE logo"/>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1026677" y="6164499"/>
            <a:ext cx="968978" cy="523561"/>
          </a:xfrm>
          <a:prstGeom prst="rect">
            <a:avLst/>
          </a:prstGeom>
        </p:spPr>
      </p:pic>
      <p:sp>
        <p:nvSpPr>
          <p:cNvPr id="3" name="Slide Number Placeholder 2"/>
          <p:cNvSpPr>
            <a:spLocks noGrp="1"/>
          </p:cNvSpPr>
          <p:nvPr>
            <p:ph type="sldNum" sz="quarter" idx="10"/>
          </p:nvPr>
        </p:nvSpPr>
        <p:spPr/>
        <p:txBody>
          <a:bodyPr/>
          <a:lstStyle/>
          <a:p>
            <a:fld id="{67726FA2-3EC9-4717-AD62-D8C823692DD3}" type="slidenum">
              <a:rPr lang="en-US" smtClean="0"/>
              <a:pPr/>
              <a:t>‹#›</a:t>
            </a:fld>
            <a:endParaRPr lang="en-US" dirty="0"/>
          </a:p>
        </p:txBody>
      </p:sp>
    </p:spTree>
    <p:extLst>
      <p:ext uri="{BB962C8B-B14F-4D97-AF65-F5344CB8AC3E}">
        <p14:creationId xmlns:p14="http://schemas.microsoft.com/office/powerpoint/2010/main" val="38967054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6778121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3_Custom Layout">
    <p:spTree>
      <p:nvGrpSpPr>
        <p:cNvPr id="1" name=""/>
        <p:cNvGrpSpPr/>
        <p:nvPr/>
      </p:nvGrpSpPr>
      <p:grpSpPr>
        <a:xfrm>
          <a:off x="0" y="0"/>
          <a:ext cx="0" cy="0"/>
          <a:chOff x="0" y="0"/>
          <a:chExt cx="0" cy="0"/>
        </a:xfrm>
      </p:grpSpPr>
      <p:sp>
        <p:nvSpPr>
          <p:cNvPr id="10" name="Rectangle 9"/>
          <p:cNvSpPr/>
          <p:nvPr userDrawn="1"/>
        </p:nvSpPr>
        <p:spPr>
          <a:xfrm>
            <a:off x="0" y="6127200"/>
            <a:ext cx="12192000" cy="730800"/>
          </a:xfrm>
          <a:prstGeom prst="rect">
            <a:avLst/>
          </a:prstGeom>
          <a:solidFill>
            <a:srgbClr val="5C66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p:cNvSpPr/>
          <p:nvPr userDrawn="1"/>
        </p:nvSpPr>
        <p:spPr>
          <a:xfrm>
            <a:off x="0" y="36094"/>
            <a:ext cx="12192000" cy="6177506"/>
          </a:xfrm>
          <a:prstGeom prst="rect">
            <a:avLst/>
          </a:prstGeom>
          <a:gradFill>
            <a:gsLst>
              <a:gs pos="0">
                <a:srgbClr val="6EC4E8"/>
              </a:gs>
              <a:gs pos="50000">
                <a:schemeClr val="bg1"/>
              </a:gs>
              <a:gs pos="100000">
                <a:srgbClr val="5C667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Rectangle 5"/>
          <p:cNvSpPr/>
          <p:nvPr userDrawn="1"/>
        </p:nvSpPr>
        <p:spPr>
          <a:xfrm>
            <a:off x="0" y="1"/>
            <a:ext cx="12192000" cy="72189"/>
          </a:xfrm>
          <a:prstGeom prst="rect">
            <a:avLst/>
          </a:prstGeom>
          <a:solidFill>
            <a:srgbClr val="5C66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7" name="Rectangle 6"/>
          <p:cNvSpPr/>
          <p:nvPr userDrawn="1"/>
        </p:nvSpPr>
        <p:spPr>
          <a:xfrm>
            <a:off x="0" y="6785906"/>
            <a:ext cx="12192000" cy="72189"/>
          </a:xfrm>
          <a:prstGeom prst="rect">
            <a:avLst/>
          </a:prstGeom>
          <a:solidFill>
            <a:srgbClr val="6EC4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011506" y="6418098"/>
            <a:ext cx="834895" cy="322362"/>
          </a:xfrm>
          <a:prstGeom prst="rect">
            <a:avLst/>
          </a:prstGeom>
        </p:spPr>
      </p:pic>
      <p:pic>
        <p:nvPicPr>
          <p:cNvPr id="12" name="Picture 1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933627" y="6369865"/>
            <a:ext cx="990651" cy="415946"/>
          </a:xfrm>
          <a:prstGeom prst="rect">
            <a:avLst/>
          </a:prstGeom>
        </p:spPr>
      </p:pic>
      <p:sp>
        <p:nvSpPr>
          <p:cNvPr id="13" name="Date Placeholder 2"/>
          <p:cNvSpPr>
            <a:spLocks noGrp="1"/>
          </p:cNvSpPr>
          <p:nvPr>
            <p:ph type="dt" sz="half" idx="10"/>
          </p:nvPr>
        </p:nvSpPr>
        <p:spPr>
          <a:xfrm>
            <a:off x="838200" y="6537600"/>
            <a:ext cx="2743200" cy="183876"/>
          </a:xfrm>
          <a:prstGeom prst="rect">
            <a:avLst/>
          </a:prstGeom>
        </p:spPr>
        <p:txBody>
          <a:bodyPr/>
          <a:lstStyle>
            <a:lvl1pPr>
              <a:defRPr>
                <a:solidFill>
                  <a:schemeClr val="bg1">
                    <a:lumMod val="85000"/>
                  </a:schemeClr>
                </a:solidFill>
              </a:defRPr>
            </a:lvl1pPr>
          </a:lstStyle>
          <a:p>
            <a:fld id="{49B24EC9-D412-49F8-B26B-B7E454A540B6}" type="datetimeFigureOut">
              <a:rPr lang="en-US" smtClean="0"/>
              <a:pPr/>
              <a:t>4/17/2018</a:t>
            </a:fld>
            <a:endParaRPr lang="en-US" dirty="0"/>
          </a:p>
        </p:txBody>
      </p:sp>
      <p:sp>
        <p:nvSpPr>
          <p:cNvPr id="14" name="Footer Placeholder 3"/>
          <p:cNvSpPr>
            <a:spLocks noGrp="1"/>
          </p:cNvSpPr>
          <p:nvPr>
            <p:ph type="ftr" sz="quarter" idx="11"/>
          </p:nvPr>
        </p:nvSpPr>
        <p:spPr>
          <a:xfrm>
            <a:off x="4038600" y="6537600"/>
            <a:ext cx="4114800" cy="183876"/>
          </a:xfrm>
          <a:prstGeom prst="rect">
            <a:avLst/>
          </a:prstGeom>
        </p:spPr>
        <p:txBody>
          <a:bodyPr/>
          <a:lstStyle>
            <a:lvl1pPr>
              <a:defRPr>
                <a:solidFill>
                  <a:schemeClr val="bg1">
                    <a:lumMod val="85000"/>
                  </a:schemeClr>
                </a:solidFill>
              </a:defRPr>
            </a:lvl1pPr>
          </a:lstStyle>
          <a:p>
            <a:r>
              <a:rPr lang="en-US" dirty="0" smtClean="0"/>
              <a:t>LEA Public Reporting</a:t>
            </a:r>
            <a:endParaRPr lang="en-US" dirty="0"/>
          </a:p>
        </p:txBody>
      </p:sp>
      <p:sp>
        <p:nvSpPr>
          <p:cNvPr id="15" name="Slide Number Placeholder 4"/>
          <p:cNvSpPr>
            <a:spLocks noGrp="1"/>
          </p:cNvSpPr>
          <p:nvPr>
            <p:ph type="sldNum" sz="quarter" idx="12"/>
          </p:nvPr>
        </p:nvSpPr>
        <p:spPr>
          <a:xfrm>
            <a:off x="8610600" y="6537600"/>
            <a:ext cx="2161032" cy="183876"/>
          </a:xfrm>
        </p:spPr>
        <p:txBody>
          <a:bodyPr/>
          <a:lstStyle>
            <a:lvl1pPr>
              <a:defRPr>
                <a:solidFill>
                  <a:schemeClr val="bg1">
                    <a:lumMod val="85000"/>
                  </a:schemeClr>
                </a:solidFill>
              </a:defRPr>
            </a:lvl1pPr>
          </a:lstStyle>
          <a:p>
            <a:fld id="{34A3F748-31DA-4297-96EF-69DC737B5DDE}" type="slidenum">
              <a:rPr lang="en-US" smtClean="0"/>
              <a:pPr/>
              <a:t>‹#›</a:t>
            </a:fld>
            <a:endParaRPr lang="en-US" dirty="0"/>
          </a:p>
        </p:txBody>
      </p:sp>
      <p:sp>
        <p:nvSpPr>
          <p:cNvPr id="11" name="Text Placeholder 2"/>
          <p:cNvSpPr>
            <a:spLocks noGrp="1"/>
          </p:cNvSpPr>
          <p:nvPr>
            <p:ph idx="1" hasCustomPrompt="1"/>
          </p:nvPr>
        </p:nvSpPr>
        <p:spPr>
          <a:xfrm>
            <a:off x="838200" y="2282400"/>
            <a:ext cx="10515600" cy="2080800"/>
          </a:xfrm>
          <a:prstGeom prst="rect">
            <a:avLst/>
          </a:prstGeom>
        </p:spPr>
        <p:txBody>
          <a:bodyPr vert="horz" lIns="91440" tIns="45720" rIns="91440" bIns="45720" rtlCol="0">
            <a:normAutofit/>
          </a:bodyPr>
          <a:lstStyle>
            <a:lvl1pPr marL="0" indent="0" algn="ctr">
              <a:buNone/>
              <a:defRPr sz="2400" baseline="0">
                <a:latin typeface="Museo Slab 500" panose="02000000000000000000" pitchFamily="50" charset="0"/>
              </a:defRPr>
            </a:lvl1pPr>
          </a:lstStyle>
          <a:p>
            <a:pPr lvl="0"/>
            <a:r>
              <a:rPr lang="en-US" dirty="0" smtClean="0"/>
              <a:t>Transition slide. Insert image or graphic here.</a:t>
            </a:r>
            <a:endParaRPr lang="en-US" dirty="0"/>
          </a:p>
        </p:txBody>
      </p:sp>
    </p:spTree>
    <p:extLst>
      <p:ext uri="{BB962C8B-B14F-4D97-AF65-F5344CB8AC3E}">
        <p14:creationId xmlns:p14="http://schemas.microsoft.com/office/powerpoint/2010/main" val="27295376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Title Only">
    <p:spTree>
      <p:nvGrpSpPr>
        <p:cNvPr id="1" name=""/>
        <p:cNvGrpSpPr/>
        <p:nvPr/>
      </p:nvGrpSpPr>
      <p:grpSpPr>
        <a:xfrm>
          <a:off x="0" y="0"/>
          <a:ext cx="0" cy="0"/>
          <a:chOff x="0" y="0"/>
          <a:chExt cx="0" cy="0"/>
        </a:xfrm>
      </p:grpSpPr>
      <p:pic>
        <p:nvPicPr>
          <p:cNvPr id="17" name="Picture 1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822" y="2669750"/>
            <a:ext cx="3600711" cy="3681991"/>
          </a:xfrm>
          <a:prstGeom prst="rect">
            <a:avLst/>
          </a:prstGeom>
        </p:spPr>
      </p:pic>
      <p:sp>
        <p:nvSpPr>
          <p:cNvPr id="9" name="Content Placeholder 2"/>
          <p:cNvSpPr>
            <a:spLocks noGrp="1"/>
          </p:cNvSpPr>
          <p:nvPr>
            <p:ph idx="1" hasCustomPrompt="1"/>
          </p:nvPr>
        </p:nvSpPr>
        <p:spPr>
          <a:xfrm>
            <a:off x="838200" y="1202401"/>
            <a:ext cx="10515600" cy="5037025"/>
          </a:xfrm>
        </p:spPr>
        <p:txBody>
          <a:bodyPr/>
          <a:lstStyle>
            <a:lvl1pPr marL="228600" marR="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sz="2400">
                <a:latin typeface="Trebuchet MS" panose="020B0603020202020204" pitchFamily="34" charset="0"/>
              </a:defRPr>
            </a:lvl1pPr>
            <a:lvl2pPr marL="800100" marR="0" indent="-3429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sz="2000">
                <a:latin typeface="Trebuchet MS" panose="020B0603020202020204" pitchFamily="34" charset="0"/>
              </a:defRPr>
            </a:lvl2pPr>
            <a:lvl3pPr marL="1257300" marR="0" indent="-3429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sz="1800">
                <a:latin typeface="Trebuchet MS" panose="020B0603020202020204" pitchFamily="34" charset="0"/>
              </a:defRPr>
            </a:lvl3pPr>
            <a:lvl4pPr marL="1657350" marR="0" indent="-28575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sz="1800">
                <a:latin typeface="Trebuchet MS" panose="020B0603020202020204" pitchFamily="34" charset="0"/>
              </a:defRPr>
            </a:lvl4pPr>
            <a:lvl5pPr marL="2114550" marR="0" indent="-28575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sz="1800">
                <a:latin typeface="Trebuchet MS" panose="020B0603020202020204" pitchFamily="34" charset="0"/>
              </a:defRPr>
            </a:lvl5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smtClean="0">
                <a:ln>
                  <a:noFill/>
                </a:ln>
                <a:solidFill>
                  <a:prstClr val="black"/>
                </a:solidFill>
                <a:effectLst/>
                <a:uLnTx/>
                <a:uFillTx/>
                <a:latin typeface="Calibri" panose="020F0502020204030204"/>
                <a:ea typeface="+mn-ea"/>
                <a:cs typeface="+mn-cs"/>
              </a:rPr>
              <a:t>Edit Master text styles</a:t>
            </a:r>
          </a:p>
          <a:p>
            <a:pPr marL="800100" marR="0" lvl="1" indent="-3429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smtClean="0">
                <a:ln>
                  <a:noFill/>
                </a:ln>
                <a:solidFill>
                  <a:prstClr val="black"/>
                </a:solidFill>
                <a:effectLst/>
                <a:uLnTx/>
                <a:uFillTx/>
                <a:latin typeface="Calibri" panose="020F0502020204030204"/>
                <a:ea typeface="+mn-ea"/>
                <a:cs typeface="+mn-cs"/>
              </a:rPr>
              <a:t>Second level</a:t>
            </a:r>
          </a:p>
          <a:p>
            <a:pPr marL="1257300" marR="0" lvl="2" indent="-3429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smtClean="0">
                <a:ln>
                  <a:noFill/>
                </a:ln>
                <a:solidFill>
                  <a:prstClr val="black"/>
                </a:solidFill>
                <a:effectLst/>
                <a:uLnTx/>
                <a:uFillTx/>
                <a:latin typeface="Calibri" panose="020F0502020204030204"/>
                <a:ea typeface="+mn-ea"/>
                <a:cs typeface="+mn-cs"/>
              </a:rPr>
              <a:t>Third level</a:t>
            </a:r>
          </a:p>
          <a:p>
            <a:pPr marL="1657350" marR="0" lvl="3" indent="-28575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smtClean="0">
                <a:ln>
                  <a:noFill/>
                </a:ln>
                <a:solidFill>
                  <a:prstClr val="black"/>
                </a:solidFill>
                <a:effectLst/>
                <a:uLnTx/>
                <a:uFillTx/>
                <a:latin typeface="Calibri" panose="020F0502020204030204"/>
                <a:ea typeface="+mn-ea"/>
                <a:cs typeface="+mn-cs"/>
              </a:rPr>
              <a:t>Fourth level</a:t>
            </a:r>
          </a:p>
          <a:p>
            <a:pPr marL="2114550" marR="0" lvl="4" indent="-28575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smtClean="0">
                <a:ln>
                  <a:noFill/>
                </a:ln>
                <a:solidFill>
                  <a:prstClr val="black"/>
                </a:solidFill>
                <a:effectLst/>
                <a:uLnTx/>
                <a:uFillTx/>
                <a:latin typeface="Calibri" panose="020F0502020204030204"/>
                <a:ea typeface="+mn-ea"/>
                <a:cs typeface="+mn-cs"/>
              </a:rPr>
              <a:t>Fifth level</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0" name="Footer Placeholder 4"/>
          <p:cNvSpPr>
            <a:spLocks noGrp="1"/>
          </p:cNvSpPr>
          <p:nvPr>
            <p:ph type="ftr" sz="quarter" idx="11"/>
          </p:nvPr>
        </p:nvSpPr>
        <p:spPr>
          <a:xfrm>
            <a:off x="4038600" y="6508800"/>
            <a:ext cx="4114800" cy="212676"/>
          </a:xfrm>
          <a:prstGeom prst="rect">
            <a:avLst/>
          </a:prstGeom>
        </p:spPr>
        <p:txBody>
          <a:bodyPr/>
          <a:lstStyle/>
          <a:p>
            <a:r>
              <a:rPr lang="en-US" dirty="0" smtClean="0"/>
              <a:t>LEA Public Reporting</a:t>
            </a:r>
            <a:endParaRPr lang="en-US" dirty="0"/>
          </a:p>
        </p:txBody>
      </p:sp>
      <p:sp>
        <p:nvSpPr>
          <p:cNvPr id="11" name="Date Placeholder 2"/>
          <p:cNvSpPr txBox="1">
            <a:spLocks/>
          </p:cNvSpPr>
          <p:nvPr userDrawn="1"/>
        </p:nvSpPr>
        <p:spPr>
          <a:xfrm>
            <a:off x="838200" y="6508800"/>
            <a:ext cx="2743200" cy="212676"/>
          </a:xfrm>
          <a:prstGeom prst="rect">
            <a:avLst/>
          </a:prstGeom>
        </p:spPr>
        <p:txBody>
          <a:bodyPr vert="horz" lIns="91440" tIns="45720" rIns="91440" bIns="45720" rtlCol="0" anchor="ctr"/>
          <a:lstStyle>
            <a:defPPr>
              <a:defRPr lang="en-US"/>
            </a:defPPr>
            <a:lvl1pPr marL="0" algn="l"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49B24EC9-D412-49F8-B26B-B7E454A540B6}" type="datetimeFigureOut">
              <a:rPr lang="en-US" sz="1200" smtClean="0"/>
              <a:pPr/>
              <a:t>4/17/2018</a:t>
            </a:fld>
            <a:endParaRPr lang="en-US" sz="1200"/>
          </a:p>
        </p:txBody>
      </p:sp>
      <p:sp>
        <p:nvSpPr>
          <p:cNvPr id="12" name="Rectangle 11"/>
          <p:cNvSpPr/>
          <p:nvPr userDrawn="1"/>
        </p:nvSpPr>
        <p:spPr>
          <a:xfrm>
            <a:off x="0" y="0"/>
            <a:ext cx="12192000" cy="793462"/>
          </a:xfrm>
          <a:prstGeom prst="rect">
            <a:avLst/>
          </a:prstGeom>
          <a:gradFill flip="none" rotWithShape="1">
            <a:gsLst>
              <a:gs pos="0">
                <a:srgbClr val="6EC4E8"/>
              </a:gs>
              <a:gs pos="81000">
                <a:srgbClr val="5C6670"/>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14" name="Rectangle 13"/>
          <p:cNvSpPr/>
          <p:nvPr userDrawn="1"/>
        </p:nvSpPr>
        <p:spPr>
          <a:xfrm>
            <a:off x="0" y="787382"/>
            <a:ext cx="12192000" cy="72189"/>
          </a:xfrm>
          <a:prstGeom prst="rect">
            <a:avLst/>
          </a:prstGeom>
          <a:solidFill>
            <a:srgbClr val="5C66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8" name="Rectangle 17"/>
          <p:cNvSpPr/>
          <p:nvPr userDrawn="1"/>
        </p:nvSpPr>
        <p:spPr>
          <a:xfrm>
            <a:off x="0" y="6806228"/>
            <a:ext cx="12192000" cy="72189"/>
          </a:xfrm>
          <a:prstGeom prst="rect">
            <a:avLst/>
          </a:prstGeom>
          <a:solidFill>
            <a:srgbClr val="5C66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19" name="Picture 18"/>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1011506" y="6418098"/>
            <a:ext cx="834895" cy="322362"/>
          </a:xfrm>
          <a:prstGeom prst="rect">
            <a:avLst/>
          </a:prstGeom>
        </p:spPr>
      </p:pic>
      <p:sp>
        <p:nvSpPr>
          <p:cNvPr id="21" name="Slide Number Placeholder 5"/>
          <p:cNvSpPr txBox="1">
            <a:spLocks/>
          </p:cNvSpPr>
          <p:nvPr userDrawn="1"/>
        </p:nvSpPr>
        <p:spPr>
          <a:xfrm>
            <a:off x="8610600" y="6508800"/>
            <a:ext cx="1676899" cy="212676"/>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34A3F748-31DA-4297-96EF-69DC737B5DDE}" type="slidenum">
              <a:rPr lang="en-US" sz="1200" smtClean="0"/>
              <a:pPr/>
              <a:t>‹#›</a:t>
            </a:fld>
            <a:endParaRPr lang="en-US" sz="1200" dirty="0"/>
          </a:p>
        </p:txBody>
      </p:sp>
      <p:sp>
        <p:nvSpPr>
          <p:cNvPr id="13" name="Title Placeholder 1"/>
          <p:cNvSpPr>
            <a:spLocks noGrp="1"/>
          </p:cNvSpPr>
          <p:nvPr>
            <p:ph type="title"/>
          </p:nvPr>
        </p:nvSpPr>
        <p:spPr>
          <a:xfrm>
            <a:off x="256032" y="192024"/>
            <a:ext cx="10515600" cy="521208"/>
          </a:xfrm>
          <a:prstGeom prst="rect">
            <a:avLst/>
          </a:prstGeom>
        </p:spPr>
        <p:txBody>
          <a:bodyPr vert="horz" lIns="91440" tIns="45720" rIns="91440" bIns="45720" rtlCol="0" anchor="ctr">
            <a:normAutofit/>
          </a:bodyPr>
          <a:lstStyle>
            <a:lvl1pPr>
              <a:defRPr>
                <a:solidFill>
                  <a:schemeClr val="bg1"/>
                </a:solidFill>
              </a:defRPr>
            </a:lvl1pPr>
          </a:lstStyle>
          <a:p>
            <a:r>
              <a:rPr lang="en-US" dirty="0"/>
              <a:t>Click to edit </a:t>
            </a:r>
            <a:r>
              <a:rPr lang="en-US" dirty="0" smtClean="0"/>
              <a:t>master </a:t>
            </a:r>
            <a:r>
              <a:rPr lang="en-US" dirty="0"/>
              <a:t>title style</a:t>
            </a:r>
          </a:p>
        </p:txBody>
      </p:sp>
    </p:spTree>
    <p:extLst>
      <p:ext uri="{BB962C8B-B14F-4D97-AF65-F5344CB8AC3E}">
        <p14:creationId xmlns:p14="http://schemas.microsoft.com/office/powerpoint/2010/main" val="26413802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Slide Number Placeholder 5"/>
          <p:cNvSpPr>
            <a:spLocks noGrp="1"/>
          </p:cNvSpPr>
          <p:nvPr>
            <p:ph type="sldNum" sz="quarter" idx="4"/>
          </p:nvPr>
        </p:nvSpPr>
        <p:spPr>
          <a:xfrm>
            <a:off x="365762" y="6356354"/>
            <a:ext cx="623711" cy="365125"/>
          </a:xfrm>
          <a:prstGeom prst="rect">
            <a:avLst/>
          </a:prstGeom>
        </p:spPr>
        <p:txBody>
          <a:bodyPr/>
          <a:lstStyle>
            <a:lvl1pPr algn="ctr">
              <a:defRPr sz="1600">
                <a:solidFill>
                  <a:schemeClr val="bg1">
                    <a:lumMod val="65000"/>
                  </a:schemeClr>
                </a:solidFill>
              </a:defRPr>
            </a:lvl1pPr>
          </a:lstStyle>
          <a:p>
            <a:fld id="{67726FA2-3EC9-4717-AD62-D8C823692DD3}" type="slidenum">
              <a:rPr lang="en-US" smtClean="0"/>
              <a:pPr/>
              <a:t>‹#›</a:t>
            </a:fld>
            <a:endParaRPr lang="en-US" dirty="0"/>
          </a:p>
        </p:txBody>
      </p:sp>
    </p:spTree>
    <p:extLst>
      <p:ext uri="{BB962C8B-B14F-4D97-AF65-F5344CB8AC3E}">
        <p14:creationId xmlns:p14="http://schemas.microsoft.com/office/powerpoint/2010/main" val="4280502781"/>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80" r:id="rId3"/>
    <p:sldLayoutId id="2147483690" r:id="rId4"/>
    <p:sldLayoutId id="2147483692" r:id="rId5"/>
    <p:sldLayoutId id="2147483693" r:id="rId6"/>
    <p:sldLayoutId id="2147483683" r:id="rId7"/>
    <p:sldLayoutId id="2147483694" r:id="rId8"/>
    <p:sldLayoutId id="2147483696" r:id="rId9"/>
    <p:sldLayoutId id="2147483698" r:id="rId10"/>
    <p:sldLayoutId id="2147483699" r:id="rId11"/>
  </p:sldLayoutIdLst>
  <p:txStyles>
    <p:titleStyle>
      <a:lvl1pPr algn="l" defTabSz="914400" rtl="0" eaLnBrk="1" latinLnBrk="0" hangingPunct="1">
        <a:lnSpc>
          <a:spcPct val="90000"/>
        </a:lnSpc>
        <a:spcBef>
          <a:spcPct val="0"/>
        </a:spcBef>
        <a:buNone/>
        <a:defRPr sz="3200" kern="1200">
          <a:solidFill>
            <a:schemeClr val="tx1"/>
          </a:solidFill>
          <a:latin typeface="Museo Slab 500" panose="02000000000000000000" pitchFamily="50"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General Education Provisions Act</a:t>
            </a:r>
            <a:endParaRPr lang="en-US" sz="5300" dirty="0"/>
          </a:p>
        </p:txBody>
      </p:sp>
      <p:sp>
        <p:nvSpPr>
          <p:cNvPr id="3" name="Subtitle 2"/>
          <p:cNvSpPr>
            <a:spLocks noGrp="1"/>
          </p:cNvSpPr>
          <p:nvPr>
            <p:ph type="subTitle" idx="1"/>
          </p:nvPr>
        </p:nvSpPr>
        <p:spPr/>
        <p:txBody>
          <a:bodyPr/>
          <a:lstStyle/>
          <a:p>
            <a:r>
              <a:rPr lang="en-US" dirty="0" smtClean="0"/>
              <a:t>Consolidated Application for ESSA Funds</a:t>
            </a:r>
            <a:endParaRPr lang="en-US" dirty="0"/>
          </a:p>
        </p:txBody>
      </p:sp>
    </p:spTree>
    <p:extLst>
      <p:ext uri="{BB962C8B-B14F-4D97-AF65-F5344CB8AC3E}">
        <p14:creationId xmlns:p14="http://schemas.microsoft.com/office/powerpoint/2010/main" val="11967551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dirty="0"/>
              <a:t>General Education Provisions </a:t>
            </a:r>
            <a:r>
              <a:rPr lang="en-US" dirty="0" smtClean="0"/>
              <a:t>Act: UIP Example Continued</a:t>
            </a:r>
            <a:endParaRPr lang="en-US" dirty="0"/>
          </a:p>
        </p:txBody>
      </p:sp>
      <p:graphicFrame>
        <p:nvGraphicFramePr>
          <p:cNvPr id="4" name="Content Placeholder 3" title="Example of using UIP for GEPA"/>
          <p:cNvGraphicFramePr>
            <a:graphicFrameLocks noGrp="1"/>
          </p:cNvGraphicFramePr>
          <p:nvPr>
            <p:ph idx="1"/>
            <p:extLst>
              <p:ext uri="{D42A27DB-BD31-4B8C-83A1-F6EECF244321}">
                <p14:modId xmlns:p14="http://schemas.microsoft.com/office/powerpoint/2010/main" val="2779163168"/>
              </p:ext>
            </p:extLst>
          </p:nvPr>
        </p:nvGraphicFramePr>
        <p:xfrm>
          <a:off x="838200" y="1463675"/>
          <a:ext cx="10514850" cy="4785360"/>
        </p:xfrm>
        <a:graphic>
          <a:graphicData uri="http://schemas.openxmlformats.org/drawingml/2006/table">
            <a:tbl>
              <a:tblPr firstRow="1" bandRow="1">
                <a:tableStyleId>{5C22544A-7EE6-4342-B048-85BDC9FD1C3A}</a:tableStyleId>
              </a:tblPr>
              <a:tblGrid>
                <a:gridCol w="1752475"/>
                <a:gridCol w="1752475"/>
                <a:gridCol w="1752475"/>
                <a:gridCol w="1752475"/>
                <a:gridCol w="1752475"/>
                <a:gridCol w="1752475"/>
              </a:tblGrid>
              <a:tr h="1108586">
                <a:tc>
                  <a:txBody>
                    <a:bodyPr/>
                    <a:lstStyle/>
                    <a:p>
                      <a:pPr algn="ctr" fontAlgn="t"/>
                      <a:r>
                        <a:rPr lang="en-US" sz="1400" b="1" i="0" u="none" strike="noStrike" dirty="0" smtClean="0">
                          <a:solidFill>
                            <a:srgbClr val="000000"/>
                          </a:solidFill>
                          <a:effectLst/>
                          <a:latin typeface="Trebuchet MS" panose="020B0603020202020204" pitchFamily="34" charset="0"/>
                        </a:rPr>
                        <a:t/>
                      </a:r>
                      <a:br>
                        <a:rPr lang="en-US" sz="1400" b="1" i="0" u="none" strike="noStrike" dirty="0" smtClean="0">
                          <a:solidFill>
                            <a:srgbClr val="000000"/>
                          </a:solidFill>
                          <a:effectLst/>
                          <a:latin typeface="Trebuchet MS" panose="020B0603020202020204" pitchFamily="34" charset="0"/>
                        </a:rPr>
                      </a:br>
                      <a:r>
                        <a:rPr lang="en-US" sz="1400" b="1" i="0" u="none" strike="noStrike" dirty="0" smtClean="0">
                          <a:solidFill>
                            <a:srgbClr val="000000"/>
                          </a:solidFill>
                          <a:effectLst/>
                          <a:latin typeface="Trebuchet MS" panose="020B0603020202020204" pitchFamily="34" charset="0"/>
                        </a:rPr>
                        <a:t/>
                      </a:r>
                      <a:br>
                        <a:rPr lang="en-US" sz="1400" b="1" i="0" u="none" strike="noStrike" dirty="0" smtClean="0">
                          <a:solidFill>
                            <a:srgbClr val="000000"/>
                          </a:solidFill>
                          <a:effectLst/>
                          <a:latin typeface="Trebuchet MS" panose="020B0603020202020204" pitchFamily="34" charset="0"/>
                        </a:rPr>
                      </a:br>
                      <a:r>
                        <a:rPr lang="en-US" sz="1400" b="1" i="0" u="none" strike="noStrike" dirty="0" smtClean="0">
                          <a:solidFill>
                            <a:srgbClr val="000000"/>
                          </a:solidFill>
                          <a:effectLst/>
                          <a:latin typeface="Trebuchet MS" panose="020B0603020202020204" pitchFamily="34" charset="0"/>
                        </a:rPr>
                        <a:t>Barrier Type (Required)</a:t>
                      </a:r>
                      <a:endParaRPr lang="en-US" sz="1400" b="1" i="0" u="none" strike="noStrike" dirty="0">
                        <a:solidFill>
                          <a:srgbClr val="000000"/>
                        </a:solidFill>
                        <a:effectLst/>
                        <a:latin typeface="Trebuchet MS" panose="020B0603020202020204" pitchFamily="34" charset="0"/>
                      </a:endParaRPr>
                    </a:p>
                  </a:txBody>
                  <a:tcPr marL="0" marR="0" marT="0" marB="0"/>
                </a:tc>
                <a:tc>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lang="en-US" sz="1400" b="1" i="0" u="none" strike="noStrike" dirty="0" smtClean="0">
                          <a:solidFill>
                            <a:srgbClr val="000000"/>
                          </a:solidFill>
                          <a:effectLst/>
                          <a:latin typeface="Trebuchet MS" panose="020B0603020202020204" pitchFamily="34" charset="0"/>
                        </a:rPr>
                        <a:t/>
                      </a:r>
                      <a:br>
                        <a:rPr lang="en-US" sz="1400" b="1" i="0" u="none" strike="noStrike" dirty="0" smtClean="0">
                          <a:solidFill>
                            <a:srgbClr val="000000"/>
                          </a:solidFill>
                          <a:effectLst/>
                          <a:latin typeface="Trebuchet MS" panose="020B0603020202020204" pitchFamily="34" charset="0"/>
                        </a:rPr>
                      </a:br>
                      <a:r>
                        <a:rPr lang="en-US" sz="1400" b="1" i="0" u="none" strike="noStrike" dirty="0" smtClean="0">
                          <a:solidFill>
                            <a:srgbClr val="000000"/>
                          </a:solidFill>
                          <a:effectLst/>
                          <a:latin typeface="Trebuchet MS" panose="020B0603020202020204" pitchFamily="34" charset="0"/>
                        </a:rPr>
                        <a:t>Describe </a:t>
                      </a:r>
                      <a:r>
                        <a:rPr lang="en-US" sz="1400" b="1" i="0" u="none" strike="noStrike" dirty="0">
                          <a:solidFill>
                            <a:srgbClr val="000000"/>
                          </a:solidFill>
                          <a:effectLst/>
                          <a:latin typeface="Trebuchet MS" panose="020B0603020202020204" pitchFamily="34" charset="0"/>
                        </a:rPr>
                        <a:t>the steps taken to identify potential/existing barrier(s</a:t>
                      </a:r>
                      <a:r>
                        <a:rPr lang="en-US" sz="1400" b="1" i="0" u="none" strike="noStrike" dirty="0" smtClean="0">
                          <a:solidFill>
                            <a:srgbClr val="000000"/>
                          </a:solidFill>
                          <a:effectLst/>
                          <a:latin typeface="Trebuchet MS" panose="020B0603020202020204" pitchFamily="34" charset="0"/>
                        </a:rPr>
                        <a:t>)</a:t>
                      </a:r>
                      <a:r>
                        <a:rPr lang="en-US" sz="1400" b="1" i="0" u="none" strike="noStrike" baseline="0" dirty="0" smtClean="0">
                          <a:solidFill>
                            <a:srgbClr val="000000"/>
                          </a:solidFill>
                          <a:effectLst/>
                          <a:latin typeface="Trebuchet MS" panose="020B0603020202020204" pitchFamily="34" charset="0"/>
                        </a:rPr>
                        <a:t> </a:t>
                      </a:r>
                      <a:r>
                        <a:rPr lang="en-US" sz="1400" b="1" i="0" u="none" strike="noStrike" dirty="0" smtClean="0">
                          <a:solidFill>
                            <a:srgbClr val="000000"/>
                          </a:solidFill>
                          <a:effectLst/>
                          <a:latin typeface="Trebuchet MS" panose="020B0603020202020204" pitchFamily="34" charset="0"/>
                        </a:rPr>
                        <a:t>(Required)</a:t>
                      </a:r>
                    </a:p>
                    <a:p>
                      <a:pPr algn="ctr" fontAlgn="t"/>
                      <a:endParaRPr lang="en-US" sz="1400" b="1" i="0" u="none" strike="noStrike" dirty="0">
                        <a:solidFill>
                          <a:srgbClr val="000000"/>
                        </a:solidFill>
                        <a:effectLst/>
                        <a:latin typeface="Trebuchet MS" panose="020B0603020202020204" pitchFamily="34" charset="0"/>
                      </a:endParaRPr>
                    </a:p>
                  </a:txBody>
                  <a:tcPr marL="0" marR="0" marT="0" marB="0"/>
                </a:tc>
                <a:tc>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lang="en-US" sz="1400" b="1" i="0" u="none" strike="noStrike" dirty="0" smtClean="0">
                          <a:solidFill>
                            <a:srgbClr val="000000"/>
                          </a:solidFill>
                          <a:effectLst/>
                          <a:latin typeface="Trebuchet MS" panose="020B0603020202020204" pitchFamily="34" charset="0"/>
                        </a:rPr>
                        <a:t/>
                      </a:r>
                      <a:br>
                        <a:rPr lang="en-US" sz="1400" b="1" i="0" u="none" strike="noStrike" dirty="0" smtClean="0">
                          <a:solidFill>
                            <a:srgbClr val="000000"/>
                          </a:solidFill>
                          <a:effectLst/>
                          <a:latin typeface="Trebuchet MS" panose="020B0603020202020204" pitchFamily="34" charset="0"/>
                        </a:rPr>
                      </a:br>
                      <a:r>
                        <a:rPr lang="en-US" sz="1400" b="1" i="0" u="none" strike="noStrike" dirty="0" smtClean="0">
                          <a:solidFill>
                            <a:srgbClr val="000000"/>
                          </a:solidFill>
                          <a:effectLst/>
                          <a:latin typeface="Trebuchet MS" panose="020B0603020202020204" pitchFamily="34" charset="0"/>
                        </a:rPr>
                        <a:t>Describe </a:t>
                      </a:r>
                      <a:r>
                        <a:rPr lang="en-US" sz="1400" b="1" i="0" u="none" strike="noStrike" dirty="0">
                          <a:solidFill>
                            <a:srgbClr val="000000"/>
                          </a:solidFill>
                          <a:effectLst/>
                          <a:latin typeface="Trebuchet MS" panose="020B0603020202020204" pitchFamily="34" charset="0"/>
                        </a:rPr>
                        <a:t>the Potential/Existing Barrier (Including the ESEA program in which barrier may exist</a:t>
                      </a:r>
                      <a:r>
                        <a:rPr lang="en-US" sz="1400" b="1" i="0" u="none" strike="noStrike" dirty="0" smtClean="0">
                          <a:solidFill>
                            <a:srgbClr val="000000"/>
                          </a:solidFill>
                          <a:effectLst/>
                          <a:latin typeface="Trebuchet MS" panose="020B0603020202020204" pitchFamily="34" charset="0"/>
                        </a:rPr>
                        <a:t>) (Required)</a:t>
                      </a:r>
                    </a:p>
                    <a:p>
                      <a:pPr algn="ctr" fontAlgn="t"/>
                      <a:endParaRPr lang="en-US" sz="1400" b="1" i="0" u="none" strike="noStrike" dirty="0">
                        <a:solidFill>
                          <a:srgbClr val="000000"/>
                        </a:solidFill>
                        <a:effectLst/>
                        <a:latin typeface="Trebuchet MS" panose="020B0603020202020204" pitchFamily="34" charset="0"/>
                      </a:endParaRPr>
                    </a:p>
                  </a:txBody>
                  <a:tcPr marL="0" marR="0" marT="0" marB="0"/>
                </a:tc>
                <a:tc>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lang="en-US" sz="1400" b="1" i="0" u="none" strike="noStrike" dirty="0" smtClean="0">
                          <a:solidFill>
                            <a:srgbClr val="000000"/>
                          </a:solidFill>
                          <a:effectLst/>
                          <a:latin typeface="Trebuchet MS" panose="020B0603020202020204" pitchFamily="34" charset="0"/>
                        </a:rPr>
                        <a:t/>
                      </a:r>
                      <a:br>
                        <a:rPr lang="en-US" sz="1400" b="1" i="0" u="none" strike="noStrike" dirty="0" smtClean="0">
                          <a:solidFill>
                            <a:srgbClr val="000000"/>
                          </a:solidFill>
                          <a:effectLst/>
                          <a:latin typeface="Trebuchet MS" panose="020B0603020202020204" pitchFamily="34" charset="0"/>
                        </a:rPr>
                      </a:br>
                      <a:r>
                        <a:rPr lang="en-US" sz="1400" b="1" i="0" u="none" strike="noStrike" dirty="0" smtClean="0">
                          <a:solidFill>
                            <a:srgbClr val="000000"/>
                          </a:solidFill>
                          <a:effectLst/>
                          <a:latin typeface="Trebuchet MS" panose="020B0603020202020204" pitchFamily="34" charset="0"/>
                        </a:rPr>
                        <a:t>Describe </a:t>
                      </a:r>
                      <a:r>
                        <a:rPr lang="en-US" sz="1400" b="1" i="0" u="none" strike="noStrike" dirty="0">
                          <a:solidFill>
                            <a:srgbClr val="000000"/>
                          </a:solidFill>
                          <a:effectLst/>
                          <a:latin typeface="Trebuchet MS" panose="020B0603020202020204" pitchFamily="34" charset="0"/>
                        </a:rPr>
                        <a:t>how the LEA will mitigate the barrier(s) </a:t>
                      </a:r>
                      <a:r>
                        <a:rPr lang="en-US" sz="1400" b="1" i="0" u="none" strike="noStrike" dirty="0" smtClean="0">
                          <a:solidFill>
                            <a:srgbClr val="000000"/>
                          </a:solidFill>
                          <a:effectLst/>
                          <a:latin typeface="Trebuchet MS" panose="020B0603020202020204" pitchFamily="34" charset="0"/>
                        </a:rPr>
                        <a:t>identified</a:t>
                      </a:r>
                      <a:r>
                        <a:rPr lang="en-US" sz="1400" b="1" i="0" u="none" strike="noStrike" baseline="0" dirty="0" smtClean="0">
                          <a:solidFill>
                            <a:srgbClr val="000000"/>
                          </a:solidFill>
                          <a:effectLst/>
                          <a:latin typeface="Trebuchet MS" panose="020B0603020202020204" pitchFamily="34" charset="0"/>
                        </a:rPr>
                        <a:t> </a:t>
                      </a:r>
                      <a:r>
                        <a:rPr lang="en-US" sz="1400" b="1" i="0" u="none" strike="noStrike" dirty="0" smtClean="0">
                          <a:solidFill>
                            <a:srgbClr val="000000"/>
                          </a:solidFill>
                          <a:effectLst/>
                          <a:latin typeface="Trebuchet MS" panose="020B0603020202020204" pitchFamily="34" charset="0"/>
                        </a:rPr>
                        <a:t>(Required)</a:t>
                      </a:r>
                    </a:p>
                    <a:p>
                      <a:pPr algn="ctr" fontAlgn="t"/>
                      <a:endParaRPr lang="en-US" sz="1400" b="1" i="0" u="none" strike="noStrike" dirty="0">
                        <a:solidFill>
                          <a:srgbClr val="000000"/>
                        </a:solidFill>
                        <a:effectLst/>
                        <a:latin typeface="Trebuchet MS" panose="020B0603020202020204" pitchFamily="34" charset="0"/>
                      </a:endParaRPr>
                    </a:p>
                  </a:txBody>
                  <a:tcPr marL="0" marR="0" marT="0" marB="0"/>
                </a:tc>
                <a:tc>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lang="en-US" sz="1400" b="1" i="0" u="none" strike="noStrike" dirty="0" smtClean="0">
                          <a:solidFill>
                            <a:srgbClr val="000000"/>
                          </a:solidFill>
                          <a:effectLst/>
                          <a:latin typeface="Trebuchet MS" panose="020B0603020202020204" pitchFamily="34" charset="0"/>
                        </a:rPr>
                        <a:t/>
                      </a:r>
                      <a:br>
                        <a:rPr lang="en-US" sz="1400" b="1" i="0" u="none" strike="noStrike" dirty="0" smtClean="0">
                          <a:solidFill>
                            <a:srgbClr val="000000"/>
                          </a:solidFill>
                          <a:effectLst/>
                          <a:latin typeface="Trebuchet MS" panose="020B0603020202020204" pitchFamily="34" charset="0"/>
                        </a:rPr>
                      </a:br>
                      <a:r>
                        <a:rPr lang="en-US" sz="1400" b="1" i="0" u="none" strike="noStrike" dirty="0" smtClean="0">
                          <a:solidFill>
                            <a:srgbClr val="000000"/>
                          </a:solidFill>
                          <a:effectLst/>
                          <a:latin typeface="Trebuchet MS" panose="020B0603020202020204" pitchFamily="34" charset="0"/>
                        </a:rPr>
                        <a:t>Indicate </a:t>
                      </a:r>
                      <a:r>
                        <a:rPr lang="en-US" sz="1400" b="1" i="0" u="none" strike="noStrike" dirty="0">
                          <a:solidFill>
                            <a:srgbClr val="000000"/>
                          </a:solidFill>
                          <a:effectLst/>
                          <a:latin typeface="Trebuchet MS" panose="020B0603020202020204" pitchFamily="34" charset="0"/>
                        </a:rPr>
                        <a:t>the funds that will support these </a:t>
                      </a:r>
                      <a:r>
                        <a:rPr lang="en-US" sz="1400" b="1" i="0" u="none" strike="noStrike" dirty="0" smtClean="0">
                          <a:solidFill>
                            <a:srgbClr val="000000"/>
                          </a:solidFill>
                          <a:effectLst/>
                          <a:latin typeface="Trebuchet MS" panose="020B0603020202020204" pitchFamily="34" charset="0"/>
                        </a:rPr>
                        <a:t>activities</a:t>
                      </a:r>
                      <a:r>
                        <a:rPr lang="en-US" sz="1400" b="1" i="0" u="none" strike="noStrike" baseline="0" dirty="0" smtClean="0">
                          <a:solidFill>
                            <a:srgbClr val="000000"/>
                          </a:solidFill>
                          <a:effectLst/>
                          <a:latin typeface="Trebuchet MS" panose="020B0603020202020204" pitchFamily="34" charset="0"/>
                        </a:rPr>
                        <a:t> </a:t>
                      </a:r>
                      <a:r>
                        <a:rPr lang="en-US" sz="1400" b="1" i="0" u="none" strike="noStrike" dirty="0" smtClean="0">
                          <a:solidFill>
                            <a:srgbClr val="000000"/>
                          </a:solidFill>
                          <a:effectLst/>
                          <a:latin typeface="Trebuchet MS" panose="020B0603020202020204" pitchFamily="34" charset="0"/>
                        </a:rPr>
                        <a:t>(Required)</a:t>
                      </a:r>
                    </a:p>
                    <a:p>
                      <a:pPr algn="ctr" fontAlgn="t"/>
                      <a:endParaRPr lang="en-US" sz="1400" b="1" i="0" u="none" strike="noStrike" dirty="0">
                        <a:solidFill>
                          <a:srgbClr val="000000"/>
                        </a:solidFill>
                        <a:effectLst/>
                        <a:latin typeface="Trebuchet MS" panose="020B0603020202020204" pitchFamily="34" charset="0"/>
                      </a:endParaRPr>
                    </a:p>
                  </a:txBody>
                  <a:tcPr marL="0" marR="0" marT="0" marB="0"/>
                </a:tc>
                <a:tc>
                  <a:txBody>
                    <a:bodyPr/>
                    <a:lstStyle/>
                    <a:p>
                      <a:pPr algn="ctr" fontAlgn="t"/>
                      <a:r>
                        <a:rPr lang="en-US" sz="1400" b="1" i="0" u="none" strike="noStrike" dirty="0" smtClean="0">
                          <a:solidFill>
                            <a:srgbClr val="000000"/>
                          </a:solidFill>
                          <a:effectLst/>
                          <a:latin typeface="Trebuchet MS" panose="020B0603020202020204" pitchFamily="34" charset="0"/>
                        </a:rPr>
                        <a:t/>
                      </a:r>
                      <a:br>
                        <a:rPr lang="en-US" sz="1400" b="1" i="0" u="none" strike="noStrike" dirty="0" smtClean="0">
                          <a:solidFill>
                            <a:srgbClr val="000000"/>
                          </a:solidFill>
                          <a:effectLst/>
                          <a:latin typeface="Trebuchet MS" panose="020B0603020202020204" pitchFamily="34" charset="0"/>
                        </a:rPr>
                      </a:br>
                      <a:r>
                        <a:rPr lang="en-US" sz="1400" b="1" i="0" u="none" strike="noStrike" dirty="0" smtClean="0">
                          <a:solidFill>
                            <a:srgbClr val="000000"/>
                          </a:solidFill>
                          <a:effectLst/>
                          <a:latin typeface="Trebuchet MS" panose="020B0603020202020204" pitchFamily="34" charset="0"/>
                        </a:rPr>
                        <a:t>Notes (Optional)</a:t>
                      </a:r>
                      <a:endParaRPr lang="en-US" sz="1400" b="1" i="0" u="none" strike="noStrike" dirty="0">
                        <a:solidFill>
                          <a:srgbClr val="000000"/>
                        </a:solidFill>
                        <a:effectLst/>
                        <a:latin typeface="Trebuchet MS" panose="020B0603020202020204" pitchFamily="34" charset="0"/>
                      </a:endParaRPr>
                    </a:p>
                  </a:txBody>
                  <a:tcPr marL="0" marR="0" marT="0" marB="0"/>
                </a:tc>
              </a:tr>
              <a:tr h="1381053">
                <a:tc>
                  <a:txBody>
                    <a:bodyPr/>
                    <a:lstStyle/>
                    <a:p>
                      <a:r>
                        <a:rPr lang="en-US" sz="1400" b="1" dirty="0" smtClean="0">
                          <a:solidFill>
                            <a:schemeClr val="accent2"/>
                          </a:solidFill>
                          <a:latin typeface="Trebuchet MS" panose="020B0603020202020204" pitchFamily="34" charset="0"/>
                        </a:rPr>
                        <a:t>National Origin</a:t>
                      </a:r>
                      <a:endParaRPr lang="en-US" sz="1400" b="1" dirty="0">
                        <a:solidFill>
                          <a:schemeClr val="accent2"/>
                        </a:solidFill>
                        <a:latin typeface="Trebuchet MS" panose="020B0603020202020204" pitchFamily="34" charset="0"/>
                      </a:endParaRPr>
                    </a:p>
                  </a:txBody>
                  <a:tcPr marL="111994" marR="111994">
                    <a:solidFill>
                      <a:schemeClr val="accent2">
                        <a:lumMod val="40000"/>
                        <a:lumOff val="60000"/>
                      </a:schemeClr>
                    </a:solidFill>
                  </a:tcPr>
                </a:tc>
                <a:tc>
                  <a:txBody>
                    <a:bodyPr/>
                    <a:lstStyle/>
                    <a:p>
                      <a:r>
                        <a:rPr lang="en-US" sz="1400" b="1" dirty="0" smtClean="0">
                          <a:solidFill>
                            <a:schemeClr val="accent4"/>
                          </a:solidFill>
                          <a:latin typeface="Trebuchet MS" panose="020B0603020202020204" pitchFamily="34" charset="0"/>
                        </a:rPr>
                        <a:t>UIP</a:t>
                      </a:r>
                    </a:p>
                    <a:p>
                      <a:endParaRPr lang="en-US" sz="1400" b="1" dirty="0">
                        <a:solidFill>
                          <a:schemeClr val="accent4"/>
                        </a:solidFill>
                        <a:latin typeface="Trebuchet MS" panose="020B0603020202020204" pitchFamily="34" charset="0"/>
                      </a:endParaRPr>
                    </a:p>
                  </a:txBody>
                  <a:tcPr marL="111994" marR="111994">
                    <a:solidFill>
                      <a:schemeClr val="accent4">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0" dirty="0" smtClean="0">
                          <a:solidFill>
                            <a:srgbClr val="FF0000"/>
                          </a:solidFill>
                          <a:latin typeface="Trebuchet MS" panose="020B0603020202020204" pitchFamily="34" charset="0"/>
                        </a:rPr>
                        <a:t>a lack of cultural competency in instruction;</a:t>
                      </a:r>
                      <a:r>
                        <a:rPr lang="en-US" sz="1400" b="0" baseline="0" dirty="0" smtClean="0">
                          <a:solidFill>
                            <a:srgbClr val="FF0000"/>
                          </a:solidFill>
                          <a:latin typeface="Trebuchet MS" panose="020B0603020202020204" pitchFamily="34" charset="0"/>
                        </a:rPr>
                        <a:t> inhibiting students from fully accessing Title III supports</a:t>
                      </a:r>
                      <a:endParaRPr lang="en-US" sz="1400" b="0" dirty="0" smtClean="0">
                        <a:latin typeface="Trebuchet MS" panose="020B0603020202020204" pitchFamily="34" charset="0"/>
                      </a:endParaRPr>
                    </a:p>
                  </a:txBody>
                  <a:tcPr marL="111994" marR="111994">
                    <a:solidFill>
                      <a:srgbClr val="EEC0BC"/>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smtClean="0">
                          <a:solidFill>
                            <a:srgbClr val="0070C0"/>
                          </a:solidFill>
                          <a:latin typeface="Trebuchet MS" panose="020B0603020202020204" pitchFamily="34" charset="0"/>
                        </a:rPr>
                        <a:t>provide professional development opportunities for teachers by addressing culturally responsive instructional practices (including</a:t>
                      </a:r>
                      <a:r>
                        <a:rPr lang="en-US" sz="1400" baseline="0" dirty="0" smtClean="0">
                          <a:solidFill>
                            <a:srgbClr val="0070C0"/>
                          </a:solidFill>
                          <a:latin typeface="Trebuchet MS" panose="020B0603020202020204" pitchFamily="34" charset="0"/>
                        </a:rPr>
                        <a:t> more detailed description)</a:t>
                      </a:r>
                      <a:endParaRPr lang="en-US" sz="1400" dirty="0" smtClean="0">
                        <a:latin typeface="Trebuchet MS" panose="020B0603020202020204" pitchFamily="34" charset="0"/>
                      </a:endParaRPr>
                    </a:p>
                    <a:p>
                      <a:endParaRPr lang="en-US" sz="1400" b="1" dirty="0">
                        <a:latin typeface="Trebuchet MS" panose="020B0603020202020204" pitchFamily="34" charset="0"/>
                      </a:endParaRPr>
                    </a:p>
                  </a:txBody>
                  <a:tcPr marL="111994" marR="111994">
                    <a:solidFill>
                      <a:schemeClr val="accent1">
                        <a:lumMod val="40000"/>
                        <a:lumOff val="60000"/>
                      </a:schemeClr>
                    </a:solidFill>
                  </a:tcPr>
                </a:tc>
                <a:tc>
                  <a:txBody>
                    <a:bodyPr/>
                    <a:lstStyle/>
                    <a:p>
                      <a:r>
                        <a:rPr lang="en-US" sz="1400" b="1" kern="1200" dirty="0" smtClean="0">
                          <a:solidFill>
                            <a:schemeClr val="accent6"/>
                          </a:solidFill>
                          <a:latin typeface="Trebuchet MS" panose="020B0603020202020204" pitchFamily="34" charset="0"/>
                          <a:ea typeface="+mn-ea"/>
                          <a:cs typeface="+mn-cs"/>
                        </a:rPr>
                        <a:t>Title II, Part A</a:t>
                      </a:r>
                      <a:endParaRPr lang="en-US" sz="1400" b="1" kern="1200" dirty="0">
                        <a:solidFill>
                          <a:schemeClr val="accent6"/>
                        </a:solidFill>
                        <a:latin typeface="Trebuchet MS" panose="020B0603020202020204" pitchFamily="34" charset="0"/>
                        <a:ea typeface="+mn-ea"/>
                        <a:cs typeface="+mn-cs"/>
                      </a:endParaRPr>
                    </a:p>
                  </a:txBody>
                  <a:tcPr marL="111994" marR="111994">
                    <a:solidFill>
                      <a:schemeClr val="accent6">
                        <a:lumMod val="40000"/>
                        <a:lumOff val="60000"/>
                      </a:schemeClr>
                    </a:solidFill>
                  </a:tcPr>
                </a:tc>
                <a:tc>
                  <a:txBody>
                    <a:bodyPr/>
                    <a:lstStyle/>
                    <a:p>
                      <a:endParaRPr lang="en-US" sz="2400" b="1" dirty="0">
                        <a:latin typeface="Trebuchet MS" panose="020B0603020202020204" pitchFamily="34" charset="0"/>
                      </a:endParaRPr>
                    </a:p>
                  </a:txBody>
                  <a:tcPr marL="111994" marR="111994"/>
                </a:tc>
              </a:tr>
            </a:tbl>
          </a:graphicData>
        </a:graphic>
      </p:graphicFrame>
    </p:spTree>
    <p:extLst>
      <p:ext uri="{BB962C8B-B14F-4D97-AF65-F5344CB8AC3E}">
        <p14:creationId xmlns:p14="http://schemas.microsoft.com/office/powerpoint/2010/main" val="14824239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dirty="0"/>
              <a:t>General Education Provisions Act: UIP Example </a:t>
            </a:r>
            <a:r>
              <a:rPr lang="en-US" dirty="0" smtClean="0"/>
              <a:t>2</a:t>
            </a:r>
            <a:endParaRPr lang="en-US" dirty="0"/>
          </a:p>
        </p:txBody>
      </p:sp>
      <p:sp>
        <p:nvSpPr>
          <p:cNvPr id="4" name="Rectangle 3"/>
          <p:cNvSpPr/>
          <p:nvPr/>
        </p:nvSpPr>
        <p:spPr>
          <a:xfrm>
            <a:off x="2039112" y="1877782"/>
            <a:ext cx="7891272" cy="830997"/>
          </a:xfrm>
          <a:prstGeom prst="rect">
            <a:avLst/>
          </a:prstGeom>
        </p:spPr>
        <p:txBody>
          <a:bodyPr wrap="square">
            <a:spAutoFit/>
          </a:bodyPr>
          <a:lstStyle/>
          <a:p>
            <a:pPr lvl="0"/>
            <a:r>
              <a:rPr lang="en-US" sz="2400" dirty="0"/>
              <a:t>Example of using the </a:t>
            </a:r>
            <a:r>
              <a:rPr lang="en-US" sz="2400" dirty="0">
                <a:solidFill>
                  <a:schemeClr val="accent4"/>
                </a:solidFill>
              </a:rPr>
              <a:t>UIP </a:t>
            </a:r>
            <a:r>
              <a:rPr lang="en-US" sz="2400" dirty="0"/>
              <a:t>to identify and address a barrier to  access or participation in a federally funded activity:</a:t>
            </a:r>
          </a:p>
        </p:txBody>
      </p:sp>
      <p:sp>
        <p:nvSpPr>
          <p:cNvPr id="5" name="Rectangle 4"/>
          <p:cNvSpPr/>
          <p:nvPr/>
        </p:nvSpPr>
        <p:spPr>
          <a:xfrm>
            <a:off x="2682240" y="3233248"/>
            <a:ext cx="6096000" cy="3139321"/>
          </a:xfrm>
          <a:prstGeom prst="rect">
            <a:avLst/>
          </a:prstGeom>
        </p:spPr>
        <p:txBody>
          <a:bodyPr>
            <a:spAutoFit/>
          </a:bodyPr>
          <a:lstStyle/>
          <a:p>
            <a:pPr marL="285750" lvl="0" indent="-285750">
              <a:buFont typeface="Arial" panose="020B0604020202020204" pitchFamily="34" charset="0"/>
              <a:buChar char="•"/>
            </a:pPr>
            <a:r>
              <a:rPr lang="en-US" dirty="0"/>
              <a:t>The [INSERT LEA OR BOCES] has identified the </a:t>
            </a:r>
            <a:r>
              <a:rPr lang="en-US" dirty="0">
                <a:solidFill>
                  <a:srgbClr val="FF0000"/>
                </a:solidFill>
              </a:rPr>
              <a:t>disproportionate use of exclusionary discipline practices </a:t>
            </a:r>
            <a:r>
              <a:rPr lang="en-US" dirty="0"/>
              <a:t>(removing or excluding students from the classroom), specifically in regard to black, Hispanic, or Native American students, as a root cause of low student achievement.  </a:t>
            </a:r>
            <a:r>
              <a:rPr lang="en-US" dirty="0">
                <a:solidFill>
                  <a:srgbClr val="0070C0"/>
                </a:solidFill>
              </a:rPr>
              <a:t>The LEA will utilize their </a:t>
            </a:r>
            <a:r>
              <a:rPr lang="en-US" dirty="0">
                <a:solidFill>
                  <a:srgbClr val="00B050"/>
                </a:solidFill>
              </a:rPr>
              <a:t>State/local funds </a:t>
            </a:r>
            <a:r>
              <a:rPr lang="en-US" dirty="0">
                <a:solidFill>
                  <a:srgbClr val="0070C0"/>
                </a:solidFill>
              </a:rPr>
              <a:t>to reduce the use of discipline practices that remove students from the classroom</a:t>
            </a:r>
            <a:endParaRPr lang="en-US" dirty="0"/>
          </a:p>
          <a:p>
            <a:pPr marL="285750" lvl="0" indent="-285750">
              <a:buFont typeface="Arial" panose="020B0604020202020204" pitchFamily="34" charset="0"/>
              <a:buChar char="•"/>
            </a:pPr>
            <a:r>
              <a:rPr lang="en-US" dirty="0"/>
              <a:t>A description of how this activity will be implemented would address a barrier to equitable participation for students of </a:t>
            </a:r>
            <a:r>
              <a:rPr lang="en-US" dirty="0">
                <a:solidFill>
                  <a:schemeClr val="accent2"/>
                </a:solidFill>
              </a:rPr>
              <a:t>color</a:t>
            </a:r>
            <a:r>
              <a:rPr lang="en-US" dirty="0"/>
              <a:t>, thereby satisfying the GEPA requirement.</a:t>
            </a:r>
          </a:p>
        </p:txBody>
      </p:sp>
    </p:spTree>
    <p:extLst>
      <p:ext uri="{BB962C8B-B14F-4D97-AF65-F5344CB8AC3E}">
        <p14:creationId xmlns:p14="http://schemas.microsoft.com/office/powerpoint/2010/main" val="42180421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dirty="0"/>
              <a:t>General Education Provisions Act: UIP Example </a:t>
            </a:r>
            <a:r>
              <a:rPr lang="en-US" dirty="0" smtClean="0"/>
              <a:t>2 continued</a:t>
            </a:r>
            <a:endParaRPr lang="en-US" dirty="0"/>
          </a:p>
        </p:txBody>
      </p:sp>
      <p:graphicFrame>
        <p:nvGraphicFramePr>
          <p:cNvPr id="4" name="Content Placeholder 3" title="Example of using UIP for GEPA"/>
          <p:cNvGraphicFramePr>
            <a:graphicFrameLocks noGrp="1"/>
          </p:cNvGraphicFramePr>
          <p:nvPr>
            <p:ph idx="1"/>
            <p:extLst>
              <p:ext uri="{D42A27DB-BD31-4B8C-83A1-F6EECF244321}">
                <p14:modId xmlns:p14="http://schemas.microsoft.com/office/powerpoint/2010/main" val="740222453"/>
              </p:ext>
            </p:extLst>
          </p:nvPr>
        </p:nvGraphicFramePr>
        <p:xfrm>
          <a:off x="838200" y="1463675"/>
          <a:ext cx="10514850" cy="4358640"/>
        </p:xfrm>
        <a:graphic>
          <a:graphicData uri="http://schemas.openxmlformats.org/drawingml/2006/table">
            <a:tbl>
              <a:tblPr firstRow="1" bandRow="1">
                <a:tableStyleId>{5C22544A-7EE6-4342-B048-85BDC9FD1C3A}</a:tableStyleId>
              </a:tblPr>
              <a:tblGrid>
                <a:gridCol w="1752475"/>
                <a:gridCol w="1752475"/>
                <a:gridCol w="1752475"/>
                <a:gridCol w="1752475"/>
                <a:gridCol w="1752475"/>
                <a:gridCol w="1752475"/>
              </a:tblGrid>
              <a:tr h="1108586">
                <a:tc>
                  <a:txBody>
                    <a:bodyPr/>
                    <a:lstStyle/>
                    <a:p>
                      <a:pPr algn="ctr" fontAlgn="t"/>
                      <a:r>
                        <a:rPr lang="en-US" sz="1400" b="1" i="0" u="none" strike="noStrike" dirty="0" smtClean="0">
                          <a:solidFill>
                            <a:srgbClr val="000000"/>
                          </a:solidFill>
                          <a:effectLst/>
                          <a:latin typeface="Trebuchet MS" panose="020B0603020202020204" pitchFamily="34" charset="0"/>
                        </a:rPr>
                        <a:t/>
                      </a:r>
                      <a:br>
                        <a:rPr lang="en-US" sz="1400" b="1" i="0" u="none" strike="noStrike" dirty="0" smtClean="0">
                          <a:solidFill>
                            <a:srgbClr val="000000"/>
                          </a:solidFill>
                          <a:effectLst/>
                          <a:latin typeface="Trebuchet MS" panose="020B0603020202020204" pitchFamily="34" charset="0"/>
                        </a:rPr>
                      </a:br>
                      <a:r>
                        <a:rPr lang="en-US" sz="1400" b="1" i="0" u="none" strike="noStrike" dirty="0" smtClean="0">
                          <a:solidFill>
                            <a:srgbClr val="000000"/>
                          </a:solidFill>
                          <a:effectLst/>
                          <a:latin typeface="Trebuchet MS" panose="020B0603020202020204" pitchFamily="34" charset="0"/>
                        </a:rPr>
                        <a:t/>
                      </a:r>
                      <a:br>
                        <a:rPr lang="en-US" sz="1400" b="1" i="0" u="none" strike="noStrike" dirty="0" smtClean="0">
                          <a:solidFill>
                            <a:srgbClr val="000000"/>
                          </a:solidFill>
                          <a:effectLst/>
                          <a:latin typeface="Trebuchet MS" panose="020B0603020202020204" pitchFamily="34" charset="0"/>
                        </a:rPr>
                      </a:br>
                      <a:r>
                        <a:rPr lang="en-US" sz="1400" b="1" i="0" u="none" strike="noStrike" dirty="0" smtClean="0">
                          <a:solidFill>
                            <a:srgbClr val="000000"/>
                          </a:solidFill>
                          <a:effectLst/>
                          <a:latin typeface="Trebuchet MS" panose="020B0603020202020204" pitchFamily="34" charset="0"/>
                        </a:rPr>
                        <a:t>Barrier Type (Required)</a:t>
                      </a:r>
                      <a:endParaRPr lang="en-US" sz="1400" b="1" i="0" u="none" strike="noStrike" dirty="0">
                        <a:solidFill>
                          <a:srgbClr val="000000"/>
                        </a:solidFill>
                        <a:effectLst/>
                        <a:latin typeface="Trebuchet MS" panose="020B0603020202020204" pitchFamily="34" charset="0"/>
                      </a:endParaRPr>
                    </a:p>
                  </a:txBody>
                  <a:tcPr marL="0" marR="0" marT="0" marB="0"/>
                </a:tc>
                <a:tc>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lang="en-US" sz="1400" b="1" i="0" u="none" strike="noStrike" dirty="0" smtClean="0">
                          <a:solidFill>
                            <a:srgbClr val="000000"/>
                          </a:solidFill>
                          <a:effectLst/>
                          <a:latin typeface="Trebuchet MS" panose="020B0603020202020204" pitchFamily="34" charset="0"/>
                        </a:rPr>
                        <a:t/>
                      </a:r>
                      <a:br>
                        <a:rPr lang="en-US" sz="1400" b="1" i="0" u="none" strike="noStrike" dirty="0" smtClean="0">
                          <a:solidFill>
                            <a:srgbClr val="000000"/>
                          </a:solidFill>
                          <a:effectLst/>
                          <a:latin typeface="Trebuchet MS" panose="020B0603020202020204" pitchFamily="34" charset="0"/>
                        </a:rPr>
                      </a:br>
                      <a:r>
                        <a:rPr lang="en-US" sz="1400" b="1" i="0" u="none" strike="noStrike" dirty="0" smtClean="0">
                          <a:solidFill>
                            <a:srgbClr val="000000"/>
                          </a:solidFill>
                          <a:effectLst/>
                          <a:latin typeface="Trebuchet MS" panose="020B0603020202020204" pitchFamily="34" charset="0"/>
                        </a:rPr>
                        <a:t>Describe </a:t>
                      </a:r>
                      <a:r>
                        <a:rPr lang="en-US" sz="1400" b="1" i="0" u="none" strike="noStrike" dirty="0">
                          <a:solidFill>
                            <a:srgbClr val="000000"/>
                          </a:solidFill>
                          <a:effectLst/>
                          <a:latin typeface="Trebuchet MS" panose="020B0603020202020204" pitchFamily="34" charset="0"/>
                        </a:rPr>
                        <a:t>the steps taken to identify potential/existing barrier(s</a:t>
                      </a:r>
                      <a:r>
                        <a:rPr lang="en-US" sz="1400" b="1" i="0" u="none" strike="noStrike" dirty="0" smtClean="0">
                          <a:solidFill>
                            <a:srgbClr val="000000"/>
                          </a:solidFill>
                          <a:effectLst/>
                          <a:latin typeface="Trebuchet MS" panose="020B0603020202020204" pitchFamily="34" charset="0"/>
                        </a:rPr>
                        <a:t>)</a:t>
                      </a:r>
                      <a:r>
                        <a:rPr lang="en-US" sz="1400" b="1" i="0" u="none" strike="noStrike" baseline="0" dirty="0" smtClean="0">
                          <a:solidFill>
                            <a:srgbClr val="000000"/>
                          </a:solidFill>
                          <a:effectLst/>
                          <a:latin typeface="Trebuchet MS" panose="020B0603020202020204" pitchFamily="34" charset="0"/>
                        </a:rPr>
                        <a:t> </a:t>
                      </a:r>
                      <a:r>
                        <a:rPr lang="en-US" sz="1400" b="1" i="0" u="none" strike="noStrike" dirty="0" smtClean="0">
                          <a:solidFill>
                            <a:srgbClr val="000000"/>
                          </a:solidFill>
                          <a:effectLst/>
                          <a:latin typeface="Trebuchet MS" panose="020B0603020202020204" pitchFamily="34" charset="0"/>
                        </a:rPr>
                        <a:t>(Required)</a:t>
                      </a:r>
                    </a:p>
                    <a:p>
                      <a:pPr algn="ctr" fontAlgn="t"/>
                      <a:endParaRPr lang="en-US" sz="1400" b="1" i="0" u="none" strike="noStrike" dirty="0">
                        <a:solidFill>
                          <a:srgbClr val="000000"/>
                        </a:solidFill>
                        <a:effectLst/>
                        <a:latin typeface="Trebuchet MS" panose="020B0603020202020204" pitchFamily="34" charset="0"/>
                      </a:endParaRPr>
                    </a:p>
                  </a:txBody>
                  <a:tcPr marL="0" marR="0" marT="0" marB="0"/>
                </a:tc>
                <a:tc>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lang="en-US" sz="1400" b="1" i="0" u="none" strike="noStrike" dirty="0" smtClean="0">
                          <a:solidFill>
                            <a:srgbClr val="000000"/>
                          </a:solidFill>
                          <a:effectLst/>
                          <a:latin typeface="Trebuchet MS" panose="020B0603020202020204" pitchFamily="34" charset="0"/>
                        </a:rPr>
                        <a:t/>
                      </a:r>
                      <a:br>
                        <a:rPr lang="en-US" sz="1400" b="1" i="0" u="none" strike="noStrike" dirty="0" smtClean="0">
                          <a:solidFill>
                            <a:srgbClr val="000000"/>
                          </a:solidFill>
                          <a:effectLst/>
                          <a:latin typeface="Trebuchet MS" panose="020B0603020202020204" pitchFamily="34" charset="0"/>
                        </a:rPr>
                      </a:br>
                      <a:r>
                        <a:rPr lang="en-US" sz="1400" b="1" i="0" u="none" strike="noStrike" dirty="0" smtClean="0">
                          <a:solidFill>
                            <a:srgbClr val="000000"/>
                          </a:solidFill>
                          <a:effectLst/>
                          <a:latin typeface="Trebuchet MS" panose="020B0603020202020204" pitchFamily="34" charset="0"/>
                        </a:rPr>
                        <a:t>Describe </a:t>
                      </a:r>
                      <a:r>
                        <a:rPr lang="en-US" sz="1400" b="1" i="0" u="none" strike="noStrike" dirty="0">
                          <a:solidFill>
                            <a:srgbClr val="000000"/>
                          </a:solidFill>
                          <a:effectLst/>
                          <a:latin typeface="Trebuchet MS" panose="020B0603020202020204" pitchFamily="34" charset="0"/>
                        </a:rPr>
                        <a:t>the Potential/Existing Barrier (Including the ESEA program in which barrier may exist</a:t>
                      </a:r>
                      <a:r>
                        <a:rPr lang="en-US" sz="1400" b="1" i="0" u="none" strike="noStrike" dirty="0" smtClean="0">
                          <a:solidFill>
                            <a:srgbClr val="000000"/>
                          </a:solidFill>
                          <a:effectLst/>
                          <a:latin typeface="Trebuchet MS" panose="020B0603020202020204" pitchFamily="34" charset="0"/>
                        </a:rPr>
                        <a:t>) (Required)</a:t>
                      </a:r>
                    </a:p>
                    <a:p>
                      <a:pPr algn="ctr" fontAlgn="t"/>
                      <a:endParaRPr lang="en-US" sz="1400" b="1" i="0" u="none" strike="noStrike" dirty="0">
                        <a:solidFill>
                          <a:srgbClr val="000000"/>
                        </a:solidFill>
                        <a:effectLst/>
                        <a:latin typeface="Trebuchet MS" panose="020B0603020202020204" pitchFamily="34" charset="0"/>
                      </a:endParaRPr>
                    </a:p>
                  </a:txBody>
                  <a:tcPr marL="0" marR="0" marT="0" marB="0"/>
                </a:tc>
                <a:tc>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lang="en-US" sz="1400" b="1" i="0" u="none" strike="noStrike" dirty="0" smtClean="0">
                          <a:solidFill>
                            <a:srgbClr val="000000"/>
                          </a:solidFill>
                          <a:effectLst/>
                          <a:latin typeface="Trebuchet MS" panose="020B0603020202020204" pitchFamily="34" charset="0"/>
                        </a:rPr>
                        <a:t/>
                      </a:r>
                      <a:br>
                        <a:rPr lang="en-US" sz="1400" b="1" i="0" u="none" strike="noStrike" dirty="0" smtClean="0">
                          <a:solidFill>
                            <a:srgbClr val="000000"/>
                          </a:solidFill>
                          <a:effectLst/>
                          <a:latin typeface="Trebuchet MS" panose="020B0603020202020204" pitchFamily="34" charset="0"/>
                        </a:rPr>
                      </a:br>
                      <a:r>
                        <a:rPr lang="en-US" sz="1400" b="1" i="0" u="none" strike="noStrike" dirty="0" smtClean="0">
                          <a:solidFill>
                            <a:srgbClr val="000000"/>
                          </a:solidFill>
                          <a:effectLst/>
                          <a:latin typeface="Trebuchet MS" panose="020B0603020202020204" pitchFamily="34" charset="0"/>
                        </a:rPr>
                        <a:t>Describe </a:t>
                      </a:r>
                      <a:r>
                        <a:rPr lang="en-US" sz="1400" b="1" i="0" u="none" strike="noStrike" dirty="0">
                          <a:solidFill>
                            <a:srgbClr val="000000"/>
                          </a:solidFill>
                          <a:effectLst/>
                          <a:latin typeface="Trebuchet MS" panose="020B0603020202020204" pitchFamily="34" charset="0"/>
                        </a:rPr>
                        <a:t>how the LEA will mitigate the barrier(s) </a:t>
                      </a:r>
                      <a:r>
                        <a:rPr lang="en-US" sz="1400" b="1" i="0" u="none" strike="noStrike" dirty="0" smtClean="0">
                          <a:solidFill>
                            <a:srgbClr val="000000"/>
                          </a:solidFill>
                          <a:effectLst/>
                          <a:latin typeface="Trebuchet MS" panose="020B0603020202020204" pitchFamily="34" charset="0"/>
                        </a:rPr>
                        <a:t>identified</a:t>
                      </a:r>
                      <a:r>
                        <a:rPr lang="en-US" sz="1400" b="1" i="0" u="none" strike="noStrike" baseline="0" dirty="0" smtClean="0">
                          <a:solidFill>
                            <a:srgbClr val="000000"/>
                          </a:solidFill>
                          <a:effectLst/>
                          <a:latin typeface="Trebuchet MS" panose="020B0603020202020204" pitchFamily="34" charset="0"/>
                        </a:rPr>
                        <a:t> </a:t>
                      </a:r>
                      <a:r>
                        <a:rPr lang="en-US" sz="1400" b="1" i="0" u="none" strike="noStrike" dirty="0" smtClean="0">
                          <a:solidFill>
                            <a:srgbClr val="000000"/>
                          </a:solidFill>
                          <a:effectLst/>
                          <a:latin typeface="Trebuchet MS" panose="020B0603020202020204" pitchFamily="34" charset="0"/>
                        </a:rPr>
                        <a:t>(Required)</a:t>
                      </a:r>
                    </a:p>
                    <a:p>
                      <a:pPr algn="ctr" fontAlgn="t"/>
                      <a:endParaRPr lang="en-US" sz="1400" b="1" i="0" u="none" strike="noStrike" dirty="0">
                        <a:solidFill>
                          <a:srgbClr val="000000"/>
                        </a:solidFill>
                        <a:effectLst/>
                        <a:latin typeface="Trebuchet MS" panose="020B0603020202020204" pitchFamily="34" charset="0"/>
                      </a:endParaRPr>
                    </a:p>
                  </a:txBody>
                  <a:tcPr marL="0" marR="0" marT="0" marB="0"/>
                </a:tc>
                <a:tc>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lang="en-US" sz="1400" b="1" i="0" u="none" strike="noStrike" dirty="0" smtClean="0">
                          <a:solidFill>
                            <a:srgbClr val="000000"/>
                          </a:solidFill>
                          <a:effectLst/>
                          <a:latin typeface="Trebuchet MS" panose="020B0603020202020204" pitchFamily="34" charset="0"/>
                        </a:rPr>
                        <a:t/>
                      </a:r>
                      <a:br>
                        <a:rPr lang="en-US" sz="1400" b="1" i="0" u="none" strike="noStrike" dirty="0" smtClean="0">
                          <a:solidFill>
                            <a:srgbClr val="000000"/>
                          </a:solidFill>
                          <a:effectLst/>
                          <a:latin typeface="Trebuchet MS" panose="020B0603020202020204" pitchFamily="34" charset="0"/>
                        </a:rPr>
                      </a:br>
                      <a:r>
                        <a:rPr lang="en-US" sz="1400" b="1" i="0" u="none" strike="noStrike" dirty="0" smtClean="0">
                          <a:solidFill>
                            <a:srgbClr val="000000"/>
                          </a:solidFill>
                          <a:effectLst/>
                          <a:latin typeface="Trebuchet MS" panose="020B0603020202020204" pitchFamily="34" charset="0"/>
                        </a:rPr>
                        <a:t>Indicate </a:t>
                      </a:r>
                      <a:r>
                        <a:rPr lang="en-US" sz="1400" b="1" i="0" u="none" strike="noStrike" dirty="0">
                          <a:solidFill>
                            <a:srgbClr val="000000"/>
                          </a:solidFill>
                          <a:effectLst/>
                          <a:latin typeface="Trebuchet MS" panose="020B0603020202020204" pitchFamily="34" charset="0"/>
                        </a:rPr>
                        <a:t>the funds that will support these </a:t>
                      </a:r>
                      <a:r>
                        <a:rPr lang="en-US" sz="1400" b="1" i="0" u="none" strike="noStrike" dirty="0" smtClean="0">
                          <a:solidFill>
                            <a:srgbClr val="000000"/>
                          </a:solidFill>
                          <a:effectLst/>
                          <a:latin typeface="Trebuchet MS" panose="020B0603020202020204" pitchFamily="34" charset="0"/>
                        </a:rPr>
                        <a:t>activities</a:t>
                      </a:r>
                      <a:r>
                        <a:rPr lang="en-US" sz="1400" b="1" i="0" u="none" strike="noStrike" baseline="0" dirty="0" smtClean="0">
                          <a:solidFill>
                            <a:srgbClr val="000000"/>
                          </a:solidFill>
                          <a:effectLst/>
                          <a:latin typeface="Trebuchet MS" panose="020B0603020202020204" pitchFamily="34" charset="0"/>
                        </a:rPr>
                        <a:t> </a:t>
                      </a:r>
                      <a:r>
                        <a:rPr lang="en-US" sz="1400" b="1" i="0" u="none" strike="noStrike" dirty="0" smtClean="0">
                          <a:solidFill>
                            <a:srgbClr val="000000"/>
                          </a:solidFill>
                          <a:effectLst/>
                          <a:latin typeface="Trebuchet MS" panose="020B0603020202020204" pitchFamily="34" charset="0"/>
                        </a:rPr>
                        <a:t>(Required)</a:t>
                      </a:r>
                    </a:p>
                    <a:p>
                      <a:pPr algn="ctr" fontAlgn="t"/>
                      <a:endParaRPr lang="en-US" sz="1400" b="1" i="0" u="none" strike="noStrike" dirty="0">
                        <a:solidFill>
                          <a:srgbClr val="000000"/>
                        </a:solidFill>
                        <a:effectLst/>
                        <a:latin typeface="Trebuchet MS" panose="020B0603020202020204" pitchFamily="34" charset="0"/>
                      </a:endParaRPr>
                    </a:p>
                  </a:txBody>
                  <a:tcPr marL="0" marR="0" marT="0" marB="0"/>
                </a:tc>
                <a:tc>
                  <a:txBody>
                    <a:bodyPr/>
                    <a:lstStyle/>
                    <a:p>
                      <a:pPr algn="ctr" fontAlgn="t"/>
                      <a:r>
                        <a:rPr lang="en-US" sz="1400" b="1" i="0" u="none" strike="noStrike" dirty="0" smtClean="0">
                          <a:solidFill>
                            <a:srgbClr val="000000"/>
                          </a:solidFill>
                          <a:effectLst/>
                          <a:latin typeface="Trebuchet MS" panose="020B0603020202020204" pitchFamily="34" charset="0"/>
                        </a:rPr>
                        <a:t/>
                      </a:r>
                      <a:br>
                        <a:rPr lang="en-US" sz="1400" b="1" i="0" u="none" strike="noStrike" dirty="0" smtClean="0">
                          <a:solidFill>
                            <a:srgbClr val="000000"/>
                          </a:solidFill>
                          <a:effectLst/>
                          <a:latin typeface="Trebuchet MS" panose="020B0603020202020204" pitchFamily="34" charset="0"/>
                        </a:rPr>
                      </a:br>
                      <a:r>
                        <a:rPr lang="en-US" sz="1400" b="1" i="0" u="none" strike="noStrike" dirty="0" smtClean="0">
                          <a:solidFill>
                            <a:srgbClr val="000000"/>
                          </a:solidFill>
                          <a:effectLst/>
                          <a:latin typeface="Trebuchet MS" panose="020B0603020202020204" pitchFamily="34" charset="0"/>
                        </a:rPr>
                        <a:t>Notes (Optional)</a:t>
                      </a:r>
                      <a:endParaRPr lang="en-US" sz="1400" b="1" i="0" u="none" strike="noStrike" dirty="0">
                        <a:solidFill>
                          <a:srgbClr val="000000"/>
                        </a:solidFill>
                        <a:effectLst/>
                        <a:latin typeface="Trebuchet MS" panose="020B0603020202020204" pitchFamily="34" charset="0"/>
                      </a:endParaRPr>
                    </a:p>
                  </a:txBody>
                  <a:tcPr marL="0" marR="0" marT="0" marB="0"/>
                </a:tc>
              </a:tr>
              <a:tr h="886869">
                <a:tc>
                  <a:txBody>
                    <a:bodyPr/>
                    <a:lstStyle/>
                    <a:p>
                      <a:r>
                        <a:rPr lang="en-US" sz="1400" b="1" dirty="0" smtClean="0">
                          <a:solidFill>
                            <a:schemeClr val="accent2"/>
                          </a:solidFill>
                          <a:latin typeface="Trebuchet MS" panose="020B0603020202020204" pitchFamily="34" charset="0"/>
                        </a:rPr>
                        <a:t>Color</a:t>
                      </a:r>
                      <a:endParaRPr lang="en-US" sz="1400" b="1" dirty="0">
                        <a:solidFill>
                          <a:schemeClr val="accent2"/>
                        </a:solidFill>
                        <a:latin typeface="Trebuchet MS" panose="020B0603020202020204" pitchFamily="34" charset="0"/>
                      </a:endParaRPr>
                    </a:p>
                  </a:txBody>
                  <a:tcPr marL="111994" marR="111994">
                    <a:solidFill>
                      <a:schemeClr val="accent2">
                        <a:lumMod val="40000"/>
                        <a:lumOff val="60000"/>
                      </a:schemeClr>
                    </a:solidFill>
                  </a:tcPr>
                </a:tc>
                <a:tc>
                  <a:txBody>
                    <a:bodyPr/>
                    <a:lstStyle/>
                    <a:p>
                      <a:r>
                        <a:rPr lang="en-US" sz="1400" b="1" dirty="0" smtClean="0">
                          <a:solidFill>
                            <a:schemeClr val="accent4"/>
                          </a:solidFill>
                          <a:latin typeface="Trebuchet MS" panose="020B0603020202020204" pitchFamily="34" charset="0"/>
                        </a:rPr>
                        <a:t>UIP</a:t>
                      </a:r>
                      <a:endParaRPr lang="en-US" sz="1400" b="1" dirty="0">
                        <a:solidFill>
                          <a:schemeClr val="accent4"/>
                        </a:solidFill>
                        <a:latin typeface="Trebuchet MS" panose="020B0603020202020204" pitchFamily="34" charset="0"/>
                      </a:endParaRPr>
                    </a:p>
                  </a:txBody>
                  <a:tcPr marL="111994" marR="111994">
                    <a:solidFill>
                      <a:schemeClr val="accent4">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0" dirty="0" smtClean="0">
                          <a:solidFill>
                            <a:srgbClr val="FF0000"/>
                          </a:solidFill>
                          <a:latin typeface="Trebuchet MS" panose="020B0603020202020204" pitchFamily="34" charset="0"/>
                        </a:rPr>
                        <a:t>disproportionate use of exclusionary discipline practices; </a:t>
                      </a:r>
                      <a:r>
                        <a:rPr lang="en-US" sz="1400" b="1" dirty="0" smtClean="0">
                          <a:solidFill>
                            <a:srgbClr val="FF0000"/>
                          </a:solidFill>
                          <a:latin typeface="Trebuchet MS" panose="020B0603020202020204" pitchFamily="34" charset="0"/>
                        </a:rPr>
                        <a:t>inhibiting students from fully accessing and participating</a:t>
                      </a:r>
                      <a:r>
                        <a:rPr lang="en-US" sz="1400" b="1" baseline="0" dirty="0" smtClean="0">
                          <a:solidFill>
                            <a:srgbClr val="FF0000"/>
                          </a:solidFill>
                          <a:latin typeface="Trebuchet MS" panose="020B0603020202020204" pitchFamily="34" charset="0"/>
                        </a:rPr>
                        <a:t> in schoolwide programs at the elementary school</a:t>
                      </a:r>
                      <a:r>
                        <a:rPr lang="en-US" sz="1400" b="1" dirty="0" smtClean="0">
                          <a:solidFill>
                            <a:srgbClr val="FF0000"/>
                          </a:solidFill>
                          <a:latin typeface="Trebuchet MS" panose="020B0603020202020204" pitchFamily="34" charset="0"/>
                        </a:rPr>
                        <a:t> </a:t>
                      </a:r>
                      <a:endParaRPr lang="en-US" sz="1400" b="1" dirty="0" smtClean="0">
                        <a:latin typeface="Trebuchet MS" panose="020B0603020202020204" pitchFamily="34" charset="0"/>
                      </a:endParaRPr>
                    </a:p>
                  </a:txBody>
                  <a:tcPr marL="111994" marR="111994">
                    <a:solidFill>
                      <a:srgbClr val="EEC0BC"/>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200" dirty="0" smtClean="0">
                          <a:solidFill>
                            <a:srgbClr val="0070C0"/>
                          </a:solidFill>
                          <a:latin typeface="Trebuchet MS" panose="020B0603020202020204" pitchFamily="34" charset="0"/>
                          <a:ea typeface="+mn-ea"/>
                          <a:cs typeface="+mn-cs"/>
                        </a:rPr>
                        <a:t>reduce the use of discipline practices that remove students from the classroom (including more detailed description)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kern="1200" dirty="0" smtClean="0">
                        <a:solidFill>
                          <a:srgbClr val="0070C0"/>
                        </a:solidFill>
                        <a:latin typeface="Trebuchet MS" panose="020B0603020202020204" pitchFamily="34" charset="0"/>
                        <a:ea typeface="+mn-ea"/>
                        <a:cs typeface="+mn-cs"/>
                      </a:endParaRPr>
                    </a:p>
                    <a:p>
                      <a:endParaRPr lang="en-US" sz="1400" kern="1200" dirty="0">
                        <a:solidFill>
                          <a:srgbClr val="0070C0"/>
                        </a:solidFill>
                        <a:latin typeface="Trebuchet MS" panose="020B0603020202020204" pitchFamily="34" charset="0"/>
                        <a:ea typeface="+mn-ea"/>
                        <a:cs typeface="+mn-cs"/>
                      </a:endParaRPr>
                    </a:p>
                  </a:txBody>
                  <a:tcPr marL="111994" marR="111994">
                    <a:solidFill>
                      <a:schemeClr val="accent1">
                        <a:lumMod val="40000"/>
                        <a:lumOff val="60000"/>
                      </a:schemeClr>
                    </a:solidFill>
                  </a:tcPr>
                </a:tc>
                <a:tc>
                  <a:txBody>
                    <a:bodyPr/>
                    <a:lstStyle/>
                    <a:p>
                      <a:r>
                        <a:rPr lang="en-US" sz="1400" b="1" kern="1200" dirty="0" smtClean="0">
                          <a:solidFill>
                            <a:schemeClr val="accent6"/>
                          </a:solidFill>
                          <a:latin typeface="Trebuchet MS" panose="020B0603020202020204" pitchFamily="34" charset="0"/>
                          <a:ea typeface="+mn-ea"/>
                          <a:cs typeface="+mn-cs"/>
                        </a:rPr>
                        <a:t>State/local</a:t>
                      </a:r>
                      <a:endParaRPr lang="en-US" sz="1400" b="1" kern="1200" dirty="0">
                        <a:solidFill>
                          <a:schemeClr val="accent6"/>
                        </a:solidFill>
                        <a:latin typeface="Trebuchet MS" panose="020B0603020202020204" pitchFamily="34" charset="0"/>
                        <a:ea typeface="+mn-ea"/>
                        <a:cs typeface="+mn-cs"/>
                      </a:endParaRPr>
                    </a:p>
                  </a:txBody>
                  <a:tcPr marL="111994" marR="111994">
                    <a:solidFill>
                      <a:schemeClr val="accent6">
                        <a:lumMod val="40000"/>
                        <a:lumOff val="60000"/>
                      </a:schemeClr>
                    </a:solidFill>
                  </a:tcPr>
                </a:tc>
                <a:tc>
                  <a:txBody>
                    <a:bodyPr/>
                    <a:lstStyle/>
                    <a:p>
                      <a:endParaRPr lang="en-US" sz="2400" b="1" dirty="0">
                        <a:latin typeface="Trebuchet MS" panose="020B0603020202020204" pitchFamily="34" charset="0"/>
                      </a:endParaRPr>
                    </a:p>
                  </a:txBody>
                  <a:tcPr marL="111994" marR="111994"/>
                </a:tc>
              </a:tr>
            </a:tbl>
          </a:graphicData>
        </a:graphic>
      </p:graphicFrame>
    </p:spTree>
    <p:extLst>
      <p:ext uri="{BB962C8B-B14F-4D97-AF65-F5344CB8AC3E}">
        <p14:creationId xmlns:p14="http://schemas.microsoft.com/office/powerpoint/2010/main" val="19120547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dirty="0" smtClean="0"/>
              <a:t>General Education Provisions Act: UIP Example 3</a:t>
            </a:r>
            <a:endParaRPr lang="en-US" dirty="0"/>
          </a:p>
        </p:txBody>
      </p:sp>
      <p:sp>
        <p:nvSpPr>
          <p:cNvPr id="4" name="Rectangle 3"/>
          <p:cNvSpPr/>
          <p:nvPr/>
        </p:nvSpPr>
        <p:spPr>
          <a:xfrm>
            <a:off x="2648712" y="1751727"/>
            <a:ext cx="6894576" cy="1200329"/>
          </a:xfrm>
          <a:prstGeom prst="rect">
            <a:avLst/>
          </a:prstGeom>
        </p:spPr>
        <p:txBody>
          <a:bodyPr wrap="square">
            <a:spAutoFit/>
          </a:bodyPr>
          <a:lstStyle/>
          <a:p>
            <a:pPr lvl="0"/>
            <a:r>
              <a:rPr lang="en-US" sz="2400" dirty="0"/>
              <a:t>Example of using the </a:t>
            </a:r>
            <a:r>
              <a:rPr lang="en-US" sz="2400" dirty="0">
                <a:solidFill>
                  <a:schemeClr val="accent4"/>
                </a:solidFill>
              </a:rPr>
              <a:t>UIP</a:t>
            </a:r>
            <a:r>
              <a:rPr lang="en-US" sz="2400" dirty="0"/>
              <a:t> to identify and address a barrier to  access or participation in a federally funded activity:</a:t>
            </a:r>
          </a:p>
        </p:txBody>
      </p:sp>
      <p:sp>
        <p:nvSpPr>
          <p:cNvPr id="5" name="Rectangle 4"/>
          <p:cNvSpPr/>
          <p:nvPr/>
        </p:nvSpPr>
        <p:spPr>
          <a:xfrm>
            <a:off x="3048000" y="3351151"/>
            <a:ext cx="6096000" cy="2862322"/>
          </a:xfrm>
          <a:prstGeom prst="rect">
            <a:avLst/>
          </a:prstGeom>
        </p:spPr>
        <p:txBody>
          <a:bodyPr>
            <a:spAutoFit/>
          </a:bodyPr>
          <a:lstStyle/>
          <a:p>
            <a:pPr marL="285750" lvl="0" indent="-285750">
              <a:buFont typeface="Arial" panose="020B0604020202020204" pitchFamily="34" charset="0"/>
              <a:buChar char="•"/>
            </a:pPr>
            <a:r>
              <a:rPr lang="en-US" dirty="0"/>
              <a:t>The [INSERT LEA OR BOCES] has identified </a:t>
            </a:r>
            <a:r>
              <a:rPr lang="en-US" dirty="0">
                <a:solidFill>
                  <a:srgbClr val="FF0000"/>
                </a:solidFill>
              </a:rPr>
              <a:t>lack of student participation in advanced placement STEM courses, specifically in regard to female students</a:t>
            </a:r>
            <a:r>
              <a:rPr lang="en-US" dirty="0"/>
              <a:t> as a root cause of low student achievement.    </a:t>
            </a:r>
            <a:r>
              <a:rPr lang="en-US" dirty="0">
                <a:solidFill>
                  <a:srgbClr val="0070C0"/>
                </a:solidFill>
              </a:rPr>
              <a:t>The LEA will utilize their </a:t>
            </a:r>
            <a:r>
              <a:rPr lang="en-US" dirty="0">
                <a:solidFill>
                  <a:srgbClr val="00B050"/>
                </a:solidFill>
              </a:rPr>
              <a:t>Federal funds </a:t>
            </a:r>
            <a:r>
              <a:rPr lang="en-US" dirty="0">
                <a:solidFill>
                  <a:srgbClr val="0070C0"/>
                </a:solidFill>
              </a:rPr>
              <a:t>to increase outreach efforts to female students to encourage enrollment and participation in advanced placement STEM courses</a:t>
            </a:r>
            <a:endParaRPr lang="en-US" dirty="0"/>
          </a:p>
          <a:p>
            <a:pPr marL="285750" lvl="0" indent="-285750">
              <a:buFont typeface="Arial" panose="020B0604020202020204" pitchFamily="34" charset="0"/>
              <a:buChar char="•"/>
            </a:pPr>
            <a:r>
              <a:rPr lang="en-US" dirty="0"/>
              <a:t>A description of how this activity will be implemented would address a barrier to equitable participation for students based on </a:t>
            </a:r>
            <a:r>
              <a:rPr lang="en-US" dirty="0">
                <a:solidFill>
                  <a:schemeClr val="accent2"/>
                </a:solidFill>
              </a:rPr>
              <a:t>gender</a:t>
            </a:r>
            <a:r>
              <a:rPr lang="en-US" dirty="0"/>
              <a:t>, thereby satisfying the GEPA requirement.</a:t>
            </a:r>
          </a:p>
        </p:txBody>
      </p:sp>
    </p:spTree>
    <p:extLst>
      <p:ext uri="{BB962C8B-B14F-4D97-AF65-F5344CB8AC3E}">
        <p14:creationId xmlns:p14="http://schemas.microsoft.com/office/powerpoint/2010/main" val="5280674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dirty="0"/>
              <a:t>General Education Provisions Act: UIP Example </a:t>
            </a:r>
            <a:r>
              <a:rPr lang="en-US" dirty="0" smtClean="0"/>
              <a:t>3 continued</a:t>
            </a:r>
            <a:endParaRPr lang="en-US" dirty="0"/>
          </a:p>
        </p:txBody>
      </p:sp>
      <p:graphicFrame>
        <p:nvGraphicFramePr>
          <p:cNvPr id="4" name="Content Placeholder 3" title="Using the UIP for GEPA Example 3"/>
          <p:cNvGraphicFramePr>
            <a:graphicFrameLocks noGrp="1"/>
          </p:cNvGraphicFramePr>
          <p:nvPr>
            <p:ph idx="1"/>
            <p:extLst>
              <p:ext uri="{D42A27DB-BD31-4B8C-83A1-F6EECF244321}">
                <p14:modId xmlns:p14="http://schemas.microsoft.com/office/powerpoint/2010/main" val="2067782192"/>
              </p:ext>
            </p:extLst>
          </p:nvPr>
        </p:nvGraphicFramePr>
        <p:xfrm>
          <a:off x="838200" y="1463675"/>
          <a:ext cx="10515600" cy="4114800"/>
        </p:xfrm>
        <a:graphic>
          <a:graphicData uri="http://schemas.openxmlformats.org/drawingml/2006/table">
            <a:tbl>
              <a:tblPr firstRow="1" bandRow="1">
                <a:tableStyleId>{5C22544A-7EE6-4342-B048-85BDC9FD1C3A}</a:tableStyleId>
              </a:tblPr>
              <a:tblGrid>
                <a:gridCol w="1752600"/>
                <a:gridCol w="1752600"/>
                <a:gridCol w="1752600"/>
                <a:gridCol w="1752600"/>
                <a:gridCol w="1752600"/>
                <a:gridCol w="1752600"/>
              </a:tblGrid>
              <a:tr h="913664">
                <a:tc>
                  <a:txBody>
                    <a:bodyPr/>
                    <a:lstStyle/>
                    <a:p>
                      <a:pPr algn="ctr" fontAlgn="t"/>
                      <a:r>
                        <a:rPr lang="en-US" sz="1200" b="1" i="0" u="none" strike="noStrike" dirty="0" smtClean="0">
                          <a:solidFill>
                            <a:srgbClr val="000000"/>
                          </a:solidFill>
                          <a:effectLst/>
                          <a:latin typeface="Trebuchet MS" panose="020B0603020202020204" pitchFamily="34" charset="0"/>
                        </a:rPr>
                        <a:t/>
                      </a:r>
                      <a:br>
                        <a:rPr lang="en-US" sz="1200" b="1" i="0" u="none" strike="noStrike" dirty="0" smtClean="0">
                          <a:solidFill>
                            <a:srgbClr val="000000"/>
                          </a:solidFill>
                          <a:effectLst/>
                          <a:latin typeface="Trebuchet MS" panose="020B0603020202020204" pitchFamily="34" charset="0"/>
                        </a:rPr>
                      </a:br>
                      <a:r>
                        <a:rPr lang="en-US" sz="1200" b="1" i="0" u="none" strike="noStrike" dirty="0" smtClean="0">
                          <a:solidFill>
                            <a:srgbClr val="000000"/>
                          </a:solidFill>
                          <a:effectLst/>
                          <a:latin typeface="Trebuchet MS" panose="020B0603020202020204" pitchFamily="34" charset="0"/>
                        </a:rPr>
                        <a:t/>
                      </a:r>
                      <a:br>
                        <a:rPr lang="en-US" sz="1200" b="1" i="0" u="none" strike="noStrike" dirty="0" smtClean="0">
                          <a:solidFill>
                            <a:srgbClr val="000000"/>
                          </a:solidFill>
                          <a:effectLst/>
                          <a:latin typeface="Trebuchet MS" panose="020B0603020202020204" pitchFamily="34" charset="0"/>
                        </a:rPr>
                      </a:br>
                      <a:r>
                        <a:rPr lang="en-US" sz="1200" b="1" i="0" u="none" strike="noStrike" dirty="0" smtClean="0">
                          <a:solidFill>
                            <a:srgbClr val="000000"/>
                          </a:solidFill>
                          <a:effectLst/>
                          <a:latin typeface="Trebuchet MS" panose="020B0603020202020204" pitchFamily="34" charset="0"/>
                        </a:rPr>
                        <a:t>Barrier Type (Required)</a:t>
                      </a:r>
                      <a:endParaRPr lang="en-US" sz="1200" b="1" i="0" u="none" strike="noStrike" dirty="0">
                        <a:solidFill>
                          <a:srgbClr val="000000"/>
                        </a:solidFill>
                        <a:effectLst/>
                        <a:latin typeface="Trebuchet MS" panose="020B0603020202020204" pitchFamily="34" charset="0"/>
                      </a:endParaRPr>
                    </a:p>
                  </a:txBody>
                  <a:tcPr marL="0" marR="0" marT="0" marB="0"/>
                </a:tc>
                <a:tc>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lang="en-US" sz="1200" b="1" i="0" u="none" strike="noStrike" dirty="0" smtClean="0">
                          <a:solidFill>
                            <a:srgbClr val="000000"/>
                          </a:solidFill>
                          <a:effectLst/>
                          <a:latin typeface="Trebuchet MS" panose="020B0603020202020204" pitchFamily="34" charset="0"/>
                        </a:rPr>
                        <a:t/>
                      </a:r>
                      <a:br>
                        <a:rPr lang="en-US" sz="1200" b="1" i="0" u="none" strike="noStrike" dirty="0" smtClean="0">
                          <a:solidFill>
                            <a:srgbClr val="000000"/>
                          </a:solidFill>
                          <a:effectLst/>
                          <a:latin typeface="Trebuchet MS" panose="020B0603020202020204" pitchFamily="34" charset="0"/>
                        </a:rPr>
                      </a:br>
                      <a:r>
                        <a:rPr lang="en-US" sz="1200" b="1" i="0" u="none" strike="noStrike" dirty="0" smtClean="0">
                          <a:solidFill>
                            <a:srgbClr val="000000"/>
                          </a:solidFill>
                          <a:effectLst/>
                          <a:latin typeface="Trebuchet MS" panose="020B0603020202020204" pitchFamily="34" charset="0"/>
                        </a:rPr>
                        <a:t>Describe </a:t>
                      </a:r>
                      <a:r>
                        <a:rPr lang="en-US" sz="1200" b="1" i="0" u="none" strike="noStrike" dirty="0">
                          <a:solidFill>
                            <a:srgbClr val="000000"/>
                          </a:solidFill>
                          <a:effectLst/>
                          <a:latin typeface="Trebuchet MS" panose="020B0603020202020204" pitchFamily="34" charset="0"/>
                        </a:rPr>
                        <a:t>the steps taken to identify potential/existing barrier(s</a:t>
                      </a:r>
                      <a:r>
                        <a:rPr lang="en-US" sz="1200" b="1" i="0" u="none" strike="noStrike" dirty="0" smtClean="0">
                          <a:solidFill>
                            <a:srgbClr val="000000"/>
                          </a:solidFill>
                          <a:effectLst/>
                          <a:latin typeface="Trebuchet MS" panose="020B0603020202020204" pitchFamily="34" charset="0"/>
                        </a:rPr>
                        <a:t>)</a:t>
                      </a:r>
                      <a:r>
                        <a:rPr lang="en-US" sz="1200" b="1" i="0" u="none" strike="noStrike" baseline="0" dirty="0" smtClean="0">
                          <a:solidFill>
                            <a:srgbClr val="000000"/>
                          </a:solidFill>
                          <a:effectLst/>
                          <a:latin typeface="Trebuchet MS" panose="020B0603020202020204" pitchFamily="34" charset="0"/>
                        </a:rPr>
                        <a:t> </a:t>
                      </a:r>
                      <a:r>
                        <a:rPr lang="en-US" sz="1200" b="1" i="0" u="none" strike="noStrike" dirty="0" smtClean="0">
                          <a:solidFill>
                            <a:srgbClr val="000000"/>
                          </a:solidFill>
                          <a:effectLst/>
                          <a:latin typeface="Trebuchet MS" panose="020B0603020202020204" pitchFamily="34" charset="0"/>
                        </a:rPr>
                        <a:t>(Required)</a:t>
                      </a:r>
                    </a:p>
                    <a:p>
                      <a:pPr algn="ctr" fontAlgn="t"/>
                      <a:endParaRPr lang="en-US" sz="1200" b="1" i="0" u="none" strike="noStrike" dirty="0">
                        <a:solidFill>
                          <a:srgbClr val="000000"/>
                        </a:solidFill>
                        <a:effectLst/>
                        <a:latin typeface="Trebuchet MS" panose="020B0603020202020204" pitchFamily="34" charset="0"/>
                      </a:endParaRPr>
                    </a:p>
                  </a:txBody>
                  <a:tcPr marL="0" marR="0" marT="0" marB="0"/>
                </a:tc>
                <a:tc>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lang="en-US" sz="1200" b="1" i="0" u="none" strike="noStrike" dirty="0" smtClean="0">
                          <a:solidFill>
                            <a:srgbClr val="000000"/>
                          </a:solidFill>
                          <a:effectLst/>
                          <a:latin typeface="Trebuchet MS" panose="020B0603020202020204" pitchFamily="34" charset="0"/>
                        </a:rPr>
                        <a:t/>
                      </a:r>
                      <a:br>
                        <a:rPr lang="en-US" sz="1200" b="1" i="0" u="none" strike="noStrike" dirty="0" smtClean="0">
                          <a:solidFill>
                            <a:srgbClr val="000000"/>
                          </a:solidFill>
                          <a:effectLst/>
                          <a:latin typeface="Trebuchet MS" panose="020B0603020202020204" pitchFamily="34" charset="0"/>
                        </a:rPr>
                      </a:br>
                      <a:r>
                        <a:rPr lang="en-US" sz="1200" b="1" i="0" u="none" strike="noStrike" dirty="0" smtClean="0">
                          <a:solidFill>
                            <a:srgbClr val="000000"/>
                          </a:solidFill>
                          <a:effectLst/>
                          <a:latin typeface="Trebuchet MS" panose="020B0603020202020204" pitchFamily="34" charset="0"/>
                        </a:rPr>
                        <a:t>Describe </a:t>
                      </a:r>
                      <a:r>
                        <a:rPr lang="en-US" sz="1200" b="1" i="0" u="none" strike="noStrike" dirty="0">
                          <a:solidFill>
                            <a:srgbClr val="000000"/>
                          </a:solidFill>
                          <a:effectLst/>
                          <a:latin typeface="Trebuchet MS" panose="020B0603020202020204" pitchFamily="34" charset="0"/>
                        </a:rPr>
                        <a:t>the Potential/Existing Barrier (Including the ESEA program in which barrier may exist</a:t>
                      </a:r>
                      <a:r>
                        <a:rPr lang="en-US" sz="1200" b="1" i="0" u="none" strike="noStrike" dirty="0" smtClean="0">
                          <a:solidFill>
                            <a:srgbClr val="000000"/>
                          </a:solidFill>
                          <a:effectLst/>
                          <a:latin typeface="Trebuchet MS" panose="020B0603020202020204" pitchFamily="34" charset="0"/>
                        </a:rPr>
                        <a:t>) (Required)</a:t>
                      </a:r>
                    </a:p>
                    <a:p>
                      <a:pPr algn="ctr" fontAlgn="t"/>
                      <a:endParaRPr lang="en-US" sz="1200" b="1" i="0" u="none" strike="noStrike" dirty="0">
                        <a:solidFill>
                          <a:srgbClr val="000000"/>
                        </a:solidFill>
                        <a:effectLst/>
                        <a:latin typeface="Trebuchet MS" panose="020B0603020202020204" pitchFamily="34" charset="0"/>
                      </a:endParaRPr>
                    </a:p>
                  </a:txBody>
                  <a:tcPr marL="0" marR="0" marT="0" marB="0"/>
                </a:tc>
                <a:tc>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lang="en-US" sz="1200" b="1" i="0" u="none" strike="noStrike" dirty="0" smtClean="0">
                          <a:solidFill>
                            <a:srgbClr val="000000"/>
                          </a:solidFill>
                          <a:effectLst/>
                          <a:latin typeface="Trebuchet MS" panose="020B0603020202020204" pitchFamily="34" charset="0"/>
                        </a:rPr>
                        <a:t/>
                      </a:r>
                      <a:br>
                        <a:rPr lang="en-US" sz="1200" b="1" i="0" u="none" strike="noStrike" dirty="0" smtClean="0">
                          <a:solidFill>
                            <a:srgbClr val="000000"/>
                          </a:solidFill>
                          <a:effectLst/>
                          <a:latin typeface="Trebuchet MS" panose="020B0603020202020204" pitchFamily="34" charset="0"/>
                        </a:rPr>
                      </a:br>
                      <a:r>
                        <a:rPr lang="en-US" sz="1200" b="1" i="0" u="none" strike="noStrike" dirty="0" smtClean="0">
                          <a:solidFill>
                            <a:srgbClr val="000000"/>
                          </a:solidFill>
                          <a:effectLst/>
                          <a:latin typeface="Trebuchet MS" panose="020B0603020202020204" pitchFamily="34" charset="0"/>
                        </a:rPr>
                        <a:t>Describe </a:t>
                      </a:r>
                      <a:r>
                        <a:rPr lang="en-US" sz="1200" b="1" i="0" u="none" strike="noStrike" dirty="0">
                          <a:solidFill>
                            <a:srgbClr val="000000"/>
                          </a:solidFill>
                          <a:effectLst/>
                          <a:latin typeface="Trebuchet MS" panose="020B0603020202020204" pitchFamily="34" charset="0"/>
                        </a:rPr>
                        <a:t>how the LEA will mitigate the barrier(s) </a:t>
                      </a:r>
                      <a:r>
                        <a:rPr lang="en-US" sz="1200" b="1" i="0" u="none" strike="noStrike" dirty="0" smtClean="0">
                          <a:solidFill>
                            <a:srgbClr val="000000"/>
                          </a:solidFill>
                          <a:effectLst/>
                          <a:latin typeface="Trebuchet MS" panose="020B0603020202020204" pitchFamily="34" charset="0"/>
                        </a:rPr>
                        <a:t>identified</a:t>
                      </a:r>
                      <a:r>
                        <a:rPr lang="en-US" sz="1200" b="1" i="0" u="none" strike="noStrike" baseline="0" dirty="0" smtClean="0">
                          <a:solidFill>
                            <a:srgbClr val="000000"/>
                          </a:solidFill>
                          <a:effectLst/>
                          <a:latin typeface="Trebuchet MS" panose="020B0603020202020204" pitchFamily="34" charset="0"/>
                        </a:rPr>
                        <a:t> </a:t>
                      </a:r>
                      <a:r>
                        <a:rPr lang="en-US" sz="1200" b="1" i="0" u="none" strike="noStrike" dirty="0" smtClean="0">
                          <a:solidFill>
                            <a:srgbClr val="000000"/>
                          </a:solidFill>
                          <a:effectLst/>
                          <a:latin typeface="Trebuchet MS" panose="020B0603020202020204" pitchFamily="34" charset="0"/>
                        </a:rPr>
                        <a:t>(Required)</a:t>
                      </a:r>
                    </a:p>
                    <a:p>
                      <a:pPr algn="ctr" fontAlgn="t"/>
                      <a:endParaRPr lang="en-US" sz="1200" b="1" i="0" u="none" strike="noStrike" dirty="0">
                        <a:solidFill>
                          <a:srgbClr val="000000"/>
                        </a:solidFill>
                        <a:effectLst/>
                        <a:latin typeface="Trebuchet MS" panose="020B0603020202020204" pitchFamily="34" charset="0"/>
                      </a:endParaRPr>
                    </a:p>
                  </a:txBody>
                  <a:tcPr marL="0" marR="0" marT="0" marB="0"/>
                </a:tc>
                <a:tc>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lang="en-US" sz="1200" b="1" i="0" u="none" strike="noStrike" dirty="0" smtClean="0">
                          <a:solidFill>
                            <a:srgbClr val="000000"/>
                          </a:solidFill>
                          <a:effectLst/>
                          <a:latin typeface="Trebuchet MS" panose="020B0603020202020204" pitchFamily="34" charset="0"/>
                        </a:rPr>
                        <a:t/>
                      </a:r>
                      <a:br>
                        <a:rPr lang="en-US" sz="1200" b="1" i="0" u="none" strike="noStrike" dirty="0" smtClean="0">
                          <a:solidFill>
                            <a:srgbClr val="000000"/>
                          </a:solidFill>
                          <a:effectLst/>
                          <a:latin typeface="Trebuchet MS" panose="020B0603020202020204" pitchFamily="34" charset="0"/>
                        </a:rPr>
                      </a:br>
                      <a:r>
                        <a:rPr lang="en-US" sz="1200" b="1" i="0" u="none" strike="noStrike" dirty="0" smtClean="0">
                          <a:solidFill>
                            <a:srgbClr val="000000"/>
                          </a:solidFill>
                          <a:effectLst/>
                          <a:latin typeface="Trebuchet MS" panose="020B0603020202020204" pitchFamily="34" charset="0"/>
                        </a:rPr>
                        <a:t>Indicate </a:t>
                      </a:r>
                      <a:r>
                        <a:rPr lang="en-US" sz="1200" b="1" i="0" u="none" strike="noStrike" dirty="0">
                          <a:solidFill>
                            <a:srgbClr val="000000"/>
                          </a:solidFill>
                          <a:effectLst/>
                          <a:latin typeface="Trebuchet MS" panose="020B0603020202020204" pitchFamily="34" charset="0"/>
                        </a:rPr>
                        <a:t>the funds that will support these </a:t>
                      </a:r>
                      <a:r>
                        <a:rPr lang="en-US" sz="1200" b="1" i="0" u="none" strike="noStrike" dirty="0" smtClean="0">
                          <a:solidFill>
                            <a:srgbClr val="000000"/>
                          </a:solidFill>
                          <a:effectLst/>
                          <a:latin typeface="Trebuchet MS" panose="020B0603020202020204" pitchFamily="34" charset="0"/>
                        </a:rPr>
                        <a:t>activities</a:t>
                      </a:r>
                      <a:r>
                        <a:rPr lang="en-US" sz="1200" b="1" i="0" u="none" strike="noStrike" baseline="0" dirty="0" smtClean="0">
                          <a:solidFill>
                            <a:srgbClr val="000000"/>
                          </a:solidFill>
                          <a:effectLst/>
                          <a:latin typeface="Trebuchet MS" panose="020B0603020202020204" pitchFamily="34" charset="0"/>
                        </a:rPr>
                        <a:t> </a:t>
                      </a:r>
                      <a:r>
                        <a:rPr lang="en-US" sz="1200" b="1" i="0" u="none" strike="noStrike" dirty="0" smtClean="0">
                          <a:solidFill>
                            <a:srgbClr val="000000"/>
                          </a:solidFill>
                          <a:effectLst/>
                          <a:latin typeface="Trebuchet MS" panose="020B0603020202020204" pitchFamily="34" charset="0"/>
                        </a:rPr>
                        <a:t>(Required)</a:t>
                      </a:r>
                    </a:p>
                    <a:p>
                      <a:pPr algn="ctr" fontAlgn="t"/>
                      <a:endParaRPr lang="en-US" sz="1200" b="1" i="0" u="none" strike="noStrike" dirty="0">
                        <a:solidFill>
                          <a:srgbClr val="000000"/>
                        </a:solidFill>
                        <a:effectLst/>
                        <a:latin typeface="Trebuchet MS" panose="020B0603020202020204" pitchFamily="34" charset="0"/>
                      </a:endParaRPr>
                    </a:p>
                  </a:txBody>
                  <a:tcPr marL="0" marR="0" marT="0" marB="0"/>
                </a:tc>
                <a:tc>
                  <a:txBody>
                    <a:bodyPr/>
                    <a:lstStyle/>
                    <a:p>
                      <a:pPr algn="ctr" fontAlgn="t"/>
                      <a:r>
                        <a:rPr lang="en-US" sz="1200" b="1" i="0" u="none" strike="noStrike" dirty="0" smtClean="0">
                          <a:solidFill>
                            <a:srgbClr val="000000"/>
                          </a:solidFill>
                          <a:effectLst/>
                          <a:latin typeface="Trebuchet MS" panose="020B0603020202020204" pitchFamily="34" charset="0"/>
                        </a:rPr>
                        <a:t/>
                      </a:r>
                      <a:br>
                        <a:rPr lang="en-US" sz="1200" b="1" i="0" u="none" strike="noStrike" dirty="0" smtClean="0">
                          <a:solidFill>
                            <a:srgbClr val="000000"/>
                          </a:solidFill>
                          <a:effectLst/>
                          <a:latin typeface="Trebuchet MS" panose="020B0603020202020204" pitchFamily="34" charset="0"/>
                        </a:rPr>
                      </a:br>
                      <a:r>
                        <a:rPr lang="en-US" sz="1200" b="1" i="0" u="none" strike="noStrike" dirty="0" smtClean="0">
                          <a:solidFill>
                            <a:srgbClr val="000000"/>
                          </a:solidFill>
                          <a:effectLst/>
                          <a:latin typeface="Trebuchet MS" panose="020B0603020202020204" pitchFamily="34" charset="0"/>
                        </a:rPr>
                        <a:t>Notes (Optional)</a:t>
                      </a:r>
                      <a:endParaRPr lang="en-US" sz="1200" b="1" i="0" u="none" strike="noStrike" dirty="0">
                        <a:solidFill>
                          <a:srgbClr val="000000"/>
                        </a:solidFill>
                        <a:effectLst/>
                        <a:latin typeface="Trebuchet MS" panose="020B0603020202020204" pitchFamily="34" charset="0"/>
                      </a:endParaRPr>
                    </a:p>
                  </a:txBody>
                  <a:tcPr marL="0" marR="0" marT="0" marB="0"/>
                </a:tc>
              </a:tr>
              <a:tr h="1914344">
                <a:tc>
                  <a:txBody>
                    <a:bodyPr/>
                    <a:lstStyle/>
                    <a:p>
                      <a:r>
                        <a:rPr lang="en-US" sz="1200" b="1" dirty="0" smtClean="0">
                          <a:solidFill>
                            <a:schemeClr val="accent2"/>
                          </a:solidFill>
                          <a:latin typeface="Trebuchet MS" panose="020B0603020202020204" pitchFamily="34" charset="0"/>
                        </a:rPr>
                        <a:t>Gender</a:t>
                      </a:r>
                      <a:endParaRPr lang="en-US" sz="1200" b="1" dirty="0">
                        <a:solidFill>
                          <a:schemeClr val="accent2"/>
                        </a:solidFill>
                        <a:latin typeface="Trebuchet MS" panose="020B0603020202020204" pitchFamily="34" charset="0"/>
                      </a:endParaRPr>
                    </a:p>
                  </a:txBody>
                  <a:tcPr marL="108042" marR="108042">
                    <a:solidFill>
                      <a:schemeClr val="accent2">
                        <a:lumMod val="40000"/>
                        <a:lumOff val="60000"/>
                      </a:schemeClr>
                    </a:solidFill>
                  </a:tcPr>
                </a:tc>
                <a:tc>
                  <a:txBody>
                    <a:bodyPr/>
                    <a:lstStyle/>
                    <a:p>
                      <a:r>
                        <a:rPr lang="en-US" sz="1200" b="1" dirty="0" smtClean="0">
                          <a:solidFill>
                            <a:schemeClr val="accent4"/>
                          </a:solidFill>
                          <a:latin typeface="Trebuchet MS" panose="020B0603020202020204" pitchFamily="34" charset="0"/>
                        </a:rPr>
                        <a:t>UIP</a:t>
                      </a:r>
                      <a:endParaRPr lang="en-US" sz="1200" b="1" dirty="0">
                        <a:solidFill>
                          <a:schemeClr val="accent4"/>
                        </a:solidFill>
                        <a:latin typeface="Trebuchet MS" panose="020B0603020202020204" pitchFamily="34" charset="0"/>
                      </a:endParaRPr>
                    </a:p>
                  </a:txBody>
                  <a:tcPr marL="108042" marR="108042">
                    <a:solidFill>
                      <a:schemeClr val="accent4">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dirty="0" smtClean="0">
                          <a:solidFill>
                            <a:srgbClr val="FF0000"/>
                          </a:solidFill>
                          <a:latin typeface="Trebuchet MS" panose="020B0603020202020204" pitchFamily="34" charset="0"/>
                        </a:rPr>
                        <a:t>a lack of student participation in advanced placement STEM courses, specifically in regard to female students; </a:t>
                      </a:r>
                      <a:r>
                        <a:rPr lang="en-US" sz="1200" b="1" dirty="0" smtClean="0">
                          <a:solidFill>
                            <a:srgbClr val="FF0000"/>
                          </a:solidFill>
                          <a:latin typeface="Trebuchet MS" panose="020B0603020202020204" pitchFamily="34" charset="0"/>
                        </a:rPr>
                        <a:t>inhibiting</a:t>
                      </a:r>
                      <a:r>
                        <a:rPr lang="en-US" sz="1200" b="1" baseline="0" dirty="0" smtClean="0">
                          <a:solidFill>
                            <a:srgbClr val="FF0000"/>
                          </a:solidFill>
                          <a:latin typeface="Trebuchet MS" panose="020B0603020202020204" pitchFamily="34" charset="0"/>
                        </a:rPr>
                        <a:t> students from fully accessing benefit of Title IV, Part A program at the high school</a:t>
                      </a:r>
                      <a:endParaRPr lang="en-US" sz="1200" b="1" dirty="0" smtClean="0">
                        <a:latin typeface="Trebuchet MS" panose="020B0603020202020204" pitchFamily="34" charset="0"/>
                      </a:endParaRPr>
                    </a:p>
                  </a:txBody>
                  <a:tcPr marL="108042" marR="108042">
                    <a:solidFill>
                      <a:srgbClr val="EEC0BC"/>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rgbClr val="0070C0"/>
                          </a:solidFill>
                          <a:latin typeface="Trebuchet MS" panose="020B0603020202020204" pitchFamily="34" charset="0"/>
                          <a:ea typeface="+mn-ea"/>
                          <a:cs typeface="+mn-cs"/>
                        </a:rPr>
                        <a:t>increase outreach efforts to female students, such as field trips to aerospace engineering</a:t>
                      </a:r>
                      <a:r>
                        <a:rPr lang="en-US" sz="1200" kern="1200" baseline="0" dirty="0" smtClean="0">
                          <a:solidFill>
                            <a:srgbClr val="0070C0"/>
                          </a:solidFill>
                          <a:latin typeface="Trebuchet MS" panose="020B0603020202020204" pitchFamily="34" charset="0"/>
                          <a:ea typeface="+mn-ea"/>
                          <a:cs typeface="+mn-cs"/>
                        </a:rPr>
                        <a:t> companies,</a:t>
                      </a:r>
                      <a:r>
                        <a:rPr lang="en-US" sz="1200" kern="1200" dirty="0" smtClean="0">
                          <a:solidFill>
                            <a:srgbClr val="0070C0"/>
                          </a:solidFill>
                          <a:latin typeface="Trebuchet MS" panose="020B0603020202020204" pitchFamily="34" charset="0"/>
                          <a:ea typeface="+mn-ea"/>
                          <a:cs typeface="+mn-cs"/>
                        </a:rPr>
                        <a:t> to encourage enrollment and participation in advanced placement STEM courses (including more detailed description)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rgbClr val="0070C0"/>
                        </a:solidFill>
                        <a:latin typeface="Trebuchet MS" panose="020B0603020202020204" pitchFamily="34" charset="0"/>
                        <a:ea typeface="+mn-ea"/>
                        <a:cs typeface="+mn-cs"/>
                      </a:endParaRPr>
                    </a:p>
                    <a:p>
                      <a:endParaRPr lang="en-US" sz="1200" kern="1200" dirty="0">
                        <a:solidFill>
                          <a:srgbClr val="0070C0"/>
                        </a:solidFill>
                        <a:latin typeface="Trebuchet MS" panose="020B0603020202020204" pitchFamily="34" charset="0"/>
                        <a:ea typeface="+mn-ea"/>
                        <a:cs typeface="+mn-cs"/>
                      </a:endParaRPr>
                    </a:p>
                  </a:txBody>
                  <a:tcPr marL="108042" marR="108042">
                    <a:solidFill>
                      <a:schemeClr val="accent1">
                        <a:lumMod val="40000"/>
                        <a:lumOff val="60000"/>
                      </a:schemeClr>
                    </a:solidFill>
                  </a:tcPr>
                </a:tc>
                <a:tc>
                  <a:txBody>
                    <a:bodyPr/>
                    <a:lstStyle/>
                    <a:p>
                      <a:r>
                        <a:rPr lang="en-US" sz="1200" b="1" kern="1200" dirty="0" smtClean="0">
                          <a:solidFill>
                            <a:schemeClr val="accent6"/>
                          </a:solidFill>
                          <a:latin typeface="Trebuchet MS" panose="020B0603020202020204" pitchFamily="34" charset="0"/>
                          <a:ea typeface="+mn-ea"/>
                          <a:cs typeface="+mn-cs"/>
                        </a:rPr>
                        <a:t>Title I, Part A;</a:t>
                      </a:r>
                      <a:r>
                        <a:rPr lang="en-US" sz="1200" b="1" kern="1200" baseline="0" dirty="0" smtClean="0">
                          <a:solidFill>
                            <a:schemeClr val="accent6"/>
                          </a:solidFill>
                          <a:latin typeface="Trebuchet MS" panose="020B0603020202020204" pitchFamily="34" charset="0"/>
                          <a:ea typeface="+mn-ea"/>
                          <a:cs typeface="+mn-cs"/>
                        </a:rPr>
                        <a:t> </a:t>
                      </a:r>
                    </a:p>
                    <a:p>
                      <a:r>
                        <a:rPr lang="en-US" sz="1200" b="1" kern="1200" baseline="0" dirty="0" smtClean="0">
                          <a:solidFill>
                            <a:schemeClr val="accent6"/>
                          </a:solidFill>
                          <a:latin typeface="Trebuchet MS" panose="020B0603020202020204" pitchFamily="34" charset="0"/>
                          <a:ea typeface="+mn-ea"/>
                          <a:cs typeface="+mn-cs"/>
                        </a:rPr>
                        <a:t>Title IV, Part A</a:t>
                      </a:r>
                      <a:endParaRPr lang="en-US" sz="1200" b="1" kern="1200" dirty="0">
                        <a:solidFill>
                          <a:schemeClr val="accent6"/>
                        </a:solidFill>
                        <a:latin typeface="Trebuchet MS" panose="020B0603020202020204" pitchFamily="34" charset="0"/>
                        <a:ea typeface="+mn-ea"/>
                        <a:cs typeface="+mn-cs"/>
                      </a:endParaRPr>
                    </a:p>
                  </a:txBody>
                  <a:tcPr marL="108042" marR="108042">
                    <a:solidFill>
                      <a:schemeClr val="accent6">
                        <a:lumMod val="40000"/>
                        <a:lumOff val="60000"/>
                      </a:schemeClr>
                    </a:solidFill>
                  </a:tcPr>
                </a:tc>
                <a:tc>
                  <a:txBody>
                    <a:bodyPr/>
                    <a:lstStyle/>
                    <a:p>
                      <a:endParaRPr lang="en-US" sz="2000" b="1" dirty="0">
                        <a:latin typeface="Trebuchet MS" panose="020B0603020202020204" pitchFamily="34" charset="0"/>
                      </a:endParaRPr>
                    </a:p>
                  </a:txBody>
                  <a:tcPr marL="108042" marR="108042"/>
                </a:tc>
              </a:tr>
            </a:tbl>
          </a:graphicData>
        </a:graphic>
      </p:graphicFrame>
    </p:spTree>
    <p:extLst>
      <p:ext uri="{BB962C8B-B14F-4D97-AF65-F5344CB8AC3E}">
        <p14:creationId xmlns:p14="http://schemas.microsoft.com/office/powerpoint/2010/main" val="25086875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dirty="0" smtClean="0"/>
              <a:t>General Education Provisions Act: UIP Example 4</a:t>
            </a:r>
            <a:endParaRPr lang="en-US" dirty="0"/>
          </a:p>
        </p:txBody>
      </p:sp>
      <p:sp>
        <p:nvSpPr>
          <p:cNvPr id="4" name="Rectangle 3"/>
          <p:cNvSpPr/>
          <p:nvPr/>
        </p:nvSpPr>
        <p:spPr>
          <a:xfrm>
            <a:off x="2231136" y="1678031"/>
            <a:ext cx="7232904" cy="1200329"/>
          </a:xfrm>
          <a:prstGeom prst="rect">
            <a:avLst/>
          </a:prstGeom>
        </p:spPr>
        <p:txBody>
          <a:bodyPr wrap="square">
            <a:spAutoFit/>
          </a:bodyPr>
          <a:lstStyle/>
          <a:p>
            <a:pPr lvl="0"/>
            <a:r>
              <a:rPr lang="en-US" sz="2400" dirty="0"/>
              <a:t>Example of using </a:t>
            </a:r>
            <a:r>
              <a:rPr lang="en-US" sz="2400" dirty="0">
                <a:solidFill>
                  <a:schemeClr val="accent4"/>
                </a:solidFill>
              </a:rPr>
              <a:t>teacher perception surveys </a:t>
            </a:r>
            <a:r>
              <a:rPr lang="en-US" sz="2400" dirty="0"/>
              <a:t>to identify and address a barrier to  access or participation in a federally funded activity:</a:t>
            </a:r>
          </a:p>
        </p:txBody>
      </p:sp>
      <p:sp>
        <p:nvSpPr>
          <p:cNvPr id="5" name="Rectangle 4"/>
          <p:cNvSpPr/>
          <p:nvPr/>
        </p:nvSpPr>
        <p:spPr>
          <a:xfrm>
            <a:off x="2691384" y="3434901"/>
            <a:ext cx="6096000" cy="2862322"/>
          </a:xfrm>
          <a:prstGeom prst="rect">
            <a:avLst/>
          </a:prstGeom>
        </p:spPr>
        <p:txBody>
          <a:bodyPr>
            <a:spAutoFit/>
          </a:bodyPr>
          <a:lstStyle/>
          <a:p>
            <a:pPr marL="285750" lvl="0" indent="-285750">
              <a:buFont typeface="Arial" panose="020B0604020202020204" pitchFamily="34" charset="0"/>
              <a:buChar char="•"/>
            </a:pPr>
            <a:r>
              <a:rPr lang="en-US" dirty="0"/>
              <a:t>The [INSERT LEA OR BOCES] has identified </a:t>
            </a:r>
            <a:r>
              <a:rPr lang="en-US" dirty="0">
                <a:solidFill>
                  <a:srgbClr val="FF0000"/>
                </a:solidFill>
              </a:rPr>
              <a:t>low satisfaction with professional development offerings among veteran teachers,</a:t>
            </a:r>
            <a:r>
              <a:rPr lang="en-US" dirty="0"/>
              <a:t> resulting in inconsistent implementation of improvement strategies.    </a:t>
            </a:r>
            <a:r>
              <a:rPr lang="en-US" dirty="0">
                <a:solidFill>
                  <a:srgbClr val="0070C0"/>
                </a:solidFill>
              </a:rPr>
              <a:t>The LEA will utilize their </a:t>
            </a:r>
            <a:r>
              <a:rPr lang="en-US" dirty="0">
                <a:solidFill>
                  <a:srgbClr val="00B050"/>
                </a:solidFill>
              </a:rPr>
              <a:t>Federal funds </a:t>
            </a:r>
            <a:r>
              <a:rPr lang="en-US" dirty="0">
                <a:solidFill>
                  <a:srgbClr val="0070C0"/>
                </a:solidFill>
              </a:rPr>
              <a:t>to conduct focus groups with veteran teachers to determine effective strategies for engaging them in improvement efforts.</a:t>
            </a:r>
            <a:endParaRPr lang="en-US" dirty="0"/>
          </a:p>
          <a:p>
            <a:pPr marL="285750" lvl="0" indent="-285750">
              <a:buFont typeface="Arial" panose="020B0604020202020204" pitchFamily="34" charset="0"/>
              <a:buChar char="•"/>
            </a:pPr>
            <a:r>
              <a:rPr lang="en-US" dirty="0"/>
              <a:t>A description of how this activity will be implemented would address a barrier to equitable participation for students based on </a:t>
            </a:r>
            <a:r>
              <a:rPr lang="en-US" dirty="0">
                <a:solidFill>
                  <a:schemeClr val="accent2"/>
                </a:solidFill>
              </a:rPr>
              <a:t>age</a:t>
            </a:r>
            <a:r>
              <a:rPr lang="en-US" dirty="0"/>
              <a:t>, thereby satisfying the GEPA requirement.</a:t>
            </a:r>
          </a:p>
        </p:txBody>
      </p:sp>
    </p:spTree>
    <p:extLst>
      <p:ext uri="{BB962C8B-B14F-4D97-AF65-F5344CB8AC3E}">
        <p14:creationId xmlns:p14="http://schemas.microsoft.com/office/powerpoint/2010/main" val="9333462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dirty="0"/>
              <a:t>General Education Provisions </a:t>
            </a:r>
            <a:r>
              <a:rPr lang="en-US" dirty="0" smtClean="0"/>
              <a:t>Act: UIP Example 4 continued</a:t>
            </a:r>
            <a:endParaRPr lang="en-US" dirty="0"/>
          </a:p>
        </p:txBody>
      </p:sp>
      <p:graphicFrame>
        <p:nvGraphicFramePr>
          <p:cNvPr id="4" name="Content Placeholder 3" title="UIP Example 4"/>
          <p:cNvGraphicFramePr>
            <a:graphicFrameLocks noGrp="1"/>
          </p:cNvGraphicFramePr>
          <p:nvPr>
            <p:ph idx="1"/>
            <p:extLst>
              <p:ext uri="{D42A27DB-BD31-4B8C-83A1-F6EECF244321}">
                <p14:modId xmlns:p14="http://schemas.microsoft.com/office/powerpoint/2010/main" val="2674152935"/>
              </p:ext>
            </p:extLst>
          </p:nvPr>
        </p:nvGraphicFramePr>
        <p:xfrm>
          <a:off x="838200" y="1463675"/>
          <a:ext cx="10515600" cy="4358640"/>
        </p:xfrm>
        <a:graphic>
          <a:graphicData uri="http://schemas.openxmlformats.org/drawingml/2006/table">
            <a:tbl>
              <a:tblPr firstRow="1" bandRow="1">
                <a:tableStyleId>{5C22544A-7EE6-4342-B048-85BDC9FD1C3A}</a:tableStyleId>
              </a:tblPr>
              <a:tblGrid>
                <a:gridCol w="1752600"/>
                <a:gridCol w="1752600"/>
                <a:gridCol w="1752600"/>
                <a:gridCol w="1752600"/>
                <a:gridCol w="1752600"/>
                <a:gridCol w="1752600"/>
              </a:tblGrid>
              <a:tr h="913664">
                <a:tc>
                  <a:txBody>
                    <a:bodyPr/>
                    <a:lstStyle/>
                    <a:p>
                      <a:pPr algn="ctr" fontAlgn="t"/>
                      <a:r>
                        <a:rPr lang="en-US" sz="1400" b="1" i="0" u="none" strike="noStrike" dirty="0" smtClean="0">
                          <a:solidFill>
                            <a:srgbClr val="000000"/>
                          </a:solidFill>
                          <a:effectLst/>
                          <a:latin typeface="Trebuchet MS" panose="020B0603020202020204" pitchFamily="34" charset="0"/>
                        </a:rPr>
                        <a:t/>
                      </a:r>
                      <a:br>
                        <a:rPr lang="en-US" sz="1400" b="1" i="0" u="none" strike="noStrike" dirty="0" smtClean="0">
                          <a:solidFill>
                            <a:srgbClr val="000000"/>
                          </a:solidFill>
                          <a:effectLst/>
                          <a:latin typeface="Trebuchet MS" panose="020B0603020202020204" pitchFamily="34" charset="0"/>
                        </a:rPr>
                      </a:br>
                      <a:r>
                        <a:rPr lang="en-US" sz="1400" b="1" i="0" u="none" strike="noStrike" dirty="0" smtClean="0">
                          <a:solidFill>
                            <a:srgbClr val="000000"/>
                          </a:solidFill>
                          <a:effectLst/>
                          <a:latin typeface="Trebuchet MS" panose="020B0603020202020204" pitchFamily="34" charset="0"/>
                        </a:rPr>
                        <a:t/>
                      </a:r>
                      <a:br>
                        <a:rPr lang="en-US" sz="1400" b="1" i="0" u="none" strike="noStrike" dirty="0" smtClean="0">
                          <a:solidFill>
                            <a:srgbClr val="000000"/>
                          </a:solidFill>
                          <a:effectLst/>
                          <a:latin typeface="Trebuchet MS" panose="020B0603020202020204" pitchFamily="34" charset="0"/>
                        </a:rPr>
                      </a:br>
                      <a:r>
                        <a:rPr lang="en-US" sz="1400" b="1" i="0" u="none" strike="noStrike" dirty="0" smtClean="0">
                          <a:solidFill>
                            <a:srgbClr val="000000"/>
                          </a:solidFill>
                          <a:effectLst/>
                          <a:latin typeface="Trebuchet MS" panose="020B0603020202020204" pitchFamily="34" charset="0"/>
                        </a:rPr>
                        <a:t>Barrier Type (Required)</a:t>
                      </a:r>
                      <a:endParaRPr lang="en-US" sz="1400" b="1" i="0" u="none" strike="noStrike" dirty="0">
                        <a:solidFill>
                          <a:srgbClr val="000000"/>
                        </a:solidFill>
                        <a:effectLst/>
                        <a:latin typeface="Trebuchet MS" panose="020B0603020202020204" pitchFamily="34" charset="0"/>
                      </a:endParaRPr>
                    </a:p>
                  </a:txBody>
                  <a:tcPr marL="0" marR="0" marT="0" marB="0"/>
                </a:tc>
                <a:tc>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lang="en-US" sz="1400" b="1" i="0" u="none" strike="noStrike" dirty="0" smtClean="0">
                          <a:solidFill>
                            <a:srgbClr val="000000"/>
                          </a:solidFill>
                          <a:effectLst/>
                          <a:latin typeface="Trebuchet MS" panose="020B0603020202020204" pitchFamily="34" charset="0"/>
                        </a:rPr>
                        <a:t/>
                      </a:r>
                      <a:br>
                        <a:rPr lang="en-US" sz="1400" b="1" i="0" u="none" strike="noStrike" dirty="0" smtClean="0">
                          <a:solidFill>
                            <a:srgbClr val="000000"/>
                          </a:solidFill>
                          <a:effectLst/>
                          <a:latin typeface="Trebuchet MS" panose="020B0603020202020204" pitchFamily="34" charset="0"/>
                        </a:rPr>
                      </a:br>
                      <a:r>
                        <a:rPr lang="en-US" sz="1400" b="1" i="0" u="none" strike="noStrike" dirty="0" smtClean="0">
                          <a:solidFill>
                            <a:srgbClr val="000000"/>
                          </a:solidFill>
                          <a:effectLst/>
                          <a:latin typeface="Trebuchet MS" panose="020B0603020202020204" pitchFamily="34" charset="0"/>
                        </a:rPr>
                        <a:t>Describe </a:t>
                      </a:r>
                      <a:r>
                        <a:rPr lang="en-US" sz="1400" b="1" i="0" u="none" strike="noStrike" dirty="0">
                          <a:solidFill>
                            <a:srgbClr val="000000"/>
                          </a:solidFill>
                          <a:effectLst/>
                          <a:latin typeface="Trebuchet MS" panose="020B0603020202020204" pitchFamily="34" charset="0"/>
                        </a:rPr>
                        <a:t>the steps taken to identify potential/existing barrier(s</a:t>
                      </a:r>
                      <a:r>
                        <a:rPr lang="en-US" sz="1400" b="1" i="0" u="none" strike="noStrike" dirty="0" smtClean="0">
                          <a:solidFill>
                            <a:srgbClr val="000000"/>
                          </a:solidFill>
                          <a:effectLst/>
                          <a:latin typeface="Trebuchet MS" panose="020B0603020202020204" pitchFamily="34" charset="0"/>
                        </a:rPr>
                        <a:t>)</a:t>
                      </a:r>
                      <a:r>
                        <a:rPr lang="en-US" sz="1400" b="1" i="0" u="none" strike="noStrike" baseline="0" dirty="0" smtClean="0">
                          <a:solidFill>
                            <a:srgbClr val="000000"/>
                          </a:solidFill>
                          <a:effectLst/>
                          <a:latin typeface="Trebuchet MS" panose="020B0603020202020204" pitchFamily="34" charset="0"/>
                        </a:rPr>
                        <a:t> </a:t>
                      </a:r>
                      <a:r>
                        <a:rPr lang="en-US" sz="1400" b="1" i="0" u="none" strike="noStrike" dirty="0" smtClean="0">
                          <a:solidFill>
                            <a:srgbClr val="000000"/>
                          </a:solidFill>
                          <a:effectLst/>
                          <a:latin typeface="Trebuchet MS" panose="020B0603020202020204" pitchFamily="34" charset="0"/>
                        </a:rPr>
                        <a:t>(Required)</a:t>
                      </a:r>
                    </a:p>
                    <a:p>
                      <a:pPr algn="ctr" fontAlgn="t"/>
                      <a:endParaRPr lang="en-US" sz="1400" b="1" i="0" u="none" strike="noStrike" dirty="0">
                        <a:solidFill>
                          <a:srgbClr val="000000"/>
                        </a:solidFill>
                        <a:effectLst/>
                        <a:latin typeface="Trebuchet MS" panose="020B0603020202020204" pitchFamily="34" charset="0"/>
                      </a:endParaRPr>
                    </a:p>
                  </a:txBody>
                  <a:tcPr marL="0" marR="0" marT="0" marB="0"/>
                </a:tc>
                <a:tc>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lang="en-US" sz="1400" b="1" i="0" u="none" strike="noStrike" dirty="0" smtClean="0">
                          <a:solidFill>
                            <a:srgbClr val="000000"/>
                          </a:solidFill>
                          <a:effectLst/>
                          <a:latin typeface="Trebuchet MS" panose="020B0603020202020204" pitchFamily="34" charset="0"/>
                        </a:rPr>
                        <a:t/>
                      </a:r>
                      <a:br>
                        <a:rPr lang="en-US" sz="1400" b="1" i="0" u="none" strike="noStrike" dirty="0" smtClean="0">
                          <a:solidFill>
                            <a:srgbClr val="000000"/>
                          </a:solidFill>
                          <a:effectLst/>
                          <a:latin typeface="Trebuchet MS" panose="020B0603020202020204" pitchFamily="34" charset="0"/>
                        </a:rPr>
                      </a:br>
                      <a:r>
                        <a:rPr lang="en-US" sz="1400" b="1" i="0" u="none" strike="noStrike" dirty="0" smtClean="0">
                          <a:solidFill>
                            <a:srgbClr val="000000"/>
                          </a:solidFill>
                          <a:effectLst/>
                          <a:latin typeface="Trebuchet MS" panose="020B0603020202020204" pitchFamily="34" charset="0"/>
                        </a:rPr>
                        <a:t>Describe </a:t>
                      </a:r>
                      <a:r>
                        <a:rPr lang="en-US" sz="1400" b="1" i="0" u="none" strike="noStrike" dirty="0">
                          <a:solidFill>
                            <a:srgbClr val="000000"/>
                          </a:solidFill>
                          <a:effectLst/>
                          <a:latin typeface="Trebuchet MS" panose="020B0603020202020204" pitchFamily="34" charset="0"/>
                        </a:rPr>
                        <a:t>the Potential/Existing Barrier (Including the ESEA program in which barrier may exist</a:t>
                      </a:r>
                      <a:r>
                        <a:rPr lang="en-US" sz="1400" b="1" i="0" u="none" strike="noStrike" dirty="0" smtClean="0">
                          <a:solidFill>
                            <a:srgbClr val="000000"/>
                          </a:solidFill>
                          <a:effectLst/>
                          <a:latin typeface="Trebuchet MS" panose="020B0603020202020204" pitchFamily="34" charset="0"/>
                        </a:rPr>
                        <a:t>) (Required)</a:t>
                      </a:r>
                    </a:p>
                    <a:p>
                      <a:pPr algn="ctr" fontAlgn="t"/>
                      <a:endParaRPr lang="en-US" sz="1400" b="1" i="0" u="none" strike="noStrike" dirty="0">
                        <a:solidFill>
                          <a:srgbClr val="000000"/>
                        </a:solidFill>
                        <a:effectLst/>
                        <a:latin typeface="Trebuchet MS" panose="020B0603020202020204" pitchFamily="34" charset="0"/>
                      </a:endParaRPr>
                    </a:p>
                  </a:txBody>
                  <a:tcPr marL="0" marR="0" marT="0" marB="0"/>
                </a:tc>
                <a:tc>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lang="en-US" sz="1400" b="1" i="0" u="none" strike="noStrike" dirty="0" smtClean="0">
                          <a:solidFill>
                            <a:srgbClr val="000000"/>
                          </a:solidFill>
                          <a:effectLst/>
                          <a:latin typeface="Trebuchet MS" panose="020B0603020202020204" pitchFamily="34" charset="0"/>
                        </a:rPr>
                        <a:t/>
                      </a:r>
                      <a:br>
                        <a:rPr lang="en-US" sz="1400" b="1" i="0" u="none" strike="noStrike" dirty="0" smtClean="0">
                          <a:solidFill>
                            <a:srgbClr val="000000"/>
                          </a:solidFill>
                          <a:effectLst/>
                          <a:latin typeface="Trebuchet MS" panose="020B0603020202020204" pitchFamily="34" charset="0"/>
                        </a:rPr>
                      </a:br>
                      <a:r>
                        <a:rPr lang="en-US" sz="1400" b="1" i="0" u="none" strike="noStrike" dirty="0" smtClean="0">
                          <a:solidFill>
                            <a:srgbClr val="000000"/>
                          </a:solidFill>
                          <a:effectLst/>
                          <a:latin typeface="Trebuchet MS" panose="020B0603020202020204" pitchFamily="34" charset="0"/>
                        </a:rPr>
                        <a:t>Describe </a:t>
                      </a:r>
                      <a:r>
                        <a:rPr lang="en-US" sz="1400" b="1" i="0" u="none" strike="noStrike" dirty="0">
                          <a:solidFill>
                            <a:srgbClr val="000000"/>
                          </a:solidFill>
                          <a:effectLst/>
                          <a:latin typeface="Trebuchet MS" panose="020B0603020202020204" pitchFamily="34" charset="0"/>
                        </a:rPr>
                        <a:t>how the LEA will mitigate the barrier(s) </a:t>
                      </a:r>
                      <a:r>
                        <a:rPr lang="en-US" sz="1400" b="1" i="0" u="none" strike="noStrike" dirty="0" smtClean="0">
                          <a:solidFill>
                            <a:srgbClr val="000000"/>
                          </a:solidFill>
                          <a:effectLst/>
                          <a:latin typeface="Trebuchet MS" panose="020B0603020202020204" pitchFamily="34" charset="0"/>
                        </a:rPr>
                        <a:t>identified</a:t>
                      </a:r>
                      <a:r>
                        <a:rPr lang="en-US" sz="1400" b="1" i="0" u="none" strike="noStrike" baseline="0" dirty="0" smtClean="0">
                          <a:solidFill>
                            <a:srgbClr val="000000"/>
                          </a:solidFill>
                          <a:effectLst/>
                          <a:latin typeface="Trebuchet MS" panose="020B0603020202020204" pitchFamily="34" charset="0"/>
                        </a:rPr>
                        <a:t> </a:t>
                      </a:r>
                      <a:r>
                        <a:rPr lang="en-US" sz="1400" b="1" i="0" u="none" strike="noStrike" dirty="0" smtClean="0">
                          <a:solidFill>
                            <a:srgbClr val="000000"/>
                          </a:solidFill>
                          <a:effectLst/>
                          <a:latin typeface="Trebuchet MS" panose="020B0603020202020204" pitchFamily="34" charset="0"/>
                        </a:rPr>
                        <a:t>(Required)</a:t>
                      </a:r>
                    </a:p>
                    <a:p>
                      <a:pPr algn="ctr" fontAlgn="t"/>
                      <a:endParaRPr lang="en-US" sz="1400" b="1" i="0" u="none" strike="noStrike" dirty="0">
                        <a:solidFill>
                          <a:srgbClr val="000000"/>
                        </a:solidFill>
                        <a:effectLst/>
                        <a:latin typeface="Trebuchet MS" panose="020B0603020202020204" pitchFamily="34" charset="0"/>
                      </a:endParaRPr>
                    </a:p>
                  </a:txBody>
                  <a:tcPr marL="0" marR="0" marT="0" marB="0"/>
                </a:tc>
                <a:tc>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lang="en-US" sz="1400" b="1" i="0" u="none" strike="noStrike" dirty="0" smtClean="0">
                          <a:solidFill>
                            <a:srgbClr val="000000"/>
                          </a:solidFill>
                          <a:effectLst/>
                          <a:latin typeface="Trebuchet MS" panose="020B0603020202020204" pitchFamily="34" charset="0"/>
                        </a:rPr>
                        <a:t/>
                      </a:r>
                      <a:br>
                        <a:rPr lang="en-US" sz="1400" b="1" i="0" u="none" strike="noStrike" dirty="0" smtClean="0">
                          <a:solidFill>
                            <a:srgbClr val="000000"/>
                          </a:solidFill>
                          <a:effectLst/>
                          <a:latin typeface="Trebuchet MS" panose="020B0603020202020204" pitchFamily="34" charset="0"/>
                        </a:rPr>
                      </a:br>
                      <a:r>
                        <a:rPr lang="en-US" sz="1400" b="1" i="0" u="none" strike="noStrike" dirty="0" smtClean="0">
                          <a:solidFill>
                            <a:srgbClr val="000000"/>
                          </a:solidFill>
                          <a:effectLst/>
                          <a:latin typeface="Trebuchet MS" panose="020B0603020202020204" pitchFamily="34" charset="0"/>
                        </a:rPr>
                        <a:t>Indicate </a:t>
                      </a:r>
                      <a:r>
                        <a:rPr lang="en-US" sz="1400" b="1" i="0" u="none" strike="noStrike" dirty="0">
                          <a:solidFill>
                            <a:srgbClr val="000000"/>
                          </a:solidFill>
                          <a:effectLst/>
                          <a:latin typeface="Trebuchet MS" panose="020B0603020202020204" pitchFamily="34" charset="0"/>
                        </a:rPr>
                        <a:t>the funds that will support these </a:t>
                      </a:r>
                      <a:r>
                        <a:rPr lang="en-US" sz="1400" b="1" i="0" u="none" strike="noStrike" dirty="0" smtClean="0">
                          <a:solidFill>
                            <a:srgbClr val="000000"/>
                          </a:solidFill>
                          <a:effectLst/>
                          <a:latin typeface="Trebuchet MS" panose="020B0603020202020204" pitchFamily="34" charset="0"/>
                        </a:rPr>
                        <a:t>activities</a:t>
                      </a:r>
                      <a:r>
                        <a:rPr lang="en-US" sz="1400" b="1" i="0" u="none" strike="noStrike" baseline="0" dirty="0" smtClean="0">
                          <a:solidFill>
                            <a:srgbClr val="000000"/>
                          </a:solidFill>
                          <a:effectLst/>
                          <a:latin typeface="Trebuchet MS" panose="020B0603020202020204" pitchFamily="34" charset="0"/>
                        </a:rPr>
                        <a:t> </a:t>
                      </a:r>
                      <a:r>
                        <a:rPr lang="en-US" sz="1400" b="1" i="0" u="none" strike="noStrike" dirty="0" smtClean="0">
                          <a:solidFill>
                            <a:srgbClr val="000000"/>
                          </a:solidFill>
                          <a:effectLst/>
                          <a:latin typeface="Trebuchet MS" panose="020B0603020202020204" pitchFamily="34" charset="0"/>
                        </a:rPr>
                        <a:t>(Required)</a:t>
                      </a:r>
                    </a:p>
                    <a:p>
                      <a:pPr algn="ctr" fontAlgn="t"/>
                      <a:endParaRPr lang="en-US" sz="1400" b="1" i="0" u="none" strike="noStrike" dirty="0">
                        <a:solidFill>
                          <a:srgbClr val="000000"/>
                        </a:solidFill>
                        <a:effectLst/>
                        <a:latin typeface="Trebuchet MS" panose="020B0603020202020204" pitchFamily="34" charset="0"/>
                      </a:endParaRPr>
                    </a:p>
                  </a:txBody>
                  <a:tcPr marL="0" marR="0" marT="0" marB="0"/>
                </a:tc>
                <a:tc>
                  <a:txBody>
                    <a:bodyPr/>
                    <a:lstStyle/>
                    <a:p>
                      <a:pPr algn="ctr" fontAlgn="t"/>
                      <a:r>
                        <a:rPr lang="en-US" sz="1400" b="1" i="0" u="none" strike="noStrike" dirty="0" smtClean="0">
                          <a:solidFill>
                            <a:srgbClr val="000000"/>
                          </a:solidFill>
                          <a:effectLst/>
                          <a:latin typeface="Trebuchet MS" panose="020B0603020202020204" pitchFamily="34" charset="0"/>
                        </a:rPr>
                        <a:t/>
                      </a:r>
                      <a:br>
                        <a:rPr lang="en-US" sz="1400" b="1" i="0" u="none" strike="noStrike" dirty="0" smtClean="0">
                          <a:solidFill>
                            <a:srgbClr val="000000"/>
                          </a:solidFill>
                          <a:effectLst/>
                          <a:latin typeface="Trebuchet MS" panose="020B0603020202020204" pitchFamily="34" charset="0"/>
                        </a:rPr>
                      </a:br>
                      <a:r>
                        <a:rPr lang="en-US" sz="1400" b="1" i="0" u="none" strike="noStrike" dirty="0" smtClean="0">
                          <a:solidFill>
                            <a:srgbClr val="000000"/>
                          </a:solidFill>
                          <a:effectLst/>
                          <a:latin typeface="Trebuchet MS" panose="020B0603020202020204" pitchFamily="34" charset="0"/>
                        </a:rPr>
                        <a:t>Notes (Optional)</a:t>
                      </a:r>
                      <a:endParaRPr lang="en-US" sz="1400" b="1" i="0" u="none" strike="noStrike" dirty="0">
                        <a:solidFill>
                          <a:srgbClr val="000000"/>
                        </a:solidFill>
                        <a:effectLst/>
                        <a:latin typeface="Trebuchet MS" panose="020B0603020202020204" pitchFamily="34" charset="0"/>
                      </a:endParaRPr>
                    </a:p>
                  </a:txBody>
                  <a:tcPr marL="0" marR="0" marT="0" marB="0"/>
                </a:tc>
              </a:tr>
              <a:tr h="1261727">
                <a:tc>
                  <a:txBody>
                    <a:bodyPr/>
                    <a:lstStyle/>
                    <a:p>
                      <a:r>
                        <a:rPr lang="en-US" sz="1400" b="1" dirty="0" smtClean="0">
                          <a:solidFill>
                            <a:schemeClr val="accent2"/>
                          </a:solidFill>
                          <a:latin typeface="Trebuchet MS" panose="020B0603020202020204" pitchFamily="34" charset="0"/>
                        </a:rPr>
                        <a:t>Age</a:t>
                      </a:r>
                      <a:endParaRPr lang="en-US" sz="1400" b="1" dirty="0">
                        <a:solidFill>
                          <a:schemeClr val="accent2"/>
                        </a:solidFill>
                        <a:latin typeface="Trebuchet MS" panose="020B0603020202020204" pitchFamily="34" charset="0"/>
                      </a:endParaRPr>
                    </a:p>
                  </a:txBody>
                  <a:tcPr marL="108042" marR="108042">
                    <a:solidFill>
                      <a:schemeClr val="accent2">
                        <a:lumMod val="40000"/>
                        <a:lumOff val="60000"/>
                      </a:schemeClr>
                    </a:solidFill>
                  </a:tcPr>
                </a:tc>
                <a:tc>
                  <a:txBody>
                    <a:bodyPr/>
                    <a:lstStyle/>
                    <a:p>
                      <a:r>
                        <a:rPr lang="en-US" sz="1400" b="1" dirty="0" smtClean="0">
                          <a:solidFill>
                            <a:schemeClr val="accent4"/>
                          </a:solidFill>
                          <a:latin typeface="Trebuchet MS" panose="020B0603020202020204" pitchFamily="34" charset="0"/>
                        </a:rPr>
                        <a:t>Teacher perception surveys</a:t>
                      </a:r>
                    </a:p>
                    <a:p>
                      <a:endParaRPr lang="en-US" sz="1400" b="1" dirty="0">
                        <a:solidFill>
                          <a:schemeClr val="accent4"/>
                        </a:solidFill>
                        <a:latin typeface="Trebuchet MS" panose="020B0603020202020204" pitchFamily="34" charset="0"/>
                      </a:endParaRPr>
                    </a:p>
                  </a:txBody>
                  <a:tcPr marL="108042" marR="108042">
                    <a:solidFill>
                      <a:schemeClr val="accent4">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smtClean="0">
                          <a:solidFill>
                            <a:srgbClr val="FF0000"/>
                          </a:solidFill>
                        </a:rPr>
                        <a:t>low satisfaction with professional development offerings among veteran teachers</a:t>
                      </a:r>
                      <a:r>
                        <a:rPr lang="en-US" sz="1400" b="0" dirty="0" smtClean="0">
                          <a:solidFill>
                            <a:srgbClr val="FF0000"/>
                          </a:solidFill>
                          <a:latin typeface="Trebuchet MS" panose="020B0603020202020204" pitchFamily="34" charset="0"/>
                        </a:rPr>
                        <a:t>;</a:t>
                      </a:r>
                      <a:r>
                        <a:rPr lang="en-US" sz="1400" b="0" baseline="0" dirty="0" smtClean="0">
                          <a:solidFill>
                            <a:srgbClr val="FF0000"/>
                          </a:solidFill>
                          <a:latin typeface="Trebuchet MS" panose="020B0603020202020204" pitchFamily="34" charset="0"/>
                        </a:rPr>
                        <a:t> inhibiting students from fully benefitting from improvement efforts, such as 1003(a) grant opportunities</a:t>
                      </a:r>
                      <a:endParaRPr lang="en-US" sz="1400" b="0" dirty="0" smtClean="0">
                        <a:latin typeface="Trebuchet MS" panose="020B0603020202020204" pitchFamily="34" charset="0"/>
                      </a:endParaRPr>
                    </a:p>
                  </a:txBody>
                  <a:tcPr marL="108042" marR="108042">
                    <a:solidFill>
                      <a:srgbClr val="EEC0BC"/>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smtClean="0">
                          <a:solidFill>
                            <a:srgbClr val="0070C0"/>
                          </a:solidFill>
                        </a:rPr>
                        <a:t>conduct focus groups with veteran teachers to determine effective strategies for engaging them in improvement efforts </a:t>
                      </a:r>
                      <a:r>
                        <a:rPr lang="en-US" sz="1400" dirty="0" smtClean="0">
                          <a:solidFill>
                            <a:srgbClr val="0070C0"/>
                          </a:solidFill>
                          <a:latin typeface="Trebuchet MS" panose="020B0603020202020204" pitchFamily="34" charset="0"/>
                        </a:rPr>
                        <a:t>(including</a:t>
                      </a:r>
                      <a:r>
                        <a:rPr lang="en-US" sz="1400" baseline="0" dirty="0" smtClean="0">
                          <a:solidFill>
                            <a:srgbClr val="0070C0"/>
                          </a:solidFill>
                          <a:latin typeface="Trebuchet MS" panose="020B0603020202020204" pitchFamily="34" charset="0"/>
                        </a:rPr>
                        <a:t> more detailed description)</a:t>
                      </a:r>
                      <a:endParaRPr lang="en-US" sz="1400" dirty="0" smtClean="0">
                        <a:latin typeface="Trebuchet MS" panose="020B0603020202020204" pitchFamily="34" charset="0"/>
                      </a:endParaRPr>
                    </a:p>
                    <a:p>
                      <a:endParaRPr lang="en-US" sz="1400" b="1" dirty="0">
                        <a:latin typeface="Trebuchet MS" panose="020B0603020202020204" pitchFamily="34" charset="0"/>
                      </a:endParaRPr>
                    </a:p>
                  </a:txBody>
                  <a:tcPr marL="108042" marR="108042">
                    <a:solidFill>
                      <a:schemeClr val="accent1">
                        <a:lumMod val="40000"/>
                        <a:lumOff val="60000"/>
                      </a:schemeClr>
                    </a:solidFill>
                  </a:tcPr>
                </a:tc>
                <a:tc>
                  <a:txBody>
                    <a:bodyPr/>
                    <a:lstStyle/>
                    <a:p>
                      <a:r>
                        <a:rPr lang="en-US" sz="1400" b="1" kern="1200" dirty="0" smtClean="0">
                          <a:solidFill>
                            <a:schemeClr val="accent6"/>
                          </a:solidFill>
                          <a:latin typeface="Trebuchet MS" panose="020B0603020202020204" pitchFamily="34" charset="0"/>
                          <a:ea typeface="+mn-ea"/>
                          <a:cs typeface="+mn-cs"/>
                        </a:rPr>
                        <a:t>Title II, Part A</a:t>
                      </a:r>
                      <a:endParaRPr lang="en-US" sz="1400" b="1" kern="1200" dirty="0">
                        <a:solidFill>
                          <a:schemeClr val="accent6"/>
                        </a:solidFill>
                        <a:latin typeface="Trebuchet MS" panose="020B0603020202020204" pitchFamily="34" charset="0"/>
                        <a:ea typeface="+mn-ea"/>
                        <a:cs typeface="+mn-cs"/>
                      </a:endParaRPr>
                    </a:p>
                  </a:txBody>
                  <a:tcPr marL="108042" marR="108042">
                    <a:solidFill>
                      <a:schemeClr val="accent6">
                        <a:lumMod val="40000"/>
                        <a:lumOff val="60000"/>
                      </a:schemeClr>
                    </a:solidFill>
                  </a:tcPr>
                </a:tc>
                <a:tc>
                  <a:txBody>
                    <a:bodyPr/>
                    <a:lstStyle/>
                    <a:p>
                      <a:endParaRPr lang="en-US" sz="2400" b="1" dirty="0">
                        <a:latin typeface="Trebuchet MS" panose="020B0603020202020204" pitchFamily="34" charset="0"/>
                      </a:endParaRPr>
                    </a:p>
                  </a:txBody>
                  <a:tcPr marL="108042" marR="108042"/>
                </a:tc>
              </a:tr>
            </a:tbl>
          </a:graphicData>
        </a:graphic>
      </p:graphicFrame>
    </p:spTree>
    <p:extLst>
      <p:ext uri="{BB962C8B-B14F-4D97-AF65-F5344CB8AC3E}">
        <p14:creationId xmlns:p14="http://schemas.microsoft.com/office/powerpoint/2010/main" val="40221455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dirty="0" smtClean="0"/>
              <a:t>General Education Provisions Act: Examples Summary</a:t>
            </a:r>
            <a:endParaRPr lang="en-US" dirty="0"/>
          </a:p>
        </p:txBody>
      </p:sp>
      <p:sp>
        <p:nvSpPr>
          <p:cNvPr id="2" name="Content Placeholder 1"/>
          <p:cNvSpPr>
            <a:spLocks noGrp="1"/>
          </p:cNvSpPr>
          <p:nvPr>
            <p:ph idx="1"/>
          </p:nvPr>
        </p:nvSpPr>
        <p:spPr/>
        <p:txBody>
          <a:bodyPr/>
          <a:lstStyle/>
          <a:p>
            <a:r>
              <a:rPr lang="en-US" smtClean="0"/>
              <a:t>The common themes throughout the examples are that:</a:t>
            </a:r>
          </a:p>
          <a:p>
            <a:pPr lvl="1"/>
            <a:r>
              <a:rPr lang="en-US" smtClean="0"/>
              <a:t>the statements are written based on root causes specific to the local context of the LEA or BOCES, and</a:t>
            </a:r>
          </a:p>
          <a:p>
            <a:pPr lvl="1"/>
            <a:r>
              <a:rPr lang="en-US" smtClean="0"/>
              <a:t>each statement includes the identification of the barrier, as well as the activity that will be or has been implemented to address the barrier.</a:t>
            </a:r>
            <a:endParaRPr lang="en-US" dirty="0" smtClean="0"/>
          </a:p>
        </p:txBody>
      </p:sp>
    </p:spTree>
    <p:extLst>
      <p:ext uri="{BB962C8B-B14F-4D97-AF65-F5344CB8AC3E}">
        <p14:creationId xmlns:p14="http://schemas.microsoft.com/office/powerpoint/2010/main" val="14879757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General Education Provisions Act:  Final Clarification</a:t>
            </a:r>
            <a:endParaRPr lang="en-US" dirty="0"/>
          </a:p>
        </p:txBody>
      </p:sp>
      <p:sp>
        <p:nvSpPr>
          <p:cNvPr id="2" name="Content Placeholder 1"/>
          <p:cNvSpPr>
            <a:spLocks noGrp="1"/>
          </p:cNvSpPr>
          <p:nvPr>
            <p:ph idx="1"/>
          </p:nvPr>
        </p:nvSpPr>
        <p:spPr/>
        <p:txBody>
          <a:bodyPr/>
          <a:lstStyle/>
          <a:p>
            <a:r>
              <a:rPr lang="en-US" smtClean="0"/>
              <a:t>The statements DO NOT explicitly state or imply that the LEA or BOCES is discriminating against students due to the existence of a barrier.</a:t>
            </a:r>
          </a:p>
          <a:p>
            <a:r>
              <a:rPr lang="en-US" smtClean="0"/>
              <a:t>Acknowledgement of a barrier coupled with an activity to increase accessibility and participation does not in itself demonstrate the LEA’s or BOCES’ intent to discriminate against students. </a:t>
            </a:r>
          </a:p>
          <a:p>
            <a:pPr lvl="1"/>
            <a:r>
              <a:rPr lang="en-US" smtClean="0"/>
              <a:t>Rather, it acknowledges areas in which the LEA or BOCES may improve programming so that all students have the equitable opportunity to benefit from the federally supported programming.</a:t>
            </a:r>
            <a:endParaRPr lang="en-US" dirty="0" smtClean="0"/>
          </a:p>
        </p:txBody>
      </p:sp>
    </p:spTree>
    <p:extLst>
      <p:ext uri="{BB962C8B-B14F-4D97-AF65-F5344CB8AC3E}">
        <p14:creationId xmlns:p14="http://schemas.microsoft.com/office/powerpoint/2010/main" val="287890859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mtClean="0"/>
              <a:t>Contact Information</a:t>
            </a:r>
            <a:endParaRPr lang="en-US" dirty="0"/>
          </a:p>
        </p:txBody>
      </p:sp>
      <p:sp>
        <p:nvSpPr>
          <p:cNvPr id="4" name="Content Placeholder 3"/>
          <p:cNvSpPr>
            <a:spLocks noGrp="1"/>
          </p:cNvSpPr>
          <p:nvPr>
            <p:ph idx="1"/>
          </p:nvPr>
        </p:nvSpPr>
        <p:spPr/>
        <p:txBody>
          <a:bodyPr/>
          <a:lstStyle/>
          <a:p>
            <a:r>
              <a:rPr lang="en-US" dirty="0" smtClean="0"/>
              <a:t>For questions related to the development of the LEA’s GEPA statement, please contact your ESEA </a:t>
            </a:r>
            <a:r>
              <a:rPr lang="en-US" smtClean="0"/>
              <a:t>Regional Contact.</a:t>
            </a:r>
            <a:endParaRPr lang="en-US" dirty="0"/>
          </a:p>
        </p:txBody>
      </p:sp>
    </p:spTree>
    <p:extLst>
      <p:ext uri="{BB962C8B-B14F-4D97-AF65-F5344CB8AC3E}">
        <p14:creationId xmlns:p14="http://schemas.microsoft.com/office/powerpoint/2010/main" val="23178626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What is the General Education Provisions Act?</a:t>
            </a:r>
            <a:endParaRPr lang="en-US" dirty="0"/>
          </a:p>
        </p:txBody>
      </p:sp>
      <p:sp>
        <p:nvSpPr>
          <p:cNvPr id="2" name="Content Placeholder 1"/>
          <p:cNvSpPr>
            <a:spLocks noGrp="1"/>
          </p:cNvSpPr>
          <p:nvPr>
            <p:ph idx="1"/>
          </p:nvPr>
        </p:nvSpPr>
        <p:spPr/>
        <p:txBody>
          <a:bodyPr/>
          <a:lstStyle/>
          <a:p>
            <a:r>
              <a:rPr lang="en-US" dirty="0" smtClean="0"/>
              <a:t>Q: What is the General Education Provisions Act (GEPA)?</a:t>
            </a:r>
          </a:p>
          <a:p>
            <a:r>
              <a:rPr lang="en-US" dirty="0" smtClean="0"/>
              <a:t>A: GEPA contains a broad array of statutory provisions that are applicable to the majority of federal education programs administered by the U.S. Department of Education (USDE), as well as provisions related to the powers and responsibilities of the USDE.</a:t>
            </a:r>
          </a:p>
          <a:p>
            <a:pPr lvl="1"/>
            <a:endParaRPr lang="en-US" dirty="0" smtClean="0"/>
          </a:p>
        </p:txBody>
      </p:sp>
    </p:spTree>
    <p:extLst>
      <p:ext uri="{BB962C8B-B14F-4D97-AF65-F5344CB8AC3E}">
        <p14:creationId xmlns:p14="http://schemas.microsoft.com/office/powerpoint/2010/main" val="37292790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How does GEPA apply to LEA/BOCES?</a:t>
            </a:r>
            <a:endParaRPr lang="en-US" dirty="0"/>
          </a:p>
        </p:txBody>
      </p:sp>
      <p:sp>
        <p:nvSpPr>
          <p:cNvPr id="2" name="Content Placeholder 1"/>
          <p:cNvSpPr>
            <a:spLocks noGrp="1"/>
          </p:cNvSpPr>
          <p:nvPr>
            <p:ph idx="1"/>
          </p:nvPr>
        </p:nvSpPr>
        <p:spPr/>
        <p:txBody>
          <a:bodyPr/>
          <a:lstStyle/>
          <a:p>
            <a:r>
              <a:rPr lang="en-US" dirty="0" smtClean="0"/>
              <a:t>Q: How does GEPA apply to my LEA/BOCES as a recipient of ESEA funds?</a:t>
            </a:r>
          </a:p>
          <a:p>
            <a:r>
              <a:rPr lang="en-US" dirty="0" smtClean="0"/>
              <a:t>A: Section 427, which requires applications for federal funds (i.e. Consolidated Application) to include a description of:</a:t>
            </a:r>
          </a:p>
          <a:p>
            <a:pPr lvl="1"/>
            <a:r>
              <a:rPr lang="en-US" dirty="0" smtClean="0"/>
              <a:t>Steps the applicant proposes to take in order to ensure equitable access to, and participation in, its federal-assisted program for students, teachers, and other program beneficiaries.</a:t>
            </a:r>
          </a:p>
          <a:p>
            <a:pPr lvl="2"/>
            <a:r>
              <a:rPr lang="en-US" dirty="0" smtClean="0"/>
              <a:t>The description need not be lengthy to satisfy the statement requirements.</a:t>
            </a:r>
          </a:p>
          <a:p>
            <a:pPr lvl="2"/>
            <a:r>
              <a:rPr lang="en-US" dirty="0" smtClean="0"/>
              <a:t>CDE is responsible for ensuring that the applicant has submitted a sufficient statement.</a:t>
            </a:r>
          </a:p>
          <a:p>
            <a:pPr lvl="2"/>
            <a:endParaRPr lang="en-US" dirty="0" smtClean="0"/>
          </a:p>
          <a:p>
            <a:endParaRPr lang="en-US" dirty="0" smtClean="0"/>
          </a:p>
        </p:txBody>
      </p:sp>
    </p:spTree>
    <p:extLst>
      <p:ext uri="{BB962C8B-B14F-4D97-AF65-F5344CB8AC3E}">
        <p14:creationId xmlns:p14="http://schemas.microsoft.com/office/powerpoint/2010/main" val="319771144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Types of Barriers</a:t>
            </a:r>
            <a:endParaRPr lang="en-US" dirty="0"/>
          </a:p>
        </p:txBody>
      </p:sp>
      <p:sp>
        <p:nvSpPr>
          <p:cNvPr id="2" name="Content Placeholder 1"/>
          <p:cNvSpPr>
            <a:spLocks noGrp="1"/>
          </p:cNvSpPr>
          <p:nvPr>
            <p:ph idx="1"/>
          </p:nvPr>
        </p:nvSpPr>
        <p:spPr/>
        <p:txBody>
          <a:bodyPr/>
          <a:lstStyle/>
          <a:p>
            <a:r>
              <a:rPr lang="en-US" dirty="0" smtClean="0"/>
              <a:t>Statute and guidance highlight the possible types of barriers that may be identified, inclusive of students, families and educators</a:t>
            </a:r>
          </a:p>
          <a:p>
            <a:r>
              <a:rPr lang="en-US" dirty="0" smtClean="0"/>
              <a:t>Applicants are not required to write a statement for all possible barriers, only those applicable to the LEA’s or BOCES’ local context</a:t>
            </a:r>
            <a:endParaRPr lang="en-US" dirty="0"/>
          </a:p>
        </p:txBody>
      </p:sp>
      <p:graphicFrame>
        <p:nvGraphicFramePr>
          <p:cNvPr id="6" name="Diagram 5" descr="Gener, race, national origin, color, disability, age, and other" title="Possible barriers to equitable access or participation"/>
          <p:cNvGraphicFramePr/>
          <p:nvPr>
            <p:extLst>
              <p:ext uri="{D42A27DB-BD31-4B8C-83A1-F6EECF244321}">
                <p14:modId xmlns:p14="http://schemas.microsoft.com/office/powerpoint/2010/main" val="3902061876"/>
              </p:ext>
            </p:extLst>
          </p:nvPr>
        </p:nvGraphicFramePr>
        <p:xfrm>
          <a:off x="2252133" y="3640666"/>
          <a:ext cx="7922382" cy="259875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9958394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dirty="0" smtClean="0"/>
              <a:t>Types of Barriers Continued</a:t>
            </a:r>
            <a:endParaRPr lang="en-US" dirty="0"/>
          </a:p>
        </p:txBody>
      </p:sp>
      <p:sp>
        <p:nvSpPr>
          <p:cNvPr id="2" name="Content Placeholder 1"/>
          <p:cNvSpPr>
            <a:spLocks noGrp="1"/>
          </p:cNvSpPr>
          <p:nvPr>
            <p:ph idx="1"/>
          </p:nvPr>
        </p:nvSpPr>
        <p:spPr/>
        <p:txBody>
          <a:bodyPr>
            <a:normAutofit/>
          </a:bodyPr>
          <a:lstStyle/>
          <a:p>
            <a:r>
              <a:rPr lang="en-US" dirty="0" smtClean="0"/>
              <a:t>Barriers are not the same as overt discriminatory practices.  </a:t>
            </a:r>
          </a:p>
          <a:p>
            <a:endParaRPr lang="en-US" dirty="0" smtClean="0"/>
          </a:p>
          <a:p>
            <a:r>
              <a:rPr lang="en-US" dirty="0" smtClean="0"/>
              <a:t>Civil rights statutes prohibit the use of discriminatory practices in federally-funded programs and the applicant’s creation and implementation of a non-discrimination policy often addresses such requirements. </a:t>
            </a:r>
          </a:p>
          <a:p>
            <a:endParaRPr lang="en-US" i="1" dirty="0" smtClean="0"/>
          </a:p>
          <a:p>
            <a:r>
              <a:rPr lang="en-US" i="1" dirty="0" smtClean="0"/>
              <a:t>While </a:t>
            </a:r>
            <a:r>
              <a:rPr lang="en-US" i="1" dirty="0"/>
              <a:t>the LEA’s statement of non-discrimination is supportive of the intent of the GEPA statement, it </a:t>
            </a:r>
            <a:r>
              <a:rPr lang="en-US" i="1" dirty="0" smtClean="0"/>
              <a:t>does not satisfy </a:t>
            </a:r>
            <a:r>
              <a:rPr lang="en-US" i="1" dirty="0"/>
              <a:t>the GEPA requirement.</a:t>
            </a:r>
            <a:endParaRPr lang="en-US" dirty="0"/>
          </a:p>
        </p:txBody>
      </p:sp>
    </p:spTree>
    <p:extLst>
      <p:ext uri="{BB962C8B-B14F-4D97-AF65-F5344CB8AC3E}">
        <p14:creationId xmlns:p14="http://schemas.microsoft.com/office/powerpoint/2010/main" val="10879458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General Education Provisions Act continued</a:t>
            </a:r>
            <a:endParaRPr lang="en-US" dirty="0"/>
          </a:p>
        </p:txBody>
      </p:sp>
      <p:sp>
        <p:nvSpPr>
          <p:cNvPr id="2" name="Content Placeholder 1"/>
          <p:cNvSpPr>
            <a:spLocks noGrp="1"/>
          </p:cNvSpPr>
          <p:nvPr>
            <p:ph idx="1"/>
          </p:nvPr>
        </p:nvSpPr>
        <p:spPr/>
        <p:txBody>
          <a:bodyPr/>
          <a:lstStyle/>
          <a:p>
            <a:r>
              <a:rPr lang="en-US" dirty="0" smtClean="0"/>
              <a:t>GEPA, on the other hand, addresses a need to identify barriers to accessing or participating in federally-funded activities.  </a:t>
            </a:r>
          </a:p>
          <a:p>
            <a:endParaRPr lang="en-US" dirty="0" smtClean="0"/>
          </a:p>
          <a:p>
            <a:r>
              <a:rPr lang="en-US" dirty="0" smtClean="0"/>
              <a:t>Identifying a barrier does not equate to identifying discriminatory practices; though, if in the process of assessing potential barriers the applicant identifies such practice, it would be incumbent upon the applicant to address and remedy the practice. </a:t>
            </a:r>
            <a:endParaRPr lang="en-US" dirty="0"/>
          </a:p>
        </p:txBody>
      </p:sp>
    </p:spTree>
    <p:extLst>
      <p:ext uri="{BB962C8B-B14F-4D97-AF65-F5344CB8AC3E}">
        <p14:creationId xmlns:p14="http://schemas.microsoft.com/office/powerpoint/2010/main" val="16753517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dirty="0" smtClean="0"/>
              <a:t>General Education Provisions Act: Barrier definition</a:t>
            </a:r>
            <a:endParaRPr lang="en-US" dirty="0"/>
          </a:p>
        </p:txBody>
      </p:sp>
      <p:sp>
        <p:nvSpPr>
          <p:cNvPr id="2" name="Content Placeholder 1"/>
          <p:cNvSpPr>
            <a:spLocks noGrp="1"/>
          </p:cNvSpPr>
          <p:nvPr>
            <p:ph idx="1"/>
          </p:nvPr>
        </p:nvSpPr>
        <p:spPr/>
        <p:txBody>
          <a:bodyPr>
            <a:normAutofit/>
          </a:bodyPr>
          <a:lstStyle/>
          <a:p>
            <a:r>
              <a:rPr lang="en-US" b="1" smtClean="0"/>
              <a:t>A barrier, as defined, acts to restrain, limit, or obstruct progress or access.  </a:t>
            </a:r>
          </a:p>
          <a:p>
            <a:r>
              <a:rPr lang="en-US" smtClean="0"/>
              <a:t>Considerations:</a:t>
            </a:r>
          </a:p>
          <a:p>
            <a:pPr lvl="1"/>
            <a:r>
              <a:rPr lang="en-US" smtClean="0"/>
              <a:t>How does the LEA or BOCES review behaviors, data, achievement, growth, etc. to identify ways in which students may be prevented from accessing or participating in a federally funded program that would lead to the students’ progress?  Consider the information already accessible and utilized by the LEA or BOCES.</a:t>
            </a:r>
          </a:p>
          <a:p>
            <a:pPr lvl="2"/>
            <a:r>
              <a:rPr lang="en-US" smtClean="0"/>
              <a:t>Unified Improvement Plan; Root Causes (LEA- or school-level)</a:t>
            </a:r>
          </a:p>
          <a:p>
            <a:pPr lvl="2"/>
            <a:r>
              <a:rPr lang="en-US" smtClean="0"/>
              <a:t>Comprehensive needs assessment (LEA- or school-level)</a:t>
            </a:r>
          </a:p>
          <a:p>
            <a:pPr lvl="2"/>
            <a:r>
              <a:rPr lang="en-US" smtClean="0"/>
              <a:t>Comprehensive Support for Improvement Plan (school-level)</a:t>
            </a:r>
          </a:p>
          <a:p>
            <a:pPr lvl="2"/>
            <a:r>
              <a:rPr lang="en-US" smtClean="0"/>
              <a:t>Targeted Support for Improvement Plan (school-level)</a:t>
            </a:r>
          </a:p>
          <a:p>
            <a:pPr marL="457200" lvl="1" indent="0">
              <a:buNone/>
            </a:pPr>
            <a:endParaRPr lang="en-US" smtClean="0"/>
          </a:p>
          <a:p>
            <a:endParaRPr lang="en-US" dirty="0"/>
          </a:p>
        </p:txBody>
      </p:sp>
    </p:spTree>
    <p:extLst>
      <p:ext uri="{BB962C8B-B14F-4D97-AF65-F5344CB8AC3E}">
        <p14:creationId xmlns:p14="http://schemas.microsoft.com/office/powerpoint/2010/main" val="20428698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p:txBody>
          <a:bodyPr/>
          <a:lstStyle/>
          <a:p>
            <a:r>
              <a:rPr lang="en-US" dirty="0" smtClean="0"/>
              <a:t>General Education Provisions Act in 2018-2019 Consolidated Application</a:t>
            </a:r>
            <a:endParaRPr lang="en-US" dirty="0"/>
          </a:p>
        </p:txBody>
      </p:sp>
      <p:sp>
        <p:nvSpPr>
          <p:cNvPr id="12" name="Content Placeholder 11"/>
          <p:cNvSpPr>
            <a:spLocks noGrp="1"/>
          </p:cNvSpPr>
          <p:nvPr>
            <p:ph idx="1"/>
          </p:nvPr>
        </p:nvSpPr>
        <p:spPr/>
        <p:txBody>
          <a:bodyPr/>
          <a:lstStyle/>
          <a:p>
            <a:r>
              <a:rPr lang="en-US" dirty="0" smtClean="0"/>
              <a:t>The 2018-2019 Consolidated Application for ESEA Funds will include a table, similar to the one following the examples on upcoming slides, to assist applicants in completing the GEPA statement requirement. </a:t>
            </a:r>
          </a:p>
          <a:p>
            <a:r>
              <a:rPr lang="en-US" dirty="0" smtClean="0"/>
              <a:t>Statements such as “No students in our LEA face a barrier of any kind” do not meet the requirements of the GEPA statement and will not be accepted in the 2018-19 Consolidated Application.</a:t>
            </a:r>
          </a:p>
          <a:p>
            <a:endParaRPr lang="en-US" dirty="0" smtClean="0"/>
          </a:p>
          <a:p>
            <a:endParaRPr lang="en-US" dirty="0"/>
          </a:p>
        </p:txBody>
      </p:sp>
    </p:spTree>
    <p:extLst>
      <p:ext uri="{BB962C8B-B14F-4D97-AF65-F5344CB8AC3E}">
        <p14:creationId xmlns:p14="http://schemas.microsoft.com/office/powerpoint/2010/main" val="20528304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dirty="0" smtClean="0"/>
              <a:t>General Education Provisions Act: UIP Example 1</a:t>
            </a:r>
            <a:endParaRPr lang="en-US" dirty="0"/>
          </a:p>
        </p:txBody>
      </p:sp>
      <p:sp>
        <p:nvSpPr>
          <p:cNvPr id="5" name="Rectangle 4"/>
          <p:cNvSpPr/>
          <p:nvPr/>
        </p:nvSpPr>
        <p:spPr>
          <a:xfrm>
            <a:off x="1648856" y="1717709"/>
            <a:ext cx="9191741" cy="707886"/>
          </a:xfrm>
          <a:prstGeom prst="rect">
            <a:avLst/>
          </a:prstGeom>
        </p:spPr>
        <p:txBody>
          <a:bodyPr wrap="square">
            <a:spAutoFit/>
          </a:bodyPr>
          <a:lstStyle/>
          <a:p>
            <a:pPr lvl="0"/>
            <a:r>
              <a:rPr lang="en-US" sz="2000" dirty="0"/>
              <a:t>Example of using the </a:t>
            </a:r>
            <a:r>
              <a:rPr lang="en-US" sz="2000" dirty="0">
                <a:solidFill>
                  <a:schemeClr val="accent4"/>
                </a:solidFill>
              </a:rPr>
              <a:t>UIP</a:t>
            </a:r>
            <a:r>
              <a:rPr lang="en-US" sz="2000" dirty="0"/>
              <a:t> to identify and address a barrier to  access or participation in a federally funded activity:</a:t>
            </a:r>
          </a:p>
        </p:txBody>
      </p:sp>
      <p:sp>
        <p:nvSpPr>
          <p:cNvPr id="7" name="Rectangle 6"/>
          <p:cNvSpPr/>
          <p:nvPr/>
        </p:nvSpPr>
        <p:spPr>
          <a:xfrm>
            <a:off x="2643646" y="2752673"/>
            <a:ext cx="6923757" cy="3170099"/>
          </a:xfrm>
          <a:prstGeom prst="rect">
            <a:avLst/>
          </a:prstGeom>
        </p:spPr>
        <p:txBody>
          <a:bodyPr wrap="square">
            <a:spAutoFit/>
          </a:bodyPr>
          <a:lstStyle/>
          <a:p>
            <a:pPr marL="285750" lvl="0" indent="-285750">
              <a:buFont typeface="Arial" panose="020B0604020202020204" pitchFamily="34" charset="0"/>
              <a:buChar char="•"/>
            </a:pPr>
            <a:r>
              <a:rPr lang="en-US" sz="2000" dirty="0"/>
              <a:t>The [INSERT LEA OR BOCES] has identified </a:t>
            </a:r>
            <a:r>
              <a:rPr lang="en-US" sz="2000" dirty="0">
                <a:solidFill>
                  <a:srgbClr val="FF0000"/>
                </a:solidFill>
              </a:rPr>
              <a:t>a lack of cultural competency in instruction</a:t>
            </a:r>
            <a:r>
              <a:rPr lang="en-US" sz="2000" dirty="0"/>
              <a:t>, specifically in regard to the social, emotional, and academic success of its English learners, as a root cause of low student achievement. </a:t>
            </a:r>
            <a:r>
              <a:rPr lang="en-US" sz="2000" dirty="0">
                <a:solidFill>
                  <a:srgbClr val="0070C0"/>
                </a:solidFill>
              </a:rPr>
              <a:t>The LEA will utilize its </a:t>
            </a:r>
            <a:r>
              <a:rPr lang="en-US" sz="2000" dirty="0">
                <a:solidFill>
                  <a:srgbClr val="00B050"/>
                </a:solidFill>
              </a:rPr>
              <a:t>Federal funds </a:t>
            </a:r>
            <a:r>
              <a:rPr lang="en-US" sz="2000" dirty="0">
                <a:solidFill>
                  <a:srgbClr val="0070C0"/>
                </a:solidFill>
              </a:rPr>
              <a:t>to provide professional development opportunities for teachers by addressing culturally responsive instructional practices.</a:t>
            </a:r>
            <a:endParaRPr lang="en-US" sz="2000" dirty="0"/>
          </a:p>
          <a:p>
            <a:pPr marL="285750" lvl="0" indent="-285750">
              <a:buFont typeface="Arial" panose="020B0604020202020204" pitchFamily="34" charset="0"/>
              <a:buChar char="•"/>
            </a:pPr>
            <a:r>
              <a:rPr lang="en-US" sz="2000" dirty="0"/>
              <a:t>A description of how this activity will be implemented would address a barrier to equitable participation based on </a:t>
            </a:r>
            <a:r>
              <a:rPr lang="en-US" sz="2000" dirty="0">
                <a:solidFill>
                  <a:schemeClr val="accent2"/>
                </a:solidFill>
              </a:rPr>
              <a:t>national origin</a:t>
            </a:r>
            <a:r>
              <a:rPr lang="en-US" sz="2000" dirty="0"/>
              <a:t>, thereby satisfying the GEPA requirement.</a:t>
            </a:r>
          </a:p>
        </p:txBody>
      </p:sp>
    </p:spTree>
    <p:extLst>
      <p:ext uri="{BB962C8B-B14F-4D97-AF65-F5344CB8AC3E}">
        <p14:creationId xmlns:p14="http://schemas.microsoft.com/office/powerpoint/2010/main" val="1721947232"/>
      </p:ext>
    </p:extLst>
  </p:cSld>
  <p:clrMapOvr>
    <a:masterClrMapping/>
  </p:clrMapOvr>
</p:sld>
</file>

<file path=ppt/theme/theme1.xml><?xml version="1.0" encoding="utf-8"?>
<a:theme xmlns:a="http://schemas.openxmlformats.org/drawingml/2006/main" name="Light Blue to Green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1845</TotalTime>
  <Words>1482</Words>
  <Application>Microsoft Office PowerPoint</Application>
  <PresentationFormat>Widescreen</PresentationFormat>
  <Paragraphs>135</Paragraphs>
  <Slides>19</Slides>
  <Notes>17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Calibri</vt:lpstr>
      <vt:lpstr>Museo Slab 500</vt:lpstr>
      <vt:lpstr>Trebuchet MS</vt:lpstr>
      <vt:lpstr>Light Blue to Green Theme</vt:lpstr>
      <vt:lpstr>General Education Provisions Act</vt:lpstr>
      <vt:lpstr>What is the General Education Provisions Act?</vt:lpstr>
      <vt:lpstr>How does GEPA apply to LEA/BOCES?</vt:lpstr>
      <vt:lpstr>Types of Barriers</vt:lpstr>
      <vt:lpstr>Types of Barriers Continued</vt:lpstr>
      <vt:lpstr>General Education Provisions Act continued</vt:lpstr>
      <vt:lpstr>General Education Provisions Act: Barrier definition</vt:lpstr>
      <vt:lpstr>General Education Provisions Act in 2018-2019 Consolidated Application</vt:lpstr>
      <vt:lpstr>General Education Provisions Act: UIP Example 1</vt:lpstr>
      <vt:lpstr>General Education Provisions Act: UIP Example Continued</vt:lpstr>
      <vt:lpstr>General Education Provisions Act: UIP Example 2</vt:lpstr>
      <vt:lpstr>General Education Provisions Act: UIP Example 2 continued</vt:lpstr>
      <vt:lpstr>General Education Provisions Act: UIP Example 3</vt:lpstr>
      <vt:lpstr>General Education Provisions Act: UIP Example 3 continued</vt:lpstr>
      <vt:lpstr>General Education Provisions Act: UIP Example 4</vt:lpstr>
      <vt:lpstr>General Education Provisions Act: UIP Example 4 continued</vt:lpstr>
      <vt:lpstr>General Education Provisions Act: Examples Summary</vt:lpstr>
      <vt:lpstr>General Education Provisions Act:  Final Clarification</vt:lpstr>
      <vt:lpstr>Contact Information</vt:lpstr>
    </vt:vector>
  </TitlesOfParts>
  <Company>Colorado Department Of Education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Madorin, Acacia</dc:creator>
  <cp:lastModifiedBy>Hollingshead, Jessica</cp:lastModifiedBy>
  <cp:revision>201</cp:revision>
  <dcterms:created xsi:type="dcterms:W3CDTF">2018-01-08T21:58:16Z</dcterms:created>
  <dcterms:modified xsi:type="dcterms:W3CDTF">2018-04-17T21:27:57Z</dcterms:modified>
</cp:coreProperties>
</file>