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ckwell" panose="02060603020205020403" pitchFamily="18"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v9k5h9ovCyIkXqKWJUpdUN87Y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varScale="1">
        <p:scale>
          <a:sx n="108" d="100"/>
          <a:sy n="108" d="100"/>
        </p:scale>
        <p:origin x="120" y="198"/>
      </p:cViewPr>
      <p:guideLst/>
    </p:cSldViewPr>
  </p:slideViewPr>
  <p:outlineViewPr>
    <p:cViewPr>
      <p:scale>
        <a:sx n="33" d="100"/>
        <a:sy n="33" d="100"/>
      </p:scale>
      <p:origin x="0" y="-48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5cf8fddcfd_2_2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15cf8fddcfd_2_2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  The PAR window is open.  Now what?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415" name="Google Shape;415;g15cf8fddcfd_2_2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5cf8fddcfd_2_30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15cf8fddcfd_2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When you first enter the Post-Award Revision system, you should plan to review your final allocations that will be prepopulated in the system.  You will want to review your final allocations to determine whether revisions to the budget are necessary.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For your reference, the final allocations will also be posted on the Grants Fiscal website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We also ask that you take this opportunity to review your district contact information and make any necessary changes necessary.  This will help facilitate communication between LEAS, BOCES, and CDE.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22" name="Google Shape;422;g15cf8fddcfd_2_3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5cf8fddcfd_2_3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g15cf8fddcfd_2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After reviewing your final allocations, you will want to consider several questions to determine if you need to submit revisions.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Is your final allocation different from your initial allocation?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Have you changed the scope of how you will spend Title program funds?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Have the final allocations impacted your Indirect Costs?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If your answer “yes” to any of these questions, you may need to submit revisions through the Post-Award Revision system.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Let’s consider some examples.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30" name="Google Shape;430;g15cf8fddcfd_2_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5cf8fddcfd_2_3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5cf8fddcfd_2_3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following slides will provide several examples to help differentiate between revisions that need to be submitted through the Post-Award Revision system and those that do not.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439" name="Google Shape;439;g15cf8fddcfd_2_3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cf8fddcfd_2_3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15cf8fddcfd_2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In the first scenario, an LEA has determined that it will not spend Title IV funds as initially planned.  They are REAP-eligible and would like to REAP the funds from Title IV into Title I.  The funds will be used to support the salary of the Title I teacher.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Should this change be submitted through the PAR system?   </a:t>
            </a:r>
            <a:endParaRPr/>
          </a:p>
          <a:p>
            <a:pPr marL="0" lvl="0" indent="0" algn="l" rtl="0">
              <a:lnSpc>
                <a:spcPct val="100000"/>
              </a:lnSpc>
              <a:spcBef>
                <a:spcPts val="0"/>
              </a:spcBef>
              <a:spcAft>
                <a:spcPts val="0"/>
              </a:spcAft>
              <a:buClr>
                <a:schemeClr val="dk1"/>
              </a:buClr>
              <a:buSzPts val="1200"/>
              <a:buFont typeface="Calibri"/>
              <a:buNone/>
            </a:pPr>
            <a:r>
              <a:rPr lang="en-US"/>
              <a:t>Note for presenter:  </a:t>
            </a:r>
            <a:r>
              <a:rPr lang="en-US" sz="1050">
                <a:highlight>
                  <a:schemeClr val="lt1"/>
                </a:highlight>
                <a:latin typeface="Roboto"/>
                <a:ea typeface="Roboto"/>
                <a:cs typeface="Roboto"/>
                <a:sym typeface="Roboto"/>
              </a:rPr>
              <a:t>We used to say REAP but the updated language is AFUA – Alternative Fund Use Authority. Please note that USDE uses AFUA instead of AUFA. Hoping we can change to match but that is for another day.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46" name="Google Shape;446;g15cf8fddcfd_2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5cf8fddcfd_2_3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15cf8fddcfd_2_3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answer is yes.  (Assuming they are REAP eligible…) The LEA is exercising their flexibility to use funds to meet the intent and purpose of other programs.  This revision request will need to be submitted through the PAR system.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free stock image from Pixabay.com</a:t>
            </a:r>
            <a:endParaRPr/>
          </a:p>
          <a:p>
            <a:pPr marL="0" lvl="0" indent="0" algn="l" rtl="0">
              <a:lnSpc>
                <a:spcPct val="100000"/>
              </a:lnSpc>
              <a:spcBef>
                <a:spcPts val="0"/>
              </a:spcBef>
              <a:spcAft>
                <a:spcPts val="0"/>
              </a:spcAft>
              <a:buSzPts val="1400"/>
              <a:buNone/>
            </a:pPr>
            <a:endParaRPr/>
          </a:p>
        </p:txBody>
      </p:sp>
      <p:sp>
        <p:nvSpPr>
          <p:cNvPr id="455" name="Google Shape;455;g15cf8fddcfd_2_3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5cf8fddcfd_2_3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15cf8fddcfd_2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In the second scenario, an LEA has determined that the transportation costs for an activity within their initial application is $40 less than they budgeted.  They want to adjust the line item budget to reflect the final cost of the activity.  This change does not exceed 10% for the program category or object code.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Should this change be submitted through the PAR system?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65" name="Google Shape;465;g15cf8fddcfd_2_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5cf8fddcfd_2_3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15cf8fddcfd_2_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  The LEA does not need to submit a PAR request to adjust the amount of the line item since the change from budgeted to actual will not exceed 10% for the program category or object code from the total budget as it was last approved.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free stock image from Pixabay.com</a:t>
            </a:r>
            <a:endParaRPr/>
          </a:p>
          <a:p>
            <a:pPr marL="0" lvl="0" indent="0" algn="l" rtl="0">
              <a:lnSpc>
                <a:spcPct val="100000"/>
              </a:lnSpc>
              <a:spcBef>
                <a:spcPts val="0"/>
              </a:spcBef>
              <a:spcAft>
                <a:spcPts val="0"/>
              </a:spcAft>
              <a:buSzPts val="1400"/>
              <a:buNone/>
            </a:pPr>
            <a:endParaRPr/>
          </a:p>
        </p:txBody>
      </p:sp>
      <p:sp>
        <p:nvSpPr>
          <p:cNvPr id="474" name="Google Shape;474;g15cf8fddcfd_2_3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5cf8fddcfd_2_3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15cf8fddcfd_2_3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In our final scenario, the LEA is considering a revision due to being unable to fill an interventionist position.  The LEA would like to reallocate the funds and send several teachers to the National ESEA Conference.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Should this change be submitted through the PAR system?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86" name="Google Shape;486;g15cf8fddcfd_2_3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5cf8fddcfd_2_3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15cf8fddcfd_2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Yes.  The LEA is changing the overall scope of the activity and is changing the intent of the funds.  These changes require approval, and therefore, need to be submitted through the PAR system.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97" name="Google Shape;497;g15cf8fddcfd_2_3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66717d5beb_2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66717d5beb_2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Presenter: Evita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So…  The PAR window is open.  Now what?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350" name="Google Shape;350;g166717d5beb_2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5cf8fddcfd_2_3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15cf8fddcfd_2_3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next section, we will be reviewing the technical aspects of how to enter a PAR request.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510" name="Google Shape;510;g15cf8fddcfd_2_3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5cf8fddcfd_2_3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5cf8fddcfd_2_3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Consolidated Application is on the identity management system. If you do not have access to the most recent application, you will have to reach out to your local access manager (LAM). The LAM will then need to assign your credentials to “CONSAPP.” Once “CONSAPP” is assigned, you will be able to access the application.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200"/>
              <a:buNone/>
            </a:pPr>
            <a:r>
              <a:rPr lang="en-US"/>
              <a:t>If you need additional support with logging in, please send an email to consolidatedapplications@cde.state.co.us.  </a:t>
            </a:r>
            <a:endParaRPr/>
          </a:p>
        </p:txBody>
      </p:sp>
      <p:sp>
        <p:nvSpPr>
          <p:cNvPr id="517" name="Google Shape;517;g15cf8fddcfd_2_3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5cf8fddcfd_2_3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15cf8fddcfd_2_3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a:t>Once you have entered the application, select the “Funds” tab for each Title program.  You will use the edit tool which appears as a pencil icon to make updates to the activity description, dollar amount, or any other changes.  There will also be a comment box available for each budget line item.  This comment box will be located below the “Amount” field and should be used to provide a brief narrative description of the requested change.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The following slide shows the window that will appear after clicking on the edit tool.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Emphasize the 3rd bullet under budget to ensure the field has clarity about the information that is needed when submitting a PAR. </a:t>
            </a:r>
            <a:endParaRPr/>
          </a:p>
        </p:txBody>
      </p:sp>
      <p:sp>
        <p:nvSpPr>
          <p:cNvPr id="529" name="Google Shape;529;g15cf8fddcfd_2_3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5cf8fddcfd_2_4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15cf8fddcfd_2_4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This is an example of what you will see after clicking on the edit tool.  To note, your line item edit screen will not be blank.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You will use this format to make revision requests to previously submitted budget line items within each Title program.  Once the information has been entered, save your changes.  </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SzPts val="1400"/>
              <a:buNone/>
            </a:pPr>
            <a:r>
              <a:rPr lang="en-US"/>
              <a:t>As mentioned before, the rationale and narrative description of the change will be located below the “Amount” field on the Funds tab.  </a:t>
            </a:r>
            <a:endParaRPr/>
          </a:p>
        </p:txBody>
      </p:sp>
      <p:sp>
        <p:nvSpPr>
          <p:cNvPr id="543" name="Google Shape;543;g15cf8fddcfd_2_4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5cf8fddcfd_2_4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15cf8fddcfd_2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does not apply to districts that choose method of serving: district less than a 1000.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60" name="Google Shape;560;g15cf8fddcfd_2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64daf8e51d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164daf8e51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g164daf8e51d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5cf8fddcfd_2_4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5cf8fddcfd_2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Prior to submitting your PAR requests to CDE, you should confirm that all Title programs have been reviewed.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Make sure that all set-asides and Title IV are balanced.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 new signature authorization is not required, however, LEAs and BOCES should be continually apprising Board members of changes to initial plans.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Balanced budget for ESSER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200"/>
              <a:buNone/>
            </a:pPr>
            <a:r>
              <a:rPr lang="en-US"/>
              <a:t>And, again, multiple submissions can be made until the Post-Award Revision window closes on Tuesday, April 30, 2019.  </a:t>
            </a:r>
            <a:endParaRPr/>
          </a:p>
        </p:txBody>
      </p:sp>
      <p:sp>
        <p:nvSpPr>
          <p:cNvPr id="582" name="Google Shape;582;g15cf8fddcfd_2_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5cf8fddcfd_2_4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15cf8fddcfd_2_4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the last few slides, we want to let you know what will happen once you have submitted your Post-Award Revision requests.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593" name="Google Shape;593;g15cf8fddcfd_2_4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5cf8fddcfd_2_4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15cf8fddcfd_2_4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a:t>CDE Program staff will review Post-Award Revision requests on a continuous basis until April 30</a:t>
            </a:r>
            <a:r>
              <a:rPr lang="en-US" baseline="30000"/>
              <a:t>th</a:t>
            </a:r>
            <a:r>
              <a:rPr lang="en-US"/>
              <a:t>.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You should anticipate a response with approval or a request for additional information no later than two weeks after submitting a revision request.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As always, please feel free to reach out to your ESEA Regional Contact with questions.  Our contact information is included on the this slide. Please note that the ESSER Contact link downloads an Excel file with a list of all the ESSER contacts by LEA. You can also send general questions to consolidatedapplications@cde.state.co.us.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We are here to help!  Please call us if you need support or have any questions.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We look forward to working with you during the Post-Award Revision process.  </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r>
              <a:rPr lang="en-US"/>
              <a:t>Thank you for your time! </a:t>
            </a:r>
            <a:endParaRPr/>
          </a:p>
        </p:txBody>
      </p:sp>
      <p:sp>
        <p:nvSpPr>
          <p:cNvPr id="600" name="Google Shape;600;g15cf8fddcfd_2_4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6579839f8d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16579839f8d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g16579839f8d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66717d5beb_21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66717d5beb_2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At this point in the application process, all activities have been reviewed and approved. Revisions to the activities listed in the budget are necessary to ensure that the budget activities align with what is approved by CDE.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57" name="Google Shape;357;g166717d5beb_2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66717d5beb_2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66717d5beb_2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At this point in the application process, all activities have been reviewed and approved. Revisions to the activities listed in the budget are necessary to ensure that the budget activities align with what is approved by CDE.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65" name="Google Shape;365;g166717d5beb_2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cf8fddcfd_2_2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5cf8fddcfd_2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So…  The PAR window is open.  Now what?  </a:t>
            </a:r>
            <a:endParaRPr/>
          </a:p>
          <a:p>
            <a:pPr marL="0" lvl="0" indent="0" algn="l" rtl="0">
              <a:lnSpc>
                <a:spcPct val="100000"/>
              </a:lnSpc>
              <a:spcBef>
                <a:spcPts val="0"/>
              </a:spcBef>
              <a:spcAft>
                <a:spcPts val="0"/>
              </a:spcAft>
              <a:buSzPts val="1400"/>
              <a:buNone/>
            </a:pPr>
            <a:endParaRPr>
              <a:highlight>
                <a:srgbClr val="FFFF00"/>
              </a:highlight>
            </a:endParaRPr>
          </a:p>
        </p:txBody>
      </p:sp>
      <p:sp>
        <p:nvSpPr>
          <p:cNvPr id="373" name="Google Shape;373;g15cf8fddcfd_2_2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cf8fddcfd_2_2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5cf8fddcfd_2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At this point in the application process, all activities have been reviewed and approved. Revisions to the activities listed in the budget are necessary to ensure that the budget activities align with what is approved by CDE.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Internal note: RCs might want to remind LEAs that their application is open for PAR as some LEAs aren’t aware PAR is open.  </a:t>
            </a:r>
            <a:endParaRPr/>
          </a:p>
          <a:p>
            <a:pPr marL="0" lvl="0" indent="0" algn="l" rtl="0">
              <a:lnSpc>
                <a:spcPct val="100000"/>
              </a:lnSpc>
              <a:spcBef>
                <a:spcPts val="0"/>
              </a:spcBef>
              <a:spcAft>
                <a:spcPts val="0"/>
              </a:spcAft>
              <a:buSzPts val="1400"/>
              <a:buNone/>
            </a:pPr>
            <a:endParaRPr/>
          </a:p>
        </p:txBody>
      </p:sp>
      <p:sp>
        <p:nvSpPr>
          <p:cNvPr id="380" name="Google Shape;380;g15cf8fddcfd_2_2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cf8fddcfd_2_2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5cf8fddcfd_2_2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information on this slide provides an overview of the types of revision requests that need to be submitted through the PAR process.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first situation is when changes to the cost of </a:t>
            </a:r>
            <a:r>
              <a:rPr lang="en-US" b="1"/>
              <a:t>any</a:t>
            </a:r>
            <a:r>
              <a:rPr lang="en-US"/>
              <a:t> equipment purchases from the budget as it was last approved.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Another consideration LEAs should make during the PAR window is if you need to update your indirect costs.  If the LEA overrode the indirect amount allocated, or if the LEA will now take the amount that was previously reduced, a PAR request should be submitted.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LEAs should also submit PAR requests when there is a change in the scope or objective for the use of the Title funds.  If you had initially submitted a plan to use funds for Professional Development and has now decided to use the same funds to support Instructional materials, approval needs to be obtained.  This would also apply to a change in the use of funds from Professional Development to supporting a salaried position for an Interventionist.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If an LEA is making changes among direct cost programs </a:t>
            </a:r>
            <a:r>
              <a:rPr lang="en-US" u="sng"/>
              <a:t>or</a:t>
            </a:r>
            <a:r>
              <a:rPr lang="en-US"/>
              <a:t> within object categories, such as Salaries or Benefits, and these changes will exceed 10% of the total budget as last approved, you are also required to submit a PAR request.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When submitting the request, the PAR system will ask for a rationale for the changes, just as when the initial Consolidated Application was submitted.  These rationale statements will be reviewed by CDE Program staff and feedback will be provided.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Equipment purchases:  more in score rather than amount</a:t>
            </a:r>
            <a:endParaRPr/>
          </a:p>
          <a:p>
            <a:pPr marL="0" lvl="0" indent="0" algn="l" rtl="0">
              <a:lnSpc>
                <a:spcPct val="100000"/>
              </a:lnSpc>
              <a:spcBef>
                <a:spcPts val="0"/>
              </a:spcBef>
              <a:spcAft>
                <a:spcPts val="0"/>
              </a:spcAft>
              <a:buClr>
                <a:schemeClr val="dk1"/>
              </a:buClr>
              <a:buSzPts val="1400"/>
              <a:buFont typeface="Arial"/>
              <a:buNone/>
            </a:pPr>
            <a:r>
              <a:rPr lang="en-US"/>
              <a:t>Talking point from ESSER:   Tell what was the original amount and give rationale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88" name="Google Shape;388;g15cf8fddcfd_2_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5cf8fddcfd_2_2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15cf8fddcfd_2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There are a few possible exceptions to the PAR process.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Minor changes that do not alter the overall scope or goals of the pre-approved application do not need to be submitted.  For example, a revision request might not need to be submitted if a reading intervention training for new teachers was increased from 2 days to 3 days or if the number of days for new teachers to observe in master teachers’ classrooms increased from the initial plan.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PAR system also does not need to be used to reflect actual costs when they differ from projected costs.  LEAs will submit the changes for actual costs through their End-of-Year financial reports.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If these types of revisions change the scope of the activity or fall under the guidance on the previous slide, then a PAR request must be submitted.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Free stock image from Pixabay</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396" name="Google Shape;396;g15cf8fddcfd_2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cf8fddcfd_2_2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5cf8fddcfd_2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The PAR system becomes available after all districts have received final approval.  Once open, the revision system will remain open through June 30th.  We would ask that you do not submit any revision requests to us until the system is available in December.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Ongoing basis…may submit PAR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We encourage you to submit changes for all ESEA Title programs with each revision request submitted.  We understand that some changes will continue to be made throughout the window, so you have the opportunity for multiple submissions if needed.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We would like to point out that we do not grant approval for activities outside of the Consolidated Application.  We can provide input on whether activities are allowable uses of Title funds.  We also want to remind you that pre-approval is not required in order to obligate funds; however, all activities must be approved in the online application platform or Post-Award Revision system before an LEA may seek reimbursement for the activity.</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r>
              <a:rPr lang="en-US"/>
              <a:t>During the Post-Award Revision window, the Cross Program and Narrative responses will be locked.  You will need to wait until the next application opens to make revisions to plans and processes.  The focus of the Post-Award Revision process is to make adjustments to budget line items.  If you want to discuss possible program changes, please contact your ESEA Regional Contact.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07" name="Google Shape;407;g15cf8fddcfd_2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38"/>
            <a:ext cx="9144000" cy="2182800"/>
          </a:xfrm>
          <a:prstGeom prst="rect">
            <a:avLst/>
          </a:prstGeom>
          <a:gradFill>
            <a:gsLst>
              <a:gs pos="0">
                <a:schemeClr val="lt1"/>
              </a:gs>
              <a:gs pos="100000">
                <a:srgbClr val="FFC846">
                  <a:alpha val="4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685801" y="3324170"/>
            <a:ext cx="7801800" cy="9735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685801" y="4675240"/>
            <a:ext cx="7801800" cy="58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21" name="Google Shape;21;p15"/>
          <p:cNvCxnSpPr/>
          <p:nvPr/>
        </p:nvCxnSpPr>
        <p:spPr>
          <a:xfrm>
            <a:off x="685801" y="2752344"/>
            <a:ext cx="7801800" cy="20400"/>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4"/>
        <p:cNvGrpSpPr/>
        <p:nvPr/>
      </p:nvGrpSpPr>
      <p:grpSpPr>
        <a:xfrm>
          <a:off x="0" y="0"/>
          <a:ext cx="0" cy="0"/>
          <a:chOff x="0" y="0"/>
          <a:chExt cx="0" cy="0"/>
        </a:xfrm>
      </p:grpSpPr>
      <p:pic>
        <p:nvPicPr>
          <p:cNvPr id="75" name="Google Shape;7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6" name="Google Shape;76;p22"/>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22"/>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9" name="Google Shape;79;p22"/>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22"/>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9144000" cy="5143497"/>
          </a:xfrm>
          <a:prstGeom prst="rect">
            <a:avLst/>
          </a:prstGeom>
          <a:noFill/>
          <a:ln>
            <a:noFill/>
          </a:ln>
        </p:spPr>
      </p:pic>
      <p:sp>
        <p:nvSpPr>
          <p:cNvPr id="87" name="Google Shape;87;p27"/>
          <p:cNvSpPr txBox="1">
            <a:spLocks noGrp="1"/>
          </p:cNvSpPr>
          <p:nvPr>
            <p:ph type="ctrTitle"/>
          </p:nvPr>
        </p:nvSpPr>
        <p:spPr>
          <a:xfrm>
            <a:off x="0" y="2595716"/>
            <a:ext cx="91440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170937"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89"/>
        <p:cNvGrpSpPr/>
        <p:nvPr/>
      </p:nvGrpSpPr>
      <p:grpSpPr>
        <a:xfrm>
          <a:off x="0" y="0"/>
          <a:ext cx="0" cy="0"/>
          <a:chOff x="0" y="0"/>
          <a:chExt cx="0" cy="0"/>
        </a:xfrm>
      </p:grpSpPr>
      <p:pic>
        <p:nvPicPr>
          <p:cNvPr id="90" name="Google Shape;90;g16579839f8d_1_15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91" name="Google Shape;91;g16579839f8d_1_15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92" name="Google Shape;92;g16579839f8d_1_15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3" name="Google Shape;93;g16579839f8d_1_15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dk1"/>
              </a:buClr>
              <a:buSzPts val="1600"/>
              <a:buChar char="•"/>
              <a:defRPr>
                <a:solidFill>
                  <a:schemeClr val="dk1"/>
                </a:solidFill>
              </a:defRPr>
            </a:lvl1pPr>
            <a:lvl2pPr marL="914400" lvl="1" indent="-292100" algn="l">
              <a:lnSpc>
                <a:spcPct val="90000"/>
              </a:lnSpc>
              <a:spcBef>
                <a:spcPts val="500"/>
              </a:spcBef>
              <a:spcAft>
                <a:spcPts val="0"/>
              </a:spcAft>
              <a:buClr>
                <a:schemeClr val="dk1"/>
              </a:buClr>
              <a:buSzPts val="1000"/>
              <a:buChar char="•"/>
              <a:defRPr sz="1600">
                <a:solidFill>
                  <a:schemeClr val="dk1"/>
                </a:solidFill>
              </a:defRPr>
            </a:lvl2pPr>
            <a:lvl3pPr marL="1371600" lvl="2" indent="-292100" algn="l">
              <a:lnSpc>
                <a:spcPct val="90000"/>
              </a:lnSpc>
              <a:spcBef>
                <a:spcPts val="500"/>
              </a:spcBef>
              <a:spcAft>
                <a:spcPts val="0"/>
              </a:spcAft>
              <a:buClr>
                <a:schemeClr val="dk1"/>
              </a:buClr>
              <a:buSzPts val="1000"/>
              <a:buChar char="•"/>
              <a:defRPr sz="1600">
                <a:solidFill>
                  <a:schemeClr val="dk1"/>
                </a:solidFill>
              </a:defRPr>
            </a:lvl3pPr>
            <a:lvl4pPr marL="1828800" lvl="3" indent="-292100" algn="l">
              <a:lnSpc>
                <a:spcPct val="90000"/>
              </a:lnSpc>
              <a:spcBef>
                <a:spcPts val="500"/>
              </a:spcBef>
              <a:spcAft>
                <a:spcPts val="0"/>
              </a:spcAft>
              <a:buClr>
                <a:schemeClr val="dk1"/>
              </a:buClr>
              <a:buSzPts val="1000"/>
              <a:buChar char="•"/>
              <a:defRPr sz="1600">
                <a:solidFill>
                  <a:schemeClr val="dk1"/>
                </a:solidFill>
              </a:defRPr>
            </a:lvl4pPr>
            <a:lvl5pPr marL="2286000" lvl="4" indent="-292100" algn="l">
              <a:lnSpc>
                <a:spcPct val="90000"/>
              </a:lnSpc>
              <a:spcBef>
                <a:spcPts val="500"/>
              </a:spcBef>
              <a:spcAft>
                <a:spcPts val="0"/>
              </a:spcAft>
              <a:buClr>
                <a:schemeClr val="dk1"/>
              </a:buClr>
              <a:buSzPts val="1000"/>
              <a:buChar char="•"/>
              <a:defRPr sz="1600">
                <a:solidFill>
                  <a:schemeClr val="dk1"/>
                </a:solidFill>
              </a:defRPr>
            </a:lvl5pPr>
            <a:lvl6pPr marL="2743200" lvl="5" indent="-292100" algn="l">
              <a:lnSpc>
                <a:spcPct val="90000"/>
              </a:lnSpc>
              <a:spcBef>
                <a:spcPts val="500"/>
              </a:spcBef>
              <a:spcAft>
                <a:spcPts val="0"/>
              </a:spcAft>
              <a:buClr>
                <a:schemeClr val="dk1"/>
              </a:buClr>
              <a:buSzPts val="1000"/>
              <a:buChar char="•"/>
              <a:defRPr sz="1600">
                <a:solidFill>
                  <a:schemeClr val="dk1"/>
                </a:solidFill>
              </a:defRPr>
            </a:lvl6pPr>
            <a:lvl7pPr marL="3200400" lvl="6" indent="-292100" algn="l">
              <a:lnSpc>
                <a:spcPct val="90000"/>
              </a:lnSpc>
              <a:spcBef>
                <a:spcPts val="500"/>
              </a:spcBef>
              <a:spcAft>
                <a:spcPts val="0"/>
              </a:spcAft>
              <a:buClr>
                <a:schemeClr val="dk1"/>
              </a:buClr>
              <a:buSzPts val="1000"/>
              <a:buChar char="•"/>
              <a:defRPr sz="1600">
                <a:solidFill>
                  <a:schemeClr val="dk1"/>
                </a:solidFill>
              </a:defRPr>
            </a:lvl7pPr>
            <a:lvl8pPr marL="3657600" lvl="7" indent="-292100" algn="l">
              <a:lnSpc>
                <a:spcPct val="90000"/>
              </a:lnSpc>
              <a:spcBef>
                <a:spcPts val="500"/>
              </a:spcBef>
              <a:spcAft>
                <a:spcPts val="0"/>
              </a:spcAft>
              <a:buClr>
                <a:schemeClr val="dk1"/>
              </a:buClr>
              <a:buSzPts val="1000"/>
              <a:buChar char="•"/>
              <a:defRPr sz="1600">
                <a:solidFill>
                  <a:schemeClr val="dk1"/>
                </a:solidFill>
              </a:defRPr>
            </a:lvl8pPr>
            <a:lvl9pPr marL="4114800" lvl="8" indent="-292100" algn="l">
              <a:lnSpc>
                <a:spcPct val="90000"/>
              </a:lnSpc>
              <a:spcBef>
                <a:spcPts val="500"/>
              </a:spcBef>
              <a:spcAft>
                <a:spcPts val="0"/>
              </a:spcAft>
              <a:buClr>
                <a:schemeClr val="dk1"/>
              </a:buClr>
              <a:buSzPts val="1000"/>
              <a:buChar char="•"/>
              <a:defRPr sz="1600">
                <a:solidFill>
                  <a:schemeClr val="dk1"/>
                </a:solidFill>
              </a:defRPr>
            </a:lvl9pPr>
          </a:lstStyle>
          <a:p>
            <a:endParaRPr/>
          </a:p>
        </p:txBody>
      </p:sp>
      <p:cxnSp>
        <p:nvCxnSpPr>
          <p:cNvPr id="94" name="Google Shape;94;g16579839f8d_1_15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95" name="Google Shape;95;g16579839f8d_1_15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2"/>
        <p:cNvGrpSpPr/>
        <p:nvPr/>
      </p:nvGrpSpPr>
      <p:grpSpPr>
        <a:xfrm>
          <a:off x="0" y="0"/>
          <a:ext cx="0" cy="0"/>
          <a:chOff x="0" y="0"/>
          <a:chExt cx="0" cy="0"/>
        </a:xfrm>
      </p:grpSpPr>
      <p:pic>
        <p:nvPicPr>
          <p:cNvPr id="103" name="Google Shape;103;g15cf8fddcfd_2_19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4" name="Google Shape;104;g15cf8fddcfd_2_19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5cf8fddcfd_2_19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pic>
        <p:nvPicPr>
          <p:cNvPr id="107" name="Google Shape;107;g15cf8fddcfd_2_192"/>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108" name="Google Shape;108;g15cf8fddcfd_2_19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15cf8fddcfd_2_19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110" name="Google Shape;110;g15cf8fddcfd_2_19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11" name="Google Shape;111;g15cf8fddcfd_2_19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2"/>
        <p:cNvGrpSpPr/>
        <p:nvPr/>
      </p:nvGrpSpPr>
      <p:grpSpPr>
        <a:xfrm>
          <a:off x="0" y="0"/>
          <a:ext cx="0" cy="0"/>
          <a:chOff x="0" y="0"/>
          <a:chExt cx="0" cy="0"/>
        </a:xfrm>
      </p:grpSpPr>
      <p:sp>
        <p:nvSpPr>
          <p:cNvPr id="113" name="Google Shape;113;g15cf8fddcfd_2_6"/>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Char char="●"/>
              <a:defRPr sz="5200"/>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
        <p:nvSpPr>
          <p:cNvPr id="114" name="Google Shape;114;g15cf8fddcfd_2_6"/>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5" name="Google Shape;115;g15cf8fddcfd_2_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g15cf8fddcfd_2_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117" name="Google Shape;117;g15cf8fddcfd_2_6"/>
          <p:cNvSpPr txBox="1">
            <a:spLocks noGrp="1"/>
          </p:cNvSpPr>
          <p:nvPr>
            <p:ph type="ctrTitle" idx="2"/>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18" name="Google Shape;118;g15cf8fddcfd_2_6"/>
          <p:cNvSpPr txBox="1">
            <a:spLocks noGrp="1"/>
          </p:cNvSpPr>
          <p:nvPr>
            <p:ph type="subTitle" idx="3"/>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19" name="Google Shape;119;g15cf8fddcfd_2_6"/>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20"/>
        <p:cNvGrpSpPr/>
        <p:nvPr/>
      </p:nvGrpSpPr>
      <p:grpSpPr>
        <a:xfrm>
          <a:off x="0" y="0"/>
          <a:ext cx="0" cy="0"/>
          <a:chOff x="0" y="0"/>
          <a:chExt cx="0" cy="0"/>
        </a:xfrm>
      </p:grpSpPr>
      <p:sp>
        <p:nvSpPr>
          <p:cNvPr id="121" name="Google Shape;121;g15cf8fddcfd_2_14"/>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Char char="●"/>
              <a:defRPr sz="5200"/>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
        <p:nvSpPr>
          <p:cNvPr id="122" name="Google Shape;122;g15cf8fddcfd_2_14"/>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3" name="Google Shape;123;g15cf8fddcfd_2_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4" name="Google Shape;124;g15cf8fddcfd_2_14"/>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125" name="Google Shape;125;g15cf8fddcfd_2_14"/>
          <p:cNvSpPr txBox="1">
            <a:spLocks noGrp="1"/>
          </p:cNvSpPr>
          <p:nvPr>
            <p:ph type="ctrTitle" idx="2"/>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26"/>
        <p:cNvGrpSpPr/>
        <p:nvPr/>
      </p:nvGrpSpPr>
      <p:grpSpPr>
        <a:xfrm>
          <a:off x="0" y="0"/>
          <a:ext cx="0" cy="0"/>
          <a:chOff x="0" y="0"/>
          <a:chExt cx="0" cy="0"/>
        </a:xfrm>
      </p:grpSpPr>
      <p:pic>
        <p:nvPicPr>
          <p:cNvPr id="127" name="Google Shape;127;g15cf8fddcfd_2_2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28" name="Google Shape;128;g15cf8fddcfd_2_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29" name="Google Shape;129;g15cf8fddcfd_2_20"/>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30" name="Google Shape;130;g15cf8fddcfd_2_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31" name="Google Shape;131;g15cf8fddcfd_2_2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32" name="Google Shape;132;g15cf8fddcfd_2_2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
        <p:cNvGrpSpPr/>
        <p:nvPr/>
      </p:nvGrpSpPr>
      <p:grpSpPr>
        <a:xfrm>
          <a:off x="0" y="0"/>
          <a:ext cx="0" cy="0"/>
          <a:chOff x="0" y="0"/>
          <a:chExt cx="0" cy="0"/>
        </a:xfrm>
      </p:grpSpPr>
      <p:pic>
        <p:nvPicPr>
          <p:cNvPr id="23" name="Google Shape;23;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 name="Google Shape;24;p21"/>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1"/>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27" name="Google Shape;27;p2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 name="Google Shape;28;p21"/>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133"/>
        <p:cNvGrpSpPr/>
        <p:nvPr/>
      </p:nvGrpSpPr>
      <p:grpSpPr>
        <a:xfrm>
          <a:off x="0" y="0"/>
          <a:ext cx="0" cy="0"/>
          <a:chOff x="0" y="0"/>
          <a:chExt cx="0" cy="0"/>
        </a:xfrm>
      </p:grpSpPr>
      <p:pic>
        <p:nvPicPr>
          <p:cNvPr id="134" name="Google Shape;134;g15cf8fddcfd_2_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5" name="Google Shape;135;g15cf8fddcfd_2_2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g15cf8fddcfd_2_2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37" name="Google Shape;137;g15cf8fddcfd_2_2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38" name="Google Shape;138;g15cf8fddcfd_2_2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39"/>
        <p:cNvGrpSpPr/>
        <p:nvPr/>
      </p:nvGrpSpPr>
      <p:grpSpPr>
        <a:xfrm>
          <a:off x="0" y="0"/>
          <a:ext cx="0" cy="0"/>
          <a:chOff x="0" y="0"/>
          <a:chExt cx="0" cy="0"/>
        </a:xfrm>
      </p:grpSpPr>
      <p:pic>
        <p:nvPicPr>
          <p:cNvPr id="140" name="Google Shape;140;g15cf8fddcfd_2_33"/>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141" name="Google Shape;141;g15cf8fddcfd_2_3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42" name="Google Shape;142;g15cf8fddcfd_2_3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43"/>
        <p:cNvGrpSpPr/>
        <p:nvPr/>
      </p:nvGrpSpPr>
      <p:grpSpPr>
        <a:xfrm>
          <a:off x="0" y="0"/>
          <a:ext cx="0" cy="0"/>
          <a:chOff x="0" y="0"/>
          <a:chExt cx="0" cy="0"/>
        </a:xfrm>
      </p:grpSpPr>
      <p:sp>
        <p:nvSpPr>
          <p:cNvPr id="144" name="Google Shape;144;g15cf8fddcfd_2_3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g15cf8fddcfd_2_3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46" name="Google Shape;146;g15cf8fddcfd_2_3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47" name="Google Shape;147;g15cf8fddcfd_2_37"/>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48" name="Google Shape;148;g15cf8fddcfd_2_37"/>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49" name="Google Shape;149;g15cf8fddcfd_2_3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50" name="Google Shape;150;g15cf8fddcfd_2_3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51"/>
        <p:cNvGrpSpPr/>
        <p:nvPr/>
      </p:nvGrpSpPr>
      <p:grpSpPr>
        <a:xfrm>
          <a:off x="0" y="0"/>
          <a:ext cx="0" cy="0"/>
          <a:chOff x="0" y="0"/>
          <a:chExt cx="0" cy="0"/>
        </a:xfrm>
      </p:grpSpPr>
      <p:sp>
        <p:nvSpPr>
          <p:cNvPr id="152" name="Google Shape;152;g15cf8fddcfd_2_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3" name="Google Shape;153;g15cf8fddcfd_2_4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54" name="Google Shape;154;g15cf8fddcfd_2_45"/>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55" name="Google Shape;155;g15cf8fddcfd_2_45"/>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56" name="Google Shape;156;g15cf8fddcfd_2_4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7" name="Google Shape;157;g15cf8fddcfd_2_45"/>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58" name="Google Shape;158;g15cf8fddcfd_2_4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59" name="Google Shape;159;g15cf8fddcfd_2_45"/>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60"/>
        <p:cNvGrpSpPr/>
        <p:nvPr/>
      </p:nvGrpSpPr>
      <p:grpSpPr>
        <a:xfrm>
          <a:off x="0" y="0"/>
          <a:ext cx="0" cy="0"/>
          <a:chOff x="0" y="0"/>
          <a:chExt cx="0" cy="0"/>
        </a:xfrm>
      </p:grpSpPr>
      <p:pic>
        <p:nvPicPr>
          <p:cNvPr id="161" name="Google Shape;161;g15cf8fddcfd_2_5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2" name="Google Shape;162;g15cf8fddcfd_2_5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g15cf8fddcfd_2_54"/>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164" name="Google Shape;164;g15cf8fddcfd_2_54"/>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65" name="Google Shape;165;g15cf8fddcfd_2_54"/>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66" name="Google Shape;166;g15cf8fddcfd_2_54"/>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67"/>
        <p:cNvGrpSpPr/>
        <p:nvPr/>
      </p:nvGrpSpPr>
      <p:grpSpPr>
        <a:xfrm>
          <a:off x="0" y="0"/>
          <a:ext cx="0" cy="0"/>
          <a:chOff x="0" y="0"/>
          <a:chExt cx="0" cy="0"/>
        </a:xfrm>
      </p:grpSpPr>
      <p:pic>
        <p:nvPicPr>
          <p:cNvPr id="168" name="Google Shape;168;g15cf8fddcfd_2_6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9" name="Google Shape;169;g15cf8fddcfd_2_61"/>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170" name="Google Shape;170;g15cf8fddcfd_2_6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71"/>
        <p:cNvGrpSpPr/>
        <p:nvPr/>
      </p:nvGrpSpPr>
      <p:grpSpPr>
        <a:xfrm>
          <a:off x="0" y="0"/>
          <a:ext cx="0" cy="0"/>
          <a:chOff x="0" y="0"/>
          <a:chExt cx="0" cy="0"/>
        </a:xfrm>
      </p:grpSpPr>
      <p:pic>
        <p:nvPicPr>
          <p:cNvPr id="172" name="Google Shape;172;g15cf8fddcfd_2_65"/>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73" name="Google Shape;173;g15cf8fddcfd_2_6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4" name="Google Shape;174;g15cf8fddcfd_2_65"/>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75" name="Google Shape;175;g15cf8fddcfd_2_6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76" name="Google Shape;176;g15cf8fddcfd_2_65"/>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177" name="Google Shape;177;g15cf8fddcfd_2_65"/>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78"/>
        <p:cNvGrpSpPr/>
        <p:nvPr/>
      </p:nvGrpSpPr>
      <p:grpSpPr>
        <a:xfrm>
          <a:off x="0" y="0"/>
          <a:ext cx="0" cy="0"/>
          <a:chOff x="0" y="0"/>
          <a:chExt cx="0" cy="0"/>
        </a:xfrm>
      </p:grpSpPr>
      <p:pic>
        <p:nvPicPr>
          <p:cNvPr id="179" name="Google Shape;179;g15cf8fddcfd_2_72"/>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80" name="Google Shape;180;g15cf8fddcfd_2_7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81" name="Google Shape;181;g15cf8fddcfd_2_7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2" name="Google Shape;182;g15cf8fddcfd_2_72"/>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183" name="Google Shape;183;g15cf8fddcfd_2_72"/>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84"/>
        <p:cNvGrpSpPr/>
        <p:nvPr/>
      </p:nvGrpSpPr>
      <p:grpSpPr>
        <a:xfrm>
          <a:off x="0" y="0"/>
          <a:ext cx="0" cy="0"/>
          <a:chOff x="0" y="0"/>
          <a:chExt cx="0" cy="0"/>
        </a:xfrm>
      </p:grpSpPr>
      <p:pic>
        <p:nvPicPr>
          <p:cNvPr id="185" name="Google Shape;185;g15cf8fddcfd_2_78"/>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186" name="Google Shape;186;g15cf8fddcfd_2_78"/>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187" name="Google Shape;187;g15cf8fddcfd_2_78"/>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88"/>
        <p:cNvGrpSpPr/>
        <p:nvPr/>
      </p:nvGrpSpPr>
      <p:grpSpPr>
        <a:xfrm>
          <a:off x="0" y="0"/>
          <a:ext cx="0" cy="0"/>
          <a:chOff x="0" y="0"/>
          <a:chExt cx="0" cy="0"/>
        </a:xfrm>
      </p:grpSpPr>
      <p:sp>
        <p:nvSpPr>
          <p:cNvPr id="189" name="Google Shape;189;g15cf8fddcfd_2_82"/>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g15cf8fddcfd_2_82"/>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91" name="Google Shape;191;g15cf8fddcfd_2_8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92" name="Google Shape;192;g15cf8fddcfd_2_82"/>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93" name="Google Shape;193;g15cf8fddcfd_2_82"/>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194" name="Google Shape;194;g15cf8fddcfd_2_82"/>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95" name="Google Shape;195;g15cf8fddcfd_2_82"/>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
        <p:cNvGrpSpPr/>
        <p:nvPr/>
      </p:nvGrpSpPr>
      <p:grpSpPr>
        <a:xfrm>
          <a:off x="0" y="0"/>
          <a:ext cx="0" cy="0"/>
          <a:chOff x="0" y="0"/>
          <a:chExt cx="0" cy="0"/>
        </a:xfrm>
      </p:grpSpPr>
      <p:pic>
        <p:nvPicPr>
          <p:cNvPr id="30" name="Google Shape;30;p26"/>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31" name="Google Shape;31;p26"/>
          <p:cNvSpPr txBox="1">
            <a:spLocks noGrp="1"/>
          </p:cNvSpPr>
          <p:nvPr>
            <p:ph type="ctrTitle"/>
          </p:nvPr>
        </p:nvSpPr>
        <p:spPr>
          <a:xfrm>
            <a:off x="-1" y="2595716"/>
            <a:ext cx="91443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96"/>
        <p:cNvGrpSpPr/>
        <p:nvPr/>
      </p:nvGrpSpPr>
      <p:grpSpPr>
        <a:xfrm>
          <a:off x="0" y="0"/>
          <a:ext cx="0" cy="0"/>
          <a:chOff x="0" y="0"/>
          <a:chExt cx="0" cy="0"/>
        </a:xfrm>
      </p:grpSpPr>
      <p:pic>
        <p:nvPicPr>
          <p:cNvPr id="197" name="Google Shape;197;g15cf8fddcfd_2_9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98" name="Google Shape;198;g15cf8fddcfd_2_9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g15cf8fddcfd_2_9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00" name="Google Shape;200;g15cf8fddcfd_2_9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01" name="Google Shape;201;g15cf8fddcfd_2_9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2" name="Google Shape;202;g15cf8fddcfd_2_9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03" name="Google Shape;203;g15cf8fddcfd_2_9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04" name="Google Shape;204;g15cf8fddcfd_2_90"/>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205"/>
        <p:cNvGrpSpPr/>
        <p:nvPr/>
      </p:nvGrpSpPr>
      <p:grpSpPr>
        <a:xfrm>
          <a:off x="0" y="0"/>
          <a:ext cx="0" cy="0"/>
          <a:chOff x="0" y="0"/>
          <a:chExt cx="0" cy="0"/>
        </a:xfrm>
      </p:grpSpPr>
      <p:pic>
        <p:nvPicPr>
          <p:cNvPr id="206" name="Google Shape;206;g15cf8fddcfd_2_9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7" name="Google Shape;207;g15cf8fddcfd_2_99"/>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08" name="Google Shape;208;g15cf8fddcfd_2_99"/>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09" name="Google Shape;209;g15cf8fddcfd_2_99"/>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210"/>
        <p:cNvGrpSpPr/>
        <p:nvPr/>
      </p:nvGrpSpPr>
      <p:grpSpPr>
        <a:xfrm>
          <a:off x="0" y="0"/>
          <a:ext cx="0" cy="0"/>
          <a:chOff x="0" y="0"/>
          <a:chExt cx="0" cy="0"/>
        </a:xfrm>
      </p:grpSpPr>
      <p:pic>
        <p:nvPicPr>
          <p:cNvPr id="211" name="Google Shape;211;g15cf8fddcfd_2_10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2" name="Google Shape;212;g15cf8fddcfd_2_104"/>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13"/>
        <p:cNvGrpSpPr/>
        <p:nvPr/>
      </p:nvGrpSpPr>
      <p:grpSpPr>
        <a:xfrm>
          <a:off x="0" y="0"/>
          <a:ext cx="0" cy="0"/>
          <a:chOff x="0" y="0"/>
          <a:chExt cx="0" cy="0"/>
        </a:xfrm>
      </p:grpSpPr>
      <p:pic>
        <p:nvPicPr>
          <p:cNvPr id="214" name="Google Shape;214;g15cf8fddcfd_2_107"/>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215" name="Google Shape;215;g15cf8fddcfd_2_107"/>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216" name="Google Shape;216;g15cf8fddcfd_2_10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17" name="Google Shape;217;g15cf8fddcfd_2_107"/>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218" name="Google Shape;218;g15cf8fddcfd_2_107"/>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219" name="Google Shape;219;g15cf8fddcfd_2_10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20"/>
        <p:cNvGrpSpPr/>
        <p:nvPr/>
      </p:nvGrpSpPr>
      <p:grpSpPr>
        <a:xfrm>
          <a:off x="0" y="0"/>
          <a:ext cx="0" cy="0"/>
          <a:chOff x="0" y="0"/>
          <a:chExt cx="0" cy="0"/>
        </a:xfrm>
      </p:grpSpPr>
      <p:pic>
        <p:nvPicPr>
          <p:cNvPr id="221" name="Google Shape;221;g15cf8fddcfd_2_114"/>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22" name="Google Shape;222;g15cf8fddcfd_2_114"/>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g15cf8fddcfd_2_11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24" name="Google Shape;224;g15cf8fddcfd_2_114"/>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225" name="Google Shape;225;g15cf8fddcfd_2_114"/>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26" name="Google Shape;226;g15cf8fddcfd_2_11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27"/>
        <p:cNvGrpSpPr/>
        <p:nvPr/>
      </p:nvGrpSpPr>
      <p:grpSpPr>
        <a:xfrm>
          <a:off x="0" y="0"/>
          <a:ext cx="0" cy="0"/>
          <a:chOff x="0" y="0"/>
          <a:chExt cx="0" cy="0"/>
        </a:xfrm>
      </p:grpSpPr>
      <p:sp>
        <p:nvSpPr>
          <p:cNvPr id="228" name="Google Shape;228;g15cf8fddcfd_2_121"/>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9" name="Google Shape;229;g15cf8fddcfd_2_121"/>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30" name="Google Shape;230;g15cf8fddcfd_2_121"/>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231" name="Google Shape;231;g15cf8fddcfd_2_121"/>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32"/>
        <p:cNvGrpSpPr/>
        <p:nvPr/>
      </p:nvGrpSpPr>
      <p:grpSpPr>
        <a:xfrm>
          <a:off x="0" y="0"/>
          <a:ext cx="0" cy="0"/>
          <a:chOff x="0" y="0"/>
          <a:chExt cx="0" cy="0"/>
        </a:xfrm>
      </p:grpSpPr>
      <p:sp>
        <p:nvSpPr>
          <p:cNvPr id="233" name="Google Shape;233;g15cf8fddcfd_2_126"/>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g15cf8fddcfd_2_126"/>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35" name="Google Shape;235;g15cf8fddcfd_2_12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6" name="Google Shape;236;g15cf8fddcfd_2_12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37" name="Google Shape;237;g15cf8fddcfd_2_126"/>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238" name="Google Shape;238;g15cf8fddcfd_2_126"/>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239" name="Google Shape;239;g15cf8fddcfd_2_126"/>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240"/>
        <p:cNvGrpSpPr/>
        <p:nvPr/>
      </p:nvGrpSpPr>
      <p:grpSpPr>
        <a:xfrm>
          <a:off x="0" y="0"/>
          <a:ext cx="0" cy="0"/>
          <a:chOff x="0" y="0"/>
          <a:chExt cx="0" cy="0"/>
        </a:xfrm>
      </p:grpSpPr>
      <p:pic>
        <p:nvPicPr>
          <p:cNvPr id="241" name="Google Shape;241;g15cf8fddcfd_2_134"/>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42" name="Google Shape;242;g15cf8fddcfd_2_13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43" name="Google Shape;243;g15cf8fddcfd_2_134"/>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244" name="Google Shape;244;g15cf8fddcfd_2_13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45" name="Google Shape;245;g15cf8fddcfd_2_134"/>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46" name="Google Shape;246;g15cf8fddcfd_2_134"/>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47" name="Google Shape;247;g15cf8fddcfd_2_13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48"/>
        <p:cNvGrpSpPr/>
        <p:nvPr/>
      </p:nvGrpSpPr>
      <p:grpSpPr>
        <a:xfrm>
          <a:off x="0" y="0"/>
          <a:ext cx="0" cy="0"/>
          <a:chOff x="0" y="0"/>
          <a:chExt cx="0" cy="0"/>
        </a:xfrm>
      </p:grpSpPr>
      <p:pic>
        <p:nvPicPr>
          <p:cNvPr id="249" name="Google Shape;249;g15cf8fddcfd_2_142"/>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50" name="Google Shape;250;g15cf8fddcfd_2_14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51" name="Google Shape;251;g15cf8fddcfd_2_142"/>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52" name="Google Shape;252;g15cf8fddcfd_2_142"/>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53" name="Google Shape;253;g15cf8fddcfd_2_142"/>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54"/>
        <p:cNvGrpSpPr/>
        <p:nvPr/>
      </p:nvGrpSpPr>
      <p:grpSpPr>
        <a:xfrm>
          <a:off x="0" y="0"/>
          <a:ext cx="0" cy="0"/>
          <a:chOff x="0" y="0"/>
          <a:chExt cx="0" cy="0"/>
        </a:xfrm>
      </p:grpSpPr>
      <p:pic>
        <p:nvPicPr>
          <p:cNvPr id="255" name="Google Shape;255;g15cf8fddcfd_2_148"/>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56" name="Google Shape;256;g15cf8fddcfd_2_14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57" name="Google Shape;257;g15cf8fddcfd_2_148"/>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pic>
        <p:nvPicPr>
          <p:cNvPr id="34" name="Google Shape;34;p1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5" name="Google Shape;35;p16"/>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16"/>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38" name="Google Shape;38;p16"/>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58"/>
        <p:cNvGrpSpPr/>
        <p:nvPr/>
      </p:nvGrpSpPr>
      <p:grpSpPr>
        <a:xfrm>
          <a:off x="0" y="0"/>
          <a:ext cx="0" cy="0"/>
          <a:chOff x="0" y="0"/>
          <a:chExt cx="0" cy="0"/>
        </a:xfrm>
      </p:grpSpPr>
      <p:pic>
        <p:nvPicPr>
          <p:cNvPr id="259" name="Google Shape;259;g15cf8fddcfd_2_152"/>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60" name="Google Shape;260;g15cf8fddcfd_2_152"/>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61" name="Google Shape;261;g15cf8fddcfd_2_15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62" name="Google Shape;262;g15cf8fddcfd_2_152"/>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263" name="Google Shape;263;g15cf8fddcfd_2_152"/>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264" name="Google Shape;264;g15cf8fddcfd_2_152"/>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65"/>
        <p:cNvGrpSpPr/>
        <p:nvPr/>
      </p:nvGrpSpPr>
      <p:grpSpPr>
        <a:xfrm>
          <a:off x="0" y="0"/>
          <a:ext cx="0" cy="0"/>
          <a:chOff x="0" y="0"/>
          <a:chExt cx="0" cy="0"/>
        </a:xfrm>
      </p:grpSpPr>
      <p:pic>
        <p:nvPicPr>
          <p:cNvPr id="266" name="Google Shape;266;g15cf8fddcfd_2_159"/>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67" name="Google Shape;267;g15cf8fddcfd_2_159"/>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68" name="Google Shape;268;g15cf8fddcfd_2_15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9" name="Google Shape;269;g15cf8fddcfd_2_159"/>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270" name="Google Shape;270;g15cf8fddcfd_2_15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71"/>
        <p:cNvGrpSpPr/>
        <p:nvPr/>
      </p:nvGrpSpPr>
      <p:grpSpPr>
        <a:xfrm>
          <a:off x="0" y="0"/>
          <a:ext cx="0" cy="0"/>
          <a:chOff x="0" y="0"/>
          <a:chExt cx="0" cy="0"/>
        </a:xfrm>
      </p:grpSpPr>
      <p:pic>
        <p:nvPicPr>
          <p:cNvPr id="272" name="Google Shape;272;g15cf8fddcfd_2_165"/>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73" name="Google Shape;273;g15cf8fddcfd_2_165"/>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274" name="Google Shape;274;g15cf8fddcfd_2_165"/>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75"/>
        <p:cNvGrpSpPr/>
        <p:nvPr/>
      </p:nvGrpSpPr>
      <p:grpSpPr>
        <a:xfrm>
          <a:off x="0" y="0"/>
          <a:ext cx="0" cy="0"/>
          <a:chOff x="0" y="0"/>
          <a:chExt cx="0" cy="0"/>
        </a:xfrm>
      </p:grpSpPr>
      <p:sp>
        <p:nvSpPr>
          <p:cNvPr id="276" name="Google Shape;276;g15cf8fddcfd_2_169"/>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77" name="Google Shape;277;g15cf8fddcfd_2_169"/>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278" name="Google Shape;278;g15cf8fddcfd_2_169"/>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279" name="Google Shape;279;g15cf8fddcfd_2_169"/>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80" name="Google Shape;280;g15cf8fddcfd_2_16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1" name="Google Shape;281;g15cf8fddcfd_2_16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82" name="Google Shape;282;g15cf8fddcfd_2_169"/>
          <p:cNvPicPr preferRelativeResize="0"/>
          <p:nvPr/>
        </p:nvPicPr>
        <p:blipFill rotWithShape="1">
          <a:blip r:embed="rId3">
            <a:alphaModFix/>
          </a:blip>
          <a:srcRect/>
          <a:stretch/>
        </p:blipFill>
        <p:spPr>
          <a:xfrm>
            <a:off x="4524250" y="6235200"/>
            <a:ext cx="867951" cy="369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83"/>
        <p:cNvGrpSpPr/>
        <p:nvPr/>
      </p:nvGrpSpPr>
      <p:grpSpPr>
        <a:xfrm>
          <a:off x="0" y="0"/>
          <a:ext cx="0" cy="0"/>
          <a:chOff x="0" y="0"/>
          <a:chExt cx="0" cy="0"/>
        </a:xfrm>
      </p:grpSpPr>
      <p:pic>
        <p:nvPicPr>
          <p:cNvPr id="284" name="Google Shape;284;g15cf8fddcfd_2_17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85" name="Google Shape;285;g15cf8fddcfd_2_17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g15cf8fddcfd_2_177"/>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87" name="Google Shape;287;g15cf8fddcfd_2_17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88" name="Google Shape;288;g15cf8fddcfd_2_177"/>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289" name="Google Shape;289;g15cf8fddcfd_2_177"/>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90" name="Google Shape;290;g15cf8fddcfd_2_177"/>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291"/>
        <p:cNvGrpSpPr/>
        <p:nvPr/>
      </p:nvGrpSpPr>
      <p:grpSpPr>
        <a:xfrm>
          <a:off x="0" y="0"/>
          <a:ext cx="0" cy="0"/>
          <a:chOff x="0" y="0"/>
          <a:chExt cx="0" cy="0"/>
        </a:xfrm>
      </p:grpSpPr>
      <p:sp>
        <p:nvSpPr>
          <p:cNvPr id="292" name="Google Shape;292;g15cf8fddcfd_2_185"/>
          <p:cNvSpPr/>
          <p:nvPr/>
        </p:nvSpPr>
        <p:spPr>
          <a:xfrm>
            <a:off x="0" y="4675238"/>
            <a:ext cx="9144000" cy="2182800"/>
          </a:xfrm>
          <a:prstGeom prst="rect">
            <a:avLst/>
          </a:prstGeom>
          <a:gradFill>
            <a:gsLst>
              <a:gs pos="0">
                <a:schemeClr val="lt1"/>
              </a:gs>
              <a:gs pos="100000">
                <a:srgbClr val="00953A">
                  <a:alpha val="49019"/>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g15cf8fddcfd_2_185"/>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Char char="●"/>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5cf8fddcfd_2_185"/>
          <p:cNvSpPr txBox="1">
            <a:spLocks noGrp="1"/>
          </p:cNvSpPr>
          <p:nvPr>
            <p:ph type="subTitle" idx="1"/>
          </p:nvPr>
        </p:nvSpPr>
        <p:spPr>
          <a:xfrm>
            <a:off x="685800" y="5073444"/>
            <a:ext cx="7772400" cy="1065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1200"/>
              </a:spcBef>
              <a:spcAft>
                <a:spcPts val="0"/>
              </a:spcAft>
              <a:buClr>
                <a:schemeClr val="dk1"/>
              </a:buClr>
              <a:buSzPts val="2000"/>
              <a:buNone/>
              <a:defRPr sz="2000"/>
            </a:lvl2pPr>
            <a:lvl3pPr lvl="2" algn="ctr">
              <a:lnSpc>
                <a:spcPct val="90000"/>
              </a:lnSpc>
              <a:spcBef>
                <a:spcPts val="1200"/>
              </a:spcBef>
              <a:spcAft>
                <a:spcPts val="0"/>
              </a:spcAft>
              <a:buClr>
                <a:schemeClr val="dk1"/>
              </a:buClr>
              <a:buSzPts val="1800"/>
              <a:buNone/>
              <a:defRPr sz="1800"/>
            </a:lvl3pPr>
            <a:lvl4pPr lvl="3" algn="ctr">
              <a:lnSpc>
                <a:spcPct val="90000"/>
              </a:lnSpc>
              <a:spcBef>
                <a:spcPts val="1200"/>
              </a:spcBef>
              <a:spcAft>
                <a:spcPts val="0"/>
              </a:spcAft>
              <a:buClr>
                <a:schemeClr val="dk1"/>
              </a:buClr>
              <a:buSzPts val="1600"/>
              <a:buNone/>
              <a:defRPr sz="1600"/>
            </a:lvl4pPr>
            <a:lvl5pPr lvl="4" algn="ctr">
              <a:lnSpc>
                <a:spcPct val="90000"/>
              </a:lnSpc>
              <a:spcBef>
                <a:spcPts val="1200"/>
              </a:spcBef>
              <a:spcAft>
                <a:spcPts val="0"/>
              </a:spcAft>
              <a:buClr>
                <a:schemeClr val="dk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1200"/>
              </a:spcBef>
              <a:spcAft>
                <a:spcPts val="0"/>
              </a:spcAft>
              <a:buClr>
                <a:schemeClr val="dk1"/>
              </a:buClr>
              <a:buSzPts val="1600"/>
              <a:buNone/>
              <a:defRPr sz="1600"/>
            </a:lvl7pPr>
            <a:lvl8pPr lvl="7" algn="ctr">
              <a:lnSpc>
                <a:spcPct val="90000"/>
              </a:lnSpc>
              <a:spcBef>
                <a:spcPts val="1200"/>
              </a:spcBef>
              <a:spcAft>
                <a:spcPts val="0"/>
              </a:spcAft>
              <a:buClr>
                <a:schemeClr val="dk1"/>
              </a:buClr>
              <a:buSzPts val="1600"/>
              <a:buNone/>
              <a:defRPr sz="1600"/>
            </a:lvl8pPr>
            <a:lvl9pPr lvl="8" algn="ctr">
              <a:lnSpc>
                <a:spcPct val="90000"/>
              </a:lnSpc>
              <a:spcBef>
                <a:spcPts val="1200"/>
              </a:spcBef>
              <a:spcAft>
                <a:spcPts val="1200"/>
              </a:spcAft>
              <a:buClr>
                <a:schemeClr val="dk1"/>
              </a:buClr>
              <a:buSzPts val="1600"/>
              <a:buNone/>
              <a:defRPr sz="1600"/>
            </a:lvl9pPr>
          </a:lstStyle>
          <a:p>
            <a:endParaRPr/>
          </a:p>
        </p:txBody>
      </p:sp>
      <p:pic>
        <p:nvPicPr>
          <p:cNvPr id="295" name="Google Shape;295;g15cf8fddcfd_2_185"/>
          <p:cNvPicPr preferRelativeResize="0"/>
          <p:nvPr/>
        </p:nvPicPr>
        <p:blipFill rotWithShape="1">
          <a:blip r:embed="rId2">
            <a:alphaModFix/>
          </a:blip>
          <a:srcRect/>
          <a:stretch/>
        </p:blipFill>
        <p:spPr>
          <a:xfrm>
            <a:off x="3165737" y="632706"/>
            <a:ext cx="2821174" cy="1762730"/>
          </a:xfrm>
          <a:prstGeom prst="rect">
            <a:avLst/>
          </a:prstGeom>
          <a:noFill/>
          <a:ln>
            <a:noFill/>
          </a:ln>
        </p:spPr>
      </p:pic>
      <p:cxnSp>
        <p:nvCxnSpPr>
          <p:cNvPr id="296" name="Google Shape;296;g15cf8fddcfd_2_185"/>
          <p:cNvCxnSpPr/>
          <p:nvPr/>
        </p:nvCxnSpPr>
        <p:spPr>
          <a:xfrm>
            <a:off x="685800" y="2772696"/>
            <a:ext cx="7801800" cy="0"/>
          </a:xfrm>
          <a:prstGeom prst="straightConnector1">
            <a:avLst/>
          </a:prstGeom>
          <a:noFill/>
          <a:ln w="19050" cap="flat" cmpd="sng">
            <a:solidFill>
              <a:srgbClr val="00953A"/>
            </a:solidFill>
            <a:prstDash val="solid"/>
            <a:miter lim="800000"/>
            <a:headEnd type="none" w="sm" len="sm"/>
            <a:tailEnd type="none" w="sm" len="sm"/>
          </a:ln>
        </p:spPr>
      </p:cxnSp>
      <p:sp>
        <p:nvSpPr>
          <p:cNvPr id="297" name="Google Shape;297;g15cf8fddcfd_2_18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8"/>
        <p:cNvGrpSpPr/>
        <p:nvPr/>
      </p:nvGrpSpPr>
      <p:grpSpPr>
        <a:xfrm>
          <a:off x="0" y="0"/>
          <a:ext cx="0" cy="0"/>
          <a:chOff x="0" y="0"/>
          <a:chExt cx="0" cy="0"/>
        </a:xfrm>
      </p:grpSpPr>
      <p:pic>
        <p:nvPicPr>
          <p:cNvPr id="299" name="Google Shape;299;g15cf8fddcfd_2_202"/>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300" name="Google Shape;300;g15cf8fddcfd_2_20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5cf8fddcfd_2_20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02" name="Google Shape;302;g15cf8fddcfd_2_20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03" name="Google Shape;303;g15cf8fddcfd_2_2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04" name="Google Shape;304;g15cf8fddcfd_2_20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05"/>
        <p:cNvGrpSpPr/>
        <p:nvPr/>
      </p:nvGrpSpPr>
      <p:grpSpPr>
        <a:xfrm>
          <a:off x="0" y="0"/>
          <a:ext cx="0" cy="0"/>
          <a:chOff x="0" y="0"/>
          <a:chExt cx="0" cy="0"/>
        </a:xfrm>
      </p:grpSpPr>
      <p:pic>
        <p:nvPicPr>
          <p:cNvPr id="306" name="Google Shape;306;g15cf8fddcfd_2_209"/>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307" name="Google Shape;307;g15cf8fddcfd_2_209"/>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15cf8fddcfd_2_20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09" name="Google Shape;309;g15cf8fddcfd_2_20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10" name="Google Shape;310;g15cf8fddcfd_2_20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11" name="Google Shape;311;g15cf8fddcfd_2_20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12"/>
        <p:cNvGrpSpPr/>
        <p:nvPr/>
      </p:nvGrpSpPr>
      <p:grpSpPr>
        <a:xfrm>
          <a:off x="0" y="0"/>
          <a:ext cx="0" cy="0"/>
          <a:chOff x="0" y="0"/>
          <a:chExt cx="0" cy="0"/>
        </a:xfrm>
      </p:grpSpPr>
      <p:pic>
        <p:nvPicPr>
          <p:cNvPr id="313" name="Google Shape;313;g15cf8fddcfd_2_216"/>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314" name="Google Shape;314;g15cf8fddcfd_2_216"/>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15cf8fddcfd_2_21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16" name="Google Shape;316;g15cf8fddcfd_2_21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17" name="Google Shape;317;g15cf8fddcfd_2_21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18" name="Google Shape;318;g15cf8fddcfd_2_21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19"/>
        <p:cNvGrpSpPr/>
        <p:nvPr/>
      </p:nvGrpSpPr>
      <p:grpSpPr>
        <a:xfrm>
          <a:off x="0" y="0"/>
          <a:ext cx="0" cy="0"/>
          <a:chOff x="0" y="0"/>
          <a:chExt cx="0" cy="0"/>
        </a:xfrm>
      </p:grpSpPr>
      <p:pic>
        <p:nvPicPr>
          <p:cNvPr id="320" name="Google Shape;320;g15cf8fddcfd_2_223"/>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321" name="Google Shape;321;g15cf8fddcfd_2_223"/>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15cf8fddcfd_2_22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23" name="Google Shape;323;g15cf8fddcfd_2_22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24" name="Google Shape;324;g15cf8fddcfd_2_22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25" name="Google Shape;325;g15cf8fddcfd_2_22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3"/>
          <p:cNvSpPr txBox="1">
            <a:spLocks noGrp="1"/>
          </p:cNvSpPr>
          <p:nvPr>
            <p:ph type="body" idx="1"/>
          </p:nvPr>
        </p:nvSpPr>
        <p:spPr>
          <a:xfrm>
            <a:off x="6286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46291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3"/>
          <p:cNvPicPr preferRelativeResize="0"/>
          <p:nvPr/>
        </p:nvPicPr>
        <p:blipFill rotWithShape="1">
          <a:blip r:embed="rId2">
            <a:alphaModFix/>
          </a:blip>
          <a:srcRect/>
          <a:stretch/>
        </p:blipFill>
        <p:spPr>
          <a:xfrm>
            <a:off x="8086704" y="6172202"/>
            <a:ext cx="857291" cy="364738"/>
          </a:xfrm>
          <a:prstGeom prst="rect">
            <a:avLst/>
          </a:prstGeom>
          <a:noFill/>
          <a:ln>
            <a:noFill/>
          </a:ln>
        </p:spPr>
      </p:pic>
      <p:sp>
        <p:nvSpPr>
          <p:cNvPr id="43" name="Google Shape;43;p2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2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45" name="Google Shape;45;p23"/>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6"/>
        <p:cNvGrpSpPr/>
        <p:nvPr/>
      </p:nvGrpSpPr>
      <p:grpSpPr>
        <a:xfrm>
          <a:off x="0" y="0"/>
          <a:ext cx="0" cy="0"/>
          <a:chOff x="0" y="0"/>
          <a:chExt cx="0" cy="0"/>
        </a:xfrm>
      </p:grpSpPr>
      <p:pic>
        <p:nvPicPr>
          <p:cNvPr id="327" name="Google Shape;327;g15cf8fddcfd_2_230"/>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328" name="Google Shape;328;g15cf8fddcfd_2_23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g15cf8fddcfd_2_23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30" name="Google Shape;330;g15cf8fddcfd_2_2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31" name="Google Shape;331;g15cf8fddcfd_2_23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2" name="Google Shape;332;g15cf8fddcfd_2_23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33"/>
        <p:cNvGrpSpPr/>
        <p:nvPr/>
      </p:nvGrpSpPr>
      <p:grpSpPr>
        <a:xfrm>
          <a:off x="0" y="0"/>
          <a:ext cx="0" cy="0"/>
          <a:chOff x="0" y="0"/>
          <a:chExt cx="0" cy="0"/>
        </a:xfrm>
      </p:grpSpPr>
      <p:pic>
        <p:nvPicPr>
          <p:cNvPr id="334" name="Google Shape;334;g15cf8fddcfd_2_237"/>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335" name="Google Shape;335;g15cf8fddcfd_2_237"/>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g15cf8fddcfd_2_237"/>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337" name="Google Shape;337;g15cf8fddcfd_2_23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338" name="Google Shape;338;g15cf8fddcfd_2_23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39" name="Google Shape;339;g15cf8fddcfd_2_23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8" name="Google Shape;48;p17"/>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17"/>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1" name="Google Shape;51;p1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17"/>
          <p:cNvPicPr preferRelativeResize="0"/>
          <p:nvPr/>
        </p:nvPicPr>
        <p:blipFill rotWithShape="1">
          <a:blip r:embed="rId4">
            <a:alphaModFix/>
          </a:blip>
          <a:srcRect/>
          <a:stretch/>
        </p:blipFill>
        <p:spPr>
          <a:xfrm>
            <a:off x="128460" y="18288"/>
            <a:ext cx="723885" cy="827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5" name="Google Shape;55;p18"/>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8"/>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8" name="Google Shape;58;p18"/>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8"/>
          <p:cNvPicPr preferRelativeResize="0"/>
          <p:nvPr/>
        </p:nvPicPr>
        <p:blipFill rotWithShape="1">
          <a:blip r:embed="rId4">
            <a:alphaModFix/>
          </a:blip>
          <a:srcRect/>
          <a:stretch/>
        </p:blipFill>
        <p:spPr>
          <a:xfrm>
            <a:off x="128460" y="18288"/>
            <a:ext cx="723883" cy="827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2" name="Google Shape;62;p19"/>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19"/>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65" name="Google Shape;65;p1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19"/>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9" name="Google Shape;69;p20"/>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20"/>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2" name="Google Shape;72;p2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20"/>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6"/>
        <p:cNvGrpSpPr/>
        <p:nvPr/>
      </p:nvGrpSpPr>
      <p:grpSpPr>
        <a:xfrm>
          <a:off x="0" y="0"/>
          <a:ext cx="0" cy="0"/>
          <a:chOff x="0" y="0"/>
          <a:chExt cx="0" cy="0"/>
        </a:xfrm>
      </p:grpSpPr>
      <p:sp>
        <p:nvSpPr>
          <p:cNvPr id="97" name="Google Shape;97;g15cf8fddcfd_2_0"/>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98" name="Google Shape;98;g15cf8fddcfd_2_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99" name="Google Shape;99;g15cf8fddcfd_2_0"/>
          <p:cNvSpPr txBox="1">
            <a:spLocks noGrp="1"/>
          </p:cNvSpPr>
          <p:nvPr>
            <p:ph type="sldNum" idx="12"/>
          </p:nvPr>
        </p:nvSpPr>
        <p:spPr>
          <a:xfrm>
            <a:off x="8556784" y="6333134"/>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g15cf8fddcfd_2_0"/>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1" name="Google Shape;101;g15cf8fddcfd_2_0"/>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cdefisgrant/allocations"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www.cde.state.co.us/idm"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hyperlink" Target="mailto:consolidatedapplications@cde.state.co.us" TargetMode="External"/><Relationship Id="rId4" Type="http://schemas.openxmlformats.org/officeDocument/2006/relationships/hyperlink" Target="https://edx.cde.state.co.us/CDEIdM/districtLAMSupport.js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mailto:consolidatedapplications@cde.state.co.us" TargetMode="External"/><Relationship Id="rId4" Type="http://schemas.openxmlformats.org/officeDocument/2006/relationships/hyperlink" Target="https://www.cde.state.co.us/fedprograms/esserapplicationlead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
          <p:cNvSpPr txBox="1">
            <a:spLocks noGrp="1"/>
          </p:cNvSpPr>
          <p:nvPr>
            <p:ph type="ctrTitle"/>
          </p:nvPr>
        </p:nvSpPr>
        <p:spPr>
          <a:xfrm>
            <a:off x="900101" y="3324145"/>
            <a:ext cx="7801800" cy="973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800"/>
              <a:buFont typeface="Arial"/>
              <a:buNone/>
            </a:pPr>
            <a:r>
              <a:rPr lang="en-US" sz="46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ESEA Fall Regional Network Meetin</a:t>
            </a:r>
            <a:r>
              <a:rPr lang="en-US" sz="4600" dirty="0">
                <a:latin typeface="Calibri"/>
                <a:ea typeface="Calibri"/>
                <a:cs typeface="Calibri"/>
                <a:sym typeface="Calibri"/>
              </a:rPr>
              <a:t>g</a:t>
            </a:r>
            <a:endParaRPr sz="4600" dirty="0">
              <a:latin typeface="Calibri"/>
              <a:ea typeface="Calibri"/>
              <a:cs typeface="Calibri"/>
              <a:sym typeface="Calibri"/>
            </a:endParaRPr>
          </a:p>
        </p:txBody>
      </p:sp>
      <p:sp>
        <p:nvSpPr>
          <p:cNvPr id="345" name="Google Shape;345;p1"/>
          <p:cNvSpPr txBox="1">
            <a:spLocks noGrp="1"/>
          </p:cNvSpPr>
          <p:nvPr>
            <p:ph type="subTitle" idx="1"/>
          </p:nvPr>
        </p:nvSpPr>
        <p:spPr>
          <a:xfrm>
            <a:off x="1429200" y="4651388"/>
            <a:ext cx="6285600" cy="1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highlight>
                  <a:srgbClr val="FFFFFF"/>
                </a:highlight>
              </a:rPr>
              <a:t>November 15, 2022</a:t>
            </a:r>
            <a:endParaRPr>
              <a:highlight>
                <a:srgbClr val="FFFFFF"/>
              </a:highlight>
            </a:endParaRPr>
          </a:p>
        </p:txBody>
      </p:sp>
      <p:sp>
        <p:nvSpPr>
          <p:cNvPr id="346" name="Google Shape;346;p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5cf8fddcfd_2_29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The PAR window is now open…Now what?</a:t>
            </a:r>
            <a:endParaRPr/>
          </a:p>
        </p:txBody>
      </p:sp>
      <p:sp>
        <p:nvSpPr>
          <p:cNvPr id="418" name="Google Shape;418;g15cf8fddcfd_2_296"/>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15cf8fddcfd_2_30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fontScale="92500"/>
          </a:bodyPr>
          <a:lstStyle/>
          <a:p>
            <a:pPr marL="365760" lvl="1" indent="0" algn="l" rtl="0">
              <a:lnSpc>
                <a:spcPct val="100000"/>
              </a:lnSpc>
              <a:spcBef>
                <a:spcPts val="0"/>
              </a:spcBef>
              <a:spcAft>
                <a:spcPts val="0"/>
              </a:spcAft>
              <a:buClr>
                <a:schemeClr val="dk1"/>
              </a:buClr>
              <a:buSzPts val="2000"/>
              <a:buFont typeface="Arial"/>
              <a:buNone/>
            </a:pPr>
            <a:endParaRPr>
              <a:solidFill>
                <a:schemeClr val="dk1"/>
              </a:solidFill>
            </a:endParaRPr>
          </a:p>
          <a:p>
            <a:pPr marL="457200" lvl="0" indent="-333412" algn="l" rtl="0">
              <a:lnSpc>
                <a:spcPct val="100000"/>
              </a:lnSpc>
              <a:spcBef>
                <a:spcPts val="1000"/>
              </a:spcBef>
              <a:spcAft>
                <a:spcPts val="0"/>
              </a:spcAft>
              <a:buSzPts val="1650"/>
              <a:buChar char="●"/>
            </a:pPr>
            <a:r>
              <a:rPr lang="en-US" sz="2585">
                <a:solidFill>
                  <a:schemeClr val="dk1"/>
                </a:solidFill>
              </a:rPr>
              <a:t>Final allocations will be pre-populated in the PAR system for the Consolidated Application.  </a:t>
            </a:r>
            <a:endParaRPr sz="2585">
              <a:solidFill>
                <a:schemeClr val="dk1"/>
              </a:solidFill>
            </a:endParaRPr>
          </a:p>
          <a:p>
            <a:pPr marL="914400" lvl="1" indent="-333412" algn="l" rtl="0">
              <a:lnSpc>
                <a:spcPct val="90000"/>
              </a:lnSpc>
              <a:spcBef>
                <a:spcPts val="0"/>
              </a:spcBef>
              <a:spcAft>
                <a:spcPts val="0"/>
              </a:spcAft>
              <a:buSzPts val="1650"/>
              <a:buChar char="○"/>
            </a:pPr>
            <a:r>
              <a:rPr lang="en-US" sz="2585">
                <a:solidFill>
                  <a:schemeClr val="dk1"/>
                </a:solidFill>
              </a:rPr>
              <a:t>Allocations are posted on the </a:t>
            </a:r>
            <a:r>
              <a:rPr lang="en-US" sz="2585" u="sng">
                <a:solidFill>
                  <a:schemeClr val="accent1"/>
                </a:solidFill>
                <a:hlinkClick r:id="rId3">
                  <a:extLst>
                    <a:ext uri="{A12FA001-AC4F-418D-AE19-62706E023703}">
                      <ahyp:hlinkClr xmlns:ahyp="http://schemas.microsoft.com/office/drawing/2018/hyperlinkcolor" val="tx"/>
                    </a:ext>
                  </a:extLst>
                </a:hlinkClick>
              </a:rPr>
              <a:t>Grants Fiscal</a:t>
            </a:r>
            <a:r>
              <a:rPr lang="en-US" sz="2585">
                <a:solidFill>
                  <a:schemeClr val="accent1"/>
                </a:solidFill>
              </a:rPr>
              <a:t> </a:t>
            </a:r>
            <a:r>
              <a:rPr lang="en-US" sz="2585">
                <a:solidFill>
                  <a:schemeClr val="dk1"/>
                </a:solidFill>
              </a:rPr>
              <a:t>website.</a:t>
            </a:r>
            <a:endParaRPr sz="2585">
              <a:solidFill>
                <a:schemeClr val="dk1"/>
              </a:solidFill>
            </a:endParaRPr>
          </a:p>
          <a:p>
            <a:pPr marL="685800" lvl="0" indent="0" algn="l" rtl="0">
              <a:lnSpc>
                <a:spcPct val="90000"/>
              </a:lnSpc>
              <a:spcBef>
                <a:spcPts val="1000"/>
              </a:spcBef>
              <a:spcAft>
                <a:spcPts val="0"/>
              </a:spcAft>
              <a:buSzPts val="2400"/>
              <a:buNone/>
            </a:pPr>
            <a:endParaRPr sz="2585">
              <a:solidFill>
                <a:schemeClr val="dk1"/>
              </a:solidFill>
            </a:endParaRPr>
          </a:p>
          <a:p>
            <a:pPr marL="457200" lvl="0" indent="-333412" algn="l" rtl="0">
              <a:lnSpc>
                <a:spcPct val="100000"/>
              </a:lnSpc>
              <a:spcBef>
                <a:spcPts val="1000"/>
              </a:spcBef>
              <a:spcAft>
                <a:spcPts val="0"/>
              </a:spcAft>
              <a:buSzPts val="1650"/>
              <a:buChar char="●"/>
            </a:pPr>
            <a:r>
              <a:rPr lang="en-US" sz="2585">
                <a:solidFill>
                  <a:schemeClr val="dk1"/>
                </a:solidFill>
              </a:rPr>
              <a:t>Update any necessary district contact information.</a:t>
            </a:r>
            <a:endParaRPr sz="2585">
              <a:solidFill>
                <a:schemeClr val="dk1"/>
              </a:solidFill>
            </a:endParaRPr>
          </a:p>
          <a:p>
            <a:pPr marL="914400" lvl="1" indent="-333412" algn="l" rtl="0">
              <a:lnSpc>
                <a:spcPct val="90000"/>
              </a:lnSpc>
              <a:spcBef>
                <a:spcPts val="0"/>
              </a:spcBef>
              <a:spcAft>
                <a:spcPts val="0"/>
              </a:spcAft>
              <a:buSzPts val="1650"/>
              <a:buChar char="○"/>
            </a:pPr>
            <a:r>
              <a:rPr lang="en-US" sz="2585">
                <a:solidFill>
                  <a:schemeClr val="dk1"/>
                </a:solidFill>
              </a:rPr>
              <a:t>CDE uses the Consolidated/ESSER Application contact lists to communicate important information related to the application, school improvement requirements, and accountability.  </a:t>
            </a:r>
            <a:endParaRPr sz="2585">
              <a:solidFill>
                <a:schemeClr val="dk1"/>
              </a:solidFill>
            </a:endParaRPr>
          </a:p>
          <a:p>
            <a:pPr marL="685800" lvl="0" indent="0" algn="l" rtl="0">
              <a:lnSpc>
                <a:spcPct val="90000"/>
              </a:lnSpc>
              <a:spcBef>
                <a:spcPts val="1000"/>
              </a:spcBef>
              <a:spcAft>
                <a:spcPts val="0"/>
              </a:spcAft>
              <a:buSzPts val="2400"/>
              <a:buNone/>
            </a:pPr>
            <a:r>
              <a:rPr lang="en-US" sz="2585">
                <a:solidFill>
                  <a:schemeClr val="dk1"/>
                </a:solidFill>
                <a:highlight>
                  <a:schemeClr val="lt1"/>
                </a:highlight>
              </a:rPr>
              <a:t>  </a:t>
            </a:r>
            <a:r>
              <a:rPr lang="en-US" sz="2585">
                <a:solidFill>
                  <a:schemeClr val="dk1"/>
                </a:solidFill>
              </a:rPr>
              <a:t>  </a:t>
            </a:r>
            <a:endParaRPr sz="2585">
              <a:solidFill>
                <a:schemeClr val="dk1"/>
              </a:solidFill>
            </a:endParaRPr>
          </a:p>
          <a:p>
            <a:pPr marL="457200" lvl="0" indent="-333412" algn="l" rtl="0">
              <a:lnSpc>
                <a:spcPct val="90000"/>
              </a:lnSpc>
              <a:spcBef>
                <a:spcPts val="1000"/>
              </a:spcBef>
              <a:spcAft>
                <a:spcPts val="0"/>
              </a:spcAft>
              <a:buSzPts val="1650"/>
              <a:buChar char="●"/>
            </a:pPr>
            <a:r>
              <a:rPr lang="en-US" sz="2585">
                <a:solidFill>
                  <a:schemeClr val="dk1"/>
                </a:solidFill>
                <a:highlight>
                  <a:schemeClr val="lt1"/>
                </a:highlight>
              </a:rPr>
              <a:t>Balance the budget to adjust for allocation changes from preliminary to final.</a:t>
            </a:r>
            <a:endParaRPr>
              <a:solidFill>
                <a:schemeClr val="dk1"/>
              </a:solidFill>
            </a:endParaRPr>
          </a:p>
        </p:txBody>
      </p:sp>
      <p:sp>
        <p:nvSpPr>
          <p:cNvPr id="425" name="Google Shape;425;g15cf8fddcfd_2_3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11</a:t>
            </a:fld>
            <a:endParaRPr/>
          </a:p>
        </p:txBody>
      </p:sp>
      <p:sp>
        <p:nvSpPr>
          <p:cNvPr id="426" name="Google Shape;426;g15cf8fddcfd_2_30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Review Contact Information and Final Allocations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5cf8fddcfd_2_31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lnSpcReduction="10000"/>
          </a:bodyPr>
          <a:lstStyle/>
          <a:p>
            <a:pPr marL="457200" lvl="1" indent="-295275" algn="l" rtl="0">
              <a:lnSpc>
                <a:spcPct val="90000"/>
              </a:lnSpc>
              <a:spcBef>
                <a:spcPts val="0"/>
              </a:spcBef>
              <a:spcAft>
                <a:spcPts val="0"/>
              </a:spcAft>
              <a:buSzPts val="1650"/>
              <a:buChar char="•"/>
            </a:pPr>
            <a:r>
              <a:rPr lang="en-US" sz="2400">
                <a:solidFill>
                  <a:schemeClr val="dk1"/>
                </a:solidFill>
                <a:latin typeface="Trebuchet MS"/>
                <a:ea typeface="Trebuchet MS"/>
                <a:cs typeface="Trebuchet MS"/>
                <a:sym typeface="Trebuchet MS"/>
              </a:rPr>
              <a:t>Is your final allocation different from your preliminary allocation?</a:t>
            </a:r>
            <a:endParaRPr sz="2400">
              <a:solidFill>
                <a:schemeClr val="dk1"/>
              </a:solidFill>
              <a:latin typeface="Trebuchet MS"/>
              <a:ea typeface="Trebuchet MS"/>
              <a:cs typeface="Trebuchet MS"/>
              <a:sym typeface="Trebuchet MS"/>
            </a:endParaRPr>
          </a:p>
          <a:p>
            <a:pPr marL="685800" lvl="0" indent="0" algn="l" rtl="0">
              <a:lnSpc>
                <a:spcPct val="90000"/>
              </a:lnSpc>
              <a:spcBef>
                <a:spcPts val="0"/>
              </a:spcBef>
              <a:spcAft>
                <a:spcPts val="0"/>
              </a:spcAft>
              <a:buClr>
                <a:schemeClr val="dk1"/>
              </a:buClr>
              <a:buSzPts val="2400"/>
              <a:buFont typeface="Arial"/>
              <a:buNone/>
            </a:pPr>
            <a:endParaRPr>
              <a:solidFill>
                <a:schemeClr val="dk1"/>
              </a:solidFill>
              <a:latin typeface="Trebuchet MS"/>
              <a:ea typeface="Trebuchet MS"/>
              <a:cs typeface="Trebuchet MS"/>
              <a:sym typeface="Trebuchet MS"/>
            </a:endParaRPr>
          </a:p>
          <a:p>
            <a:pPr marL="457200" lvl="1" indent="-295275" algn="l" rtl="0">
              <a:lnSpc>
                <a:spcPct val="90000"/>
              </a:lnSpc>
              <a:spcBef>
                <a:spcPts val="500"/>
              </a:spcBef>
              <a:spcAft>
                <a:spcPts val="0"/>
              </a:spcAft>
              <a:buSzPts val="1650"/>
              <a:buChar char="•"/>
            </a:pPr>
            <a:r>
              <a:rPr lang="en-US" sz="2400">
                <a:solidFill>
                  <a:schemeClr val="dk1"/>
                </a:solidFill>
                <a:latin typeface="Trebuchet MS"/>
                <a:ea typeface="Trebuchet MS"/>
                <a:cs typeface="Trebuchet MS"/>
                <a:sym typeface="Trebuchet MS"/>
              </a:rPr>
              <a:t>Have you changed the scope of how Title program funds will be spent?</a:t>
            </a:r>
            <a:endParaRPr sz="2400">
              <a:solidFill>
                <a:schemeClr val="dk1"/>
              </a:solidFill>
              <a:latin typeface="Trebuchet MS"/>
              <a:ea typeface="Trebuchet MS"/>
              <a:cs typeface="Trebuchet MS"/>
              <a:sym typeface="Trebuchet MS"/>
            </a:endParaRPr>
          </a:p>
          <a:p>
            <a:pPr marL="685800" lvl="0" indent="0" algn="l" rtl="0">
              <a:lnSpc>
                <a:spcPct val="90000"/>
              </a:lnSpc>
              <a:spcBef>
                <a:spcPts val="1000"/>
              </a:spcBef>
              <a:spcAft>
                <a:spcPts val="0"/>
              </a:spcAft>
              <a:buSzPts val="2400"/>
              <a:buNone/>
            </a:pPr>
            <a:endParaRPr sz="2400">
              <a:solidFill>
                <a:schemeClr val="dk1"/>
              </a:solidFill>
              <a:latin typeface="Trebuchet MS"/>
              <a:ea typeface="Trebuchet MS"/>
              <a:cs typeface="Trebuchet MS"/>
              <a:sym typeface="Trebuchet MS"/>
            </a:endParaRPr>
          </a:p>
          <a:p>
            <a:pPr marL="457200" lvl="1" indent="-295275" algn="l" rtl="0">
              <a:lnSpc>
                <a:spcPct val="90000"/>
              </a:lnSpc>
              <a:spcBef>
                <a:spcPts val="500"/>
              </a:spcBef>
              <a:spcAft>
                <a:spcPts val="0"/>
              </a:spcAft>
              <a:buSzPts val="1650"/>
              <a:buFont typeface="Trebuchet MS"/>
              <a:buChar char="•"/>
            </a:pPr>
            <a:r>
              <a:rPr lang="en-US" sz="2400">
                <a:solidFill>
                  <a:schemeClr val="dk1"/>
                </a:solidFill>
                <a:latin typeface="Trebuchet MS"/>
                <a:ea typeface="Trebuchet MS"/>
                <a:cs typeface="Trebuchet MS"/>
                <a:sym typeface="Trebuchet MS"/>
              </a:rPr>
              <a:t>Are the costs associated with a budgeted activity different by more than 10%? </a:t>
            </a:r>
            <a:endParaRPr sz="2400">
              <a:solidFill>
                <a:schemeClr val="dk1"/>
              </a:solidFill>
              <a:latin typeface="Trebuchet MS"/>
              <a:ea typeface="Trebuchet MS"/>
              <a:cs typeface="Trebuchet MS"/>
              <a:sym typeface="Trebuchet MS"/>
            </a:endParaRPr>
          </a:p>
          <a:p>
            <a:pPr marL="685800" lvl="0" indent="0" algn="l" rtl="0">
              <a:lnSpc>
                <a:spcPct val="90000"/>
              </a:lnSpc>
              <a:spcBef>
                <a:spcPts val="500"/>
              </a:spcBef>
              <a:spcAft>
                <a:spcPts val="0"/>
              </a:spcAft>
              <a:buClr>
                <a:schemeClr val="dk1"/>
              </a:buClr>
              <a:buSzPts val="2400"/>
              <a:buFont typeface="Arial"/>
              <a:buNone/>
            </a:pPr>
            <a:endParaRPr>
              <a:solidFill>
                <a:schemeClr val="dk1"/>
              </a:solidFill>
              <a:latin typeface="Trebuchet MS"/>
              <a:ea typeface="Trebuchet MS"/>
              <a:cs typeface="Trebuchet MS"/>
              <a:sym typeface="Trebuchet MS"/>
            </a:endParaRPr>
          </a:p>
          <a:p>
            <a:pPr marL="457200" lvl="1" indent="-295275" algn="l" rtl="0">
              <a:lnSpc>
                <a:spcPct val="90000"/>
              </a:lnSpc>
              <a:spcBef>
                <a:spcPts val="500"/>
              </a:spcBef>
              <a:spcAft>
                <a:spcPts val="0"/>
              </a:spcAft>
              <a:buSzPts val="1650"/>
              <a:buChar char="•"/>
            </a:pPr>
            <a:r>
              <a:rPr lang="en-US" sz="2400">
                <a:solidFill>
                  <a:schemeClr val="dk1"/>
                </a:solidFill>
                <a:latin typeface="Trebuchet MS"/>
                <a:ea typeface="Trebuchet MS"/>
                <a:cs typeface="Trebuchet MS"/>
                <a:sym typeface="Trebuchet MS"/>
              </a:rPr>
              <a:t>Have the allocations impacted your Indirect Costs?</a:t>
            </a:r>
            <a:endParaRPr>
              <a:solidFill>
                <a:schemeClr val="dk1"/>
              </a:solidFill>
            </a:endParaRPr>
          </a:p>
          <a:p>
            <a:pPr marL="457200" lvl="0" indent="-304800" algn="l" rtl="0">
              <a:lnSpc>
                <a:spcPct val="90000"/>
              </a:lnSpc>
              <a:spcBef>
                <a:spcPts val="1000"/>
              </a:spcBef>
              <a:spcAft>
                <a:spcPts val="0"/>
              </a:spcAft>
              <a:buClr>
                <a:schemeClr val="dk1"/>
              </a:buClr>
              <a:buSzPts val="2400"/>
              <a:buFont typeface="Arial"/>
              <a:buNone/>
            </a:pP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US">
                <a:solidFill>
                  <a:schemeClr val="dk1"/>
                </a:solidFill>
              </a:rPr>
              <a:t>If the answer to any of these questions is “yes,” you may need to submit revisions through the PAR system.</a:t>
            </a:r>
            <a:endParaRPr>
              <a:solidFill>
                <a:schemeClr val="dk1"/>
              </a:solidFill>
            </a:endParaRPr>
          </a:p>
        </p:txBody>
      </p:sp>
      <p:sp>
        <p:nvSpPr>
          <p:cNvPr id="433" name="Google Shape;433;g15cf8fddcfd_2_3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
        <p:nvSpPr>
          <p:cNvPr id="435" name="Google Shape;435;g15cf8fddcfd_2_31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t>Consider the Following Questions</a:t>
            </a:r>
            <a:endParaRPr/>
          </a:p>
          <a:p>
            <a:pPr marL="0" lvl="0" indent="0" algn="l" rtl="0">
              <a:lnSpc>
                <a:spcPct val="90000"/>
              </a:lnSpc>
              <a:spcBef>
                <a:spcPts val="0"/>
              </a:spcBef>
              <a:spcAft>
                <a:spcPts val="0"/>
              </a:spcAft>
              <a:buClr>
                <a:schemeClr val="lt1"/>
              </a:buClr>
              <a:buSzPct val="1000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5cf8fddcfd_2_31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Is a PAR Submission Needed? </a:t>
            </a:r>
            <a:endParaRPr/>
          </a:p>
        </p:txBody>
      </p:sp>
      <p:sp>
        <p:nvSpPr>
          <p:cNvPr id="442" name="Google Shape;442;g15cf8fddcfd_2_31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5cf8fddcfd_2_324"/>
          <p:cNvSpPr txBox="1">
            <a:spLocks noGrp="1"/>
          </p:cNvSpPr>
          <p:nvPr>
            <p:ph type="body" idx="1"/>
          </p:nvPr>
        </p:nvSpPr>
        <p:spPr>
          <a:xfrm>
            <a:off x="628650" y="2025799"/>
            <a:ext cx="7886700" cy="4077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a:solidFill>
                  <a:schemeClr val="dk1"/>
                </a:solidFill>
              </a:rPr>
              <a:t>The LEA will not spend Title IV funds as initially planned.  The LEA wants to exercise the Alternative Use of Funds Authority (AUFA) from Title IV into Title I.  The funds will be used to support the salary of the Title I teacher.  </a:t>
            </a: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US" i="1">
                <a:solidFill>
                  <a:schemeClr val="dk1"/>
                </a:solidFill>
              </a:rPr>
              <a:t>Should this change be submitted through the PAR system? </a:t>
            </a:r>
            <a:endParaRPr>
              <a:solidFill>
                <a:schemeClr val="dk1"/>
              </a:solidFill>
            </a:endParaRPr>
          </a:p>
        </p:txBody>
      </p:sp>
      <p:sp>
        <p:nvSpPr>
          <p:cNvPr id="449" name="Google Shape;449;g15cf8fddcfd_2_32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
        <p:nvSpPr>
          <p:cNvPr id="450" name="Google Shape;450;g15cf8fddcfd_2_324">
            <a:extLst>
              <a:ext uri="{C183D7F6-B498-43B3-948B-1728B52AA6E4}">
                <adec:decorative xmlns:adec="http://schemas.microsoft.com/office/drawing/2017/decorative" val="1"/>
              </a:ext>
            </a:extLst>
          </p:cNvPr>
          <p:cNvSpPr txBox="1"/>
          <p:nvPr/>
        </p:nvSpPr>
        <p:spPr>
          <a:xfrm>
            <a:off x="638625" y="1625600"/>
            <a:ext cx="788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 name="Google Shape;451;g15cf8fddcfd_2_324"/>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t>Scenario 1</a:t>
            </a:r>
            <a:endParaRPr/>
          </a:p>
          <a:p>
            <a:pPr marL="0" lvl="0" indent="0" algn="l" rtl="0">
              <a:lnSpc>
                <a:spcPct val="90000"/>
              </a:lnSpc>
              <a:spcBef>
                <a:spcPts val="0"/>
              </a:spcBef>
              <a:spcAft>
                <a:spcPts val="0"/>
              </a:spcAft>
              <a:buClr>
                <a:schemeClr val="lt1"/>
              </a:buClr>
              <a:buSzPct val="1000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5cf8fddcfd_2_33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endParaRPr>
              <a:solidFill>
                <a:schemeClr val="dk1"/>
              </a:solidFill>
            </a:endParaRPr>
          </a:p>
          <a:p>
            <a:pPr marL="0" lvl="0" indent="0" algn="l" rtl="0">
              <a:lnSpc>
                <a:spcPct val="90000"/>
              </a:lnSpc>
              <a:spcBef>
                <a:spcPts val="0"/>
              </a:spcBef>
              <a:spcAft>
                <a:spcPts val="0"/>
              </a:spcAft>
              <a:buClr>
                <a:schemeClr val="dk1"/>
              </a:buClr>
              <a:buSzPts val="2400"/>
              <a:buFont typeface="Arial"/>
              <a:buNone/>
            </a:pPr>
            <a:r>
              <a:rPr lang="en-US">
                <a:solidFill>
                  <a:schemeClr val="dk1"/>
                </a:solidFill>
              </a:rPr>
              <a:t>Yes. The LEA is exercising their flexibility to move funds between programs and will need to submit a Post-Award Revision (PAR) request. </a:t>
            </a: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endParaRPr>
              <a:solidFill>
                <a:schemeClr val="dk1"/>
              </a:solidFill>
            </a:endParaRPr>
          </a:p>
        </p:txBody>
      </p:sp>
      <p:sp>
        <p:nvSpPr>
          <p:cNvPr id="458" name="Google Shape;458;g15cf8fddcfd_2_33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
        <p:nvSpPr>
          <p:cNvPr id="459" name="Google Shape;459;g15cf8fddcfd_2_332">
            <a:extLst>
              <a:ext uri="{C183D7F6-B498-43B3-948B-1728B52AA6E4}">
                <adec:decorative xmlns:adec="http://schemas.microsoft.com/office/drawing/2017/decorative" val="1"/>
              </a:ext>
            </a:extLst>
          </p:cNvPr>
          <p:cNvSpPr txBox="1"/>
          <p:nvPr/>
        </p:nvSpPr>
        <p:spPr>
          <a:xfrm>
            <a:off x="638625" y="1625600"/>
            <a:ext cx="788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 name="Google Shape;460;g15cf8fddcfd_2_33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t>Scenario 1: Answer</a:t>
            </a:r>
            <a:endParaRPr/>
          </a:p>
          <a:p>
            <a:pPr marL="0" lvl="0" indent="0" algn="l" rtl="0">
              <a:lnSpc>
                <a:spcPct val="90000"/>
              </a:lnSpc>
              <a:spcBef>
                <a:spcPts val="0"/>
              </a:spcBef>
              <a:spcAft>
                <a:spcPts val="0"/>
              </a:spcAft>
              <a:buClr>
                <a:schemeClr val="lt1"/>
              </a:buClr>
              <a:buSzPct val="100000"/>
              <a:buFont typeface="Arial"/>
              <a:buNone/>
            </a:pPr>
            <a:endParaRPr/>
          </a:p>
        </p:txBody>
      </p:sp>
      <p:pic>
        <p:nvPicPr>
          <p:cNvPr id="461" name="Google Shape;461;g15cf8fddcfd_2_3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32063" y="1769671"/>
            <a:ext cx="1479875" cy="155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15cf8fddcfd_2_341"/>
          <p:cNvSpPr txBox="1">
            <a:spLocks noGrp="1"/>
          </p:cNvSpPr>
          <p:nvPr>
            <p:ph type="body" idx="1"/>
          </p:nvPr>
        </p:nvSpPr>
        <p:spPr>
          <a:xfrm>
            <a:off x="628650" y="2025799"/>
            <a:ext cx="7886700" cy="4077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Font typeface="Arial"/>
              <a:buNone/>
            </a:pPr>
            <a:r>
              <a:rPr lang="en-US">
                <a:solidFill>
                  <a:schemeClr val="dk1"/>
                </a:solidFill>
              </a:rPr>
              <a:t>The LEA has decided to adjust the amount budgeted to reflect the final cost of an activity; transportation costs are $40 less than the budgeted $1000. </a:t>
            </a:r>
            <a:endParaRPr/>
          </a:p>
          <a:p>
            <a:pPr marL="0" lvl="0" indent="0" algn="l" rtl="0">
              <a:lnSpc>
                <a:spcPct val="90000"/>
              </a:lnSpc>
              <a:spcBef>
                <a:spcPts val="1000"/>
              </a:spcBef>
              <a:spcAft>
                <a:spcPts val="0"/>
              </a:spcAft>
              <a:buClr>
                <a:schemeClr val="dk1"/>
              </a:buClr>
              <a:buSzPts val="2400"/>
              <a:buFont typeface="Arial"/>
              <a:buNone/>
            </a:pP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US" i="1">
                <a:solidFill>
                  <a:schemeClr val="dk1"/>
                </a:solidFill>
              </a:rPr>
              <a:t>Should this change be submitted through the PAR system? </a:t>
            </a:r>
            <a:endParaRPr/>
          </a:p>
          <a:p>
            <a:pPr marL="228600" lvl="0" indent="-76200" algn="l" rtl="0">
              <a:lnSpc>
                <a:spcPct val="90000"/>
              </a:lnSpc>
              <a:spcBef>
                <a:spcPts val="1000"/>
              </a:spcBef>
              <a:spcAft>
                <a:spcPts val="0"/>
              </a:spcAft>
              <a:buClr>
                <a:schemeClr val="dk1"/>
              </a:buClr>
              <a:buSzPts val="2400"/>
              <a:buFont typeface="Arial"/>
              <a:buNone/>
            </a:pPr>
            <a:endParaRPr/>
          </a:p>
        </p:txBody>
      </p:sp>
      <p:sp>
        <p:nvSpPr>
          <p:cNvPr id="468" name="Google Shape;468;g15cf8fddcfd_2_34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
        <p:nvSpPr>
          <p:cNvPr id="469" name="Google Shape;469;g15cf8fddcfd_2_341">
            <a:extLst>
              <a:ext uri="{C183D7F6-B498-43B3-948B-1728B52AA6E4}">
                <adec:decorative xmlns:adec="http://schemas.microsoft.com/office/drawing/2017/decorative" val="1"/>
              </a:ext>
            </a:extLst>
          </p:cNvPr>
          <p:cNvSpPr txBox="1"/>
          <p:nvPr/>
        </p:nvSpPr>
        <p:spPr>
          <a:xfrm>
            <a:off x="638625" y="1625600"/>
            <a:ext cx="788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 name="Google Shape;470;g15cf8fddcfd_2_341"/>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t>Scenario 2</a:t>
            </a:r>
            <a:endParaRPr/>
          </a:p>
          <a:p>
            <a:pPr marL="0" lvl="0" indent="0" algn="l" rtl="0">
              <a:lnSpc>
                <a:spcPct val="90000"/>
              </a:lnSpc>
              <a:spcBef>
                <a:spcPts val="0"/>
              </a:spcBef>
              <a:spcAft>
                <a:spcPts val="0"/>
              </a:spcAft>
              <a:buClr>
                <a:schemeClr val="lt1"/>
              </a:buClr>
              <a:buSzPct val="100000"/>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15cf8fddcfd_2_349">
            <a:extLst>
              <a:ext uri="{C183D7F6-B498-43B3-948B-1728B52AA6E4}">
                <adec:decorative xmlns:adec="http://schemas.microsoft.com/office/drawing/2017/decorative" val="1"/>
              </a:ext>
            </a:extLst>
          </p:cNvPr>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365760" lvl="1" indent="0" algn="l" rtl="0">
              <a:lnSpc>
                <a:spcPct val="100000"/>
              </a:lnSpc>
              <a:spcBef>
                <a:spcPts val="0"/>
              </a:spcBef>
              <a:spcAft>
                <a:spcPts val="0"/>
              </a:spcAft>
              <a:buSzPts val="2000"/>
              <a:buNone/>
            </a:pPr>
            <a:endParaRPr>
              <a:solidFill>
                <a:srgbClr val="385623"/>
              </a:solidFill>
            </a:endParaRPr>
          </a:p>
          <a:p>
            <a:pPr marL="457200" lvl="0" indent="0" algn="l" rtl="0">
              <a:lnSpc>
                <a:spcPct val="90000"/>
              </a:lnSpc>
              <a:spcBef>
                <a:spcPts val="1000"/>
              </a:spcBef>
              <a:spcAft>
                <a:spcPts val="0"/>
              </a:spcAft>
              <a:buSzPts val="3097"/>
              <a:buNone/>
            </a:pPr>
            <a:endParaRPr sz="2350"/>
          </a:p>
          <a:p>
            <a:pPr marL="457200" lvl="0" indent="0" algn="l" rtl="0">
              <a:lnSpc>
                <a:spcPct val="100000"/>
              </a:lnSpc>
              <a:spcBef>
                <a:spcPts val="1000"/>
              </a:spcBef>
              <a:spcAft>
                <a:spcPts val="0"/>
              </a:spcAft>
              <a:buSzPts val="3097"/>
              <a:buNone/>
            </a:pPr>
            <a:endParaRPr sz="2350"/>
          </a:p>
          <a:p>
            <a:pPr marL="0" lvl="0" indent="0" algn="l" rtl="0">
              <a:lnSpc>
                <a:spcPct val="100000"/>
              </a:lnSpc>
              <a:spcBef>
                <a:spcPts val="1000"/>
              </a:spcBef>
              <a:spcAft>
                <a:spcPts val="0"/>
              </a:spcAft>
              <a:buSzPts val="2400"/>
              <a:buNone/>
            </a:pPr>
            <a:endParaRPr sz="2350"/>
          </a:p>
          <a:p>
            <a:pPr marL="228600" lvl="0" indent="-76200" algn="l" rtl="0">
              <a:lnSpc>
                <a:spcPct val="90000"/>
              </a:lnSpc>
              <a:spcBef>
                <a:spcPts val="1000"/>
              </a:spcBef>
              <a:spcAft>
                <a:spcPts val="0"/>
              </a:spcAft>
              <a:buSzPts val="2400"/>
              <a:buNone/>
            </a:pPr>
            <a:endParaRPr/>
          </a:p>
        </p:txBody>
      </p:sp>
      <p:sp>
        <p:nvSpPr>
          <p:cNvPr id="477" name="Google Shape;477;g15cf8fddcfd_2_34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
        <p:nvSpPr>
          <p:cNvPr id="478" name="Google Shape;478;g15cf8fddcfd_2_349">
            <a:extLst>
              <a:ext uri="{C183D7F6-B498-43B3-948B-1728B52AA6E4}">
                <adec:decorative xmlns:adec="http://schemas.microsoft.com/office/drawing/2017/decorative" val="1"/>
              </a:ext>
            </a:extLst>
          </p:cNvPr>
          <p:cNvSpPr txBox="1"/>
          <p:nvPr/>
        </p:nvSpPr>
        <p:spPr>
          <a:xfrm>
            <a:off x="638625" y="1625600"/>
            <a:ext cx="7886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 name="Google Shape;479;g15cf8fddcfd_2_349"/>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t>Scenario 2: Answer</a:t>
            </a:r>
            <a:endParaRPr/>
          </a:p>
          <a:p>
            <a:pPr marL="0" lvl="0" indent="0" algn="l" rtl="0">
              <a:lnSpc>
                <a:spcPct val="90000"/>
              </a:lnSpc>
              <a:spcBef>
                <a:spcPts val="0"/>
              </a:spcBef>
              <a:spcAft>
                <a:spcPts val="0"/>
              </a:spcAft>
              <a:buClr>
                <a:schemeClr val="lt1"/>
              </a:buClr>
              <a:buSzPct val="100000"/>
              <a:buFont typeface="Arial"/>
              <a:buNone/>
            </a:pPr>
            <a:endParaRPr/>
          </a:p>
        </p:txBody>
      </p:sp>
      <p:sp>
        <p:nvSpPr>
          <p:cNvPr id="480" name="Google Shape;480;g15cf8fddcfd_2_34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r>
              <a:rPr lang="en-US">
                <a:solidFill>
                  <a:schemeClr val="dk1"/>
                </a:solidFill>
              </a:rPr>
              <a:t>No.  Since the amount of the change is not more than 10% of the program category or object code, a request to revise the budget is not necessary.</a:t>
            </a:r>
            <a:endParaRPr/>
          </a:p>
          <a:p>
            <a:pPr marL="0" lvl="0" indent="0" algn="l" rtl="0">
              <a:lnSpc>
                <a:spcPct val="90000"/>
              </a:lnSpc>
              <a:spcBef>
                <a:spcPts val="1000"/>
              </a:spcBef>
              <a:spcAft>
                <a:spcPts val="0"/>
              </a:spcAft>
              <a:buClr>
                <a:schemeClr val="dk1"/>
              </a:buClr>
              <a:buSzPts val="2400"/>
              <a:buNone/>
            </a:pPr>
            <a:endParaRPr/>
          </a:p>
        </p:txBody>
      </p:sp>
      <p:sp>
        <p:nvSpPr>
          <p:cNvPr id="481" name="Google Shape;481;g15cf8fddcfd_2_34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17</a:t>
            </a:fld>
            <a:endParaRPr/>
          </a:p>
        </p:txBody>
      </p:sp>
      <p:pic>
        <p:nvPicPr>
          <p:cNvPr id="482" name="Google Shape;482;g15cf8fddcfd_2_34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82449" y="1716400"/>
            <a:ext cx="1579125" cy="1506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g15cf8fddcfd_2_36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
        <p:nvSpPr>
          <p:cNvPr id="491" name="Google Shape;491;g15cf8fddcfd_2_360"/>
          <p:cNvSpPr txBox="1">
            <a:spLocks noGrp="1"/>
          </p:cNvSpPr>
          <p:nvPr>
            <p:ph type="body" idx="1"/>
          </p:nvPr>
        </p:nvSpPr>
        <p:spPr>
          <a:xfrm>
            <a:off x="628650" y="2025799"/>
            <a:ext cx="7886700" cy="40779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a:solidFill>
                  <a:schemeClr val="dk1"/>
                </a:solidFill>
              </a:rPr>
              <a:t>The LEA has been unable to fill an interventionist position.  It has decided to reallocate the funds to sending several teachers to the National ESEA Conference. The budgeted salary and benefits of the interventionist position are within 10% of the expenses (including registration, travel, etc.) of sending several teachers to the conference.  </a:t>
            </a:r>
            <a:endParaRPr>
              <a:solidFill>
                <a:schemeClr val="dk1"/>
              </a:solidFill>
            </a:endParaRPr>
          </a:p>
          <a:p>
            <a:pPr marL="0" lvl="0" indent="0" algn="l" rtl="0">
              <a:lnSpc>
                <a:spcPct val="90000"/>
              </a:lnSpc>
              <a:spcBef>
                <a:spcPts val="1000"/>
              </a:spcBef>
              <a:spcAft>
                <a:spcPts val="0"/>
              </a:spcAft>
              <a:buClr>
                <a:schemeClr val="dk1"/>
              </a:buClr>
              <a:buSzPts val="2400"/>
              <a:buNone/>
            </a:pPr>
            <a:endParaRPr>
              <a:solidFill>
                <a:schemeClr val="dk1"/>
              </a:solidFill>
            </a:endParaRPr>
          </a:p>
          <a:p>
            <a:pPr marL="0" lvl="0" indent="0" algn="l" rtl="0">
              <a:lnSpc>
                <a:spcPct val="90000"/>
              </a:lnSpc>
              <a:spcBef>
                <a:spcPts val="1000"/>
              </a:spcBef>
              <a:spcAft>
                <a:spcPts val="0"/>
              </a:spcAft>
              <a:buClr>
                <a:schemeClr val="dk1"/>
              </a:buClr>
              <a:buSzPts val="2400"/>
              <a:buFont typeface="Arial"/>
              <a:buNone/>
            </a:pPr>
            <a:r>
              <a:rPr lang="en-US" i="1">
                <a:solidFill>
                  <a:schemeClr val="dk1"/>
                </a:solidFill>
              </a:rPr>
              <a:t>Should this change be submitted through the PAR system? </a:t>
            </a:r>
            <a:endParaRPr/>
          </a:p>
          <a:p>
            <a:pPr marL="0" lvl="0" indent="0" algn="ctr"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endParaRPr/>
          </a:p>
        </p:txBody>
      </p:sp>
      <p:sp>
        <p:nvSpPr>
          <p:cNvPr id="492" name="Google Shape;492;g15cf8fddcfd_2_36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
        <p:nvSpPr>
          <p:cNvPr id="493" name="Google Shape;493;g15cf8fddcfd_2_360"/>
          <p:cNvSpPr txBox="1">
            <a:spLocks noGrp="1"/>
          </p:cNvSpPr>
          <p:nvPr>
            <p:ph type="title"/>
          </p:nvPr>
        </p:nvSpPr>
        <p:spPr>
          <a:xfrm>
            <a:off x="1321211" y="5727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Scenario 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0" name="Google Shape;500;g15cf8fddcfd_2_37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
        <p:nvSpPr>
          <p:cNvPr id="502" name="Google Shape;502;g15cf8fddcfd_2_37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
        <p:nvSpPr>
          <p:cNvPr id="503" name="Google Shape;503;g15cf8fddcfd_2_37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Scenario 3: Answer </a:t>
            </a:r>
            <a:endParaRPr/>
          </a:p>
        </p:txBody>
      </p:sp>
      <p:sp>
        <p:nvSpPr>
          <p:cNvPr id="504" name="Google Shape;504;g15cf8fddcfd_2_37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
        <p:nvSpPr>
          <p:cNvPr id="505" name="Google Shape;505;g15cf8fddcfd_2_370"/>
          <p:cNvSpPr txBox="1">
            <a:spLocks noGrp="1"/>
          </p:cNvSpPr>
          <p:nvPr>
            <p:ph type="body" idx="1"/>
          </p:nvPr>
        </p:nvSpPr>
        <p:spPr>
          <a:xfrm>
            <a:off x="781050" y="1615440"/>
            <a:ext cx="7886700" cy="4640700"/>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endParaRPr/>
          </a:p>
          <a:p>
            <a:pPr marL="0" lvl="0" indent="0" algn="l" rtl="0">
              <a:lnSpc>
                <a:spcPct val="90000"/>
              </a:lnSpc>
              <a:spcBef>
                <a:spcPts val="0"/>
              </a:spcBef>
              <a:spcAft>
                <a:spcPts val="0"/>
              </a:spcAft>
              <a:buClr>
                <a:schemeClr val="dk1"/>
              </a:buClr>
              <a:buSzPts val="2400"/>
              <a:buNone/>
            </a:pPr>
            <a:r>
              <a:rPr lang="en-US">
                <a:solidFill>
                  <a:schemeClr val="dk1"/>
                </a:solidFill>
              </a:rPr>
              <a:t>Yes.  The LEA is changing the scope of the activity and the intent of the funds which requires approval through the PAR system. </a:t>
            </a:r>
            <a:endParaRPr/>
          </a:p>
          <a:p>
            <a:pPr marL="0" lvl="0" indent="0" algn="l" rtl="0">
              <a:lnSpc>
                <a:spcPct val="90000"/>
              </a:lnSpc>
              <a:spcBef>
                <a:spcPts val="1000"/>
              </a:spcBef>
              <a:spcAft>
                <a:spcPts val="0"/>
              </a:spcAft>
              <a:buClr>
                <a:schemeClr val="dk1"/>
              </a:buClr>
              <a:buSzPts val="2400"/>
              <a:buNone/>
            </a:pPr>
            <a:endParaRPr/>
          </a:p>
        </p:txBody>
      </p:sp>
      <p:pic>
        <p:nvPicPr>
          <p:cNvPr id="506" name="Google Shape;506;g15cf8fddcfd_2_37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984463" y="1816796"/>
            <a:ext cx="1479875" cy="155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66717d5beb_21_0"/>
          <p:cNvSpPr txBox="1">
            <a:spLocks noGrp="1"/>
          </p:cNvSpPr>
          <p:nvPr>
            <p:ph type="ctrTitle"/>
          </p:nvPr>
        </p:nvSpPr>
        <p:spPr>
          <a:xfrm>
            <a:off x="685800" y="2762127"/>
            <a:ext cx="7772400" cy="1711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Post Award Revision Process and Requirements</a:t>
            </a:r>
            <a:endParaRPr/>
          </a:p>
        </p:txBody>
      </p:sp>
      <p:sp>
        <p:nvSpPr>
          <p:cNvPr id="353" name="Google Shape;353;g166717d5beb_21_0"/>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15cf8fddcfd_2_38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How to Enter a PAR Request</a:t>
            </a:r>
            <a:endParaRPr/>
          </a:p>
        </p:txBody>
      </p:sp>
      <p:sp>
        <p:nvSpPr>
          <p:cNvPr id="513" name="Google Shape;513;g15cf8fddcfd_2_382"/>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g15cf8fddcfd_2_3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
        <p:nvSpPr>
          <p:cNvPr id="522" name="Google Shape;522;g15cf8fddcfd_2_3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21</a:t>
            </a:fld>
            <a:endParaRPr/>
          </a:p>
        </p:txBody>
      </p:sp>
      <p:sp>
        <p:nvSpPr>
          <p:cNvPr id="523" name="Google Shape;523;g15cf8fddcfd_2_3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21</a:t>
            </a:fld>
            <a:endParaRPr/>
          </a:p>
        </p:txBody>
      </p:sp>
      <p:sp>
        <p:nvSpPr>
          <p:cNvPr id="524" name="Google Shape;524;g15cf8fddcfd_2_388"/>
          <p:cNvSpPr txBox="1">
            <a:spLocks noGrp="1"/>
          </p:cNvSpPr>
          <p:nvPr>
            <p:ph type="body" idx="1"/>
          </p:nvPr>
        </p:nvSpPr>
        <p:spPr>
          <a:xfrm>
            <a:off x="781050" y="1615440"/>
            <a:ext cx="7886700" cy="4640700"/>
          </a:xfrm>
          <a:prstGeom prst="rect">
            <a:avLst/>
          </a:prstGeom>
          <a:noFill/>
          <a:ln>
            <a:noFill/>
          </a:ln>
        </p:spPr>
        <p:txBody>
          <a:bodyPr spcFirstLastPara="1" wrap="square" lIns="0" tIns="0" rIns="0" bIns="45700" anchor="t" anchorCtr="0">
            <a:normAutofit fontScale="92500" lnSpcReduction="20000"/>
          </a:bodyPr>
          <a:lstStyle/>
          <a:p>
            <a:pPr marL="228600" lvl="0" indent="-182086" algn="l" rtl="0">
              <a:lnSpc>
                <a:spcPct val="90000"/>
              </a:lnSpc>
              <a:spcBef>
                <a:spcPts val="0"/>
              </a:spcBef>
              <a:spcAft>
                <a:spcPts val="0"/>
              </a:spcAft>
              <a:buSzPct val="72916"/>
              <a:buChar char="•"/>
            </a:pPr>
            <a:r>
              <a:rPr lang="en-US" dirty="0">
                <a:solidFill>
                  <a:schemeClr val="dk1"/>
                </a:solidFill>
              </a:rPr>
              <a:t>The application access is through the </a:t>
            </a:r>
            <a:r>
              <a:rPr lang="en-US" u="sng" dirty="0">
                <a:solidFill>
                  <a:schemeClr val="accent1"/>
                </a:solidFill>
                <a:hlinkClick r:id="rId3">
                  <a:extLst>
                    <a:ext uri="{A12FA001-AC4F-418D-AE19-62706E023703}">
                      <ahyp:hlinkClr xmlns:ahyp="http://schemas.microsoft.com/office/drawing/2018/hyperlinkcolor" val="tx"/>
                    </a:ext>
                  </a:extLst>
                </a:hlinkClick>
              </a:rPr>
              <a:t>Identity Management (</a:t>
            </a:r>
            <a:r>
              <a:rPr lang="en-US" u="sng" dirty="0" err="1">
                <a:solidFill>
                  <a:schemeClr val="accent1"/>
                </a:solidFill>
                <a:hlinkClick r:id="rId3">
                  <a:extLst>
                    <a:ext uri="{A12FA001-AC4F-418D-AE19-62706E023703}">
                      <ahyp:hlinkClr xmlns:ahyp="http://schemas.microsoft.com/office/drawing/2018/hyperlinkcolor" val="tx"/>
                    </a:ext>
                  </a:extLst>
                </a:hlinkClick>
              </a:rPr>
              <a:t>IdM</a:t>
            </a:r>
            <a:r>
              <a:rPr lang="en-US" u="sng" dirty="0">
                <a:solidFill>
                  <a:schemeClr val="accent1"/>
                </a:solidFill>
                <a:hlinkClick r:id="rId3">
                  <a:extLst>
                    <a:ext uri="{A12FA001-AC4F-418D-AE19-62706E023703}">
                      <ahyp:hlinkClr xmlns:ahyp="http://schemas.microsoft.com/office/drawing/2018/hyperlinkcolor" val="tx"/>
                    </a:ext>
                  </a:extLst>
                </a:hlinkClick>
              </a:rPr>
              <a:t>)</a:t>
            </a:r>
            <a:r>
              <a:rPr lang="en-US" dirty="0">
                <a:solidFill>
                  <a:schemeClr val="dk1"/>
                </a:solidFill>
              </a:rPr>
              <a:t> system, the same login and password system used for Data Pipeline and UIP.</a:t>
            </a:r>
            <a:endParaRPr dirty="0">
              <a:solidFill>
                <a:schemeClr val="dk1"/>
              </a:solidFill>
            </a:endParaRPr>
          </a:p>
          <a:p>
            <a:pPr marL="228600" lvl="0" indent="0" algn="l" rtl="0">
              <a:lnSpc>
                <a:spcPct val="90000"/>
              </a:lnSpc>
              <a:spcBef>
                <a:spcPts val="0"/>
              </a:spcBef>
              <a:spcAft>
                <a:spcPts val="0"/>
              </a:spcAft>
              <a:buSzPct val="117646"/>
              <a:buNone/>
            </a:pPr>
            <a:endParaRPr dirty="0">
              <a:solidFill>
                <a:schemeClr val="dk1"/>
              </a:solidFill>
            </a:endParaRPr>
          </a:p>
          <a:p>
            <a:pPr marL="228600" lvl="0" indent="-170656" algn="l" rtl="0">
              <a:lnSpc>
                <a:spcPct val="90000"/>
              </a:lnSpc>
              <a:spcBef>
                <a:spcPts val="1000"/>
              </a:spcBef>
              <a:spcAft>
                <a:spcPts val="0"/>
              </a:spcAft>
              <a:buSzPct val="72916"/>
              <a:buChar char="•"/>
            </a:pPr>
            <a:r>
              <a:rPr lang="en-US" dirty="0">
                <a:solidFill>
                  <a:schemeClr val="dk1"/>
                </a:solidFill>
              </a:rPr>
              <a:t>A good first step, if you </a:t>
            </a:r>
            <a:r>
              <a:rPr lang="en-US" i="1" dirty="0">
                <a:solidFill>
                  <a:schemeClr val="dk1"/>
                </a:solidFill>
              </a:rPr>
              <a:t>have used </a:t>
            </a:r>
            <a:r>
              <a:rPr lang="en-US" i="1" dirty="0" err="1">
                <a:solidFill>
                  <a:schemeClr val="dk1"/>
                </a:solidFill>
              </a:rPr>
              <a:t>IdM</a:t>
            </a:r>
            <a:r>
              <a:rPr lang="en-US" i="1" dirty="0">
                <a:solidFill>
                  <a:schemeClr val="dk1"/>
                </a:solidFill>
              </a:rPr>
              <a:t> before</a:t>
            </a:r>
            <a:r>
              <a:rPr lang="en-US" dirty="0">
                <a:solidFill>
                  <a:schemeClr val="dk1"/>
                </a:solidFill>
              </a:rPr>
              <a:t>, is to check with your District Local Assess Management (LAM) Group to grant you access to the </a:t>
            </a:r>
            <a:r>
              <a:rPr lang="en-US" b="1" dirty="0">
                <a:solidFill>
                  <a:schemeClr val="dk1"/>
                </a:solidFill>
              </a:rPr>
              <a:t>CONSAPP</a:t>
            </a:r>
            <a:r>
              <a:rPr lang="en-US" dirty="0">
                <a:solidFill>
                  <a:schemeClr val="dk1"/>
                </a:solidFill>
              </a:rPr>
              <a:t> application.</a:t>
            </a:r>
            <a:endParaRPr dirty="0">
              <a:solidFill>
                <a:schemeClr val="dk1"/>
              </a:solidFill>
            </a:endParaRPr>
          </a:p>
          <a:p>
            <a:pPr marL="228600" lvl="0" indent="0" algn="l" rtl="0">
              <a:lnSpc>
                <a:spcPct val="90000"/>
              </a:lnSpc>
              <a:spcBef>
                <a:spcPts val="1000"/>
              </a:spcBef>
              <a:spcAft>
                <a:spcPts val="0"/>
              </a:spcAft>
              <a:buSzPct val="117646"/>
              <a:buNone/>
            </a:pPr>
            <a:endParaRPr dirty="0">
              <a:solidFill>
                <a:schemeClr val="dk1"/>
              </a:solidFill>
            </a:endParaRPr>
          </a:p>
          <a:p>
            <a:pPr marL="228600" lvl="0" indent="-170656" algn="l" rtl="0">
              <a:lnSpc>
                <a:spcPct val="90000"/>
              </a:lnSpc>
              <a:spcBef>
                <a:spcPts val="1000"/>
              </a:spcBef>
              <a:spcAft>
                <a:spcPts val="0"/>
              </a:spcAft>
              <a:buSzPct val="72916"/>
              <a:buChar char="•"/>
            </a:pPr>
            <a:r>
              <a:rPr lang="en-US" dirty="0">
                <a:solidFill>
                  <a:schemeClr val="dk1"/>
                </a:solidFill>
              </a:rPr>
              <a:t>If you haven't used the </a:t>
            </a:r>
            <a:r>
              <a:rPr lang="en-US" dirty="0" err="1">
                <a:solidFill>
                  <a:schemeClr val="dk1"/>
                </a:solidFill>
              </a:rPr>
              <a:t>IdM</a:t>
            </a:r>
            <a:r>
              <a:rPr lang="en-US" dirty="0">
                <a:solidFill>
                  <a:schemeClr val="dk1"/>
                </a:solidFill>
              </a:rPr>
              <a:t> system before or are having trouble logging in with it, please use this </a:t>
            </a:r>
            <a:r>
              <a:rPr lang="en-US" u="sng" dirty="0">
                <a:solidFill>
                  <a:schemeClr val="accent1"/>
                </a:solidFill>
                <a:hlinkClick r:id="rId4">
                  <a:extLst>
                    <a:ext uri="{A12FA001-AC4F-418D-AE19-62706E023703}">
                      <ahyp:hlinkClr xmlns:ahyp="http://schemas.microsoft.com/office/drawing/2018/hyperlinkcolor" val="tx"/>
                    </a:ext>
                  </a:extLst>
                </a:hlinkClick>
              </a:rPr>
              <a:t>access assistance form</a:t>
            </a:r>
            <a:r>
              <a:rPr lang="en-US" dirty="0">
                <a:solidFill>
                  <a:schemeClr val="accent1"/>
                </a:solidFill>
              </a:rPr>
              <a:t> </a:t>
            </a:r>
            <a:r>
              <a:rPr lang="en-US" dirty="0">
                <a:solidFill>
                  <a:schemeClr val="dk1"/>
                </a:solidFill>
              </a:rPr>
              <a:t>to find your district's LAM Group.</a:t>
            </a:r>
            <a:endParaRPr dirty="0">
              <a:solidFill>
                <a:schemeClr val="dk1"/>
              </a:solidFill>
            </a:endParaRPr>
          </a:p>
          <a:p>
            <a:pPr marL="228600" lvl="0" indent="0" algn="l" rtl="0">
              <a:lnSpc>
                <a:spcPct val="90000"/>
              </a:lnSpc>
              <a:spcBef>
                <a:spcPts val="1000"/>
              </a:spcBef>
              <a:spcAft>
                <a:spcPts val="0"/>
              </a:spcAft>
              <a:buSzPct val="117646"/>
              <a:buNone/>
            </a:pPr>
            <a:endParaRPr dirty="0">
              <a:solidFill>
                <a:schemeClr val="dk1"/>
              </a:solidFill>
            </a:endParaRPr>
          </a:p>
          <a:p>
            <a:pPr marL="228600" lvl="0" indent="-170656" algn="l" rtl="0">
              <a:lnSpc>
                <a:spcPct val="90000"/>
              </a:lnSpc>
              <a:spcBef>
                <a:spcPts val="1000"/>
              </a:spcBef>
              <a:spcAft>
                <a:spcPts val="0"/>
              </a:spcAft>
              <a:buSzPct val="72916"/>
              <a:buChar char="•"/>
            </a:pPr>
            <a:r>
              <a:rPr lang="en-US" dirty="0">
                <a:solidFill>
                  <a:schemeClr val="dk1"/>
                </a:solidFill>
              </a:rPr>
              <a:t>If you have used </a:t>
            </a:r>
            <a:r>
              <a:rPr lang="en-US" dirty="0" err="1">
                <a:solidFill>
                  <a:schemeClr val="dk1"/>
                </a:solidFill>
              </a:rPr>
              <a:t>IdM</a:t>
            </a:r>
            <a:r>
              <a:rPr lang="en-US" dirty="0">
                <a:solidFill>
                  <a:schemeClr val="dk1"/>
                </a:solidFill>
              </a:rPr>
              <a:t> before and have confirmed you have access to the CONSAPP application, please contact us at </a:t>
            </a:r>
            <a:r>
              <a:rPr lang="en-US" u="sng" dirty="0">
                <a:solidFill>
                  <a:schemeClr val="accent1"/>
                </a:solidFill>
                <a:hlinkClick r:id="rId5">
                  <a:extLst>
                    <a:ext uri="{A12FA001-AC4F-418D-AE19-62706E023703}">
                      <ahyp:hlinkClr xmlns:ahyp="http://schemas.microsoft.com/office/drawing/2018/hyperlinkcolor" val="tx"/>
                    </a:ext>
                  </a:extLst>
                </a:hlinkClick>
              </a:rPr>
              <a:t>consolidatedapplications@cde.state.co.us</a:t>
            </a:r>
            <a:r>
              <a:rPr lang="en-US" dirty="0">
                <a:solidFill>
                  <a:schemeClr val="accent1"/>
                </a:solidFill>
              </a:rPr>
              <a:t> </a:t>
            </a:r>
            <a:r>
              <a:rPr lang="en-US" dirty="0">
                <a:solidFill>
                  <a:schemeClr val="dk1"/>
                </a:solidFill>
              </a:rPr>
              <a:t>for additional technical assistance.</a:t>
            </a:r>
            <a:endParaRPr dirty="0">
              <a:solidFill>
                <a:schemeClr val="dk1"/>
              </a:solidFill>
            </a:endParaRPr>
          </a:p>
          <a:p>
            <a:pPr marL="0" lvl="0" indent="0" algn="l" rtl="0">
              <a:lnSpc>
                <a:spcPct val="90000"/>
              </a:lnSpc>
              <a:spcBef>
                <a:spcPts val="1000"/>
              </a:spcBef>
              <a:spcAft>
                <a:spcPts val="0"/>
              </a:spcAft>
              <a:buSzPct val="117646"/>
              <a:buNone/>
            </a:pPr>
            <a:endParaRPr dirty="0">
              <a:solidFill>
                <a:schemeClr val="dk1"/>
              </a:solidFill>
            </a:endParaRPr>
          </a:p>
        </p:txBody>
      </p:sp>
      <p:sp>
        <p:nvSpPr>
          <p:cNvPr id="525" name="Google Shape;525;g15cf8fddcfd_2_388"/>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Accessing the PAR System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g15cf8fddcfd_2_39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
        <p:nvSpPr>
          <p:cNvPr id="534" name="Google Shape;534;g15cf8fddcfd_2_39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
        <p:nvSpPr>
          <p:cNvPr id="535" name="Google Shape;535;g15cf8fddcfd_2_39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
        <p:nvSpPr>
          <p:cNvPr id="536" name="Google Shape;536;g15cf8fddcfd_2_399"/>
          <p:cNvSpPr txBox="1">
            <a:spLocks noGrp="1"/>
          </p:cNvSpPr>
          <p:nvPr>
            <p:ph type="body" idx="1"/>
          </p:nvPr>
        </p:nvSpPr>
        <p:spPr>
          <a:xfrm>
            <a:off x="781050" y="1615440"/>
            <a:ext cx="7886700" cy="4640700"/>
          </a:xfrm>
          <a:prstGeom prst="rect">
            <a:avLst/>
          </a:prstGeom>
          <a:noFill/>
          <a:ln>
            <a:noFill/>
          </a:ln>
        </p:spPr>
        <p:txBody>
          <a:bodyPr spcFirstLastPara="1" wrap="square" lIns="0" tIns="0" rIns="0" bIns="45700" anchor="t" anchorCtr="0">
            <a:normAutofit/>
          </a:bodyPr>
          <a:lstStyle/>
          <a:p>
            <a:pPr marL="685800" lvl="1" indent="-206375" algn="l" rtl="0">
              <a:lnSpc>
                <a:spcPct val="100000"/>
              </a:lnSpc>
              <a:spcBef>
                <a:spcPts val="0"/>
              </a:spcBef>
              <a:spcAft>
                <a:spcPts val="0"/>
              </a:spcAft>
              <a:buSzPts val="1650"/>
              <a:buChar char="•"/>
            </a:pPr>
            <a:r>
              <a:rPr lang="en-US" b="1">
                <a:solidFill>
                  <a:schemeClr val="dk1"/>
                </a:solidFill>
              </a:rPr>
              <a:t>Narratives </a:t>
            </a:r>
            <a:r>
              <a:rPr lang="en-US">
                <a:solidFill>
                  <a:schemeClr val="dk1"/>
                </a:solidFill>
              </a:rPr>
              <a:t>- Each program narrative represents the LEA’s plans to implement the program requirements. </a:t>
            </a:r>
            <a:endParaRPr>
              <a:solidFill>
                <a:schemeClr val="dk1"/>
              </a:solidFill>
            </a:endParaRPr>
          </a:p>
          <a:p>
            <a:pPr marL="685800" lvl="0" indent="0" algn="l" rtl="0">
              <a:lnSpc>
                <a:spcPct val="100000"/>
              </a:lnSpc>
              <a:spcBef>
                <a:spcPts val="0"/>
              </a:spcBef>
              <a:spcAft>
                <a:spcPts val="0"/>
              </a:spcAft>
              <a:buClr>
                <a:schemeClr val="dk1"/>
              </a:buClr>
              <a:buSzPts val="2400"/>
              <a:buNone/>
            </a:pPr>
            <a:endParaRPr sz="1800">
              <a:solidFill>
                <a:schemeClr val="dk1"/>
              </a:solidFill>
            </a:endParaRPr>
          </a:p>
          <a:p>
            <a:pPr marL="1143000" lvl="2" indent="-219075" algn="l" rtl="0">
              <a:lnSpc>
                <a:spcPct val="90000"/>
              </a:lnSpc>
              <a:spcBef>
                <a:spcPts val="0"/>
              </a:spcBef>
              <a:spcAft>
                <a:spcPts val="0"/>
              </a:spcAft>
              <a:buSzPts val="1650"/>
              <a:buChar char="○"/>
            </a:pPr>
            <a:r>
              <a:rPr lang="en-US">
                <a:solidFill>
                  <a:schemeClr val="dk1"/>
                </a:solidFill>
              </a:rPr>
              <a:t>The narratives are locked after Final Approval. If narrative changes are needed, use the </a:t>
            </a:r>
            <a:r>
              <a:rPr lang="en-US" b="1">
                <a:solidFill>
                  <a:schemeClr val="dk1"/>
                </a:solidFill>
              </a:rPr>
              <a:t>General Comment box </a:t>
            </a:r>
            <a:r>
              <a:rPr lang="en-US">
                <a:solidFill>
                  <a:schemeClr val="dk1"/>
                </a:solidFill>
              </a:rPr>
              <a:t>at the end of the program Funds page in the budget.  </a:t>
            </a:r>
            <a:endParaRPr>
              <a:solidFill>
                <a:schemeClr val="dk1"/>
              </a:solidFill>
            </a:endParaRPr>
          </a:p>
          <a:p>
            <a:pPr marL="457200" lvl="1" indent="0" algn="l" rtl="0">
              <a:lnSpc>
                <a:spcPct val="90000"/>
              </a:lnSpc>
              <a:spcBef>
                <a:spcPts val="0"/>
              </a:spcBef>
              <a:spcAft>
                <a:spcPts val="0"/>
              </a:spcAft>
              <a:buClr>
                <a:srgbClr val="5C6670"/>
              </a:buClr>
              <a:buSzPts val="2400"/>
              <a:buFont typeface="Arial"/>
              <a:buNone/>
            </a:pPr>
            <a:endParaRPr>
              <a:solidFill>
                <a:schemeClr val="dk1"/>
              </a:solidFill>
            </a:endParaRPr>
          </a:p>
          <a:p>
            <a:pPr marL="685800" lvl="1" indent="-206375" algn="l" rtl="0">
              <a:lnSpc>
                <a:spcPct val="100000"/>
              </a:lnSpc>
              <a:spcBef>
                <a:spcPts val="0"/>
              </a:spcBef>
              <a:spcAft>
                <a:spcPts val="0"/>
              </a:spcAft>
              <a:buSzPts val="1650"/>
              <a:buChar char="•"/>
            </a:pPr>
            <a:r>
              <a:rPr lang="en-US" b="1">
                <a:solidFill>
                  <a:schemeClr val="dk1"/>
                </a:solidFill>
              </a:rPr>
              <a:t>Budget</a:t>
            </a:r>
            <a:r>
              <a:rPr lang="en-US">
                <a:solidFill>
                  <a:schemeClr val="dk1"/>
                </a:solidFill>
              </a:rPr>
              <a:t> </a:t>
            </a:r>
            <a:endParaRPr>
              <a:solidFill>
                <a:schemeClr val="dk1"/>
              </a:solidFill>
            </a:endParaRPr>
          </a:p>
          <a:p>
            <a:pPr marL="685800" lvl="0" indent="0" algn="l" rtl="0">
              <a:lnSpc>
                <a:spcPct val="100000"/>
              </a:lnSpc>
              <a:spcBef>
                <a:spcPts val="0"/>
              </a:spcBef>
              <a:spcAft>
                <a:spcPts val="0"/>
              </a:spcAft>
              <a:buClr>
                <a:schemeClr val="dk1"/>
              </a:buClr>
              <a:buSzPts val="2400"/>
              <a:buNone/>
            </a:pPr>
            <a:endParaRPr sz="1800">
              <a:solidFill>
                <a:schemeClr val="dk1"/>
              </a:solidFill>
            </a:endParaRPr>
          </a:p>
          <a:p>
            <a:pPr marL="1143000" lvl="2" indent="-219075" algn="l" rtl="0">
              <a:lnSpc>
                <a:spcPct val="90000"/>
              </a:lnSpc>
              <a:spcBef>
                <a:spcPts val="0"/>
              </a:spcBef>
              <a:spcAft>
                <a:spcPts val="0"/>
              </a:spcAft>
              <a:buSzPts val="1650"/>
              <a:buChar char="○"/>
            </a:pPr>
            <a:r>
              <a:rPr lang="en-US">
                <a:solidFill>
                  <a:schemeClr val="dk1"/>
                </a:solidFill>
              </a:rPr>
              <a:t>Select the “Funds” tab for the Title program within which changes will be submitted.</a:t>
            </a:r>
            <a:endParaRPr>
              <a:solidFill>
                <a:schemeClr val="dk1"/>
              </a:solidFill>
            </a:endParaRPr>
          </a:p>
          <a:p>
            <a:pPr marL="1143000" lvl="2" indent="-219075" algn="l" rtl="0">
              <a:lnSpc>
                <a:spcPct val="90000"/>
              </a:lnSpc>
              <a:spcBef>
                <a:spcPts val="0"/>
              </a:spcBef>
              <a:spcAft>
                <a:spcPts val="0"/>
              </a:spcAft>
              <a:buSzPts val="1650"/>
              <a:buChar char="○"/>
            </a:pPr>
            <a:r>
              <a:rPr lang="en-US">
                <a:solidFill>
                  <a:schemeClr val="dk1"/>
                </a:solidFill>
              </a:rPr>
              <a:t>Click on the “edit” tool at the end of the budget line item.  </a:t>
            </a:r>
            <a:endParaRPr>
              <a:solidFill>
                <a:schemeClr val="dk1"/>
              </a:solidFill>
            </a:endParaRPr>
          </a:p>
          <a:p>
            <a:pPr marL="1143000" lvl="2" indent="-219075" algn="l" rtl="0">
              <a:lnSpc>
                <a:spcPct val="90000"/>
              </a:lnSpc>
              <a:spcBef>
                <a:spcPts val="0"/>
              </a:spcBef>
              <a:spcAft>
                <a:spcPts val="0"/>
              </a:spcAft>
              <a:buSzPts val="1650"/>
              <a:buChar char="○"/>
            </a:pPr>
            <a:r>
              <a:rPr lang="en-US">
                <a:solidFill>
                  <a:schemeClr val="dk1"/>
                </a:solidFill>
              </a:rPr>
              <a:t>Provide the information requested, including a brief narrative description of the changes requested, to include the original approved amount, date of change requested to provide clarification for reviewers.  </a:t>
            </a:r>
            <a:endParaRPr>
              <a:solidFill>
                <a:schemeClr val="dk1"/>
              </a:solidFill>
            </a:endParaRPr>
          </a:p>
          <a:p>
            <a:pPr marL="1143000" lvl="2" indent="-219075" algn="l" rtl="0">
              <a:lnSpc>
                <a:spcPct val="90000"/>
              </a:lnSpc>
              <a:spcBef>
                <a:spcPts val="0"/>
              </a:spcBef>
              <a:spcAft>
                <a:spcPts val="0"/>
              </a:spcAft>
              <a:buSzPts val="1650"/>
              <a:buChar char="○"/>
            </a:pPr>
            <a:r>
              <a:rPr lang="en-US">
                <a:solidFill>
                  <a:schemeClr val="dk1"/>
                </a:solidFill>
              </a:rPr>
              <a:t>All highlighted cells must include the rationale for change.</a:t>
            </a:r>
            <a:endParaRPr>
              <a:solidFill>
                <a:schemeClr val="dk1"/>
              </a:solidFill>
            </a:endParaRPr>
          </a:p>
        </p:txBody>
      </p:sp>
      <p:sp>
        <p:nvSpPr>
          <p:cNvPr id="537" name="Google Shape;537;g15cf8fddcfd_2_399"/>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Making Changes in the PAR System</a:t>
            </a:r>
            <a:endParaRPr/>
          </a:p>
        </p:txBody>
      </p:sp>
      <p:pic>
        <p:nvPicPr>
          <p:cNvPr id="538" name="Google Shape;538;g15cf8fddcfd_2_3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45161" y="3206500"/>
            <a:ext cx="1428750" cy="771525"/>
          </a:xfrm>
          <a:prstGeom prst="rect">
            <a:avLst/>
          </a:prstGeom>
          <a:noFill/>
          <a:ln w="19050" cap="flat" cmpd="sng">
            <a:solidFill>
              <a:schemeClr val="dk2"/>
            </a:solidFill>
            <a:prstDash val="solid"/>
            <a:round/>
            <a:headEnd type="none" w="sm" len="sm"/>
            <a:tailEnd type="none" w="sm" len="sm"/>
          </a:ln>
        </p:spPr>
      </p:pic>
      <p:sp>
        <p:nvSpPr>
          <p:cNvPr id="539" name="Google Shape;539;g15cf8fddcfd_2_399">
            <a:extLst>
              <a:ext uri="{C183D7F6-B498-43B3-948B-1728B52AA6E4}">
                <adec:decorative xmlns:adec="http://schemas.microsoft.com/office/drawing/2017/decorative" val="1"/>
              </a:ext>
            </a:extLst>
          </p:cNvPr>
          <p:cNvSpPr/>
          <p:nvPr/>
        </p:nvSpPr>
        <p:spPr>
          <a:xfrm>
            <a:off x="7598850" y="3539325"/>
            <a:ext cx="320100" cy="40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g15cf8fddcfd_2_4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
        <p:nvSpPr>
          <p:cNvPr id="548" name="Google Shape;548;g15cf8fddcfd_2_4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
        <p:nvSpPr>
          <p:cNvPr id="549" name="Google Shape;549;g15cf8fddcfd_2_41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
        <p:nvSpPr>
          <p:cNvPr id="551" name="Google Shape;551;g15cf8fddcfd_2_41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Revision Request Format</a:t>
            </a:r>
            <a:endParaRPr/>
          </a:p>
        </p:txBody>
      </p:sp>
      <p:pic>
        <p:nvPicPr>
          <p:cNvPr id="552" name="Google Shape;552;g15cf8fddcfd_2_410" descr="A screen shot of a budget line change including the revision justification box."/>
          <p:cNvPicPr preferRelativeResize="0"/>
          <p:nvPr/>
        </p:nvPicPr>
        <p:blipFill rotWithShape="1">
          <a:blip r:embed="rId3">
            <a:alphaModFix/>
          </a:blip>
          <a:srcRect/>
          <a:stretch/>
        </p:blipFill>
        <p:spPr>
          <a:xfrm>
            <a:off x="0" y="1697332"/>
            <a:ext cx="6422223" cy="4366894"/>
          </a:xfrm>
          <a:prstGeom prst="rect">
            <a:avLst/>
          </a:prstGeom>
          <a:noFill/>
          <a:ln>
            <a:noFill/>
          </a:ln>
        </p:spPr>
      </p:pic>
      <p:sp>
        <p:nvSpPr>
          <p:cNvPr id="553" name="Google Shape;553;g15cf8fddcfd_2_410"/>
          <p:cNvSpPr txBox="1"/>
          <p:nvPr/>
        </p:nvSpPr>
        <p:spPr>
          <a:xfrm>
            <a:off x="6564575" y="1697325"/>
            <a:ext cx="2471400" cy="1416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For the justification, please include the </a:t>
            </a:r>
            <a:r>
              <a:rPr lang="en-US" sz="1600" b="1" i="0" u="none" strike="noStrike" cap="none">
                <a:solidFill>
                  <a:schemeClr val="dk1"/>
                </a:solidFill>
                <a:latin typeface="Calibri"/>
                <a:ea typeface="Calibri"/>
                <a:cs typeface="Calibri"/>
                <a:sym typeface="Calibri"/>
              </a:rPr>
              <a:t>date </a:t>
            </a:r>
            <a:r>
              <a:rPr lang="en-US" sz="1600" b="0" i="0" u="none" strike="noStrike" cap="none">
                <a:solidFill>
                  <a:schemeClr val="dk1"/>
                </a:solidFill>
                <a:latin typeface="Calibri"/>
                <a:ea typeface="Calibri"/>
                <a:cs typeface="Calibri"/>
                <a:sym typeface="Calibri"/>
              </a:rPr>
              <a:t>of revision request, the </a:t>
            </a:r>
            <a:r>
              <a:rPr lang="en-US" sz="1600" b="1" i="0" u="none" strike="noStrike" cap="none">
                <a:solidFill>
                  <a:schemeClr val="dk1"/>
                </a:solidFill>
                <a:latin typeface="Calibri"/>
                <a:ea typeface="Calibri"/>
                <a:cs typeface="Calibri"/>
                <a:sym typeface="Calibri"/>
              </a:rPr>
              <a:t>change</a:t>
            </a:r>
            <a:r>
              <a:rPr lang="en-US" sz="1600" b="0" i="0" u="none" strike="noStrike" cap="none">
                <a:solidFill>
                  <a:schemeClr val="dk1"/>
                </a:solidFill>
                <a:latin typeface="Calibri"/>
                <a:ea typeface="Calibri"/>
                <a:cs typeface="Calibri"/>
                <a:sym typeface="Calibri"/>
              </a:rPr>
              <a:t>, and the </a:t>
            </a:r>
            <a:r>
              <a:rPr lang="en-US" sz="1600" b="1" i="0" u="none" strike="noStrike" cap="none">
                <a:solidFill>
                  <a:schemeClr val="dk1"/>
                </a:solidFill>
                <a:latin typeface="Calibri"/>
                <a:ea typeface="Calibri"/>
                <a:cs typeface="Calibri"/>
                <a:sym typeface="Calibri"/>
              </a:rPr>
              <a:t>reason </a:t>
            </a:r>
            <a:r>
              <a:rPr lang="en-US" sz="1600" b="0" i="0" u="none" strike="noStrike" cap="none">
                <a:solidFill>
                  <a:schemeClr val="dk1"/>
                </a:solidFill>
                <a:latin typeface="Calibri"/>
                <a:ea typeface="Calibri"/>
                <a:cs typeface="Calibri"/>
                <a:sym typeface="Calibri"/>
              </a:rPr>
              <a:t>for making the change.</a:t>
            </a:r>
            <a:endParaRPr sz="1400" b="0" i="0" u="none" strike="noStrike" cap="none">
              <a:solidFill>
                <a:srgbClr val="000000"/>
              </a:solidFill>
              <a:latin typeface="Calibri"/>
              <a:ea typeface="Calibri"/>
              <a:cs typeface="Calibri"/>
              <a:sym typeface="Calibri"/>
            </a:endParaRPr>
          </a:p>
        </p:txBody>
      </p:sp>
      <p:sp>
        <p:nvSpPr>
          <p:cNvPr id="554" name="Google Shape;554;g15cf8fddcfd_2_410"/>
          <p:cNvSpPr txBox="1"/>
          <p:nvPr/>
        </p:nvSpPr>
        <p:spPr>
          <a:xfrm>
            <a:off x="6564575" y="3343550"/>
            <a:ext cx="2471400" cy="1385400"/>
          </a:xfrm>
          <a:prstGeom prst="rect">
            <a:avLst/>
          </a:prstGeom>
          <a:noFill/>
          <a:ln w="28575" cap="flat" cmpd="sng">
            <a:solidFill>
              <a:srgbClr val="0B539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Example: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01/31/23 The total amount was changed from $130,000 to $108,874 to update the amount to the actual amount spent.</a:t>
            </a:r>
            <a:endParaRPr sz="1400" b="0" i="0" u="none" strike="noStrike" cap="none">
              <a:solidFill>
                <a:srgbClr val="000000"/>
              </a:solidFill>
              <a:latin typeface="Arial"/>
              <a:ea typeface="Arial"/>
              <a:cs typeface="Arial"/>
              <a:sym typeface="Arial"/>
            </a:endParaRPr>
          </a:p>
        </p:txBody>
      </p:sp>
      <p:cxnSp>
        <p:nvCxnSpPr>
          <p:cNvPr id="555" name="Google Shape;555;g15cf8fddcfd_2_410" descr="Pointed to the revision justification box"/>
          <p:cNvCxnSpPr>
            <a:stCxn id="554" idx="2"/>
          </p:cNvCxnSpPr>
          <p:nvPr/>
        </p:nvCxnSpPr>
        <p:spPr>
          <a:xfrm rot="5400000">
            <a:off x="6901625" y="4526300"/>
            <a:ext cx="696000" cy="1101300"/>
          </a:xfrm>
          <a:prstGeom prst="bentConnector2">
            <a:avLst/>
          </a:prstGeom>
          <a:noFill/>
          <a:ln w="28575" cap="flat" cmpd="sng">
            <a:solidFill>
              <a:srgbClr val="FF0000"/>
            </a:solidFill>
            <a:prstDash val="solid"/>
            <a:miter lim="800000"/>
            <a:headEnd type="none" w="sm" len="sm"/>
            <a:tailEnd type="triangle" w="med" len="med"/>
          </a:ln>
        </p:spPr>
      </p:cxnSp>
      <p:sp>
        <p:nvSpPr>
          <p:cNvPr id="556" name="Google Shape;556;g15cf8fddcfd_2_410" descr="A red box draws attention to the subtitle revision justification."/>
          <p:cNvSpPr/>
          <p:nvPr/>
        </p:nvSpPr>
        <p:spPr>
          <a:xfrm>
            <a:off x="121450" y="5044325"/>
            <a:ext cx="1344000" cy="259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15cf8fddcfd_2_4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24</a:t>
            </a:fld>
            <a:endParaRPr/>
          </a:p>
        </p:txBody>
      </p:sp>
      <p:sp>
        <p:nvSpPr>
          <p:cNvPr id="563" name="Google Shape;563;g15cf8fddcfd_2_4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
        <p:nvSpPr>
          <p:cNvPr id="564" name="Google Shape;564;g15cf8fddcfd_2_4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
        <p:nvSpPr>
          <p:cNvPr id="565" name="Google Shape;565;g15cf8fddcfd_2_426"/>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dirty="0"/>
              <a:t>Review Rank Order (If applicable in Consolidated Application)</a:t>
            </a:r>
            <a:endParaRPr dirty="0"/>
          </a:p>
        </p:txBody>
      </p:sp>
      <p:sp>
        <p:nvSpPr>
          <p:cNvPr id="566" name="Google Shape;566;g15cf8fddcfd_2_426"/>
          <p:cNvSpPr txBox="1">
            <a:spLocks noGrp="1"/>
          </p:cNvSpPr>
          <p:nvPr>
            <p:ph type="body" idx="1"/>
          </p:nvPr>
        </p:nvSpPr>
        <p:spPr>
          <a:xfrm>
            <a:off x="628650" y="1880424"/>
            <a:ext cx="7886700" cy="4223400"/>
          </a:xfrm>
          <a:prstGeom prst="rect">
            <a:avLst/>
          </a:prstGeom>
          <a:noFill/>
          <a:ln>
            <a:noFill/>
          </a:ln>
        </p:spPr>
        <p:txBody>
          <a:bodyPr spcFirstLastPara="1" wrap="square" lIns="0" tIns="0" rIns="0" bIns="45700" anchor="t" anchorCtr="0">
            <a:normAutofit/>
          </a:bodyPr>
          <a:lstStyle/>
          <a:p>
            <a:pPr marL="228600" lvl="0" indent="-180975" algn="l" rtl="0">
              <a:lnSpc>
                <a:spcPct val="90000"/>
              </a:lnSpc>
              <a:spcBef>
                <a:spcPts val="0"/>
              </a:spcBef>
              <a:spcAft>
                <a:spcPts val="0"/>
              </a:spcAft>
              <a:buSzPts val="1650"/>
              <a:buChar char="●"/>
            </a:pPr>
            <a:r>
              <a:rPr lang="en-US">
                <a:solidFill>
                  <a:schemeClr val="dk1"/>
                </a:solidFill>
              </a:rPr>
              <a:t>Any changes to allocations or activities may disrupt rank order in Title I, Part A:</a:t>
            </a:r>
            <a:endParaRPr>
              <a:solidFill>
                <a:schemeClr val="dk1"/>
              </a:solidFill>
            </a:endParaRPr>
          </a:p>
          <a:p>
            <a:pPr marL="228600" lvl="0" indent="0" algn="l" rtl="0">
              <a:lnSpc>
                <a:spcPct val="90000"/>
              </a:lnSpc>
              <a:spcBef>
                <a:spcPts val="0"/>
              </a:spcBef>
              <a:spcAft>
                <a:spcPts val="0"/>
              </a:spcAft>
              <a:buSzPts val="2400"/>
              <a:buNone/>
            </a:pPr>
            <a:endParaRPr>
              <a:solidFill>
                <a:schemeClr val="dk1"/>
              </a:solidFill>
            </a:endParaRPr>
          </a:p>
          <a:p>
            <a:pPr marL="685800" lvl="1" indent="-206375" algn="l" rtl="0">
              <a:lnSpc>
                <a:spcPct val="90000"/>
              </a:lnSpc>
              <a:spcBef>
                <a:spcPts val="1000"/>
              </a:spcBef>
              <a:spcAft>
                <a:spcPts val="0"/>
              </a:spcAft>
              <a:buSzPts val="1650"/>
              <a:buFont typeface="Arial"/>
              <a:buChar char="○"/>
            </a:pPr>
            <a:r>
              <a:rPr lang="en-US" sz="2200">
                <a:solidFill>
                  <a:schemeClr val="dk1"/>
                </a:solidFill>
              </a:rPr>
              <a:t>Review the Locations Total page for any discrepancies in rank order and adjust budget if necessary.</a:t>
            </a:r>
            <a:endParaRPr sz="2200">
              <a:solidFill>
                <a:schemeClr val="dk1"/>
              </a:solidFill>
            </a:endParaRPr>
          </a:p>
          <a:p>
            <a:pPr marL="685800" lvl="0" indent="0" algn="l" rtl="0">
              <a:lnSpc>
                <a:spcPct val="90000"/>
              </a:lnSpc>
              <a:spcBef>
                <a:spcPts val="1000"/>
              </a:spcBef>
              <a:spcAft>
                <a:spcPts val="0"/>
              </a:spcAft>
              <a:buSzPts val="2400"/>
              <a:buNone/>
            </a:pPr>
            <a:endParaRPr sz="2200">
              <a:solidFill>
                <a:schemeClr val="dk1"/>
              </a:solidFill>
            </a:endParaRPr>
          </a:p>
          <a:p>
            <a:pPr marL="685800" lvl="1" indent="-206375" algn="l" rtl="0">
              <a:lnSpc>
                <a:spcPct val="90000"/>
              </a:lnSpc>
              <a:spcBef>
                <a:spcPts val="1000"/>
              </a:spcBef>
              <a:spcAft>
                <a:spcPts val="0"/>
              </a:spcAft>
              <a:buSzPts val="1650"/>
              <a:buFont typeface="Arial"/>
              <a:buChar char="○"/>
            </a:pPr>
            <a:r>
              <a:rPr lang="en-US" sz="2200">
                <a:solidFill>
                  <a:schemeClr val="dk1"/>
                </a:solidFill>
              </a:rPr>
              <a:t>LEA will be unable to submit the application until rank order issues are addressed.</a:t>
            </a:r>
            <a:endParaRPr sz="2200">
              <a:solidFill>
                <a:schemeClr val="dk1"/>
              </a:solidFill>
            </a:endParaRPr>
          </a:p>
        </p:txBody>
      </p:sp>
      <p:sp>
        <p:nvSpPr>
          <p:cNvPr id="567" name="Google Shape;567;g15cf8fddcfd_2_42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
        <p:nvSpPr>
          <p:cNvPr id="568" name="Google Shape;568;g15cf8fddcfd_2_426" descr="Rank order does not apply to districts that choose method of serving (districts less than 1000)."/>
          <p:cNvSpPr/>
          <p:nvPr/>
        </p:nvSpPr>
        <p:spPr>
          <a:xfrm>
            <a:off x="4218450" y="4744725"/>
            <a:ext cx="4461300" cy="1020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15cf8fddcfd_2_426"/>
          <p:cNvSpPr txBox="1"/>
          <p:nvPr/>
        </p:nvSpPr>
        <p:spPr>
          <a:xfrm>
            <a:off x="4348000" y="4841900"/>
            <a:ext cx="4250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Rank order does not apply to LEAs that choose district less than 1000 as the method of serving Title I funds in Module-A of the Consolidated Application.</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164daf8e51d_0_15"/>
          <p:cNvSpPr txBox="1">
            <a:spLocks noGrp="1"/>
          </p:cNvSpPr>
          <p:nvPr>
            <p:ph type="title"/>
          </p:nvPr>
        </p:nvSpPr>
        <p:spPr>
          <a:xfrm>
            <a:off x="245200" y="388648"/>
            <a:ext cx="6081900" cy="622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Specific to ESSER III PARs</a:t>
            </a:r>
            <a:endParaRPr/>
          </a:p>
        </p:txBody>
      </p:sp>
      <p:sp>
        <p:nvSpPr>
          <p:cNvPr id="576" name="Google Shape;576;g164daf8e51d_0_15"/>
          <p:cNvSpPr txBox="1">
            <a:spLocks noGrp="1"/>
          </p:cNvSpPr>
          <p:nvPr>
            <p:ph type="body" idx="1"/>
          </p:nvPr>
        </p:nvSpPr>
        <p:spPr>
          <a:xfrm>
            <a:off x="380550" y="1463050"/>
            <a:ext cx="8274900" cy="4640700"/>
          </a:xfrm>
          <a:prstGeom prst="rect">
            <a:avLst/>
          </a:prstGeom>
          <a:noFill/>
          <a:ln>
            <a:noFill/>
          </a:ln>
        </p:spPr>
        <p:txBody>
          <a:bodyPr spcFirstLastPara="1" wrap="square" lIns="0" tIns="0" rIns="0" bIns="45700" anchor="t" anchorCtr="0">
            <a:normAutofit/>
          </a:bodyPr>
          <a:lstStyle/>
          <a:p>
            <a:pPr marL="457200" lvl="0" indent="-333375" algn="l" rtl="0">
              <a:lnSpc>
                <a:spcPct val="90000"/>
              </a:lnSpc>
              <a:spcBef>
                <a:spcPts val="1000"/>
              </a:spcBef>
              <a:spcAft>
                <a:spcPts val="0"/>
              </a:spcAft>
              <a:buClr>
                <a:schemeClr val="dk1"/>
              </a:buClr>
              <a:buSzPts val="1650"/>
              <a:buChar char="●"/>
            </a:pPr>
            <a:r>
              <a:rPr lang="en-US">
                <a:solidFill>
                  <a:schemeClr val="dk1"/>
                </a:solidFill>
              </a:rPr>
              <a:t>When submitting a PAR request for ESSER III funded activities, please ensure that the revisions will not impact the 20% set aside for addressing the impact of lost instructional time. </a:t>
            </a:r>
            <a:endParaRPr>
              <a:solidFill>
                <a:schemeClr val="dk1"/>
              </a:solidFill>
            </a:endParaRPr>
          </a:p>
          <a:p>
            <a:pPr marL="457200" lvl="0" indent="0" algn="l" rtl="0">
              <a:lnSpc>
                <a:spcPct val="90000"/>
              </a:lnSpc>
              <a:spcBef>
                <a:spcPts val="1200"/>
              </a:spcBef>
              <a:spcAft>
                <a:spcPts val="0"/>
              </a:spcAft>
              <a:buSzPts val="2400"/>
              <a:buNone/>
            </a:pPr>
            <a:endParaRPr>
              <a:solidFill>
                <a:schemeClr val="dk1"/>
              </a:solidFill>
            </a:endParaRPr>
          </a:p>
          <a:p>
            <a:pPr marL="457200" lvl="0" indent="-333375" algn="l" rtl="0">
              <a:lnSpc>
                <a:spcPct val="90000"/>
              </a:lnSpc>
              <a:spcBef>
                <a:spcPts val="1200"/>
              </a:spcBef>
              <a:spcAft>
                <a:spcPts val="0"/>
              </a:spcAft>
              <a:buClr>
                <a:schemeClr val="dk1"/>
              </a:buClr>
              <a:buSzPts val="1650"/>
              <a:buChar char="●"/>
            </a:pPr>
            <a:r>
              <a:rPr lang="en-US">
                <a:solidFill>
                  <a:schemeClr val="dk1"/>
                </a:solidFill>
              </a:rPr>
              <a:t>In other words, always make sure that a minimum of 20% is being used to address the impact of lost instructional time. </a:t>
            </a:r>
            <a:endParaRPr>
              <a:solidFill>
                <a:schemeClr val="dk1"/>
              </a:solidFill>
            </a:endParaRPr>
          </a:p>
          <a:p>
            <a:pPr marL="457200" lvl="0" indent="0" algn="l" rtl="0">
              <a:lnSpc>
                <a:spcPct val="90000"/>
              </a:lnSpc>
              <a:spcBef>
                <a:spcPts val="1200"/>
              </a:spcBef>
              <a:spcAft>
                <a:spcPts val="0"/>
              </a:spcAft>
              <a:buSzPts val="2400"/>
              <a:buNone/>
            </a:pPr>
            <a:endParaRPr>
              <a:solidFill>
                <a:schemeClr val="dk1"/>
              </a:solidFill>
            </a:endParaRPr>
          </a:p>
          <a:p>
            <a:pPr marL="457200" lvl="0" indent="-333375" algn="l" rtl="0">
              <a:lnSpc>
                <a:spcPct val="90000"/>
              </a:lnSpc>
              <a:spcBef>
                <a:spcPts val="1200"/>
              </a:spcBef>
              <a:spcAft>
                <a:spcPts val="0"/>
              </a:spcAft>
              <a:buClr>
                <a:schemeClr val="dk1"/>
              </a:buClr>
              <a:buSzPts val="1650"/>
              <a:buChar char="●"/>
            </a:pPr>
            <a:r>
              <a:rPr lang="en-US">
                <a:solidFill>
                  <a:schemeClr val="dk1"/>
                </a:solidFill>
              </a:rPr>
              <a:t>This may require revisions to other activities through the PAR process, if the activities earmarked for the 20% now total less than 20%. </a:t>
            </a:r>
            <a:endParaRPr>
              <a:solidFill>
                <a:schemeClr val="dk1"/>
              </a:solidFill>
            </a:endParaRPr>
          </a:p>
        </p:txBody>
      </p:sp>
      <p:sp>
        <p:nvSpPr>
          <p:cNvPr id="577" name="Google Shape;577;g164daf8e51d_0_1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25</a:t>
            </a:fld>
            <a:endParaRPr/>
          </a:p>
        </p:txBody>
      </p:sp>
      <p:sp>
        <p:nvSpPr>
          <p:cNvPr id="578" name="Google Shape;578;g164daf8e51d_0_15"/>
          <p:cNvSpPr/>
          <p:nvPr/>
        </p:nvSpPr>
        <p:spPr>
          <a:xfrm>
            <a:off x="2916100" y="5336550"/>
            <a:ext cx="3872700" cy="956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Also ESSER specific - if an activity year has been changed or needs to be changed, consider submitting a PAR.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5cf8fddcfd_2_4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
        <p:nvSpPr>
          <p:cNvPr id="585" name="Google Shape;585;g15cf8fddcfd_2_4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26</a:t>
            </a:fld>
            <a:endParaRPr/>
          </a:p>
        </p:txBody>
      </p:sp>
      <p:sp>
        <p:nvSpPr>
          <p:cNvPr id="586" name="Google Shape;586;g15cf8fddcfd_2_4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26</a:t>
            </a:fld>
            <a:endParaRPr/>
          </a:p>
        </p:txBody>
      </p:sp>
      <p:sp>
        <p:nvSpPr>
          <p:cNvPr id="587" name="Google Shape;587;g15cf8fddcfd_2_43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fontScale="92500"/>
          </a:bodyPr>
          <a:lstStyle/>
          <a:p>
            <a:pPr marL="457200" lvl="0" indent="-331390" algn="l" rtl="0">
              <a:lnSpc>
                <a:spcPct val="90000"/>
              </a:lnSpc>
              <a:spcBef>
                <a:spcPts val="0"/>
              </a:spcBef>
              <a:spcAft>
                <a:spcPts val="0"/>
              </a:spcAft>
              <a:buSzPct val="72916"/>
              <a:buChar char="●"/>
            </a:pPr>
            <a:r>
              <a:rPr lang="en-US">
                <a:solidFill>
                  <a:schemeClr val="dk1"/>
                </a:solidFill>
              </a:rPr>
              <a:t>Before submitting PAR Requests to CDE for review:</a:t>
            </a:r>
            <a:endParaRPr/>
          </a:p>
          <a:p>
            <a:pPr marL="228600" lvl="0" indent="0" algn="l" rtl="0">
              <a:lnSpc>
                <a:spcPct val="90000"/>
              </a:lnSpc>
              <a:spcBef>
                <a:spcPts val="0"/>
              </a:spcBef>
              <a:spcAft>
                <a:spcPts val="0"/>
              </a:spcAft>
              <a:buSzPct val="108108"/>
              <a:buNone/>
            </a:pPr>
            <a:endParaRPr>
              <a:solidFill>
                <a:schemeClr val="dk1"/>
              </a:solidFill>
            </a:endParaRPr>
          </a:p>
          <a:p>
            <a:pPr marL="822960" lvl="1" indent="-178990" algn="l" rtl="0">
              <a:lnSpc>
                <a:spcPct val="90000"/>
              </a:lnSpc>
              <a:spcBef>
                <a:spcPts val="500"/>
              </a:spcBef>
              <a:spcAft>
                <a:spcPts val="0"/>
              </a:spcAft>
              <a:buSzPct val="72916"/>
              <a:buChar char="○"/>
            </a:pPr>
            <a:r>
              <a:rPr lang="en-US" sz="2400">
                <a:solidFill>
                  <a:schemeClr val="dk1"/>
                </a:solidFill>
              </a:rPr>
              <a:t>Confirm that all Title programs have been reviewed and included in the ESEA Consolidated Application.</a:t>
            </a:r>
            <a:endParaRPr sz="2400">
              <a:solidFill>
                <a:schemeClr val="dk1"/>
              </a:solidFill>
            </a:endParaRPr>
          </a:p>
          <a:p>
            <a:pPr marL="685800" lvl="0" indent="0" algn="l" rtl="0">
              <a:lnSpc>
                <a:spcPct val="90000"/>
              </a:lnSpc>
              <a:spcBef>
                <a:spcPts val="500"/>
              </a:spcBef>
              <a:spcAft>
                <a:spcPts val="0"/>
              </a:spcAft>
              <a:buSzPct val="108108"/>
              <a:buNone/>
            </a:pPr>
            <a:endParaRPr>
              <a:solidFill>
                <a:schemeClr val="dk1"/>
              </a:solidFill>
            </a:endParaRPr>
          </a:p>
          <a:p>
            <a:pPr marL="822960" lvl="1" indent="-178990" algn="l" rtl="0">
              <a:lnSpc>
                <a:spcPct val="90000"/>
              </a:lnSpc>
              <a:spcBef>
                <a:spcPts val="500"/>
              </a:spcBef>
              <a:spcAft>
                <a:spcPts val="0"/>
              </a:spcAft>
              <a:buSzPct val="72916"/>
              <a:buChar char="○"/>
            </a:pPr>
            <a:r>
              <a:rPr lang="en-US" sz="2400">
                <a:solidFill>
                  <a:schemeClr val="dk1"/>
                </a:solidFill>
              </a:rPr>
              <a:t>Carefully review and ensure that the budget summary in Module-C is balanced in the ESEA Consolidated Application.</a:t>
            </a:r>
            <a:endParaRPr sz="2400">
              <a:solidFill>
                <a:schemeClr val="dk1"/>
              </a:solidFill>
            </a:endParaRPr>
          </a:p>
          <a:p>
            <a:pPr marL="685800" lvl="0" indent="0" algn="l" rtl="0">
              <a:lnSpc>
                <a:spcPct val="90000"/>
              </a:lnSpc>
              <a:spcBef>
                <a:spcPts val="500"/>
              </a:spcBef>
              <a:spcAft>
                <a:spcPts val="0"/>
              </a:spcAft>
              <a:buSzPct val="108108"/>
              <a:buNone/>
            </a:pPr>
            <a:endParaRPr>
              <a:solidFill>
                <a:schemeClr val="dk1"/>
              </a:solidFill>
            </a:endParaRPr>
          </a:p>
          <a:p>
            <a:pPr marL="822960" lvl="1" indent="-178990" algn="l" rtl="0">
              <a:lnSpc>
                <a:spcPct val="90000"/>
              </a:lnSpc>
              <a:spcBef>
                <a:spcPts val="500"/>
              </a:spcBef>
              <a:spcAft>
                <a:spcPts val="0"/>
              </a:spcAft>
              <a:buSzPct val="72916"/>
              <a:buChar char="○"/>
            </a:pPr>
            <a:r>
              <a:rPr lang="en-US" sz="2400">
                <a:solidFill>
                  <a:schemeClr val="dk1"/>
                </a:solidFill>
              </a:rPr>
              <a:t>While a new signature authorization is not required for PAR requests, LEAs/BOCES should be continually informing their board members and any relevant parties such as fiscal and program departments of their plan changes related to ESSER and the ESEA Consolidated Applications.</a:t>
            </a:r>
            <a:endParaRPr sz="2800">
              <a:solidFill>
                <a:schemeClr val="dk1"/>
              </a:solidFill>
            </a:endParaRPr>
          </a:p>
          <a:p>
            <a:pPr marL="228600" lvl="0" indent="-76200" algn="l" rtl="0">
              <a:lnSpc>
                <a:spcPct val="90000"/>
              </a:lnSpc>
              <a:spcBef>
                <a:spcPts val="1000"/>
              </a:spcBef>
              <a:spcAft>
                <a:spcPts val="0"/>
              </a:spcAft>
              <a:buClr>
                <a:schemeClr val="dk1"/>
              </a:buClr>
              <a:buSzPct val="100000"/>
              <a:buNone/>
            </a:pPr>
            <a:endParaRPr>
              <a:solidFill>
                <a:schemeClr val="dk1"/>
              </a:solidFill>
            </a:endParaRPr>
          </a:p>
          <a:p>
            <a:pPr marL="228600" lvl="0" indent="-76200" algn="l" rtl="0">
              <a:lnSpc>
                <a:spcPct val="90000"/>
              </a:lnSpc>
              <a:spcBef>
                <a:spcPts val="1000"/>
              </a:spcBef>
              <a:spcAft>
                <a:spcPts val="0"/>
              </a:spcAft>
              <a:buClr>
                <a:schemeClr val="dk1"/>
              </a:buClr>
              <a:buSzPct val="100000"/>
              <a:buNone/>
            </a:pPr>
            <a:endParaRPr>
              <a:solidFill>
                <a:schemeClr val="dk1"/>
              </a:solidFill>
            </a:endParaRPr>
          </a:p>
        </p:txBody>
      </p:sp>
      <p:sp>
        <p:nvSpPr>
          <p:cNvPr id="588" name="Google Shape;588;g15cf8fddcfd_2_4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26</a:t>
            </a:fld>
            <a:endParaRPr/>
          </a:p>
        </p:txBody>
      </p:sp>
      <p:sp>
        <p:nvSpPr>
          <p:cNvPr id="589" name="Google Shape;589;g15cf8fddcfd_2_436"/>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Final Steps in PAR Submission Process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15cf8fddcfd_2_44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PARs are submitted …</a:t>
            </a:r>
            <a:br>
              <a:rPr lang="en-US"/>
            </a:br>
            <a:r>
              <a:rPr lang="en-US"/>
              <a:t>Now what? </a:t>
            </a:r>
            <a:endParaRPr/>
          </a:p>
        </p:txBody>
      </p:sp>
      <p:sp>
        <p:nvSpPr>
          <p:cNvPr id="596" name="Google Shape;596;g15cf8fddcfd_2_44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15cf8fddcfd_2_45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
        <p:nvSpPr>
          <p:cNvPr id="603" name="Google Shape;603;g15cf8fddcfd_2_45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28</a:t>
            </a:fld>
            <a:endParaRPr/>
          </a:p>
        </p:txBody>
      </p:sp>
      <p:sp>
        <p:nvSpPr>
          <p:cNvPr id="604" name="Google Shape;604;g15cf8fddcfd_2_45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28</a:t>
            </a:fld>
            <a:endParaRPr/>
          </a:p>
        </p:txBody>
      </p:sp>
      <p:sp>
        <p:nvSpPr>
          <p:cNvPr id="605" name="Google Shape;605;g15cf8fddcfd_2_45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342900" lvl="0" indent="-342900" algn="l" rtl="0">
              <a:lnSpc>
                <a:spcPct val="100000"/>
              </a:lnSpc>
              <a:spcBef>
                <a:spcPts val="0"/>
              </a:spcBef>
              <a:spcAft>
                <a:spcPts val="0"/>
              </a:spcAft>
              <a:buSzPts val="2400"/>
              <a:buFont typeface="Arial"/>
              <a:buChar char="•"/>
            </a:pPr>
            <a:r>
              <a:rPr lang="en-US">
                <a:solidFill>
                  <a:schemeClr val="dk1"/>
                </a:solidFill>
              </a:rPr>
              <a:t>CDE program staff will review revision requests on a continuous basis.</a:t>
            </a:r>
            <a:endParaRPr/>
          </a:p>
          <a:p>
            <a:pPr marL="342900" lvl="0" indent="-190500" algn="l" rtl="0">
              <a:lnSpc>
                <a:spcPct val="100000"/>
              </a:lnSpc>
              <a:spcBef>
                <a:spcPts val="0"/>
              </a:spcBef>
              <a:spcAft>
                <a:spcPts val="0"/>
              </a:spcAft>
              <a:buClr>
                <a:schemeClr val="dk1"/>
              </a:buClr>
              <a:buSzPts val="2400"/>
              <a:buNone/>
            </a:pPr>
            <a:endParaRPr>
              <a:solidFill>
                <a:schemeClr val="dk1"/>
              </a:solidFill>
            </a:endParaRPr>
          </a:p>
          <a:p>
            <a:pPr marL="342900" lvl="0" indent="-342900" algn="l" rtl="0">
              <a:lnSpc>
                <a:spcPct val="100000"/>
              </a:lnSpc>
              <a:spcBef>
                <a:spcPts val="0"/>
              </a:spcBef>
              <a:spcAft>
                <a:spcPts val="0"/>
              </a:spcAft>
              <a:buSzPts val="2400"/>
              <a:buFont typeface="Arial"/>
              <a:buChar char="•"/>
            </a:pPr>
            <a:r>
              <a:rPr lang="en-US">
                <a:solidFill>
                  <a:schemeClr val="dk1"/>
                </a:solidFill>
              </a:rPr>
              <a:t>You can anticipate a response within two weeks of submission.</a:t>
            </a:r>
            <a:endParaRPr/>
          </a:p>
          <a:p>
            <a:pPr marL="342900" lvl="0" indent="-190500" algn="l" rtl="0">
              <a:lnSpc>
                <a:spcPct val="100000"/>
              </a:lnSpc>
              <a:spcBef>
                <a:spcPts val="1000"/>
              </a:spcBef>
              <a:spcAft>
                <a:spcPts val="0"/>
              </a:spcAft>
              <a:buClr>
                <a:srgbClr val="5C6670"/>
              </a:buClr>
              <a:buSzPts val="2400"/>
              <a:buFont typeface="Arial"/>
              <a:buNone/>
            </a:pPr>
            <a:endParaRPr/>
          </a:p>
          <a:p>
            <a:pPr marL="342900" lvl="0" indent="-342900" algn="l" rtl="0">
              <a:lnSpc>
                <a:spcPct val="100000"/>
              </a:lnSpc>
              <a:spcBef>
                <a:spcPts val="1000"/>
              </a:spcBef>
              <a:spcAft>
                <a:spcPts val="0"/>
              </a:spcAft>
              <a:buSzPts val="2400"/>
              <a:buFont typeface="Arial"/>
              <a:buChar char="•"/>
            </a:pPr>
            <a:r>
              <a:rPr lang="en-US">
                <a:solidFill>
                  <a:schemeClr val="dk1"/>
                </a:solidFill>
              </a:rPr>
              <a:t>For program specific questions, contact your </a:t>
            </a:r>
            <a:r>
              <a:rPr lang="en-US" u="sng">
                <a:solidFill>
                  <a:schemeClr val="accent5"/>
                </a:solidFill>
                <a:hlinkClick r:id="rId3">
                  <a:extLst>
                    <a:ext uri="{A12FA001-AC4F-418D-AE19-62706E023703}">
                      <ahyp:hlinkClr xmlns:ahyp="http://schemas.microsoft.com/office/drawing/2018/hyperlinkcolor" val="tx"/>
                    </a:ext>
                  </a:extLst>
                </a:hlinkClick>
              </a:rPr>
              <a:t>ESEA Regional Contact</a:t>
            </a:r>
            <a:r>
              <a:rPr lang="en-US"/>
              <a:t> or </a:t>
            </a:r>
            <a:r>
              <a:rPr lang="en-US" u="sng">
                <a:solidFill>
                  <a:schemeClr val="accent5"/>
                </a:solidFill>
                <a:hlinkClick r:id="rId4">
                  <a:extLst>
                    <a:ext uri="{A12FA001-AC4F-418D-AE19-62706E023703}">
                      <ahyp:hlinkClr xmlns:ahyp="http://schemas.microsoft.com/office/drawing/2018/hyperlinkcolor" val="tx"/>
                    </a:ext>
                  </a:extLst>
                </a:hlinkClick>
              </a:rPr>
              <a:t>ESSER Contact</a:t>
            </a:r>
            <a:r>
              <a:rPr lang="en-US"/>
              <a:t>.  </a:t>
            </a:r>
            <a:endParaRPr/>
          </a:p>
          <a:p>
            <a:pPr marL="342900" lvl="0" indent="-190500" algn="l" rtl="0">
              <a:lnSpc>
                <a:spcPct val="100000"/>
              </a:lnSpc>
              <a:spcBef>
                <a:spcPts val="1000"/>
              </a:spcBef>
              <a:spcAft>
                <a:spcPts val="0"/>
              </a:spcAft>
              <a:buClr>
                <a:srgbClr val="5C6670"/>
              </a:buClr>
              <a:buSzPts val="2400"/>
              <a:buFont typeface="Arial"/>
              <a:buNone/>
            </a:pPr>
            <a:endParaRPr/>
          </a:p>
          <a:p>
            <a:pPr marL="342900" lvl="0" indent="-342900" algn="l" rtl="0">
              <a:lnSpc>
                <a:spcPct val="100000"/>
              </a:lnSpc>
              <a:spcBef>
                <a:spcPts val="1000"/>
              </a:spcBef>
              <a:spcAft>
                <a:spcPts val="0"/>
              </a:spcAft>
              <a:buSzPts val="2400"/>
              <a:buFont typeface="Arial"/>
              <a:buChar char="•"/>
            </a:pPr>
            <a:r>
              <a:rPr lang="en-US">
                <a:solidFill>
                  <a:schemeClr val="dk1"/>
                </a:solidFill>
              </a:rPr>
              <a:t>For general Post-Award Revision (PAR) request questions, contact </a:t>
            </a:r>
            <a:r>
              <a:rPr lang="en-US" u="sng">
                <a:solidFill>
                  <a:schemeClr val="accent5"/>
                </a:solidFill>
                <a:hlinkClick r:id="rId5">
                  <a:extLst>
                    <a:ext uri="{A12FA001-AC4F-418D-AE19-62706E023703}">
                      <ahyp:hlinkClr xmlns:ahyp="http://schemas.microsoft.com/office/drawing/2018/hyperlinkcolor" val="tx"/>
                    </a:ext>
                  </a:extLst>
                </a:hlinkClick>
              </a:rPr>
              <a:t>consolidatedapplications@cde.state.co.us</a:t>
            </a:r>
            <a:r>
              <a:rPr lang="en-US"/>
              <a:t>.  </a:t>
            </a:r>
            <a:r>
              <a:rPr lang="en-US" u="sng">
                <a:solidFill>
                  <a:schemeClr val="accent5"/>
                </a:solidFill>
              </a:rPr>
              <a:t> </a:t>
            </a:r>
            <a:endParaRPr u="sng"/>
          </a:p>
          <a:p>
            <a:pPr marL="228600" lvl="0" indent="-76200" algn="l" rtl="0">
              <a:lnSpc>
                <a:spcPct val="90000"/>
              </a:lnSpc>
              <a:spcBef>
                <a:spcPts val="1000"/>
              </a:spcBef>
              <a:spcAft>
                <a:spcPts val="0"/>
              </a:spcAft>
              <a:buClr>
                <a:schemeClr val="dk1"/>
              </a:buClr>
              <a:buSzPts val="2400"/>
              <a:buNone/>
            </a:pPr>
            <a:endParaRPr/>
          </a:p>
          <a:p>
            <a:pPr marL="228600" lvl="0" indent="-76200" algn="l" rtl="0">
              <a:lnSpc>
                <a:spcPct val="90000"/>
              </a:lnSpc>
              <a:spcBef>
                <a:spcPts val="1000"/>
              </a:spcBef>
              <a:spcAft>
                <a:spcPts val="0"/>
              </a:spcAft>
              <a:buClr>
                <a:schemeClr val="dk1"/>
              </a:buClr>
              <a:buSzPts val="2400"/>
              <a:buNone/>
            </a:pPr>
            <a:endParaRPr>
              <a:solidFill>
                <a:schemeClr val="dk1"/>
              </a:solidFill>
            </a:endParaRPr>
          </a:p>
        </p:txBody>
      </p:sp>
      <p:sp>
        <p:nvSpPr>
          <p:cNvPr id="606" name="Google Shape;606;g15cf8fddcfd_2_45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28</a:t>
            </a:fld>
            <a:endParaRPr/>
          </a:p>
        </p:txBody>
      </p:sp>
      <p:sp>
        <p:nvSpPr>
          <p:cNvPr id="607" name="Google Shape;607;g15cf8fddcfd_2_45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PAR Review and Approval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16579839f8d_1_1"/>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444"/>
              <a:buNone/>
            </a:pPr>
            <a:r>
              <a:rPr lang="en-US" sz="4622"/>
              <a:t>Questions? </a:t>
            </a:r>
            <a:endParaRPr sz="4622"/>
          </a:p>
          <a:p>
            <a:pPr marL="0" lvl="0" indent="0" algn="ctr" rtl="0">
              <a:lnSpc>
                <a:spcPct val="90000"/>
              </a:lnSpc>
              <a:spcBef>
                <a:spcPts val="0"/>
              </a:spcBef>
              <a:spcAft>
                <a:spcPts val="0"/>
              </a:spcAft>
              <a:buSzPts val="4444"/>
              <a:buNone/>
            </a:pPr>
            <a:endParaRPr/>
          </a:p>
          <a:p>
            <a:pPr marL="0" lvl="0" indent="0" algn="ctr" rtl="0">
              <a:lnSpc>
                <a:spcPct val="90000"/>
              </a:lnSpc>
              <a:spcBef>
                <a:spcPts val="0"/>
              </a:spcBef>
              <a:spcAft>
                <a:spcPts val="0"/>
              </a:spcAft>
              <a:buSzPts val="4444"/>
              <a:buNone/>
            </a:pPr>
            <a:endParaRPr i="1"/>
          </a:p>
        </p:txBody>
      </p:sp>
      <p:sp>
        <p:nvSpPr>
          <p:cNvPr id="614" name="Google Shape;614;g16579839f8d_1_1"/>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lt1"/>
                </a:solidFill>
              </a:rPr>
              <a:t>29</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66717d5beb_21_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81000" algn="l" rtl="0">
              <a:lnSpc>
                <a:spcPct val="115000"/>
              </a:lnSpc>
              <a:spcBef>
                <a:spcPts val="0"/>
              </a:spcBef>
              <a:spcAft>
                <a:spcPts val="0"/>
              </a:spcAft>
              <a:buClr>
                <a:schemeClr val="dk1"/>
              </a:buClr>
              <a:buSzPts val="2400"/>
              <a:buChar char="●"/>
            </a:pPr>
            <a:r>
              <a:rPr lang="en-US" b="1">
                <a:solidFill>
                  <a:schemeClr val="dk1"/>
                </a:solidFill>
              </a:rPr>
              <a:t>Presenter</a:t>
            </a:r>
            <a:r>
              <a:rPr lang="en-US">
                <a:solidFill>
                  <a:schemeClr val="dk1"/>
                </a:solidFill>
              </a:rPr>
              <a:t>: Evita Byrd, ESEA Title I Specialist</a:t>
            </a:r>
            <a:endParaRPr>
              <a:solidFill>
                <a:schemeClr val="dk1"/>
              </a:solidFill>
            </a:endParaRPr>
          </a:p>
          <a:p>
            <a:pPr marL="457200" lvl="0" indent="0" algn="l" rtl="0">
              <a:lnSpc>
                <a:spcPct val="115000"/>
              </a:lnSpc>
              <a:spcBef>
                <a:spcPts val="0"/>
              </a:spcBef>
              <a:spcAft>
                <a:spcPts val="0"/>
              </a:spcAft>
              <a:buSzPts val="2400"/>
              <a:buNone/>
            </a:pPr>
            <a:endParaRPr>
              <a:solidFill>
                <a:schemeClr val="dk1"/>
              </a:solidFill>
            </a:endParaRPr>
          </a:p>
          <a:p>
            <a:pPr marL="457200" lvl="0" indent="-381000" algn="l" rtl="0">
              <a:lnSpc>
                <a:spcPct val="115000"/>
              </a:lnSpc>
              <a:spcBef>
                <a:spcPts val="0"/>
              </a:spcBef>
              <a:spcAft>
                <a:spcPts val="0"/>
              </a:spcAft>
              <a:buClr>
                <a:schemeClr val="dk1"/>
              </a:buClr>
              <a:buSzPts val="2400"/>
              <a:buChar char="●"/>
            </a:pPr>
            <a:r>
              <a:rPr lang="en-US" b="1">
                <a:solidFill>
                  <a:schemeClr val="dk1"/>
                </a:solidFill>
              </a:rPr>
              <a:t>Purpose:</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This training is for new and experienced LEA staff to review when and how to submit a post award revision (PAR).</a:t>
            </a:r>
            <a:endParaRPr sz="2400">
              <a:solidFill>
                <a:schemeClr val="dk1"/>
              </a:solidFill>
            </a:endParaRPr>
          </a:p>
          <a:p>
            <a:pPr marL="914400" lvl="1" indent="-381000" algn="l" rtl="0">
              <a:lnSpc>
                <a:spcPct val="115000"/>
              </a:lnSpc>
              <a:spcBef>
                <a:spcPts val="0"/>
              </a:spcBef>
              <a:spcAft>
                <a:spcPts val="0"/>
              </a:spcAft>
              <a:buClr>
                <a:schemeClr val="dk1"/>
              </a:buClr>
              <a:buSzPts val="2400"/>
              <a:buChar char="○"/>
            </a:pPr>
            <a:r>
              <a:rPr lang="en-US" sz="2400">
                <a:solidFill>
                  <a:schemeClr val="dk1"/>
                </a:solidFill>
              </a:rPr>
              <a:t>There are also tips on how to format the request to assist CDE staff with reviewing the PAR as quickly as possible.</a:t>
            </a:r>
            <a:endParaRPr sz="2600">
              <a:solidFill>
                <a:schemeClr val="dk1"/>
              </a:solidFill>
            </a:endParaRPr>
          </a:p>
          <a:p>
            <a:pPr marL="914400" lvl="0" indent="0" algn="l" rtl="0">
              <a:lnSpc>
                <a:spcPct val="115000"/>
              </a:lnSpc>
              <a:spcBef>
                <a:spcPts val="0"/>
              </a:spcBef>
              <a:spcAft>
                <a:spcPts val="0"/>
              </a:spcAft>
              <a:buSzPts val="2400"/>
              <a:buNone/>
            </a:pPr>
            <a:endParaRPr sz="1800">
              <a:solidFill>
                <a:schemeClr val="dk1"/>
              </a:solidFill>
            </a:endParaRPr>
          </a:p>
          <a:p>
            <a:pPr marL="457200" lvl="0" indent="0" algn="l" rtl="0">
              <a:lnSpc>
                <a:spcPct val="115000"/>
              </a:lnSpc>
              <a:spcBef>
                <a:spcPts val="0"/>
              </a:spcBef>
              <a:spcAft>
                <a:spcPts val="0"/>
              </a:spcAft>
              <a:buSzPts val="2400"/>
              <a:buNone/>
            </a:pPr>
            <a:endParaRPr sz="1800">
              <a:solidFill>
                <a:schemeClr val="dk1"/>
              </a:solidFill>
            </a:endParaRPr>
          </a:p>
          <a:p>
            <a:pPr marL="457200" lvl="0" indent="0" algn="l" rtl="0">
              <a:lnSpc>
                <a:spcPct val="115000"/>
              </a:lnSpc>
              <a:spcBef>
                <a:spcPts val="0"/>
              </a:spcBef>
              <a:spcAft>
                <a:spcPts val="0"/>
              </a:spcAft>
              <a:buSzPts val="2400"/>
              <a:buNone/>
            </a:pPr>
            <a:endParaRPr sz="3250">
              <a:solidFill>
                <a:schemeClr val="dk1"/>
              </a:solidFill>
            </a:endParaRPr>
          </a:p>
        </p:txBody>
      </p:sp>
      <p:sp>
        <p:nvSpPr>
          <p:cNvPr id="360" name="Google Shape;360;g166717d5beb_21_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sp>
        <p:nvSpPr>
          <p:cNvPr id="361" name="Google Shape;361;g166717d5beb_21_6"/>
          <p:cNvSpPr txBox="1">
            <a:spLocks noGrp="1"/>
          </p:cNvSpPr>
          <p:nvPr>
            <p:ph type="title"/>
          </p:nvPr>
        </p:nvSpPr>
        <p:spPr>
          <a:xfrm>
            <a:off x="1168799" y="420325"/>
            <a:ext cx="55353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66717d5beb_21_1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33375" algn="l" rtl="0">
              <a:lnSpc>
                <a:spcPct val="100000"/>
              </a:lnSpc>
              <a:spcBef>
                <a:spcPts val="0"/>
              </a:spcBef>
              <a:spcAft>
                <a:spcPts val="0"/>
              </a:spcAft>
              <a:buClr>
                <a:schemeClr val="dk2"/>
              </a:buClr>
              <a:buSzPts val="1650"/>
              <a:buChar char="●"/>
            </a:pPr>
            <a:r>
              <a:rPr lang="en-US" sz="2500">
                <a:solidFill>
                  <a:schemeClr val="dk1"/>
                </a:solidFill>
              </a:rPr>
              <a:t>The Post-Award Revision (PAR) process is an opportunity for LEAs and BOCES to:</a:t>
            </a:r>
            <a:endParaRPr sz="2500">
              <a:solidFill>
                <a:schemeClr val="dk1"/>
              </a:solidFill>
            </a:endParaRPr>
          </a:p>
          <a:p>
            <a:pPr marL="228600" lvl="0" indent="0" algn="l" rtl="0">
              <a:lnSpc>
                <a:spcPct val="100000"/>
              </a:lnSpc>
              <a:spcBef>
                <a:spcPts val="0"/>
              </a:spcBef>
              <a:spcAft>
                <a:spcPts val="0"/>
              </a:spcAft>
              <a:buClr>
                <a:schemeClr val="dk1"/>
              </a:buClr>
              <a:buSzPts val="1100"/>
              <a:buFont typeface="Arial"/>
              <a:buNone/>
            </a:pPr>
            <a:endParaRPr sz="2500">
              <a:solidFill>
                <a:schemeClr val="dk1"/>
              </a:solidFill>
            </a:endParaRPr>
          </a:p>
          <a:p>
            <a:pPr marL="914400" lvl="1" indent="-333375" algn="l" rtl="0">
              <a:lnSpc>
                <a:spcPct val="100000"/>
              </a:lnSpc>
              <a:spcBef>
                <a:spcPts val="0"/>
              </a:spcBef>
              <a:spcAft>
                <a:spcPts val="0"/>
              </a:spcAft>
              <a:buSzPts val="1650"/>
              <a:buChar char="○"/>
            </a:pPr>
            <a:r>
              <a:rPr lang="en-US" sz="2300">
                <a:solidFill>
                  <a:schemeClr val="dk1"/>
                </a:solidFill>
              </a:rPr>
              <a:t>revise the activities and budget that were approved in the initial consolidated application or ESSER application review process.</a:t>
            </a:r>
            <a:endParaRPr sz="2300">
              <a:solidFill>
                <a:schemeClr val="dk1"/>
              </a:solidFill>
            </a:endParaRPr>
          </a:p>
          <a:p>
            <a:pPr marL="685800" lvl="0" indent="0" algn="l" rtl="0">
              <a:lnSpc>
                <a:spcPct val="100000"/>
              </a:lnSpc>
              <a:spcBef>
                <a:spcPts val="0"/>
              </a:spcBef>
              <a:spcAft>
                <a:spcPts val="0"/>
              </a:spcAft>
              <a:buClr>
                <a:schemeClr val="dk1"/>
              </a:buClr>
              <a:buSzPts val="1100"/>
              <a:buFont typeface="Arial"/>
              <a:buNone/>
            </a:pPr>
            <a:endParaRPr sz="2700"/>
          </a:p>
          <a:p>
            <a:pPr marL="914400" lvl="1" indent="-333375" algn="l" rtl="0">
              <a:lnSpc>
                <a:spcPct val="100000"/>
              </a:lnSpc>
              <a:spcBef>
                <a:spcPts val="0"/>
              </a:spcBef>
              <a:spcAft>
                <a:spcPts val="0"/>
              </a:spcAft>
              <a:buSzPts val="1650"/>
              <a:buChar char="○"/>
            </a:pPr>
            <a:r>
              <a:rPr lang="en-US" sz="2300">
                <a:solidFill>
                  <a:schemeClr val="dk1"/>
                </a:solidFill>
              </a:rPr>
              <a:t>include additional activities that require </a:t>
            </a:r>
            <a:r>
              <a:rPr lang="en-US" sz="2300" b="1">
                <a:solidFill>
                  <a:schemeClr val="dk1"/>
                </a:solidFill>
              </a:rPr>
              <a:t>pre-approval </a:t>
            </a:r>
            <a:r>
              <a:rPr lang="en-US" sz="2300">
                <a:solidFill>
                  <a:schemeClr val="dk1"/>
                </a:solidFill>
              </a:rPr>
              <a:t>based on local context and funding availability.</a:t>
            </a:r>
            <a:endParaRPr sz="3500"/>
          </a:p>
          <a:p>
            <a:pPr marL="228600" lvl="0" indent="0" algn="l" rtl="0">
              <a:lnSpc>
                <a:spcPct val="90000"/>
              </a:lnSpc>
              <a:spcBef>
                <a:spcPts val="1000"/>
              </a:spcBef>
              <a:spcAft>
                <a:spcPts val="1200"/>
              </a:spcAft>
              <a:buSzPts val="2400"/>
              <a:buNone/>
            </a:pPr>
            <a:endParaRPr sz="3250">
              <a:solidFill>
                <a:schemeClr val="dk1"/>
              </a:solidFill>
            </a:endParaRPr>
          </a:p>
        </p:txBody>
      </p:sp>
      <p:sp>
        <p:nvSpPr>
          <p:cNvPr id="368" name="Google Shape;368;g166717d5beb_21_1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
        <p:nvSpPr>
          <p:cNvPr id="369" name="Google Shape;369;g166717d5beb_21_13"/>
          <p:cNvSpPr txBox="1">
            <a:spLocks noGrp="1"/>
          </p:cNvSpPr>
          <p:nvPr>
            <p:ph type="title"/>
          </p:nvPr>
        </p:nvSpPr>
        <p:spPr>
          <a:xfrm>
            <a:off x="1168799" y="420325"/>
            <a:ext cx="55353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1000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Purpose of the Post-Award Revision </a:t>
            </a:r>
            <a:endParaRPr/>
          </a:p>
          <a:p>
            <a:pPr marL="0" lvl="0" indent="0" algn="l" rtl="0">
              <a:lnSpc>
                <a:spcPct val="90000"/>
              </a:lnSpc>
              <a:spcBef>
                <a:spcPts val="0"/>
              </a:spcBef>
              <a:spcAft>
                <a:spcPts val="0"/>
              </a:spcAft>
              <a:buClr>
                <a:schemeClr val="lt1"/>
              </a:buClr>
              <a:buSzPct val="1000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5cf8fddcfd_2_25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The Life Cycle of ESEA</a:t>
            </a:r>
            <a:endParaRPr/>
          </a:p>
          <a:p>
            <a:pPr marL="0" lvl="0" indent="0" algn="ctr" rtl="0">
              <a:lnSpc>
                <a:spcPct val="90000"/>
              </a:lnSpc>
              <a:spcBef>
                <a:spcPts val="0"/>
              </a:spcBef>
              <a:spcAft>
                <a:spcPts val="0"/>
              </a:spcAft>
              <a:buClr>
                <a:schemeClr val="lt1"/>
              </a:buClr>
              <a:buSzPts val="4000"/>
              <a:buFont typeface="Arial"/>
              <a:buNone/>
            </a:pPr>
            <a:r>
              <a:rPr lang="en-US"/>
              <a:t>Consolidated and ESSER Applications</a:t>
            </a:r>
            <a:endParaRPr/>
          </a:p>
        </p:txBody>
      </p:sp>
      <p:sp>
        <p:nvSpPr>
          <p:cNvPr id="376" name="Google Shape;376;g15cf8fddcfd_2_258"/>
          <p:cNvSpPr txBox="1">
            <a:spLocks noGrp="1"/>
          </p:cNvSpPr>
          <p:nvPr>
            <p:ph type="sldNum" idx="12"/>
          </p:nvPr>
        </p:nvSpPr>
        <p:spPr>
          <a:xfrm>
            <a:off x="284843"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5cf8fddcfd_2_264"/>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fontScale="62500" lnSpcReduction="20000"/>
          </a:bodyPr>
          <a:lstStyle/>
          <a:p>
            <a:pPr marL="457200" lvl="0" indent="-331811" algn="l" rtl="0">
              <a:lnSpc>
                <a:spcPct val="90000"/>
              </a:lnSpc>
              <a:spcBef>
                <a:spcPts val="0"/>
              </a:spcBef>
              <a:spcAft>
                <a:spcPts val="0"/>
              </a:spcAft>
              <a:buSzPct val="80000"/>
              <a:buFont typeface="Calibri"/>
              <a:buChar char="●"/>
            </a:pPr>
            <a:r>
              <a:rPr lang="en-US" sz="3250">
                <a:solidFill>
                  <a:schemeClr val="dk1"/>
                </a:solidFill>
              </a:rPr>
              <a:t>CDE grants </a:t>
            </a:r>
            <a:r>
              <a:rPr lang="en-US" sz="3250" b="1">
                <a:solidFill>
                  <a:schemeClr val="dk1"/>
                </a:solidFill>
              </a:rPr>
              <a:t>Substantial Approval </a:t>
            </a:r>
            <a:r>
              <a:rPr lang="en-US" sz="3250">
                <a:solidFill>
                  <a:schemeClr val="dk1"/>
                </a:solidFill>
              </a:rPr>
              <a:t>upon the submission of the ESEA Consolidated application.</a:t>
            </a:r>
            <a:endParaRPr sz="3250">
              <a:solidFill>
                <a:schemeClr val="dk1"/>
              </a:solidFill>
            </a:endParaRPr>
          </a:p>
          <a:p>
            <a:pPr marL="914400" lvl="1" indent="-331811" algn="l" rtl="0">
              <a:lnSpc>
                <a:spcPct val="90000"/>
              </a:lnSpc>
              <a:spcBef>
                <a:spcPts val="1200"/>
              </a:spcBef>
              <a:spcAft>
                <a:spcPts val="0"/>
              </a:spcAft>
              <a:buSzPct val="80000"/>
              <a:buChar char="○"/>
            </a:pPr>
            <a:r>
              <a:rPr lang="en-US" sz="3250">
                <a:solidFill>
                  <a:schemeClr val="dk1"/>
                </a:solidFill>
              </a:rPr>
              <a:t>LEAs can obligate funds for proposed activities in the budget.</a:t>
            </a:r>
            <a:endParaRPr sz="3250">
              <a:solidFill>
                <a:schemeClr val="dk1"/>
              </a:solidFill>
            </a:endParaRPr>
          </a:p>
          <a:p>
            <a:pPr marL="914400" lvl="1" indent="-331811" algn="l" rtl="0">
              <a:lnSpc>
                <a:spcPct val="90000"/>
              </a:lnSpc>
              <a:spcBef>
                <a:spcPts val="1200"/>
              </a:spcBef>
              <a:spcAft>
                <a:spcPts val="0"/>
              </a:spcAft>
              <a:buSzPct val="80000"/>
              <a:buChar char="○"/>
            </a:pPr>
            <a:r>
              <a:rPr lang="en-US" sz="3250">
                <a:solidFill>
                  <a:schemeClr val="dk1"/>
                </a:solidFill>
              </a:rPr>
              <a:t>LEAs cannot request reimbursement yet.</a:t>
            </a:r>
            <a:endParaRPr sz="3250">
              <a:solidFill>
                <a:schemeClr val="dk1"/>
              </a:solidFill>
            </a:endParaRPr>
          </a:p>
          <a:p>
            <a:pPr marL="685800" lvl="0" indent="0" algn="l" rtl="0">
              <a:lnSpc>
                <a:spcPct val="90000"/>
              </a:lnSpc>
              <a:spcBef>
                <a:spcPts val="1000"/>
              </a:spcBef>
              <a:spcAft>
                <a:spcPts val="0"/>
              </a:spcAft>
              <a:buSzPct val="194233"/>
              <a:buNone/>
            </a:pPr>
            <a:endParaRPr sz="1977">
              <a:solidFill>
                <a:schemeClr val="dk1"/>
              </a:solidFill>
            </a:endParaRPr>
          </a:p>
          <a:p>
            <a:pPr marL="457200" lvl="0" indent="-331811" algn="l" rtl="0">
              <a:lnSpc>
                <a:spcPct val="90000"/>
              </a:lnSpc>
              <a:spcBef>
                <a:spcPts val="1000"/>
              </a:spcBef>
              <a:spcAft>
                <a:spcPts val="0"/>
              </a:spcAft>
              <a:buSzPct val="80000"/>
              <a:buFont typeface="Calibri"/>
              <a:buChar char="●"/>
            </a:pPr>
            <a:r>
              <a:rPr lang="en-US" sz="3250" b="1">
                <a:solidFill>
                  <a:schemeClr val="dk1"/>
                </a:solidFill>
              </a:rPr>
              <a:t>Final Approval </a:t>
            </a:r>
            <a:r>
              <a:rPr lang="en-US" sz="3250">
                <a:solidFill>
                  <a:schemeClr val="dk1"/>
                </a:solidFill>
              </a:rPr>
              <a:t>is granted after the application is reviewed by CDE and the LEA addresses CDE’s comments.</a:t>
            </a:r>
            <a:endParaRPr sz="3250">
              <a:solidFill>
                <a:schemeClr val="dk1"/>
              </a:solidFill>
            </a:endParaRPr>
          </a:p>
          <a:p>
            <a:pPr marL="914400" lvl="1" indent="-331811" algn="l" rtl="0">
              <a:lnSpc>
                <a:spcPct val="90000"/>
              </a:lnSpc>
              <a:spcBef>
                <a:spcPts val="1200"/>
              </a:spcBef>
              <a:spcAft>
                <a:spcPts val="0"/>
              </a:spcAft>
              <a:buSzPct val="80000"/>
              <a:buChar char="○"/>
            </a:pPr>
            <a:r>
              <a:rPr lang="en-US" sz="3250">
                <a:solidFill>
                  <a:schemeClr val="dk1"/>
                </a:solidFill>
              </a:rPr>
              <a:t>LEAs can now request reimbursement.</a:t>
            </a:r>
            <a:endParaRPr sz="3250">
              <a:solidFill>
                <a:schemeClr val="dk1"/>
              </a:solidFill>
            </a:endParaRPr>
          </a:p>
          <a:p>
            <a:pPr marL="685800" lvl="0" indent="0" algn="l" rtl="0">
              <a:lnSpc>
                <a:spcPct val="90000"/>
              </a:lnSpc>
              <a:spcBef>
                <a:spcPts val="1200"/>
              </a:spcBef>
              <a:spcAft>
                <a:spcPts val="0"/>
              </a:spcAft>
              <a:buSzPct val="194233"/>
              <a:buNone/>
            </a:pPr>
            <a:endParaRPr sz="1977">
              <a:solidFill>
                <a:schemeClr val="dk1"/>
              </a:solidFill>
            </a:endParaRPr>
          </a:p>
          <a:p>
            <a:pPr marL="457200" lvl="0" indent="-331811" algn="l" rtl="0">
              <a:lnSpc>
                <a:spcPct val="90000"/>
              </a:lnSpc>
              <a:spcBef>
                <a:spcPts val="1200"/>
              </a:spcBef>
              <a:spcAft>
                <a:spcPts val="0"/>
              </a:spcAft>
              <a:buSzPct val="80000"/>
              <a:buFont typeface="Calibri"/>
              <a:buChar char="●"/>
            </a:pPr>
            <a:r>
              <a:rPr lang="en-US" sz="3250" b="1">
                <a:solidFill>
                  <a:schemeClr val="dk1"/>
                </a:solidFill>
              </a:rPr>
              <a:t>Post-Award Revisions</a:t>
            </a:r>
            <a:r>
              <a:rPr lang="en-US" sz="3250">
                <a:solidFill>
                  <a:schemeClr val="dk1"/>
                </a:solidFill>
              </a:rPr>
              <a:t> (PAR) can be submitted after Final Approval has been granted. </a:t>
            </a:r>
            <a:endParaRPr sz="3250">
              <a:solidFill>
                <a:schemeClr val="dk1"/>
              </a:solidFill>
            </a:endParaRPr>
          </a:p>
          <a:p>
            <a:pPr marL="228600" lvl="0" indent="0" algn="l" rtl="0">
              <a:lnSpc>
                <a:spcPct val="90000"/>
              </a:lnSpc>
              <a:spcBef>
                <a:spcPts val="1200"/>
              </a:spcBef>
              <a:spcAft>
                <a:spcPts val="0"/>
              </a:spcAft>
              <a:buSzPct val="118153"/>
              <a:buNone/>
            </a:pPr>
            <a:endParaRPr sz="3250">
              <a:solidFill>
                <a:schemeClr val="dk1"/>
              </a:solidFill>
            </a:endParaRPr>
          </a:p>
          <a:p>
            <a:pPr marL="228600" lvl="0" indent="0" algn="l" rtl="0">
              <a:lnSpc>
                <a:spcPct val="90000"/>
              </a:lnSpc>
              <a:spcBef>
                <a:spcPts val="1200"/>
              </a:spcBef>
              <a:spcAft>
                <a:spcPts val="1200"/>
              </a:spcAft>
              <a:buSzPct val="118153"/>
              <a:buNone/>
            </a:pPr>
            <a:r>
              <a:rPr lang="en-US" sz="3250">
                <a:solidFill>
                  <a:schemeClr val="dk1"/>
                </a:solidFill>
              </a:rPr>
              <a:t>Note: If CDE determines an activity is not allowable, the LEA will </a:t>
            </a:r>
            <a:r>
              <a:rPr lang="en-US" sz="325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be</a:t>
            </a:r>
            <a:r>
              <a:rPr lang="en-US" sz="3250">
                <a:solidFill>
                  <a:schemeClr val="dk1"/>
                </a:solidFill>
              </a:rPr>
              <a:t> asked to reallocate the funds to an allowable activity. </a:t>
            </a:r>
            <a:endParaRPr>
              <a:solidFill>
                <a:schemeClr val="dk1"/>
              </a:solidFill>
            </a:endParaRPr>
          </a:p>
        </p:txBody>
      </p:sp>
      <p:sp>
        <p:nvSpPr>
          <p:cNvPr id="383" name="Google Shape;383;g15cf8fddcfd_2_26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
        <p:nvSpPr>
          <p:cNvPr id="384" name="Google Shape;384;g15cf8fddcfd_2_264"/>
          <p:cNvSpPr txBox="1">
            <a:spLocks noGrp="1"/>
          </p:cNvSpPr>
          <p:nvPr>
            <p:ph type="title"/>
          </p:nvPr>
        </p:nvSpPr>
        <p:spPr>
          <a:xfrm>
            <a:off x="1168799" y="420325"/>
            <a:ext cx="55353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Substantial Approval and Final Approval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5cf8fddcfd_2_271"/>
          <p:cNvSpPr txBox="1">
            <a:spLocks noGrp="1"/>
          </p:cNvSpPr>
          <p:nvPr>
            <p:ph type="body" idx="1"/>
          </p:nvPr>
        </p:nvSpPr>
        <p:spPr>
          <a:xfrm>
            <a:off x="223075" y="1463050"/>
            <a:ext cx="8688600" cy="4640700"/>
          </a:xfrm>
          <a:prstGeom prst="rect">
            <a:avLst/>
          </a:prstGeom>
          <a:noFill/>
          <a:ln>
            <a:noFill/>
          </a:ln>
        </p:spPr>
        <p:txBody>
          <a:bodyPr spcFirstLastPara="1" wrap="square" lIns="0" tIns="0" rIns="0" bIns="45700" anchor="t" anchorCtr="0">
            <a:normAutofit fontScale="25000" lnSpcReduction="20000"/>
          </a:bodyPr>
          <a:lstStyle/>
          <a:p>
            <a:pPr marL="914400" lvl="1" indent="-334962" algn="l" rtl="0">
              <a:lnSpc>
                <a:spcPct val="90000"/>
              </a:lnSpc>
              <a:spcBef>
                <a:spcPts val="0"/>
              </a:spcBef>
              <a:spcAft>
                <a:spcPts val="0"/>
              </a:spcAft>
              <a:buSzPct val="100000"/>
              <a:buChar char="●"/>
            </a:pPr>
            <a:r>
              <a:rPr lang="en-US" sz="6700">
                <a:solidFill>
                  <a:schemeClr val="dk1"/>
                </a:solidFill>
              </a:rPr>
              <a:t>Any changes to </a:t>
            </a:r>
            <a:r>
              <a:rPr lang="en-US" sz="6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equipment purchases</a:t>
            </a:r>
            <a:r>
              <a:rPr lang="en-US" sz="6700">
                <a:solidFill>
                  <a:schemeClr val="dk1"/>
                </a:solidFill>
              </a:rPr>
              <a:t> require program approval.</a:t>
            </a:r>
            <a:endParaRPr sz="6700">
              <a:solidFill>
                <a:schemeClr val="dk1"/>
              </a:solidFill>
            </a:endParaRPr>
          </a:p>
          <a:p>
            <a:pPr marL="914400" lvl="0" indent="0" algn="l" rtl="0">
              <a:lnSpc>
                <a:spcPct val="90000"/>
              </a:lnSpc>
              <a:spcBef>
                <a:spcPts val="0"/>
              </a:spcBef>
              <a:spcAft>
                <a:spcPts val="0"/>
              </a:spcAft>
              <a:buSzPct val="143283"/>
              <a:buNone/>
            </a:pPr>
            <a:endParaRPr sz="6700">
              <a:solidFill>
                <a:schemeClr val="dk1"/>
              </a:solidFill>
            </a:endParaRPr>
          </a:p>
          <a:p>
            <a:pPr marL="914400" lvl="1" indent="-334962" algn="l" rtl="0">
              <a:lnSpc>
                <a:spcPct val="90000"/>
              </a:lnSpc>
              <a:spcBef>
                <a:spcPts val="500"/>
              </a:spcBef>
              <a:spcAft>
                <a:spcPts val="0"/>
              </a:spcAft>
              <a:buSzPct val="100000"/>
              <a:buChar char="●"/>
            </a:pPr>
            <a:r>
              <a:rPr lang="en-US" sz="6700">
                <a:solidFill>
                  <a:schemeClr val="dk1"/>
                </a:solidFill>
              </a:rPr>
              <a:t>To update indirect costs if the LEA:</a:t>
            </a:r>
            <a:endParaRPr sz="6700">
              <a:solidFill>
                <a:schemeClr val="dk1"/>
              </a:solidFill>
            </a:endParaRPr>
          </a:p>
          <a:p>
            <a:pPr marL="1371600" lvl="2" indent="-334962" algn="l" rtl="0">
              <a:lnSpc>
                <a:spcPct val="90000"/>
              </a:lnSpc>
              <a:spcBef>
                <a:spcPts val="0"/>
              </a:spcBef>
              <a:spcAft>
                <a:spcPts val="0"/>
              </a:spcAft>
              <a:buSzPct val="100000"/>
              <a:buChar char="○"/>
            </a:pPr>
            <a:r>
              <a:rPr lang="en-US" sz="6700">
                <a:solidFill>
                  <a:schemeClr val="dk1"/>
                </a:solidFill>
              </a:rPr>
              <a:t>Overrode the indirect amount allocated, or</a:t>
            </a:r>
            <a:endParaRPr sz="6700">
              <a:solidFill>
                <a:schemeClr val="dk1"/>
              </a:solidFill>
            </a:endParaRPr>
          </a:p>
          <a:p>
            <a:pPr marL="1371600" lvl="2" indent="-334962" algn="l" rtl="0">
              <a:lnSpc>
                <a:spcPct val="90000"/>
              </a:lnSpc>
              <a:spcBef>
                <a:spcPts val="0"/>
              </a:spcBef>
              <a:spcAft>
                <a:spcPts val="0"/>
              </a:spcAft>
              <a:buSzPct val="100000"/>
              <a:buChar char="○"/>
            </a:pPr>
            <a:r>
              <a:rPr lang="en-US" sz="6700">
                <a:solidFill>
                  <a:schemeClr val="dk1"/>
                </a:solidFill>
              </a:rPr>
              <a:t>Will now take the full indirect cost rate.</a:t>
            </a:r>
            <a:endParaRPr sz="6700">
              <a:solidFill>
                <a:schemeClr val="dk1"/>
              </a:solidFill>
            </a:endParaRPr>
          </a:p>
          <a:p>
            <a:pPr marL="1371600" lvl="0" indent="0" algn="l" rtl="0">
              <a:lnSpc>
                <a:spcPct val="90000"/>
              </a:lnSpc>
              <a:spcBef>
                <a:spcPts val="500"/>
              </a:spcBef>
              <a:spcAft>
                <a:spcPts val="0"/>
              </a:spcAft>
              <a:buSzPct val="143283"/>
              <a:buNone/>
            </a:pPr>
            <a:endParaRPr sz="6700">
              <a:solidFill>
                <a:schemeClr val="dk1"/>
              </a:solidFill>
            </a:endParaRPr>
          </a:p>
          <a:p>
            <a:pPr marL="914400" lvl="1" indent="-334962" algn="l" rtl="0">
              <a:lnSpc>
                <a:spcPct val="90000"/>
              </a:lnSpc>
              <a:spcBef>
                <a:spcPts val="500"/>
              </a:spcBef>
              <a:spcAft>
                <a:spcPts val="0"/>
              </a:spcAft>
              <a:buSzPct val="100000"/>
              <a:buChar char="●"/>
            </a:pPr>
            <a:r>
              <a:rPr lang="en-US" sz="6700">
                <a:solidFill>
                  <a:schemeClr val="dk1"/>
                </a:solidFill>
              </a:rPr>
              <a:t>To reflect changes in the project/program scope or objective, such as:</a:t>
            </a:r>
            <a:endParaRPr sz="6700">
              <a:solidFill>
                <a:schemeClr val="dk1"/>
              </a:solidFill>
            </a:endParaRPr>
          </a:p>
          <a:p>
            <a:pPr marL="1371600" lvl="2" indent="-334962" algn="l" rtl="0">
              <a:lnSpc>
                <a:spcPct val="90000"/>
              </a:lnSpc>
              <a:spcBef>
                <a:spcPts val="0"/>
              </a:spcBef>
              <a:spcAft>
                <a:spcPts val="0"/>
              </a:spcAft>
              <a:buSzPct val="100000"/>
              <a:buChar char="○"/>
            </a:pPr>
            <a:r>
              <a:rPr lang="en-US" sz="6700">
                <a:solidFill>
                  <a:schemeClr val="dk1"/>
                </a:solidFill>
              </a:rPr>
              <a:t>PD activities to purchasing Instructional materials.</a:t>
            </a:r>
            <a:endParaRPr sz="6700">
              <a:solidFill>
                <a:schemeClr val="dk1"/>
              </a:solidFill>
            </a:endParaRPr>
          </a:p>
          <a:p>
            <a:pPr marL="1371600" lvl="2" indent="-334962" algn="l" rtl="0">
              <a:lnSpc>
                <a:spcPct val="90000"/>
              </a:lnSpc>
              <a:spcBef>
                <a:spcPts val="0"/>
              </a:spcBef>
              <a:spcAft>
                <a:spcPts val="0"/>
              </a:spcAft>
              <a:buSzPct val="100000"/>
              <a:buChar char="○"/>
            </a:pPr>
            <a:r>
              <a:rPr lang="en-US" sz="6700">
                <a:solidFill>
                  <a:schemeClr val="dk1"/>
                </a:solidFill>
              </a:rPr>
              <a:t>PD activities to hiring an Interventionist.</a:t>
            </a:r>
            <a:endParaRPr sz="6700">
              <a:solidFill>
                <a:schemeClr val="dk1"/>
              </a:solidFill>
            </a:endParaRPr>
          </a:p>
          <a:p>
            <a:pPr marL="1371600" lvl="0" indent="0" algn="l" rtl="0">
              <a:lnSpc>
                <a:spcPct val="90000"/>
              </a:lnSpc>
              <a:spcBef>
                <a:spcPts val="500"/>
              </a:spcBef>
              <a:spcAft>
                <a:spcPts val="0"/>
              </a:spcAft>
              <a:buSzPct val="143283"/>
              <a:buNone/>
            </a:pPr>
            <a:endParaRPr sz="6700">
              <a:solidFill>
                <a:schemeClr val="dk1"/>
              </a:solidFill>
            </a:endParaRPr>
          </a:p>
          <a:p>
            <a:pPr marL="914400" lvl="1" indent="-334962" algn="l" rtl="0">
              <a:lnSpc>
                <a:spcPct val="90000"/>
              </a:lnSpc>
              <a:spcBef>
                <a:spcPts val="500"/>
              </a:spcBef>
              <a:spcAft>
                <a:spcPts val="0"/>
              </a:spcAft>
              <a:buSzPct val="100000"/>
              <a:buChar char="●"/>
            </a:pPr>
            <a:r>
              <a:rPr lang="en-US" sz="6700">
                <a:solidFill>
                  <a:schemeClr val="dk1"/>
                </a:solidFill>
              </a:rPr>
              <a:t>Changes among direct cost programs (Instructional, Support, Improvement of Instructional Services, or Administrative) or object categories (Salaries, Benefits, etc.) that exceed, or are expected to exceed, 10% of the total budget for that category as last approved.</a:t>
            </a:r>
            <a:endParaRPr sz="6700">
              <a:solidFill>
                <a:schemeClr val="dk1"/>
              </a:solidFill>
            </a:endParaRPr>
          </a:p>
          <a:p>
            <a:pPr marL="914400" lvl="0" indent="0" algn="l" rtl="0">
              <a:lnSpc>
                <a:spcPct val="90000"/>
              </a:lnSpc>
              <a:spcBef>
                <a:spcPts val="500"/>
              </a:spcBef>
              <a:spcAft>
                <a:spcPts val="0"/>
              </a:spcAft>
              <a:buSzPct val="143283"/>
              <a:buNone/>
            </a:pPr>
            <a:endParaRPr sz="6700">
              <a:solidFill>
                <a:schemeClr val="dk1"/>
              </a:solidFill>
            </a:endParaRPr>
          </a:p>
          <a:p>
            <a:pPr marL="914400" lvl="1" indent="-334962" algn="l" rtl="0">
              <a:lnSpc>
                <a:spcPct val="90000"/>
              </a:lnSpc>
              <a:spcBef>
                <a:spcPts val="500"/>
              </a:spcBef>
              <a:spcAft>
                <a:spcPts val="0"/>
              </a:spcAft>
              <a:buSzPct val="100000"/>
              <a:buChar char="●"/>
            </a:pPr>
            <a:r>
              <a:rPr lang="en-US" sz="6700">
                <a:solidFill>
                  <a:schemeClr val="dk1"/>
                </a:solidFill>
              </a:rPr>
              <a:t>All PARs need to be approved by CDE prior to obligating funds and before the end of the grant. </a:t>
            </a:r>
            <a:endParaRPr sz="6700">
              <a:solidFill>
                <a:schemeClr val="dk1"/>
              </a:solidFill>
            </a:endParaRPr>
          </a:p>
          <a:p>
            <a:pPr marL="457200" lvl="0" indent="0" algn="l" rtl="0">
              <a:lnSpc>
                <a:spcPct val="90000"/>
              </a:lnSpc>
              <a:spcBef>
                <a:spcPts val="1000"/>
              </a:spcBef>
              <a:spcAft>
                <a:spcPts val="0"/>
              </a:spcAft>
              <a:buSzPct val="143283"/>
              <a:buNone/>
            </a:pPr>
            <a:endParaRPr sz="6700">
              <a:solidFill>
                <a:schemeClr val="dk1"/>
              </a:solidFill>
            </a:endParaRPr>
          </a:p>
          <a:p>
            <a:pPr marL="914400" lvl="0" indent="0" algn="l" rtl="0">
              <a:lnSpc>
                <a:spcPct val="90000"/>
              </a:lnSpc>
              <a:spcBef>
                <a:spcPts val="1000"/>
              </a:spcBef>
              <a:spcAft>
                <a:spcPts val="0"/>
              </a:spcAft>
              <a:buSzPct val="143283"/>
              <a:buNone/>
            </a:pPr>
            <a:r>
              <a:rPr lang="en-US" sz="6700">
                <a:solidFill>
                  <a:schemeClr val="dk1"/>
                </a:solidFill>
              </a:rPr>
              <a:t>NOTE: The budget line item must provide the rationale in the activity description, just as when the district initially submitted its proposed budget through the Consolidated or ESSER Applications.</a:t>
            </a:r>
            <a:endParaRPr sz="6700">
              <a:solidFill>
                <a:schemeClr val="dk1"/>
              </a:solidFill>
            </a:endParaRPr>
          </a:p>
        </p:txBody>
      </p:sp>
      <p:sp>
        <p:nvSpPr>
          <p:cNvPr id="391" name="Google Shape;391;g15cf8fddcfd_2_27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sp>
        <p:nvSpPr>
          <p:cNvPr id="392" name="Google Shape;392;g15cf8fddcfd_2_271"/>
          <p:cNvSpPr txBox="1">
            <a:spLocks noGrp="1"/>
          </p:cNvSpPr>
          <p:nvPr>
            <p:ph type="title" idx="4294967295"/>
          </p:nvPr>
        </p:nvSpPr>
        <p:spPr>
          <a:xfrm>
            <a:off x="1161386" y="383253"/>
            <a:ext cx="5158200" cy="5907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When Do LEAs Submit Post-Award Revisions (PAR)?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g15cf8fddcfd_2_27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
        <p:nvSpPr>
          <p:cNvPr id="400" name="Google Shape;400;g15cf8fddcfd_2_278"/>
          <p:cNvSpPr txBox="1"/>
          <p:nvPr/>
        </p:nvSpPr>
        <p:spPr>
          <a:xfrm>
            <a:off x="348350" y="1596575"/>
            <a:ext cx="8505300" cy="5471400"/>
          </a:xfrm>
          <a:prstGeom prst="rect">
            <a:avLst/>
          </a:prstGeom>
          <a:noFill/>
          <a:ln>
            <a:noFill/>
          </a:ln>
        </p:spPr>
        <p:txBody>
          <a:bodyPr spcFirstLastPara="1" wrap="square" lIns="91425" tIns="91425" rIns="91425" bIns="91425" anchor="t" anchorCtr="0">
            <a:spAutoFit/>
          </a:bodyPr>
          <a:lstStyle/>
          <a:p>
            <a:pPr marL="342900" marR="0" lvl="0" indent="-295275" algn="l" rtl="0">
              <a:lnSpc>
                <a:spcPct val="90000"/>
              </a:lnSpc>
              <a:spcBef>
                <a:spcPts val="0"/>
              </a:spcBef>
              <a:spcAft>
                <a:spcPts val="0"/>
              </a:spcAft>
              <a:buClr>
                <a:schemeClr val="dk1"/>
              </a:buClr>
              <a:buSzPts val="1650"/>
              <a:buFont typeface="Arial"/>
              <a:buChar char="●"/>
            </a:pPr>
            <a:r>
              <a:rPr lang="en-US" sz="2400" b="0" i="0" u="none" strike="noStrike" cap="none">
                <a:solidFill>
                  <a:schemeClr val="dk1"/>
                </a:solidFill>
                <a:latin typeface="Calibri"/>
                <a:ea typeface="Calibri"/>
                <a:cs typeface="Calibri"/>
                <a:sym typeface="Calibri"/>
              </a:rPr>
              <a:t>Minor changes may not need to be captured through the PAR process.</a:t>
            </a:r>
            <a:endParaRPr sz="2400" b="0" i="0" u="none" strike="noStrike" cap="none">
              <a:solidFill>
                <a:schemeClr val="dk2"/>
              </a:solidFill>
              <a:latin typeface="Calibri"/>
              <a:ea typeface="Calibri"/>
              <a:cs typeface="Calibri"/>
              <a:sym typeface="Calibri"/>
            </a:endParaRPr>
          </a:p>
          <a:p>
            <a:pPr marL="342900" marR="0" lvl="0" indent="-295275" algn="l" rtl="0">
              <a:lnSpc>
                <a:spcPct val="90000"/>
              </a:lnSpc>
              <a:spcBef>
                <a:spcPts val="1000"/>
              </a:spcBef>
              <a:spcAft>
                <a:spcPts val="0"/>
              </a:spcAft>
              <a:buClr>
                <a:schemeClr val="dk1"/>
              </a:buClr>
              <a:buSzPts val="1650"/>
              <a:buFont typeface="Arial"/>
              <a:buChar char="●"/>
            </a:pPr>
            <a:r>
              <a:rPr lang="en-US" sz="2400" b="0" i="0" u="none" strike="noStrike" cap="none">
                <a:solidFill>
                  <a:schemeClr val="dk1"/>
                </a:solidFill>
                <a:latin typeface="Calibri"/>
                <a:ea typeface="Calibri"/>
                <a:cs typeface="Calibri"/>
                <a:sym typeface="Calibri"/>
              </a:rPr>
              <a:t>Minor adjustments do not alter the overall scope or goals of the approved application. For example:</a:t>
            </a:r>
            <a:endParaRPr sz="2400" b="0" i="0" u="none" strike="noStrike" cap="none">
              <a:solidFill>
                <a:schemeClr val="dk2"/>
              </a:solidFill>
              <a:latin typeface="Calibri"/>
              <a:ea typeface="Calibri"/>
              <a:cs typeface="Calibri"/>
              <a:sym typeface="Calibri"/>
            </a:endParaRPr>
          </a:p>
          <a:p>
            <a:pPr marL="548640" marR="0" lvl="2" indent="-219075" algn="l" rtl="0">
              <a:lnSpc>
                <a:spcPct val="90000"/>
              </a:lnSpc>
              <a:spcBef>
                <a:spcPts val="500"/>
              </a:spcBef>
              <a:spcAft>
                <a:spcPts val="0"/>
              </a:spcAft>
              <a:buClr>
                <a:schemeClr val="dk1"/>
              </a:buClr>
              <a:buSzPts val="1650"/>
              <a:buFont typeface="Calibri"/>
              <a:buChar char="○"/>
            </a:pPr>
            <a:r>
              <a:rPr lang="en-US" sz="1800" b="0" i="0" u="none" strike="noStrike" cap="none">
                <a:solidFill>
                  <a:schemeClr val="dk1"/>
                </a:solidFill>
                <a:latin typeface="Calibri"/>
                <a:ea typeface="Calibri"/>
                <a:cs typeface="Calibri"/>
                <a:sym typeface="Calibri"/>
              </a:rPr>
              <a:t>Reading intervention training for new teachers changed from 2 to 3 days.</a:t>
            </a:r>
            <a:endParaRPr sz="1800" b="0" i="0" u="none" strike="noStrike" cap="none">
              <a:solidFill>
                <a:schemeClr val="dk2"/>
              </a:solidFill>
              <a:latin typeface="Calibri"/>
              <a:ea typeface="Calibri"/>
              <a:cs typeface="Calibri"/>
              <a:sym typeface="Calibri"/>
            </a:endParaRPr>
          </a:p>
          <a:p>
            <a:pPr marL="548640" marR="0" lvl="2" indent="-219075" algn="l" rtl="0">
              <a:lnSpc>
                <a:spcPct val="90000"/>
              </a:lnSpc>
              <a:spcBef>
                <a:spcPts val="500"/>
              </a:spcBef>
              <a:spcAft>
                <a:spcPts val="0"/>
              </a:spcAft>
              <a:buClr>
                <a:schemeClr val="dk1"/>
              </a:buClr>
              <a:buSzPts val="1650"/>
              <a:buFont typeface="Calibri"/>
              <a:buChar char="○"/>
            </a:pPr>
            <a:r>
              <a:rPr lang="en-US" sz="1800" b="0" i="0" u="none" strike="noStrike" cap="none">
                <a:solidFill>
                  <a:schemeClr val="dk1"/>
                </a:solidFill>
                <a:latin typeface="Calibri"/>
                <a:ea typeface="Calibri"/>
                <a:cs typeface="Calibri"/>
                <a:sym typeface="Calibri"/>
              </a:rPr>
              <a:t>Increased number of days for teachers to observe master teachers’ classrooms.</a:t>
            </a:r>
            <a:endParaRPr sz="1800" b="0" i="0" u="none" strike="noStrike" cap="none">
              <a:solidFill>
                <a:schemeClr val="dk2"/>
              </a:solidFill>
              <a:latin typeface="Calibri"/>
              <a:ea typeface="Calibri"/>
              <a:cs typeface="Calibri"/>
              <a:sym typeface="Calibri"/>
            </a:endParaRPr>
          </a:p>
          <a:p>
            <a:pPr marL="548640" marR="0" lvl="2" indent="-219075" algn="l" rtl="0">
              <a:lnSpc>
                <a:spcPct val="90000"/>
              </a:lnSpc>
              <a:spcBef>
                <a:spcPts val="500"/>
              </a:spcBef>
              <a:spcAft>
                <a:spcPts val="0"/>
              </a:spcAft>
              <a:buClr>
                <a:schemeClr val="dk1"/>
              </a:buClr>
              <a:buSzPts val="1650"/>
              <a:buFont typeface="Calibri"/>
              <a:buChar char="○"/>
            </a:pPr>
            <a:r>
              <a:rPr lang="en-US" sz="1800" b="0" i="0" u="none" strike="noStrike" cap="none">
                <a:solidFill>
                  <a:schemeClr val="dk1"/>
                </a:solidFill>
                <a:latin typeface="Calibri"/>
                <a:ea typeface="Calibri"/>
                <a:cs typeface="Calibri"/>
                <a:sym typeface="Calibri"/>
              </a:rPr>
              <a:t>Changes to reflect actual costs and updates to line items to reflect final allocations.</a:t>
            </a:r>
            <a:endParaRPr sz="1800" b="0" i="0" u="none" strike="noStrike" cap="none">
              <a:solidFill>
                <a:schemeClr val="dk2"/>
              </a:solidFill>
              <a:latin typeface="Calibri"/>
              <a:ea typeface="Calibri"/>
              <a:cs typeface="Calibri"/>
              <a:sym typeface="Calibri"/>
            </a:endParaRPr>
          </a:p>
          <a:p>
            <a:pPr marL="1143000" marR="0" lvl="2" indent="-114300" algn="l" rtl="0">
              <a:lnSpc>
                <a:spcPct val="90000"/>
              </a:lnSpc>
              <a:spcBef>
                <a:spcPts val="5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5C6670"/>
              </a:buClr>
              <a:buSzPts val="2400"/>
              <a:buFont typeface="Arial"/>
              <a:buNone/>
            </a:pPr>
            <a:endParaRPr sz="2000" b="0" i="0" u="none" strike="noStrike" cap="none">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rgbClr val="5C6670"/>
              </a:buClr>
              <a:buSzPts val="2400"/>
              <a:buFont typeface="Arial"/>
              <a:buNone/>
            </a:pPr>
            <a:endParaRPr sz="2000" b="0" i="0" u="none" strike="noStrike" cap="none">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rgbClr val="5C6670"/>
              </a:buClr>
              <a:buSzPts val="2400"/>
              <a:buFont typeface="Arial"/>
              <a:buNone/>
            </a:pPr>
            <a:endParaRPr sz="2000" b="0" i="0" u="none" strike="noStrike" cap="none">
              <a:solidFill>
                <a:schemeClr val="dk2"/>
              </a:solidFill>
              <a:latin typeface="Calibri"/>
              <a:ea typeface="Calibri"/>
              <a:cs typeface="Calibri"/>
              <a:sym typeface="Calibri"/>
            </a:endParaRPr>
          </a:p>
          <a:p>
            <a:pPr marL="0" marR="0" lvl="0" indent="0" algn="l" rtl="0">
              <a:lnSpc>
                <a:spcPct val="90000"/>
              </a:lnSpc>
              <a:spcBef>
                <a:spcPts val="1000"/>
              </a:spcBef>
              <a:spcAft>
                <a:spcPts val="0"/>
              </a:spcAft>
              <a:buClr>
                <a:srgbClr val="5C6670"/>
              </a:buClr>
              <a:buSzPts val="2400"/>
              <a:buFont typeface="Arial"/>
              <a:buNone/>
            </a:pPr>
            <a:r>
              <a:rPr lang="en-US" sz="2000" b="0" i="0" u="none" strike="noStrike" cap="none">
                <a:solidFill>
                  <a:schemeClr val="dk1"/>
                </a:solidFill>
                <a:latin typeface="Calibri"/>
                <a:ea typeface="Calibri"/>
                <a:cs typeface="Calibri"/>
                <a:sym typeface="Calibri"/>
              </a:rPr>
              <a:t>If these types of revisions change the scope of the activity, then a Post-Award Revision must be submitted through the online platform.  </a:t>
            </a:r>
            <a:endParaRPr sz="2400" b="0" i="0" u="none" strike="noStrike" cap="none">
              <a:solidFill>
                <a:schemeClr val="dk2"/>
              </a:solidFill>
              <a:latin typeface="Calibri"/>
              <a:ea typeface="Calibri"/>
              <a:cs typeface="Calibri"/>
              <a:sym typeface="Calibri"/>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401" name="Google Shape;401;g15cf8fddcfd_2_27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29624" y="4408415"/>
            <a:ext cx="1044300" cy="1031210"/>
          </a:xfrm>
          <a:prstGeom prst="rect">
            <a:avLst/>
          </a:prstGeom>
          <a:noFill/>
          <a:ln>
            <a:noFill/>
          </a:ln>
        </p:spPr>
      </p:pic>
      <p:sp>
        <p:nvSpPr>
          <p:cNvPr id="402" name="Google Shape;402;g15cf8fddcfd_2_278"/>
          <p:cNvSpPr txBox="1"/>
          <p:nvPr/>
        </p:nvSpPr>
        <p:spPr>
          <a:xfrm>
            <a:off x="725725" y="4702625"/>
            <a:ext cx="1044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Remember</a:t>
            </a:r>
            <a:endParaRPr sz="1400" b="0" i="0" u="none" strike="noStrike" cap="none">
              <a:solidFill>
                <a:srgbClr val="000000"/>
              </a:solidFill>
              <a:latin typeface="Calibri"/>
              <a:ea typeface="Calibri"/>
              <a:cs typeface="Calibri"/>
              <a:sym typeface="Calibri"/>
            </a:endParaRPr>
          </a:p>
        </p:txBody>
      </p:sp>
      <p:sp>
        <p:nvSpPr>
          <p:cNvPr id="403" name="Google Shape;403;g15cf8fddcfd_2_278"/>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Exceptions to Post-Award Revisions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5cf8fddcfd_2_288"/>
          <p:cNvSpPr txBox="1">
            <a:spLocks noGrp="1"/>
          </p:cNvSpPr>
          <p:nvPr>
            <p:ph type="body" idx="1"/>
          </p:nvPr>
        </p:nvSpPr>
        <p:spPr>
          <a:xfrm>
            <a:off x="628650" y="1530300"/>
            <a:ext cx="7886700" cy="4573500"/>
          </a:xfrm>
          <a:prstGeom prst="rect">
            <a:avLst/>
          </a:prstGeom>
          <a:noFill/>
          <a:ln>
            <a:noFill/>
          </a:ln>
        </p:spPr>
        <p:txBody>
          <a:bodyPr spcFirstLastPara="1" wrap="square" lIns="0" tIns="0" rIns="0" bIns="45700" anchor="t" anchorCtr="0">
            <a:normAutofit/>
          </a:bodyPr>
          <a:lstStyle/>
          <a:p>
            <a:pPr marL="228600" lvl="0" indent="-193675" algn="l" rtl="0">
              <a:lnSpc>
                <a:spcPct val="100000"/>
              </a:lnSpc>
              <a:spcBef>
                <a:spcPts val="0"/>
              </a:spcBef>
              <a:spcAft>
                <a:spcPts val="0"/>
              </a:spcAft>
              <a:buSzPts val="1650"/>
              <a:buChar char="•"/>
            </a:pPr>
            <a:r>
              <a:rPr lang="en-US">
                <a:solidFill>
                  <a:schemeClr val="dk1"/>
                </a:solidFill>
              </a:rPr>
              <a:t> The PAR system will be open until June 30th of the fiscal year.</a:t>
            </a:r>
            <a:endParaRPr>
              <a:solidFill>
                <a:schemeClr val="dk1"/>
              </a:solidFill>
            </a:endParaRPr>
          </a:p>
          <a:p>
            <a:pPr marL="228600" lvl="0" indent="0" algn="l" rtl="0">
              <a:lnSpc>
                <a:spcPct val="100000"/>
              </a:lnSpc>
              <a:spcBef>
                <a:spcPts val="0"/>
              </a:spcBef>
              <a:spcAft>
                <a:spcPts val="0"/>
              </a:spcAft>
              <a:buSzPts val="2400"/>
              <a:buNone/>
            </a:pPr>
            <a:endParaRPr>
              <a:solidFill>
                <a:schemeClr val="dk1"/>
              </a:solidFill>
            </a:endParaRPr>
          </a:p>
          <a:p>
            <a:pPr marL="228600" lvl="0" indent="-180975" algn="l" rtl="0">
              <a:lnSpc>
                <a:spcPct val="100000"/>
              </a:lnSpc>
              <a:spcBef>
                <a:spcPts val="0"/>
              </a:spcBef>
              <a:spcAft>
                <a:spcPts val="0"/>
              </a:spcAft>
              <a:buSzPts val="1650"/>
              <a:buChar char="•"/>
            </a:pPr>
            <a:r>
              <a:rPr lang="en-US">
                <a:solidFill>
                  <a:schemeClr val="dk1"/>
                </a:solidFill>
              </a:rPr>
              <a:t>LEAs may submit revision requests, as necessary.</a:t>
            </a:r>
            <a:endParaRPr>
              <a:solidFill>
                <a:schemeClr val="dk1"/>
              </a:solidFill>
            </a:endParaRPr>
          </a:p>
          <a:p>
            <a:pPr marL="228600" lvl="0" indent="0" algn="l" rtl="0">
              <a:lnSpc>
                <a:spcPct val="100000"/>
              </a:lnSpc>
              <a:spcBef>
                <a:spcPts val="0"/>
              </a:spcBef>
              <a:spcAft>
                <a:spcPts val="0"/>
              </a:spcAft>
              <a:buSzPts val="2400"/>
              <a:buNone/>
            </a:pPr>
            <a:endParaRPr>
              <a:solidFill>
                <a:schemeClr val="dk1"/>
              </a:solidFill>
            </a:endParaRPr>
          </a:p>
          <a:p>
            <a:pPr marL="228600" lvl="0" indent="-180975" algn="l" rtl="0">
              <a:lnSpc>
                <a:spcPct val="90000"/>
              </a:lnSpc>
              <a:spcBef>
                <a:spcPts val="0"/>
              </a:spcBef>
              <a:spcAft>
                <a:spcPts val="0"/>
              </a:spcAft>
              <a:buSzPts val="1650"/>
              <a:buChar char="•"/>
            </a:pPr>
            <a:r>
              <a:rPr lang="en-US">
                <a:solidFill>
                  <a:schemeClr val="dk1"/>
                </a:solidFill>
              </a:rPr>
              <a:t>Please do not submit any requests to revise your ESEA Consolidated/ESSER Application before the system is open for PAR.</a:t>
            </a:r>
            <a:endParaRPr>
              <a:solidFill>
                <a:schemeClr val="dk1"/>
              </a:solidFill>
            </a:endParaRPr>
          </a:p>
          <a:p>
            <a:pPr marL="228600" lvl="0" indent="0" algn="l" rtl="0">
              <a:lnSpc>
                <a:spcPct val="90000"/>
              </a:lnSpc>
              <a:spcBef>
                <a:spcPts val="0"/>
              </a:spcBef>
              <a:spcAft>
                <a:spcPts val="0"/>
              </a:spcAft>
              <a:buSzPts val="2400"/>
              <a:buNone/>
            </a:pPr>
            <a:endParaRPr>
              <a:solidFill>
                <a:schemeClr val="dk1"/>
              </a:solidFill>
            </a:endParaRPr>
          </a:p>
          <a:p>
            <a:pPr marL="228600" lvl="0" indent="-180975" algn="l" rtl="0">
              <a:lnSpc>
                <a:spcPct val="90000"/>
              </a:lnSpc>
              <a:spcBef>
                <a:spcPts val="0"/>
              </a:spcBef>
              <a:spcAft>
                <a:spcPts val="0"/>
              </a:spcAft>
              <a:buSzPts val="1650"/>
              <a:buChar char="•"/>
            </a:pPr>
            <a:r>
              <a:rPr lang="en-US">
                <a:solidFill>
                  <a:schemeClr val="dk1"/>
                </a:solidFill>
              </a:rPr>
              <a:t>The narrative questions and the school profile page will be locked and cannot be updated during the PAR process. </a:t>
            </a:r>
            <a:endParaRPr>
              <a:solidFill>
                <a:schemeClr val="dk1"/>
              </a:solidFill>
            </a:endParaRPr>
          </a:p>
          <a:p>
            <a:pPr marL="0" lvl="0" indent="0" algn="l" rtl="0">
              <a:lnSpc>
                <a:spcPct val="90000"/>
              </a:lnSpc>
              <a:spcBef>
                <a:spcPts val="0"/>
              </a:spcBef>
              <a:spcAft>
                <a:spcPts val="0"/>
              </a:spcAft>
              <a:buSzPts val="2400"/>
              <a:buNone/>
            </a:pPr>
            <a:endParaRPr>
              <a:solidFill>
                <a:schemeClr val="dk1"/>
              </a:solidFill>
            </a:endParaRPr>
          </a:p>
        </p:txBody>
      </p:sp>
      <p:sp>
        <p:nvSpPr>
          <p:cNvPr id="410" name="Google Shape;410;g15cf8fddcfd_2_2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411" name="Google Shape;411;g15cf8fddcfd_2_288"/>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Post-Award Revision Window	</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3789</Words>
  <Application>Microsoft Office PowerPoint</Application>
  <PresentationFormat>On-screen Show (4:3)</PresentationFormat>
  <Paragraphs>377</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Trebuchet MS</vt:lpstr>
      <vt:lpstr>Rockwell</vt:lpstr>
      <vt:lpstr>Arial</vt:lpstr>
      <vt:lpstr>Calibri</vt:lpstr>
      <vt:lpstr>Roboto</vt:lpstr>
      <vt:lpstr>Office Theme</vt:lpstr>
      <vt:lpstr>Simple Light</vt:lpstr>
      <vt:lpstr>ESEA Fall Regional Network Meeting</vt:lpstr>
      <vt:lpstr>Post Award Revision Process and Requirements</vt:lpstr>
      <vt:lpstr>Introduction</vt:lpstr>
      <vt:lpstr>Purpose of the Post-Award Revision  </vt:lpstr>
      <vt:lpstr>The Life Cycle of ESEA Consolidated and ESSER Applications</vt:lpstr>
      <vt:lpstr>Substantial Approval and Final Approval</vt:lpstr>
      <vt:lpstr>When Do LEAs Submit Post-Award Revisions (PAR)?</vt:lpstr>
      <vt:lpstr>Exceptions to Post-Award Revisions</vt:lpstr>
      <vt:lpstr>Post-Award Revision Window </vt:lpstr>
      <vt:lpstr>The PAR window is now open…Now what?</vt:lpstr>
      <vt:lpstr>Review Contact Information and Final Allocations </vt:lpstr>
      <vt:lpstr>Consider the Following Questions </vt:lpstr>
      <vt:lpstr>Is a PAR Submission Needed? </vt:lpstr>
      <vt:lpstr>Scenario 1 </vt:lpstr>
      <vt:lpstr>Scenario 1: Answer </vt:lpstr>
      <vt:lpstr>Scenario 2 </vt:lpstr>
      <vt:lpstr>Scenario 2: Answer </vt:lpstr>
      <vt:lpstr>Scenario 3</vt:lpstr>
      <vt:lpstr>Scenario 3: Answer </vt:lpstr>
      <vt:lpstr>How to Enter a PAR Request</vt:lpstr>
      <vt:lpstr>Accessing the PAR System</vt:lpstr>
      <vt:lpstr>Making Changes in the PAR System</vt:lpstr>
      <vt:lpstr>Revision Request Format</vt:lpstr>
      <vt:lpstr>Review Rank Order (If applicable in Consolidated Application)</vt:lpstr>
      <vt:lpstr>Specific to ESSER III PARs</vt:lpstr>
      <vt:lpstr>Final Steps in PAR Submission Process</vt:lpstr>
      <vt:lpstr>PARs are submitted … Now what? </vt:lpstr>
      <vt:lpstr>PAR Review and Approval</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Fall Regional Network Meeting</dc:title>
  <dc:creator>Madorin, Acacia</dc:creator>
  <cp:lastModifiedBy>Owen, Emily</cp:lastModifiedBy>
  <cp:revision>2</cp:revision>
  <dcterms:created xsi:type="dcterms:W3CDTF">2019-06-25T17:30:52Z</dcterms:created>
  <dcterms:modified xsi:type="dcterms:W3CDTF">2022-12-16T21:06:31Z</dcterms:modified>
</cp:coreProperties>
</file>