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ePPfNKyAcfLyu/STsI6g1y3vm3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Wilson" initials="" lastIdx="1" clrIdx="0"/>
  <p:cmAuthor id="1" name="Laura Meushaw"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5D451E-616F-4D91-9B97-7781C9CF0D97}">
  <a:tblStyle styleId="{4F5D451E-616F-4D91-9B97-7781C9CF0D9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57CA92A-2C3B-4BCE-97C7-4902AA44F6E4}"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0" autoAdjust="0"/>
  </p:normalViewPr>
  <p:slideViewPr>
    <p:cSldViewPr snapToGrid="0">
      <p:cViewPr varScale="1">
        <p:scale>
          <a:sx n="108" d="100"/>
          <a:sy n="108" d="100"/>
        </p:scale>
        <p:origin x="114" y="-1302"/>
      </p:cViewPr>
      <p:guideLst/>
    </p:cSldViewPr>
  </p:slideViewPr>
  <p:outlineViewPr>
    <p:cViewPr>
      <p:scale>
        <a:sx n="33" d="100"/>
        <a:sy n="33" d="100"/>
      </p:scale>
      <p:origin x="0" y="-131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1-14T20:49:36.332" idx="1">
    <p:pos x="396" y="979"/>
    <p:text>@meushaw_l@cde.state.co.us @mohajeri-nelson_n@cde.state.co.us 
Should we put Rachel E here as well?</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j-eb-0s"/>
      </p:ext>
    </p:extLst>
  </p:cm>
  <p:cm authorId="1" dt="2022-11-14T20:49:36.332" idx="1">
    <p:pos x="396" y="979"/>
    <p:text>Yes but we aren't going to make it final until we finalize hiring.</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kD2siU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58e85305ad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58e85305ad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School Quality and Support Division</a:t>
            </a:r>
            <a:endParaRPr/>
          </a:p>
        </p:txBody>
      </p:sp>
      <p:sp>
        <p:nvSpPr>
          <p:cNvPr id="170" name="Google Shape;170;g158e85305ad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662e4d4e1c_14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1662e4d4e1c_14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g1662e4d4e1c_14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8d0f069f49_1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8d0f069f49_1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18d0f069f49_1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8d0f069f49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18d0f069f4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18d0f069f49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6579839f8d_9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6579839f8d_9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solidFill>
                  <a:schemeClr val="dk1"/>
                </a:solidFill>
              </a:rPr>
              <a:t>Shannon The Launchpad is a “one stop shop” geared towards LEA staff that may be new to ESEA programs or just wanting to learn about programs/processes in our office. </a:t>
            </a:r>
            <a:endParaRPr>
              <a:solidFill>
                <a:schemeClr val="dk1"/>
              </a:solidFill>
            </a:endParaRPr>
          </a:p>
          <a:p>
            <a:pPr marL="0" lvl="0" indent="0" algn="l" rtl="0">
              <a:lnSpc>
                <a:spcPct val="100000"/>
              </a:lnSpc>
              <a:spcBef>
                <a:spcPts val="0"/>
              </a:spcBef>
              <a:spcAft>
                <a:spcPts val="0"/>
              </a:spcAft>
              <a:buSzPts val="1400"/>
              <a:buNone/>
            </a:pPr>
            <a:r>
              <a:rPr lang="en-US">
                <a:solidFill>
                  <a:schemeClr val="dk1"/>
                </a:solidFill>
              </a:rPr>
              <a:t>We are hoping that it becomes an intuitive first step in learning about our programs.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6579839f8d_9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16579839f8d_9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Shannon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6579839f8d_9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16579839f8d_9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Shannon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58e85305ad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Rachel through slide 28</a:t>
            </a:r>
            <a:endParaRPr/>
          </a:p>
        </p:txBody>
      </p:sp>
      <p:sp>
        <p:nvSpPr>
          <p:cNvPr id="226" name="Google Shape;226;g158e85305ad_0_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58e85305ad_0_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58e85305ad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g158e85305ad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6579839f8d_8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6579839f8d_8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16579839f8d_8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a9e01427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Do not move ahead on the agenda. If there is extra time, add a break. Start the next section as scheduled. </a:t>
            </a:r>
            <a:endParaRPr/>
          </a:p>
        </p:txBody>
      </p:sp>
      <p:sp>
        <p:nvSpPr>
          <p:cNvPr id="105" name="Google Shape;105;gfa9e014277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63903260ed_2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163903260ed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LEA is responsible for approving TS and ATS schools.</a:t>
            </a:r>
            <a:endParaRPr/>
          </a:p>
        </p:txBody>
      </p:sp>
      <p:sp>
        <p:nvSpPr>
          <p:cNvPr id="249" name="Google Shape;249;g163903260ed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58e85305ad_0_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158e85305ad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Comparability notes: </a:t>
            </a:r>
            <a:r>
              <a:rPr lang="en-US">
                <a:solidFill>
                  <a:srgbClr val="333333"/>
                </a:solidFill>
                <a:highlight>
                  <a:schemeClr val="lt1"/>
                </a:highlight>
                <a:latin typeface="Arial"/>
                <a:ea typeface="Arial"/>
                <a:cs typeface="Arial"/>
                <a:sym typeface="Arial"/>
              </a:rPr>
              <a:t>The comparability requirement within the ESSA seeks to ensure that Title I, Part A funds are not used to provide services that would otherwise be paid for with State and local funds, thus undermining the supplemental nature of Title I, Part A funds.</a:t>
            </a:r>
            <a:endParaRPr>
              <a:solidFill>
                <a:srgbClr val="333333"/>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endParaRPr>
              <a:solidFill>
                <a:srgbClr val="333333"/>
              </a:solidFill>
              <a:highlight>
                <a:schemeClr val="lt1"/>
              </a:highlight>
              <a:latin typeface="Arial"/>
              <a:ea typeface="Arial"/>
              <a:cs typeface="Arial"/>
              <a:sym typeface="Arial"/>
            </a:endParaRPr>
          </a:p>
          <a:p>
            <a:pPr marL="0" lvl="0" indent="0" algn="l" rtl="0">
              <a:lnSpc>
                <a:spcPct val="100000"/>
              </a:lnSpc>
              <a:spcBef>
                <a:spcPts val="0"/>
              </a:spcBef>
              <a:spcAft>
                <a:spcPts val="0"/>
              </a:spcAft>
              <a:buSzPts val="1400"/>
              <a:buNone/>
            </a:pPr>
            <a:r>
              <a:rPr lang="en-US" b="1">
                <a:solidFill>
                  <a:srgbClr val="333333"/>
                </a:solidFill>
                <a:highlight>
                  <a:schemeClr val="lt1"/>
                </a:highlight>
                <a:latin typeface="Arial"/>
                <a:ea typeface="Arial"/>
                <a:cs typeface="Arial"/>
                <a:sym typeface="Arial"/>
              </a:rPr>
              <a:t>Comparability </a:t>
            </a:r>
            <a:r>
              <a:rPr lang="en-US">
                <a:solidFill>
                  <a:srgbClr val="333333"/>
                </a:solidFill>
                <a:highlight>
                  <a:schemeClr val="lt1"/>
                </a:highlight>
                <a:latin typeface="Arial"/>
                <a:ea typeface="Arial"/>
                <a:cs typeface="Arial"/>
                <a:sym typeface="Arial"/>
              </a:rPr>
              <a:t>requires that State and local funds are used to </a:t>
            </a:r>
            <a:r>
              <a:rPr lang="en-US" b="1">
                <a:solidFill>
                  <a:srgbClr val="333333"/>
                </a:solidFill>
                <a:highlight>
                  <a:schemeClr val="lt1"/>
                </a:highlight>
                <a:latin typeface="Arial"/>
                <a:ea typeface="Arial"/>
                <a:cs typeface="Arial"/>
                <a:sym typeface="Arial"/>
              </a:rPr>
              <a:t>provide services that, taken as a whole, are comparable</a:t>
            </a:r>
            <a:r>
              <a:rPr lang="en-US">
                <a:solidFill>
                  <a:srgbClr val="333333"/>
                </a:solidFill>
                <a:highlight>
                  <a:schemeClr val="lt1"/>
                </a:highlight>
                <a:latin typeface="Arial"/>
                <a:ea typeface="Arial"/>
                <a:cs typeface="Arial"/>
                <a:sym typeface="Arial"/>
              </a:rPr>
              <a:t> between Title I and non-Title I schools. </a:t>
            </a:r>
            <a:r>
              <a:rPr lang="en-US" b="1">
                <a:solidFill>
                  <a:srgbClr val="333333"/>
                </a:solidFill>
                <a:highlight>
                  <a:schemeClr val="lt1"/>
                </a:highlight>
                <a:latin typeface="Arial"/>
                <a:ea typeface="Arial"/>
                <a:cs typeface="Arial"/>
                <a:sym typeface="Arial"/>
              </a:rPr>
              <a:t>SNS </a:t>
            </a:r>
            <a:r>
              <a:rPr lang="en-US">
                <a:solidFill>
                  <a:srgbClr val="333333"/>
                </a:solidFill>
                <a:highlight>
                  <a:schemeClr val="lt1"/>
                </a:highlight>
                <a:latin typeface="Arial"/>
                <a:ea typeface="Arial"/>
                <a:cs typeface="Arial"/>
                <a:sym typeface="Arial"/>
              </a:rPr>
              <a:t>requires LEAs to </a:t>
            </a:r>
            <a:r>
              <a:rPr lang="en-US" b="1">
                <a:solidFill>
                  <a:srgbClr val="333333"/>
                </a:solidFill>
                <a:highlight>
                  <a:schemeClr val="lt1"/>
                </a:highlight>
                <a:latin typeface="Arial"/>
                <a:ea typeface="Arial"/>
                <a:cs typeface="Arial"/>
                <a:sym typeface="Arial"/>
              </a:rPr>
              <a:t>distribute </a:t>
            </a:r>
            <a:r>
              <a:rPr lang="en-US">
                <a:solidFill>
                  <a:srgbClr val="333333"/>
                </a:solidFill>
                <a:highlight>
                  <a:schemeClr val="lt1"/>
                </a:highlight>
                <a:latin typeface="Arial"/>
                <a:ea typeface="Arial"/>
                <a:cs typeface="Arial"/>
                <a:sym typeface="Arial"/>
              </a:rPr>
              <a:t>State and local funds to schools without taking into account a school’s participation in the Title I program. Though the source of funds for both fiscal tests are similar (i.e. State and local), situations may occur where the LEA satisfies the requirements within one while failing those of the other. For this purpose, CDE will not use comparability results to meet the SNS demonstration requirement.</a:t>
            </a:r>
            <a:endParaRPr>
              <a:solidFill>
                <a:srgbClr val="333333"/>
              </a:solidFill>
              <a:highlight>
                <a:schemeClr val="lt1"/>
              </a:highlight>
              <a:latin typeface="Arial"/>
              <a:ea typeface="Arial"/>
              <a:cs typeface="Arial"/>
              <a:sym typeface="Arial"/>
            </a:endParaRPr>
          </a:p>
        </p:txBody>
      </p:sp>
      <p:sp>
        <p:nvSpPr>
          <p:cNvPr id="257" name="Google Shape;257;g158e85305ad_0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58e85305ad_0_1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158e85305ad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158e85305ad_0_1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58e85305ad_0_1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158e85305ad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g158e85305ad_0_1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58e85305ad_0_1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158e85305ad_0_1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050">
                <a:solidFill>
                  <a:srgbClr val="333333"/>
                </a:solidFill>
                <a:highlight>
                  <a:srgbClr val="FFFFFF"/>
                </a:highlight>
                <a:latin typeface="Arial"/>
                <a:ea typeface="Arial"/>
                <a:cs typeface="Arial"/>
                <a:sym typeface="Arial"/>
              </a:rPr>
              <a:t>Colorado’s Title III allocation is based on the number of ELs reported through the American Community Survey and U.S. Census data. CDE reserves 5% of its Title III allocation for the Immigrant Set-Aside grant (see corresponding guidance). Annual local education agency (LEA), including district or consortia, allocations are based on the number of English learners reported through the annual Student October Count. The previous Student October count informs the subsequent school year Title III allocation. An LEA or consortium allocation must meet or exceed $10,000 in order to apply for a Title III grant.</a:t>
            </a:r>
            <a:endParaRPr/>
          </a:p>
        </p:txBody>
      </p:sp>
      <p:sp>
        <p:nvSpPr>
          <p:cNvPr id="284" name="Google Shape;284;g158e85305ad_0_1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662e4d4e1c_5_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1662e4d4e1c_5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1662e4d4e1c_5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58e85305ad_0_1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g158e85305ad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158e85305ad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58e85305ad_0_2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g158e85305ad_0_2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050">
                <a:solidFill>
                  <a:srgbClr val="333333"/>
                </a:solidFill>
                <a:highlight>
                  <a:srgbClr val="FFFFFF"/>
                </a:highlight>
                <a:latin typeface="Arial"/>
                <a:ea typeface="Arial"/>
                <a:cs typeface="Arial"/>
                <a:sym typeface="Arial"/>
              </a:rPr>
              <a:t>LEAs can be eligible for both SRSA and RLIS and must choose one grant under which to receive funds in any given fiscal year.</a:t>
            </a:r>
            <a:endParaRPr sz="1050">
              <a:solidFill>
                <a:srgbClr val="333333"/>
              </a:solidFill>
              <a:highlight>
                <a:srgbClr val="FFFFFF"/>
              </a:highlight>
              <a:latin typeface="Arial"/>
              <a:ea typeface="Arial"/>
              <a:cs typeface="Arial"/>
              <a:sym typeface="Arial"/>
            </a:endParaRPr>
          </a:p>
          <a:p>
            <a:pPr marL="0" lvl="0" indent="0" algn="l" rtl="0">
              <a:lnSpc>
                <a:spcPct val="115000"/>
              </a:lnSpc>
              <a:spcBef>
                <a:spcPts val="400"/>
              </a:spcBef>
              <a:spcAft>
                <a:spcPts val="0"/>
              </a:spcAft>
              <a:buSzPts val="1400"/>
              <a:buNone/>
            </a:pPr>
            <a:endParaRPr sz="1050">
              <a:solidFill>
                <a:srgbClr val="333333"/>
              </a:solidFill>
              <a:highlight>
                <a:srgbClr val="FFFFFF"/>
              </a:highlight>
              <a:latin typeface="Arial"/>
              <a:ea typeface="Arial"/>
              <a:cs typeface="Arial"/>
              <a:sym typeface="Arial"/>
            </a:endParaRPr>
          </a:p>
          <a:p>
            <a:pPr marL="0" lvl="0" indent="0" algn="l" rtl="0">
              <a:lnSpc>
                <a:spcPct val="115000"/>
              </a:lnSpc>
              <a:spcBef>
                <a:spcPts val="400"/>
              </a:spcBef>
              <a:spcAft>
                <a:spcPts val="0"/>
              </a:spcAft>
              <a:buSzPts val="1400"/>
              <a:buNone/>
            </a:pPr>
            <a:r>
              <a:rPr lang="en-US" sz="1050">
                <a:solidFill>
                  <a:srgbClr val="333333"/>
                </a:solidFill>
                <a:highlight>
                  <a:srgbClr val="FFFFFF"/>
                </a:highlight>
                <a:latin typeface="Arial"/>
                <a:ea typeface="Arial"/>
                <a:cs typeface="Arial"/>
                <a:sym typeface="Arial"/>
              </a:rPr>
              <a:t>List of eligible districts (Title V - Guidance Page) https://www.cde.state.co.us/fedprograms/ov/tvb#:~:text=Title%20V%2C%20Part%20B%20of,small%20to%20be%20effective%20in</a:t>
            </a:r>
            <a:endParaRPr sz="1050">
              <a:solidFill>
                <a:srgbClr val="333333"/>
              </a:solidFill>
              <a:highlight>
                <a:srgbClr val="FFFFFF"/>
              </a:highlight>
              <a:latin typeface="Arial"/>
              <a:ea typeface="Arial"/>
              <a:cs typeface="Arial"/>
              <a:sym typeface="Arial"/>
            </a:endParaRPr>
          </a:p>
          <a:p>
            <a:pPr marL="0" lvl="0" indent="0" algn="l" rtl="0">
              <a:lnSpc>
                <a:spcPct val="100000"/>
              </a:lnSpc>
              <a:spcBef>
                <a:spcPts val="400"/>
              </a:spcBef>
              <a:spcAft>
                <a:spcPts val="0"/>
              </a:spcAft>
              <a:buSzPts val="1400"/>
              <a:buNone/>
            </a:pPr>
            <a:endParaRPr/>
          </a:p>
        </p:txBody>
      </p:sp>
      <p:sp>
        <p:nvSpPr>
          <p:cNvPr id="308" name="Google Shape;308;g158e85305ad_0_2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f5160b6d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Shannon </a:t>
            </a:r>
            <a:endParaRPr/>
          </a:p>
        </p:txBody>
      </p:sp>
      <p:sp>
        <p:nvSpPr>
          <p:cNvPr id="316" name="Google Shape;316;gff5160b6db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6579839f8d_0_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16579839f8d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Shannon</a:t>
            </a:r>
            <a:endParaRPr/>
          </a:p>
        </p:txBody>
      </p:sp>
      <p:sp>
        <p:nvSpPr>
          <p:cNvPr id="323" name="Google Shape;323;g16579839f8d_0_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fa9e014277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fa9e014277_0_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58e85305ad_0_29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158e85305ad_0_2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Shannon </a:t>
            </a:r>
            <a:endParaRPr/>
          </a:p>
        </p:txBody>
      </p:sp>
      <p:sp>
        <p:nvSpPr>
          <p:cNvPr id="331" name="Google Shape;331;g158e85305ad_0_2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58e85305ad_0_2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Rachel through slide 37</a:t>
            </a:r>
            <a:endParaRPr/>
          </a:p>
        </p:txBody>
      </p:sp>
      <p:sp>
        <p:nvSpPr>
          <p:cNvPr id="338" name="Google Shape;338;g158e85305ad_0_2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ff5160b6db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ff5160b6d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gff5160b6d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158e85305ad_0_2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g158e85305ad_0_2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158e85305ad_0_2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58e85305ad_0_2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158e85305ad_0_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g158e85305ad_0_2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58e85305ad_0_2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g158e85305ad_0_2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g158e85305ad_0_2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58e85305ad_0_2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158e85305ad_0_2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g158e85305ad_0_2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58e85305a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158e85305a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158e85305a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a9e014277_0_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fa9e014277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fa9e014277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58e85305ad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158e85305ad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158e85305ad_0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58e85305ad_0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158e85305ad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158e85305ad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6579839f8d_0_1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6579839f8d_0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16579839f8d_0_1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6579839f8d_0_1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6579839f8d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16579839f8d_0_1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p:nvPr/>
        </p:nvSpPr>
        <p:spPr>
          <a:xfrm>
            <a:off x="0" y="4675238"/>
            <a:ext cx="9144000" cy="2182800"/>
          </a:xfrm>
          <a:prstGeom prst="rect">
            <a:avLst/>
          </a:prstGeom>
          <a:gradFill>
            <a:gsLst>
              <a:gs pos="0">
                <a:schemeClr val="lt1"/>
              </a:gs>
              <a:gs pos="100000">
                <a:srgbClr val="FFC846">
                  <a:alpha val="48627"/>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5"/>
          <p:cNvSpPr txBox="1">
            <a:spLocks noGrp="1"/>
          </p:cNvSpPr>
          <p:nvPr>
            <p:ph type="ctrTitle"/>
          </p:nvPr>
        </p:nvSpPr>
        <p:spPr>
          <a:xfrm>
            <a:off x="685801" y="3324170"/>
            <a:ext cx="7801800" cy="973500"/>
          </a:xfrm>
          <a:prstGeom prst="rect">
            <a:avLst/>
          </a:prstGeom>
          <a:noFill/>
          <a:ln>
            <a:noFill/>
          </a:ln>
        </p:spPr>
        <p:txBody>
          <a:bodyPr spcFirstLastPara="1" wrap="square" lIns="0" tIns="0" rIns="0" bIns="0" anchor="t" anchorCtr="0">
            <a:normAutofit/>
          </a:bodyPr>
          <a:lstStyle>
            <a:lvl1pPr lvl="0" algn="ctr">
              <a:lnSpc>
                <a:spcPct val="90000"/>
              </a:lnSpc>
              <a:spcBef>
                <a:spcPts val="0"/>
              </a:spcBef>
              <a:spcAft>
                <a:spcPts val="0"/>
              </a:spcAft>
              <a:buClr>
                <a:schemeClr val="dk1"/>
              </a:buClr>
              <a:buSzPts val="4800"/>
              <a:buFont typeface="Arial"/>
              <a:buNone/>
              <a:defRPr sz="4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685801" y="4675240"/>
            <a:ext cx="7801800" cy="58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200"/>
              <a:buNone/>
              <a:defRPr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5"/>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0" name="Google Shape;20;p15"/>
          <p:cNvPicPr preferRelativeResize="0"/>
          <p:nvPr/>
        </p:nvPicPr>
        <p:blipFill rotWithShape="1">
          <a:blip r:embed="rId2">
            <a:alphaModFix/>
          </a:blip>
          <a:srcRect/>
          <a:stretch/>
        </p:blipFill>
        <p:spPr>
          <a:xfrm>
            <a:off x="3512246" y="632707"/>
            <a:ext cx="2116730" cy="1321787"/>
          </a:xfrm>
          <a:prstGeom prst="rect">
            <a:avLst/>
          </a:prstGeom>
          <a:noFill/>
          <a:ln>
            <a:noFill/>
          </a:ln>
        </p:spPr>
      </p:pic>
      <p:cxnSp>
        <p:nvCxnSpPr>
          <p:cNvPr id="21" name="Google Shape;21;p15"/>
          <p:cNvCxnSpPr/>
          <p:nvPr/>
        </p:nvCxnSpPr>
        <p:spPr>
          <a:xfrm>
            <a:off x="685801" y="2752344"/>
            <a:ext cx="7801800" cy="20400"/>
          </a:xfrm>
          <a:prstGeom prst="straightConnector1">
            <a:avLst/>
          </a:prstGeom>
          <a:noFill/>
          <a:ln w="19050" cap="flat" cmpd="sng">
            <a:solidFill>
              <a:srgbClr val="FFC846"/>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4"/>
        <p:cNvGrpSpPr/>
        <p:nvPr/>
      </p:nvGrpSpPr>
      <p:grpSpPr>
        <a:xfrm>
          <a:off x="0" y="0"/>
          <a:ext cx="0" cy="0"/>
          <a:chOff x="0" y="0"/>
          <a:chExt cx="0" cy="0"/>
        </a:xfrm>
      </p:grpSpPr>
      <p:pic>
        <p:nvPicPr>
          <p:cNvPr id="75" name="Google Shape;75;p22"/>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76" name="Google Shape;76;p22"/>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2"/>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8" name="Google Shape;78;p22"/>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79" name="Google Shape;79;p22"/>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0" name="Google Shape;80;p22"/>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24"/>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85"/>
        <p:cNvGrpSpPr/>
        <p:nvPr/>
      </p:nvGrpSpPr>
      <p:grpSpPr>
        <a:xfrm>
          <a:off x="0" y="0"/>
          <a:ext cx="0" cy="0"/>
          <a:chOff x="0" y="0"/>
          <a:chExt cx="0" cy="0"/>
        </a:xfrm>
      </p:grpSpPr>
      <p:pic>
        <p:nvPicPr>
          <p:cNvPr id="86" name="Google Shape;86;p27"/>
          <p:cNvPicPr preferRelativeResize="0"/>
          <p:nvPr/>
        </p:nvPicPr>
        <p:blipFill rotWithShape="1">
          <a:blip r:embed="rId2">
            <a:alphaModFix/>
          </a:blip>
          <a:srcRect/>
          <a:stretch/>
        </p:blipFill>
        <p:spPr>
          <a:xfrm>
            <a:off x="0" y="3"/>
            <a:ext cx="9144000" cy="5143497"/>
          </a:xfrm>
          <a:prstGeom prst="rect">
            <a:avLst/>
          </a:prstGeom>
          <a:noFill/>
          <a:ln>
            <a:noFill/>
          </a:ln>
        </p:spPr>
      </p:pic>
      <p:sp>
        <p:nvSpPr>
          <p:cNvPr id="87" name="Google Shape;87;p27"/>
          <p:cNvSpPr txBox="1">
            <a:spLocks noGrp="1"/>
          </p:cNvSpPr>
          <p:nvPr>
            <p:ph type="ctrTitle"/>
          </p:nvPr>
        </p:nvSpPr>
        <p:spPr>
          <a:xfrm>
            <a:off x="0" y="2595716"/>
            <a:ext cx="9144000" cy="233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000"/>
              <a:buFont typeface="Arial"/>
              <a:buNone/>
              <a:defRPr sz="4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7"/>
          <p:cNvSpPr txBox="1">
            <a:spLocks noGrp="1"/>
          </p:cNvSpPr>
          <p:nvPr>
            <p:ph type="sldNum" idx="12"/>
          </p:nvPr>
        </p:nvSpPr>
        <p:spPr>
          <a:xfrm>
            <a:off x="170937" y="6427021"/>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89"/>
        <p:cNvGrpSpPr/>
        <p:nvPr/>
      </p:nvGrpSpPr>
      <p:grpSpPr>
        <a:xfrm>
          <a:off x="0" y="0"/>
          <a:ext cx="0" cy="0"/>
          <a:chOff x="0" y="0"/>
          <a:chExt cx="0" cy="0"/>
        </a:xfrm>
      </p:grpSpPr>
      <p:pic>
        <p:nvPicPr>
          <p:cNvPr id="90" name="Google Shape;90;g16579839f8d_1_158"/>
          <p:cNvPicPr preferRelativeResize="0"/>
          <p:nvPr/>
        </p:nvPicPr>
        <p:blipFill rotWithShape="1">
          <a:blip r:embed="rId2">
            <a:alphaModFix/>
          </a:blip>
          <a:srcRect/>
          <a:stretch/>
        </p:blipFill>
        <p:spPr>
          <a:xfrm>
            <a:off x="8146725" y="6235200"/>
            <a:ext cx="867951" cy="369000"/>
          </a:xfrm>
          <a:prstGeom prst="rect">
            <a:avLst/>
          </a:prstGeom>
          <a:noFill/>
          <a:ln>
            <a:noFill/>
          </a:ln>
        </p:spPr>
      </p:pic>
      <p:pic>
        <p:nvPicPr>
          <p:cNvPr id="91" name="Google Shape;91;g16579839f8d_1_158"/>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92" name="Google Shape;92;g16579839f8d_1_158"/>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3" name="Google Shape;93;g16579839f8d_1_158"/>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90000"/>
              </a:lnSpc>
              <a:spcBef>
                <a:spcPts val="1000"/>
              </a:spcBef>
              <a:spcAft>
                <a:spcPts val="0"/>
              </a:spcAft>
              <a:buClr>
                <a:schemeClr val="dk1"/>
              </a:buClr>
              <a:buSzPts val="1600"/>
              <a:buChar char="•"/>
              <a:defRPr>
                <a:solidFill>
                  <a:schemeClr val="dk1"/>
                </a:solidFill>
              </a:defRPr>
            </a:lvl1pPr>
            <a:lvl2pPr marL="914400" lvl="1" indent="-292100" algn="l">
              <a:lnSpc>
                <a:spcPct val="90000"/>
              </a:lnSpc>
              <a:spcBef>
                <a:spcPts val="500"/>
              </a:spcBef>
              <a:spcAft>
                <a:spcPts val="0"/>
              </a:spcAft>
              <a:buClr>
                <a:schemeClr val="dk1"/>
              </a:buClr>
              <a:buSzPts val="1000"/>
              <a:buChar char="•"/>
              <a:defRPr sz="1600">
                <a:solidFill>
                  <a:schemeClr val="dk1"/>
                </a:solidFill>
              </a:defRPr>
            </a:lvl2pPr>
            <a:lvl3pPr marL="1371600" lvl="2" indent="-292100" algn="l">
              <a:lnSpc>
                <a:spcPct val="90000"/>
              </a:lnSpc>
              <a:spcBef>
                <a:spcPts val="500"/>
              </a:spcBef>
              <a:spcAft>
                <a:spcPts val="0"/>
              </a:spcAft>
              <a:buClr>
                <a:schemeClr val="dk1"/>
              </a:buClr>
              <a:buSzPts val="1000"/>
              <a:buChar char="•"/>
              <a:defRPr sz="1600">
                <a:solidFill>
                  <a:schemeClr val="dk1"/>
                </a:solidFill>
              </a:defRPr>
            </a:lvl3pPr>
            <a:lvl4pPr marL="1828800" lvl="3" indent="-292100" algn="l">
              <a:lnSpc>
                <a:spcPct val="90000"/>
              </a:lnSpc>
              <a:spcBef>
                <a:spcPts val="500"/>
              </a:spcBef>
              <a:spcAft>
                <a:spcPts val="0"/>
              </a:spcAft>
              <a:buClr>
                <a:schemeClr val="dk1"/>
              </a:buClr>
              <a:buSzPts val="1000"/>
              <a:buChar char="•"/>
              <a:defRPr sz="1600">
                <a:solidFill>
                  <a:schemeClr val="dk1"/>
                </a:solidFill>
              </a:defRPr>
            </a:lvl4pPr>
            <a:lvl5pPr marL="2286000" lvl="4" indent="-292100" algn="l">
              <a:lnSpc>
                <a:spcPct val="90000"/>
              </a:lnSpc>
              <a:spcBef>
                <a:spcPts val="500"/>
              </a:spcBef>
              <a:spcAft>
                <a:spcPts val="0"/>
              </a:spcAft>
              <a:buClr>
                <a:schemeClr val="dk1"/>
              </a:buClr>
              <a:buSzPts val="1000"/>
              <a:buChar char="•"/>
              <a:defRPr sz="1600">
                <a:solidFill>
                  <a:schemeClr val="dk1"/>
                </a:solidFill>
              </a:defRPr>
            </a:lvl5pPr>
            <a:lvl6pPr marL="2743200" lvl="5" indent="-292100" algn="l">
              <a:lnSpc>
                <a:spcPct val="90000"/>
              </a:lnSpc>
              <a:spcBef>
                <a:spcPts val="500"/>
              </a:spcBef>
              <a:spcAft>
                <a:spcPts val="0"/>
              </a:spcAft>
              <a:buClr>
                <a:schemeClr val="dk1"/>
              </a:buClr>
              <a:buSzPts val="1000"/>
              <a:buChar char="•"/>
              <a:defRPr sz="1600">
                <a:solidFill>
                  <a:schemeClr val="dk1"/>
                </a:solidFill>
              </a:defRPr>
            </a:lvl6pPr>
            <a:lvl7pPr marL="3200400" lvl="6" indent="-292100" algn="l">
              <a:lnSpc>
                <a:spcPct val="90000"/>
              </a:lnSpc>
              <a:spcBef>
                <a:spcPts val="500"/>
              </a:spcBef>
              <a:spcAft>
                <a:spcPts val="0"/>
              </a:spcAft>
              <a:buClr>
                <a:schemeClr val="dk1"/>
              </a:buClr>
              <a:buSzPts val="1000"/>
              <a:buChar char="•"/>
              <a:defRPr sz="1600">
                <a:solidFill>
                  <a:schemeClr val="dk1"/>
                </a:solidFill>
              </a:defRPr>
            </a:lvl7pPr>
            <a:lvl8pPr marL="3657600" lvl="7" indent="-292100" algn="l">
              <a:lnSpc>
                <a:spcPct val="90000"/>
              </a:lnSpc>
              <a:spcBef>
                <a:spcPts val="500"/>
              </a:spcBef>
              <a:spcAft>
                <a:spcPts val="0"/>
              </a:spcAft>
              <a:buClr>
                <a:schemeClr val="dk1"/>
              </a:buClr>
              <a:buSzPts val="1000"/>
              <a:buChar char="•"/>
              <a:defRPr sz="1600">
                <a:solidFill>
                  <a:schemeClr val="dk1"/>
                </a:solidFill>
              </a:defRPr>
            </a:lvl8pPr>
            <a:lvl9pPr marL="4114800" lvl="8" indent="-292100" algn="l">
              <a:lnSpc>
                <a:spcPct val="90000"/>
              </a:lnSpc>
              <a:spcBef>
                <a:spcPts val="500"/>
              </a:spcBef>
              <a:spcAft>
                <a:spcPts val="0"/>
              </a:spcAft>
              <a:buClr>
                <a:schemeClr val="dk1"/>
              </a:buClr>
              <a:buSzPts val="1000"/>
              <a:buChar char="•"/>
              <a:defRPr sz="1600">
                <a:solidFill>
                  <a:schemeClr val="dk1"/>
                </a:solidFill>
              </a:defRPr>
            </a:lvl9pPr>
          </a:lstStyle>
          <a:p>
            <a:endParaRPr/>
          </a:p>
        </p:txBody>
      </p:sp>
      <p:cxnSp>
        <p:nvCxnSpPr>
          <p:cNvPr id="94" name="Google Shape;94;g16579839f8d_1_158"/>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95" name="Google Shape;95;g16579839f8d_1_158"/>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2"/>
        <p:cNvGrpSpPr/>
        <p:nvPr/>
      </p:nvGrpSpPr>
      <p:grpSpPr>
        <a:xfrm>
          <a:off x="0" y="0"/>
          <a:ext cx="0" cy="0"/>
          <a:chOff x="0" y="0"/>
          <a:chExt cx="0" cy="0"/>
        </a:xfrm>
      </p:grpSpPr>
      <p:pic>
        <p:nvPicPr>
          <p:cNvPr id="23" name="Google Shape;23;p21"/>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24" name="Google Shape;24;p21"/>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21"/>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27" name="Google Shape;27;p21"/>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28" name="Google Shape;28;p21"/>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9"/>
        <p:cNvGrpSpPr/>
        <p:nvPr/>
      </p:nvGrpSpPr>
      <p:grpSpPr>
        <a:xfrm>
          <a:off x="0" y="0"/>
          <a:ext cx="0" cy="0"/>
          <a:chOff x="0" y="0"/>
          <a:chExt cx="0" cy="0"/>
        </a:xfrm>
      </p:grpSpPr>
      <p:pic>
        <p:nvPicPr>
          <p:cNvPr id="30" name="Google Shape;30;p26"/>
          <p:cNvPicPr preferRelativeResize="0"/>
          <p:nvPr/>
        </p:nvPicPr>
        <p:blipFill rotWithShape="1">
          <a:blip r:embed="rId2">
            <a:alphaModFix/>
          </a:blip>
          <a:srcRect/>
          <a:stretch/>
        </p:blipFill>
        <p:spPr>
          <a:xfrm>
            <a:off x="0" y="-1"/>
            <a:ext cx="9144470" cy="5143765"/>
          </a:xfrm>
          <a:prstGeom prst="rect">
            <a:avLst/>
          </a:prstGeom>
          <a:noFill/>
          <a:ln>
            <a:noFill/>
          </a:ln>
        </p:spPr>
      </p:pic>
      <p:sp>
        <p:nvSpPr>
          <p:cNvPr id="31" name="Google Shape;31;p26"/>
          <p:cNvSpPr txBox="1">
            <a:spLocks noGrp="1"/>
          </p:cNvSpPr>
          <p:nvPr>
            <p:ph type="ctrTitle"/>
          </p:nvPr>
        </p:nvSpPr>
        <p:spPr>
          <a:xfrm>
            <a:off x="-1" y="2595716"/>
            <a:ext cx="9144300" cy="233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000"/>
              <a:buFont typeface="Arial"/>
              <a:buNone/>
              <a:defRPr sz="40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175065" y="6427021"/>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pic>
        <p:nvPicPr>
          <p:cNvPr id="34" name="Google Shape;34;p16"/>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35" name="Google Shape;35;p16"/>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16"/>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38" name="Google Shape;38;p16"/>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9"/>
        <p:cNvGrpSpPr/>
        <p:nvPr/>
      </p:nvGrpSpPr>
      <p:grpSpPr>
        <a:xfrm>
          <a:off x="0" y="0"/>
          <a:ext cx="0" cy="0"/>
          <a:chOff x="0" y="0"/>
          <a:chExt cx="0" cy="0"/>
        </a:xfrm>
      </p:grpSpPr>
      <p:sp>
        <p:nvSpPr>
          <p:cNvPr id="40" name="Google Shape;40;p23"/>
          <p:cNvSpPr txBox="1">
            <a:spLocks noGrp="1"/>
          </p:cNvSpPr>
          <p:nvPr>
            <p:ph type="body" idx="1"/>
          </p:nvPr>
        </p:nvSpPr>
        <p:spPr>
          <a:xfrm>
            <a:off x="628650" y="1554480"/>
            <a:ext cx="38862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body" idx="2"/>
          </p:nvPr>
        </p:nvSpPr>
        <p:spPr>
          <a:xfrm>
            <a:off x="4629150" y="1554480"/>
            <a:ext cx="38862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23"/>
          <p:cNvPicPr preferRelativeResize="0"/>
          <p:nvPr/>
        </p:nvPicPr>
        <p:blipFill rotWithShape="1">
          <a:blip r:embed="rId2">
            <a:alphaModFix/>
          </a:blip>
          <a:srcRect/>
          <a:stretch/>
        </p:blipFill>
        <p:spPr>
          <a:xfrm>
            <a:off x="8086704" y="6172202"/>
            <a:ext cx="857291" cy="364738"/>
          </a:xfrm>
          <a:prstGeom prst="rect">
            <a:avLst/>
          </a:prstGeom>
          <a:noFill/>
          <a:ln>
            <a:noFill/>
          </a:ln>
        </p:spPr>
      </p:pic>
      <p:sp>
        <p:nvSpPr>
          <p:cNvPr id="43" name="Google Shape;43;p23"/>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4" name="Google Shape;44;p23"/>
          <p:cNvPicPr preferRelativeResize="0"/>
          <p:nvPr/>
        </p:nvPicPr>
        <p:blipFill rotWithShape="1">
          <a:blip r:embed="rId3">
            <a:alphaModFix/>
          </a:blip>
          <a:srcRect/>
          <a:stretch/>
        </p:blipFill>
        <p:spPr>
          <a:xfrm>
            <a:off x="5" y="0"/>
            <a:ext cx="9143990" cy="914399"/>
          </a:xfrm>
          <a:prstGeom prst="rect">
            <a:avLst/>
          </a:prstGeom>
          <a:noFill/>
          <a:ln>
            <a:noFill/>
          </a:ln>
        </p:spPr>
      </p:pic>
      <p:sp>
        <p:nvSpPr>
          <p:cNvPr id="45" name="Google Shape;45;p23"/>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6"/>
        <p:cNvGrpSpPr/>
        <p:nvPr/>
      </p:nvGrpSpPr>
      <p:grpSpPr>
        <a:xfrm>
          <a:off x="0" y="0"/>
          <a:ext cx="0" cy="0"/>
          <a:chOff x="0" y="0"/>
          <a:chExt cx="0" cy="0"/>
        </a:xfrm>
      </p:grpSpPr>
      <p:pic>
        <p:nvPicPr>
          <p:cNvPr id="47" name="Google Shape;47;p17"/>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48" name="Google Shape;48;p17"/>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 name="Google Shape;50;p17"/>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51" name="Google Shape;51;p17"/>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2" name="Google Shape;52;p17"/>
          <p:cNvPicPr preferRelativeResize="0"/>
          <p:nvPr/>
        </p:nvPicPr>
        <p:blipFill rotWithShape="1">
          <a:blip r:embed="rId4">
            <a:alphaModFix/>
          </a:blip>
          <a:srcRect/>
          <a:stretch/>
        </p:blipFill>
        <p:spPr>
          <a:xfrm>
            <a:off x="128460" y="18288"/>
            <a:ext cx="723885" cy="8277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3"/>
        <p:cNvGrpSpPr/>
        <p:nvPr/>
      </p:nvGrpSpPr>
      <p:grpSpPr>
        <a:xfrm>
          <a:off x="0" y="0"/>
          <a:ext cx="0" cy="0"/>
          <a:chOff x="0" y="0"/>
          <a:chExt cx="0" cy="0"/>
        </a:xfrm>
      </p:grpSpPr>
      <p:pic>
        <p:nvPicPr>
          <p:cNvPr id="54" name="Google Shape;54;p18"/>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55" name="Google Shape;55;p18"/>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 name="Google Shape;57;p18"/>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58" name="Google Shape;58;p18"/>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9" name="Google Shape;59;p18"/>
          <p:cNvPicPr preferRelativeResize="0"/>
          <p:nvPr/>
        </p:nvPicPr>
        <p:blipFill rotWithShape="1">
          <a:blip r:embed="rId4">
            <a:alphaModFix/>
          </a:blip>
          <a:srcRect/>
          <a:stretch/>
        </p:blipFill>
        <p:spPr>
          <a:xfrm>
            <a:off x="128460" y="18288"/>
            <a:ext cx="723883" cy="827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60"/>
        <p:cNvGrpSpPr/>
        <p:nvPr/>
      </p:nvGrpSpPr>
      <p:grpSpPr>
        <a:xfrm>
          <a:off x="0" y="0"/>
          <a:ext cx="0" cy="0"/>
          <a:chOff x="0" y="0"/>
          <a:chExt cx="0" cy="0"/>
        </a:xfrm>
      </p:grpSpPr>
      <p:pic>
        <p:nvPicPr>
          <p:cNvPr id="61" name="Google Shape;61;p19"/>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2" name="Google Shape;62;p19"/>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4" name="Google Shape;64;p19"/>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65" name="Google Shape;65;p19"/>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6" name="Google Shape;66;p19"/>
          <p:cNvPicPr preferRelativeResize="0"/>
          <p:nvPr/>
        </p:nvPicPr>
        <p:blipFill rotWithShape="1">
          <a:blip r:embed="rId4">
            <a:alphaModFix/>
          </a:blip>
          <a:srcRect/>
          <a:stretch/>
        </p:blipFill>
        <p:spPr>
          <a:xfrm>
            <a:off x="128460" y="18289"/>
            <a:ext cx="723883" cy="82777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7"/>
        <p:cNvGrpSpPr/>
        <p:nvPr/>
      </p:nvGrpSpPr>
      <p:grpSpPr>
        <a:xfrm>
          <a:off x="0" y="0"/>
          <a:ext cx="0" cy="0"/>
          <a:chOff x="0" y="0"/>
          <a:chExt cx="0" cy="0"/>
        </a:xfrm>
      </p:grpSpPr>
      <p:pic>
        <p:nvPicPr>
          <p:cNvPr id="68" name="Google Shape;68;p20"/>
          <p:cNvPicPr preferRelativeResize="0"/>
          <p:nvPr/>
        </p:nvPicPr>
        <p:blipFill rotWithShape="1">
          <a:blip r:embed="rId2">
            <a:alphaModFix/>
          </a:blip>
          <a:srcRect/>
          <a:stretch/>
        </p:blipFill>
        <p:spPr>
          <a:xfrm>
            <a:off x="5" y="0"/>
            <a:ext cx="9143990" cy="914399"/>
          </a:xfrm>
          <a:prstGeom prst="rect">
            <a:avLst/>
          </a:prstGeom>
          <a:noFill/>
          <a:ln>
            <a:noFill/>
          </a:ln>
        </p:spPr>
      </p:pic>
      <p:sp>
        <p:nvSpPr>
          <p:cNvPr id="69" name="Google Shape;69;p20"/>
          <p:cNvSpPr txBox="1">
            <a:spLocks noGrp="1"/>
          </p:cNvSpPr>
          <p:nvPr>
            <p:ph type="title"/>
          </p:nvPr>
        </p:nvSpPr>
        <p:spPr>
          <a:xfrm>
            <a:off x="980803" y="356616"/>
            <a:ext cx="5400600" cy="7470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1" name="Google Shape;71;p20"/>
          <p:cNvPicPr preferRelativeResize="0"/>
          <p:nvPr/>
        </p:nvPicPr>
        <p:blipFill rotWithShape="1">
          <a:blip r:embed="rId3">
            <a:alphaModFix/>
          </a:blip>
          <a:srcRect/>
          <a:stretch/>
        </p:blipFill>
        <p:spPr>
          <a:xfrm>
            <a:off x="8086704" y="6172202"/>
            <a:ext cx="857291" cy="364738"/>
          </a:xfrm>
          <a:prstGeom prst="rect">
            <a:avLst/>
          </a:prstGeom>
          <a:noFill/>
          <a:ln>
            <a:noFill/>
          </a:ln>
        </p:spPr>
      </p:pic>
      <p:sp>
        <p:nvSpPr>
          <p:cNvPr id="72" name="Google Shape;72;p20"/>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3" name="Google Shape;73;p20"/>
          <p:cNvPicPr preferRelativeResize="0"/>
          <p:nvPr/>
        </p:nvPicPr>
        <p:blipFill rotWithShape="1">
          <a:blip r:embed="rId4">
            <a:alphaModFix/>
          </a:blip>
          <a:srcRect/>
          <a:stretch/>
        </p:blipFill>
        <p:spPr>
          <a:xfrm>
            <a:off x="128460" y="18289"/>
            <a:ext cx="723882" cy="82777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e.state.co.us/fedprograms/regionalcontactspag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cde.state.co.us/fedprograms/esserapplicationlead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de.state.co.us/fedprograms/regionalcontactspag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fedprograms/ESEALaunchpad"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cdefisgrant/essa_download"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www.cde.state.co.us/fedprograms/consapp/inde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e.state.co.us/caresact/essermonitorschedule"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cde.state.co.us/fedprograms/easiapplication" TargetMode="External"/><Relationship Id="rId5" Type="http://schemas.openxmlformats.org/officeDocument/2006/relationships/hyperlink" Target="https://www.cde.state.co.us/fedprograms/essaplanningrequirements" TargetMode="External"/><Relationship Id="rId4" Type="http://schemas.openxmlformats.org/officeDocument/2006/relationships/hyperlink" Target="https://www.cde.state.co.us/fedprograms/essa_csi_tsi"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fedprograms/titleitrainin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s://www.cde.state.co.us/fedprograms/ti/a_comp" TargetMode="External"/><Relationship Id="rId4" Type="http://schemas.openxmlformats.org/officeDocument/2006/relationships/hyperlink" Target="https://www.cde.state.co.us/fedprograms/ti/paren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fedprograms/ti/d"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s://www.cde.state.co.us/apps/consapp2022/login" TargetMode="External"/><Relationship Id="rId4" Type="http://schemas.openxmlformats.org/officeDocument/2006/relationships/hyperlink" Target="https://www.cde.state.co.us/cdefisgrant/faq"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fedprograms/tii/index"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cde.state.co.us/fedprograms/equitabledistributionofteacher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fedprograms/tiii/index"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www.cde.state.co.us/assessment/ela" TargetMode="External"/><Relationship Id="rId5" Type="http://schemas.openxmlformats.org/officeDocument/2006/relationships/hyperlink" Target="http://www.cde.state.co.us/fedprograms/2018parentnotificationletter-0" TargetMode="External"/><Relationship Id="rId4" Type="http://schemas.openxmlformats.org/officeDocument/2006/relationships/hyperlink" Target="http://www.cde.state.co.us/cde_english/identification-placemen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cde.state.co.us/fedprograms/titleiiiimmigrantsetasid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fedprograms/titleiv"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s://www.cde.state.co.us/fedprograms/consapp/na" TargetMode="External"/><Relationship Id="rId4" Type="http://schemas.openxmlformats.org/officeDocument/2006/relationships/hyperlink" Target="https://www.cde.state.co.us/apps/consapp2021/logi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fedprograms/ov/tvb"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www.cde.state.co.us/fedprograms/esseriii_supplementalallocations" TargetMode="External"/><Relationship Id="rId13" Type="http://schemas.openxmlformats.org/officeDocument/2006/relationships/hyperlink" Target="https://www.cde.state.co.us/fedprograms/esser3-leaplans" TargetMode="External"/><Relationship Id="rId3" Type="http://schemas.openxmlformats.org/officeDocument/2006/relationships/hyperlink" Target="https://www.cde.state.co.us/fedprograms/educationstabilizationfund" TargetMode="External"/><Relationship Id="rId7" Type="http://schemas.openxmlformats.org/officeDocument/2006/relationships/hyperlink" Target="https://www.cde.state.co.us/esseriiifinalallocations" TargetMode="External"/><Relationship Id="rId12" Type="http://schemas.openxmlformats.org/officeDocument/2006/relationships/hyperlink" Target="https://www.cde.state.co.us/cdefisgrant/requestforfundsform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www.cde.state.co.us/fedprograms/esserii_supplementalallocations" TargetMode="External"/><Relationship Id="rId11" Type="http://schemas.openxmlformats.org/officeDocument/2006/relationships/hyperlink" Target="https://www.cde.state.co.us/caresact/esser3application" TargetMode="External"/><Relationship Id="rId5" Type="http://schemas.openxmlformats.org/officeDocument/2006/relationships/hyperlink" Target="https://www.cde.state.co.us/caresact/esseriipreliminaryallocations" TargetMode="External"/><Relationship Id="rId10" Type="http://schemas.openxmlformats.org/officeDocument/2006/relationships/hyperlink" Target="https://www.cde.state.co.us/caresact/esser2application" TargetMode="External"/><Relationship Id="rId4" Type="http://schemas.openxmlformats.org/officeDocument/2006/relationships/hyperlink" Target="https://www.cde.state.co.us/fedprograms/esser_10percentfirstallocationandintendedusesoffunds" TargetMode="External"/><Relationship Id="rId9" Type="http://schemas.openxmlformats.org/officeDocument/2006/relationships/hyperlink" Target="https://www.cde.state.co.us/caresact/esserapplic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fedprograms/regionalcontactspage"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s://us02web.zoom.us/meeting/register/tZwtdOmtpz0vHtBjrJU4Epvmwf4u4cs8bvBl" TargetMode="External"/><Relationship Id="rId5" Type="http://schemas.openxmlformats.org/officeDocument/2006/relationships/hyperlink" Target="https://docs.google.com/spreadsheets/d/e/2PACX-1vRLXHcnwIUteZ3VAzkKQnQ8B_RxTdHc973Kh3CgCXdrzjXvHG2QPE6aNaFbN0ZI-cgFbflerccVYkOd/pubhtml" TargetMode="External"/><Relationship Id="rId4" Type="http://schemas.openxmlformats.org/officeDocument/2006/relationships/hyperlink" Target="https://www.cde.state.co.us/fedprograms/ESEALaunchpad"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caresact/esser"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900101" y="3324145"/>
            <a:ext cx="7801800" cy="9735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dk1"/>
              </a:buClr>
              <a:buSzPts val="4800"/>
              <a:buFont typeface="Arial"/>
              <a:buNone/>
            </a:pPr>
            <a:r>
              <a:rPr lang="en-US" sz="4600"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ESEA Fall Regional Network Meetin</a:t>
            </a:r>
            <a:r>
              <a:rPr lang="en-US" sz="4600" dirty="0">
                <a:latin typeface="Calibri"/>
                <a:ea typeface="Calibri"/>
                <a:cs typeface="Calibri"/>
                <a:sym typeface="Calibri"/>
              </a:rPr>
              <a:t>g</a:t>
            </a:r>
            <a:endParaRPr sz="4600" dirty="0">
              <a:latin typeface="Calibri"/>
              <a:ea typeface="Calibri"/>
              <a:cs typeface="Calibri"/>
              <a:sym typeface="Calibri"/>
            </a:endParaRPr>
          </a:p>
        </p:txBody>
      </p:sp>
      <p:sp>
        <p:nvSpPr>
          <p:cNvPr id="101" name="Google Shape;101;p1"/>
          <p:cNvSpPr txBox="1">
            <a:spLocks noGrp="1"/>
          </p:cNvSpPr>
          <p:nvPr>
            <p:ph type="subTitle" idx="1"/>
          </p:nvPr>
        </p:nvSpPr>
        <p:spPr>
          <a:xfrm>
            <a:off x="1429200" y="4651388"/>
            <a:ext cx="6285600" cy="1351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200"/>
              <a:buNone/>
            </a:pPr>
            <a:endParaRPr>
              <a:highlight>
                <a:srgbClr val="FFFFFF"/>
              </a:highlight>
            </a:endParaRPr>
          </a:p>
        </p:txBody>
      </p:sp>
      <p:sp>
        <p:nvSpPr>
          <p:cNvPr id="102" name="Google Shape;102;p1"/>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58e85305ad_0_9"/>
          <p:cNvSpPr txBox="1">
            <a:spLocks noGrp="1"/>
          </p:cNvSpPr>
          <p:nvPr>
            <p:ph type="title"/>
          </p:nvPr>
        </p:nvSpPr>
        <p:spPr>
          <a:xfrm>
            <a:off x="302250" y="237550"/>
            <a:ext cx="7837800" cy="5994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200">
                <a:latin typeface="Calibri"/>
                <a:ea typeface="Calibri"/>
                <a:cs typeface="Calibri"/>
                <a:sym typeface="Calibri"/>
              </a:rPr>
              <a:t>What We Do</a:t>
            </a:r>
            <a:endParaRPr sz="3200">
              <a:latin typeface="Calibri"/>
              <a:ea typeface="Calibri"/>
              <a:cs typeface="Calibri"/>
              <a:sym typeface="Calibri"/>
            </a:endParaRPr>
          </a:p>
        </p:txBody>
      </p:sp>
      <p:sp>
        <p:nvSpPr>
          <p:cNvPr id="173" name="Google Shape;173;g158e85305ad_0_9"/>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10</a:t>
            </a:fld>
            <a:endParaRPr/>
          </a:p>
        </p:txBody>
      </p:sp>
      <p:pic>
        <p:nvPicPr>
          <p:cNvPr id="174" name="Google Shape;174;g158e85305ad_0_9" descr="The Federal Programs &amp; Supports Unit is responsible for federal accountability; data collection and reporting; program evaluation and dissemination of effective practices; monitoring of program implementation; capacity building including guidance, training, and technical assistance; and local plans and applications for ESSER and ESSA."/>
          <p:cNvPicPr preferRelativeResize="0"/>
          <p:nvPr/>
        </p:nvPicPr>
        <p:blipFill rotWithShape="1">
          <a:blip r:embed="rId3">
            <a:alphaModFix/>
          </a:blip>
          <a:srcRect/>
          <a:stretch/>
        </p:blipFill>
        <p:spPr>
          <a:xfrm>
            <a:off x="71425" y="1001243"/>
            <a:ext cx="8839201" cy="4855506"/>
          </a:xfrm>
          <a:prstGeom prst="rect">
            <a:avLst/>
          </a:prstGeom>
          <a:noFill/>
          <a:ln>
            <a:noFill/>
          </a:ln>
        </p:spPr>
      </p:pic>
      <p:sp>
        <p:nvSpPr>
          <p:cNvPr id="175" name="Google Shape;175;g158e85305ad_0_9"/>
          <p:cNvSpPr txBox="1"/>
          <p:nvPr/>
        </p:nvSpPr>
        <p:spPr>
          <a:xfrm>
            <a:off x="2036400" y="1247375"/>
            <a:ext cx="50712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155CC"/>
                </a:solidFill>
                <a:latin typeface="Calibri"/>
                <a:ea typeface="Calibri"/>
                <a:cs typeface="Calibri"/>
                <a:sym typeface="Calibri"/>
              </a:rPr>
              <a:t>Federal Programs &amp; Supports Unit</a:t>
            </a:r>
            <a:endParaRPr sz="1800" b="0" i="0" u="none" strike="noStrike" cap="none">
              <a:solidFill>
                <a:srgbClr val="1155CC"/>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662e4d4e1c_14_0"/>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6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Regional </a:t>
            </a:r>
            <a:r>
              <a:rPr lang="en-US" sz="3600">
                <a:latin typeface="Calibri"/>
                <a:ea typeface="Calibri"/>
                <a:cs typeface="Calibri"/>
                <a:sym typeface="Calibri"/>
              </a:rPr>
              <a:t>Contact (RC) Role</a:t>
            </a:r>
            <a:endParaRPr sz="3600">
              <a:latin typeface="Calibri"/>
              <a:ea typeface="Calibri"/>
              <a:cs typeface="Calibri"/>
              <a:sym typeface="Calibri"/>
            </a:endParaRPr>
          </a:p>
        </p:txBody>
      </p:sp>
      <p:sp>
        <p:nvSpPr>
          <p:cNvPr id="182" name="Google Shape;182;g1662e4d4e1c_14_0"/>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SzPts val="2400"/>
              <a:buNone/>
            </a:pPr>
            <a:endParaRPr>
              <a:highlight>
                <a:srgbClr val="FF0000"/>
              </a:highlight>
            </a:endParaRPr>
          </a:p>
          <a:p>
            <a:pPr marL="457200" lvl="0" indent="-381000" algn="l" rtl="0">
              <a:lnSpc>
                <a:spcPct val="90000"/>
              </a:lnSpc>
              <a:spcBef>
                <a:spcPts val="0"/>
              </a:spcBef>
              <a:spcAft>
                <a:spcPts val="0"/>
              </a:spcAft>
              <a:buSzPts val="2400"/>
              <a:buChar char="•"/>
            </a:pPr>
            <a:r>
              <a:rPr lang="en-US"/>
              <a:t>The role of the regional contact is to be the main point of contact for questions about ESEA programs</a:t>
            </a:r>
            <a:r>
              <a:rPr lang="en-US">
                <a:solidFill>
                  <a:srgbClr val="333333"/>
                </a:solidFill>
              </a:rPr>
              <a:t>, including the Consolidated Application and monitoring questions.</a:t>
            </a:r>
            <a:endParaRPr>
              <a:solidFill>
                <a:srgbClr val="333333"/>
              </a:solidFill>
            </a:endParaRPr>
          </a:p>
          <a:p>
            <a:pPr marL="457200" lvl="0" indent="-381000" algn="l" rtl="0">
              <a:lnSpc>
                <a:spcPct val="90000"/>
              </a:lnSpc>
              <a:spcBef>
                <a:spcPts val="0"/>
              </a:spcBef>
              <a:spcAft>
                <a:spcPts val="0"/>
              </a:spcAft>
              <a:buSzPts val="2400"/>
              <a:buChar char="•"/>
            </a:pPr>
            <a:r>
              <a:rPr lang="en-US"/>
              <a:t>When the RC does not know the answer, they can connect you with a content area expert who does.</a:t>
            </a:r>
            <a:endParaRPr/>
          </a:p>
          <a:p>
            <a:pPr marL="457200" lvl="0" indent="-381000" algn="l" rtl="0">
              <a:lnSpc>
                <a:spcPct val="90000"/>
              </a:lnSpc>
              <a:spcBef>
                <a:spcPts val="0"/>
              </a:spcBef>
              <a:spcAft>
                <a:spcPts val="0"/>
              </a:spcAft>
              <a:buSzPts val="2400"/>
              <a:buChar char="•"/>
            </a:pPr>
            <a:r>
              <a:rPr lang="en-US" u="sng">
                <a:solidFill>
                  <a:schemeClr val="hlink"/>
                </a:solidFill>
                <a:hlinkClick r:id="rId3"/>
              </a:rPr>
              <a:t>Regional Contacts</a:t>
            </a:r>
            <a:r>
              <a:rPr lang="en-US"/>
              <a:t> for your LEA/BOCES</a:t>
            </a:r>
            <a:endParaRPr/>
          </a:p>
          <a:p>
            <a:pPr marL="457200" lvl="0" indent="-381000" algn="l" rtl="0">
              <a:lnSpc>
                <a:spcPct val="90000"/>
              </a:lnSpc>
              <a:spcBef>
                <a:spcPts val="0"/>
              </a:spcBef>
              <a:spcAft>
                <a:spcPts val="0"/>
              </a:spcAft>
              <a:buSzPts val="2400"/>
              <a:buChar char="•"/>
            </a:pPr>
            <a:r>
              <a:rPr lang="en-US"/>
              <a:t>If you have questions about ESSER contact your </a:t>
            </a:r>
            <a:r>
              <a:rPr lang="en-US" u="sng">
                <a:solidFill>
                  <a:schemeClr val="hlink"/>
                </a:solidFill>
                <a:hlinkClick r:id="rId4"/>
              </a:rPr>
              <a:t>lead reviewer</a:t>
            </a:r>
            <a:r>
              <a:rPr lang="en-US"/>
              <a:t>. </a:t>
            </a:r>
            <a:endParaRPr/>
          </a:p>
        </p:txBody>
      </p:sp>
      <p:sp>
        <p:nvSpPr>
          <p:cNvPr id="183" name="Google Shape;183;g1662e4d4e1c_14_0"/>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18d0f069f49_1_7"/>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t>Regional Contacts </a:t>
            </a:r>
            <a:endParaRPr/>
          </a:p>
        </p:txBody>
      </p:sp>
      <p:sp>
        <p:nvSpPr>
          <p:cNvPr id="190" name="Google Shape;190;g18d0f069f49_1_7"/>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p>
            <a:pPr marL="457200" lvl="0" indent="-381000" algn="l" rtl="0">
              <a:lnSpc>
                <a:spcPct val="90000"/>
              </a:lnSpc>
              <a:spcBef>
                <a:spcPts val="1000"/>
              </a:spcBef>
              <a:spcAft>
                <a:spcPts val="0"/>
              </a:spcAft>
              <a:buSzPts val="2400"/>
              <a:buChar char="•"/>
            </a:pPr>
            <a:r>
              <a:rPr lang="en-US"/>
              <a:t>Metro Region: See </a:t>
            </a:r>
            <a:r>
              <a:rPr lang="en-US" u="sng">
                <a:solidFill>
                  <a:schemeClr val="hlink"/>
                </a:solidFill>
                <a:hlinkClick r:id="rId3"/>
              </a:rPr>
              <a:t>RC webpage</a:t>
            </a:r>
            <a:endParaRPr/>
          </a:p>
          <a:p>
            <a:pPr marL="457200" lvl="0" indent="-381000" algn="l" rtl="0">
              <a:lnSpc>
                <a:spcPct val="90000"/>
              </a:lnSpc>
              <a:spcBef>
                <a:spcPts val="0"/>
              </a:spcBef>
              <a:spcAft>
                <a:spcPts val="0"/>
              </a:spcAft>
              <a:buSzPts val="2400"/>
              <a:buChar char="•"/>
            </a:pPr>
            <a:r>
              <a:rPr lang="en-US"/>
              <a:t>North Central and Northeast: Evita Byrd and Nathan Hickman</a:t>
            </a:r>
            <a:endParaRPr/>
          </a:p>
          <a:p>
            <a:pPr marL="457200" lvl="0" indent="-381000" algn="l" rtl="0">
              <a:lnSpc>
                <a:spcPct val="90000"/>
              </a:lnSpc>
              <a:spcBef>
                <a:spcPts val="0"/>
              </a:spcBef>
              <a:spcAft>
                <a:spcPts val="0"/>
              </a:spcAft>
              <a:buSzPts val="2400"/>
              <a:buChar char="•"/>
            </a:pPr>
            <a:r>
              <a:rPr lang="en-US"/>
              <a:t>Northwest and West Central: Karen Bixler and Rachel Temple</a:t>
            </a:r>
            <a:endParaRPr/>
          </a:p>
          <a:p>
            <a:pPr marL="457200" lvl="0" indent="-381000" algn="l" rtl="0">
              <a:lnSpc>
                <a:spcPct val="90000"/>
              </a:lnSpc>
              <a:spcBef>
                <a:spcPts val="0"/>
              </a:spcBef>
              <a:spcAft>
                <a:spcPts val="0"/>
              </a:spcAft>
              <a:buSzPts val="2400"/>
              <a:buChar char="•"/>
            </a:pPr>
            <a:r>
              <a:rPr lang="en-US"/>
              <a:t>Pikes Peak: Tammy Giessinger and Laura Meushaw</a:t>
            </a:r>
            <a:endParaRPr/>
          </a:p>
          <a:p>
            <a:pPr marL="457200" lvl="0" indent="-381000" algn="l" rtl="0">
              <a:lnSpc>
                <a:spcPct val="90000"/>
              </a:lnSpc>
              <a:spcBef>
                <a:spcPts val="0"/>
              </a:spcBef>
              <a:spcAft>
                <a:spcPts val="0"/>
              </a:spcAft>
              <a:buSzPts val="2400"/>
              <a:buChar char="•"/>
            </a:pPr>
            <a:r>
              <a:rPr lang="en-US"/>
              <a:t>Southeast and Southwest: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Shannon Wilson </a:t>
            </a:r>
            <a:endParaRPr/>
          </a:p>
        </p:txBody>
      </p:sp>
      <p:sp>
        <p:nvSpPr>
          <p:cNvPr id="191" name="Google Shape;191;g18d0f069f49_1_7"/>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8d0f069f49_1_0"/>
          <p:cNvSpPr txBox="1">
            <a:spLocks noGrp="1"/>
          </p:cNvSpPr>
          <p:nvPr>
            <p:ph type="ctrTitle"/>
          </p:nvPr>
        </p:nvSpPr>
        <p:spPr>
          <a:xfrm>
            <a:off x="-1" y="2595716"/>
            <a:ext cx="91443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a:t>Key Resource for New Staff</a:t>
            </a:r>
            <a:endParaRPr/>
          </a:p>
        </p:txBody>
      </p:sp>
      <p:sp>
        <p:nvSpPr>
          <p:cNvPr id="198" name="Google Shape;198;g18d0f069f49_1_0"/>
          <p:cNvSpPr txBox="1">
            <a:spLocks noGrp="1"/>
          </p:cNvSpPr>
          <p:nvPr>
            <p:ph type="sldNum" idx="12"/>
          </p:nvPr>
        </p:nvSpPr>
        <p:spPr>
          <a:xfrm>
            <a:off x="175065" y="6427021"/>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dk1"/>
                </a:solidFill>
              </a:rPr>
              <a:t>13</a:t>
            </a:fld>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6579839f8d_9_0"/>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600">
                <a:latin typeface="Calibri"/>
                <a:ea typeface="Calibri"/>
                <a:cs typeface="Calibri"/>
                <a:sym typeface="Calibri"/>
              </a:rPr>
              <a:t>What is the </a:t>
            </a:r>
            <a:r>
              <a:rPr lang="en-US" sz="3600" u="sng">
                <a:solidFill>
                  <a:schemeClr val="hlink"/>
                </a:solidFill>
                <a:latin typeface="Calibri"/>
                <a:ea typeface="Calibri"/>
                <a:cs typeface="Calibri"/>
                <a:sym typeface="Calibri"/>
                <a:hlinkClick r:id="rId3"/>
              </a:rPr>
              <a:t>Launchpad</a:t>
            </a:r>
            <a:r>
              <a:rPr lang="en-US" sz="3600">
                <a:latin typeface="Calibri"/>
                <a:ea typeface="Calibri"/>
                <a:cs typeface="Calibri"/>
                <a:sym typeface="Calibri"/>
              </a:rPr>
              <a:t>?</a:t>
            </a:r>
            <a:endParaRPr sz="3600">
              <a:latin typeface="Calibri"/>
              <a:ea typeface="Calibri"/>
              <a:cs typeface="Calibri"/>
              <a:sym typeface="Calibri"/>
            </a:endParaRPr>
          </a:p>
        </p:txBody>
      </p:sp>
      <p:sp>
        <p:nvSpPr>
          <p:cNvPr id="204" name="Google Shape;204;g16579839f8d_9_0"/>
          <p:cNvSpPr txBox="1">
            <a:spLocks noGrp="1"/>
          </p:cNvSpPr>
          <p:nvPr>
            <p:ph type="body" idx="4294967295"/>
          </p:nvPr>
        </p:nvSpPr>
        <p:spPr>
          <a:xfrm>
            <a:off x="228600" y="1524000"/>
            <a:ext cx="4454400" cy="4255500"/>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Char char="•"/>
            </a:pPr>
            <a:r>
              <a:rPr lang="en-US"/>
              <a:t>Starting point for new and current LEA staff to learn about ESEA Programs.</a:t>
            </a:r>
            <a:endParaRPr/>
          </a:p>
          <a:p>
            <a:pPr marL="457200" lvl="0" indent="-406400" algn="l" rtl="0">
              <a:lnSpc>
                <a:spcPct val="90000"/>
              </a:lnSpc>
              <a:spcBef>
                <a:spcPts val="1000"/>
              </a:spcBef>
              <a:spcAft>
                <a:spcPts val="0"/>
              </a:spcAft>
              <a:buSzPts val="2800"/>
              <a:buChar char="•"/>
            </a:pPr>
            <a:r>
              <a:rPr lang="en-US"/>
              <a:t>Highly encouraged to share this resource with new teammates in your LEAs.</a:t>
            </a:r>
            <a:endParaRPr/>
          </a:p>
        </p:txBody>
      </p:sp>
      <p:pic>
        <p:nvPicPr>
          <p:cNvPr id="205" name="Google Shape;205;g16579839f8d_9_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851925" y="1201026"/>
            <a:ext cx="4223025" cy="4578476"/>
          </a:xfrm>
          <a:prstGeom prst="rect">
            <a:avLst/>
          </a:prstGeom>
          <a:noFill/>
          <a:ln w="9525" cap="flat" cmpd="sng">
            <a:solidFill>
              <a:schemeClr val="dk1"/>
            </a:solidFill>
            <a:prstDash val="solid"/>
            <a:round/>
            <a:headEnd type="none" w="sm" len="sm"/>
            <a:tailEnd type="none" w="sm" len="sm"/>
          </a:ln>
        </p:spPr>
      </p:pic>
      <p:sp>
        <p:nvSpPr>
          <p:cNvPr id="206" name="Google Shape;206;g16579839f8d_9_0"/>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6579839f8d_9_7"/>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600">
                <a:latin typeface="Calibri"/>
                <a:ea typeface="Calibri"/>
                <a:cs typeface="Calibri"/>
                <a:sym typeface="Calibri"/>
              </a:rPr>
              <a:t>Program Introductions</a:t>
            </a:r>
            <a:endParaRPr sz="3600">
              <a:latin typeface="Calibri"/>
              <a:ea typeface="Calibri"/>
              <a:cs typeface="Calibri"/>
              <a:sym typeface="Calibri"/>
            </a:endParaRPr>
          </a:p>
        </p:txBody>
      </p:sp>
      <p:sp>
        <p:nvSpPr>
          <p:cNvPr id="212" name="Google Shape;212;g16579839f8d_9_7"/>
          <p:cNvSpPr txBox="1">
            <a:spLocks noGrp="1"/>
          </p:cNvSpPr>
          <p:nvPr>
            <p:ph type="body" idx="4294967295"/>
          </p:nvPr>
        </p:nvSpPr>
        <p:spPr>
          <a:xfrm>
            <a:off x="313200" y="1258792"/>
            <a:ext cx="4701600" cy="30393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Char char="●"/>
            </a:pPr>
            <a:r>
              <a:rPr lang="en-US" sz="2400"/>
              <a:t>All ESEA Title Programs &amp; ESSER have independent Training Pages containing:</a:t>
            </a:r>
            <a:endParaRPr sz="2400"/>
          </a:p>
          <a:p>
            <a:pPr marL="914400" lvl="1" indent="-381000" algn="l" rtl="0">
              <a:lnSpc>
                <a:spcPct val="90000"/>
              </a:lnSpc>
              <a:spcBef>
                <a:spcPts val="0"/>
              </a:spcBef>
              <a:spcAft>
                <a:spcPts val="0"/>
              </a:spcAft>
              <a:buSzPts val="2400"/>
              <a:buChar char="○"/>
            </a:pPr>
            <a:r>
              <a:rPr lang="en-US" sz="2400"/>
              <a:t>Key Terms &amp; Concepts</a:t>
            </a:r>
            <a:endParaRPr sz="2400"/>
          </a:p>
          <a:p>
            <a:pPr marL="914400" lvl="1" indent="-381000" algn="l" rtl="0">
              <a:lnSpc>
                <a:spcPct val="90000"/>
              </a:lnSpc>
              <a:spcBef>
                <a:spcPts val="0"/>
              </a:spcBef>
              <a:spcAft>
                <a:spcPts val="0"/>
              </a:spcAft>
              <a:buSzPts val="2400"/>
              <a:buChar char="○"/>
            </a:pPr>
            <a:r>
              <a:rPr lang="en-US" sz="2400"/>
              <a:t>Program Eligibility</a:t>
            </a:r>
            <a:endParaRPr sz="2400"/>
          </a:p>
          <a:p>
            <a:pPr marL="914400" lvl="1" indent="-381000" algn="l" rtl="0">
              <a:lnSpc>
                <a:spcPct val="90000"/>
              </a:lnSpc>
              <a:spcBef>
                <a:spcPts val="0"/>
              </a:spcBef>
              <a:spcAft>
                <a:spcPts val="0"/>
              </a:spcAft>
              <a:buSzPts val="2400"/>
              <a:buChar char="○"/>
            </a:pPr>
            <a:r>
              <a:rPr lang="en-US" sz="2400"/>
              <a:t>Allowable Uses of Funds</a:t>
            </a:r>
            <a:endParaRPr sz="2400"/>
          </a:p>
          <a:p>
            <a:pPr marL="914400" lvl="1" indent="-381000" algn="l" rtl="0">
              <a:lnSpc>
                <a:spcPct val="90000"/>
              </a:lnSpc>
              <a:spcBef>
                <a:spcPts val="0"/>
              </a:spcBef>
              <a:spcAft>
                <a:spcPts val="0"/>
              </a:spcAft>
              <a:buSzPts val="2400"/>
              <a:buChar char="○"/>
            </a:pPr>
            <a:r>
              <a:rPr lang="en-US" sz="2400"/>
              <a:t>Key Tasks &amp; Deadlines</a:t>
            </a:r>
            <a:endParaRPr sz="2400"/>
          </a:p>
          <a:p>
            <a:pPr marL="914400" lvl="1" indent="-381000" algn="l" rtl="0">
              <a:lnSpc>
                <a:spcPct val="90000"/>
              </a:lnSpc>
              <a:spcBef>
                <a:spcPts val="0"/>
              </a:spcBef>
              <a:spcAft>
                <a:spcPts val="0"/>
              </a:spcAft>
              <a:buSzPts val="2400"/>
              <a:buChar char="○"/>
            </a:pPr>
            <a:r>
              <a:rPr lang="en-US" sz="2400"/>
              <a:t>Resources</a:t>
            </a:r>
            <a:endParaRPr sz="2400"/>
          </a:p>
          <a:p>
            <a:pPr marL="457200" lvl="0" indent="-381000" algn="l" rtl="0">
              <a:lnSpc>
                <a:spcPct val="90000"/>
              </a:lnSpc>
              <a:spcBef>
                <a:spcPts val="0"/>
              </a:spcBef>
              <a:spcAft>
                <a:spcPts val="0"/>
              </a:spcAft>
              <a:buSzPts val="2400"/>
              <a:buChar char="●"/>
            </a:pPr>
            <a:r>
              <a:rPr lang="en-US" sz="2400"/>
              <a:t>Use the links on the pages for a more detailed explanation of topics/terms.</a:t>
            </a:r>
            <a:endParaRPr sz="2400"/>
          </a:p>
        </p:txBody>
      </p:sp>
      <p:pic>
        <p:nvPicPr>
          <p:cNvPr id="213" name="Google Shape;213;g16579839f8d_9_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407083" y="4759975"/>
            <a:ext cx="2142225" cy="1832725"/>
          </a:xfrm>
          <a:prstGeom prst="rect">
            <a:avLst/>
          </a:prstGeom>
          <a:noFill/>
          <a:ln w="9525" cap="flat" cmpd="sng">
            <a:solidFill>
              <a:schemeClr val="dk1"/>
            </a:solidFill>
            <a:prstDash val="solid"/>
            <a:round/>
            <a:headEnd type="none" w="sm" len="sm"/>
            <a:tailEnd type="none" w="sm" len="sm"/>
          </a:ln>
        </p:spPr>
      </p:pic>
      <p:pic>
        <p:nvPicPr>
          <p:cNvPr id="214" name="Google Shape;214;g16579839f8d_9_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4911875" y="1609025"/>
            <a:ext cx="4157750" cy="3524825"/>
          </a:xfrm>
          <a:prstGeom prst="rect">
            <a:avLst/>
          </a:prstGeom>
          <a:noFill/>
          <a:ln w="9525" cap="flat" cmpd="sng">
            <a:solidFill>
              <a:schemeClr val="dk1"/>
            </a:solidFill>
            <a:prstDash val="solid"/>
            <a:round/>
            <a:headEnd type="none" w="sm" len="sm"/>
            <a:tailEnd type="none" w="sm" len="sm"/>
          </a:ln>
        </p:spPr>
      </p:pic>
      <p:sp>
        <p:nvSpPr>
          <p:cNvPr id="215" name="Google Shape;215;g16579839f8d_9_7"/>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6579839f8d_9_15"/>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600">
                <a:latin typeface="Calibri"/>
                <a:ea typeface="Calibri"/>
                <a:cs typeface="Calibri"/>
                <a:sym typeface="Calibri"/>
              </a:rPr>
              <a:t>Year at a Glance</a:t>
            </a:r>
            <a:endParaRPr sz="3600">
              <a:latin typeface="Calibri"/>
              <a:ea typeface="Calibri"/>
              <a:cs typeface="Calibri"/>
              <a:sym typeface="Calibri"/>
            </a:endParaRPr>
          </a:p>
        </p:txBody>
      </p:sp>
      <p:sp>
        <p:nvSpPr>
          <p:cNvPr id="221" name="Google Shape;221;g16579839f8d_9_15"/>
          <p:cNvSpPr txBox="1">
            <a:spLocks noGrp="1"/>
          </p:cNvSpPr>
          <p:nvPr>
            <p:ph type="body" idx="4294967295"/>
          </p:nvPr>
        </p:nvSpPr>
        <p:spPr>
          <a:xfrm>
            <a:off x="228125" y="1022900"/>
            <a:ext cx="8233500" cy="4255500"/>
          </a:xfrm>
          <a:prstGeom prst="rect">
            <a:avLst/>
          </a:prstGeom>
          <a:noFill/>
          <a:ln>
            <a:noFill/>
          </a:ln>
        </p:spPr>
        <p:txBody>
          <a:bodyPr spcFirstLastPara="1" wrap="square" lIns="91425" tIns="45700" rIns="91425" bIns="45700" anchor="t" anchorCtr="0">
            <a:noAutofit/>
          </a:bodyPr>
          <a:lstStyle/>
          <a:p>
            <a:pPr marL="342900" lvl="0" indent="-311150" algn="l" rtl="0">
              <a:lnSpc>
                <a:spcPct val="100000"/>
              </a:lnSpc>
              <a:spcBef>
                <a:spcPts val="1000"/>
              </a:spcBef>
              <a:spcAft>
                <a:spcPts val="0"/>
              </a:spcAft>
              <a:buSzPts val="2200"/>
              <a:buChar char="●"/>
            </a:pPr>
            <a:r>
              <a:rPr lang="en-US" sz="2200"/>
              <a:t>The Year at a Glance is a timeline for managing federal programs</a:t>
            </a:r>
            <a:endParaRPr sz="2200"/>
          </a:p>
          <a:p>
            <a:pPr marL="342900" lvl="0" indent="-311150" algn="l" rtl="0">
              <a:lnSpc>
                <a:spcPct val="100000"/>
              </a:lnSpc>
              <a:spcBef>
                <a:spcPts val="0"/>
              </a:spcBef>
              <a:spcAft>
                <a:spcPts val="0"/>
              </a:spcAft>
              <a:buSzPts val="2200"/>
              <a:buChar char="●"/>
            </a:pPr>
            <a:r>
              <a:rPr lang="en-US" sz="2200"/>
              <a:t>Include dates and resources for tasks throughout the year</a:t>
            </a:r>
            <a:endParaRPr sz="2200"/>
          </a:p>
          <a:p>
            <a:pPr marL="342900" lvl="0" indent="-311150" algn="l" rtl="0">
              <a:lnSpc>
                <a:spcPct val="100000"/>
              </a:lnSpc>
              <a:spcBef>
                <a:spcPts val="0"/>
              </a:spcBef>
              <a:spcAft>
                <a:spcPts val="0"/>
              </a:spcAft>
              <a:buSzPts val="2200"/>
              <a:buChar char="●"/>
            </a:pPr>
            <a:r>
              <a:rPr lang="en-US" sz="2200"/>
              <a:t>Sortable by program </a:t>
            </a:r>
            <a:endParaRPr sz="2200"/>
          </a:p>
          <a:p>
            <a:pPr marL="342900" lvl="0" indent="-311150" algn="l" rtl="0">
              <a:lnSpc>
                <a:spcPct val="100000"/>
              </a:lnSpc>
              <a:spcBef>
                <a:spcPts val="0"/>
              </a:spcBef>
              <a:spcAft>
                <a:spcPts val="0"/>
              </a:spcAft>
              <a:buSzPts val="2200"/>
              <a:buChar char="●"/>
            </a:pPr>
            <a:r>
              <a:rPr lang="en-US" sz="2200"/>
              <a:t>Available as a live web version, editable Excel file, and printable PDF</a:t>
            </a:r>
            <a:endParaRPr sz="2200"/>
          </a:p>
        </p:txBody>
      </p:sp>
      <p:pic>
        <p:nvPicPr>
          <p:cNvPr id="222" name="Google Shape;222;g16579839f8d_9_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38450" y="2561950"/>
            <a:ext cx="7087175" cy="3615450"/>
          </a:xfrm>
          <a:prstGeom prst="rect">
            <a:avLst/>
          </a:prstGeom>
          <a:noFill/>
          <a:ln w="9525" cap="flat" cmpd="sng">
            <a:solidFill>
              <a:schemeClr val="dk1"/>
            </a:solidFill>
            <a:prstDash val="solid"/>
            <a:round/>
            <a:headEnd type="none" w="sm" len="sm"/>
            <a:tailEnd type="none" w="sm" len="sm"/>
          </a:ln>
        </p:spPr>
      </p:pic>
      <p:sp>
        <p:nvSpPr>
          <p:cNvPr id="223" name="Google Shape;223;g16579839f8d_9_15"/>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58e85305ad_0_31"/>
          <p:cNvSpPr txBox="1">
            <a:spLocks noGrp="1"/>
          </p:cNvSpPr>
          <p:nvPr>
            <p:ph type="ctrTitle"/>
          </p:nvPr>
        </p:nvSpPr>
        <p:spPr>
          <a:xfrm>
            <a:off x="-225" y="2260200"/>
            <a:ext cx="9144300" cy="2337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a:latin typeface="Calibri"/>
                <a:ea typeface="Calibri"/>
                <a:cs typeface="Calibri"/>
                <a:sym typeface="Calibri"/>
              </a:rPr>
              <a:t>The Elementary and Secondary Education Act (</a:t>
            </a:r>
            <a:r>
              <a:rPr lang="en-US" b="1" i="1">
                <a:latin typeface="Calibri"/>
                <a:ea typeface="Calibri"/>
                <a:cs typeface="Calibri"/>
                <a:sym typeface="Calibri"/>
              </a:rPr>
              <a:t>ESEA</a:t>
            </a:r>
            <a:r>
              <a:rPr lang="en-US">
                <a:latin typeface="Calibri"/>
                <a:ea typeface="Calibri"/>
                <a:cs typeface="Calibri"/>
                <a:sym typeface="Calibri"/>
              </a:rPr>
              <a:t>), reauthorized as the Every Student Succeeds Act (</a:t>
            </a:r>
            <a:r>
              <a:rPr lang="en-US" b="1" i="1">
                <a:latin typeface="Calibri"/>
                <a:ea typeface="Calibri"/>
                <a:cs typeface="Calibri"/>
                <a:sym typeface="Calibri"/>
              </a:rPr>
              <a:t>ESSA</a:t>
            </a:r>
            <a:r>
              <a:rPr lang="en-US">
                <a:latin typeface="Calibri"/>
                <a:ea typeface="Calibri"/>
                <a:cs typeface="Calibri"/>
                <a:sym typeface="Calibri"/>
              </a:rPr>
              <a:t>)</a:t>
            </a:r>
            <a:endParaRPr>
              <a:latin typeface="Calibri"/>
              <a:ea typeface="Calibri"/>
              <a:cs typeface="Calibri"/>
              <a:sym typeface="Calibri"/>
            </a:endParaRPr>
          </a:p>
        </p:txBody>
      </p:sp>
      <p:sp>
        <p:nvSpPr>
          <p:cNvPr id="229" name="Google Shape;229;g158e85305ad_0_31"/>
          <p:cNvSpPr txBox="1">
            <a:spLocks noGrp="1"/>
          </p:cNvSpPr>
          <p:nvPr>
            <p:ph type="sldNum" idx="12"/>
          </p:nvPr>
        </p:nvSpPr>
        <p:spPr>
          <a:xfrm>
            <a:off x="175065" y="6427021"/>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58e85305ad_0_63"/>
          <p:cNvSpPr txBox="1">
            <a:spLocks noGrp="1"/>
          </p:cNvSpPr>
          <p:nvPr>
            <p:ph type="title"/>
          </p:nvPr>
        </p:nvSpPr>
        <p:spPr>
          <a:xfrm>
            <a:off x="332675" y="205175"/>
            <a:ext cx="84726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sz="3600">
                <a:latin typeface="Calibri"/>
                <a:ea typeface="Calibri"/>
                <a:cs typeface="Calibri"/>
                <a:sym typeface="Calibri"/>
              </a:rPr>
              <a:t>Your Roles and Responsibilities under ESSA </a:t>
            </a:r>
            <a:endParaRPr sz="3600">
              <a:latin typeface="Calibri"/>
              <a:ea typeface="Calibri"/>
              <a:cs typeface="Calibri"/>
              <a:sym typeface="Calibri"/>
            </a:endParaRPr>
          </a:p>
        </p:txBody>
      </p:sp>
      <p:sp>
        <p:nvSpPr>
          <p:cNvPr id="236" name="Google Shape;236;g158e85305ad_0_63"/>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18</a:t>
            </a:fld>
            <a:endParaRPr/>
          </a:p>
        </p:txBody>
      </p:sp>
      <p:sp>
        <p:nvSpPr>
          <p:cNvPr id="237" name="Google Shape;237;g158e85305ad_0_63"/>
          <p:cNvSpPr txBox="1"/>
          <p:nvPr/>
        </p:nvSpPr>
        <p:spPr>
          <a:xfrm>
            <a:off x="193950" y="1103675"/>
            <a:ext cx="8756100" cy="573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For ESEA formula funds (Includes Titles </a:t>
            </a:r>
            <a:r>
              <a:rPr lang="en-US" sz="18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IA</a:t>
            </a:r>
            <a:r>
              <a:rPr lang="en-US" sz="1800" b="0" i="0" u="none" strike="noStrike" cap="none">
                <a:solidFill>
                  <a:srgbClr val="000000"/>
                </a:solidFill>
                <a:latin typeface="Calibri"/>
                <a:ea typeface="Calibri"/>
                <a:cs typeface="Calibri"/>
                <a:sym typeface="Calibri"/>
              </a:rPr>
              <a:t>, ID, IIA, IIIA, IV, and V)</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Conduct a needs assessment to identify and prioritize schools and student needs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Develop an LEA plan to address identified needs (every 3 years; submitted via Consolidated Application)</a:t>
            </a:r>
            <a:endParaRPr sz="1800" b="0" i="0" u="none" strike="noStrike" cap="none">
              <a:solidFill>
                <a:srgbClr val="000000"/>
              </a:solidFill>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Stakeholder engagement in reviewing needs assessment, identifying priorities, and developing plans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Annually develop and submit an application for funds (Consolidated Application)</a:t>
            </a:r>
            <a:endParaRPr sz="1800" b="0" i="0" u="none" strike="noStrike" cap="none">
              <a:solidFill>
                <a:srgbClr val="000000"/>
              </a:solidFill>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Ensure funds are supplemental to state and local funds</a:t>
            </a:r>
            <a:endParaRPr sz="1800" b="0" i="0" u="none" strike="noStrike" cap="none">
              <a:solidFill>
                <a:srgbClr val="000000"/>
              </a:solidFill>
              <a:latin typeface="Calibri"/>
              <a:ea typeface="Calibri"/>
              <a:cs typeface="Calibri"/>
              <a:sym typeface="Calibri"/>
            </a:endParaRPr>
          </a:p>
          <a:p>
            <a:pPr marL="914400" marR="0" lvl="1"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Ensure equitable distribution of state and local funds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Implement program as approved and in a manner that improves school outcomes, particularly for schools identified for support and improvement under ESSA</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Revise and update application for funds if necessary (Post-Award Revisions)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Provide oversight of programs implemented by schools to ensure they meet ESSA requirements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Develop and implement written procedures and protocols for consistently managing the fiscal aspects of the grant</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Evaluate the effectiveness of the programs in improving outcomes for students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Develop and disseminate school and LEA report cards (or reference CDE’s LEA report cards) and meet other reporting requirements</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6579839f8d_8_1"/>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200">
                <a:latin typeface="Calibri"/>
                <a:ea typeface="Calibri"/>
                <a:cs typeface="Calibri"/>
                <a:sym typeface="Calibri"/>
              </a:rPr>
              <a:t>Consolidated Application</a:t>
            </a:r>
            <a:endParaRPr sz="3200">
              <a:latin typeface="Calibri"/>
              <a:ea typeface="Calibri"/>
              <a:cs typeface="Calibri"/>
              <a:sym typeface="Calibri"/>
            </a:endParaRPr>
          </a:p>
        </p:txBody>
      </p:sp>
      <p:sp>
        <p:nvSpPr>
          <p:cNvPr id="244" name="Google Shape;244;g16579839f8d_8_1"/>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19</a:t>
            </a:fld>
            <a:endParaRPr/>
          </a:p>
        </p:txBody>
      </p:sp>
      <p:graphicFrame>
        <p:nvGraphicFramePr>
          <p:cNvPr id="245" name="Google Shape;245;g16579839f8d_8_1"/>
          <p:cNvGraphicFramePr/>
          <p:nvPr>
            <p:extLst>
              <p:ext uri="{D42A27DB-BD31-4B8C-83A1-F6EECF244321}">
                <p14:modId xmlns:p14="http://schemas.microsoft.com/office/powerpoint/2010/main" val="923467769"/>
              </p:ext>
            </p:extLst>
          </p:nvPr>
        </p:nvGraphicFramePr>
        <p:xfrm>
          <a:off x="332675" y="1062050"/>
          <a:ext cx="8560600" cy="5552989"/>
        </p:xfrm>
        <a:graphic>
          <a:graphicData uri="http://schemas.openxmlformats.org/drawingml/2006/table">
            <a:tbl>
              <a:tblPr firstRow="1">
                <a:noFill/>
                <a:tableStyleId>{4F5D451E-616F-4D91-9B97-7781C9CF0D97}</a:tableStyleId>
              </a:tblPr>
              <a:tblGrid>
                <a:gridCol w="2510550">
                  <a:extLst>
                    <a:ext uri="{9D8B030D-6E8A-4147-A177-3AD203B41FA5}">
                      <a16:colId xmlns:a16="http://schemas.microsoft.com/office/drawing/2014/main" val="20000"/>
                    </a:ext>
                  </a:extLst>
                </a:gridCol>
                <a:gridCol w="6050050">
                  <a:extLst>
                    <a:ext uri="{9D8B030D-6E8A-4147-A177-3AD203B41FA5}">
                      <a16:colId xmlns:a16="http://schemas.microsoft.com/office/drawing/2014/main" val="20001"/>
                    </a:ext>
                  </a:extLst>
                </a:gridCol>
              </a:tblGrid>
              <a:tr h="85332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June 30th </a:t>
                      </a:r>
                      <a:endParaRPr sz="2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Consolidated Application due</a:t>
                      </a:r>
                      <a:endParaRPr sz="2400" u="none" strike="noStrike" cap="none">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u="sng" strike="noStrike" cap="none">
                          <a:solidFill>
                            <a:schemeClr val="hlink"/>
                          </a:solidFill>
                          <a:latin typeface="Calibri"/>
                          <a:ea typeface="Calibri"/>
                          <a:cs typeface="Calibri"/>
                          <a:sym typeface="Calibri"/>
                          <a:hlinkClick r:id="rId3"/>
                        </a:rPr>
                        <a:t>Allocations</a:t>
                      </a:r>
                      <a:r>
                        <a:rPr lang="en-US" sz="2400" u="none" strike="noStrike" cap="none">
                          <a:latin typeface="Calibri"/>
                          <a:ea typeface="Calibri"/>
                          <a:cs typeface="Calibri"/>
                          <a:sym typeface="Calibri"/>
                        </a:rPr>
                        <a:t> </a:t>
                      </a:r>
                      <a:endParaRPr sz="2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5119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July - September</a:t>
                      </a:r>
                      <a:endParaRPr sz="2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sng" strike="noStrike" cap="none">
                          <a:solidFill>
                            <a:schemeClr val="hlink"/>
                          </a:solidFill>
                          <a:latin typeface="Calibri"/>
                          <a:ea typeface="Calibri"/>
                          <a:cs typeface="Calibri"/>
                          <a:sym typeface="Calibri"/>
                          <a:hlinkClick r:id="rId4"/>
                        </a:rPr>
                        <a:t>Finalize application </a:t>
                      </a:r>
                      <a:r>
                        <a:rPr lang="en-US" sz="2400" u="none" strike="noStrike" cap="none">
                          <a:latin typeface="Calibri"/>
                          <a:ea typeface="Calibri"/>
                          <a:cs typeface="Calibri"/>
                          <a:sym typeface="Calibri"/>
                        </a:rPr>
                        <a:t>with LEAs. </a:t>
                      </a:r>
                      <a:endParaRPr sz="2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51197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October</a:t>
                      </a:r>
                      <a:endParaRPr sz="2400" u="none" strike="noStrike" cap="none">
                        <a:latin typeface="Calibri"/>
                        <a:ea typeface="Calibri"/>
                        <a:cs typeface="Calibri"/>
                        <a:sym typeface="Calibri"/>
                      </a:endParaRPr>
                    </a:p>
                  </a:txBody>
                  <a:tcPr marL="91425" marR="91425" marT="91425" marB="91425"/>
                </a:tc>
                <a:tc>
                  <a:txBody>
                    <a:bodyPr/>
                    <a:lstStyle/>
                    <a:p>
                      <a:pPr marL="457200" marR="0" lvl="0" indent="-381000" algn="l" rtl="0">
                        <a:lnSpc>
                          <a:spcPct val="100000"/>
                        </a:lnSpc>
                        <a:spcBef>
                          <a:spcPts val="0"/>
                        </a:spcBef>
                        <a:spcAft>
                          <a:spcPts val="0"/>
                        </a:spcAft>
                        <a:buClr>
                          <a:srgbClr val="000000"/>
                        </a:buClr>
                        <a:buSzPts val="2400"/>
                        <a:buFont typeface="Calibri"/>
                        <a:buChar char="●"/>
                      </a:pPr>
                      <a:r>
                        <a:rPr lang="en-US" sz="2400" u="none" strike="noStrike" cap="none">
                          <a:latin typeface="Calibri"/>
                          <a:ea typeface="Calibri"/>
                          <a:cs typeface="Calibri"/>
                          <a:sym typeface="Calibri"/>
                        </a:rPr>
                        <a:t>Submit Annual Financial Report</a:t>
                      </a:r>
                      <a:endParaRPr sz="2400" u="none" strike="noStrike" cap="none">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u="none" strike="noStrike" cap="none">
                          <a:latin typeface="Calibri"/>
                          <a:ea typeface="Calibri"/>
                          <a:cs typeface="Calibri"/>
                          <a:sym typeface="Calibri"/>
                        </a:rPr>
                        <a:t>Grants Fiscal determines carryover</a:t>
                      </a:r>
                      <a:endParaRPr sz="2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85332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October - May</a:t>
                      </a:r>
                      <a:endParaRPr sz="2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Revise budget during Post Award Revision Process</a:t>
                      </a:r>
                      <a:endParaRPr sz="2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2217525">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February - April</a:t>
                      </a:r>
                      <a:endParaRPr sz="2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15000"/>
                        </a:lnSpc>
                        <a:spcBef>
                          <a:spcPts val="0"/>
                        </a:spcBef>
                        <a:spcAft>
                          <a:spcPts val="0"/>
                        </a:spcAft>
                        <a:buClr>
                          <a:srgbClr val="000000"/>
                        </a:buClr>
                        <a:buSzPts val="2400"/>
                        <a:buFont typeface="Arial"/>
                        <a:buNone/>
                      </a:pPr>
                      <a:r>
                        <a:rPr lang="en-US" sz="2400" u="none" strike="noStrike" cap="none" dirty="0">
                          <a:solidFill>
                            <a:schemeClr val="dk1"/>
                          </a:solidFill>
                          <a:latin typeface="Calibri"/>
                          <a:ea typeface="Calibri"/>
                          <a:cs typeface="Calibri"/>
                          <a:sym typeface="Calibri"/>
                        </a:rPr>
                        <a:t>Conduct a needs assessment to identify and prioritize schools and student needs. Stakeholder engagement in reviewing needs assessment, identifying priorities, and developing plans</a:t>
                      </a:r>
                      <a:endParaRPr sz="24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fa9e014277_0_7"/>
          <p:cNvSpPr txBox="1">
            <a:spLocks noGrp="1"/>
          </p:cNvSpPr>
          <p:nvPr>
            <p:ph type="title"/>
          </p:nvPr>
        </p:nvSpPr>
        <p:spPr>
          <a:xfrm>
            <a:off x="980803" y="204216"/>
            <a:ext cx="5400600" cy="747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2800"/>
              <a:buFont typeface="Arial"/>
              <a:buNone/>
            </a:pPr>
            <a:r>
              <a:rPr lang="en-US" sz="3600">
                <a:latin typeface="Calibri"/>
                <a:ea typeface="Calibri"/>
                <a:cs typeface="Calibri"/>
                <a:sym typeface="Calibri"/>
              </a:rPr>
              <a:t>Agenda</a:t>
            </a:r>
            <a:endParaRPr sz="3600">
              <a:latin typeface="Calibri"/>
              <a:ea typeface="Calibri"/>
              <a:cs typeface="Calibri"/>
              <a:sym typeface="Calibri"/>
            </a:endParaRPr>
          </a:p>
        </p:txBody>
      </p:sp>
      <p:sp>
        <p:nvSpPr>
          <p:cNvPr id="108" name="Google Shape;108;gfa9e014277_0_7"/>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graphicFrame>
        <p:nvGraphicFramePr>
          <p:cNvPr id="109" name="Google Shape;109;gfa9e014277_0_7"/>
          <p:cNvGraphicFramePr/>
          <p:nvPr>
            <p:extLst>
              <p:ext uri="{D42A27DB-BD31-4B8C-83A1-F6EECF244321}">
                <p14:modId xmlns:p14="http://schemas.microsoft.com/office/powerpoint/2010/main" val="3516137107"/>
              </p:ext>
            </p:extLst>
          </p:nvPr>
        </p:nvGraphicFramePr>
        <p:xfrm>
          <a:off x="714375" y="1696800"/>
          <a:ext cx="7715250" cy="2925960"/>
        </p:xfrm>
        <a:graphic>
          <a:graphicData uri="http://schemas.openxmlformats.org/drawingml/2006/table">
            <a:tbl>
              <a:tblPr firstRow="1">
                <a:noFill/>
                <a:tableStyleId>{4F5D451E-616F-4D91-9B97-7781C9CF0D97}</a:tableStyleId>
              </a:tblPr>
              <a:tblGrid>
                <a:gridCol w="3857625">
                  <a:extLst>
                    <a:ext uri="{9D8B030D-6E8A-4147-A177-3AD203B41FA5}">
                      <a16:colId xmlns:a16="http://schemas.microsoft.com/office/drawing/2014/main" val="20000"/>
                    </a:ext>
                  </a:extLst>
                </a:gridCol>
                <a:gridCol w="3857625">
                  <a:extLst>
                    <a:ext uri="{9D8B030D-6E8A-4147-A177-3AD203B41FA5}">
                      <a16:colId xmlns:a16="http://schemas.microsoft.com/office/drawing/2014/main" val="20001"/>
                    </a:ext>
                  </a:extLst>
                </a:gridCol>
              </a:tblGrid>
              <a:tr h="381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New LEA staff orientation</a:t>
                      </a:r>
                      <a:endParaRPr sz="2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9:00</a:t>
                      </a:r>
                      <a:endParaRPr sz="2400" u="none" strike="noStrike" cap="none">
                        <a:highlight>
                          <a:srgbClr val="FF0000"/>
                        </a:highlight>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Post Award Revision Process and Requirements</a:t>
                      </a:r>
                      <a:endParaRPr sz="2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10:00</a:t>
                      </a:r>
                      <a:endParaRPr sz="2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Break</a:t>
                      </a:r>
                      <a:endParaRPr sz="2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15 MINUTES</a:t>
                      </a:r>
                      <a:endParaRPr sz="2400" u="none" strike="noStrike" cap="none">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latin typeface="Calibri"/>
                          <a:ea typeface="Calibri"/>
                          <a:cs typeface="Calibri"/>
                          <a:sym typeface="Calibri"/>
                        </a:rPr>
                        <a:t>ESEA and ESSER Monitoring Work Group</a:t>
                      </a:r>
                      <a:endParaRPr sz="2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dirty="0">
                          <a:latin typeface="Calibri"/>
                          <a:ea typeface="Calibri"/>
                          <a:cs typeface="Calibri"/>
                          <a:sym typeface="Calibri"/>
                        </a:rPr>
                        <a:t>11:00</a:t>
                      </a:r>
                      <a:endParaRPr sz="2400" u="none" strike="noStrike" cap="none"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63903260ed_2_0"/>
          <p:cNvSpPr txBox="1">
            <a:spLocks noGrp="1"/>
          </p:cNvSpPr>
          <p:nvPr>
            <p:ph type="title"/>
          </p:nvPr>
        </p:nvSpPr>
        <p:spPr>
          <a:xfrm>
            <a:off x="332675" y="52775"/>
            <a:ext cx="86871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000">
                <a:latin typeface="Calibri"/>
                <a:ea typeface="Calibri"/>
                <a:cs typeface="Calibri"/>
                <a:sym typeface="Calibri"/>
              </a:rPr>
              <a:t>LEAs with Schools Identified </a:t>
            </a:r>
            <a:r>
              <a:rPr lang="en-US" sz="30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for</a:t>
            </a:r>
            <a:r>
              <a:rPr lang="en-US" sz="3000">
                <a:latin typeface="Calibri"/>
                <a:ea typeface="Calibri"/>
                <a:cs typeface="Calibri"/>
                <a:sym typeface="Calibri"/>
              </a:rPr>
              <a:t> ESSA Support and Improvement </a:t>
            </a:r>
            <a:endParaRPr sz="3000">
              <a:latin typeface="Calibri"/>
              <a:ea typeface="Calibri"/>
              <a:cs typeface="Calibri"/>
              <a:sym typeface="Calibri"/>
            </a:endParaRPr>
          </a:p>
        </p:txBody>
      </p:sp>
      <p:sp>
        <p:nvSpPr>
          <p:cNvPr id="252" name="Google Shape;252;g163903260ed_2_0"/>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20</a:t>
            </a:fld>
            <a:endParaRPr/>
          </a:p>
        </p:txBody>
      </p:sp>
      <p:graphicFrame>
        <p:nvGraphicFramePr>
          <p:cNvPr id="253" name="Google Shape;253;g163903260ed_2_0"/>
          <p:cNvGraphicFramePr/>
          <p:nvPr>
            <p:extLst>
              <p:ext uri="{D42A27DB-BD31-4B8C-83A1-F6EECF244321}">
                <p14:modId xmlns:p14="http://schemas.microsoft.com/office/powerpoint/2010/main" val="764827438"/>
              </p:ext>
            </p:extLst>
          </p:nvPr>
        </p:nvGraphicFramePr>
        <p:xfrm>
          <a:off x="228450" y="1006825"/>
          <a:ext cx="8687100" cy="5692585"/>
        </p:xfrm>
        <a:graphic>
          <a:graphicData uri="http://schemas.openxmlformats.org/drawingml/2006/table">
            <a:tbl>
              <a:tblPr firstRow="1">
                <a:noFill/>
                <a:tableStyleId>{4F5D451E-616F-4D91-9B97-7781C9CF0D97}</a:tableStyleId>
              </a:tblPr>
              <a:tblGrid>
                <a:gridCol w="1244300">
                  <a:extLst>
                    <a:ext uri="{9D8B030D-6E8A-4147-A177-3AD203B41FA5}">
                      <a16:colId xmlns:a16="http://schemas.microsoft.com/office/drawing/2014/main" val="20000"/>
                    </a:ext>
                  </a:extLst>
                </a:gridCol>
                <a:gridCol w="7442800">
                  <a:extLst>
                    <a:ext uri="{9D8B030D-6E8A-4147-A177-3AD203B41FA5}">
                      <a16:colId xmlns:a16="http://schemas.microsoft.com/office/drawing/2014/main" val="20001"/>
                    </a:ext>
                  </a:extLst>
                </a:gridCol>
              </a:tblGrid>
              <a:tr h="4675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August</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CDE identifies and notifies LEA of </a:t>
                      </a:r>
                      <a:r>
                        <a:rPr lang="en-US" sz="1600" u="sng" strike="noStrike" cap="none">
                          <a:solidFill>
                            <a:schemeClr val="hlink"/>
                          </a:solidFill>
                          <a:latin typeface="Calibri"/>
                          <a:ea typeface="Calibri"/>
                          <a:cs typeface="Calibri"/>
                          <a:sym typeface="Calibri"/>
                          <a:hlinkClick r:id="rId3"/>
                        </a:rPr>
                        <a:t>ESSA identified schools</a:t>
                      </a:r>
                      <a:r>
                        <a:rPr lang="en-US" sz="1600" u="none" strike="noStrike" cap="none">
                          <a:solidFill>
                            <a:schemeClr val="dk1"/>
                          </a:solidFill>
                          <a:latin typeface="Calibri"/>
                          <a:ea typeface="Calibri"/>
                          <a:cs typeface="Calibri"/>
                          <a:sym typeface="Calibri"/>
                        </a:rPr>
                        <a:t> as part of the Accountability Letters </a:t>
                      </a:r>
                      <a:endParaRPr sz="16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22383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August/</a:t>
                      </a:r>
                      <a:endParaRPr sz="16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September</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LEA notifies schools and supports them with </a:t>
                      </a:r>
                      <a:r>
                        <a:rPr lang="en-US" sz="1600" u="sng" strike="noStrike" cap="none">
                          <a:solidFill>
                            <a:schemeClr val="hlink"/>
                          </a:solidFill>
                          <a:latin typeface="Calibri"/>
                          <a:ea typeface="Calibri"/>
                          <a:cs typeface="Calibri"/>
                          <a:sym typeface="Calibri"/>
                          <a:hlinkClick r:id="rId4"/>
                        </a:rPr>
                        <a:t>understanding results</a:t>
                      </a:r>
                      <a:r>
                        <a:rPr lang="en-US" sz="1600" u="none" strike="noStrike" cap="none">
                          <a:solidFill>
                            <a:schemeClr val="dk1"/>
                          </a:solidFill>
                          <a:latin typeface="Calibri"/>
                          <a:ea typeface="Calibri"/>
                          <a:cs typeface="Calibri"/>
                          <a:sym typeface="Calibri"/>
                        </a:rPr>
                        <a:t>, accountability, and </a:t>
                      </a:r>
                      <a:r>
                        <a:rPr lang="en-US" sz="1600" u="sng" strike="noStrike" cap="none">
                          <a:solidFill>
                            <a:schemeClr val="hlink"/>
                          </a:solidFill>
                          <a:latin typeface="Calibri"/>
                          <a:ea typeface="Calibri"/>
                          <a:cs typeface="Calibri"/>
                          <a:sym typeface="Calibri"/>
                          <a:hlinkClick r:id="rId5"/>
                        </a:rPr>
                        <a:t>improvement planning requirements</a:t>
                      </a:r>
                      <a:r>
                        <a:rPr lang="en-US" sz="1600" u="none" strike="noStrike" cap="none">
                          <a:solidFill>
                            <a:schemeClr val="dk1"/>
                          </a:solidFill>
                          <a:latin typeface="Calibri"/>
                          <a:ea typeface="Calibri"/>
                          <a:cs typeface="Calibri"/>
                          <a:sym typeface="Calibri"/>
                        </a:rPr>
                        <a:t>:</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100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School and district create/update an improvement plan that addresses reasons for ESSA identification</a:t>
                      </a:r>
                      <a:endParaRPr sz="1600" u="none" strike="noStrike" cap="none">
                        <a:solidFill>
                          <a:schemeClr val="dk1"/>
                        </a:solidFill>
                        <a:latin typeface="Calibri"/>
                        <a:ea typeface="Calibri"/>
                        <a:cs typeface="Calibri"/>
                        <a:sym typeface="Calibri"/>
                      </a:endParaRPr>
                    </a:p>
                    <a:p>
                      <a:pPr marL="914400" marR="0" lvl="1"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CS Schools &amp; ATS must identify and address any resource inequities</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CS Schools - District and CDE review and approve</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TS and ATS schools - School and district review and approve [review and approval process must be described in the Consolidated Application]</a:t>
                      </a:r>
                      <a:endParaRPr sz="16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4487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September</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sng" strike="noStrike" cap="none">
                          <a:solidFill>
                            <a:schemeClr val="hlink"/>
                          </a:solidFill>
                          <a:latin typeface="Calibri"/>
                          <a:ea typeface="Calibri"/>
                          <a:cs typeface="Calibri"/>
                          <a:sym typeface="Calibri"/>
                          <a:hlinkClick r:id="rId6"/>
                        </a:rPr>
                        <a:t>Empowering Action for School Improvement</a:t>
                      </a:r>
                      <a:r>
                        <a:rPr lang="en-US" sz="1600" u="none" strike="noStrike" cap="none">
                          <a:solidFill>
                            <a:schemeClr val="dk1"/>
                          </a:solidFill>
                          <a:latin typeface="Calibri"/>
                          <a:ea typeface="Calibri"/>
                          <a:cs typeface="Calibri"/>
                          <a:sym typeface="Calibri"/>
                        </a:rPr>
                        <a:t> (EASI) available to schools on Improvement</a:t>
                      </a:r>
                      <a:endParaRPr sz="1600" u="none" strike="noStrike" cap="none">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14204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October </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228600" marR="0" lvl="0" indent="-215900" algn="l" rtl="0">
                        <a:lnSpc>
                          <a:spcPct val="100000"/>
                        </a:lnSpc>
                        <a:spcBef>
                          <a:spcPts val="0"/>
                        </a:spcBef>
                        <a:spcAft>
                          <a:spcPts val="0"/>
                        </a:spcAft>
                        <a:buClr>
                          <a:srgbClr val="000000"/>
                        </a:buClr>
                        <a:buSzPts val="1600"/>
                        <a:buFont typeface="Calibri"/>
                        <a:buChar char="-"/>
                      </a:pPr>
                      <a:r>
                        <a:rPr lang="en-US" sz="1600" u="none" strike="noStrike" cap="none">
                          <a:solidFill>
                            <a:schemeClr val="dk1"/>
                          </a:solidFill>
                          <a:latin typeface="Calibri"/>
                          <a:ea typeface="Calibri"/>
                          <a:cs typeface="Calibri"/>
                          <a:sym typeface="Calibri"/>
                        </a:rPr>
                        <a:t>Review and approve improvement plans (UIP) for Comprehensive Support and Improvement (CS), Targeted Support and Improvement (TS), and Additional Targeted Support and Improvement (ATS).  </a:t>
                      </a:r>
                      <a:endParaRPr sz="1600" u="none" strike="noStrike" cap="none">
                        <a:solidFill>
                          <a:schemeClr val="dk1"/>
                        </a:solidFill>
                        <a:latin typeface="Calibri"/>
                        <a:ea typeface="Calibri"/>
                        <a:cs typeface="Calibri"/>
                        <a:sym typeface="Calibri"/>
                      </a:endParaRPr>
                    </a:p>
                    <a:p>
                      <a:pPr marL="228600" marR="0" lvl="0" indent="-2159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Determine if adjustments need to be made to Consolidated Application based on updated performance frameworks and ESSA identifications</a:t>
                      </a:r>
                      <a:endParaRPr sz="1600" u="none" strike="noStrike" cap="none">
                        <a:solidFill>
                          <a:schemeClr val="dk1"/>
                        </a:solidFill>
                        <a:latin typeface="Calibri"/>
                        <a:ea typeface="Calibri"/>
                        <a:cs typeface="Calibri"/>
                        <a:sym typeface="Calibri"/>
                      </a:endParaRPr>
                    </a:p>
                  </a:txBody>
                  <a:tcPr marL="114300" marR="91425" marT="91425" marB="91425"/>
                </a:tc>
                <a:extLst>
                  <a:ext uri="{0D108BD9-81ED-4DB2-BD59-A6C34878D82A}">
                    <a16:rowId xmlns:a16="http://schemas.microsoft.com/office/drawing/2014/main" val="10003"/>
                  </a:ext>
                </a:extLst>
              </a:tr>
              <a:tr h="6022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Throughout </a:t>
                      </a:r>
                      <a:endParaRPr sz="16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the year</a:t>
                      </a:r>
                      <a:endParaRPr sz="1600" u="none" strike="noStrike" cap="none">
                        <a:solidFill>
                          <a:schemeClr val="dk1"/>
                        </a:solidFill>
                        <a:latin typeface="Calibri"/>
                        <a:ea typeface="Calibri"/>
                        <a:cs typeface="Calibri"/>
                        <a:sym typeface="Calibri"/>
                      </a:endParaRPr>
                    </a:p>
                  </a:txBody>
                  <a:tcPr marL="91425" marR="91425" marT="91425" marB="91425"/>
                </a:tc>
                <a:tc>
                  <a:txBody>
                    <a:bodyPr/>
                    <a:lstStyle/>
                    <a:p>
                      <a:pPr marL="0" marR="0" lvl="0" indent="0" algn="l" rtl="0">
                        <a:lnSpc>
                          <a:spcPct val="90000"/>
                        </a:lnSpc>
                        <a:spcBef>
                          <a:spcPts val="0"/>
                        </a:spcBef>
                        <a:spcAft>
                          <a:spcPts val="0"/>
                        </a:spcAft>
                        <a:buClr>
                          <a:srgbClr val="000000"/>
                        </a:buClr>
                        <a:buSzPts val="1600"/>
                        <a:buFont typeface="Arial"/>
                        <a:buNone/>
                      </a:pPr>
                      <a:r>
                        <a:rPr lang="en-US" sz="1600" u="none" strike="noStrike" cap="none" dirty="0">
                          <a:solidFill>
                            <a:schemeClr val="dk1"/>
                          </a:solidFill>
                          <a:latin typeface="Calibri"/>
                          <a:ea typeface="Calibri"/>
                          <a:cs typeface="Calibri"/>
                          <a:sym typeface="Calibri"/>
                        </a:rPr>
                        <a:t>Oversee implementation of improvement plans to ensure addressing reasons for identification and working towards meeting exit criteria </a:t>
                      </a:r>
                      <a:endParaRPr sz="1600" u="none" strike="noStrike" cap="none" dirty="0">
                        <a:solidFill>
                          <a:schemeClr val="dk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58e85305ad_0_73"/>
          <p:cNvSpPr txBox="1">
            <a:spLocks noGrp="1"/>
          </p:cNvSpPr>
          <p:nvPr>
            <p:ph type="title"/>
          </p:nvPr>
        </p:nvSpPr>
        <p:spPr>
          <a:xfrm>
            <a:off x="285851" y="71825"/>
            <a:ext cx="84828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u="sng">
                <a:solidFill>
                  <a:schemeClr val="hlink"/>
                </a:solidFill>
                <a:latin typeface="Calibri"/>
                <a:ea typeface="Calibri"/>
                <a:cs typeface="Calibri"/>
                <a:sym typeface="Calibri"/>
                <a:hlinkClick r:id="rId3"/>
              </a:rPr>
              <a:t>Title I, </a:t>
            </a:r>
            <a:r>
              <a:rPr lang="en-US" u="sng">
                <a:solidFill>
                  <a:schemeClr val="hlink"/>
                </a:solidFill>
                <a:latin typeface="Calibri"/>
                <a:ea typeface="Calibri"/>
                <a:cs typeface="Calibri"/>
                <a:sym typeface="Calibri"/>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Part</a:t>
            </a:r>
            <a:r>
              <a:rPr lang="en-US" u="sng">
                <a:solidFill>
                  <a:schemeClr val="hlink"/>
                </a:solidFill>
                <a:latin typeface="Calibri"/>
                <a:ea typeface="Calibri"/>
                <a:cs typeface="Calibri"/>
                <a:sym typeface="Calibri"/>
                <a:hlinkClick r:id="rId3"/>
              </a:rPr>
              <a:t> A</a:t>
            </a:r>
            <a:r>
              <a:rPr lang="en-US">
                <a:latin typeface="Calibri"/>
                <a:ea typeface="Calibri"/>
                <a:cs typeface="Calibri"/>
                <a:sym typeface="Calibri"/>
              </a:rPr>
              <a:t>: Improving the Academic Achievement of the Disadvantaged</a:t>
            </a:r>
            <a:endParaRPr>
              <a:latin typeface="Calibri"/>
              <a:ea typeface="Calibri"/>
              <a:cs typeface="Calibri"/>
              <a:sym typeface="Calibri"/>
            </a:endParaRPr>
          </a:p>
        </p:txBody>
      </p:sp>
      <p:sp>
        <p:nvSpPr>
          <p:cNvPr id="260" name="Google Shape;260;g158e85305ad_0_73"/>
          <p:cNvSpPr txBox="1">
            <a:spLocks noGrp="1"/>
          </p:cNvSpPr>
          <p:nvPr>
            <p:ph type="body" idx="1"/>
          </p:nvPr>
        </p:nvSpPr>
        <p:spPr>
          <a:xfrm>
            <a:off x="332675" y="1035650"/>
            <a:ext cx="8482800" cy="607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1800" b="1" u="sng"/>
              <a:t>Purpose</a:t>
            </a:r>
            <a:r>
              <a:rPr lang="en-US" sz="1800"/>
              <a:t>: To ensure that all children have a fair, equitable, and significant opportunity to obtain a high-quality education and close educational achievement gaps.</a:t>
            </a:r>
            <a:endParaRPr sz="1800"/>
          </a:p>
        </p:txBody>
      </p:sp>
      <p:graphicFrame>
        <p:nvGraphicFramePr>
          <p:cNvPr id="261" name="Google Shape;261;g158e85305ad_0_73"/>
          <p:cNvGraphicFramePr/>
          <p:nvPr>
            <p:extLst>
              <p:ext uri="{D42A27DB-BD31-4B8C-83A1-F6EECF244321}">
                <p14:modId xmlns:p14="http://schemas.microsoft.com/office/powerpoint/2010/main" val="2323366835"/>
              </p:ext>
            </p:extLst>
          </p:nvPr>
        </p:nvGraphicFramePr>
        <p:xfrm>
          <a:off x="263100" y="1643150"/>
          <a:ext cx="8617800" cy="5142682"/>
        </p:xfrm>
        <a:graphic>
          <a:graphicData uri="http://schemas.openxmlformats.org/drawingml/2006/table">
            <a:tbl>
              <a:tblPr firstRow="1">
                <a:noFill/>
                <a:tableStyleId>{4F5D451E-616F-4D91-9B97-7781C9CF0D97}</a:tableStyleId>
              </a:tblPr>
              <a:tblGrid>
                <a:gridCol w="6479425">
                  <a:extLst>
                    <a:ext uri="{9D8B030D-6E8A-4147-A177-3AD203B41FA5}">
                      <a16:colId xmlns:a16="http://schemas.microsoft.com/office/drawing/2014/main" val="20000"/>
                    </a:ext>
                  </a:extLst>
                </a:gridCol>
                <a:gridCol w="2138375">
                  <a:extLst>
                    <a:ext uri="{9D8B030D-6E8A-4147-A177-3AD203B41FA5}">
                      <a16:colId xmlns:a16="http://schemas.microsoft.com/office/drawing/2014/main" val="20001"/>
                    </a:ext>
                  </a:extLst>
                </a:gridCol>
              </a:tblGrid>
              <a:tr h="434825">
                <a:tc>
                  <a:txBody>
                    <a:bodyPr/>
                    <a:lstStyle/>
                    <a:p>
                      <a:pPr marL="0" marR="0" lvl="0" indent="0" algn="l" rtl="0">
                        <a:lnSpc>
                          <a:spcPct val="100000"/>
                        </a:lnSpc>
                        <a:spcBef>
                          <a:spcPts val="0"/>
                        </a:spcBef>
                        <a:spcAft>
                          <a:spcPts val="0"/>
                        </a:spcAft>
                        <a:buClr>
                          <a:schemeClr val="dk1"/>
                        </a:buClr>
                        <a:buSzPts val="1100"/>
                        <a:buFont typeface="Arial"/>
                        <a:buNone/>
                      </a:pPr>
                      <a:r>
                        <a:rPr lang="en-US" sz="1800" b="1" u="none" strike="noStrike" cap="none">
                          <a:solidFill>
                            <a:schemeClr val="dk1"/>
                          </a:solidFill>
                          <a:latin typeface="Calibri"/>
                          <a:ea typeface="Calibri"/>
                          <a:cs typeface="Calibri"/>
                          <a:sym typeface="Calibri"/>
                        </a:rPr>
                        <a:t>On the Horizon</a:t>
                      </a:r>
                      <a:endParaRPr sz="1800" b="1" u="none" strike="noStrike" cap="none">
                        <a:solidFill>
                          <a:schemeClr val="dk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Resources</a:t>
                      </a:r>
                      <a:endParaRPr sz="1800" b="1" u="none" strike="noStrike" cap="none">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188550">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1"/>
                          </a:solidFill>
                          <a:latin typeface="Calibri"/>
                          <a:ea typeface="Calibri"/>
                          <a:cs typeface="Calibri"/>
                          <a:sym typeface="Calibri"/>
                        </a:rPr>
                        <a:t>October Count</a:t>
                      </a:r>
                      <a:r>
                        <a:rPr lang="en-US" sz="1400" u="none" strike="noStrike" cap="none">
                          <a:solidFill>
                            <a:schemeClr val="dk1"/>
                          </a:solidFill>
                          <a:latin typeface="Calibri"/>
                          <a:ea typeface="Calibri"/>
                          <a:cs typeface="Calibri"/>
                          <a:sym typeface="Calibri"/>
                        </a:rPr>
                        <a:t> - LEAs prepare and submit October Count data through Data Pipeline. The school designation will affect which students are counted for Title I programming.</a:t>
                      </a:r>
                      <a:endParaRPr sz="14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sng" strike="noStrike" cap="none">
                          <a:solidFill>
                            <a:schemeClr val="hlink"/>
                          </a:solidFill>
                          <a:latin typeface="Calibri"/>
                          <a:ea typeface="Calibri"/>
                          <a:cs typeface="Calibri"/>
                          <a:sym typeface="Calibri"/>
                          <a:hlinkClick r:id="rId3"/>
                        </a:rPr>
                        <a:t>School Designation</a:t>
                      </a:r>
                      <a:endParaRPr sz="1400" u="none" strike="noStrike" cap="none">
                        <a:latin typeface="Calibri"/>
                        <a:ea typeface="Calibri"/>
                        <a:cs typeface="Calibri"/>
                        <a:sym typeface="Calibri"/>
                      </a:endParaRPr>
                    </a:p>
                    <a:p>
                      <a:pPr marL="285750" marR="0" lvl="0" indent="-203200" algn="l" rtl="0">
                        <a:lnSpc>
                          <a:spcPct val="100000"/>
                        </a:lnSpc>
                        <a:spcBef>
                          <a:spcPts val="0"/>
                        </a:spcBef>
                        <a:spcAft>
                          <a:spcPts val="0"/>
                        </a:spcAft>
                        <a:buClr>
                          <a:srgbClr val="000000"/>
                        </a:buClr>
                        <a:buSzPts val="1400"/>
                        <a:buFont typeface="Calibri"/>
                        <a:buChar char="●"/>
                      </a:pPr>
                      <a:r>
                        <a:rPr lang="en-US" sz="1400" u="none" strike="noStrike" cap="none">
                          <a:latin typeface="Calibri"/>
                          <a:ea typeface="Calibri"/>
                          <a:cs typeface="Calibri"/>
                          <a:sym typeface="Calibri"/>
                        </a:rPr>
                        <a:t>Schoolwide</a:t>
                      </a:r>
                      <a:endParaRPr sz="1400" u="none" strike="noStrike" cap="none">
                        <a:latin typeface="Calibri"/>
                        <a:ea typeface="Calibri"/>
                        <a:cs typeface="Calibri"/>
                        <a:sym typeface="Calibri"/>
                      </a:endParaRPr>
                    </a:p>
                    <a:p>
                      <a:pPr marL="285750" marR="0" lvl="0" indent="-203200" algn="l" rtl="0">
                        <a:lnSpc>
                          <a:spcPct val="100000"/>
                        </a:lnSpc>
                        <a:spcBef>
                          <a:spcPts val="0"/>
                        </a:spcBef>
                        <a:spcAft>
                          <a:spcPts val="0"/>
                        </a:spcAft>
                        <a:buClr>
                          <a:srgbClr val="000000"/>
                        </a:buClr>
                        <a:buSzPts val="1400"/>
                        <a:buFont typeface="Calibri"/>
                        <a:buChar char="●"/>
                      </a:pPr>
                      <a:r>
                        <a:rPr lang="en-US" sz="1400" u="none" strike="noStrike" cap="none">
                          <a:latin typeface="Calibri"/>
                          <a:ea typeface="Calibri"/>
                          <a:cs typeface="Calibri"/>
                          <a:sym typeface="Calibri"/>
                        </a:rPr>
                        <a:t>Targeted Assistance </a:t>
                      </a:r>
                      <a:endParaRPr sz="1400" u="none" strike="noStrike" cap="none">
                        <a:latin typeface="Calibri"/>
                        <a:ea typeface="Calibri"/>
                        <a:cs typeface="Calibri"/>
                        <a:sym typeface="Calibri"/>
                      </a:endParaRPr>
                    </a:p>
                    <a:p>
                      <a:pPr marL="285750" marR="0" lvl="0" indent="-203200" algn="l" rtl="0">
                        <a:lnSpc>
                          <a:spcPct val="100000"/>
                        </a:lnSpc>
                        <a:spcBef>
                          <a:spcPts val="0"/>
                        </a:spcBef>
                        <a:spcAft>
                          <a:spcPts val="0"/>
                        </a:spcAft>
                        <a:buClr>
                          <a:srgbClr val="000000"/>
                        </a:buClr>
                        <a:buSzPts val="1400"/>
                        <a:buFont typeface="Calibri"/>
                        <a:buChar char="●"/>
                      </a:pPr>
                      <a:r>
                        <a:rPr lang="en-US" sz="1400" u="none" strike="noStrike" cap="none">
                          <a:latin typeface="Calibri"/>
                          <a:ea typeface="Calibri"/>
                          <a:cs typeface="Calibri"/>
                          <a:sym typeface="Calibri"/>
                        </a:rPr>
                        <a:t>Collected on Cons App School Profiles page</a:t>
                      </a:r>
                      <a:endParaRPr sz="14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47845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alibri"/>
                          <a:ea typeface="Calibri"/>
                          <a:cs typeface="Calibri"/>
                          <a:sym typeface="Calibri"/>
                        </a:rPr>
                        <a:t>Title I Parent and Family Engagement Policy </a:t>
                      </a:r>
                      <a:r>
                        <a:rPr lang="en-US" sz="1400" u="none" strike="noStrike" cap="none">
                          <a:solidFill>
                            <a:schemeClr val="dk1"/>
                          </a:solidFill>
                          <a:latin typeface="Calibri"/>
                          <a:ea typeface="Calibri"/>
                          <a:cs typeface="Calibri"/>
                          <a:sym typeface="Calibri"/>
                        </a:rPr>
                        <a:t>- </a:t>
                      </a:r>
                      <a:r>
                        <a:rPr lang="en-US" sz="1400" u="none" strike="noStrike" cap="none">
                          <a:latin typeface="Calibri"/>
                          <a:ea typeface="Calibri"/>
                          <a:cs typeface="Calibri"/>
                          <a:sym typeface="Calibri"/>
                        </a:rPr>
                        <a:t>The district and each Title I school should develop and disseminate the district and school level Title I Parent and Family Engagement Policy, including the Title I school-parent compact.</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600"/>
                        <a:buFont typeface="Arial"/>
                        <a:buNone/>
                      </a:pPr>
                      <a:endParaRPr sz="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333333"/>
                          </a:solidFill>
                          <a:highlight>
                            <a:schemeClr val="lt1"/>
                          </a:highlight>
                          <a:latin typeface="Calibri"/>
                          <a:ea typeface="Calibri"/>
                          <a:cs typeface="Calibri"/>
                          <a:sym typeface="Calibri"/>
                        </a:rPr>
                        <a:t>Annual meeting </a:t>
                      </a:r>
                      <a:r>
                        <a:rPr lang="en-US" sz="1400" u="none" strike="noStrike" cap="none">
                          <a:solidFill>
                            <a:srgbClr val="333333"/>
                          </a:solidFill>
                          <a:highlight>
                            <a:schemeClr val="lt1"/>
                          </a:highlight>
                          <a:latin typeface="Calibri"/>
                          <a:ea typeface="Calibri"/>
                          <a:cs typeface="Calibri"/>
                          <a:sym typeface="Calibri"/>
                        </a:rPr>
                        <a:t>-</a:t>
                      </a:r>
                      <a:r>
                        <a:rPr lang="en-US" sz="1400" b="1" u="none" strike="noStrike" cap="none">
                          <a:solidFill>
                            <a:srgbClr val="333333"/>
                          </a:solidFill>
                          <a:highlight>
                            <a:schemeClr val="lt1"/>
                          </a:highlight>
                          <a:latin typeface="Calibri"/>
                          <a:ea typeface="Calibri"/>
                          <a:cs typeface="Calibri"/>
                          <a:sym typeface="Calibri"/>
                        </a:rPr>
                        <a:t> </a:t>
                      </a:r>
                      <a:r>
                        <a:rPr lang="en-US" sz="1400" u="none" strike="noStrike" cap="none">
                          <a:solidFill>
                            <a:srgbClr val="333333"/>
                          </a:solidFill>
                          <a:highlight>
                            <a:srgbClr val="FFFFFF"/>
                          </a:highlight>
                          <a:latin typeface="Calibri"/>
                          <a:ea typeface="Calibri"/>
                          <a:cs typeface="Calibri"/>
                          <a:sym typeface="Calibri"/>
                        </a:rPr>
                        <a:t>Schools receiving funds must host an annual meeting at a convenient time to inform parents of their school’s participation in Title I, Part A services, programs or activities. </a:t>
                      </a:r>
                      <a:endParaRPr sz="14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sng" strike="noStrike" cap="none">
                          <a:solidFill>
                            <a:schemeClr val="hlink"/>
                          </a:solidFill>
                          <a:highlight>
                            <a:srgbClr val="FFFFFF"/>
                          </a:highlight>
                          <a:latin typeface="Calibri"/>
                          <a:ea typeface="Calibri"/>
                          <a:cs typeface="Calibri"/>
                          <a:sym typeface="Calibri"/>
                          <a:hlinkClick r:id="rId4"/>
                        </a:rPr>
                        <a:t>ESEA Parent, Family and Community Engagement resources</a:t>
                      </a:r>
                      <a:endParaRPr sz="1400" u="none" strike="noStrike" cap="none">
                        <a:solidFill>
                          <a:srgbClr val="1C3467"/>
                        </a:solidFill>
                        <a:highlight>
                          <a:srgbClr val="FFFFFF"/>
                        </a:highlight>
                        <a:latin typeface="Calibri"/>
                        <a:ea typeface="Calibri"/>
                        <a:cs typeface="Calibri"/>
                        <a:sym typeface="Calibri"/>
                      </a:endParaRPr>
                    </a:p>
                    <a:p>
                      <a:pPr marL="0" marR="0" lvl="0" indent="0" algn="l" rtl="0">
                        <a:lnSpc>
                          <a:spcPct val="100000"/>
                        </a:lnSpc>
                        <a:spcBef>
                          <a:spcPts val="1500"/>
                        </a:spcBef>
                        <a:spcAft>
                          <a:spcPts val="0"/>
                        </a:spcAft>
                        <a:buClr>
                          <a:srgbClr val="000000"/>
                        </a:buClr>
                        <a:buSzPts val="1400"/>
                        <a:buFont typeface="Arial"/>
                        <a:buNone/>
                      </a:pPr>
                      <a:endParaRPr sz="1400" u="none" strike="noStrike" cap="none">
                        <a:highlight>
                          <a:srgbClr val="FFFFFF"/>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772700">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rgbClr val="333333"/>
                          </a:solidFill>
                          <a:highlight>
                            <a:srgbClr val="FFFFFF"/>
                          </a:highlight>
                          <a:latin typeface="Calibri"/>
                          <a:ea typeface="Calibri"/>
                          <a:cs typeface="Calibri"/>
                          <a:sym typeface="Calibri"/>
                        </a:rPr>
                        <a:t>Comparability </a:t>
                      </a:r>
                      <a:r>
                        <a:rPr lang="en-US" sz="1400" u="none" strike="noStrike" cap="none">
                          <a:solidFill>
                            <a:srgbClr val="333333"/>
                          </a:solidFill>
                          <a:highlight>
                            <a:srgbClr val="FFFFFF"/>
                          </a:highlight>
                          <a:latin typeface="Calibri"/>
                          <a:ea typeface="Calibri"/>
                          <a:cs typeface="Calibri"/>
                          <a:sym typeface="Calibri"/>
                        </a:rPr>
                        <a:t>-</a:t>
                      </a:r>
                      <a:r>
                        <a:rPr lang="en-US" sz="1400" u="none" strike="noStrike" cap="none">
                          <a:solidFill>
                            <a:schemeClr val="dk1"/>
                          </a:solidFill>
                          <a:highlight>
                            <a:srgbClr val="FFFFFF"/>
                          </a:highlight>
                          <a:latin typeface="Calibri"/>
                          <a:ea typeface="Calibri"/>
                          <a:cs typeface="Calibri"/>
                          <a:sym typeface="Calibri"/>
                        </a:rPr>
                        <a:t> If notified by CDE, LEAs submit demonstration of Comparability using alternative calculators.</a:t>
                      </a:r>
                      <a:endParaRPr sz="1400" u="none" strike="noStrike" cap="none">
                        <a:solidFill>
                          <a:schemeClr val="dk1"/>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600" u="none" strike="noStrike" cap="none">
                        <a:solidFill>
                          <a:srgbClr val="333333"/>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rgbClr val="333333"/>
                          </a:solidFill>
                          <a:highlight>
                            <a:schemeClr val="lt1"/>
                          </a:highlight>
                          <a:latin typeface="Calibri"/>
                          <a:ea typeface="Calibri"/>
                          <a:cs typeface="Calibri"/>
                          <a:sym typeface="Calibri"/>
                        </a:rPr>
                        <a:t>LEAs that are not required to submit demonstration:</a:t>
                      </a:r>
                      <a:endParaRPr sz="1400" u="none" strike="noStrike" cap="none">
                        <a:solidFill>
                          <a:srgbClr val="333333"/>
                        </a:solidFill>
                        <a:highlight>
                          <a:schemeClr val="lt1"/>
                        </a:highlight>
                        <a:latin typeface="Calibri"/>
                        <a:ea typeface="Calibri"/>
                        <a:cs typeface="Calibri"/>
                        <a:sym typeface="Calibri"/>
                      </a:endParaRPr>
                    </a:p>
                    <a:p>
                      <a:pPr marL="457200" marR="0" lvl="0" indent="-317500" algn="l" rtl="0">
                        <a:lnSpc>
                          <a:spcPct val="115000"/>
                        </a:lnSpc>
                        <a:spcBef>
                          <a:spcPts val="0"/>
                        </a:spcBef>
                        <a:spcAft>
                          <a:spcPts val="0"/>
                        </a:spcAft>
                        <a:buClr>
                          <a:srgbClr val="333333"/>
                        </a:buClr>
                        <a:buSzPts val="1400"/>
                        <a:buFont typeface="Calibri"/>
                        <a:buChar char="●"/>
                      </a:pPr>
                      <a:r>
                        <a:rPr lang="en-US" sz="1400" u="none" strike="noStrike" cap="none">
                          <a:solidFill>
                            <a:srgbClr val="333333"/>
                          </a:solidFill>
                          <a:highlight>
                            <a:schemeClr val="lt1"/>
                          </a:highlight>
                          <a:latin typeface="Calibri"/>
                          <a:ea typeface="Calibri"/>
                          <a:cs typeface="Calibri"/>
                          <a:sym typeface="Calibri"/>
                        </a:rPr>
                        <a:t>Less than 1000 students,</a:t>
                      </a:r>
                      <a:endParaRPr sz="1400" u="none" strike="noStrike" cap="none">
                        <a:solidFill>
                          <a:srgbClr val="333333"/>
                        </a:solidFill>
                        <a:highlight>
                          <a:schemeClr val="lt1"/>
                        </a:highlight>
                        <a:latin typeface="Calibri"/>
                        <a:ea typeface="Calibri"/>
                        <a:cs typeface="Calibri"/>
                        <a:sym typeface="Calibri"/>
                      </a:endParaRPr>
                    </a:p>
                    <a:p>
                      <a:pPr marL="457200" marR="0" lvl="0" indent="-317500" algn="l" rtl="0">
                        <a:lnSpc>
                          <a:spcPct val="115000"/>
                        </a:lnSpc>
                        <a:spcBef>
                          <a:spcPts val="0"/>
                        </a:spcBef>
                        <a:spcAft>
                          <a:spcPts val="0"/>
                        </a:spcAft>
                        <a:buClr>
                          <a:srgbClr val="333333"/>
                        </a:buClr>
                        <a:buSzPts val="1400"/>
                        <a:buFont typeface="Calibri"/>
                        <a:buChar char="●"/>
                      </a:pPr>
                      <a:r>
                        <a:rPr lang="en-US" sz="1400" u="none" strike="noStrike" cap="none">
                          <a:solidFill>
                            <a:srgbClr val="333333"/>
                          </a:solidFill>
                          <a:highlight>
                            <a:schemeClr val="lt1"/>
                          </a:highlight>
                          <a:latin typeface="Calibri"/>
                          <a:ea typeface="Calibri"/>
                          <a:cs typeface="Calibri"/>
                          <a:sym typeface="Calibri"/>
                        </a:rPr>
                        <a:t>Only one school per grade span, or</a:t>
                      </a:r>
                      <a:endParaRPr sz="1400" u="none" strike="noStrike" cap="none">
                        <a:solidFill>
                          <a:srgbClr val="333333"/>
                        </a:solidFill>
                        <a:highlight>
                          <a:schemeClr val="lt1"/>
                        </a:highlight>
                        <a:latin typeface="Calibri"/>
                        <a:ea typeface="Calibri"/>
                        <a:cs typeface="Calibri"/>
                        <a:sym typeface="Calibri"/>
                      </a:endParaRPr>
                    </a:p>
                    <a:p>
                      <a:pPr marL="457200" marR="0" lvl="0" indent="-317500" algn="l" rtl="0">
                        <a:lnSpc>
                          <a:spcPct val="115000"/>
                        </a:lnSpc>
                        <a:spcBef>
                          <a:spcPts val="0"/>
                        </a:spcBef>
                        <a:spcAft>
                          <a:spcPts val="0"/>
                        </a:spcAft>
                        <a:buClr>
                          <a:srgbClr val="333333"/>
                        </a:buClr>
                        <a:buSzPts val="1400"/>
                        <a:buFont typeface="Calibri"/>
                        <a:buChar char="●"/>
                      </a:pPr>
                      <a:r>
                        <a:rPr lang="en-US" sz="1400" u="none" strike="noStrike" cap="none">
                          <a:solidFill>
                            <a:srgbClr val="333333"/>
                          </a:solidFill>
                          <a:highlight>
                            <a:schemeClr val="lt1"/>
                          </a:highlight>
                          <a:latin typeface="Calibri"/>
                          <a:ea typeface="Calibri"/>
                          <a:cs typeface="Calibri"/>
                          <a:sym typeface="Calibri"/>
                        </a:rPr>
                        <a:t>Two or more schools in the same grade span, but any Title I school(s) has less than 100 students.</a:t>
                      </a:r>
                      <a:endParaRPr sz="1400" u="none" strike="noStrike" cap="none">
                        <a:solidFill>
                          <a:srgbClr val="333333"/>
                        </a:solidFill>
                        <a:highlight>
                          <a:srgbClr val="FFFFFF"/>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sng" strike="noStrike" cap="none" dirty="0">
                          <a:solidFill>
                            <a:schemeClr val="hlink"/>
                          </a:solidFill>
                          <a:highlight>
                            <a:schemeClr val="lt1"/>
                          </a:highlight>
                          <a:latin typeface="Calibri"/>
                          <a:ea typeface="Calibri"/>
                          <a:cs typeface="Calibri"/>
                          <a:sym typeface="Calibri"/>
                          <a:hlinkClick r:id="rId5"/>
                        </a:rPr>
                        <a:t>Comparability</a:t>
                      </a:r>
                      <a:endParaRPr sz="1400" u="none" strike="noStrike" cap="none" dirty="0">
                        <a:solidFill>
                          <a:srgbClr val="333333"/>
                        </a:solidFill>
                        <a:highlight>
                          <a:srgbClr val="FFFFFF"/>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158e85305ad_0_112"/>
          <p:cNvSpPr txBox="1">
            <a:spLocks noGrp="1"/>
          </p:cNvSpPr>
          <p:nvPr>
            <p:ph type="title"/>
          </p:nvPr>
        </p:nvSpPr>
        <p:spPr>
          <a:xfrm>
            <a:off x="332675" y="128975"/>
            <a:ext cx="83970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sz="2400" u="sng">
                <a:solidFill>
                  <a:schemeClr val="hlink"/>
                </a:solidFill>
                <a:latin typeface="Calibri"/>
                <a:ea typeface="Calibri"/>
                <a:cs typeface="Calibri"/>
                <a:sym typeface="Calibri"/>
                <a:hlinkClick r:id="rId3"/>
              </a:rPr>
              <a:t>Title I, Part D</a:t>
            </a:r>
            <a:r>
              <a:rPr lang="en-US" sz="2400">
                <a:latin typeface="Calibri"/>
                <a:ea typeface="Calibri"/>
                <a:cs typeface="Calibri"/>
                <a:sym typeface="Calibri"/>
              </a:rPr>
              <a:t>: Prevention and Intervention Programs for Children and Youth who are Neglected, Delinquent, or At-Risk</a:t>
            </a:r>
            <a:endParaRPr sz="2400">
              <a:latin typeface="Calibri"/>
              <a:ea typeface="Calibri"/>
              <a:cs typeface="Calibri"/>
              <a:sym typeface="Calibri"/>
            </a:endParaRPr>
          </a:p>
          <a:p>
            <a:pPr marL="0" lvl="0" indent="0" algn="l" rtl="0">
              <a:lnSpc>
                <a:spcPct val="90000"/>
              </a:lnSpc>
              <a:spcBef>
                <a:spcPts val="0"/>
              </a:spcBef>
              <a:spcAft>
                <a:spcPts val="0"/>
              </a:spcAft>
              <a:buSzPts val="2800"/>
              <a:buNone/>
            </a:pPr>
            <a:endParaRPr/>
          </a:p>
        </p:txBody>
      </p:sp>
      <p:sp>
        <p:nvSpPr>
          <p:cNvPr id="268" name="Google Shape;268;g158e85305ad_0_112"/>
          <p:cNvSpPr txBox="1">
            <a:spLocks noGrp="1"/>
          </p:cNvSpPr>
          <p:nvPr>
            <p:ph type="body" idx="1"/>
          </p:nvPr>
        </p:nvSpPr>
        <p:spPr>
          <a:xfrm>
            <a:off x="242250" y="1001325"/>
            <a:ext cx="8659500" cy="15450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b="1" u="sng"/>
              <a:t>Purpose</a:t>
            </a:r>
            <a:r>
              <a:rPr lang="en-US"/>
              <a:t>:</a:t>
            </a:r>
            <a:endParaRPr/>
          </a:p>
          <a:p>
            <a:pPr marL="457200" lvl="0" indent="-342900" algn="l" rtl="0">
              <a:lnSpc>
                <a:spcPct val="100000"/>
              </a:lnSpc>
              <a:spcBef>
                <a:spcPts val="0"/>
              </a:spcBef>
              <a:spcAft>
                <a:spcPts val="0"/>
              </a:spcAft>
              <a:buSzPts val="1800"/>
              <a:buChar char="•"/>
            </a:pPr>
            <a:r>
              <a:rPr lang="en-US" sz="1800"/>
              <a:t>Improve educational services for children and youth who are neglected (N) or delinquent (D), provide support in transition from institutionalization, prevent youth from dropping out/returning to correctional facilities.</a:t>
            </a:r>
            <a:endParaRPr/>
          </a:p>
        </p:txBody>
      </p:sp>
      <p:sp>
        <p:nvSpPr>
          <p:cNvPr id="269" name="Google Shape;269;g158e85305ad_0_112"/>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22</a:t>
            </a:fld>
            <a:endParaRPr/>
          </a:p>
        </p:txBody>
      </p:sp>
      <p:graphicFrame>
        <p:nvGraphicFramePr>
          <p:cNvPr id="271" name="Google Shape;271;g158e85305ad_0_112"/>
          <p:cNvGraphicFramePr/>
          <p:nvPr>
            <p:extLst>
              <p:ext uri="{D42A27DB-BD31-4B8C-83A1-F6EECF244321}">
                <p14:modId xmlns:p14="http://schemas.microsoft.com/office/powerpoint/2010/main" val="2541666448"/>
              </p:ext>
            </p:extLst>
          </p:nvPr>
        </p:nvGraphicFramePr>
        <p:xfrm>
          <a:off x="287400" y="2476500"/>
          <a:ext cx="8659500" cy="4342815"/>
        </p:xfrm>
        <a:graphic>
          <a:graphicData uri="http://schemas.openxmlformats.org/drawingml/2006/table">
            <a:tbl>
              <a:tblPr firstRow="1">
                <a:noFill/>
                <a:tableStyleId>{4F5D451E-616F-4D91-9B97-7781C9CF0D97}</a:tableStyleId>
              </a:tblPr>
              <a:tblGrid>
                <a:gridCol w="5579275">
                  <a:extLst>
                    <a:ext uri="{9D8B030D-6E8A-4147-A177-3AD203B41FA5}">
                      <a16:colId xmlns:a16="http://schemas.microsoft.com/office/drawing/2014/main" val="20000"/>
                    </a:ext>
                  </a:extLst>
                </a:gridCol>
                <a:gridCol w="3080225">
                  <a:extLst>
                    <a:ext uri="{9D8B030D-6E8A-4147-A177-3AD203B41FA5}">
                      <a16:colId xmlns:a16="http://schemas.microsoft.com/office/drawing/2014/main" val="20001"/>
                    </a:ext>
                  </a:extLst>
                </a:gridCol>
              </a:tblGrid>
              <a:tr h="502425">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latin typeface="Calibri"/>
                          <a:ea typeface="Calibri"/>
                          <a:cs typeface="Calibri"/>
                          <a:sym typeface="Calibri"/>
                        </a:rPr>
                        <a:t>On the Horizon</a:t>
                      </a:r>
                      <a:endParaRPr sz="1800" b="1"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Resources</a:t>
                      </a:r>
                      <a:endParaRPr sz="1800" b="1" u="none" strike="noStrike" cap="none">
                        <a:highlight>
                          <a:schemeClr val="lt1"/>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171075">
                <a:tc>
                  <a:txBody>
                    <a:bodyPr/>
                    <a:lstStyle/>
                    <a:p>
                      <a:pPr marL="0" marR="0" lvl="0" indent="0" algn="l" rtl="0">
                        <a:lnSpc>
                          <a:spcPct val="100000"/>
                        </a:lnSpc>
                        <a:spcBef>
                          <a:spcPts val="0"/>
                        </a:spcBef>
                        <a:spcAft>
                          <a:spcPts val="0"/>
                        </a:spcAft>
                        <a:buClr>
                          <a:schemeClr val="dk1"/>
                        </a:buClr>
                        <a:buSzPts val="1100"/>
                        <a:buFont typeface="Arial"/>
                        <a:buNone/>
                      </a:pPr>
                      <a:r>
                        <a:rPr lang="en-US" sz="1800" u="none" strike="noStrike" cap="none">
                          <a:solidFill>
                            <a:schemeClr val="dk1"/>
                          </a:solidFill>
                          <a:latin typeface="Calibri"/>
                          <a:ea typeface="Calibri"/>
                          <a:cs typeface="Calibri"/>
                          <a:sym typeface="Calibri"/>
                        </a:rPr>
                        <a:t>Annual count information survey distributed to </a:t>
                      </a:r>
                      <a:r>
                        <a:rPr lang="en-US" sz="180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currently identified LEAs in the fall</a:t>
                      </a:r>
                      <a:r>
                        <a:rPr lang="en-US" sz="1800" u="none" strike="noStrike" cap="none">
                          <a:solidFill>
                            <a:schemeClr val="dk1"/>
                          </a:solidFill>
                          <a:latin typeface="Calibri"/>
                          <a:ea typeface="Calibri"/>
                          <a:cs typeface="Calibri"/>
                          <a:sym typeface="Calibri"/>
                        </a:rPr>
                        <a:t>. If there is an institution that you feel could be eligible, please reach out to Nathan Hickman (hickman_n@cde.state.co.us) for more information.</a:t>
                      </a:r>
                      <a:endParaRPr sz="1800" u="none" strike="noStrike" cap="none">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ighlight>
                            <a:schemeClr val="lt1"/>
                          </a:highlight>
                          <a:latin typeface="Calibri"/>
                          <a:ea typeface="Calibri"/>
                          <a:cs typeface="Calibri"/>
                          <a:sym typeface="Calibri"/>
                          <a:hlinkClick r:id="rId3"/>
                        </a:rPr>
                        <a:t>Resources &amp; Guidance for Title ID</a:t>
                      </a:r>
                      <a:endParaRPr sz="1800" u="none" strike="noStrike" cap="none">
                        <a:highlight>
                          <a:schemeClr val="lt1"/>
                        </a:highlight>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28012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Review and update ESEA personnel lists by building, in order to establish Time and Effort logs that will need to be completed. (Pertains to all ESEA funds)</a:t>
                      </a:r>
                      <a:endParaRPr sz="18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a:solidFill>
                            <a:schemeClr val="hlink"/>
                          </a:solidFill>
                          <a:highlight>
                            <a:srgbClr val="FFFFFF"/>
                          </a:highlight>
                          <a:latin typeface="Calibri"/>
                          <a:ea typeface="Calibri"/>
                          <a:cs typeface="Calibri"/>
                          <a:sym typeface="Calibri"/>
                          <a:hlinkClick r:id="rId4"/>
                        </a:rPr>
                        <a:t>Sample timesheet and Certifications</a:t>
                      </a:r>
                      <a:r>
                        <a:rPr lang="en-US" sz="1800" u="none" strike="noStrike" cap="none">
                          <a:solidFill>
                            <a:srgbClr val="333333"/>
                          </a:solidFill>
                          <a:highlight>
                            <a:srgbClr val="FFFFFF"/>
                          </a:highlight>
                          <a:latin typeface="Calibri"/>
                          <a:ea typeface="Calibri"/>
                          <a:cs typeface="Calibri"/>
                          <a:sym typeface="Calibri"/>
                        </a:rPr>
                        <a:t> related to Employee Time and Effort for Federal Grant Programs</a:t>
                      </a:r>
                      <a:endParaRPr sz="1800" u="none" strike="noStrike" cap="none">
                        <a:highlight>
                          <a:srgbClr val="FFFF00"/>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058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latin typeface="Calibri"/>
                          <a:ea typeface="Calibri"/>
                          <a:cs typeface="Calibri"/>
                          <a:sym typeface="Calibri"/>
                        </a:rPr>
                        <a:t>If there has been a change in staff relevant to Title I, Part D funding, make sure all contacts are up to date on the Consolidated Application contacts page. </a:t>
                      </a:r>
                      <a:endParaRPr sz="1800" u="none" strike="noStrike" cap="none">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sng" strike="noStrike" cap="none" dirty="0">
                          <a:solidFill>
                            <a:schemeClr val="hlink"/>
                          </a:solidFill>
                          <a:highlight>
                            <a:srgbClr val="FFFFFF"/>
                          </a:highlight>
                          <a:latin typeface="Calibri"/>
                          <a:ea typeface="Calibri"/>
                          <a:cs typeface="Calibri"/>
                          <a:sym typeface="Calibri"/>
                          <a:hlinkClick r:id="rId5"/>
                        </a:rPr>
                        <a:t>2022-2023 Consolidated Application</a:t>
                      </a:r>
                      <a:endParaRPr sz="1800" u="none" strike="noStrike" cap="none" dirty="0">
                        <a:highlight>
                          <a:srgbClr val="FFFFFF"/>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158e85305ad_0_121"/>
          <p:cNvSpPr txBox="1">
            <a:spLocks noGrp="1"/>
          </p:cNvSpPr>
          <p:nvPr>
            <p:ph type="title"/>
          </p:nvPr>
        </p:nvSpPr>
        <p:spPr>
          <a:xfrm>
            <a:off x="332675" y="128975"/>
            <a:ext cx="8254200" cy="89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sz="2600" u="sng">
                <a:solidFill>
                  <a:schemeClr val="hlink"/>
                </a:solidFill>
                <a:latin typeface="Calibri"/>
                <a:ea typeface="Calibri"/>
                <a:cs typeface="Calibri"/>
                <a:sym typeface="Calibri"/>
                <a:hlinkClick r:id="rId3"/>
              </a:rPr>
              <a:t>Title II, Part A</a:t>
            </a:r>
            <a:r>
              <a:rPr lang="en-US" sz="2600">
                <a:latin typeface="Calibri"/>
                <a:ea typeface="Calibri"/>
                <a:cs typeface="Calibri"/>
                <a:sym typeface="Calibri"/>
              </a:rPr>
              <a:t>: Preparing, Training, and Recruiting, High-Quality Teachers, Principals and other School Leaders</a:t>
            </a:r>
            <a:endParaRPr sz="2600">
              <a:latin typeface="Calibri"/>
              <a:ea typeface="Calibri"/>
              <a:cs typeface="Calibri"/>
              <a:sym typeface="Calibri"/>
            </a:endParaRPr>
          </a:p>
        </p:txBody>
      </p:sp>
      <p:sp>
        <p:nvSpPr>
          <p:cNvPr id="278" name="Google Shape;278;g158e85305ad_0_121"/>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23</a:t>
            </a:fld>
            <a:endParaRPr/>
          </a:p>
        </p:txBody>
      </p:sp>
      <p:sp>
        <p:nvSpPr>
          <p:cNvPr id="279" name="Google Shape;279;g158e85305ad_0_121"/>
          <p:cNvSpPr txBox="1"/>
          <p:nvPr/>
        </p:nvSpPr>
        <p:spPr>
          <a:xfrm>
            <a:off x="247650" y="1057275"/>
            <a:ext cx="83154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80000"/>
              </a:lnSpc>
              <a:spcBef>
                <a:spcPts val="0"/>
              </a:spcBef>
              <a:spcAft>
                <a:spcPts val="0"/>
              </a:spcAft>
              <a:buClr>
                <a:schemeClr val="dk1"/>
              </a:buClr>
              <a:buSzPts val="1100"/>
              <a:buFont typeface="Arial"/>
              <a:buNone/>
            </a:pPr>
            <a:r>
              <a:rPr lang="en-US" sz="2200" b="1" i="0" u="sng"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Purpose</a:t>
            </a:r>
            <a:r>
              <a:rPr lang="en-US" sz="22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t>
            </a:r>
            <a:endParaRPr sz="22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Clr>
                <a:schemeClr val="dk1"/>
              </a:buClr>
              <a:buSzPts val="1100"/>
              <a:buFont typeface="Arial"/>
              <a:buNone/>
            </a:pPr>
            <a:r>
              <a:rPr lang="en-US" sz="2000" b="0" i="0" u="none" strike="noStrike" cap="none">
                <a:solidFill>
                  <a:schemeClr val="dk1"/>
                </a:solidFill>
                <a:latin typeface="Calibri"/>
                <a:ea typeface="Calibri"/>
                <a:cs typeface="Calibri"/>
                <a:sym typeface="Calibri"/>
              </a:rPr>
              <a:t>Increase student achievement consistent with the challenging State academic standards and improve the quality and effectiveness of teachers, </a:t>
            </a:r>
            <a:r>
              <a:rPr lang="en-US" sz="2000" b="0" i="0" u="none" strike="noStrike" cap="none">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principals</a:t>
            </a:r>
            <a:r>
              <a:rPr lang="en-US" sz="2000" b="0" i="0" u="none" strike="noStrike" cap="none">
                <a:solidFill>
                  <a:schemeClr val="dk1"/>
                </a:solidFill>
                <a:latin typeface="Calibri"/>
                <a:ea typeface="Calibri"/>
                <a:cs typeface="Calibri"/>
                <a:sym typeface="Calibri"/>
              </a:rPr>
              <a:t>, and other school leaders</a:t>
            </a: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280" name="Google Shape;280;g158e85305ad_0_121"/>
          <p:cNvGraphicFramePr/>
          <p:nvPr>
            <p:extLst>
              <p:ext uri="{D42A27DB-BD31-4B8C-83A1-F6EECF244321}">
                <p14:modId xmlns:p14="http://schemas.microsoft.com/office/powerpoint/2010/main" val="1982967844"/>
              </p:ext>
            </p:extLst>
          </p:nvPr>
        </p:nvGraphicFramePr>
        <p:xfrm>
          <a:off x="356000" y="2632750"/>
          <a:ext cx="8432000" cy="2804100"/>
        </p:xfrm>
        <a:graphic>
          <a:graphicData uri="http://schemas.openxmlformats.org/drawingml/2006/table">
            <a:tbl>
              <a:tblPr firstRow="1">
                <a:noFill/>
                <a:tableStyleId>{4F5D451E-616F-4D91-9B97-7781C9CF0D97}</a:tableStyleId>
              </a:tblPr>
              <a:tblGrid>
                <a:gridCol w="5559800">
                  <a:extLst>
                    <a:ext uri="{9D8B030D-6E8A-4147-A177-3AD203B41FA5}">
                      <a16:colId xmlns:a16="http://schemas.microsoft.com/office/drawing/2014/main" val="20000"/>
                    </a:ext>
                  </a:extLst>
                </a:gridCol>
                <a:gridCol w="2872200">
                  <a:extLst>
                    <a:ext uri="{9D8B030D-6E8A-4147-A177-3AD203B41FA5}">
                      <a16:colId xmlns:a16="http://schemas.microsoft.com/office/drawing/2014/main" val="20001"/>
                    </a:ext>
                  </a:extLst>
                </a:gridCol>
              </a:tblGrid>
              <a:tr h="470350">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chemeClr val="dk1"/>
                          </a:solidFill>
                          <a:latin typeface="Calibri"/>
                          <a:ea typeface="Calibri"/>
                          <a:cs typeface="Calibri"/>
                          <a:sym typeface="Calibri"/>
                        </a:rPr>
                        <a:t>On the Horizon</a:t>
                      </a:r>
                      <a:endParaRPr sz="2000" b="1" u="none" strike="noStrike" cap="none">
                        <a:solidFill>
                          <a:schemeClr val="dk1"/>
                        </a:solidFill>
                        <a:highlight>
                          <a:srgbClr val="FFFFFF"/>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latin typeface="Calibri"/>
                          <a:ea typeface="Calibri"/>
                          <a:cs typeface="Calibri"/>
                          <a:sym typeface="Calibri"/>
                        </a:rPr>
                        <a:t>Resources</a:t>
                      </a:r>
                      <a:endParaRPr sz="2000" b="1" u="none" strike="noStrike" cap="none">
                        <a:highlight>
                          <a:schemeClr val="lt1"/>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2258825">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highlight>
                            <a:srgbClr val="FFFFFF"/>
                          </a:highlight>
                          <a:latin typeface="Calibri"/>
                          <a:ea typeface="Calibri"/>
                          <a:cs typeface="Calibri"/>
                          <a:sym typeface="Calibri"/>
                        </a:rPr>
                        <a:t>CDE disseminates Equitable Distribution of Teachers (EDT) results. Districts with identified gaps in equitable access to educators work to develop a plan with stakeholders. Districts with medium or large EDT gaps submit an educator equity plan in Consolidated Application. Districts must consider how Title II funds can address EDT gaps.</a:t>
                      </a:r>
                      <a:endParaRPr sz="2000" u="none" strike="noStrike" cap="none">
                        <a:solidFill>
                          <a:schemeClr val="dk1"/>
                        </a:solidFill>
                        <a:highlight>
                          <a:srgbClr val="FFFFFF"/>
                        </a:highlight>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tc>
                  <a:txBody>
                    <a:bodyPr/>
                    <a:lstStyle/>
                    <a:p>
                      <a:pPr marL="228600" marR="0" lvl="0" indent="-228600" algn="l" rtl="0">
                        <a:lnSpc>
                          <a:spcPct val="100000"/>
                        </a:lnSpc>
                        <a:spcBef>
                          <a:spcPts val="0"/>
                        </a:spcBef>
                        <a:spcAft>
                          <a:spcPts val="0"/>
                        </a:spcAft>
                        <a:buClr>
                          <a:srgbClr val="000000"/>
                        </a:buClr>
                        <a:buSzPts val="2000"/>
                        <a:buFont typeface="Calibri"/>
                        <a:buChar char="●"/>
                      </a:pPr>
                      <a:r>
                        <a:rPr lang="en-US" sz="2000" u="sng" strike="noStrike" cap="none" dirty="0">
                          <a:solidFill>
                            <a:schemeClr val="hlink"/>
                          </a:solidFill>
                          <a:latin typeface="Calibri"/>
                          <a:ea typeface="Calibri"/>
                          <a:cs typeface="Calibri"/>
                          <a:sym typeface="Calibri"/>
                          <a:hlinkClick r:id="rId4"/>
                        </a:rPr>
                        <a:t>Title I Requirement</a:t>
                      </a:r>
                      <a:endParaRPr sz="2000" u="none" strike="noStrike" cap="none" dirty="0">
                        <a:latin typeface="Calibri"/>
                        <a:ea typeface="Calibri"/>
                        <a:cs typeface="Calibri"/>
                        <a:sym typeface="Calibri"/>
                      </a:endParaRPr>
                    </a:p>
                    <a:p>
                      <a:pPr marL="228600" marR="0" lvl="0" indent="-228600" algn="l" rtl="0">
                        <a:lnSpc>
                          <a:spcPct val="100000"/>
                        </a:lnSpc>
                        <a:spcBef>
                          <a:spcPts val="0"/>
                        </a:spcBef>
                        <a:spcAft>
                          <a:spcPts val="0"/>
                        </a:spcAft>
                        <a:buClr>
                          <a:srgbClr val="000000"/>
                        </a:buClr>
                        <a:buSzPts val="2000"/>
                        <a:buFont typeface="Calibri"/>
                        <a:buChar char="●"/>
                      </a:pPr>
                      <a:r>
                        <a:rPr lang="en-US" sz="2000" u="none" strike="noStrike" cap="none" dirty="0">
                          <a:latin typeface="Calibri"/>
                          <a:ea typeface="Calibri"/>
                          <a:cs typeface="Calibri"/>
                          <a:sym typeface="Calibri"/>
                        </a:rPr>
                        <a:t>Aligns to the use of funds for Title II, Part A</a:t>
                      </a:r>
                      <a:endParaRPr sz="200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dirty="0">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158e85305ad_0_151"/>
          <p:cNvSpPr txBox="1">
            <a:spLocks noGrp="1"/>
          </p:cNvSpPr>
          <p:nvPr>
            <p:ph type="title"/>
          </p:nvPr>
        </p:nvSpPr>
        <p:spPr>
          <a:xfrm>
            <a:off x="255450" y="171225"/>
            <a:ext cx="8681700" cy="518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800"/>
              <a:buNone/>
            </a:pPr>
            <a:r>
              <a:rPr lang="en-US" sz="2600" u="sng">
                <a:solidFill>
                  <a:schemeClr val="hlink"/>
                </a:solidFill>
                <a:latin typeface="Calibri"/>
                <a:ea typeface="Calibri"/>
                <a:cs typeface="Calibri"/>
                <a:sym typeface="Calibri"/>
                <a:hlinkClick r:id="rId3"/>
              </a:rPr>
              <a:t>Title III, Part A</a:t>
            </a:r>
            <a:r>
              <a:rPr lang="en-US" sz="2600">
                <a:latin typeface="Calibri"/>
                <a:ea typeface="Calibri"/>
                <a:cs typeface="Calibri"/>
                <a:sym typeface="Calibri"/>
              </a:rPr>
              <a:t>: Supplemental Supports for English Learners (ELs)</a:t>
            </a:r>
            <a:endParaRPr sz="2600">
              <a:latin typeface="Calibri"/>
              <a:ea typeface="Calibri"/>
              <a:cs typeface="Calibri"/>
              <a:sym typeface="Calibri"/>
            </a:endParaRPr>
          </a:p>
        </p:txBody>
      </p:sp>
      <p:sp>
        <p:nvSpPr>
          <p:cNvPr id="287" name="Google Shape;287;g158e85305ad_0_151"/>
          <p:cNvSpPr txBox="1">
            <a:spLocks noGrp="1"/>
          </p:cNvSpPr>
          <p:nvPr>
            <p:ph type="body" idx="1"/>
          </p:nvPr>
        </p:nvSpPr>
        <p:spPr>
          <a:xfrm>
            <a:off x="260700" y="893100"/>
            <a:ext cx="8681700" cy="4919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b="1" u="sng"/>
              <a:t>Purpose</a:t>
            </a:r>
            <a:r>
              <a:rPr lang="en-US" sz="2000"/>
              <a:t>:</a:t>
            </a:r>
            <a:endParaRPr sz="2000"/>
          </a:p>
          <a:p>
            <a:pPr marL="457200" lvl="0" indent="-342900" algn="l" rtl="0">
              <a:lnSpc>
                <a:spcPct val="100000"/>
              </a:lnSpc>
              <a:spcBef>
                <a:spcPts val="0"/>
              </a:spcBef>
              <a:spcAft>
                <a:spcPts val="0"/>
              </a:spcAft>
              <a:buSzPts val="1800"/>
              <a:buChar char="•"/>
            </a:pPr>
            <a:r>
              <a:rPr lang="en-US" sz="1800"/>
              <a:t>Ensure </a:t>
            </a:r>
            <a:r>
              <a:rPr lang="en-US" sz="1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ELs </a:t>
            </a:r>
            <a:r>
              <a:rPr lang="en-US" sz="1800"/>
              <a:t>and immigrant children and youth attain English proficiency and develop high levels of academic achievement</a:t>
            </a:r>
            <a:endParaRPr sz="1800"/>
          </a:p>
          <a:p>
            <a:pPr marL="457200" lvl="0" indent="-342900" algn="l" rtl="0">
              <a:lnSpc>
                <a:spcPct val="100000"/>
              </a:lnSpc>
              <a:spcBef>
                <a:spcPts val="0"/>
              </a:spcBef>
              <a:spcAft>
                <a:spcPts val="0"/>
              </a:spcAft>
              <a:buSzPts val="1800"/>
              <a:buChar char="•"/>
            </a:pPr>
            <a:r>
              <a:rPr lang="en-US" sz="1800"/>
              <a:t>Assist all ELs in meeting Colorado Academic Standards (CAS)</a:t>
            </a:r>
            <a:endParaRPr sz="1800"/>
          </a:p>
          <a:p>
            <a:pPr marL="457200" lvl="0" indent="-342900" algn="l" rtl="0">
              <a:lnSpc>
                <a:spcPct val="100000"/>
              </a:lnSpc>
              <a:spcBef>
                <a:spcPts val="0"/>
              </a:spcBef>
              <a:spcAft>
                <a:spcPts val="0"/>
              </a:spcAft>
              <a:buSzPts val="1800"/>
              <a:buChar char="•"/>
            </a:pPr>
            <a:r>
              <a:rPr lang="en-US" sz="1800"/>
              <a:t>Establish, implement, and sustain effective English language development (ELD) programs designed to assist in teaching ELs</a:t>
            </a:r>
            <a:endParaRPr sz="1800"/>
          </a:p>
          <a:p>
            <a:pPr marL="0" lvl="0" indent="0" algn="l" rtl="0">
              <a:lnSpc>
                <a:spcPct val="115000"/>
              </a:lnSpc>
              <a:spcBef>
                <a:spcPts val="0"/>
              </a:spcBef>
              <a:spcAft>
                <a:spcPts val="0"/>
              </a:spcAft>
              <a:buSzPts val="2400"/>
              <a:buNone/>
            </a:pPr>
            <a:endParaRPr sz="2200"/>
          </a:p>
          <a:p>
            <a:pPr marL="0" lvl="0" indent="0" algn="l" rtl="0">
              <a:lnSpc>
                <a:spcPct val="90000"/>
              </a:lnSpc>
              <a:spcBef>
                <a:spcPts val="1000"/>
              </a:spcBef>
              <a:spcAft>
                <a:spcPts val="0"/>
              </a:spcAft>
              <a:buSzPts val="2400"/>
              <a:buNone/>
            </a:pPr>
            <a:endParaRPr/>
          </a:p>
        </p:txBody>
      </p:sp>
      <p:graphicFrame>
        <p:nvGraphicFramePr>
          <p:cNvPr id="288" name="Google Shape;288;g158e85305ad_0_151"/>
          <p:cNvGraphicFramePr/>
          <p:nvPr>
            <p:extLst>
              <p:ext uri="{D42A27DB-BD31-4B8C-83A1-F6EECF244321}">
                <p14:modId xmlns:p14="http://schemas.microsoft.com/office/powerpoint/2010/main" val="2455959292"/>
              </p:ext>
            </p:extLst>
          </p:nvPr>
        </p:nvGraphicFramePr>
        <p:xfrm>
          <a:off x="192738" y="2632150"/>
          <a:ext cx="8816450" cy="4358540"/>
        </p:xfrm>
        <a:graphic>
          <a:graphicData uri="http://schemas.openxmlformats.org/drawingml/2006/table">
            <a:tbl>
              <a:tblPr firstRow="1">
                <a:noFill/>
                <a:tableStyleId>{4F5D451E-616F-4D91-9B97-7781C9CF0D97}</a:tableStyleId>
              </a:tblPr>
              <a:tblGrid>
                <a:gridCol w="6129825">
                  <a:extLst>
                    <a:ext uri="{9D8B030D-6E8A-4147-A177-3AD203B41FA5}">
                      <a16:colId xmlns:a16="http://schemas.microsoft.com/office/drawing/2014/main" val="20000"/>
                    </a:ext>
                  </a:extLst>
                </a:gridCol>
                <a:gridCol w="2686625">
                  <a:extLst>
                    <a:ext uri="{9D8B030D-6E8A-4147-A177-3AD203B41FA5}">
                      <a16:colId xmlns:a16="http://schemas.microsoft.com/office/drawing/2014/main" val="20001"/>
                    </a:ext>
                  </a:extLst>
                </a:gridCol>
              </a:tblGrid>
              <a:tr h="3962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alibri"/>
                          <a:ea typeface="Calibri"/>
                          <a:cs typeface="Calibri"/>
                          <a:sym typeface="Calibri"/>
                        </a:rPr>
                        <a:t>On the Horizon</a:t>
                      </a:r>
                      <a:endParaRPr sz="1400" b="1" u="none" strike="noStrike" cap="none">
                        <a:solidFill>
                          <a:schemeClr val="dk1"/>
                        </a:solidFill>
                        <a:highlight>
                          <a:schemeClr val="lt1"/>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latin typeface="Calibri"/>
                          <a:ea typeface="Calibri"/>
                          <a:cs typeface="Calibri"/>
                          <a:sym typeface="Calibri"/>
                        </a:rPr>
                        <a:t>Resources</a:t>
                      </a:r>
                      <a:endParaRPr sz="1400" b="1" u="none" strike="noStrike" cap="none">
                        <a:highlight>
                          <a:schemeClr val="lt1"/>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363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highlight>
                            <a:schemeClr val="lt1"/>
                          </a:highlight>
                          <a:latin typeface="Calibri"/>
                          <a:ea typeface="Calibri"/>
                          <a:cs typeface="Calibri"/>
                          <a:sym typeface="Calibri"/>
                        </a:rPr>
                        <a:t>Identification of English learners must be made within 30 days of the beginning of the school year, including Home Language Survey, applicable WIDA Screener, and a body of evidence to confirm language proficiency; after October 1, must be made within 15 days of enrollment</a:t>
                      </a:r>
                      <a:endParaRPr sz="1400" u="none" strike="noStrike" cap="none">
                        <a:highlight>
                          <a:schemeClr val="lt1"/>
                        </a:highlight>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sng" strike="noStrike" cap="none">
                          <a:solidFill>
                            <a:schemeClr val="hlink"/>
                          </a:solidFill>
                          <a:latin typeface="Calibri"/>
                          <a:ea typeface="Calibri"/>
                          <a:cs typeface="Calibri"/>
                          <a:sym typeface="Calibri"/>
                          <a:hlinkClick r:id="rId4"/>
                        </a:rPr>
                        <a:t>English Learner Identification &amp; Placement</a:t>
                      </a:r>
                      <a:endParaRPr sz="1400" u="none" strike="noStrike" cap="none">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659200">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highlight>
                            <a:srgbClr val="FFFFFF"/>
                          </a:highlight>
                          <a:latin typeface="Calibri"/>
                          <a:ea typeface="Calibri"/>
                          <a:cs typeface="Calibri"/>
                          <a:sym typeface="Calibri"/>
                        </a:rPr>
                        <a:t>LEAs are required to provide informed parental notification as to why their child is in need of placement in a specialized language instruction program. Parents have the right to choose among instruction programs if more than one type of program is offered and have the right to immediately remove their child from a program for LEP children. H.R. 1 also requires LEAs to implement effective means of parental outreach to encourage parents to become informed and active participants in their child's participation in a language instruction educational program.</a:t>
                      </a:r>
                      <a:endParaRPr sz="1400" u="none" strike="noStrike" cap="none">
                        <a:solidFill>
                          <a:schemeClr val="dk1"/>
                        </a:solidFill>
                        <a:highlight>
                          <a:schemeClr val="lt1"/>
                        </a:highlight>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sng" strike="noStrike" cap="none">
                          <a:solidFill>
                            <a:schemeClr val="hlink"/>
                          </a:solidFill>
                          <a:latin typeface="Calibri"/>
                          <a:ea typeface="Calibri"/>
                          <a:cs typeface="Calibri"/>
                          <a:sym typeface="Calibri"/>
                          <a:hlinkClick r:id="rId5"/>
                        </a:rPr>
                        <a:t>Parent Notification Sample Letter</a:t>
                      </a:r>
                      <a:endParaRPr sz="1400" u="none" strike="noStrike" cap="none">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36300">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latin typeface="Calibri"/>
                          <a:ea typeface="Calibri"/>
                          <a:cs typeface="Calibri"/>
                          <a:sym typeface="Calibri"/>
                        </a:rPr>
                        <a:t>ACCESS for ELs Assessment Window - All students designated as NEP/LEP, including students with parent refusals for services, must be assessed.</a:t>
                      </a:r>
                      <a:endParaRPr sz="1400" u="none" strike="noStrike" cap="none">
                        <a:solidFill>
                          <a:schemeClr val="dk1"/>
                        </a:solidFill>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333333"/>
                          </a:solidFill>
                          <a:highlight>
                            <a:srgbClr val="FFFFFF"/>
                          </a:highlight>
                          <a:latin typeface="Calibri"/>
                          <a:ea typeface="Calibri"/>
                          <a:cs typeface="Calibri"/>
                          <a:sym typeface="Calibri"/>
                        </a:rPr>
                        <a:t>Testing window: January 9, 2023 - February 10, 2023.</a:t>
                      </a:r>
                      <a:endParaRPr sz="1400" u="none" strike="noStrike" cap="none" dirty="0">
                        <a:solidFill>
                          <a:srgbClr val="333333"/>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u="sng" strike="noStrike" cap="none" dirty="0">
                          <a:solidFill>
                            <a:schemeClr val="hlink"/>
                          </a:solidFill>
                          <a:highlight>
                            <a:srgbClr val="FFFFFF"/>
                          </a:highlight>
                          <a:latin typeface="Calibri"/>
                          <a:ea typeface="Calibri"/>
                          <a:cs typeface="Calibri"/>
                          <a:sym typeface="Calibri"/>
                          <a:hlinkClick r:id="rId6"/>
                        </a:rPr>
                        <a:t>English Language Proficiency Assessments</a:t>
                      </a:r>
                      <a:endParaRPr sz="1400" u="none" strike="noStrike" cap="none" dirty="0">
                        <a:solidFill>
                          <a:srgbClr val="333333"/>
                        </a:solidFill>
                        <a:highlight>
                          <a:srgbClr val="FFFFFF"/>
                        </a:highlight>
                        <a:latin typeface="Calibri"/>
                        <a:ea typeface="Calibri"/>
                        <a:cs typeface="Calibri"/>
                        <a:sym typeface="Calibri"/>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3"/>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662e4d4e1c_5_4"/>
          <p:cNvSpPr txBox="1">
            <a:spLocks noGrp="1"/>
          </p:cNvSpPr>
          <p:nvPr>
            <p:ph type="title"/>
          </p:nvPr>
        </p:nvSpPr>
        <p:spPr>
          <a:xfrm>
            <a:off x="302113" y="311750"/>
            <a:ext cx="8539800" cy="5181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u="sng">
                <a:solidFill>
                  <a:schemeClr val="hlink"/>
                </a:solidFill>
                <a:latin typeface="Calibri"/>
                <a:ea typeface="Calibri"/>
                <a:cs typeface="Calibri"/>
                <a:sym typeface="Calibri"/>
                <a:hlinkClick r:id="rId3"/>
              </a:rPr>
              <a:t>Title III Immigrant Set-Aside</a:t>
            </a:r>
            <a:endParaRPr>
              <a:latin typeface="Calibri"/>
              <a:ea typeface="Calibri"/>
              <a:cs typeface="Calibri"/>
              <a:sym typeface="Calibri"/>
            </a:endParaRPr>
          </a:p>
        </p:txBody>
      </p:sp>
      <p:sp>
        <p:nvSpPr>
          <p:cNvPr id="295" name="Google Shape;295;g1662e4d4e1c_5_4"/>
          <p:cNvSpPr txBox="1">
            <a:spLocks noGrp="1"/>
          </p:cNvSpPr>
          <p:nvPr>
            <p:ph type="body" idx="1"/>
          </p:nvPr>
        </p:nvSpPr>
        <p:spPr>
          <a:xfrm>
            <a:off x="343500" y="969300"/>
            <a:ext cx="8457000" cy="4919400"/>
          </a:xfrm>
          <a:prstGeom prst="rect">
            <a:avLst/>
          </a:prstGeom>
          <a:noFill/>
          <a:ln>
            <a:noFill/>
          </a:ln>
        </p:spPr>
        <p:txBody>
          <a:bodyPr spcFirstLastPara="1" wrap="square" lIns="0" tIns="0" rIns="0" bIns="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000" b="1" u="sng"/>
              <a:t>Purpose</a:t>
            </a:r>
            <a:r>
              <a:rPr lang="en-US" sz="2000"/>
              <a:t>:</a:t>
            </a:r>
            <a:endParaRPr sz="2000"/>
          </a:p>
          <a:p>
            <a:pPr marL="285750" lvl="0" indent="-222250" algn="l" rtl="0">
              <a:lnSpc>
                <a:spcPct val="100000"/>
              </a:lnSpc>
              <a:spcBef>
                <a:spcPts val="0"/>
              </a:spcBef>
              <a:spcAft>
                <a:spcPts val="0"/>
              </a:spcAft>
              <a:buSzPts val="1700"/>
              <a:buFont typeface="Calibri"/>
              <a:buChar char="•"/>
            </a:pPr>
            <a:r>
              <a:rPr lang="en-US" sz="1700">
                <a:solidFill>
                  <a:srgbClr val="333333"/>
                </a:solidFill>
                <a:highlight>
                  <a:srgbClr val="FFFFFF"/>
                </a:highlight>
              </a:rPr>
              <a:t>The Title III Immigrant Set-Aside grant is designed to support school districts that have experienced a significant increase in immigrant students over the past two years. This program provides enhanced instructional and supplemental support opportunities for immigrant students and their families. </a:t>
            </a:r>
            <a:endParaRPr sz="1700">
              <a:solidFill>
                <a:srgbClr val="333333"/>
              </a:solidFill>
              <a:highlight>
                <a:srgbClr val="FFFFFF"/>
              </a:highlight>
            </a:endParaRPr>
          </a:p>
          <a:p>
            <a:pPr marL="285750" lvl="0" indent="-228600" algn="l" rtl="0">
              <a:lnSpc>
                <a:spcPct val="100000"/>
              </a:lnSpc>
              <a:spcBef>
                <a:spcPts val="0"/>
              </a:spcBef>
              <a:spcAft>
                <a:spcPts val="0"/>
              </a:spcAft>
              <a:buSzPts val="1800"/>
              <a:buFont typeface="Calibri"/>
              <a:buChar char="•"/>
            </a:pPr>
            <a:r>
              <a:rPr lang="en-US" sz="1700"/>
              <a:t>CDE determines local allocations based on the number and average number of immigrant students reported through the annual Student October Count in three school years prior to the current school year.</a:t>
            </a:r>
            <a:r>
              <a:rPr lang="en-US" sz="1800"/>
              <a:t> </a:t>
            </a:r>
            <a:endParaRPr sz="1800"/>
          </a:p>
          <a:p>
            <a:pPr marL="0" lvl="0" indent="0" algn="l" rtl="0">
              <a:lnSpc>
                <a:spcPct val="90000"/>
              </a:lnSpc>
              <a:spcBef>
                <a:spcPts val="1000"/>
              </a:spcBef>
              <a:spcAft>
                <a:spcPts val="0"/>
              </a:spcAft>
              <a:buSzPts val="2400"/>
              <a:buNone/>
            </a:pPr>
            <a:endParaRPr/>
          </a:p>
        </p:txBody>
      </p:sp>
      <p:graphicFrame>
        <p:nvGraphicFramePr>
          <p:cNvPr id="296" name="Google Shape;296;g1662e4d4e1c_5_4"/>
          <p:cNvGraphicFramePr/>
          <p:nvPr>
            <p:extLst>
              <p:ext uri="{D42A27DB-BD31-4B8C-83A1-F6EECF244321}">
                <p14:modId xmlns:p14="http://schemas.microsoft.com/office/powerpoint/2010/main" val="3315776195"/>
              </p:ext>
            </p:extLst>
          </p:nvPr>
        </p:nvGraphicFramePr>
        <p:xfrm>
          <a:off x="158038" y="3265885"/>
          <a:ext cx="8885025" cy="3244550"/>
        </p:xfrm>
        <a:graphic>
          <a:graphicData uri="http://schemas.openxmlformats.org/drawingml/2006/table">
            <a:tbl>
              <a:tblPr firstRow="1">
                <a:noFill/>
                <a:tableStyleId>{4F5D451E-616F-4D91-9B97-7781C9CF0D97}</a:tableStyleId>
              </a:tblPr>
              <a:tblGrid>
                <a:gridCol w="8885025">
                  <a:extLst>
                    <a:ext uri="{9D8B030D-6E8A-4147-A177-3AD203B41FA5}">
                      <a16:colId xmlns:a16="http://schemas.microsoft.com/office/drawing/2014/main" val="20000"/>
                    </a:ext>
                  </a:extLst>
                </a:gridCol>
              </a:tblGrid>
              <a:tr h="2233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Calibri"/>
                          <a:ea typeface="Calibri"/>
                          <a:cs typeface="Calibri"/>
                          <a:sym typeface="Calibri"/>
                        </a:rPr>
                        <a:t>Immigrant Children and Youth:</a:t>
                      </a:r>
                      <a:endParaRPr sz="1400" b="1" u="none" strike="noStrike" cap="none">
                        <a:solidFill>
                          <a:schemeClr val="dk1"/>
                        </a:solidFill>
                        <a:highlight>
                          <a:schemeClr val="lt1"/>
                        </a:highlight>
                        <a:latin typeface="Calibri"/>
                        <a:ea typeface="Calibri"/>
                        <a:cs typeface="Calibri"/>
                        <a:sym typeface="Calibri"/>
                      </a:endParaRPr>
                    </a:p>
                  </a:txBody>
                  <a:tcPr marL="91425" marR="91425" marT="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30725">
                <a:tc>
                  <a:txBody>
                    <a:bodyPr/>
                    <a:lstStyle/>
                    <a:p>
                      <a:pPr marL="285750" marR="0" lvl="0" indent="-203200" algn="l" rtl="0">
                        <a:lnSpc>
                          <a:spcPct val="100000"/>
                        </a:lnSpc>
                        <a:spcBef>
                          <a:spcPts val="0"/>
                        </a:spcBef>
                        <a:spcAft>
                          <a:spcPts val="0"/>
                        </a:spcAft>
                        <a:buClr>
                          <a:srgbClr val="333333"/>
                        </a:buClr>
                        <a:buSzPts val="1400"/>
                        <a:buFont typeface="Calibri"/>
                        <a:buChar char="●"/>
                      </a:pPr>
                      <a:r>
                        <a:rPr lang="en-US" sz="1400" u="none" strike="noStrike" cap="none">
                          <a:solidFill>
                            <a:srgbClr val="333333"/>
                          </a:solidFill>
                          <a:highlight>
                            <a:srgbClr val="FFFFFF"/>
                          </a:highlight>
                          <a:latin typeface="Calibri"/>
                          <a:ea typeface="Calibri"/>
                          <a:cs typeface="Calibri"/>
                          <a:sym typeface="Calibri"/>
                        </a:rPr>
                        <a:t>Are 3 through 21,</a:t>
                      </a:r>
                      <a:endParaRPr sz="1400" u="none" strike="noStrike" cap="none">
                        <a:solidFill>
                          <a:srgbClr val="333333"/>
                        </a:solidFill>
                        <a:highlight>
                          <a:srgbClr val="FFFFFF"/>
                        </a:highlight>
                        <a:latin typeface="Calibri"/>
                        <a:ea typeface="Calibri"/>
                        <a:cs typeface="Calibri"/>
                        <a:sym typeface="Calibri"/>
                      </a:endParaRPr>
                    </a:p>
                    <a:p>
                      <a:pPr marL="285750" marR="0" lvl="0" indent="-203200" algn="l" rtl="0">
                        <a:lnSpc>
                          <a:spcPct val="100000"/>
                        </a:lnSpc>
                        <a:spcBef>
                          <a:spcPts val="0"/>
                        </a:spcBef>
                        <a:spcAft>
                          <a:spcPts val="0"/>
                        </a:spcAft>
                        <a:buClr>
                          <a:srgbClr val="333333"/>
                        </a:buClr>
                        <a:buSzPts val="1400"/>
                        <a:buFont typeface="Calibri"/>
                        <a:buChar char="●"/>
                      </a:pPr>
                      <a:r>
                        <a:rPr lang="en-US" sz="1400" u="none" strike="noStrike" cap="none">
                          <a:solidFill>
                            <a:srgbClr val="333333"/>
                          </a:solidFill>
                          <a:highlight>
                            <a:srgbClr val="FFFFFF"/>
                          </a:highlight>
                          <a:latin typeface="Calibri"/>
                          <a:ea typeface="Calibri"/>
                          <a:cs typeface="Calibri"/>
                          <a:sym typeface="Calibri"/>
                        </a:rPr>
                        <a:t>Were not born in the U.S. or any U.S. Territory, and</a:t>
                      </a:r>
                      <a:endParaRPr sz="1400" u="none" strike="noStrike" cap="none">
                        <a:solidFill>
                          <a:srgbClr val="333333"/>
                        </a:solidFill>
                        <a:highlight>
                          <a:srgbClr val="FFFFFF"/>
                        </a:highlight>
                        <a:latin typeface="Calibri"/>
                        <a:ea typeface="Calibri"/>
                        <a:cs typeface="Calibri"/>
                        <a:sym typeface="Calibri"/>
                      </a:endParaRPr>
                    </a:p>
                    <a:p>
                      <a:pPr marL="285750" marR="0" lvl="0" indent="-203200" algn="l" rtl="0">
                        <a:lnSpc>
                          <a:spcPct val="100000"/>
                        </a:lnSpc>
                        <a:spcBef>
                          <a:spcPts val="0"/>
                        </a:spcBef>
                        <a:spcAft>
                          <a:spcPts val="0"/>
                        </a:spcAft>
                        <a:buClr>
                          <a:srgbClr val="333333"/>
                        </a:buClr>
                        <a:buSzPts val="1400"/>
                        <a:buFont typeface="Calibri"/>
                        <a:buChar char="●"/>
                      </a:pPr>
                      <a:r>
                        <a:rPr lang="en-US" sz="1400" u="none" strike="noStrike" cap="none">
                          <a:solidFill>
                            <a:srgbClr val="333333"/>
                          </a:solidFill>
                          <a:highlight>
                            <a:srgbClr val="FFFFFF"/>
                          </a:highlight>
                          <a:latin typeface="Calibri"/>
                          <a:ea typeface="Calibri"/>
                          <a:cs typeface="Calibri"/>
                          <a:sym typeface="Calibri"/>
                        </a:rPr>
                        <a:t>Have not attended U.S. schools for more than three full academic years.</a:t>
                      </a:r>
                      <a:endParaRPr sz="1400" u="none" strike="noStrike" cap="none">
                        <a:highlight>
                          <a:schemeClr val="lt1"/>
                        </a:highlight>
                        <a:latin typeface="Calibri"/>
                        <a:ea typeface="Calibri"/>
                        <a:cs typeface="Calibri"/>
                        <a:sym typeface="Calibri"/>
                      </a:endParaRPr>
                    </a:p>
                  </a:txBody>
                  <a:tcPr marL="91425" marR="91425" marT="0" marB="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8092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333333"/>
                          </a:solidFill>
                          <a:highlight>
                            <a:srgbClr val="FFFFFF"/>
                          </a:highlight>
                          <a:latin typeface="Calibri"/>
                          <a:ea typeface="Calibri"/>
                          <a:cs typeface="Calibri"/>
                          <a:sym typeface="Calibri"/>
                        </a:rPr>
                        <a:t>Allowable Activities Focused on Immigrant Children and Youth:</a:t>
                      </a:r>
                      <a:endParaRPr sz="1400" b="1" u="none" strike="noStrike" cap="none">
                        <a:solidFill>
                          <a:srgbClr val="333333"/>
                        </a:solidFill>
                        <a:highlight>
                          <a:srgbClr val="FFFFFF"/>
                        </a:highlight>
                        <a:latin typeface="Calibri"/>
                        <a:ea typeface="Calibri"/>
                        <a:cs typeface="Calibri"/>
                        <a:sym typeface="Calibri"/>
                      </a:endParaRPr>
                    </a:p>
                  </a:txBody>
                  <a:tcPr marL="91425" marR="91425" marT="0" marB="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009575">
                <a:tc>
                  <a:txBody>
                    <a:bodyPr/>
                    <a:lstStyle/>
                    <a:p>
                      <a:pPr marL="285750" marR="0" lvl="0" indent="-203200" algn="l" rtl="0">
                        <a:lnSpc>
                          <a:spcPct val="100000"/>
                        </a:lnSpc>
                        <a:spcBef>
                          <a:spcPts val="0"/>
                        </a:spcBef>
                        <a:spcAft>
                          <a:spcPts val="0"/>
                        </a:spcAft>
                        <a:buClr>
                          <a:srgbClr val="333333"/>
                        </a:buClr>
                        <a:buSzPts val="1400"/>
                        <a:buFont typeface="Calibri"/>
                        <a:buChar char="●"/>
                      </a:pPr>
                      <a:r>
                        <a:rPr lang="en-US" sz="1400" u="none" strike="noStrike" cap="none" dirty="0">
                          <a:solidFill>
                            <a:srgbClr val="333333"/>
                          </a:solidFill>
                          <a:highlight>
                            <a:srgbClr val="FFFFFF"/>
                          </a:highlight>
                          <a:latin typeface="Calibri"/>
                          <a:ea typeface="Calibri"/>
                          <a:cs typeface="Calibri"/>
                          <a:sym typeface="Calibri"/>
                        </a:rPr>
                        <a:t>Family literacy, parent outreach, and training activities to help parents to participate actively in their children’s education. </a:t>
                      </a:r>
                      <a:endParaRPr sz="1400" u="none" strike="noStrike" cap="none" dirty="0">
                        <a:solidFill>
                          <a:srgbClr val="333333"/>
                        </a:solidFill>
                        <a:highlight>
                          <a:srgbClr val="FFFFFF"/>
                        </a:highlight>
                        <a:latin typeface="Calibri"/>
                        <a:ea typeface="Calibri"/>
                        <a:cs typeface="Calibri"/>
                        <a:sym typeface="Calibri"/>
                      </a:endParaRPr>
                    </a:p>
                    <a:p>
                      <a:pPr marL="285750" marR="0" lvl="0" indent="-203200" algn="l" rtl="0">
                        <a:lnSpc>
                          <a:spcPct val="100000"/>
                        </a:lnSpc>
                        <a:spcBef>
                          <a:spcPts val="0"/>
                        </a:spcBef>
                        <a:spcAft>
                          <a:spcPts val="0"/>
                        </a:spcAft>
                        <a:buClr>
                          <a:srgbClr val="333333"/>
                        </a:buClr>
                        <a:buSzPts val="1400"/>
                        <a:buFont typeface="Calibri"/>
                        <a:buChar char="●"/>
                      </a:pPr>
                      <a:r>
                        <a:rPr lang="en-US" sz="1400" u="none" strike="noStrike" cap="none" dirty="0">
                          <a:solidFill>
                            <a:srgbClr val="333333"/>
                          </a:solidFill>
                          <a:highlight>
                            <a:srgbClr val="FFFFFF"/>
                          </a:highlight>
                          <a:latin typeface="Calibri"/>
                          <a:ea typeface="Calibri"/>
                          <a:cs typeface="Calibri"/>
                          <a:sym typeface="Calibri"/>
                        </a:rPr>
                        <a:t>Support for personnel, including teacher aides, specifically trained to serve immigrant children. </a:t>
                      </a:r>
                      <a:endParaRPr sz="1400" u="none" strike="noStrike" cap="none" dirty="0">
                        <a:solidFill>
                          <a:srgbClr val="333333"/>
                        </a:solidFill>
                        <a:highlight>
                          <a:srgbClr val="FFFFFF"/>
                        </a:highlight>
                        <a:latin typeface="Calibri"/>
                        <a:ea typeface="Calibri"/>
                        <a:cs typeface="Calibri"/>
                        <a:sym typeface="Calibri"/>
                      </a:endParaRPr>
                    </a:p>
                    <a:p>
                      <a:pPr marL="285750" marR="0" lvl="0" indent="-203200" algn="l" rtl="0">
                        <a:lnSpc>
                          <a:spcPct val="100000"/>
                        </a:lnSpc>
                        <a:spcBef>
                          <a:spcPts val="0"/>
                        </a:spcBef>
                        <a:spcAft>
                          <a:spcPts val="0"/>
                        </a:spcAft>
                        <a:buClr>
                          <a:srgbClr val="333333"/>
                        </a:buClr>
                        <a:buSzPts val="1400"/>
                        <a:buFont typeface="Calibri"/>
                        <a:buChar char="●"/>
                      </a:pPr>
                      <a:r>
                        <a:rPr lang="en-US" sz="1400" u="none" strike="noStrike" cap="none" dirty="0">
                          <a:solidFill>
                            <a:srgbClr val="333333"/>
                          </a:solidFill>
                          <a:highlight>
                            <a:srgbClr val="FFFFFF"/>
                          </a:highlight>
                          <a:latin typeface="Calibri"/>
                          <a:ea typeface="Calibri"/>
                          <a:cs typeface="Calibri"/>
                          <a:sym typeface="Calibri"/>
                        </a:rPr>
                        <a:t>Tutoring, mentoring, and academic or career counseling.</a:t>
                      </a:r>
                      <a:endParaRPr sz="1400" u="none" strike="noStrike" cap="none" dirty="0">
                        <a:solidFill>
                          <a:srgbClr val="333333"/>
                        </a:solidFill>
                        <a:highlight>
                          <a:srgbClr val="FFFFFF"/>
                        </a:highlight>
                        <a:latin typeface="Calibri"/>
                        <a:ea typeface="Calibri"/>
                        <a:cs typeface="Calibri"/>
                        <a:sym typeface="Calibri"/>
                      </a:endParaRPr>
                    </a:p>
                    <a:p>
                      <a:pPr marL="285750" marR="0" lvl="0" indent="-203200" algn="l" rtl="0">
                        <a:lnSpc>
                          <a:spcPct val="100000"/>
                        </a:lnSpc>
                        <a:spcBef>
                          <a:spcPts val="0"/>
                        </a:spcBef>
                        <a:spcAft>
                          <a:spcPts val="0"/>
                        </a:spcAft>
                        <a:buClr>
                          <a:srgbClr val="333333"/>
                        </a:buClr>
                        <a:buSzPts val="1400"/>
                        <a:buFont typeface="Calibri"/>
                        <a:buChar char="●"/>
                      </a:pPr>
                      <a:r>
                        <a:rPr lang="en-US" sz="1400" u="none" strike="noStrike" cap="none" dirty="0">
                          <a:solidFill>
                            <a:srgbClr val="333333"/>
                          </a:solidFill>
                          <a:highlight>
                            <a:srgbClr val="FFFFFF"/>
                          </a:highlight>
                          <a:latin typeface="Calibri"/>
                          <a:ea typeface="Calibri"/>
                          <a:cs typeface="Calibri"/>
                          <a:sym typeface="Calibri"/>
                        </a:rPr>
                        <a:t>Identification and acquisition of supplemental curricular materials, and educational software and technologies. </a:t>
                      </a:r>
                      <a:endParaRPr sz="1400" u="none" strike="noStrike" cap="none" dirty="0">
                        <a:solidFill>
                          <a:srgbClr val="333333"/>
                        </a:solidFill>
                        <a:highlight>
                          <a:srgbClr val="FFFFFF"/>
                        </a:highlight>
                        <a:latin typeface="Calibri"/>
                        <a:ea typeface="Calibri"/>
                        <a:cs typeface="Calibri"/>
                        <a:sym typeface="Calibri"/>
                      </a:endParaRPr>
                    </a:p>
                    <a:p>
                      <a:pPr marL="285750" marR="0" lvl="0" indent="-203200" algn="l" rtl="0">
                        <a:lnSpc>
                          <a:spcPct val="100000"/>
                        </a:lnSpc>
                        <a:spcBef>
                          <a:spcPts val="0"/>
                        </a:spcBef>
                        <a:spcAft>
                          <a:spcPts val="0"/>
                        </a:spcAft>
                        <a:buClr>
                          <a:srgbClr val="333333"/>
                        </a:buClr>
                        <a:buSzPts val="1400"/>
                        <a:buFont typeface="Calibri"/>
                        <a:buChar char="●"/>
                      </a:pPr>
                      <a:r>
                        <a:rPr lang="en-US" sz="1400" u="none" strike="noStrike" cap="none" dirty="0">
                          <a:solidFill>
                            <a:srgbClr val="333333"/>
                          </a:solidFill>
                          <a:highlight>
                            <a:srgbClr val="FFFFFF"/>
                          </a:highlight>
                          <a:latin typeface="Calibri"/>
                          <a:ea typeface="Calibri"/>
                          <a:cs typeface="Calibri"/>
                          <a:sym typeface="Calibri"/>
                        </a:rPr>
                        <a:t>Basic instruction services directly attributable to their enrollment; classroom supplies, costs of transportation, etc.</a:t>
                      </a:r>
                      <a:endParaRPr sz="1400" u="none" strike="noStrike" cap="none" dirty="0">
                        <a:solidFill>
                          <a:srgbClr val="333333"/>
                        </a:solidFill>
                        <a:highlight>
                          <a:srgbClr val="FFFFFF"/>
                        </a:highlight>
                        <a:latin typeface="Calibri"/>
                        <a:ea typeface="Calibri"/>
                        <a:cs typeface="Calibri"/>
                        <a:sym typeface="Calibri"/>
                      </a:endParaRPr>
                    </a:p>
                    <a:p>
                      <a:pPr marL="285750" marR="0" lvl="0" indent="-203200" algn="l" rtl="0">
                        <a:lnSpc>
                          <a:spcPct val="100000"/>
                        </a:lnSpc>
                        <a:spcBef>
                          <a:spcPts val="0"/>
                        </a:spcBef>
                        <a:spcAft>
                          <a:spcPts val="0"/>
                        </a:spcAft>
                        <a:buClr>
                          <a:srgbClr val="333333"/>
                        </a:buClr>
                        <a:buSzPts val="1400"/>
                        <a:buFont typeface="Calibri"/>
                        <a:buChar char="●"/>
                      </a:pPr>
                      <a:r>
                        <a:rPr lang="en-US" sz="1400" u="none" strike="noStrike" cap="none" dirty="0">
                          <a:solidFill>
                            <a:srgbClr val="333333"/>
                          </a:solidFill>
                          <a:highlight>
                            <a:srgbClr val="FFFFFF"/>
                          </a:highlight>
                          <a:latin typeface="Calibri"/>
                          <a:ea typeface="Calibri"/>
                          <a:cs typeface="Calibri"/>
                          <a:sym typeface="Calibri"/>
                        </a:rPr>
                        <a:t>Other instruction services to assist immigrant students: civics education, introduction to educational system, etc.</a:t>
                      </a:r>
                      <a:endParaRPr sz="1400" u="none" strike="noStrike" cap="none" dirty="0">
                        <a:solidFill>
                          <a:srgbClr val="333333"/>
                        </a:solidFill>
                        <a:highlight>
                          <a:srgbClr val="FFFFFF"/>
                        </a:highlight>
                        <a:latin typeface="Calibri"/>
                        <a:ea typeface="Calibri"/>
                        <a:cs typeface="Calibri"/>
                        <a:sym typeface="Calibri"/>
                      </a:endParaRPr>
                    </a:p>
                    <a:p>
                      <a:pPr marL="285750" marR="0" lvl="0" indent="-203200" algn="l" rtl="0">
                        <a:lnSpc>
                          <a:spcPct val="100000"/>
                        </a:lnSpc>
                        <a:spcBef>
                          <a:spcPts val="0"/>
                        </a:spcBef>
                        <a:spcAft>
                          <a:spcPts val="0"/>
                        </a:spcAft>
                        <a:buClr>
                          <a:srgbClr val="333333"/>
                        </a:buClr>
                        <a:buSzPts val="1400"/>
                        <a:buFont typeface="Calibri"/>
                        <a:buChar char="●"/>
                      </a:pPr>
                      <a:r>
                        <a:rPr lang="en-US" sz="1400" u="none" strike="noStrike" cap="none" dirty="0">
                          <a:solidFill>
                            <a:srgbClr val="333333"/>
                          </a:solidFill>
                          <a:highlight>
                            <a:srgbClr val="FFFFFF"/>
                          </a:highlight>
                          <a:latin typeface="Calibri"/>
                          <a:ea typeface="Calibri"/>
                          <a:cs typeface="Calibri"/>
                          <a:sym typeface="Calibri"/>
                        </a:rPr>
                        <a:t>Activities coordinated with community-based organizations, institutes of higher education, and private sector entities to assist parents by offering comprehensive services.</a:t>
                      </a:r>
                      <a:endParaRPr sz="1400" b="1" u="none" strike="noStrike" cap="none" dirty="0">
                        <a:solidFill>
                          <a:srgbClr val="333333"/>
                        </a:solidFill>
                        <a:highlight>
                          <a:srgbClr val="FFFFFF"/>
                        </a:highlight>
                        <a:latin typeface="Calibri"/>
                        <a:ea typeface="Calibri"/>
                        <a:cs typeface="Calibri"/>
                        <a:sym typeface="Calibri"/>
                      </a:endParaRPr>
                    </a:p>
                  </a:txBody>
                  <a:tcPr marL="91425" marR="91425" marT="0" marB="0">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58e85305ad_0_176"/>
          <p:cNvSpPr txBox="1">
            <a:spLocks noGrp="1"/>
          </p:cNvSpPr>
          <p:nvPr>
            <p:ph type="title"/>
          </p:nvPr>
        </p:nvSpPr>
        <p:spPr>
          <a:xfrm>
            <a:off x="244475" y="128975"/>
            <a:ext cx="87624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2600" u="sng">
                <a:solidFill>
                  <a:schemeClr val="hlink"/>
                </a:solidFill>
                <a:latin typeface="Calibri"/>
                <a:ea typeface="Calibri"/>
                <a:cs typeface="Calibri"/>
                <a:sym typeface="Calibri"/>
                <a:hlinkClick r:id="rId3"/>
              </a:rPr>
              <a:t>Title IV, Part A</a:t>
            </a:r>
            <a:r>
              <a:rPr lang="en-US" sz="2600">
                <a:latin typeface="Calibri"/>
                <a:ea typeface="Calibri"/>
                <a:cs typeface="Calibri"/>
                <a:sym typeface="Calibri"/>
              </a:rPr>
              <a:t>: Student Support and Academic Enrichment Grants</a:t>
            </a:r>
            <a:endParaRPr sz="2600">
              <a:latin typeface="Calibri"/>
              <a:ea typeface="Calibri"/>
              <a:cs typeface="Calibri"/>
              <a:sym typeface="Calibri"/>
            </a:endParaRPr>
          </a:p>
        </p:txBody>
      </p:sp>
      <p:sp>
        <p:nvSpPr>
          <p:cNvPr id="303" name="Google Shape;303;g158e85305ad_0_176"/>
          <p:cNvSpPr txBox="1">
            <a:spLocks noGrp="1"/>
          </p:cNvSpPr>
          <p:nvPr>
            <p:ph type="body" idx="1"/>
          </p:nvPr>
        </p:nvSpPr>
        <p:spPr>
          <a:xfrm>
            <a:off x="332675" y="1097275"/>
            <a:ext cx="8322000" cy="45696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1100"/>
              <a:buFont typeface="Arial"/>
              <a:buNone/>
            </a:pPr>
            <a:r>
              <a:rPr lang="en-US" sz="2000" b="1" u="sng"/>
              <a:t>Purpose:</a:t>
            </a:r>
            <a:endParaRPr sz="2000" b="1" u="sng"/>
          </a:p>
          <a:p>
            <a:pPr marL="457200" lvl="0" indent="-355600" algn="l" rtl="0">
              <a:lnSpc>
                <a:spcPct val="90000"/>
              </a:lnSpc>
              <a:spcBef>
                <a:spcPts val="0"/>
              </a:spcBef>
              <a:spcAft>
                <a:spcPts val="0"/>
              </a:spcAft>
              <a:buSzPts val="2000"/>
              <a:buChar char="•"/>
            </a:pPr>
            <a:r>
              <a:rPr lang="en-US" sz="2000"/>
              <a:t>To </a:t>
            </a:r>
            <a:r>
              <a:rPr lang="en-US" sz="2000" b="1"/>
              <a:t>improve academic achievement</a:t>
            </a:r>
            <a:r>
              <a:rPr lang="en-US" sz="2000"/>
              <a:t> by increasing the capacity of states, LEAs, schools, and communities to:</a:t>
            </a:r>
            <a:endParaRPr sz="2000"/>
          </a:p>
          <a:p>
            <a:pPr marL="914400" lvl="1" indent="-355600" algn="l" rtl="0">
              <a:lnSpc>
                <a:spcPct val="90000"/>
              </a:lnSpc>
              <a:spcBef>
                <a:spcPts val="0"/>
              </a:spcBef>
              <a:spcAft>
                <a:spcPts val="0"/>
              </a:spcAft>
              <a:buSzPts val="2000"/>
              <a:buChar char="•"/>
            </a:pPr>
            <a:r>
              <a:rPr lang="en-US"/>
              <a:t>Provide all students with access to a well-rounded education;</a:t>
            </a:r>
            <a:endParaRPr/>
          </a:p>
          <a:p>
            <a:pPr marL="914400" lvl="1" indent="-355600" algn="l" rtl="0">
              <a:lnSpc>
                <a:spcPct val="90000"/>
              </a:lnSpc>
              <a:spcBef>
                <a:spcPts val="0"/>
              </a:spcBef>
              <a:spcAft>
                <a:spcPts val="0"/>
              </a:spcAft>
              <a:buSzPts val="2000"/>
              <a:buChar char="•"/>
            </a:pPr>
            <a:r>
              <a:rPr lang="en-US"/>
              <a:t>Improve school conditions for student learning; and</a:t>
            </a:r>
            <a:endParaRPr/>
          </a:p>
          <a:p>
            <a:pPr marL="914400" lvl="1" indent="-355600" algn="l" rtl="0">
              <a:lnSpc>
                <a:spcPct val="90000"/>
              </a:lnSpc>
              <a:spcBef>
                <a:spcPts val="0"/>
              </a:spcBef>
              <a:spcAft>
                <a:spcPts val="0"/>
              </a:spcAft>
              <a:buSzPts val="2000"/>
              <a:buChar char="•"/>
            </a:pPr>
            <a:r>
              <a:rPr lang="en-US"/>
              <a:t>Improve the use of technology in order to improve the academic achievement and digital literacy of all students.</a:t>
            </a:r>
            <a:endParaRPr/>
          </a:p>
        </p:txBody>
      </p:sp>
      <p:graphicFrame>
        <p:nvGraphicFramePr>
          <p:cNvPr id="304" name="Google Shape;304;g158e85305ad_0_176"/>
          <p:cNvGraphicFramePr/>
          <p:nvPr>
            <p:extLst>
              <p:ext uri="{D42A27DB-BD31-4B8C-83A1-F6EECF244321}">
                <p14:modId xmlns:p14="http://schemas.microsoft.com/office/powerpoint/2010/main" val="3219953396"/>
              </p:ext>
            </p:extLst>
          </p:nvPr>
        </p:nvGraphicFramePr>
        <p:xfrm>
          <a:off x="399125" y="3652850"/>
          <a:ext cx="8189100" cy="2888250"/>
        </p:xfrm>
        <a:graphic>
          <a:graphicData uri="http://schemas.openxmlformats.org/drawingml/2006/table">
            <a:tbl>
              <a:tblPr firstRow="1">
                <a:noFill/>
                <a:tableStyleId>{4F5D451E-616F-4D91-9B97-7781C9CF0D97}</a:tableStyleId>
              </a:tblPr>
              <a:tblGrid>
                <a:gridCol w="5094675">
                  <a:extLst>
                    <a:ext uri="{9D8B030D-6E8A-4147-A177-3AD203B41FA5}">
                      <a16:colId xmlns:a16="http://schemas.microsoft.com/office/drawing/2014/main" val="20000"/>
                    </a:ext>
                  </a:extLst>
                </a:gridCol>
                <a:gridCol w="3094425">
                  <a:extLst>
                    <a:ext uri="{9D8B030D-6E8A-4147-A177-3AD203B41FA5}">
                      <a16:colId xmlns:a16="http://schemas.microsoft.com/office/drawing/2014/main" val="20001"/>
                    </a:ext>
                  </a:extLst>
                </a:gridCol>
              </a:tblGrid>
              <a:tr h="4981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latin typeface="Calibri"/>
                          <a:ea typeface="Calibri"/>
                          <a:cs typeface="Calibri"/>
                          <a:sym typeface="Calibri"/>
                        </a:rPr>
                        <a:t>On the Horizon</a:t>
                      </a:r>
                      <a:endParaRPr sz="1800" b="1"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Resources</a:t>
                      </a:r>
                      <a:endParaRPr sz="1800" b="1" u="none" strike="noStrike" cap="none">
                        <a:highlight>
                          <a:schemeClr val="lt1"/>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171075">
                <a:tc>
                  <a:txBody>
                    <a:bodyPr/>
                    <a:lstStyle/>
                    <a:p>
                      <a:pPr marL="0" marR="0" lvl="0" indent="0" algn="l" rtl="0">
                        <a:lnSpc>
                          <a:spcPct val="100000"/>
                        </a:lnSpc>
                        <a:spcBef>
                          <a:spcPts val="0"/>
                        </a:spcBef>
                        <a:spcAft>
                          <a:spcPts val="0"/>
                        </a:spcAft>
                        <a:buClr>
                          <a:schemeClr val="dk1"/>
                        </a:buClr>
                        <a:buSzPts val="1100"/>
                        <a:buFont typeface="Arial"/>
                        <a:buNone/>
                      </a:pPr>
                      <a:r>
                        <a:rPr lang="en-US" sz="1600" u="none" strike="noStrike" cap="none">
                          <a:solidFill>
                            <a:schemeClr val="dk1"/>
                          </a:solidFill>
                          <a:latin typeface="Calibri"/>
                          <a:ea typeface="Calibri"/>
                          <a:cs typeface="Calibri"/>
                          <a:sym typeface="Calibri"/>
                        </a:rPr>
                        <a:t>LEAs need to submit final 21-22 Title IV activity expenditures by content area in the Annual Financial Report in the Cons App. This information was due September 30th and will be used for the Consolidated State Performance Report (CSPR). </a:t>
                      </a:r>
                      <a:endParaRPr sz="1400" u="none" strike="noStrike" cap="none"/>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400" u="sng" strike="noStrike" cap="none">
                          <a:solidFill>
                            <a:schemeClr val="hlink"/>
                          </a:solidFill>
                          <a:highlight>
                            <a:schemeClr val="lt1"/>
                          </a:highlight>
                          <a:hlinkClick r:id="rId4"/>
                        </a:rPr>
                        <a:t>21-22 Cons App</a:t>
                      </a:r>
                      <a:endParaRPr sz="1400" u="none" strike="noStrike" cap="none">
                        <a:highlight>
                          <a:schemeClr val="lt1"/>
                        </a:highlight>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9880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If you are an LEA that receives $30,000 or greater, a comprehensive needs assessment needs to be conducted every three years. </a:t>
                      </a:r>
                      <a:endParaRPr sz="1600"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sng" strike="noStrike" cap="none" dirty="0">
                          <a:solidFill>
                            <a:schemeClr val="hlink"/>
                          </a:solidFill>
                          <a:highlight>
                            <a:srgbClr val="FFFFFF"/>
                          </a:highlight>
                          <a:hlinkClick r:id="rId5"/>
                        </a:rPr>
                        <a:t>Needs Assessment resources </a:t>
                      </a:r>
                      <a:endParaRPr sz="1400" u="none" strike="noStrike" cap="none" dirty="0">
                        <a:highlight>
                          <a:srgbClr val="FFFF00"/>
                        </a:high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58e85305ad_0_200"/>
          <p:cNvSpPr txBox="1">
            <a:spLocks noGrp="1"/>
          </p:cNvSpPr>
          <p:nvPr>
            <p:ph type="title"/>
          </p:nvPr>
        </p:nvSpPr>
        <p:spPr>
          <a:xfrm>
            <a:off x="332675" y="205175"/>
            <a:ext cx="8425500" cy="8985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600" u="sng">
                <a:solidFill>
                  <a:schemeClr val="hlink"/>
                </a:solidFill>
                <a:hlinkClick r:id="rId3"/>
              </a:rPr>
              <a:t>Title V</a:t>
            </a:r>
            <a:r>
              <a:rPr lang="en-US" sz="2600"/>
              <a:t>: Rural Education Achievement Program (REAP)</a:t>
            </a:r>
            <a:endParaRPr sz="2600"/>
          </a:p>
        </p:txBody>
      </p:sp>
      <p:sp>
        <p:nvSpPr>
          <p:cNvPr id="311" name="Google Shape;311;g158e85305ad_0_200"/>
          <p:cNvSpPr txBox="1">
            <a:spLocks noGrp="1"/>
          </p:cNvSpPr>
          <p:nvPr>
            <p:ph type="body" idx="1"/>
          </p:nvPr>
        </p:nvSpPr>
        <p:spPr>
          <a:xfrm>
            <a:off x="249650" y="1103675"/>
            <a:ext cx="8607600" cy="3400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Clr>
                <a:schemeClr val="dk1"/>
              </a:buClr>
              <a:buSzPts val="1100"/>
              <a:buFont typeface="Arial"/>
              <a:buNone/>
            </a:pPr>
            <a:r>
              <a:rPr lang="en-US" b="1" u="sng"/>
              <a:t>Purpose:</a:t>
            </a:r>
            <a:endParaRPr b="1" u="sng"/>
          </a:p>
          <a:p>
            <a:pPr marL="0" lvl="0" indent="0" algn="l" rtl="0">
              <a:lnSpc>
                <a:spcPct val="90000"/>
              </a:lnSpc>
              <a:spcBef>
                <a:spcPts val="0"/>
              </a:spcBef>
              <a:spcAft>
                <a:spcPts val="0"/>
              </a:spcAft>
              <a:buClr>
                <a:schemeClr val="dk1"/>
              </a:buClr>
              <a:buSzPts val="1100"/>
              <a:buFont typeface="Arial"/>
              <a:buNone/>
            </a:pPr>
            <a:r>
              <a:rPr lang="en-US"/>
              <a:t>To address the unique needs of rural school districts that frequently lack personnel and resources needed to compete effectively for federal competitive grants</a:t>
            </a:r>
            <a:endParaRPr/>
          </a:p>
          <a:p>
            <a:pPr marL="457200" lvl="0" indent="-381000" algn="l" rtl="0">
              <a:lnSpc>
                <a:spcPct val="90000"/>
              </a:lnSpc>
              <a:spcBef>
                <a:spcPts val="0"/>
              </a:spcBef>
              <a:spcAft>
                <a:spcPts val="0"/>
              </a:spcAft>
              <a:buSzPts val="2400"/>
              <a:buChar char="•"/>
            </a:pPr>
            <a:r>
              <a:rPr lang="en-US"/>
              <a:t>To support LEAs that receive formula grant allocations in amounts too small to be effective in meeting their intended purposes</a:t>
            </a:r>
            <a:endParaRPr/>
          </a:p>
        </p:txBody>
      </p:sp>
      <p:pic>
        <p:nvPicPr>
          <p:cNvPr id="312" name="Google Shape;312;g158e85305ad_0_200" descr="REAP is comprised of 2 formula grants: The rural, low-income school grant program and the small, rural school achievement grant program."/>
          <p:cNvPicPr preferRelativeResize="0"/>
          <p:nvPr/>
        </p:nvPicPr>
        <p:blipFill rotWithShape="1">
          <a:blip r:embed="rId4">
            <a:alphaModFix/>
          </a:blip>
          <a:srcRect/>
          <a:stretch/>
        </p:blipFill>
        <p:spPr>
          <a:xfrm>
            <a:off x="663875" y="3529427"/>
            <a:ext cx="7779149" cy="1624750"/>
          </a:xfrm>
          <a:prstGeom prst="rect">
            <a:avLst/>
          </a:prstGeom>
          <a:noFill/>
          <a:ln>
            <a:noFill/>
          </a:ln>
        </p:spPr>
      </p:pic>
      <p:graphicFrame>
        <p:nvGraphicFramePr>
          <p:cNvPr id="313" name="Google Shape;313;g158e85305ad_0_200"/>
          <p:cNvGraphicFramePr/>
          <p:nvPr>
            <p:extLst>
              <p:ext uri="{D42A27DB-BD31-4B8C-83A1-F6EECF244321}">
                <p14:modId xmlns:p14="http://schemas.microsoft.com/office/powerpoint/2010/main" val="4076878052"/>
              </p:ext>
            </p:extLst>
          </p:nvPr>
        </p:nvGraphicFramePr>
        <p:xfrm>
          <a:off x="332675" y="5397913"/>
          <a:ext cx="8367850" cy="1280095"/>
        </p:xfrm>
        <a:graphic>
          <a:graphicData uri="http://schemas.openxmlformats.org/drawingml/2006/table">
            <a:tbl>
              <a:tblPr firstRow="1">
                <a:noFill/>
                <a:tableStyleId>{4F5D451E-616F-4D91-9B97-7781C9CF0D97}</a:tableStyleId>
              </a:tblPr>
              <a:tblGrid>
                <a:gridCol w="5429400">
                  <a:extLst>
                    <a:ext uri="{9D8B030D-6E8A-4147-A177-3AD203B41FA5}">
                      <a16:colId xmlns:a16="http://schemas.microsoft.com/office/drawing/2014/main" val="20000"/>
                    </a:ext>
                  </a:extLst>
                </a:gridCol>
                <a:gridCol w="2938450">
                  <a:extLst>
                    <a:ext uri="{9D8B030D-6E8A-4147-A177-3AD203B41FA5}">
                      <a16:colId xmlns:a16="http://schemas.microsoft.com/office/drawing/2014/main" val="20001"/>
                    </a:ext>
                  </a:extLst>
                </a:gridCol>
              </a:tblGrid>
              <a:tr h="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solidFill>
                            <a:schemeClr val="dk1"/>
                          </a:solidFill>
                          <a:latin typeface="Calibri"/>
                          <a:ea typeface="Calibri"/>
                          <a:cs typeface="Calibri"/>
                          <a:sym typeface="Calibri"/>
                        </a:rPr>
                        <a:t>On the Horizon</a:t>
                      </a:r>
                      <a:endParaRPr sz="1800" b="1" u="none" strike="noStrike" cap="none">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Resources</a:t>
                      </a:r>
                      <a:endParaRPr sz="1800" b="1" u="none" strike="noStrike" cap="none">
                        <a:highlight>
                          <a:schemeClr val="lt1"/>
                        </a:highlight>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2292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RLIS Allocations have been populated into the Consolidation Application. Complete in final review or PAR.</a:t>
                      </a:r>
                      <a:endParaRPr sz="1400" u="none" strike="noStrike" cap="none"/>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sng" strike="noStrike" cap="none" dirty="0">
                          <a:solidFill>
                            <a:schemeClr val="hlink"/>
                          </a:solidFill>
                          <a:hlinkClick r:id="rId3"/>
                        </a:rPr>
                        <a:t>Allowable Uses of Funds</a:t>
                      </a:r>
                      <a:endParaRPr sz="1400" u="none" strike="noStrike" cap="none" dirty="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ff5160b6db_0_0"/>
          <p:cNvSpPr txBox="1">
            <a:spLocks noGrp="1"/>
          </p:cNvSpPr>
          <p:nvPr>
            <p:ph type="ctrTitle"/>
          </p:nvPr>
        </p:nvSpPr>
        <p:spPr>
          <a:xfrm>
            <a:off x="-225" y="2260200"/>
            <a:ext cx="9144300" cy="2337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a:t>Elementary and Secondary School Emergency Relief (ESSER)</a:t>
            </a:r>
            <a:endParaRPr/>
          </a:p>
        </p:txBody>
      </p:sp>
      <p:sp>
        <p:nvSpPr>
          <p:cNvPr id="319" name="Google Shape;319;gff5160b6db_0_0"/>
          <p:cNvSpPr txBox="1">
            <a:spLocks noGrp="1"/>
          </p:cNvSpPr>
          <p:nvPr>
            <p:ph type="sldNum" idx="12"/>
          </p:nvPr>
        </p:nvSpPr>
        <p:spPr>
          <a:xfrm>
            <a:off x="175065" y="6427021"/>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16579839f8d_0_94"/>
          <p:cNvSpPr txBox="1">
            <a:spLocks noGrp="1"/>
          </p:cNvSpPr>
          <p:nvPr>
            <p:ph type="title"/>
          </p:nvPr>
        </p:nvSpPr>
        <p:spPr>
          <a:xfrm>
            <a:off x="256475" y="205175"/>
            <a:ext cx="83826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600">
                <a:latin typeface="Calibri"/>
                <a:ea typeface="Calibri"/>
                <a:cs typeface="Calibri"/>
                <a:sym typeface="Calibri"/>
              </a:rPr>
              <a:t>ESSER Related Responsibilities </a:t>
            </a:r>
            <a:endParaRPr sz="3600">
              <a:latin typeface="Calibri"/>
              <a:ea typeface="Calibri"/>
              <a:cs typeface="Calibri"/>
              <a:sym typeface="Calibri"/>
            </a:endParaRPr>
          </a:p>
        </p:txBody>
      </p:sp>
      <p:sp>
        <p:nvSpPr>
          <p:cNvPr id="326" name="Google Shape;326;g16579839f8d_0_94"/>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29</a:t>
            </a:fld>
            <a:endParaRPr/>
          </a:p>
        </p:txBody>
      </p:sp>
      <p:graphicFrame>
        <p:nvGraphicFramePr>
          <p:cNvPr id="327" name="Google Shape;327;g16579839f8d_0_94"/>
          <p:cNvGraphicFramePr/>
          <p:nvPr>
            <p:extLst>
              <p:ext uri="{D42A27DB-BD31-4B8C-83A1-F6EECF244321}">
                <p14:modId xmlns:p14="http://schemas.microsoft.com/office/powerpoint/2010/main" val="4207668494"/>
              </p:ext>
            </p:extLst>
          </p:nvPr>
        </p:nvGraphicFramePr>
        <p:xfrm>
          <a:off x="95738" y="951275"/>
          <a:ext cx="8952525" cy="5766462"/>
        </p:xfrm>
        <a:graphic>
          <a:graphicData uri="http://schemas.openxmlformats.org/drawingml/2006/table">
            <a:tbl>
              <a:tblPr firstRow="1">
                <a:noFill/>
                <a:tableStyleId>{4F5D451E-616F-4D91-9B97-7781C9CF0D97}</a:tableStyleId>
              </a:tblPr>
              <a:tblGrid>
                <a:gridCol w="1579650">
                  <a:extLst>
                    <a:ext uri="{9D8B030D-6E8A-4147-A177-3AD203B41FA5}">
                      <a16:colId xmlns:a16="http://schemas.microsoft.com/office/drawing/2014/main" val="20000"/>
                    </a:ext>
                  </a:extLst>
                </a:gridCol>
                <a:gridCol w="7372875">
                  <a:extLst>
                    <a:ext uri="{9D8B030D-6E8A-4147-A177-3AD203B41FA5}">
                      <a16:colId xmlns:a16="http://schemas.microsoft.com/office/drawing/2014/main" val="20001"/>
                    </a:ext>
                  </a:extLst>
                </a:gridCol>
              </a:tblGrid>
              <a:tr h="1065100">
                <a:tc>
                  <a:txBody>
                    <a:bodyPr/>
                    <a:lstStyle/>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September 30th </a:t>
                      </a:r>
                      <a:endParaRPr sz="1600" u="none" strike="noStrike" cap="none">
                        <a:solidFill>
                          <a:schemeClr val="dk1"/>
                        </a:solidFill>
                        <a:latin typeface="Calibri"/>
                        <a:ea typeface="Calibri"/>
                        <a:cs typeface="Calibri"/>
                        <a:sym typeface="Calibri"/>
                      </a:endParaRPr>
                    </a:p>
                  </a:txBody>
                  <a:tcPr marL="91425" marR="91425" marT="0" marB="0"/>
                </a:tc>
                <a:tc>
                  <a:txBody>
                    <a:bodyPr/>
                    <a:lstStyle/>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End of ESSER grant performance period and ability to obligate funds: </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ESSER I = 2022; Know your LEA’s </a:t>
                      </a:r>
                      <a:r>
                        <a:rPr lang="en-US" sz="1600" u="sng" strike="noStrike" cap="none">
                          <a:solidFill>
                            <a:schemeClr val="hlink"/>
                          </a:solidFill>
                          <a:latin typeface="Calibri"/>
                          <a:ea typeface="Calibri"/>
                          <a:cs typeface="Calibri"/>
                          <a:sym typeface="Calibri"/>
                          <a:hlinkClick r:id="rId3"/>
                        </a:rPr>
                        <a:t>Allocations</a:t>
                      </a:r>
                      <a:r>
                        <a:rPr lang="en-US" sz="1600" u="none" strike="noStrike" cap="none">
                          <a:solidFill>
                            <a:schemeClr val="dk1"/>
                          </a:solidFill>
                          <a:latin typeface="Calibri"/>
                          <a:ea typeface="Calibri"/>
                          <a:cs typeface="Calibri"/>
                          <a:sym typeface="Calibri"/>
                        </a:rPr>
                        <a:t> and </a:t>
                      </a:r>
                      <a:r>
                        <a:rPr lang="en-US" sz="1600" u="sng" strike="noStrike" cap="none">
                          <a:solidFill>
                            <a:schemeClr val="hlink"/>
                          </a:solidFill>
                          <a:latin typeface="Calibri"/>
                          <a:ea typeface="Calibri"/>
                          <a:cs typeface="Calibri"/>
                          <a:sym typeface="Calibri"/>
                          <a:hlinkClick r:id="rId4"/>
                        </a:rPr>
                        <a:t>Supplemental Awards</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ESSER II = 2023; Know your LEA’s </a:t>
                      </a:r>
                      <a:r>
                        <a:rPr lang="en-US" sz="1600" u="sng" strike="noStrike" cap="none">
                          <a:solidFill>
                            <a:schemeClr val="hlink"/>
                          </a:solidFill>
                          <a:latin typeface="Calibri"/>
                          <a:ea typeface="Calibri"/>
                          <a:cs typeface="Calibri"/>
                          <a:sym typeface="Calibri"/>
                          <a:hlinkClick r:id="rId5"/>
                        </a:rPr>
                        <a:t>Allocations</a:t>
                      </a:r>
                      <a:r>
                        <a:rPr lang="en-US" sz="1600" u="none" strike="noStrike" cap="none">
                          <a:solidFill>
                            <a:schemeClr val="dk1"/>
                          </a:solidFill>
                          <a:latin typeface="Calibri"/>
                          <a:ea typeface="Calibri"/>
                          <a:cs typeface="Calibri"/>
                          <a:sym typeface="Calibri"/>
                        </a:rPr>
                        <a:t> and </a:t>
                      </a:r>
                      <a:r>
                        <a:rPr lang="en-US" sz="1600" u="sng" strike="noStrike" cap="none">
                          <a:solidFill>
                            <a:schemeClr val="hlink"/>
                          </a:solidFill>
                          <a:latin typeface="Calibri"/>
                          <a:ea typeface="Calibri"/>
                          <a:cs typeface="Calibri"/>
                          <a:sym typeface="Calibri"/>
                          <a:hlinkClick r:id="rId6"/>
                        </a:rPr>
                        <a:t>Supplemental Awards</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ESSER III = 2024; Know your LEA’s </a:t>
                      </a:r>
                      <a:r>
                        <a:rPr lang="en-US" sz="1600" u="sng" strike="noStrike" cap="none">
                          <a:solidFill>
                            <a:schemeClr val="hlink"/>
                          </a:solidFill>
                          <a:latin typeface="Calibri"/>
                          <a:ea typeface="Calibri"/>
                          <a:cs typeface="Calibri"/>
                          <a:sym typeface="Calibri"/>
                          <a:hlinkClick r:id="rId7"/>
                        </a:rPr>
                        <a:t>Allocations </a:t>
                      </a:r>
                      <a:r>
                        <a:rPr lang="en-US" sz="1600" u="none" strike="noStrike" cap="none">
                          <a:solidFill>
                            <a:schemeClr val="dk1"/>
                          </a:solidFill>
                          <a:latin typeface="Calibri"/>
                          <a:ea typeface="Calibri"/>
                          <a:cs typeface="Calibri"/>
                          <a:sym typeface="Calibri"/>
                        </a:rPr>
                        <a:t>and </a:t>
                      </a:r>
                      <a:r>
                        <a:rPr lang="en-US" sz="1600" u="sng" strike="noStrike" cap="none">
                          <a:solidFill>
                            <a:schemeClr val="hlink"/>
                          </a:solidFill>
                          <a:latin typeface="Calibri"/>
                          <a:ea typeface="Calibri"/>
                          <a:cs typeface="Calibri"/>
                          <a:sym typeface="Calibri"/>
                          <a:hlinkClick r:id="rId8"/>
                        </a:rPr>
                        <a:t>Supplemental Awards</a:t>
                      </a:r>
                      <a:endParaRPr sz="1600" u="none" strike="noStrike" cap="none">
                        <a:solidFill>
                          <a:schemeClr val="dk1"/>
                        </a:solidFill>
                        <a:latin typeface="Calibri"/>
                        <a:ea typeface="Calibri"/>
                        <a:cs typeface="Calibri"/>
                        <a:sym typeface="Calibri"/>
                      </a:endParaRPr>
                    </a:p>
                  </a:txBody>
                  <a:tcPr marL="91425" marR="91425" marT="0" marB="0"/>
                </a:tc>
                <a:extLst>
                  <a:ext uri="{0D108BD9-81ED-4DB2-BD59-A6C34878D82A}">
                    <a16:rowId xmlns:a16="http://schemas.microsoft.com/office/drawing/2014/main" val="10000"/>
                  </a:ext>
                </a:extLst>
              </a:tr>
              <a:tr h="576975">
                <a:tc>
                  <a:txBody>
                    <a:bodyPr/>
                    <a:lstStyle/>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Throughout the Year</a:t>
                      </a:r>
                      <a:endParaRPr sz="1600" u="none" strike="noStrike" cap="none">
                        <a:solidFill>
                          <a:schemeClr val="dk1"/>
                        </a:solidFill>
                        <a:latin typeface="Calibri"/>
                        <a:ea typeface="Calibri"/>
                        <a:cs typeface="Calibri"/>
                        <a:sym typeface="Calibri"/>
                      </a:endParaRPr>
                    </a:p>
                  </a:txBody>
                  <a:tcPr marL="91425" marR="91425" marT="0" marB="0"/>
                </a:tc>
                <a:tc>
                  <a:txBody>
                    <a:bodyPr/>
                    <a:lstStyle/>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Review your LEA’s online application to ensure that activities are being implemented as approved by CDE [See links below to the online app]</a:t>
                      </a:r>
                      <a:endParaRPr sz="1600" u="none" strike="noStrike" cap="none">
                        <a:solidFill>
                          <a:schemeClr val="dk1"/>
                        </a:solidFill>
                        <a:latin typeface="Calibri"/>
                        <a:ea typeface="Calibri"/>
                        <a:cs typeface="Calibri"/>
                        <a:sym typeface="Calibri"/>
                      </a:endParaRPr>
                    </a:p>
                  </a:txBody>
                  <a:tcPr marL="91425" marR="91425" marT="0" marB="0"/>
                </a:tc>
                <a:extLst>
                  <a:ext uri="{0D108BD9-81ED-4DB2-BD59-A6C34878D82A}">
                    <a16:rowId xmlns:a16="http://schemas.microsoft.com/office/drawing/2014/main" val="10001"/>
                  </a:ext>
                </a:extLst>
              </a:tr>
              <a:tr h="1554475">
                <a:tc>
                  <a:txBody>
                    <a:bodyPr/>
                    <a:lstStyle/>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Throughout the Year</a:t>
                      </a:r>
                      <a:endParaRPr sz="1600" u="none" strike="noStrike" cap="none">
                        <a:solidFill>
                          <a:schemeClr val="dk1"/>
                        </a:solidFill>
                        <a:latin typeface="Calibri"/>
                        <a:ea typeface="Calibri"/>
                        <a:cs typeface="Calibri"/>
                        <a:sym typeface="Calibri"/>
                      </a:endParaRPr>
                    </a:p>
                  </a:txBody>
                  <a:tcPr marL="91425" marR="91425" marT="0" marB="0">
                    <a:lnB w="9525" cap="flat" cmpd="sng">
                      <a:solidFill>
                        <a:srgbClr val="9E9E9E"/>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Changes to approved activities must be submitted to CDE for review and approval through the Post Award Revision (PAR) process </a:t>
                      </a:r>
                      <a:r>
                        <a:rPr lang="en-US" sz="1600" b="1" i="1" u="none" strike="noStrike" cap="none">
                          <a:solidFill>
                            <a:schemeClr val="dk1"/>
                          </a:solidFill>
                          <a:latin typeface="Calibri"/>
                          <a:ea typeface="Calibri"/>
                          <a:cs typeface="Calibri"/>
                          <a:sym typeface="Calibri"/>
                        </a:rPr>
                        <a:t>before </a:t>
                      </a:r>
                      <a:r>
                        <a:rPr lang="en-US" sz="1600" u="none" strike="noStrike" cap="none">
                          <a:solidFill>
                            <a:schemeClr val="dk1"/>
                          </a:solidFill>
                          <a:latin typeface="Calibri"/>
                          <a:ea typeface="Calibri"/>
                          <a:cs typeface="Calibri"/>
                          <a:sym typeface="Calibri"/>
                        </a:rPr>
                        <a:t>implementation (links to online application)</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sng" strike="noStrike" cap="none">
                          <a:solidFill>
                            <a:schemeClr val="hlink"/>
                          </a:solidFill>
                          <a:latin typeface="Calibri"/>
                          <a:ea typeface="Calibri"/>
                          <a:cs typeface="Calibri"/>
                          <a:sym typeface="Calibri"/>
                          <a:hlinkClick r:id="rId9"/>
                        </a:rPr>
                        <a:t>ESSER I</a:t>
                      </a:r>
                      <a:r>
                        <a:rPr lang="en-US" sz="1600" u="none" strike="noStrike" cap="none">
                          <a:solidFill>
                            <a:schemeClr val="dk1"/>
                          </a:solidFill>
                          <a:latin typeface="Calibri"/>
                          <a:ea typeface="Calibri"/>
                          <a:cs typeface="Calibri"/>
                          <a:sym typeface="Calibri"/>
                        </a:rPr>
                        <a:t> = Performance period has ended; no other revisions permitted</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sng" strike="noStrike" cap="none">
                          <a:solidFill>
                            <a:schemeClr val="hlink"/>
                          </a:solidFill>
                          <a:latin typeface="Calibri"/>
                          <a:ea typeface="Calibri"/>
                          <a:cs typeface="Calibri"/>
                          <a:sym typeface="Calibri"/>
                          <a:hlinkClick r:id="rId10"/>
                        </a:rPr>
                        <a:t>ESSER II</a:t>
                      </a:r>
                      <a:r>
                        <a:rPr lang="en-US" sz="1600" u="none" strike="noStrike" cap="none">
                          <a:solidFill>
                            <a:schemeClr val="dk1"/>
                          </a:solidFill>
                          <a:latin typeface="Calibri"/>
                          <a:ea typeface="Calibri"/>
                          <a:cs typeface="Calibri"/>
                          <a:sym typeface="Calibri"/>
                        </a:rPr>
                        <a:t> = June 30, 2023</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sng" strike="noStrike" cap="none">
                          <a:solidFill>
                            <a:schemeClr val="hlink"/>
                          </a:solidFill>
                          <a:latin typeface="Calibri"/>
                          <a:ea typeface="Calibri"/>
                          <a:cs typeface="Calibri"/>
                          <a:sym typeface="Calibri"/>
                          <a:hlinkClick r:id="rId11"/>
                        </a:rPr>
                        <a:t>ESSER III</a:t>
                      </a:r>
                      <a:r>
                        <a:rPr lang="en-US" sz="1600" u="none" strike="noStrike" cap="none">
                          <a:solidFill>
                            <a:schemeClr val="dk1"/>
                          </a:solidFill>
                          <a:latin typeface="Calibri"/>
                          <a:ea typeface="Calibri"/>
                          <a:cs typeface="Calibri"/>
                          <a:sym typeface="Calibri"/>
                        </a:rPr>
                        <a:t> = June 30, 2024</a:t>
                      </a:r>
                      <a:endParaRPr sz="1600" u="none" strike="noStrike" cap="none">
                        <a:solidFill>
                          <a:schemeClr val="dk1"/>
                        </a:solidFill>
                        <a:latin typeface="Calibri"/>
                        <a:ea typeface="Calibri"/>
                        <a:cs typeface="Calibri"/>
                        <a:sym typeface="Calibri"/>
                      </a:endParaRPr>
                    </a:p>
                  </a:txBody>
                  <a:tcPr marL="91425" marR="91425" marT="0" marB="0">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295400">
                <a:tc>
                  <a:txBody>
                    <a:bodyPr/>
                    <a:lstStyle/>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Throughout the Year</a:t>
                      </a:r>
                      <a:endParaRPr sz="1600" u="none" strike="noStrike" cap="none">
                        <a:solidFill>
                          <a:schemeClr val="dk1"/>
                        </a:solidFill>
                        <a:latin typeface="Calibri"/>
                        <a:ea typeface="Calibri"/>
                        <a:cs typeface="Calibri"/>
                        <a:sym typeface="Calibri"/>
                      </a:endParaRPr>
                    </a:p>
                  </a:txBody>
                  <a:tcPr marL="91425" marR="91425" marT="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Submit a </a:t>
                      </a:r>
                      <a:r>
                        <a:rPr lang="en-US" sz="1600" u="sng" strike="noStrike" cap="none">
                          <a:solidFill>
                            <a:schemeClr val="hlink"/>
                          </a:solidFill>
                          <a:latin typeface="Calibri"/>
                          <a:ea typeface="Calibri"/>
                          <a:cs typeface="Calibri"/>
                          <a:sym typeface="Calibri"/>
                          <a:hlinkClick r:id="rId12"/>
                        </a:rPr>
                        <a:t>request for reimbursement (RFF)</a:t>
                      </a:r>
                      <a:r>
                        <a:rPr lang="en-US" sz="1600" u="none" strike="noStrike" cap="none">
                          <a:solidFill>
                            <a:schemeClr val="dk1"/>
                          </a:solidFill>
                          <a:latin typeface="Calibri"/>
                          <a:ea typeface="Calibri"/>
                          <a:cs typeface="Calibri"/>
                          <a:sym typeface="Calibri"/>
                        </a:rPr>
                        <a:t> as funds are spent</a:t>
                      </a:r>
                      <a:endParaRPr sz="1600" u="none" strike="noStrike" cap="none">
                        <a:solidFill>
                          <a:schemeClr val="dk1"/>
                        </a:solidFill>
                        <a:latin typeface="Calibri"/>
                        <a:ea typeface="Calibri"/>
                        <a:cs typeface="Calibri"/>
                        <a:sym typeface="Calibri"/>
                      </a:endParaRPr>
                    </a:p>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Final date to submit RFF: </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ESSER I = November 15, 2022 (extended deadline)</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ESSER II = October 31, 2023</a:t>
                      </a:r>
                      <a:endParaRPr sz="160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US" sz="1600" u="none" strike="noStrike" cap="none">
                          <a:solidFill>
                            <a:schemeClr val="dk1"/>
                          </a:solidFill>
                          <a:latin typeface="Calibri"/>
                          <a:ea typeface="Calibri"/>
                          <a:cs typeface="Calibri"/>
                          <a:sym typeface="Calibri"/>
                        </a:rPr>
                        <a:t>ESSER III = October 31, 2024</a:t>
                      </a:r>
                      <a:endParaRPr sz="1600" u="none" strike="noStrike" cap="none">
                        <a:solidFill>
                          <a:schemeClr val="dk1"/>
                        </a:solidFill>
                        <a:latin typeface="Calibri"/>
                        <a:ea typeface="Calibri"/>
                        <a:cs typeface="Calibri"/>
                        <a:sym typeface="Calibri"/>
                      </a:endParaRPr>
                    </a:p>
                  </a:txBody>
                  <a:tcPr marL="91425" marR="91425" marT="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17450">
                <a:tc>
                  <a:txBody>
                    <a:bodyPr/>
                    <a:lstStyle/>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Every 6 months</a:t>
                      </a:r>
                      <a:endParaRPr sz="1600" u="none" strike="noStrike" cap="none">
                        <a:solidFill>
                          <a:schemeClr val="dk1"/>
                        </a:solidFill>
                        <a:latin typeface="Calibri"/>
                        <a:ea typeface="Calibri"/>
                        <a:cs typeface="Calibri"/>
                        <a:sym typeface="Calibri"/>
                      </a:endParaRPr>
                    </a:p>
                  </a:txBody>
                  <a:tcPr marL="91425" marR="91425" marT="0" marB="0">
                    <a:lnT w="9525" cap="flat" cmpd="sng">
                      <a:solidFill>
                        <a:srgbClr val="9E9E9E"/>
                      </a:solidFill>
                      <a:prstDash val="solid"/>
                      <a:round/>
                      <a:headEnd type="none" w="sm" len="sm"/>
                      <a:tailEnd type="none" w="sm" len="sm"/>
                    </a:lnT>
                  </a:tcPr>
                </a:tc>
                <a:tc>
                  <a:txBody>
                    <a:bodyPr/>
                    <a:lstStyle/>
                    <a:p>
                      <a:pPr marL="91440" marR="0" lvl="0" indent="0" algn="l" rtl="0">
                        <a:lnSpc>
                          <a:spcPct val="9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Review Safe In-Person Plans and make any necessary changes</a:t>
                      </a:r>
                      <a:endParaRPr sz="1600" u="none" strike="noStrike" cap="none">
                        <a:solidFill>
                          <a:schemeClr val="dk1"/>
                        </a:solidFill>
                        <a:latin typeface="Calibri"/>
                        <a:ea typeface="Calibri"/>
                        <a:cs typeface="Calibri"/>
                        <a:sym typeface="Calibri"/>
                      </a:endParaRPr>
                    </a:p>
                  </a:txBody>
                  <a:tcPr marL="91425" marR="91425" marT="0" marB="0">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518150">
                <a:tc>
                  <a:txBody>
                    <a:bodyPr/>
                    <a:lstStyle/>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Throughout the Year</a:t>
                      </a:r>
                      <a:endParaRPr sz="1600" u="none" strike="noStrike" cap="none">
                        <a:solidFill>
                          <a:schemeClr val="dk1"/>
                        </a:solidFill>
                        <a:latin typeface="Calibri"/>
                        <a:ea typeface="Calibri"/>
                        <a:cs typeface="Calibri"/>
                        <a:sym typeface="Calibri"/>
                      </a:endParaRPr>
                    </a:p>
                  </a:txBody>
                  <a:tcPr marL="91425" marR="91425" marT="0" marB="0"/>
                </a:tc>
                <a:tc>
                  <a:txBody>
                    <a:bodyPr/>
                    <a:lstStyle/>
                    <a:p>
                      <a:pPr marL="91440" marR="0" lvl="0" indent="0" algn="l" rtl="0">
                        <a:lnSpc>
                          <a:spcPct val="9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Notify CDE if the </a:t>
                      </a:r>
                      <a:r>
                        <a:rPr lang="en-US" sz="1600" u="sng" strike="noStrike" cap="none">
                          <a:solidFill>
                            <a:schemeClr val="hlink"/>
                          </a:solidFill>
                          <a:latin typeface="Calibri"/>
                          <a:ea typeface="Calibri"/>
                          <a:cs typeface="Calibri"/>
                          <a:sym typeface="Calibri"/>
                          <a:hlinkClick r:id="rId13"/>
                        </a:rPr>
                        <a:t>LEA’s Use of Funds Plans</a:t>
                      </a:r>
                      <a:r>
                        <a:rPr lang="en-US" sz="1600" u="none" strike="noStrike" cap="none">
                          <a:solidFill>
                            <a:schemeClr val="dk1"/>
                          </a:solidFill>
                          <a:latin typeface="Calibri"/>
                          <a:ea typeface="Calibri"/>
                          <a:cs typeface="Calibri"/>
                          <a:sym typeface="Calibri"/>
                        </a:rPr>
                        <a:t> has been updated or revised; ensure that at least 20% is set aside for addressing learning loss</a:t>
                      </a:r>
                      <a:endParaRPr sz="1600" u="none" strike="noStrike" cap="none">
                        <a:solidFill>
                          <a:schemeClr val="dk1"/>
                        </a:solidFill>
                        <a:latin typeface="Calibri"/>
                        <a:ea typeface="Calibri"/>
                        <a:cs typeface="Calibri"/>
                        <a:sym typeface="Calibri"/>
                      </a:endParaRPr>
                    </a:p>
                  </a:txBody>
                  <a:tcPr marL="91425" marR="91425" marT="0" marB="0"/>
                </a:tc>
                <a:extLst>
                  <a:ext uri="{0D108BD9-81ED-4DB2-BD59-A6C34878D82A}">
                    <a16:rowId xmlns:a16="http://schemas.microsoft.com/office/drawing/2014/main" val="10005"/>
                  </a:ext>
                </a:extLst>
              </a:tr>
              <a:tr h="305150">
                <a:tc>
                  <a:txBody>
                    <a:bodyPr/>
                    <a:lstStyle/>
                    <a:p>
                      <a:pPr marL="91440" marR="0" lvl="0" indent="0" algn="l" rtl="0">
                        <a:lnSpc>
                          <a:spcPct val="100000"/>
                        </a:lnSpc>
                        <a:spcBef>
                          <a:spcPts val="0"/>
                        </a:spcBef>
                        <a:spcAft>
                          <a:spcPts val="0"/>
                        </a:spcAft>
                        <a:buClr>
                          <a:srgbClr val="000000"/>
                        </a:buClr>
                        <a:buSzPts val="1600"/>
                        <a:buFont typeface="Arial"/>
                        <a:buNone/>
                      </a:pPr>
                      <a:r>
                        <a:rPr lang="en-US" sz="1600" u="none" strike="noStrike" cap="none">
                          <a:solidFill>
                            <a:schemeClr val="dk1"/>
                          </a:solidFill>
                          <a:latin typeface="Calibri"/>
                          <a:ea typeface="Calibri"/>
                          <a:cs typeface="Calibri"/>
                          <a:sym typeface="Calibri"/>
                        </a:rPr>
                        <a:t>Each Spring</a:t>
                      </a:r>
                      <a:endParaRPr sz="1600" u="none" strike="noStrike" cap="none">
                        <a:solidFill>
                          <a:schemeClr val="dk1"/>
                        </a:solidFill>
                        <a:latin typeface="Calibri"/>
                        <a:ea typeface="Calibri"/>
                        <a:cs typeface="Calibri"/>
                        <a:sym typeface="Calibri"/>
                      </a:endParaRPr>
                    </a:p>
                  </a:txBody>
                  <a:tcPr marL="91425" marR="91425" marT="0" marB="0"/>
                </a:tc>
                <a:tc>
                  <a:txBody>
                    <a:bodyPr/>
                    <a:lstStyle/>
                    <a:p>
                      <a:pPr marL="91440" marR="0" lvl="0" indent="0" algn="l" rtl="0">
                        <a:lnSpc>
                          <a:spcPct val="90000"/>
                        </a:lnSpc>
                        <a:spcBef>
                          <a:spcPts val="0"/>
                        </a:spcBef>
                        <a:spcAft>
                          <a:spcPts val="0"/>
                        </a:spcAft>
                        <a:buClr>
                          <a:srgbClr val="000000"/>
                        </a:buClr>
                        <a:buSzPts val="1600"/>
                        <a:buFont typeface="Arial"/>
                        <a:buNone/>
                      </a:pPr>
                      <a:r>
                        <a:rPr lang="en-US" sz="1600" u="none" strike="noStrike" cap="none" dirty="0">
                          <a:solidFill>
                            <a:schemeClr val="dk1"/>
                          </a:solidFill>
                          <a:latin typeface="Calibri"/>
                          <a:ea typeface="Calibri"/>
                          <a:cs typeface="Calibri"/>
                          <a:sym typeface="Calibri"/>
                        </a:rPr>
                        <a:t>Submit data to CDE about program implementation for reporting to the U.S. Department of Education </a:t>
                      </a:r>
                      <a:endParaRPr sz="1600" u="none" strike="noStrike" cap="none" dirty="0">
                        <a:solidFill>
                          <a:schemeClr val="dk1"/>
                        </a:solidFill>
                        <a:latin typeface="Calibri"/>
                        <a:ea typeface="Calibri"/>
                        <a:cs typeface="Calibri"/>
                        <a:sym typeface="Calibri"/>
                      </a:endParaRPr>
                    </a:p>
                  </a:txBody>
                  <a:tcPr marL="91425" marR="91425"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fa9e014277_0_20"/>
          <p:cNvSpPr txBox="1">
            <a:spLocks noGrp="1"/>
          </p:cNvSpPr>
          <p:nvPr>
            <p:ph type="ctrTitle"/>
          </p:nvPr>
        </p:nvSpPr>
        <p:spPr>
          <a:xfrm>
            <a:off x="-225" y="2260200"/>
            <a:ext cx="9144300" cy="23376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US">
                <a:latin typeface="Calibri"/>
                <a:ea typeface="Calibri"/>
                <a:cs typeface="Calibri"/>
                <a:sym typeface="Calibri"/>
              </a:rPr>
              <a:t>An Introduction to </a:t>
            </a:r>
            <a:endParaRPr>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r>
              <a:rPr lang="en-US">
                <a:latin typeface="Calibri"/>
                <a:ea typeface="Calibri"/>
                <a:cs typeface="Calibri"/>
                <a:sym typeface="Calibri"/>
              </a:rPr>
              <a:t>The Federal Programs and Supports Unit	</a:t>
            </a:r>
            <a:endParaRPr>
              <a:latin typeface="Calibri"/>
              <a:ea typeface="Calibri"/>
              <a:cs typeface="Calibri"/>
              <a:sym typeface="Calibri"/>
            </a:endParaRPr>
          </a:p>
        </p:txBody>
      </p:sp>
      <p:sp>
        <p:nvSpPr>
          <p:cNvPr id="115" name="Google Shape;115;gfa9e014277_0_20"/>
          <p:cNvSpPr txBox="1">
            <a:spLocks noGrp="1"/>
          </p:cNvSpPr>
          <p:nvPr>
            <p:ph type="sldNum" idx="12"/>
          </p:nvPr>
        </p:nvSpPr>
        <p:spPr>
          <a:xfrm>
            <a:off x="175065" y="6427021"/>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58e85305ad_0_293"/>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77777"/>
              <a:buNone/>
            </a:pPr>
            <a:r>
              <a:rPr lang="en-US" sz="3600">
                <a:latin typeface="Calibri"/>
                <a:ea typeface="Calibri"/>
                <a:cs typeface="Calibri"/>
                <a:sym typeface="Calibri"/>
              </a:rPr>
              <a:t>Networking Time- Breakout Rooms</a:t>
            </a:r>
            <a:endParaRPr sz="3600">
              <a:latin typeface="Calibri"/>
              <a:ea typeface="Calibri"/>
              <a:cs typeface="Calibri"/>
              <a:sym typeface="Calibri"/>
            </a:endParaRPr>
          </a:p>
        </p:txBody>
      </p:sp>
      <p:sp>
        <p:nvSpPr>
          <p:cNvPr id="334" name="Google Shape;334;g158e85305ad_0_293"/>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p>
            <a:pPr marL="457200" lvl="0" indent="-381000" algn="l" rtl="0">
              <a:lnSpc>
                <a:spcPct val="90000"/>
              </a:lnSpc>
              <a:spcBef>
                <a:spcPts val="0"/>
              </a:spcBef>
              <a:spcAft>
                <a:spcPts val="0"/>
              </a:spcAft>
              <a:buSzPts val="2400"/>
              <a:buAutoNum type="arabicPeriod"/>
            </a:pPr>
            <a:r>
              <a:rPr lang="en-US"/>
              <a:t>Share your contact information with your group in the chat</a:t>
            </a:r>
            <a:endParaRPr/>
          </a:p>
          <a:p>
            <a:pPr marL="457200" lvl="0" indent="-381000" algn="l" rtl="0">
              <a:lnSpc>
                <a:spcPct val="90000"/>
              </a:lnSpc>
              <a:spcBef>
                <a:spcPts val="0"/>
              </a:spcBef>
              <a:spcAft>
                <a:spcPts val="0"/>
              </a:spcAft>
              <a:buSzPts val="2400"/>
              <a:buAutoNum type="arabicPeriod"/>
            </a:pPr>
            <a:r>
              <a:rPr lang="en-US"/>
              <a:t>Everyone share:</a:t>
            </a:r>
            <a:endParaRPr/>
          </a:p>
          <a:p>
            <a:pPr marL="914400" lvl="0" indent="-381000" algn="l" rtl="0">
              <a:lnSpc>
                <a:spcPct val="90000"/>
              </a:lnSpc>
              <a:spcBef>
                <a:spcPts val="0"/>
              </a:spcBef>
              <a:spcAft>
                <a:spcPts val="0"/>
              </a:spcAft>
              <a:buSzPts val="2400"/>
              <a:buChar char="•"/>
            </a:pPr>
            <a:r>
              <a:rPr lang="en-US"/>
              <a:t>Describe your role at your LEA </a:t>
            </a:r>
            <a:endParaRPr/>
          </a:p>
          <a:p>
            <a:pPr marL="914400" lvl="0" indent="-381000" algn="l" rtl="0">
              <a:lnSpc>
                <a:spcPct val="90000"/>
              </a:lnSpc>
              <a:spcBef>
                <a:spcPts val="0"/>
              </a:spcBef>
              <a:spcAft>
                <a:spcPts val="0"/>
              </a:spcAft>
              <a:buSzPts val="2400"/>
              <a:buChar char="•"/>
            </a:pPr>
            <a:r>
              <a:rPr lang="en-US"/>
              <a:t>What are your strengths and areas for growth within managing federal programs?</a:t>
            </a:r>
            <a:endParaRPr/>
          </a:p>
          <a:p>
            <a:pPr marL="457200" lvl="0" indent="-381000" algn="l" rtl="0">
              <a:lnSpc>
                <a:spcPct val="90000"/>
              </a:lnSpc>
              <a:spcBef>
                <a:spcPts val="0"/>
              </a:spcBef>
              <a:spcAft>
                <a:spcPts val="0"/>
              </a:spcAft>
              <a:buSzPts val="2400"/>
              <a:buAutoNum type="arabicPeriod"/>
            </a:pPr>
            <a:r>
              <a:rPr lang="en-US"/>
              <a:t>Ask the CDE staff member in your group any questions you have.</a:t>
            </a:r>
            <a:endParaRPr/>
          </a:p>
          <a:p>
            <a:pPr marL="0" lvl="0" indent="0" algn="l" rtl="0">
              <a:lnSpc>
                <a:spcPct val="90000"/>
              </a:lnSpc>
              <a:spcBef>
                <a:spcPts val="0"/>
              </a:spcBef>
              <a:spcAft>
                <a:spcPts val="0"/>
              </a:spcAft>
              <a:buSzPts val="2400"/>
              <a:buNone/>
            </a:pPr>
            <a:endParaRPr/>
          </a:p>
          <a:p>
            <a:pPr marL="0" lvl="0" indent="0" algn="l" rtl="0">
              <a:lnSpc>
                <a:spcPct val="90000"/>
              </a:lnSpc>
              <a:spcBef>
                <a:spcPts val="1000"/>
              </a:spcBef>
              <a:spcAft>
                <a:spcPts val="0"/>
              </a:spcAft>
              <a:buSzPts val="2400"/>
              <a:buNone/>
            </a:pPr>
            <a:endParaRPr/>
          </a:p>
        </p:txBody>
      </p:sp>
      <p:sp>
        <p:nvSpPr>
          <p:cNvPr id="335" name="Google Shape;335;g158e85305ad_0_293"/>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158e85305ad_0_241"/>
          <p:cNvSpPr txBox="1">
            <a:spLocks noGrp="1"/>
          </p:cNvSpPr>
          <p:nvPr>
            <p:ph type="sldNum" idx="12"/>
          </p:nvPr>
        </p:nvSpPr>
        <p:spPr>
          <a:xfrm>
            <a:off x="175065" y="6427021"/>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31</a:t>
            </a:fld>
            <a:endParaRPr/>
          </a:p>
        </p:txBody>
      </p:sp>
      <p:grpSp>
        <p:nvGrpSpPr>
          <p:cNvPr id="341" name="Google Shape;341;g158e85305ad_0_241">
            <a:extLst>
              <a:ext uri="{C183D7F6-B498-43B3-948B-1728B52AA6E4}">
                <adec:decorative xmlns:adec="http://schemas.microsoft.com/office/drawing/2017/decorative" val="1"/>
              </a:ext>
            </a:extLst>
          </p:cNvPr>
          <p:cNvGrpSpPr/>
          <p:nvPr/>
        </p:nvGrpSpPr>
        <p:grpSpPr>
          <a:xfrm>
            <a:off x="624750" y="1516903"/>
            <a:ext cx="7591323" cy="3520476"/>
            <a:chOff x="1198375" y="1769991"/>
            <a:chExt cx="7591323" cy="3520476"/>
          </a:xfrm>
        </p:grpSpPr>
        <p:pic>
          <p:nvPicPr>
            <p:cNvPr id="342" name="Google Shape;342;g158e85305ad_0_241"/>
            <p:cNvPicPr preferRelativeResize="0"/>
            <p:nvPr/>
          </p:nvPicPr>
          <p:blipFill rotWithShape="1">
            <a:blip r:embed="rId3">
              <a:alphaModFix/>
            </a:blip>
            <a:srcRect/>
            <a:stretch/>
          </p:blipFill>
          <p:spPr>
            <a:xfrm>
              <a:off x="3154824" y="2570387"/>
              <a:ext cx="5634874" cy="1717225"/>
            </a:xfrm>
            <a:prstGeom prst="rect">
              <a:avLst/>
            </a:prstGeom>
            <a:noFill/>
            <a:ln>
              <a:noFill/>
            </a:ln>
          </p:spPr>
        </p:pic>
        <p:pic>
          <p:nvPicPr>
            <p:cNvPr id="343" name="Google Shape;343;g158e85305ad_0_241"/>
            <p:cNvPicPr preferRelativeResize="0"/>
            <p:nvPr/>
          </p:nvPicPr>
          <p:blipFill rotWithShape="1">
            <a:blip r:embed="rId4">
              <a:alphaModFix/>
            </a:blip>
            <a:srcRect/>
            <a:stretch/>
          </p:blipFill>
          <p:spPr>
            <a:xfrm>
              <a:off x="1198375" y="1769991"/>
              <a:ext cx="3036226" cy="3520476"/>
            </a:xfrm>
            <a:prstGeom prst="rect">
              <a:avLst/>
            </a:prstGeom>
            <a:noFill/>
            <a:ln>
              <a:noFill/>
            </a:ln>
          </p:spPr>
        </p:pic>
      </p:grpSp>
      <p:sp>
        <p:nvSpPr>
          <p:cNvPr id="3" name="Title 2">
            <a:extLst>
              <a:ext uri="{FF2B5EF4-FFF2-40B4-BE49-F238E27FC236}">
                <a16:creationId xmlns:a16="http://schemas.microsoft.com/office/drawing/2014/main" id="{341C86F9-ADF2-BB1B-08EF-6FD975BE968D}"/>
              </a:ext>
            </a:extLst>
          </p:cNvPr>
          <p:cNvSpPr>
            <a:spLocks noGrp="1"/>
          </p:cNvSpPr>
          <p:nvPr>
            <p:ph type="ctrTitle"/>
          </p:nvPr>
        </p:nvSpPr>
        <p:spPr>
          <a:xfrm>
            <a:off x="-1" y="6858000"/>
            <a:ext cx="9144300" cy="2337600"/>
          </a:xfrm>
        </p:spPr>
        <p:txBody>
          <a:bodyPr spcFirstLastPara="1" wrap="square" lIns="91425" tIns="45700" rIns="91425" bIns="45700" anchor="t" anchorCtr="0">
            <a:normAutofit/>
          </a:bodyPr>
          <a:lstStyle/>
          <a:p>
            <a:r>
              <a:rPr lang="en-US"/>
              <a:t>Questions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ff5160b6db_0_19"/>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600">
                <a:latin typeface="Calibri"/>
                <a:ea typeface="Calibri"/>
                <a:cs typeface="Calibri"/>
                <a:sym typeface="Calibri"/>
              </a:rPr>
              <a:t>Additional </a:t>
            </a:r>
            <a:r>
              <a:rPr lang="en-US" sz="36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Resources</a:t>
            </a:r>
            <a:endParaRPr sz="3600">
              <a:latin typeface="Calibri"/>
              <a:ea typeface="Calibri"/>
              <a:cs typeface="Calibri"/>
              <a:sym typeface="Calibri"/>
            </a:endParaRPr>
          </a:p>
        </p:txBody>
      </p:sp>
      <p:sp>
        <p:nvSpPr>
          <p:cNvPr id="350" name="Google Shape;350;gff5160b6db_0_19"/>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rgbClr val="7F7F7F"/>
                </a:solidFill>
              </a:rPr>
              <a:t>32</a:t>
            </a:fld>
            <a:endParaRPr>
              <a:solidFill>
                <a:srgbClr val="7F7F7F"/>
              </a:solidFill>
            </a:endParaRPr>
          </a:p>
        </p:txBody>
      </p:sp>
      <p:sp>
        <p:nvSpPr>
          <p:cNvPr id="351" name="Google Shape;351;gff5160b6db_0_19"/>
          <p:cNvSpPr txBox="1">
            <a:spLocks noGrp="1"/>
          </p:cNvSpPr>
          <p:nvPr>
            <p:ph type="body" idx="1"/>
          </p:nvPr>
        </p:nvSpPr>
        <p:spPr>
          <a:xfrm>
            <a:off x="397050" y="1253400"/>
            <a:ext cx="8313900" cy="4639500"/>
          </a:xfrm>
          <a:prstGeom prst="rect">
            <a:avLst/>
          </a:prstGeom>
          <a:noFill/>
          <a:ln>
            <a:noFill/>
          </a:ln>
        </p:spPr>
        <p:txBody>
          <a:bodyPr spcFirstLastPara="1" wrap="square" lIns="0" tIns="0" rIns="0" bIns="0" anchor="t" anchorCtr="0">
            <a:noAutofit/>
          </a:bodyPr>
          <a:lstStyle/>
          <a:p>
            <a:pPr marL="457200" lvl="0" indent="-368300" algn="l" rtl="0">
              <a:lnSpc>
                <a:spcPct val="100000"/>
              </a:lnSpc>
              <a:spcBef>
                <a:spcPts val="0"/>
              </a:spcBef>
              <a:spcAft>
                <a:spcPts val="0"/>
              </a:spcAft>
              <a:buSzPts val="2200"/>
              <a:buChar char="•"/>
            </a:pPr>
            <a:r>
              <a:rPr lang="en-US" sz="2200" u="sng">
                <a:solidFill>
                  <a:schemeClr val="hlink"/>
                </a:solidFill>
                <a:hlinkClick r:id="rId3"/>
              </a:rPr>
              <a:t>ESEA Regional Contacts</a:t>
            </a:r>
            <a:endParaRPr sz="2200" u="sng">
              <a:solidFill>
                <a:schemeClr val="hlink"/>
              </a:solidFill>
            </a:endParaRPr>
          </a:p>
          <a:p>
            <a:pPr marL="457200" lvl="0" indent="-368300" algn="l" rtl="0">
              <a:lnSpc>
                <a:spcPct val="100000"/>
              </a:lnSpc>
              <a:spcBef>
                <a:spcPts val="0"/>
              </a:spcBef>
              <a:spcAft>
                <a:spcPts val="0"/>
              </a:spcAft>
              <a:buSzPts val="2200"/>
              <a:buChar char="•"/>
            </a:pPr>
            <a:r>
              <a:rPr lang="en-US" sz="2200" u="sng">
                <a:solidFill>
                  <a:schemeClr val="hlink"/>
                </a:solidFill>
                <a:hlinkClick r:id="rId4"/>
              </a:rPr>
              <a:t>New Directors’ Launchpad</a:t>
            </a:r>
            <a:endParaRPr sz="2200" u="sng">
              <a:solidFill>
                <a:schemeClr val="hlink"/>
              </a:solidFill>
            </a:endParaRPr>
          </a:p>
          <a:p>
            <a:pPr marL="457200" lvl="0" indent="-368300" algn="l" rtl="0">
              <a:lnSpc>
                <a:spcPct val="100000"/>
              </a:lnSpc>
              <a:spcBef>
                <a:spcPts val="0"/>
              </a:spcBef>
              <a:spcAft>
                <a:spcPts val="0"/>
              </a:spcAft>
              <a:buSzPts val="2200"/>
              <a:buChar char="•"/>
            </a:pPr>
            <a:r>
              <a:rPr lang="en-US" sz="2200" u="sng">
                <a:solidFill>
                  <a:schemeClr val="hlink"/>
                </a:solidFill>
                <a:hlinkClick r:id="rId5"/>
              </a:rPr>
              <a:t>Year-At-A-Glance</a:t>
            </a:r>
            <a:endParaRPr sz="2200" u="sng">
              <a:solidFill>
                <a:schemeClr val="hlink"/>
              </a:solidFill>
            </a:endParaRPr>
          </a:p>
          <a:p>
            <a:pPr marL="457200" lvl="0" indent="-368300" algn="l" rtl="0">
              <a:lnSpc>
                <a:spcPct val="100000"/>
              </a:lnSpc>
              <a:spcBef>
                <a:spcPts val="0"/>
              </a:spcBef>
              <a:spcAft>
                <a:spcPts val="0"/>
              </a:spcAft>
              <a:buSzPts val="2200"/>
              <a:buChar char="•"/>
            </a:pPr>
            <a:r>
              <a:rPr lang="en-US" sz="2200"/>
              <a:t>Monthly Newsletter – The Beeline</a:t>
            </a:r>
            <a:endParaRPr sz="2200"/>
          </a:p>
          <a:p>
            <a:pPr marL="914400" lvl="1" indent="-368300" algn="l" rtl="0">
              <a:lnSpc>
                <a:spcPct val="100000"/>
              </a:lnSpc>
              <a:spcBef>
                <a:spcPts val="0"/>
              </a:spcBef>
              <a:spcAft>
                <a:spcPts val="0"/>
              </a:spcAft>
              <a:buSzPts val="2200"/>
              <a:buChar char="•"/>
            </a:pPr>
            <a:r>
              <a:rPr lang="en-US" sz="2200"/>
              <a:t>Email Emily Owen to be added to the listserv</a:t>
            </a:r>
            <a:endParaRPr sz="2200"/>
          </a:p>
          <a:p>
            <a:pPr marL="457200" lvl="0" indent="-368300" algn="l" rtl="0">
              <a:lnSpc>
                <a:spcPct val="100000"/>
              </a:lnSpc>
              <a:spcBef>
                <a:spcPts val="0"/>
              </a:spcBef>
              <a:spcAft>
                <a:spcPts val="0"/>
              </a:spcAft>
              <a:buSzPts val="2200"/>
              <a:buChar char="•"/>
            </a:pPr>
            <a:r>
              <a:rPr lang="en-US" sz="2200"/>
              <a:t>Bi-weekly Office Hours</a:t>
            </a:r>
            <a:endParaRPr sz="2200"/>
          </a:p>
          <a:p>
            <a:pPr marL="914400" lvl="1" indent="-368300" algn="l" rtl="0">
              <a:lnSpc>
                <a:spcPct val="100000"/>
              </a:lnSpc>
              <a:spcBef>
                <a:spcPts val="0"/>
              </a:spcBef>
              <a:spcAft>
                <a:spcPts val="0"/>
              </a:spcAft>
              <a:buSzPts val="2200"/>
              <a:buChar char="•"/>
            </a:pPr>
            <a:r>
              <a:rPr lang="en-US" sz="2200"/>
              <a:t>Opportunity to hear latest news, upcoming requirements, engage with other LEAs, and ask CDE staff questions</a:t>
            </a:r>
            <a:endParaRPr sz="2200"/>
          </a:p>
          <a:p>
            <a:pPr marL="914400" lvl="1" indent="-368300" algn="l" rtl="0">
              <a:lnSpc>
                <a:spcPct val="100000"/>
              </a:lnSpc>
              <a:spcBef>
                <a:spcPts val="0"/>
              </a:spcBef>
              <a:spcAft>
                <a:spcPts val="0"/>
              </a:spcAft>
              <a:buSzPts val="2200"/>
              <a:buChar char="•"/>
            </a:pPr>
            <a:r>
              <a:rPr lang="en-US" sz="2200"/>
              <a:t>Every other Thursday, from 2:00 to 3:30 [Next Office Hours, November 17, 2022]</a:t>
            </a:r>
            <a:endParaRPr sz="2200"/>
          </a:p>
          <a:p>
            <a:pPr marL="914400" lvl="1" indent="-368300" algn="l" rtl="0">
              <a:lnSpc>
                <a:spcPct val="100000"/>
              </a:lnSpc>
              <a:spcBef>
                <a:spcPts val="0"/>
              </a:spcBef>
              <a:spcAft>
                <a:spcPts val="0"/>
              </a:spcAft>
              <a:buSzPts val="2200"/>
              <a:buChar char="•"/>
            </a:pPr>
            <a:r>
              <a:rPr lang="en-US" sz="2200" u="sng">
                <a:solidFill>
                  <a:schemeClr val="hlink"/>
                </a:solidFill>
                <a:hlinkClick r:id="rId6"/>
              </a:rPr>
              <a:t>Register in advance</a:t>
            </a:r>
            <a:endParaRPr sz="2200" u="sng">
              <a:solidFill>
                <a:schemeClr val="hlink"/>
              </a:solidFill>
            </a:endParaRPr>
          </a:p>
          <a:p>
            <a:pPr marL="914400" lvl="1" indent="-368300" algn="l" rtl="0">
              <a:lnSpc>
                <a:spcPct val="100000"/>
              </a:lnSpc>
              <a:spcBef>
                <a:spcPts val="0"/>
              </a:spcBef>
              <a:spcAft>
                <a:spcPts val="0"/>
              </a:spcAft>
              <a:buSzPts val="2200"/>
              <a:buChar char="•"/>
            </a:pPr>
            <a:r>
              <a:rPr lang="en-US" sz="2200"/>
              <a:t>Email Emily Owen with any questions or topics for upcoming meetings</a:t>
            </a:r>
            <a:endParaRPr sz="2200"/>
          </a:p>
          <a:p>
            <a:pPr marL="0" lvl="0" indent="0" algn="l" rtl="0">
              <a:lnSpc>
                <a:spcPct val="90000"/>
              </a:lnSpc>
              <a:spcBef>
                <a:spcPts val="1000"/>
              </a:spcBef>
              <a:spcAft>
                <a:spcPts val="0"/>
              </a:spcAft>
              <a:buSzPts val="2400"/>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158e85305ad_0_249"/>
          <p:cNvSpPr txBox="1">
            <a:spLocks noGrp="1"/>
          </p:cNvSpPr>
          <p:nvPr>
            <p:ph type="title"/>
          </p:nvPr>
        </p:nvSpPr>
        <p:spPr>
          <a:xfrm>
            <a:off x="385650" y="27875"/>
            <a:ext cx="87585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000">
                <a:latin typeface="Calibri"/>
                <a:ea typeface="Calibri"/>
                <a:cs typeface="Calibri"/>
                <a:sym typeface="Calibri"/>
              </a:rPr>
              <a:t>Federal Programs and Supports Unit (FPSU)</a:t>
            </a:r>
            <a:br>
              <a:rPr lang="en-US" sz="3000">
                <a:latin typeface="Calibri"/>
                <a:ea typeface="Calibri"/>
                <a:cs typeface="Calibri"/>
                <a:sym typeface="Calibri"/>
              </a:rPr>
            </a:br>
            <a:r>
              <a:rPr lang="en-US" sz="3000">
                <a:latin typeface="Calibri"/>
                <a:ea typeface="Calibri"/>
                <a:cs typeface="Calibri"/>
                <a:sym typeface="Calibri"/>
              </a:rPr>
              <a:t>Administration</a:t>
            </a:r>
            <a:endParaRPr sz="3000">
              <a:latin typeface="Calibri"/>
              <a:ea typeface="Calibri"/>
              <a:cs typeface="Calibri"/>
              <a:sym typeface="Calibri"/>
            </a:endParaRPr>
          </a:p>
        </p:txBody>
      </p:sp>
      <p:sp>
        <p:nvSpPr>
          <p:cNvPr id="358" name="Google Shape;358;g158e85305ad_0_249"/>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33</a:t>
            </a:fld>
            <a:endParaRPr/>
          </a:p>
        </p:txBody>
      </p:sp>
      <p:graphicFrame>
        <p:nvGraphicFramePr>
          <p:cNvPr id="359" name="Google Shape;359;g158e85305ad_0_249"/>
          <p:cNvGraphicFramePr/>
          <p:nvPr>
            <p:extLst>
              <p:ext uri="{D42A27DB-BD31-4B8C-83A1-F6EECF244321}">
                <p14:modId xmlns:p14="http://schemas.microsoft.com/office/powerpoint/2010/main" val="2867244666"/>
              </p:ext>
            </p:extLst>
          </p:nvPr>
        </p:nvGraphicFramePr>
        <p:xfrm>
          <a:off x="385638" y="1258450"/>
          <a:ext cx="8372700" cy="4271935"/>
        </p:xfrm>
        <a:graphic>
          <a:graphicData uri="http://schemas.openxmlformats.org/drawingml/2006/table">
            <a:tbl>
              <a:tblPr firstRow="1">
                <a:noFill/>
                <a:tableStyleId>{657CA92A-2C3B-4BCE-97C7-4902AA44F6E4}</a:tableStyleId>
              </a:tblPr>
              <a:tblGrid>
                <a:gridCol w="2034075">
                  <a:extLst>
                    <a:ext uri="{9D8B030D-6E8A-4147-A177-3AD203B41FA5}">
                      <a16:colId xmlns:a16="http://schemas.microsoft.com/office/drawing/2014/main" val="20000"/>
                    </a:ext>
                  </a:extLst>
                </a:gridCol>
                <a:gridCol w="2200650">
                  <a:extLst>
                    <a:ext uri="{9D8B030D-6E8A-4147-A177-3AD203B41FA5}">
                      <a16:colId xmlns:a16="http://schemas.microsoft.com/office/drawing/2014/main" val="20001"/>
                    </a:ext>
                  </a:extLst>
                </a:gridCol>
                <a:gridCol w="1336975">
                  <a:extLst>
                    <a:ext uri="{9D8B030D-6E8A-4147-A177-3AD203B41FA5}">
                      <a16:colId xmlns:a16="http://schemas.microsoft.com/office/drawing/2014/main" val="20002"/>
                    </a:ext>
                  </a:extLst>
                </a:gridCol>
                <a:gridCol w="2801000">
                  <a:extLst>
                    <a:ext uri="{9D8B030D-6E8A-4147-A177-3AD203B41FA5}">
                      <a16:colId xmlns:a16="http://schemas.microsoft.com/office/drawing/2014/main" val="20003"/>
                    </a:ext>
                  </a:extLst>
                </a:gridCol>
              </a:tblGrid>
              <a:tr h="610750">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FPSU Admin</a:t>
                      </a:r>
                      <a:endParaRPr sz="18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Position</a:t>
                      </a:r>
                      <a:endParaRPr sz="18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Phone</a:t>
                      </a:r>
                      <a:endParaRPr sz="18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u="none" strike="noStrike" cap="none">
                          <a:latin typeface="Calibri"/>
                          <a:ea typeface="Calibri"/>
                          <a:cs typeface="Calibri"/>
                          <a:sym typeface="Calibri"/>
                        </a:rPr>
                        <a:t>E-mail</a:t>
                      </a:r>
                      <a:endParaRPr sz="18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6717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Nazanin (Nazie) Mohajeri-Nelson</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Executive Director of FPSU</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720-626-3895</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mohajeri-nelson_n@cde.state.co.us</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6717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Tammy Giessinger</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Supervisor of Program Monitoring and Title IV Coordinator</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720-827-5291</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giessinger_t@cde.state.co.us</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717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Laura Meushaw</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33333"/>
                          </a:solidFill>
                          <a:latin typeface="Calibri"/>
                          <a:ea typeface="Calibri"/>
                          <a:cs typeface="Calibri"/>
                          <a:sym typeface="Calibri"/>
                        </a:rPr>
                        <a:t>Supervisor of Program Implementation and Title I Coordinator</a:t>
                      </a:r>
                      <a:endParaRPr sz="1400" u="none" strike="noStrike" cap="none">
                        <a:solidFill>
                          <a:srgbClr val="333333"/>
                        </a:solidFill>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720-728-9023</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meushaw_l@cde.state.co.us</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6717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Tina Negley</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33333"/>
                          </a:solidFill>
                          <a:latin typeface="Calibri"/>
                          <a:ea typeface="Calibri"/>
                          <a:cs typeface="Calibri"/>
                          <a:sym typeface="Calibri"/>
                        </a:rPr>
                        <a:t>Supervisor of</a:t>
                      </a:r>
                      <a:endParaRPr sz="1400" u="none" strike="noStrike" cap="none">
                        <a:solidFill>
                          <a:srgbClr val="33333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333333"/>
                          </a:solidFill>
                          <a:latin typeface="Calibri"/>
                          <a:ea typeface="Calibri"/>
                          <a:cs typeface="Calibri"/>
                          <a:sym typeface="Calibri"/>
                        </a:rPr>
                        <a:t>Program Effectiveness</a:t>
                      </a:r>
                      <a:endParaRPr sz="1400" u="none" strike="noStrike" cap="none">
                        <a:solidFill>
                          <a:srgbClr val="333333"/>
                        </a:solidFill>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720-766-2793</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negley_t@cde.state.co.us</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6717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Emily Owen</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Program</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Support II</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Calibri"/>
                          <a:ea typeface="Calibri"/>
                          <a:cs typeface="Calibri"/>
                          <a:sym typeface="Calibri"/>
                        </a:rPr>
                        <a:t>720-661-9065</a:t>
                      </a:r>
                      <a:endParaRPr sz="14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Calibri"/>
                          <a:ea typeface="Calibri"/>
                          <a:cs typeface="Calibri"/>
                          <a:sym typeface="Calibri"/>
                        </a:rPr>
                        <a:t>owen_e@cde.state.co.us</a:t>
                      </a:r>
                      <a:endParaRPr sz="1400" u="none" strike="noStrike" cap="none" dirty="0">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58e85305ad_0_263"/>
          <p:cNvSpPr txBox="1">
            <a:spLocks noGrp="1"/>
          </p:cNvSpPr>
          <p:nvPr>
            <p:ph type="title"/>
          </p:nvPr>
        </p:nvSpPr>
        <p:spPr>
          <a:xfrm>
            <a:off x="385650" y="104075"/>
            <a:ext cx="83727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latin typeface="Calibri"/>
                <a:ea typeface="Calibri"/>
                <a:cs typeface="Calibri"/>
                <a:sym typeface="Calibri"/>
              </a:rPr>
              <a:t>Federal Programs and Supports Unit (FPSU)</a:t>
            </a:r>
            <a:br>
              <a:rPr lang="en-US">
                <a:latin typeface="Calibri"/>
                <a:ea typeface="Calibri"/>
                <a:cs typeface="Calibri"/>
                <a:sym typeface="Calibri"/>
              </a:rPr>
            </a:br>
            <a:r>
              <a:rPr lang="en-US">
                <a:latin typeface="Calibri"/>
                <a:ea typeface="Calibri"/>
                <a:cs typeface="Calibri"/>
                <a:sym typeface="Calibri"/>
              </a:rPr>
              <a:t>ESEA Program Specialists</a:t>
            </a:r>
            <a:endParaRPr>
              <a:latin typeface="Calibri"/>
              <a:ea typeface="Calibri"/>
              <a:cs typeface="Calibri"/>
              <a:sym typeface="Calibri"/>
            </a:endParaRPr>
          </a:p>
        </p:txBody>
      </p:sp>
      <p:sp>
        <p:nvSpPr>
          <p:cNvPr id="366" name="Google Shape;366;g158e85305ad_0_263"/>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34</a:t>
            </a:fld>
            <a:endParaRPr/>
          </a:p>
        </p:txBody>
      </p:sp>
      <p:graphicFrame>
        <p:nvGraphicFramePr>
          <p:cNvPr id="367" name="Google Shape;367;g158e85305ad_0_263"/>
          <p:cNvGraphicFramePr/>
          <p:nvPr>
            <p:extLst>
              <p:ext uri="{D42A27DB-BD31-4B8C-83A1-F6EECF244321}">
                <p14:modId xmlns:p14="http://schemas.microsoft.com/office/powerpoint/2010/main" val="193672866"/>
              </p:ext>
            </p:extLst>
          </p:nvPr>
        </p:nvGraphicFramePr>
        <p:xfrm>
          <a:off x="242550" y="1281313"/>
          <a:ext cx="8658900" cy="3780855"/>
        </p:xfrm>
        <a:graphic>
          <a:graphicData uri="http://schemas.openxmlformats.org/drawingml/2006/table">
            <a:tbl>
              <a:tblPr firstRow="1">
                <a:noFill/>
                <a:tableStyleId>{4F5D451E-616F-4D91-9B97-7781C9CF0D97}</a:tableStyleId>
              </a:tblPr>
              <a:tblGrid>
                <a:gridCol w="2164725">
                  <a:extLst>
                    <a:ext uri="{9D8B030D-6E8A-4147-A177-3AD203B41FA5}">
                      <a16:colId xmlns:a16="http://schemas.microsoft.com/office/drawing/2014/main" val="20000"/>
                    </a:ext>
                  </a:extLst>
                </a:gridCol>
                <a:gridCol w="2409025">
                  <a:extLst>
                    <a:ext uri="{9D8B030D-6E8A-4147-A177-3AD203B41FA5}">
                      <a16:colId xmlns:a16="http://schemas.microsoft.com/office/drawing/2014/main" val="20001"/>
                    </a:ext>
                  </a:extLst>
                </a:gridCol>
                <a:gridCol w="1542850">
                  <a:extLst>
                    <a:ext uri="{9D8B030D-6E8A-4147-A177-3AD203B41FA5}">
                      <a16:colId xmlns:a16="http://schemas.microsoft.com/office/drawing/2014/main" val="20002"/>
                    </a:ext>
                  </a:extLst>
                </a:gridCol>
                <a:gridCol w="2542300">
                  <a:extLst>
                    <a:ext uri="{9D8B030D-6E8A-4147-A177-3AD203B41FA5}">
                      <a16:colId xmlns:a16="http://schemas.microsoft.com/office/drawing/2014/main" val="20003"/>
                    </a:ext>
                  </a:extLst>
                </a:gridCol>
              </a:tblGrid>
              <a:tr h="50847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ESEA Contacts</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Position</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Phone</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E-mail</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5084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Evita Byrd</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33333"/>
                          </a:solidFill>
                          <a:latin typeface="Calibri"/>
                          <a:ea typeface="Calibri"/>
                          <a:cs typeface="Calibri"/>
                          <a:sym typeface="Calibri"/>
                        </a:rPr>
                        <a:t>ESEA Title I Specialist</a:t>
                      </a:r>
                      <a:endParaRPr sz="1600" u="none" strike="noStrike" cap="none">
                        <a:solidFill>
                          <a:srgbClr val="333333"/>
                        </a:solidFill>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720-347-5667</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byrd_e@cde.state.co.us</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5285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Nathan Hickman</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33333"/>
                          </a:solidFill>
                          <a:latin typeface="Calibri"/>
                          <a:ea typeface="Calibri"/>
                          <a:cs typeface="Calibri"/>
                          <a:sym typeface="Calibri"/>
                        </a:rPr>
                        <a:t>ESEA Titles I, Part D and IV-A</a:t>
                      </a:r>
                      <a:endParaRPr sz="1600" u="none" strike="noStrike" cap="none">
                        <a:solidFill>
                          <a:srgbClr val="333333"/>
                        </a:solidFill>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720-833-8194</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hickman_n@cde.state.co.us</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084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Karen Bixler</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33333"/>
                          </a:solidFill>
                          <a:latin typeface="Calibri"/>
                          <a:ea typeface="Calibri"/>
                          <a:cs typeface="Calibri"/>
                          <a:sym typeface="Calibri"/>
                        </a:rPr>
                        <a:t>ESEA Title II</a:t>
                      </a:r>
                      <a:endParaRPr sz="1600" u="none" strike="noStrike" cap="none">
                        <a:solidFill>
                          <a:srgbClr val="33333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33333"/>
                          </a:solidFill>
                          <a:latin typeface="Calibri"/>
                          <a:ea typeface="Calibri"/>
                          <a:cs typeface="Calibri"/>
                          <a:sym typeface="Calibri"/>
                        </a:rPr>
                        <a:t>Specialist</a:t>
                      </a:r>
                      <a:endParaRPr sz="1600" u="none" strike="noStrike" cap="none">
                        <a:solidFill>
                          <a:srgbClr val="333333"/>
                        </a:solidFill>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720-357-4864</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bixler_k@cde.state.co.us</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5084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Rachel Temple</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33333"/>
                          </a:solidFill>
                          <a:latin typeface="Calibri"/>
                          <a:ea typeface="Calibri"/>
                          <a:cs typeface="Calibri"/>
                          <a:sym typeface="Calibri"/>
                        </a:rPr>
                        <a:t>ESEA Title III Specialist</a:t>
                      </a:r>
                      <a:endParaRPr sz="1600" u="none" strike="noStrike" cap="none">
                        <a:solidFill>
                          <a:srgbClr val="333333"/>
                        </a:solidFill>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720-202-6135</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temple_r@cde.state.co.us</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307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Shannon Wilson</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33333"/>
                          </a:solidFill>
                          <a:latin typeface="Calibri"/>
                          <a:ea typeface="Calibri"/>
                          <a:cs typeface="Calibri"/>
                          <a:sym typeface="Calibri"/>
                        </a:rPr>
                        <a:t>ESEA/ESSER Grants Administration Coordinator</a:t>
                      </a:r>
                      <a:endParaRPr sz="1600" u="none" strike="noStrike" cap="none">
                        <a:solidFill>
                          <a:srgbClr val="333333"/>
                        </a:solidFill>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720-456-9701</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Calibri"/>
                          <a:ea typeface="Calibri"/>
                          <a:cs typeface="Calibri"/>
                          <a:sym typeface="Calibri"/>
                        </a:rPr>
                        <a:t>wilson_s@cde.state.co.us</a:t>
                      </a:r>
                      <a:endParaRPr sz="1600" u="none" strike="noStrike" cap="none" dirty="0">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158e85305ad_0_273"/>
          <p:cNvSpPr txBox="1">
            <a:spLocks noGrp="1"/>
          </p:cNvSpPr>
          <p:nvPr>
            <p:ph type="title"/>
          </p:nvPr>
        </p:nvSpPr>
        <p:spPr>
          <a:xfrm>
            <a:off x="385650" y="104075"/>
            <a:ext cx="83727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a:latin typeface="Calibri"/>
                <a:ea typeface="Calibri"/>
                <a:cs typeface="Calibri"/>
                <a:sym typeface="Calibri"/>
              </a:rPr>
              <a:t>Federal Programs and Supports Unit (FPSU)</a:t>
            </a:r>
            <a:br>
              <a:rPr lang="en-US">
                <a:latin typeface="Calibri"/>
                <a:ea typeface="Calibri"/>
                <a:cs typeface="Calibri"/>
                <a:sym typeface="Calibri"/>
              </a:rPr>
            </a:br>
            <a:r>
              <a:rPr lang="en-US">
                <a:latin typeface="Calibri"/>
                <a:ea typeface="Calibri"/>
                <a:cs typeface="Calibri"/>
                <a:sym typeface="Calibri"/>
              </a:rPr>
              <a:t>ESSER Program Specialists</a:t>
            </a:r>
            <a:endParaRPr>
              <a:latin typeface="Calibri"/>
              <a:ea typeface="Calibri"/>
              <a:cs typeface="Calibri"/>
              <a:sym typeface="Calibri"/>
            </a:endParaRPr>
          </a:p>
        </p:txBody>
      </p:sp>
      <p:sp>
        <p:nvSpPr>
          <p:cNvPr id="374" name="Google Shape;374;g158e85305ad_0_273"/>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35</a:t>
            </a:fld>
            <a:endParaRPr/>
          </a:p>
        </p:txBody>
      </p:sp>
      <p:graphicFrame>
        <p:nvGraphicFramePr>
          <p:cNvPr id="375" name="Google Shape;375;g158e85305ad_0_273"/>
          <p:cNvGraphicFramePr/>
          <p:nvPr>
            <p:extLst>
              <p:ext uri="{D42A27DB-BD31-4B8C-83A1-F6EECF244321}">
                <p14:modId xmlns:p14="http://schemas.microsoft.com/office/powerpoint/2010/main" val="2498505365"/>
              </p:ext>
            </p:extLst>
          </p:nvPr>
        </p:nvGraphicFramePr>
        <p:xfrm>
          <a:off x="302100" y="1358694"/>
          <a:ext cx="8539800" cy="4322055"/>
        </p:xfrm>
        <a:graphic>
          <a:graphicData uri="http://schemas.openxmlformats.org/drawingml/2006/table">
            <a:tbl>
              <a:tblPr firstRow="1">
                <a:noFill/>
                <a:tableStyleId>{4F5D451E-616F-4D91-9B97-7781C9CF0D97}</a:tableStyleId>
              </a:tblPr>
              <a:tblGrid>
                <a:gridCol w="2134950">
                  <a:extLst>
                    <a:ext uri="{9D8B030D-6E8A-4147-A177-3AD203B41FA5}">
                      <a16:colId xmlns:a16="http://schemas.microsoft.com/office/drawing/2014/main" val="20000"/>
                    </a:ext>
                  </a:extLst>
                </a:gridCol>
                <a:gridCol w="2114800">
                  <a:extLst>
                    <a:ext uri="{9D8B030D-6E8A-4147-A177-3AD203B41FA5}">
                      <a16:colId xmlns:a16="http://schemas.microsoft.com/office/drawing/2014/main" val="20001"/>
                    </a:ext>
                  </a:extLst>
                </a:gridCol>
                <a:gridCol w="1514025">
                  <a:extLst>
                    <a:ext uri="{9D8B030D-6E8A-4147-A177-3AD203B41FA5}">
                      <a16:colId xmlns:a16="http://schemas.microsoft.com/office/drawing/2014/main" val="20002"/>
                    </a:ext>
                  </a:extLst>
                </a:gridCol>
                <a:gridCol w="2776025">
                  <a:extLst>
                    <a:ext uri="{9D8B030D-6E8A-4147-A177-3AD203B41FA5}">
                      <a16:colId xmlns:a16="http://schemas.microsoft.com/office/drawing/2014/main" val="20003"/>
                    </a:ext>
                  </a:extLst>
                </a:gridCol>
              </a:tblGrid>
              <a:tr h="4817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ESSER Contacts</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Position</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Phone</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E-mail</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580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Kim Boylan</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ESSER Monitoring Specialist</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720-354-7031</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sng" strike="noStrike" cap="none">
                          <a:latin typeface="Calibri"/>
                          <a:ea typeface="Calibri"/>
                          <a:cs typeface="Calibri"/>
                          <a:sym typeface="Calibri"/>
                        </a:rPr>
                        <a:t>boylan_k@cde.state.co.us</a:t>
                      </a:r>
                      <a:endParaRPr sz="1600" u="sng"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6086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Kristin Crumley</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ESSER Monitoring Specialist</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720-660-1369</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sng" strike="noStrike" cap="none">
                          <a:latin typeface="Calibri"/>
                          <a:ea typeface="Calibri"/>
                          <a:cs typeface="Calibri"/>
                          <a:sym typeface="Calibri"/>
                        </a:rPr>
                        <a:t>crumley_k@cde.state.co.us</a:t>
                      </a:r>
                      <a:endParaRPr sz="1600" u="sng"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086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Mackenzie Owens</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ESSER</a:t>
                      </a: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Monitoring and Report Specialist</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720-601-7112</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sng" strike="noStrike" cap="none">
                          <a:latin typeface="Calibri"/>
                          <a:ea typeface="Calibri"/>
                          <a:cs typeface="Calibri"/>
                          <a:sym typeface="Calibri"/>
                        </a:rPr>
                        <a:t>owens_m@cde.state.co.us</a:t>
                      </a:r>
                      <a:endParaRPr sz="1600" u="sng"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5800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Jonathan Schelke</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ESSER Monitoring Specialist</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720-388-0842</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sng" strike="noStrike" cap="none">
                          <a:latin typeface="Calibri"/>
                          <a:ea typeface="Calibri"/>
                          <a:cs typeface="Calibri"/>
                          <a:sym typeface="Calibri"/>
                        </a:rPr>
                        <a:t>schelke_j@cde.state.co.us</a:t>
                      </a:r>
                      <a:endParaRPr sz="1600" u="sng"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551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Shannon Wilson</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ESEA/ESSER</a:t>
                      </a: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Grants Administration Coordinator</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720-456-9701</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sng" strike="noStrike" cap="none" dirty="0">
                          <a:latin typeface="Calibri"/>
                          <a:ea typeface="Calibri"/>
                          <a:cs typeface="Calibri"/>
                          <a:sym typeface="Calibri"/>
                        </a:rPr>
                        <a:t>wilson_s@cde.state.co.us</a:t>
                      </a:r>
                      <a:endParaRPr sz="1600" u="sng" strike="noStrike" cap="none" dirty="0">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158e85305ad_0_283"/>
          <p:cNvSpPr txBox="1">
            <a:spLocks noGrp="1"/>
          </p:cNvSpPr>
          <p:nvPr>
            <p:ph type="title"/>
          </p:nvPr>
        </p:nvSpPr>
        <p:spPr>
          <a:xfrm>
            <a:off x="332675" y="87075"/>
            <a:ext cx="81981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dirty="0">
                <a:latin typeface="Calibri"/>
                <a:ea typeface="Calibri"/>
                <a:cs typeface="Calibri"/>
                <a:sym typeface="Calibri"/>
              </a:rPr>
              <a:t>Federal Accountability, Program Evaluation, and Reporting Specialists</a:t>
            </a:r>
            <a:endParaRPr dirty="0">
              <a:latin typeface="Calibri"/>
              <a:ea typeface="Calibri"/>
              <a:cs typeface="Calibri"/>
              <a:sym typeface="Calibri"/>
            </a:endParaRPr>
          </a:p>
        </p:txBody>
      </p:sp>
      <p:sp>
        <p:nvSpPr>
          <p:cNvPr id="382" name="Google Shape;382;g158e85305ad_0_283"/>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36</a:t>
            </a:fld>
            <a:endParaRPr/>
          </a:p>
        </p:txBody>
      </p:sp>
      <p:graphicFrame>
        <p:nvGraphicFramePr>
          <p:cNvPr id="383" name="Google Shape;383;g158e85305ad_0_283"/>
          <p:cNvGraphicFramePr/>
          <p:nvPr>
            <p:extLst>
              <p:ext uri="{D42A27DB-BD31-4B8C-83A1-F6EECF244321}">
                <p14:modId xmlns:p14="http://schemas.microsoft.com/office/powerpoint/2010/main" val="1641284848"/>
              </p:ext>
            </p:extLst>
          </p:nvPr>
        </p:nvGraphicFramePr>
        <p:xfrm>
          <a:off x="259425" y="1326807"/>
          <a:ext cx="8625150" cy="2638700"/>
        </p:xfrm>
        <a:graphic>
          <a:graphicData uri="http://schemas.openxmlformats.org/drawingml/2006/table">
            <a:tbl>
              <a:tblPr firstRow="1">
                <a:noFill/>
                <a:tableStyleId>{4F5D451E-616F-4D91-9B97-7781C9CF0D97}</a:tableStyleId>
              </a:tblPr>
              <a:tblGrid>
                <a:gridCol w="2156300">
                  <a:extLst>
                    <a:ext uri="{9D8B030D-6E8A-4147-A177-3AD203B41FA5}">
                      <a16:colId xmlns:a16="http://schemas.microsoft.com/office/drawing/2014/main" val="20000"/>
                    </a:ext>
                  </a:extLst>
                </a:gridCol>
                <a:gridCol w="2396175">
                  <a:extLst>
                    <a:ext uri="{9D8B030D-6E8A-4147-A177-3AD203B41FA5}">
                      <a16:colId xmlns:a16="http://schemas.microsoft.com/office/drawing/2014/main" val="20001"/>
                    </a:ext>
                  </a:extLst>
                </a:gridCol>
                <a:gridCol w="1541050">
                  <a:extLst>
                    <a:ext uri="{9D8B030D-6E8A-4147-A177-3AD203B41FA5}">
                      <a16:colId xmlns:a16="http://schemas.microsoft.com/office/drawing/2014/main" val="20002"/>
                    </a:ext>
                  </a:extLst>
                </a:gridCol>
                <a:gridCol w="2531625">
                  <a:extLst>
                    <a:ext uri="{9D8B030D-6E8A-4147-A177-3AD203B41FA5}">
                      <a16:colId xmlns:a16="http://schemas.microsoft.com/office/drawing/2014/main" val="20003"/>
                    </a:ext>
                  </a:extLst>
                </a:gridCol>
              </a:tblGrid>
              <a:tr h="5114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DARE Contacts</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Position</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Phone</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latin typeface="Calibri"/>
                          <a:ea typeface="Calibri"/>
                          <a:cs typeface="Calibri"/>
                          <a:sym typeface="Calibri"/>
                        </a:rPr>
                        <a:t>E-mail</a:t>
                      </a:r>
                      <a:endParaRPr sz="1600" b="1"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4995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Tina Negley</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Program Effectiveness Supervisor</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720-766-2793</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sng" strike="noStrike" cap="none">
                          <a:latin typeface="Calibri"/>
                          <a:ea typeface="Calibri"/>
                          <a:cs typeface="Calibri"/>
                          <a:sym typeface="Calibri"/>
                        </a:rPr>
                        <a:t>negley_t@cde.state.co.us</a:t>
                      </a:r>
                      <a:endParaRPr sz="1600" u="sng"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6852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Mackenzie Owens</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ESSER</a:t>
                      </a:r>
                      <a:endParaRPr sz="16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Monitoring and Report Specialist</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720-601-7112</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sng" strike="noStrike" cap="none">
                          <a:latin typeface="Calibri"/>
                          <a:ea typeface="Calibri"/>
                          <a:cs typeface="Calibri"/>
                          <a:sym typeface="Calibri"/>
                        </a:rPr>
                        <a:t>owens_m@cde.state.co.us</a:t>
                      </a:r>
                      <a:endParaRPr sz="1600" u="sng"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5423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Mary Shen</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ESEA Research Analyst</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Calibri"/>
                          <a:ea typeface="Calibri"/>
                          <a:cs typeface="Calibri"/>
                          <a:sym typeface="Calibri"/>
                        </a:rPr>
                        <a:t>720-766-8723</a:t>
                      </a:r>
                      <a:endParaRPr sz="1600" u="none" strike="noStrike" cap="none">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sng" strike="noStrike" cap="none" dirty="0">
                          <a:latin typeface="Calibri"/>
                          <a:ea typeface="Calibri"/>
                          <a:cs typeface="Calibri"/>
                          <a:sym typeface="Calibri"/>
                        </a:rPr>
                        <a:t>shen_m@cde.state.co.us</a:t>
                      </a:r>
                      <a:endParaRPr sz="1600" u="sng" strike="noStrike" cap="none" dirty="0">
                        <a:latin typeface="Calibri"/>
                        <a:ea typeface="Calibri"/>
                        <a:cs typeface="Calibri"/>
                        <a:sym typeface="Calibri"/>
                      </a:endParaRPr>
                    </a:p>
                  </a:txBody>
                  <a:tcPr marL="91425" marR="91425" marT="91425" marB="91425" anchor="ctr">
                    <a:lnL w="12625" cap="flat" cmpd="sng">
                      <a:solidFill>
                        <a:srgbClr val="9E9E9E"/>
                      </a:solidFill>
                      <a:prstDash val="solid"/>
                      <a:round/>
                      <a:headEnd type="none" w="sm" len="sm"/>
                      <a:tailEnd type="none" w="sm" len="sm"/>
                    </a:lnL>
                    <a:lnR w="12625" cap="flat" cmpd="sng">
                      <a:solidFill>
                        <a:srgbClr val="9E9E9E"/>
                      </a:solidFill>
                      <a:prstDash val="solid"/>
                      <a:round/>
                      <a:headEnd type="none" w="sm" len="sm"/>
                      <a:tailEnd type="none" w="sm" len="sm"/>
                    </a:lnR>
                    <a:lnT w="12625" cap="flat" cmpd="sng">
                      <a:solidFill>
                        <a:srgbClr val="9E9E9E"/>
                      </a:solidFill>
                      <a:prstDash val="solid"/>
                      <a:round/>
                      <a:headEnd type="none" w="sm" len="sm"/>
                      <a:tailEnd type="none" w="sm" len="sm"/>
                    </a:lnT>
                    <a:lnB w="126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58e85305ad_0_0"/>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600">
                <a:latin typeface="Calibri"/>
                <a:ea typeface="Calibri"/>
                <a:cs typeface="Calibri"/>
                <a:sym typeface="Calibri"/>
              </a:rPr>
              <a:t>Introductions</a:t>
            </a:r>
            <a:endParaRPr sz="3600">
              <a:latin typeface="Calibri"/>
              <a:ea typeface="Calibri"/>
              <a:cs typeface="Calibri"/>
              <a:sym typeface="Calibri"/>
            </a:endParaRPr>
          </a:p>
        </p:txBody>
      </p:sp>
      <p:sp>
        <p:nvSpPr>
          <p:cNvPr id="122" name="Google Shape;122;g158e85305ad_0_0"/>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sz="2800"/>
              <a:t>Please put in the chat: </a:t>
            </a:r>
            <a:endParaRPr sz="2800"/>
          </a:p>
          <a:p>
            <a:pPr marL="457200" lvl="0" indent="-381000" algn="l" rtl="0">
              <a:lnSpc>
                <a:spcPct val="90000"/>
              </a:lnSpc>
              <a:spcBef>
                <a:spcPts val="0"/>
              </a:spcBef>
              <a:spcAft>
                <a:spcPts val="0"/>
              </a:spcAft>
              <a:buSzPts val="2400"/>
              <a:buChar char="•"/>
            </a:pPr>
            <a:r>
              <a:rPr lang="en-US" sz="2800"/>
              <a:t>Name </a:t>
            </a:r>
            <a:endParaRPr sz="2800"/>
          </a:p>
          <a:p>
            <a:pPr marL="457200" lvl="0" indent="-381000" algn="l" rtl="0">
              <a:lnSpc>
                <a:spcPct val="90000"/>
              </a:lnSpc>
              <a:spcBef>
                <a:spcPts val="0"/>
              </a:spcBef>
              <a:spcAft>
                <a:spcPts val="0"/>
              </a:spcAft>
              <a:buSzPts val="2400"/>
              <a:buChar char="•"/>
            </a:pPr>
            <a:r>
              <a:rPr lang="en-US" sz="2800"/>
              <a:t>LEA or BOCES</a:t>
            </a:r>
            <a:endParaRPr sz="2800"/>
          </a:p>
          <a:p>
            <a:pPr marL="0" lvl="0" indent="0" algn="l" rtl="0">
              <a:lnSpc>
                <a:spcPct val="90000"/>
              </a:lnSpc>
              <a:spcBef>
                <a:spcPts val="1000"/>
              </a:spcBef>
              <a:spcAft>
                <a:spcPts val="0"/>
              </a:spcAft>
              <a:buSzPts val="2400"/>
              <a:buNone/>
            </a:pPr>
            <a:endParaRPr/>
          </a:p>
        </p:txBody>
      </p:sp>
      <p:sp>
        <p:nvSpPr>
          <p:cNvPr id="123" name="Google Shape;123;g158e85305ad_0_0"/>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fa9e014277_0_27"/>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600">
                <a:latin typeface="Calibri"/>
                <a:ea typeface="Calibri"/>
                <a:cs typeface="Calibri"/>
                <a:sym typeface="Calibri"/>
              </a:rPr>
              <a:t>Outline</a:t>
            </a:r>
            <a:endParaRPr sz="3600">
              <a:latin typeface="Calibri"/>
              <a:ea typeface="Calibri"/>
              <a:cs typeface="Calibri"/>
              <a:sym typeface="Calibri"/>
            </a:endParaRPr>
          </a:p>
        </p:txBody>
      </p:sp>
      <p:sp>
        <p:nvSpPr>
          <p:cNvPr id="130" name="Google Shape;130;gfa9e014277_0_27"/>
          <p:cNvSpPr txBox="1">
            <a:spLocks noGrp="1"/>
          </p:cNvSpPr>
          <p:nvPr>
            <p:ph type="body" idx="1"/>
          </p:nvPr>
        </p:nvSpPr>
        <p:spPr>
          <a:xfrm>
            <a:off x="628650" y="1554480"/>
            <a:ext cx="7886700" cy="43512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1000"/>
              </a:spcBef>
              <a:spcAft>
                <a:spcPts val="0"/>
              </a:spcAft>
              <a:buSzPts val="2400"/>
              <a:buNone/>
            </a:pPr>
            <a:endParaRPr/>
          </a:p>
          <a:p>
            <a:pPr marL="457200" lvl="0" indent="-381000" algn="l" rtl="0">
              <a:lnSpc>
                <a:spcPct val="90000"/>
              </a:lnSpc>
              <a:spcBef>
                <a:spcPts val="1000"/>
              </a:spcBef>
              <a:spcAft>
                <a:spcPts val="0"/>
              </a:spcAft>
              <a:buSzPts val="2400"/>
              <a:buChar char="•"/>
            </a:pPr>
            <a:r>
              <a:rPr lang="en-US"/>
              <a:t>Introduction to Federal Programs and Supports Unit</a:t>
            </a:r>
            <a:endParaRPr/>
          </a:p>
          <a:p>
            <a:pPr marL="457200" lvl="0" indent="-381000" algn="l" rtl="0">
              <a:lnSpc>
                <a:spcPct val="90000"/>
              </a:lnSpc>
              <a:spcBef>
                <a:spcPts val="1000"/>
              </a:spcBef>
              <a:spcAft>
                <a:spcPts val="0"/>
              </a:spcAft>
              <a:buSzPts val="2400"/>
              <a:buChar char="•"/>
            </a:pPr>
            <a:r>
              <a:rPr lang="en-US"/>
              <a:t>Brief overview of Title Programs and ESSER </a:t>
            </a:r>
            <a:endParaRPr/>
          </a:p>
          <a:p>
            <a:pPr marL="457200" lvl="0" indent="-381000" algn="l" rtl="0">
              <a:lnSpc>
                <a:spcPct val="90000"/>
              </a:lnSpc>
              <a:spcBef>
                <a:spcPts val="1000"/>
              </a:spcBef>
              <a:spcAft>
                <a:spcPts val="0"/>
              </a:spcAft>
              <a:buSzPts val="2400"/>
              <a:buChar char="•"/>
            </a:pPr>
            <a:r>
              <a:rPr lang="en-US"/>
              <a:t>What Should New Directors/LEAs be Focused on at this Time?</a:t>
            </a:r>
            <a:endParaRPr/>
          </a:p>
          <a:p>
            <a:pPr marL="457200" lvl="0" indent="-381000" algn="l" rtl="0">
              <a:lnSpc>
                <a:spcPct val="90000"/>
              </a:lnSpc>
              <a:spcBef>
                <a:spcPts val="1000"/>
              </a:spcBef>
              <a:spcAft>
                <a:spcPts val="0"/>
              </a:spcAft>
              <a:buSzPts val="2400"/>
              <a:buChar char="•"/>
            </a:pPr>
            <a:r>
              <a:rPr lang="en-US"/>
              <a:t>Important Dates</a:t>
            </a:r>
            <a:endParaRPr/>
          </a:p>
          <a:p>
            <a:pPr marL="457200" lvl="0" indent="-381000" algn="l" rtl="0">
              <a:lnSpc>
                <a:spcPct val="90000"/>
              </a:lnSpc>
              <a:spcBef>
                <a:spcPts val="1000"/>
              </a:spcBef>
              <a:spcAft>
                <a:spcPts val="0"/>
              </a:spcAft>
              <a:buSzPts val="2400"/>
              <a:buChar char="•"/>
            </a:pPr>
            <a:r>
              <a:rPr lang="en-US"/>
              <a:t>Resources and Contacts</a:t>
            </a:r>
            <a:endParaRPr/>
          </a:p>
          <a:p>
            <a:pPr marL="457200" lvl="0" indent="-381000" algn="l" rtl="0">
              <a:lnSpc>
                <a:spcPct val="90000"/>
              </a:lnSpc>
              <a:spcBef>
                <a:spcPts val="1000"/>
              </a:spcBef>
              <a:spcAft>
                <a:spcPts val="0"/>
              </a:spcAft>
              <a:buSzPts val="2400"/>
              <a:buChar char="•"/>
            </a:pPr>
            <a:r>
              <a:rPr lang="en-US"/>
              <a:t>Networking Time</a:t>
            </a:r>
            <a:endParaRPr/>
          </a:p>
        </p:txBody>
      </p:sp>
      <p:sp>
        <p:nvSpPr>
          <p:cNvPr id="131" name="Google Shape;131;gfa9e014277_0_27"/>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58e85305ad_0_46"/>
          <p:cNvSpPr txBox="1">
            <a:spLocks noGrp="1"/>
          </p:cNvSpPr>
          <p:nvPr>
            <p:ph type="title"/>
          </p:nvPr>
        </p:nvSpPr>
        <p:spPr>
          <a:xfrm>
            <a:off x="332675" y="205175"/>
            <a:ext cx="8442600" cy="89850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SzPct val="86419"/>
              <a:buNone/>
            </a:pPr>
            <a:r>
              <a:rPr lang="en-US" sz="3600">
                <a:latin typeface="Calibri"/>
                <a:ea typeface="Calibri"/>
                <a:cs typeface="Calibri"/>
                <a:sym typeface="Calibri"/>
              </a:rPr>
              <a:t>Every Student Succeeds (ESSA) Act - Overview</a:t>
            </a:r>
            <a:endParaRPr sz="3600">
              <a:latin typeface="Calibri"/>
              <a:ea typeface="Calibri"/>
              <a:cs typeface="Calibri"/>
              <a:sym typeface="Calibri"/>
            </a:endParaRPr>
          </a:p>
        </p:txBody>
      </p:sp>
      <p:sp>
        <p:nvSpPr>
          <p:cNvPr id="138" name="Google Shape;138;g158e85305ad_0_46"/>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a:t>
            </a:fld>
            <a:endParaRPr/>
          </a:p>
        </p:txBody>
      </p:sp>
      <p:sp>
        <p:nvSpPr>
          <p:cNvPr id="139" name="Google Shape;139;g158e85305ad_0_46"/>
          <p:cNvSpPr txBox="1"/>
          <p:nvPr/>
        </p:nvSpPr>
        <p:spPr>
          <a:xfrm>
            <a:off x="228600" y="1107000"/>
            <a:ext cx="8924700" cy="50334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Colorado Receives ~ over </a:t>
            </a:r>
            <a:r>
              <a:rPr lang="en-US" sz="21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$225 million in Elementary and Secondary Education Act </a:t>
            </a:r>
            <a:r>
              <a:rPr lang="en-US" sz="2100" b="0" i="0" u="none" strike="noStrike" cap="none">
                <a:solidFill>
                  <a:srgbClr val="000000"/>
                </a:solidFill>
                <a:latin typeface="Calibri"/>
                <a:ea typeface="Calibri"/>
                <a:cs typeface="Calibri"/>
                <a:sym typeface="Calibri"/>
              </a:rPr>
              <a:t>(ESEA) currently reauthorized as ESSA.</a:t>
            </a: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CDE reserves no more than </a:t>
            </a:r>
            <a:r>
              <a:rPr lang="en-US" sz="2100" b="0" i="0" u="none" strike="noStrike" cap="none">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5</a:t>
            </a:r>
            <a:r>
              <a:rPr lang="en-US" sz="2100" b="0" i="0" u="none" strike="noStrike" cap="none">
                <a:solidFill>
                  <a:srgbClr val="000000"/>
                </a:solidFill>
                <a:latin typeface="Calibri"/>
                <a:ea typeface="Calibri"/>
                <a:cs typeface="Calibri"/>
                <a:sym typeface="Calibri"/>
              </a:rPr>
              <a:t>% for administration and oversight of the programs </a:t>
            </a:r>
            <a:endParaRPr sz="2100" b="0" i="0" u="none" strike="noStrike" cap="none">
              <a:solidFill>
                <a:schemeClr val="dk1"/>
              </a:solidFill>
              <a:latin typeface="Calibri"/>
              <a:ea typeface="Calibri"/>
              <a:cs typeface="Calibri"/>
              <a:sym typeface="Calibri"/>
            </a:endParaRPr>
          </a:p>
          <a:p>
            <a:pPr marL="914400" marR="0" lvl="1" indent="-361950" algn="l" rtl="0">
              <a:lnSpc>
                <a:spcPct val="100000"/>
              </a:lnSpc>
              <a:spcBef>
                <a:spcPts val="0"/>
              </a:spcBef>
              <a:spcAft>
                <a:spcPts val="0"/>
              </a:spcAft>
              <a:buClr>
                <a:srgbClr val="000000"/>
              </a:buClr>
              <a:buSzPts val="2100"/>
              <a:buFont typeface="Calibri"/>
              <a:buChar char="○"/>
            </a:pPr>
            <a:r>
              <a:rPr lang="en-US" sz="2100" b="0" i="0" u="none" strike="noStrike" cap="none">
                <a:solidFill>
                  <a:schemeClr val="dk1"/>
                </a:solidFill>
                <a:latin typeface="Calibri"/>
                <a:ea typeface="Calibri"/>
                <a:cs typeface="Calibri"/>
                <a:sym typeface="Calibri"/>
              </a:rPr>
              <a:t>Percentage caps are set in statute (e.g., Title I is capped at 1%)</a:t>
            </a:r>
            <a:endParaRPr sz="2100" b="0" i="0" u="none" strike="noStrike" cap="none">
              <a:solidFill>
                <a:srgbClr val="000000"/>
              </a:solidFill>
              <a:latin typeface="Calibri"/>
              <a:ea typeface="Calibri"/>
              <a:cs typeface="Calibri"/>
              <a:sym typeface="Calibri"/>
            </a:endParaRPr>
          </a:p>
          <a:p>
            <a:pPr marL="914400" marR="0" lvl="1"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CDE requests for permission to retain additional funds for school improvement efforts</a:t>
            </a: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Funding period ~ generally 27 months to obligate funds</a:t>
            </a:r>
            <a:endParaRPr sz="2100" b="0" i="0" u="none" strike="noStrike" cap="none">
              <a:solidFill>
                <a:srgbClr val="000000"/>
              </a:solidFill>
              <a:latin typeface="Calibri"/>
              <a:ea typeface="Calibri"/>
              <a:cs typeface="Calibri"/>
              <a:sym typeface="Calibri"/>
            </a:endParaRPr>
          </a:p>
          <a:p>
            <a:pPr marL="457200" marR="0" lvl="0"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ESSA provides some flexibilities and opportunities to meet program requirements: </a:t>
            </a:r>
            <a:endParaRPr sz="2100" b="0" i="0" u="none" strike="noStrike" cap="none">
              <a:solidFill>
                <a:srgbClr val="000000"/>
              </a:solidFill>
              <a:latin typeface="Calibri"/>
              <a:ea typeface="Calibri"/>
              <a:cs typeface="Calibri"/>
              <a:sym typeface="Calibri"/>
            </a:endParaRPr>
          </a:p>
          <a:p>
            <a:pPr marL="914400" marR="0" lvl="1"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Flexibility in the use of funds</a:t>
            </a:r>
            <a:endParaRPr sz="2100" b="0" i="0" u="none" strike="noStrike" cap="none">
              <a:solidFill>
                <a:srgbClr val="000000"/>
              </a:solidFill>
              <a:latin typeface="Calibri"/>
              <a:ea typeface="Calibri"/>
              <a:cs typeface="Calibri"/>
              <a:sym typeface="Calibri"/>
            </a:endParaRPr>
          </a:p>
          <a:p>
            <a:pPr marL="914400" marR="0" lvl="1"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Consolidation of funds</a:t>
            </a:r>
            <a:endParaRPr sz="2100" b="0" i="0" u="none" strike="noStrike" cap="none">
              <a:solidFill>
                <a:srgbClr val="000000"/>
              </a:solidFill>
              <a:latin typeface="Calibri"/>
              <a:ea typeface="Calibri"/>
              <a:cs typeface="Calibri"/>
              <a:sym typeface="Calibri"/>
            </a:endParaRPr>
          </a:p>
          <a:p>
            <a:pPr marL="914400" marR="0" lvl="1"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Rural flexibilities (such as Alternative Fund Use Authority)</a:t>
            </a:r>
            <a:endParaRPr sz="2100" b="0" i="0" u="none" strike="noStrike" cap="none">
              <a:solidFill>
                <a:srgbClr val="000000"/>
              </a:solidFill>
              <a:latin typeface="Calibri"/>
              <a:ea typeface="Calibri"/>
              <a:cs typeface="Calibri"/>
              <a:sym typeface="Calibri"/>
            </a:endParaRPr>
          </a:p>
          <a:p>
            <a:pPr marL="914400" marR="0" lvl="1" indent="-361950" algn="l" rtl="0">
              <a:lnSpc>
                <a:spcPct val="100000"/>
              </a:lnSpc>
              <a:spcBef>
                <a:spcPts val="0"/>
              </a:spcBef>
              <a:spcAft>
                <a:spcPts val="0"/>
              </a:spcAft>
              <a:buClr>
                <a:srgbClr val="000000"/>
              </a:buClr>
              <a:buSzPts val="2100"/>
              <a:buFont typeface="Calibri"/>
              <a:buChar char="○"/>
            </a:pPr>
            <a:r>
              <a:rPr lang="en-US" sz="2100" b="0" i="0" u="none" strike="noStrike" cap="none">
                <a:solidFill>
                  <a:srgbClr val="000000"/>
                </a:solidFill>
                <a:latin typeface="Calibri"/>
                <a:ea typeface="Calibri"/>
                <a:cs typeface="Calibri"/>
                <a:sym typeface="Calibri"/>
              </a:rPr>
              <a:t>Reducing the requirements for districts that have less than 1,000 students or only 1 school per grade span (examples)</a:t>
            </a:r>
            <a:endParaRPr sz="21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158e85305ad_0_37" descr="In order to receive ESEA funds the State must ensure quality education for represented students groups; have challenging academic content, language, and achievement standards; have standardized assessments aligned to the standards; have a differentiated statewide accountability system; disseminate annual public reports and reports to USDE; identify school for ESSA support and improvement; ensure identified schools have improvement plans that address the reasons for identification; and ensure that teachers and paraprofessionals meet state licensure requirements and students have access to high quality educators."/>
          <p:cNvSpPr txBox="1">
            <a:spLocks noGrp="1"/>
          </p:cNvSpPr>
          <p:nvPr>
            <p:ph type="title"/>
          </p:nvPr>
        </p:nvSpPr>
        <p:spPr>
          <a:xfrm>
            <a:off x="322725" y="214500"/>
            <a:ext cx="7487400" cy="9768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200">
                <a:latin typeface="Calibri"/>
                <a:ea typeface="Calibri"/>
                <a:cs typeface="Calibri"/>
                <a:sym typeface="Calibri"/>
              </a:rPr>
              <a:t>ESSA - SEA Responsibilities </a:t>
            </a:r>
            <a:endParaRPr sz="3200">
              <a:latin typeface="Calibri"/>
              <a:ea typeface="Calibri"/>
              <a:cs typeface="Calibri"/>
              <a:sym typeface="Calibri"/>
            </a:endParaRPr>
          </a:p>
        </p:txBody>
      </p:sp>
      <p:sp>
        <p:nvSpPr>
          <p:cNvPr id="146" name="Google Shape;146;g158e85305ad_0_37" descr="In order to receive ESEA funds the State must ensure quality education for represented students groups; have challenging academic content, language, and achievement standards; have standardized assessments aligned to the standards; have a differentiated statewide accountability system; disseminate annual public reports and reports to USDE; identify school for ESSA support and improvement; ensure identified schools have improvement plans that address the reasons for identification; and ensure that teachers and paraprofessionals meet state licensure requirements and students have access to high quality educators."/>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a:p>
        </p:txBody>
      </p:sp>
      <p:pic>
        <p:nvPicPr>
          <p:cNvPr id="147" name="Google Shape;147;g158e85305ad_0_37" descr="In order to receive ESEA funds the State must ensure quality education for represented students groups; have challenging academic content, language, and achievement standards; have standardized assessments aligned to the standards; have a differentiated statewide accountability system; disseminate annual public reports and reports to USDE; identify school for ESSA support and improvement; ensure identified schools have improvement plans that address the reasons for identification; and ensure that teachers and paraprofessionals meet state licensure requirements and students have access to high quality educators."/>
          <p:cNvPicPr preferRelativeResize="0"/>
          <p:nvPr/>
        </p:nvPicPr>
        <p:blipFill rotWithShape="1">
          <a:blip r:embed="rId3">
            <a:alphaModFix/>
          </a:blip>
          <a:srcRect/>
          <a:stretch/>
        </p:blipFill>
        <p:spPr>
          <a:xfrm>
            <a:off x="1028013" y="1259176"/>
            <a:ext cx="7087975" cy="744650"/>
          </a:xfrm>
          <a:prstGeom prst="rect">
            <a:avLst/>
          </a:prstGeom>
          <a:noFill/>
          <a:ln>
            <a:noFill/>
          </a:ln>
        </p:spPr>
      </p:pic>
      <p:pic>
        <p:nvPicPr>
          <p:cNvPr id="148" name="Google Shape;148;g158e85305ad_0_37" descr="In order to receive ESEA funds the State must ensure quality education for represented students groups; have challenging academic content, language, and achievement standards; have standardized assessments aligned to the standards; have a differentiated statewide accountability system; disseminate annual public reports and reports to USDE; identify school for ESSA support and improvement; ensure identified schools have improvement plans that address the reasons for identification; and ensure that teachers and paraprofessionals meet state licensure requirements and students have access to high quality educators."/>
          <p:cNvPicPr preferRelativeResize="0"/>
          <p:nvPr/>
        </p:nvPicPr>
        <p:blipFill rotWithShape="1">
          <a:blip r:embed="rId4">
            <a:alphaModFix/>
          </a:blip>
          <a:srcRect/>
          <a:stretch/>
        </p:blipFill>
        <p:spPr>
          <a:xfrm>
            <a:off x="152400" y="2270625"/>
            <a:ext cx="8839199" cy="38458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6579839f8d_0_117"/>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200">
                <a:latin typeface="Calibri"/>
                <a:ea typeface="Calibri"/>
                <a:cs typeface="Calibri"/>
                <a:sym typeface="Calibri"/>
              </a:rPr>
              <a:t>ESSER Overview </a:t>
            </a:r>
            <a:endParaRPr sz="3200">
              <a:latin typeface="Calibri"/>
              <a:ea typeface="Calibri"/>
              <a:cs typeface="Calibri"/>
              <a:sym typeface="Calibri"/>
            </a:endParaRPr>
          </a:p>
        </p:txBody>
      </p:sp>
      <p:sp>
        <p:nvSpPr>
          <p:cNvPr id="155" name="Google Shape;155;g16579839f8d_0_117"/>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8</a:t>
            </a:fld>
            <a:endParaRPr/>
          </a:p>
        </p:txBody>
      </p:sp>
      <p:sp>
        <p:nvSpPr>
          <p:cNvPr id="156" name="Google Shape;156;g16579839f8d_0_117"/>
          <p:cNvSpPr txBox="1">
            <a:spLocks noGrp="1"/>
          </p:cNvSpPr>
          <p:nvPr>
            <p:ph type="body" idx="1"/>
          </p:nvPr>
        </p:nvSpPr>
        <p:spPr>
          <a:xfrm>
            <a:off x="386000" y="1173475"/>
            <a:ext cx="4128900" cy="5182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600"/>
              </a:spcBef>
              <a:spcAft>
                <a:spcPts val="0"/>
              </a:spcAft>
              <a:buClr>
                <a:schemeClr val="dk1"/>
              </a:buClr>
              <a:buSzPts val="1018"/>
              <a:buFont typeface="Arial"/>
              <a:buNone/>
            </a:pPr>
            <a:r>
              <a:rPr lang="en-US" sz="1600" b="1" u="sng">
                <a:solidFill>
                  <a:schemeClr val="hlink"/>
                </a:solidFill>
                <a:hlinkClick r:id="rId3"/>
              </a:rPr>
              <a:t>Elementary and Secondary School Emergency Relief (ESSER) Funds under the CARES, CRSSA, and ARP Acts</a:t>
            </a:r>
            <a:r>
              <a:rPr lang="en-US" sz="1600" b="1" u="sng">
                <a:solidFill>
                  <a:schemeClr val="hlink"/>
                </a:solidFill>
              </a:rPr>
              <a:t> </a:t>
            </a:r>
            <a:r>
              <a:rPr lang="en-US" sz="1600" b="1"/>
              <a:t>– Funds for the purpose of responding to, preparing for, or preventing the spread of COVID-19 and addressing the impact it has had on education</a:t>
            </a:r>
            <a:endParaRPr sz="1600" b="1"/>
          </a:p>
          <a:p>
            <a:pPr marL="285750" lvl="0" indent="-215900" algn="l" rtl="0">
              <a:lnSpc>
                <a:spcPct val="80000"/>
              </a:lnSpc>
              <a:spcBef>
                <a:spcPts val="0"/>
              </a:spcBef>
              <a:spcAft>
                <a:spcPts val="0"/>
              </a:spcAft>
              <a:buSzPts val="1600"/>
              <a:buChar char="●"/>
            </a:pPr>
            <a:r>
              <a:rPr lang="en-US" sz="1600"/>
              <a:t>ESSER I – Crisis Response: To provide schools, staff and students with the </a:t>
            </a:r>
            <a:r>
              <a:rPr lang="en-US" sz="1600" i="1"/>
              <a:t>technology and infrastructure to accommodate remote learning environments </a:t>
            </a:r>
            <a:r>
              <a:rPr lang="en-US" sz="1600"/>
              <a:t>caused by COVID-19.</a:t>
            </a:r>
            <a:endParaRPr sz="1600"/>
          </a:p>
          <a:p>
            <a:pPr marL="285750" lvl="0" indent="-215900" algn="l" rtl="0">
              <a:lnSpc>
                <a:spcPct val="80000"/>
              </a:lnSpc>
              <a:spcBef>
                <a:spcPts val="0"/>
              </a:spcBef>
              <a:spcAft>
                <a:spcPts val="0"/>
              </a:spcAft>
              <a:buSzPts val="1600"/>
              <a:buChar char="●"/>
            </a:pPr>
            <a:r>
              <a:rPr lang="en-US" sz="1600"/>
              <a:t>ESSER II – Resuming/Sustaining In-Person Instruction: To provide schools staff and students with the resources and equipment to </a:t>
            </a:r>
            <a:r>
              <a:rPr lang="en-US" sz="1600" i="1"/>
              <a:t>safely return to in-person learning </a:t>
            </a:r>
            <a:r>
              <a:rPr lang="en-US" sz="1600"/>
              <a:t>environments for students.</a:t>
            </a:r>
            <a:endParaRPr sz="1600"/>
          </a:p>
          <a:p>
            <a:pPr marL="285750" lvl="0" indent="-215900" algn="l" rtl="0">
              <a:lnSpc>
                <a:spcPct val="80000"/>
              </a:lnSpc>
              <a:spcBef>
                <a:spcPts val="0"/>
              </a:spcBef>
              <a:spcAft>
                <a:spcPts val="0"/>
              </a:spcAft>
              <a:buSzPts val="1600"/>
              <a:buChar char="●"/>
            </a:pPr>
            <a:r>
              <a:rPr lang="en-US" sz="1600"/>
              <a:t>ESSER III – Recovery from the Pandemic: To support schools, educators and students with resources and programming that </a:t>
            </a:r>
            <a:r>
              <a:rPr lang="en-US" sz="1600" i="1"/>
              <a:t>address learning loss </a:t>
            </a:r>
            <a:r>
              <a:rPr lang="en-US" sz="1600"/>
              <a:t>caused by COVID-19 and remote learning environments.</a:t>
            </a:r>
            <a:endParaRPr sz="1600"/>
          </a:p>
          <a:p>
            <a:pPr marL="0" lvl="0" indent="0" algn="l" rtl="0">
              <a:lnSpc>
                <a:spcPct val="80000"/>
              </a:lnSpc>
              <a:spcBef>
                <a:spcPts val="1000"/>
              </a:spcBef>
              <a:spcAft>
                <a:spcPts val="0"/>
              </a:spcAft>
              <a:buSzPts val="1018"/>
              <a:buNone/>
            </a:pPr>
            <a:endParaRPr sz="2220"/>
          </a:p>
        </p:txBody>
      </p:sp>
      <p:sp>
        <p:nvSpPr>
          <p:cNvPr id="157" name="Google Shape;157;g16579839f8d_0_117"/>
          <p:cNvSpPr txBox="1">
            <a:spLocks noGrp="1"/>
          </p:cNvSpPr>
          <p:nvPr>
            <p:ph type="body" idx="2"/>
          </p:nvPr>
        </p:nvSpPr>
        <p:spPr>
          <a:xfrm>
            <a:off x="4629150" y="1478277"/>
            <a:ext cx="3886200" cy="2925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2400"/>
              <a:buNone/>
            </a:pPr>
            <a:r>
              <a:rPr lang="en-US" sz="1600" b="1"/>
              <a:t>Examples of allowable uses</a:t>
            </a:r>
            <a:endParaRPr sz="1600"/>
          </a:p>
          <a:p>
            <a:pPr marL="457200" lvl="0" indent="-330200" algn="l" rtl="0">
              <a:lnSpc>
                <a:spcPct val="100000"/>
              </a:lnSpc>
              <a:spcBef>
                <a:spcPts val="0"/>
              </a:spcBef>
              <a:spcAft>
                <a:spcPts val="0"/>
              </a:spcAft>
              <a:buClr>
                <a:srgbClr val="333333"/>
              </a:buClr>
              <a:buSzPts val="1600"/>
              <a:buFont typeface="Calibri"/>
              <a:buChar char="●"/>
            </a:pPr>
            <a:r>
              <a:rPr lang="en-US" sz="1600">
                <a:solidFill>
                  <a:srgbClr val="333333"/>
                </a:solidFill>
                <a:highlight>
                  <a:srgbClr val="FFFFFF"/>
                </a:highlight>
              </a:rPr>
              <a:t>Coordination with public health</a:t>
            </a:r>
            <a:endParaRPr sz="1600">
              <a:solidFill>
                <a:srgbClr val="333333"/>
              </a:solidFill>
              <a:highlight>
                <a:srgbClr val="FFFFFF"/>
              </a:highlight>
            </a:endParaRPr>
          </a:p>
          <a:p>
            <a:pPr marL="457200" lvl="0" indent="-330200" algn="l" rtl="0">
              <a:lnSpc>
                <a:spcPct val="100000"/>
              </a:lnSpc>
              <a:spcBef>
                <a:spcPts val="0"/>
              </a:spcBef>
              <a:spcAft>
                <a:spcPts val="0"/>
              </a:spcAft>
              <a:buClr>
                <a:srgbClr val="333333"/>
              </a:buClr>
              <a:buSzPts val="1600"/>
              <a:buFont typeface="Calibri"/>
              <a:buChar char="●"/>
            </a:pPr>
            <a:r>
              <a:rPr lang="en-US" sz="1600">
                <a:solidFill>
                  <a:srgbClr val="333333"/>
                </a:solidFill>
                <a:highlight>
                  <a:srgbClr val="FFFFFF"/>
                </a:highlight>
              </a:rPr>
              <a:t>Purchasing educational technology</a:t>
            </a:r>
            <a:endParaRPr sz="1600">
              <a:solidFill>
                <a:srgbClr val="333333"/>
              </a:solidFill>
              <a:highlight>
                <a:srgbClr val="FFFFFF"/>
              </a:highlight>
            </a:endParaRPr>
          </a:p>
          <a:p>
            <a:pPr marL="457200" lvl="0" indent="-330200" algn="l" rtl="0">
              <a:lnSpc>
                <a:spcPct val="100000"/>
              </a:lnSpc>
              <a:spcBef>
                <a:spcPts val="0"/>
              </a:spcBef>
              <a:spcAft>
                <a:spcPts val="0"/>
              </a:spcAft>
              <a:buClr>
                <a:srgbClr val="333333"/>
              </a:buClr>
              <a:buSzPts val="1600"/>
              <a:buFont typeface="Calibri"/>
              <a:buChar char="●"/>
            </a:pPr>
            <a:r>
              <a:rPr lang="en-US" sz="1600">
                <a:solidFill>
                  <a:srgbClr val="333333"/>
                </a:solidFill>
                <a:highlight>
                  <a:srgbClr val="FFFFFF"/>
                </a:highlight>
              </a:rPr>
              <a:t>Training and supplies for sanitation</a:t>
            </a:r>
            <a:endParaRPr sz="1600">
              <a:solidFill>
                <a:srgbClr val="333333"/>
              </a:solidFill>
              <a:highlight>
                <a:srgbClr val="FFFFFF"/>
              </a:highlight>
            </a:endParaRPr>
          </a:p>
          <a:p>
            <a:pPr marL="457200" lvl="0" indent="-330200" algn="l" rtl="0">
              <a:lnSpc>
                <a:spcPct val="100000"/>
              </a:lnSpc>
              <a:spcBef>
                <a:spcPts val="0"/>
              </a:spcBef>
              <a:spcAft>
                <a:spcPts val="0"/>
              </a:spcAft>
              <a:buClr>
                <a:srgbClr val="333333"/>
              </a:buClr>
              <a:buSzPts val="1600"/>
              <a:buFont typeface="Calibri"/>
              <a:buChar char="●"/>
            </a:pPr>
            <a:r>
              <a:rPr lang="en-US" sz="1600">
                <a:solidFill>
                  <a:srgbClr val="333333"/>
                </a:solidFill>
                <a:highlight>
                  <a:srgbClr val="FFFFFF"/>
                </a:highlight>
              </a:rPr>
              <a:t>Mental health support</a:t>
            </a:r>
            <a:endParaRPr sz="1600">
              <a:solidFill>
                <a:srgbClr val="333333"/>
              </a:solidFill>
              <a:highlight>
                <a:srgbClr val="FFFFFF"/>
              </a:highlight>
            </a:endParaRPr>
          </a:p>
          <a:p>
            <a:pPr marL="457200" lvl="0" indent="-330200" algn="l" rtl="0">
              <a:lnSpc>
                <a:spcPct val="100000"/>
              </a:lnSpc>
              <a:spcBef>
                <a:spcPts val="0"/>
              </a:spcBef>
              <a:spcAft>
                <a:spcPts val="0"/>
              </a:spcAft>
              <a:buClr>
                <a:srgbClr val="333333"/>
              </a:buClr>
              <a:buSzPts val="1600"/>
              <a:buFont typeface="Calibri"/>
              <a:buChar char="●"/>
            </a:pPr>
            <a:r>
              <a:rPr lang="en-US" sz="1600">
                <a:solidFill>
                  <a:srgbClr val="333333"/>
                </a:solidFill>
                <a:highlight>
                  <a:srgbClr val="FFFFFF"/>
                </a:highlight>
              </a:rPr>
              <a:t>Summer school and after school programs</a:t>
            </a:r>
            <a:endParaRPr sz="1600">
              <a:solidFill>
                <a:srgbClr val="333333"/>
              </a:solidFill>
              <a:highlight>
                <a:srgbClr val="FFFFFF"/>
              </a:highlight>
            </a:endParaRPr>
          </a:p>
          <a:p>
            <a:pPr marL="457200" lvl="0" indent="-330200" algn="l" rtl="0">
              <a:lnSpc>
                <a:spcPct val="100000"/>
              </a:lnSpc>
              <a:spcBef>
                <a:spcPts val="0"/>
              </a:spcBef>
              <a:spcAft>
                <a:spcPts val="0"/>
              </a:spcAft>
              <a:buClr>
                <a:srgbClr val="333333"/>
              </a:buClr>
              <a:buSzPts val="1600"/>
              <a:buFont typeface="Calibri"/>
              <a:buChar char="●"/>
            </a:pPr>
            <a:r>
              <a:rPr lang="en-US" sz="1600">
                <a:solidFill>
                  <a:srgbClr val="333333"/>
                </a:solidFill>
                <a:highlight>
                  <a:srgbClr val="FFFFFF"/>
                </a:highlight>
              </a:rPr>
              <a:t>other activities to continue school operations and employment of existing staff</a:t>
            </a:r>
            <a:endParaRPr sz="1600"/>
          </a:p>
        </p:txBody>
      </p:sp>
      <p:pic>
        <p:nvPicPr>
          <p:cNvPr id="158" name="Google Shape;158;g16579839f8d_0_1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265472" y="4260950"/>
            <a:ext cx="2918350" cy="16447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6579839f8d_0_126"/>
          <p:cNvSpPr txBox="1">
            <a:spLocks noGrp="1"/>
          </p:cNvSpPr>
          <p:nvPr>
            <p:ph type="sldNum" idx="12"/>
          </p:nvPr>
        </p:nvSpPr>
        <p:spPr>
          <a:xfrm>
            <a:off x="249655" y="6356350"/>
            <a:ext cx="2057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
        <p:nvSpPr>
          <p:cNvPr id="165" name="Google Shape;165;g16579839f8d_0_126"/>
          <p:cNvSpPr txBox="1">
            <a:spLocks noGrp="1"/>
          </p:cNvSpPr>
          <p:nvPr>
            <p:ph type="title"/>
          </p:nvPr>
        </p:nvSpPr>
        <p:spPr>
          <a:xfrm>
            <a:off x="357300" y="179925"/>
            <a:ext cx="7774500" cy="9885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800"/>
              <a:buNone/>
            </a:pPr>
            <a:r>
              <a:rPr lang="en-US" sz="3200">
                <a:latin typeface="Calibri"/>
                <a:ea typeface="Calibri"/>
                <a:cs typeface="Calibri"/>
                <a:sym typeface="Calibri"/>
              </a:rPr>
              <a:t>ESSER - SEA Responsibilities</a:t>
            </a:r>
            <a:r>
              <a:rPr lang="en-US"/>
              <a:t> </a:t>
            </a:r>
            <a:endParaRPr/>
          </a:p>
        </p:txBody>
      </p:sp>
      <p:pic>
        <p:nvPicPr>
          <p:cNvPr id="166" name="Google Shape;166;g16579839f8d_0_126" descr="In order to receive ESSER funds the State must: allocate 90% of the funds to LEAs using the Title I formula; in consultation with stakeholders use 9.5% to meet other need due to or exacerbated by the pandemic; have a process for reviewing and approving the allowable, reasonable and allocate uses of funds; have a process for monitoring uses of funds and implementation of the ESSER-funded activities; provide technical assistance and training; and report uses of funds to the USDE."/>
          <p:cNvPicPr preferRelativeResize="0"/>
          <p:nvPr/>
        </p:nvPicPr>
        <p:blipFill rotWithShape="1">
          <a:blip r:embed="rId3">
            <a:alphaModFix/>
          </a:blip>
          <a:srcRect/>
          <a:stretch/>
        </p:blipFill>
        <p:spPr>
          <a:xfrm>
            <a:off x="299450" y="1198700"/>
            <a:ext cx="8545100" cy="53019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3694</Words>
  <Application>Microsoft Office PowerPoint</Application>
  <PresentationFormat>On-screen Show (4:3)</PresentationFormat>
  <Paragraphs>434</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Rockwell</vt:lpstr>
      <vt:lpstr>Office Theme</vt:lpstr>
      <vt:lpstr>ESEA Fall Regional Network Meeting</vt:lpstr>
      <vt:lpstr>Agenda</vt:lpstr>
      <vt:lpstr>An Introduction to  The Federal Programs and Supports Unit </vt:lpstr>
      <vt:lpstr>Introductions</vt:lpstr>
      <vt:lpstr>Outline</vt:lpstr>
      <vt:lpstr>Every Student Succeeds (ESSA) Act - Overview</vt:lpstr>
      <vt:lpstr>ESSA - SEA Responsibilities </vt:lpstr>
      <vt:lpstr>ESSER Overview </vt:lpstr>
      <vt:lpstr>ESSER - SEA Responsibilities </vt:lpstr>
      <vt:lpstr>What We Do</vt:lpstr>
      <vt:lpstr>Regional Contact (RC) Role</vt:lpstr>
      <vt:lpstr>Regional Contacts </vt:lpstr>
      <vt:lpstr>Key Resource for New Staff</vt:lpstr>
      <vt:lpstr>What is the Launchpad?</vt:lpstr>
      <vt:lpstr>Program Introductions</vt:lpstr>
      <vt:lpstr>Year at a Glance</vt:lpstr>
      <vt:lpstr>The Elementary and Secondary Education Act (ESEA), reauthorized as the Every Student Succeeds Act (ESSA)</vt:lpstr>
      <vt:lpstr>Your Roles and Responsibilities under ESSA </vt:lpstr>
      <vt:lpstr>Consolidated Application</vt:lpstr>
      <vt:lpstr>LEAs with Schools Identified for ESSA Support and Improvement </vt:lpstr>
      <vt:lpstr>Title I, Part A: Improving the Academic Achievement of the Disadvantaged</vt:lpstr>
      <vt:lpstr>Title I, Part D: Prevention and Intervention Programs for Children and Youth who are Neglected, Delinquent, or At-Risk </vt:lpstr>
      <vt:lpstr>Title II, Part A: Preparing, Training, and Recruiting, High-Quality Teachers, Principals and other School Leaders</vt:lpstr>
      <vt:lpstr>Title III, Part A: Supplemental Supports for English Learners (ELs)</vt:lpstr>
      <vt:lpstr>Title III Immigrant Set-Aside</vt:lpstr>
      <vt:lpstr>Title IV, Part A: Student Support and Academic Enrichment Grants</vt:lpstr>
      <vt:lpstr>Title V: Rural Education Achievement Program (REAP)</vt:lpstr>
      <vt:lpstr>Elementary and Secondary School Emergency Relief (ESSER)</vt:lpstr>
      <vt:lpstr>ESSER Related Responsibilities </vt:lpstr>
      <vt:lpstr>Networking Time- Breakout Rooms</vt:lpstr>
      <vt:lpstr>Questions</vt:lpstr>
      <vt:lpstr>Additional Resources</vt:lpstr>
      <vt:lpstr>Federal Programs and Supports Unit (FPSU) Administration</vt:lpstr>
      <vt:lpstr>Federal Programs and Supports Unit (FPSU) ESEA Program Specialists</vt:lpstr>
      <vt:lpstr>Federal Programs and Supports Unit (FPSU) ESSER Program Specialists</vt:lpstr>
      <vt:lpstr>Federal Accountability, Program Evaluation, and Reporting Specialists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ESEA Fall Regional Network Meeting</dc:title>
  <dc:creator>Madorin, Acacia</dc:creator>
  <cp:lastModifiedBy>Owen, Emily</cp:lastModifiedBy>
  <cp:revision>1</cp:revision>
  <dcterms:created xsi:type="dcterms:W3CDTF">2019-06-25T17:30:52Z</dcterms:created>
  <dcterms:modified xsi:type="dcterms:W3CDTF">2022-12-16T20:37:46Z</dcterms:modified>
</cp:coreProperties>
</file>