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D84F-8AC3-4E3E-A342-036FF7D5BF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C0E130-41FE-4FC2-9BC0-9413B1BA2F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FE662-DEBC-4CAC-9346-ED2D6E07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3AC355-A155-4E69-8474-896B2DC63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1AD0CE-1EF6-46EF-9DCA-11C042DD4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26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4644B-2193-4988-8E4E-FC5075320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D029CD-D374-4FF0-B52E-F05AFAFB15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0A4A9-7DFA-448A-A990-CF20C16EA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99345-4E98-4E13-AAF7-705397317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09DF6-1D65-4532-A3AB-1B061C636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61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C874B2-A9BC-4A46-B46A-E22D3946D1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B5B53-6962-4217-9101-E430C73CCE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9D3A-1AC5-4F97-9405-1C6124D8D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25DB5-CE32-4690-B268-DA958FDB0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8CF2A6-5B44-4C19-95B0-08A1BD08A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7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B47F2-2AE3-44AA-8BB2-30816E4AA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43B3D-4419-4A51-8E59-C031CB23F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0302F-46DC-46E9-AF62-CB496B87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0C720-F53D-46D8-AFA4-BB605C1AC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FA46BF-748A-47A1-BED6-216A051AA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2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4BC40-BDEA-478E-A2D6-EC2F44436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AAF81F-8951-4697-A534-E5F9A03D2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66DAE-B0CC-4AA8-91FA-B23A7E877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0A3B6-4B6D-4562-8CB5-E53708B0B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9046C-0216-4A31-81A9-4D3FDC571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8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FF92BB-665B-4F4A-8026-0C7CCF033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4D0050-327F-4663-A51A-5B6EFD7E41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238286-93ED-4C9C-9228-0F2667EF0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42F454-7A58-4782-ADB5-46E781E6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F72E0-E1EA-4BDB-AB49-1708B827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493391-63C1-4AD3-B7B2-50151138B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3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0F699-7512-4DEF-8997-24A03AAAA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6063D-E230-453E-8004-8F2AC1DB4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0F2C5-6158-4EA6-B2BC-A9525D7AC0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637F2-C493-49E8-9D9F-D62896890F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8E6DAF-AB22-4F21-AA32-CAEDAC216F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BB7DB7-FBFC-457E-83F7-EF46DA552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FFE2FA-0454-46F0-9D56-9CF53CBE3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6B791C-463A-4E46-9099-BC24C413E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27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B35A2-FAF5-4976-87D6-75F694D16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4924AC-8E8D-460C-87E2-CDFB21D9C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BD2AD-5114-46E0-A8F4-E4D28FCF2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3CA43D-B853-4BEF-BCCD-966EEF7CC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13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54793A-BA8D-450A-A90A-4FC727A1A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839868-7E0B-47DD-9CFB-03BD0E4FA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387536-CD5A-4F65-B631-E344B3D5F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51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EA7B9-1F91-40F3-8123-7A02CE4B1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2EA62-6750-42B6-AE49-BABF6D7E1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9D9E-57EC-4D58-862A-8E792EF2F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57C04-4EF5-45B7-AC73-5A11346FA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8B01E5-EE83-441A-B775-FE083E8B9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694CFE-7EA3-4950-BBAC-B2EF069D5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28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633D9-CD54-4CC2-B15C-F612758FC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A0B205-2257-41D2-899E-BBA39B331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D7E4DB-6904-48B7-971D-F789BE96FF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6E69F-E7D7-4E0C-A018-D3A6FFB91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0BDD5-105A-426C-A7AF-767036DA0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00899-D75B-474A-AB3B-276D3011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97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1A64E8-D243-4289-8B65-AAFDA4EF9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C3A39C-5567-4085-A1B7-DCCE6E68C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673EE-3A67-4BAB-BCB3-2003C6A3D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75D9A-6192-47CD-A098-71244E62625A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127EB-1B84-4636-909D-7CDF53826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43A49-C390-4D67-AC5B-FD31341DD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540E-9EDE-40E7-A173-14300B8FC8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28171C-9875-4629-A808-D58845740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8"/>
            <a:ext cx="10515600" cy="478254"/>
          </a:xfrm>
        </p:spPr>
        <p:txBody>
          <a:bodyPr>
            <a:noAutofit/>
          </a:bodyPr>
          <a:lstStyle/>
          <a:p>
            <a:pPr algn="ctr"/>
            <a:r>
              <a:rPr lang="en-US" sz="2400" dirty="0"/>
              <a:t>Timelines Associated with ESSER I, II, and III</a:t>
            </a:r>
          </a:p>
        </p:txBody>
      </p:sp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1BF9415E-4B70-4793-AD9C-4232805B20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3260270"/>
              </p:ext>
            </p:extLst>
          </p:nvPr>
        </p:nvGraphicFramePr>
        <p:xfrm>
          <a:off x="161277" y="479392"/>
          <a:ext cx="11869446" cy="60247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94448">
                  <a:extLst>
                    <a:ext uri="{9D8B030D-6E8A-4147-A177-3AD203B41FA5}">
                      <a16:colId xmlns:a16="http://schemas.microsoft.com/office/drawing/2014/main" val="88561232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781864307"/>
                    </a:ext>
                  </a:extLst>
                </a:gridCol>
                <a:gridCol w="1793289">
                  <a:extLst>
                    <a:ext uri="{9D8B030D-6E8A-4147-A177-3AD203B41FA5}">
                      <a16:colId xmlns:a16="http://schemas.microsoft.com/office/drawing/2014/main" val="170490237"/>
                    </a:ext>
                  </a:extLst>
                </a:gridCol>
                <a:gridCol w="1846556">
                  <a:extLst>
                    <a:ext uri="{9D8B030D-6E8A-4147-A177-3AD203B41FA5}">
                      <a16:colId xmlns:a16="http://schemas.microsoft.com/office/drawing/2014/main" val="3728360633"/>
                    </a:ext>
                  </a:extLst>
                </a:gridCol>
                <a:gridCol w="2006353">
                  <a:extLst>
                    <a:ext uri="{9D8B030D-6E8A-4147-A177-3AD203B41FA5}">
                      <a16:colId xmlns:a16="http://schemas.microsoft.com/office/drawing/2014/main" val="1999962860"/>
                    </a:ext>
                  </a:extLst>
                </a:gridCol>
              </a:tblGrid>
              <a:tr h="455065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ESSER I</a:t>
                      </a:r>
                    </a:p>
                    <a:p>
                      <a:pPr algn="ctr"/>
                      <a:r>
                        <a:rPr lang="en-US" sz="1200" b="1" dirty="0"/>
                        <a:t>(CARES Act)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ESSER II</a:t>
                      </a:r>
                    </a:p>
                    <a:p>
                      <a:pPr algn="ctr"/>
                      <a:r>
                        <a:rPr lang="en-US" sz="1200" b="1" dirty="0"/>
                        <a:t>(CRSSA Act)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ARP ESSER III</a:t>
                      </a:r>
                    </a:p>
                    <a:p>
                      <a:pPr algn="ctr"/>
                      <a:r>
                        <a:rPr lang="en-US" sz="1200" b="1" dirty="0"/>
                        <a:t>(ARP Act)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ARP ESSER III – State Reserve Funds (ARP Act)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66643675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Award Period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03/13/20 – 09/30/21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03/13/20 – 09/30/22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03/13/20 – 09/30/23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03/13/20 – 09/30/23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6371162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 err="1"/>
                        <a:t>Tydings</a:t>
                      </a:r>
                      <a:r>
                        <a:rPr lang="en-US" sz="1200" b="1" dirty="0"/>
                        <a:t> Period - will end and funds must be spent 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9/30/23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9/30/24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09/30/24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1899767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USDE Award to CDE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05/07/20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01/06/21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3/24/21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11/4/21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72016294"/>
                  </a:ext>
                </a:extLst>
              </a:tr>
              <a:tr h="455065">
                <a:tc>
                  <a:txBody>
                    <a:bodyPr/>
                    <a:lstStyle/>
                    <a:p>
                      <a:r>
                        <a:rPr lang="en-US" sz="1200" b="1" dirty="0"/>
                        <a:t>CDE Must Make Subgrants to LEAs (90%) – LEAs must have final approval on ESSER I and II and substantial approval on ESSER III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05/07/21</a:t>
                      </a:r>
                    </a:p>
                    <a:p>
                      <a:pPr algn="ctr"/>
                      <a:r>
                        <a:rPr lang="en-US" sz="1200" b="1" dirty="0"/>
                        <a:t>Final Approval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01/06/22</a:t>
                      </a:r>
                    </a:p>
                    <a:p>
                      <a:pPr algn="ctr"/>
                      <a:r>
                        <a:rPr lang="en-US" sz="1200" b="1" dirty="0"/>
                        <a:t>Final Approval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05/23/21</a:t>
                      </a:r>
                    </a:p>
                    <a:p>
                      <a:pPr algn="ctr"/>
                      <a:r>
                        <a:rPr lang="en-US" sz="1200" b="1" dirty="0"/>
                        <a:t>Substantial Approval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5342580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All awards must be final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05/07/21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01/06/22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03/24/22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11/2/22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6089926"/>
                  </a:ext>
                </a:extLst>
              </a:tr>
              <a:tr h="411926">
                <a:tc>
                  <a:txBody>
                    <a:bodyPr/>
                    <a:lstStyle/>
                    <a:p>
                      <a:r>
                        <a:rPr lang="en-US" sz="1200" b="1" dirty="0"/>
                        <a:t>CDE Application for LEAs Opened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05/31/20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02/12/21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4/27/21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solidFill>
                            <a:schemeClr val="tx1"/>
                          </a:solidFill>
                        </a:rPr>
                        <a:t>Varies Across Grants</a:t>
                      </a:r>
                    </a:p>
                    <a:p>
                      <a:pPr algn="ctr"/>
                      <a:r>
                        <a:rPr lang="en-US" sz="1200" b="1">
                          <a:solidFill>
                            <a:schemeClr val="tx1"/>
                          </a:solidFill>
                        </a:rPr>
                        <a:t>Formula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Awards ~ 1/12/22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8299805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Preliminary Application (T&amp;A, assurances, GEPA) due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5/23/21</a:t>
                      </a:r>
                      <a:endParaRPr lang="en-US" sz="12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NA</a:t>
                      </a:r>
                      <a:endParaRPr lang="en-US" sz="12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88548181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Safe In-Person Plans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5/23/21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strike="sngStrike" dirty="0">
                          <a:solidFill>
                            <a:schemeClr val="tx1"/>
                          </a:solidFill>
                        </a:rPr>
                        <a:t>2/25/22</a:t>
                      </a:r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1" i="1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5/20/22</a:t>
                      </a:r>
                      <a:endParaRPr lang="en-US" sz="12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2953169"/>
                  </a:ext>
                </a:extLst>
              </a:tr>
              <a:tr h="424727">
                <a:tc>
                  <a:txBody>
                    <a:bodyPr/>
                    <a:lstStyle/>
                    <a:p>
                      <a:r>
                        <a:rPr lang="en-US" sz="1200" b="1" dirty="0"/>
                        <a:t>LEA Use of Funds Plan </a:t>
                      </a:r>
                      <a:r>
                        <a:rPr lang="en-US" sz="1000" b="1" dirty="0"/>
                        <a:t>(budget in ESSER I &amp; II; budget/narrative questions in ESSER III)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12/31/20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9/30/21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12/16/21</a:t>
                      </a:r>
                      <a:endParaRPr lang="en-US" sz="1200" b="1" i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i="1" dirty="0">
                          <a:solidFill>
                            <a:schemeClr val="tx1"/>
                          </a:solidFill>
                        </a:rPr>
                        <a:t>5/20/22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75159408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CDE Application Closed/Closes</a:t>
                      </a:r>
                    </a:p>
                  </a:txBody>
                  <a:tcPr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12/31/20</a:t>
                      </a:r>
                      <a:endParaRPr lang="en-US" sz="1200" b="1" i="1" dirty="0"/>
                    </a:p>
                  </a:txBody>
                  <a:tcPr anchor="ctr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09/30/21</a:t>
                      </a:r>
                      <a:endParaRPr lang="en-US" sz="1200" b="1" i="1" dirty="0"/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03/24/22</a:t>
                      </a:r>
                      <a:endParaRPr lang="en-US" sz="1200" b="1" i="1" dirty="0"/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9/2/22</a:t>
                      </a:r>
                      <a:endParaRPr lang="en-US" sz="1200" b="1" i="1" dirty="0"/>
                    </a:p>
                  </a:txBody>
                  <a:tcPr anchor="ctr">
                    <a:lnB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3414132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PAR Open – Rolling Basis</a:t>
                      </a:r>
                    </a:p>
                  </a:txBody>
                  <a:tcP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Date of Final Approval</a:t>
                      </a:r>
                    </a:p>
                  </a:txBody>
                  <a:tcPr anchor="ctr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Date of Final Approval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Date of Final Approval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Date of Final Approval</a:t>
                      </a:r>
                    </a:p>
                  </a:txBody>
                  <a:tcPr anchor="ctr">
                    <a:lnT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1288288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PAR Closes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06/30/21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06/30/23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06/30/24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6/30/24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07522541"/>
                  </a:ext>
                </a:extLst>
              </a:tr>
              <a:tr h="455065">
                <a:tc>
                  <a:txBody>
                    <a:bodyPr/>
                    <a:lstStyle/>
                    <a:p>
                      <a:r>
                        <a:rPr lang="en-US" sz="1200" b="1" dirty="0"/>
                        <a:t>Carryover Application Will Open (Unexpended Funds Carried Over to Next Year)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07/01/21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7632752"/>
                  </a:ext>
                </a:extLst>
              </a:tr>
              <a:tr h="273039">
                <a:tc>
                  <a:txBody>
                    <a:bodyPr/>
                    <a:lstStyle/>
                    <a:p>
                      <a:r>
                        <a:rPr lang="en-US" sz="1200" b="1" dirty="0"/>
                        <a:t>Carryover Application Will Close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06/30/22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NA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4060509"/>
                  </a:ext>
                </a:extLst>
              </a:tr>
              <a:tr h="455065">
                <a:tc>
                  <a:txBody>
                    <a:bodyPr/>
                    <a:lstStyle/>
                    <a:p>
                      <a:r>
                        <a:rPr lang="en-US" sz="1200" b="1" dirty="0"/>
                        <a:t>Monthly Deadline for Requesting Funds (LEA’s Request for Funds, RFF)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First Day of Each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First Day of Each Month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First Day of Each Month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First Day of Each Month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5810743"/>
                  </a:ext>
                </a:extLst>
              </a:tr>
              <a:tr h="294542">
                <a:tc>
                  <a:txBody>
                    <a:bodyPr/>
                    <a:lstStyle/>
                    <a:p>
                      <a:r>
                        <a:rPr lang="en-US" sz="1200" b="1" dirty="0"/>
                        <a:t>Deadline for Final Spending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09/30/22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09/30/23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9/30/24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9/30/24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95841895"/>
                  </a:ext>
                </a:extLst>
              </a:tr>
              <a:tr h="267611">
                <a:tc>
                  <a:txBody>
                    <a:bodyPr/>
                    <a:lstStyle/>
                    <a:p>
                      <a:r>
                        <a:rPr lang="en-US" sz="1200" b="1" dirty="0"/>
                        <a:t>Deadline for Final Draw Down of Funds (RFF)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October/November 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October/November 2023</a:t>
                      </a:r>
                    </a:p>
                  </a:txBody>
                  <a:tcPr anchor="ctr">
                    <a:lnR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October/November 2024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October/November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9472489"/>
                  </a:ext>
                </a:extLst>
              </a:tr>
            </a:tbl>
          </a:graphicData>
        </a:graphic>
      </p:graphicFrame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2B5FB04-F2F9-491D-9826-B8136E85BE74}"/>
              </a:ext>
            </a:extLst>
          </p:cNvPr>
          <p:cNvSpPr/>
          <p:nvPr/>
        </p:nvSpPr>
        <p:spPr>
          <a:xfrm>
            <a:off x="6392779" y="4443663"/>
            <a:ext cx="5534526" cy="1066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130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</TotalTime>
  <Words>315</Words>
  <Application>Microsoft Office PowerPoint</Application>
  <PresentationFormat>Widescreen</PresentationFormat>
  <Paragraphs>97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Timelines Associated with ESSER I, II, and III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Timelines Associated with ESSER I and II</dc:title>
  <dc:creator>Mohajeri-Nelson, Nazanin</dc:creator>
  <cp:lastModifiedBy>Wilson, Shannon</cp:lastModifiedBy>
  <cp:revision>35</cp:revision>
  <dcterms:created xsi:type="dcterms:W3CDTF">2021-02-24T16:03:24Z</dcterms:created>
  <dcterms:modified xsi:type="dcterms:W3CDTF">2022-03-30T19:54:24Z</dcterms:modified>
</cp:coreProperties>
</file>