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drawings/drawing1.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6"/>
  </p:notesMasterIdLst>
  <p:handoutMasterIdLst>
    <p:handoutMasterId r:id="rId57"/>
  </p:handoutMasterIdLst>
  <p:sldIdLst>
    <p:sldId id="396" r:id="rId2"/>
    <p:sldId id="397" r:id="rId3"/>
    <p:sldId id="398" r:id="rId4"/>
    <p:sldId id="401" r:id="rId5"/>
    <p:sldId id="402" r:id="rId6"/>
    <p:sldId id="403" r:id="rId7"/>
    <p:sldId id="404" r:id="rId8"/>
    <p:sldId id="405" r:id="rId9"/>
    <p:sldId id="406" r:id="rId10"/>
    <p:sldId id="407" r:id="rId11"/>
    <p:sldId id="408" r:id="rId12"/>
    <p:sldId id="409" r:id="rId13"/>
    <p:sldId id="410" r:id="rId14"/>
    <p:sldId id="411" r:id="rId15"/>
    <p:sldId id="412" r:id="rId16"/>
    <p:sldId id="413" r:id="rId17"/>
    <p:sldId id="414" r:id="rId18"/>
    <p:sldId id="415" r:id="rId19"/>
    <p:sldId id="416" r:id="rId20"/>
    <p:sldId id="417" r:id="rId21"/>
    <p:sldId id="418" r:id="rId22"/>
    <p:sldId id="419" r:id="rId23"/>
    <p:sldId id="420" r:id="rId24"/>
    <p:sldId id="421" r:id="rId25"/>
    <p:sldId id="422" r:id="rId26"/>
    <p:sldId id="423" r:id="rId27"/>
    <p:sldId id="393" r:id="rId28"/>
    <p:sldId id="387" r:id="rId29"/>
    <p:sldId id="388" r:id="rId30"/>
    <p:sldId id="390" r:id="rId31"/>
    <p:sldId id="391" r:id="rId32"/>
    <p:sldId id="364" r:id="rId33"/>
    <p:sldId id="345" r:id="rId34"/>
    <p:sldId id="392" r:id="rId35"/>
    <p:sldId id="395" r:id="rId36"/>
    <p:sldId id="385" r:id="rId37"/>
    <p:sldId id="386" r:id="rId38"/>
    <p:sldId id="424" r:id="rId39"/>
    <p:sldId id="459" r:id="rId40"/>
    <p:sldId id="425" r:id="rId41"/>
    <p:sldId id="449" r:id="rId42"/>
    <p:sldId id="454" r:id="rId43"/>
    <p:sldId id="455" r:id="rId44"/>
    <p:sldId id="456" r:id="rId45"/>
    <p:sldId id="450" r:id="rId46"/>
    <p:sldId id="457" r:id="rId47"/>
    <p:sldId id="451" r:id="rId48"/>
    <p:sldId id="453" r:id="rId49"/>
    <p:sldId id="458" r:id="rId50"/>
    <p:sldId id="426" r:id="rId51"/>
    <p:sldId id="427" r:id="rId52"/>
    <p:sldId id="428" r:id="rId53"/>
    <p:sldId id="429" r:id="rId54"/>
    <p:sldId id="430" r:id="rId55"/>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arson, Alyssa" initials="AP" lastIdx="22" clrIdx="0"/>
  <p:cmAuthor id="2" name="Hollingshead, Jessica" initials="HJ" lastIdx="14" clrIdx="1"/>
  <p:cmAuthor id="3" name="Young, Anna" initials="YA" lastIdx="4"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344" autoAdjust="0"/>
    <p:restoredTop sz="79846" autoAdjust="0"/>
  </p:normalViewPr>
  <p:slideViewPr>
    <p:cSldViewPr snapToGrid="0" snapToObjects="1">
      <p:cViewPr varScale="1">
        <p:scale>
          <a:sx n="58" d="100"/>
          <a:sy n="58" d="100"/>
        </p:scale>
        <p:origin x="138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zurkowski_j\Desktop\PERFORMANCE_FRAMEWORK_PART_RATINGS_2012_201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zurkowski_j\Desktop\PERFORMANCE_FRAMEWORK_PART_RATINGS_2012_2015.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zurkowski_j\Desktop\PARCC_PART_PARENT_REFUSALS_jkz.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rgbClr val="000000"/>
                </a:solidFill>
              </a:defRPr>
            </a:pPr>
            <a:r>
              <a:rPr lang="en-US" dirty="0">
                <a:solidFill>
                  <a:srgbClr val="000000"/>
                </a:solidFill>
              </a:rPr>
              <a:t>Number of Parent </a:t>
            </a:r>
            <a:r>
              <a:rPr lang="en-US" dirty="0" smtClean="0">
                <a:solidFill>
                  <a:srgbClr val="000000"/>
                </a:solidFill>
              </a:rPr>
              <a:t>Excusals</a:t>
            </a:r>
            <a:endParaRPr lang="en-US" dirty="0">
              <a:solidFill>
                <a:srgbClr val="000000"/>
              </a:solidFill>
            </a:endParaRPr>
          </a:p>
          <a:p>
            <a:pPr>
              <a:defRPr>
                <a:solidFill>
                  <a:srgbClr val="000000"/>
                </a:solidFill>
              </a:defRPr>
            </a:pPr>
            <a:r>
              <a:rPr lang="en-US" dirty="0">
                <a:solidFill>
                  <a:srgbClr val="000000"/>
                </a:solidFill>
              </a:rPr>
              <a:t>2010-2014</a:t>
            </a:r>
          </a:p>
        </c:rich>
      </c:tx>
      <c:overlay val="0"/>
    </c:title>
    <c:autoTitleDeleted val="0"/>
    <c:plotArea>
      <c:layout/>
      <c:lineChart>
        <c:grouping val="stacked"/>
        <c:varyColors val="0"/>
        <c:ser>
          <c:idx val="0"/>
          <c:order val="0"/>
          <c:tx>
            <c:strRef>
              <c:f>'Number of PR'!$A$7</c:f>
              <c:strCache>
                <c:ptCount val="1"/>
                <c:pt idx="0">
                  <c:v>Reading (grades 3-10)</c:v>
                </c:pt>
              </c:strCache>
            </c:strRef>
          </c:tx>
          <c:marker>
            <c:symbol val="none"/>
          </c:marker>
          <c:cat>
            <c:numRef>
              <c:f>'Number of PR'!$B$6:$F$6</c:f>
              <c:numCache>
                <c:formatCode>General</c:formatCode>
                <c:ptCount val="5"/>
                <c:pt idx="0">
                  <c:v>2010</c:v>
                </c:pt>
                <c:pt idx="1">
                  <c:v>2011</c:v>
                </c:pt>
                <c:pt idx="2">
                  <c:v>2012</c:v>
                </c:pt>
                <c:pt idx="3">
                  <c:v>2013</c:v>
                </c:pt>
                <c:pt idx="4">
                  <c:v>2014</c:v>
                </c:pt>
              </c:numCache>
            </c:numRef>
          </c:cat>
          <c:val>
            <c:numRef>
              <c:f>'Number of PR'!$B$7:$F$7</c:f>
              <c:numCache>
                <c:formatCode>General</c:formatCode>
                <c:ptCount val="5"/>
                <c:pt idx="0">
                  <c:v>1636</c:v>
                </c:pt>
                <c:pt idx="1">
                  <c:v>1427</c:v>
                </c:pt>
                <c:pt idx="2">
                  <c:v>1066</c:v>
                </c:pt>
                <c:pt idx="3">
                  <c:v>946</c:v>
                </c:pt>
                <c:pt idx="4">
                  <c:v>1412</c:v>
                </c:pt>
              </c:numCache>
            </c:numRef>
          </c:val>
          <c:smooth val="0"/>
          <c:extLst>
            <c:ext xmlns:c16="http://schemas.microsoft.com/office/drawing/2014/chart" uri="{C3380CC4-5D6E-409C-BE32-E72D297353CC}">
              <c16:uniqueId val="{00000000-7021-42FA-836B-23820C573277}"/>
            </c:ext>
          </c:extLst>
        </c:ser>
        <c:dLbls>
          <c:showLegendKey val="0"/>
          <c:showVal val="0"/>
          <c:showCatName val="0"/>
          <c:showSerName val="0"/>
          <c:showPercent val="0"/>
          <c:showBubbleSize val="0"/>
        </c:dLbls>
        <c:smooth val="0"/>
        <c:axId val="67062784"/>
        <c:axId val="119477760"/>
      </c:lineChart>
      <c:catAx>
        <c:axId val="67062784"/>
        <c:scaling>
          <c:orientation val="minMax"/>
        </c:scaling>
        <c:delete val="0"/>
        <c:axPos val="b"/>
        <c:numFmt formatCode="General" sourceLinked="1"/>
        <c:majorTickMark val="out"/>
        <c:minorTickMark val="none"/>
        <c:tickLblPos val="nextTo"/>
        <c:txPr>
          <a:bodyPr/>
          <a:lstStyle/>
          <a:p>
            <a:pPr>
              <a:defRPr sz="1800">
                <a:solidFill>
                  <a:srgbClr val="000000"/>
                </a:solidFill>
              </a:defRPr>
            </a:pPr>
            <a:endParaRPr lang="en-US"/>
          </a:p>
        </c:txPr>
        <c:crossAx val="119477760"/>
        <c:crosses val="autoZero"/>
        <c:auto val="1"/>
        <c:lblAlgn val="ctr"/>
        <c:lblOffset val="100"/>
        <c:noMultiLvlLbl val="0"/>
      </c:catAx>
      <c:valAx>
        <c:axId val="119477760"/>
        <c:scaling>
          <c:orientation val="minMax"/>
        </c:scaling>
        <c:delete val="0"/>
        <c:axPos val="l"/>
        <c:majorGridlines/>
        <c:numFmt formatCode="General" sourceLinked="1"/>
        <c:majorTickMark val="out"/>
        <c:minorTickMark val="none"/>
        <c:tickLblPos val="nextTo"/>
        <c:txPr>
          <a:bodyPr/>
          <a:lstStyle/>
          <a:p>
            <a:pPr>
              <a:defRPr sz="1800">
                <a:solidFill>
                  <a:srgbClr val="000000"/>
                </a:solidFill>
              </a:defRPr>
            </a:pPr>
            <a:endParaRPr lang="en-US"/>
          </a:p>
        </c:txPr>
        <c:crossAx val="67062784"/>
        <c:crosses val="autoZero"/>
        <c:crossBetween val="between"/>
      </c:valAx>
    </c:plotArea>
    <c:legend>
      <c:legendPos val="r"/>
      <c:overlay val="0"/>
      <c:txPr>
        <a:bodyPr/>
        <a:lstStyle/>
        <a:p>
          <a:pPr>
            <a:defRPr sz="1800">
              <a:solidFill>
                <a:srgbClr val="000000"/>
              </a:solidFill>
            </a:defRPr>
          </a:pPr>
          <a:endParaRPr lang="en-US"/>
        </a:p>
      </c:txPr>
    </c:legend>
    <c:plotVisOnly val="1"/>
    <c:dispBlanksAs val="zero"/>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rgbClr val="000000"/>
                </a:solidFill>
              </a:defRPr>
            </a:pPr>
            <a:r>
              <a:rPr lang="en-US" dirty="0">
                <a:solidFill>
                  <a:srgbClr val="000000"/>
                </a:solidFill>
              </a:rPr>
              <a:t>Number of Parent </a:t>
            </a:r>
            <a:r>
              <a:rPr lang="en-US" dirty="0" smtClean="0">
                <a:solidFill>
                  <a:srgbClr val="000000"/>
                </a:solidFill>
              </a:rPr>
              <a:t>Excusals</a:t>
            </a:r>
            <a:endParaRPr lang="en-US" dirty="0">
              <a:solidFill>
                <a:srgbClr val="000000"/>
              </a:solidFill>
            </a:endParaRPr>
          </a:p>
          <a:p>
            <a:pPr>
              <a:defRPr>
                <a:solidFill>
                  <a:srgbClr val="000000"/>
                </a:solidFill>
              </a:defRPr>
            </a:pPr>
            <a:r>
              <a:rPr lang="en-US" dirty="0">
                <a:solidFill>
                  <a:srgbClr val="000000"/>
                </a:solidFill>
              </a:rPr>
              <a:t>2010-2015</a:t>
            </a:r>
          </a:p>
        </c:rich>
      </c:tx>
      <c:overlay val="0"/>
    </c:title>
    <c:autoTitleDeleted val="0"/>
    <c:plotArea>
      <c:layout/>
      <c:lineChart>
        <c:grouping val="stacked"/>
        <c:varyColors val="0"/>
        <c:ser>
          <c:idx val="0"/>
          <c:order val="0"/>
          <c:tx>
            <c:strRef>
              <c:f>'Number of PR'!$A$3</c:f>
              <c:strCache>
                <c:ptCount val="1"/>
                <c:pt idx="0">
                  <c:v>Reading (grades 3-10)</c:v>
                </c:pt>
              </c:strCache>
            </c:strRef>
          </c:tx>
          <c:marker>
            <c:symbol val="none"/>
          </c:marker>
          <c:cat>
            <c:numRef>
              <c:f>'Number of PR'!$B$2:$G$2</c:f>
              <c:numCache>
                <c:formatCode>General</c:formatCode>
                <c:ptCount val="6"/>
                <c:pt idx="0">
                  <c:v>2010</c:v>
                </c:pt>
                <c:pt idx="1">
                  <c:v>2011</c:v>
                </c:pt>
                <c:pt idx="2">
                  <c:v>2012</c:v>
                </c:pt>
                <c:pt idx="3">
                  <c:v>2013</c:v>
                </c:pt>
                <c:pt idx="4">
                  <c:v>2014</c:v>
                </c:pt>
                <c:pt idx="5">
                  <c:v>2015</c:v>
                </c:pt>
              </c:numCache>
            </c:numRef>
          </c:cat>
          <c:val>
            <c:numRef>
              <c:f>'Number of PR'!$B$3:$G$3</c:f>
              <c:numCache>
                <c:formatCode>General</c:formatCode>
                <c:ptCount val="6"/>
                <c:pt idx="0">
                  <c:v>1636</c:v>
                </c:pt>
                <c:pt idx="1">
                  <c:v>1427</c:v>
                </c:pt>
                <c:pt idx="2">
                  <c:v>1066</c:v>
                </c:pt>
                <c:pt idx="3">
                  <c:v>946</c:v>
                </c:pt>
                <c:pt idx="4">
                  <c:v>1412</c:v>
                </c:pt>
                <c:pt idx="5">
                  <c:v>47412</c:v>
                </c:pt>
              </c:numCache>
            </c:numRef>
          </c:val>
          <c:smooth val="0"/>
          <c:extLst>
            <c:ext xmlns:c16="http://schemas.microsoft.com/office/drawing/2014/chart" uri="{C3380CC4-5D6E-409C-BE32-E72D297353CC}">
              <c16:uniqueId val="{00000000-78FB-42F4-BC59-5E10BB6E85E3}"/>
            </c:ext>
          </c:extLst>
        </c:ser>
        <c:dLbls>
          <c:showLegendKey val="0"/>
          <c:showVal val="0"/>
          <c:showCatName val="0"/>
          <c:showSerName val="0"/>
          <c:showPercent val="0"/>
          <c:showBubbleSize val="0"/>
        </c:dLbls>
        <c:smooth val="0"/>
        <c:axId val="82786944"/>
        <c:axId val="83124608"/>
      </c:lineChart>
      <c:catAx>
        <c:axId val="82786944"/>
        <c:scaling>
          <c:orientation val="minMax"/>
        </c:scaling>
        <c:delete val="0"/>
        <c:axPos val="b"/>
        <c:numFmt formatCode="General" sourceLinked="1"/>
        <c:majorTickMark val="out"/>
        <c:minorTickMark val="none"/>
        <c:tickLblPos val="nextTo"/>
        <c:txPr>
          <a:bodyPr/>
          <a:lstStyle/>
          <a:p>
            <a:pPr>
              <a:defRPr sz="1800">
                <a:solidFill>
                  <a:srgbClr val="000000"/>
                </a:solidFill>
              </a:defRPr>
            </a:pPr>
            <a:endParaRPr lang="en-US"/>
          </a:p>
        </c:txPr>
        <c:crossAx val="83124608"/>
        <c:crosses val="autoZero"/>
        <c:auto val="1"/>
        <c:lblAlgn val="ctr"/>
        <c:lblOffset val="100"/>
        <c:noMultiLvlLbl val="0"/>
      </c:catAx>
      <c:valAx>
        <c:axId val="83124608"/>
        <c:scaling>
          <c:orientation val="minMax"/>
        </c:scaling>
        <c:delete val="0"/>
        <c:axPos val="l"/>
        <c:majorGridlines/>
        <c:numFmt formatCode="#,##0" sourceLinked="0"/>
        <c:majorTickMark val="out"/>
        <c:minorTickMark val="none"/>
        <c:tickLblPos val="nextTo"/>
        <c:txPr>
          <a:bodyPr/>
          <a:lstStyle/>
          <a:p>
            <a:pPr>
              <a:defRPr sz="1800">
                <a:solidFill>
                  <a:srgbClr val="000000"/>
                </a:solidFill>
              </a:defRPr>
            </a:pPr>
            <a:endParaRPr lang="en-US"/>
          </a:p>
        </c:txPr>
        <c:crossAx val="82786944"/>
        <c:crosses val="autoZero"/>
        <c:crossBetween val="between"/>
      </c:valAx>
    </c:plotArea>
    <c:legend>
      <c:legendPos val="r"/>
      <c:overlay val="0"/>
      <c:txPr>
        <a:bodyPr/>
        <a:lstStyle/>
        <a:p>
          <a:pPr>
            <a:defRPr sz="1800">
              <a:solidFill>
                <a:srgbClr val="000000"/>
              </a:solidFill>
            </a:defRPr>
          </a:pPr>
          <a:endParaRPr lang="en-US"/>
        </a:p>
      </c:txPr>
    </c:legend>
    <c:plotVisOnly val="1"/>
    <c:dispBlanksAs val="zero"/>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0858095079252212E-2"/>
          <c:y val="4.1257969844070493E-2"/>
          <c:w val="0.91569902006396353"/>
          <c:h val="0.79670818739630789"/>
        </c:manualLayout>
      </c:layout>
      <c:barChart>
        <c:barDir val="col"/>
        <c:grouping val="percentStacked"/>
        <c:varyColors val="0"/>
        <c:ser>
          <c:idx val="0"/>
          <c:order val="0"/>
          <c:tx>
            <c:strRef>
              <c:f>Sheet3!$D$17</c:f>
              <c:strCache>
                <c:ptCount val="1"/>
                <c:pt idx="0">
                  <c:v>Participation Rate</c:v>
                </c:pt>
              </c:strCache>
            </c:strRef>
          </c:tx>
          <c:spPr>
            <a:solidFill>
              <a:srgbClr val="92D050"/>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Sheet3!$B$18:$C$33</c:f>
              <c:multiLvlStrCache>
                <c:ptCount val="16"/>
                <c:lvl>
                  <c:pt idx="0">
                    <c:v>2015</c:v>
                  </c:pt>
                  <c:pt idx="1">
                    <c:v>2016</c:v>
                  </c:pt>
                  <c:pt idx="2">
                    <c:v>2015</c:v>
                  </c:pt>
                  <c:pt idx="3">
                    <c:v>2016</c:v>
                  </c:pt>
                  <c:pt idx="4">
                    <c:v>2015</c:v>
                  </c:pt>
                  <c:pt idx="5">
                    <c:v>2016</c:v>
                  </c:pt>
                  <c:pt idx="6">
                    <c:v>2015</c:v>
                  </c:pt>
                  <c:pt idx="7">
                    <c:v>2016</c:v>
                  </c:pt>
                  <c:pt idx="8">
                    <c:v>2015</c:v>
                  </c:pt>
                  <c:pt idx="9">
                    <c:v>2016</c:v>
                  </c:pt>
                  <c:pt idx="10">
                    <c:v>2015</c:v>
                  </c:pt>
                  <c:pt idx="11">
                    <c:v>2016</c:v>
                  </c:pt>
                  <c:pt idx="12">
                    <c:v>2015</c:v>
                  </c:pt>
                  <c:pt idx="13">
                    <c:v>2016</c:v>
                  </c:pt>
                  <c:pt idx="14">
                    <c:v>2015</c:v>
                  </c:pt>
                  <c:pt idx="15">
                    <c:v>2016</c:v>
                  </c:pt>
                </c:lvl>
                <c:lvl>
                  <c:pt idx="0">
                    <c:v>ELA03</c:v>
                  </c:pt>
                  <c:pt idx="2">
                    <c:v>ELA04</c:v>
                  </c:pt>
                  <c:pt idx="4">
                    <c:v>ELA05</c:v>
                  </c:pt>
                  <c:pt idx="6">
                    <c:v>ELA06</c:v>
                  </c:pt>
                  <c:pt idx="8">
                    <c:v>ELA07</c:v>
                  </c:pt>
                  <c:pt idx="10">
                    <c:v>ELA08</c:v>
                  </c:pt>
                  <c:pt idx="12">
                    <c:v>ELA09</c:v>
                  </c:pt>
                  <c:pt idx="14">
                    <c:v>PSAT 10</c:v>
                  </c:pt>
                </c:lvl>
              </c:multiLvlStrCache>
            </c:multiLvlStrRef>
          </c:cat>
          <c:val>
            <c:numRef>
              <c:f>Sheet3!$D$18:$D$33</c:f>
              <c:numCache>
                <c:formatCode>0.0</c:formatCode>
                <c:ptCount val="16"/>
                <c:pt idx="0">
                  <c:v>95.083136112628196</c:v>
                </c:pt>
                <c:pt idx="1">
                  <c:v>95.62495285509543</c:v>
                </c:pt>
                <c:pt idx="2">
                  <c:v>94.919668011878471</c:v>
                </c:pt>
                <c:pt idx="3">
                  <c:v>95.004522158577032</c:v>
                </c:pt>
                <c:pt idx="4">
                  <c:v>94.645503292137064</c:v>
                </c:pt>
                <c:pt idx="5">
                  <c:v>94.15338811842085</c:v>
                </c:pt>
                <c:pt idx="6">
                  <c:v>92.459654134881319</c:v>
                </c:pt>
                <c:pt idx="7">
                  <c:v>91.6243383822206</c:v>
                </c:pt>
                <c:pt idx="8">
                  <c:v>88.760757847811277</c:v>
                </c:pt>
                <c:pt idx="9">
                  <c:v>88.045290569012039</c:v>
                </c:pt>
                <c:pt idx="10">
                  <c:v>85.04811366365665</c:v>
                </c:pt>
                <c:pt idx="11">
                  <c:v>83.45047527634145</c:v>
                </c:pt>
                <c:pt idx="12">
                  <c:v>70.57556833912696</c:v>
                </c:pt>
                <c:pt idx="13">
                  <c:v>73.897322450225033</c:v>
                </c:pt>
                <c:pt idx="14">
                  <c:v>61.7</c:v>
                </c:pt>
                <c:pt idx="15">
                  <c:v>88.280678830867828</c:v>
                </c:pt>
              </c:numCache>
            </c:numRef>
          </c:val>
          <c:extLst>
            <c:ext xmlns:c16="http://schemas.microsoft.com/office/drawing/2014/chart" uri="{C3380CC4-5D6E-409C-BE32-E72D297353CC}">
              <c16:uniqueId val="{00000000-0850-4258-BF04-A2AECE5F5B98}"/>
            </c:ext>
          </c:extLst>
        </c:ser>
        <c:ser>
          <c:idx val="1"/>
          <c:order val="1"/>
          <c:tx>
            <c:strRef>
              <c:f>Sheet3!$E$17</c:f>
              <c:strCache>
                <c:ptCount val="1"/>
                <c:pt idx="0">
                  <c:v>Parent Excusal Rate</c:v>
                </c:pt>
              </c:strCache>
            </c:strRef>
          </c:tx>
          <c:spPr>
            <a:solidFill>
              <a:srgbClr val="FE5C5C"/>
            </a:solidFill>
          </c:spPr>
          <c:invertIfNegative val="0"/>
          <c:dLbls>
            <c:spPr>
              <a:noFill/>
              <a:ln>
                <a:noFill/>
              </a:ln>
              <a:effectLst/>
            </c:spPr>
            <c:txPr>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Sheet3!$B$18:$C$33</c:f>
              <c:multiLvlStrCache>
                <c:ptCount val="16"/>
                <c:lvl>
                  <c:pt idx="0">
                    <c:v>2015</c:v>
                  </c:pt>
                  <c:pt idx="1">
                    <c:v>2016</c:v>
                  </c:pt>
                  <c:pt idx="2">
                    <c:v>2015</c:v>
                  </c:pt>
                  <c:pt idx="3">
                    <c:v>2016</c:v>
                  </c:pt>
                  <c:pt idx="4">
                    <c:v>2015</c:v>
                  </c:pt>
                  <c:pt idx="5">
                    <c:v>2016</c:v>
                  </c:pt>
                  <c:pt idx="6">
                    <c:v>2015</c:v>
                  </c:pt>
                  <c:pt idx="7">
                    <c:v>2016</c:v>
                  </c:pt>
                  <c:pt idx="8">
                    <c:v>2015</c:v>
                  </c:pt>
                  <c:pt idx="9">
                    <c:v>2016</c:v>
                  </c:pt>
                  <c:pt idx="10">
                    <c:v>2015</c:v>
                  </c:pt>
                  <c:pt idx="11">
                    <c:v>2016</c:v>
                  </c:pt>
                  <c:pt idx="12">
                    <c:v>2015</c:v>
                  </c:pt>
                  <c:pt idx="13">
                    <c:v>2016</c:v>
                  </c:pt>
                  <c:pt idx="14">
                    <c:v>2015</c:v>
                  </c:pt>
                  <c:pt idx="15">
                    <c:v>2016</c:v>
                  </c:pt>
                </c:lvl>
                <c:lvl>
                  <c:pt idx="0">
                    <c:v>ELA03</c:v>
                  </c:pt>
                  <c:pt idx="2">
                    <c:v>ELA04</c:v>
                  </c:pt>
                  <c:pt idx="4">
                    <c:v>ELA05</c:v>
                  </c:pt>
                  <c:pt idx="6">
                    <c:v>ELA06</c:v>
                  </c:pt>
                  <c:pt idx="8">
                    <c:v>ELA07</c:v>
                  </c:pt>
                  <c:pt idx="10">
                    <c:v>ELA08</c:v>
                  </c:pt>
                  <c:pt idx="12">
                    <c:v>ELA09</c:v>
                  </c:pt>
                  <c:pt idx="14">
                    <c:v>PSAT 10</c:v>
                  </c:pt>
                </c:lvl>
              </c:multiLvlStrCache>
            </c:multiLvlStrRef>
          </c:cat>
          <c:val>
            <c:numRef>
              <c:f>Sheet3!$E$18:$E$33</c:f>
              <c:numCache>
                <c:formatCode>0.0</c:formatCode>
                <c:ptCount val="16"/>
                <c:pt idx="0">
                  <c:v>2.4546392378178288</c:v>
                </c:pt>
                <c:pt idx="1">
                  <c:v>3.2556385305876145</c:v>
                </c:pt>
                <c:pt idx="2">
                  <c:v>3.0335795324754433</c:v>
                </c:pt>
                <c:pt idx="3">
                  <c:v>3.9659330720530601</c:v>
                </c:pt>
                <c:pt idx="4">
                  <c:v>3.2753326509723646</c:v>
                </c:pt>
                <c:pt idx="5">
                  <c:v>4.6344538453359254</c:v>
                </c:pt>
                <c:pt idx="6">
                  <c:v>4.5527763425827432</c:v>
                </c:pt>
                <c:pt idx="7">
                  <c:v>6.8808249058100328</c:v>
                </c:pt>
                <c:pt idx="8">
                  <c:v>7.4995356324685778</c:v>
                </c:pt>
                <c:pt idx="9">
                  <c:v>10.2419134810683</c:v>
                </c:pt>
                <c:pt idx="10">
                  <c:v>10.062539964753036</c:v>
                </c:pt>
                <c:pt idx="11">
                  <c:v>14.18552806762238</c:v>
                </c:pt>
                <c:pt idx="12">
                  <c:v>18.569846494601165</c:v>
                </c:pt>
                <c:pt idx="13">
                  <c:v>20.443969791746127</c:v>
                </c:pt>
                <c:pt idx="14">
                  <c:v>24.6</c:v>
                </c:pt>
                <c:pt idx="15">
                  <c:v>1.7515205251450525</c:v>
                </c:pt>
              </c:numCache>
            </c:numRef>
          </c:val>
          <c:extLst>
            <c:ext xmlns:c16="http://schemas.microsoft.com/office/drawing/2014/chart" uri="{C3380CC4-5D6E-409C-BE32-E72D297353CC}">
              <c16:uniqueId val="{00000001-0850-4258-BF04-A2AECE5F5B98}"/>
            </c:ext>
          </c:extLst>
        </c:ser>
        <c:ser>
          <c:idx val="2"/>
          <c:order val="2"/>
          <c:tx>
            <c:strRef>
              <c:f>Sheet3!$F$17</c:f>
              <c:strCache>
                <c:ptCount val="1"/>
                <c:pt idx="0">
                  <c:v>Other Non-participants</c:v>
                </c:pt>
              </c:strCache>
            </c:strRef>
          </c:tx>
          <c:spPr>
            <a:solidFill>
              <a:srgbClr val="FFFF00"/>
            </a:solidFill>
          </c:spPr>
          <c:invertIfNegative val="0"/>
          <c:dLbls>
            <c:spPr>
              <a:noFill/>
              <a:ln>
                <a:noFill/>
              </a:ln>
              <a:effectLst/>
            </c:spPr>
            <c:txPr>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Sheet3!$B$18:$C$33</c:f>
              <c:multiLvlStrCache>
                <c:ptCount val="16"/>
                <c:lvl>
                  <c:pt idx="0">
                    <c:v>2015</c:v>
                  </c:pt>
                  <c:pt idx="1">
                    <c:v>2016</c:v>
                  </c:pt>
                  <c:pt idx="2">
                    <c:v>2015</c:v>
                  </c:pt>
                  <c:pt idx="3">
                    <c:v>2016</c:v>
                  </c:pt>
                  <c:pt idx="4">
                    <c:v>2015</c:v>
                  </c:pt>
                  <c:pt idx="5">
                    <c:v>2016</c:v>
                  </c:pt>
                  <c:pt idx="6">
                    <c:v>2015</c:v>
                  </c:pt>
                  <c:pt idx="7">
                    <c:v>2016</c:v>
                  </c:pt>
                  <c:pt idx="8">
                    <c:v>2015</c:v>
                  </c:pt>
                  <c:pt idx="9">
                    <c:v>2016</c:v>
                  </c:pt>
                  <c:pt idx="10">
                    <c:v>2015</c:v>
                  </c:pt>
                  <c:pt idx="11">
                    <c:v>2016</c:v>
                  </c:pt>
                  <c:pt idx="12">
                    <c:v>2015</c:v>
                  </c:pt>
                  <c:pt idx="13">
                    <c:v>2016</c:v>
                  </c:pt>
                  <c:pt idx="14">
                    <c:v>2015</c:v>
                  </c:pt>
                  <c:pt idx="15">
                    <c:v>2016</c:v>
                  </c:pt>
                </c:lvl>
                <c:lvl>
                  <c:pt idx="0">
                    <c:v>ELA03</c:v>
                  </c:pt>
                  <c:pt idx="2">
                    <c:v>ELA04</c:v>
                  </c:pt>
                  <c:pt idx="4">
                    <c:v>ELA05</c:v>
                  </c:pt>
                  <c:pt idx="6">
                    <c:v>ELA06</c:v>
                  </c:pt>
                  <c:pt idx="8">
                    <c:v>ELA07</c:v>
                  </c:pt>
                  <c:pt idx="10">
                    <c:v>ELA08</c:v>
                  </c:pt>
                  <c:pt idx="12">
                    <c:v>ELA09</c:v>
                  </c:pt>
                  <c:pt idx="14">
                    <c:v>PSAT 10</c:v>
                  </c:pt>
                </c:lvl>
              </c:multiLvlStrCache>
            </c:multiLvlStrRef>
          </c:cat>
          <c:val>
            <c:numRef>
              <c:f>Sheet3!$F$18:$F$33</c:f>
              <c:numCache>
                <c:formatCode>0.0</c:formatCode>
                <c:ptCount val="16"/>
                <c:pt idx="0">
                  <c:v>2.4622246495539777</c:v>
                </c:pt>
                <c:pt idx="1">
                  <c:v>1.1194086143169646</c:v>
                </c:pt>
                <c:pt idx="2">
                  <c:v>2.0467524556460823</c:v>
                </c:pt>
                <c:pt idx="3">
                  <c:v>1.0295447693699125</c:v>
                </c:pt>
                <c:pt idx="4">
                  <c:v>2.0791640568905727</c:v>
                </c:pt>
                <c:pt idx="5">
                  <c:v>1.2121580362432214</c:v>
                </c:pt>
                <c:pt idx="6">
                  <c:v>2.9875695225359387</c:v>
                </c:pt>
                <c:pt idx="7">
                  <c:v>1.4948367119693711</c:v>
                </c:pt>
                <c:pt idx="8">
                  <c:v>3.7397065197201416</c:v>
                </c:pt>
                <c:pt idx="9">
                  <c:v>1.7127959499196654</c:v>
                </c:pt>
                <c:pt idx="10">
                  <c:v>4.8893463715903245</c:v>
                </c:pt>
                <c:pt idx="11">
                  <c:v>2.3639966560361643</c:v>
                </c:pt>
                <c:pt idx="12">
                  <c:v>10.85458516627188</c:v>
                </c:pt>
                <c:pt idx="13">
                  <c:v>5.658707758028835</c:v>
                </c:pt>
                <c:pt idx="14">
                  <c:v>13.7</c:v>
                </c:pt>
                <c:pt idx="15">
                  <c:v>9.9678006439871201</c:v>
                </c:pt>
              </c:numCache>
            </c:numRef>
          </c:val>
          <c:extLst>
            <c:ext xmlns:c16="http://schemas.microsoft.com/office/drawing/2014/chart" uri="{C3380CC4-5D6E-409C-BE32-E72D297353CC}">
              <c16:uniqueId val="{00000002-0850-4258-BF04-A2AECE5F5B98}"/>
            </c:ext>
          </c:extLst>
        </c:ser>
        <c:dLbls>
          <c:showLegendKey val="0"/>
          <c:showVal val="0"/>
          <c:showCatName val="0"/>
          <c:showSerName val="0"/>
          <c:showPercent val="0"/>
          <c:showBubbleSize val="0"/>
        </c:dLbls>
        <c:gapWidth val="150"/>
        <c:overlap val="100"/>
        <c:axId val="119532928"/>
        <c:axId val="119673984"/>
      </c:barChart>
      <c:catAx>
        <c:axId val="119532928"/>
        <c:scaling>
          <c:orientation val="minMax"/>
        </c:scaling>
        <c:delete val="0"/>
        <c:axPos val="b"/>
        <c:numFmt formatCode="General" sourceLinked="0"/>
        <c:majorTickMark val="out"/>
        <c:minorTickMark val="none"/>
        <c:tickLblPos val="nextTo"/>
        <c:crossAx val="119673984"/>
        <c:crosses val="autoZero"/>
        <c:auto val="1"/>
        <c:lblAlgn val="ctr"/>
        <c:lblOffset val="100"/>
        <c:noMultiLvlLbl val="0"/>
      </c:catAx>
      <c:valAx>
        <c:axId val="119673984"/>
        <c:scaling>
          <c:orientation val="minMax"/>
        </c:scaling>
        <c:delete val="0"/>
        <c:axPos val="l"/>
        <c:majorGridlines/>
        <c:numFmt formatCode="0%" sourceLinked="1"/>
        <c:majorTickMark val="out"/>
        <c:minorTickMark val="none"/>
        <c:tickLblPos val="nextTo"/>
        <c:crossAx val="119532928"/>
        <c:crosses val="autoZero"/>
        <c:crossBetween val="between"/>
      </c:valAx>
    </c:plotArea>
    <c:plotVisOnly val="1"/>
    <c:dispBlanksAs val="gap"/>
    <c:showDLblsOverMax val="0"/>
  </c:chart>
  <c:txPr>
    <a:bodyPr/>
    <a:lstStyle/>
    <a:p>
      <a:pPr>
        <a:defRPr sz="1600">
          <a:solidFill>
            <a:srgbClr val="000000"/>
          </a:solidFill>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0.89167</cdr:x>
      <cdr:y>0.92063</cdr:y>
    </cdr:from>
    <cdr:to>
      <cdr:x>0.975</cdr:x>
      <cdr:y>0.95238</cdr:y>
    </cdr:to>
    <cdr:sp macro="" textlink="">
      <cdr:nvSpPr>
        <cdr:cNvPr id="2" name="TextBox 1"/>
        <cdr:cNvSpPr txBox="1"/>
      </cdr:nvSpPr>
      <cdr:spPr>
        <a:xfrm xmlns:a="http://schemas.openxmlformats.org/drawingml/2006/main">
          <a:off x="8153400" y="4419600"/>
          <a:ext cx="762000" cy="152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BB76352D-11E6-4030-BA77-8596DE94C118}" type="datetime1">
              <a:rPr lang="en-US" smtClean="0"/>
              <a:t>10/9/2016</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2EABA64B-06F0-2A40-A38F-AA9E1DC38B75}" type="slidenum">
              <a:rPr lang="en-US" smtClean="0"/>
              <a:t>‹#›</a:t>
            </a:fld>
            <a:endParaRPr lang="en-US"/>
          </a:p>
        </p:txBody>
      </p:sp>
    </p:spTree>
    <p:extLst>
      <p:ext uri="{BB962C8B-B14F-4D97-AF65-F5344CB8AC3E}">
        <p14:creationId xmlns:p14="http://schemas.microsoft.com/office/powerpoint/2010/main" val="186976468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037C891C-2526-4869-AA89-A93D11ACC9A5}" type="datetime1">
              <a:rPr lang="en-US" smtClean="0"/>
              <a:t>10/9/2016</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3F7242FB-F25E-544B-B72F-E0B5A499AB48}" type="slidenum">
              <a:rPr lang="en-US" smtClean="0"/>
              <a:t>‹#›</a:t>
            </a:fld>
            <a:endParaRPr lang="en-US"/>
          </a:p>
        </p:txBody>
      </p:sp>
    </p:spTree>
    <p:extLst>
      <p:ext uri="{BB962C8B-B14F-4D97-AF65-F5344CB8AC3E}">
        <p14:creationId xmlns:p14="http://schemas.microsoft.com/office/powerpoint/2010/main" val="3210676302"/>
      </p:ext>
    </p:extLst>
  </p:cSld>
  <p:clrMap bg1="lt1" tx1="dk1" bg2="lt2" tx2="dk2" accent1="accent1" accent2="accent2" accent3="accent3" accent4="accent4" accent5="accent5" accent6="accent6" hlink="hlink" folHlink="folHlink"/>
  <p:hf/>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accent1"/>
              </a:solidFill>
            </a:endParaRPr>
          </a:p>
        </p:txBody>
      </p:sp>
      <p:sp>
        <p:nvSpPr>
          <p:cNvPr id="5" name="Date Placeholder 4"/>
          <p:cNvSpPr>
            <a:spLocks noGrp="1"/>
          </p:cNvSpPr>
          <p:nvPr>
            <p:ph type="dt" idx="11"/>
          </p:nvPr>
        </p:nvSpPr>
        <p:spPr/>
        <p:txBody>
          <a:bodyPr/>
          <a:lstStyle/>
          <a:p>
            <a:fld id="{95AF3F08-8497-4C45-B4A5-3BABB4CDB08D}" type="datetime1">
              <a:rPr lang="en-US" smtClean="0">
                <a:solidFill>
                  <a:prstClr val="black"/>
                </a:solidFill>
              </a:rPr>
              <a:t>10/9/2016</a:t>
            </a:fld>
            <a:endParaRPr lang="en-US" dirty="0">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6</a:t>
            </a:fld>
            <a:endParaRPr lang="en-US" dirty="0">
              <a:solidFill>
                <a:prstClr val="black"/>
              </a:solidFill>
            </a:endParaRPr>
          </a:p>
        </p:txBody>
      </p:sp>
      <p:sp>
        <p:nvSpPr>
          <p:cNvPr id="8" name="Footer Placeholder 7"/>
          <p:cNvSpPr>
            <a:spLocks noGrp="1"/>
          </p:cNvSpPr>
          <p:nvPr>
            <p:ph type="ftr" sz="quarter" idx="14"/>
          </p:nvPr>
        </p:nvSpPr>
        <p:spPr/>
        <p:txBody>
          <a:bodyPr/>
          <a:lstStyle/>
          <a:p>
            <a:endParaRPr lang="en-US" dirty="0">
              <a:solidFill>
                <a:prstClr val="black"/>
              </a:solidFill>
            </a:endParaRPr>
          </a:p>
        </p:txBody>
      </p:sp>
      <p:sp>
        <p:nvSpPr>
          <p:cNvPr id="9" name="Header Placeholder 8"/>
          <p:cNvSpPr>
            <a:spLocks noGrp="1"/>
          </p:cNvSpPr>
          <p:nvPr>
            <p:ph type="hdr" sz="quarter" idx="15"/>
          </p:nvPr>
        </p:nvSpPr>
        <p:spPr/>
        <p:txBody>
          <a:bodyPr/>
          <a:lstStyle/>
          <a:p>
            <a:endParaRPr lang="en-US" dirty="0">
              <a:solidFill>
                <a:prstClr val="black"/>
              </a:solidFill>
            </a:endParaRPr>
          </a:p>
        </p:txBody>
      </p:sp>
    </p:spTree>
    <p:extLst>
      <p:ext uri="{BB962C8B-B14F-4D97-AF65-F5344CB8AC3E}">
        <p14:creationId xmlns:p14="http://schemas.microsoft.com/office/powerpoint/2010/main" val="9973262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accent1"/>
              </a:solidFill>
            </a:endParaRPr>
          </a:p>
        </p:txBody>
      </p:sp>
      <p:sp>
        <p:nvSpPr>
          <p:cNvPr id="5" name="Date Placeholder 4"/>
          <p:cNvSpPr>
            <a:spLocks noGrp="1"/>
          </p:cNvSpPr>
          <p:nvPr>
            <p:ph type="dt" idx="11"/>
          </p:nvPr>
        </p:nvSpPr>
        <p:spPr/>
        <p:txBody>
          <a:bodyPr/>
          <a:lstStyle/>
          <a:p>
            <a:fld id="{7FC557D3-D5E6-4CD7-8B66-6798EBD4A6FC}" type="datetime1">
              <a:rPr lang="en-US" smtClean="0">
                <a:solidFill>
                  <a:prstClr val="black"/>
                </a:solidFill>
              </a:rPr>
              <a:t>10/9/2016</a:t>
            </a:fld>
            <a:endParaRPr lang="en-US" dirty="0">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19</a:t>
            </a:fld>
            <a:endParaRPr lang="en-US" dirty="0">
              <a:solidFill>
                <a:prstClr val="black"/>
              </a:solidFill>
            </a:endParaRPr>
          </a:p>
        </p:txBody>
      </p:sp>
      <p:sp>
        <p:nvSpPr>
          <p:cNvPr id="8" name="Footer Placeholder 7"/>
          <p:cNvSpPr>
            <a:spLocks noGrp="1"/>
          </p:cNvSpPr>
          <p:nvPr>
            <p:ph type="ftr" sz="quarter" idx="14"/>
          </p:nvPr>
        </p:nvSpPr>
        <p:spPr/>
        <p:txBody>
          <a:bodyPr/>
          <a:lstStyle/>
          <a:p>
            <a:endParaRPr lang="en-US" dirty="0">
              <a:solidFill>
                <a:prstClr val="black"/>
              </a:solidFill>
            </a:endParaRPr>
          </a:p>
        </p:txBody>
      </p:sp>
      <p:sp>
        <p:nvSpPr>
          <p:cNvPr id="9" name="Header Placeholder 8"/>
          <p:cNvSpPr>
            <a:spLocks noGrp="1"/>
          </p:cNvSpPr>
          <p:nvPr>
            <p:ph type="hdr" sz="quarter" idx="15"/>
          </p:nvPr>
        </p:nvSpPr>
        <p:spPr/>
        <p:txBody>
          <a:bodyPr/>
          <a:lstStyle/>
          <a:p>
            <a:endParaRPr lang="en-US" dirty="0">
              <a:solidFill>
                <a:prstClr val="black"/>
              </a:solidFill>
            </a:endParaRPr>
          </a:p>
        </p:txBody>
      </p:sp>
    </p:spTree>
    <p:extLst>
      <p:ext uri="{BB962C8B-B14F-4D97-AF65-F5344CB8AC3E}">
        <p14:creationId xmlns:p14="http://schemas.microsoft.com/office/powerpoint/2010/main" val="20734385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46238" indent="-233277">
              <a:buClr>
                <a:srgbClr val="478AC8"/>
              </a:buClr>
              <a:buSzPct val="108333"/>
              <a:buFont typeface="Wingdings"/>
              <a:buChar char=""/>
              <a:tabLst>
                <a:tab pos="246238" algn="l"/>
              </a:tabLst>
            </a:pPr>
            <a:r>
              <a:rPr lang="en-US" sz="2000" b="1" dirty="0">
                <a:solidFill>
                  <a:schemeClr val="tx1">
                    <a:lumMod val="65000"/>
                    <a:lumOff val="35000"/>
                  </a:schemeClr>
                </a:solidFill>
              </a:rPr>
              <a:t>Under the guidance of the State Board of Education, the Colorado Department of Education (CDE) will utilize a Hub/Spoke Committee structure for ESSA state plan development</a:t>
            </a:r>
            <a:r>
              <a:rPr lang="en-US" dirty="0">
                <a:solidFill>
                  <a:schemeClr val="tx1">
                    <a:lumMod val="65000"/>
                    <a:lumOff val="35000"/>
                  </a:schemeClr>
                </a:solidFill>
              </a:rPr>
              <a:t>. </a:t>
            </a:r>
          </a:p>
          <a:p>
            <a:pPr marL="1179347" lvl="2" indent="-233277">
              <a:buClr>
                <a:srgbClr val="478AC8"/>
              </a:buClr>
              <a:buSzPct val="108333"/>
              <a:buFont typeface="Wingdings"/>
              <a:buChar char=""/>
              <a:tabLst>
                <a:tab pos="246238" algn="l"/>
              </a:tabLst>
            </a:pPr>
            <a:r>
              <a:rPr lang="en-US" dirty="0">
                <a:solidFill>
                  <a:schemeClr val="tx1">
                    <a:lumMod val="65000"/>
                    <a:lumOff val="35000"/>
                  </a:schemeClr>
                </a:solidFill>
              </a:rPr>
              <a:t>A formal, central Hub Committee that will have an oversight role in the development of a draft of our state plan to be submitted to the State Board in early 2017.</a:t>
            </a:r>
          </a:p>
          <a:p>
            <a:pPr marL="1179347" lvl="2" indent="-233277">
              <a:buClr>
                <a:srgbClr val="478AC8"/>
              </a:buClr>
              <a:buSzPct val="108333"/>
              <a:buFont typeface="Wingdings"/>
              <a:buChar char=""/>
              <a:tabLst>
                <a:tab pos="246238" algn="l"/>
              </a:tabLst>
            </a:pPr>
            <a:r>
              <a:rPr lang="en-US" dirty="0">
                <a:solidFill>
                  <a:schemeClr val="tx1">
                    <a:lumMod val="65000"/>
                    <a:lumOff val="35000"/>
                  </a:schemeClr>
                </a:solidFill>
              </a:rPr>
              <a:t>ESSA topical spoke committees will be responsible for developing and appropriately vetting sections of the state plan. </a:t>
            </a:r>
          </a:p>
          <a:p>
            <a:pPr marL="246238" indent="-233277">
              <a:buClr>
                <a:srgbClr val="478AC8"/>
              </a:buClr>
              <a:buSzPct val="108333"/>
              <a:buFont typeface="Wingdings"/>
              <a:buChar char=""/>
              <a:tabLst>
                <a:tab pos="246238" algn="l"/>
              </a:tabLst>
            </a:pPr>
            <a:r>
              <a:rPr lang="en-US" sz="2000" b="1" dirty="0">
                <a:solidFill>
                  <a:schemeClr val="tx1">
                    <a:lumMod val="65000"/>
                    <a:lumOff val="35000"/>
                  </a:schemeClr>
                </a:solidFill>
                <a:cs typeface="Calibri"/>
              </a:rPr>
              <a:t>Spoke committees</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Standards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Assessment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Accountability Committee</a:t>
            </a:r>
          </a:p>
          <a:p>
            <a:pPr marL="712792" lvl="1" indent="-233277">
              <a:buClr>
                <a:srgbClr val="478AC8"/>
              </a:buClr>
              <a:buSzPct val="108333"/>
              <a:buFont typeface="Wingdings"/>
              <a:buChar char=""/>
              <a:tabLst>
                <a:tab pos="246238" algn="l"/>
              </a:tabLst>
            </a:pPr>
            <a:r>
              <a:rPr lang="en-US" b="1" i="1" dirty="0">
                <a:solidFill>
                  <a:schemeClr val="tx1">
                    <a:lumMod val="65000"/>
                    <a:lumOff val="35000"/>
                  </a:schemeClr>
                </a:solidFill>
                <a:cs typeface="Calibri"/>
              </a:rPr>
              <a:t>Effective Instruction and Leadership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School Improvement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Title Program Plans/Assurances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Stakeholder Consultation/Program Coordination Committee</a:t>
            </a:r>
          </a:p>
          <a:p>
            <a:pPr marL="712792" lvl="1" indent="-233277">
              <a:buClr>
                <a:srgbClr val="478AC8"/>
              </a:buClr>
              <a:buSzPct val="108333"/>
              <a:buFont typeface="Wingdings"/>
              <a:buChar char=""/>
              <a:tabLst>
                <a:tab pos="246238" algn="l"/>
              </a:tabLst>
            </a:pPr>
            <a:endParaRPr lang="en-US" dirty="0">
              <a:solidFill>
                <a:schemeClr val="tx1">
                  <a:lumMod val="65000"/>
                  <a:lumOff val="35000"/>
                </a:schemeClr>
              </a:solidFill>
            </a:endParaRPr>
          </a:p>
          <a:p>
            <a:pPr marL="712792" lvl="1" indent="-233277">
              <a:buClr>
                <a:srgbClr val="478AC8"/>
              </a:buClr>
              <a:buSzPct val="108333"/>
              <a:buFont typeface="Wingdings"/>
              <a:buChar char=""/>
              <a:tabLst>
                <a:tab pos="246238" algn="l"/>
              </a:tabLst>
            </a:pPr>
            <a:endParaRPr lang="en-US" b="1" dirty="0">
              <a:solidFill>
                <a:schemeClr val="tx1">
                  <a:lumMod val="65000"/>
                  <a:lumOff val="35000"/>
                </a:schemeClr>
              </a:solidFill>
            </a:endParaRPr>
          </a:p>
        </p:txBody>
      </p:sp>
      <p:sp>
        <p:nvSpPr>
          <p:cNvPr id="4" name="Slide Number Placeholder 3"/>
          <p:cNvSpPr>
            <a:spLocks noGrp="1"/>
          </p:cNvSpPr>
          <p:nvPr>
            <p:ph type="sldNum" sz="quarter" idx="10"/>
          </p:nvPr>
        </p:nvSpPr>
        <p:spPr/>
        <p:txBody>
          <a:bodyPr/>
          <a:lstStyle/>
          <a:p>
            <a:fld id="{4A1CFF83-A478-4075-9902-82B2D45CC5D9}" type="slidenum">
              <a:rPr lang="en-US" smtClean="0"/>
              <a:t>28</a:t>
            </a:fld>
            <a:endParaRPr lang="en-US"/>
          </a:p>
        </p:txBody>
      </p:sp>
    </p:spTree>
    <p:extLst>
      <p:ext uri="{BB962C8B-B14F-4D97-AF65-F5344CB8AC3E}">
        <p14:creationId xmlns:p14="http://schemas.microsoft.com/office/powerpoint/2010/main" val="27519466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1CFF83-A478-4075-9902-82B2D45CC5D9}" type="slidenum">
              <a:rPr lang="en-US" smtClean="0"/>
              <a:t>29</a:t>
            </a:fld>
            <a:endParaRPr lang="en-US"/>
          </a:p>
        </p:txBody>
      </p:sp>
    </p:spTree>
    <p:extLst>
      <p:ext uri="{BB962C8B-B14F-4D97-AF65-F5344CB8AC3E}">
        <p14:creationId xmlns:p14="http://schemas.microsoft.com/office/powerpoint/2010/main" val="22297266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tx1"/>
                </a:solidFill>
              </a:rPr>
              <a:t>How did we engage our committee members and how they engage their own stakeholders (</a:t>
            </a:r>
            <a:r>
              <a:rPr lang="en-US" dirty="0" err="1" smtClean="0">
                <a:solidFill>
                  <a:schemeClr val="tx1"/>
                </a:solidFill>
              </a:rPr>
              <a:t>ie</a:t>
            </a:r>
            <a:r>
              <a:rPr lang="en-US" dirty="0" smtClean="0">
                <a:solidFill>
                  <a:schemeClr val="tx1"/>
                </a:solidFill>
              </a:rPr>
              <a:t>. Ty with CASPA, Kerrie/Randal with CEA, Heidi</a:t>
            </a:r>
            <a:r>
              <a:rPr lang="en-US" baseline="0" dirty="0" smtClean="0">
                <a:solidFill>
                  <a:schemeClr val="tx1"/>
                </a:solidFill>
              </a:rPr>
              <a:t> w/C-CODE)</a:t>
            </a:r>
            <a:endParaRPr lang="en-US" dirty="0" smtClean="0">
              <a:solidFill>
                <a:schemeClr val="tx1"/>
              </a:solidFill>
            </a:endParaRPr>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F359527A-8B9E-45A5-8E36-1CE07CEE30EE}" type="datetime1">
              <a:rPr lang="en-US" smtClean="0"/>
              <a:t>10/9/2016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30</a:t>
            </a:fld>
            <a:endParaRPr lang="en-US"/>
          </a:p>
        </p:txBody>
      </p:sp>
    </p:spTree>
    <p:extLst>
      <p:ext uri="{BB962C8B-B14F-4D97-AF65-F5344CB8AC3E}">
        <p14:creationId xmlns:p14="http://schemas.microsoft.com/office/powerpoint/2010/main" val="15410904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847EB1F3-72E2-4C6B-B940-428B414A9E3F}" type="datetime1">
              <a:rPr lang="en-US" smtClean="0"/>
              <a:t>10/9/2016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31</a:t>
            </a:fld>
            <a:endParaRPr lang="en-US"/>
          </a:p>
        </p:txBody>
      </p:sp>
    </p:spTree>
    <p:extLst>
      <p:ext uri="{BB962C8B-B14F-4D97-AF65-F5344CB8AC3E}">
        <p14:creationId xmlns:p14="http://schemas.microsoft.com/office/powerpoint/2010/main" val="3832917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Spoke</a:t>
            </a:r>
            <a:r>
              <a:rPr lang="en-US" baseline="0" dirty="0" smtClean="0"/>
              <a:t> will bring hub recommendations/feedback on each of these decision points. Want to make sure you understand the decision points, have an opportunity to share thoughts, ask questions with spoke before we finalize our work. </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1B9E3067-9CA6-4E51-9E4A-844BE77EA98B}" type="datetime1">
              <a:rPr lang="en-US" smtClean="0"/>
              <a:t>10/9/2016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33</a:t>
            </a:fld>
            <a:endParaRPr lang="en-US"/>
          </a:p>
        </p:txBody>
      </p:sp>
    </p:spTree>
    <p:extLst>
      <p:ext uri="{BB962C8B-B14F-4D97-AF65-F5344CB8AC3E}">
        <p14:creationId xmlns:p14="http://schemas.microsoft.com/office/powerpoint/2010/main" val="1827568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can we take advantage of</a:t>
            </a:r>
            <a:r>
              <a:rPr lang="en-US" baseline="0" dirty="0" smtClean="0"/>
              <a:t> the added endorsement option (24 </a:t>
            </a:r>
            <a:r>
              <a:rPr lang="en-US" baseline="0" dirty="0" err="1" smtClean="0"/>
              <a:t>hrs</a:t>
            </a:r>
            <a:r>
              <a:rPr lang="en-US" baseline="0" dirty="0" smtClean="0"/>
              <a:t> or equivalent, including the 6 semester hours via PD or work experience, etc.)</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119BBC79-14D6-49A6-8686-57E18A164304}" type="datetime1">
              <a:rPr lang="en-US" smtClean="0"/>
              <a:t>10/9/2016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34</a:t>
            </a:fld>
            <a:endParaRPr lang="en-US"/>
          </a:p>
        </p:txBody>
      </p:sp>
    </p:spTree>
    <p:extLst>
      <p:ext uri="{BB962C8B-B14F-4D97-AF65-F5344CB8AC3E}">
        <p14:creationId xmlns:p14="http://schemas.microsoft.com/office/powerpoint/2010/main" val="4690276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distribution of license types among charter school teachers </a:t>
            </a:r>
          </a:p>
          <a:p>
            <a:r>
              <a:rPr lang="en-US" sz="1200" kern="1200" dirty="0" smtClean="0">
                <a:solidFill>
                  <a:schemeClr val="tx1"/>
                </a:solidFill>
                <a:effectLst/>
                <a:latin typeface="+mn-lt"/>
                <a:ea typeface="+mn-ea"/>
                <a:cs typeface="+mn-cs"/>
              </a:rPr>
              <a:t>					Frequency  	Percent</a:t>
            </a:r>
          </a:p>
          <a:p>
            <a:r>
              <a:rPr lang="en-US" sz="1200" kern="1200" dirty="0" smtClean="0">
                <a:solidFill>
                  <a:schemeClr val="tx1"/>
                </a:solidFill>
                <a:effectLst/>
                <a:latin typeface="+mn-lt"/>
                <a:ea typeface="+mn-ea"/>
                <a:cs typeface="+mn-cs"/>
              </a:rPr>
              <a:t>5-YR Substitute Authorization	14		0.294</a:t>
            </a:r>
          </a:p>
          <a:p>
            <a:r>
              <a:rPr lang="en-US" sz="1200" kern="1200" dirty="0" smtClean="0">
                <a:solidFill>
                  <a:schemeClr val="tx1"/>
                </a:solidFill>
                <a:effectLst/>
                <a:latin typeface="+mn-lt"/>
                <a:ea typeface="+mn-ea"/>
                <a:cs typeface="+mn-cs"/>
              </a:rPr>
              <a:t>Adjunct Teacher			1		0.021</a:t>
            </a:r>
          </a:p>
          <a:p>
            <a:r>
              <a:rPr lang="en-US" sz="1200" kern="1200" dirty="0" smtClean="0">
                <a:solidFill>
                  <a:schemeClr val="tx1"/>
                </a:solidFill>
                <a:effectLst/>
                <a:latin typeface="+mn-lt"/>
                <a:ea typeface="+mn-ea"/>
                <a:cs typeface="+mn-cs"/>
              </a:rPr>
              <a:t>Alternative Teacher License		131		2.750</a:t>
            </a:r>
          </a:p>
          <a:p>
            <a:r>
              <a:rPr lang="en-US" sz="1200" kern="1200" dirty="0" smtClean="0">
                <a:solidFill>
                  <a:schemeClr val="tx1"/>
                </a:solidFill>
                <a:effectLst/>
                <a:latin typeface="+mn-lt"/>
                <a:ea typeface="+mn-ea"/>
                <a:cs typeface="+mn-cs"/>
              </a:rPr>
              <a:t>Initial					1244		26.113</a:t>
            </a:r>
          </a:p>
          <a:p>
            <a:r>
              <a:rPr lang="en-US" sz="1200" kern="1200" dirty="0" smtClean="0">
                <a:solidFill>
                  <a:schemeClr val="tx1"/>
                </a:solidFill>
                <a:effectLst/>
                <a:latin typeface="+mn-lt"/>
                <a:ea typeface="+mn-ea"/>
                <a:cs typeface="+mn-cs"/>
              </a:rPr>
              <a:t>Interim Authorization			31		0.650</a:t>
            </a:r>
          </a:p>
          <a:p>
            <a:r>
              <a:rPr lang="en-US" sz="1200" kern="1200" dirty="0" smtClean="0">
                <a:solidFill>
                  <a:schemeClr val="tx1"/>
                </a:solidFill>
                <a:effectLst/>
                <a:latin typeface="+mn-lt"/>
                <a:ea typeface="+mn-ea"/>
                <a:cs typeface="+mn-cs"/>
              </a:rPr>
              <a:t>Professional Teacher License		2012		42.200</a:t>
            </a:r>
          </a:p>
          <a:p>
            <a:r>
              <a:rPr lang="en-US" sz="1200" kern="1200" dirty="0" smtClean="0">
                <a:solidFill>
                  <a:schemeClr val="tx1"/>
                </a:solidFill>
                <a:effectLst/>
                <a:latin typeface="+mn-lt"/>
                <a:ea typeface="+mn-ea"/>
                <a:cs typeface="+mn-cs"/>
              </a:rPr>
              <a:t>Waiver					1331		27.939</a:t>
            </a:r>
          </a:p>
          <a:p>
            <a:r>
              <a:rPr lang="en-US" sz="1200" kern="1200" dirty="0" smtClean="0">
                <a:solidFill>
                  <a:schemeClr val="tx1"/>
                </a:solidFill>
                <a:effectLst/>
                <a:latin typeface="+mn-lt"/>
                <a:ea typeface="+mn-ea"/>
                <a:cs typeface="+mn-cs"/>
              </a:rPr>
              <a:t>				Total 	4764</a:t>
            </a:r>
          </a:p>
          <a:p>
            <a:r>
              <a:rPr lang="en-US" sz="1200" kern="1200" dirty="0" smtClean="0">
                <a:solidFill>
                  <a:schemeClr val="tx1"/>
                </a:solidFill>
                <a:effectLst/>
                <a:latin typeface="+mn-lt"/>
                <a:ea typeface="+mn-ea"/>
                <a:cs typeface="+mn-cs"/>
              </a:rPr>
              <a:t> </a:t>
            </a:r>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0B42C217-66A7-45B4-9BE0-B74E96771083}" type="datetime1">
              <a:rPr lang="en-US" smtClean="0"/>
              <a:t>10/9/2016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35</a:t>
            </a:fld>
            <a:endParaRPr lang="en-US"/>
          </a:p>
        </p:txBody>
      </p:sp>
    </p:spTree>
    <p:extLst>
      <p:ext uri="{BB962C8B-B14F-4D97-AF65-F5344CB8AC3E}">
        <p14:creationId xmlns:p14="http://schemas.microsoft.com/office/powerpoint/2010/main" val="1998100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Develop note</a:t>
            </a:r>
            <a:r>
              <a:rPr lang="en-US" baseline="0" dirty="0" smtClean="0"/>
              <a:t> catcher for Hub feedback to our Spoke group.</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715BE581-82B3-4668-B3DE-151DD2264A7C}" type="datetime1">
              <a:rPr lang="en-US" smtClean="0"/>
              <a:t>10/9/2016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36</a:t>
            </a:fld>
            <a:endParaRPr lang="en-US"/>
          </a:p>
        </p:txBody>
      </p:sp>
    </p:spTree>
    <p:extLst>
      <p:ext uri="{BB962C8B-B14F-4D97-AF65-F5344CB8AC3E}">
        <p14:creationId xmlns:p14="http://schemas.microsoft.com/office/powerpoint/2010/main" val="34704099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9873823A-B0F2-455E-8FE2-1E7273EE1742}" type="datetime1">
              <a:rPr lang="en-US" smtClean="0"/>
              <a:t>10/9/2016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37</a:t>
            </a:fld>
            <a:endParaRPr lang="en-US"/>
          </a:p>
        </p:txBody>
      </p:sp>
    </p:spTree>
    <p:extLst>
      <p:ext uri="{BB962C8B-B14F-4D97-AF65-F5344CB8AC3E}">
        <p14:creationId xmlns:p14="http://schemas.microsoft.com/office/powerpoint/2010/main" val="3532941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accent1"/>
              </a:solidFill>
            </a:endParaRPr>
          </a:p>
        </p:txBody>
      </p:sp>
      <p:sp>
        <p:nvSpPr>
          <p:cNvPr id="5" name="Date Placeholder 4"/>
          <p:cNvSpPr>
            <a:spLocks noGrp="1"/>
          </p:cNvSpPr>
          <p:nvPr>
            <p:ph type="dt" idx="11"/>
          </p:nvPr>
        </p:nvSpPr>
        <p:spPr/>
        <p:txBody>
          <a:bodyPr/>
          <a:lstStyle/>
          <a:p>
            <a:fld id="{36DB0363-B516-40D4-89E8-9BA236B2DC2D}" type="datetime1">
              <a:rPr lang="en-US" smtClean="0">
                <a:solidFill>
                  <a:prstClr val="black"/>
                </a:solidFill>
              </a:rPr>
              <a:t>10/9/2016</a:t>
            </a:fld>
            <a:endParaRPr lang="en-US" dirty="0">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7</a:t>
            </a:fld>
            <a:endParaRPr lang="en-US" dirty="0">
              <a:solidFill>
                <a:prstClr val="black"/>
              </a:solidFill>
            </a:endParaRPr>
          </a:p>
        </p:txBody>
      </p:sp>
      <p:sp>
        <p:nvSpPr>
          <p:cNvPr id="8" name="Footer Placeholder 7"/>
          <p:cNvSpPr>
            <a:spLocks noGrp="1"/>
          </p:cNvSpPr>
          <p:nvPr>
            <p:ph type="ftr" sz="quarter" idx="14"/>
          </p:nvPr>
        </p:nvSpPr>
        <p:spPr/>
        <p:txBody>
          <a:bodyPr/>
          <a:lstStyle/>
          <a:p>
            <a:endParaRPr lang="en-US" dirty="0">
              <a:solidFill>
                <a:prstClr val="black"/>
              </a:solidFill>
            </a:endParaRPr>
          </a:p>
        </p:txBody>
      </p:sp>
      <p:sp>
        <p:nvSpPr>
          <p:cNvPr id="9" name="Header Placeholder 8"/>
          <p:cNvSpPr>
            <a:spLocks noGrp="1"/>
          </p:cNvSpPr>
          <p:nvPr>
            <p:ph type="hdr" sz="quarter" idx="15"/>
          </p:nvPr>
        </p:nvSpPr>
        <p:spPr/>
        <p:txBody>
          <a:bodyPr/>
          <a:lstStyle/>
          <a:p>
            <a:endParaRPr lang="en-US" dirty="0">
              <a:solidFill>
                <a:prstClr val="black"/>
              </a:solidFill>
            </a:endParaRPr>
          </a:p>
        </p:txBody>
      </p:sp>
    </p:spTree>
    <p:extLst>
      <p:ext uri="{BB962C8B-B14F-4D97-AF65-F5344CB8AC3E}">
        <p14:creationId xmlns:p14="http://schemas.microsoft.com/office/powerpoint/2010/main" val="21970753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spc="-15" dirty="0" smtClean="0">
                <a:solidFill>
                  <a:srgbClr val="5C666F"/>
                </a:solidFill>
                <a:cs typeface="Calibri"/>
              </a:rPr>
              <a:t>Presentations from select spoke committees. </a:t>
            </a:r>
            <a:r>
              <a:rPr lang="en-US" sz="1200" spc="-15" baseline="0" dirty="0" smtClean="0">
                <a:solidFill>
                  <a:srgbClr val="5C666F"/>
                </a:solidFill>
                <a:cs typeface="Calibri"/>
              </a:rPr>
              <a:t> Tentatively schedule: Stakeholder Consultation/Program Coordination and Title Programs spokes.</a:t>
            </a:r>
            <a:endParaRPr lang="en-US" sz="1200" spc="-15" dirty="0" smtClean="0">
              <a:solidFill>
                <a:srgbClr val="5C666F"/>
              </a:solidFill>
              <a:cs typeface="Calibri"/>
            </a:endParaRPr>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10/9/2016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53</a:t>
            </a:fld>
            <a:endParaRPr lang="en-US"/>
          </a:p>
        </p:txBody>
      </p:sp>
    </p:spTree>
    <p:extLst>
      <p:ext uri="{BB962C8B-B14F-4D97-AF65-F5344CB8AC3E}">
        <p14:creationId xmlns:p14="http://schemas.microsoft.com/office/powerpoint/2010/main" val="1741503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3D5F38-C447-4643-B136-BDFB0A51CDFF}"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2315203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3D5F38-C447-4643-B136-BDFB0A51CDFF}"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37286884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3D5F38-C447-4643-B136-BDFB0A51CDFF}"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2138574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solidFill>
                <a:prstClr val="black"/>
              </a:solidFill>
            </a:endParaRPr>
          </a:p>
        </p:txBody>
      </p:sp>
      <p:sp>
        <p:nvSpPr>
          <p:cNvPr id="5" name="Date Placeholder 4"/>
          <p:cNvSpPr>
            <a:spLocks noGrp="1"/>
          </p:cNvSpPr>
          <p:nvPr>
            <p:ph type="dt" idx="11"/>
          </p:nvPr>
        </p:nvSpPr>
        <p:spPr/>
        <p:txBody>
          <a:bodyPr/>
          <a:lstStyle/>
          <a:p>
            <a:fld id="{0BEE1ABB-9629-4E5C-BDA3-745FDF3B37A9}" type="datetime1">
              <a:rPr lang="en-US" smtClean="0">
                <a:solidFill>
                  <a:prstClr val="black"/>
                </a:solidFill>
              </a:rPr>
              <a:t>10/9/2016</a:t>
            </a:fld>
            <a:endParaRPr lang="en-US" dirty="0">
              <a:solidFill>
                <a:prstClr val="black"/>
              </a:solidFill>
            </a:endParaRPr>
          </a:p>
        </p:txBody>
      </p:sp>
      <p:sp>
        <p:nvSpPr>
          <p:cNvPr id="6" name="Footer Placeholder 5"/>
          <p:cNvSpPr>
            <a:spLocks noGrp="1"/>
          </p:cNvSpPr>
          <p:nvPr>
            <p:ph type="ftr" sz="quarter" idx="12"/>
          </p:nvPr>
        </p:nvSpPr>
        <p:spPr/>
        <p:txBody>
          <a:bodyPr/>
          <a:lstStyle/>
          <a:p>
            <a:endParaRPr lang="en-US" dirty="0">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14</a:t>
            </a:fld>
            <a:endParaRPr lang="en-US" dirty="0">
              <a:solidFill>
                <a:prstClr val="black"/>
              </a:solidFill>
            </a:endParaRPr>
          </a:p>
        </p:txBody>
      </p:sp>
    </p:spTree>
    <p:extLst>
      <p:ext uri="{BB962C8B-B14F-4D97-AF65-F5344CB8AC3E}">
        <p14:creationId xmlns:p14="http://schemas.microsoft.com/office/powerpoint/2010/main" val="20952843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D1ED79D3-EBB3-4037-A742-A5486179E8D3}" type="datetime1">
              <a:rPr lang="en-US" smtClean="0"/>
              <a:t>10/9/2016</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15</a:t>
            </a:fld>
            <a:endParaRPr lang="en-US" dirty="0"/>
          </a:p>
        </p:txBody>
      </p:sp>
    </p:spTree>
    <p:extLst>
      <p:ext uri="{BB962C8B-B14F-4D97-AF65-F5344CB8AC3E}">
        <p14:creationId xmlns:p14="http://schemas.microsoft.com/office/powerpoint/2010/main" val="9464861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B4F41001-DBCF-4E5B-A05F-2D956AAC0109}" type="datetime1">
              <a:rPr lang="en-US" smtClean="0"/>
              <a:t>10/9/2016</a:t>
            </a:fld>
            <a:endParaRPr lang="en-US" dirty="0"/>
          </a:p>
        </p:txBody>
      </p:sp>
      <p:sp>
        <p:nvSpPr>
          <p:cNvPr id="6" name="Footer Placeholder 5"/>
          <p:cNvSpPr>
            <a:spLocks noGrp="1"/>
          </p:cNvSpPr>
          <p:nvPr>
            <p:ph type="ftr" sz="quarter" idx="12"/>
          </p:nvPr>
        </p:nvSpPr>
        <p:spPr/>
        <p:txBody>
          <a:bodyPr/>
          <a:lstStyle/>
          <a:p>
            <a:endParaRPr lang="en-US" dirty="0"/>
          </a:p>
        </p:txBody>
      </p:sp>
      <p:sp>
        <p:nvSpPr>
          <p:cNvPr id="7" name="Slide Number Placeholder 6"/>
          <p:cNvSpPr>
            <a:spLocks noGrp="1"/>
          </p:cNvSpPr>
          <p:nvPr>
            <p:ph type="sldNum" sz="quarter" idx="13"/>
          </p:nvPr>
        </p:nvSpPr>
        <p:spPr/>
        <p:txBody>
          <a:bodyPr/>
          <a:lstStyle/>
          <a:p>
            <a:fld id="{3F7242FB-F25E-544B-B72F-E0B5A499AB48}" type="slidenum">
              <a:rPr lang="en-US" smtClean="0"/>
              <a:t>16</a:t>
            </a:fld>
            <a:endParaRPr lang="en-US" dirty="0"/>
          </a:p>
        </p:txBody>
      </p:sp>
    </p:spTree>
    <p:extLst>
      <p:ext uri="{BB962C8B-B14F-4D97-AF65-F5344CB8AC3E}">
        <p14:creationId xmlns:p14="http://schemas.microsoft.com/office/powerpoint/2010/main" val="884592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accent1"/>
              </a:solidFill>
            </a:endParaRPr>
          </a:p>
        </p:txBody>
      </p:sp>
      <p:sp>
        <p:nvSpPr>
          <p:cNvPr id="5" name="Date Placeholder 4"/>
          <p:cNvSpPr>
            <a:spLocks noGrp="1"/>
          </p:cNvSpPr>
          <p:nvPr>
            <p:ph type="dt" idx="11"/>
          </p:nvPr>
        </p:nvSpPr>
        <p:spPr/>
        <p:txBody>
          <a:bodyPr/>
          <a:lstStyle/>
          <a:p>
            <a:fld id="{714EB061-D5AA-4EA0-A22F-756192546C4D}" type="datetime1">
              <a:rPr lang="en-US" smtClean="0">
                <a:solidFill>
                  <a:prstClr val="black"/>
                </a:solidFill>
              </a:rPr>
              <a:t>10/9/2016</a:t>
            </a:fld>
            <a:endParaRPr lang="en-US" dirty="0">
              <a:solidFill>
                <a:prstClr val="black"/>
              </a:solidFill>
            </a:endParaRPr>
          </a:p>
        </p:txBody>
      </p:sp>
      <p:sp>
        <p:nvSpPr>
          <p:cNvPr id="7" name="Slide Number Placeholder 6"/>
          <p:cNvSpPr>
            <a:spLocks noGrp="1"/>
          </p:cNvSpPr>
          <p:nvPr>
            <p:ph type="sldNum" sz="quarter" idx="13"/>
          </p:nvPr>
        </p:nvSpPr>
        <p:spPr/>
        <p:txBody>
          <a:bodyPr/>
          <a:lstStyle/>
          <a:p>
            <a:fld id="{3F7242FB-F25E-544B-B72F-E0B5A499AB48}" type="slidenum">
              <a:rPr lang="en-US" smtClean="0">
                <a:solidFill>
                  <a:prstClr val="black"/>
                </a:solidFill>
              </a:rPr>
              <a:pPr/>
              <a:t>18</a:t>
            </a:fld>
            <a:endParaRPr lang="en-US" dirty="0">
              <a:solidFill>
                <a:prstClr val="black"/>
              </a:solidFill>
            </a:endParaRPr>
          </a:p>
        </p:txBody>
      </p:sp>
      <p:sp>
        <p:nvSpPr>
          <p:cNvPr id="8" name="Footer Placeholder 7"/>
          <p:cNvSpPr>
            <a:spLocks noGrp="1"/>
          </p:cNvSpPr>
          <p:nvPr>
            <p:ph type="ftr" sz="quarter" idx="14"/>
          </p:nvPr>
        </p:nvSpPr>
        <p:spPr/>
        <p:txBody>
          <a:bodyPr/>
          <a:lstStyle/>
          <a:p>
            <a:endParaRPr lang="en-US" dirty="0">
              <a:solidFill>
                <a:prstClr val="black"/>
              </a:solidFill>
            </a:endParaRPr>
          </a:p>
        </p:txBody>
      </p:sp>
      <p:sp>
        <p:nvSpPr>
          <p:cNvPr id="9" name="Header Placeholder 8"/>
          <p:cNvSpPr>
            <a:spLocks noGrp="1"/>
          </p:cNvSpPr>
          <p:nvPr>
            <p:ph type="hdr" sz="quarter" idx="15"/>
          </p:nvPr>
        </p:nvSpPr>
        <p:spPr/>
        <p:txBody>
          <a:bodyPr/>
          <a:lstStyle/>
          <a:p>
            <a:endParaRPr lang="en-US" dirty="0">
              <a:solidFill>
                <a:prstClr val="black"/>
              </a:solidFill>
            </a:endParaRPr>
          </a:p>
        </p:txBody>
      </p:sp>
    </p:spTree>
    <p:extLst>
      <p:ext uri="{BB962C8B-B14F-4D97-AF65-F5344CB8AC3E}">
        <p14:creationId xmlns:p14="http://schemas.microsoft.com/office/powerpoint/2010/main" val="27135799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Text Placeholder 2"/>
          <p:cNvSpPr>
            <a:spLocks noGrp="1"/>
          </p:cNvSpPr>
          <p:nvPr>
            <p:ph type="body" idx="1"/>
          </p:nvPr>
        </p:nvSpPr>
        <p:spPr>
          <a:xfrm>
            <a:off x="380999" y="4191023"/>
            <a:ext cx="8341851" cy="1167558"/>
          </a:xfrm>
        </p:spPr>
        <p:txBody>
          <a:bodyPr anchor="ctr"/>
          <a:lstStyle>
            <a:lvl1pPr marL="0" indent="0" algn="ctr">
              <a:buNone/>
              <a:defRPr sz="2000">
                <a:solidFill>
                  <a:srgbClr val="45454C"/>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1" name="Title 11"/>
          <p:cNvSpPr>
            <a:spLocks noGrp="1"/>
          </p:cNvSpPr>
          <p:nvPr>
            <p:ph type="title"/>
          </p:nvPr>
        </p:nvSpPr>
        <p:spPr>
          <a:xfrm>
            <a:off x="380999" y="2441770"/>
            <a:ext cx="8341851" cy="1645920"/>
          </a:xfrm>
        </p:spPr>
        <p:txBody>
          <a:bodyPr/>
          <a:lstStyle>
            <a:lvl1pPr algn="ctr">
              <a:defRPr sz="4200" spc="150" baseline="0">
                <a:solidFill>
                  <a:schemeClr val="accent1">
                    <a:lumMod val="50000"/>
                  </a:schemeClr>
                </a:solidFill>
              </a:defRPr>
            </a:lvl1pPr>
          </a:lstStyle>
          <a:p>
            <a:r>
              <a:rPr lang="en-US" dirty="0"/>
              <a:t>Click to edit Master title style</a:t>
            </a:r>
          </a:p>
        </p:txBody>
      </p:sp>
      <p:sp>
        <p:nvSpPr>
          <p:cNvPr id="3" name="Text Placeholder 2"/>
          <p:cNvSpPr>
            <a:spLocks noGrp="1"/>
          </p:cNvSpPr>
          <p:nvPr>
            <p:ph type="body" sz="quarter" idx="10" hasCustomPrompt="1"/>
          </p:nvPr>
        </p:nvSpPr>
        <p:spPr>
          <a:xfrm>
            <a:off x="380999" y="5995124"/>
            <a:ext cx="8341851" cy="407987"/>
          </a:xfrm>
        </p:spPr>
        <p:txBody>
          <a:bodyPr/>
          <a:lstStyle>
            <a:lvl1pPr marL="45720" indent="0" algn="ctr">
              <a:buFontTx/>
              <a:buNone/>
              <a:defRPr sz="1600" b="0" spc="0">
                <a:solidFill>
                  <a:schemeClr val="tx1">
                    <a:lumMod val="60000"/>
                    <a:lumOff val="40000"/>
                  </a:schemeClr>
                </a:solidFill>
              </a:defRPr>
            </a:lvl1pPr>
          </a:lstStyle>
          <a:p>
            <a:pPr lvl="0"/>
            <a:r>
              <a:rPr lang="en-US" dirty="0"/>
              <a:t>Month Day Year</a:t>
            </a:r>
          </a:p>
        </p:txBody>
      </p:sp>
      <p:pic>
        <p:nvPicPr>
          <p:cNvPr id="13" name="Picture 12" descr="co_cde__dept_rgb.eps"/>
          <p:cNvPicPr>
            <a:picLocks noChangeAspect="1"/>
          </p:cNvPicPr>
          <p:nvPr userDrawn="1"/>
        </p:nvPicPr>
        <p:blipFill rotWithShape="1">
          <a:blip r:embed="rId3" cstate="email">
            <a:extLst>
              <a:ext uri="{28A0092B-C50C-407E-A947-70E740481C1C}">
                <a14:useLocalDpi xmlns:a14="http://schemas.microsoft.com/office/drawing/2010/main" val="0"/>
              </a:ext>
            </a:extLst>
          </a:blip>
          <a:srcRect l="3231" t="4383" r="28033" b="44574"/>
          <a:stretch/>
        </p:blipFill>
        <p:spPr>
          <a:xfrm>
            <a:off x="1657019" y="1007895"/>
            <a:ext cx="5825528" cy="126175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0999" y="460248"/>
            <a:ext cx="6172202" cy="5564632"/>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11"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endParaRPr lang="en-US" dirty="0"/>
          </a:p>
        </p:txBody>
      </p:sp>
      <p:sp>
        <p:nvSpPr>
          <p:cNvPr id="9" name="Text Placeholder 3"/>
          <p:cNvSpPr>
            <a:spLocks noGrp="1"/>
          </p:cNvSpPr>
          <p:nvPr>
            <p:ph type="body" sz="half" idx="2"/>
          </p:nvPr>
        </p:nvSpPr>
        <p:spPr>
          <a:xfrm>
            <a:off x="7040140" y="2232152"/>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2" name="Title 10"/>
          <p:cNvSpPr>
            <a:spLocks noGrp="1"/>
          </p:cNvSpPr>
          <p:nvPr>
            <p:ph type="title"/>
          </p:nvPr>
        </p:nvSpPr>
        <p:spPr>
          <a:xfrm>
            <a:off x="7037832" y="1096962"/>
            <a:ext cx="1913456" cy="1033590"/>
          </a:xfrm>
        </p:spPr>
        <p:txBody>
          <a:bodyPr anchor="b"/>
          <a:lstStyle>
            <a:lvl1pPr algn="l">
              <a:defRPr sz="2000" spc="0" baseline="0">
                <a:solidFill>
                  <a:schemeClr val="tx1"/>
                </a:solidFill>
              </a:defRPr>
            </a:lvl1pPr>
          </a:lstStyle>
          <a:p>
            <a:r>
              <a:rPr lang="en-US" dirty="0"/>
              <a:t>Click to edit Master title style</a:t>
            </a:r>
          </a:p>
        </p:txBody>
      </p:sp>
      <p:pic>
        <p:nvPicPr>
          <p:cNvPr id="7" name="Picture 6"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Left">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Footer Placeholder 4"/>
          <p:cNvSpPr>
            <a:spLocks noGrp="1"/>
          </p:cNvSpPr>
          <p:nvPr>
            <p:ph type="ftr" sz="quarter" idx="3"/>
          </p:nvPr>
        </p:nvSpPr>
        <p:spPr>
          <a:xfrm>
            <a:off x="147319" y="6356350"/>
            <a:ext cx="1824049" cy="274320"/>
          </a:xfrm>
          <a:prstGeom prst="rect">
            <a:avLst/>
          </a:prstGeom>
        </p:spPr>
        <p:txBody>
          <a:bodyPr vert="horz" lIns="91440" tIns="45720" rIns="91440" bIns="45720" rtlCol="0" anchor="ctr"/>
          <a:lstStyle>
            <a:lvl1pPr algn="l">
              <a:defRPr sz="1100">
                <a:solidFill>
                  <a:srgbClr val="45454C"/>
                </a:solidFill>
              </a:defRPr>
            </a:lvl1pPr>
          </a:lstStyle>
          <a:p>
            <a:endParaRPr lang="en-US" dirty="0"/>
          </a:p>
        </p:txBody>
      </p:sp>
      <p:sp>
        <p:nvSpPr>
          <p:cNvPr id="9" name="Content Placeholder 2"/>
          <p:cNvSpPr>
            <a:spLocks noGrp="1"/>
          </p:cNvSpPr>
          <p:nvPr>
            <p:ph idx="1"/>
          </p:nvPr>
        </p:nvSpPr>
        <p:spPr>
          <a:xfrm>
            <a:off x="2199640" y="1036320"/>
            <a:ext cx="6589252" cy="4969193"/>
          </a:xfrm>
        </p:spPr>
        <p:txBody>
          <a:bodyPr/>
          <a:lstStyle>
            <a:lvl1pPr>
              <a:defRPr sz="2400" spc="0"/>
            </a:lvl1pPr>
            <a:lvl2pPr>
              <a:defRPr sz="2200" spc="0"/>
            </a:lvl2pPr>
            <a:lvl3pPr>
              <a:defRPr sz="2000" spc="0"/>
            </a:lvl3pPr>
            <a:lvl4pPr>
              <a:defRPr sz="1800" spc="0"/>
            </a:lvl4pPr>
            <a:lvl5pPr>
              <a:defRPr sz="1600" spc="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2"/>
          <p:cNvSpPr>
            <a:spLocks noGrp="1"/>
          </p:cNvSpPr>
          <p:nvPr>
            <p:ph type="body" idx="10"/>
          </p:nvPr>
        </p:nvSpPr>
        <p:spPr>
          <a:xfrm>
            <a:off x="2199639" y="304800"/>
            <a:ext cx="6589252" cy="639762"/>
          </a:xfrm>
        </p:spPr>
        <p:txBody>
          <a:bodyPr anchor="ctr" anchorCtr="0">
            <a:normAutofit/>
          </a:bodyPr>
          <a:lstStyle>
            <a:lvl1pPr marL="0" indent="0" algn="l">
              <a:buNone/>
              <a:defRPr sz="2800" b="0" i="0" spc="0">
                <a:solidFill>
                  <a:schemeClr val="tx1"/>
                </a:solidFill>
                <a:latin typeface="Museo Slab 500"/>
                <a:cs typeface="Museo Slab 50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3"/>
          <p:cNvSpPr>
            <a:spLocks noGrp="1"/>
          </p:cNvSpPr>
          <p:nvPr>
            <p:ph type="body" sz="half" idx="2"/>
          </p:nvPr>
        </p:nvSpPr>
        <p:spPr>
          <a:xfrm>
            <a:off x="60220" y="2171510"/>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itle 10"/>
          <p:cNvSpPr>
            <a:spLocks noGrp="1"/>
          </p:cNvSpPr>
          <p:nvPr>
            <p:ph type="title"/>
          </p:nvPr>
        </p:nvSpPr>
        <p:spPr>
          <a:xfrm>
            <a:off x="57912" y="1036320"/>
            <a:ext cx="1913456" cy="1033590"/>
          </a:xfrm>
        </p:spPr>
        <p:txBody>
          <a:bodyPr anchor="b"/>
          <a:lstStyle>
            <a:lvl1pPr algn="l">
              <a:defRPr sz="2000" spc="0" baseline="0"/>
            </a:lvl1pPr>
          </a:lstStyle>
          <a:p>
            <a:r>
              <a:rPr lang="en-US" dirty="0"/>
              <a:t>Click to edit Master title style</a:t>
            </a:r>
          </a:p>
        </p:txBody>
      </p:sp>
      <p:pic>
        <p:nvPicPr>
          <p:cNvPr id="11" name="Picture 10"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4148795092"/>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with Caption Left">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Footer Placeholder 4"/>
          <p:cNvSpPr>
            <a:spLocks noGrp="1"/>
          </p:cNvSpPr>
          <p:nvPr>
            <p:ph type="ftr" sz="quarter" idx="3"/>
          </p:nvPr>
        </p:nvSpPr>
        <p:spPr>
          <a:xfrm>
            <a:off x="198119" y="6356350"/>
            <a:ext cx="1773249" cy="274320"/>
          </a:xfrm>
          <a:prstGeom prst="rect">
            <a:avLst/>
          </a:prstGeom>
        </p:spPr>
        <p:txBody>
          <a:bodyPr vert="horz" lIns="91440" tIns="45720" rIns="91440" bIns="45720" rtlCol="0" anchor="ctr"/>
          <a:lstStyle>
            <a:lvl1pPr algn="l">
              <a:defRPr sz="1100">
                <a:solidFill>
                  <a:srgbClr val="45454C"/>
                </a:solidFill>
              </a:defRPr>
            </a:lvl1pPr>
          </a:lstStyle>
          <a:p>
            <a:endParaRPr lang="en-US" dirty="0"/>
          </a:p>
        </p:txBody>
      </p:sp>
      <p:sp>
        <p:nvSpPr>
          <p:cNvPr id="6" name="Text Placeholder 3"/>
          <p:cNvSpPr>
            <a:spLocks noGrp="1"/>
          </p:cNvSpPr>
          <p:nvPr>
            <p:ph type="body" sz="half" idx="2"/>
          </p:nvPr>
        </p:nvSpPr>
        <p:spPr>
          <a:xfrm>
            <a:off x="60220" y="2232152"/>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9" name="Title 10"/>
          <p:cNvSpPr>
            <a:spLocks noGrp="1"/>
          </p:cNvSpPr>
          <p:nvPr>
            <p:ph type="title"/>
          </p:nvPr>
        </p:nvSpPr>
        <p:spPr>
          <a:xfrm>
            <a:off x="57912" y="1096962"/>
            <a:ext cx="1913456" cy="1033590"/>
          </a:xfrm>
        </p:spPr>
        <p:txBody>
          <a:bodyPr anchor="b"/>
          <a:lstStyle>
            <a:lvl1pPr algn="l">
              <a:defRPr sz="2000" spc="0" baseline="0"/>
            </a:lvl1pPr>
          </a:lstStyle>
          <a:p>
            <a:r>
              <a:rPr lang="en-US" dirty="0"/>
              <a:t>Click to edit Master title style</a:t>
            </a:r>
          </a:p>
        </p:txBody>
      </p:sp>
      <p:pic>
        <p:nvPicPr>
          <p:cNvPr id="10" name="Picture 9"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291158561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Left">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Picture Placeholder 2"/>
          <p:cNvSpPr>
            <a:spLocks noGrp="1"/>
          </p:cNvSpPr>
          <p:nvPr>
            <p:ph type="pic" idx="1"/>
          </p:nvPr>
        </p:nvSpPr>
        <p:spPr>
          <a:xfrm>
            <a:off x="2213286" y="304800"/>
            <a:ext cx="6625914" cy="5773732"/>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8" name="Footer Placeholder 4"/>
          <p:cNvSpPr>
            <a:spLocks noGrp="1"/>
          </p:cNvSpPr>
          <p:nvPr>
            <p:ph type="ftr" sz="quarter" idx="3"/>
          </p:nvPr>
        </p:nvSpPr>
        <p:spPr>
          <a:xfrm>
            <a:off x="287528" y="6356350"/>
            <a:ext cx="1676400" cy="274320"/>
          </a:xfrm>
          <a:prstGeom prst="rect">
            <a:avLst/>
          </a:prstGeom>
        </p:spPr>
        <p:txBody>
          <a:bodyPr vert="horz" lIns="91440" tIns="45720" rIns="91440" bIns="45720" rtlCol="0" anchor="ctr"/>
          <a:lstStyle>
            <a:lvl1pPr algn="l">
              <a:defRPr sz="1100">
                <a:solidFill>
                  <a:srgbClr val="45454C"/>
                </a:solidFill>
              </a:defRPr>
            </a:lvl1pPr>
          </a:lstStyle>
          <a:p>
            <a:endParaRPr lang="en-US" dirty="0"/>
          </a:p>
        </p:txBody>
      </p:sp>
      <p:sp>
        <p:nvSpPr>
          <p:cNvPr id="12" name="Text Placeholder 3"/>
          <p:cNvSpPr>
            <a:spLocks noGrp="1"/>
          </p:cNvSpPr>
          <p:nvPr>
            <p:ph type="body" sz="half" idx="2"/>
          </p:nvPr>
        </p:nvSpPr>
        <p:spPr>
          <a:xfrm>
            <a:off x="53108" y="2232152"/>
            <a:ext cx="1910820" cy="2816352"/>
          </a:xfrm>
        </p:spPr>
        <p:txBody>
          <a:bodyPr tIns="0"/>
          <a:lstStyle>
            <a:lvl1pPr marL="0" indent="0">
              <a:buNone/>
              <a:defRPr sz="1800" b="0" spc="0">
                <a:solidFill>
                  <a:srgbClr val="5C667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3" name="Title 10"/>
          <p:cNvSpPr>
            <a:spLocks noGrp="1"/>
          </p:cNvSpPr>
          <p:nvPr>
            <p:ph type="title"/>
          </p:nvPr>
        </p:nvSpPr>
        <p:spPr>
          <a:xfrm>
            <a:off x="50800" y="1096962"/>
            <a:ext cx="1913456" cy="1033590"/>
          </a:xfrm>
        </p:spPr>
        <p:txBody>
          <a:bodyPr anchor="b"/>
          <a:lstStyle>
            <a:lvl1pPr algn="l">
              <a:defRPr sz="2000" spc="0" baseline="0">
                <a:solidFill>
                  <a:srgbClr val="5C6670"/>
                </a:solidFill>
              </a:defRPr>
            </a:lvl1pPr>
          </a:lstStyle>
          <a:p>
            <a:r>
              <a:rPr lang="en-US" dirty="0"/>
              <a:t>Click to edit Master title style</a:t>
            </a:r>
          </a:p>
        </p:txBody>
      </p:sp>
      <p:pic>
        <p:nvPicPr>
          <p:cNvPr id="11" name="Picture 10"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2845491436"/>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17" name="bk object 17"/>
          <p:cNvSpPr/>
          <p:nvPr/>
        </p:nvSpPr>
        <p:spPr>
          <a:xfrm>
            <a:off x="7800412" y="6165453"/>
            <a:ext cx="589915" cy="515620"/>
          </a:xfrm>
          <a:custGeom>
            <a:avLst/>
            <a:gdLst/>
            <a:ahLst/>
            <a:cxnLst/>
            <a:rect l="l" t="t" r="r" b="b"/>
            <a:pathLst>
              <a:path w="589915" h="515620">
                <a:moveTo>
                  <a:pt x="294931" y="0"/>
                </a:moveTo>
                <a:lnTo>
                  <a:pt x="284874" y="3367"/>
                </a:lnTo>
                <a:lnTo>
                  <a:pt x="276139" y="13470"/>
                </a:lnTo>
                <a:lnTo>
                  <a:pt x="4440" y="482952"/>
                </a:lnTo>
                <a:lnTo>
                  <a:pt x="0" y="495597"/>
                </a:lnTo>
                <a:lnTo>
                  <a:pt x="2092" y="505898"/>
                </a:lnTo>
                <a:lnTo>
                  <a:pt x="10057" y="512831"/>
                </a:lnTo>
                <a:lnTo>
                  <a:pt x="23234" y="515370"/>
                </a:lnTo>
                <a:lnTo>
                  <a:pt x="566648" y="515370"/>
                </a:lnTo>
                <a:lnTo>
                  <a:pt x="579808" y="512831"/>
                </a:lnTo>
                <a:lnTo>
                  <a:pt x="587766" y="505898"/>
                </a:lnTo>
                <a:lnTo>
                  <a:pt x="589863" y="495597"/>
                </a:lnTo>
                <a:lnTo>
                  <a:pt x="585437" y="482952"/>
                </a:lnTo>
                <a:lnTo>
                  <a:pt x="313723" y="13470"/>
                </a:lnTo>
                <a:lnTo>
                  <a:pt x="304988" y="3367"/>
                </a:lnTo>
                <a:lnTo>
                  <a:pt x="294931" y="0"/>
                </a:lnTo>
                <a:close/>
              </a:path>
            </a:pathLst>
          </a:custGeom>
          <a:solidFill>
            <a:srgbClr val="2A9741"/>
          </a:solidFill>
        </p:spPr>
        <p:txBody>
          <a:bodyPr wrap="square" lIns="0" tIns="0" rIns="0" bIns="0" rtlCol="0"/>
          <a:lstStyle/>
          <a:p>
            <a:endParaRPr/>
          </a:p>
        </p:txBody>
      </p:sp>
      <p:sp>
        <p:nvSpPr>
          <p:cNvPr id="18" name="bk object 18"/>
          <p:cNvSpPr/>
          <p:nvPr/>
        </p:nvSpPr>
        <p:spPr>
          <a:xfrm>
            <a:off x="8004123" y="6206671"/>
            <a:ext cx="196850" cy="194310"/>
          </a:xfrm>
          <a:custGeom>
            <a:avLst/>
            <a:gdLst/>
            <a:ahLst/>
            <a:cxnLst/>
            <a:rect l="l" t="t" r="r" b="b"/>
            <a:pathLst>
              <a:path w="196850" h="194310">
                <a:moveTo>
                  <a:pt x="113758" y="135904"/>
                </a:moveTo>
                <a:lnTo>
                  <a:pt x="42672" y="135904"/>
                </a:lnTo>
                <a:lnTo>
                  <a:pt x="48544" y="137856"/>
                </a:lnTo>
                <a:lnTo>
                  <a:pt x="50501" y="142541"/>
                </a:lnTo>
                <a:lnTo>
                  <a:pt x="72036" y="188630"/>
                </a:lnTo>
                <a:lnTo>
                  <a:pt x="73993" y="193712"/>
                </a:lnTo>
                <a:lnTo>
                  <a:pt x="78299" y="193712"/>
                </a:lnTo>
                <a:lnTo>
                  <a:pt x="81039" y="189411"/>
                </a:lnTo>
                <a:lnTo>
                  <a:pt x="113758" y="135904"/>
                </a:lnTo>
                <a:close/>
              </a:path>
              <a:path w="196850" h="194310">
                <a:moveTo>
                  <a:pt x="163484" y="122232"/>
                </a:moveTo>
                <a:lnTo>
                  <a:pt x="127235" y="122232"/>
                </a:lnTo>
                <a:lnTo>
                  <a:pt x="131154" y="125747"/>
                </a:lnTo>
                <a:lnTo>
                  <a:pt x="191442" y="176917"/>
                </a:lnTo>
                <a:lnTo>
                  <a:pt x="195356" y="180431"/>
                </a:lnTo>
                <a:lnTo>
                  <a:pt x="196531" y="179260"/>
                </a:lnTo>
                <a:lnTo>
                  <a:pt x="193790" y="174959"/>
                </a:lnTo>
                <a:lnTo>
                  <a:pt x="163484" y="122232"/>
                </a:lnTo>
                <a:close/>
              </a:path>
              <a:path w="196850" h="194310">
                <a:moveTo>
                  <a:pt x="93570" y="0"/>
                </a:moveTo>
                <a:lnTo>
                  <a:pt x="89259" y="0"/>
                </a:lnTo>
                <a:lnTo>
                  <a:pt x="86519" y="4685"/>
                </a:lnTo>
                <a:lnTo>
                  <a:pt x="2740" y="150746"/>
                </a:lnTo>
                <a:lnTo>
                  <a:pt x="0" y="155041"/>
                </a:lnTo>
                <a:lnTo>
                  <a:pt x="1957" y="156993"/>
                </a:lnTo>
                <a:lnTo>
                  <a:pt x="6263" y="154651"/>
                </a:lnTo>
                <a:lnTo>
                  <a:pt x="38366" y="138246"/>
                </a:lnTo>
                <a:lnTo>
                  <a:pt x="42672" y="135904"/>
                </a:lnTo>
                <a:lnTo>
                  <a:pt x="113758" y="135904"/>
                </a:lnTo>
                <a:lnTo>
                  <a:pt x="119014" y="127308"/>
                </a:lnTo>
                <a:lnTo>
                  <a:pt x="121754" y="123013"/>
                </a:lnTo>
                <a:lnTo>
                  <a:pt x="127235" y="122232"/>
                </a:lnTo>
                <a:lnTo>
                  <a:pt x="163484" y="122232"/>
                </a:lnTo>
                <a:lnTo>
                  <a:pt x="95919" y="4685"/>
                </a:lnTo>
                <a:lnTo>
                  <a:pt x="93570" y="0"/>
                </a:lnTo>
                <a:close/>
              </a:path>
            </a:pathLst>
          </a:custGeom>
          <a:solidFill>
            <a:srgbClr val="FDFDFD"/>
          </a:solidFill>
        </p:spPr>
        <p:txBody>
          <a:bodyPr wrap="square" lIns="0" tIns="0" rIns="0" bIns="0" rtlCol="0"/>
          <a:lstStyle/>
          <a:p>
            <a:endParaRPr/>
          </a:p>
        </p:txBody>
      </p:sp>
      <p:sp>
        <p:nvSpPr>
          <p:cNvPr id="19" name="bk object 19"/>
          <p:cNvSpPr/>
          <p:nvPr/>
        </p:nvSpPr>
        <p:spPr>
          <a:xfrm>
            <a:off x="7938741" y="6460925"/>
            <a:ext cx="146050" cy="161925"/>
          </a:xfrm>
          <a:custGeom>
            <a:avLst/>
            <a:gdLst/>
            <a:ahLst/>
            <a:cxnLst/>
            <a:rect l="l" t="t" r="r" b="b"/>
            <a:pathLst>
              <a:path w="146050" h="161925">
                <a:moveTo>
                  <a:pt x="80653" y="0"/>
                </a:moveTo>
                <a:lnTo>
                  <a:pt x="49220" y="6316"/>
                </a:lnTo>
                <a:lnTo>
                  <a:pt x="23588" y="23580"/>
                </a:lnTo>
                <a:lnTo>
                  <a:pt x="6325" y="49267"/>
                </a:lnTo>
                <a:lnTo>
                  <a:pt x="0" y="80850"/>
                </a:lnTo>
                <a:lnTo>
                  <a:pt x="6325" y="112042"/>
                </a:lnTo>
                <a:lnTo>
                  <a:pt x="23588" y="137631"/>
                </a:lnTo>
                <a:lnTo>
                  <a:pt x="49220" y="154944"/>
                </a:lnTo>
                <a:lnTo>
                  <a:pt x="80653" y="161309"/>
                </a:lnTo>
                <a:lnTo>
                  <a:pt x="98568" y="159332"/>
                </a:lnTo>
                <a:lnTo>
                  <a:pt x="142115" y="133191"/>
                </a:lnTo>
                <a:lnTo>
                  <a:pt x="144463" y="130062"/>
                </a:lnTo>
                <a:lnTo>
                  <a:pt x="142115" y="128501"/>
                </a:lnTo>
                <a:lnTo>
                  <a:pt x="129101" y="121082"/>
                </a:lnTo>
                <a:lnTo>
                  <a:pt x="80653" y="121082"/>
                </a:lnTo>
                <a:lnTo>
                  <a:pt x="64937" y="117927"/>
                </a:lnTo>
                <a:lnTo>
                  <a:pt x="52122" y="109316"/>
                </a:lnTo>
                <a:lnTo>
                  <a:pt x="43491" y="96529"/>
                </a:lnTo>
                <a:lnTo>
                  <a:pt x="40329" y="80850"/>
                </a:lnTo>
                <a:lnTo>
                  <a:pt x="43491" y="64946"/>
                </a:lnTo>
                <a:lnTo>
                  <a:pt x="52122" y="52044"/>
                </a:lnTo>
                <a:lnTo>
                  <a:pt x="64937" y="43389"/>
                </a:lnTo>
                <a:lnTo>
                  <a:pt x="80653" y="40227"/>
                </a:lnTo>
                <a:lnTo>
                  <a:pt x="133804" y="40227"/>
                </a:lnTo>
                <a:lnTo>
                  <a:pt x="144463" y="33979"/>
                </a:lnTo>
                <a:lnTo>
                  <a:pt x="145246" y="33589"/>
                </a:lnTo>
                <a:lnTo>
                  <a:pt x="145246" y="32808"/>
                </a:lnTo>
                <a:lnTo>
                  <a:pt x="145638" y="32418"/>
                </a:lnTo>
                <a:lnTo>
                  <a:pt x="144855" y="31637"/>
                </a:lnTo>
                <a:lnTo>
                  <a:pt x="144855" y="31246"/>
                </a:lnTo>
                <a:lnTo>
                  <a:pt x="132236" y="18288"/>
                </a:lnTo>
                <a:lnTo>
                  <a:pt x="117011" y="8444"/>
                </a:lnTo>
                <a:lnTo>
                  <a:pt x="99657" y="2190"/>
                </a:lnTo>
                <a:lnTo>
                  <a:pt x="80653" y="0"/>
                </a:lnTo>
                <a:close/>
              </a:path>
              <a:path w="146050" h="161925">
                <a:moveTo>
                  <a:pt x="109228" y="109363"/>
                </a:moveTo>
                <a:lnTo>
                  <a:pt x="80653" y="121082"/>
                </a:lnTo>
                <a:lnTo>
                  <a:pt x="129101" y="121082"/>
                </a:lnTo>
                <a:lnTo>
                  <a:pt x="111968" y="111315"/>
                </a:lnTo>
                <a:lnTo>
                  <a:pt x="109228" y="109363"/>
                </a:lnTo>
                <a:close/>
              </a:path>
              <a:path w="146050" h="161925">
                <a:moveTo>
                  <a:pt x="133804" y="40227"/>
                </a:moveTo>
                <a:lnTo>
                  <a:pt x="80653" y="40227"/>
                </a:lnTo>
                <a:lnTo>
                  <a:pt x="88861" y="41008"/>
                </a:lnTo>
                <a:lnTo>
                  <a:pt x="96408" y="43255"/>
                </a:lnTo>
                <a:lnTo>
                  <a:pt x="103222" y="46820"/>
                </a:lnTo>
                <a:lnTo>
                  <a:pt x="109228" y="51555"/>
                </a:lnTo>
                <a:lnTo>
                  <a:pt x="111185" y="53507"/>
                </a:lnTo>
                <a:lnTo>
                  <a:pt x="113143" y="52336"/>
                </a:lnTo>
                <a:lnTo>
                  <a:pt x="133804" y="40227"/>
                </a:lnTo>
                <a:close/>
              </a:path>
            </a:pathLst>
          </a:custGeom>
          <a:solidFill>
            <a:srgbClr val="FDFDFD"/>
          </a:solidFill>
        </p:spPr>
        <p:txBody>
          <a:bodyPr wrap="square" lIns="0" tIns="0" rIns="0" bIns="0" rtlCol="0"/>
          <a:lstStyle/>
          <a:p>
            <a:endParaRPr/>
          </a:p>
        </p:txBody>
      </p:sp>
      <p:sp>
        <p:nvSpPr>
          <p:cNvPr id="20" name="bk object 20"/>
          <p:cNvSpPr/>
          <p:nvPr/>
        </p:nvSpPr>
        <p:spPr>
          <a:xfrm>
            <a:off x="8094557" y="6460925"/>
            <a:ext cx="161925" cy="161925"/>
          </a:xfrm>
          <a:custGeom>
            <a:avLst/>
            <a:gdLst/>
            <a:ahLst/>
            <a:cxnLst/>
            <a:rect l="l" t="t" r="r" b="b"/>
            <a:pathLst>
              <a:path w="161925" h="161925">
                <a:moveTo>
                  <a:pt x="81044" y="0"/>
                </a:moveTo>
                <a:lnTo>
                  <a:pt x="49550" y="6316"/>
                </a:lnTo>
                <a:lnTo>
                  <a:pt x="23784" y="23580"/>
                </a:lnTo>
                <a:lnTo>
                  <a:pt x="6386" y="49267"/>
                </a:lnTo>
                <a:lnTo>
                  <a:pt x="0" y="80850"/>
                </a:lnTo>
                <a:lnTo>
                  <a:pt x="6386" y="112042"/>
                </a:lnTo>
                <a:lnTo>
                  <a:pt x="23784" y="137631"/>
                </a:lnTo>
                <a:lnTo>
                  <a:pt x="49550" y="154944"/>
                </a:lnTo>
                <a:lnTo>
                  <a:pt x="81044" y="161309"/>
                </a:lnTo>
                <a:lnTo>
                  <a:pt x="112474" y="154944"/>
                </a:lnTo>
                <a:lnTo>
                  <a:pt x="138107" y="137631"/>
                </a:lnTo>
                <a:lnTo>
                  <a:pt x="149272" y="121082"/>
                </a:lnTo>
                <a:lnTo>
                  <a:pt x="81044" y="121082"/>
                </a:lnTo>
                <a:lnTo>
                  <a:pt x="65102" y="117927"/>
                </a:lnTo>
                <a:lnTo>
                  <a:pt x="52171" y="109316"/>
                </a:lnTo>
                <a:lnTo>
                  <a:pt x="43497" y="96529"/>
                </a:lnTo>
                <a:lnTo>
                  <a:pt x="40329" y="80850"/>
                </a:lnTo>
                <a:lnTo>
                  <a:pt x="43497" y="64946"/>
                </a:lnTo>
                <a:lnTo>
                  <a:pt x="52171" y="52044"/>
                </a:lnTo>
                <a:lnTo>
                  <a:pt x="65102" y="43389"/>
                </a:lnTo>
                <a:lnTo>
                  <a:pt x="81044" y="40227"/>
                </a:lnTo>
                <a:lnTo>
                  <a:pt x="149295" y="40227"/>
                </a:lnTo>
                <a:lnTo>
                  <a:pt x="138107" y="23580"/>
                </a:lnTo>
                <a:lnTo>
                  <a:pt x="112474" y="6316"/>
                </a:lnTo>
                <a:lnTo>
                  <a:pt x="81044" y="0"/>
                </a:lnTo>
                <a:close/>
              </a:path>
              <a:path w="161925" h="161925">
                <a:moveTo>
                  <a:pt x="149295" y="40227"/>
                </a:moveTo>
                <a:lnTo>
                  <a:pt x="81044" y="40227"/>
                </a:lnTo>
                <a:lnTo>
                  <a:pt x="96758" y="43389"/>
                </a:lnTo>
                <a:lnTo>
                  <a:pt x="109573" y="52044"/>
                </a:lnTo>
                <a:lnTo>
                  <a:pt x="118205" y="64946"/>
                </a:lnTo>
                <a:lnTo>
                  <a:pt x="121368" y="80850"/>
                </a:lnTo>
                <a:lnTo>
                  <a:pt x="118205" y="96529"/>
                </a:lnTo>
                <a:lnTo>
                  <a:pt x="109573" y="109316"/>
                </a:lnTo>
                <a:lnTo>
                  <a:pt x="96758" y="117927"/>
                </a:lnTo>
                <a:lnTo>
                  <a:pt x="81044" y="121082"/>
                </a:lnTo>
                <a:lnTo>
                  <a:pt x="149272" y="121082"/>
                </a:lnTo>
                <a:lnTo>
                  <a:pt x="155371" y="112042"/>
                </a:lnTo>
                <a:lnTo>
                  <a:pt x="161697" y="80850"/>
                </a:lnTo>
                <a:lnTo>
                  <a:pt x="155371" y="49267"/>
                </a:lnTo>
                <a:lnTo>
                  <a:pt x="149295" y="40227"/>
                </a:lnTo>
                <a:close/>
              </a:path>
            </a:pathLst>
          </a:custGeom>
          <a:solidFill>
            <a:srgbClr val="FDFDFD"/>
          </a:solidFill>
        </p:spPr>
        <p:txBody>
          <a:bodyPr wrap="square" lIns="0" tIns="0" rIns="0" bIns="0" rtlCol="0"/>
          <a:lstStyle/>
          <a:p>
            <a:endParaRPr/>
          </a:p>
        </p:txBody>
      </p:sp>
      <p:sp>
        <p:nvSpPr>
          <p:cNvPr id="21" name="bk object 21"/>
          <p:cNvSpPr/>
          <p:nvPr/>
        </p:nvSpPr>
        <p:spPr>
          <a:xfrm>
            <a:off x="8408553" y="6655438"/>
            <a:ext cx="17780" cy="25400"/>
          </a:xfrm>
          <a:custGeom>
            <a:avLst/>
            <a:gdLst/>
            <a:ahLst/>
            <a:cxnLst/>
            <a:rect l="l" t="t" r="r" b="b"/>
            <a:pathLst>
              <a:path w="17779" h="25400">
                <a:moveTo>
                  <a:pt x="10960" y="4294"/>
                </a:moveTo>
                <a:lnTo>
                  <a:pt x="6263" y="4294"/>
                </a:lnTo>
                <a:lnTo>
                  <a:pt x="6263" y="24994"/>
                </a:lnTo>
                <a:lnTo>
                  <a:pt x="10960" y="24994"/>
                </a:lnTo>
                <a:lnTo>
                  <a:pt x="10960" y="4294"/>
                </a:lnTo>
                <a:close/>
              </a:path>
              <a:path w="17779" h="25400">
                <a:moveTo>
                  <a:pt x="17223" y="0"/>
                </a:moveTo>
                <a:lnTo>
                  <a:pt x="0" y="0"/>
                </a:lnTo>
                <a:lnTo>
                  <a:pt x="0" y="3904"/>
                </a:lnTo>
                <a:lnTo>
                  <a:pt x="365" y="4294"/>
                </a:lnTo>
                <a:lnTo>
                  <a:pt x="17223" y="4294"/>
                </a:lnTo>
                <a:lnTo>
                  <a:pt x="17223" y="0"/>
                </a:lnTo>
                <a:close/>
              </a:path>
            </a:pathLst>
          </a:custGeom>
          <a:solidFill>
            <a:srgbClr val="2A9741"/>
          </a:solidFill>
        </p:spPr>
        <p:txBody>
          <a:bodyPr wrap="square" lIns="0" tIns="0" rIns="0" bIns="0" rtlCol="0"/>
          <a:lstStyle/>
          <a:p>
            <a:endParaRPr/>
          </a:p>
        </p:txBody>
      </p:sp>
      <p:sp>
        <p:nvSpPr>
          <p:cNvPr id="22" name="bk object 22"/>
          <p:cNvSpPr/>
          <p:nvPr/>
        </p:nvSpPr>
        <p:spPr>
          <a:xfrm>
            <a:off x="8431256" y="6655048"/>
            <a:ext cx="28575" cy="26034"/>
          </a:xfrm>
          <a:custGeom>
            <a:avLst/>
            <a:gdLst/>
            <a:ahLst/>
            <a:cxnLst/>
            <a:rect l="l" t="t" r="r" b="b"/>
            <a:pathLst>
              <a:path w="28575" h="26034">
                <a:moveTo>
                  <a:pt x="11359" y="11323"/>
                </a:moveTo>
                <a:lnTo>
                  <a:pt x="6628" y="11323"/>
                </a:lnTo>
                <a:lnTo>
                  <a:pt x="13309" y="25384"/>
                </a:lnTo>
                <a:lnTo>
                  <a:pt x="13309" y="25775"/>
                </a:lnTo>
                <a:lnTo>
                  <a:pt x="14874" y="25775"/>
                </a:lnTo>
                <a:lnTo>
                  <a:pt x="15240" y="25384"/>
                </a:lnTo>
                <a:lnTo>
                  <a:pt x="18892" y="17185"/>
                </a:lnTo>
                <a:lnTo>
                  <a:pt x="14091" y="17185"/>
                </a:lnTo>
                <a:lnTo>
                  <a:pt x="11359" y="11323"/>
                </a:lnTo>
                <a:close/>
              </a:path>
              <a:path w="28575" h="26034">
                <a:moveTo>
                  <a:pt x="5845" y="0"/>
                </a:moveTo>
                <a:lnTo>
                  <a:pt x="4279" y="0"/>
                </a:lnTo>
                <a:lnTo>
                  <a:pt x="4279" y="390"/>
                </a:lnTo>
                <a:lnTo>
                  <a:pt x="0" y="24603"/>
                </a:lnTo>
                <a:lnTo>
                  <a:pt x="0" y="25384"/>
                </a:lnTo>
                <a:lnTo>
                  <a:pt x="4697" y="25384"/>
                </a:lnTo>
                <a:lnTo>
                  <a:pt x="4697" y="24994"/>
                </a:lnTo>
                <a:lnTo>
                  <a:pt x="6628" y="11323"/>
                </a:lnTo>
                <a:lnTo>
                  <a:pt x="11359" y="11323"/>
                </a:lnTo>
                <a:lnTo>
                  <a:pt x="6263" y="390"/>
                </a:lnTo>
                <a:lnTo>
                  <a:pt x="5845" y="0"/>
                </a:lnTo>
                <a:close/>
              </a:path>
              <a:path w="28575" h="26034">
                <a:moveTo>
                  <a:pt x="25807" y="11323"/>
                </a:moveTo>
                <a:lnTo>
                  <a:pt x="21503" y="11323"/>
                </a:lnTo>
                <a:lnTo>
                  <a:pt x="23486" y="24994"/>
                </a:lnTo>
                <a:lnTo>
                  <a:pt x="23851" y="25384"/>
                </a:lnTo>
                <a:lnTo>
                  <a:pt x="28549" y="25384"/>
                </a:lnTo>
                <a:lnTo>
                  <a:pt x="28183" y="24603"/>
                </a:lnTo>
                <a:lnTo>
                  <a:pt x="25807" y="11323"/>
                </a:lnTo>
                <a:close/>
              </a:path>
              <a:path w="28575" h="26034">
                <a:moveTo>
                  <a:pt x="23851" y="0"/>
                </a:moveTo>
                <a:lnTo>
                  <a:pt x="22286" y="0"/>
                </a:lnTo>
                <a:lnTo>
                  <a:pt x="22286" y="390"/>
                </a:lnTo>
                <a:lnTo>
                  <a:pt x="14091" y="17185"/>
                </a:lnTo>
                <a:lnTo>
                  <a:pt x="18892" y="17185"/>
                </a:lnTo>
                <a:lnTo>
                  <a:pt x="21503" y="11323"/>
                </a:lnTo>
                <a:lnTo>
                  <a:pt x="25807" y="11323"/>
                </a:lnTo>
                <a:lnTo>
                  <a:pt x="23851" y="390"/>
                </a:lnTo>
                <a:lnTo>
                  <a:pt x="23851" y="0"/>
                </a:lnTo>
                <a:close/>
              </a:path>
            </a:pathLst>
          </a:custGeom>
          <a:solidFill>
            <a:srgbClr val="2A9741"/>
          </a:solidFill>
        </p:spPr>
        <p:txBody>
          <a:bodyPr wrap="square" lIns="0" tIns="0" rIns="0" bIns="0" rtlCol="0"/>
          <a:lstStyle/>
          <a:p>
            <a:endParaRPr/>
          </a:p>
        </p:txBody>
      </p:sp>
      <p:sp>
        <p:nvSpPr>
          <p:cNvPr id="23" name="bk object 23"/>
          <p:cNvSpPr/>
          <p:nvPr/>
        </p:nvSpPr>
        <p:spPr>
          <a:xfrm>
            <a:off x="8215789" y="6164867"/>
            <a:ext cx="586740" cy="513080"/>
          </a:xfrm>
          <a:custGeom>
            <a:avLst/>
            <a:gdLst/>
            <a:ahLst/>
            <a:cxnLst/>
            <a:rect l="l" t="t" r="r" b="b"/>
            <a:pathLst>
              <a:path w="586740" h="513079">
                <a:moveTo>
                  <a:pt x="563487" y="0"/>
                </a:moveTo>
                <a:lnTo>
                  <a:pt x="23231" y="0"/>
                </a:lnTo>
                <a:lnTo>
                  <a:pt x="10056" y="2534"/>
                </a:lnTo>
                <a:lnTo>
                  <a:pt x="2092" y="9462"/>
                </a:lnTo>
                <a:lnTo>
                  <a:pt x="0" y="19766"/>
                </a:lnTo>
                <a:lnTo>
                  <a:pt x="4442" y="32433"/>
                </a:lnTo>
                <a:lnTo>
                  <a:pt x="274549" y="499161"/>
                </a:lnTo>
                <a:lnTo>
                  <a:pt x="283291" y="509267"/>
                </a:lnTo>
                <a:lnTo>
                  <a:pt x="293364" y="512636"/>
                </a:lnTo>
                <a:lnTo>
                  <a:pt x="303438" y="509267"/>
                </a:lnTo>
                <a:lnTo>
                  <a:pt x="312180" y="499161"/>
                </a:lnTo>
                <a:lnTo>
                  <a:pt x="582276" y="32433"/>
                </a:lnTo>
                <a:lnTo>
                  <a:pt x="586732" y="19766"/>
                </a:lnTo>
                <a:lnTo>
                  <a:pt x="584645" y="9462"/>
                </a:lnTo>
                <a:lnTo>
                  <a:pt x="576676" y="2534"/>
                </a:lnTo>
                <a:lnTo>
                  <a:pt x="563487" y="0"/>
                </a:lnTo>
                <a:close/>
              </a:path>
            </a:pathLst>
          </a:custGeom>
          <a:solidFill>
            <a:srgbClr val="465153"/>
          </a:solidFill>
        </p:spPr>
        <p:txBody>
          <a:bodyPr wrap="square" lIns="0" tIns="0" rIns="0" bIns="0" rtlCol="0"/>
          <a:lstStyle/>
          <a:p>
            <a:endParaRPr/>
          </a:p>
        </p:txBody>
      </p:sp>
      <p:sp>
        <p:nvSpPr>
          <p:cNvPr id="24" name="bk object 24"/>
          <p:cNvSpPr/>
          <p:nvPr/>
        </p:nvSpPr>
        <p:spPr>
          <a:xfrm>
            <a:off x="8444565" y="6479672"/>
            <a:ext cx="163830" cy="85090"/>
          </a:xfrm>
          <a:custGeom>
            <a:avLst/>
            <a:gdLst/>
            <a:ahLst/>
            <a:cxnLst/>
            <a:rect l="l" t="t" r="r" b="b"/>
            <a:pathLst>
              <a:path w="163829" h="85090">
                <a:moveTo>
                  <a:pt x="163258" y="0"/>
                </a:moveTo>
                <a:lnTo>
                  <a:pt x="0" y="58588"/>
                </a:lnTo>
                <a:lnTo>
                  <a:pt x="15240" y="84759"/>
                </a:lnTo>
                <a:lnTo>
                  <a:pt x="140137" y="40232"/>
                </a:lnTo>
                <a:lnTo>
                  <a:pt x="163258" y="0"/>
                </a:lnTo>
                <a:close/>
              </a:path>
            </a:pathLst>
          </a:custGeom>
          <a:solidFill>
            <a:srgbClr val="FDFDFD"/>
          </a:solidFill>
        </p:spPr>
        <p:txBody>
          <a:bodyPr wrap="square" lIns="0" tIns="0" rIns="0" bIns="0" rtlCol="0"/>
          <a:lstStyle/>
          <a:p>
            <a:endParaRPr/>
          </a:p>
        </p:txBody>
      </p:sp>
      <p:sp>
        <p:nvSpPr>
          <p:cNvPr id="25" name="bk object 25"/>
          <p:cNvSpPr/>
          <p:nvPr/>
        </p:nvSpPr>
        <p:spPr>
          <a:xfrm>
            <a:off x="8466069" y="6536308"/>
            <a:ext cx="109220" cy="65405"/>
          </a:xfrm>
          <a:custGeom>
            <a:avLst/>
            <a:gdLst/>
            <a:ahLst/>
            <a:cxnLst/>
            <a:rect l="l" t="t" r="r" b="b"/>
            <a:pathLst>
              <a:path w="109220" h="65404">
                <a:moveTo>
                  <a:pt x="108873" y="0"/>
                </a:moveTo>
                <a:lnTo>
                  <a:pt x="0" y="39055"/>
                </a:lnTo>
                <a:lnTo>
                  <a:pt x="14874" y="64836"/>
                </a:lnTo>
                <a:lnTo>
                  <a:pt x="86535" y="39055"/>
                </a:lnTo>
                <a:lnTo>
                  <a:pt x="108873" y="0"/>
                </a:lnTo>
                <a:close/>
              </a:path>
            </a:pathLst>
          </a:custGeom>
          <a:solidFill>
            <a:srgbClr val="FDFDFD"/>
          </a:solidFill>
        </p:spPr>
        <p:txBody>
          <a:bodyPr wrap="square" lIns="0" tIns="0" rIns="0" bIns="0" rtlCol="0"/>
          <a:lstStyle/>
          <a:p>
            <a:endParaRPr/>
          </a:p>
        </p:txBody>
      </p:sp>
      <p:sp>
        <p:nvSpPr>
          <p:cNvPr id="26" name="bk object 26"/>
          <p:cNvSpPr/>
          <p:nvPr/>
        </p:nvSpPr>
        <p:spPr>
          <a:xfrm>
            <a:off x="8487207" y="6592159"/>
            <a:ext cx="55880" cy="45720"/>
          </a:xfrm>
          <a:custGeom>
            <a:avLst/>
            <a:gdLst/>
            <a:ahLst/>
            <a:cxnLst/>
            <a:rect l="l" t="t" r="r" b="b"/>
            <a:pathLst>
              <a:path w="55879" h="45720">
                <a:moveTo>
                  <a:pt x="55637" y="0"/>
                </a:moveTo>
                <a:lnTo>
                  <a:pt x="0" y="19923"/>
                </a:lnTo>
                <a:lnTo>
                  <a:pt x="9394" y="36327"/>
                </a:lnTo>
                <a:lnTo>
                  <a:pt x="15372" y="42919"/>
                </a:lnTo>
                <a:lnTo>
                  <a:pt x="22103" y="45116"/>
                </a:lnTo>
                <a:lnTo>
                  <a:pt x="28756" y="42919"/>
                </a:lnTo>
                <a:lnTo>
                  <a:pt x="34499" y="36327"/>
                </a:lnTo>
                <a:lnTo>
                  <a:pt x="55637" y="0"/>
                </a:lnTo>
                <a:close/>
              </a:path>
            </a:pathLst>
          </a:custGeom>
          <a:solidFill>
            <a:srgbClr val="FDFDFD"/>
          </a:solidFill>
        </p:spPr>
        <p:txBody>
          <a:bodyPr wrap="square" lIns="0" tIns="0" rIns="0" bIns="0" rtlCol="0"/>
          <a:lstStyle/>
          <a:p>
            <a:endParaRPr/>
          </a:p>
        </p:txBody>
      </p:sp>
      <p:sp>
        <p:nvSpPr>
          <p:cNvPr id="27" name="bk object 27"/>
          <p:cNvSpPr/>
          <p:nvPr/>
        </p:nvSpPr>
        <p:spPr>
          <a:xfrm>
            <a:off x="8407352" y="6474205"/>
            <a:ext cx="90170" cy="53340"/>
          </a:xfrm>
          <a:custGeom>
            <a:avLst/>
            <a:gdLst/>
            <a:ahLst/>
            <a:cxnLst/>
            <a:rect l="l" t="t" r="r" b="b"/>
            <a:pathLst>
              <a:path w="90170" h="53340">
                <a:moveTo>
                  <a:pt x="0" y="0"/>
                </a:moveTo>
                <a:lnTo>
                  <a:pt x="30950" y="53117"/>
                </a:lnTo>
                <a:lnTo>
                  <a:pt x="90032" y="31637"/>
                </a:lnTo>
                <a:lnTo>
                  <a:pt x="0" y="0"/>
                </a:lnTo>
                <a:close/>
              </a:path>
            </a:pathLst>
          </a:custGeom>
          <a:solidFill>
            <a:srgbClr val="F9C32C"/>
          </a:solidFill>
        </p:spPr>
        <p:txBody>
          <a:bodyPr wrap="square" lIns="0" tIns="0" rIns="0" bIns="0" rtlCol="0"/>
          <a:lstStyle/>
          <a:p>
            <a:endParaRPr/>
          </a:p>
        </p:txBody>
      </p:sp>
      <p:sp>
        <p:nvSpPr>
          <p:cNvPr id="28" name="bk object 28"/>
          <p:cNvSpPr/>
          <p:nvPr/>
        </p:nvSpPr>
        <p:spPr>
          <a:xfrm>
            <a:off x="8395609" y="6193344"/>
            <a:ext cx="66040" cy="77470"/>
          </a:xfrm>
          <a:custGeom>
            <a:avLst/>
            <a:gdLst/>
            <a:ahLst/>
            <a:cxnLst/>
            <a:rect l="l" t="t" r="r" b="b"/>
            <a:pathLst>
              <a:path w="66040" h="77470">
                <a:moveTo>
                  <a:pt x="38779" y="0"/>
                </a:moveTo>
                <a:lnTo>
                  <a:pt x="23626" y="3027"/>
                </a:lnTo>
                <a:lnTo>
                  <a:pt x="11306" y="11297"/>
                </a:lnTo>
                <a:lnTo>
                  <a:pt x="3027" y="23588"/>
                </a:lnTo>
                <a:lnTo>
                  <a:pt x="0" y="38680"/>
                </a:lnTo>
                <a:lnTo>
                  <a:pt x="3027" y="53793"/>
                </a:lnTo>
                <a:lnTo>
                  <a:pt x="11306" y="66082"/>
                </a:lnTo>
                <a:lnTo>
                  <a:pt x="23626" y="74340"/>
                </a:lnTo>
                <a:lnTo>
                  <a:pt x="38779" y="77361"/>
                </a:lnTo>
                <a:lnTo>
                  <a:pt x="45948" y="76702"/>
                </a:lnTo>
                <a:lnTo>
                  <a:pt x="65762" y="64862"/>
                </a:lnTo>
                <a:lnTo>
                  <a:pt x="64979" y="64081"/>
                </a:lnTo>
                <a:lnTo>
                  <a:pt x="61417" y="60176"/>
                </a:lnTo>
                <a:lnTo>
                  <a:pt x="39561" y="60176"/>
                </a:lnTo>
                <a:lnTo>
                  <a:pt x="31128" y="58406"/>
                </a:lnTo>
                <a:lnTo>
                  <a:pt x="24432" y="53635"/>
                </a:lnTo>
                <a:lnTo>
                  <a:pt x="20016" y="46669"/>
                </a:lnTo>
                <a:lnTo>
                  <a:pt x="18423" y="38316"/>
                </a:lnTo>
                <a:lnTo>
                  <a:pt x="20016" y="29717"/>
                </a:lnTo>
                <a:lnTo>
                  <a:pt x="24432" y="22626"/>
                </a:lnTo>
                <a:lnTo>
                  <a:pt x="31128" y="17810"/>
                </a:lnTo>
                <a:lnTo>
                  <a:pt x="39561" y="16034"/>
                </a:lnTo>
                <a:lnTo>
                  <a:pt x="62000" y="16034"/>
                </a:lnTo>
                <a:lnTo>
                  <a:pt x="64979" y="12911"/>
                </a:lnTo>
                <a:lnTo>
                  <a:pt x="65762" y="12130"/>
                </a:lnTo>
                <a:lnTo>
                  <a:pt x="65762" y="10568"/>
                </a:lnTo>
                <a:lnTo>
                  <a:pt x="64979" y="9787"/>
                </a:lnTo>
                <a:lnTo>
                  <a:pt x="59300" y="5468"/>
                </a:lnTo>
                <a:lnTo>
                  <a:pt x="53210" y="2414"/>
                </a:lnTo>
                <a:lnTo>
                  <a:pt x="46454" y="599"/>
                </a:lnTo>
                <a:lnTo>
                  <a:pt x="38779" y="0"/>
                </a:lnTo>
                <a:close/>
              </a:path>
              <a:path w="66040" h="77470">
                <a:moveTo>
                  <a:pt x="56002" y="54319"/>
                </a:moveTo>
                <a:lnTo>
                  <a:pt x="54802" y="54319"/>
                </a:lnTo>
                <a:lnTo>
                  <a:pt x="54019" y="55100"/>
                </a:lnTo>
                <a:lnTo>
                  <a:pt x="50104" y="58224"/>
                </a:lnTo>
                <a:lnTo>
                  <a:pt x="44624" y="60176"/>
                </a:lnTo>
                <a:lnTo>
                  <a:pt x="61417" y="60176"/>
                </a:lnTo>
                <a:lnTo>
                  <a:pt x="56785" y="55100"/>
                </a:lnTo>
                <a:lnTo>
                  <a:pt x="56002" y="54319"/>
                </a:lnTo>
                <a:close/>
              </a:path>
              <a:path w="66040" h="77470">
                <a:moveTo>
                  <a:pt x="62000" y="16034"/>
                </a:moveTo>
                <a:lnTo>
                  <a:pt x="44624" y="16034"/>
                </a:lnTo>
                <a:lnTo>
                  <a:pt x="50104" y="18012"/>
                </a:lnTo>
                <a:lnTo>
                  <a:pt x="54019" y="21501"/>
                </a:lnTo>
                <a:lnTo>
                  <a:pt x="54802" y="22281"/>
                </a:lnTo>
                <a:lnTo>
                  <a:pt x="56002" y="22281"/>
                </a:lnTo>
                <a:lnTo>
                  <a:pt x="56785" y="21501"/>
                </a:lnTo>
                <a:lnTo>
                  <a:pt x="62000" y="16034"/>
                </a:lnTo>
                <a:close/>
              </a:path>
            </a:pathLst>
          </a:custGeom>
          <a:solidFill>
            <a:srgbClr val="FDFDFD"/>
          </a:solidFill>
        </p:spPr>
        <p:txBody>
          <a:bodyPr wrap="square" lIns="0" tIns="0" rIns="0" bIns="0" rtlCol="0"/>
          <a:lstStyle/>
          <a:p>
            <a:endParaRPr/>
          </a:p>
        </p:txBody>
      </p:sp>
      <p:sp>
        <p:nvSpPr>
          <p:cNvPr id="29" name="bk object 29"/>
          <p:cNvSpPr/>
          <p:nvPr/>
        </p:nvSpPr>
        <p:spPr>
          <a:xfrm>
            <a:off x="8487624" y="6194177"/>
            <a:ext cx="66040" cy="75565"/>
          </a:xfrm>
          <a:custGeom>
            <a:avLst/>
            <a:gdLst/>
            <a:ahLst/>
            <a:cxnLst/>
            <a:rect l="l" t="t" r="r" b="b"/>
            <a:pathLst>
              <a:path w="66040" h="75564">
                <a:moveTo>
                  <a:pt x="28183" y="0"/>
                </a:moveTo>
                <a:lnTo>
                  <a:pt x="782" y="0"/>
                </a:lnTo>
                <a:lnTo>
                  <a:pt x="0" y="1145"/>
                </a:lnTo>
                <a:lnTo>
                  <a:pt x="0" y="74576"/>
                </a:lnTo>
                <a:lnTo>
                  <a:pt x="782" y="75357"/>
                </a:lnTo>
                <a:lnTo>
                  <a:pt x="28183" y="75357"/>
                </a:lnTo>
                <a:lnTo>
                  <a:pt x="42819" y="72404"/>
                </a:lnTo>
                <a:lnTo>
                  <a:pt x="54763" y="64325"/>
                </a:lnTo>
                <a:lnTo>
                  <a:pt x="58095" y="59343"/>
                </a:lnTo>
                <a:lnTo>
                  <a:pt x="16858" y="59343"/>
                </a:lnTo>
                <a:lnTo>
                  <a:pt x="16858" y="15982"/>
                </a:lnTo>
                <a:lnTo>
                  <a:pt x="58037" y="15982"/>
                </a:lnTo>
                <a:lnTo>
                  <a:pt x="54763" y="11127"/>
                </a:lnTo>
                <a:lnTo>
                  <a:pt x="42819" y="3001"/>
                </a:lnTo>
                <a:lnTo>
                  <a:pt x="28183" y="0"/>
                </a:lnTo>
                <a:close/>
              </a:path>
              <a:path w="66040" h="75564">
                <a:moveTo>
                  <a:pt x="58037" y="15982"/>
                </a:moveTo>
                <a:lnTo>
                  <a:pt x="27035" y="15982"/>
                </a:lnTo>
                <a:lnTo>
                  <a:pt x="35446" y="17636"/>
                </a:lnTo>
                <a:lnTo>
                  <a:pt x="42145" y="22184"/>
                </a:lnTo>
                <a:lnTo>
                  <a:pt x="46573" y="29006"/>
                </a:lnTo>
                <a:lnTo>
                  <a:pt x="48173" y="37483"/>
                </a:lnTo>
                <a:lnTo>
                  <a:pt x="46573" y="46165"/>
                </a:lnTo>
                <a:lnTo>
                  <a:pt x="42145" y="53095"/>
                </a:lnTo>
                <a:lnTo>
                  <a:pt x="35446" y="57683"/>
                </a:lnTo>
                <a:lnTo>
                  <a:pt x="27035" y="59343"/>
                </a:lnTo>
                <a:lnTo>
                  <a:pt x="58095" y="59343"/>
                </a:lnTo>
                <a:lnTo>
                  <a:pt x="62812" y="52294"/>
                </a:lnTo>
                <a:lnTo>
                  <a:pt x="65762" y="37483"/>
                </a:lnTo>
                <a:lnTo>
                  <a:pt x="62812" y="23061"/>
                </a:lnTo>
                <a:lnTo>
                  <a:pt x="58037" y="15982"/>
                </a:lnTo>
                <a:close/>
              </a:path>
            </a:pathLst>
          </a:custGeom>
          <a:solidFill>
            <a:srgbClr val="FDFDFD"/>
          </a:solidFill>
        </p:spPr>
        <p:txBody>
          <a:bodyPr wrap="square" lIns="0" tIns="0" rIns="0" bIns="0" rtlCol="0"/>
          <a:lstStyle/>
          <a:p>
            <a:endParaRPr/>
          </a:p>
        </p:txBody>
      </p:sp>
      <p:sp>
        <p:nvSpPr>
          <p:cNvPr id="30" name="bk object 30"/>
          <p:cNvSpPr/>
          <p:nvPr/>
        </p:nvSpPr>
        <p:spPr>
          <a:xfrm>
            <a:off x="8580788" y="6194177"/>
            <a:ext cx="48895" cy="75565"/>
          </a:xfrm>
          <a:custGeom>
            <a:avLst/>
            <a:gdLst/>
            <a:ahLst/>
            <a:cxnLst/>
            <a:rect l="l" t="t" r="r" b="b"/>
            <a:pathLst>
              <a:path w="48895" h="75564">
                <a:moveTo>
                  <a:pt x="47756" y="0"/>
                </a:moveTo>
                <a:lnTo>
                  <a:pt x="782" y="0"/>
                </a:lnTo>
                <a:lnTo>
                  <a:pt x="0" y="1145"/>
                </a:lnTo>
                <a:lnTo>
                  <a:pt x="0" y="74576"/>
                </a:lnTo>
                <a:lnTo>
                  <a:pt x="782" y="75357"/>
                </a:lnTo>
                <a:lnTo>
                  <a:pt x="47756" y="75357"/>
                </a:lnTo>
                <a:lnTo>
                  <a:pt x="48539" y="74576"/>
                </a:lnTo>
                <a:lnTo>
                  <a:pt x="48539" y="60515"/>
                </a:lnTo>
                <a:lnTo>
                  <a:pt x="47756" y="59734"/>
                </a:lnTo>
                <a:lnTo>
                  <a:pt x="16858" y="59734"/>
                </a:lnTo>
                <a:lnTo>
                  <a:pt x="16858" y="44876"/>
                </a:lnTo>
                <a:lnTo>
                  <a:pt x="42275" y="44876"/>
                </a:lnTo>
                <a:lnTo>
                  <a:pt x="43476" y="44095"/>
                </a:lnTo>
                <a:lnTo>
                  <a:pt x="43476" y="30038"/>
                </a:lnTo>
                <a:lnTo>
                  <a:pt x="42275" y="29258"/>
                </a:lnTo>
                <a:lnTo>
                  <a:pt x="16858" y="29258"/>
                </a:lnTo>
                <a:lnTo>
                  <a:pt x="16858" y="15982"/>
                </a:lnTo>
                <a:lnTo>
                  <a:pt x="47756" y="15982"/>
                </a:lnTo>
                <a:lnTo>
                  <a:pt x="48539" y="14837"/>
                </a:lnTo>
                <a:lnTo>
                  <a:pt x="48539" y="1145"/>
                </a:lnTo>
                <a:lnTo>
                  <a:pt x="47756" y="0"/>
                </a:lnTo>
                <a:close/>
              </a:path>
            </a:pathLst>
          </a:custGeom>
          <a:solidFill>
            <a:srgbClr val="FDFDFD"/>
          </a:solidFill>
        </p:spPr>
        <p:txBody>
          <a:bodyPr wrap="square" lIns="0" tIns="0" rIns="0" bIns="0" rtlCol="0"/>
          <a:lstStyle/>
          <a:p>
            <a:endParaRPr/>
          </a:p>
        </p:txBody>
      </p:sp>
      <p:sp>
        <p:nvSpPr>
          <p:cNvPr id="31" name="bk object 31"/>
          <p:cNvSpPr/>
          <p:nvPr/>
        </p:nvSpPr>
        <p:spPr>
          <a:xfrm>
            <a:off x="8311974" y="6295706"/>
            <a:ext cx="394335" cy="206375"/>
          </a:xfrm>
          <a:custGeom>
            <a:avLst/>
            <a:gdLst/>
            <a:ahLst/>
            <a:cxnLst/>
            <a:rect l="l" t="t" r="r" b="b"/>
            <a:pathLst>
              <a:path w="394334" h="206375">
                <a:moveTo>
                  <a:pt x="381967" y="0"/>
                </a:moveTo>
                <a:lnTo>
                  <a:pt x="15523" y="0"/>
                </a:lnTo>
                <a:lnTo>
                  <a:pt x="6630" y="1714"/>
                </a:lnTo>
                <a:lnTo>
                  <a:pt x="1333" y="6394"/>
                </a:lnTo>
                <a:lnTo>
                  <a:pt x="0" y="13344"/>
                </a:lnTo>
                <a:lnTo>
                  <a:pt x="2996" y="21870"/>
                </a:lnTo>
                <a:lnTo>
                  <a:pt x="84834" y="163267"/>
                </a:lnTo>
                <a:lnTo>
                  <a:pt x="203833" y="205836"/>
                </a:lnTo>
                <a:lnTo>
                  <a:pt x="275901" y="179671"/>
                </a:lnTo>
                <a:lnTo>
                  <a:pt x="172100" y="179671"/>
                </a:lnTo>
                <a:lnTo>
                  <a:pt x="172100" y="178890"/>
                </a:lnTo>
                <a:lnTo>
                  <a:pt x="383532" y="390"/>
                </a:lnTo>
                <a:lnTo>
                  <a:pt x="381967" y="0"/>
                </a:lnTo>
                <a:close/>
              </a:path>
              <a:path w="394334" h="206375">
                <a:moveTo>
                  <a:pt x="394128" y="14452"/>
                </a:moveTo>
                <a:lnTo>
                  <a:pt x="172518" y="179280"/>
                </a:lnTo>
                <a:lnTo>
                  <a:pt x="172518" y="179671"/>
                </a:lnTo>
                <a:lnTo>
                  <a:pt x="275901" y="179671"/>
                </a:lnTo>
                <a:lnTo>
                  <a:pt x="306026" y="168733"/>
                </a:lnTo>
                <a:lnTo>
                  <a:pt x="391361" y="21870"/>
                </a:lnTo>
                <a:lnTo>
                  <a:pt x="392927" y="19137"/>
                </a:lnTo>
                <a:lnTo>
                  <a:pt x="393710" y="16794"/>
                </a:lnTo>
                <a:lnTo>
                  <a:pt x="394128" y="14452"/>
                </a:lnTo>
                <a:close/>
              </a:path>
            </a:pathLst>
          </a:custGeom>
          <a:solidFill>
            <a:srgbClr val="5287CE"/>
          </a:solidFill>
        </p:spPr>
        <p:txBody>
          <a:bodyPr wrap="square" lIns="0" tIns="0" rIns="0" bIns="0" rtlCol="0"/>
          <a:lstStyle/>
          <a:p>
            <a:endParaRPr/>
          </a:p>
        </p:txBody>
      </p:sp>
      <p:sp>
        <p:nvSpPr>
          <p:cNvPr id="32" name="bk object 32"/>
          <p:cNvSpPr/>
          <p:nvPr/>
        </p:nvSpPr>
        <p:spPr>
          <a:xfrm>
            <a:off x="8484075" y="6296096"/>
            <a:ext cx="223520" cy="179705"/>
          </a:xfrm>
          <a:custGeom>
            <a:avLst/>
            <a:gdLst/>
            <a:ahLst/>
            <a:cxnLst/>
            <a:rect l="l" t="t" r="r" b="b"/>
            <a:pathLst>
              <a:path w="223520" h="179704">
                <a:moveTo>
                  <a:pt x="211432" y="0"/>
                </a:moveTo>
                <a:lnTo>
                  <a:pt x="0" y="178499"/>
                </a:lnTo>
                <a:lnTo>
                  <a:pt x="0" y="179280"/>
                </a:lnTo>
                <a:lnTo>
                  <a:pt x="417" y="179280"/>
                </a:lnTo>
                <a:lnTo>
                  <a:pt x="417" y="178890"/>
                </a:lnTo>
                <a:lnTo>
                  <a:pt x="222027" y="14061"/>
                </a:lnTo>
                <a:lnTo>
                  <a:pt x="223175" y="7028"/>
                </a:lnTo>
                <a:lnTo>
                  <a:pt x="219260" y="1561"/>
                </a:lnTo>
                <a:lnTo>
                  <a:pt x="211432" y="0"/>
                </a:lnTo>
                <a:close/>
              </a:path>
            </a:pathLst>
          </a:custGeom>
          <a:solidFill>
            <a:srgbClr val="FDFDFD"/>
          </a:solidFill>
        </p:spPr>
        <p:txBody>
          <a:bodyPr wrap="square" lIns="0" tIns="0" rIns="0" bIns="0" rtlCol="0"/>
          <a:lstStyle/>
          <a:p>
            <a:endParaRPr/>
          </a:p>
        </p:txBody>
      </p:sp>
      <p:sp>
        <p:nvSpPr>
          <p:cNvPr id="33" name="bk object 33"/>
          <p:cNvSpPr/>
          <p:nvPr/>
        </p:nvSpPr>
        <p:spPr>
          <a:xfrm>
            <a:off x="8505631" y="6378508"/>
            <a:ext cx="162560" cy="104775"/>
          </a:xfrm>
          <a:custGeom>
            <a:avLst/>
            <a:gdLst/>
            <a:ahLst/>
            <a:cxnLst/>
            <a:rect l="l" t="t" r="r" b="b"/>
            <a:pathLst>
              <a:path w="162559" h="104775">
                <a:moveTo>
                  <a:pt x="162475" y="0"/>
                </a:moveTo>
                <a:lnTo>
                  <a:pt x="0" y="103897"/>
                </a:lnTo>
                <a:lnTo>
                  <a:pt x="0" y="104287"/>
                </a:lnTo>
                <a:lnTo>
                  <a:pt x="417" y="104287"/>
                </a:lnTo>
                <a:lnTo>
                  <a:pt x="148748" y="23437"/>
                </a:lnTo>
                <a:lnTo>
                  <a:pt x="162475" y="0"/>
                </a:lnTo>
                <a:close/>
              </a:path>
            </a:pathLst>
          </a:custGeom>
          <a:solidFill>
            <a:srgbClr val="FDFDFD"/>
          </a:solidFill>
        </p:spPr>
        <p:txBody>
          <a:bodyPr wrap="square" lIns="0" tIns="0" rIns="0" bIns="0" rtlCol="0"/>
          <a:lstStyle/>
          <a:p>
            <a:endParaRPr/>
          </a:p>
        </p:txBody>
      </p:sp>
      <p:sp>
        <p:nvSpPr>
          <p:cNvPr id="34" name="bk object 34"/>
          <p:cNvSpPr/>
          <p:nvPr/>
        </p:nvSpPr>
        <p:spPr>
          <a:xfrm>
            <a:off x="8462572" y="6295706"/>
            <a:ext cx="181610" cy="172085"/>
          </a:xfrm>
          <a:custGeom>
            <a:avLst/>
            <a:gdLst/>
            <a:ahLst/>
            <a:cxnLst/>
            <a:rect l="l" t="t" r="r" b="b"/>
            <a:pathLst>
              <a:path w="181609" h="172085">
                <a:moveTo>
                  <a:pt x="181264" y="0"/>
                </a:moveTo>
                <a:lnTo>
                  <a:pt x="158560" y="0"/>
                </a:lnTo>
                <a:lnTo>
                  <a:pt x="0" y="171466"/>
                </a:lnTo>
                <a:lnTo>
                  <a:pt x="0" y="171857"/>
                </a:lnTo>
                <a:lnTo>
                  <a:pt x="181264" y="0"/>
                </a:lnTo>
                <a:close/>
              </a:path>
            </a:pathLst>
          </a:custGeom>
          <a:solidFill>
            <a:srgbClr val="FDFDFD"/>
          </a:solidFill>
        </p:spPr>
        <p:txBody>
          <a:bodyPr wrap="square" lIns="0" tIns="0" rIns="0" bIns="0" rtlCol="0"/>
          <a:lstStyle/>
          <a:p>
            <a:endParaRPr/>
          </a:p>
        </p:txBody>
      </p:sp>
      <p:sp>
        <p:nvSpPr>
          <p:cNvPr id="35" name="bk object 35"/>
          <p:cNvSpPr/>
          <p:nvPr/>
        </p:nvSpPr>
        <p:spPr>
          <a:xfrm>
            <a:off x="8378020" y="6305467"/>
            <a:ext cx="172085" cy="156845"/>
          </a:xfrm>
          <a:custGeom>
            <a:avLst/>
            <a:gdLst/>
            <a:ahLst/>
            <a:cxnLst/>
            <a:rect l="l" t="t" r="r" b="b"/>
            <a:pathLst>
              <a:path w="172084" h="156845">
                <a:moveTo>
                  <a:pt x="102923" y="0"/>
                </a:moveTo>
                <a:lnTo>
                  <a:pt x="96660" y="0"/>
                </a:lnTo>
                <a:lnTo>
                  <a:pt x="93529" y="6252"/>
                </a:lnTo>
                <a:lnTo>
                  <a:pt x="91963" y="8204"/>
                </a:lnTo>
                <a:lnTo>
                  <a:pt x="67328" y="53513"/>
                </a:lnTo>
                <a:lnTo>
                  <a:pt x="3131" y="53513"/>
                </a:lnTo>
                <a:lnTo>
                  <a:pt x="0" y="57027"/>
                </a:lnTo>
                <a:lnTo>
                  <a:pt x="5845" y="63670"/>
                </a:lnTo>
                <a:lnTo>
                  <a:pt x="50887" y="115616"/>
                </a:lnTo>
                <a:lnTo>
                  <a:pt x="36378" y="150376"/>
                </a:lnTo>
                <a:lnTo>
                  <a:pt x="34447" y="156238"/>
                </a:lnTo>
                <a:lnTo>
                  <a:pt x="48539" y="147643"/>
                </a:lnTo>
                <a:lnTo>
                  <a:pt x="64562" y="112492"/>
                </a:lnTo>
                <a:lnTo>
                  <a:pt x="28549" y="69526"/>
                </a:lnTo>
                <a:lnTo>
                  <a:pt x="73591" y="69526"/>
                </a:lnTo>
                <a:lnTo>
                  <a:pt x="99792" y="28904"/>
                </a:lnTo>
                <a:lnTo>
                  <a:pt x="119661" y="28904"/>
                </a:lnTo>
                <a:lnTo>
                  <a:pt x="107255" y="7423"/>
                </a:lnTo>
                <a:lnTo>
                  <a:pt x="105272" y="5081"/>
                </a:lnTo>
                <a:lnTo>
                  <a:pt x="102923" y="0"/>
                </a:lnTo>
                <a:close/>
              </a:path>
              <a:path w="172084" h="156845">
                <a:moveTo>
                  <a:pt x="119661" y="28904"/>
                </a:moveTo>
                <a:lnTo>
                  <a:pt x="99792" y="28904"/>
                </a:lnTo>
                <a:lnTo>
                  <a:pt x="107720" y="39920"/>
                </a:lnTo>
                <a:lnTo>
                  <a:pt x="116793" y="53170"/>
                </a:lnTo>
                <a:lnTo>
                  <a:pt x="124321" y="64443"/>
                </a:lnTo>
                <a:lnTo>
                  <a:pt x="127610" y="69526"/>
                </a:lnTo>
                <a:lnTo>
                  <a:pt x="156995" y="69526"/>
                </a:lnTo>
                <a:lnTo>
                  <a:pt x="171870" y="53513"/>
                </a:lnTo>
                <a:lnTo>
                  <a:pt x="133873" y="53513"/>
                </a:lnTo>
                <a:lnTo>
                  <a:pt x="119661" y="28904"/>
                </a:lnTo>
                <a:close/>
              </a:path>
            </a:pathLst>
          </a:custGeom>
          <a:solidFill>
            <a:srgbClr val="FDFDFD"/>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600" b="0" i="0">
                <a:solidFill>
                  <a:schemeClr val="bg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endParaRPr lang="en-US"/>
          </a:p>
        </p:txBody>
      </p:sp>
      <p:sp>
        <p:nvSpPr>
          <p:cNvPr id="7" name="Holder 7"/>
          <p:cNvSpPr>
            <a:spLocks noGrp="1"/>
          </p:cNvSpPr>
          <p:nvPr>
            <p:ph type="sldNum" sz="quarter" idx="7"/>
          </p:nvPr>
        </p:nvSpPr>
        <p:spPr>
          <a:xfrm>
            <a:off x="447040" y="6384671"/>
            <a:ext cx="181609" cy="205740"/>
          </a:xfrm>
          <a:prstGeom prst="rect">
            <a:avLst/>
          </a:prstGeom>
        </p:spPr>
        <p:txBody>
          <a:bodyPr lIns="0" tIns="0" rIns="0" bIns="0"/>
          <a:lstStyle>
            <a:lvl1pPr>
              <a:defRPr sz="1100" b="1" i="0">
                <a:solidFill>
                  <a:srgbClr val="45454B"/>
                </a:solidFill>
                <a:latin typeface="Calibri"/>
                <a:cs typeface="Calibri"/>
              </a:defRPr>
            </a:lvl1pPr>
          </a:lstStyle>
          <a:p>
            <a:pPr marL="25400">
              <a:lnSpc>
                <a:spcPts val="1045"/>
              </a:lnSpc>
            </a:pPr>
            <a:fld id="{81D60167-4931-47E6-BA6A-407CBD079E47}" type="slidenum">
              <a:rPr sz="1000" spc="-5" dirty="0"/>
              <a:t>‹#›</a:t>
            </a:fld>
            <a:endParaRPr sz="1000"/>
          </a:p>
        </p:txBody>
      </p:sp>
    </p:spTree>
    <p:extLst>
      <p:ext uri="{BB962C8B-B14F-4D97-AF65-F5344CB8AC3E}">
        <p14:creationId xmlns:p14="http://schemas.microsoft.com/office/powerpoint/2010/main" val="318552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28600" indent="-228600">
              <a:buFont typeface="Wingdings" charset="2"/>
              <a:buChar char="§"/>
              <a:defRPr spc="0"/>
            </a:lvl1pPr>
            <a:lvl2pPr marL="457200" indent="-228600">
              <a:buFont typeface="Wingdings" charset="2"/>
              <a:buChar char="§"/>
              <a:defRPr spc="0"/>
            </a:lvl2pPr>
            <a:lvl3pPr marL="685800" indent="-228600">
              <a:buFont typeface="Wingdings" charset="2"/>
              <a:buChar char="§"/>
              <a:defRPr spc="0"/>
            </a:lvl3pPr>
            <a:lvl4pPr marL="862013" indent="-176213">
              <a:buFont typeface="Wingdings" charset="2"/>
              <a:buChar char="§"/>
              <a:defRPr spc="0"/>
            </a:lvl4pPr>
            <a:lvl5pPr marL="1028700" indent="-166688">
              <a:buFont typeface="Wingdings" charset="2"/>
              <a:buChar char="§"/>
              <a:defRPr spc="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b="0" i="0">
                <a:latin typeface="Museo Slab 500"/>
                <a:cs typeface="Museo Slab 500"/>
              </a:defRPr>
            </a:lvl1pPr>
          </a:lstStyle>
          <a:p>
            <a:r>
              <a:rPr lang="en-US" dirty="0"/>
              <a:t>Click to edit Master title style</a:t>
            </a:r>
          </a:p>
        </p:txBody>
      </p:sp>
      <p:sp>
        <p:nvSpPr>
          <p:cNvPr id="5" name="Footer Placeholder 6"/>
          <p:cNvSpPr>
            <a:spLocks noGrp="1"/>
          </p:cNvSpPr>
          <p:nvPr>
            <p:ph type="ftr" sz="quarter" idx="3"/>
          </p:nvPr>
        </p:nvSpPr>
        <p:spPr>
          <a:xfrm>
            <a:off x="380999" y="6265545"/>
            <a:ext cx="2895600" cy="365125"/>
          </a:xfrm>
          <a:prstGeom prst="rect">
            <a:avLst/>
          </a:prstGeom>
        </p:spPr>
        <p:txBody>
          <a:bodyPr vert="horz" lIns="91440" tIns="45720" rIns="91440" bIns="45720" rtlCol="0" anchor="ctr"/>
          <a:lstStyle>
            <a:lvl1pPr algn="l">
              <a:defRPr sz="1000">
                <a:solidFill>
                  <a:srgbClr val="45454C"/>
                </a:solidFill>
              </a:defRPr>
            </a:lvl1p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Divider Orange">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0999" y="3412607"/>
            <a:ext cx="8341851" cy="1645920"/>
          </a:xfrm>
        </p:spPr>
        <p:txBody>
          <a:bodyPr anchor="ctr">
            <a:normAutofit/>
          </a:bodyPr>
          <a:lstStyle>
            <a:lvl1pPr marL="0" indent="0" algn="ctr">
              <a:buNone/>
              <a:defRPr sz="2400">
                <a:solidFill>
                  <a:srgbClr val="4040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2" name="Title 11"/>
          <p:cNvSpPr>
            <a:spLocks noGrp="1"/>
          </p:cNvSpPr>
          <p:nvPr>
            <p:ph type="title"/>
          </p:nvPr>
        </p:nvSpPr>
        <p:spPr>
          <a:xfrm>
            <a:off x="380999" y="1740195"/>
            <a:ext cx="8341851" cy="1645920"/>
          </a:xfrm>
        </p:spPr>
        <p:txBody>
          <a:bodyPr/>
          <a:lstStyle>
            <a:lvl1pPr algn="ctr">
              <a:defRPr sz="4200" spc="150" baseline="0">
                <a:solidFill>
                  <a:srgbClr val="FFFFFF"/>
                </a:solidFill>
              </a:defRPr>
            </a:lvl1pPr>
          </a:lstStyle>
          <a:p>
            <a:r>
              <a:rPr lang="en-US" dirty="0"/>
              <a:t>Click to edit Master title style</a:t>
            </a:r>
          </a:p>
        </p:txBody>
      </p:sp>
      <p:pic>
        <p:nvPicPr>
          <p:cNvPr id="6" name="Picture 5" descr="co_cde_shield_rgb.eps"/>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320909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1_Two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91159" y="1719072"/>
            <a:ext cx="4038600" cy="4407408"/>
          </a:xfrm>
        </p:spPr>
        <p:txBody>
          <a:bodyPr/>
          <a:lstStyle>
            <a:lvl1pPr>
              <a:defRPr sz="2400" spc="0"/>
            </a:lvl1pPr>
            <a:lvl2pPr>
              <a:defRPr sz="2200" spc="0"/>
            </a:lvl2pPr>
            <a:lvl3pPr>
              <a:defRPr sz="2000" spc="0"/>
            </a:lvl3pPr>
            <a:lvl4pPr>
              <a:defRPr sz="1800" spc="0"/>
            </a:lvl4pPr>
            <a:lvl5pPr>
              <a:defRPr sz="1600" spc="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23660" y="1719072"/>
            <a:ext cx="4038600" cy="4407408"/>
          </a:xfrm>
        </p:spPr>
        <p:txBody>
          <a:bodyPr/>
          <a:lstStyle>
            <a:lvl1pPr>
              <a:defRPr sz="2400" b="1" i="0" spc="0"/>
            </a:lvl1pPr>
            <a:lvl2pPr>
              <a:defRPr sz="2200" b="0" i="0" spc="0"/>
            </a:lvl2pPr>
            <a:lvl3pPr>
              <a:defRPr sz="2000" b="0" i="0" spc="0"/>
            </a:lvl3pPr>
            <a:lvl4pPr>
              <a:defRPr sz="1800" b="0" i="0" spc="0"/>
            </a:lvl4pPr>
            <a:lvl5pPr>
              <a:defRPr sz="1600" b="0" i="0" spc="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hasCustomPrompt="1"/>
          </p:nvPr>
        </p:nvSpPr>
        <p:spPr/>
        <p:txBody>
          <a:bodyPr/>
          <a:lstStyle/>
          <a:p>
            <a:r>
              <a:rPr lang="en-US" dirty="0"/>
              <a:t>Click To Edit Master Title Style</a:t>
            </a:r>
          </a:p>
        </p:txBody>
      </p:sp>
      <p:sp>
        <p:nvSpPr>
          <p:cNvPr id="9"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endParaRPr lang="en-US" dirty="0"/>
          </a:p>
        </p:txBody>
      </p:sp>
    </p:spTree>
    <p:extLst>
      <p:ext uri="{BB962C8B-B14F-4D97-AF65-F5344CB8AC3E}">
        <p14:creationId xmlns:p14="http://schemas.microsoft.com/office/powerpoint/2010/main" val="1274809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7"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Blue Narrow Bar">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a:xfrm>
            <a:off x="381000" y="355847"/>
            <a:ext cx="8381260" cy="782073"/>
          </a:xfrm>
        </p:spPr>
        <p:txBody>
          <a:bodyPr/>
          <a:lstStyle/>
          <a:p>
            <a:r>
              <a:rPr lang="en-US" dirty="0"/>
              <a:t>Click to edit Master title style</a:t>
            </a:r>
          </a:p>
        </p:txBody>
      </p:sp>
      <p:sp>
        <p:nvSpPr>
          <p:cNvPr id="7"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endParaRPr lang="en-US" dirty="0"/>
          </a:p>
        </p:txBody>
      </p:sp>
    </p:spTree>
    <p:extLst>
      <p:ext uri="{BB962C8B-B14F-4D97-AF65-F5344CB8AC3E}">
        <p14:creationId xmlns:p14="http://schemas.microsoft.com/office/powerpoint/2010/main" val="575444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Green Narrow Bar">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a:xfrm>
            <a:off x="381000" y="355847"/>
            <a:ext cx="8381260" cy="782073"/>
          </a:xfrm>
        </p:spPr>
        <p:txBody>
          <a:bodyPr/>
          <a:lstStyle/>
          <a:p>
            <a:r>
              <a:rPr lang="en-US" dirty="0"/>
              <a:t>Click to edit Master title style</a:t>
            </a:r>
          </a:p>
        </p:txBody>
      </p:sp>
      <p:sp>
        <p:nvSpPr>
          <p:cNvPr id="7"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endParaRPr lang="en-US" dirty="0"/>
          </a:p>
        </p:txBody>
      </p:sp>
    </p:spTree>
    <p:extLst>
      <p:ext uri="{BB962C8B-B14F-4D97-AF65-F5344CB8AC3E}">
        <p14:creationId xmlns:p14="http://schemas.microsoft.com/office/powerpoint/2010/main" val="3668657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endParaRPr lang="en-US" dirty="0"/>
          </a:p>
        </p:txBody>
      </p:sp>
      <p:pic>
        <p:nvPicPr>
          <p:cNvPr id="5" name="Picture 4"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188720"/>
            <a:ext cx="6096001" cy="4969193"/>
          </a:xfrm>
        </p:spPr>
        <p:txBody>
          <a:bodyPr/>
          <a:lstStyle>
            <a:lvl1pPr>
              <a:defRPr sz="2400" spc="0"/>
            </a:lvl1pPr>
            <a:lvl2pPr>
              <a:defRPr sz="2200" spc="0"/>
            </a:lvl2pPr>
            <a:lvl3pPr>
              <a:defRPr sz="2000" spc="0"/>
            </a:lvl3pPr>
            <a:lvl4pPr>
              <a:defRPr sz="1800" spc="0"/>
            </a:lvl4pPr>
            <a:lvl5pPr>
              <a:defRPr sz="1600" spc="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7040140" y="2232152"/>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1" name="Title 10"/>
          <p:cNvSpPr>
            <a:spLocks noGrp="1"/>
          </p:cNvSpPr>
          <p:nvPr>
            <p:ph type="title"/>
          </p:nvPr>
        </p:nvSpPr>
        <p:spPr>
          <a:xfrm>
            <a:off x="7037832" y="1096962"/>
            <a:ext cx="1913456" cy="1033590"/>
          </a:xfrm>
        </p:spPr>
        <p:txBody>
          <a:bodyPr anchor="b"/>
          <a:lstStyle>
            <a:lvl1pPr algn="l">
              <a:defRPr sz="2000" spc="0" baseline="0"/>
            </a:lvl1pPr>
          </a:lstStyle>
          <a:p>
            <a:r>
              <a:rPr lang="en-US" dirty="0"/>
              <a:t>Click to edit Master title style</a:t>
            </a:r>
          </a:p>
        </p:txBody>
      </p:sp>
      <p:sp>
        <p:nvSpPr>
          <p:cNvPr id="9"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chemeClr val="accent6">
                    <a:lumMod val="50000"/>
                  </a:schemeClr>
                </a:solidFill>
              </a:defRPr>
            </a:lvl1pPr>
          </a:lstStyle>
          <a:p>
            <a:endParaRPr lang="en-US" dirty="0"/>
          </a:p>
        </p:txBody>
      </p:sp>
      <p:sp>
        <p:nvSpPr>
          <p:cNvPr id="10" name="Text Placeholder 2"/>
          <p:cNvSpPr>
            <a:spLocks noGrp="1"/>
          </p:cNvSpPr>
          <p:nvPr>
            <p:ph type="body" idx="10"/>
          </p:nvPr>
        </p:nvSpPr>
        <p:spPr>
          <a:xfrm>
            <a:off x="380998" y="457200"/>
            <a:ext cx="6096001" cy="639762"/>
          </a:xfrm>
        </p:spPr>
        <p:txBody>
          <a:bodyPr anchor="ctr" anchorCtr="0">
            <a:normAutofit/>
          </a:bodyPr>
          <a:lstStyle>
            <a:lvl1pPr marL="0" indent="0" algn="l">
              <a:buNone/>
              <a:defRPr sz="2800" b="0" i="0" spc="0">
                <a:solidFill>
                  <a:srgbClr val="45454C"/>
                </a:solidFill>
                <a:latin typeface="Museo Slab 500"/>
                <a:cs typeface="Museo Slab 50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pic>
        <p:nvPicPr>
          <p:cNvPr id="12" name="Picture 11"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emf"/><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6"/>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p:cNvSpPr>
            <a:spLocks noGrp="1"/>
          </p:cNvSpPr>
          <p:nvPr>
            <p:ph type="ftr" sz="quarter" idx="3"/>
          </p:nvPr>
        </p:nvSpPr>
        <p:spPr>
          <a:xfrm>
            <a:off x="380999" y="6265545"/>
            <a:ext cx="2895600" cy="365125"/>
          </a:xfrm>
          <a:prstGeom prst="rect">
            <a:avLst/>
          </a:prstGeom>
        </p:spPr>
        <p:txBody>
          <a:bodyPr vert="horz" lIns="91440" tIns="45720" rIns="91440" bIns="45720" rtlCol="0" anchor="ctr">
            <a:noAutofit/>
          </a:bodyPr>
          <a:lstStyle>
            <a:lvl1pPr algn="l">
              <a:defRPr sz="1100" b="1">
                <a:solidFill>
                  <a:srgbClr val="45454C"/>
                </a:solidFill>
              </a:defRPr>
            </a:lvl1pPr>
          </a:lstStyle>
          <a:p>
            <a:endParaRPr lang="en-US" dirty="0"/>
          </a:p>
        </p:txBody>
      </p:sp>
      <p:pic>
        <p:nvPicPr>
          <p:cNvPr id="6" name="Picture 5" descr="co_cde_shield_rgb.eps"/>
          <p:cNvPicPr>
            <a:picLocks noChangeAspect="1"/>
          </p:cNvPicPr>
          <p:nvPr userDrawn="1"/>
        </p:nvPicPr>
        <p:blipFill>
          <a:blip r:embed="rId17"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75" r:id="rId3"/>
    <p:sldLayoutId id="2147483677" r:id="rId4"/>
    <p:sldLayoutId id="2147483666" r:id="rId5"/>
    <p:sldLayoutId id="2147483678" r:id="rId6"/>
    <p:sldLayoutId id="2147483679" r:id="rId7"/>
    <p:sldLayoutId id="2147483667" r:id="rId8"/>
    <p:sldLayoutId id="2147483668" r:id="rId9"/>
    <p:sldLayoutId id="2147483669" r:id="rId10"/>
    <p:sldLayoutId id="2147483670" r:id="rId11"/>
    <p:sldLayoutId id="2147483673" r:id="rId12"/>
    <p:sldLayoutId id="2147483672" r:id="rId13"/>
    <p:sldLayoutId id="2147483680" r:id="rId14"/>
  </p:sldLayoutIdLst>
  <p:hf hdr="0" ftr="0" dt="0"/>
  <p:txStyles>
    <p:titleStyle>
      <a:lvl1pPr algn="ctr" defTabSz="914400" rtl="0" eaLnBrk="1" latinLnBrk="0" hangingPunct="1">
        <a:spcBef>
          <a:spcPct val="0"/>
        </a:spcBef>
        <a:buNone/>
        <a:defRPr sz="3600" b="0" i="0" kern="1200" cap="none" spc="200" baseline="0">
          <a:ln>
            <a:noFill/>
          </a:ln>
          <a:solidFill>
            <a:schemeClr val="bg1"/>
          </a:solidFill>
          <a:effectLst/>
          <a:latin typeface="Museo Slab 500"/>
          <a:ea typeface="+mj-ea"/>
          <a:cs typeface="Museo Slab 500"/>
        </a:defRPr>
      </a:lvl1pPr>
    </p:titleStyle>
    <p:bodyStyle>
      <a:lvl1pPr marL="502920" indent="-457200" algn="l" defTabSz="914400" rtl="0" eaLnBrk="1" latinLnBrk="0" hangingPunct="1">
        <a:spcBef>
          <a:spcPct val="20000"/>
        </a:spcBef>
        <a:buClr>
          <a:schemeClr val="accent1"/>
        </a:buClr>
        <a:buSzPct val="110000"/>
        <a:buFont typeface="Wingdings" charset="2"/>
        <a:buChar char="§"/>
        <a:defRPr sz="2400" b="1" kern="1200" spc="150" baseline="0">
          <a:solidFill>
            <a:srgbClr val="5C6670"/>
          </a:solidFill>
          <a:latin typeface="+mn-lt"/>
          <a:ea typeface="+mn-ea"/>
          <a:cs typeface="+mn-cs"/>
        </a:defRPr>
      </a:lvl1pPr>
      <a:lvl2pPr marL="822960" indent="-457200" algn="l" defTabSz="914400" rtl="0" eaLnBrk="1" latinLnBrk="0" hangingPunct="1">
        <a:spcBef>
          <a:spcPct val="20000"/>
        </a:spcBef>
        <a:buClr>
          <a:schemeClr val="accent2"/>
        </a:buClr>
        <a:buSzPct val="110000"/>
        <a:buFont typeface="Wingdings" charset="2"/>
        <a:buChar char="§"/>
        <a:defRPr sz="2200" kern="1200" spc="100" baseline="0">
          <a:solidFill>
            <a:srgbClr val="5C6670"/>
          </a:solidFill>
          <a:latin typeface="+mn-lt"/>
          <a:ea typeface="+mn-ea"/>
          <a:cs typeface="+mn-cs"/>
        </a:defRPr>
      </a:lvl2pPr>
      <a:lvl3pPr marL="925830" indent="-285750" algn="l" defTabSz="914400" rtl="0" eaLnBrk="1" latinLnBrk="0" hangingPunct="1">
        <a:spcBef>
          <a:spcPct val="20000"/>
        </a:spcBef>
        <a:buClr>
          <a:schemeClr val="accent3"/>
        </a:buClr>
        <a:buSzPct val="110000"/>
        <a:buFont typeface="Wingdings" charset="2"/>
        <a:buChar char="§"/>
        <a:defRPr sz="2000" kern="1200" spc="100" baseline="0">
          <a:solidFill>
            <a:srgbClr val="5C6670"/>
          </a:solidFill>
          <a:latin typeface="+mn-lt"/>
          <a:ea typeface="+mn-ea"/>
          <a:cs typeface="+mn-cs"/>
        </a:defRPr>
      </a:lvl3pPr>
      <a:lvl4pPr marL="1200150" indent="-285750" algn="l" defTabSz="914400" rtl="0" eaLnBrk="1" latinLnBrk="0" hangingPunct="1">
        <a:spcBef>
          <a:spcPct val="20000"/>
        </a:spcBef>
        <a:buClr>
          <a:schemeClr val="accent4"/>
        </a:buClr>
        <a:buSzPct val="110000"/>
        <a:buFont typeface="Wingdings" charset="2"/>
        <a:buChar char="§"/>
        <a:defRPr sz="1800" kern="1200">
          <a:solidFill>
            <a:srgbClr val="5C6670"/>
          </a:solidFill>
          <a:latin typeface="+mn-lt"/>
          <a:ea typeface="+mn-ea"/>
          <a:cs typeface="+mn-cs"/>
        </a:defRPr>
      </a:lvl4pPr>
      <a:lvl5pPr marL="1383030" indent="-285750" algn="l" defTabSz="914400" rtl="0" eaLnBrk="1" latinLnBrk="0" hangingPunct="1">
        <a:spcBef>
          <a:spcPct val="20000"/>
        </a:spcBef>
        <a:buClr>
          <a:schemeClr val="accent6"/>
        </a:buClr>
        <a:buSzPct val="110000"/>
        <a:buFont typeface="Wingdings" charset="2"/>
        <a:buChar char="§"/>
        <a:defRPr sz="1600" kern="1200" spc="10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3" Type="http://schemas.openxmlformats.org/officeDocument/2006/relationships/hyperlink" Target="http://www.cde.state.co.us/fedprograms/essa_stateplandevelopment"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r>
              <a:rPr lang="en-US" dirty="0" smtClean="0"/>
              <a:t>October 10, 2016</a:t>
            </a:r>
            <a:endParaRPr lang="en-US" dirty="0"/>
          </a:p>
        </p:txBody>
      </p:sp>
      <p:sp>
        <p:nvSpPr>
          <p:cNvPr id="4" name="Title 3"/>
          <p:cNvSpPr>
            <a:spLocks noGrp="1"/>
          </p:cNvSpPr>
          <p:nvPr>
            <p:ph type="title"/>
          </p:nvPr>
        </p:nvSpPr>
        <p:spPr/>
        <p:txBody>
          <a:bodyPr/>
          <a:lstStyle/>
          <a:p>
            <a:r>
              <a:rPr lang="en-US" sz="4400" spc="135" dirty="0">
                <a:solidFill>
                  <a:srgbClr val="1F4669"/>
                </a:solidFill>
              </a:rPr>
              <a:t>Every Student Succeeds Act (ESSA) Hub Committee</a:t>
            </a:r>
            <a:endParaRPr lang="en-US" dirty="0"/>
          </a:p>
        </p:txBody>
      </p:sp>
    </p:spTree>
    <p:extLst>
      <p:ext uri="{BB962C8B-B14F-4D97-AF65-F5344CB8AC3E}">
        <p14:creationId xmlns:p14="http://schemas.microsoft.com/office/powerpoint/2010/main" val="6172146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Background: </a:t>
            </a:r>
            <a:br>
              <a:rPr lang="en-US" dirty="0"/>
            </a:br>
            <a:r>
              <a:rPr lang="en-US" dirty="0"/>
              <a:t>Parent Excusal Trend</a:t>
            </a:r>
          </a:p>
        </p:txBody>
      </p:sp>
      <p:graphicFrame>
        <p:nvGraphicFramePr>
          <p:cNvPr id="5" name="Chart 4"/>
          <p:cNvGraphicFramePr>
            <a:graphicFrameLocks/>
          </p:cNvGraphicFramePr>
          <p:nvPr>
            <p:extLst/>
          </p:nvPr>
        </p:nvGraphicFramePr>
        <p:xfrm>
          <a:off x="685800" y="1905000"/>
          <a:ext cx="7551420" cy="435102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095589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1260" cy="782073"/>
          </a:xfrm>
        </p:spPr>
        <p:txBody>
          <a:bodyPr/>
          <a:lstStyle/>
          <a:p>
            <a:r>
              <a:rPr lang="en-US" sz="2800" dirty="0"/>
              <a:t>Participation Rates and Parent </a:t>
            </a:r>
            <a:r>
              <a:rPr lang="en-US" sz="2800" dirty="0" smtClean="0"/>
              <a:t>Excusals </a:t>
            </a:r>
            <a:r>
              <a:rPr lang="en-US" sz="2800" dirty="0"/>
              <a:t>– English Language Arts</a:t>
            </a:r>
          </a:p>
        </p:txBody>
      </p:sp>
      <p:sp>
        <p:nvSpPr>
          <p:cNvPr id="10" name="TextBox 9"/>
          <p:cNvSpPr txBox="1"/>
          <p:nvPr/>
        </p:nvSpPr>
        <p:spPr>
          <a:xfrm>
            <a:off x="993057" y="6059269"/>
            <a:ext cx="4860946" cy="646331"/>
          </a:xfrm>
          <a:prstGeom prst="rect">
            <a:avLst/>
          </a:prstGeom>
          <a:noFill/>
        </p:spPr>
        <p:txBody>
          <a:bodyPr wrap="none" rtlCol="0">
            <a:spAutoFit/>
          </a:bodyPr>
          <a:lstStyle/>
          <a:p>
            <a:r>
              <a:rPr lang="en-US" dirty="0" smtClean="0">
                <a:solidFill>
                  <a:srgbClr val="000000"/>
                </a:solidFill>
              </a:rPr>
              <a:t>   Participation Rate</a:t>
            </a:r>
          </a:p>
          <a:p>
            <a:r>
              <a:rPr lang="en-US" dirty="0" smtClean="0">
                <a:solidFill>
                  <a:srgbClr val="000000"/>
                </a:solidFill>
              </a:rPr>
              <a:t>   Other Non-Participants          Parent Excusal Rate</a:t>
            </a:r>
          </a:p>
        </p:txBody>
      </p:sp>
      <p:sp>
        <p:nvSpPr>
          <p:cNvPr id="12" name="Rectangle 11"/>
          <p:cNvSpPr/>
          <p:nvPr/>
        </p:nvSpPr>
        <p:spPr>
          <a:xfrm>
            <a:off x="993058" y="6172200"/>
            <a:ext cx="147486" cy="189131"/>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Rectangle 12"/>
          <p:cNvSpPr/>
          <p:nvPr/>
        </p:nvSpPr>
        <p:spPr>
          <a:xfrm>
            <a:off x="990600" y="6440269"/>
            <a:ext cx="149943" cy="1891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Rectangle 13"/>
          <p:cNvSpPr/>
          <p:nvPr/>
        </p:nvSpPr>
        <p:spPr>
          <a:xfrm>
            <a:off x="3660057" y="6440269"/>
            <a:ext cx="149943" cy="189131"/>
          </a:xfrm>
          <a:prstGeom prst="rect">
            <a:avLst/>
          </a:prstGeom>
          <a:solidFill>
            <a:srgbClr val="FF5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aphicFrame>
        <p:nvGraphicFramePr>
          <p:cNvPr id="15" name="Chart 14"/>
          <p:cNvGraphicFramePr>
            <a:graphicFrameLocks/>
          </p:cNvGraphicFramePr>
          <p:nvPr>
            <p:extLst/>
          </p:nvPr>
        </p:nvGraphicFramePr>
        <p:xfrm>
          <a:off x="0" y="1143000"/>
          <a:ext cx="91440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8153400" y="5452646"/>
            <a:ext cx="762000" cy="338554"/>
          </a:xfrm>
          <a:prstGeom prst="rect">
            <a:avLst/>
          </a:prstGeom>
          <a:noFill/>
        </p:spPr>
        <p:txBody>
          <a:bodyPr wrap="square" rtlCol="0">
            <a:spAutoFit/>
          </a:bodyPr>
          <a:lstStyle/>
          <a:p>
            <a:r>
              <a:rPr lang="en-US" sz="1600" dirty="0" smtClean="0">
                <a:solidFill>
                  <a:srgbClr val="000000"/>
                </a:solidFill>
              </a:rPr>
              <a:t>ELA10</a:t>
            </a:r>
            <a:endParaRPr lang="en-US" sz="1600" dirty="0">
              <a:solidFill>
                <a:srgbClr val="000000"/>
              </a:solidFill>
            </a:endParaRPr>
          </a:p>
        </p:txBody>
      </p:sp>
    </p:spTree>
    <p:extLst>
      <p:ext uri="{BB962C8B-B14F-4D97-AF65-F5344CB8AC3E}">
        <p14:creationId xmlns:p14="http://schemas.microsoft.com/office/powerpoint/2010/main" val="17032997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Participation by Grade Level</a:t>
            </a:r>
            <a:endParaRPr lang="en-US" dirty="0"/>
          </a:p>
        </p:txBody>
      </p:sp>
      <p:graphicFrame>
        <p:nvGraphicFramePr>
          <p:cNvPr id="2" name="Table 1"/>
          <p:cNvGraphicFramePr>
            <a:graphicFrameLocks noGrp="1"/>
          </p:cNvGraphicFramePr>
          <p:nvPr>
            <p:extLst/>
          </p:nvPr>
        </p:nvGraphicFramePr>
        <p:xfrm>
          <a:off x="152400" y="1295400"/>
          <a:ext cx="8869678" cy="5410199"/>
        </p:xfrm>
        <a:graphic>
          <a:graphicData uri="http://schemas.openxmlformats.org/drawingml/2006/table">
            <a:tbl>
              <a:tblPr firstRow="1" bandRow="1">
                <a:tableStyleId>{5C22544A-7EE6-4342-B048-85BDC9FD1C3A}</a:tableStyleId>
              </a:tblPr>
              <a:tblGrid>
                <a:gridCol w="758092">
                  <a:extLst>
                    <a:ext uri="{9D8B030D-6E8A-4147-A177-3AD203B41FA5}">
                      <a16:colId xmlns:a16="http://schemas.microsoft.com/office/drawing/2014/main" val="20000"/>
                    </a:ext>
                  </a:extLst>
                </a:gridCol>
                <a:gridCol w="1351931">
                  <a:extLst>
                    <a:ext uri="{9D8B030D-6E8A-4147-A177-3AD203B41FA5}">
                      <a16:colId xmlns:a16="http://schemas.microsoft.com/office/drawing/2014/main" val="20001"/>
                    </a:ext>
                  </a:extLst>
                </a:gridCol>
                <a:gridCol w="1351931">
                  <a:extLst>
                    <a:ext uri="{9D8B030D-6E8A-4147-A177-3AD203B41FA5}">
                      <a16:colId xmlns:a16="http://schemas.microsoft.com/office/drawing/2014/main" val="20002"/>
                    </a:ext>
                  </a:extLst>
                </a:gridCol>
                <a:gridCol w="1351931">
                  <a:extLst>
                    <a:ext uri="{9D8B030D-6E8A-4147-A177-3AD203B41FA5}">
                      <a16:colId xmlns:a16="http://schemas.microsoft.com/office/drawing/2014/main" val="20003"/>
                    </a:ext>
                  </a:extLst>
                </a:gridCol>
                <a:gridCol w="1351931">
                  <a:extLst>
                    <a:ext uri="{9D8B030D-6E8A-4147-A177-3AD203B41FA5}">
                      <a16:colId xmlns:a16="http://schemas.microsoft.com/office/drawing/2014/main" val="20004"/>
                    </a:ext>
                  </a:extLst>
                </a:gridCol>
                <a:gridCol w="1351931">
                  <a:extLst>
                    <a:ext uri="{9D8B030D-6E8A-4147-A177-3AD203B41FA5}">
                      <a16:colId xmlns:a16="http://schemas.microsoft.com/office/drawing/2014/main" val="20005"/>
                    </a:ext>
                  </a:extLst>
                </a:gridCol>
                <a:gridCol w="1351931">
                  <a:extLst>
                    <a:ext uri="{9D8B030D-6E8A-4147-A177-3AD203B41FA5}">
                      <a16:colId xmlns:a16="http://schemas.microsoft.com/office/drawing/2014/main" val="20006"/>
                    </a:ext>
                  </a:extLst>
                </a:gridCol>
              </a:tblGrid>
              <a:tr h="385064">
                <a:tc>
                  <a:txBody>
                    <a:bodyPr/>
                    <a:lstStyle/>
                    <a:p>
                      <a:pPr algn="ctr"/>
                      <a:endParaRPr lang="en-US" sz="1800" dirty="0"/>
                    </a:p>
                  </a:txBody>
                  <a:tcPr/>
                </a:tc>
                <a:tc gridSpan="2">
                  <a:txBody>
                    <a:bodyPr/>
                    <a:lstStyle/>
                    <a:p>
                      <a:pPr algn="ctr"/>
                      <a:r>
                        <a:rPr lang="en-US" sz="1800" dirty="0" smtClean="0"/>
                        <a:t>ELA</a:t>
                      </a:r>
                      <a:endParaRPr lang="en-US" sz="1800" dirty="0"/>
                    </a:p>
                  </a:txBody>
                  <a:tcPr/>
                </a:tc>
                <a:tc hMerge="1">
                  <a:txBody>
                    <a:bodyPr/>
                    <a:lstStyle/>
                    <a:p>
                      <a:pPr algn="ctr"/>
                      <a:endParaRPr lang="en-US" sz="1800" dirty="0"/>
                    </a:p>
                  </a:txBody>
                  <a:tcPr/>
                </a:tc>
                <a:tc gridSpan="2">
                  <a:txBody>
                    <a:bodyPr/>
                    <a:lstStyle/>
                    <a:p>
                      <a:pPr algn="ctr"/>
                      <a:r>
                        <a:rPr lang="en-US" sz="1800" dirty="0" smtClean="0"/>
                        <a:t>Math </a:t>
                      </a:r>
                      <a:endParaRPr lang="en-US" sz="1800" dirty="0"/>
                    </a:p>
                  </a:txBody>
                  <a:tcPr/>
                </a:tc>
                <a:tc hMerge="1">
                  <a:txBody>
                    <a:bodyPr/>
                    <a:lstStyle/>
                    <a:p>
                      <a:pPr algn="ctr"/>
                      <a:endParaRPr lang="en-US" sz="1800" dirty="0"/>
                    </a:p>
                  </a:txBody>
                  <a:tcPr/>
                </a:tc>
                <a:tc gridSpan="2">
                  <a:txBody>
                    <a:bodyPr/>
                    <a:lstStyle/>
                    <a:p>
                      <a:pPr algn="ctr"/>
                      <a:r>
                        <a:rPr lang="en-US" sz="1800" dirty="0" smtClean="0"/>
                        <a:t>Science</a:t>
                      </a:r>
                      <a:endParaRPr lang="en-US" sz="1800" dirty="0"/>
                    </a:p>
                  </a:txBody>
                  <a:tcPr/>
                </a:tc>
                <a:tc hMerge="1">
                  <a:txBody>
                    <a:bodyPr/>
                    <a:lstStyle/>
                    <a:p>
                      <a:pPr algn="ctr"/>
                      <a:endParaRPr lang="en-US" sz="1800" dirty="0"/>
                    </a:p>
                  </a:txBody>
                  <a:tcPr/>
                </a:tc>
                <a:extLst>
                  <a:ext uri="{0D108BD9-81ED-4DB2-BD59-A6C34878D82A}">
                    <a16:rowId xmlns:a16="http://schemas.microsoft.com/office/drawing/2014/main" val="10000"/>
                  </a:ext>
                </a:extLst>
              </a:tr>
              <a:tr h="38506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bg1"/>
                          </a:solidFill>
                        </a:rPr>
                        <a:t>Grade</a:t>
                      </a:r>
                    </a:p>
                  </a:txBody>
                  <a:tcPr>
                    <a:solidFill>
                      <a:schemeClr val="accent1">
                        <a:lumMod val="75000"/>
                      </a:schemeClr>
                    </a:solidFill>
                  </a:tcPr>
                </a:tc>
                <a:tc>
                  <a:txBody>
                    <a:bodyPr/>
                    <a:lstStyle/>
                    <a:p>
                      <a:pPr algn="ctr"/>
                      <a:r>
                        <a:rPr lang="en-US" sz="1800" dirty="0" smtClean="0">
                          <a:solidFill>
                            <a:schemeClr val="bg1"/>
                          </a:solidFill>
                        </a:rPr>
                        <a:t>2015</a:t>
                      </a:r>
                      <a:endParaRPr lang="en-US" sz="1800" dirty="0">
                        <a:solidFill>
                          <a:schemeClr val="bg1"/>
                        </a:solidFill>
                      </a:endParaRPr>
                    </a:p>
                  </a:txBody>
                  <a:tcPr>
                    <a:solidFill>
                      <a:schemeClr val="accent1">
                        <a:lumMod val="75000"/>
                      </a:schemeClr>
                    </a:solidFill>
                  </a:tcPr>
                </a:tc>
                <a:tc>
                  <a:txBody>
                    <a:bodyPr/>
                    <a:lstStyle/>
                    <a:p>
                      <a:pPr algn="ctr"/>
                      <a:r>
                        <a:rPr lang="en-US" sz="1800" dirty="0" smtClean="0">
                          <a:solidFill>
                            <a:schemeClr val="bg1"/>
                          </a:solidFill>
                        </a:rPr>
                        <a:t>2016</a:t>
                      </a:r>
                      <a:endParaRPr lang="en-US" sz="1800" dirty="0">
                        <a:solidFill>
                          <a:schemeClr val="bg1"/>
                        </a:solidFill>
                      </a:endParaRPr>
                    </a:p>
                  </a:txBody>
                  <a:tcPr>
                    <a:solidFill>
                      <a:schemeClr val="accent1">
                        <a:lumMod val="75000"/>
                      </a:schemeClr>
                    </a:solidFill>
                  </a:tcPr>
                </a:tc>
                <a:tc>
                  <a:txBody>
                    <a:bodyPr/>
                    <a:lstStyle/>
                    <a:p>
                      <a:pPr algn="ctr"/>
                      <a:r>
                        <a:rPr lang="en-US" sz="1800" dirty="0" smtClean="0">
                          <a:solidFill>
                            <a:schemeClr val="bg1"/>
                          </a:solidFill>
                        </a:rPr>
                        <a:t>2015</a:t>
                      </a:r>
                      <a:endParaRPr lang="en-US" sz="1800" dirty="0">
                        <a:solidFill>
                          <a:schemeClr val="bg1"/>
                        </a:solidFill>
                      </a:endParaRPr>
                    </a:p>
                  </a:txBody>
                  <a:tcPr>
                    <a:solidFill>
                      <a:schemeClr val="accent1">
                        <a:lumMod val="75000"/>
                      </a:schemeClr>
                    </a:solidFill>
                  </a:tcPr>
                </a:tc>
                <a:tc>
                  <a:txBody>
                    <a:bodyPr/>
                    <a:lstStyle/>
                    <a:p>
                      <a:pPr algn="ctr"/>
                      <a:r>
                        <a:rPr lang="en-US" sz="1800" dirty="0" smtClean="0">
                          <a:solidFill>
                            <a:schemeClr val="bg1"/>
                          </a:solidFill>
                        </a:rPr>
                        <a:t>2016</a:t>
                      </a:r>
                      <a:endParaRPr lang="en-US" sz="1800" dirty="0">
                        <a:solidFill>
                          <a:schemeClr val="bg1"/>
                        </a:solidFill>
                      </a:endParaRPr>
                    </a:p>
                  </a:txBody>
                  <a:tcPr>
                    <a:solidFill>
                      <a:schemeClr val="accent1">
                        <a:lumMod val="75000"/>
                      </a:schemeClr>
                    </a:solidFill>
                  </a:tcPr>
                </a:tc>
                <a:tc>
                  <a:txBody>
                    <a:bodyPr/>
                    <a:lstStyle/>
                    <a:p>
                      <a:pPr algn="ctr"/>
                      <a:r>
                        <a:rPr lang="en-US" sz="1800" dirty="0" smtClean="0">
                          <a:solidFill>
                            <a:schemeClr val="bg1"/>
                          </a:solidFill>
                        </a:rPr>
                        <a:t>2015</a:t>
                      </a:r>
                      <a:endParaRPr lang="en-US" sz="1800" dirty="0">
                        <a:solidFill>
                          <a:schemeClr val="bg1"/>
                        </a:solidFill>
                      </a:endParaRPr>
                    </a:p>
                  </a:txBody>
                  <a:tcPr>
                    <a:solidFill>
                      <a:schemeClr val="accent1">
                        <a:lumMod val="75000"/>
                      </a:schemeClr>
                    </a:solidFill>
                  </a:tcPr>
                </a:tc>
                <a:tc>
                  <a:txBody>
                    <a:bodyPr/>
                    <a:lstStyle/>
                    <a:p>
                      <a:pPr algn="ctr"/>
                      <a:r>
                        <a:rPr lang="en-US" sz="1800" dirty="0" smtClean="0">
                          <a:solidFill>
                            <a:schemeClr val="bg1"/>
                          </a:solidFill>
                        </a:rPr>
                        <a:t>2016</a:t>
                      </a:r>
                      <a:endParaRPr lang="en-US" sz="1800" dirty="0">
                        <a:solidFill>
                          <a:schemeClr val="bg1"/>
                        </a:solidFill>
                      </a:endParaRPr>
                    </a:p>
                  </a:txBody>
                  <a:tcPr>
                    <a:solidFill>
                      <a:schemeClr val="accent1">
                        <a:lumMod val="75000"/>
                      </a:schemeClr>
                    </a:solidFill>
                  </a:tcPr>
                </a:tc>
                <a:extLst>
                  <a:ext uri="{0D108BD9-81ED-4DB2-BD59-A6C34878D82A}">
                    <a16:rowId xmlns:a16="http://schemas.microsoft.com/office/drawing/2014/main" val="10001"/>
                  </a:ext>
                </a:extLst>
              </a:tr>
              <a:tr h="474735">
                <a:tc>
                  <a:txBody>
                    <a:bodyPr/>
                    <a:lstStyle/>
                    <a:p>
                      <a:pPr algn="ctr"/>
                      <a:r>
                        <a:rPr lang="en-US" sz="2400" dirty="0" smtClean="0">
                          <a:solidFill>
                            <a:srgbClr val="000000"/>
                          </a:solidFill>
                        </a:rPr>
                        <a:t>3</a:t>
                      </a:r>
                      <a:endParaRPr lang="en-US" sz="2400" dirty="0">
                        <a:solidFill>
                          <a:srgbClr val="000000"/>
                        </a:solidFill>
                      </a:endParaRPr>
                    </a:p>
                  </a:txBody>
                  <a:tcPr/>
                </a:tc>
                <a:tc>
                  <a:txBody>
                    <a:bodyPr/>
                    <a:lstStyle/>
                    <a:p>
                      <a:pPr algn="ctr"/>
                      <a:r>
                        <a:rPr lang="en-US" sz="2400" dirty="0" smtClean="0">
                          <a:solidFill>
                            <a:srgbClr val="000000"/>
                          </a:solidFill>
                        </a:rPr>
                        <a:t>95.0%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95.6%</a:t>
                      </a:r>
                    </a:p>
                  </a:txBody>
                  <a:tcPr/>
                </a:tc>
                <a:tc>
                  <a:txBody>
                    <a:bodyPr/>
                    <a:lstStyle/>
                    <a:p>
                      <a:pPr algn="ctr"/>
                      <a:r>
                        <a:rPr lang="en-US" sz="2400" dirty="0" smtClean="0">
                          <a:solidFill>
                            <a:srgbClr val="000000"/>
                          </a:solidFill>
                        </a:rPr>
                        <a:t>95.2%</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96.0%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extLst>
                  <a:ext uri="{0D108BD9-81ED-4DB2-BD59-A6C34878D82A}">
                    <a16:rowId xmlns:a16="http://schemas.microsoft.com/office/drawing/2014/main" val="10002"/>
                  </a:ext>
                </a:extLst>
              </a:tr>
              <a:tr h="474735">
                <a:tc>
                  <a:txBody>
                    <a:bodyPr/>
                    <a:lstStyle/>
                    <a:p>
                      <a:pPr algn="ctr"/>
                      <a:r>
                        <a:rPr lang="en-US" sz="2400" dirty="0" smtClean="0">
                          <a:solidFill>
                            <a:srgbClr val="000000"/>
                          </a:solidFill>
                        </a:rPr>
                        <a:t>4</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94.9%</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95.0%</a:t>
                      </a:r>
                    </a:p>
                  </a:txBody>
                  <a:tcPr/>
                </a:tc>
                <a:tc>
                  <a:txBody>
                    <a:bodyPr/>
                    <a:lstStyle/>
                    <a:p>
                      <a:pPr algn="ctr"/>
                      <a:r>
                        <a:rPr lang="en-US" sz="2400" dirty="0" smtClean="0">
                          <a:solidFill>
                            <a:srgbClr val="000000"/>
                          </a:solidFill>
                        </a:rPr>
                        <a:t>94.8%</a:t>
                      </a:r>
                      <a:endParaRPr lang="en-US" sz="2400" dirty="0">
                        <a:solidFill>
                          <a:srgbClr val="000000"/>
                        </a:solidFill>
                      </a:endParaRPr>
                    </a:p>
                  </a:txBody>
                  <a:tcPr/>
                </a:tc>
                <a:tc>
                  <a:txBody>
                    <a:bodyPr/>
                    <a:lstStyle/>
                    <a:p>
                      <a:pPr algn="ctr"/>
                      <a:r>
                        <a:rPr lang="en-US" sz="2400" dirty="0" smtClean="0">
                          <a:solidFill>
                            <a:srgbClr val="000000"/>
                          </a:solidFill>
                        </a:rPr>
                        <a:t>95.2%</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extLst>
                  <a:ext uri="{0D108BD9-81ED-4DB2-BD59-A6C34878D82A}">
                    <a16:rowId xmlns:a16="http://schemas.microsoft.com/office/drawing/2014/main" val="10003"/>
                  </a:ext>
                </a:extLst>
              </a:tr>
              <a:tr h="474735">
                <a:tc>
                  <a:txBody>
                    <a:bodyPr/>
                    <a:lstStyle/>
                    <a:p>
                      <a:pPr algn="ctr"/>
                      <a:r>
                        <a:rPr lang="en-US" sz="2400" dirty="0" smtClean="0">
                          <a:solidFill>
                            <a:srgbClr val="000000"/>
                          </a:solidFill>
                        </a:rPr>
                        <a:t>5</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94.6%</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94.2%</a:t>
                      </a:r>
                    </a:p>
                  </a:txBody>
                  <a:tcPr/>
                </a:tc>
                <a:tc>
                  <a:txBody>
                    <a:bodyPr/>
                    <a:lstStyle/>
                    <a:p>
                      <a:pPr algn="ctr"/>
                      <a:r>
                        <a:rPr lang="en-US" sz="2400" dirty="0" smtClean="0">
                          <a:solidFill>
                            <a:srgbClr val="000000"/>
                          </a:solidFill>
                        </a:rPr>
                        <a:t>94.6%</a:t>
                      </a:r>
                      <a:endParaRPr lang="en-US" sz="2400" dirty="0">
                        <a:solidFill>
                          <a:srgbClr val="000000"/>
                        </a:solidFill>
                      </a:endParaRPr>
                    </a:p>
                  </a:txBody>
                  <a:tcPr/>
                </a:tc>
                <a:tc>
                  <a:txBody>
                    <a:bodyPr/>
                    <a:lstStyle/>
                    <a:p>
                      <a:pPr algn="ctr"/>
                      <a:r>
                        <a:rPr lang="en-US" sz="2400" dirty="0" smtClean="0">
                          <a:solidFill>
                            <a:srgbClr val="000000"/>
                          </a:solidFill>
                        </a:rPr>
                        <a:t>94.3%</a:t>
                      </a:r>
                      <a:endParaRPr lang="en-US" sz="2400" dirty="0">
                        <a:solidFill>
                          <a:srgbClr val="000000"/>
                        </a:solidFill>
                      </a:endParaRPr>
                    </a:p>
                  </a:txBody>
                  <a:tcPr/>
                </a:tc>
                <a:tc>
                  <a:txBody>
                    <a:bodyPr/>
                    <a:lstStyle/>
                    <a:p>
                      <a:pPr algn="ctr"/>
                      <a:r>
                        <a:rPr lang="en-US" sz="2400" dirty="0" smtClean="0">
                          <a:solidFill>
                            <a:srgbClr val="000000"/>
                          </a:solidFill>
                        </a:rPr>
                        <a:t>96.5%</a:t>
                      </a:r>
                      <a:endParaRPr lang="en-US" sz="2400" dirty="0">
                        <a:solidFill>
                          <a:srgbClr val="000000"/>
                        </a:solidFill>
                      </a:endParaRPr>
                    </a:p>
                  </a:txBody>
                  <a:tcPr/>
                </a:tc>
                <a:tc>
                  <a:txBody>
                    <a:bodyPr/>
                    <a:lstStyle/>
                    <a:p>
                      <a:pPr algn="ctr"/>
                      <a:r>
                        <a:rPr lang="en-US" sz="2400" dirty="0" smtClean="0">
                          <a:solidFill>
                            <a:srgbClr val="000000"/>
                          </a:solidFill>
                        </a:rPr>
                        <a:t>94.2%</a:t>
                      </a:r>
                      <a:endParaRPr lang="en-US" sz="2400" dirty="0">
                        <a:solidFill>
                          <a:srgbClr val="000000"/>
                        </a:solidFill>
                      </a:endParaRPr>
                    </a:p>
                  </a:txBody>
                  <a:tcPr/>
                </a:tc>
                <a:extLst>
                  <a:ext uri="{0D108BD9-81ED-4DB2-BD59-A6C34878D82A}">
                    <a16:rowId xmlns:a16="http://schemas.microsoft.com/office/drawing/2014/main" val="10004"/>
                  </a:ext>
                </a:extLst>
              </a:tr>
              <a:tr h="474735">
                <a:tc>
                  <a:txBody>
                    <a:bodyPr/>
                    <a:lstStyle/>
                    <a:p>
                      <a:pPr algn="ctr"/>
                      <a:r>
                        <a:rPr lang="en-US" sz="2400" dirty="0" smtClean="0">
                          <a:solidFill>
                            <a:srgbClr val="000000"/>
                          </a:solidFill>
                        </a:rPr>
                        <a:t>6</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92.4%</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91.6%</a:t>
                      </a:r>
                    </a:p>
                  </a:txBody>
                  <a:tcPr/>
                </a:tc>
                <a:tc>
                  <a:txBody>
                    <a:bodyPr/>
                    <a:lstStyle/>
                    <a:p>
                      <a:pPr algn="ctr"/>
                      <a:r>
                        <a:rPr lang="en-US" sz="2400" dirty="0" smtClean="0">
                          <a:solidFill>
                            <a:srgbClr val="000000"/>
                          </a:solidFill>
                        </a:rPr>
                        <a:t>92.3%</a:t>
                      </a:r>
                      <a:endParaRPr lang="en-US" sz="2400" dirty="0">
                        <a:solidFill>
                          <a:srgbClr val="000000"/>
                        </a:solidFill>
                      </a:endParaRPr>
                    </a:p>
                  </a:txBody>
                  <a:tcPr/>
                </a:tc>
                <a:tc>
                  <a:txBody>
                    <a:bodyPr/>
                    <a:lstStyle/>
                    <a:p>
                      <a:pPr algn="ctr"/>
                      <a:r>
                        <a:rPr lang="en-US" sz="2400" dirty="0" smtClean="0">
                          <a:solidFill>
                            <a:srgbClr val="000000"/>
                          </a:solidFill>
                        </a:rPr>
                        <a:t>91.9%</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extLst>
                  <a:ext uri="{0D108BD9-81ED-4DB2-BD59-A6C34878D82A}">
                    <a16:rowId xmlns:a16="http://schemas.microsoft.com/office/drawing/2014/main" val="10005"/>
                  </a:ext>
                </a:extLst>
              </a:tr>
              <a:tr h="474735">
                <a:tc>
                  <a:txBody>
                    <a:bodyPr/>
                    <a:lstStyle/>
                    <a:p>
                      <a:pPr algn="ctr"/>
                      <a:r>
                        <a:rPr lang="en-US" sz="2400" dirty="0" smtClean="0">
                          <a:solidFill>
                            <a:srgbClr val="000000"/>
                          </a:solidFill>
                        </a:rPr>
                        <a:t>7</a:t>
                      </a:r>
                      <a:endParaRPr lang="en-US" sz="2400" dirty="0">
                        <a:solidFill>
                          <a:srgbClr val="000000"/>
                        </a:solidFill>
                      </a:endParaRPr>
                    </a:p>
                  </a:txBody>
                  <a:tcPr/>
                </a:tc>
                <a:tc>
                  <a:txBody>
                    <a:bodyPr/>
                    <a:lstStyle/>
                    <a:p>
                      <a:pPr algn="ctr"/>
                      <a:r>
                        <a:rPr lang="en-US" sz="2400" dirty="0" smtClean="0">
                          <a:solidFill>
                            <a:srgbClr val="000000"/>
                          </a:solidFill>
                        </a:rPr>
                        <a:t>88.7%</a:t>
                      </a:r>
                      <a:endParaRPr lang="en-US" sz="2400" dirty="0">
                        <a:solidFill>
                          <a:srgbClr val="000000"/>
                        </a:solidFill>
                      </a:endParaRPr>
                    </a:p>
                  </a:txBody>
                  <a:tcPr/>
                </a:tc>
                <a:tc>
                  <a:txBody>
                    <a:bodyPr/>
                    <a:lstStyle/>
                    <a:p>
                      <a:pPr algn="ctr"/>
                      <a:r>
                        <a:rPr lang="en-US" sz="2400" dirty="0" smtClean="0">
                          <a:solidFill>
                            <a:srgbClr val="000000"/>
                          </a:solidFill>
                        </a:rPr>
                        <a:t>88.0%</a:t>
                      </a:r>
                      <a:endParaRPr lang="en-US" sz="2400" dirty="0">
                        <a:solidFill>
                          <a:srgbClr val="000000"/>
                        </a:solidFill>
                      </a:endParaRPr>
                    </a:p>
                  </a:txBody>
                  <a:tcPr/>
                </a:tc>
                <a:tc>
                  <a:txBody>
                    <a:bodyPr/>
                    <a:lstStyle/>
                    <a:p>
                      <a:pPr algn="ctr"/>
                      <a:r>
                        <a:rPr lang="en-US" sz="2400" dirty="0" smtClean="0">
                          <a:solidFill>
                            <a:srgbClr val="000000"/>
                          </a:solidFill>
                        </a:rPr>
                        <a:t>88.5%</a:t>
                      </a:r>
                      <a:endParaRPr lang="en-US" sz="2400" dirty="0">
                        <a:solidFill>
                          <a:srgbClr val="000000"/>
                        </a:solidFill>
                      </a:endParaRPr>
                    </a:p>
                  </a:txBody>
                  <a:tcPr/>
                </a:tc>
                <a:tc>
                  <a:txBody>
                    <a:bodyPr/>
                    <a:lstStyle/>
                    <a:p>
                      <a:pPr algn="ctr"/>
                      <a:r>
                        <a:rPr lang="en-US" sz="2400" dirty="0" smtClean="0">
                          <a:solidFill>
                            <a:srgbClr val="000000"/>
                          </a:solidFill>
                        </a:rPr>
                        <a:t>88.1%</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extLst>
                  <a:ext uri="{0D108BD9-81ED-4DB2-BD59-A6C34878D82A}">
                    <a16:rowId xmlns:a16="http://schemas.microsoft.com/office/drawing/2014/main" val="10006"/>
                  </a:ext>
                </a:extLst>
              </a:tr>
              <a:tr h="474735">
                <a:tc>
                  <a:txBody>
                    <a:bodyPr/>
                    <a:lstStyle/>
                    <a:p>
                      <a:pPr algn="ctr"/>
                      <a:r>
                        <a:rPr lang="en-US" sz="2400" dirty="0" smtClean="0">
                          <a:solidFill>
                            <a:srgbClr val="000000"/>
                          </a:solidFill>
                        </a:rPr>
                        <a:t>8</a:t>
                      </a:r>
                      <a:endParaRPr lang="en-US" sz="2400" dirty="0">
                        <a:solidFill>
                          <a:srgbClr val="000000"/>
                        </a:solidFill>
                      </a:endParaRPr>
                    </a:p>
                  </a:txBody>
                  <a:tcPr/>
                </a:tc>
                <a:tc>
                  <a:txBody>
                    <a:bodyPr/>
                    <a:lstStyle/>
                    <a:p>
                      <a:pPr algn="ctr"/>
                      <a:r>
                        <a:rPr lang="en-US" sz="2400" dirty="0" smtClean="0">
                          <a:solidFill>
                            <a:srgbClr val="000000"/>
                          </a:solidFill>
                        </a:rPr>
                        <a:t>85.0%</a:t>
                      </a:r>
                      <a:endParaRPr lang="en-US" sz="2400" dirty="0">
                        <a:solidFill>
                          <a:srgbClr val="000000"/>
                        </a:solidFill>
                      </a:endParaRPr>
                    </a:p>
                  </a:txBody>
                  <a:tcPr/>
                </a:tc>
                <a:tc>
                  <a:txBody>
                    <a:bodyPr/>
                    <a:lstStyle/>
                    <a:p>
                      <a:pPr algn="ctr"/>
                      <a:r>
                        <a:rPr lang="en-US" sz="2400" dirty="0" smtClean="0">
                          <a:solidFill>
                            <a:srgbClr val="000000"/>
                          </a:solidFill>
                        </a:rPr>
                        <a:t>83.5%</a:t>
                      </a:r>
                      <a:endParaRPr lang="en-US" sz="2400" dirty="0">
                        <a:solidFill>
                          <a:srgbClr val="000000"/>
                        </a:solidFill>
                      </a:endParaRPr>
                    </a:p>
                  </a:txBody>
                  <a:tcPr/>
                </a:tc>
                <a:tc>
                  <a:txBody>
                    <a:bodyPr/>
                    <a:lstStyle/>
                    <a:p>
                      <a:pPr algn="ctr"/>
                      <a:r>
                        <a:rPr lang="en-US" sz="2400" dirty="0" smtClean="0">
                          <a:solidFill>
                            <a:srgbClr val="000000"/>
                          </a:solidFill>
                        </a:rPr>
                        <a:t>84.9%</a:t>
                      </a:r>
                      <a:endParaRPr lang="en-US" sz="2400" dirty="0">
                        <a:solidFill>
                          <a:srgbClr val="000000"/>
                        </a:solidFill>
                      </a:endParaRPr>
                    </a:p>
                  </a:txBody>
                  <a:tcPr/>
                </a:tc>
                <a:tc>
                  <a:txBody>
                    <a:bodyPr/>
                    <a:lstStyle/>
                    <a:p>
                      <a:pPr algn="ctr"/>
                      <a:r>
                        <a:rPr lang="en-US" sz="2400" dirty="0" smtClean="0">
                          <a:solidFill>
                            <a:srgbClr val="000000"/>
                          </a:solidFill>
                        </a:rPr>
                        <a:t>83.3%</a:t>
                      </a:r>
                      <a:endParaRPr lang="en-US" sz="2400" dirty="0">
                        <a:solidFill>
                          <a:srgbClr val="000000"/>
                        </a:solidFill>
                      </a:endParaRPr>
                    </a:p>
                  </a:txBody>
                  <a:tcPr/>
                </a:tc>
                <a:tc>
                  <a:txBody>
                    <a:bodyPr/>
                    <a:lstStyle/>
                    <a:p>
                      <a:pPr algn="ctr"/>
                      <a:r>
                        <a:rPr lang="en-US" sz="2400" dirty="0" smtClean="0">
                          <a:solidFill>
                            <a:srgbClr val="000000"/>
                          </a:solidFill>
                        </a:rPr>
                        <a:t>90.8%</a:t>
                      </a:r>
                      <a:endParaRPr lang="en-US" sz="2400" dirty="0">
                        <a:solidFill>
                          <a:srgbClr val="000000"/>
                        </a:solidFill>
                      </a:endParaRPr>
                    </a:p>
                  </a:txBody>
                  <a:tcPr/>
                </a:tc>
                <a:tc>
                  <a:txBody>
                    <a:bodyPr/>
                    <a:lstStyle/>
                    <a:p>
                      <a:pPr algn="ctr"/>
                      <a:r>
                        <a:rPr lang="en-US" sz="2400" dirty="0" smtClean="0">
                          <a:solidFill>
                            <a:srgbClr val="000000"/>
                          </a:solidFill>
                        </a:rPr>
                        <a:t>83.5%</a:t>
                      </a:r>
                      <a:endParaRPr lang="en-US" sz="2400" dirty="0">
                        <a:solidFill>
                          <a:srgbClr val="000000"/>
                        </a:solidFill>
                      </a:endParaRPr>
                    </a:p>
                  </a:txBody>
                  <a:tcPr/>
                </a:tc>
                <a:extLst>
                  <a:ext uri="{0D108BD9-81ED-4DB2-BD59-A6C34878D82A}">
                    <a16:rowId xmlns:a16="http://schemas.microsoft.com/office/drawing/2014/main" val="10007"/>
                  </a:ext>
                </a:extLst>
              </a:tr>
              <a:tr h="474735">
                <a:tc>
                  <a:txBody>
                    <a:bodyPr/>
                    <a:lstStyle/>
                    <a:p>
                      <a:pPr algn="ctr"/>
                      <a:r>
                        <a:rPr lang="en-US" sz="2400" dirty="0" smtClean="0">
                          <a:solidFill>
                            <a:srgbClr val="000000"/>
                          </a:solidFill>
                        </a:rPr>
                        <a:t>9</a:t>
                      </a:r>
                      <a:endParaRPr lang="en-US" sz="2400" dirty="0">
                        <a:solidFill>
                          <a:srgbClr val="000000"/>
                        </a:solidFill>
                      </a:endParaRPr>
                    </a:p>
                  </a:txBody>
                  <a:tcPr/>
                </a:tc>
                <a:tc>
                  <a:txBody>
                    <a:bodyPr/>
                    <a:lstStyle/>
                    <a:p>
                      <a:pPr algn="ctr"/>
                      <a:r>
                        <a:rPr lang="en-US" sz="2400" dirty="0" smtClean="0">
                          <a:solidFill>
                            <a:srgbClr val="000000"/>
                          </a:solidFill>
                        </a:rPr>
                        <a:t>70.4%</a:t>
                      </a:r>
                      <a:endParaRPr lang="en-US" sz="2400" dirty="0">
                        <a:solidFill>
                          <a:srgbClr val="000000"/>
                        </a:solidFill>
                      </a:endParaRPr>
                    </a:p>
                  </a:txBody>
                  <a:tcPr/>
                </a:tc>
                <a:tc>
                  <a:txBody>
                    <a:bodyPr/>
                    <a:lstStyle/>
                    <a:p>
                      <a:pPr algn="ctr"/>
                      <a:r>
                        <a:rPr lang="en-US" sz="2400" dirty="0" smtClean="0">
                          <a:solidFill>
                            <a:srgbClr val="000000"/>
                          </a:solidFill>
                        </a:rPr>
                        <a:t>73.9%</a:t>
                      </a:r>
                      <a:endParaRPr lang="en-US" sz="2400" dirty="0">
                        <a:solidFill>
                          <a:srgbClr val="000000"/>
                        </a:solidFill>
                      </a:endParaRPr>
                    </a:p>
                  </a:txBody>
                  <a:tcPr/>
                </a:tc>
                <a:tc>
                  <a:txBody>
                    <a:bodyPr/>
                    <a:lstStyle/>
                    <a:p>
                      <a:pPr algn="ctr"/>
                      <a:r>
                        <a:rPr lang="en-US" sz="2400" dirty="0" smtClean="0">
                          <a:solidFill>
                            <a:srgbClr val="000000"/>
                          </a:solidFill>
                        </a:rPr>
                        <a:t>69.8%</a:t>
                      </a:r>
                      <a:endParaRPr lang="en-US" sz="2400" dirty="0">
                        <a:solidFill>
                          <a:srgbClr val="000000"/>
                        </a:solidFill>
                      </a:endParaRPr>
                    </a:p>
                  </a:txBody>
                  <a:tcPr/>
                </a:tc>
                <a:tc>
                  <a:txBody>
                    <a:bodyPr/>
                    <a:lstStyle/>
                    <a:p>
                      <a:pPr algn="ctr"/>
                      <a:r>
                        <a:rPr lang="en-US" sz="2400" dirty="0" smtClean="0">
                          <a:solidFill>
                            <a:srgbClr val="7030A0"/>
                          </a:solidFill>
                        </a:rPr>
                        <a:t>73.3%</a:t>
                      </a:r>
                      <a:endParaRPr lang="en-US" sz="2400" dirty="0">
                        <a:solidFill>
                          <a:srgbClr val="7030A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extLst>
                  <a:ext uri="{0D108BD9-81ED-4DB2-BD59-A6C34878D82A}">
                    <a16:rowId xmlns:a16="http://schemas.microsoft.com/office/drawing/2014/main" val="10008"/>
                  </a:ext>
                </a:extLst>
              </a:tr>
              <a:tr h="842191">
                <a:tc>
                  <a:txBody>
                    <a:bodyPr/>
                    <a:lstStyle/>
                    <a:p>
                      <a:pPr algn="ctr"/>
                      <a:r>
                        <a:rPr lang="en-US" sz="2400" dirty="0" smtClean="0">
                          <a:solidFill>
                            <a:srgbClr val="000000"/>
                          </a:solidFill>
                        </a:rPr>
                        <a:t>10</a:t>
                      </a:r>
                      <a:endParaRPr lang="en-US" sz="2400" dirty="0">
                        <a:solidFill>
                          <a:srgbClr val="000000"/>
                        </a:solidFill>
                      </a:endParaRPr>
                    </a:p>
                  </a:txBody>
                  <a:tcPr/>
                </a:tc>
                <a:tc>
                  <a:txBody>
                    <a:bodyPr/>
                    <a:lstStyle/>
                    <a:p>
                      <a:pPr algn="ctr"/>
                      <a:r>
                        <a:rPr lang="en-US" sz="2400" dirty="0" smtClean="0">
                          <a:solidFill>
                            <a:srgbClr val="000000"/>
                          </a:solidFill>
                        </a:rPr>
                        <a:t>61.7%</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88.3% (PSAT)</a:t>
                      </a:r>
                    </a:p>
                  </a:txBody>
                  <a:tcPr/>
                </a:tc>
                <a:tc>
                  <a:txBody>
                    <a:bodyPr/>
                    <a:lstStyle/>
                    <a:p>
                      <a:pPr algn="ctr"/>
                      <a:r>
                        <a:rPr lang="en-US" sz="2400" dirty="0" smtClean="0">
                          <a:solidFill>
                            <a:srgbClr val="000000"/>
                          </a:solidFill>
                        </a:rPr>
                        <a:t>60.3%</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88.3% (PSAT)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extLst>
                  <a:ext uri="{0D108BD9-81ED-4DB2-BD59-A6C34878D82A}">
                    <a16:rowId xmlns:a16="http://schemas.microsoft.com/office/drawing/2014/main" val="10009"/>
                  </a:ext>
                </a:extLst>
              </a:tr>
              <a:tr h="474735">
                <a:tc>
                  <a:txBody>
                    <a:bodyPr/>
                    <a:lstStyle/>
                    <a:p>
                      <a:pPr algn="ctr"/>
                      <a:r>
                        <a:rPr lang="en-US" sz="2400" dirty="0" smtClean="0">
                          <a:solidFill>
                            <a:srgbClr val="000000"/>
                          </a:solidFill>
                        </a:rPr>
                        <a:t>11</a:t>
                      </a:r>
                      <a:endParaRPr lang="en-US" sz="2400"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dirty="0" smtClean="0">
                          <a:solidFill>
                            <a:srgbClr val="000000"/>
                          </a:solidFill>
                        </a:rPr>
                        <a:t>--</a:t>
                      </a:r>
                    </a:p>
                  </a:txBody>
                  <a:tcPr/>
                </a:tc>
                <a:tc>
                  <a:txBody>
                    <a:bodyPr/>
                    <a:lstStyle/>
                    <a:p>
                      <a:pPr algn="ctr"/>
                      <a:r>
                        <a:rPr lang="en-US" sz="2400" dirty="0" smtClean="0">
                          <a:solidFill>
                            <a:srgbClr val="7030A0"/>
                          </a:solidFill>
                        </a:rPr>
                        <a:t>58.1%</a:t>
                      </a:r>
                      <a:endParaRPr lang="en-US" sz="2400" dirty="0">
                        <a:solidFill>
                          <a:srgbClr val="7030A0"/>
                        </a:solidFill>
                      </a:endParaRPr>
                    </a:p>
                  </a:txBody>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0299746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1740195"/>
            <a:ext cx="9143999" cy="1645920"/>
          </a:xfrm>
        </p:spPr>
        <p:txBody>
          <a:bodyPr/>
          <a:lstStyle/>
          <a:p>
            <a:r>
              <a:rPr lang="en-US" dirty="0" smtClean="0"/>
              <a:t>Key ESSA Changes from NCLB</a:t>
            </a:r>
            <a:endParaRPr lang="en-US" dirty="0"/>
          </a:p>
        </p:txBody>
      </p:sp>
    </p:spTree>
    <p:extLst>
      <p:ext uri="{BB962C8B-B14F-4D97-AF65-F5344CB8AC3E}">
        <p14:creationId xmlns:p14="http://schemas.microsoft.com/office/powerpoint/2010/main" val="779021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Key ESSA Changes from NCLB</a:t>
            </a:r>
            <a:endParaRPr lang="en-US" dirty="0"/>
          </a:p>
        </p:txBody>
      </p:sp>
      <p:sp>
        <p:nvSpPr>
          <p:cNvPr id="2" name="Content Placeholder 1"/>
          <p:cNvSpPr>
            <a:spLocks noGrp="1"/>
          </p:cNvSpPr>
          <p:nvPr>
            <p:ph idx="4294967295"/>
          </p:nvPr>
        </p:nvSpPr>
        <p:spPr>
          <a:xfrm>
            <a:off x="0" y="1401416"/>
            <a:ext cx="9144000" cy="4157813"/>
          </a:xfrm>
        </p:spPr>
        <p:txBody>
          <a:bodyPr/>
          <a:lstStyle/>
          <a:p>
            <a:pPr marL="274320" lvl="1" indent="-228600">
              <a:buClr>
                <a:schemeClr val="accent1"/>
              </a:buClr>
            </a:pPr>
            <a:r>
              <a:rPr lang="en-US" sz="2400" dirty="0" smtClean="0">
                <a:solidFill>
                  <a:srgbClr val="000000"/>
                </a:solidFill>
              </a:rPr>
              <a:t>  </a:t>
            </a:r>
            <a:r>
              <a:rPr lang="en-US" sz="2800" dirty="0" smtClean="0">
                <a:solidFill>
                  <a:srgbClr val="000000"/>
                </a:solidFill>
              </a:rPr>
              <a:t>Exception for advanced 8</a:t>
            </a:r>
            <a:r>
              <a:rPr lang="en-US" sz="2800" baseline="30000" dirty="0" smtClean="0">
                <a:solidFill>
                  <a:srgbClr val="000000"/>
                </a:solidFill>
              </a:rPr>
              <a:t>th</a:t>
            </a:r>
            <a:r>
              <a:rPr lang="en-US" sz="2800" dirty="0" smtClean="0">
                <a:solidFill>
                  <a:srgbClr val="000000"/>
                </a:solidFill>
              </a:rPr>
              <a:t> grade mathematics</a:t>
            </a:r>
          </a:p>
          <a:p>
            <a:pPr lvl="1"/>
            <a:r>
              <a:rPr lang="en-US" sz="2800" dirty="0" smtClean="0">
                <a:solidFill>
                  <a:srgbClr val="000000"/>
                </a:solidFill>
              </a:rPr>
              <a:t>Student must take another more advanced math assessment in high school </a:t>
            </a:r>
          </a:p>
          <a:p>
            <a:pPr lvl="2"/>
            <a:r>
              <a:rPr lang="en-US" sz="2800" dirty="0" smtClean="0">
                <a:solidFill>
                  <a:srgbClr val="000000"/>
                </a:solidFill>
              </a:rPr>
              <a:t>That assessment must pass Peer Review</a:t>
            </a:r>
          </a:p>
          <a:p>
            <a:pPr lvl="1"/>
            <a:r>
              <a:rPr lang="en-US" sz="2800" dirty="0" smtClean="0">
                <a:solidFill>
                  <a:srgbClr val="000000"/>
                </a:solidFill>
              </a:rPr>
              <a:t>State must describe the strategies to provide all students in the state the opportunity to be prepared for and to take advanced mathematical coursework in middle school</a:t>
            </a:r>
          </a:p>
          <a:p>
            <a:r>
              <a:rPr lang="en-US" sz="2800" b="0" dirty="0" smtClean="0">
                <a:solidFill>
                  <a:srgbClr val="000000"/>
                </a:solidFill>
              </a:rPr>
              <a:t>First Year in US English Learners: Testing in English Language Arts</a:t>
            </a:r>
          </a:p>
        </p:txBody>
      </p:sp>
    </p:spTree>
    <p:extLst>
      <p:ext uri="{BB962C8B-B14F-4D97-AF65-F5344CB8AC3E}">
        <p14:creationId xmlns:p14="http://schemas.microsoft.com/office/powerpoint/2010/main" val="1855108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ESSA Changes from NCLB</a:t>
            </a:r>
            <a:endParaRPr lang="en-US" dirty="0"/>
          </a:p>
        </p:txBody>
      </p:sp>
      <p:sp>
        <p:nvSpPr>
          <p:cNvPr id="2" name="Content Placeholder 1"/>
          <p:cNvSpPr>
            <a:spLocks noGrp="1"/>
          </p:cNvSpPr>
          <p:nvPr>
            <p:ph idx="4294967295"/>
          </p:nvPr>
        </p:nvSpPr>
        <p:spPr>
          <a:xfrm>
            <a:off x="0" y="1152330"/>
            <a:ext cx="9144000" cy="4406900"/>
          </a:xfrm>
        </p:spPr>
        <p:txBody>
          <a:bodyPr/>
          <a:lstStyle/>
          <a:p>
            <a:r>
              <a:rPr lang="en-US" sz="2800" b="0" dirty="0" smtClean="0">
                <a:solidFill>
                  <a:srgbClr val="000000"/>
                </a:solidFill>
              </a:rPr>
              <a:t>Format of the assessments: single summative or multiple, interim assessments administered statewide that result in a single summative score</a:t>
            </a:r>
            <a:endParaRPr lang="en-US" sz="2800" b="0" dirty="0">
              <a:solidFill>
                <a:srgbClr val="000000"/>
              </a:solidFill>
            </a:endParaRPr>
          </a:p>
          <a:p>
            <a:r>
              <a:rPr lang="en-US" sz="2800" b="0" dirty="0" smtClean="0">
                <a:solidFill>
                  <a:srgbClr val="000000"/>
                </a:solidFill>
              </a:rPr>
              <a:t>Adaptive assessments: must include determination of student’s academic proficiency for the grade in which the student is enrolled</a:t>
            </a:r>
          </a:p>
          <a:p>
            <a:endParaRPr lang="en-US" dirty="0"/>
          </a:p>
        </p:txBody>
      </p:sp>
    </p:spTree>
    <p:extLst>
      <p:ext uri="{BB962C8B-B14F-4D97-AF65-F5344CB8AC3E}">
        <p14:creationId xmlns:p14="http://schemas.microsoft.com/office/powerpoint/2010/main" val="2602424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ESSA Changes from NCLB</a:t>
            </a:r>
          </a:p>
        </p:txBody>
      </p:sp>
      <p:sp>
        <p:nvSpPr>
          <p:cNvPr id="2" name="Content Placeholder 1"/>
          <p:cNvSpPr>
            <a:spLocks noGrp="1"/>
          </p:cNvSpPr>
          <p:nvPr>
            <p:ph idx="4294967295"/>
          </p:nvPr>
        </p:nvSpPr>
        <p:spPr>
          <a:xfrm>
            <a:off x="0" y="1137920"/>
            <a:ext cx="9144000" cy="4406900"/>
          </a:xfrm>
        </p:spPr>
        <p:txBody>
          <a:bodyPr/>
          <a:lstStyle/>
          <a:p>
            <a:pPr marL="274320" lvl="1" indent="-228600">
              <a:buClr>
                <a:schemeClr val="accent1"/>
              </a:buClr>
            </a:pPr>
            <a:r>
              <a:rPr lang="en-US" sz="2800" b="1" dirty="0" smtClean="0">
                <a:solidFill>
                  <a:srgbClr val="000000"/>
                </a:solidFill>
                <a:latin typeface="Calibri" panose="020F0502020204030204" pitchFamily="34" charset="0"/>
              </a:rPr>
              <a:t>LEA selected</a:t>
            </a:r>
            <a:r>
              <a:rPr lang="en-US" sz="2800" dirty="0" smtClean="0">
                <a:solidFill>
                  <a:srgbClr val="000000"/>
                </a:solidFill>
                <a:latin typeface="Calibri" panose="020F0502020204030204" pitchFamily="34" charset="0"/>
              </a:rPr>
              <a:t>, nationally recognized high school assessments</a:t>
            </a:r>
          </a:p>
          <a:p>
            <a:pPr lvl="1"/>
            <a:r>
              <a:rPr lang="en-US" sz="2800" dirty="0" smtClean="0">
                <a:solidFill>
                  <a:srgbClr val="000000"/>
                </a:solidFill>
                <a:latin typeface="Calibri" panose="020F0502020204030204" pitchFamily="34" charset="0"/>
              </a:rPr>
              <a:t>Recognized for the purposes of entrance or placement into courses in postsecondary education or training programs</a:t>
            </a:r>
          </a:p>
          <a:p>
            <a:pPr lvl="1"/>
            <a:r>
              <a:rPr lang="en-US" sz="2800" dirty="0" smtClean="0">
                <a:solidFill>
                  <a:srgbClr val="000000"/>
                </a:solidFill>
                <a:latin typeface="Calibri" panose="020F0502020204030204" pitchFamily="34" charset="0"/>
              </a:rPr>
              <a:t>Reviewed by state for technical quality and alignment to state standards and equivalent or greater rigor compared with the statewide assessment</a:t>
            </a:r>
          </a:p>
          <a:p>
            <a:pPr lvl="1"/>
            <a:r>
              <a:rPr lang="en-US" sz="2800" dirty="0" smtClean="0">
                <a:solidFill>
                  <a:srgbClr val="000000"/>
                </a:solidFill>
                <a:latin typeface="Calibri" panose="020F0502020204030204" pitchFamily="34" charset="0"/>
              </a:rPr>
              <a:t>Peer </a:t>
            </a:r>
            <a:r>
              <a:rPr lang="en-US" sz="2800" dirty="0">
                <a:solidFill>
                  <a:srgbClr val="000000"/>
                </a:solidFill>
                <a:latin typeface="Calibri" panose="020F0502020204030204" pitchFamily="34" charset="0"/>
              </a:rPr>
              <a:t>reviewed by </a:t>
            </a:r>
            <a:r>
              <a:rPr lang="en-US" sz="2800" dirty="0" smtClean="0">
                <a:solidFill>
                  <a:srgbClr val="000000"/>
                </a:solidFill>
                <a:latin typeface="Calibri" panose="020F0502020204030204" pitchFamily="34" charset="0"/>
              </a:rPr>
              <a:t>U.S. Department of Education</a:t>
            </a:r>
          </a:p>
        </p:txBody>
      </p:sp>
    </p:spTree>
    <p:extLst>
      <p:ext uri="{BB962C8B-B14F-4D97-AF65-F5344CB8AC3E}">
        <p14:creationId xmlns:p14="http://schemas.microsoft.com/office/powerpoint/2010/main" val="24967069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Proposed Regulations:</a:t>
            </a:r>
            <a:br>
              <a:rPr lang="en-US" dirty="0" smtClean="0"/>
            </a:br>
            <a:r>
              <a:rPr lang="en-US" dirty="0" smtClean="0"/>
              <a:t> </a:t>
            </a:r>
            <a:br>
              <a:rPr lang="en-US" dirty="0" smtClean="0"/>
            </a:br>
            <a:r>
              <a:rPr lang="en-US" dirty="0" smtClean="0"/>
              <a:t>Innovative Assessment Demonstration Authority</a:t>
            </a:r>
            <a:endParaRPr lang="en-US" dirty="0"/>
          </a:p>
        </p:txBody>
      </p:sp>
    </p:spTree>
    <p:extLst>
      <p:ext uri="{BB962C8B-B14F-4D97-AF65-F5344CB8AC3E}">
        <p14:creationId xmlns:p14="http://schemas.microsoft.com/office/powerpoint/2010/main" val="4130736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a:buFont typeface="Wingdings" panose="05000000000000000000" pitchFamily="2" charset="2"/>
              <a:buChar char="§"/>
            </a:pPr>
            <a:r>
              <a:rPr lang="en-US" b="0" dirty="0" smtClean="0">
                <a:solidFill>
                  <a:srgbClr val="000000"/>
                </a:solidFill>
                <a:latin typeface="Calibri" panose="020F0502020204030204" pitchFamily="34" charset="0"/>
              </a:rPr>
              <a:t>New opportunity for </a:t>
            </a:r>
            <a:r>
              <a:rPr lang="en-US" b="0" dirty="0">
                <a:solidFill>
                  <a:srgbClr val="000000"/>
                </a:solidFill>
                <a:latin typeface="Calibri" panose="020F0502020204030204" pitchFamily="34" charset="0"/>
              </a:rPr>
              <a:t>s</a:t>
            </a:r>
            <a:r>
              <a:rPr lang="en-US" b="0" dirty="0" smtClean="0">
                <a:solidFill>
                  <a:srgbClr val="000000"/>
                </a:solidFill>
                <a:latin typeface="Calibri" panose="020F0502020204030204" pitchFamily="34" charset="0"/>
              </a:rPr>
              <a:t>tates or consortia of states to pilot innovative approaches to assessments (limited to 7 states)</a:t>
            </a:r>
          </a:p>
          <a:p>
            <a:pPr>
              <a:buFont typeface="Wingdings" panose="05000000000000000000" pitchFamily="2" charset="2"/>
              <a:buChar char="§"/>
            </a:pPr>
            <a:r>
              <a:rPr lang="en-US" b="0" dirty="0" smtClean="0">
                <a:solidFill>
                  <a:srgbClr val="000000"/>
                </a:solidFill>
                <a:latin typeface="Calibri" panose="020F0502020204030204" pitchFamily="34" charset="0"/>
              </a:rPr>
              <a:t>Gives states time and space to try out, and learn from the implementation of novel testing approaches as they </a:t>
            </a:r>
            <a:r>
              <a:rPr lang="en-US" dirty="0" smtClean="0">
                <a:solidFill>
                  <a:srgbClr val="000000"/>
                </a:solidFill>
                <a:latin typeface="Calibri" panose="020F0502020204030204" pitchFamily="34" charset="0"/>
              </a:rPr>
              <a:t>scale </a:t>
            </a:r>
            <a:r>
              <a:rPr lang="en-US" b="0" dirty="0" smtClean="0">
                <a:solidFill>
                  <a:srgbClr val="000000"/>
                </a:solidFill>
                <a:latin typeface="Calibri" panose="020F0502020204030204" pitchFamily="34" charset="0"/>
              </a:rPr>
              <a:t>the innovative assessment system statewide</a:t>
            </a:r>
          </a:p>
          <a:p>
            <a:pPr>
              <a:buFont typeface="Wingdings" panose="05000000000000000000" pitchFamily="2" charset="2"/>
              <a:buChar char="§"/>
            </a:pPr>
            <a:r>
              <a:rPr lang="en-US" b="0" dirty="0" smtClean="0">
                <a:solidFill>
                  <a:srgbClr val="000000"/>
                </a:solidFill>
                <a:latin typeface="Calibri" panose="020F0502020204030204" pitchFamily="34" charset="0"/>
              </a:rPr>
              <a:t>Innovative assessment demonstration authority is only needed if a state is seeking to:</a:t>
            </a:r>
          </a:p>
          <a:p>
            <a:pPr marL="777240" lvl="1" indent="-457200">
              <a:buFont typeface="+mj-lt"/>
              <a:buAutoNum type="arabicPeriod"/>
            </a:pPr>
            <a:r>
              <a:rPr lang="en-US" dirty="0" smtClean="0">
                <a:solidFill>
                  <a:srgbClr val="000000"/>
                </a:solidFill>
                <a:latin typeface="Calibri" panose="020F0502020204030204" pitchFamily="34" charset="0"/>
              </a:rPr>
              <a:t>Develop a new approach for assessing students against the standards</a:t>
            </a:r>
          </a:p>
          <a:p>
            <a:pPr marL="777240" lvl="1" indent="-457200">
              <a:buFont typeface="+mj-lt"/>
              <a:buAutoNum type="arabicPeriod"/>
            </a:pPr>
            <a:r>
              <a:rPr lang="en-US" b="0" dirty="0" smtClean="0">
                <a:solidFill>
                  <a:srgbClr val="000000"/>
                </a:solidFill>
                <a:latin typeface="Calibri" panose="020F0502020204030204" pitchFamily="34" charset="0"/>
              </a:rPr>
              <a:t>Start small, piloting in a limited number of representative districts and schools before implementing statewide</a:t>
            </a:r>
          </a:p>
          <a:p>
            <a:pPr marL="777240" lvl="1" indent="-457200">
              <a:buFont typeface="+mj-lt"/>
              <a:buAutoNum type="arabicPeriod"/>
            </a:pPr>
            <a:r>
              <a:rPr lang="en-US" dirty="0" smtClean="0">
                <a:solidFill>
                  <a:srgbClr val="000000"/>
                </a:solidFill>
                <a:latin typeface="Calibri" panose="020F0502020204030204" pitchFamily="34" charset="0"/>
              </a:rPr>
              <a:t>Use the approach for accountability and reporting during the piloting phase</a:t>
            </a:r>
            <a:endParaRPr lang="en-US" b="0" dirty="0">
              <a:solidFill>
                <a:srgbClr val="000000"/>
              </a:solidFill>
              <a:latin typeface="Calibri" panose="020F0502020204030204" pitchFamily="34" charset="0"/>
            </a:endParaRPr>
          </a:p>
        </p:txBody>
      </p:sp>
      <p:sp>
        <p:nvSpPr>
          <p:cNvPr id="4" name="Title 3"/>
          <p:cNvSpPr>
            <a:spLocks noGrp="1"/>
          </p:cNvSpPr>
          <p:nvPr>
            <p:ph type="title"/>
          </p:nvPr>
        </p:nvSpPr>
        <p:spPr>
          <a:xfrm>
            <a:off x="135814" y="308830"/>
            <a:ext cx="8653078" cy="1410241"/>
          </a:xfrm>
        </p:spPr>
        <p:txBody>
          <a:bodyPr/>
          <a:lstStyle/>
          <a:p>
            <a:r>
              <a:rPr lang="en-US" sz="3200" dirty="0" smtClean="0"/>
              <a:t>Proposed Regulations:</a:t>
            </a:r>
            <a:br>
              <a:rPr lang="en-US" sz="3200" dirty="0" smtClean="0"/>
            </a:br>
            <a:r>
              <a:rPr lang="en-US" sz="3200" dirty="0" smtClean="0">
                <a:latin typeface="Calibri" panose="020F0502020204030204" pitchFamily="34" charset="0"/>
              </a:rPr>
              <a:t>Innovative Assessment Demonstration  Authority</a:t>
            </a:r>
            <a:r>
              <a:rPr lang="en-US" dirty="0" smtClean="0">
                <a:solidFill>
                  <a:schemeClr val="tx1"/>
                </a:solidFill>
                <a:latin typeface="Calibri" panose="020F0502020204030204" pitchFamily="34" charset="0"/>
              </a:rPr>
              <a:t/>
            </a:r>
            <a:br>
              <a:rPr lang="en-US" dirty="0" smtClean="0">
                <a:solidFill>
                  <a:schemeClr val="tx1"/>
                </a:solidFill>
                <a:latin typeface="Calibri" panose="020F0502020204030204" pitchFamily="34" charset="0"/>
              </a:rPr>
            </a:br>
            <a:endParaRPr lang="en-US" dirty="0"/>
          </a:p>
        </p:txBody>
      </p:sp>
      <p:sp>
        <p:nvSpPr>
          <p:cNvPr id="6" name="Content Placeholder 4"/>
          <p:cNvSpPr txBox="1">
            <a:spLocks/>
          </p:cNvSpPr>
          <p:nvPr/>
        </p:nvSpPr>
        <p:spPr>
          <a:xfrm>
            <a:off x="380999" y="4834318"/>
            <a:ext cx="8407893" cy="1431227"/>
          </a:xfrm>
          <a:prstGeom prst="rect">
            <a:avLst/>
          </a:prstGeom>
        </p:spPr>
        <p:txBody>
          <a:bodyPr vert="horz" lIns="91440" tIns="45720" rIns="91440" bIns="45720" rtlCol="0">
            <a:noAutofit/>
          </a:bodyPr>
          <a:lstStyle>
            <a:lvl1pPr marL="274320" indent="-228600" algn="l" defTabSz="914400" rtl="0" eaLnBrk="1" latinLnBrk="0" hangingPunct="1">
              <a:spcBef>
                <a:spcPct val="20000"/>
              </a:spcBef>
              <a:buClr>
                <a:schemeClr val="accent1"/>
              </a:buClr>
              <a:buSzPct val="110000"/>
              <a:buFont typeface="Wingdings" charset="2"/>
              <a:buChar char="§"/>
              <a:defRPr sz="2400" b="1" kern="1200" spc="0" baseline="0">
                <a:solidFill>
                  <a:srgbClr val="5C6670"/>
                </a:solidFill>
                <a:latin typeface="+mn-lt"/>
                <a:ea typeface="+mn-ea"/>
                <a:cs typeface="+mn-cs"/>
              </a:defRPr>
            </a:lvl1pPr>
            <a:lvl2pPr marL="548640" indent="-182880" algn="l" defTabSz="914400" rtl="0" eaLnBrk="1" latinLnBrk="0" hangingPunct="1">
              <a:spcBef>
                <a:spcPct val="20000"/>
              </a:spcBef>
              <a:buClr>
                <a:schemeClr val="accent2"/>
              </a:buClr>
              <a:buSzPct val="110000"/>
              <a:buFont typeface="Wingdings" charset="2"/>
              <a:buChar char="§"/>
              <a:defRPr sz="2200" kern="1200" spc="0" baseline="0">
                <a:solidFill>
                  <a:srgbClr val="5C6670"/>
                </a:solidFill>
                <a:latin typeface="+mn-lt"/>
                <a:ea typeface="+mn-ea"/>
                <a:cs typeface="+mn-cs"/>
              </a:defRPr>
            </a:lvl2pPr>
            <a:lvl3pPr marL="822960" indent="-182880" algn="l" defTabSz="914400" rtl="0" eaLnBrk="1" latinLnBrk="0" hangingPunct="1">
              <a:spcBef>
                <a:spcPct val="20000"/>
              </a:spcBef>
              <a:buClr>
                <a:schemeClr val="accent3"/>
              </a:buClr>
              <a:buSzPct val="110000"/>
              <a:buFont typeface="Wingdings" charset="2"/>
              <a:buChar char="§"/>
              <a:defRPr sz="2000" kern="1200" spc="0" baseline="0">
                <a:solidFill>
                  <a:srgbClr val="5C6670"/>
                </a:solidFill>
                <a:latin typeface="+mn-lt"/>
                <a:ea typeface="+mn-ea"/>
                <a:cs typeface="+mn-cs"/>
              </a:defRPr>
            </a:lvl3pPr>
            <a:lvl4pPr marL="1097280" indent="-182880" algn="l" defTabSz="914400" rtl="0" eaLnBrk="1" latinLnBrk="0" hangingPunct="1">
              <a:spcBef>
                <a:spcPct val="20000"/>
              </a:spcBef>
              <a:buClr>
                <a:schemeClr val="accent4"/>
              </a:buClr>
              <a:buSzPct val="110000"/>
              <a:buFont typeface="Wingdings" charset="2"/>
              <a:buChar char="§"/>
              <a:defRPr sz="1800" kern="1200" spc="0">
                <a:solidFill>
                  <a:srgbClr val="5C6670"/>
                </a:solidFill>
                <a:latin typeface="+mn-lt"/>
                <a:ea typeface="+mn-ea"/>
                <a:cs typeface="+mn-cs"/>
              </a:defRPr>
            </a:lvl4pPr>
            <a:lvl5pPr marL="1280160" indent="-182880" algn="l" defTabSz="914400" rtl="0" eaLnBrk="1" latinLnBrk="0" hangingPunct="1">
              <a:spcBef>
                <a:spcPct val="20000"/>
              </a:spcBef>
              <a:buClr>
                <a:schemeClr val="accent6"/>
              </a:buClr>
              <a:buSzPct val="110000"/>
              <a:buFont typeface="Wingdings" charset="2"/>
              <a:buChar char="§"/>
              <a:defRPr sz="1600" kern="1200" spc="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buClr>
                <a:srgbClr val="488BC9"/>
              </a:buClr>
            </a:pPr>
            <a:endParaRPr lang="en-US" dirty="0"/>
          </a:p>
        </p:txBody>
      </p:sp>
    </p:spTree>
    <p:extLst>
      <p:ext uri="{BB962C8B-B14F-4D97-AF65-F5344CB8AC3E}">
        <p14:creationId xmlns:p14="http://schemas.microsoft.com/office/powerpoint/2010/main" val="820247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a:buFont typeface="Wingdings" panose="05000000000000000000" pitchFamily="2" charset="2"/>
              <a:buChar char="§"/>
            </a:pPr>
            <a:r>
              <a:rPr lang="en-US" b="0" dirty="0" smtClean="0">
                <a:solidFill>
                  <a:srgbClr val="000000"/>
                </a:solidFill>
                <a:latin typeface="Calibri" panose="020F0502020204030204" pitchFamily="34" charset="0"/>
              </a:rPr>
              <a:t>Variety of models, including:</a:t>
            </a:r>
          </a:p>
          <a:p>
            <a:pPr lvl="1">
              <a:buFont typeface="Wingdings" panose="05000000000000000000" pitchFamily="2" charset="2"/>
              <a:buChar char="§"/>
            </a:pPr>
            <a:r>
              <a:rPr lang="en-US" sz="2400" dirty="0" smtClean="0">
                <a:solidFill>
                  <a:srgbClr val="000000"/>
                </a:solidFill>
                <a:latin typeface="Calibri" panose="020F0502020204030204" pitchFamily="34" charset="0"/>
              </a:rPr>
              <a:t>Performance tasks and simulations</a:t>
            </a:r>
          </a:p>
          <a:p>
            <a:pPr lvl="1">
              <a:buFont typeface="Wingdings" panose="05000000000000000000" pitchFamily="2" charset="2"/>
              <a:buChar char="§"/>
            </a:pPr>
            <a:r>
              <a:rPr lang="en-US" sz="2400" b="0" dirty="0" smtClean="0">
                <a:solidFill>
                  <a:srgbClr val="000000"/>
                </a:solidFill>
                <a:latin typeface="Calibri" panose="020F0502020204030204" pitchFamily="34" charset="0"/>
              </a:rPr>
              <a:t>Competency-based assessments</a:t>
            </a:r>
          </a:p>
          <a:p>
            <a:pPr lvl="1">
              <a:buFont typeface="Wingdings" panose="05000000000000000000" pitchFamily="2" charset="2"/>
              <a:buChar char="§"/>
            </a:pPr>
            <a:r>
              <a:rPr lang="en-US" sz="2400" dirty="0" smtClean="0">
                <a:solidFill>
                  <a:srgbClr val="000000"/>
                </a:solidFill>
                <a:latin typeface="Calibri" panose="020F0502020204030204" pitchFamily="34" charset="0"/>
              </a:rPr>
              <a:t>Multiple assessments</a:t>
            </a:r>
          </a:p>
          <a:p>
            <a:pPr lvl="1">
              <a:buFont typeface="Wingdings" panose="05000000000000000000" pitchFamily="2" charset="2"/>
              <a:buChar char="§"/>
            </a:pPr>
            <a:r>
              <a:rPr lang="en-US" sz="2400" b="0" dirty="0" smtClean="0">
                <a:solidFill>
                  <a:srgbClr val="000000"/>
                </a:solidFill>
                <a:latin typeface="Calibri" panose="020F0502020204030204" pitchFamily="34" charset="0"/>
              </a:rPr>
              <a:t>All models must produce an annual summative determination of grade-level achievement aligned to state standards</a:t>
            </a:r>
            <a:endParaRPr lang="en-US" sz="2400" b="0" dirty="0">
              <a:solidFill>
                <a:srgbClr val="000000"/>
              </a:solidFill>
              <a:latin typeface="Calibri" panose="020F0502020204030204" pitchFamily="34" charset="0"/>
            </a:endParaRPr>
          </a:p>
        </p:txBody>
      </p:sp>
      <p:sp>
        <p:nvSpPr>
          <p:cNvPr id="4" name="Title 3"/>
          <p:cNvSpPr>
            <a:spLocks noGrp="1"/>
          </p:cNvSpPr>
          <p:nvPr>
            <p:ph type="title"/>
          </p:nvPr>
        </p:nvSpPr>
        <p:spPr>
          <a:xfrm>
            <a:off x="380999" y="569141"/>
            <a:ext cx="8381260" cy="1054394"/>
          </a:xfrm>
        </p:spPr>
        <p:txBody>
          <a:bodyPr/>
          <a:lstStyle/>
          <a:p>
            <a:r>
              <a:rPr lang="en-US" dirty="0" smtClean="0"/>
              <a:t>Proposed Regulations:</a:t>
            </a:r>
            <a:br>
              <a:rPr lang="en-US" dirty="0" smtClean="0"/>
            </a:br>
            <a:r>
              <a:rPr lang="en-US" dirty="0" smtClean="0">
                <a:latin typeface="Calibri" panose="020F0502020204030204" pitchFamily="34" charset="0"/>
              </a:rPr>
              <a:t>Innovative Assessment Demonstration  Authority</a:t>
            </a:r>
            <a:r>
              <a:rPr lang="en-US" dirty="0" smtClean="0">
                <a:solidFill>
                  <a:schemeClr val="tx1"/>
                </a:solidFill>
                <a:latin typeface="Calibri" panose="020F0502020204030204" pitchFamily="34" charset="0"/>
              </a:rPr>
              <a:t/>
            </a:r>
            <a:br>
              <a:rPr lang="en-US" dirty="0" smtClean="0">
                <a:solidFill>
                  <a:schemeClr val="tx1"/>
                </a:solidFill>
                <a:latin typeface="Calibri" panose="020F0502020204030204" pitchFamily="34" charset="0"/>
              </a:rPr>
            </a:br>
            <a:endParaRPr lang="en-US" dirty="0"/>
          </a:p>
        </p:txBody>
      </p:sp>
      <p:sp>
        <p:nvSpPr>
          <p:cNvPr id="6" name="Content Placeholder 4"/>
          <p:cNvSpPr txBox="1">
            <a:spLocks/>
          </p:cNvSpPr>
          <p:nvPr/>
        </p:nvSpPr>
        <p:spPr>
          <a:xfrm>
            <a:off x="380999" y="4834318"/>
            <a:ext cx="8407893" cy="1431227"/>
          </a:xfrm>
          <a:prstGeom prst="rect">
            <a:avLst/>
          </a:prstGeom>
        </p:spPr>
        <p:txBody>
          <a:bodyPr vert="horz" lIns="91440" tIns="45720" rIns="91440" bIns="45720" rtlCol="0">
            <a:noAutofit/>
          </a:bodyPr>
          <a:lstStyle>
            <a:lvl1pPr marL="274320" indent="-228600" algn="l" defTabSz="914400" rtl="0" eaLnBrk="1" latinLnBrk="0" hangingPunct="1">
              <a:spcBef>
                <a:spcPct val="20000"/>
              </a:spcBef>
              <a:buClr>
                <a:schemeClr val="accent1"/>
              </a:buClr>
              <a:buSzPct val="110000"/>
              <a:buFont typeface="Wingdings" charset="2"/>
              <a:buChar char="§"/>
              <a:defRPr sz="2400" b="1" kern="1200" spc="0" baseline="0">
                <a:solidFill>
                  <a:srgbClr val="5C6670"/>
                </a:solidFill>
                <a:latin typeface="+mn-lt"/>
                <a:ea typeface="+mn-ea"/>
                <a:cs typeface="+mn-cs"/>
              </a:defRPr>
            </a:lvl1pPr>
            <a:lvl2pPr marL="548640" indent="-182880" algn="l" defTabSz="914400" rtl="0" eaLnBrk="1" latinLnBrk="0" hangingPunct="1">
              <a:spcBef>
                <a:spcPct val="20000"/>
              </a:spcBef>
              <a:buClr>
                <a:schemeClr val="accent2"/>
              </a:buClr>
              <a:buSzPct val="110000"/>
              <a:buFont typeface="Wingdings" charset="2"/>
              <a:buChar char="§"/>
              <a:defRPr sz="2200" kern="1200" spc="0" baseline="0">
                <a:solidFill>
                  <a:srgbClr val="5C6670"/>
                </a:solidFill>
                <a:latin typeface="+mn-lt"/>
                <a:ea typeface="+mn-ea"/>
                <a:cs typeface="+mn-cs"/>
              </a:defRPr>
            </a:lvl2pPr>
            <a:lvl3pPr marL="822960" indent="-182880" algn="l" defTabSz="914400" rtl="0" eaLnBrk="1" latinLnBrk="0" hangingPunct="1">
              <a:spcBef>
                <a:spcPct val="20000"/>
              </a:spcBef>
              <a:buClr>
                <a:schemeClr val="accent3"/>
              </a:buClr>
              <a:buSzPct val="110000"/>
              <a:buFont typeface="Wingdings" charset="2"/>
              <a:buChar char="§"/>
              <a:defRPr sz="2000" kern="1200" spc="0" baseline="0">
                <a:solidFill>
                  <a:srgbClr val="5C6670"/>
                </a:solidFill>
                <a:latin typeface="+mn-lt"/>
                <a:ea typeface="+mn-ea"/>
                <a:cs typeface="+mn-cs"/>
              </a:defRPr>
            </a:lvl3pPr>
            <a:lvl4pPr marL="1097280" indent="-182880" algn="l" defTabSz="914400" rtl="0" eaLnBrk="1" latinLnBrk="0" hangingPunct="1">
              <a:spcBef>
                <a:spcPct val="20000"/>
              </a:spcBef>
              <a:buClr>
                <a:schemeClr val="accent4"/>
              </a:buClr>
              <a:buSzPct val="110000"/>
              <a:buFont typeface="Wingdings" charset="2"/>
              <a:buChar char="§"/>
              <a:defRPr sz="1800" kern="1200" spc="0">
                <a:solidFill>
                  <a:srgbClr val="5C6670"/>
                </a:solidFill>
                <a:latin typeface="+mn-lt"/>
                <a:ea typeface="+mn-ea"/>
                <a:cs typeface="+mn-cs"/>
              </a:defRPr>
            </a:lvl4pPr>
            <a:lvl5pPr marL="1280160" indent="-182880" algn="l" defTabSz="914400" rtl="0" eaLnBrk="1" latinLnBrk="0" hangingPunct="1">
              <a:spcBef>
                <a:spcPct val="20000"/>
              </a:spcBef>
              <a:buClr>
                <a:schemeClr val="accent6"/>
              </a:buClr>
              <a:buSzPct val="110000"/>
              <a:buFont typeface="Wingdings" charset="2"/>
              <a:buChar char="§"/>
              <a:defRPr sz="1600" kern="1200" spc="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buClr>
                <a:srgbClr val="488BC9"/>
              </a:buClr>
            </a:pPr>
            <a:endParaRPr lang="en-US" dirty="0"/>
          </a:p>
        </p:txBody>
      </p:sp>
    </p:spTree>
    <p:extLst>
      <p:ext uri="{BB962C8B-B14F-4D97-AF65-F5344CB8AC3E}">
        <p14:creationId xmlns:p14="http://schemas.microsoft.com/office/powerpoint/2010/main" val="3221699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200" dirty="0"/>
              <a:t>Welcome and Introductions</a:t>
            </a:r>
          </a:p>
          <a:p>
            <a:pPr lvl="1"/>
            <a:r>
              <a:rPr lang="en-US" sz="2000" dirty="0"/>
              <a:t>Hub Member </a:t>
            </a:r>
            <a:r>
              <a:rPr lang="en-US" sz="2000" dirty="0" smtClean="0"/>
              <a:t>Updates</a:t>
            </a:r>
          </a:p>
          <a:p>
            <a:pPr lvl="1"/>
            <a:r>
              <a:rPr lang="en-US" sz="2000" dirty="0" smtClean="0"/>
              <a:t>CDE Updates</a:t>
            </a:r>
            <a:endParaRPr lang="en-US" sz="2000" dirty="0"/>
          </a:p>
          <a:p>
            <a:pPr lvl="1"/>
            <a:r>
              <a:rPr lang="en-US" sz="2000" dirty="0" smtClean="0"/>
              <a:t>Review </a:t>
            </a:r>
            <a:r>
              <a:rPr lang="en-US" sz="2000" dirty="0"/>
              <a:t>and Approval of Meeting Minutes</a:t>
            </a:r>
          </a:p>
          <a:p>
            <a:r>
              <a:rPr lang="en-US" sz="2200" dirty="0"/>
              <a:t>Deep Dive- </a:t>
            </a:r>
            <a:r>
              <a:rPr lang="en-US" sz="2200" dirty="0" smtClean="0"/>
              <a:t>Assessment</a:t>
            </a:r>
            <a:endParaRPr lang="en-US" sz="2200" dirty="0"/>
          </a:p>
          <a:p>
            <a:r>
              <a:rPr lang="en-US" sz="2200" dirty="0"/>
              <a:t>Deep Dive- </a:t>
            </a:r>
            <a:r>
              <a:rPr lang="en-US" sz="2200" dirty="0" smtClean="0"/>
              <a:t>Effective Instruction and Leadership</a:t>
            </a:r>
          </a:p>
          <a:p>
            <a:r>
              <a:rPr lang="en-US" sz="2200" dirty="0" smtClean="0"/>
              <a:t>Overview – Title Programs </a:t>
            </a:r>
            <a:endParaRPr lang="en-US" sz="2200" dirty="0"/>
          </a:p>
          <a:p>
            <a:r>
              <a:rPr lang="en-US" sz="2200" dirty="0"/>
              <a:t>Wrap-Up</a:t>
            </a:r>
          </a:p>
          <a:p>
            <a:endParaRPr lang="en-US" dirty="0"/>
          </a:p>
        </p:txBody>
      </p:sp>
      <p:sp>
        <p:nvSpPr>
          <p:cNvPr id="3" name="Title 2"/>
          <p:cNvSpPr>
            <a:spLocks noGrp="1"/>
          </p:cNvSpPr>
          <p:nvPr>
            <p:ph type="title"/>
          </p:nvPr>
        </p:nvSpPr>
        <p:spPr/>
        <p:txBody>
          <a:bodyPr/>
          <a:lstStyle/>
          <a:p>
            <a:r>
              <a:rPr lang="en-US" dirty="0"/>
              <a:t>Agenda</a:t>
            </a:r>
          </a:p>
        </p:txBody>
      </p:sp>
    </p:spTree>
    <p:extLst>
      <p:ext uri="{BB962C8B-B14F-4D97-AF65-F5344CB8AC3E}">
        <p14:creationId xmlns:p14="http://schemas.microsoft.com/office/powerpoint/2010/main" val="24313538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8986"/>
            <a:ext cx="9144000" cy="782073"/>
          </a:xfrm>
        </p:spPr>
        <p:txBody>
          <a:bodyPr/>
          <a:lstStyle/>
          <a:p>
            <a:r>
              <a:rPr lang="en-US" sz="2400" dirty="0">
                <a:latin typeface="+mj-lt"/>
              </a:rPr>
              <a:t>Proposed Regulations:</a:t>
            </a:r>
            <a:br>
              <a:rPr lang="en-US" sz="2400" dirty="0">
                <a:latin typeface="+mj-lt"/>
              </a:rPr>
            </a:br>
            <a:r>
              <a:rPr lang="en-US" sz="2400" dirty="0">
                <a:latin typeface="+mj-lt"/>
              </a:rPr>
              <a:t>Innovative Assessment </a:t>
            </a:r>
            <a:r>
              <a:rPr lang="en-US" sz="2400" dirty="0" smtClean="0">
                <a:latin typeface="+mj-lt"/>
              </a:rPr>
              <a:t>Demonstration Authority </a:t>
            </a:r>
            <a:br>
              <a:rPr lang="en-US" sz="2400" dirty="0" smtClean="0">
                <a:latin typeface="+mj-lt"/>
              </a:rPr>
            </a:br>
            <a:r>
              <a:rPr lang="en-US" sz="2400" dirty="0" smtClean="0">
                <a:latin typeface="+mj-lt"/>
              </a:rPr>
              <a:t>Time to Thoughtfully Scale</a:t>
            </a:r>
            <a:endParaRPr lang="en-US" sz="2400" dirty="0">
              <a:latin typeface="+mj-lt"/>
            </a:endParaRPr>
          </a:p>
        </p:txBody>
      </p:sp>
      <p:pic>
        <p:nvPicPr>
          <p:cNvPr id="6" name="Picture 5"/>
          <p:cNvPicPr>
            <a:picLocks noChangeAspect="1"/>
          </p:cNvPicPr>
          <p:nvPr/>
        </p:nvPicPr>
        <p:blipFill>
          <a:blip r:embed="rId2"/>
          <a:stretch>
            <a:fillRect/>
          </a:stretch>
        </p:blipFill>
        <p:spPr>
          <a:xfrm>
            <a:off x="453215" y="1419485"/>
            <a:ext cx="8481779" cy="4343657"/>
          </a:xfrm>
          <a:prstGeom prst="rect">
            <a:avLst/>
          </a:prstGeom>
        </p:spPr>
      </p:pic>
    </p:spTree>
    <p:extLst>
      <p:ext uri="{BB962C8B-B14F-4D97-AF65-F5344CB8AC3E}">
        <p14:creationId xmlns:p14="http://schemas.microsoft.com/office/powerpoint/2010/main" val="42723622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7528"/>
            <a:ext cx="9144000" cy="782073"/>
          </a:xfrm>
        </p:spPr>
        <p:txBody>
          <a:bodyPr/>
          <a:lstStyle/>
          <a:p>
            <a:r>
              <a:rPr lang="en-US" sz="2400" dirty="0">
                <a:latin typeface="+mj-lt"/>
              </a:rPr>
              <a:t>Proposed Regulations:</a:t>
            </a:r>
            <a:br>
              <a:rPr lang="en-US" sz="2400" dirty="0">
                <a:latin typeface="+mj-lt"/>
              </a:rPr>
            </a:br>
            <a:r>
              <a:rPr lang="en-US" sz="2400" dirty="0">
                <a:latin typeface="+mj-lt"/>
              </a:rPr>
              <a:t>Innovative Assessment Demonstration </a:t>
            </a:r>
            <a:r>
              <a:rPr lang="en-US" sz="2400" dirty="0" smtClean="0">
                <a:latin typeface="+mj-lt"/>
              </a:rPr>
              <a:t>Authority </a:t>
            </a:r>
            <a:r>
              <a:rPr lang="en-US" sz="2400" dirty="0">
                <a:latin typeface="+mj-lt"/>
              </a:rPr>
              <a:t/>
            </a:r>
            <a:br>
              <a:rPr lang="en-US" sz="2400" dirty="0">
                <a:latin typeface="+mj-lt"/>
              </a:rPr>
            </a:br>
            <a:r>
              <a:rPr lang="en-US" sz="2400" dirty="0">
                <a:latin typeface="+mj-lt"/>
              </a:rPr>
              <a:t>Time to Thoughtfully Scale</a:t>
            </a:r>
          </a:p>
        </p:txBody>
      </p:sp>
      <p:pic>
        <p:nvPicPr>
          <p:cNvPr id="6" name="Picture 5"/>
          <p:cNvPicPr>
            <a:picLocks noChangeAspect="1"/>
          </p:cNvPicPr>
          <p:nvPr/>
        </p:nvPicPr>
        <p:blipFill>
          <a:blip r:embed="rId2"/>
          <a:stretch>
            <a:fillRect/>
          </a:stretch>
        </p:blipFill>
        <p:spPr>
          <a:xfrm>
            <a:off x="600075" y="1225632"/>
            <a:ext cx="8179272" cy="4476668"/>
          </a:xfrm>
          <a:prstGeom prst="rect">
            <a:avLst/>
          </a:prstGeom>
        </p:spPr>
      </p:pic>
    </p:spTree>
    <p:extLst>
      <p:ext uri="{BB962C8B-B14F-4D97-AF65-F5344CB8AC3E}">
        <p14:creationId xmlns:p14="http://schemas.microsoft.com/office/powerpoint/2010/main" val="28983041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9904"/>
            <a:ext cx="9143999" cy="782073"/>
          </a:xfrm>
        </p:spPr>
        <p:txBody>
          <a:bodyPr/>
          <a:lstStyle/>
          <a:p>
            <a:r>
              <a:rPr lang="en-US" sz="2400" dirty="0">
                <a:latin typeface="+mj-lt"/>
              </a:rPr>
              <a:t>Proposed Regulations:</a:t>
            </a:r>
            <a:br>
              <a:rPr lang="en-US" sz="2400" dirty="0">
                <a:latin typeface="+mj-lt"/>
              </a:rPr>
            </a:br>
            <a:r>
              <a:rPr lang="en-US" sz="2400" dirty="0">
                <a:latin typeface="+mj-lt"/>
              </a:rPr>
              <a:t>Innovative Assessment Demonstration  Authority </a:t>
            </a:r>
            <a:r>
              <a:rPr lang="en-US" sz="2400" dirty="0" smtClean="0">
                <a:latin typeface="+mj-lt"/>
              </a:rPr>
              <a:t>Comparability</a:t>
            </a:r>
            <a:endParaRPr lang="en-US" sz="2400" dirty="0">
              <a:latin typeface="+mj-lt"/>
            </a:endParaRPr>
          </a:p>
        </p:txBody>
      </p:sp>
      <p:sp>
        <p:nvSpPr>
          <p:cNvPr id="9" name="Rectangle 8"/>
          <p:cNvSpPr/>
          <p:nvPr/>
        </p:nvSpPr>
        <p:spPr>
          <a:xfrm>
            <a:off x="0" y="1091149"/>
            <a:ext cx="9143999" cy="5509200"/>
          </a:xfrm>
          <a:prstGeom prst="rect">
            <a:avLst/>
          </a:prstGeom>
        </p:spPr>
        <p:txBody>
          <a:bodyPr wrap="square">
            <a:spAutoFit/>
          </a:bodyPr>
          <a:lstStyle/>
          <a:p>
            <a:r>
              <a:rPr lang="en-US" sz="2200" dirty="0">
                <a:solidFill>
                  <a:srgbClr val="000000"/>
                </a:solidFill>
              </a:rPr>
              <a:t>ESSA requires that the innovative and statewide assessments generate results during the authority </a:t>
            </a:r>
            <a:r>
              <a:rPr lang="en-US" sz="2200" dirty="0" smtClean="0">
                <a:solidFill>
                  <a:srgbClr val="000000"/>
                </a:solidFill>
              </a:rPr>
              <a:t>period that </a:t>
            </a:r>
            <a:r>
              <a:rPr lang="en-US" sz="2200" dirty="0">
                <a:solidFill>
                  <a:srgbClr val="000000"/>
                </a:solidFill>
              </a:rPr>
              <a:t>are valid, reliable, and comparable for all students and subgroups of students. </a:t>
            </a:r>
            <a:endParaRPr lang="en-US" sz="2200" dirty="0" smtClean="0">
              <a:solidFill>
                <a:srgbClr val="000000"/>
              </a:solidFill>
            </a:endParaRPr>
          </a:p>
          <a:p>
            <a:endParaRPr lang="en-US" sz="2200" dirty="0">
              <a:solidFill>
                <a:srgbClr val="000000"/>
              </a:solidFill>
            </a:endParaRPr>
          </a:p>
          <a:p>
            <a:r>
              <a:rPr lang="en-US" sz="2200" dirty="0">
                <a:solidFill>
                  <a:srgbClr val="000000"/>
                </a:solidFill>
              </a:rPr>
              <a:t>The proposed regulations include options for </a:t>
            </a:r>
            <a:r>
              <a:rPr lang="en-US" sz="2200" dirty="0" smtClean="0">
                <a:solidFill>
                  <a:srgbClr val="000000"/>
                </a:solidFill>
              </a:rPr>
              <a:t>states </a:t>
            </a:r>
            <a:r>
              <a:rPr lang="en-US" sz="2200" dirty="0">
                <a:solidFill>
                  <a:srgbClr val="000000"/>
                </a:solidFill>
              </a:rPr>
              <a:t>regarding how they can annually demonstrate comparability:</a:t>
            </a:r>
          </a:p>
          <a:p>
            <a:pPr marL="1280160" lvl="1" indent="-457200">
              <a:buFont typeface="+mj-lt"/>
              <a:buAutoNum type="arabicPeriod"/>
            </a:pPr>
            <a:r>
              <a:rPr lang="en-US" sz="2200" dirty="0">
                <a:solidFill>
                  <a:srgbClr val="000000"/>
                </a:solidFill>
              </a:rPr>
              <a:t>Assessing all students using the statewide tests at least once in each grade span for which there is an innovative assessment.</a:t>
            </a:r>
          </a:p>
          <a:p>
            <a:pPr marL="1280160" lvl="1" indent="-457200">
              <a:buFont typeface="+mj-lt"/>
              <a:buAutoNum type="arabicPeriod"/>
            </a:pPr>
            <a:r>
              <a:rPr lang="en-US" sz="2200" dirty="0">
                <a:solidFill>
                  <a:srgbClr val="000000"/>
                </a:solidFill>
              </a:rPr>
              <a:t>Assessing a representative sample of students in the same school year on both the innovative and corresponding statewide test at least once in each span.</a:t>
            </a:r>
          </a:p>
          <a:p>
            <a:pPr marL="1280160" lvl="1" indent="-457200">
              <a:buFont typeface="+mj-lt"/>
              <a:buAutoNum type="arabicPeriod"/>
            </a:pPr>
            <a:r>
              <a:rPr lang="en-US" sz="2200" dirty="0">
                <a:solidFill>
                  <a:srgbClr val="000000"/>
                </a:solidFill>
              </a:rPr>
              <a:t>Incorporating, as a significant portion of the assessment, common items across both statewide and innovative tests.</a:t>
            </a:r>
          </a:p>
          <a:p>
            <a:pPr marL="1280160" lvl="1" indent="-457200">
              <a:buFont typeface="+mj-lt"/>
              <a:buAutoNum type="arabicPeriod"/>
            </a:pPr>
            <a:r>
              <a:rPr lang="en-US" sz="2200" dirty="0">
                <a:solidFill>
                  <a:srgbClr val="000000"/>
                </a:solidFill>
              </a:rPr>
              <a:t>Another </a:t>
            </a:r>
            <a:r>
              <a:rPr lang="en-US" sz="2200" dirty="0" smtClean="0">
                <a:solidFill>
                  <a:srgbClr val="000000"/>
                </a:solidFill>
              </a:rPr>
              <a:t>state-determined </a:t>
            </a:r>
            <a:r>
              <a:rPr lang="en-US" sz="2200" dirty="0">
                <a:solidFill>
                  <a:srgbClr val="000000"/>
                </a:solidFill>
              </a:rPr>
              <a:t>method that will provide an equally rigorous, statistically valid comparison for all students and subgroups.</a:t>
            </a:r>
          </a:p>
        </p:txBody>
      </p:sp>
    </p:spTree>
    <p:extLst>
      <p:ext uri="{BB962C8B-B14F-4D97-AF65-F5344CB8AC3E}">
        <p14:creationId xmlns:p14="http://schemas.microsoft.com/office/powerpoint/2010/main" val="24331768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1404620"/>
            <a:ext cx="8381260" cy="3785652"/>
          </a:xfrm>
          <a:prstGeom prst="rect">
            <a:avLst/>
          </a:prstGeom>
        </p:spPr>
        <p:txBody>
          <a:bodyPr wrap="square">
            <a:spAutoFit/>
          </a:bodyPr>
          <a:lstStyle/>
          <a:p>
            <a:pPr marL="274320"/>
            <a:r>
              <a:rPr lang="en-US" sz="2400" dirty="0">
                <a:solidFill>
                  <a:srgbClr val="000000"/>
                </a:solidFill>
              </a:rPr>
              <a:t>A demonstration that the innovative assessment system </a:t>
            </a:r>
            <a:r>
              <a:rPr lang="en-US" sz="2400" dirty="0" smtClean="0">
                <a:solidFill>
                  <a:srgbClr val="000000"/>
                </a:solidFill>
              </a:rPr>
              <a:t>meets </a:t>
            </a:r>
            <a:r>
              <a:rPr lang="en-US" sz="2400" b="1" dirty="0">
                <a:solidFill>
                  <a:srgbClr val="000000"/>
                </a:solidFill>
              </a:rPr>
              <a:t>statutory requirements for </a:t>
            </a:r>
            <a:r>
              <a:rPr lang="en-US" sz="2400" b="1" dirty="0" smtClean="0">
                <a:solidFill>
                  <a:srgbClr val="000000"/>
                </a:solidFill>
              </a:rPr>
              <a:t>assessments: </a:t>
            </a:r>
            <a:r>
              <a:rPr lang="en-US" sz="2400" dirty="0" smtClean="0">
                <a:solidFill>
                  <a:srgbClr val="000000"/>
                </a:solidFill>
              </a:rPr>
              <a:t>alignment</a:t>
            </a:r>
            <a:r>
              <a:rPr lang="en-US" sz="2400" dirty="0">
                <a:solidFill>
                  <a:srgbClr val="000000"/>
                </a:solidFill>
              </a:rPr>
              <a:t>, quality, fairness, </a:t>
            </a:r>
            <a:r>
              <a:rPr lang="en-US" sz="2400" u="sng" dirty="0">
                <a:solidFill>
                  <a:srgbClr val="000000"/>
                </a:solidFill>
              </a:rPr>
              <a:t>comparability between the innovative and statewide assessment </a:t>
            </a:r>
            <a:r>
              <a:rPr lang="en-US" sz="2400" dirty="0">
                <a:solidFill>
                  <a:srgbClr val="000000"/>
                </a:solidFill>
              </a:rPr>
              <a:t>(depth and breadth of content, academic achievement standards and </a:t>
            </a:r>
            <a:r>
              <a:rPr lang="en-US" sz="2400" dirty="0" smtClean="0">
                <a:solidFill>
                  <a:srgbClr val="000000"/>
                </a:solidFill>
              </a:rPr>
              <a:t>results) to </a:t>
            </a:r>
            <a:r>
              <a:rPr lang="en-US" sz="2400" dirty="0">
                <a:solidFill>
                  <a:srgbClr val="000000"/>
                </a:solidFill>
              </a:rPr>
              <a:t>maintain consistent and unbiased annual accountability and </a:t>
            </a:r>
            <a:r>
              <a:rPr lang="en-US" sz="2400" dirty="0" smtClean="0">
                <a:solidFill>
                  <a:srgbClr val="000000"/>
                </a:solidFill>
              </a:rPr>
              <a:t>reporting</a:t>
            </a:r>
          </a:p>
          <a:p>
            <a:pPr marL="731520" indent="-457200">
              <a:buFontTx/>
              <a:buChar char="-"/>
            </a:pPr>
            <a:r>
              <a:rPr lang="en-US" sz="2400" dirty="0" smtClean="0">
                <a:solidFill>
                  <a:srgbClr val="000000"/>
                </a:solidFill>
              </a:rPr>
              <a:t>Provide for the participation and be accessible to all students </a:t>
            </a:r>
            <a:r>
              <a:rPr lang="en-US" sz="2400" b="1" dirty="0" smtClean="0">
                <a:solidFill>
                  <a:srgbClr val="000000"/>
                </a:solidFill>
              </a:rPr>
              <a:t>(95</a:t>
            </a:r>
            <a:r>
              <a:rPr lang="en-US" sz="2400" b="1" dirty="0">
                <a:solidFill>
                  <a:srgbClr val="000000"/>
                </a:solidFill>
              </a:rPr>
              <a:t>% </a:t>
            </a:r>
            <a:r>
              <a:rPr lang="en-US" sz="2400" b="1" dirty="0" smtClean="0">
                <a:solidFill>
                  <a:srgbClr val="000000"/>
                </a:solidFill>
              </a:rPr>
              <a:t>participation of </a:t>
            </a:r>
            <a:r>
              <a:rPr lang="en-US" sz="2400" b="1" dirty="0">
                <a:solidFill>
                  <a:srgbClr val="000000"/>
                </a:solidFill>
              </a:rPr>
              <a:t>all students and all </a:t>
            </a:r>
            <a:r>
              <a:rPr lang="en-US" sz="2400" b="1" dirty="0" smtClean="0">
                <a:solidFill>
                  <a:srgbClr val="000000"/>
                </a:solidFill>
              </a:rPr>
              <a:t>subgroups)</a:t>
            </a:r>
          </a:p>
          <a:p>
            <a:pPr marL="731520" indent="-457200">
              <a:buFontTx/>
              <a:buChar char="-"/>
            </a:pPr>
            <a:r>
              <a:rPr lang="en-US" sz="2400" dirty="0">
                <a:solidFill>
                  <a:srgbClr val="000000"/>
                </a:solidFill>
              </a:rPr>
              <a:t>P</a:t>
            </a:r>
            <a:r>
              <a:rPr lang="en-US" sz="2400" dirty="0" smtClean="0">
                <a:solidFill>
                  <a:srgbClr val="000000"/>
                </a:solidFill>
              </a:rPr>
              <a:t>rovide </a:t>
            </a:r>
            <a:r>
              <a:rPr lang="en-US" sz="2400" dirty="0">
                <a:solidFill>
                  <a:srgbClr val="000000"/>
                </a:solidFill>
              </a:rPr>
              <a:t>disaggregated results for all students and </a:t>
            </a:r>
            <a:r>
              <a:rPr lang="en-US" sz="2400" dirty="0" smtClean="0">
                <a:solidFill>
                  <a:srgbClr val="000000"/>
                </a:solidFill>
              </a:rPr>
              <a:t>subgroups</a:t>
            </a:r>
            <a:endParaRPr lang="en-US" sz="2400" dirty="0">
              <a:solidFill>
                <a:srgbClr val="000000"/>
              </a:solidFill>
            </a:endParaRPr>
          </a:p>
        </p:txBody>
      </p:sp>
      <p:sp>
        <p:nvSpPr>
          <p:cNvPr id="4" name="Title 1"/>
          <p:cNvSpPr>
            <a:spLocks noGrp="1"/>
          </p:cNvSpPr>
          <p:nvPr>
            <p:ph type="title"/>
          </p:nvPr>
        </p:nvSpPr>
        <p:spPr>
          <a:xfrm>
            <a:off x="381000" y="165347"/>
            <a:ext cx="8381260" cy="782073"/>
          </a:xfrm>
        </p:spPr>
        <p:txBody>
          <a:bodyPr/>
          <a:lstStyle/>
          <a:p>
            <a:r>
              <a:rPr lang="en-US" sz="2400" dirty="0">
                <a:latin typeface="+mj-lt"/>
              </a:rPr>
              <a:t>Proposed Regulations:</a:t>
            </a:r>
            <a:br>
              <a:rPr lang="en-US" sz="2400" dirty="0">
                <a:latin typeface="+mj-lt"/>
              </a:rPr>
            </a:br>
            <a:r>
              <a:rPr lang="en-US" sz="2400" dirty="0">
                <a:latin typeface="+mj-lt"/>
              </a:rPr>
              <a:t>Innovative Assessment Demonstration </a:t>
            </a:r>
            <a:r>
              <a:rPr lang="en-US" sz="2400" dirty="0" smtClean="0">
                <a:latin typeface="+mj-lt"/>
              </a:rPr>
              <a:t>Authority Application Requirements</a:t>
            </a:r>
            <a:endParaRPr lang="en-US" sz="2400" dirty="0">
              <a:latin typeface="+mj-lt"/>
            </a:endParaRPr>
          </a:p>
        </p:txBody>
      </p:sp>
    </p:spTree>
    <p:extLst>
      <p:ext uri="{BB962C8B-B14F-4D97-AF65-F5344CB8AC3E}">
        <p14:creationId xmlns:p14="http://schemas.microsoft.com/office/powerpoint/2010/main" val="6798089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584160"/>
            <a:ext cx="9143999" cy="4407408"/>
          </a:xfrm>
        </p:spPr>
        <p:txBody>
          <a:bodyPr/>
          <a:lstStyle/>
          <a:p>
            <a:r>
              <a:rPr lang="en-US" dirty="0" smtClean="0">
                <a:solidFill>
                  <a:srgbClr val="000000"/>
                </a:solidFill>
              </a:rPr>
              <a:t>What can we prioritize and do without demonstration authority?</a:t>
            </a:r>
          </a:p>
          <a:p>
            <a:pPr lvl="1"/>
            <a:r>
              <a:rPr lang="en-US" sz="2400" dirty="0" smtClean="0">
                <a:solidFill>
                  <a:srgbClr val="000000"/>
                </a:solidFill>
              </a:rPr>
              <a:t>Move to single new assessment that meet state and federal requirements</a:t>
            </a:r>
          </a:p>
          <a:p>
            <a:pPr lvl="1"/>
            <a:endParaRPr lang="en-US" sz="1800" dirty="0" smtClean="0">
              <a:solidFill>
                <a:srgbClr val="000000"/>
              </a:solidFill>
            </a:endParaRPr>
          </a:p>
          <a:p>
            <a:r>
              <a:rPr lang="en-US" dirty="0" smtClean="0">
                <a:solidFill>
                  <a:srgbClr val="000000"/>
                </a:solidFill>
              </a:rPr>
              <a:t>What can we prioritize and do with demonstration authority?</a:t>
            </a:r>
          </a:p>
          <a:p>
            <a:pPr lvl="1"/>
            <a:r>
              <a:rPr lang="en-US" sz="2400" dirty="0" smtClean="0">
                <a:solidFill>
                  <a:srgbClr val="000000"/>
                </a:solidFill>
              </a:rPr>
              <a:t>Have 2 comparable assessments being administered at the same time while scaling up to a single system</a:t>
            </a:r>
          </a:p>
          <a:p>
            <a:pPr lvl="1"/>
            <a:endParaRPr lang="en-US" sz="1800" dirty="0">
              <a:solidFill>
                <a:srgbClr val="000000"/>
              </a:solidFill>
            </a:endParaRPr>
          </a:p>
          <a:p>
            <a:r>
              <a:rPr lang="en-US" dirty="0" smtClean="0">
                <a:solidFill>
                  <a:srgbClr val="000000"/>
                </a:solidFill>
              </a:rPr>
              <a:t>What doesn’t appear to be allowed?</a:t>
            </a:r>
          </a:p>
          <a:p>
            <a:pPr lvl="1"/>
            <a:r>
              <a:rPr lang="en-US" sz="2400" dirty="0" smtClean="0">
                <a:solidFill>
                  <a:srgbClr val="000000"/>
                </a:solidFill>
              </a:rPr>
              <a:t>Multiple assessments long term, outside of high school</a:t>
            </a:r>
          </a:p>
          <a:p>
            <a:pPr lvl="1"/>
            <a:r>
              <a:rPr lang="en-US" sz="2400" dirty="0" smtClean="0">
                <a:solidFill>
                  <a:srgbClr val="000000"/>
                </a:solidFill>
              </a:rPr>
              <a:t>Off-grade level without a grade level determination</a:t>
            </a:r>
            <a:endParaRPr lang="en-US" sz="2400" dirty="0">
              <a:solidFill>
                <a:srgbClr val="000000"/>
              </a:solidFill>
            </a:endParaRPr>
          </a:p>
        </p:txBody>
      </p:sp>
      <p:sp>
        <p:nvSpPr>
          <p:cNvPr id="3" name="Title 2"/>
          <p:cNvSpPr>
            <a:spLocks noGrp="1"/>
          </p:cNvSpPr>
          <p:nvPr>
            <p:ph type="title"/>
          </p:nvPr>
        </p:nvSpPr>
        <p:spPr/>
        <p:txBody>
          <a:bodyPr/>
          <a:lstStyle/>
          <a:p>
            <a:r>
              <a:rPr lang="en-US" dirty="0" smtClean="0"/>
              <a:t>Assessment Priorities</a:t>
            </a:r>
            <a:endParaRPr lang="en-US" dirty="0"/>
          </a:p>
        </p:txBody>
      </p:sp>
    </p:spTree>
    <p:extLst>
      <p:ext uri="{BB962C8B-B14F-4D97-AF65-F5344CB8AC3E}">
        <p14:creationId xmlns:p14="http://schemas.microsoft.com/office/powerpoint/2010/main" val="196168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197586"/>
            <a:ext cx="9144000" cy="782073"/>
          </a:xfrm>
        </p:spPr>
        <p:txBody>
          <a:bodyPr/>
          <a:lstStyle/>
          <a:p>
            <a:r>
              <a:rPr lang="en-US" sz="2400" dirty="0"/>
              <a:t>What are we hearing?</a:t>
            </a:r>
            <a:br>
              <a:rPr lang="en-US" sz="2400" dirty="0"/>
            </a:br>
            <a:r>
              <a:rPr lang="en-US" sz="2400" dirty="0"/>
              <a:t>Options that </a:t>
            </a:r>
            <a:r>
              <a:rPr lang="en-US" sz="2400" dirty="0" smtClean="0"/>
              <a:t>don’t require </a:t>
            </a:r>
            <a:r>
              <a:rPr lang="en-US" sz="2400" dirty="0"/>
              <a:t>demonstration </a:t>
            </a:r>
            <a:r>
              <a:rPr lang="en-US" sz="2400" dirty="0" smtClean="0"/>
              <a:t>authority</a:t>
            </a:r>
            <a:endParaRPr lang="en-US" sz="2400" dirty="0"/>
          </a:p>
        </p:txBody>
      </p:sp>
      <p:sp>
        <p:nvSpPr>
          <p:cNvPr id="4" name="Content Placeholder 3"/>
          <p:cNvSpPr>
            <a:spLocks noGrp="1"/>
          </p:cNvSpPr>
          <p:nvPr>
            <p:ph idx="4294967295"/>
          </p:nvPr>
        </p:nvSpPr>
        <p:spPr>
          <a:xfrm>
            <a:off x="0" y="1151475"/>
            <a:ext cx="9144000" cy="4406900"/>
          </a:xfrm>
        </p:spPr>
        <p:txBody>
          <a:bodyPr/>
          <a:lstStyle/>
          <a:p>
            <a:pPr marL="45720" indent="0">
              <a:buNone/>
            </a:pPr>
            <a:r>
              <a:rPr lang="en-US" dirty="0" smtClean="0">
                <a:solidFill>
                  <a:srgbClr val="000000"/>
                </a:solidFill>
              </a:rPr>
              <a:t>Options that don’t require demonstration authority:</a:t>
            </a:r>
          </a:p>
          <a:p>
            <a:r>
              <a:rPr lang="en-US" dirty="0">
                <a:solidFill>
                  <a:srgbClr val="000000"/>
                </a:solidFill>
              </a:rPr>
              <a:t>Is there a way to increase perceived student relevance of 9</a:t>
            </a:r>
            <a:r>
              <a:rPr lang="en-US" baseline="30000" dirty="0">
                <a:solidFill>
                  <a:srgbClr val="000000"/>
                </a:solidFill>
              </a:rPr>
              <a:t>th</a:t>
            </a:r>
            <a:r>
              <a:rPr lang="en-US" dirty="0">
                <a:solidFill>
                  <a:srgbClr val="000000"/>
                </a:solidFill>
              </a:rPr>
              <a:t> grade assessments?</a:t>
            </a:r>
          </a:p>
          <a:p>
            <a:r>
              <a:rPr lang="en-US" dirty="0">
                <a:solidFill>
                  <a:srgbClr val="000000"/>
                </a:solidFill>
              </a:rPr>
              <a:t>Is there a way to shorten current CMAS assessments?</a:t>
            </a:r>
          </a:p>
          <a:p>
            <a:r>
              <a:rPr lang="en-US" dirty="0" smtClean="0">
                <a:solidFill>
                  <a:srgbClr val="FF0000"/>
                </a:solidFill>
              </a:rPr>
              <a:t>Social studies?  </a:t>
            </a:r>
            <a:r>
              <a:rPr lang="en-US" dirty="0">
                <a:solidFill>
                  <a:srgbClr val="FF0000"/>
                </a:solidFill>
              </a:rPr>
              <a:t>(especially high school)</a:t>
            </a:r>
          </a:p>
          <a:p>
            <a:endParaRPr lang="en-US" dirty="0" smtClean="0">
              <a:solidFill>
                <a:srgbClr val="000000"/>
              </a:solidFill>
            </a:endParaRPr>
          </a:p>
        </p:txBody>
      </p:sp>
    </p:spTree>
    <p:extLst>
      <p:ext uri="{BB962C8B-B14F-4D97-AF65-F5344CB8AC3E}">
        <p14:creationId xmlns:p14="http://schemas.microsoft.com/office/powerpoint/2010/main" val="3733109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1"/>
            <a:ext cx="9144000" cy="1137920"/>
          </a:xfrm>
        </p:spPr>
        <p:txBody>
          <a:bodyPr/>
          <a:lstStyle/>
          <a:p>
            <a:r>
              <a:rPr lang="en-US" sz="2800" dirty="0" smtClean="0">
                <a:solidFill>
                  <a:srgbClr val="000000"/>
                </a:solidFill>
              </a:rPr>
              <a:t>:</a:t>
            </a:r>
            <a:r>
              <a:rPr lang="en-US" sz="2800" dirty="0">
                <a:solidFill>
                  <a:srgbClr val="000000"/>
                </a:solidFill>
              </a:rPr>
              <a:t/>
            </a:r>
            <a:br>
              <a:rPr lang="en-US" sz="2800" dirty="0">
                <a:solidFill>
                  <a:srgbClr val="000000"/>
                </a:solidFill>
              </a:rPr>
            </a:br>
            <a:r>
              <a:rPr lang="en-US" sz="2400" dirty="0"/>
              <a:t>What are we hearing</a:t>
            </a:r>
            <a:r>
              <a:rPr lang="en-US" sz="2400" dirty="0" smtClean="0"/>
              <a:t>?</a:t>
            </a:r>
            <a:br>
              <a:rPr lang="en-US" sz="2400" dirty="0" smtClean="0"/>
            </a:br>
            <a:r>
              <a:rPr lang="en-US" sz="2400" dirty="0" smtClean="0"/>
              <a:t>Options that </a:t>
            </a:r>
            <a:r>
              <a:rPr lang="en-US" sz="2400" dirty="0"/>
              <a:t>require demonstration </a:t>
            </a:r>
            <a:r>
              <a:rPr lang="en-US" sz="2400" dirty="0" smtClean="0"/>
              <a:t>authority…</a:t>
            </a:r>
            <a:br>
              <a:rPr lang="en-US" sz="2400" dirty="0" smtClean="0"/>
            </a:br>
            <a:r>
              <a:rPr lang="en-US" sz="2400" dirty="0" smtClean="0"/>
              <a:t>or </a:t>
            </a:r>
            <a:r>
              <a:rPr lang="en-US" sz="2400" dirty="0"/>
              <a:t>more</a:t>
            </a:r>
            <a:r>
              <a:rPr lang="en-US" sz="1200" dirty="0"/>
              <a:t/>
            </a:r>
            <a:br>
              <a:rPr lang="en-US" sz="1200" dirty="0"/>
            </a:br>
            <a:r>
              <a:rPr lang="en-US" sz="1200" dirty="0"/>
              <a:t/>
            </a:r>
            <a:br>
              <a:rPr lang="en-US" sz="1200" dirty="0"/>
            </a:br>
            <a:r>
              <a:rPr lang="en-US" sz="1200" dirty="0" smtClean="0">
                <a:solidFill>
                  <a:srgbClr val="000000"/>
                </a:solidFill>
              </a:rPr>
              <a:t>Options</a:t>
            </a:r>
            <a:endParaRPr lang="en-US" dirty="0"/>
          </a:p>
        </p:txBody>
      </p:sp>
      <p:sp>
        <p:nvSpPr>
          <p:cNvPr id="4" name="Content Placeholder 3"/>
          <p:cNvSpPr>
            <a:spLocks noGrp="1"/>
          </p:cNvSpPr>
          <p:nvPr>
            <p:ph idx="4294967295"/>
          </p:nvPr>
        </p:nvSpPr>
        <p:spPr>
          <a:xfrm>
            <a:off x="0" y="1151475"/>
            <a:ext cx="9144000" cy="4406900"/>
          </a:xfrm>
        </p:spPr>
        <p:txBody>
          <a:bodyPr/>
          <a:lstStyle/>
          <a:p>
            <a:r>
              <a:rPr lang="en-US" dirty="0" smtClean="0">
                <a:solidFill>
                  <a:srgbClr val="000000"/>
                </a:solidFill>
              </a:rPr>
              <a:t>Allow </a:t>
            </a:r>
            <a:r>
              <a:rPr lang="en-US" dirty="0">
                <a:solidFill>
                  <a:srgbClr val="000000"/>
                </a:solidFill>
              </a:rPr>
              <a:t>for waivers from CMAS high school science assessments for students taking AP/IB/Cambridge/SAT Content </a:t>
            </a:r>
            <a:r>
              <a:rPr lang="en-US" dirty="0" smtClean="0">
                <a:solidFill>
                  <a:srgbClr val="000000"/>
                </a:solidFill>
              </a:rPr>
              <a:t>tests </a:t>
            </a:r>
            <a:r>
              <a:rPr lang="en-US" b="0" dirty="0" smtClean="0">
                <a:solidFill>
                  <a:srgbClr val="000000"/>
                </a:solidFill>
              </a:rPr>
              <a:t>(violates proposed regulations)</a:t>
            </a:r>
            <a:endParaRPr lang="en-US" b="0" dirty="0">
              <a:solidFill>
                <a:srgbClr val="000000"/>
              </a:solidFill>
            </a:endParaRPr>
          </a:p>
          <a:p>
            <a:r>
              <a:rPr lang="en-US" dirty="0">
                <a:solidFill>
                  <a:srgbClr val="000000"/>
                </a:solidFill>
              </a:rPr>
              <a:t>Move to a single statewide administered series of interim/benchmark </a:t>
            </a:r>
            <a:r>
              <a:rPr lang="en-US" dirty="0" smtClean="0">
                <a:solidFill>
                  <a:srgbClr val="000000"/>
                </a:solidFill>
              </a:rPr>
              <a:t>assessments</a:t>
            </a:r>
          </a:p>
          <a:p>
            <a:pPr lvl="1"/>
            <a:r>
              <a:rPr lang="en-US" dirty="0" smtClean="0">
                <a:solidFill>
                  <a:srgbClr val="000000"/>
                </a:solidFill>
              </a:rPr>
              <a:t>Advantages: reduction in testing</a:t>
            </a:r>
          </a:p>
          <a:p>
            <a:pPr lvl="1"/>
            <a:r>
              <a:rPr lang="en-US" dirty="0" smtClean="0">
                <a:solidFill>
                  <a:srgbClr val="000000"/>
                </a:solidFill>
              </a:rPr>
              <a:t>Challenges: potential intrusion on local control</a:t>
            </a:r>
            <a:endParaRPr lang="en-US" dirty="0">
              <a:solidFill>
                <a:srgbClr val="000000"/>
              </a:solidFill>
            </a:endParaRPr>
          </a:p>
          <a:p>
            <a:r>
              <a:rPr lang="en-US" dirty="0" smtClean="0">
                <a:solidFill>
                  <a:srgbClr val="000000"/>
                </a:solidFill>
              </a:rPr>
              <a:t>Develop </a:t>
            </a:r>
            <a:r>
              <a:rPr lang="en-US" dirty="0">
                <a:solidFill>
                  <a:srgbClr val="000000"/>
                </a:solidFill>
              </a:rPr>
              <a:t>common performance-based assessments that can be used by themselves at some grade levels and in conjunction with administration of current assessment at other grade levels</a:t>
            </a:r>
          </a:p>
          <a:p>
            <a:pPr lvl="1"/>
            <a:r>
              <a:rPr lang="en-US" dirty="0" smtClean="0">
                <a:solidFill>
                  <a:srgbClr val="000000"/>
                </a:solidFill>
              </a:rPr>
              <a:t>Fits also with graduation guidelines work</a:t>
            </a:r>
          </a:p>
          <a:p>
            <a:r>
              <a:rPr lang="en-US" dirty="0" smtClean="0">
                <a:solidFill>
                  <a:srgbClr val="000000"/>
                </a:solidFill>
              </a:rPr>
              <a:t>Increase </a:t>
            </a:r>
            <a:r>
              <a:rPr lang="en-US" dirty="0">
                <a:solidFill>
                  <a:srgbClr val="000000"/>
                </a:solidFill>
              </a:rPr>
              <a:t>flexibility of off-grade level use of current </a:t>
            </a:r>
            <a:r>
              <a:rPr lang="en-US" dirty="0" smtClean="0">
                <a:solidFill>
                  <a:srgbClr val="000000"/>
                </a:solidFill>
              </a:rPr>
              <a:t>assessments</a:t>
            </a:r>
          </a:p>
          <a:p>
            <a:endParaRPr lang="en-US" dirty="0" smtClean="0">
              <a:solidFill>
                <a:srgbClr val="000000"/>
              </a:solidFill>
            </a:endParaRPr>
          </a:p>
        </p:txBody>
      </p:sp>
    </p:spTree>
    <p:extLst>
      <p:ext uri="{BB962C8B-B14F-4D97-AF65-F5344CB8AC3E}">
        <p14:creationId xmlns:p14="http://schemas.microsoft.com/office/powerpoint/2010/main" val="234050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380999" y="4949687"/>
            <a:ext cx="8341851" cy="1316176"/>
          </a:xfrm>
        </p:spPr>
        <p:txBody>
          <a:bodyPr/>
          <a:lstStyle/>
          <a:p>
            <a:endParaRPr lang="en-US" dirty="0"/>
          </a:p>
        </p:txBody>
      </p:sp>
      <p:sp>
        <p:nvSpPr>
          <p:cNvPr id="5" name="Title 4"/>
          <p:cNvSpPr>
            <a:spLocks noGrp="1"/>
          </p:cNvSpPr>
          <p:nvPr>
            <p:ph type="title"/>
          </p:nvPr>
        </p:nvSpPr>
        <p:spPr/>
        <p:txBody>
          <a:bodyPr/>
          <a:lstStyle/>
          <a:p>
            <a:r>
              <a:rPr lang="en-US" sz="4000" spc="135" dirty="0" smtClean="0">
                <a:solidFill>
                  <a:srgbClr val="1F4669"/>
                </a:solidFill>
              </a:rPr>
              <a:t/>
            </a:r>
            <a:br>
              <a:rPr lang="en-US" sz="4000" spc="135" dirty="0" smtClean="0">
                <a:solidFill>
                  <a:srgbClr val="1F4669"/>
                </a:solidFill>
              </a:rPr>
            </a:br>
            <a:r>
              <a:rPr lang="en-US" sz="4000" spc="135" dirty="0" smtClean="0">
                <a:solidFill>
                  <a:schemeClr val="bg1"/>
                </a:solidFill>
              </a:rPr>
              <a:t>Effective </a:t>
            </a:r>
            <a:r>
              <a:rPr lang="en-US" sz="4000" spc="135" dirty="0">
                <a:solidFill>
                  <a:schemeClr val="bg1"/>
                </a:solidFill>
              </a:rPr>
              <a:t>Instruction and Leadership Spoke Committee</a:t>
            </a:r>
            <a:br>
              <a:rPr lang="en-US" sz="4000" spc="135" dirty="0">
                <a:solidFill>
                  <a:schemeClr val="bg1"/>
                </a:solidFill>
              </a:rPr>
            </a:br>
            <a:r>
              <a:rPr lang="en-US" sz="4000" spc="135" dirty="0">
                <a:solidFill>
                  <a:schemeClr val="bg1"/>
                </a:solidFill>
              </a:rPr>
              <a:t/>
            </a:r>
            <a:br>
              <a:rPr lang="en-US" sz="4000" spc="135" dirty="0">
                <a:solidFill>
                  <a:schemeClr val="bg1"/>
                </a:solidFill>
              </a:rPr>
            </a:br>
            <a:r>
              <a:rPr lang="en-US" sz="3600" spc="135" dirty="0">
                <a:solidFill>
                  <a:schemeClr val="bg1"/>
                </a:solidFill>
              </a:rPr>
              <a:t>Report to ESSA Hub Committee</a:t>
            </a:r>
            <a:endParaRPr lang="en-US" sz="3600" dirty="0">
              <a:solidFill>
                <a:schemeClr val="bg1"/>
              </a:solidFill>
            </a:endParaRPr>
          </a:p>
        </p:txBody>
      </p:sp>
    </p:spTree>
    <p:extLst>
      <p:ext uri="{BB962C8B-B14F-4D97-AF65-F5344CB8AC3E}">
        <p14:creationId xmlns:p14="http://schemas.microsoft.com/office/powerpoint/2010/main" val="232360431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ESSA State Plan Development</a:t>
            </a:r>
            <a:endParaRPr lang="en-US" dirty="0"/>
          </a:p>
        </p:txBody>
      </p:sp>
      <p:sp>
        <p:nvSpPr>
          <p:cNvPr id="4" name="Slide Number Placeholder 3"/>
          <p:cNvSpPr>
            <a:spLocks noGrp="1"/>
          </p:cNvSpPr>
          <p:nvPr>
            <p:ph type="sldNum" sz="quarter" idx="4294967295"/>
          </p:nvPr>
        </p:nvSpPr>
        <p:spPr>
          <a:xfrm>
            <a:off x="0" y="6384925"/>
            <a:ext cx="180975" cy="204788"/>
          </a:xfrm>
          <a:prstGeom prst="rect">
            <a:avLst/>
          </a:prstGeom>
        </p:spPr>
        <p:txBody>
          <a:bodyPr/>
          <a:lstStyle/>
          <a:p>
            <a:pPr marL="25400">
              <a:lnSpc>
                <a:spcPts val="1045"/>
              </a:lnSpc>
            </a:pPr>
            <a:endParaRPr lang="en-US" sz="1000" dirty="0"/>
          </a:p>
        </p:txBody>
      </p:sp>
      <p:sp>
        <p:nvSpPr>
          <p:cNvPr id="5" name="Rectangle 4"/>
          <p:cNvSpPr/>
          <p:nvPr/>
        </p:nvSpPr>
        <p:spPr>
          <a:xfrm>
            <a:off x="304800" y="1676400"/>
            <a:ext cx="8763000" cy="677108"/>
          </a:xfrm>
          <a:prstGeom prst="rect">
            <a:avLst/>
          </a:prstGeom>
        </p:spPr>
        <p:txBody>
          <a:bodyPr wrap="square">
            <a:spAutoFit/>
          </a:bodyPr>
          <a:lstStyle/>
          <a:p>
            <a:pPr marL="241300" indent="-228600">
              <a:buClr>
                <a:srgbClr val="478AC8"/>
              </a:buClr>
              <a:buSzPct val="108333"/>
              <a:buFont typeface="Wingdings"/>
              <a:buChar char=""/>
              <a:tabLst>
                <a:tab pos="241300" algn="l"/>
              </a:tabLst>
            </a:pPr>
            <a:endParaRPr lang="en-US" sz="2000" b="1" dirty="0">
              <a:solidFill>
                <a:schemeClr val="tx1">
                  <a:lumMod val="65000"/>
                  <a:lumOff val="35000"/>
                </a:schemeClr>
              </a:solidFill>
              <a:cs typeface="Calibri"/>
            </a:endParaRPr>
          </a:p>
          <a:p>
            <a:pPr marL="698500" lvl="1" indent="-228600">
              <a:buClr>
                <a:srgbClr val="478AC8"/>
              </a:buClr>
              <a:buSzPct val="108333"/>
              <a:buFont typeface="Wingdings"/>
              <a:buChar char=""/>
              <a:tabLst>
                <a:tab pos="241300" algn="l"/>
              </a:tabLst>
            </a:pPr>
            <a:endParaRPr lang="en-US" dirty="0">
              <a:solidFill>
                <a:srgbClr val="FF0000"/>
              </a:solidFill>
              <a:cs typeface="Calibri"/>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131" y="533400"/>
            <a:ext cx="8741221" cy="6629400"/>
          </a:xfrm>
          <a:prstGeom prst="rect">
            <a:avLst/>
          </a:prstGeom>
        </p:spPr>
      </p:pic>
      <p:sp>
        <p:nvSpPr>
          <p:cNvPr id="3" name="Oval 2"/>
          <p:cNvSpPr/>
          <p:nvPr/>
        </p:nvSpPr>
        <p:spPr>
          <a:xfrm>
            <a:off x="3386889" y="5399682"/>
            <a:ext cx="807720" cy="792480"/>
          </a:xfrm>
          <a:prstGeom prst="ellipse">
            <a:avLst/>
          </a:prstGeom>
          <a:no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9093017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365500" y="1972166"/>
            <a:ext cx="5182092" cy="4407408"/>
          </a:xfrm>
        </p:spPr>
        <p:txBody>
          <a:bodyPr/>
          <a:lstStyle/>
          <a:p>
            <a:pPr marL="800100" indent="-342900">
              <a:buFont typeface="Wingdings" panose="05000000000000000000" pitchFamily="2" charset="2"/>
              <a:buChar char="§"/>
            </a:pPr>
            <a:r>
              <a:rPr lang="en-US" sz="2000" b="0" dirty="0" smtClean="0">
                <a:solidFill>
                  <a:srgbClr val="000000"/>
                </a:solidFill>
              </a:rPr>
              <a:t>Draft</a:t>
            </a:r>
            <a:r>
              <a:rPr lang="en-US" sz="2000" b="0" dirty="0">
                <a:solidFill>
                  <a:srgbClr val="000000"/>
                </a:solidFill>
              </a:rPr>
              <a:t>, review, and revise sections of Colorado’s ESSA State Plan;</a:t>
            </a:r>
          </a:p>
          <a:p>
            <a:pPr marL="800100" indent="-342900">
              <a:buFont typeface="Wingdings" panose="05000000000000000000" pitchFamily="2" charset="2"/>
              <a:buChar char="§"/>
            </a:pPr>
            <a:r>
              <a:rPr lang="en-US" sz="2000" b="0" dirty="0">
                <a:solidFill>
                  <a:srgbClr val="000000"/>
                </a:solidFill>
              </a:rPr>
              <a:t>Provide recommendations on content specific  decision points</a:t>
            </a:r>
          </a:p>
          <a:p>
            <a:pPr marL="800100" indent="-342900">
              <a:buFont typeface="Wingdings" panose="05000000000000000000" pitchFamily="2" charset="2"/>
              <a:buChar char="§"/>
            </a:pPr>
            <a:r>
              <a:rPr lang="en-US" sz="2000" b="0" dirty="0">
                <a:solidFill>
                  <a:srgbClr val="000000"/>
                </a:solidFill>
              </a:rPr>
              <a:t>Identify possible areas for additional flexibility in state legislation</a:t>
            </a:r>
          </a:p>
          <a:p>
            <a:pPr marL="800100" indent="-342900">
              <a:buFont typeface="Wingdings" panose="05000000000000000000" pitchFamily="2" charset="2"/>
              <a:buChar char="§"/>
            </a:pPr>
            <a:r>
              <a:rPr lang="en-US" sz="2000" b="0" dirty="0">
                <a:solidFill>
                  <a:srgbClr val="000000"/>
                </a:solidFill>
              </a:rPr>
              <a:t>Propose responses to and provide justifications for decisions made concerning stakeholder feedback; and,</a:t>
            </a:r>
          </a:p>
          <a:p>
            <a:pPr marL="800100" indent="-342900">
              <a:buFont typeface="Wingdings" panose="05000000000000000000" pitchFamily="2" charset="2"/>
              <a:buChar char="§"/>
            </a:pPr>
            <a:r>
              <a:rPr lang="en-US" sz="2000" b="0" dirty="0">
                <a:solidFill>
                  <a:srgbClr val="000000"/>
                </a:solidFill>
              </a:rPr>
              <a:t>Present and submit draft sections, recommendations , and summaries of the ESSA state plan work to the Hub committee.</a:t>
            </a:r>
          </a:p>
        </p:txBody>
      </p:sp>
      <p:sp>
        <p:nvSpPr>
          <p:cNvPr id="3" name="object 3"/>
          <p:cNvSpPr txBox="1">
            <a:spLocks noGrp="1"/>
          </p:cNvSpPr>
          <p:nvPr>
            <p:ph type="title"/>
          </p:nvPr>
        </p:nvSpPr>
        <p:spPr/>
        <p:txBody>
          <a:bodyPr/>
          <a:lstStyle/>
          <a:p>
            <a:r>
              <a:rPr lang="en-US" dirty="0"/>
              <a:t>Charge for </a:t>
            </a:r>
            <a:r>
              <a:rPr lang="en-US" dirty="0" smtClean="0"/>
              <a:t>Spoke Committees</a:t>
            </a:r>
            <a:endParaRPr lang="en-US" dirty="0"/>
          </a:p>
        </p:txBody>
      </p:sp>
      <p:pic>
        <p:nvPicPr>
          <p:cNvPr id="5" name="Picture 4"/>
          <p:cNvPicPr>
            <a:picLocks noChangeAspect="1"/>
          </p:cNvPicPr>
          <p:nvPr/>
        </p:nvPicPr>
        <p:blipFill rotWithShape="1">
          <a:blip r:embed="rId3" cstate="email">
            <a:extLst>
              <a:ext uri="{28A0092B-C50C-407E-A947-70E740481C1C}">
                <a14:useLocalDpi xmlns:a14="http://schemas.microsoft.com/office/drawing/2010/main" val="0"/>
              </a:ext>
            </a:extLst>
          </a:blip>
          <a:srcRect t="14628" r="36068"/>
          <a:stretch/>
        </p:blipFill>
        <p:spPr>
          <a:xfrm>
            <a:off x="-152400" y="2317335"/>
            <a:ext cx="3670300" cy="3717070"/>
          </a:xfrm>
          <a:prstGeom prst="rect">
            <a:avLst/>
          </a:prstGeom>
        </p:spPr>
      </p:pic>
    </p:spTree>
    <p:extLst>
      <p:ext uri="{BB962C8B-B14F-4D97-AF65-F5344CB8AC3E}">
        <p14:creationId xmlns:p14="http://schemas.microsoft.com/office/powerpoint/2010/main" val="33761381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p:txBody>
          <a:bodyPr>
            <a:normAutofit/>
          </a:bodyPr>
          <a:lstStyle/>
          <a:p>
            <a:r>
              <a:rPr lang="en-US" sz="2800" dirty="0" smtClean="0">
                <a:solidFill>
                  <a:schemeClr val="bg1"/>
                </a:solidFill>
              </a:rPr>
              <a:t>Report to ESSA Hub Committee</a:t>
            </a:r>
            <a:endParaRPr lang="en-US" sz="2800" dirty="0">
              <a:solidFill>
                <a:schemeClr val="bg1"/>
              </a:solidFill>
            </a:endParaRPr>
          </a:p>
        </p:txBody>
      </p:sp>
      <p:sp>
        <p:nvSpPr>
          <p:cNvPr id="5" name="Title 4"/>
          <p:cNvSpPr>
            <a:spLocks noGrp="1"/>
          </p:cNvSpPr>
          <p:nvPr>
            <p:ph type="title"/>
          </p:nvPr>
        </p:nvSpPr>
        <p:spPr/>
        <p:txBody>
          <a:bodyPr/>
          <a:lstStyle/>
          <a:p>
            <a:r>
              <a:rPr lang="en-US" dirty="0" smtClean="0"/>
              <a:t>Assessment Spoke Committee</a:t>
            </a:r>
            <a:endParaRPr lang="en-US" dirty="0"/>
          </a:p>
        </p:txBody>
      </p:sp>
    </p:spTree>
    <p:extLst>
      <p:ext uri="{BB962C8B-B14F-4D97-AF65-F5344CB8AC3E}">
        <p14:creationId xmlns:p14="http://schemas.microsoft.com/office/powerpoint/2010/main" val="37270848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763001" cy="4407408"/>
          </a:xfrm>
        </p:spPr>
        <p:txBody>
          <a:bodyPr/>
          <a:lstStyle/>
          <a:p>
            <a:r>
              <a:rPr lang="en-US" dirty="0" smtClean="0"/>
              <a:t>Newly formed group of stakeholders from across the state</a:t>
            </a:r>
          </a:p>
          <a:p>
            <a:pPr lvl="1"/>
            <a:r>
              <a:rPr lang="en-US" dirty="0" smtClean="0"/>
              <a:t>School Districts</a:t>
            </a:r>
          </a:p>
          <a:p>
            <a:pPr lvl="2"/>
            <a:r>
              <a:rPr lang="en-US" dirty="0" smtClean="0"/>
              <a:t>District Leaders</a:t>
            </a:r>
          </a:p>
          <a:p>
            <a:pPr lvl="2"/>
            <a:r>
              <a:rPr lang="en-US" dirty="0" smtClean="0"/>
              <a:t>Educators</a:t>
            </a:r>
          </a:p>
          <a:p>
            <a:pPr lvl="1"/>
            <a:r>
              <a:rPr lang="en-US" dirty="0"/>
              <a:t>BOCES</a:t>
            </a:r>
          </a:p>
          <a:p>
            <a:pPr lvl="1"/>
            <a:r>
              <a:rPr lang="en-US" dirty="0"/>
              <a:t>Institutes of Higher </a:t>
            </a:r>
            <a:r>
              <a:rPr lang="en-US" dirty="0" smtClean="0"/>
              <a:t>Education</a:t>
            </a:r>
          </a:p>
          <a:p>
            <a:pPr lvl="1"/>
            <a:r>
              <a:rPr lang="en-US" dirty="0" smtClean="0"/>
              <a:t>Education Partners</a:t>
            </a:r>
          </a:p>
          <a:p>
            <a:pPr lvl="2"/>
            <a:r>
              <a:rPr lang="en-US" dirty="0" smtClean="0"/>
              <a:t>ASCD (formerly the Assoc. for Supervision and Curriculum Development</a:t>
            </a:r>
            <a:r>
              <a:rPr lang="en-US" sz="1800" dirty="0" smtClean="0"/>
              <a:t>)</a:t>
            </a:r>
          </a:p>
          <a:p>
            <a:pPr lvl="2"/>
            <a:r>
              <a:rPr lang="en-US" dirty="0"/>
              <a:t>Center for Teaching Quality</a:t>
            </a:r>
          </a:p>
          <a:p>
            <a:pPr lvl="2"/>
            <a:r>
              <a:rPr lang="en-US" dirty="0" smtClean="0"/>
              <a:t>Colorado Education Association</a:t>
            </a:r>
          </a:p>
          <a:p>
            <a:pPr lvl="2"/>
            <a:r>
              <a:rPr lang="en-US" dirty="0" smtClean="0"/>
              <a:t>Colorado Education Initiative</a:t>
            </a:r>
          </a:p>
          <a:p>
            <a:pPr lvl="2"/>
            <a:r>
              <a:rPr lang="en-US" dirty="0" smtClean="0"/>
              <a:t>KIPP Colorado Schools</a:t>
            </a:r>
          </a:p>
          <a:p>
            <a:pPr lvl="2"/>
            <a:r>
              <a:rPr lang="en-US" dirty="0"/>
              <a:t>Public Education Business Coalition </a:t>
            </a:r>
            <a:r>
              <a:rPr lang="en-US" dirty="0" smtClean="0"/>
              <a:t>(PEBC)</a:t>
            </a:r>
            <a:endParaRPr lang="en-US" dirty="0"/>
          </a:p>
        </p:txBody>
      </p:sp>
      <p:sp>
        <p:nvSpPr>
          <p:cNvPr id="3" name="Title 2"/>
          <p:cNvSpPr>
            <a:spLocks noGrp="1"/>
          </p:cNvSpPr>
          <p:nvPr>
            <p:ph type="title"/>
          </p:nvPr>
        </p:nvSpPr>
        <p:spPr/>
        <p:txBody>
          <a:bodyPr/>
          <a:lstStyle/>
          <a:p>
            <a:r>
              <a:rPr lang="en-US" sz="3200" dirty="0" smtClean="0"/>
              <a:t>Effective Instruction &amp; Leadership </a:t>
            </a:r>
            <a:r>
              <a:rPr lang="en-US" dirty="0" smtClean="0"/>
              <a:t>Spoke </a:t>
            </a:r>
            <a:r>
              <a:rPr lang="en-US" dirty="0"/>
              <a:t>Participants</a:t>
            </a:r>
          </a:p>
        </p:txBody>
      </p:sp>
    </p:spTree>
    <p:extLst>
      <p:ext uri="{BB962C8B-B14F-4D97-AF65-F5344CB8AC3E}">
        <p14:creationId xmlns:p14="http://schemas.microsoft.com/office/powerpoint/2010/main" val="29362665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Effective Instruction and Leadership Spoke Meetings:</a:t>
            </a:r>
            <a:endParaRPr lang="en-US" dirty="0"/>
          </a:p>
          <a:p>
            <a:pPr lvl="0"/>
            <a:r>
              <a:rPr lang="en-US" dirty="0" smtClean="0"/>
              <a:t>August 4, 2016, 1:00 </a:t>
            </a:r>
            <a:r>
              <a:rPr lang="en-US" dirty="0"/>
              <a:t>–</a:t>
            </a:r>
            <a:r>
              <a:rPr lang="en-US" dirty="0" smtClean="0"/>
              <a:t> 4:00 p.m. </a:t>
            </a:r>
          </a:p>
          <a:p>
            <a:pPr lvl="1"/>
            <a:r>
              <a:rPr lang="en-US" dirty="0" smtClean="0"/>
              <a:t>Equity Working Group: August 22, 2016, 1:00 – 4:00 p.m. </a:t>
            </a:r>
          </a:p>
          <a:p>
            <a:pPr lvl="1"/>
            <a:r>
              <a:rPr lang="en-US" dirty="0" smtClean="0"/>
              <a:t>Support </a:t>
            </a:r>
            <a:r>
              <a:rPr lang="en-US" dirty="0"/>
              <a:t>Working Group: August 22, 2016, 1:00 – 4:00 p.m. </a:t>
            </a:r>
          </a:p>
          <a:p>
            <a:r>
              <a:rPr lang="en-US" b="1" dirty="0" smtClean="0"/>
              <a:t>September 7, </a:t>
            </a:r>
            <a:r>
              <a:rPr lang="en-US" dirty="0" smtClean="0"/>
              <a:t>2016,</a:t>
            </a:r>
            <a:r>
              <a:rPr lang="en-US" b="1" dirty="0" smtClean="0"/>
              <a:t> </a:t>
            </a:r>
            <a:r>
              <a:rPr lang="en-US" b="1" dirty="0"/>
              <a:t>10:00 </a:t>
            </a:r>
            <a:r>
              <a:rPr lang="en-US" b="1" dirty="0" smtClean="0"/>
              <a:t>a.m. </a:t>
            </a:r>
            <a:r>
              <a:rPr lang="en-US" dirty="0"/>
              <a:t>–</a:t>
            </a:r>
            <a:r>
              <a:rPr lang="en-US" b="1" dirty="0" smtClean="0"/>
              <a:t> 2:00 p.m.</a:t>
            </a:r>
          </a:p>
          <a:p>
            <a:pPr lvl="1"/>
            <a:r>
              <a:rPr lang="en-US" dirty="0" smtClean="0"/>
              <a:t>October 10, 2016 – Hub Committee</a:t>
            </a:r>
          </a:p>
          <a:p>
            <a:pPr lvl="1"/>
            <a:r>
              <a:rPr lang="en-US" dirty="0" smtClean="0"/>
              <a:t>October 12</a:t>
            </a:r>
            <a:r>
              <a:rPr lang="en-US" baseline="30000" dirty="0" smtClean="0"/>
              <a:t>th</a:t>
            </a:r>
            <a:r>
              <a:rPr lang="en-US" dirty="0" smtClean="0"/>
              <a:t> or 13</a:t>
            </a:r>
            <a:r>
              <a:rPr lang="en-US" baseline="30000" dirty="0" smtClean="0"/>
              <a:t>th</a:t>
            </a:r>
            <a:r>
              <a:rPr lang="en-US" dirty="0" smtClean="0"/>
              <a:t>, 2016 – State Board of Education</a:t>
            </a:r>
            <a:endParaRPr lang="en-US" dirty="0"/>
          </a:p>
          <a:p>
            <a:r>
              <a:rPr lang="en-US" b="1" dirty="0" smtClean="0"/>
              <a:t>October 14, </a:t>
            </a:r>
            <a:r>
              <a:rPr lang="en-US" dirty="0" smtClean="0"/>
              <a:t>2016, </a:t>
            </a:r>
            <a:r>
              <a:rPr lang="en-US" b="1" dirty="0" smtClean="0"/>
              <a:t>10:00 </a:t>
            </a:r>
            <a:r>
              <a:rPr lang="en-US" b="1" dirty="0"/>
              <a:t>a.m. – </a:t>
            </a:r>
            <a:r>
              <a:rPr lang="en-US" b="1" dirty="0" smtClean="0"/>
              <a:t>noon</a:t>
            </a:r>
          </a:p>
          <a:p>
            <a:r>
              <a:rPr lang="en-US" b="1" dirty="0" smtClean="0"/>
              <a:t>November </a:t>
            </a:r>
            <a:r>
              <a:rPr lang="en-US" dirty="0" smtClean="0"/>
              <a:t>2, 2016,</a:t>
            </a:r>
            <a:r>
              <a:rPr lang="en-US" b="1" dirty="0" smtClean="0"/>
              <a:t> </a:t>
            </a:r>
            <a:r>
              <a:rPr lang="en-US" b="1" dirty="0"/>
              <a:t>10:00 </a:t>
            </a:r>
            <a:r>
              <a:rPr lang="en-US" b="1" dirty="0" smtClean="0"/>
              <a:t>a.m. </a:t>
            </a:r>
            <a:r>
              <a:rPr lang="en-US" dirty="0"/>
              <a:t>–</a:t>
            </a:r>
            <a:r>
              <a:rPr lang="en-US" b="1" dirty="0" smtClean="0"/>
              <a:t> </a:t>
            </a:r>
            <a:r>
              <a:rPr lang="en-US" b="1" dirty="0"/>
              <a:t>2:00 </a:t>
            </a:r>
            <a:r>
              <a:rPr lang="en-US" b="1" dirty="0" smtClean="0"/>
              <a:t>p.m. </a:t>
            </a:r>
            <a:endParaRPr lang="en-US" dirty="0"/>
          </a:p>
          <a:p>
            <a:endParaRPr lang="en-US" dirty="0"/>
          </a:p>
        </p:txBody>
      </p:sp>
      <p:sp>
        <p:nvSpPr>
          <p:cNvPr id="3" name="Title 2"/>
          <p:cNvSpPr>
            <a:spLocks noGrp="1"/>
          </p:cNvSpPr>
          <p:nvPr>
            <p:ph type="title"/>
          </p:nvPr>
        </p:nvSpPr>
        <p:spPr/>
        <p:txBody>
          <a:bodyPr/>
          <a:lstStyle/>
          <a:p>
            <a:r>
              <a:rPr lang="en-US" sz="3200" dirty="0"/>
              <a:t>Effective Instruction &amp; Leadership </a:t>
            </a:r>
            <a:r>
              <a:rPr lang="en-US" dirty="0"/>
              <a:t>Spoke </a:t>
            </a:r>
            <a:r>
              <a:rPr lang="en-US" dirty="0" smtClean="0"/>
              <a:t>Meetings</a:t>
            </a:r>
            <a:endParaRPr lang="en-US" dirty="0"/>
          </a:p>
        </p:txBody>
      </p:sp>
    </p:spTree>
    <p:extLst>
      <p:ext uri="{BB962C8B-B14F-4D97-AF65-F5344CB8AC3E}">
        <p14:creationId xmlns:p14="http://schemas.microsoft.com/office/powerpoint/2010/main" val="37204385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ESSA Requirements and Decision Points</a:t>
            </a:r>
            <a:endParaRPr lang="en-US" dirty="0"/>
          </a:p>
        </p:txBody>
      </p:sp>
    </p:spTree>
    <p:extLst>
      <p:ext uri="{BB962C8B-B14F-4D97-AF65-F5344CB8AC3E}">
        <p14:creationId xmlns:p14="http://schemas.microsoft.com/office/powerpoint/2010/main" val="515563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619250"/>
            <a:ext cx="8407893" cy="4507229"/>
          </a:xfrm>
        </p:spPr>
        <p:txBody>
          <a:bodyPr/>
          <a:lstStyle/>
          <a:p>
            <a:r>
              <a:rPr lang="en-US" dirty="0" smtClean="0"/>
              <a:t>Identify educator definitions for:</a:t>
            </a:r>
          </a:p>
          <a:p>
            <a:pPr lvl="1"/>
            <a:r>
              <a:rPr lang="en-US" dirty="0" smtClean="0"/>
              <a:t>Experienced/inexperienced</a:t>
            </a:r>
          </a:p>
          <a:p>
            <a:pPr lvl="1"/>
            <a:r>
              <a:rPr lang="en-US" dirty="0" smtClean="0"/>
              <a:t>In-field/out-of-field</a:t>
            </a:r>
          </a:p>
          <a:p>
            <a:pPr lvl="1"/>
            <a:r>
              <a:rPr lang="en-US" dirty="0" smtClean="0"/>
              <a:t>Effective/ineffective</a:t>
            </a:r>
          </a:p>
          <a:p>
            <a:r>
              <a:rPr lang="en-US" dirty="0" smtClean="0"/>
              <a:t>CDE’s identified use of Title I and II funds in support of districts</a:t>
            </a:r>
          </a:p>
          <a:p>
            <a:r>
              <a:rPr lang="en-US" dirty="0" smtClean="0"/>
              <a:t>CDE’s support to improve preparation programs and strengthen teachers, principals and leaders ability to identify and support students with specific learning needs</a:t>
            </a:r>
          </a:p>
          <a:p>
            <a:r>
              <a:rPr lang="en-US" dirty="0" smtClean="0"/>
              <a:t>CDE’s support of local districts’ implementation of educator evaluation systems</a:t>
            </a:r>
          </a:p>
          <a:p>
            <a:r>
              <a:rPr lang="en-US" dirty="0" smtClean="0"/>
              <a:t>Definition of para-professional standards and demonstration of meeting those standards</a:t>
            </a:r>
            <a:endParaRPr lang="en-US" dirty="0"/>
          </a:p>
          <a:p>
            <a:endParaRPr lang="en-US" dirty="0">
              <a:solidFill>
                <a:schemeClr val="tx1"/>
              </a:solidFill>
            </a:endParaRPr>
          </a:p>
        </p:txBody>
      </p:sp>
      <p:sp>
        <p:nvSpPr>
          <p:cNvPr id="3" name="Title 2"/>
          <p:cNvSpPr>
            <a:spLocks noGrp="1"/>
          </p:cNvSpPr>
          <p:nvPr>
            <p:ph type="title"/>
          </p:nvPr>
        </p:nvSpPr>
        <p:spPr/>
        <p:txBody>
          <a:bodyPr/>
          <a:lstStyle/>
          <a:p>
            <a:r>
              <a:rPr lang="en-US" sz="3200" dirty="0"/>
              <a:t>Effective Instruction &amp; Leadership</a:t>
            </a:r>
            <a:r>
              <a:rPr lang="en-US" dirty="0" smtClean="0"/>
              <a:t/>
            </a:r>
            <a:br>
              <a:rPr lang="en-US" dirty="0" smtClean="0"/>
            </a:br>
            <a:r>
              <a:rPr lang="en-US" dirty="0" smtClean="0"/>
              <a:t>Key Decision Points</a:t>
            </a:r>
            <a:endParaRPr lang="en-US" dirty="0"/>
          </a:p>
        </p:txBody>
      </p:sp>
    </p:spTree>
    <p:extLst>
      <p:ext uri="{BB962C8B-B14F-4D97-AF65-F5344CB8AC3E}">
        <p14:creationId xmlns:p14="http://schemas.microsoft.com/office/powerpoint/2010/main" val="277024525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Define ‘inexperienced’ as teachers with 0-2 years of experience teaching in any educational setting.</a:t>
            </a:r>
          </a:p>
          <a:p>
            <a:r>
              <a:rPr lang="en-US" dirty="0" smtClean="0"/>
              <a:t>Define ‘in-field’ as holding a license with an endorsement in the subject area in which the teacher is assigned to teach.</a:t>
            </a:r>
          </a:p>
          <a:p>
            <a:r>
              <a:rPr lang="en-US" dirty="0" smtClean="0"/>
              <a:t>Continue to use the definition of effective/ineffective contained in SB 10-191.</a:t>
            </a:r>
          </a:p>
          <a:p>
            <a:r>
              <a:rPr lang="en-US" dirty="0" smtClean="0"/>
              <a:t>Keep references to State model educator evaluation system broad and do not include any details that are not required.</a:t>
            </a:r>
          </a:p>
          <a:p>
            <a:r>
              <a:rPr lang="en-US" dirty="0" smtClean="0"/>
              <a:t>Maintain paraprofessional requirements aligned to former highly-qualified rules in NCLB</a:t>
            </a:r>
          </a:p>
          <a:p>
            <a:endParaRPr lang="en-US" dirty="0" smtClean="0"/>
          </a:p>
        </p:txBody>
      </p:sp>
      <p:sp>
        <p:nvSpPr>
          <p:cNvPr id="3" name="Title 2"/>
          <p:cNvSpPr>
            <a:spLocks noGrp="1"/>
          </p:cNvSpPr>
          <p:nvPr>
            <p:ph type="title"/>
          </p:nvPr>
        </p:nvSpPr>
        <p:spPr/>
        <p:txBody>
          <a:bodyPr/>
          <a:lstStyle/>
          <a:p>
            <a:r>
              <a:rPr lang="en-US" dirty="0" smtClean="0"/>
              <a:t>Recommendations</a:t>
            </a:r>
            <a:endParaRPr lang="en-US" dirty="0"/>
          </a:p>
        </p:txBody>
      </p:sp>
    </p:spTree>
    <p:extLst>
      <p:ext uri="{BB962C8B-B14F-4D97-AF65-F5344CB8AC3E}">
        <p14:creationId xmlns:p14="http://schemas.microsoft.com/office/powerpoint/2010/main" val="26119541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3020053889"/>
              </p:ext>
            </p:extLst>
          </p:nvPr>
        </p:nvGraphicFramePr>
        <p:xfrm>
          <a:off x="228600" y="1652746"/>
          <a:ext cx="8762259" cy="5107702"/>
        </p:xfrm>
        <a:graphic>
          <a:graphicData uri="http://schemas.openxmlformats.org/drawingml/2006/table">
            <a:tbl>
              <a:tblPr firstRow="1" bandRow="1">
                <a:tableStyleId>{5C22544A-7EE6-4342-B048-85BDC9FD1C3A}</a:tableStyleId>
              </a:tblPr>
              <a:tblGrid>
                <a:gridCol w="2103128">
                  <a:extLst>
                    <a:ext uri="{9D8B030D-6E8A-4147-A177-3AD203B41FA5}">
                      <a16:colId xmlns:a16="http://schemas.microsoft.com/office/drawing/2014/main" val="20000"/>
                    </a:ext>
                  </a:extLst>
                </a:gridCol>
                <a:gridCol w="3738378">
                  <a:extLst>
                    <a:ext uri="{9D8B030D-6E8A-4147-A177-3AD203B41FA5}">
                      <a16:colId xmlns:a16="http://schemas.microsoft.com/office/drawing/2014/main" val="20001"/>
                    </a:ext>
                  </a:extLst>
                </a:gridCol>
                <a:gridCol w="2920753">
                  <a:extLst>
                    <a:ext uri="{9D8B030D-6E8A-4147-A177-3AD203B41FA5}">
                      <a16:colId xmlns:a16="http://schemas.microsoft.com/office/drawing/2014/main" val="20002"/>
                    </a:ext>
                  </a:extLst>
                </a:gridCol>
              </a:tblGrid>
              <a:tr h="349941">
                <a:tc>
                  <a:txBody>
                    <a:bodyPr/>
                    <a:lstStyle/>
                    <a:p>
                      <a:r>
                        <a:rPr lang="en-US" dirty="0" smtClean="0"/>
                        <a:t>Definition</a:t>
                      </a:r>
                      <a:endParaRPr lang="en-US" dirty="0"/>
                    </a:p>
                  </a:txBody>
                  <a:tcPr/>
                </a:tc>
                <a:tc>
                  <a:txBody>
                    <a:bodyPr/>
                    <a:lstStyle/>
                    <a:p>
                      <a:r>
                        <a:rPr lang="en-US" dirty="0" smtClean="0"/>
                        <a:t>Potential Unintended</a:t>
                      </a:r>
                      <a:r>
                        <a:rPr lang="en-US" baseline="0" dirty="0" smtClean="0"/>
                        <a:t> Consequence</a:t>
                      </a:r>
                      <a:endParaRPr lang="en-US" dirty="0"/>
                    </a:p>
                  </a:txBody>
                  <a:tcPr/>
                </a:tc>
                <a:tc>
                  <a:txBody>
                    <a:bodyPr/>
                    <a:lstStyle/>
                    <a:p>
                      <a:r>
                        <a:rPr lang="en-US" dirty="0" smtClean="0"/>
                        <a:t>Discussion Question(s)</a:t>
                      </a:r>
                      <a:endParaRPr lang="en-US" dirty="0"/>
                    </a:p>
                  </a:txBody>
                  <a:tcPr/>
                </a:tc>
                <a:extLst>
                  <a:ext uri="{0D108BD9-81ED-4DB2-BD59-A6C34878D82A}">
                    <a16:rowId xmlns:a16="http://schemas.microsoft.com/office/drawing/2014/main" val="10000"/>
                  </a:ext>
                </a:extLst>
              </a:tr>
              <a:tr h="1639451">
                <a:tc>
                  <a:txBody>
                    <a:bodyPr/>
                    <a:lstStyle/>
                    <a:p>
                      <a:r>
                        <a:rPr lang="en-US" dirty="0" smtClean="0"/>
                        <a:t>In-field: endorsed</a:t>
                      </a:r>
                      <a:endParaRPr lang="en-US" dirty="0"/>
                    </a:p>
                  </a:txBody>
                  <a:tcPr/>
                </a:tc>
                <a:tc>
                  <a:txBody>
                    <a:bodyPr/>
                    <a:lstStyle/>
                    <a:p>
                      <a:r>
                        <a:rPr lang="en-US" dirty="0" smtClean="0"/>
                        <a:t>Teachers</a:t>
                      </a:r>
                      <a:r>
                        <a:rPr lang="en-US" baseline="0" dirty="0" smtClean="0"/>
                        <a:t> in schools with waivers from licensure (charter schools) would largely be counted as ‘out-of-field’.</a:t>
                      </a:r>
                      <a:endParaRPr lang="en-US" dirty="0"/>
                    </a:p>
                  </a:txBody>
                  <a:tcPr/>
                </a:tc>
                <a:tc>
                  <a:txBody>
                    <a:bodyPr/>
                    <a:lstStyle/>
                    <a:p>
                      <a:r>
                        <a:rPr lang="en-US" dirty="0" smtClean="0"/>
                        <a:t>Should we identify a unique definition for waiver</a:t>
                      </a:r>
                      <a:r>
                        <a:rPr lang="en-US" baseline="0" dirty="0" smtClean="0"/>
                        <a:t> (including public and charter) schools?</a:t>
                      </a:r>
                    </a:p>
                    <a:p>
                      <a:r>
                        <a:rPr lang="en-US" baseline="0" dirty="0" smtClean="0"/>
                        <a:t>If so, what should it include?</a:t>
                      </a:r>
                      <a:endParaRPr lang="en-US" dirty="0"/>
                    </a:p>
                  </a:txBody>
                  <a:tcPr/>
                </a:tc>
                <a:extLst>
                  <a:ext uri="{0D108BD9-81ED-4DB2-BD59-A6C34878D82A}">
                    <a16:rowId xmlns:a16="http://schemas.microsoft.com/office/drawing/2014/main" val="10001"/>
                  </a:ext>
                </a:extLst>
              </a:tr>
              <a:tr h="1639451">
                <a:tc>
                  <a:txBody>
                    <a:bodyPr/>
                    <a:lstStyle/>
                    <a:p>
                      <a:r>
                        <a:rPr lang="en-US" dirty="0" smtClean="0"/>
                        <a:t>In-field: endorsed</a:t>
                      </a:r>
                      <a:endParaRPr lang="en-US" dirty="0"/>
                    </a:p>
                  </a:txBody>
                  <a:tcPr/>
                </a:tc>
                <a:tc>
                  <a:txBody>
                    <a:bodyPr/>
                    <a:lstStyle/>
                    <a:p>
                      <a:r>
                        <a:rPr lang="en-US" dirty="0" smtClean="0"/>
                        <a:t>Teachers who were considered</a:t>
                      </a:r>
                      <a:r>
                        <a:rPr lang="en-US" baseline="0" dirty="0" smtClean="0"/>
                        <a:t> ‘highly qualified’ under NCLB without the endorsement may be then counted as ‘out-of-field’ until they apply for and meet endorsement standards.</a:t>
                      </a:r>
                      <a:endParaRPr lang="en-US" dirty="0"/>
                    </a:p>
                  </a:txBody>
                  <a:tcPr/>
                </a:tc>
                <a:tc>
                  <a:txBody>
                    <a:bodyPr/>
                    <a:lstStyle/>
                    <a:p>
                      <a:r>
                        <a:rPr lang="en-US" dirty="0" smtClean="0"/>
                        <a:t>Can we live with this unintended</a:t>
                      </a:r>
                      <a:r>
                        <a:rPr lang="en-US" baseline="0" dirty="0" smtClean="0"/>
                        <a:t> consequence in the short-term while we flesh out additional pathways to add endorsements?</a:t>
                      </a:r>
                      <a:endParaRPr lang="en-US" dirty="0"/>
                    </a:p>
                  </a:txBody>
                  <a:tcPr/>
                </a:tc>
                <a:extLst>
                  <a:ext uri="{0D108BD9-81ED-4DB2-BD59-A6C34878D82A}">
                    <a16:rowId xmlns:a16="http://schemas.microsoft.com/office/drawing/2014/main" val="10002"/>
                  </a:ext>
                </a:extLst>
              </a:tr>
              <a:tr h="1362258">
                <a:tc>
                  <a:txBody>
                    <a:bodyPr/>
                    <a:lstStyle/>
                    <a:p>
                      <a:r>
                        <a:rPr lang="en-US" dirty="0" smtClean="0">
                          <a:solidFill>
                            <a:schemeClr val="tx1"/>
                          </a:solidFill>
                        </a:rPr>
                        <a:t>In</a:t>
                      </a:r>
                      <a:r>
                        <a:rPr lang="en-US" baseline="0" dirty="0" smtClean="0">
                          <a:solidFill>
                            <a:schemeClr val="tx1"/>
                          </a:solidFill>
                        </a:rPr>
                        <a:t>experienced</a:t>
                      </a:r>
                      <a:endParaRPr lang="en-US" dirty="0">
                        <a:solidFill>
                          <a:schemeClr val="tx1"/>
                        </a:solidFill>
                      </a:endParaRPr>
                    </a:p>
                  </a:txBody>
                  <a:tcPr/>
                </a:tc>
                <a:tc>
                  <a:txBody>
                    <a:bodyPr/>
                    <a:lstStyle/>
                    <a:p>
                      <a:r>
                        <a:rPr lang="en-US" dirty="0" smtClean="0">
                          <a:solidFill>
                            <a:schemeClr val="tx1"/>
                          </a:solidFill>
                        </a:rPr>
                        <a:t>Is</a:t>
                      </a:r>
                      <a:r>
                        <a:rPr lang="en-US" baseline="0" dirty="0" smtClean="0">
                          <a:solidFill>
                            <a:schemeClr val="tx1"/>
                          </a:solidFill>
                        </a:rPr>
                        <a:t> there truly an e</a:t>
                      </a:r>
                      <a:r>
                        <a:rPr lang="en-US" dirty="0" smtClean="0">
                          <a:solidFill>
                            <a:schemeClr val="tx1"/>
                          </a:solidFill>
                        </a:rPr>
                        <a:t>quitable application</a:t>
                      </a:r>
                      <a:r>
                        <a:rPr lang="en-US" baseline="0" dirty="0" smtClean="0">
                          <a:solidFill>
                            <a:schemeClr val="tx1"/>
                          </a:solidFill>
                        </a:rPr>
                        <a:t> of experience for all educators. </a:t>
                      </a:r>
                      <a:endParaRPr lang="en-US" dirty="0">
                        <a:solidFill>
                          <a:schemeClr val="tx1"/>
                        </a:solidFill>
                      </a:endParaRPr>
                    </a:p>
                  </a:txBody>
                  <a:tcPr/>
                </a:tc>
                <a:tc>
                  <a:txBody>
                    <a:bodyPr/>
                    <a:lstStyle/>
                    <a:p>
                      <a:r>
                        <a:rPr lang="en-US" dirty="0" smtClean="0"/>
                        <a:t>What</a:t>
                      </a:r>
                      <a:r>
                        <a:rPr lang="en-US" baseline="0" dirty="0" smtClean="0"/>
                        <a:t> criteria counts as 0-2 years of experience? Does part time or .25 time count for two full years just as a full time 100% teacher?</a:t>
                      </a:r>
                      <a:endParaRPr lang="en-US" dirty="0"/>
                    </a:p>
                  </a:txBody>
                  <a:tcPr/>
                </a:tc>
                <a:extLst>
                  <a:ext uri="{0D108BD9-81ED-4DB2-BD59-A6C34878D82A}">
                    <a16:rowId xmlns:a16="http://schemas.microsoft.com/office/drawing/2014/main" val="10003"/>
                  </a:ext>
                </a:extLst>
              </a:tr>
            </a:tbl>
          </a:graphicData>
        </a:graphic>
      </p:graphicFrame>
      <p:sp>
        <p:nvSpPr>
          <p:cNvPr id="3" name="Title 2"/>
          <p:cNvSpPr>
            <a:spLocks noGrp="1"/>
          </p:cNvSpPr>
          <p:nvPr>
            <p:ph type="title"/>
          </p:nvPr>
        </p:nvSpPr>
        <p:spPr/>
        <p:txBody>
          <a:bodyPr/>
          <a:lstStyle/>
          <a:p>
            <a:r>
              <a:rPr lang="en-US" dirty="0" smtClean="0"/>
              <a:t>Potential Unintended Consequences</a:t>
            </a:r>
            <a:endParaRPr lang="en-US" dirty="0"/>
          </a:p>
        </p:txBody>
      </p:sp>
    </p:spTree>
    <p:extLst>
      <p:ext uri="{BB962C8B-B14F-4D97-AF65-F5344CB8AC3E}">
        <p14:creationId xmlns:p14="http://schemas.microsoft.com/office/powerpoint/2010/main" val="35598392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pPr marL="0" indent="0">
              <a:buNone/>
            </a:pPr>
            <a:r>
              <a:rPr lang="en-US" dirty="0" smtClean="0"/>
              <a:t>Feedback for the Spoke Committee</a:t>
            </a:r>
          </a:p>
          <a:p>
            <a:r>
              <a:rPr lang="en-US" dirty="0" smtClean="0"/>
              <a:t>If we define in-field as an educator who holds an endorsement in that content, what could this mean in different contexts for our districts?</a:t>
            </a:r>
          </a:p>
          <a:p>
            <a:r>
              <a:rPr lang="en-US" dirty="0" smtClean="0">
                <a:solidFill>
                  <a:schemeClr val="tx1"/>
                </a:solidFill>
              </a:rPr>
              <a:t>If </a:t>
            </a:r>
            <a:r>
              <a:rPr lang="en-US" dirty="0">
                <a:solidFill>
                  <a:schemeClr val="tx1"/>
                </a:solidFill>
              </a:rPr>
              <a:t>we use </a:t>
            </a:r>
            <a:r>
              <a:rPr lang="en-US" dirty="0" smtClean="0">
                <a:solidFill>
                  <a:schemeClr val="tx1"/>
                </a:solidFill>
              </a:rPr>
              <a:t>the definition of experienced to include all educators with 2 or more years of teaching, </a:t>
            </a:r>
            <a:r>
              <a:rPr lang="en-US" dirty="0">
                <a:solidFill>
                  <a:schemeClr val="tx1"/>
                </a:solidFill>
              </a:rPr>
              <a:t>then how </a:t>
            </a:r>
            <a:r>
              <a:rPr lang="en-US" dirty="0" smtClean="0">
                <a:solidFill>
                  <a:schemeClr val="tx1"/>
                </a:solidFill>
              </a:rPr>
              <a:t>could </a:t>
            </a:r>
            <a:r>
              <a:rPr lang="en-US" dirty="0">
                <a:solidFill>
                  <a:schemeClr val="tx1"/>
                </a:solidFill>
              </a:rPr>
              <a:t>this impact retention and </a:t>
            </a:r>
            <a:r>
              <a:rPr lang="en-US" dirty="0" smtClean="0">
                <a:solidFill>
                  <a:schemeClr val="tx1"/>
                </a:solidFill>
              </a:rPr>
              <a:t>recruitment?</a:t>
            </a:r>
          </a:p>
          <a:p>
            <a:r>
              <a:rPr lang="en-US" dirty="0" smtClean="0">
                <a:solidFill>
                  <a:schemeClr val="tx1"/>
                </a:solidFill>
              </a:rPr>
              <a:t>If we keep current paraprofessional requirements, what are the implications for the field?</a:t>
            </a:r>
            <a:endParaRPr lang="en-US" dirty="0">
              <a:solidFill>
                <a:schemeClr val="tx1"/>
              </a:solidFill>
            </a:endParaRPr>
          </a:p>
          <a:p>
            <a:r>
              <a:rPr lang="en-US" dirty="0">
                <a:solidFill>
                  <a:schemeClr val="tx1"/>
                </a:solidFill>
              </a:rPr>
              <a:t>What is needed to have an experienced, effective and </a:t>
            </a:r>
            <a:r>
              <a:rPr lang="en-US" dirty="0" smtClean="0">
                <a:solidFill>
                  <a:schemeClr val="tx1"/>
                </a:solidFill>
              </a:rPr>
              <a:t>in-field </a:t>
            </a:r>
            <a:r>
              <a:rPr lang="en-US" dirty="0">
                <a:solidFill>
                  <a:schemeClr val="tx1"/>
                </a:solidFill>
              </a:rPr>
              <a:t>educator in front of </a:t>
            </a:r>
            <a:r>
              <a:rPr lang="en-US" dirty="0" smtClean="0">
                <a:solidFill>
                  <a:schemeClr val="tx1"/>
                </a:solidFill>
              </a:rPr>
              <a:t>students?</a:t>
            </a:r>
            <a:endParaRPr lang="en-US" dirty="0">
              <a:solidFill>
                <a:schemeClr val="tx1"/>
              </a:solidFill>
            </a:endParaRPr>
          </a:p>
          <a:p>
            <a:pPr lvl="1"/>
            <a:endParaRPr lang="en-US" dirty="0" smtClean="0"/>
          </a:p>
          <a:p>
            <a:pPr marL="0" indent="0">
              <a:buNone/>
            </a:pPr>
            <a:endParaRPr lang="en-US" dirty="0"/>
          </a:p>
        </p:txBody>
      </p:sp>
      <p:sp>
        <p:nvSpPr>
          <p:cNvPr id="2" name="Title 1"/>
          <p:cNvSpPr>
            <a:spLocks noGrp="1"/>
          </p:cNvSpPr>
          <p:nvPr>
            <p:ph type="title"/>
          </p:nvPr>
        </p:nvSpPr>
        <p:spPr/>
        <p:txBody>
          <a:bodyPr/>
          <a:lstStyle/>
          <a:p>
            <a:r>
              <a:rPr lang="en-US" dirty="0" smtClean="0"/>
              <a:t>Discussion Questions</a:t>
            </a:r>
            <a:endParaRPr lang="en-US" dirty="0"/>
          </a:p>
        </p:txBody>
      </p:sp>
    </p:spTree>
    <p:extLst>
      <p:ext uri="{BB962C8B-B14F-4D97-AF65-F5344CB8AC3E}">
        <p14:creationId xmlns:p14="http://schemas.microsoft.com/office/powerpoint/2010/main" val="36698392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Thank you for your time and insight today! </a:t>
            </a:r>
          </a:p>
          <a:p>
            <a:r>
              <a:rPr lang="en-US" dirty="0" smtClean="0"/>
              <a:t>For more information, contact the Effective Instruction and Leadership Spoke Committee leads:</a:t>
            </a:r>
          </a:p>
          <a:p>
            <a:pPr lvl="1"/>
            <a:r>
              <a:rPr lang="en-US" dirty="0"/>
              <a:t>Colleen </a:t>
            </a:r>
            <a:r>
              <a:rPr lang="en-US" dirty="0" smtClean="0"/>
              <a:t>O'Neil</a:t>
            </a:r>
            <a:r>
              <a:rPr lang="en-US" dirty="0"/>
              <a:t/>
            </a:r>
            <a:br>
              <a:rPr lang="en-US" dirty="0"/>
            </a:br>
            <a:r>
              <a:rPr lang="en-US" sz="2000" dirty="0"/>
              <a:t>(303) 866-6945 | </a:t>
            </a:r>
            <a:r>
              <a:rPr lang="en-US" sz="2000" dirty="0" smtClean="0"/>
              <a:t>Oneil_C@cde.state.co.us   </a:t>
            </a:r>
            <a:endParaRPr lang="en-US" sz="2000" dirty="0"/>
          </a:p>
          <a:p>
            <a:pPr lvl="1"/>
            <a:r>
              <a:rPr lang="en-US" dirty="0"/>
              <a:t>Jennifer Simons</a:t>
            </a:r>
            <a:br>
              <a:rPr lang="en-US" dirty="0"/>
            </a:br>
            <a:r>
              <a:rPr lang="en-US" sz="2000" dirty="0"/>
              <a:t>(303) 866-3905 | </a:t>
            </a:r>
            <a:r>
              <a:rPr lang="en-US" sz="2000" dirty="0" smtClean="0"/>
              <a:t>Simons_J@cde.state.co.us </a:t>
            </a:r>
            <a:endParaRPr lang="en-US" dirty="0" smtClean="0"/>
          </a:p>
          <a:p>
            <a:endParaRPr lang="en-US" dirty="0"/>
          </a:p>
        </p:txBody>
      </p:sp>
      <p:sp>
        <p:nvSpPr>
          <p:cNvPr id="3" name="Title 2"/>
          <p:cNvSpPr>
            <a:spLocks noGrp="1"/>
          </p:cNvSpPr>
          <p:nvPr>
            <p:ph type="title"/>
          </p:nvPr>
        </p:nvSpPr>
        <p:spPr/>
        <p:txBody>
          <a:bodyPr/>
          <a:lstStyle/>
          <a:p>
            <a:r>
              <a:rPr lang="en-US" dirty="0" smtClean="0"/>
              <a:t>Thank You and </a:t>
            </a:r>
            <a:br>
              <a:rPr lang="en-US" dirty="0" smtClean="0"/>
            </a:br>
            <a:r>
              <a:rPr lang="en-US" dirty="0" smtClean="0"/>
              <a:t>Contact Information</a:t>
            </a:r>
            <a:endParaRPr lang="en-US" dirty="0"/>
          </a:p>
        </p:txBody>
      </p:sp>
    </p:spTree>
    <p:extLst>
      <p:ext uri="{BB962C8B-B14F-4D97-AF65-F5344CB8AC3E}">
        <p14:creationId xmlns:p14="http://schemas.microsoft.com/office/powerpoint/2010/main" val="18681354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0999" y="1740194"/>
            <a:ext cx="8341851" cy="3378457"/>
          </a:xfrm>
        </p:spPr>
        <p:txBody>
          <a:bodyPr/>
          <a:lstStyle/>
          <a:p>
            <a:r>
              <a:rPr lang="en-US" dirty="0" smtClean="0"/>
              <a:t>Title Programs Spoke Committee</a:t>
            </a:r>
            <a:br>
              <a:rPr lang="en-US" dirty="0" smtClean="0"/>
            </a:br>
            <a:r>
              <a:rPr lang="en-US" dirty="0" smtClean="0"/>
              <a:t/>
            </a:r>
            <a:br>
              <a:rPr lang="en-US" dirty="0" smtClean="0"/>
            </a:br>
            <a:r>
              <a:rPr lang="en-US" dirty="0" smtClean="0"/>
              <a:t>Overview</a:t>
            </a:r>
            <a:endParaRPr lang="en-US" dirty="0"/>
          </a:p>
        </p:txBody>
      </p:sp>
    </p:spTree>
    <p:extLst>
      <p:ext uri="{BB962C8B-B14F-4D97-AF65-F5344CB8AC3E}">
        <p14:creationId xmlns:p14="http://schemas.microsoft.com/office/powerpoint/2010/main" val="337589810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 brief introduction to the programs for which we are applying as part of our ESSA state plan</a:t>
            </a:r>
          </a:p>
          <a:p>
            <a:pPr lvl="1">
              <a:buFont typeface="Wingdings" panose="05000000000000000000" pitchFamily="2" charset="2"/>
              <a:buChar char="§"/>
            </a:pPr>
            <a:r>
              <a:rPr lang="en-US" dirty="0"/>
              <a:t>The purposes of the </a:t>
            </a:r>
            <a:r>
              <a:rPr lang="en-US" dirty="0" smtClean="0"/>
              <a:t>programs.</a:t>
            </a:r>
            <a:endParaRPr lang="en-US" dirty="0"/>
          </a:p>
          <a:p>
            <a:pPr lvl="1">
              <a:buFont typeface="Wingdings" panose="05000000000000000000" pitchFamily="2" charset="2"/>
              <a:buChar char="§"/>
            </a:pPr>
            <a:r>
              <a:rPr lang="en-US" dirty="0" smtClean="0"/>
              <a:t>How much money does the state and do local school districts receive under the programs?</a:t>
            </a:r>
          </a:p>
          <a:p>
            <a:pPr lvl="1">
              <a:buFont typeface="Wingdings" panose="05000000000000000000" pitchFamily="2" charset="2"/>
              <a:buChar char="§"/>
            </a:pPr>
            <a:r>
              <a:rPr lang="en-US" dirty="0" smtClean="0"/>
              <a:t>How does funding flow – competitive v. formula?</a:t>
            </a:r>
          </a:p>
          <a:p>
            <a:pPr lvl="1">
              <a:buFont typeface="Wingdings" panose="05000000000000000000" pitchFamily="2" charset="2"/>
              <a:buChar char="§"/>
            </a:pPr>
            <a:endParaRPr lang="en-US" dirty="0"/>
          </a:p>
        </p:txBody>
      </p:sp>
      <p:sp>
        <p:nvSpPr>
          <p:cNvPr id="3" name="Title 2"/>
          <p:cNvSpPr>
            <a:spLocks noGrp="1"/>
          </p:cNvSpPr>
          <p:nvPr>
            <p:ph type="title"/>
          </p:nvPr>
        </p:nvSpPr>
        <p:spPr/>
        <p:txBody>
          <a:bodyPr/>
          <a:lstStyle/>
          <a:p>
            <a:r>
              <a:rPr lang="en-US" dirty="0" smtClean="0"/>
              <a:t>Introduction to ESSA Title Programs</a:t>
            </a:r>
            <a:endParaRPr lang="en-US" dirty="0"/>
          </a:p>
        </p:txBody>
      </p:sp>
    </p:spTree>
    <p:extLst>
      <p:ext uri="{BB962C8B-B14F-4D97-AF65-F5344CB8AC3E}">
        <p14:creationId xmlns:p14="http://schemas.microsoft.com/office/powerpoint/2010/main" val="1448221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200" dirty="0" smtClean="0">
                <a:solidFill>
                  <a:srgbClr val="000000"/>
                </a:solidFill>
              </a:rPr>
              <a:t>Required Assessments</a:t>
            </a:r>
          </a:p>
          <a:p>
            <a:r>
              <a:rPr lang="en-US" sz="3200" dirty="0" smtClean="0">
                <a:solidFill>
                  <a:srgbClr val="000000"/>
                </a:solidFill>
              </a:rPr>
              <a:t>Participation Trend</a:t>
            </a:r>
          </a:p>
          <a:p>
            <a:r>
              <a:rPr lang="en-US" sz="3200" dirty="0" smtClean="0">
                <a:solidFill>
                  <a:srgbClr val="000000"/>
                </a:solidFill>
              </a:rPr>
              <a:t>Key ESSA Changes from NCLB</a:t>
            </a:r>
          </a:p>
          <a:p>
            <a:r>
              <a:rPr lang="en-US" sz="3200" dirty="0">
                <a:solidFill>
                  <a:srgbClr val="000000"/>
                </a:solidFill>
              </a:rPr>
              <a:t>Proposed </a:t>
            </a:r>
            <a:r>
              <a:rPr lang="en-US" sz="3200" dirty="0" smtClean="0">
                <a:solidFill>
                  <a:srgbClr val="000000"/>
                </a:solidFill>
              </a:rPr>
              <a:t>Regulations: Innovative </a:t>
            </a:r>
            <a:r>
              <a:rPr lang="en-US" sz="3200" dirty="0">
                <a:solidFill>
                  <a:srgbClr val="000000"/>
                </a:solidFill>
              </a:rPr>
              <a:t>Assessment Demonstration Authority</a:t>
            </a:r>
            <a:endParaRPr lang="en-US" sz="3200" dirty="0" smtClean="0">
              <a:solidFill>
                <a:srgbClr val="000000"/>
              </a:solidFill>
            </a:endParaRPr>
          </a:p>
          <a:p>
            <a:endParaRPr lang="en-US" sz="2400" dirty="0" smtClean="0">
              <a:solidFill>
                <a:srgbClr val="000000"/>
              </a:solidFill>
            </a:endParaRPr>
          </a:p>
          <a:p>
            <a:pPr lvl="1"/>
            <a:endParaRPr lang="en-US" dirty="0" smtClean="0"/>
          </a:p>
          <a:p>
            <a:pPr lvl="1"/>
            <a:endParaRPr lang="en-US" dirty="0" smtClean="0"/>
          </a:p>
          <a:p>
            <a:endParaRPr lang="en-US" dirty="0"/>
          </a:p>
        </p:txBody>
      </p:sp>
      <p:sp>
        <p:nvSpPr>
          <p:cNvPr id="3" name="Title 2"/>
          <p:cNvSpPr>
            <a:spLocks noGrp="1"/>
          </p:cNvSpPr>
          <p:nvPr>
            <p:ph type="title"/>
          </p:nvPr>
        </p:nvSpPr>
        <p:spPr/>
        <p:txBody>
          <a:bodyPr/>
          <a:lstStyle/>
          <a:p>
            <a:r>
              <a:rPr lang="en-US" dirty="0" smtClean="0"/>
              <a:t>Assessment Agenda</a:t>
            </a:r>
            <a:endParaRPr lang="en-US" dirty="0"/>
          </a:p>
        </p:txBody>
      </p:sp>
    </p:spTree>
    <p:extLst>
      <p:ext uri="{BB962C8B-B14F-4D97-AF65-F5344CB8AC3E}">
        <p14:creationId xmlns:p14="http://schemas.microsoft.com/office/powerpoint/2010/main" val="17083968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Title Programs</a:t>
            </a:r>
            <a:endParaRPr lang="en-US" dirty="0"/>
          </a:p>
        </p:txBody>
      </p:sp>
      <p:sp>
        <p:nvSpPr>
          <p:cNvPr id="3" name="Content Placeholder 5"/>
          <p:cNvSpPr txBox="1">
            <a:spLocks/>
          </p:cNvSpPr>
          <p:nvPr/>
        </p:nvSpPr>
        <p:spPr>
          <a:xfrm>
            <a:off x="380999" y="1719071"/>
            <a:ext cx="8407893" cy="4407408"/>
          </a:xfrm>
          <a:prstGeom prst="rect">
            <a:avLst/>
          </a:prstGeom>
        </p:spPr>
        <p:txBody>
          <a:bodyPr/>
          <a:lstStyle>
            <a:lvl1pPr marL="502920" indent="-457200" algn="l" defTabSz="914400" rtl="0" eaLnBrk="1" latinLnBrk="0" hangingPunct="1">
              <a:spcBef>
                <a:spcPct val="20000"/>
              </a:spcBef>
              <a:buClr>
                <a:schemeClr val="accent1"/>
              </a:buClr>
              <a:buSzPct val="110000"/>
              <a:buFont typeface="Wingdings" charset="2"/>
              <a:buChar char="§"/>
              <a:defRPr sz="2400" b="1" kern="1200" spc="150" baseline="0">
                <a:solidFill>
                  <a:srgbClr val="5C6670"/>
                </a:solidFill>
                <a:latin typeface="+mn-lt"/>
                <a:ea typeface="+mn-ea"/>
                <a:cs typeface="+mn-cs"/>
              </a:defRPr>
            </a:lvl1pPr>
            <a:lvl2pPr marL="822960" indent="-457200" algn="l" defTabSz="914400" rtl="0" eaLnBrk="1" latinLnBrk="0" hangingPunct="1">
              <a:spcBef>
                <a:spcPct val="20000"/>
              </a:spcBef>
              <a:buClr>
                <a:schemeClr val="accent2"/>
              </a:buClr>
              <a:buSzPct val="110000"/>
              <a:buFont typeface="Wingdings" charset="2"/>
              <a:buChar char="§"/>
              <a:defRPr sz="2200" kern="1200" spc="100" baseline="0">
                <a:solidFill>
                  <a:srgbClr val="5C6670"/>
                </a:solidFill>
                <a:latin typeface="+mn-lt"/>
                <a:ea typeface="+mn-ea"/>
                <a:cs typeface="+mn-cs"/>
              </a:defRPr>
            </a:lvl2pPr>
            <a:lvl3pPr marL="925830" indent="-285750" algn="l" defTabSz="914400" rtl="0" eaLnBrk="1" latinLnBrk="0" hangingPunct="1">
              <a:spcBef>
                <a:spcPct val="20000"/>
              </a:spcBef>
              <a:buClr>
                <a:schemeClr val="accent3"/>
              </a:buClr>
              <a:buSzPct val="110000"/>
              <a:buFont typeface="Wingdings" charset="2"/>
              <a:buChar char="§"/>
              <a:defRPr sz="2000" kern="1200" spc="100" baseline="0">
                <a:solidFill>
                  <a:srgbClr val="5C6670"/>
                </a:solidFill>
                <a:latin typeface="+mn-lt"/>
                <a:ea typeface="+mn-ea"/>
                <a:cs typeface="+mn-cs"/>
              </a:defRPr>
            </a:lvl3pPr>
            <a:lvl4pPr marL="1200150" indent="-285750" algn="l" defTabSz="914400" rtl="0" eaLnBrk="1" latinLnBrk="0" hangingPunct="1">
              <a:spcBef>
                <a:spcPct val="20000"/>
              </a:spcBef>
              <a:buClr>
                <a:schemeClr val="accent4"/>
              </a:buClr>
              <a:buSzPct val="110000"/>
              <a:buFont typeface="Wingdings" charset="2"/>
              <a:buChar char="§"/>
              <a:defRPr sz="1800" kern="1200">
                <a:solidFill>
                  <a:srgbClr val="5C6670"/>
                </a:solidFill>
                <a:latin typeface="+mn-lt"/>
                <a:ea typeface="+mn-ea"/>
                <a:cs typeface="+mn-cs"/>
              </a:defRPr>
            </a:lvl4pPr>
            <a:lvl5pPr marL="1383030" indent="-285750" algn="l" defTabSz="914400" rtl="0" eaLnBrk="1" latinLnBrk="0" hangingPunct="1">
              <a:spcBef>
                <a:spcPct val="20000"/>
              </a:spcBef>
              <a:buClr>
                <a:schemeClr val="accent6"/>
              </a:buClr>
              <a:buSzPct val="110000"/>
              <a:buFont typeface="Wingdings" charset="2"/>
              <a:buChar char="§"/>
              <a:defRPr sz="1600" kern="1200" spc="10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231775" lvl="2" indent="-231775">
              <a:buFont typeface="Wingdings" panose="05000000000000000000" pitchFamily="2" charset="2"/>
              <a:buChar char="§"/>
            </a:pPr>
            <a:r>
              <a:rPr lang="en-US" sz="1800" kern="400" dirty="0" smtClean="0">
                <a:latin typeface="Calibri" panose="020F0502020204030204" pitchFamily="34" charset="0"/>
              </a:rPr>
              <a:t>Title I, Part A:  Improving Basic Programs Operated by State and Local Educational Agencies</a:t>
            </a:r>
          </a:p>
          <a:p>
            <a:pPr marL="231775" lvl="2" indent="-231775">
              <a:buFont typeface="Wingdings" panose="05000000000000000000" pitchFamily="2" charset="2"/>
              <a:buChar char="§"/>
            </a:pPr>
            <a:r>
              <a:rPr lang="en-US" sz="1800" kern="400" dirty="0" smtClean="0">
                <a:latin typeface="Calibri" panose="020F0502020204030204" pitchFamily="34" charset="0"/>
              </a:rPr>
              <a:t>Title I, Part B, Section 1201: Grants for State Assessments and Related Activities</a:t>
            </a:r>
          </a:p>
          <a:p>
            <a:pPr marL="231775" lvl="2" indent="-231775">
              <a:buFont typeface="Wingdings" panose="05000000000000000000" pitchFamily="2" charset="2"/>
              <a:buChar char="§"/>
            </a:pPr>
            <a:r>
              <a:rPr lang="en-US" sz="1800" kern="400" dirty="0" smtClean="0">
                <a:latin typeface="Calibri" panose="020F0502020204030204" pitchFamily="34" charset="0"/>
              </a:rPr>
              <a:t>Title I, Part C:  Education of Migratory Children</a:t>
            </a:r>
          </a:p>
          <a:p>
            <a:pPr marL="231775" lvl="2" indent="-231775">
              <a:buFont typeface="Wingdings" panose="05000000000000000000" pitchFamily="2" charset="2"/>
              <a:buChar char="§"/>
            </a:pPr>
            <a:r>
              <a:rPr lang="en-US" sz="1800" kern="400" dirty="0" smtClean="0">
                <a:latin typeface="Calibri" panose="020F0502020204030204" pitchFamily="34" charset="0"/>
              </a:rPr>
              <a:t>Title I, Part D:  Prevention and Intervention Programs for Children and Youth Who Are Neglected, Delinquent, or At-Risk</a:t>
            </a:r>
          </a:p>
          <a:p>
            <a:pPr marL="231775" lvl="2" indent="-231775">
              <a:buFont typeface="Wingdings" panose="05000000000000000000" pitchFamily="2" charset="2"/>
              <a:buChar char="§"/>
            </a:pPr>
            <a:r>
              <a:rPr lang="en-US" sz="1800" kern="400" dirty="0" smtClean="0">
                <a:latin typeface="Calibri" panose="020F0502020204030204" pitchFamily="34" charset="0"/>
              </a:rPr>
              <a:t>Title II, Part A:  Supporting Effective Instruction</a:t>
            </a:r>
          </a:p>
          <a:p>
            <a:pPr marL="231775" lvl="2" indent="-231775">
              <a:buFont typeface="Wingdings" panose="05000000000000000000" pitchFamily="2" charset="2"/>
              <a:buChar char="§"/>
            </a:pPr>
            <a:r>
              <a:rPr lang="en-US" sz="1800" kern="400" dirty="0" smtClean="0">
                <a:latin typeface="Calibri" panose="020F0502020204030204" pitchFamily="34" charset="0"/>
              </a:rPr>
              <a:t>Title III, Part A:  Language Instruction for English Learners and Immigrant Students</a:t>
            </a:r>
          </a:p>
          <a:p>
            <a:pPr marL="231775" lvl="2" indent="-231775">
              <a:buFont typeface="Wingdings" panose="05000000000000000000" pitchFamily="2" charset="2"/>
              <a:buChar char="§"/>
            </a:pPr>
            <a:r>
              <a:rPr lang="en-US" sz="1800" kern="400" dirty="0" smtClean="0">
                <a:latin typeface="Calibri" panose="020F0502020204030204" pitchFamily="34" charset="0"/>
              </a:rPr>
              <a:t>Title IV, Part A:  Student Support and Academic Enrichment Grants</a:t>
            </a:r>
          </a:p>
          <a:p>
            <a:pPr marL="231775" lvl="2" indent="-231775">
              <a:buFont typeface="Wingdings" panose="05000000000000000000" pitchFamily="2" charset="2"/>
              <a:buChar char="§"/>
            </a:pPr>
            <a:r>
              <a:rPr lang="en-US" sz="1800" kern="400" dirty="0" smtClean="0">
                <a:latin typeface="Calibri" panose="020F0502020204030204" pitchFamily="34" charset="0"/>
              </a:rPr>
              <a:t>Title IV, Part B:  21st Century Community Learning Centers</a:t>
            </a:r>
          </a:p>
          <a:p>
            <a:pPr marL="231775" lvl="2" indent="-231775">
              <a:buFont typeface="Wingdings" panose="05000000000000000000" pitchFamily="2" charset="2"/>
              <a:buChar char="§"/>
            </a:pPr>
            <a:r>
              <a:rPr lang="en-US" sz="1800" kern="400" dirty="0" smtClean="0">
                <a:latin typeface="Calibri" panose="020F0502020204030204" pitchFamily="34" charset="0"/>
              </a:rPr>
              <a:t>Title V, Part B, Subpart 2:  Rural and Low-Income School Program</a:t>
            </a:r>
          </a:p>
          <a:p>
            <a:pPr marL="231775" lvl="2" indent="-231775">
              <a:buFont typeface="Wingdings" panose="05000000000000000000" pitchFamily="2" charset="2"/>
              <a:buChar char="§"/>
            </a:pPr>
            <a:r>
              <a:rPr lang="en-US" sz="1800" kern="400" dirty="0" smtClean="0">
                <a:latin typeface="Calibri" panose="020F0502020204030204" pitchFamily="34" charset="0"/>
              </a:rPr>
              <a:t>Title VII, Subpart B of the McKinney Vento-Homeless Assistance Act: Education for Homeless Children and Youths</a:t>
            </a:r>
            <a:endParaRPr lang="en-US" sz="1800" kern="400" dirty="0">
              <a:latin typeface="Calibri" panose="020F0502020204030204" pitchFamily="34" charset="0"/>
            </a:endParaRPr>
          </a:p>
        </p:txBody>
      </p:sp>
    </p:spTree>
    <p:extLst>
      <p:ext uri="{BB962C8B-B14F-4D97-AF65-F5344CB8AC3E}">
        <p14:creationId xmlns:p14="http://schemas.microsoft.com/office/powerpoint/2010/main" val="179872358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Wingdings" panose="05000000000000000000" pitchFamily="2" charset="2"/>
              <a:buChar char="§"/>
            </a:pPr>
            <a:r>
              <a:rPr lang="en-US" sz="2200" kern="400" dirty="0">
                <a:latin typeface="Calibri" panose="020F0502020204030204" pitchFamily="34" charset="0"/>
              </a:rPr>
              <a:t>Title I, Part A:  Improving Basic Programs Operated by State and Local Educational </a:t>
            </a:r>
            <a:r>
              <a:rPr lang="en-US" sz="2200" kern="400" dirty="0" smtClean="0">
                <a:latin typeface="Calibri" panose="020F0502020204030204" pitchFamily="34" charset="0"/>
              </a:rPr>
              <a:t>Agencie</a:t>
            </a:r>
            <a:r>
              <a:rPr lang="en-US" kern="400" dirty="0" smtClean="0">
                <a:latin typeface="Calibri" panose="020F0502020204030204" pitchFamily="34" charset="0"/>
              </a:rPr>
              <a:t>s</a:t>
            </a:r>
          </a:p>
          <a:p>
            <a:pPr lvl="1">
              <a:buFont typeface="Wingdings" panose="05000000000000000000" pitchFamily="2" charset="2"/>
              <a:buChar char="§"/>
            </a:pPr>
            <a:r>
              <a:rPr lang="en-US" kern="400" dirty="0" smtClean="0">
                <a:latin typeface="Calibri" panose="020F0502020204030204" pitchFamily="34" charset="0"/>
              </a:rPr>
              <a:t>CDE Coordinator – Brad Bylsma</a:t>
            </a:r>
          </a:p>
          <a:p>
            <a:pPr lvl="1">
              <a:buFont typeface="Wingdings" panose="05000000000000000000" pitchFamily="2" charset="2"/>
              <a:buChar char="§"/>
            </a:pPr>
            <a:r>
              <a:rPr lang="en-US" kern="400" dirty="0" smtClean="0">
                <a:latin typeface="Calibri" panose="020F0502020204030204" pitchFamily="34" charset="0"/>
              </a:rPr>
              <a:t>To provide all children significant opportunity to receive a fair, equitable, and high quality education and to close achievement gaps.</a:t>
            </a:r>
          </a:p>
          <a:p>
            <a:pPr lvl="1">
              <a:buFont typeface="Wingdings" panose="05000000000000000000" pitchFamily="2" charset="2"/>
              <a:buChar char="§"/>
            </a:pPr>
            <a:r>
              <a:rPr lang="en-US" kern="400" dirty="0" smtClean="0">
                <a:latin typeface="Calibri" panose="020F0502020204030204" pitchFamily="34" charset="0"/>
              </a:rPr>
              <a:t>CDE administrative and state level funds = $1,379,020</a:t>
            </a:r>
          </a:p>
          <a:p>
            <a:pPr lvl="1">
              <a:buFont typeface="Wingdings" panose="05000000000000000000" pitchFamily="2" charset="2"/>
              <a:buChar char="§"/>
            </a:pPr>
            <a:r>
              <a:rPr lang="en-US" kern="400" dirty="0" smtClean="0">
                <a:latin typeface="Calibri" panose="020F0502020204030204" pitchFamily="34" charset="0"/>
              </a:rPr>
              <a:t>Distribution funds = $142,202,423</a:t>
            </a:r>
            <a:endParaRPr lang="en-US" kern="400" dirty="0">
              <a:latin typeface="Calibri" panose="020F0502020204030204" pitchFamily="34" charset="0"/>
            </a:endParaRPr>
          </a:p>
          <a:p>
            <a:pPr marL="0" indent="-457200">
              <a:buFont typeface="Wingdings" panose="05000000000000000000" pitchFamily="2" charset="2"/>
              <a:buChar char="§"/>
            </a:pPr>
            <a:endParaRPr lang="en-US" kern="400" dirty="0">
              <a:latin typeface="Calibri" panose="020F0502020204030204" pitchFamily="34" charset="0"/>
            </a:endParaRPr>
          </a:p>
          <a:p>
            <a:endParaRPr lang="en-US" dirty="0"/>
          </a:p>
        </p:txBody>
      </p:sp>
      <p:sp>
        <p:nvSpPr>
          <p:cNvPr id="3" name="Title 2"/>
          <p:cNvSpPr>
            <a:spLocks noGrp="1"/>
          </p:cNvSpPr>
          <p:nvPr>
            <p:ph type="title"/>
          </p:nvPr>
        </p:nvSpPr>
        <p:spPr/>
        <p:txBody>
          <a:bodyPr/>
          <a:lstStyle/>
          <a:p>
            <a:r>
              <a:rPr lang="en-US" dirty="0" smtClean="0"/>
              <a:t>Formula Programs</a:t>
            </a:r>
            <a:endParaRPr lang="en-US" dirty="0"/>
          </a:p>
        </p:txBody>
      </p:sp>
    </p:spTree>
    <p:extLst>
      <p:ext uri="{BB962C8B-B14F-4D97-AF65-F5344CB8AC3E}">
        <p14:creationId xmlns:p14="http://schemas.microsoft.com/office/powerpoint/2010/main" val="11993700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457200">
              <a:buFont typeface="Wingdings" panose="05000000000000000000" pitchFamily="2" charset="2"/>
              <a:buChar char="§"/>
            </a:pPr>
            <a:r>
              <a:rPr lang="en-US" kern="400" dirty="0">
                <a:latin typeface="Calibri" panose="020F0502020204030204" pitchFamily="34" charset="0"/>
              </a:rPr>
              <a:t>Title I, Part D:  Prevention and Intervention Programs for Children </a:t>
            </a:r>
            <a:r>
              <a:rPr lang="en-US" kern="400" dirty="0" smtClean="0">
                <a:latin typeface="Calibri" panose="020F0502020204030204" pitchFamily="34" charset="0"/>
              </a:rPr>
              <a:t>and </a:t>
            </a:r>
            <a:r>
              <a:rPr lang="en-US" kern="400" dirty="0">
                <a:latin typeface="Calibri" panose="020F0502020204030204" pitchFamily="34" charset="0"/>
              </a:rPr>
              <a:t>Youth Who Are Neglected, Delinquent, or </a:t>
            </a:r>
            <a:r>
              <a:rPr lang="en-US" kern="400" dirty="0" smtClean="0">
                <a:latin typeface="Calibri" panose="020F0502020204030204" pitchFamily="34" charset="0"/>
              </a:rPr>
              <a:t>At-Risk</a:t>
            </a:r>
          </a:p>
          <a:p>
            <a:pPr lvl="1">
              <a:buFont typeface="Wingdings" panose="05000000000000000000" pitchFamily="2" charset="2"/>
              <a:buChar char="§"/>
            </a:pPr>
            <a:r>
              <a:rPr lang="en-US" kern="400" dirty="0" smtClean="0">
                <a:latin typeface="Calibri" panose="020F0502020204030204" pitchFamily="34" charset="0"/>
              </a:rPr>
              <a:t>CDE Coordinator - Brad Bylsma</a:t>
            </a:r>
          </a:p>
          <a:p>
            <a:pPr lvl="1">
              <a:buFont typeface="Wingdings" panose="05000000000000000000" pitchFamily="2" charset="2"/>
              <a:buChar char="§"/>
            </a:pPr>
            <a:r>
              <a:rPr lang="en-US" kern="400" dirty="0" smtClean="0">
                <a:latin typeface="Calibri" panose="020F0502020204030204" pitchFamily="34" charset="0"/>
              </a:rPr>
              <a:t>To improve educational services for children and youth in state and local institutions for neglected or delinquent children</a:t>
            </a:r>
          </a:p>
          <a:p>
            <a:pPr lvl="1">
              <a:buFont typeface="Wingdings" panose="05000000000000000000" pitchFamily="2" charset="2"/>
              <a:buChar char="§"/>
            </a:pPr>
            <a:r>
              <a:rPr lang="en-US" kern="400" dirty="0" smtClean="0">
                <a:latin typeface="Calibri" panose="020F0502020204030204" pitchFamily="34" charset="0"/>
              </a:rPr>
              <a:t>CDE state level and administrative funds = $0 (use regular Title I administrative funds)</a:t>
            </a:r>
          </a:p>
          <a:p>
            <a:pPr lvl="1">
              <a:buFont typeface="Wingdings" panose="05000000000000000000" pitchFamily="2" charset="2"/>
              <a:buChar char="§"/>
            </a:pPr>
            <a:r>
              <a:rPr lang="en-US" kern="400" dirty="0" smtClean="0">
                <a:latin typeface="Calibri" panose="020F0502020204030204" pitchFamily="34" charset="0"/>
              </a:rPr>
              <a:t>Distribution funds = $1,132,009</a:t>
            </a:r>
            <a:endParaRPr lang="en-US" kern="400" dirty="0">
              <a:latin typeface="Calibri" panose="020F0502020204030204" pitchFamily="34" charset="0"/>
            </a:endParaRPr>
          </a:p>
          <a:p>
            <a:pPr lvl="1">
              <a:buFont typeface="Wingdings" panose="05000000000000000000" pitchFamily="2" charset="2"/>
              <a:buChar char="§"/>
            </a:pPr>
            <a:endParaRPr lang="en-US" sz="2000" kern="400" dirty="0" smtClean="0">
              <a:latin typeface="Calibri" panose="020F0502020204030204" pitchFamily="34" charset="0"/>
            </a:endParaRPr>
          </a:p>
          <a:p>
            <a:pPr lvl="1">
              <a:buFont typeface="Wingdings" panose="05000000000000000000" pitchFamily="2" charset="2"/>
              <a:buChar char="§"/>
            </a:pPr>
            <a:endParaRPr lang="en-US" kern="400" dirty="0">
              <a:latin typeface="Calibri" panose="020F0502020204030204" pitchFamily="34" charset="0"/>
            </a:endParaRPr>
          </a:p>
          <a:p>
            <a:endParaRPr lang="en-US" dirty="0"/>
          </a:p>
        </p:txBody>
      </p:sp>
      <p:sp>
        <p:nvSpPr>
          <p:cNvPr id="3" name="Title 2"/>
          <p:cNvSpPr>
            <a:spLocks noGrp="1"/>
          </p:cNvSpPr>
          <p:nvPr>
            <p:ph type="title"/>
          </p:nvPr>
        </p:nvSpPr>
        <p:spPr/>
        <p:txBody>
          <a:bodyPr/>
          <a:lstStyle/>
          <a:p>
            <a:r>
              <a:rPr lang="en-US" dirty="0" smtClean="0"/>
              <a:t>Formula Programs</a:t>
            </a:r>
            <a:endParaRPr lang="en-US" dirty="0"/>
          </a:p>
        </p:txBody>
      </p:sp>
    </p:spTree>
    <p:extLst>
      <p:ext uri="{BB962C8B-B14F-4D97-AF65-F5344CB8AC3E}">
        <p14:creationId xmlns:p14="http://schemas.microsoft.com/office/powerpoint/2010/main" val="33899671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457200">
              <a:buFont typeface="Wingdings" panose="05000000000000000000" pitchFamily="2" charset="2"/>
              <a:buChar char="§"/>
            </a:pPr>
            <a:r>
              <a:rPr lang="en-US" kern="400" dirty="0">
                <a:latin typeface="Calibri" panose="020F0502020204030204" pitchFamily="34" charset="0"/>
              </a:rPr>
              <a:t>Title II, Part A:  </a:t>
            </a:r>
            <a:r>
              <a:rPr lang="en-US" dirty="0" smtClean="0"/>
              <a:t>Preparing, Training, and Recruiting High 	Quality Teachers, Principals, and Other School Leaders</a:t>
            </a:r>
            <a:endParaRPr lang="en-US" kern="400" dirty="0">
              <a:latin typeface="Calibri" panose="020F0502020204030204" pitchFamily="34" charset="0"/>
            </a:endParaRPr>
          </a:p>
          <a:p>
            <a:pPr lvl="1">
              <a:buFont typeface="Wingdings" panose="05000000000000000000" pitchFamily="2" charset="2"/>
              <a:buChar char="§"/>
            </a:pPr>
            <a:r>
              <a:rPr lang="en-US" kern="400" dirty="0">
                <a:latin typeface="Calibri" panose="020F0502020204030204" pitchFamily="34" charset="0"/>
              </a:rPr>
              <a:t>CDE Coordinator – Jennifer Simons</a:t>
            </a:r>
          </a:p>
          <a:p>
            <a:pPr lvl="1">
              <a:buFont typeface="Wingdings" panose="05000000000000000000" pitchFamily="2" charset="2"/>
              <a:buChar char="§"/>
            </a:pPr>
            <a:r>
              <a:rPr lang="en-US" kern="400" dirty="0">
                <a:latin typeface="Calibri" panose="020F0502020204030204" pitchFamily="34" charset="0"/>
              </a:rPr>
              <a:t>To improve the quality and effectiveness of teachers, principals, and other school </a:t>
            </a:r>
            <a:r>
              <a:rPr lang="en-US" kern="400" dirty="0" smtClean="0">
                <a:latin typeface="Calibri" panose="020F0502020204030204" pitchFamily="34" charset="0"/>
              </a:rPr>
              <a:t>leaders</a:t>
            </a:r>
          </a:p>
          <a:p>
            <a:pPr lvl="1">
              <a:buFont typeface="Wingdings" panose="05000000000000000000" pitchFamily="2" charset="2"/>
              <a:buChar char="§"/>
            </a:pPr>
            <a:r>
              <a:rPr lang="en-US" kern="400" dirty="0" smtClean="0">
                <a:latin typeface="Calibri" panose="020F0502020204030204" pitchFamily="34" charset="0"/>
              </a:rPr>
              <a:t>CDE state level and administrative funds = $864,579</a:t>
            </a:r>
          </a:p>
          <a:p>
            <a:pPr lvl="1">
              <a:buFont typeface="Wingdings" panose="05000000000000000000" pitchFamily="2" charset="2"/>
              <a:buChar char="§"/>
            </a:pPr>
            <a:r>
              <a:rPr lang="en-US" kern="400" dirty="0" smtClean="0">
                <a:latin typeface="Calibri" panose="020F0502020204030204" pitchFamily="34" charset="0"/>
              </a:rPr>
              <a:t>Distribution funds  = $23,399,610</a:t>
            </a:r>
          </a:p>
          <a:p>
            <a:pPr marL="0" indent="0">
              <a:buNone/>
            </a:pPr>
            <a:endParaRPr lang="en-US" kern="400" dirty="0">
              <a:latin typeface="Calibri" panose="020F0502020204030204" pitchFamily="34" charset="0"/>
            </a:endParaRPr>
          </a:p>
          <a:p>
            <a:endParaRPr lang="en-US" dirty="0"/>
          </a:p>
        </p:txBody>
      </p:sp>
      <p:sp>
        <p:nvSpPr>
          <p:cNvPr id="3" name="Title 2"/>
          <p:cNvSpPr>
            <a:spLocks noGrp="1"/>
          </p:cNvSpPr>
          <p:nvPr>
            <p:ph type="title"/>
          </p:nvPr>
        </p:nvSpPr>
        <p:spPr/>
        <p:txBody>
          <a:bodyPr/>
          <a:lstStyle/>
          <a:p>
            <a:r>
              <a:rPr lang="en-US" dirty="0" smtClean="0"/>
              <a:t>Formula Programs</a:t>
            </a:r>
            <a:endParaRPr lang="en-US" dirty="0"/>
          </a:p>
        </p:txBody>
      </p:sp>
    </p:spTree>
    <p:extLst>
      <p:ext uri="{BB962C8B-B14F-4D97-AF65-F5344CB8AC3E}">
        <p14:creationId xmlns:p14="http://schemas.microsoft.com/office/powerpoint/2010/main" val="1139057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Wingdings" panose="05000000000000000000" pitchFamily="2" charset="2"/>
              <a:buChar char="§"/>
            </a:pPr>
            <a:r>
              <a:rPr lang="en-US" kern="400" dirty="0">
                <a:latin typeface="Calibri" panose="020F0502020204030204" pitchFamily="34" charset="0"/>
              </a:rPr>
              <a:t> Title III, Part A:  Language Instruction for English Learners and Immigrant Students</a:t>
            </a:r>
          </a:p>
          <a:p>
            <a:pPr lvl="1">
              <a:buFont typeface="Wingdings" panose="05000000000000000000" pitchFamily="2" charset="2"/>
              <a:buChar char="§"/>
            </a:pPr>
            <a:r>
              <a:rPr lang="en-US" kern="400" dirty="0">
                <a:latin typeface="Calibri" panose="020F0502020204030204" pitchFamily="34" charset="0"/>
              </a:rPr>
              <a:t>CDE Coordinator – Morgan Cox</a:t>
            </a:r>
          </a:p>
          <a:p>
            <a:pPr lvl="1">
              <a:buFont typeface="Wingdings" panose="05000000000000000000" pitchFamily="2" charset="2"/>
              <a:buChar char="§"/>
            </a:pPr>
            <a:r>
              <a:rPr lang="en-US" kern="400" dirty="0">
                <a:latin typeface="Calibri" panose="020F0502020204030204" pitchFamily="34" charset="0"/>
              </a:rPr>
              <a:t>To help ensure that English learners, including immigrant children, attain English proficiency and develop high levels of academic achievement in </a:t>
            </a:r>
            <a:r>
              <a:rPr lang="en-US" kern="400" dirty="0" smtClean="0">
                <a:latin typeface="Calibri" panose="020F0502020204030204" pitchFamily="34" charset="0"/>
              </a:rPr>
              <a:t>English</a:t>
            </a:r>
          </a:p>
          <a:p>
            <a:pPr lvl="1">
              <a:buFont typeface="Wingdings" panose="05000000000000000000" pitchFamily="2" charset="2"/>
              <a:buChar char="§"/>
            </a:pPr>
            <a:r>
              <a:rPr lang="en-US" kern="400" dirty="0" smtClean="0">
                <a:latin typeface="Calibri" panose="020F0502020204030204" pitchFamily="34" charset="0"/>
              </a:rPr>
              <a:t>CDE state level and administrative funds = $447,258</a:t>
            </a:r>
          </a:p>
          <a:p>
            <a:pPr lvl="1">
              <a:buFont typeface="Wingdings" panose="05000000000000000000" pitchFamily="2" charset="2"/>
              <a:buChar char="§"/>
            </a:pPr>
            <a:r>
              <a:rPr lang="en-US" kern="400" dirty="0" smtClean="0">
                <a:latin typeface="Calibri" panose="020F0502020204030204" pitchFamily="34" charset="0"/>
              </a:rPr>
              <a:t>Distribution funds = $8,050,653</a:t>
            </a:r>
            <a:endParaRPr lang="en-US" dirty="0"/>
          </a:p>
        </p:txBody>
      </p:sp>
      <p:sp>
        <p:nvSpPr>
          <p:cNvPr id="3" name="Title 2"/>
          <p:cNvSpPr>
            <a:spLocks noGrp="1"/>
          </p:cNvSpPr>
          <p:nvPr>
            <p:ph type="title"/>
          </p:nvPr>
        </p:nvSpPr>
        <p:spPr/>
        <p:txBody>
          <a:bodyPr/>
          <a:lstStyle/>
          <a:p>
            <a:r>
              <a:rPr lang="en-US" dirty="0" smtClean="0"/>
              <a:t>Formula Programs</a:t>
            </a:r>
            <a:endParaRPr lang="en-US" dirty="0"/>
          </a:p>
        </p:txBody>
      </p:sp>
    </p:spTree>
    <p:extLst>
      <p:ext uri="{BB962C8B-B14F-4D97-AF65-F5344CB8AC3E}">
        <p14:creationId xmlns:p14="http://schemas.microsoft.com/office/powerpoint/2010/main" val="33010397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457200">
              <a:buFont typeface="Wingdings" panose="05000000000000000000" pitchFamily="2" charset="2"/>
              <a:buChar char="§"/>
            </a:pPr>
            <a:r>
              <a:rPr lang="en-US" kern="400" dirty="0" smtClean="0">
                <a:latin typeface="Calibri" panose="020F0502020204030204" pitchFamily="34" charset="0"/>
              </a:rPr>
              <a:t>Title </a:t>
            </a:r>
            <a:r>
              <a:rPr lang="en-US" kern="400" dirty="0">
                <a:latin typeface="Calibri" panose="020F0502020204030204" pitchFamily="34" charset="0"/>
              </a:rPr>
              <a:t>IV, Part A:  Student Support and Academic Enrichment </a:t>
            </a:r>
            <a:r>
              <a:rPr lang="en-US" kern="400" dirty="0" smtClean="0">
                <a:latin typeface="Calibri" panose="020F0502020204030204" pitchFamily="34" charset="0"/>
              </a:rPr>
              <a:t>	Grants – </a:t>
            </a:r>
            <a:r>
              <a:rPr lang="en-US" kern="400" dirty="0" smtClean="0">
                <a:solidFill>
                  <a:srgbClr val="FF0000"/>
                </a:solidFill>
                <a:latin typeface="Calibri" panose="020F0502020204030204" pitchFamily="34" charset="0"/>
              </a:rPr>
              <a:t>New Program</a:t>
            </a:r>
            <a:endParaRPr lang="en-US" kern="400" dirty="0" smtClean="0">
              <a:latin typeface="Calibri" panose="020F0502020204030204" pitchFamily="34" charset="0"/>
            </a:endParaRPr>
          </a:p>
          <a:p>
            <a:pPr lvl="1">
              <a:buFont typeface="Wingdings" panose="05000000000000000000" pitchFamily="2" charset="2"/>
              <a:buChar char="§"/>
            </a:pPr>
            <a:r>
              <a:rPr lang="en-US" kern="400" dirty="0" smtClean="0">
                <a:latin typeface="Calibri" panose="020F0502020204030204" pitchFamily="34" charset="0"/>
              </a:rPr>
              <a:t>CDE Coordinator – Brad Bylsma</a:t>
            </a:r>
          </a:p>
          <a:p>
            <a:pPr lvl="1">
              <a:buFont typeface="Wingdings" panose="05000000000000000000" pitchFamily="2" charset="2"/>
              <a:buChar char="§"/>
            </a:pPr>
            <a:r>
              <a:rPr lang="en-US" kern="400" dirty="0" smtClean="0">
                <a:latin typeface="Calibri" panose="020F0502020204030204" pitchFamily="34" charset="0"/>
              </a:rPr>
              <a:t>To build state, district, and school capacity to provide students with access to a well-rounded education, improve the use of technology in order to improve student achievement, and improve conditions for student learning</a:t>
            </a:r>
          </a:p>
          <a:p>
            <a:pPr lvl="1">
              <a:buFont typeface="Wingdings" panose="05000000000000000000" pitchFamily="2" charset="2"/>
              <a:buChar char="§"/>
            </a:pPr>
            <a:r>
              <a:rPr lang="en-US" kern="400" dirty="0" smtClean="0">
                <a:latin typeface="Calibri" panose="020F0502020204030204" pitchFamily="34" charset="0"/>
              </a:rPr>
              <a:t>CDE state level and administrative funds = TBD</a:t>
            </a:r>
          </a:p>
          <a:p>
            <a:pPr lvl="1">
              <a:buFont typeface="Wingdings" panose="05000000000000000000" pitchFamily="2" charset="2"/>
              <a:buChar char="§"/>
            </a:pPr>
            <a:r>
              <a:rPr lang="en-US" kern="400" dirty="0" smtClean="0">
                <a:latin typeface="Calibri" panose="020F0502020204030204" pitchFamily="34" charset="0"/>
              </a:rPr>
              <a:t>Distribution funds = TBD</a:t>
            </a:r>
          </a:p>
          <a:p>
            <a:pPr lvl="2">
              <a:buFont typeface="Wingdings" panose="05000000000000000000" pitchFamily="2" charset="2"/>
              <a:buChar char="§"/>
            </a:pPr>
            <a:r>
              <a:rPr lang="en-US" kern="400" dirty="0" smtClean="0">
                <a:latin typeface="Calibri" panose="020F0502020204030204" pitchFamily="34" charset="0"/>
              </a:rPr>
              <a:t>Note - $1.6 billion authorized in statute, $300 million being discussed in appropriations</a:t>
            </a:r>
            <a:endParaRPr lang="en-US" kern="400" dirty="0">
              <a:latin typeface="Calibri" panose="020F0502020204030204" pitchFamily="34" charset="0"/>
            </a:endParaRPr>
          </a:p>
          <a:p>
            <a:pPr lvl="1">
              <a:buFont typeface="Wingdings" panose="05000000000000000000" pitchFamily="2" charset="2"/>
              <a:buChar char="§"/>
            </a:pPr>
            <a:endParaRPr lang="en-US" kern="400" dirty="0">
              <a:latin typeface="Calibri" panose="020F0502020204030204" pitchFamily="34" charset="0"/>
            </a:endParaRPr>
          </a:p>
          <a:p>
            <a:endParaRPr lang="en-US" dirty="0"/>
          </a:p>
        </p:txBody>
      </p:sp>
      <p:sp>
        <p:nvSpPr>
          <p:cNvPr id="3" name="Title 2"/>
          <p:cNvSpPr>
            <a:spLocks noGrp="1"/>
          </p:cNvSpPr>
          <p:nvPr>
            <p:ph type="title"/>
          </p:nvPr>
        </p:nvSpPr>
        <p:spPr/>
        <p:txBody>
          <a:bodyPr/>
          <a:lstStyle/>
          <a:p>
            <a:r>
              <a:rPr lang="en-US" dirty="0" smtClean="0"/>
              <a:t>Formula Programs</a:t>
            </a:r>
            <a:endParaRPr lang="en-US" dirty="0"/>
          </a:p>
        </p:txBody>
      </p:sp>
    </p:spTree>
    <p:extLst>
      <p:ext uri="{BB962C8B-B14F-4D97-AF65-F5344CB8AC3E}">
        <p14:creationId xmlns:p14="http://schemas.microsoft.com/office/powerpoint/2010/main" val="84532640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457200">
              <a:buFont typeface="Wingdings" panose="05000000000000000000" pitchFamily="2" charset="2"/>
              <a:buChar char="§"/>
            </a:pPr>
            <a:r>
              <a:rPr lang="en-US" kern="400" dirty="0">
                <a:latin typeface="Calibri" panose="020F0502020204030204" pitchFamily="34" charset="0"/>
              </a:rPr>
              <a:t>Title V, Part B, Subpart 2:  Rural and Low-Income School 	Program</a:t>
            </a:r>
          </a:p>
          <a:p>
            <a:pPr lvl="1">
              <a:buFont typeface="Wingdings" panose="05000000000000000000" pitchFamily="2" charset="2"/>
              <a:buChar char="§"/>
            </a:pPr>
            <a:r>
              <a:rPr lang="en-US" kern="400" dirty="0">
                <a:latin typeface="Calibri" panose="020F0502020204030204" pitchFamily="34" charset="0"/>
              </a:rPr>
              <a:t>CDE Coordinator – Kirsten </a:t>
            </a:r>
            <a:r>
              <a:rPr lang="en-US" kern="400" dirty="0" smtClean="0">
                <a:latin typeface="Calibri" panose="020F0502020204030204" pitchFamily="34" charset="0"/>
              </a:rPr>
              <a:t>Carlile</a:t>
            </a:r>
          </a:p>
          <a:p>
            <a:pPr lvl="1">
              <a:buFont typeface="Wingdings" panose="05000000000000000000" pitchFamily="2" charset="2"/>
              <a:buChar char="§"/>
            </a:pPr>
            <a:r>
              <a:rPr lang="en-US" kern="400" dirty="0" smtClean="0">
                <a:latin typeface="Calibri" panose="020F0502020204030204" pitchFamily="34" charset="0"/>
              </a:rPr>
              <a:t>To assist rural school districts in using federal resources more effectively to improve the quality of instruction and student academic achievement</a:t>
            </a:r>
            <a:endParaRPr lang="en-US" kern="400" dirty="0">
              <a:latin typeface="Calibri" panose="020F0502020204030204" pitchFamily="34" charset="0"/>
            </a:endParaRPr>
          </a:p>
          <a:p>
            <a:pPr lvl="1">
              <a:buFont typeface="Wingdings" panose="05000000000000000000" pitchFamily="2" charset="2"/>
              <a:buChar char="§"/>
            </a:pPr>
            <a:r>
              <a:rPr lang="en-US" kern="400" dirty="0">
                <a:latin typeface="Calibri" panose="020F0502020204030204" pitchFamily="34" charset="0"/>
              </a:rPr>
              <a:t>CDE state level and administrative funds = $26,188</a:t>
            </a:r>
          </a:p>
          <a:p>
            <a:pPr lvl="1">
              <a:buFont typeface="Wingdings" panose="05000000000000000000" pitchFamily="2" charset="2"/>
              <a:buChar char="§"/>
            </a:pPr>
            <a:r>
              <a:rPr lang="en-US" kern="400" dirty="0">
                <a:latin typeface="Calibri" panose="020F0502020204030204" pitchFamily="34" charset="0"/>
              </a:rPr>
              <a:t>Distribution funds = $497,576</a:t>
            </a:r>
          </a:p>
          <a:p>
            <a:endParaRPr lang="en-US" dirty="0"/>
          </a:p>
        </p:txBody>
      </p:sp>
      <p:sp>
        <p:nvSpPr>
          <p:cNvPr id="3" name="Title 2"/>
          <p:cNvSpPr>
            <a:spLocks noGrp="1"/>
          </p:cNvSpPr>
          <p:nvPr>
            <p:ph type="title"/>
          </p:nvPr>
        </p:nvSpPr>
        <p:spPr/>
        <p:txBody>
          <a:bodyPr/>
          <a:lstStyle/>
          <a:p>
            <a:r>
              <a:rPr lang="en-US" dirty="0" smtClean="0"/>
              <a:t>Formula Programs</a:t>
            </a:r>
            <a:endParaRPr lang="en-US" dirty="0"/>
          </a:p>
        </p:txBody>
      </p:sp>
    </p:spTree>
    <p:extLst>
      <p:ext uri="{BB962C8B-B14F-4D97-AF65-F5344CB8AC3E}">
        <p14:creationId xmlns:p14="http://schemas.microsoft.com/office/powerpoint/2010/main" val="8931330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457200">
              <a:buFont typeface="Wingdings" panose="05000000000000000000" pitchFamily="2" charset="2"/>
              <a:buChar char="§"/>
            </a:pPr>
            <a:r>
              <a:rPr lang="en-US" sz="2300" kern="400" dirty="0">
                <a:latin typeface="Calibri" panose="020F0502020204030204" pitchFamily="34" charset="0"/>
              </a:rPr>
              <a:t>Title IV, Part B:  21st Century Community Learning </a:t>
            </a:r>
            <a:r>
              <a:rPr lang="en-US" sz="2300" kern="400" dirty="0" smtClean="0">
                <a:latin typeface="Calibri" panose="020F0502020204030204" pitchFamily="34" charset="0"/>
              </a:rPr>
              <a:t>Cent</a:t>
            </a:r>
            <a:r>
              <a:rPr lang="en-US" kern="400" dirty="0" smtClean="0">
                <a:latin typeface="Calibri" panose="020F0502020204030204" pitchFamily="34" charset="0"/>
              </a:rPr>
              <a:t>ers</a:t>
            </a:r>
          </a:p>
          <a:p>
            <a:pPr lvl="1">
              <a:buFont typeface="Wingdings" panose="05000000000000000000" pitchFamily="2" charset="2"/>
              <a:buChar char="§"/>
            </a:pPr>
            <a:r>
              <a:rPr lang="en-US" sz="2000" kern="400" dirty="0" smtClean="0">
                <a:latin typeface="Calibri" panose="020F0502020204030204" pitchFamily="34" charset="0"/>
              </a:rPr>
              <a:t>CDE Coordinator – Dana Scott</a:t>
            </a:r>
          </a:p>
          <a:p>
            <a:pPr lvl="1">
              <a:buFont typeface="Wingdings" panose="05000000000000000000" pitchFamily="2" charset="2"/>
              <a:buChar char="§"/>
            </a:pPr>
            <a:r>
              <a:rPr lang="en-US" sz="2000" kern="400" dirty="0" smtClean="0">
                <a:latin typeface="Calibri" panose="020F0502020204030204" pitchFamily="34" charset="0"/>
              </a:rPr>
              <a:t>Establish or expand activities in community learning centers</a:t>
            </a:r>
          </a:p>
          <a:p>
            <a:pPr lvl="1">
              <a:buFont typeface="Wingdings" panose="05000000000000000000" pitchFamily="2" charset="2"/>
              <a:buChar char="§"/>
            </a:pPr>
            <a:r>
              <a:rPr lang="en-US" sz="2000" kern="400" dirty="0" smtClean="0">
                <a:latin typeface="Calibri" panose="020F0502020204030204" pitchFamily="34" charset="0"/>
              </a:rPr>
              <a:t>CDE state level and administrative funds = $579,017</a:t>
            </a:r>
          </a:p>
          <a:p>
            <a:pPr lvl="1">
              <a:buFont typeface="Wingdings" panose="05000000000000000000" pitchFamily="2" charset="2"/>
              <a:buChar char="§"/>
            </a:pPr>
            <a:r>
              <a:rPr lang="en-US" sz="2000" kern="400" dirty="0" smtClean="0">
                <a:latin typeface="Calibri" panose="020F0502020204030204" pitchFamily="34" charset="0"/>
              </a:rPr>
              <a:t>Distribution funds - $11,001,330</a:t>
            </a:r>
          </a:p>
          <a:p>
            <a:pPr marL="0" indent="-457200">
              <a:buFont typeface="Wingdings" panose="05000000000000000000" pitchFamily="2" charset="2"/>
              <a:buChar char="§"/>
            </a:pPr>
            <a:r>
              <a:rPr lang="en-US" sz="2300" kern="400" dirty="0" smtClean="0">
                <a:latin typeface="Calibri" panose="020F0502020204030204" pitchFamily="34" charset="0"/>
              </a:rPr>
              <a:t>Title IX, McKinney </a:t>
            </a:r>
            <a:r>
              <a:rPr lang="en-US" sz="2300" kern="400" dirty="0">
                <a:latin typeface="Calibri" panose="020F0502020204030204" pitchFamily="34" charset="0"/>
              </a:rPr>
              <a:t>Vento-Homeless Assistance Act: Education </a:t>
            </a:r>
            <a:r>
              <a:rPr lang="en-US" sz="2300" kern="400" dirty="0" smtClean="0">
                <a:latin typeface="Calibri" panose="020F0502020204030204" pitchFamily="34" charset="0"/>
              </a:rPr>
              <a:t>	for Homeless </a:t>
            </a:r>
            <a:r>
              <a:rPr lang="en-US" sz="2300" kern="400" dirty="0">
                <a:latin typeface="Calibri" panose="020F0502020204030204" pitchFamily="34" charset="0"/>
              </a:rPr>
              <a:t>Children and </a:t>
            </a:r>
            <a:r>
              <a:rPr lang="en-US" sz="2300" kern="400" dirty="0" smtClean="0">
                <a:latin typeface="Calibri" panose="020F0502020204030204" pitchFamily="34" charset="0"/>
              </a:rPr>
              <a:t>Youths</a:t>
            </a:r>
          </a:p>
          <a:p>
            <a:pPr lvl="1">
              <a:buFont typeface="Wingdings" panose="05000000000000000000" pitchFamily="2" charset="2"/>
              <a:buChar char="§"/>
            </a:pPr>
            <a:r>
              <a:rPr lang="en-US" sz="2000" kern="400" dirty="0" smtClean="0">
                <a:latin typeface="Calibri" panose="020F0502020204030204" pitchFamily="34" charset="0"/>
              </a:rPr>
              <a:t>CDE Coordinator – Dana Scott</a:t>
            </a:r>
          </a:p>
          <a:p>
            <a:pPr lvl="1">
              <a:buFont typeface="Wingdings" panose="05000000000000000000" pitchFamily="2" charset="2"/>
              <a:buChar char="§"/>
            </a:pPr>
            <a:r>
              <a:rPr lang="en-US" sz="2000" kern="400" dirty="0" smtClean="0">
                <a:latin typeface="Calibri" panose="020F0502020204030204" pitchFamily="34" charset="0"/>
              </a:rPr>
              <a:t>To provide the supports necessary to students experiencing homelessness so that they can succeed</a:t>
            </a:r>
            <a:endParaRPr lang="en-US" sz="2000" kern="400" dirty="0">
              <a:latin typeface="Calibri" panose="020F0502020204030204" pitchFamily="34" charset="0"/>
            </a:endParaRPr>
          </a:p>
          <a:p>
            <a:pPr lvl="1">
              <a:buFont typeface="Wingdings" panose="05000000000000000000" pitchFamily="2" charset="2"/>
              <a:buChar char="§"/>
            </a:pPr>
            <a:r>
              <a:rPr lang="en-US" sz="2000" kern="400" dirty="0" smtClean="0">
                <a:latin typeface="Calibri" panose="020F0502020204030204" pitchFamily="34" charset="0"/>
              </a:rPr>
              <a:t>CDE state level and administrative funds = $174,163</a:t>
            </a:r>
          </a:p>
          <a:p>
            <a:pPr lvl="1">
              <a:buFont typeface="Wingdings" panose="05000000000000000000" pitchFamily="2" charset="2"/>
              <a:buChar char="§"/>
            </a:pPr>
            <a:r>
              <a:rPr lang="en-US" sz="2000" kern="400" dirty="0" smtClean="0">
                <a:latin typeface="Calibri" panose="020F0502020204030204" pitchFamily="34" charset="0"/>
              </a:rPr>
              <a:t>Distribution funds = $522,491 </a:t>
            </a:r>
            <a:endParaRPr lang="en-US" sz="2000" kern="400" dirty="0">
              <a:latin typeface="Calibri" panose="020F0502020204030204" pitchFamily="34" charset="0"/>
            </a:endParaRPr>
          </a:p>
          <a:p>
            <a:pPr marL="228600" lvl="2">
              <a:buClr>
                <a:schemeClr val="accent1"/>
              </a:buClr>
            </a:pPr>
            <a:endParaRPr lang="en-US" sz="1800" kern="400" dirty="0">
              <a:latin typeface="Calibri" panose="020F0502020204030204" pitchFamily="34" charset="0"/>
            </a:endParaRPr>
          </a:p>
          <a:p>
            <a:endParaRPr lang="en-US" dirty="0"/>
          </a:p>
        </p:txBody>
      </p:sp>
      <p:sp>
        <p:nvSpPr>
          <p:cNvPr id="3" name="Title 2"/>
          <p:cNvSpPr>
            <a:spLocks noGrp="1"/>
          </p:cNvSpPr>
          <p:nvPr>
            <p:ph type="title"/>
          </p:nvPr>
        </p:nvSpPr>
        <p:spPr/>
        <p:txBody>
          <a:bodyPr/>
          <a:lstStyle/>
          <a:p>
            <a:r>
              <a:rPr lang="en-US" dirty="0" smtClean="0"/>
              <a:t>Competitive Programs</a:t>
            </a:r>
            <a:endParaRPr lang="en-US" dirty="0"/>
          </a:p>
        </p:txBody>
      </p:sp>
    </p:spTree>
    <p:extLst>
      <p:ext uri="{BB962C8B-B14F-4D97-AF65-F5344CB8AC3E}">
        <p14:creationId xmlns:p14="http://schemas.microsoft.com/office/powerpoint/2010/main" val="213280160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64695" y="1719071"/>
            <a:ext cx="8626642" cy="4407408"/>
          </a:xfrm>
        </p:spPr>
        <p:txBody>
          <a:bodyPr/>
          <a:lstStyle/>
          <a:p>
            <a:pPr marL="0" indent="-457200">
              <a:buFont typeface="Wingdings" panose="05000000000000000000" pitchFamily="2" charset="2"/>
              <a:buChar char="§"/>
            </a:pPr>
            <a:r>
              <a:rPr lang="en-US" sz="2300" kern="400" dirty="0">
                <a:latin typeface="Calibri" panose="020F0502020204030204" pitchFamily="34" charset="0"/>
              </a:rPr>
              <a:t>Title I, Part </a:t>
            </a:r>
            <a:r>
              <a:rPr lang="en-US" sz="2300" kern="400" dirty="0" smtClean="0">
                <a:latin typeface="Calibri" panose="020F0502020204030204" pitchFamily="34" charset="0"/>
              </a:rPr>
              <a:t>B: </a:t>
            </a:r>
            <a:r>
              <a:rPr lang="en-US" sz="2300" kern="400" dirty="0">
                <a:latin typeface="Calibri" panose="020F0502020204030204" pitchFamily="34" charset="0"/>
              </a:rPr>
              <a:t>Grants for State Assessments and </a:t>
            </a:r>
            <a:r>
              <a:rPr lang="en-US" sz="2300" kern="400" dirty="0" smtClean="0">
                <a:latin typeface="Calibri" panose="020F0502020204030204" pitchFamily="34" charset="0"/>
              </a:rPr>
              <a:t>Related  Activities</a:t>
            </a:r>
          </a:p>
          <a:p>
            <a:pPr lvl="1">
              <a:buFont typeface="Wingdings" panose="05000000000000000000" pitchFamily="2" charset="2"/>
              <a:buChar char="§"/>
            </a:pPr>
            <a:r>
              <a:rPr lang="en-US" sz="2000" kern="400" dirty="0" smtClean="0">
                <a:latin typeface="Calibri" panose="020F0502020204030204" pitchFamily="34" charset="0"/>
              </a:rPr>
              <a:t>CDE Coordinator – Joyce Zurkowski</a:t>
            </a:r>
          </a:p>
          <a:p>
            <a:pPr lvl="1">
              <a:buFont typeface="Wingdings" panose="05000000000000000000" pitchFamily="2" charset="2"/>
              <a:buChar char="§"/>
            </a:pPr>
            <a:r>
              <a:rPr lang="en-US" sz="2000" kern="400" dirty="0" smtClean="0">
                <a:latin typeface="Calibri" panose="020F0502020204030204" pitchFamily="34" charset="0"/>
              </a:rPr>
              <a:t>To develop and administer required assessments, other assessment activities</a:t>
            </a:r>
          </a:p>
          <a:p>
            <a:pPr lvl="1">
              <a:buFont typeface="Wingdings" panose="05000000000000000000" pitchFamily="2" charset="2"/>
              <a:buChar char="§"/>
            </a:pPr>
            <a:r>
              <a:rPr lang="en-US" sz="2000" kern="400" dirty="0" smtClean="0">
                <a:latin typeface="Calibri" panose="020F0502020204030204" pitchFamily="34" charset="0"/>
              </a:rPr>
              <a:t>Formula to State</a:t>
            </a:r>
          </a:p>
          <a:p>
            <a:pPr lvl="1">
              <a:buFont typeface="Wingdings" panose="05000000000000000000" pitchFamily="2" charset="2"/>
              <a:buChar char="§"/>
            </a:pPr>
            <a:r>
              <a:rPr lang="en-US" sz="2000" kern="400" dirty="0" smtClean="0">
                <a:latin typeface="Calibri" panose="020F0502020204030204" pitchFamily="34" charset="0"/>
              </a:rPr>
              <a:t>$6,552,783</a:t>
            </a:r>
            <a:endParaRPr lang="en-US" sz="2000" kern="400" dirty="0">
              <a:latin typeface="Calibri" panose="020F0502020204030204" pitchFamily="34" charset="0"/>
            </a:endParaRPr>
          </a:p>
          <a:p>
            <a:pPr marL="0" lvl="2" indent="0">
              <a:buClr>
                <a:schemeClr val="accent1"/>
              </a:buClr>
              <a:buNone/>
            </a:pPr>
            <a:endParaRPr lang="en-US" sz="1200" kern="400" dirty="0" smtClean="0">
              <a:latin typeface="Calibri" panose="020F0502020204030204" pitchFamily="34" charset="0"/>
            </a:endParaRPr>
          </a:p>
          <a:p>
            <a:pPr marL="0" indent="-457200">
              <a:buFont typeface="Wingdings" panose="05000000000000000000" pitchFamily="2" charset="2"/>
              <a:buChar char="§"/>
            </a:pPr>
            <a:r>
              <a:rPr lang="en-US" sz="2300" kern="400" dirty="0" smtClean="0">
                <a:latin typeface="Calibri" panose="020F0502020204030204" pitchFamily="34" charset="0"/>
              </a:rPr>
              <a:t>Title </a:t>
            </a:r>
            <a:r>
              <a:rPr lang="en-US" sz="2300" kern="400" dirty="0">
                <a:latin typeface="Calibri" panose="020F0502020204030204" pitchFamily="34" charset="0"/>
              </a:rPr>
              <a:t>I, Part C:  Education of Migratory </a:t>
            </a:r>
            <a:r>
              <a:rPr lang="en-US" sz="2300" kern="400" dirty="0" smtClean="0">
                <a:latin typeface="Calibri" panose="020F0502020204030204" pitchFamily="34" charset="0"/>
              </a:rPr>
              <a:t>Children</a:t>
            </a:r>
          </a:p>
          <a:p>
            <a:pPr lvl="1">
              <a:buFont typeface="Wingdings" panose="05000000000000000000" pitchFamily="2" charset="2"/>
              <a:buChar char="§"/>
            </a:pPr>
            <a:r>
              <a:rPr lang="en-US" sz="2000" kern="400" dirty="0" smtClean="0">
                <a:latin typeface="Calibri" panose="020F0502020204030204" pitchFamily="34" charset="0"/>
              </a:rPr>
              <a:t>CDE Coordinator – Tomas Mejia</a:t>
            </a:r>
          </a:p>
          <a:p>
            <a:pPr lvl="1">
              <a:buFont typeface="Wingdings" panose="05000000000000000000" pitchFamily="2" charset="2"/>
              <a:buChar char="§"/>
            </a:pPr>
            <a:r>
              <a:rPr lang="en-US" sz="2000" kern="400" dirty="0" smtClean="0">
                <a:latin typeface="Calibri" panose="020F0502020204030204" pitchFamily="34" charset="0"/>
              </a:rPr>
              <a:t>Support high quality education programs for migratory children</a:t>
            </a:r>
          </a:p>
          <a:p>
            <a:pPr lvl="1">
              <a:buFont typeface="Wingdings" panose="05000000000000000000" pitchFamily="2" charset="2"/>
              <a:buChar char="§"/>
            </a:pPr>
            <a:r>
              <a:rPr lang="en-US" sz="2000" kern="400" dirty="0" smtClean="0">
                <a:latin typeface="Calibri" panose="020F0502020204030204" pitchFamily="34" charset="0"/>
              </a:rPr>
              <a:t>Formula to State, formula to migrant regions</a:t>
            </a:r>
          </a:p>
          <a:p>
            <a:pPr lvl="1">
              <a:buFont typeface="Wingdings" panose="05000000000000000000" pitchFamily="2" charset="2"/>
              <a:buChar char="§"/>
            </a:pPr>
            <a:r>
              <a:rPr lang="en-US" sz="2000" kern="400" dirty="0" smtClean="0">
                <a:latin typeface="Calibri" panose="020F0502020204030204" pitchFamily="34" charset="0"/>
              </a:rPr>
              <a:t>CDE State level and administrative funds = $1,317,023</a:t>
            </a:r>
          </a:p>
          <a:p>
            <a:pPr lvl="1">
              <a:buFont typeface="Wingdings" panose="05000000000000000000" pitchFamily="2" charset="2"/>
              <a:buChar char="§"/>
            </a:pPr>
            <a:r>
              <a:rPr lang="en-US" sz="2000" kern="400" dirty="0" smtClean="0">
                <a:latin typeface="Calibri" panose="020F0502020204030204" pitchFamily="34" charset="0"/>
              </a:rPr>
              <a:t>Distributions funds = $5,647,952</a:t>
            </a:r>
            <a:endParaRPr lang="en-US" sz="2000" kern="400" dirty="0">
              <a:latin typeface="Calibri" panose="020F0502020204030204" pitchFamily="34" charset="0"/>
            </a:endParaRPr>
          </a:p>
          <a:p>
            <a:endParaRPr lang="en-US" dirty="0"/>
          </a:p>
        </p:txBody>
      </p:sp>
      <p:sp>
        <p:nvSpPr>
          <p:cNvPr id="3" name="Title 2"/>
          <p:cNvSpPr>
            <a:spLocks noGrp="1"/>
          </p:cNvSpPr>
          <p:nvPr>
            <p:ph type="title"/>
          </p:nvPr>
        </p:nvSpPr>
        <p:spPr/>
        <p:txBody>
          <a:bodyPr/>
          <a:lstStyle/>
          <a:p>
            <a:r>
              <a:rPr lang="en-US" dirty="0" smtClean="0"/>
              <a:t>Other Programs</a:t>
            </a:r>
            <a:endParaRPr lang="en-US" dirty="0"/>
          </a:p>
        </p:txBody>
      </p:sp>
    </p:spTree>
    <p:extLst>
      <p:ext uri="{BB962C8B-B14F-4D97-AF65-F5344CB8AC3E}">
        <p14:creationId xmlns:p14="http://schemas.microsoft.com/office/powerpoint/2010/main" val="115474657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For next month with the Hub:</a:t>
            </a:r>
          </a:p>
          <a:p>
            <a:pPr lvl="1">
              <a:buFont typeface="Wingdings" panose="05000000000000000000" pitchFamily="2" charset="2"/>
              <a:buChar char="§"/>
            </a:pPr>
            <a:r>
              <a:rPr lang="en-US" dirty="0" smtClean="0"/>
              <a:t>ESSA state and local plan requirements</a:t>
            </a:r>
          </a:p>
          <a:p>
            <a:pPr lvl="1">
              <a:buFont typeface="Wingdings" panose="05000000000000000000" pitchFamily="2" charset="2"/>
              <a:buChar char="§"/>
            </a:pPr>
            <a:r>
              <a:rPr lang="en-US" dirty="0" smtClean="0"/>
              <a:t>Information about state and local Title program allocations</a:t>
            </a:r>
          </a:p>
          <a:p>
            <a:pPr lvl="1">
              <a:buFont typeface="Wingdings" panose="05000000000000000000" pitchFamily="2" charset="2"/>
              <a:buChar char="§"/>
            </a:pPr>
            <a:r>
              <a:rPr lang="en-US" dirty="0" smtClean="0"/>
              <a:t>Consolidated application and competitive RFPS</a:t>
            </a:r>
          </a:p>
          <a:p>
            <a:pPr lvl="1">
              <a:buFont typeface="Wingdings" panose="05000000000000000000" pitchFamily="2" charset="2"/>
              <a:buChar char="§"/>
            </a:pPr>
            <a:r>
              <a:rPr lang="en-US" dirty="0" smtClean="0"/>
              <a:t>Supplement not supplant</a:t>
            </a:r>
          </a:p>
          <a:p>
            <a:pPr lvl="1">
              <a:buFont typeface="Wingdings" panose="05000000000000000000" pitchFamily="2" charset="2"/>
              <a:buChar char="§"/>
            </a:pPr>
            <a:r>
              <a:rPr lang="en-US" dirty="0" smtClean="0"/>
              <a:t>Supports for students, evidence-based strategies</a:t>
            </a:r>
          </a:p>
          <a:p>
            <a:pPr lvl="1">
              <a:buFont typeface="Wingdings" panose="05000000000000000000" pitchFamily="2" charset="2"/>
              <a:buChar char="§"/>
            </a:pPr>
            <a:r>
              <a:rPr lang="en-US" dirty="0" smtClean="0"/>
              <a:t>Allowable uses of funds</a:t>
            </a:r>
          </a:p>
          <a:p>
            <a:pPr lvl="1">
              <a:buFont typeface="Wingdings" panose="05000000000000000000" pitchFamily="2" charset="2"/>
              <a:buChar char="§"/>
            </a:pPr>
            <a:r>
              <a:rPr lang="en-US" dirty="0" smtClean="0"/>
              <a:t>Monitoring requirements and local program reviews</a:t>
            </a:r>
          </a:p>
          <a:p>
            <a:pPr lvl="1">
              <a:buFont typeface="Wingdings" panose="05000000000000000000" pitchFamily="2" charset="2"/>
              <a:buChar char="§"/>
            </a:pPr>
            <a:r>
              <a:rPr lang="en-US" dirty="0" smtClean="0"/>
              <a:t>State and local reporting requirements</a:t>
            </a:r>
          </a:p>
          <a:p>
            <a:pPr>
              <a:buFont typeface="Wingdings" panose="05000000000000000000" pitchFamily="2" charset="2"/>
              <a:buChar char="§"/>
            </a:pPr>
            <a:r>
              <a:rPr lang="en-US" dirty="0" smtClean="0"/>
              <a:t>Is there anything else you would like us to emphasize in the November discussion?</a:t>
            </a:r>
            <a:endParaRPr lang="en-US" dirty="0"/>
          </a:p>
          <a:p>
            <a:pPr>
              <a:buFont typeface="Wingdings" panose="05000000000000000000" pitchFamily="2" charset="2"/>
              <a:buChar char="§"/>
            </a:pPr>
            <a:endParaRPr lang="en-US" dirty="0"/>
          </a:p>
        </p:txBody>
      </p:sp>
      <p:sp>
        <p:nvSpPr>
          <p:cNvPr id="3" name="Title 2"/>
          <p:cNvSpPr>
            <a:spLocks noGrp="1"/>
          </p:cNvSpPr>
          <p:nvPr>
            <p:ph type="title"/>
          </p:nvPr>
        </p:nvSpPr>
        <p:spPr/>
        <p:txBody>
          <a:bodyPr/>
          <a:lstStyle/>
          <a:p>
            <a:r>
              <a:rPr lang="en-US" dirty="0" smtClean="0"/>
              <a:t>Title Programs </a:t>
            </a:r>
            <a:endParaRPr lang="en-US" dirty="0"/>
          </a:p>
        </p:txBody>
      </p:sp>
    </p:spTree>
    <p:extLst>
      <p:ext uri="{BB962C8B-B14F-4D97-AF65-F5344CB8AC3E}">
        <p14:creationId xmlns:p14="http://schemas.microsoft.com/office/powerpoint/2010/main" val="1774501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Required Assessments</a:t>
            </a:r>
            <a:endParaRPr lang="en-US" dirty="0"/>
          </a:p>
        </p:txBody>
      </p:sp>
    </p:spTree>
    <p:extLst>
      <p:ext uri="{BB962C8B-B14F-4D97-AF65-F5344CB8AC3E}">
        <p14:creationId xmlns:p14="http://schemas.microsoft.com/office/powerpoint/2010/main" val="2663343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endParaRPr lang="en-US"/>
          </a:p>
        </p:txBody>
      </p:sp>
      <p:sp>
        <p:nvSpPr>
          <p:cNvPr id="3" name="Title 2"/>
          <p:cNvSpPr>
            <a:spLocks noGrp="1"/>
          </p:cNvSpPr>
          <p:nvPr>
            <p:ph type="title"/>
          </p:nvPr>
        </p:nvSpPr>
        <p:spPr/>
        <p:txBody>
          <a:bodyPr/>
          <a:lstStyle/>
          <a:p>
            <a:r>
              <a:rPr lang="en-US" dirty="0" smtClean="0"/>
              <a:t>Wrap -Up</a:t>
            </a:r>
            <a:endParaRPr lang="en-US" dirty="0"/>
          </a:p>
        </p:txBody>
      </p:sp>
    </p:spTree>
    <p:extLst>
      <p:ext uri="{BB962C8B-B14F-4D97-AF65-F5344CB8AC3E}">
        <p14:creationId xmlns:p14="http://schemas.microsoft.com/office/powerpoint/2010/main" val="1342677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a:lstStyle/>
          <a:p>
            <a:r>
              <a:rPr lang="en-US"/>
              <a:t>Concluding Remarks</a:t>
            </a:r>
            <a:endParaRPr lang="en-US" dirty="0"/>
          </a:p>
        </p:txBody>
      </p:sp>
      <p:sp>
        <p:nvSpPr>
          <p:cNvPr id="3" name="object 3"/>
          <p:cNvSpPr txBox="1">
            <a:spLocks noGrp="1"/>
          </p:cNvSpPr>
          <p:nvPr>
            <p:ph type="sldNum" sz="quarter" idx="4294967295"/>
          </p:nvPr>
        </p:nvSpPr>
        <p:spPr>
          <a:xfrm>
            <a:off x="0" y="6384925"/>
            <a:ext cx="381000" cy="187231"/>
          </a:xfrm>
          <a:prstGeom prst="rect">
            <a:avLst/>
          </a:prstGeom>
        </p:spPr>
        <p:txBody>
          <a:bodyPr vert="horz" wrap="square" lIns="0" tIns="17780" rIns="0" bIns="0" rtlCol="0">
            <a:spAutoFit/>
          </a:bodyPr>
          <a:lstStyle/>
          <a:p>
            <a:pPr marL="25400">
              <a:lnSpc>
                <a:spcPct val="100000"/>
              </a:lnSpc>
              <a:spcBef>
                <a:spcPts val="140"/>
              </a:spcBef>
            </a:pPr>
            <a:fld id="{81D60167-4931-47E6-BA6A-407CBD079E47}" type="slidenum">
              <a:rPr sz="1100" dirty="0"/>
              <a:t>51</a:t>
            </a:fld>
            <a:endParaRPr sz="1100" dirty="0"/>
          </a:p>
        </p:txBody>
      </p:sp>
    </p:spTree>
    <p:extLst>
      <p:ext uri="{BB962C8B-B14F-4D97-AF65-F5344CB8AC3E}">
        <p14:creationId xmlns:p14="http://schemas.microsoft.com/office/powerpoint/2010/main" val="299117159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15823" y="1745615"/>
            <a:ext cx="2339340" cy="394335"/>
          </a:xfrm>
          <a:prstGeom prst="rect">
            <a:avLst/>
          </a:prstGeom>
        </p:spPr>
        <p:txBody>
          <a:bodyPr vert="horz" wrap="square" lIns="0" tIns="0" rIns="0" bIns="0" rtlCol="0">
            <a:spAutoFit/>
          </a:bodyPr>
          <a:lstStyle/>
          <a:p>
            <a:pPr marL="469900" indent="-457200">
              <a:lnSpc>
                <a:spcPct val="100000"/>
              </a:lnSpc>
              <a:buClr>
                <a:srgbClr val="478AC8"/>
              </a:buClr>
              <a:buSzPct val="110416"/>
              <a:buFont typeface="Wingdings"/>
              <a:buChar char=""/>
              <a:tabLst>
                <a:tab pos="469265" algn="l"/>
                <a:tab pos="469900" algn="l"/>
              </a:tabLst>
            </a:pPr>
            <a:r>
              <a:rPr sz="2400" b="1" spc="-10" dirty="0">
                <a:solidFill>
                  <a:srgbClr val="5C666F"/>
                </a:solidFill>
                <a:latin typeface="Calibri"/>
                <a:cs typeface="Calibri"/>
              </a:rPr>
              <a:t>What</a:t>
            </a:r>
            <a:r>
              <a:rPr sz="2400" b="1" spc="-85" dirty="0">
                <a:solidFill>
                  <a:srgbClr val="5C666F"/>
                </a:solidFill>
                <a:latin typeface="Calibri"/>
                <a:cs typeface="Calibri"/>
              </a:rPr>
              <a:t> </a:t>
            </a:r>
            <a:r>
              <a:rPr sz="2400" b="1" spc="-15" dirty="0">
                <a:solidFill>
                  <a:srgbClr val="5C666F"/>
                </a:solidFill>
                <a:latin typeface="Calibri"/>
                <a:cs typeface="Calibri"/>
              </a:rPr>
              <a:t>worked?</a:t>
            </a:r>
            <a:endParaRPr sz="2400">
              <a:latin typeface="Calibri"/>
              <a:cs typeface="Calibri"/>
            </a:endParaRPr>
          </a:p>
        </p:txBody>
      </p:sp>
      <p:sp>
        <p:nvSpPr>
          <p:cNvPr id="4" name="object 4"/>
          <p:cNvSpPr txBox="1">
            <a:spLocks noGrp="1"/>
          </p:cNvSpPr>
          <p:nvPr>
            <p:ph type="title"/>
          </p:nvPr>
        </p:nvSpPr>
        <p:spPr>
          <a:prstGeom prst="rect">
            <a:avLst/>
          </a:prstGeom>
        </p:spPr>
        <p:txBody>
          <a:bodyPr vert="horz" wrap="square" lIns="0" tIns="0" rIns="0" bIns="0" rtlCol="0">
            <a:spAutoFit/>
          </a:bodyPr>
          <a:lstStyle/>
          <a:p>
            <a:pPr marL="1803400">
              <a:lnSpc>
                <a:spcPct val="100000"/>
              </a:lnSpc>
            </a:pPr>
            <a:r>
              <a:rPr spc="170" dirty="0"/>
              <a:t>Meeting</a:t>
            </a:r>
            <a:r>
              <a:rPr spc="270" dirty="0"/>
              <a:t> </a:t>
            </a:r>
            <a:r>
              <a:rPr spc="175" dirty="0"/>
              <a:t>Evaluation</a:t>
            </a:r>
          </a:p>
        </p:txBody>
      </p:sp>
      <p:sp>
        <p:nvSpPr>
          <p:cNvPr id="5" name="object 5"/>
          <p:cNvSpPr txBox="1">
            <a:spLocks noGrp="1"/>
          </p:cNvSpPr>
          <p:nvPr>
            <p:ph type="sldNum" sz="quarter" idx="4294967295"/>
          </p:nvPr>
        </p:nvSpPr>
        <p:spPr>
          <a:xfrm>
            <a:off x="116958" y="6384925"/>
            <a:ext cx="398865" cy="187231"/>
          </a:xfrm>
          <a:prstGeom prst="rect">
            <a:avLst/>
          </a:prstGeom>
        </p:spPr>
        <p:txBody>
          <a:bodyPr vert="horz" wrap="square" lIns="0" tIns="17780" rIns="0" bIns="0" rtlCol="0">
            <a:spAutoFit/>
          </a:bodyPr>
          <a:lstStyle/>
          <a:p>
            <a:pPr marL="25400">
              <a:lnSpc>
                <a:spcPct val="100000"/>
              </a:lnSpc>
              <a:spcBef>
                <a:spcPts val="140"/>
              </a:spcBef>
            </a:pPr>
            <a:fld id="{81D60167-4931-47E6-BA6A-407CBD079E47}" type="slidenum">
              <a:rPr sz="1100" dirty="0"/>
              <a:t>52</a:t>
            </a:fld>
            <a:endParaRPr sz="1100" dirty="0"/>
          </a:p>
        </p:txBody>
      </p:sp>
      <p:sp>
        <p:nvSpPr>
          <p:cNvPr id="3" name="object 3"/>
          <p:cNvSpPr txBox="1"/>
          <p:nvPr/>
        </p:nvSpPr>
        <p:spPr>
          <a:xfrm>
            <a:off x="4848859" y="1745615"/>
            <a:ext cx="3568700" cy="759460"/>
          </a:xfrm>
          <a:prstGeom prst="rect">
            <a:avLst/>
          </a:prstGeom>
        </p:spPr>
        <p:txBody>
          <a:bodyPr vert="horz" wrap="square" lIns="0" tIns="0" rIns="0" bIns="0" rtlCol="0">
            <a:spAutoFit/>
          </a:bodyPr>
          <a:lstStyle/>
          <a:p>
            <a:pPr marL="469900" indent="-457200">
              <a:lnSpc>
                <a:spcPct val="100000"/>
              </a:lnSpc>
              <a:buClr>
                <a:srgbClr val="478AC8"/>
              </a:buClr>
              <a:buSzPct val="110416"/>
              <a:buFont typeface="Wingdings"/>
              <a:buChar char=""/>
              <a:tabLst>
                <a:tab pos="469265" algn="l"/>
                <a:tab pos="469900" algn="l"/>
              </a:tabLst>
            </a:pPr>
            <a:r>
              <a:rPr sz="2400" b="1" spc="-10" dirty="0">
                <a:solidFill>
                  <a:srgbClr val="5C666F"/>
                </a:solidFill>
                <a:latin typeface="Calibri"/>
                <a:cs typeface="Calibri"/>
              </a:rPr>
              <a:t>What </a:t>
            </a:r>
            <a:r>
              <a:rPr sz="2400" b="1" spc="-5" dirty="0">
                <a:solidFill>
                  <a:srgbClr val="5C666F"/>
                </a:solidFill>
                <a:latin typeface="Calibri"/>
                <a:cs typeface="Calibri"/>
              </a:rPr>
              <a:t>would </a:t>
            </a:r>
            <a:r>
              <a:rPr sz="2400" b="1" spc="-20" dirty="0">
                <a:solidFill>
                  <a:srgbClr val="5C666F"/>
                </a:solidFill>
                <a:latin typeface="Calibri"/>
                <a:cs typeface="Calibri"/>
              </a:rPr>
              <a:t>make</a:t>
            </a:r>
            <a:r>
              <a:rPr sz="2400" b="1" spc="-85" dirty="0">
                <a:solidFill>
                  <a:srgbClr val="5C666F"/>
                </a:solidFill>
                <a:latin typeface="Calibri"/>
                <a:cs typeface="Calibri"/>
              </a:rPr>
              <a:t> </a:t>
            </a:r>
            <a:r>
              <a:rPr sz="2400" b="1" spc="-5" dirty="0">
                <a:solidFill>
                  <a:srgbClr val="5C666F"/>
                </a:solidFill>
                <a:latin typeface="Calibri"/>
                <a:cs typeface="Calibri"/>
              </a:rPr>
              <a:t>the</a:t>
            </a:r>
            <a:endParaRPr sz="2400">
              <a:latin typeface="Calibri"/>
              <a:cs typeface="Calibri"/>
            </a:endParaRPr>
          </a:p>
          <a:p>
            <a:pPr marL="469900">
              <a:lnSpc>
                <a:spcPct val="100000"/>
              </a:lnSpc>
            </a:pPr>
            <a:r>
              <a:rPr sz="2400" b="1" spc="-5" dirty="0">
                <a:solidFill>
                  <a:srgbClr val="5C666F"/>
                </a:solidFill>
                <a:latin typeface="Calibri"/>
                <a:cs typeface="Calibri"/>
              </a:rPr>
              <a:t>meeting </a:t>
            </a:r>
            <a:r>
              <a:rPr sz="2400" b="1" spc="-10" dirty="0">
                <a:solidFill>
                  <a:srgbClr val="5C666F"/>
                </a:solidFill>
                <a:latin typeface="Calibri"/>
                <a:cs typeface="Calibri"/>
              </a:rPr>
              <a:t>more</a:t>
            </a:r>
            <a:r>
              <a:rPr sz="2400" b="1" spc="-105" dirty="0">
                <a:solidFill>
                  <a:srgbClr val="5C666F"/>
                </a:solidFill>
                <a:latin typeface="Calibri"/>
                <a:cs typeface="Calibri"/>
              </a:rPr>
              <a:t> </a:t>
            </a:r>
            <a:r>
              <a:rPr sz="2400" b="1" spc="-10" dirty="0">
                <a:solidFill>
                  <a:srgbClr val="5C666F"/>
                </a:solidFill>
                <a:latin typeface="Calibri"/>
                <a:cs typeface="Calibri"/>
              </a:rPr>
              <a:t>effective?</a:t>
            </a:r>
            <a:endParaRPr sz="2400">
              <a:latin typeface="Calibri"/>
              <a:cs typeface="Calibri"/>
            </a:endParaRPr>
          </a:p>
        </p:txBody>
      </p:sp>
    </p:spTree>
    <p:extLst>
      <p:ext uri="{BB962C8B-B14F-4D97-AF65-F5344CB8AC3E}">
        <p14:creationId xmlns:p14="http://schemas.microsoft.com/office/powerpoint/2010/main" val="240979199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Next Meeting</a:t>
            </a:r>
          </a:p>
        </p:txBody>
      </p:sp>
      <p:sp>
        <p:nvSpPr>
          <p:cNvPr id="9" name="Text Placeholder 8"/>
          <p:cNvSpPr>
            <a:spLocks noGrp="1"/>
          </p:cNvSpPr>
          <p:nvPr>
            <p:ph type="body" idx="1"/>
          </p:nvPr>
        </p:nvSpPr>
        <p:spPr>
          <a:xfrm>
            <a:off x="524107" y="1790952"/>
            <a:ext cx="8474927" cy="3717750"/>
          </a:xfrm>
        </p:spPr>
        <p:txBody>
          <a:bodyPr/>
          <a:lstStyle/>
          <a:p>
            <a:pPr marL="355600" indent="-342900">
              <a:lnSpc>
                <a:spcPct val="150000"/>
              </a:lnSpc>
              <a:buClr>
                <a:srgbClr val="478AC8"/>
              </a:buClr>
              <a:buSzPct val="108333"/>
              <a:tabLst>
                <a:tab pos="241300" algn="l"/>
              </a:tabLst>
            </a:pPr>
            <a:r>
              <a:rPr lang="en-US" sz="2000" spc="-10" dirty="0" smtClean="0">
                <a:solidFill>
                  <a:srgbClr val="5C666F"/>
                </a:solidFill>
                <a:cs typeface="Calibri"/>
              </a:rPr>
              <a:t>  4</a:t>
            </a:r>
            <a:r>
              <a:rPr lang="en-US" sz="2000" spc="-10" baseline="30000" dirty="0" smtClean="0">
                <a:solidFill>
                  <a:srgbClr val="5C666F"/>
                </a:solidFill>
                <a:cs typeface="Calibri"/>
              </a:rPr>
              <a:t>th</a:t>
            </a:r>
            <a:r>
              <a:rPr lang="en-US" sz="2000" spc="-10" dirty="0" smtClean="0">
                <a:solidFill>
                  <a:srgbClr val="5C666F"/>
                </a:solidFill>
                <a:cs typeface="Calibri"/>
              </a:rPr>
              <a:t> ESSA Hub Committee Meeting details</a:t>
            </a:r>
          </a:p>
          <a:p>
            <a:pPr marL="527050" lvl="1" indent="-285750">
              <a:lnSpc>
                <a:spcPct val="150000"/>
              </a:lnSpc>
              <a:buSzPct val="108333"/>
              <a:buFont typeface="Wingdings" panose="05000000000000000000" pitchFamily="2" charset="2"/>
              <a:buChar char="§"/>
              <a:tabLst>
                <a:tab pos="241300" algn="l"/>
              </a:tabLst>
            </a:pPr>
            <a:r>
              <a:rPr lang="en-US" sz="1600" spc="-10" dirty="0" smtClean="0">
                <a:solidFill>
                  <a:srgbClr val="5C666F"/>
                </a:solidFill>
                <a:cs typeface="Calibri"/>
              </a:rPr>
              <a:t>Monday</a:t>
            </a:r>
            <a:r>
              <a:rPr lang="en-US" sz="1600" spc="-10" dirty="0">
                <a:solidFill>
                  <a:srgbClr val="5C666F"/>
                </a:solidFill>
                <a:cs typeface="Calibri"/>
              </a:rPr>
              <a:t>, </a:t>
            </a:r>
            <a:r>
              <a:rPr lang="en-US" sz="1600" spc="-10" dirty="0" smtClean="0">
                <a:solidFill>
                  <a:srgbClr val="5C666F"/>
                </a:solidFill>
                <a:cs typeface="Calibri"/>
              </a:rPr>
              <a:t>November 7</a:t>
            </a:r>
            <a:r>
              <a:rPr lang="en-US" sz="1600" spc="-5" dirty="0" smtClean="0">
                <a:solidFill>
                  <a:srgbClr val="5C666F"/>
                </a:solidFill>
                <a:cs typeface="Calibri"/>
              </a:rPr>
              <a:t>, </a:t>
            </a:r>
            <a:r>
              <a:rPr lang="en-US" sz="1600" spc="-5" dirty="0">
                <a:solidFill>
                  <a:srgbClr val="5C666F"/>
                </a:solidFill>
                <a:cs typeface="Calibri"/>
              </a:rPr>
              <a:t>2016</a:t>
            </a:r>
          </a:p>
          <a:p>
            <a:pPr marL="527050" lvl="2" indent="-285750">
              <a:lnSpc>
                <a:spcPct val="150000"/>
              </a:lnSpc>
              <a:spcBef>
                <a:spcPts val="575"/>
              </a:spcBef>
              <a:buClr>
                <a:schemeClr val="accent2"/>
              </a:buClr>
              <a:buFont typeface="Wingdings" panose="05000000000000000000" pitchFamily="2" charset="2"/>
              <a:buChar char="§"/>
            </a:pPr>
            <a:r>
              <a:rPr lang="en-US" sz="1600" spc="-15" dirty="0">
                <a:solidFill>
                  <a:srgbClr val="5C666F"/>
                </a:solidFill>
                <a:cs typeface="Calibri"/>
              </a:rPr>
              <a:t>Location: State Board Room -201 E. Colfax Ave., Denver, CO </a:t>
            </a:r>
            <a:r>
              <a:rPr lang="en-US" sz="1600" spc="-15" dirty="0" smtClean="0">
                <a:solidFill>
                  <a:srgbClr val="5C666F"/>
                </a:solidFill>
                <a:cs typeface="Calibri"/>
              </a:rPr>
              <a:t>80203 </a:t>
            </a:r>
            <a:endParaRPr lang="en-US" sz="1600" spc="-15" dirty="0">
              <a:solidFill>
                <a:srgbClr val="5C666F"/>
              </a:solidFill>
              <a:cs typeface="Calibri"/>
            </a:endParaRPr>
          </a:p>
          <a:p>
            <a:pPr marL="527050" lvl="2" indent="-285750">
              <a:lnSpc>
                <a:spcPct val="150000"/>
              </a:lnSpc>
              <a:spcBef>
                <a:spcPts val="575"/>
              </a:spcBef>
              <a:buClr>
                <a:schemeClr val="accent2"/>
              </a:buClr>
              <a:buFont typeface="Wingdings" panose="05000000000000000000" pitchFamily="2" charset="2"/>
              <a:buChar char="§"/>
            </a:pPr>
            <a:r>
              <a:rPr lang="en-US" sz="1600" spc="-15" dirty="0">
                <a:solidFill>
                  <a:srgbClr val="5C666F"/>
                </a:solidFill>
                <a:cs typeface="Calibri"/>
              </a:rPr>
              <a:t>Time: 12:00 PM – 4:00 </a:t>
            </a:r>
            <a:r>
              <a:rPr lang="en-US" sz="1600" spc="-15" dirty="0" smtClean="0">
                <a:solidFill>
                  <a:srgbClr val="5C666F"/>
                </a:solidFill>
                <a:cs typeface="Calibri"/>
              </a:rPr>
              <a:t>PM </a:t>
            </a:r>
          </a:p>
          <a:p>
            <a:pPr marL="12700">
              <a:lnSpc>
                <a:spcPct val="150000"/>
              </a:lnSpc>
              <a:spcBef>
                <a:spcPts val="575"/>
              </a:spcBef>
            </a:pPr>
            <a:r>
              <a:rPr lang="en-US" sz="2000" spc="-15" dirty="0" smtClean="0">
                <a:solidFill>
                  <a:srgbClr val="5C666F"/>
                </a:solidFill>
                <a:cs typeface="Calibri"/>
              </a:rPr>
              <a:t>Agenda and materials will be provided a week in advance and will also be posted </a:t>
            </a:r>
            <a:r>
              <a:rPr lang="en-US" sz="2000" spc="-15" dirty="0">
                <a:solidFill>
                  <a:srgbClr val="5C666F"/>
                </a:solidFill>
                <a:cs typeface="Calibri"/>
              </a:rPr>
              <a:t>on our </a:t>
            </a:r>
            <a:r>
              <a:rPr lang="en-US" sz="2000" spc="-15" dirty="0" smtClean="0">
                <a:solidFill>
                  <a:srgbClr val="5C666F"/>
                </a:solidFill>
                <a:cs typeface="Calibri"/>
              </a:rPr>
              <a:t> website</a:t>
            </a:r>
            <a:r>
              <a:rPr lang="en-US" sz="2000" spc="-15" dirty="0">
                <a:solidFill>
                  <a:srgbClr val="5C666F"/>
                </a:solidFill>
                <a:cs typeface="Calibri"/>
              </a:rPr>
              <a:t>: </a:t>
            </a:r>
            <a:r>
              <a:rPr lang="en-US" sz="2000" spc="-15" dirty="0">
                <a:solidFill>
                  <a:srgbClr val="5C666F"/>
                </a:solidFill>
                <a:cs typeface="Calibri"/>
                <a:hlinkClick r:id="rId3"/>
              </a:rPr>
              <a:t>http://</a:t>
            </a:r>
            <a:r>
              <a:rPr lang="en-US" sz="2000" spc="-15" dirty="0" smtClean="0">
                <a:solidFill>
                  <a:srgbClr val="5C666F"/>
                </a:solidFill>
                <a:cs typeface="Calibri"/>
                <a:hlinkClick r:id="rId3"/>
              </a:rPr>
              <a:t>www.cde.state.co.us/fedprograms/essa_stateplandevelopment</a:t>
            </a:r>
            <a:r>
              <a:rPr lang="en-US" sz="2000" spc="-15" dirty="0" smtClean="0">
                <a:solidFill>
                  <a:srgbClr val="5C666F"/>
                </a:solidFill>
                <a:cs typeface="Calibri"/>
              </a:rPr>
              <a:t> </a:t>
            </a:r>
            <a:endParaRPr lang="en-US" sz="1800" spc="-15" dirty="0" smtClean="0">
              <a:solidFill>
                <a:srgbClr val="5C666F"/>
              </a:solidFill>
              <a:cs typeface="Calibri"/>
            </a:endParaRPr>
          </a:p>
          <a:p>
            <a:pPr marL="12700">
              <a:lnSpc>
                <a:spcPct val="150000"/>
              </a:lnSpc>
              <a:spcBef>
                <a:spcPts val="575"/>
              </a:spcBef>
            </a:pPr>
            <a:endParaRPr lang="en-US" sz="2000" dirty="0">
              <a:cs typeface="Calibri"/>
            </a:endParaRPr>
          </a:p>
          <a:p>
            <a:pPr marL="0" indent="0">
              <a:buNone/>
            </a:pPr>
            <a:endParaRPr lang="en-US" dirty="0">
              <a:solidFill>
                <a:srgbClr val="00B050"/>
              </a:solidFill>
            </a:endParaRPr>
          </a:p>
        </p:txBody>
      </p:sp>
      <p:sp>
        <p:nvSpPr>
          <p:cNvPr id="5" name="Slide Number Placeholder 4"/>
          <p:cNvSpPr>
            <a:spLocks noGrp="1"/>
          </p:cNvSpPr>
          <p:nvPr>
            <p:ph type="sldNum" sz="quarter" idx="4294967295"/>
          </p:nvPr>
        </p:nvSpPr>
        <p:spPr>
          <a:xfrm>
            <a:off x="159488" y="6384671"/>
            <a:ext cx="469161" cy="205740"/>
          </a:xfrm>
          <a:prstGeom prst="rect">
            <a:avLst/>
          </a:prstGeom>
        </p:spPr>
        <p:txBody>
          <a:bodyPr/>
          <a:lstStyle/>
          <a:p>
            <a:pPr marL="25400">
              <a:lnSpc>
                <a:spcPts val="1045"/>
              </a:lnSpc>
            </a:pPr>
            <a:fld id="{81D60167-4931-47E6-BA6A-407CBD079E47}" type="slidenum">
              <a:rPr lang="en-US" sz="1000" spc="-5" smtClean="0"/>
              <a:t>53</a:t>
            </a:fld>
            <a:endParaRPr lang="en-US" sz="1000" dirty="0"/>
          </a:p>
        </p:txBody>
      </p:sp>
    </p:spTree>
    <p:extLst>
      <p:ext uri="{BB962C8B-B14F-4D97-AF65-F5344CB8AC3E}">
        <p14:creationId xmlns:p14="http://schemas.microsoft.com/office/powerpoint/2010/main" val="111179085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5459" y="1745234"/>
            <a:ext cx="8333741" cy="3924151"/>
          </a:xfrm>
          <a:prstGeom prst="rect">
            <a:avLst/>
          </a:prstGeom>
        </p:spPr>
        <p:txBody>
          <a:bodyPr vert="horz" wrap="square" lIns="0" tIns="0" rIns="0" bIns="0" rtlCol="0">
            <a:spAutoFit/>
          </a:bodyPr>
          <a:lstStyle/>
          <a:p>
            <a:pPr marL="12700">
              <a:spcBef>
                <a:spcPts val="575"/>
              </a:spcBef>
            </a:pPr>
            <a:r>
              <a:rPr sz="2600" spc="-5" dirty="0" smtClean="0">
                <a:solidFill>
                  <a:srgbClr val="478AC8"/>
                </a:solidFill>
                <a:latin typeface="Wingdings"/>
                <a:cs typeface="Wingdings"/>
              </a:rPr>
              <a:t></a:t>
            </a:r>
            <a:r>
              <a:rPr sz="2600" spc="-5" dirty="0" smtClean="0">
                <a:solidFill>
                  <a:srgbClr val="478AC8"/>
                </a:solidFill>
                <a:latin typeface="Times New Roman"/>
                <a:cs typeface="Times New Roman"/>
              </a:rPr>
              <a:t> </a:t>
            </a:r>
            <a:r>
              <a:rPr lang="en-US" sz="2600" spc="-5" dirty="0" smtClean="0">
                <a:solidFill>
                  <a:srgbClr val="478AC8"/>
                </a:solidFill>
                <a:latin typeface="Times New Roman"/>
                <a:cs typeface="Times New Roman"/>
              </a:rPr>
              <a:t>   </a:t>
            </a:r>
            <a:r>
              <a:rPr lang="en-US" sz="2400" b="1" spc="-5" dirty="0" smtClean="0">
                <a:solidFill>
                  <a:srgbClr val="5C666F"/>
                </a:solidFill>
                <a:latin typeface="Calibri"/>
                <a:cs typeface="Calibri"/>
              </a:rPr>
              <a:t>Monday</a:t>
            </a:r>
            <a:r>
              <a:rPr lang="en-US" sz="2400" b="1" spc="-5" dirty="0">
                <a:solidFill>
                  <a:srgbClr val="5C666F"/>
                </a:solidFill>
                <a:latin typeface="Calibri"/>
                <a:cs typeface="Calibri"/>
              </a:rPr>
              <a:t>, November 7</a:t>
            </a:r>
            <a:r>
              <a:rPr sz="2400" b="1" spc="-5" dirty="0">
                <a:solidFill>
                  <a:srgbClr val="5C666F"/>
                </a:solidFill>
                <a:latin typeface="Calibri"/>
                <a:cs typeface="Calibri"/>
              </a:rPr>
              <a:t>,</a:t>
            </a:r>
            <a:r>
              <a:rPr lang="en-US" sz="2400" b="1" spc="-5" dirty="0">
                <a:solidFill>
                  <a:srgbClr val="5C666F"/>
                </a:solidFill>
                <a:latin typeface="Calibri"/>
                <a:cs typeface="Calibri"/>
              </a:rPr>
              <a:t> 2016</a:t>
            </a:r>
            <a:r>
              <a:rPr sz="2400" b="1" spc="-5" dirty="0">
                <a:solidFill>
                  <a:srgbClr val="5C666F"/>
                </a:solidFill>
                <a:latin typeface="Calibri"/>
                <a:cs typeface="Calibri"/>
              </a:rPr>
              <a:t> </a:t>
            </a:r>
            <a:endParaRPr lang="en-US" sz="2400" b="1" spc="-5" dirty="0">
              <a:solidFill>
                <a:srgbClr val="5C666F"/>
              </a:solidFill>
              <a:latin typeface="Calibri"/>
              <a:cs typeface="Calibri"/>
            </a:endParaRPr>
          </a:p>
          <a:p>
            <a:pPr marL="12700">
              <a:spcBef>
                <a:spcPts val="575"/>
              </a:spcBef>
            </a:pPr>
            <a:r>
              <a:rPr sz="2600" spc="-5" dirty="0">
                <a:solidFill>
                  <a:srgbClr val="478AC8"/>
                </a:solidFill>
                <a:latin typeface="Wingdings"/>
                <a:cs typeface="Wingdings"/>
              </a:rPr>
              <a:t></a:t>
            </a:r>
            <a:r>
              <a:rPr sz="2600" spc="-5" dirty="0">
                <a:solidFill>
                  <a:srgbClr val="478AC8"/>
                </a:solidFill>
                <a:latin typeface="Times New Roman"/>
                <a:cs typeface="Times New Roman"/>
              </a:rPr>
              <a:t> </a:t>
            </a:r>
            <a:r>
              <a:rPr lang="en-US" sz="2600" spc="-5" dirty="0" smtClean="0">
                <a:solidFill>
                  <a:srgbClr val="478AC8"/>
                </a:solidFill>
                <a:latin typeface="Times New Roman"/>
                <a:cs typeface="Times New Roman"/>
              </a:rPr>
              <a:t>   </a:t>
            </a:r>
            <a:r>
              <a:rPr lang="en-US" sz="2400" b="1" spc="-15" dirty="0" smtClean="0">
                <a:solidFill>
                  <a:srgbClr val="5C666F"/>
                </a:solidFill>
                <a:latin typeface="Calibri"/>
                <a:cs typeface="Calibri"/>
              </a:rPr>
              <a:t>Monday</a:t>
            </a:r>
            <a:r>
              <a:rPr lang="en-US" sz="2400" b="1" spc="-15" dirty="0">
                <a:solidFill>
                  <a:srgbClr val="5C666F"/>
                </a:solidFill>
                <a:latin typeface="Calibri"/>
                <a:cs typeface="Calibri"/>
              </a:rPr>
              <a:t>, December 12, </a:t>
            </a:r>
            <a:r>
              <a:rPr lang="en-US" sz="2400" b="1" spc="-15" dirty="0" smtClean="0">
                <a:solidFill>
                  <a:srgbClr val="5C666F"/>
                </a:solidFill>
                <a:latin typeface="Calibri"/>
                <a:cs typeface="Calibri"/>
              </a:rPr>
              <a:t>2016</a:t>
            </a:r>
          </a:p>
          <a:p>
            <a:pPr marL="469900" indent="-457200">
              <a:spcBef>
                <a:spcPts val="575"/>
              </a:spcBef>
              <a:buClr>
                <a:schemeClr val="accent1"/>
              </a:buClr>
              <a:buFont typeface="Wingdings" panose="05000000000000000000" pitchFamily="2" charset="2"/>
              <a:buChar char="§"/>
            </a:pPr>
            <a:r>
              <a:rPr lang="en-US" sz="2400" b="1" spc="-15" dirty="0" smtClean="0">
                <a:solidFill>
                  <a:srgbClr val="5C666F"/>
                </a:solidFill>
                <a:latin typeface="Calibri"/>
                <a:cs typeface="Calibri"/>
              </a:rPr>
              <a:t>Monday, January 9, 2017</a:t>
            </a:r>
          </a:p>
          <a:p>
            <a:pPr marL="469900" indent="-457200">
              <a:spcBef>
                <a:spcPts val="575"/>
              </a:spcBef>
              <a:buClr>
                <a:schemeClr val="accent1"/>
              </a:buClr>
              <a:buFont typeface="Wingdings" panose="05000000000000000000" pitchFamily="2" charset="2"/>
              <a:buChar char="§"/>
            </a:pPr>
            <a:r>
              <a:rPr lang="en-US" sz="2400" b="1" spc="-15" dirty="0" smtClean="0">
                <a:solidFill>
                  <a:srgbClr val="5C666F"/>
                </a:solidFill>
                <a:latin typeface="Calibri"/>
                <a:cs typeface="Calibri"/>
              </a:rPr>
              <a:t>Monday, February 6, 2017</a:t>
            </a:r>
          </a:p>
          <a:p>
            <a:pPr marL="12700">
              <a:spcBef>
                <a:spcPts val="575"/>
              </a:spcBef>
            </a:pPr>
            <a:endParaRPr lang="en-US" sz="2400" b="1" spc="-15" dirty="0">
              <a:solidFill>
                <a:srgbClr val="5C666F"/>
              </a:solidFill>
              <a:latin typeface="Calibri"/>
              <a:cs typeface="Calibri"/>
            </a:endParaRPr>
          </a:p>
          <a:p>
            <a:pPr marL="12700">
              <a:spcBef>
                <a:spcPts val="575"/>
              </a:spcBef>
            </a:pPr>
            <a:endParaRPr lang="en-US" sz="2400" b="1" spc="-15" dirty="0">
              <a:solidFill>
                <a:srgbClr val="5C666F"/>
              </a:solidFill>
              <a:latin typeface="Calibri"/>
              <a:cs typeface="Calibri"/>
            </a:endParaRPr>
          </a:p>
          <a:p>
            <a:pPr marL="12700">
              <a:lnSpc>
                <a:spcPct val="150000"/>
              </a:lnSpc>
              <a:spcBef>
                <a:spcPts val="575"/>
              </a:spcBef>
            </a:pPr>
            <a:r>
              <a:rPr lang="en-US" sz="2400" b="1" spc="-15" dirty="0">
                <a:solidFill>
                  <a:srgbClr val="5C666F"/>
                </a:solidFill>
                <a:latin typeface="Calibri"/>
                <a:cs typeface="Calibri"/>
              </a:rPr>
              <a:t>Location: State Board Room -201 E. Colfax Ave., Denver, CO 80203 </a:t>
            </a:r>
          </a:p>
          <a:p>
            <a:pPr marL="12700">
              <a:lnSpc>
                <a:spcPct val="150000"/>
              </a:lnSpc>
              <a:spcBef>
                <a:spcPts val="575"/>
              </a:spcBef>
            </a:pPr>
            <a:r>
              <a:rPr lang="en-US" sz="2400" b="1" spc="-15" dirty="0">
                <a:solidFill>
                  <a:srgbClr val="5C666F"/>
                </a:solidFill>
                <a:latin typeface="Calibri"/>
                <a:cs typeface="Calibri"/>
              </a:rPr>
              <a:t>Time: 12:00 PM – 4:00 PM</a:t>
            </a:r>
            <a:endParaRPr sz="2400" dirty="0">
              <a:latin typeface="Calibri"/>
              <a:cs typeface="Calibri"/>
            </a:endParaRPr>
          </a:p>
        </p:txBody>
      </p:sp>
      <p:sp>
        <p:nvSpPr>
          <p:cNvPr id="4" name="object 4"/>
          <p:cNvSpPr txBox="1">
            <a:spLocks noGrp="1"/>
          </p:cNvSpPr>
          <p:nvPr>
            <p:ph type="sldNum" sz="quarter" idx="4294967295"/>
          </p:nvPr>
        </p:nvSpPr>
        <p:spPr>
          <a:xfrm>
            <a:off x="265814" y="6384671"/>
            <a:ext cx="362835" cy="187231"/>
          </a:xfrm>
          <a:prstGeom prst="rect">
            <a:avLst/>
          </a:prstGeom>
        </p:spPr>
        <p:txBody>
          <a:bodyPr vert="horz" wrap="square" lIns="0" tIns="17780" rIns="0" bIns="0" rtlCol="0">
            <a:spAutoFit/>
          </a:bodyPr>
          <a:lstStyle/>
          <a:p>
            <a:pPr marL="25400">
              <a:lnSpc>
                <a:spcPct val="100000"/>
              </a:lnSpc>
              <a:spcBef>
                <a:spcPts val="140"/>
              </a:spcBef>
            </a:pPr>
            <a:fld id="{81D60167-4931-47E6-BA6A-407CBD079E47}" type="slidenum">
              <a:rPr sz="1100" dirty="0"/>
              <a:t>54</a:t>
            </a:fld>
            <a:endParaRPr sz="1100" dirty="0"/>
          </a:p>
        </p:txBody>
      </p:sp>
      <p:sp>
        <p:nvSpPr>
          <p:cNvPr id="3" name="object 3"/>
          <p:cNvSpPr txBox="1">
            <a:spLocks noGrp="1"/>
          </p:cNvSpPr>
          <p:nvPr>
            <p:ph type="title"/>
          </p:nvPr>
        </p:nvSpPr>
        <p:spPr>
          <a:prstGeom prst="rect">
            <a:avLst/>
          </a:prstGeom>
        </p:spPr>
        <p:txBody>
          <a:bodyPr vert="horz" wrap="square" lIns="0" tIns="0" rIns="0" bIns="0" rtlCol="0">
            <a:spAutoFit/>
          </a:bodyPr>
          <a:lstStyle/>
          <a:p>
            <a:pPr marL="1003300">
              <a:lnSpc>
                <a:spcPct val="100000"/>
              </a:lnSpc>
            </a:pPr>
            <a:r>
              <a:rPr spc="170" dirty="0"/>
              <a:t>Upcoming </a:t>
            </a:r>
            <a:r>
              <a:rPr lang="en-US" spc="170" dirty="0"/>
              <a:t>Hub </a:t>
            </a:r>
            <a:r>
              <a:rPr spc="170" dirty="0"/>
              <a:t>Meetings</a:t>
            </a:r>
            <a:r>
              <a:rPr spc="505" dirty="0"/>
              <a:t> </a:t>
            </a:r>
            <a:r>
              <a:rPr spc="155" dirty="0"/>
              <a:t>Dates</a:t>
            </a:r>
          </a:p>
        </p:txBody>
      </p:sp>
    </p:spTree>
    <p:extLst>
      <p:ext uri="{BB962C8B-B14F-4D97-AF65-F5344CB8AC3E}">
        <p14:creationId xmlns:p14="http://schemas.microsoft.com/office/powerpoint/2010/main" val="22353270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99391" y="1669773"/>
            <a:ext cx="8407893" cy="4006329"/>
          </a:xfrm>
        </p:spPr>
        <p:txBody>
          <a:bodyPr/>
          <a:lstStyle/>
          <a:p>
            <a:r>
              <a:rPr lang="en-US" dirty="0" smtClean="0">
                <a:solidFill>
                  <a:srgbClr val="000000"/>
                </a:solidFill>
              </a:rPr>
              <a:t>ESSA Requirements:</a:t>
            </a:r>
          </a:p>
          <a:p>
            <a:pPr lvl="1"/>
            <a:r>
              <a:rPr lang="en-US" sz="2400" dirty="0" smtClean="0">
                <a:solidFill>
                  <a:srgbClr val="000000"/>
                </a:solidFill>
              </a:rPr>
              <a:t>High quality, valid, reliable and fair annual assessments that are the same for all students in the State approved through Peer Review</a:t>
            </a:r>
          </a:p>
          <a:p>
            <a:pPr lvl="1"/>
            <a:r>
              <a:rPr lang="en-US" sz="2400" dirty="0" smtClean="0">
                <a:solidFill>
                  <a:srgbClr val="000000"/>
                </a:solidFill>
              </a:rPr>
              <a:t>Assessments </a:t>
            </a:r>
            <a:r>
              <a:rPr lang="en-US" sz="2400" dirty="0">
                <a:solidFill>
                  <a:srgbClr val="000000"/>
                </a:solidFill>
              </a:rPr>
              <a:t>aligned to the </a:t>
            </a:r>
            <a:r>
              <a:rPr lang="en-US" sz="2400" dirty="0" smtClean="0">
                <a:solidFill>
                  <a:srgbClr val="000000"/>
                </a:solidFill>
              </a:rPr>
              <a:t>full breadth and depth of the standards</a:t>
            </a:r>
            <a:endParaRPr lang="en-US" sz="2400" dirty="0">
              <a:solidFill>
                <a:srgbClr val="000000"/>
              </a:solidFill>
            </a:endParaRPr>
          </a:p>
          <a:p>
            <a:pPr lvl="1">
              <a:spcBef>
                <a:spcPts val="0"/>
              </a:spcBef>
              <a:buFont typeface="Wingdings" panose="05000000000000000000" pitchFamily="2" charset="2"/>
              <a:buChar char="§"/>
            </a:pPr>
            <a:r>
              <a:rPr lang="en-US" sz="2400" dirty="0" smtClean="0">
                <a:solidFill>
                  <a:srgbClr val="000000"/>
                </a:solidFill>
                <a:latin typeface="Calibri" panose="020F0502020204030204" pitchFamily="34" charset="0"/>
              </a:rPr>
              <a:t>Math </a:t>
            </a:r>
            <a:r>
              <a:rPr lang="en-US" sz="2400" dirty="0">
                <a:solidFill>
                  <a:srgbClr val="000000"/>
                </a:solidFill>
                <a:latin typeface="Calibri" panose="020F0502020204030204" pitchFamily="34" charset="0"/>
              </a:rPr>
              <a:t>and </a:t>
            </a:r>
            <a:r>
              <a:rPr lang="en-US" sz="2400" dirty="0" smtClean="0">
                <a:solidFill>
                  <a:srgbClr val="000000"/>
                </a:solidFill>
                <a:latin typeface="Calibri" panose="020F0502020204030204" pitchFamily="34" charset="0"/>
              </a:rPr>
              <a:t>English </a:t>
            </a:r>
            <a:r>
              <a:rPr lang="en-US" sz="2400" dirty="0">
                <a:solidFill>
                  <a:srgbClr val="000000"/>
                </a:solidFill>
                <a:latin typeface="Calibri" panose="020F0502020204030204" pitchFamily="34" charset="0"/>
              </a:rPr>
              <a:t>language arts in grades 3-8 and once in high school </a:t>
            </a:r>
            <a:r>
              <a:rPr lang="en-US" sz="2400" dirty="0" smtClean="0">
                <a:solidFill>
                  <a:srgbClr val="000000"/>
                </a:solidFill>
                <a:latin typeface="Calibri" panose="020F0502020204030204" pitchFamily="34" charset="0"/>
              </a:rPr>
              <a:t>(9-12)</a:t>
            </a:r>
          </a:p>
          <a:p>
            <a:pPr lvl="1">
              <a:spcBef>
                <a:spcPts val="0"/>
              </a:spcBef>
              <a:buFont typeface="Wingdings" panose="05000000000000000000" pitchFamily="2" charset="2"/>
              <a:buChar char="§"/>
            </a:pPr>
            <a:r>
              <a:rPr lang="en-US" sz="2400" dirty="0" smtClean="0">
                <a:solidFill>
                  <a:srgbClr val="000000"/>
                </a:solidFill>
                <a:latin typeface="Calibri" panose="020F0502020204030204" pitchFamily="34" charset="0"/>
              </a:rPr>
              <a:t>Science </a:t>
            </a:r>
            <a:r>
              <a:rPr lang="en-US" sz="2400" dirty="0">
                <a:solidFill>
                  <a:srgbClr val="000000"/>
                </a:solidFill>
                <a:latin typeface="Calibri" panose="020F0502020204030204" pitchFamily="34" charset="0"/>
              </a:rPr>
              <a:t>once </a:t>
            </a:r>
            <a:r>
              <a:rPr lang="en-US" sz="2400" dirty="0" smtClean="0">
                <a:solidFill>
                  <a:srgbClr val="000000"/>
                </a:solidFill>
                <a:latin typeface="Calibri" panose="020F0502020204030204" pitchFamily="34" charset="0"/>
              </a:rPr>
              <a:t>each in </a:t>
            </a:r>
            <a:r>
              <a:rPr lang="en-US" sz="2400" dirty="0">
                <a:solidFill>
                  <a:srgbClr val="000000"/>
                </a:solidFill>
                <a:latin typeface="Calibri" panose="020F0502020204030204" pitchFamily="34" charset="0"/>
              </a:rPr>
              <a:t>elementary, middle and high </a:t>
            </a:r>
            <a:r>
              <a:rPr lang="en-US" sz="2400" dirty="0" smtClean="0">
                <a:solidFill>
                  <a:srgbClr val="000000"/>
                </a:solidFill>
                <a:latin typeface="Calibri" panose="020F0502020204030204" pitchFamily="34" charset="0"/>
              </a:rPr>
              <a:t>school (10-12)</a:t>
            </a:r>
            <a:endParaRPr lang="en-US" sz="2400" dirty="0">
              <a:solidFill>
                <a:srgbClr val="000000"/>
              </a:solidFill>
              <a:latin typeface="Calibri" panose="020F0502020204030204" pitchFamily="34" charset="0"/>
            </a:endParaRPr>
          </a:p>
          <a:p>
            <a:pPr lvl="1">
              <a:spcBef>
                <a:spcPts val="0"/>
              </a:spcBef>
              <a:buFont typeface="Wingdings" panose="05000000000000000000" pitchFamily="2" charset="2"/>
              <a:buChar char="§"/>
            </a:pPr>
            <a:r>
              <a:rPr lang="en-US" sz="2400" dirty="0">
                <a:solidFill>
                  <a:srgbClr val="000000"/>
                </a:solidFill>
                <a:latin typeface="Calibri" panose="020F0502020204030204" pitchFamily="34" charset="0"/>
              </a:rPr>
              <a:t>Alternate assessments</a:t>
            </a:r>
          </a:p>
          <a:p>
            <a:pPr lvl="1">
              <a:spcBef>
                <a:spcPts val="0"/>
              </a:spcBef>
              <a:buFont typeface="Wingdings" panose="05000000000000000000" pitchFamily="2" charset="2"/>
              <a:buChar char="§"/>
            </a:pPr>
            <a:r>
              <a:rPr lang="en-US" sz="2400" dirty="0">
                <a:solidFill>
                  <a:srgbClr val="000000"/>
                </a:solidFill>
                <a:latin typeface="Calibri" panose="020F0502020204030204" pitchFamily="34" charset="0"/>
              </a:rPr>
              <a:t>English language proficiency </a:t>
            </a:r>
            <a:r>
              <a:rPr lang="en-US" sz="2400" dirty="0" smtClean="0">
                <a:solidFill>
                  <a:srgbClr val="000000"/>
                </a:solidFill>
                <a:latin typeface="Calibri" panose="020F0502020204030204" pitchFamily="34" charset="0"/>
              </a:rPr>
              <a:t>assessments</a:t>
            </a:r>
            <a:endParaRPr lang="en-US" sz="2400" dirty="0">
              <a:solidFill>
                <a:srgbClr val="000000"/>
              </a:solidFill>
              <a:latin typeface="Calibri" panose="020F0502020204030204" pitchFamily="34" charset="0"/>
            </a:endParaRPr>
          </a:p>
        </p:txBody>
      </p:sp>
      <p:sp>
        <p:nvSpPr>
          <p:cNvPr id="4" name="Title 3"/>
          <p:cNvSpPr>
            <a:spLocks noGrp="1"/>
          </p:cNvSpPr>
          <p:nvPr>
            <p:ph type="title"/>
          </p:nvPr>
        </p:nvSpPr>
        <p:spPr>
          <a:xfrm>
            <a:off x="381000" y="28301"/>
            <a:ext cx="8381260" cy="1054394"/>
          </a:xfrm>
        </p:spPr>
        <p:txBody>
          <a:bodyPr/>
          <a:lstStyle/>
          <a:p>
            <a:r>
              <a:rPr lang="en-US" dirty="0" smtClean="0"/>
              <a:t>Required Assessments</a:t>
            </a:r>
            <a:endParaRPr lang="en-US" dirty="0"/>
          </a:p>
        </p:txBody>
      </p:sp>
      <p:sp>
        <p:nvSpPr>
          <p:cNvPr id="6" name="Content Placeholder 4"/>
          <p:cNvSpPr txBox="1">
            <a:spLocks/>
          </p:cNvSpPr>
          <p:nvPr/>
        </p:nvSpPr>
        <p:spPr>
          <a:xfrm>
            <a:off x="0" y="4510468"/>
            <a:ext cx="8788893" cy="1431227"/>
          </a:xfrm>
          <a:prstGeom prst="rect">
            <a:avLst/>
          </a:prstGeom>
        </p:spPr>
        <p:txBody>
          <a:bodyPr vert="horz" lIns="91440" tIns="45720" rIns="91440" bIns="45720" rtlCol="0">
            <a:noAutofit/>
          </a:bodyPr>
          <a:lstStyle>
            <a:lvl1pPr marL="274320" indent="-228600" algn="l" defTabSz="914400" rtl="0" eaLnBrk="1" latinLnBrk="0" hangingPunct="1">
              <a:spcBef>
                <a:spcPct val="20000"/>
              </a:spcBef>
              <a:buClr>
                <a:schemeClr val="accent1"/>
              </a:buClr>
              <a:buSzPct val="110000"/>
              <a:buFont typeface="Wingdings" charset="2"/>
              <a:buChar char="§"/>
              <a:defRPr sz="2400" b="1" kern="1200" spc="0" baseline="0">
                <a:solidFill>
                  <a:srgbClr val="5C6670"/>
                </a:solidFill>
                <a:latin typeface="+mn-lt"/>
                <a:ea typeface="+mn-ea"/>
                <a:cs typeface="+mn-cs"/>
              </a:defRPr>
            </a:lvl1pPr>
            <a:lvl2pPr marL="548640" indent="-182880" algn="l" defTabSz="914400" rtl="0" eaLnBrk="1" latinLnBrk="0" hangingPunct="1">
              <a:spcBef>
                <a:spcPct val="20000"/>
              </a:spcBef>
              <a:buClr>
                <a:schemeClr val="accent2"/>
              </a:buClr>
              <a:buSzPct val="110000"/>
              <a:buFont typeface="Wingdings" charset="2"/>
              <a:buChar char="§"/>
              <a:defRPr sz="2200" kern="1200" spc="0" baseline="0">
                <a:solidFill>
                  <a:srgbClr val="5C6670"/>
                </a:solidFill>
                <a:latin typeface="+mn-lt"/>
                <a:ea typeface="+mn-ea"/>
                <a:cs typeface="+mn-cs"/>
              </a:defRPr>
            </a:lvl2pPr>
            <a:lvl3pPr marL="822960" indent="-182880" algn="l" defTabSz="914400" rtl="0" eaLnBrk="1" latinLnBrk="0" hangingPunct="1">
              <a:spcBef>
                <a:spcPct val="20000"/>
              </a:spcBef>
              <a:buClr>
                <a:schemeClr val="accent3"/>
              </a:buClr>
              <a:buSzPct val="110000"/>
              <a:buFont typeface="Wingdings" charset="2"/>
              <a:buChar char="§"/>
              <a:defRPr sz="2000" kern="1200" spc="0" baseline="0">
                <a:solidFill>
                  <a:srgbClr val="5C6670"/>
                </a:solidFill>
                <a:latin typeface="+mn-lt"/>
                <a:ea typeface="+mn-ea"/>
                <a:cs typeface="+mn-cs"/>
              </a:defRPr>
            </a:lvl3pPr>
            <a:lvl4pPr marL="1097280" indent="-182880" algn="l" defTabSz="914400" rtl="0" eaLnBrk="1" latinLnBrk="0" hangingPunct="1">
              <a:spcBef>
                <a:spcPct val="20000"/>
              </a:spcBef>
              <a:buClr>
                <a:schemeClr val="accent4"/>
              </a:buClr>
              <a:buSzPct val="110000"/>
              <a:buFont typeface="Wingdings" charset="2"/>
              <a:buChar char="§"/>
              <a:defRPr sz="1800" kern="1200" spc="0">
                <a:solidFill>
                  <a:srgbClr val="5C6670"/>
                </a:solidFill>
                <a:latin typeface="+mn-lt"/>
                <a:ea typeface="+mn-ea"/>
                <a:cs typeface="+mn-cs"/>
              </a:defRPr>
            </a:lvl4pPr>
            <a:lvl5pPr marL="1280160" indent="-182880" algn="l" defTabSz="914400" rtl="0" eaLnBrk="1" latinLnBrk="0" hangingPunct="1">
              <a:spcBef>
                <a:spcPct val="20000"/>
              </a:spcBef>
              <a:buClr>
                <a:schemeClr val="accent6"/>
              </a:buClr>
              <a:buSzPct val="110000"/>
              <a:buFont typeface="Wingdings" charset="2"/>
              <a:buChar char="§"/>
              <a:defRPr sz="1600" kern="1200" spc="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buClr>
                <a:srgbClr val="488BC9"/>
              </a:buClr>
            </a:pPr>
            <a:endParaRPr lang="en-US" dirty="0"/>
          </a:p>
        </p:txBody>
      </p:sp>
    </p:spTree>
    <p:extLst>
      <p:ext uri="{BB962C8B-B14F-4D97-AF65-F5344CB8AC3E}">
        <p14:creationId xmlns:p14="http://schemas.microsoft.com/office/powerpoint/2010/main" val="3941461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8301"/>
            <a:ext cx="8381260" cy="1054394"/>
          </a:xfrm>
        </p:spPr>
        <p:txBody>
          <a:bodyPr/>
          <a:lstStyle/>
          <a:p>
            <a:r>
              <a:rPr lang="en-US" dirty="0"/>
              <a:t>Required Assessments</a:t>
            </a:r>
          </a:p>
        </p:txBody>
      </p:sp>
      <p:sp>
        <p:nvSpPr>
          <p:cNvPr id="6" name="Content Placeholder 4"/>
          <p:cNvSpPr txBox="1">
            <a:spLocks/>
          </p:cNvSpPr>
          <p:nvPr/>
        </p:nvSpPr>
        <p:spPr>
          <a:xfrm>
            <a:off x="234176" y="1792457"/>
            <a:ext cx="8788893" cy="4913444"/>
          </a:xfrm>
          <a:prstGeom prst="rect">
            <a:avLst/>
          </a:prstGeom>
        </p:spPr>
        <p:txBody>
          <a:bodyPr vert="horz" lIns="91440" tIns="45720" rIns="91440" bIns="45720" rtlCol="0">
            <a:noAutofit/>
          </a:bodyPr>
          <a:lstStyle>
            <a:lvl1pPr marL="274320" indent="-228600" algn="l" defTabSz="914400" rtl="0" eaLnBrk="1" latinLnBrk="0" hangingPunct="1">
              <a:spcBef>
                <a:spcPct val="20000"/>
              </a:spcBef>
              <a:buClr>
                <a:schemeClr val="accent1"/>
              </a:buClr>
              <a:buSzPct val="110000"/>
              <a:buFont typeface="Wingdings" charset="2"/>
              <a:buChar char="§"/>
              <a:defRPr sz="2400" b="1" kern="1200" spc="0" baseline="0">
                <a:solidFill>
                  <a:srgbClr val="5C6670"/>
                </a:solidFill>
                <a:latin typeface="+mn-lt"/>
                <a:ea typeface="+mn-ea"/>
                <a:cs typeface="+mn-cs"/>
              </a:defRPr>
            </a:lvl1pPr>
            <a:lvl2pPr marL="548640" indent="-182880" algn="l" defTabSz="914400" rtl="0" eaLnBrk="1" latinLnBrk="0" hangingPunct="1">
              <a:spcBef>
                <a:spcPct val="20000"/>
              </a:spcBef>
              <a:buClr>
                <a:schemeClr val="accent2"/>
              </a:buClr>
              <a:buSzPct val="110000"/>
              <a:buFont typeface="Wingdings" charset="2"/>
              <a:buChar char="§"/>
              <a:defRPr sz="2200" kern="1200" spc="0" baseline="0">
                <a:solidFill>
                  <a:srgbClr val="5C6670"/>
                </a:solidFill>
                <a:latin typeface="+mn-lt"/>
                <a:ea typeface="+mn-ea"/>
                <a:cs typeface="+mn-cs"/>
              </a:defRPr>
            </a:lvl2pPr>
            <a:lvl3pPr marL="822960" indent="-182880" algn="l" defTabSz="914400" rtl="0" eaLnBrk="1" latinLnBrk="0" hangingPunct="1">
              <a:spcBef>
                <a:spcPct val="20000"/>
              </a:spcBef>
              <a:buClr>
                <a:schemeClr val="accent3"/>
              </a:buClr>
              <a:buSzPct val="110000"/>
              <a:buFont typeface="Wingdings" charset="2"/>
              <a:buChar char="§"/>
              <a:defRPr sz="2000" kern="1200" spc="0" baseline="0">
                <a:solidFill>
                  <a:srgbClr val="5C6670"/>
                </a:solidFill>
                <a:latin typeface="+mn-lt"/>
                <a:ea typeface="+mn-ea"/>
                <a:cs typeface="+mn-cs"/>
              </a:defRPr>
            </a:lvl3pPr>
            <a:lvl4pPr marL="1097280" indent="-182880" algn="l" defTabSz="914400" rtl="0" eaLnBrk="1" latinLnBrk="0" hangingPunct="1">
              <a:spcBef>
                <a:spcPct val="20000"/>
              </a:spcBef>
              <a:buClr>
                <a:schemeClr val="accent4"/>
              </a:buClr>
              <a:buSzPct val="110000"/>
              <a:buFont typeface="Wingdings" charset="2"/>
              <a:buChar char="§"/>
              <a:defRPr sz="1800" kern="1200" spc="0">
                <a:solidFill>
                  <a:srgbClr val="5C6670"/>
                </a:solidFill>
                <a:latin typeface="+mn-lt"/>
                <a:ea typeface="+mn-ea"/>
                <a:cs typeface="+mn-cs"/>
              </a:defRPr>
            </a:lvl4pPr>
            <a:lvl5pPr marL="1280160" indent="-182880" algn="l" defTabSz="914400" rtl="0" eaLnBrk="1" latinLnBrk="0" hangingPunct="1">
              <a:spcBef>
                <a:spcPct val="20000"/>
              </a:spcBef>
              <a:buClr>
                <a:schemeClr val="accent6"/>
              </a:buClr>
              <a:buSzPct val="110000"/>
              <a:buFont typeface="Wingdings" charset="2"/>
              <a:buChar char="§"/>
              <a:defRPr sz="1600" kern="1200" spc="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buClr>
                <a:srgbClr val="488BC9"/>
              </a:buClr>
            </a:pPr>
            <a:r>
              <a:rPr lang="en-US" dirty="0" smtClean="0">
                <a:solidFill>
                  <a:srgbClr val="000000"/>
                </a:solidFill>
              </a:rPr>
              <a:t>Differing Colorado Requirements</a:t>
            </a:r>
            <a:r>
              <a:rPr lang="en-US" dirty="0">
                <a:solidFill>
                  <a:srgbClr val="000000"/>
                </a:solidFill>
              </a:rPr>
              <a:t>:</a:t>
            </a:r>
          </a:p>
          <a:p>
            <a:pPr lvl="1">
              <a:buClr>
                <a:srgbClr val="FFC846"/>
              </a:buClr>
            </a:pPr>
            <a:r>
              <a:rPr lang="en-US" dirty="0" smtClean="0">
                <a:solidFill>
                  <a:srgbClr val="000000"/>
                </a:solidFill>
              </a:rPr>
              <a:t>Three high school assessments: (9</a:t>
            </a:r>
            <a:r>
              <a:rPr lang="en-US" baseline="30000" dirty="0" smtClean="0">
                <a:solidFill>
                  <a:srgbClr val="000000"/>
                </a:solidFill>
              </a:rPr>
              <a:t>th</a:t>
            </a:r>
            <a:r>
              <a:rPr lang="en-US" dirty="0" smtClean="0">
                <a:solidFill>
                  <a:srgbClr val="000000"/>
                </a:solidFill>
              </a:rPr>
              <a:t> grade ELA/math, PSAT  10 and SAT)</a:t>
            </a:r>
          </a:p>
          <a:p>
            <a:pPr lvl="1">
              <a:buClr>
                <a:srgbClr val="FFC846"/>
              </a:buClr>
            </a:pPr>
            <a:r>
              <a:rPr lang="en-US" dirty="0" smtClean="0">
                <a:solidFill>
                  <a:srgbClr val="000000"/>
                </a:solidFill>
              </a:rPr>
              <a:t>Social </a:t>
            </a:r>
            <a:r>
              <a:rPr lang="en-US" dirty="0">
                <a:solidFill>
                  <a:srgbClr val="000000"/>
                </a:solidFill>
              </a:rPr>
              <a:t>studies </a:t>
            </a:r>
            <a:r>
              <a:rPr lang="en-US" dirty="0" smtClean="0">
                <a:solidFill>
                  <a:srgbClr val="000000"/>
                </a:solidFill>
              </a:rPr>
              <a:t>assessments once each in elementary, middle and high school on a sampling basis</a:t>
            </a:r>
          </a:p>
          <a:p>
            <a:pPr lvl="1">
              <a:buClr>
                <a:srgbClr val="FFC846"/>
              </a:buClr>
            </a:pPr>
            <a:r>
              <a:rPr lang="en-US" dirty="0" smtClean="0">
                <a:solidFill>
                  <a:srgbClr val="000000"/>
                </a:solidFill>
              </a:rPr>
              <a:t>Consortium membership</a:t>
            </a:r>
          </a:p>
          <a:p>
            <a:pPr lvl="1">
              <a:buClr>
                <a:srgbClr val="FFC846"/>
              </a:buClr>
            </a:pPr>
            <a:r>
              <a:rPr lang="en-US" dirty="0" smtClean="0">
                <a:solidFill>
                  <a:srgbClr val="000000"/>
                </a:solidFill>
              </a:rPr>
              <a:t>Parent Excusal</a:t>
            </a:r>
          </a:p>
          <a:p>
            <a:pPr lvl="1">
              <a:buClr>
                <a:srgbClr val="FFC846"/>
              </a:buClr>
            </a:pPr>
            <a:endParaRPr lang="en-US" dirty="0">
              <a:solidFill>
                <a:srgbClr val="000000"/>
              </a:solidFill>
            </a:endParaRPr>
          </a:p>
          <a:p>
            <a:pPr>
              <a:buClr>
                <a:srgbClr val="FFC846"/>
              </a:buClr>
            </a:pPr>
            <a:r>
              <a:rPr lang="en-US" dirty="0" smtClean="0">
                <a:solidFill>
                  <a:srgbClr val="000000"/>
                </a:solidFill>
              </a:rPr>
              <a:t>Additional consideration for Colorado:</a:t>
            </a:r>
          </a:p>
          <a:p>
            <a:pPr lvl="1">
              <a:buClr>
                <a:srgbClr val="FFC846"/>
              </a:buClr>
            </a:pPr>
            <a:r>
              <a:rPr lang="en-US" dirty="0" smtClean="0">
                <a:solidFill>
                  <a:srgbClr val="000000"/>
                </a:solidFill>
              </a:rPr>
              <a:t>Standards revision process</a:t>
            </a:r>
          </a:p>
          <a:p>
            <a:pPr lvl="1">
              <a:buClr>
                <a:srgbClr val="FFC846"/>
              </a:buClr>
            </a:pPr>
            <a:endParaRPr lang="en-US" dirty="0">
              <a:solidFill>
                <a:srgbClr val="000000"/>
              </a:solidFill>
            </a:endParaRPr>
          </a:p>
          <a:p>
            <a:pPr>
              <a:buClr>
                <a:srgbClr val="488BC9"/>
              </a:buClr>
            </a:pPr>
            <a:endParaRPr lang="en-US" dirty="0"/>
          </a:p>
        </p:txBody>
      </p:sp>
    </p:spTree>
    <p:extLst>
      <p:ext uri="{BB962C8B-B14F-4D97-AF65-F5344CB8AC3E}">
        <p14:creationId xmlns:p14="http://schemas.microsoft.com/office/powerpoint/2010/main" val="800329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Participation Trend</a:t>
            </a:r>
            <a:endParaRPr lang="en-US" dirty="0"/>
          </a:p>
        </p:txBody>
      </p:sp>
    </p:spTree>
    <p:extLst>
      <p:ext uri="{BB962C8B-B14F-4D97-AF65-F5344CB8AC3E}">
        <p14:creationId xmlns:p14="http://schemas.microsoft.com/office/powerpoint/2010/main" val="3151720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Background: </a:t>
            </a:r>
            <a:br>
              <a:rPr lang="en-US" dirty="0" smtClean="0"/>
            </a:br>
            <a:r>
              <a:rPr lang="en-US" dirty="0" smtClean="0"/>
              <a:t>Parent Excusal Trend</a:t>
            </a:r>
            <a:endParaRPr lang="en-US" dirty="0"/>
          </a:p>
        </p:txBody>
      </p:sp>
      <p:graphicFrame>
        <p:nvGraphicFramePr>
          <p:cNvPr id="7" name="Content Placeholder 6"/>
          <p:cNvGraphicFramePr>
            <a:graphicFrameLocks noGrp="1"/>
          </p:cNvGraphicFramePr>
          <p:nvPr>
            <p:ph idx="1"/>
            <p:extLst/>
          </p:nvPr>
        </p:nvGraphicFramePr>
        <p:xfrm>
          <a:off x="381000" y="1719263"/>
          <a:ext cx="8407400" cy="44069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607263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DE THEME">
  <a:themeElements>
    <a:clrScheme name="Custom 11">
      <a:dk1>
        <a:srgbClr val="5C6670"/>
      </a:dk1>
      <a:lt1>
        <a:sysClr val="window" lastClr="FFFFFF"/>
      </a:lt1>
      <a:dk2>
        <a:srgbClr val="8FC6E8"/>
      </a:dk2>
      <a:lt2>
        <a:srgbClr val="D3CCBC"/>
      </a:lt2>
      <a:accent1>
        <a:srgbClr val="488BC9"/>
      </a:accent1>
      <a:accent2>
        <a:srgbClr val="FFC846"/>
      </a:accent2>
      <a:accent3>
        <a:srgbClr val="8DC63F"/>
      </a:accent3>
      <a:accent4>
        <a:srgbClr val="6D3A5D"/>
      </a:accent4>
      <a:accent5>
        <a:srgbClr val="46797A"/>
      </a:accent5>
      <a:accent6>
        <a:srgbClr val="EF7521"/>
      </a:accent6>
      <a:hlink>
        <a:srgbClr val="0070C0"/>
      </a:hlink>
      <a:folHlink>
        <a:srgbClr val="0070C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CDE THEME.thmx</Template>
  <TotalTime>9234</TotalTime>
  <Words>2687</Words>
  <Application>Microsoft Office PowerPoint</Application>
  <PresentationFormat>On-screen Show (4:3)</PresentationFormat>
  <Paragraphs>439</Paragraphs>
  <Slides>54</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54</vt:i4>
      </vt:variant>
    </vt:vector>
  </HeadingPairs>
  <TitlesOfParts>
    <vt:vector size="60" baseType="lpstr">
      <vt:lpstr>Arial</vt:lpstr>
      <vt:lpstr>Calibri</vt:lpstr>
      <vt:lpstr>Museo Slab 500</vt:lpstr>
      <vt:lpstr>Times New Roman</vt:lpstr>
      <vt:lpstr>Wingdings</vt:lpstr>
      <vt:lpstr>CDE THEME</vt:lpstr>
      <vt:lpstr>Every Student Succeeds Act (ESSA) Hub Committee</vt:lpstr>
      <vt:lpstr>Agenda</vt:lpstr>
      <vt:lpstr>Assessment Spoke Committee</vt:lpstr>
      <vt:lpstr>Assessment Agenda</vt:lpstr>
      <vt:lpstr>Required Assessments</vt:lpstr>
      <vt:lpstr>Required Assessments</vt:lpstr>
      <vt:lpstr>Required Assessments</vt:lpstr>
      <vt:lpstr>Participation Trend</vt:lpstr>
      <vt:lpstr>Background:  Parent Excusal Trend</vt:lpstr>
      <vt:lpstr>Background:  Parent Excusal Trend</vt:lpstr>
      <vt:lpstr>Participation Rates and Parent Excusals – English Language Arts</vt:lpstr>
      <vt:lpstr>Participation by Grade Level</vt:lpstr>
      <vt:lpstr>Key ESSA Changes from NCLB</vt:lpstr>
      <vt:lpstr>Key ESSA Changes from NCLB</vt:lpstr>
      <vt:lpstr>ESSA Changes from NCLB</vt:lpstr>
      <vt:lpstr>ESSA Changes from NCLB</vt:lpstr>
      <vt:lpstr>Proposed Regulations:   Innovative Assessment Demonstration Authority</vt:lpstr>
      <vt:lpstr>Proposed Regulations: Innovative Assessment Demonstration  Authority </vt:lpstr>
      <vt:lpstr>Proposed Regulations: Innovative Assessment Demonstration  Authority </vt:lpstr>
      <vt:lpstr>Proposed Regulations: Innovative Assessment Demonstration Authority  Time to Thoughtfully Scale</vt:lpstr>
      <vt:lpstr>Proposed Regulations: Innovative Assessment Demonstration Authority  Time to Thoughtfully Scale</vt:lpstr>
      <vt:lpstr>Proposed Regulations: Innovative Assessment Demonstration  Authority Comparability</vt:lpstr>
      <vt:lpstr>Proposed Regulations: Innovative Assessment Demonstration Authority Application Requirements</vt:lpstr>
      <vt:lpstr>Assessment Priorities</vt:lpstr>
      <vt:lpstr>What are we hearing? Options that don’t require demonstration authority</vt:lpstr>
      <vt:lpstr>: What are we hearing? Options that require demonstration authority… or more  Options</vt:lpstr>
      <vt:lpstr> Effective Instruction and Leadership Spoke Committee  Report to ESSA Hub Committee</vt:lpstr>
      <vt:lpstr>ESSA State Plan Development</vt:lpstr>
      <vt:lpstr>Charge for Spoke Committees</vt:lpstr>
      <vt:lpstr>Effective Instruction &amp; Leadership Spoke Participants</vt:lpstr>
      <vt:lpstr>Effective Instruction &amp; Leadership Spoke Meetings</vt:lpstr>
      <vt:lpstr>ESSA Requirements and Decision Points</vt:lpstr>
      <vt:lpstr>Effective Instruction &amp; Leadership Key Decision Points</vt:lpstr>
      <vt:lpstr>Recommendations</vt:lpstr>
      <vt:lpstr>Potential Unintended Consequences</vt:lpstr>
      <vt:lpstr>Discussion Questions</vt:lpstr>
      <vt:lpstr>Thank You and  Contact Information</vt:lpstr>
      <vt:lpstr>Title Programs Spoke Committee  Overview</vt:lpstr>
      <vt:lpstr>Introduction to ESSA Title Programs</vt:lpstr>
      <vt:lpstr>Title Programs</vt:lpstr>
      <vt:lpstr>Formula Programs</vt:lpstr>
      <vt:lpstr>Formula Programs</vt:lpstr>
      <vt:lpstr>Formula Programs</vt:lpstr>
      <vt:lpstr>Formula Programs</vt:lpstr>
      <vt:lpstr>Formula Programs</vt:lpstr>
      <vt:lpstr>Formula Programs</vt:lpstr>
      <vt:lpstr>Competitive Programs</vt:lpstr>
      <vt:lpstr>Other Programs</vt:lpstr>
      <vt:lpstr>Title Programs </vt:lpstr>
      <vt:lpstr>Wrap -Up</vt:lpstr>
      <vt:lpstr>Concluding Remarks</vt:lpstr>
      <vt:lpstr>Meeting Evaluation</vt:lpstr>
      <vt:lpstr>Next Meeting</vt:lpstr>
      <vt:lpstr>Upcoming Hub Meetings Dates</vt:lpstr>
    </vt:vector>
  </TitlesOfParts>
  <Company>Colorado State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Hunter</dc:creator>
  <cp:lastModifiedBy>Hollingshead, Jessica</cp:lastModifiedBy>
  <cp:revision>227</cp:revision>
  <cp:lastPrinted>2016-10-08T21:04:15Z</cp:lastPrinted>
  <dcterms:created xsi:type="dcterms:W3CDTF">2012-07-16T02:29:43Z</dcterms:created>
  <dcterms:modified xsi:type="dcterms:W3CDTF">2016-10-09T15:12:27Z</dcterms:modified>
</cp:coreProperties>
</file>