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media/image27.jpg" ContentType="image/jpeg"/>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8"/>
  </p:notesMasterIdLst>
  <p:handoutMasterIdLst>
    <p:handoutMasterId r:id="rId129"/>
  </p:handoutMasterIdLst>
  <p:sldIdLst>
    <p:sldId id="396" r:id="rId2"/>
    <p:sldId id="397" r:id="rId3"/>
    <p:sldId id="642" r:id="rId4"/>
    <p:sldId id="643" r:id="rId5"/>
    <p:sldId id="644" r:id="rId6"/>
    <p:sldId id="645"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95" r:id="rId21"/>
    <p:sldId id="660" r:id="rId22"/>
    <p:sldId id="393" r:id="rId23"/>
    <p:sldId id="667" r:id="rId24"/>
    <p:sldId id="694" r:id="rId25"/>
    <p:sldId id="668" r:id="rId26"/>
    <p:sldId id="669" r:id="rId27"/>
    <p:sldId id="670" r:id="rId28"/>
    <p:sldId id="671" r:id="rId29"/>
    <p:sldId id="673" r:id="rId30"/>
    <p:sldId id="672" r:id="rId31"/>
    <p:sldId id="677" r:id="rId32"/>
    <p:sldId id="674" r:id="rId33"/>
    <p:sldId id="675" r:id="rId34"/>
    <p:sldId id="676" r:id="rId35"/>
    <p:sldId id="573" r:id="rId36"/>
    <p:sldId id="574" r:id="rId37"/>
    <p:sldId id="575" r:id="rId38"/>
    <p:sldId id="682" r:id="rId39"/>
    <p:sldId id="577" r:id="rId40"/>
    <p:sldId id="578" r:id="rId41"/>
    <p:sldId id="683" r:id="rId42"/>
    <p:sldId id="684" r:id="rId43"/>
    <p:sldId id="685" r:id="rId44"/>
    <p:sldId id="686" r:id="rId45"/>
    <p:sldId id="688" r:id="rId46"/>
    <p:sldId id="689" r:id="rId47"/>
    <p:sldId id="690" r:id="rId48"/>
    <p:sldId id="691" r:id="rId49"/>
    <p:sldId id="692" r:id="rId50"/>
    <p:sldId id="693" r:id="rId51"/>
    <p:sldId id="364" r:id="rId52"/>
    <p:sldId id="661" r:id="rId53"/>
    <p:sldId id="662" r:id="rId54"/>
    <p:sldId id="663" r:id="rId55"/>
    <p:sldId id="664" r:id="rId56"/>
    <p:sldId id="665" r:id="rId57"/>
    <p:sldId id="666" r:id="rId58"/>
    <p:sldId id="678" r:id="rId59"/>
    <p:sldId id="559" r:id="rId60"/>
    <p:sldId id="561" r:id="rId61"/>
    <p:sldId id="560" r:id="rId62"/>
    <p:sldId id="562" r:id="rId63"/>
    <p:sldId id="563" r:id="rId64"/>
    <p:sldId id="564" r:id="rId65"/>
    <p:sldId id="565" r:id="rId66"/>
    <p:sldId id="566" r:id="rId67"/>
    <p:sldId id="631" r:id="rId68"/>
    <p:sldId id="632" r:id="rId69"/>
    <p:sldId id="619" r:id="rId70"/>
    <p:sldId id="621" r:id="rId71"/>
    <p:sldId id="620" r:id="rId72"/>
    <p:sldId id="624" r:id="rId73"/>
    <p:sldId id="625" r:id="rId74"/>
    <p:sldId id="626" r:id="rId75"/>
    <p:sldId id="627" r:id="rId76"/>
    <p:sldId id="569" r:id="rId77"/>
    <p:sldId id="570" r:id="rId78"/>
    <p:sldId id="571" r:id="rId79"/>
    <p:sldId id="634" r:id="rId80"/>
    <p:sldId id="635" r:id="rId81"/>
    <p:sldId id="636" r:id="rId82"/>
    <p:sldId id="637" r:id="rId83"/>
    <p:sldId id="639" r:id="rId84"/>
    <p:sldId id="640" r:id="rId85"/>
    <p:sldId id="641" r:id="rId86"/>
    <p:sldId id="680" r:id="rId87"/>
    <p:sldId id="679" r:id="rId88"/>
    <p:sldId id="583" r:id="rId89"/>
    <p:sldId id="584" r:id="rId90"/>
    <p:sldId id="586" r:id="rId91"/>
    <p:sldId id="587" r:id="rId92"/>
    <p:sldId id="696" r:id="rId93"/>
    <p:sldId id="588" r:id="rId94"/>
    <p:sldId id="589" r:id="rId95"/>
    <p:sldId id="590" r:id="rId96"/>
    <p:sldId id="591" r:id="rId97"/>
    <p:sldId id="592" r:id="rId98"/>
    <p:sldId id="593" r:id="rId99"/>
    <p:sldId id="594" r:id="rId100"/>
    <p:sldId id="595" r:id="rId101"/>
    <p:sldId id="596" r:id="rId102"/>
    <p:sldId id="597" r:id="rId103"/>
    <p:sldId id="598" r:id="rId104"/>
    <p:sldId id="599" r:id="rId105"/>
    <p:sldId id="600" r:id="rId106"/>
    <p:sldId id="601" r:id="rId107"/>
    <p:sldId id="602" r:id="rId108"/>
    <p:sldId id="603" r:id="rId109"/>
    <p:sldId id="604" r:id="rId110"/>
    <p:sldId id="605" r:id="rId111"/>
    <p:sldId id="606" r:id="rId112"/>
    <p:sldId id="607" r:id="rId113"/>
    <p:sldId id="608" r:id="rId114"/>
    <p:sldId id="609" r:id="rId115"/>
    <p:sldId id="610" r:id="rId116"/>
    <p:sldId id="611" r:id="rId117"/>
    <p:sldId id="612" r:id="rId118"/>
    <p:sldId id="613" r:id="rId119"/>
    <p:sldId id="614" r:id="rId120"/>
    <p:sldId id="615" r:id="rId121"/>
    <p:sldId id="616" r:id="rId122"/>
    <p:sldId id="681" r:id="rId123"/>
    <p:sldId id="698" r:id="rId124"/>
    <p:sldId id="699" r:id="rId125"/>
    <p:sldId id="428" r:id="rId126"/>
    <p:sldId id="429" r:id="rId1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son, Alyssa" initials="AP" lastIdx="22" clrIdx="0"/>
  <p:cmAuthor id="2" name="Hollingshead, Jessica" initials="HJ" lastIdx="14" clrIdx="1"/>
  <p:cmAuthor id="3" name="Young, Anna" initials="Y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4" autoAdjust="0"/>
    <p:restoredTop sz="91279" autoAdjust="0"/>
  </p:normalViewPr>
  <p:slideViewPr>
    <p:cSldViewPr snapToGrid="0" snapToObjects="1">
      <p:cViewPr varScale="1">
        <p:scale>
          <a:sx n="67" d="100"/>
          <a:sy n="67" d="100"/>
        </p:scale>
        <p:origin x="11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lsman_m\Documents\13%20ESSA\standards%20committee\Committee\Current%20committee%20lists\Colorado%20ESSA%20Standards%20Spoke%20Committee%20Sign-Up%20(Responses)%20as%20of%2010-11-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ake_N\Desktop\NCLB%20Pie%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chneiderman_d\Desktop\ESEA%20-%20ESS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ke_N\Desktop\NCLB%20Pie%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ke_N\Desktop\NCLB%20Pie%20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ke_N\Documents\sum%20shee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ake_N\Desktop\NCLB%20Pie%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ESSA</a:t>
            </a:r>
            <a:r>
              <a:rPr lang="en-US" sz="2400" baseline="0" dirty="0"/>
              <a:t> Standards Spoke Committee </a:t>
            </a:r>
            <a:r>
              <a:rPr lang="en-US" sz="2400" baseline="0" dirty="0" smtClean="0"/>
              <a:t>Membership</a:t>
            </a:r>
            <a:endParaRPr lang="en-US" sz="2400" dirty="0"/>
          </a:p>
        </c:rich>
      </c:tx>
      <c:layout>
        <c:manualLayout>
          <c:xMode val="edge"/>
          <c:yMode val="edge"/>
          <c:x val="0.18472244094488188"/>
          <c:y val="0"/>
        </c:manualLayout>
      </c:layout>
      <c:overlay val="0"/>
    </c:title>
    <c:autoTitleDeleted val="0"/>
    <c:plotArea>
      <c:layout/>
      <c:pieChart>
        <c:varyColors val="1"/>
        <c:ser>
          <c:idx val="0"/>
          <c:order val="0"/>
          <c:dLbls>
            <c:dLbl>
              <c:idx val="0"/>
              <c:layout>
                <c:manualLayout>
                  <c:x val="-0.15880782381015932"/>
                  <c:y val="8.3996428049917443E-2"/>
                </c:manualLayout>
              </c:layout>
              <c:spPr/>
              <c:txPr>
                <a:bodyPr/>
                <a:lstStyle/>
                <a:p>
                  <a:pPr>
                    <a:defRPr sz="14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CED-4AA4-B4CD-D8C673E09A2A}"/>
                </c:ext>
              </c:extLst>
            </c:dLbl>
            <c:dLbl>
              <c:idx val="3"/>
              <c:layout>
                <c:manualLayout>
                  <c:x val="2.9172783486809913E-2"/>
                  <c:y val="-0.18897993492610857"/>
                </c:manualLayout>
              </c:layout>
              <c:spPr/>
              <c:txPr>
                <a:bodyPr/>
                <a:lstStyle/>
                <a:p>
                  <a:pPr>
                    <a:defRPr sz="14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ED-4AA4-B4CD-D8C673E09A2A}"/>
                </c:ext>
              </c:extLst>
            </c:dLbl>
            <c:dLbl>
              <c:idx val="4"/>
              <c:layout>
                <c:manualLayout>
                  <c:x val="2.8564755676726849E-2"/>
                  <c:y val="1.65408621354570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CED-4AA4-B4CD-D8C673E09A2A}"/>
                </c:ext>
              </c:extLst>
            </c:dLbl>
            <c:dLbl>
              <c:idx val="5"/>
              <c:layout>
                <c:manualLayout>
                  <c:x val="2.3011636257332241E-2"/>
                  <c:y val="-1.92731792976662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CED-4AA4-B4CD-D8C673E09A2A}"/>
                </c:ext>
              </c:extLst>
            </c:dLbl>
            <c:dLbl>
              <c:idx val="6"/>
              <c:spPr>
                <a:noFill/>
              </c:spPr>
              <c:txPr>
                <a:bodyPr/>
                <a:lstStyle/>
                <a:p>
                  <a:pPr>
                    <a:defRPr sz="1400" b="1">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C90D-4D31-BBC2-734C558E1561}"/>
                </c:ext>
              </c:extLst>
            </c:dLbl>
            <c:dLbl>
              <c:idx val="7"/>
              <c:layout>
                <c:manualLayout>
                  <c:x val="3.1602352672017692E-2"/>
                  <c:y val="5.075426555988632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ED-4AA4-B4CD-D8C673E09A2A}"/>
                </c:ext>
              </c:extLst>
            </c:dLbl>
            <c:dLbl>
              <c:idx val="8"/>
              <c:spPr/>
              <c:txPr>
                <a:bodyPr/>
                <a:lstStyle/>
                <a:p>
                  <a:pPr>
                    <a:defRPr sz="1400" b="1">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C90D-4D31-BBC2-734C558E1561}"/>
                </c:ext>
              </c:extLst>
            </c:dLbl>
            <c:dLbl>
              <c:idx val="9"/>
              <c:layout>
                <c:manualLayout>
                  <c:x val="4.8124281075035113E-4"/>
                  <c:y val="7.94992904774207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CED-4AA4-B4CD-D8C673E09A2A}"/>
                </c:ext>
              </c:extLst>
            </c:dLbl>
            <c:dLbl>
              <c:idx val="10"/>
              <c:layout>
                <c:manualLayout>
                  <c:x val="-3.2166291713535806E-2"/>
                  <c:y val="5.11037849940654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7CED-4AA4-B4CD-D8C673E09A2A}"/>
                </c:ext>
              </c:extLst>
            </c:dLbl>
            <c:dLbl>
              <c:idx val="11"/>
              <c:layout>
                <c:manualLayout>
                  <c:x val="-9.696987029163727E-2"/>
                  <c:y val="5.2300987340919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CED-4AA4-B4CD-D8C673E09A2A}"/>
                </c:ext>
              </c:extLst>
            </c:dLbl>
            <c:dLbl>
              <c:idx val="12"/>
              <c:layout>
                <c:manualLayout>
                  <c:x val="-3.3356627296587928E-2"/>
                  <c:y val="2.35871084296281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7CED-4AA4-B4CD-D8C673E09A2A}"/>
                </c:ext>
              </c:extLst>
            </c:dLbl>
            <c:dLbl>
              <c:idx val="13"/>
              <c:layout>
                <c:manualLayout>
                  <c:x val="0.19100120297462816"/>
                  <c:y val="2.54800536296599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CED-4AA4-B4CD-D8C673E09A2A}"/>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Sheet1!$A$1:$A$14</c:f>
              <c:strCache>
                <c:ptCount val="14"/>
                <c:pt idx="0">
                  <c:v>Educator</c:v>
                </c:pt>
                <c:pt idx="1">
                  <c:v>Early childhood</c:v>
                </c:pt>
                <c:pt idx="2">
                  <c:v>School administrator</c:v>
                </c:pt>
                <c:pt idx="3">
                  <c:v>School district administrator</c:v>
                </c:pt>
                <c:pt idx="4">
                  <c:v>Parent</c:v>
                </c:pt>
                <c:pt idx="5">
                  <c:v>Community organization</c:v>
                </c:pt>
                <c:pt idx="6">
                  <c:v>Business</c:v>
                </c:pt>
                <c:pt idx="7">
                  <c:v>Education advocacy organization</c:v>
                </c:pt>
                <c:pt idx="8">
                  <c:v>CDE</c:v>
                </c:pt>
                <c:pt idx="9">
                  <c:v>Graduate student</c:v>
                </c:pt>
                <c:pt idx="10">
                  <c:v>Retired</c:v>
                </c:pt>
                <c:pt idx="11">
                  <c:v>Institution of higher education</c:v>
                </c:pt>
                <c:pt idx="12">
                  <c:v>Professional development provider</c:v>
                </c:pt>
                <c:pt idx="13">
                  <c:v>Professional educator organization</c:v>
                </c:pt>
              </c:strCache>
            </c:strRef>
          </c:cat>
          <c:val>
            <c:numRef>
              <c:f>Sheet1!$B$1:$B$14</c:f>
              <c:numCache>
                <c:formatCode>General</c:formatCode>
                <c:ptCount val="14"/>
                <c:pt idx="0">
                  <c:v>22</c:v>
                </c:pt>
                <c:pt idx="1">
                  <c:v>1</c:v>
                </c:pt>
                <c:pt idx="2">
                  <c:v>2</c:v>
                </c:pt>
                <c:pt idx="3">
                  <c:v>21</c:v>
                </c:pt>
                <c:pt idx="4">
                  <c:v>2</c:v>
                </c:pt>
                <c:pt idx="5">
                  <c:v>2</c:v>
                </c:pt>
                <c:pt idx="6">
                  <c:v>3</c:v>
                </c:pt>
                <c:pt idx="7">
                  <c:v>2</c:v>
                </c:pt>
                <c:pt idx="8">
                  <c:v>5</c:v>
                </c:pt>
                <c:pt idx="9">
                  <c:v>1</c:v>
                </c:pt>
                <c:pt idx="10">
                  <c:v>2</c:v>
                </c:pt>
                <c:pt idx="11">
                  <c:v>4</c:v>
                </c:pt>
                <c:pt idx="12">
                  <c:v>1</c:v>
                </c:pt>
                <c:pt idx="13">
                  <c:v>2</c:v>
                </c:pt>
              </c:numCache>
            </c:numRef>
          </c:val>
          <c:extLst>
            <c:ext xmlns:c16="http://schemas.microsoft.com/office/drawing/2014/chart" uri="{C3380CC4-5D6E-409C-BE32-E72D297353CC}">
              <c16:uniqueId val="{0000000C-7CED-4AA4-B4CD-D8C673E09A2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US" sz="1800" dirty="0">
                <a:solidFill>
                  <a:srgbClr val="000000"/>
                </a:solidFill>
              </a:rPr>
              <a:t>ESSA Title I </a:t>
            </a:r>
            <a:r>
              <a:rPr lang="en-US" sz="1800" dirty="0" smtClean="0">
                <a:solidFill>
                  <a:srgbClr val="000000"/>
                </a:solidFill>
              </a:rPr>
              <a:t>$150.74*</a:t>
            </a:r>
            <a:endParaRPr lang="en-US" sz="1800" baseline="0" dirty="0">
              <a:solidFill>
                <a:srgbClr val="00000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25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solidFill>
                  <a:srgbClr val="000000"/>
                </a:solidFill>
              </a:rPr>
              <a:t>NCLB </a:t>
            </a:r>
            <a:r>
              <a:rPr lang="en-US" dirty="0">
                <a:solidFill>
                  <a:srgbClr val="000000"/>
                </a:solidFill>
              </a:rPr>
              <a:t>Allocation 2016-17</a:t>
            </a:r>
            <a:br>
              <a:rPr lang="en-US" dirty="0">
                <a:solidFill>
                  <a:srgbClr val="000000"/>
                </a:solidFill>
              </a:rPr>
            </a:br>
            <a:r>
              <a:rPr lang="en-US" dirty="0">
                <a:solidFill>
                  <a:srgbClr val="000000"/>
                </a:solidFill>
              </a:rPr>
              <a:t>$258.46*</a:t>
            </a:r>
          </a:p>
        </c:rich>
      </c:tx>
      <c:layout>
        <c:manualLayout>
          <c:xMode val="edge"/>
          <c:yMode val="edge"/>
          <c:x val="2.662913735290514E-2"/>
          <c:y val="4.67353951890034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18505574596916"/>
          <c:y val="8.7011324470704088E-2"/>
          <c:w val="0.50521694038911125"/>
          <c:h val="0.87162973904480556"/>
        </c:manualLayout>
      </c:layout>
      <c:pieChart>
        <c:varyColors val="1"/>
        <c:ser>
          <c:idx val="0"/>
          <c:order val="0"/>
          <c:tx>
            <c:strRef>
              <c:f>Sheet1!$C$14</c:f>
              <c:strCache>
                <c:ptCount val="1"/>
                <c:pt idx="0">
                  <c:v>Percent</c:v>
                </c:pt>
              </c:strCache>
            </c:strRef>
          </c:tx>
          <c:spPr>
            <a:ln w="3175">
              <a:solidFill>
                <a:sysClr val="windowText" lastClr="000000">
                  <a:alpha val="75000"/>
                </a:sysClr>
              </a:solidFill>
            </a:ln>
          </c:spPr>
          <c:dPt>
            <c:idx val="0"/>
            <c:bubble3D val="0"/>
            <c:spPr>
              <a:solidFill>
                <a:schemeClr val="accent1">
                  <a:lumMod val="40000"/>
                  <a:lumOff val="60000"/>
                </a:schemeClr>
              </a:solidFill>
              <a:ln w="3175">
                <a:solidFill>
                  <a:sysClr val="windowText" lastClr="000000">
                    <a:alpha val="75000"/>
                  </a:sysClr>
                </a:solidFill>
              </a:ln>
              <a:effectLst/>
            </c:spPr>
            <c:extLst>
              <c:ext xmlns:c16="http://schemas.microsoft.com/office/drawing/2014/chart" uri="{C3380CC4-5D6E-409C-BE32-E72D297353CC}">
                <c16:uniqueId val="{00000001-D7A5-45FF-B4CF-CA9D7842C80D}"/>
              </c:ext>
            </c:extLst>
          </c:dPt>
          <c:dPt>
            <c:idx val="1"/>
            <c:bubble3D val="0"/>
            <c:spPr>
              <a:solidFill>
                <a:schemeClr val="accent2"/>
              </a:solidFill>
              <a:ln w="3175">
                <a:solidFill>
                  <a:sysClr val="windowText" lastClr="000000">
                    <a:alpha val="75000"/>
                  </a:sysClr>
                </a:solidFill>
              </a:ln>
              <a:effectLst/>
            </c:spPr>
            <c:extLst>
              <c:ext xmlns:c16="http://schemas.microsoft.com/office/drawing/2014/chart" uri="{C3380CC4-5D6E-409C-BE32-E72D297353CC}">
                <c16:uniqueId val="{00000003-D7A5-45FF-B4CF-CA9D7842C80D}"/>
              </c:ext>
            </c:extLst>
          </c:dPt>
          <c:dPt>
            <c:idx val="2"/>
            <c:bubble3D val="0"/>
            <c:spPr>
              <a:solidFill>
                <a:schemeClr val="accent3"/>
              </a:solidFill>
              <a:ln w="3175">
                <a:solidFill>
                  <a:sysClr val="windowText" lastClr="000000">
                    <a:alpha val="75000"/>
                  </a:sysClr>
                </a:solidFill>
              </a:ln>
              <a:effectLst/>
            </c:spPr>
            <c:extLst>
              <c:ext xmlns:c16="http://schemas.microsoft.com/office/drawing/2014/chart" uri="{C3380CC4-5D6E-409C-BE32-E72D297353CC}">
                <c16:uniqueId val="{00000005-D7A5-45FF-B4CF-CA9D7842C80D}"/>
              </c:ext>
            </c:extLst>
          </c:dPt>
          <c:dPt>
            <c:idx val="3"/>
            <c:bubble3D val="0"/>
            <c:spPr>
              <a:solidFill>
                <a:schemeClr val="accent4"/>
              </a:solidFill>
              <a:ln w="3175">
                <a:solidFill>
                  <a:sysClr val="windowText" lastClr="000000">
                    <a:alpha val="75000"/>
                  </a:sysClr>
                </a:solidFill>
              </a:ln>
              <a:effectLst/>
            </c:spPr>
            <c:extLst>
              <c:ext xmlns:c16="http://schemas.microsoft.com/office/drawing/2014/chart" uri="{C3380CC4-5D6E-409C-BE32-E72D297353CC}">
                <c16:uniqueId val="{00000007-D7A5-45FF-B4CF-CA9D7842C80D}"/>
              </c:ext>
            </c:extLst>
          </c:dPt>
          <c:dPt>
            <c:idx val="4"/>
            <c:bubble3D val="0"/>
            <c:spPr>
              <a:solidFill>
                <a:schemeClr val="accent5"/>
              </a:solidFill>
              <a:ln w="3175">
                <a:solidFill>
                  <a:sysClr val="windowText" lastClr="000000">
                    <a:alpha val="75000"/>
                  </a:sysClr>
                </a:solidFill>
              </a:ln>
              <a:effectLst/>
            </c:spPr>
            <c:extLst>
              <c:ext xmlns:c16="http://schemas.microsoft.com/office/drawing/2014/chart" uri="{C3380CC4-5D6E-409C-BE32-E72D297353CC}">
                <c16:uniqueId val="{00000009-D7A5-45FF-B4CF-CA9D7842C80D}"/>
              </c:ext>
            </c:extLst>
          </c:dPt>
          <c:dPt>
            <c:idx val="5"/>
            <c:bubble3D val="0"/>
            <c:spPr>
              <a:solidFill>
                <a:schemeClr val="accent6"/>
              </a:solidFill>
              <a:ln w="3175">
                <a:solidFill>
                  <a:sysClr val="windowText" lastClr="000000">
                    <a:alpha val="75000"/>
                  </a:sysClr>
                </a:solidFill>
              </a:ln>
              <a:effectLst/>
            </c:spPr>
            <c:extLst>
              <c:ext xmlns:c16="http://schemas.microsoft.com/office/drawing/2014/chart" uri="{C3380CC4-5D6E-409C-BE32-E72D297353CC}">
                <c16:uniqueId val="{0000000B-D7A5-45FF-B4CF-CA9D7842C80D}"/>
              </c:ext>
            </c:extLst>
          </c:dPt>
          <c:dPt>
            <c:idx val="6"/>
            <c:bubble3D val="0"/>
            <c:spPr>
              <a:solidFill>
                <a:schemeClr val="accent1">
                  <a:lumMod val="60000"/>
                </a:schemeClr>
              </a:solidFill>
              <a:ln w="3175">
                <a:solidFill>
                  <a:sysClr val="windowText" lastClr="000000">
                    <a:alpha val="75000"/>
                  </a:sysClr>
                </a:solidFill>
              </a:ln>
              <a:effectLst/>
            </c:spPr>
            <c:extLst>
              <c:ext xmlns:c16="http://schemas.microsoft.com/office/drawing/2014/chart" uri="{C3380CC4-5D6E-409C-BE32-E72D297353CC}">
                <c16:uniqueId val="{0000000D-D7A5-45FF-B4CF-CA9D7842C80D}"/>
              </c:ext>
            </c:extLst>
          </c:dPt>
          <c:dPt>
            <c:idx val="7"/>
            <c:bubble3D val="0"/>
            <c:spPr>
              <a:solidFill>
                <a:schemeClr val="accent2">
                  <a:lumMod val="60000"/>
                </a:schemeClr>
              </a:solidFill>
              <a:ln w="3175">
                <a:solidFill>
                  <a:sysClr val="windowText" lastClr="000000">
                    <a:alpha val="75000"/>
                  </a:sysClr>
                </a:solidFill>
              </a:ln>
              <a:effectLst/>
            </c:spPr>
            <c:extLst>
              <c:ext xmlns:c16="http://schemas.microsoft.com/office/drawing/2014/chart" uri="{C3380CC4-5D6E-409C-BE32-E72D297353CC}">
                <c16:uniqueId val="{0000000F-D7A5-45FF-B4CF-CA9D7842C80D}"/>
              </c:ext>
            </c:extLst>
          </c:dPt>
          <c:dPt>
            <c:idx val="8"/>
            <c:bubble3D val="0"/>
            <c:spPr>
              <a:solidFill>
                <a:schemeClr val="accent3">
                  <a:lumMod val="60000"/>
                </a:schemeClr>
              </a:solidFill>
              <a:ln w="3175">
                <a:solidFill>
                  <a:sysClr val="windowText" lastClr="000000">
                    <a:alpha val="75000"/>
                  </a:sysClr>
                </a:solidFill>
              </a:ln>
              <a:effectLst/>
            </c:spPr>
            <c:extLst>
              <c:ext xmlns:c16="http://schemas.microsoft.com/office/drawing/2014/chart" uri="{C3380CC4-5D6E-409C-BE32-E72D297353CC}">
                <c16:uniqueId val="{00000011-D7A5-45FF-B4CF-CA9D7842C80D}"/>
              </c:ext>
            </c:extLst>
          </c:dPt>
          <c:dPt>
            <c:idx val="9"/>
            <c:bubble3D val="0"/>
            <c:spPr>
              <a:solidFill>
                <a:schemeClr val="accent4">
                  <a:lumMod val="60000"/>
                </a:schemeClr>
              </a:solidFill>
              <a:ln w="3175">
                <a:solidFill>
                  <a:sysClr val="windowText" lastClr="000000">
                    <a:alpha val="75000"/>
                  </a:sysClr>
                </a:solidFill>
              </a:ln>
              <a:effectLst/>
            </c:spPr>
            <c:extLst>
              <c:ext xmlns:c16="http://schemas.microsoft.com/office/drawing/2014/chart" uri="{C3380CC4-5D6E-409C-BE32-E72D297353CC}">
                <c16:uniqueId val="{00000013-D7A5-45FF-B4CF-CA9D7842C80D}"/>
              </c:ext>
            </c:extLst>
          </c:dPt>
          <c:dPt>
            <c:idx val="10"/>
            <c:bubble3D val="0"/>
            <c:spPr>
              <a:solidFill>
                <a:schemeClr val="accent5">
                  <a:lumMod val="60000"/>
                </a:schemeClr>
              </a:solidFill>
              <a:ln w="3175">
                <a:solidFill>
                  <a:sysClr val="windowText" lastClr="000000">
                    <a:alpha val="75000"/>
                  </a:sysClr>
                </a:solidFill>
              </a:ln>
              <a:effectLst/>
            </c:spPr>
            <c:extLst>
              <c:ext xmlns:c16="http://schemas.microsoft.com/office/drawing/2014/chart" uri="{C3380CC4-5D6E-409C-BE32-E72D297353CC}">
                <c16:uniqueId val="{00000015-D7A5-45FF-B4CF-CA9D7842C80D}"/>
              </c:ext>
            </c:extLst>
          </c:dPt>
          <c:dPt>
            <c:idx val="11"/>
            <c:bubble3D val="0"/>
            <c:spPr>
              <a:solidFill>
                <a:schemeClr val="accent6">
                  <a:lumMod val="60000"/>
                </a:schemeClr>
              </a:solidFill>
              <a:ln w="3175">
                <a:solidFill>
                  <a:sysClr val="windowText" lastClr="000000">
                    <a:alpha val="75000"/>
                  </a:sysClr>
                </a:solidFill>
              </a:ln>
              <a:effectLst/>
            </c:spPr>
            <c:extLst>
              <c:ext xmlns:c16="http://schemas.microsoft.com/office/drawing/2014/chart" uri="{C3380CC4-5D6E-409C-BE32-E72D297353CC}">
                <c16:uniqueId val="{00000017-D7A5-45FF-B4CF-CA9D7842C80D}"/>
              </c:ext>
            </c:extLst>
          </c:dPt>
          <c:dPt>
            <c:idx val="12"/>
            <c:bubble3D val="0"/>
            <c:spPr>
              <a:solidFill>
                <a:schemeClr val="accent1">
                  <a:lumMod val="80000"/>
                  <a:lumOff val="20000"/>
                </a:schemeClr>
              </a:solidFill>
              <a:ln w="3175">
                <a:solidFill>
                  <a:sysClr val="windowText" lastClr="000000">
                    <a:alpha val="75000"/>
                  </a:sysClr>
                </a:solidFill>
              </a:ln>
              <a:effectLst/>
            </c:spPr>
            <c:extLst>
              <c:ext xmlns:c16="http://schemas.microsoft.com/office/drawing/2014/chart" uri="{C3380CC4-5D6E-409C-BE32-E72D297353CC}">
                <c16:uniqueId val="{00000019-D7A5-45FF-B4CF-CA9D7842C80D}"/>
              </c:ext>
            </c:extLst>
          </c:dPt>
          <c:dPt>
            <c:idx val="13"/>
            <c:bubble3D val="0"/>
            <c:spPr>
              <a:solidFill>
                <a:schemeClr val="accent2">
                  <a:lumMod val="80000"/>
                  <a:lumOff val="20000"/>
                </a:schemeClr>
              </a:solidFill>
              <a:ln w="3175">
                <a:solidFill>
                  <a:sysClr val="windowText" lastClr="000000">
                    <a:alpha val="75000"/>
                  </a:sysClr>
                </a:solidFill>
              </a:ln>
              <a:effectLst/>
            </c:spPr>
            <c:extLst>
              <c:ext xmlns:c16="http://schemas.microsoft.com/office/drawing/2014/chart" uri="{C3380CC4-5D6E-409C-BE32-E72D297353CC}">
                <c16:uniqueId val="{0000001B-D7A5-45FF-B4CF-CA9D7842C80D}"/>
              </c:ext>
            </c:extLst>
          </c:dPt>
          <c:dPt>
            <c:idx val="14"/>
            <c:bubble3D val="0"/>
            <c:spPr>
              <a:solidFill>
                <a:schemeClr val="accent3">
                  <a:lumMod val="80000"/>
                  <a:lumOff val="20000"/>
                </a:schemeClr>
              </a:solidFill>
              <a:ln w="3175">
                <a:solidFill>
                  <a:sysClr val="windowText" lastClr="000000">
                    <a:alpha val="75000"/>
                  </a:sysClr>
                </a:solidFill>
              </a:ln>
              <a:effectLst/>
            </c:spPr>
            <c:extLst>
              <c:ext xmlns:c16="http://schemas.microsoft.com/office/drawing/2014/chart" uri="{C3380CC4-5D6E-409C-BE32-E72D297353CC}">
                <c16:uniqueId val="{0000001D-D7A5-45FF-B4CF-CA9D7842C80D}"/>
              </c:ext>
            </c:extLst>
          </c:dPt>
          <c:cat>
            <c:multiLvlStrRef>
              <c:f>Sheet1!$A$15:$C$29</c:f>
              <c:multiLvlStrCache>
                <c:ptCount val="15"/>
                <c:lvl>
                  <c:pt idx="0">
                    <c:v>58%</c:v>
                  </c:pt>
                  <c:pt idx="1">
                    <c:v>12%</c:v>
                  </c:pt>
                  <c:pt idx="2">
                    <c:v>10%</c:v>
                  </c:pt>
                  <c:pt idx="3">
                    <c:v>4%</c:v>
                  </c:pt>
                  <c:pt idx="4">
                    <c:v>3%</c:v>
                  </c:pt>
                  <c:pt idx="5">
                    <c:v>3%</c:v>
                  </c:pt>
                  <c:pt idx="6">
                    <c:v>3%</c:v>
                  </c:pt>
                  <c:pt idx="7">
                    <c:v>3%</c:v>
                  </c:pt>
                  <c:pt idx="8">
                    <c:v>2%</c:v>
                  </c:pt>
                  <c:pt idx="9">
                    <c:v>1%</c:v>
                  </c:pt>
                  <c:pt idx="10">
                    <c:v>0.67%</c:v>
                  </c:pt>
                  <c:pt idx="11">
                    <c:v>0.3%</c:v>
                  </c:pt>
                  <c:pt idx="12">
                    <c:v>0.3%</c:v>
                  </c:pt>
                  <c:pt idx="13">
                    <c:v>0.2%</c:v>
                  </c:pt>
                  <c:pt idx="14">
                    <c:v>0.2%</c:v>
                  </c:pt>
                </c:lvl>
                <c:lvl>
                  <c:pt idx="0">
                    <c:v>$150.74 </c:v>
                  </c:pt>
                  <c:pt idx="1">
                    <c:v>$31.75 </c:v>
                  </c:pt>
                  <c:pt idx="2">
                    <c:v>$24.88 </c:v>
                  </c:pt>
                  <c:pt idx="3">
                    <c:v>$11.58 </c:v>
                  </c:pt>
                  <c:pt idx="4">
                    <c:v>$8.95 </c:v>
                  </c:pt>
                  <c:pt idx="5">
                    <c:v>$6.96 </c:v>
                  </c:pt>
                  <c:pt idx="6">
                    <c:v>$6.70 </c:v>
                  </c:pt>
                  <c:pt idx="7">
                    <c:v>$6.51 </c:v>
                  </c:pt>
                  <c:pt idx="8">
                    <c:v>$4.43 </c:v>
                  </c:pt>
                  <c:pt idx="9">
                    <c:v>$1.94 </c:v>
                  </c:pt>
                  <c:pt idx="10">
                    <c:v>$1.72 </c:v>
                  </c:pt>
                  <c:pt idx="11">
                    <c:v>$0.70 </c:v>
                  </c:pt>
                  <c:pt idx="12">
                    <c:v>$0.67 </c:v>
                  </c:pt>
                  <c:pt idx="13">
                    <c:v>$0.52 </c:v>
                  </c:pt>
                  <c:pt idx="14">
                    <c:v>$0.41 </c:v>
                  </c:pt>
                </c:lvl>
                <c:lvl>
                  <c:pt idx="0">
                    <c:v>Title I</c:v>
                  </c:pt>
                  <c:pt idx="1">
                    <c:v>Impact Aid**</c:v>
                  </c:pt>
                  <c:pt idx="2">
                    <c:v>Title II</c:v>
                  </c:pt>
                  <c:pt idx="3">
                    <c:v>21st Century</c:v>
                  </c:pt>
                  <c:pt idx="4">
                    <c:v>Title III</c:v>
                  </c:pt>
                  <c:pt idx="5">
                    <c:v>Migrant</c:v>
                  </c:pt>
                  <c:pt idx="6">
                    <c:v>Charter School</c:v>
                  </c:pt>
                  <c:pt idx="7">
                    <c:v>State Assessments</c:v>
                  </c:pt>
                  <c:pt idx="8">
                    <c:v>Tiered Intervention 1003g</c:v>
                  </c:pt>
                  <c:pt idx="9">
                    <c:v>Title VI**</c:v>
                  </c:pt>
                  <c:pt idx="10">
                    <c:v>Math and Science</c:v>
                  </c:pt>
                  <c:pt idx="11">
                    <c:v>Homeless</c:v>
                  </c:pt>
                  <c:pt idx="12">
                    <c:v>Indian Education**</c:v>
                  </c:pt>
                  <c:pt idx="13">
                    <c:v>Title VIB</c:v>
                  </c:pt>
                  <c:pt idx="14">
                    <c:v>Neglected and Delinquent</c:v>
                  </c:pt>
                </c:lvl>
              </c:multiLvlStrCache>
            </c:multiLvlStrRef>
          </c:cat>
          <c:val>
            <c:numRef>
              <c:f>Sheet1!$C$15:$C$29</c:f>
              <c:numCache>
                <c:formatCode>0%</c:formatCode>
                <c:ptCount val="15"/>
                <c:pt idx="0">
                  <c:v>0.58322370966493842</c:v>
                </c:pt>
                <c:pt idx="1">
                  <c:v>0.12284299311305423</c:v>
                </c:pt>
                <c:pt idx="2">
                  <c:v>9.6262477752843745E-2</c:v>
                </c:pt>
                <c:pt idx="3">
                  <c:v>4.4803838118084027E-2</c:v>
                </c:pt>
                <c:pt idx="4">
                  <c:v>3.4628182310608983E-2</c:v>
                </c:pt>
                <c:pt idx="5">
                  <c:v>2.6928731718641179E-2</c:v>
                </c:pt>
                <c:pt idx="6">
                  <c:v>2.5922773349841364E-2</c:v>
                </c:pt>
                <c:pt idx="7">
                  <c:v>2.5187649926487653E-2</c:v>
                </c:pt>
                <c:pt idx="8">
                  <c:v>1.7139982976089142E-2</c:v>
                </c:pt>
                <c:pt idx="9">
                  <c:v>7.5059970595063056E-3</c:v>
                </c:pt>
                <c:pt idx="10" formatCode="0.00%">
                  <c:v>6.6548015166756937E-3</c:v>
                </c:pt>
                <c:pt idx="11" formatCode="0.0%">
                  <c:v>2.7083494544610379E-3</c:v>
                </c:pt>
                <c:pt idx="12" formatCode="0.0%">
                  <c:v>2.5922773349841364E-3</c:v>
                </c:pt>
                <c:pt idx="13" formatCode="0.0%">
                  <c:v>2.0119167375996284E-3</c:v>
                </c:pt>
                <c:pt idx="14" formatCode="0.0%">
                  <c:v>1.5863189661843222E-3</c:v>
                </c:pt>
              </c:numCache>
            </c:numRef>
          </c:val>
          <c:extLst>
            <c:ext xmlns:c16="http://schemas.microsoft.com/office/drawing/2014/chart" uri="{C3380CC4-5D6E-409C-BE32-E72D297353CC}">
              <c16:uniqueId val="{0000001E-D7A5-45FF-B4CF-CA9D7842C80D}"/>
            </c:ext>
          </c:extLst>
        </c:ser>
        <c:ser>
          <c:idx val="1"/>
          <c:order val="1"/>
          <c:tx>
            <c:strRef>
              <c:f>Sheet1!$E$14</c:f>
              <c:strCache>
                <c:ptCount val="1"/>
                <c:pt idx="0">
                  <c:v>Admin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0-D7A5-45FF-B4CF-CA9D7842C8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2-D7A5-45FF-B4CF-CA9D7842C8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4-D7A5-45FF-B4CF-CA9D7842C8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6-D7A5-45FF-B4CF-CA9D7842C8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8-D7A5-45FF-B4CF-CA9D7842C80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A-D7A5-45FF-B4CF-CA9D7842C80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C-D7A5-45FF-B4CF-CA9D7842C80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E-D7A5-45FF-B4CF-CA9D7842C80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0-D7A5-45FF-B4CF-CA9D7842C80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2-D7A5-45FF-B4CF-CA9D7842C80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4-D7A5-45FF-B4CF-CA9D7842C80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6-D7A5-45FF-B4CF-CA9D7842C80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8-D7A5-45FF-B4CF-CA9D7842C80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3A-D7A5-45FF-B4CF-CA9D7842C80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3C-D7A5-45FF-B4CF-CA9D7842C80D}"/>
              </c:ext>
            </c:extLst>
          </c:dPt>
          <c:cat>
            <c:multiLvlStrRef>
              <c:f>Sheet1!$A$15:$C$29</c:f>
              <c:multiLvlStrCache>
                <c:ptCount val="15"/>
                <c:lvl>
                  <c:pt idx="0">
                    <c:v>58%</c:v>
                  </c:pt>
                  <c:pt idx="1">
                    <c:v>12%</c:v>
                  </c:pt>
                  <c:pt idx="2">
                    <c:v>10%</c:v>
                  </c:pt>
                  <c:pt idx="3">
                    <c:v>4%</c:v>
                  </c:pt>
                  <c:pt idx="4">
                    <c:v>3%</c:v>
                  </c:pt>
                  <c:pt idx="5">
                    <c:v>3%</c:v>
                  </c:pt>
                  <c:pt idx="6">
                    <c:v>3%</c:v>
                  </c:pt>
                  <c:pt idx="7">
                    <c:v>3%</c:v>
                  </c:pt>
                  <c:pt idx="8">
                    <c:v>2%</c:v>
                  </c:pt>
                  <c:pt idx="9">
                    <c:v>1%</c:v>
                  </c:pt>
                  <c:pt idx="10">
                    <c:v>0.67%</c:v>
                  </c:pt>
                  <c:pt idx="11">
                    <c:v>0.3%</c:v>
                  </c:pt>
                  <c:pt idx="12">
                    <c:v>0.3%</c:v>
                  </c:pt>
                  <c:pt idx="13">
                    <c:v>0.2%</c:v>
                  </c:pt>
                  <c:pt idx="14">
                    <c:v>0.2%</c:v>
                  </c:pt>
                </c:lvl>
                <c:lvl>
                  <c:pt idx="0">
                    <c:v>$150.74 </c:v>
                  </c:pt>
                  <c:pt idx="1">
                    <c:v>$31.75 </c:v>
                  </c:pt>
                  <c:pt idx="2">
                    <c:v>$24.88 </c:v>
                  </c:pt>
                  <c:pt idx="3">
                    <c:v>$11.58 </c:v>
                  </c:pt>
                  <c:pt idx="4">
                    <c:v>$8.95 </c:v>
                  </c:pt>
                  <c:pt idx="5">
                    <c:v>$6.96 </c:v>
                  </c:pt>
                  <c:pt idx="6">
                    <c:v>$6.70 </c:v>
                  </c:pt>
                  <c:pt idx="7">
                    <c:v>$6.51 </c:v>
                  </c:pt>
                  <c:pt idx="8">
                    <c:v>$4.43 </c:v>
                  </c:pt>
                  <c:pt idx="9">
                    <c:v>$1.94 </c:v>
                  </c:pt>
                  <c:pt idx="10">
                    <c:v>$1.72 </c:v>
                  </c:pt>
                  <c:pt idx="11">
                    <c:v>$0.70 </c:v>
                  </c:pt>
                  <c:pt idx="12">
                    <c:v>$0.67 </c:v>
                  </c:pt>
                  <c:pt idx="13">
                    <c:v>$0.52 </c:v>
                  </c:pt>
                  <c:pt idx="14">
                    <c:v>$0.41 </c:v>
                  </c:pt>
                </c:lvl>
                <c:lvl>
                  <c:pt idx="0">
                    <c:v>Title I</c:v>
                  </c:pt>
                  <c:pt idx="1">
                    <c:v>Impact Aid**</c:v>
                  </c:pt>
                  <c:pt idx="2">
                    <c:v>Title II</c:v>
                  </c:pt>
                  <c:pt idx="3">
                    <c:v>21st Century</c:v>
                  </c:pt>
                  <c:pt idx="4">
                    <c:v>Title III</c:v>
                  </c:pt>
                  <c:pt idx="5">
                    <c:v>Migrant</c:v>
                  </c:pt>
                  <c:pt idx="6">
                    <c:v>Charter School</c:v>
                  </c:pt>
                  <c:pt idx="7">
                    <c:v>State Assessments</c:v>
                  </c:pt>
                  <c:pt idx="8">
                    <c:v>Tiered Intervention 1003g</c:v>
                  </c:pt>
                  <c:pt idx="9">
                    <c:v>Title VI**</c:v>
                  </c:pt>
                  <c:pt idx="10">
                    <c:v>Math and Science</c:v>
                  </c:pt>
                  <c:pt idx="11">
                    <c:v>Homeless</c:v>
                  </c:pt>
                  <c:pt idx="12">
                    <c:v>Indian Education**</c:v>
                  </c:pt>
                  <c:pt idx="13">
                    <c:v>Title VIB</c:v>
                  </c:pt>
                  <c:pt idx="14">
                    <c:v>Neglected and Delinquent</c:v>
                  </c:pt>
                </c:lvl>
              </c:multiLvlStrCache>
            </c:multiLvlStrRef>
          </c:cat>
          <c:val>
            <c:numRef>
              <c:f>Sheet1!$E$15:$E$29</c:f>
              <c:numCache>
                <c:formatCode>_(* #,##0_);_(* \(#,##0\);_(* "-"_);_(@_)</c:formatCode>
                <c:ptCount val="15"/>
                <c:pt idx="0">
                  <c:v>1379020</c:v>
                </c:pt>
                <c:pt idx="1">
                  <c:v>0</c:v>
                </c:pt>
                <c:pt idx="2">
                  <c:v>248800</c:v>
                </c:pt>
                <c:pt idx="3">
                  <c:v>0.57900000000000007</c:v>
                </c:pt>
                <c:pt idx="4">
                  <c:v>447258</c:v>
                </c:pt>
                <c:pt idx="5">
                  <c:v>1.090632</c:v>
                </c:pt>
                <c:pt idx="6">
                  <c:v>334895</c:v>
                </c:pt>
                <c:pt idx="7">
                  <c:v>6.51</c:v>
                </c:pt>
                <c:pt idx="8">
                  <c:v>0.2215</c:v>
                </c:pt>
                <c:pt idx="9">
                  <c:v>0</c:v>
                </c:pt>
                <c:pt idx="10">
                  <c:v>8.6000000000000007E-2</c:v>
                </c:pt>
                <c:pt idx="11">
                  <c:v>0.17499999999999999</c:v>
                </c:pt>
                <c:pt idx="12">
                  <c:v>0</c:v>
                </c:pt>
                <c:pt idx="13">
                  <c:v>26188</c:v>
                </c:pt>
                <c:pt idx="14">
                  <c:v>0</c:v>
                </c:pt>
              </c:numCache>
            </c:numRef>
          </c:val>
          <c:extLst>
            <c:ext xmlns:c16="http://schemas.microsoft.com/office/drawing/2014/chart" uri="{C3380CC4-5D6E-409C-BE32-E72D297353CC}">
              <c16:uniqueId val="{0000003D-D7A5-45FF-B4CF-CA9D7842C80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1"/>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2"/>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3"/>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4"/>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5"/>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6"/>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7"/>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8"/>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9"/>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10"/>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11"/>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12"/>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13"/>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egendEntry>
        <c:idx val="14"/>
        <c:txPr>
          <a:bodyPr rot="0" spcFirstLastPara="1" vertOverflow="ellipsis" vert="horz" wrap="square" anchor="ctr" anchorCtr="1"/>
          <a:lstStyle/>
          <a:p>
            <a:pPr rtl="0">
              <a:defRPr sz="1100" b="0" i="0" u="none" strike="noStrike" kern="1200" baseline="0">
                <a:solidFill>
                  <a:srgbClr val="000000"/>
                </a:solidFill>
                <a:latin typeface="+mn-lt"/>
                <a:ea typeface="+mn-ea"/>
                <a:cs typeface="+mn-cs"/>
              </a:defRPr>
            </a:pPr>
            <a:endParaRPr lang="en-US"/>
          </a:p>
        </c:txPr>
      </c:legendEntry>
      <c:layout>
        <c:manualLayout>
          <c:xMode val="edge"/>
          <c:yMode val="edge"/>
          <c:x val="0.63436231761352413"/>
          <c:y val="2.3439813016438486E-2"/>
          <c:w val="0.36452312815736748"/>
          <c:h val="0.95347468567906113"/>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solidFill>
                  <a:srgbClr val="000000"/>
                </a:solidFill>
              </a:rPr>
              <a:t>NCLB Formula Grants </a:t>
            </a:r>
            <a:r>
              <a:rPr lang="en-US" sz="1800" dirty="0" smtClean="0">
                <a:solidFill>
                  <a:srgbClr val="000000"/>
                </a:solidFill>
              </a:rPr>
              <a:t>FY16-17</a:t>
            </a:r>
          </a:p>
          <a:p>
            <a:pPr>
              <a:defRPr sz="1800"/>
            </a:pPr>
            <a:r>
              <a:rPr lang="en-US" sz="1800" dirty="0" smtClean="0">
                <a:solidFill>
                  <a:srgbClr val="000000"/>
                </a:solidFill>
              </a:rPr>
              <a:t>$184.47*</a:t>
            </a:r>
            <a:endParaRPr lang="en-US" sz="1800" dirty="0">
              <a:solidFill>
                <a:srgbClr val="00000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w="12700">
              <a:solidFill>
                <a:srgbClr val="000000"/>
              </a:solidFill>
            </a:ln>
          </c:spPr>
          <c:dPt>
            <c:idx val="0"/>
            <c:bubble3D val="0"/>
            <c:spPr>
              <a:solidFill>
                <a:schemeClr val="accent1">
                  <a:lumMod val="40000"/>
                  <a:lumOff val="60000"/>
                </a:schemeClr>
              </a:solidFill>
              <a:ln w="12700">
                <a:solidFill>
                  <a:srgbClr val="000000"/>
                </a:solidFill>
              </a:ln>
              <a:effectLst/>
            </c:spPr>
            <c:extLst>
              <c:ext xmlns:c16="http://schemas.microsoft.com/office/drawing/2014/chart" uri="{C3380CC4-5D6E-409C-BE32-E72D297353CC}">
                <c16:uniqueId val="{00000001-67E7-4B3A-8981-D4DEEE80195D}"/>
              </c:ext>
            </c:extLst>
          </c:dPt>
          <c:dPt>
            <c:idx val="1"/>
            <c:bubble3D val="0"/>
            <c:spPr>
              <a:solidFill>
                <a:schemeClr val="accent4">
                  <a:lumMod val="40000"/>
                  <a:lumOff val="60000"/>
                </a:schemeClr>
              </a:solidFill>
              <a:ln w="12700">
                <a:solidFill>
                  <a:srgbClr val="000000"/>
                </a:solidFill>
              </a:ln>
              <a:effectLst/>
            </c:spPr>
            <c:extLst>
              <c:ext xmlns:c16="http://schemas.microsoft.com/office/drawing/2014/chart" uri="{C3380CC4-5D6E-409C-BE32-E72D297353CC}">
                <c16:uniqueId val="{00000003-67E7-4B3A-8981-D4DEEE80195D}"/>
              </c:ext>
            </c:extLst>
          </c:dPt>
          <c:dPt>
            <c:idx val="2"/>
            <c:bubble3D val="0"/>
            <c:spPr>
              <a:solidFill>
                <a:schemeClr val="accent3">
                  <a:lumMod val="60000"/>
                  <a:lumOff val="40000"/>
                </a:schemeClr>
              </a:solidFill>
              <a:ln w="12700">
                <a:solidFill>
                  <a:srgbClr val="000000"/>
                </a:solidFill>
              </a:ln>
              <a:effectLst/>
            </c:spPr>
            <c:extLst>
              <c:ext xmlns:c16="http://schemas.microsoft.com/office/drawing/2014/chart" uri="{C3380CC4-5D6E-409C-BE32-E72D297353CC}">
                <c16:uniqueId val="{00000005-67E7-4B3A-8981-D4DEEE80195D}"/>
              </c:ext>
            </c:extLst>
          </c:dPt>
          <c:dPt>
            <c:idx val="3"/>
            <c:bubble3D val="0"/>
            <c:spPr>
              <a:solidFill>
                <a:srgbClr val="FFFF00"/>
              </a:solidFill>
              <a:ln w="12700">
                <a:solidFill>
                  <a:srgbClr val="000000"/>
                </a:solidFill>
              </a:ln>
              <a:effectLst/>
            </c:spPr>
            <c:extLst>
              <c:ext xmlns:c16="http://schemas.microsoft.com/office/drawing/2014/chart" uri="{C3380CC4-5D6E-409C-BE32-E72D297353CC}">
                <c16:uniqueId val="{00000007-67E7-4B3A-8981-D4DEEE80195D}"/>
              </c:ext>
            </c:extLst>
          </c:dPt>
          <c:dLbls>
            <c:dLbl>
              <c:idx val="0"/>
              <c:layout>
                <c:manualLayout>
                  <c:x val="7.8941376711740369E-2"/>
                  <c:y val="-0.2871683938655806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sz="1100" dirty="0" smtClean="0">
                        <a:solidFill>
                          <a:srgbClr val="000000"/>
                        </a:solidFill>
                      </a:rPr>
                      <a:t>Title IA </a:t>
                    </a:r>
                    <a:br>
                      <a:rPr lang="en-US" sz="1100" dirty="0" smtClean="0">
                        <a:solidFill>
                          <a:srgbClr val="000000"/>
                        </a:solidFill>
                      </a:rPr>
                    </a:br>
                    <a:r>
                      <a:rPr lang="en-US" sz="1100" dirty="0" smtClean="0">
                        <a:solidFill>
                          <a:srgbClr val="000000"/>
                        </a:solidFill>
                      </a:rPr>
                      <a:t>$150.74</a:t>
                    </a:r>
                    <a:br>
                      <a:rPr lang="en-US" sz="1100" dirty="0" smtClean="0">
                        <a:solidFill>
                          <a:srgbClr val="000000"/>
                        </a:solidFill>
                      </a:rPr>
                    </a:br>
                    <a:r>
                      <a:rPr lang="en-US" sz="1100" dirty="0" smtClean="0">
                        <a:solidFill>
                          <a:srgbClr val="000000"/>
                        </a:solidFill>
                      </a:rPr>
                      <a:t>82%</a:t>
                    </a:r>
                    <a:endParaRPr lang="en-US" sz="1100" dirty="0">
                      <a:solidFill>
                        <a:srgbClr val="000000"/>
                      </a:solidFill>
                    </a:endParaRPr>
                  </a:p>
                </c:rich>
              </c:tx>
              <c:spPr>
                <a:solidFill>
                  <a:schemeClr val="lt1"/>
                </a:solid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877646575681151"/>
                      <c:h val="0.13740194734950448"/>
                    </c:manualLayout>
                  </c15:layout>
                </c:ext>
                <c:ext xmlns:c16="http://schemas.microsoft.com/office/drawing/2014/chart" uri="{C3380CC4-5D6E-409C-BE32-E72D297353CC}">
                  <c16:uniqueId val="{00000001-67E7-4B3A-8981-D4DEEE80195D}"/>
                </c:ext>
              </c:extLst>
            </c:dLbl>
            <c:dLbl>
              <c:idx val="1"/>
              <c:layout>
                <c:manualLayout>
                  <c:x val="-7.1831397812187558E-2"/>
                  <c:y val="0.1409268552275673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sz="1100" dirty="0" smtClean="0">
                        <a:solidFill>
                          <a:srgbClr val="000000"/>
                        </a:solidFill>
                      </a:rPr>
                      <a:t>Title IIA</a:t>
                    </a:r>
                    <a:br>
                      <a:rPr lang="en-US" sz="1100" dirty="0" smtClean="0">
                        <a:solidFill>
                          <a:srgbClr val="000000"/>
                        </a:solidFill>
                      </a:rPr>
                    </a:br>
                    <a:r>
                      <a:rPr lang="en-US" sz="1100" dirty="0" smtClean="0">
                        <a:solidFill>
                          <a:srgbClr val="000000"/>
                        </a:solidFill>
                      </a:rPr>
                      <a:t>$24.26</a:t>
                    </a:r>
                    <a:br>
                      <a:rPr lang="en-US" sz="1100" dirty="0" smtClean="0">
                        <a:solidFill>
                          <a:srgbClr val="000000"/>
                        </a:solidFill>
                      </a:rPr>
                    </a:br>
                    <a:r>
                      <a:rPr lang="en-US" sz="1100" dirty="0" smtClean="0">
                        <a:solidFill>
                          <a:srgbClr val="000000"/>
                        </a:solidFill>
                      </a:rPr>
                      <a:t>13%</a:t>
                    </a:r>
                    <a:endParaRPr lang="en-US" sz="1100" dirty="0">
                      <a:solidFill>
                        <a:srgbClr val="000000"/>
                      </a:solidFill>
                    </a:endParaRPr>
                  </a:p>
                </c:rich>
              </c:tx>
              <c:spPr>
                <a:solidFill>
                  <a:schemeClr val="lt1"/>
                </a:solid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1793056260765855"/>
                      <c:h val="0.15398604837975294"/>
                    </c:manualLayout>
                  </c15:layout>
                </c:ext>
                <c:ext xmlns:c16="http://schemas.microsoft.com/office/drawing/2014/chart" uri="{C3380CC4-5D6E-409C-BE32-E72D297353CC}">
                  <c16:uniqueId val="{00000003-67E7-4B3A-8981-D4DEEE80195D}"/>
                </c:ext>
              </c:extLst>
            </c:dLbl>
            <c:dLbl>
              <c:idx val="2"/>
              <c:layout>
                <c:manualLayout>
                  <c:x val="-0.12888568934879077"/>
                  <c:y val="0.1608531982837843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sz="1100" dirty="0" smtClean="0">
                        <a:solidFill>
                          <a:srgbClr val="000000"/>
                        </a:solidFill>
                      </a:rPr>
                      <a:t>Title IIIA</a:t>
                    </a:r>
                    <a:br>
                      <a:rPr lang="en-US" sz="1100" dirty="0" smtClean="0">
                        <a:solidFill>
                          <a:srgbClr val="000000"/>
                        </a:solidFill>
                      </a:rPr>
                    </a:br>
                    <a:r>
                      <a:rPr lang="en-US" sz="1100" dirty="0" smtClean="0">
                        <a:solidFill>
                          <a:srgbClr val="000000"/>
                        </a:solidFill>
                      </a:rPr>
                      <a:t>$8.94</a:t>
                    </a:r>
                    <a:br>
                      <a:rPr lang="en-US" sz="1100" dirty="0" smtClean="0">
                        <a:solidFill>
                          <a:srgbClr val="000000"/>
                        </a:solidFill>
                      </a:rPr>
                    </a:br>
                    <a:r>
                      <a:rPr lang="en-US" sz="1100" dirty="0" smtClean="0">
                        <a:solidFill>
                          <a:srgbClr val="000000"/>
                        </a:solidFill>
                      </a:rPr>
                      <a:t>5%</a:t>
                    </a:r>
                    <a:endParaRPr lang="en-US" sz="1100" dirty="0">
                      <a:solidFill>
                        <a:srgbClr val="000000"/>
                      </a:solidFill>
                    </a:endParaRPr>
                  </a:p>
                </c:rich>
              </c:tx>
              <c:spPr>
                <a:solidFill>
                  <a:schemeClr val="lt1"/>
                </a:solid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0802114536706516"/>
                      <c:h val="0.13066633350064955"/>
                    </c:manualLayout>
                  </c15:layout>
                </c:ext>
                <c:ext xmlns:c16="http://schemas.microsoft.com/office/drawing/2014/chart" uri="{C3380CC4-5D6E-409C-BE32-E72D297353CC}">
                  <c16:uniqueId val="{00000005-67E7-4B3A-8981-D4DEEE80195D}"/>
                </c:ext>
              </c:extLst>
            </c:dLbl>
            <c:dLbl>
              <c:idx val="3"/>
              <c:layout>
                <c:manualLayout>
                  <c:x val="-0.15898055342343417"/>
                  <c:y val="9.9394406242287649E-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sz="1100" dirty="0" smtClean="0">
                        <a:solidFill>
                          <a:srgbClr val="000000"/>
                        </a:solidFill>
                      </a:rPr>
                      <a:t>Title</a:t>
                    </a:r>
                    <a:r>
                      <a:rPr lang="en-US" sz="1100" baseline="0" dirty="0" smtClean="0">
                        <a:solidFill>
                          <a:srgbClr val="000000"/>
                        </a:solidFill>
                      </a:rPr>
                      <a:t> VIB</a:t>
                    </a:r>
                    <a:br>
                      <a:rPr lang="en-US" sz="1100" baseline="0" dirty="0" smtClean="0">
                        <a:solidFill>
                          <a:srgbClr val="000000"/>
                        </a:solidFill>
                      </a:rPr>
                    </a:br>
                    <a:r>
                      <a:rPr lang="en-US" sz="1100" dirty="0" smtClean="0">
                        <a:solidFill>
                          <a:srgbClr val="000000"/>
                        </a:solidFill>
                      </a:rPr>
                      <a:t>$0.52</a:t>
                    </a:r>
                    <a:br>
                      <a:rPr lang="en-US" sz="1100" dirty="0" smtClean="0">
                        <a:solidFill>
                          <a:srgbClr val="000000"/>
                        </a:solidFill>
                      </a:rPr>
                    </a:br>
                    <a:r>
                      <a:rPr lang="en-US" sz="1100" dirty="0" smtClean="0">
                        <a:solidFill>
                          <a:srgbClr val="000000"/>
                        </a:solidFill>
                      </a:rPr>
                      <a:t>0.3%</a:t>
                    </a:r>
                    <a:endParaRPr lang="en-US" sz="1100" dirty="0">
                      <a:solidFill>
                        <a:srgbClr val="000000"/>
                      </a:solidFill>
                    </a:endParaRPr>
                  </a:p>
                </c:rich>
              </c:tx>
              <c:spPr>
                <a:solidFill>
                  <a:schemeClr val="lt1"/>
                </a:solid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9.593649871292817E-2"/>
                      <c:h val="0.14334218598846263"/>
                    </c:manualLayout>
                  </c15:layout>
                </c:ext>
                <c:ext xmlns:c16="http://schemas.microsoft.com/office/drawing/2014/chart" uri="{C3380CC4-5D6E-409C-BE32-E72D297353CC}">
                  <c16:uniqueId val="{00000007-67E7-4B3A-8981-D4DEEE80195D}"/>
                </c:ext>
              </c:extLst>
            </c:dLbl>
            <c:spPr>
              <a:solidFill>
                <a:schemeClr val="lt1"/>
              </a:solid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Sheet1!$A$27:$A$30</c:f>
              <c:strCache>
                <c:ptCount val="4"/>
                <c:pt idx="0">
                  <c:v>NCLB Title I-A FY16-17</c:v>
                </c:pt>
                <c:pt idx="1">
                  <c:v>NCLB Title II-A FY16-17</c:v>
                </c:pt>
                <c:pt idx="2">
                  <c:v>NCLB Title III-A FY16-17</c:v>
                </c:pt>
                <c:pt idx="3">
                  <c:v>NCLB Title VI-B FY16-17</c:v>
                </c:pt>
              </c:strCache>
            </c:strRef>
          </c:cat>
          <c:val>
            <c:numRef>
              <c:f>Sheet1!$B$27:$B$30</c:f>
              <c:numCache>
                <c:formatCode>_("$"* #,##0.00_);_("$"* \(#,##0.00\);_("$"* "-"??_);_(@_)</c:formatCode>
                <c:ptCount val="4"/>
                <c:pt idx="0">
                  <c:v>150743181</c:v>
                </c:pt>
                <c:pt idx="1">
                  <c:v>24264190</c:v>
                </c:pt>
                <c:pt idx="2">
                  <c:v>8945170</c:v>
                </c:pt>
                <c:pt idx="3">
                  <c:v>523764</c:v>
                </c:pt>
              </c:numCache>
            </c:numRef>
          </c:val>
          <c:extLst>
            <c:ext xmlns:c16="http://schemas.microsoft.com/office/drawing/2014/chart" uri="{C3380CC4-5D6E-409C-BE32-E72D297353CC}">
              <c16:uniqueId val="{00000008-67E7-4B3A-8981-D4DEEE80195D}"/>
            </c:ext>
          </c:extLst>
        </c:ser>
        <c:dLbls>
          <c:showLegendKey val="0"/>
          <c:showVal val="0"/>
          <c:showCatName val="0"/>
          <c:showSerName val="0"/>
          <c:showPercent val="0"/>
          <c:showBubbleSize val="0"/>
          <c:showLeaderLines val="1"/>
        </c:dLbls>
        <c:firstSliceAng val="32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US" sz="1800" dirty="0">
                <a:solidFill>
                  <a:srgbClr val="000000"/>
                </a:solidFill>
              </a:rPr>
              <a:t>ESSA Title I </a:t>
            </a:r>
            <a:r>
              <a:rPr lang="en-US" sz="1800" dirty="0" smtClean="0">
                <a:solidFill>
                  <a:srgbClr val="000000"/>
                </a:solidFill>
              </a:rPr>
              <a:t>$150.74*</a:t>
            </a:r>
            <a:endParaRPr lang="en-US" sz="1800" baseline="0" dirty="0">
              <a:solidFill>
                <a:srgbClr val="00000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spPr>
            <a:ln w="12700">
              <a:solidFill>
                <a:srgbClr val="000000"/>
              </a:solidFill>
            </a:ln>
          </c:spPr>
          <c:dPt>
            <c:idx val="0"/>
            <c:bubble3D val="0"/>
            <c:spPr>
              <a:solidFill>
                <a:schemeClr val="accent4">
                  <a:lumMod val="40000"/>
                  <a:lumOff val="60000"/>
                </a:schemeClr>
              </a:solidFill>
              <a:ln w="12700">
                <a:solidFill>
                  <a:srgbClr val="000000"/>
                </a:solidFill>
              </a:ln>
              <a:effectLst/>
            </c:spPr>
            <c:extLst>
              <c:ext xmlns:c16="http://schemas.microsoft.com/office/drawing/2014/chart" uri="{C3380CC4-5D6E-409C-BE32-E72D297353CC}">
                <c16:uniqueId val="{00000001-2E5A-4068-B571-301211EAC453}"/>
              </c:ext>
            </c:extLst>
          </c:dPt>
          <c:dPt>
            <c:idx val="1"/>
            <c:bubble3D val="0"/>
            <c:spPr>
              <a:solidFill>
                <a:schemeClr val="accent3">
                  <a:lumMod val="60000"/>
                  <a:lumOff val="40000"/>
                </a:schemeClr>
              </a:solidFill>
              <a:ln w="12700">
                <a:solidFill>
                  <a:srgbClr val="000000"/>
                </a:solidFill>
              </a:ln>
              <a:effectLst/>
            </c:spPr>
            <c:extLst>
              <c:ext xmlns:c16="http://schemas.microsoft.com/office/drawing/2014/chart" uri="{C3380CC4-5D6E-409C-BE32-E72D297353CC}">
                <c16:uniqueId val="{00000003-2E5A-4068-B571-301211EAC453}"/>
              </c:ext>
            </c:extLst>
          </c:dPt>
          <c:dPt>
            <c:idx val="2"/>
            <c:bubble3D val="0"/>
            <c:spPr>
              <a:solidFill>
                <a:schemeClr val="accent6">
                  <a:lumMod val="40000"/>
                  <a:lumOff val="60000"/>
                </a:schemeClr>
              </a:solidFill>
              <a:ln w="12700">
                <a:solidFill>
                  <a:srgbClr val="000000"/>
                </a:solidFill>
              </a:ln>
              <a:effectLst/>
            </c:spPr>
            <c:extLst>
              <c:ext xmlns:c16="http://schemas.microsoft.com/office/drawing/2014/chart" uri="{C3380CC4-5D6E-409C-BE32-E72D297353CC}">
                <c16:uniqueId val="{00000005-2E5A-4068-B571-301211EAC453}"/>
              </c:ext>
            </c:extLst>
          </c:dPt>
          <c:dPt>
            <c:idx val="3"/>
            <c:bubble3D val="0"/>
            <c:spPr>
              <a:solidFill>
                <a:schemeClr val="accent1">
                  <a:tint val="58000"/>
                </a:schemeClr>
              </a:solidFill>
              <a:ln w="12700">
                <a:solidFill>
                  <a:srgbClr val="000000"/>
                </a:solidFill>
              </a:ln>
              <a:effectLst/>
            </c:spPr>
            <c:extLst>
              <c:ext xmlns:c16="http://schemas.microsoft.com/office/drawing/2014/chart" uri="{C3380CC4-5D6E-409C-BE32-E72D297353CC}">
                <c16:uniqueId val="{00000007-2E5A-4068-B571-301211EAC453}"/>
              </c:ext>
            </c:extLst>
          </c:dPt>
          <c:dLbls>
            <c:dLbl>
              <c:idx val="0"/>
              <c:layout>
                <c:manualLayout>
                  <c:x val="-3.7483169588695672E-2"/>
                  <c:y val="0.1633734598016746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School Improvement Distribution</a:t>
                    </a:r>
                    <a:br>
                      <a:rPr lang="en-US" sz="1200" dirty="0" smtClean="0">
                        <a:solidFill>
                          <a:srgbClr val="000000"/>
                        </a:solidFill>
                      </a:rPr>
                    </a:br>
                    <a:r>
                      <a:rPr lang="en-US" sz="1200" dirty="0" smtClean="0">
                        <a:solidFill>
                          <a:srgbClr val="000000"/>
                        </a:solidFill>
                      </a:rPr>
                      <a:t>$10.02</a:t>
                    </a:r>
                    <a:br>
                      <a:rPr lang="en-US" sz="1200" dirty="0" smtClean="0">
                        <a:solidFill>
                          <a:srgbClr val="000000"/>
                        </a:solidFill>
                      </a:rPr>
                    </a:br>
                    <a:r>
                      <a:rPr lang="en-US" sz="1200" dirty="0" smtClean="0">
                        <a:solidFill>
                          <a:srgbClr val="000000"/>
                        </a:solidFill>
                      </a:rPr>
                      <a:t>7%</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6865558912386708"/>
                      <c:h val="0.22314121037463971"/>
                    </c:manualLayout>
                  </c15:layout>
                </c:ext>
                <c:ext xmlns:c16="http://schemas.microsoft.com/office/drawing/2014/chart" uri="{C3380CC4-5D6E-409C-BE32-E72D297353CC}">
                  <c16:uniqueId val="{00000001-2E5A-4068-B571-301211EAC453}"/>
                </c:ext>
              </c:extLst>
            </c:dLbl>
            <c:dLbl>
              <c:idx val="1"/>
              <c:layout>
                <c:manualLayout>
                  <c:x val="-5.8016509265646929E-2"/>
                  <c:y val="3.2239669609022213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Administration</a:t>
                    </a:r>
                    <a:br>
                      <a:rPr lang="en-US" sz="1200" dirty="0" smtClean="0">
                        <a:solidFill>
                          <a:srgbClr val="000000"/>
                        </a:solidFill>
                      </a:rPr>
                    </a:br>
                    <a:r>
                      <a:rPr lang="en-US" sz="1200" dirty="0" smtClean="0">
                        <a:solidFill>
                          <a:srgbClr val="000000"/>
                        </a:solidFill>
                      </a:rPr>
                      <a:t>$2.08</a:t>
                    </a:r>
                    <a:br>
                      <a:rPr lang="en-US" sz="1200" dirty="0" smtClean="0">
                        <a:solidFill>
                          <a:srgbClr val="000000"/>
                        </a:solidFill>
                      </a:rPr>
                    </a:br>
                    <a:r>
                      <a:rPr lang="en-US" sz="1200" dirty="0" smtClean="0">
                        <a:solidFill>
                          <a:srgbClr val="000000"/>
                        </a:solidFill>
                      </a:rPr>
                      <a:t>1%</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3908616219045128"/>
                      <c:h val="0.13956772334293949"/>
                    </c:manualLayout>
                  </c15:layout>
                </c:ext>
                <c:ext xmlns:c16="http://schemas.microsoft.com/office/drawing/2014/chart" uri="{C3380CC4-5D6E-409C-BE32-E72D297353CC}">
                  <c16:uniqueId val="{00000003-2E5A-4068-B571-301211EAC453}"/>
                </c:ext>
              </c:extLst>
            </c:dLbl>
            <c:dLbl>
              <c:idx val="2"/>
              <c:layout>
                <c:manualLayout>
                  <c:x val="-5.9572400504317627E-2"/>
                  <c:y val="-0.13864099480360345"/>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Direct Services</a:t>
                    </a:r>
                    <a:br>
                      <a:rPr lang="en-US" sz="1200" dirty="0" smtClean="0">
                        <a:solidFill>
                          <a:srgbClr val="000000"/>
                        </a:solidFill>
                      </a:rPr>
                    </a:br>
                    <a:r>
                      <a:rPr lang="en-US" sz="1200" dirty="0" smtClean="0">
                        <a:solidFill>
                          <a:srgbClr val="000000"/>
                        </a:solidFill>
                      </a:rPr>
                      <a:t>$4.47</a:t>
                    </a:r>
                    <a:br>
                      <a:rPr lang="en-US" sz="1200" dirty="0" smtClean="0">
                        <a:solidFill>
                          <a:srgbClr val="000000"/>
                        </a:solidFill>
                      </a:rPr>
                    </a:br>
                    <a:r>
                      <a:rPr lang="en-US" sz="1200" dirty="0" smtClean="0">
                        <a:solidFill>
                          <a:srgbClr val="000000"/>
                        </a:solidFill>
                      </a:rPr>
                      <a:t>3%</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966018031733949"/>
                      <c:h val="0.16262247838616714"/>
                    </c:manualLayout>
                  </c15:layout>
                </c:ext>
                <c:ext xmlns:c16="http://schemas.microsoft.com/office/drawing/2014/chart" uri="{C3380CC4-5D6E-409C-BE32-E72D297353CC}">
                  <c16:uniqueId val="{00000005-2E5A-4068-B571-301211EAC453}"/>
                </c:ext>
              </c:extLst>
            </c:dLbl>
            <c:dLbl>
              <c:idx val="3"/>
              <c:layout>
                <c:manualLayout>
                  <c:x val="0.10177986059899612"/>
                  <c:y val="2.8325126506160793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Title I-A</a:t>
                    </a:r>
                  </a:p>
                  <a:p>
                    <a:pPr>
                      <a:defRPr sz="1200">
                        <a:solidFill>
                          <a:srgbClr val="000000"/>
                        </a:solidFill>
                      </a:defRPr>
                    </a:pPr>
                    <a:r>
                      <a:rPr lang="en-US" sz="1200" dirty="0" smtClean="0">
                        <a:solidFill>
                          <a:srgbClr val="000000"/>
                        </a:solidFill>
                      </a:rPr>
                      <a:t>Distribution</a:t>
                    </a:r>
                    <a:br>
                      <a:rPr lang="en-US" sz="1200" dirty="0" smtClean="0">
                        <a:solidFill>
                          <a:srgbClr val="000000"/>
                        </a:solidFill>
                      </a:rPr>
                    </a:br>
                    <a:r>
                      <a:rPr lang="en-US" sz="1200" dirty="0" smtClean="0">
                        <a:solidFill>
                          <a:srgbClr val="000000"/>
                        </a:solidFill>
                      </a:rPr>
                      <a:t>$134.16</a:t>
                    </a:r>
                    <a:br>
                      <a:rPr lang="en-US" sz="1200" dirty="0" smtClean="0">
                        <a:solidFill>
                          <a:srgbClr val="000000"/>
                        </a:solidFill>
                      </a:rPr>
                    </a:br>
                    <a:r>
                      <a:rPr lang="en-US" sz="1200" dirty="0" smtClean="0">
                        <a:solidFill>
                          <a:srgbClr val="000000"/>
                        </a:solidFill>
                      </a:rPr>
                      <a:t>89%</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0305885291528889"/>
                      <c:h val="0.17414985590778098"/>
                    </c:manualLayout>
                  </c15:layout>
                </c:ext>
                <c:ext xmlns:c16="http://schemas.microsoft.com/office/drawing/2014/chart" uri="{C3380CC4-5D6E-409C-BE32-E72D297353CC}">
                  <c16:uniqueId val="{00000007-2E5A-4068-B571-301211EAC453}"/>
                </c:ext>
              </c:extLst>
            </c:dLbl>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olidFill>
                  <a:miter lim="800000"/>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Sheet1!$A$22:$A$25</c:f>
              <c:strCache>
                <c:ptCount val="4"/>
                <c:pt idx="0">
                  <c:v>7% Schl Improvement</c:v>
                </c:pt>
                <c:pt idx="1">
                  <c:v>1% Administration</c:v>
                </c:pt>
                <c:pt idx="2">
                  <c:v>3% Direct Serv</c:v>
                </c:pt>
                <c:pt idx="3">
                  <c:v>89% Distribution</c:v>
                </c:pt>
              </c:strCache>
            </c:strRef>
          </c:cat>
          <c:val>
            <c:numRef>
              <c:f>Sheet1!$B$22:$B$25</c:f>
              <c:numCache>
                <c:formatCode>_("$"* #,##0.00_);_("$"* \(#,##0.00\);_("$"* "-"??_);_(@_)</c:formatCode>
                <c:ptCount val="4"/>
                <c:pt idx="0">
                  <c:v>10552022.670000002</c:v>
                </c:pt>
                <c:pt idx="1">
                  <c:v>1507431.81</c:v>
                </c:pt>
                <c:pt idx="2">
                  <c:v>4522295.43</c:v>
                </c:pt>
                <c:pt idx="3">
                  <c:v>134161431.08999997</c:v>
                </c:pt>
              </c:numCache>
            </c:numRef>
          </c:val>
          <c:extLst>
            <c:ext xmlns:c16="http://schemas.microsoft.com/office/drawing/2014/chart" uri="{C3380CC4-5D6E-409C-BE32-E72D297353CC}">
              <c16:uniqueId val="{00000008-2E5A-4068-B571-301211EAC453}"/>
            </c:ext>
          </c:extLst>
        </c:ser>
        <c:dLbls>
          <c:showLegendKey val="0"/>
          <c:showVal val="0"/>
          <c:showCatName val="0"/>
          <c:showSerName val="0"/>
          <c:showPercent val="0"/>
          <c:showBubbleSize val="0"/>
          <c:showLeaderLines val="1"/>
        </c:dLbls>
        <c:firstSliceAng val="25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Title I-A, 150.74m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chemeClr val="accent1">
                <a:lumMod val="40000"/>
                <a:lumOff val="60000"/>
              </a:schemeClr>
            </a:solidFill>
          </c:spPr>
          <c:dPt>
            <c:idx val="0"/>
            <c:bubble3D val="0"/>
            <c:spPr>
              <a:solidFill>
                <a:schemeClr val="accent1">
                  <a:lumMod val="40000"/>
                  <a:lumOff val="60000"/>
                </a:schemeClr>
              </a:solidFill>
              <a:ln w="19050">
                <a:solidFill>
                  <a:srgbClr val="000000"/>
                </a:solidFill>
              </a:ln>
              <a:effectLst/>
            </c:spPr>
            <c:extLst>
              <c:ext xmlns:c16="http://schemas.microsoft.com/office/drawing/2014/chart" uri="{C3380CC4-5D6E-409C-BE32-E72D297353CC}">
                <c16:uniqueId val="{00000001-F485-4A69-BF41-277E82EFB1C6}"/>
              </c:ext>
            </c:extLst>
          </c:dPt>
          <c:dPt>
            <c:idx val="1"/>
            <c:bubble3D val="0"/>
            <c:spPr>
              <a:solidFill>
                <a:schemeClr val="accent6">
                  <a:lumMod val="40000"/>
                  <a:lumOff val="60000"/>
                </a:schemeClr>
              </a:solidFill>
              <a:ln w="19050">
                <a:solidFill>
                  <a:srgbClr val="000000"/>
                </a:solidFill>
              </a:ln>
              <a:effectLst/>
            </c:spPr>
            <c:extLst>
              <c:ext xmlns:c16="http://schemas.microsoft.com/office/drawing/2014/chart" uri="{C3380CC4-5D6E-409C-BE32-E72D297353CC}">
                <c16:uniqueId val="{00000003-F485-4A69-BF41-277E82EFB1C6}"/>
              </c:ext>
            </c:extLst>
          </c:dPt>
          <c:dPt>
            <c:idx val="2"/>
            <c:bubble3D val="0"/>
            <c:spPr>
              <a:solidFill>
                <a:schemeClr val="accent4">
                  <a:lumMod val="40000"/>
                  <a:lumOff val="60000"/>
                </a:schemeClr>
              </a:solidFill>
              <a:ln w="19050">
                <a:solidFill>
                  <a:srgbClr val="000000"/>
                </a:solidFill>
              </a:ln>
              <a:effectLst/>
            </c:spPr>
            <c:extLst>
              <c:ext xmlns:c16="http://schemas.microsoft.com/office/drawing/2014/chart" uri="{C3380CC4-5D6E-409C-BE32-E72D297353CC}">
                <c16:uniqueId val="{00000005-F485-4A69-BF41-277E82EFB1C6}"/>
              </c:ext>
            </c:extLst>
          </c:dPt>
          <c:dPt>
            <c:idx val="3"/>
            <c:bubble3D val="0"/>
            <c:spPr>
              <a:solidFill>
                <a:schemeClr val="accent1"/>
              </a:solidFill>
              <a:ln w="19050">
                <a:solidFill>
                  <a:srgbClr val="000000"/>
                </a:solidFill>
              </a:ln>
              <a:effectLst/>
            </c:spPr>
            <c:extLst>
              <c:ext xmlns:c16="http://schemas.microsoft.com/office/drawing/2014/chart" uri="{C3380CC4-5D6E-409C-BE32-E72D297353CC}">
                <c16:uniqueId val="{00000007-F485-4A69-BF41-277E82EFB1C6}"/>
              </c:ext>
            </c:extLst>
          </c:dPt>
          <c:dLbls>
            <c:dLbl>
              <c:idx val="0"/>
              <c:layout>
                <c:manualLayout>
                  <c:x val="3.9951568771924427E-2"/>
                  <c:y val="-0.13664596909761917"/>
                </c:manualLayout>
              </c:layout>
              <c:tx>
                <c:rich>
                  <a:bodyPr/>
                  <a:lstStyle/>
                  <a:p>
                    <a:fld id="{8981A558-E67A-464B-82D9-7B635483FB5C}" type="CELLRANGE">
                      <a:rPr lang="en-US" baseline="0">
                        <a:solidFill>
                          <a:srgbClr val="000000"/>
                        </a:solidFill>
                      </a:rPr>
                      <a:pPr/>
                      <a:t>[CELLRANGE]</a:t>
                    </a:fld>
                    <a:r>
                      <a:rPr lang="en-US" baseline="0">
                        <a:solidFill>
                          <a:srgbClr val="000000"/>
                        </a:solidFill>
                      </a:rPr>
                      <a:t>
</a:t>
                    </a:r>
                    <a:fld id="{1B30526C-11D8-4A07-987A-9E028B8BB6D0}" type="CATEGORYNAME">
                      <a:rPr lang="en-US" baseline="0">
                        <a:solidFill>
                          <a:srgbClr val="000000"/>
                        </a:solidFill>
                      </a:rPr>
                      <a:pPr/>
                      <a:t>[CATEGORY NAME]</a:t>
                    </a:fld>
                    <a:r>
                      <a:rPr lang="en-US" baseline="0">
                        <a:solidFill>
                          <a:srgbClr val="000000"/>
                        </a:solidFill>
                      </a:rPr>
                      <a:t>
</a:t>
                    </a:r>
                    <a:fld id="{8C745DC7-D1E9-47AA-9555-69C14CF6A70F}" type="PERCENTAGE">
                      <a:rPr lang="en-US" baseline="0">
                        <a:solidFill>
                          <a:srgbClr val="000000"/>
                        </a:solidFill>
                      </a:rPr>
                      <a:pPr/>
                      <a:t>[PERCENTAGE]</a:t>
                    </a:fld>
                    <a:endParaRPr lang="en-US" baseline="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485-4A69-BF41-277E82EFB1C6}"/>
                </c:ext>
              </c:extLst>
            </c:dLbl>
            <c:dLbl>
              <c:idx val="1"/>
              <c:layout>
                <c:manualLayout>
                  <c:x val="0.24858753902530747"/>
                  <c:y val="-6.5069509094104342E-3"/>
                </c:manualLayout>
              </c:layout>
              <c:tx>
                <c:rich>
                  <a:bodyPr/>
                  <a:lstStyle/>
                  <a:p>
                    <a:fld id="{CF6DA7FD-87B6-4651-B5C1-D7582BAD13F5}" type="CELLRANGE">
                      <a:rPr lang="en-US" baseline="0">
                        <a:solidFill>
                          <a:srgbClr val="000000"/>
                        </a:solidFill>
                      </a:rPr>
                      <a:pPr/>
                      <a:t>[CELLRANGE]</a:t>
                    </a:fld>
                    <a:r>
                      <a:rPr lang="en-US" baseline="0">
                        <a:solidFill>
                          <a:srgbClr val="000000"/>
                        </a:solidFill>
                      </a:rPr>
                      <a:t>
</a:t>
                    </a:r>
                    <a:fld id="{71022672-0793-41BF-83E0-30CA613A0A1F}" type="CATEGORYNAME">
                      <a:rPr lang="en-US" baseline="0">
                        <a:solidFill>
                          <a:srgbClr val="000000"/>
                        </a:solidFill>
                      </a:rPr>
                      <a:pPr/>
                      <a:t>[CATEGORY NAME]</a:t>
                    </a:fld>
                    <a:r>
                      <a:rPr lang="en-US" baseline="0">
                        <a:solidFill>
                          <a:srgbClr val="000000"/>
                        </a:solidFill>
                      </a:rPr>
                      <a:t>
</a:t>
                    </a:r>
                    <a:fld id="{0F1CD86A-52F8-4687-9EBA-E9DF7E7CBA16}" type="PERCENTAGE">
                      <a:rPr lang="en-US" baseline="0">
                        <a:solidFill>
                          <a:srgbClr val="000000"/>
                        </a:solidFill>
                      </a:rPr>
                      <a:pPr/>
                      <a:t>[PERCENTAGE]</a:t>
                    </a:fld>
                    <a:endParaRPr lang="en-US" baseline="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485-4A69-BF41-277E82EFB1C6}"/>
                </c:ext>
              </c:extLst>
            </c:dLbl>
            <c:dLbl>
              <c:idx val="2"/>
              <c:layout>
                <c:manualLayout>
                  <c:x val="-8.4342200740729345E-2"/>
                  <c:y val="-3.2534754547052171E-3"/>
                </c:manualLayout>
              </c:layout>
              <c:tx>
                <c:rich>
                  <a:bodyPr/>
                  <a:lstStyle/>
                  <a:p>
                    <a:fld id="{7522E7D8-3AA9-4FA8-A17D-EFFBEDFF609D}" type="CELLRANGE">
                      <a:rPr lang="en-US" baseline="0">
                        <a:solidFill>
                          <a:srgbClr val="000000"/>
                        </a:solidFill>
                      </a:rPr>
                      <a:pPr/>
                      <a:t>[CELLRANGE]</a:t>
                    </a:fld>
                    <a:r>
                      <a:rPr lang="en-US" baseline="0">
                        <a:solidFill>
                          <a:srgbClr val="000000"/>
                        </a:solidFill>
                      </a:rPr>
                      <a:t>
</a:t>
                    </a:r>
                    <a:fld id="{1988C000-6424-4317-AC26-3E8F34D0A31E}" type="CATEGORYNAME">
                      <a:rPr lang="en-US" baseline="0">
                        <a:solidFill>
                          <a:srgbClr val="000000"/>
                        </a:solidFill>
                      </a:rPr>
                      <a:pPr/>
                      <a:t>[CATEGORY NAME]</a:t>
                    </a:fld>
                    <a:r>
                      <a:rPr lang="en-US" baseline="0">
                        <a:solidFill>
                          <a:srgbClr val="000000"/>
                        </a:solidFill>
                      </a:rPr>
                      <a:t>
</a:t>
                    </a:r>
                    <a:fld id="{EBF6D1FA-7F1C-465F-BC5D-8567AC76AAEE}" type="PERCENTAGE">
                      <a:rPr lang="en-US" baseline="0">
                        <a:solidFill>
                          <a:srgbClr val="000000"/>
                        </a:solidFill>
                      </a:rPr>
                      <a:pPr/>
                      <a:t>[PERCENTAGE]</a:t>
                    </a:fld>
                    <a:endParaRPr lang="en-US" baseline="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485-4A69-BF41-277E82EFB1C6}"/>
                </c:ext>
              </c:extLst>
            </c:dLbl>
            <c:dLbl>
              <c:idx val="3"/>
              <c:layout>
                <c:manualLayout>
                  <c:x val="-7.5464074346968363E-2"/>
                  <c:y val="-9.7604263641156517E-3"/>
                </c:manualLayout>
              </c:layout>
              <c:tx>
                <c:rich>
                  <a:bodyPr/>
                  <a:lstStyle/>
                  <a:p>
                    <a:fld id="{6C19664E-FDB9-42EA-B0B8-E8312B33E80D}" type="CELLRANGE">
                      <a:rPr lang="en-US" baseline="0">
                        <a:solidFill>
                          <a:srgbClr val="000000"/>
                        </a:solidFill>
                      </a:rPr>
                      <a:pPr/>
                      <a:t>[CELLRANGE]</a:t>
                    </a:fld>
                    <a:r>
                      <a:rPr lang="en-US" baseline="0">
                        <a:solidFill>
                          <a:srgbClr val="000000"/>
                        </a:solidFill>
                      </a:rPr>
                      <a:t>
</a:t>
                    </a:r>
                    <a:fld id="{CDA2AACF-60B3-449A-817E-857B7221ECBE}" type="CATEGORYNAME">
                      <a:rPr lang="en-US" baseline="0">
                        <a:solidFill>
                          <a:srgbClr val="000000"/>
                        </a:solidFill>
                      </a:rPr>
                      <a:pPr/>
                      <a:t>[CATEGORY NAME]</a:t>
                    </a:fld>
                    <a:r>
                      <a:rPr lang="en-US" baseline="0">
                        <a:solidFill>
                          <a:srgbClr val="000000"/>
                        </a:solidFill>
                      </a:rPr>
                      <a:t>
</a:t>
                    </a:r>
                    <a:fld id="{F005ED65-DDFB-435E-A070-A8304C7CC3D9}" type="PERCENTAGE">
                      <a:rPr lang="en-US" baseline="0">
                        <a:solidFill>
                          <a:srgbClr val="000000"/>
                        </a:solidFill>
                      </a:rPr>
                      <a:pPr/>
                      <a:t>[PERCENTAGE]</a:t>
                    </a:fld>
                    <a:endParaRPr lang="en-US" baseline="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485-4A69-BF41-277E82EFB1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Sum!$B$5:$B$8</c:f>
              <c:strCache>
                <c:ptCount val="4"/>
                <c:pt idx="0">
                  <c:v>Basic</c:v>
                </c:pt>
                <c:pt idx="1">
                  <c:v>Concentration</c:v>
                </c:pt>
                <c:pt idx="2">
                  <c:v>Targeted</c:v>
                </c:pt>
                <c:pt idx="3">
                  <c:v>Incentive</c:v>
                </c:pt>
              </c:strCache>
            </c:strRef>
          </c:cat>
          <c:val>
            <c:numRef>
              <c:f>Sum!$C$5:$C$8</c:f>
              <c:numCache>
                <c:formatCode>_("$"* #,##0.00_);_("$"* \(#,##0.00\);_("$"* "-"??_);_(@_)</c:formatCode>
                <c:ptCount val="4"/>
                <c:pt idx="0">
                  <c:v>68.010000000000005</c:v>
                </c:pt>
                <c:pt idx="1">
                  <c:v>11.85</c:v>
                </c:pt>
                <c:pt idx="2">
                  <c:v>33.68</c:v>
                </c:pt>
                <c:pt idx="3">
                  <c:v>37.090000000000003</c:v>
                </c:pt>
              </c:numCache>
            </c:numRef>
          </c:val>
          <c:extLst>
            <c:ext xmlns:c15="http://schemas.microsoft.com/office/drawing/2012/chart" uri="{02D57815-91ED-43cb-92C2-25804820EDAC}">
              <c15:datalabelsRange>
                <c15:f>Sum!$C$5:$C$8</c15:f>
                <c15:dlblRangeCache>
                  <c:ptCount val="4"/>
                  <c:pt idx="0">
                    <c:v> $68.01 </c:v>
                  </c:pt>
                  <c:pt idx="1">
                    <c:v> $11.85 </c:v>
                  </c:pt>
                  <c:pt idx="2">
                    <c:v> $33.68 </c:v>
                  </c:pt>
                  <c:pt idx="3">
                    <c:v> $37.09 </c:v>
                  </c:pt>
                </c15:dlblRangeCache>
              </c15:datalabelsRange>
            </c:ext>
            <c:ext xmlns:c16="http://schemas.microsoft.com/office/drawing/2014/chart" uri="{C3380CC4-5D6E-409C-BE32-E72D297353CC}">
              <c16:uniqueId val="{00000008-F485-4A69-BF41-277E82EFB1C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US" sz="1800" dirty="0">
                <a:solidFill>
                  <a:srgbClr val="000000"/>
                </a:solidFill>
              </a:rPr>
              <a:t>ESSA Title I </a:t>
            </a:r>
            <a:r>
              <a:rPr lang="en-US" sz="1800" dirty="0" smtClean="0">
                <a:solidFill>
                  <a:srgbClr val="000000"/>
                </a:solidFill>
              </a:rPr>
              <a:t>$150.74*</a:t>
            </a:r>
            <a:endParaRPr lang="en-US" sz="1800" baseline="0" dirty="0">
              <a:solidFill>
                <a:srgbClr val="00000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pieChart>
        <c:varyColors val="1"/>
        <c:ser>
          <c:idx val="0"/>
          <c:order val="0"/>
          <c:spPr>
            <a:ln w="12700">
              <a:solidFill>
                <a:srgbClr val="000000"/>
              </a:solidFill>
            </a:ln>
          </c:spPr>
          <c:dPt>
            <c:idx val="0"/>
            <c:bubble3D val="0"/>
            <c:spPr>
              <a:solidFill>
                <a:schemeClr val="accent4">
                  <a:lumMod val="40000"/>
                  <a:lumOff val="60000"/>
                </a:schemeClr>
              </a:solidFill>
              <a:ln w="12700">
                <a:solidFill>
                  <a:srgbClr val="000000"/>
                </a:solidFill>
              </a:ln>
              <a:effectLst/>
            </c:spPr>
            <c:extLst>
              <c:ext xmlns:c16="http://schemas.microsoft.com/office/drawing/2014/chart" uri="{C3380CC4-5D6E-409C-BE32-E72D297353CC}">
                <c16:uniqueId val="{00000001-2E5A-4068-B571-301211EAC453}"/>
              </c:ext>
            </c:extLst>
          </c:dPt>
          <c:dPt>
            <c:idx val="1"/>
            <c:bubble3D val="0"/>
            <c:spPr>
              <a:solidFill>
                <a:schemeClr val="accent3">
                  <a:lumMod val="60000"/>
                  <a:lumOff val="40000"/>
                </a:schemeClr>
              </a:solidFill>
              <a:ln w="12700">
                <a:solidFill>
                  <a:srgbClr val="000000"/>
                </a:solidFill>
              </a:ln>
              <a:effectLst/>
            </c:spPr>
            <c:extLst>
              <c:ext xmlns:c16="http://schemas.microsoft.com/office/drawing/2014/chart" uri="{C3380CC4-5D6E-409C-BE32-E72D297353CC}">
                <c16:uniqueId val="{00000003-2E5A-4068-B571-301211EAC453}"/>
              </c:ext>
            </c:extLst>
          </c:dPt>
          <c:dPt>
            <c:idx val="2"/>
            <c:bubble3D val="0"/>
            <c:spPr>
              <a:solidFill>
                <a:schemeClr val="accent6">
                  <a:lumMod val="40000"/>
                  <a:lumOff val="60000"/>
                </a:schemeClr>
              </a:solidFill>
              <a:ln w="12700">
                <a:solidFill>
                  <a:srgbClr val="000000"/>
                </a:solidFill>
              </a:ln>
              <a:effectLst/>
            </c:spPr>
            <c:extLst>
              <c:ext xmlns:c16="http://schemas.microsoft.com/office/drawing/2014/chart" uri="{C3380CC4-5D6E-409C-BE32-E72D297353CC}">
                <c16:uniqueId val="{00000005-2E5A-4068-B571-301211EAC453}"/>
              </c:ext>
            </c:extLst>
          </c:dPt>
          <c:dPt>
            <c:idx val="3"/>
            <c:bubble3D val="0"/>
            <c:spPr>
              <a:solidFill>
                <a:schemeClr val="accent1">
                  <a:tint val="58000"/>
                </a:schemeClr>
              </a:solidFill>
              <a:ln w="12700">
                <a:solidFill>
                  <a:srgbClr val="000000"/>
                </a:solidFill>
              </a:ln>
              <a:effectLst/>
            </c:spPr>
            <c:extLst>
              <c:ext xmlns:c16="http://schemas.microsoft.com/office/drawing/2014/chart" uri="{C3380CC4-5D6E-409C-BE32-E72D297353CC}">
                <c16:uniqueId val="{00000007-2E5A-4068-B571-301211EAC453}"/>
              </c:ext>
            </c:extLst>
          </c:dPt>
          <c:dLbls>
            <c:dLbl>
              <c:idx val="0"/>
              <c:layout>
                <c:manualLayout>
                  <c:x val="-3.7483169588695672E-2"/>
                  <c:y val="0.1633734598016746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School Improvement Distribution</a:t>
                    </a:r>
                    <a:br>
                      <a:rPr lang="en-US" sz="1200" dirty="0" smtClean="0">
                        <a:solidFill>
                          <a:srgbClr val="000000"/>
                        </a:solidFill>
                      </a:rPr>
                    </a:br>
                    <a:r>
                      <a:rPr lang="en-US" sz="1200" dirty="0" smtClean="0">
                        <a:solidFill>
                          <a:srgbClr val="000000"/>
                        </a:solidFill>
                      </a:rPr>
                      <a:t>$10.02</a:t>
                    </a:r>
                    <a:br>
                      <a:rPr lang="en-US" sz="1200" dirty="0" smtClean="0">
                        <a:solidFill>
                          <a:srgbClr val="000000"/>
                        </a:solidFill>
                      </a:rPr>
                    </a:br>
                    <a:r>
                      <a:rPr lang="en-US" sz="1200" dirty="0" smtClean="0">
                        <a:solidFill>
                          <a:srgbClr val="000000"/>
                        </a:solidFill>
                      </a:rPr>
                      <a:t>7%</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6865558912386708"/>
                      <c:h val="0.22314121037463971"/>
                    </c:manualLayout>
                  </c15:layout>
                </c:ext>
                <c:ext xmlns:c16="http://schemas.microsoft.com/office/drawing/2014/chart" uri="{C3380CC4-5D6E-409C-BE32-E72D297353CC}">
                  <c16:uniqueId val="{00000001-2E5A-4068-B571-301211EAC453}"/>
                </c:ext>
              </c:extLst>
            </c:dLbl>
            <c:dLbl>
              <c:idx val="1"/>
              <c:layout>
                <c:manualLayout>
                  <c:x val="-5.8016509265646929E-2"/>
                  <c:y val="3.2239669609022213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Administration</a:t>
                    </a:r>
                    <a:br>
                      <a:rPr lang="en-US" sz="1200" dirty="0" smtClean="0">
                        <a:solidFill>
                          <a:srgbClr val="000000"/>
                        </a:solidFill>
                      </a:rPr>
                    </a:br>
                    <a:r>
                      <a:rPr lang="en-US" sz="1200" dirty="0" smtClean="0">
                        <a:solidFill>
                          <a:srgbClr val="000000"/>
                        </a:solidFill>
                      </a:rPr>
                      <a:t>$2.08</a:t>
                    </a:r>
                    <a:br>
                      <a:rPr lang="en-US" sz="1200" dirty="0" smtClean="0">
                        <a:solidFill>
                          <a:srgbClr val="000000"/>
                        </a:solidFill>
                      </a:rPr>
                    </a:br>
                    <a:r>
                      <a:rPr lang="en-US" sz="1200" dirty="0" smtClean="0">
                        <a:solidFill>
                          <a:srgbClr val="000000"/>
                        </a:solidFill>
                      </a:rPr>
                      <a:t>1%</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3908616219045128"/>
                      <c:h val="0.13956772334293949"/>
                    </c:manualLayout>
                  </c15:layout>
                </c:ext>
                <c:ext xmlns:c16="http://schemas.microsoft.com/office/drawing/2014/chart" uri="{C3380CC4-5D6E-409C-BE32-E72D297353CC}">
                  <c16:uniqueId val="{00000003-2E5A-4068-B571-301211EAC453}"/>
                </c:ext>
              </c:extLst>
            </c:dLbl>
            <c:dLbl>
              <c:idx val="2"/>
              <c:layout>
                <c:manualLayout>
                  <c:x val="-5.9572400504317627E-2"/>
                  <c:y val="-0.13864099480360345"/>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Direct Services</a:t>
                    </a:r>
                    <a:br>
                      <a:rPr lang="en-US" sz="1200" dirty="0" smtClean="0">
                        <a:solidFill>
                          <a:srgbClr val="000000"/>
                        </a:solidFill>
                      </a:rPr>
                    </a:br>
                    <a:r>
                      <a:rPr lang="en-US" sz="1200" dirty="0" smtClean="0">
                        <a:solidFill>
                          <a:srgbClr val="000000"/>
                        </a:solidFill>
                      </a:rPr>
                      <a:t>$4.47</a:t>
                    </a:r>
                    <a:br>
                      <a:rPr lang="en-US" sz="1200" dirty="0" smtClean="0">
                        <a:solidFill>
                          <a:srgbClr val="000000"/>
                        </a:solidFill>
                      </a:rPr>
                    </a:br>
                    <a:r>
                      <a:rPr lang="en-US" sz="1200" dirty="0" smtClean="0">
                        <a:solidFill>
                          <a:srgbClr val="000000"/>
                        </a:solidFill>
                      </a:rPr>
                      <a:t>3%</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966018031733949"/>
                      <c:h val="0.16262247838616714"/>
                    </c:manualLayout>
                  </c15:layout>
                </c:ext>
                <c:ext xmlns:c16="http://schemas.microsoft.com/office/drawing/2014/chart" uri="{C3380CC4-5D6E-409C-BE32-E72D297353CC}">
                  <c16:uniqueId val="{00000005-2E5A-4068-B571-301211EAC453}"/>
                </c:ext>
              </c:extLst>
            </c:dLbl>
            <c:dLbl>
              <c:idx val="3"/>
              <c:layout>
                <c:manualLayout>
                  <c:x val="0.10177986059899612"/>
                  <c:y val="2.8325126506160793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r>
                      <a:rPr lang="en-US" sz="1200" dirty="0" smtClean="0">
                        <a:solidFill>
                          <a:srgbClr val="000000"/>
                        </a:solidFill>
                      </a:rPr>
                      <a:t>Title I-A</a:t>
                    </a:r>
                  </a:p>
                  <a:p>
                    <a:pPr>
                      <a:defRPr sz="1200">
                        <a:solidFill>
                          <a:srgbClr val="000000"/>
                        </a:solidFill>
                      </a:defRPr>
                    </a:pPr>
                    <a:r>
                      <a:rPr lang="en-US" sz="1200" dirty="0" smtClean="0">
                        <a:solidFill>
                          <a:srgbClr val="000000"/>
                        </a:solidFill>
                      </a:rPr>
                      <a:t>Distribution</a:t>
                    </a:r>
                    <a:br>
                      <a:rPr lang="en-US" sz="1200" dirty="0" smtClean="0">
                        <a:solidFill>
                          <a:srgbClr val="000000"/>
                        </a:solidFill>
                      </a:rPr>
                    </a:br>
                    <a:r>
                      <a:rPr lang="en-US" sz="1200" dirty="0" smtClean="0">
                        <a:solidFill>
                          <a:srgbClr val="000000"/>
                        </a:solidFill>
                      </a:rPr>
                      <a:t>$134.16</a:t>
                    </a:r>
                    <a:br>
                      <a:rPr lang="en-US" sz="1200" dirty="0" smtClean="0">
                        <a:solidFill>
                          <a:srgbClr val="000000"/>
                        </a:solidFill>
                      </a:rPr>
                    </a:br>
                    <a:r>
                      <a:rPr lang="en-US" sz="1200" dirty="0" smtClean="0">
                        <a:solidFill>
                          <a:srgbClr val="000000"/>
                        </a:solidFill>
                      </a:rPr>
                      <a:t>89%</a:t>
                    </a:r>
                    <a:endParaRPr lang="en-US" sz="1200" dirty="0">
                      <a:solidFill>
                        <a:srgbClr val="000000"/>
                      </a:solidFill>
                    </a:endParaRP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0305885291528889"/>
                      <c:h val="0.17414985590778098"/>
                    </c:manualLayout>
                  </c15:layout>
                </c:ext>
                <c:ext xmlns:c16="http://schemas.microsoft.com/office/drawing/2014/chart" uri="{C3380CC4-5D6E-409C-BE32-E72D297353CC}">
                  <c16:uniqueId val="{00000007-2E5A-4068-B571-301211EAC453}"/>
                </c:ext>
              </c:extLst>
            </c:dLbl>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1"/>
            <c:leaderLines>
              <c:spPr>
                <a:ln w="12700" cap="flat" cmpd="sng" algn="ctr">
                  <a:solidFill>
                    <a:schemeClr val="tx1"/>
                  </a:solidFill>
                  <a:miter lim="800000"/>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Sheet1!$A$22:$A$25</c:f>
              <c:strCache>
                <c:ptCount val="4"/>
                <c:pt idx="0">
                  <c:v>7% Schl Improvement</c:v>
                </c:pt>
                <c:pt idx="1">
                  <c:v>1% Administration</c:v>
                </c:pt>
                <c:pt idx="2">
                  <c:v>3% Direct Serv</c:v>
                </c:pt>
                <c:pt idx="3">
                  <c:v>89% Distribution</c:v>
                </c:pt>
              </c:strCache>
            </c:strRef>
          </c:cat>
          <c:val>
            <c:numRef>
              <c:f>Sheet1!$B$22:$B$25</c:f>
              <c:numCache>
                <c:formatCode>_("$"* #,##0.00_);_("$"* \(#,##0.00\);_("$"* "-"??_);_(@_)</c:formatCode>
                <c:ptCount val="4"/>
                <c:pt idx="0">
                  <c:v>10552022.670000002</c:v>
                </c:pt>
                <c:pt idx="1">
                  <c:v>1507431.81</c:v>
                </c:pt>
                <c:pt idx="2">
                  <c:v>4522295.43</c:v>
                </c:pt>
                <c:pt idx="3">
                  <c:v>134161431.08999997</c:v>
                </c:pt>
              </c:numCache>
            </c:numRef>
          </c:val>
          <c:extLst>
            <c:ext xmlns:c16="http://schemas.microsoft.com/office/drawing/2014/chart" uri="{C3380CC4-5D6E-409C-BE32-E72D297353CC}">
              <c16:uniqueId val="{00000008-2E5A-4068-B571-301211EAC453}"/>
            </c:ext>
          </c:extLst>
        </c:ser>
        <c:dLbls>
          <c:showLegendKey val="0"/>
          <c:showVal val="0"/>
          <c:showCatName val="0"/>
          <c:showSerName val="0"/>
          <c:showPercent val="0"/>
          <c:showBubbleSize val="0"/>
          <c:showLeaderLines val="1"/>
        </c:dLbls>
        <c:firstSliceAng val="25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F82ED-A10F-4B08-9B53-21C92528597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7D32034-5D94-4662-9652-707B5C1E8084}">
      <dgm:prSet phldrT="[Text]">
        <dgm:style>
          <a:lnRef idx="0">
            <a:schemeClr val="accent2"/>
          </a:lnRef>
          <a:fillRef idx="3">
            <a:schemeClr val="accent2"/>
          </a:fillRef>
          <a:effectRef idx="3">
            <a:schemeClr val="accent2"/>
          </a:effectRef>
          <a:fontRef idx="minor">
            <a:schemeClr val="lt1"/>
          </a:fontRef>
        </dgm:style>
      </dgm:prSet>
      <dgm:spPr>
        <a:ln>
          <a:solidFill>
            <a:schemeClr val="tx1"/>
          </a:solidFill>
        </a:ln>
      </dgm:spPr>
      <dgm:t>
        <a:bodyPr/>
        <a:lstStyle/>
        <a:p>
          <a:r>
            <a:rPr lang="en-US" dirty="0" smtClean="0">
              <a:effectLst>
                <a:outerShdw blurRad="38100" dist="38100" dir="2700000" algn="tl">
                  <a:srgbClr val="000000">
                    <a:alpha val="43137"/>
                  </a:srgbClr>
                </a:outerShdw>
              </a:effectLst>
            </a:rPr>
            <a:t>Standards</a:t>
          </a:r>
          <a:endParaRPr lang="en-US" dirty="0">
            <a:effectLst>
              <a:outerShdw blurRad="38100" dist="38100" dir="2700000" algn="tl">
                <a:srgbClr val="000000">
                  <a:alpha val="43137"/>
                </a:srgbClr>
              </a:outerShdw>
            </a:effectLst>
          </a:endParaRPr>
        </a:p>
      </dgm:t>
    </dgm:pt>
    <dgm:pt modelId="{512A6847-0E90-4B3B-99E5-5BFF9B2CFC4F}" type="parTrans" cxnId="{40D622B7-DC93-4631-A094-B32153083A09}">
      <dgm:prSet/>
      <dgm:spPr/>
      <dgm:t>
        <a:bodyPr/>
        <a:lstStyle/>
        <a:p>
          <a:endParaRPr lang="en-US"/>
        </a:p>
      </dgm:t>
    </dgm:pt>
    <dgm:pt modelId="{A580BCD8-8C5B-4498-B1DB-8A3B4308039D}" type="sibTrans" cxnId="{40D622B7-DC93-4631-A094-B32153083A09}">
      <dgm:prSet/>
      <dgm:spPr/>
      <dgm:t>
        <a:bodyPr/>
        <a:lstStyle/>
        <a:p>
          <a:endParaRPr lang="en-US"/>
        </a:p>
      </dgm:t>
    </dgm:pt>
    <dgm:pt modelId="{7C9429CF-A691-4F00-8BAD-6AD131C2BFB1}">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solidFill>
                <a:schemeClr val="tx1"/>
              </a:solidFill>
              <a:effectLst>
                <a:outerShdw blurRad="38100" dist="38100" dir="2700000" algn="tl">
                  <a:srgbClr val="000000">
                    <a:alpha val="43137"/>
                  </a:srgbClr>
                </a:outerShdw>
              </a:effectLst>
            </a:rPr>
            <a:t>Curriculum</a:t>
          </a:r>
          <a:endParaRPr lang="en-US" dirty="0">
            <a:solidFill>
              <a:schemeClr val="tx1"/>
            </a:solidFill>
            <a:effectLst>
              <a:outerShdw blurRad="38100" dist="38100" dir="2700000" algn="tl">
                <a:srgbClr val="000000">
                  <a:alpha val="43137"/>
                </a:srgbClr>
              </a:outerShdw>
            </a:effectLst>
          </a:endParaRPr>
        </a:p>
      </dgm:t>
    </dgm:pt>
    <dgm:pt modelId="{5CBFF597-B326-46BF-8EFC-1400672775F8}" type="parTrans" cxnId="{DC2AAF79-5C86-4CF7-A421-1A549C353022}">
      <dgm:prSet/>
      <dgm:spPr/>
      <dgm:t>
        <a:bodyPr/>
        <a:lstStyle/>
        <a:p>
          <a:endParaRPr lang="en-US"/>
        </a:p>
      </dgm:t>
    </dgm:pt>
    <dgm:pt modelId="{EF65344D-3FA2-48B7-8E3C-A50B5034FC05}" type="sibTrans" cxnId="{DC2AAF79-5C86-4CF7-A421-1A549C353022}">
      <dgm:prSet/>
      <dgm:spPr/>
      <dgm:t>
        <a:bodyPr/>
        <a:lstStyle/>
        <a:p>
          <a:endParaRPr lang="en-US"/>
        </a:p>
      </dgm:t>
    </dgm:pt>
    <dgm:pt modelId="{410502F6-4131-4CA3-9769-EB6C7E79205F}">
      <dgm:prSet phldrT="[Text]">
        <dgm:style>
          <a:lnRef idx="0">
            <a:schemeClr val="accent1"/>
          </a:lnRef>
          <a:fillRef idx="3">
            <a:schemeClr val="accent1"/>
          </a:fillRef>
          <a:effectRef idx="3">
            <a:schemeClr val="accent1"/>
          </a:effectRef>
          <a:fontRef idx="minor">
            <a:schemeClr val="lt1"/>
          </a:fontRef>
        </dgm:style>
      </dgm:prSet>
      <dgm:spPr>
        <a:solidFill>
          <a:srgbClr val="008080"/>
        </a:solidFill>
      </dgm:spPr>
      <dgm:t>
        <a:bodyPr/>
        <a:lstStyle/>
        <a:p>
          <a:r>
            <a:rPr lang="en-US" dirty="0" smtClean="0">
              <a:effectLst>
                <a:outerShdw blurRad="38100" dist="38100" dir="2700000" algn="tl">
                  <a:srgbClr val="000000">
                    <a:alpha val="43137"/>
                  </a:srgbClr>
                </a:outerShdw>
              </a:effectLst>
            </a:rPr>
            <a:t>Instruction</a:t>
          </a:r>
          <a:endParaRPr lang="en-US" dirty="0">
            <a:effectLst>
              <a:outerShdw blurRad="38100" dist="38100" dir="2700000" algn="tl">
                <a:srgbClr val="000000">
                  <a:alpha val="43137"/>
                </a:srgbClr>
              </a:outerShdw>
            </a:effectLst>
          </a:endParaRPr>
        </a:p>
      </dgm:t>
    </dgm:pt>
    <dgm:pt modelId="{CC37B30D-1433-4399-89C3-56B625CFA346}" type="parTrans" cxnId="{0F048A74-8D5E-4650-B0DF-EA9F28534FE7}">
      <dgm:prSet/>
      <dgm:spPr/>
      <dgm:t>
        <a:bodyPr/>
        <a:lstStyle/>
        <a:p>
          <a:endParaRPr lang="en-US"/>
        </a:p>
      </dgm:t>
    </dgm:pt>
    <dgm:pt modelId="{C4DD5702-2767-4B98-A7CD-8F6D3A5173BA}" type="sibTrans" cxnId="{0F048A74-8D5E-4650-B0DF-EA9F28534FE7}">
      <dgm:prSet/>
      <dgm:spPr/>
      <dgm:t>
        <a:bodyPr/>
        <a:lstStyle/>
        <a:p>
          <a:endParaRPr lang="en-US"/>
        </a:p>
      </dgm:t>
    </dgm:pt>
    <dgm:pt modelId="{54F847D0-257F-40EB-B1E9-9E00D1B106D3}" type="pres">
      <dgm:prSet presAssocID="{B9EF82ED-A10F-4B08-9B53-21C92528597E}" presName="rootnode" presStyleCnt="0">
        <dgm:presLayoutVars>
          <dgm:chMax/>
          <dgm:chPref/>
          <dgm:dir/>
          <dgm:animLvl val="lvl"/>
        </dgm:presLayoutVars>
      </dgm:prSet>
      <dgm:spPr/>
      <dgm:t>
        <a:bodyPr/>
        <a:lstStyle/>
        <a:p>
          <a:endParaRPr lang="en-US"/>
        </a:p>
      </dgm:t>
    </dgm:pt>
    <dgm:pt modelId="{7FA3A4E6-102D-4929-85C4-C21AB3A7092B}" type="pres">
      <dgm:prSet presAssocID="{C7D32034-5D94-4662-9652-707B5C1E8084}" presName="composite" presStyleCnt="0"/>
      <dgm:spPr/>
    </dgm:pt>
    <dgm:pt modelId="{AAF6A9A9-F7AA-4E57-B055-F60D0A3863BF}" type="pres">
      <dgm:prSet presAssocID="{C7D32034-5D94-4662-9652-707B5C1E8084}" presName="bentUpArrow1" presStyleLbl="alignImgPlace1" presStyleIdx="0" presStyleCnt="2"/>
      <dgm:spPr/>
    </dgm:pt>
    <dgm:pt modelId="{6E002E2A-3F11-4FE7-A8E4-0B40991CA96A}" type="pres">
      <dgm:prSet presAssocID="{C7D32034-5D94-4662-9652-707B5C1E8084}" presName="ParentText" presStyleLbl="node1" presStyleIdx="0" presStyleCnt="3">
        <dgm:presLayoutVars>
          <dgm:chMax val="1"/>
          <dgm:chPref val="1"/>
          <dgm:bulletEnabled val="1"/>
        </dgm:presLayoutVars>
      </dgm:prSet>
      <dgm:spPr/>
      <dgm:t>
        <a:bodyPr/>
        <a:lstStyle/>
        <a:p>
          <a:endParaRPr lang="en-US"/>
        </a:p>
      </dgm:t>
    </dgm:pt>
    <dgm:pt modelId="{7A47B87E-0BF0-4A77-AF7F-2783202E98D0}" type="pres">
      <dgm:prSet presAssocID="{C7D32034-5D94-4662-9652-707B5C1E8084}" presName="ChildText" presStyleLbl="revTx" presStyleIdx="0" presStyleCnt="2">
        <dgm:presLayoutVars>
          <dgm:chMax val="0"/>
          <dgm:chPref val="0"/>
          <dgm:bulletEnabled val="1"/>
        </dgm:presLayoutVars>
      </dgm:prSet>
      <dgm:spPr/>
    </dgm:pt>
    <dgm:pt modelId="{FD6946F8-57E7-49DE-9ABD-0BF0878FDD72}" type="pres">
      <dgm:prSet presAssocID="{A580BCD8-8C5B-4498-B1DB-8A3B4308039D}" presName="sibTrans" presStyleCnt="0"/>
      <dgm:spPr/>
    </dgm:pt>
    <dgm:pt modelId="{923764D7-3FE6-4771-AE9D-952C0B11819C}" type="pres">
      <dgm:prSet presAssocID="{7C9429CF-A691-4F00-8BAD-6AD131C2BFB1}" presName="composite" presStyleCnt="0"/>
      <dgm:spPr/>
    </dgm:pt>
    <dgm:pt modelId="{E85AA33C-4B92-4552-B53A-417356563771}" type="pres">
      <dgm:prSet presAssocID="{7C9429CF-A691-4F00-8BAD-6AD131C2BFB1}" presName="bentUpArrow1" presStyleLbl="alignImgPlace1" presStyleIdx="1" presStyleCnt="2"/>
      <dgm:spPr/>
    </dgm:pt>
    <dgm:pt modelId="{F937FF87-FA7C-4E60-911D-BA9A998F8EB1}" type="pres">
      <dgm:prSet presAssocID="{7C9429CF-A691-4F00-8BAD-6AD131C2BFB1}" presName="ParentText" presStyleLbl="node1" presStyleIdx="1" presStyleCnt="3">
        <dgm:presLayoutVars>
          <dgm:chMax val="1"/>
          <dgm:chPref val="1"/>
          <dgm:bulletEnabled val="1"/>
        </dgm:presLayoutVars>
      </dgm:prSet>
      <dgm:spPr/>
      <dgm:t>
        <a:bodyPr/>
        <a:lstStyle/>
        <a:p>
          <a:endParaRPr lang="en-US"/>
        </a:p>
      </dgm:t>
    </dgm:pt>
    <dgm:pt modelId="{958C007F-1AE8-4974-8E29-ED6909FDE54B}" type="pres">
      <dgm:prSet presAssocID="{7C9429CF-A691-4F00-8BAD-6AD131C2BFB1}" presName="ChildText" presStyleLbl="revTx" presStyleIdx="1" presStyleCnt="2">
        <dgm:presLayoutVars>
          <dgm:chMax val="0"/>
          <dgm:chPref val="0"/>
          <dgm:bulletEnabled val="1"/>
        </dgm:presLayoutVars>
      </dgm:prSet>
      <dgm:spPr/>
    </dgm:pt>
    <dgm:pt modelId="{12C5D575-E004-41A4-9E5F-03AC73E745B2}" type="pres">
      <dgm:prSet presAssocID="{EF65344D-3FA2-48B7-8E3C-A50B5034FC05}" presName="sibTrans" presStyleCnt="0"/>
      <dgm:spPr/>
    </dgm:pt>
    <dgm:pt modelId="{DC7E361F-8421-4E91-A294-CA1D7FB90E22}" type="pres">
      <dgm:prSet presAssocID="{410502F6-4131-4CA3-9769-EB6C7E79205F}" presName="composite" presStyleCnt="0"/>
      <dgm:spPr/>
    </dgm:pt>
    <dgm:pt modelId="{8B14C9A4-7D9A-4C4F-BBFB-85C0AA517528}" type="pres">
      <dgm:prSet presAssocID="{410502F6-4131-4CA3-9769-EB6C7E79205F}" presName="ParentText" presStyleLbl="node1" presStyleIdx="2" presStyleCnt="3">
        <dgm:presLayoutVars>
          <dgm:chMax val="1"/>
          <dgm:chPref val="1"/>
          <dgm:bulletEnabled val="1"/>
        </dgm:presLayoutVars>
      </dgm:prSet>
      <dgm:spPr/>
      <dgm:t>
        <a:bodyPr/>
        <a:lstStyle/>
        <a:p>
          <a:endParaRPr lang="en-US"/>
        </a:p>
      </dgm:t>
    </dgm:pt>
  </dgm:ptLst>
  <dgm:cxnLst>
    <dgm:cxn modelId="{0F048A74-8D5E-4650-B0DF-EA9F28534FE7}" srcId="{B9EF82ED-A10F-4B08-9B53-21C92528597E}" destId="{410502F6-4131-4CA3-9769-EB6C7E79205F}" srcOrd="2" destOrd="0" parTransId="{CC37B30D-1433-4399-89C3-56B625CFA346}" sibTransId="{C4DD5702-2767-4B98-A7CD-8F6D3A5173BA}"/>
    <dgm:cxn modelId="{90EFCC8E-DC9D-4B68-B133-12BC1D02D43A}" type="presOf" srcId="{410502F6-4131-4CA3-9769-EB6C7E79205F}" destId="{8B14C9A4-7D9A-4C4F-BBFB-85C0AA517528}" srcOrd="0" destOrd="0" presId="urn:microsoft.com/office/officeart/2005/8/layout/StepDownProcess"/>
    <dgm:cxn modelId="{40D622B7-DC93-4631-A094-B32153083A09}" srcId="{B9EF82ED-A10F-4B08-9B53-21C92528597E}" destId="{C7D32034-5D94-4662-9652-707B5C1E8084}" srcOrd="0" destOrd="0" parTransId="{512A6847-0E90-4B3B-99E5-5BFF9B2CFC4F}" sibTransId="{A580BCD8-8C5B-4498-B1DB-8A3B4308039D}"/>
    <dgm:cxn modelId="{C500161D-899C-4F27-9F65-FBC8F4F49AE9}" type="presOf" srcId="{7C9429CF-A691-4F00-8BAD-6AD131C2BFB1}" destId="{F937FF87-FA7C-4E60-911D-BA9A998F8EB1}" srcOrd="0" destOrd="0" presId="urn:microsoft.com/office/officeart/2005/8/layout/StepDownProcess"/>
    <dgm:cxn modelId="{BA199408-9479-45BE-8D28-D510A1256FE9}" type="presOf" srcId="{B9EF82ED-A10F-4B08-9B53-21C92528597E}" destId="{54F847D0-257F-40EB-B1E9-9E00D1B106D3}" srcOrd="0" destOrd="0" presId="urn:microsoft.com/office/officeart/2005/8/layout/StepDownProcess"/>
    <dgm:cxn modelId="{3B5A59C9-6CFA-46D3-924E-76FD41B540C3}" type="presOf" srcId="{C7D32034-5D94-4662-9652-707B5C1E8084}" destId="{6E002E2A-3F11-4FE7-A8E4-0B40991CA96A}" srcOrd="0" destOrd="0" presId="urn:microsoft.com/office/officeart/2005/8/layout/StepDownProcess"/>
    <dgm:cxn modelId="{DC2AAF79-5C86-4CF7-A421-1A549C353022}" srcId="{B9EF82ED-A10F-4B08-9B53-21C92528597E}" destId="{7C9429CF-A691-4F00-8BAD-6AD131C2BFB1}" srcOrd="1" destOrd="0" parTransId="{5CBFF597-B326-46BF-8EFC-1400672775F8}" sibTransId="{EF65344D-3FA2-48B7-8E3C-A50B5034FC05}"/>
    <dgm:cxn modelId="{F3A7BD57-7269-432C-8E59-CC8DCA82283B}" type="presParOf" srcId="{54F847D0-257F-40EB-B1E9-9E00D1B106D3}" destId="{7FA3A4E6-102D-4929-85C4-C21AB3A7092B}" srcOrd="0" destOrd="0" presId="urn:microsoft.com/office/officeart/2005/8/layout/StepDownProcess"/>
    <dgm:cxn modelId="{EF5549D9-40D1-4D3A-A9DF-295D09B4EC75}" type="presParOf" srcId="{7FA3A4E6-102D-4929-85C4-C21AB3A7092B}" destId="{AAF6A9A9-F7AA-4E57-B055-F60D0A3863BF}" srcOrd="0" destOrd="0" presId="urn:microsoft.com/office/officeart/2005/8/layout/StepDownProcess"/>
    <dgm:cxn modelId="{164C7050-50CB-4C8E-AEEE-76116158B090}" type="presParOf" srcId="{7FA3A4E6-102D-4929-85C4-C21AB3A7092B}" destId="{6E002E2A-3F11-4FE7-A8E4-0B40991CA96A}" srcOrd="1" destOrd="0" presId="urn:microsoft.com/office/officeart/2005/8/layout/StepDownProcess"/>
    <dgm:cxn modelId="{164A14C9-7A67-4017-A278-006238E5ACEE}" type="presParOf" srcId="{7FA3A4E6-102D-4929-85C4-C21AB3A7092B}" destId="{7A47B87E-0BF0-4A77-AF7F-2783202E98D0}" srcOrd="2" destOrd="0" presId="urn:microsoft.com/office/officeart/2005/8/layout/StepDownProcess"/>
    <dgm:cxn modelId="{E9F1C00B-DBE6-40CD-8559-8D4D9CC73C42}" type="presParOf" srcId="{54F847D0-257F-40EB-B1E9-9E00D1B106D3}" destId="{FD6946F8-57E7-49DE-9ABD-0BF0878FDD72}" srcOrd="1" destOrd="0" presId="urn:microsoft.com/office/officeart/2005/8/layout/StepDownProcess"/>
    <dgm:cxn modelId="{09FEADA5-CDEB-4567-B37D-D51335573A42}" type="presParOf" srcId="{54F847D0-257F-40EB-B1E9-9E00D1B106D3}" destId="{923764D7-3FE6-4771-AE9D-952C0B11819C}" srcOrd="2" destOrd="0" presId="urn:microsoft.com/office/officeart/2005/8/layout/StepDownProcess"/>
    <dgm:cxn modelId="{3392F12D-EDC8-4CBE-881C-EA199515652F}" type="presParOf" srcId="{923764D7-3FE6-4771-AE9D-952C0B11819C}" destId="{E85AA33C-4B92-4552-B53A-417356563771}" srcOrd="0" destOrd="0" presId="urn:microsoft.com/office/officeart/2005/8/layout/StepDownProcess"/>
    <dgm:cxn modelId="{E77A78C4-AE2C-4F0E-9D0A-BC0A30ECCDC1}" type="presParOf" srcId="{923764D7-3FE6-4771-AE9D-952C0B11819C}" destId="{F937FF87-FA7C-4E60-911D-BA9A998F8EB1}" srcOrd="1" destOrd="0" presId="urn:microsoft.com/office/officeart/2005/8/layout/StepDownProcess"/>
    <dgm:cxn modelId="{A2393EEE-DEAD-40D2-BDCE-CA2C647D41CF}" type="presParOf" srcId="{923764D7-3FE6-4771-AE9D-952C0B11819C}" destId="{958C007F-1AE8-4974-8E29-ED6909FDE54B}" srcOrd="2" destOrd="0" presId="urn:microsoft.com/office/officeart/2005/8/layout/StepDownProcess"/>
    <dgm:cxn modelId="{DD92795E-E045-4E69-B30F-FF6481987206}" type="presParOf" srcId="{54F847D0-257F-40EB-B1E9-9E00D1B106D3}" destId="{12C5D575-E004-41A4-9E5F-03AC73E745B2}" srcOrd="3" destOrd="0" presId="urn:microsoft.com/office/officeart/2005/8/layout/StepDownProcess"/>
    <dgm:cxn modelId="{BF4B4784-8031-414E-82EB-3A3C37F3750B}" type="presParOf" srcId="{54F847D0-257F-40EB-B1E9-9E00D1B106D3}" destId="{DC7E361F-8421-4E91-A294-CA1D7FB90E22}" srcOrd="4" destOrd="0" presId="urn:microsoft.com/office/officeart/2005/8/layout/StepDownProcess"/>
    <dgm:cxn modelId="{F5ACA7A6-1E7A-4BC9-B84D-E4C7F531E183}" type="presParOf" srcId="{DC7E361F-8421-4E91-A294-CA1D7FB90E22}" destId="{8B14C9A4-7D9A-4C4F-BBFB-85C0AA51752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CE06D-DA43-4A09-97ED-766544F38D68}"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AD7D1566-8C03-44FC-B6B6-6AF1F3F6E9D1}">
      <dgm:prSet phldrT="[Text]" custT="1"/>
      <dgm:spPr/>
      <dgm:t>
        <a:bodyPr/>
        <a:lstStyle/>
        <a:p>
          <a:r>
            <a:rPr lang="en-US" sz="1600" dirty="0" smtClean="0"/>
            <a:t>Release &amp; Publicize</a:t>
          </a:r>
          <a:endParaRPr lang="en-US" sz="1600" dirty="0"/>
        </a:p>
      </dgm:t>
    </dgm:pt>
    <dgm:pt modelId="{E03EB27B-E40F-4DDE-BBF8-68C2FCD45F6B}" type="sibTrans" cxnId="{2624C861-AFB7-4B0C-B837-3F651EA06680}">
      <dgm:prSet/>
      <dgm:spPr/>
      <dgm:t>
        <a:bodyPr/>
        <a:lstStyle/>
        <a:p>
          <a:endParaRPr lang="en-US"/>
        </a:p>
      </dgm:t>
    </dgm:pt>
    <dgm:pt modelId="{A332FE25-43C9-427C-AD4F-52A02C14F62A}" type="parTrans" cxnId="{2624C861-AFB7-4B0C-B837-3F651EA06680}">
      <dgm:prSet/>
      <dgm:spPr/>
      <dgm:t>
        <a:bodyPr/>
        <a:lstStyle/>
        <a:p>
          <a:endParaRPr lang="en-US"/>
        </a:p>
      </dgm:t>
    </dgm:pt>
    <dgm:pt modelId="{FD2A1386-C755-48F1-91E0-4C6B3AC3FF3E}">
      <dgm:prSet phldrT="[Text]"/>
      <dgm:spPr/>
      <dgm:t>
        <a:bodyPr/>
        <a:lstStyle/>
        <a:p>
          <a:r>
            <a:rPr lang="en-US" dirty="0" smtClean="0"/>
            <a:t>The Office of Competitive Grants and Awards and program managers meet to develop the rules, funding eligibility, application requirements, scoring rubric, and timeline.</a:t>
          </a:r>
          <a:endParaRPr lang="en-US" dirty="0"/>
        </a:p>
      </dgm:t>
    </dgm:pt>
    <dgm:pt modelId="{335EF62D-F476-4213-8389-8C1CA0B7BE29}">
      <dgm:prSet phldrT="[Text]" custT="1"/>
      <dgm:spPr/>
      <dgm:t>
        <a:bodyPr/>
        <a:lstStyle/>
        <a:p>
          <a:r>
            <a:rPr lang="en-US" sz="1600" dirty="0" smtClean="0"/>
            <a:t>Plan &amp; Develop</a:t>
          </a:r>
          <a:endParaRPr lang="en-US" sz="1600" dirty="0"/>
        </a:p>
      </dgm:t>
    </dgm:pt>
    <dgm:pt modelId="{DC3C1110-F6C8-466F-B24F-316C9E247049}" type="sibTrans" cxnId="{4F13838B-4D72-49C4-B7E3-A51045C658E5}">
      <dgm:prSet/>
      <dgm:spPr/>
      <dgm:t>
        <a:bodyPr/>
        <a:lstStyle/>
        <a:p>
          <a:endParaRPr lang="en-US"/>
        </a:p>
      </dgm:t>
    </dgm:pt>
    <dgm:pt modelId="{B3C1099D-7FEB-49CF-A816-FF04C6285EEC}" type="parTrans" cxnId="{4F13838B-4D72-49C4-B7E3-A51045C658E5}">
      <dgm:prSet/>
      <dgm:spPr/>
      <dgm:t>
        <a:bodyPr/>
        <a:lstStyle/>
        <a:p>
          <a:endParaRPr lang="en-US"/>
        </a:p>
      </dgm:t>
    </dgm:pt>
    <dgm:pt modelId="{E81F64D5-4A9B-4F51-A2E5-67031D8111DD}" type="sibTrans" cxnId="{6B561B24-DA07-4F7B-A586-C47814D7C19B}">
      <dgm:prSet/>
      <dgm:spPr/>
      <dgm:t>
        <a:bodyPr/>
        <a:lstStyle/>
        <a:p>
          <a:endParaRPr lang="en-US"/>
        </a:p>
      </dgm:t>
    </dgm:pt>
    <dgm:pt modelId="{E1168DA9-A934-46AB-8420-2D355ACABC9A}" type="parTrans" cxnId="{6B561B24-DA07-4F7B-A586-C47814D7C19B}">
      <dgm:prSet/>
      <dgm:spPr/>
      <dgm:t>
        <a:bodyPr/>
        <a:lstStyle/>
        <a:p>
          <a:endParaRPr lang="en-US"/>
        </a:p>
      </dgm:t>
    </dgm:pt>
    <dgm:pt modelId="{C24E8BAA-FF83-42ED-ADA5-8A16FD2D386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CDE provides technical assistance to potential eligible applicants, including hosting a webinar, posting Q&amp;As, and answering questions. </a:t>
          </a:r>
        </a:p>
      </dgm:t>
    </dgm:pt>
    <dgm:pt modelId="{74019F4C-4110-4770-8A8F-3AA80058986F}">
      <dgm:prSet phldrT="[Text]" custT="1"/>
      <dgm:spPr/>
      <dgm:t>
        <a:bodyPr/>
        <a:lstStyle/>
        <a:p>
          <a:r>
            <a:rPr lang="en-US" sz="1600" dirty="0" smtClean="0"/>
            <a:t>Technical Assistance</a:t>
          </a:r>
        </a:p>
      </dgm:t>
    </dgm:pt>
    <dgm:pt modelId="{84AB1684-9FE4-445F-B76B-EEE4A6B3BD9B}" type="sibTrans" cxnId="{F672C19E-C61E-4D06-A36B-8A6A6C5CD1B7}">
      <dgm:prSet/>
      <dgm:spPr/>
      <dgm:t>
        <a:bodyPr/>
        <a:lstStyle/>
        <a:p>
          <a:endParaRPr lang="en-US"/>
        </a:p>
      </dgm:t>
    </dgm:pt>
    <dgm:pt modelId="{2B38EEC1-DE71-4B67-BD26-DE7A49130895}" type="parTrans" cxnId="{F672C19E-C61E-4D06-A36B-8A6A6C5CD1B7}">
      <dgm:prSet/>
      <dgm:spPr/>
      <dgm:t>
        <a:bodyPr/>
        <a:lstStyle/>
        <a:p>
          <a:endParaRPr lang="en-US"/>
        </a:p>
      </dgm:t>
    </dgm:pt>
    <dgm:pt modelId="{85092E9B-016A-418A-BE39-609B84711238}" type="sibTrans" cxnId="{38724036-3DC8-4574-B49A-C92A5F668E61}">
      <dgm:prSet/>
      <dgm:spPr/>
      <dgm:t>
        <a:bodyPr/>
        <a:lstStyle/>
        <a:p>
          <a:endParaRPr lang="en-US"/>
        </a:p>
      </dgm:t>
    </dgm:pt>
    <dgm:pt modelId="{56705FE3-9674-4BE0-9CBF-939172BC8A05}" type="parTrans" cxnId="{38724036-3DC8-4574-B49A-C92A5F668E61}">
      <dgm:prSet/>
      <dgm:spPr/>
      <dgm:t>
        <a:bodyPr/>
        <a:lstStyle/>
        <a:p>
          <a:endParaRPr lang="en-US"/>
        </a:p>
      </dgm:t>
    </dgm:pt>
    <dgm:pt modelId="{4D8F01A8-E383-43C0-84CF-92D56167ACF8}">
      <dgm:prSet phldrT="[Text]"/>
      <dgm:spPr/>
      <dgm:t>
        <a:bodyPr/>
        <a:lstStyle/>
        <a:p>
          <a:r>
            <a:rPr lang="en-US" dirty="0" smtClean="0"/>
            <a:t>After approval of the application, CDE releases applications in the </a:t>
          </a:r>
          <a:r>
            <a:rPr lang="en-US" i="1" dirty="0" smtClean="0"/>
            <a:t>Scoop</a:t>
          </a:r>
          <a:r>
            <a:rPr lang="en-US" dirty="0" smtClean="0"/>
            <a:t> and the program posts the application to its website and sends the application to its networks.</a:t>
          </a:r>
          <a:endParaRPr lang="en-US" dirty="0"/>
        </a:p>
      </dgm:t>
    </dgm:pt>
    <dgm:pt modelId="{C6EEFCAC-CB6B-47C3-90F6-FA8FD06D6CF2}" type="sibTrans" cxnId="{0EC1AA14-F927-400F-9338-59CD06768BA1}">
      <dgm:prSet/>
      <dgm:spPr/>
      <dgm:t>
        <a:bodyPr/>
        <a:lstStyle/>
        <a:p>
          <a:endParaRPr lang="en-US"/>
        </a:p>
      </dgm:t>
    </dgm:pt>
    <dgm:pt modelId="{88B0311E-A1D8-477C-AD2C-6407B42AE13A}" type="parTrans" cxnId="{0EC1AA14-F927-400F-9338-59CD06768BA1}">
      <dgm:prSet/>
      <dgm:spPr/>
      <dgm:t>
        <a:bodyPr/>
        <a:lstStyle/>
        <a:p>
          <a:endParaRPr lang="en-US"/>
        </a:p>
      </dgm:t>
    </dgm:pt>
    <dgm:pt modelId="{911E98CA-3703-4365-ABE6-8728C50CD785}" type="pres">
      <dgm:prSet presAssocID="{360CE06D-DA43-4A09-97ED-766544F38D68}" presName="linearFlow" presStyleCnt="0">
        <dgm:presLayoutVars>
          <dgm:dir/>
          <dgm:animLvl val="lvl"/>
          <dgm:resizeHandles val="exact"/>
        </dgm:presLayoutVars>
      </dgm:prSet>
      <dgm:spPr/>
      <dgm:t>
        <a:bodyPr/>
        <a:lstStyle/>
        <a:p>
          <a:endParaRPr lang="en-US"/>
        </a:p>
      </dgm:t>
    </dgm:pt>
    <dgm:pt modelId="{0DDC6042-5912-46BF-BFDF-18C2F4F23757}" type="pres">
      <dgm:prSet presAssocID="{335EF62D-F476-4213-8389-8C1CA0B7BE29}" presName="composite" presStyleCnt="0"/>
      <dgm:spPr/>
      <dgm:t>
        <a:bodyPr/>
        <a:lstStyle/>
        <a:p>
          <a:endParaRPr lang="en-US"/>
        </a:p>
      </dgm:t>
    </dgm:pt>
    <dgm:pt modelId="{92EF2569-7A91-4C13-BA35-67D512725555}" type="pres">
      <dgm:prSet presAssocID="{335EF62D-F476-4213-8389-8C1CA0B7BE29}" presName="parentText" presStyleLbl="alignNode1" presStyleIdx="0" presStyleCnt="3">
        <dgm:presLayoutVars>
          <dgm:chMax val="1"/>
          <dgm:bulletEnabled val="1"/>
        </dgm:presLayoutVars>
      </dgm:prSet>
      <dgm:spPr/>
      <dgm:t>
        <a:bodyPr/>
        <a:lstStyle/>
        <a:p>
          <a:endParaRPr lang="en-US"/>
        </a:p>
      </dgm:t>
    </dgm:pt>
    <dgm:pt modelId="{31616263-AF87-4C39-B740-12BD5944DB5A}" type="pres">
      <dgm:prSet presAssocID="{335EF62D-F476-4213-8389-8C1CA0B7BE29}" presName="descendantText" presStyleLbl="alignAcc1" presStyleIdx="0" presStyleCnt="3">
        <dgm:presLayoutVars>
          <dgm:bulletEnabled val="1"/>
        </dgm:presLayoutVars>
      </dgm:prSet>
      <dgm:spPr/>
      <dgm:t>
        <a:bodyPr/>
        <a:lstStyle/>
        <a:p>
          <a:endParaRPr lang="en-US"/>
        </a:p>
      </dgm:t>
    </dgm:pt>
    <dgm:pt modelId="{D912AFAB-D937-40ED-AD25-4406622B9BAA}" type="pres">
      <dgm:prSet presAssocID="{DC3C1110-F6C8-466F-B24F-316C9E247049}" presName="sp" presStyleCnt="0"/>
      <dgm:spPr/>
      <dgm:t>
        <a:bodyPr/>
        <a:lstStyle/>
        <a:p>
          <a:endParaRPr lang="en-US"/>
        </a:p>
      </dgm:t>
    </dgm:pt>
    <dgm:pt modelId="{2205B50C-5D7F-4EED-A5C5-22714B21105A}" type="pres">
      <dgm:prSet presAssocID="{AD7D1566-8C03-44FC-B6B6-6AF1F3F6E9D1}" presName="composite" presStyleCnt="0"/>
      <dgm:spPr/>
      <dgm:t>
        <a:bodyPr/>
        <a:lstStyle/>
        <a:p>
          <a:endParaRPr lang="en-US"/>
        </a:p>
      </dgm:t>
    </dgm:pt>
    <dgm:pt modelId="{D6349F0E-B4F0-4C0D-A545-B55B93AB4990}" type="pres">
      <dgm:prSet presAssocID="{AD7D1566-8C03-44FC-B6B6-6AF1F3F6E9D1}" presName="parentText" presStyleLbl="alignNode1" presStyleIdx="1" presStyleCnt="3">
        <dgm:presLayoutVars>
          <dgm:chMax val="1"/>
          <dgm:bulletEnabled val="1"/>
        </dgm:presLayoutVars>
      </dgm:prSet>
      <dgm:spPr/>
      <dgm:t>
        <a:bodyPr/>
        <a:lstStyle/>
        <a:p>
          <a:endParaRPr lang="en-US"/>
        </a:p>
      </dgm:t>
    </dgm:pt>
    <dgm:pt modelId="{003965A1-C838-46A2-AE14-98D0E431F930}" type="pres">
      <dgm:prSet presAssocID="{AD7D1566-8C03-44FC-B6B6-6AF1F3F6E9D1}" presName="descendantText" presStyleLbl="alignAcc1" presStyleIdx="1" presStyleCnt="3">
        <dgm:presLayoutVars>
          <dgm:bulletEnabled val="1"/>
        </dgm:presLayoutVars>
      </dgm:prSet>
      <dgm:spPr/>
      <dgm:t>
        <a:bodyPr/>
        <a:lstStyle/>
        <a:p>
          <a:endParaRPr lang="en-US"/>
        </a:p>
      </dgm:t>
    </dgm:pt>
    <dgm:pt modelId="{A91609A2-0602-4D8A-A81D-E292D4C8292B}" type="pres">
      <dgm:prSet presAssocID="{E03EB27B-E40F-4DDE-BBF8-68C2FCD45F6B}" presName="sp" presStyleCnt="0"/>
      <dgm:spPr/>
      <dgm:t>
        <a:bodyPr/>
        <a:lstStyle/>
        <a:p>
          <a:endParaRPr lang="en-US"/>
        </a:p>
      </dgm:t>
    </dgm:pt>
    <dgm:pt modelId="{CD27EF1A-8B70-48F3-A039-F439A6A1C72C}" type="pres">
      <dgm:prSet presAssocID="{74019F4C-4110-4770-8A8F-3AA80058986F}" presName="composite" presStyleCnt="0"/>
      <dgm:spPr/>
      <dgm:t>
        <a:bodyPr/>
        <a:lstStyle/>
        <a:p>
          <a:endParaRPr lang="en-US"/>
        </a:p>
      </dgm:t>
    </dgm:pt>
    <dgm:pt modelId="{F2C028B1-F86A-4CA4-9CF6-24C9A34981E2}" type="pres">
      <dgm:prSet presAssocID="{74019F4C-4110-4770-8A8F-3AA80058986F}" presName="parentText" presStyleLbl="alignNode1" presStyleIdx="2" presStyleCnt="3">
        <dgm:presLayoutVars>
          <dgm:chMax val="1"/>
          <dgm:bulletEnabled val="1"/>
        </dgm:presLayoutVars>
      </dgm:prSet>
      <dgm:spPr/>
      <dgm:t>
        <a:bodyPr/>
        <a:lstStyle/>
        <a:p>
          <a:endParaRPr lang="en-US"/>
        </a:p>
      </dgm:t>
    </dgm:pt>
    <dgm:pt modelId="{68ABC1CA-4BC1-465A-83C9-BD2DEC99D316}" type="pres">
      <dgm:prSet presAssocID="{74019F4C-4110-4770-8A8F-3AA80058986F}" presName="descendantText" presStyleLbl="alignAcc1" presStyleIdx="2" presStyleCnt="3">
        <dgm:presLayoutVars>
          <dgm:bulletEnabled val="1"/>
        </dgm:presLayoutVars>
      </dgm:prSet>
      <dgm:spPr/>
      <dgm:t>
        <a:bodyPr/>
        <a:lstStyle/>
        <a:p>
          <a:endParaRPr lang="en-US"/>
        </a:p>
      </dgm:t>
    </dgm:pt>
  </dgm:ptLst>
  <dgm:cxnLst>
    <dgm:cxn modelId="{38724036-3DC8-4574-B49A-C92A5F668E61}" srcId="{74019F4C-4110-4770-8A8F-3AA80058986F}" destId="{C24E8BAA-FF83-42ED-ADA5-8A16FD2D386C}" srcOrd="0" destOrd="0" parTransId="{56705FE3-9674-4BE0-9CBF-939172BC8A05}" sibTransId="{85092E9B-016A-418A-BE39-609B84711238}"/>
    <dgm:cxn modelId="{2624C861-AFB7-4B0C-B837-3F651EA06680}" srcId="{360CE06D-DA43-4A09-97ED-766544F38D68}" destId="{AD7D1566-8C03-44FC-B6B6-6AF1F3F6E9D1}" srcOrd="1" destOrd="0" parTransId="{A332FE25-43C9-427C-AD4F-52A02C14F62A}" sibTransId="{E03EB27B-E40F-4DDE-BBF8-68C2FCD45F6B}"/>
    <dgm:cxn modelId="{80DFCCFB-911B-41CA-9BAF-3D6B254683F4}" type="presOf" srcId="{FD2A1386-C755-48F1-91E0-4C6B3AC3FF3E}" destId="{31616263-AF87-4C39-B740-12BD5944DB5A}" srcOrd="0" destOrd="0" presId="urn:microsoft.com/office/officeart/2005/8/layout/chevron2"/>
    <dgm:cxn modelId="{BA9C8B99-66C0-4150-BBBE-95A36416970C}" type="presOf" srcId="{335EF62D-F476-4213-8389-8C1CA0B7BE29}" destId="{92EF2569-7A91-4C13-BA35-67D512725555}" srcOrd="0" destOrd="0" presId="urn:microsoft.com/office/officeart/2005/8/layout/chevron2"/>
    <dgm:cxn modelId="{1DB3A779-7782-4533-9639-87DC8B9CACFF}" type="presOf" srcId="{360CE06D-DA43-4A09-97ED-766544F38D68}" destId="{911E98CA-3703-4365-ABE6-8728C50CD785}" srcOrd="0" destOrd="0" presId="urn:microsoft.com/office/officeart/2005/8/layout/chevron2"/>
    <dgm:cxn modelId="{178F7E96-0028-49A5-98FD-E84F73A83D67}" type="presOf" srcId="{C24E8BAA-FF83-42ED-ADA5-8A16FD2D386C}" destId="{68ABC1CA-4BC1-465A-83C9-BD2DEC99D316}" srcOrd="0" destOrd="0" presId="urn:microsoft.com/office/officeart/2005/8/layout/chevron2"/>
    <dgm:cxn modelId="{F2B64EB8-66F7-4620-99B9-1AFA4CB3949B}" type="presOf" srcId="{74019F4C-4110-4770-8A8F-3AA80058986F}" destId="{F2C028B1-F86A-4CA4-9CF6-24C9A34981E2}" srcOrd="0" destOrd="0" presId="urn:microsoft.com/office/officeart/2005/8/layout/chevron2"/>
    <dgm:cxn modelId="{F672C19E-C61E-4D06-A36B-8A6A6C5CD1B7}" srcId="{360CE06D-DA43-4A09-97ED-766544F38D68}" destId="{74019F4C-4110-4770-8A8F-3AA80058986F}" srcOrd="2" destOrd="0" parTransId="{2B38EEC1-DE71-4B67-BD26-DE7A49130895}" sibTransId="{84AB1684-9FE4-445F-B76B-EEE4A6B3BD9B}"/>
    <dgm:cxn modelId="{6B561B24-DA07-4F7B-A586-C47814D7C19B}" srcId="{335EF62D-F476-4213-8389-8C1CA0B7BE29}" destId="{FD2A1386-C755-48F1-91E0-4C6B3AC3FF3E}" srcOrd="0" destOrd="0" parTransId="{E1168DA9-A934-46AB-8420-2D355ACABC9A}" sibTransId="{E81F64D5-4A9B-4F51-A2E5-67031D8111DD}"/>
    <dgm:cxn modelId="{4F13838B-4D72-49C4-B7E3-A51045C658E5}" srcId="{360CE06D-DA43-4A09-97ED-766544F38D68}" destId="{335EF62D-F476-4213-8389-8C1CA0B7BE29}" srcOrd="0" destOrd="0" parTransId="{B3C1099D-7FEB-49CF-A816-FF04C6285EEC}" sibTransId="{DC3C1110-F6C8-466F-B24F-316C9E247049}"/>
    <dgm:cxn modelId="{4BB7447B-06F7-48C4-952C-5077780EC1A4}" type="presOf" srcId="{AD7D1566-8C03-44FC-B6B6-6AF1F3F6E9D1}" destId="{D6349F0E-B4F0-4C0D-A545-B55B93AB4990}" srcOrd="0" destOrd="0" presId="urn:microsoft.com/office/officeart/2005/8/layout/chevron2"/>
    <dgm:cxn modelId="{0EC1AA14-F927-400F-9338-59CD06768BA1}" srcId="{AD7D1566-8C03-44FC-B6B6-6AF1F3F6E9D1}" destId="{4D8F01A8-E383-43C0-84CF-92D56167ACF8}" srcOrd="0" destOrd="0" parTransId="{88B0311E-A1D8-477C-AD2C-6407B42AE13A}" sibTransId="{C6EEFCAC-CB6B-47C3-90F6-FA8FD06D6CF2}"/>
    <dgm:cxn modelId="{6AF655B3-F356-45AC-8632-DF3663C43B78}" type="presOf" srcId="{4D8F01A8-E383-43C0-84CF-92D56167ACF8}" destId="{003965A1-C838-46A2-AE14-98D0E431F930}" srcOrd="0" destOrd="0" presId="urn:microsoft.com/office/officeart/2005/8/layout/chevron2"/>
    <dgm:cxn modelId="{7DD427C8-DE63-4654-B28F-A059679D8B97}" type="presParOf" srcId="{911E98CA-3703-4365-ABE6-8728C50CD785}" destId="{0DDC6042-5912-46BF-BFDF-18C2F4F23757}" srcOrd="0" destOrd="0" presId="urn:microsoft.com/office/officeart/2005/8/layout/chevron2"/>
    <dgm:cxn modelId="{CBB4C58F-62A5-4F1C-B444-30F9CA830E3C}" type="presParOf" srcId="{0DDC6042-5912-46BF-BFDF-18C2F4F23757}" destId="{92EF2569-7A91-4C13-BA35-67D512725555}" srcOrd="0" destOrd="0" presId="urn:microsoft.com/office/officeart/2005/8/layout/chevron2"/>
    <dgm:cxn modelId="{B1DE9C31-D058-4071-9B01-14F8BF6AF49C}" type="presParOf" srcId="{0DDC6042-5912-46BF-BFDF-18C2F4F23757}" destId="{31616263-AF87-4C39-B740-12BD5944DB5A}" srcOrd="1" destOrd="0" presId="urn:microsoft.com/office/officeart/2005/8/layout/chevron2"/>
    <dgm:cxn modelId="{82970909-5A59-41FD-9AEE-2E2EE55803E8}" type="presParOf" srcId="{911E98CA-3703-4365-ABE6-8728C50CD785}" destId="{D912AFAB-D937-40ED-AD25-4406622B9BAA}" srcOrd="1" destOrd="0" presId="urn:microsoft.com/office/officeart/2005/8/layout/chevron2"/>
    <dgm:cxn modelId="{4754C64A-ACAF-44DF-87A5-E5254431B0CA}" type="presParOf" srcId="{911E98CA-3703-4365-ABE6-8728C50CD785}" destId="{2205B50C-5D7F-4EED-A5C5-22714B21105A}" srcOrd="2" destOrd="0" presId="urn:microsoft.com/office/officeart/2005/8/layout/chevron2"/>
    <dgm:cxn modelId="{139CCA8D-9F75-4DEE-948B-2551B4518BE0}" type="presParOf" srcId="{2205B50C-5D7F-4EED-A5C5-22714B21105A}" destId="{D6349F0E-B4F0-4C0D-A545-B55B93AB4990}" srcOrd="0" destOrd="0" presId="urn:microsoft.com/office/officeart/2005/8/layout/chevron2"/>
    <dgm:cxn modelId="{D847F3A1-6049-471A-B746-2AD5673FAF65}" type="presParOf" srcId="{2205B50C-5D7F-4EED-A5C5-22714B21105A}" destId="{003965A1-C838-46A2-AE14-98D0E431F930}" srcOrd="1" destOrd="0" presId="urn:microsoft.com/office/officeart/2005/8/layout/chevron2"/>
    <dgm:cxn modelId="{D10CE872-E3C3-4DF6-8B19-FCD3A2636D31}" type="presParOf" srcId="{911E98CA-3703-4365-ABE6-8728C50CD785}" destId="{A91609A2-0602-4D8A-A81D-E292D4C8292B}" srcOrd="3" destOrd="0" presId="urn:microsoft.com/office/officeart/2005/8/layout/chevron2"/>
    <dgm:cxn modelId="{E301D3EB-9B45-4F66-B994-E85EBCA881AE}" type="presParOf" srcId="{911E98CA-3703-4365-ABE6-8728C50CD785}" destId="{CD27EF1A-8B70-48F3-A039-F439A6A1C72C}" srcOrd="4" destOrd="0" presId="urn:microsoft.com/office/officeart/2005/8/layout/chevron2"/>
    <dgm:cxn modelId="{EC4D8B6B-B7E6-4EDA-84D7-ED2ED44F80C1}" type="presParOf" srcId="{CD27EF1A-8B70-48F3-A039-F439A6A1C72C}" destId="{F2C028B1-F86A-4CA4-9CF6-24C9A34981E2}" srcOrd="0" destOrd="0" presId="urn:microsoft.com/office/officeart/2005/8/layout/chevron2"/>
    <dgm:cxn modelId="{D42B2974-4277-4F52-870A-CA1D190570D0}" type="presParOf" srcId="{CD27EF1A-8B70-48F3-A039-F439A6A1C72C}" destId="{68ABC1CA-4BC1-465A-83C9-BD2DEC99D3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CE06D-DA43-4A09-97ED-766544F38D68}"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AD7D1566-8C03-44FC-B6B6-6AF1F3F6E9D1}">
      <dgm:prSet phldrT="[Text]" custT="1"/>
      <dgm:spPr/>
      <dgm:t>
        <a:bodyPr/>
        <a:lstStyle/>
        <a:p>
          <a:r>
            <a:rPr lang="en-US" sz="1600" dirty="0" smtClean="0"/>
            <a:t>Peer </a:t>
          </a:r>
          <a:br>
            <a:rPr lang="en-US" sz="1600" dirty="0" smtClean="0"/>
          </a:br>
          <a:r>
            <a:rPr lang="en-US" sz="1600" dirty="0" smtClean="0"/>
            <a:t>Review</a:t>
          </a:r>
          <a:endParaRPr lang="en-US" sz="1600" dirty="0"/>
        </a:p>
      </dgm:t>
    </dgm:pt>
    <dgm:pt modelId="{E03EB27B-E40F-4DDE-BBF8-68C2FCD45F6B}" type="sibTrans" cxnId="{2624C861-AFB7-4B0C-B837-3F651EA06680}">
      <dgm:prSet/>
      <dgm:spPr/>
      <dgm:t>
        <a:bodyPr/>
        <a:lstStyle/>
        <a:p>
          <a:endParaRPr lang="en-US"/>
        </a:p>
      </dgm:t>
    </dgm:pt>
    <dgm:pt modelId="{A332FE25-43C9-427C-AD4F-52A02C14F62A}" type="parTrans" cxnId="{2624C861-AFB7-4B0C-B837-3F651EA06680}">
      <dgm:prSet/>
      <dgm:spPr/>
      <dgm:t>
        <a:bodyPr/>
        <a:lstStyle/>
        <a:p>
          <a:endParaRPr lang="en-US"/>
        </a:p>
      </dgm:t>
    </dgm:pt>
    <dgm:pt modelId="{FD2A1386-C755-48F1-91E0-4C6B3AC3FF3E}">
      <dgm:prSet phldrT="[Text]"/>
      <dgm:spPr/>
      <dgm:t>
        <a:bodyPr/>
        <a:lstStyle/>
        <a:p>
          <a:r>
            <a:rPr lang="en-US" dirty="0" smtClean="0"/>
            <a:t>CDE (CGA, program, grants fiscal) review applications for eligibility and inclusion of all required elements (signatures, electronic budget, etc.). Applications are then sent to peer reviewers.</a:t>
          </a:r>
          <a:endParaRPr lang="en-US" dirty="0"/>
        </a:p>
      </dgm:t>
    </dgm:pt>
    <dgm:pt modelId="{335EF62D-F476-4213-8389-8C1CA0B7BE29}">
      <dgm:prSet phldrT="[Text]" custT="1"/>
      <dgm:spPr/>
      <dgm:t>
        <a:bodyPr/>
        <a:lstStyle/>
        <a:p>
          <a:r>
            <a:rPr lang="en-US" sz="1600" dirty="0" smtClean="0"/>
            <a:t>CDE </a:t>
          </a:r>
          <a:br>
            <a:rPr lang="en-US" sz="1600" dirty="0" smtClean="0"/>
          </a:br>
          <a:r>
            <a:rPr lang="en-US" sz="1600" dirty="0" smtClean="0"/>
            <a:t>Review </a:t>
          </a:r>
          <a:endParaRPr lang="en-US" sz="1600" dirty="0"/>
        </a:p>
      </dgm:t>
    </dgm:pt>
    <dgm:pt modelId="{DC3C1110-F6C8-466F-B24F-316C9E247049}" type="sibTrans" cxnId="{4F13838B-4D72-49C4-B7E3-A51045C658E5}">
      <dgm:prSet/>
      <dgm:spPr/>
      <dgm:t>
        <a:bodyPr/>
        <a:lstStyle/>
        <a:p>
          <a:endParaRPr lang="en-US"/>
        </a:p>
      </dgm:t>
    </dgm:pt>
    <dgm:pt modelId="{B3C1099D-7FEB-49CF-A816-FF04C6285EEC}" type="parTrans" cxnId="{4F13838B-4D72-49C4-B7E3-A51045C658E5}">
      <dgm:prSet/>
      <dgm:spPr/>
      <dgm:t>
        <a:bodyPr/>
        <a:lstStyle/>
        <a:p>
          <a:endParaRPr lang="en-US"/>
        </a:p>
      </dgm:t>
    </dgm:pt>
    <dgm:pt modelId="{E81F64D5-4A9B-4F51-A2E5-67031D8111DD}" type="sibTrans" cxnId="{6B561B24-DA07-4F7B-A586-C47814D7C19B}">
      <dgm:prSet/>
      <dgm:spPr/>
      <dgm:t>
        <a:bodyPr/>
        <a:lstStyle/>
        <a:p>
          <a:endParaRPr lang="en-US"/>
        </a:p>
      </dgm:t>
    </dgm:pt>
    <dgm:pt modelId="{E1168DA9-A934-46AB-8420-2D355ACABC9A}" type="parTrans" cxnId="{6B561B24-DA07-4F7B-A586-C47814D7C19B}">
      <dgm:prSet/>
      <dgm:spPr/>
      <dgm:t>
        <a:bodyPr/>
        <a:lstStyle/>
        <a:p>
          <a:endParaRPr lang="en-US"/>
        </a:p>
      </dgm:t>
    </dgm:pt>
    <dgm:pt modelId="{C24E8BAA-FF83-42ED-ADA5-8A16FD2D386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 CDE reviews peer scoring and feedback. Grants Fiscal reviews budgets. CDE finalizes feedback and sends award notifications. Applicant must send back all changes by specific date to be funded. </a:t>
          </a:r>
        </a:p>
      </dgm:t>
    </dgm:pt>
    <dgm:pt modelId="{74019F4C-4110-4770-8A8F-3AA80058986F}">
      <dgm:prSet phldrT="[Text]" custT="1"/>
      <dgm:spPr/>
      <dgm:t>
        <a:bodyPr/>
        <a:lstStyle/>
        <a:p>
          <a:r>
            <a:rPr lang="en-US" sz="1600" dirty="0" smtClean="0"/>
            <a:t>Grants Awarded</a:t>
          </a:r>
        </a:p>
      </dgm:t>
    </dgm:pt>
    <dgm:pt modelId="{84AB1684-9FE4-445F-B76B-EEE4A6B3BD9B}" type="sibTrans" cxnId="{F672C19E-C61E-4D06-A36B-8A6A6C5CD1B7}">
      <dgm:prSet/>
      <dgm:spPr/>
      <dgm:t>
        <a:bodyPr/>
        <a:lstStyle/>
        <a:p>
          <a:endParaRPr lang="en-US"/>
        </a:p>
      </dgm:t>
    </dgm:pt>
    <dgm:pt modelId="{2B38EEC1-DE71-4B67-BD26-DE7A49130895}" type="parTrans" cxnId="{F672C19E-C61E-4D06-A36B-8A6A6C5CD1B7}">
      <dgm:prSet/>
      <dgm:spPr/>
      <dgm:t>
        <a:bodyPr/>
        <a:lstStyle/>
        <a:p>
          <a:endParaRPr lang="en-US"/>
        </a:p>
      </dgm:t>
    </dgm:pt>
    <dgm:pt modelId="{85092E9B-016A-418A-BE39-609B84711238}" type="sibTrans" cxnId="{38724036-3DC8-4574-B49A-C92A5F668E61}">
      <dgm:prSet/>
      <dgm:spPr/>
      <dgm:t>
        <a:bodyPr/>
        <a:lstStyle/>
        <a:p>
          <a:endParaRPr lang="en-US"/>
        </a:p>
      </dgm:t>
    </dgm:pt>
    <dgm:pt modelId="{56705FE3-9674-4BE0-9CBF-939172BC8A05}" type="parTrans" cxnId="{38724036-3DC8-4574-B49A-C92A5F668E61}">
      <dgm:prSet/>
      <dgm:spPr/>
      <dgm:t>
        <a:bodyPr/>
        <a:lstStyle/>
        <a:p>
          <a:endParaRPr lang="en-US"/>
        </a:p>
      </dgm:t>
    </dgm:pt>
    <dgm:pt modelId="{4D8F01A8-E383-43C0-84CF-92D56167ACF8}">
      <dgm:prSet phldrT="[Text]"/>
      <dgm:spPr/>
      <dgm:t>
        <a:bodyPr/>
        <a:lstStyle/>
        <a:p>
          <a:r>
            <a:rPr lang="en-US" dirty="0" smtClean="0"/>
            <a:t>Peer reviewers individually review and score applications for quality and adherence to the rubric. Reviewers come together during an in-person team review day to discuss and reconcile scoring and </a:t>
          </a:r>
          <a:r>
            <a:rPr lang="en-US" smtClean="0"/>
            <a:t>make funding recommendations </a:t>
          </a:r>
          <a:r>
            <a:rPr lang="en-US" dirty="0" smtClean="0"/>
            <a:t>to CDE.</a:t>
          </a:r>
          <a:endParaRPr lang="en-US" dirty="0"/>
        </a:p>
      </dgm:t>
    </dgm:pt>
    <dgm:pt modelId="{C6EEFCAC-CB6B-47C3-90F6-FA8FD06D6CF2}" type="sibTrans" cxnId="{0EC1AA14-F927-400F-9338-59CD06768BA1}">
      <dgm:prSet/>
      <dgm:spPr/>
      <dgm:t>
        <a:bodyPr/>
        <a:lstStyle/>
        <a:p>
          <a:endParaRPr lang="en-US"/>
        </a:p>
      </dgm:t>
    </dgm:pt>
    <dgm:pt modelId="{88B0311E-A1D8-477C-AD2C-6407B42AE13A}" type="parTrans" cxnId="{0EC1AA14-F927-400F-9338-59CD06768BA1}">
      <dgm:prSet/>
      <dgm:spPr/>
      <dgm:t>
        <a:bodyPr/>
        <a:lstStyle/>
        <a:p>
          <a:endParaRPr lang="en-US"/>
        </a:p>
      </dgm:t>
    </dgm:pt>
    <dgm:pt modelId="{911E98CA-3703-4365-ABE6-8728C50CD785}" type="pres">
      <dgm:prSet presAssocID="{360CE06D-DA43-4A09-97ED-766544F38D68}" presName="linearFlow" presStyleCnt="0">
        <dgm:presLayoutVars>
          <dgm:dir/>
          <dgm:animLvl val="lvl"/>
          <dgm:resizeHandles val="exact"/>
        </dgm:presLayoutVars>
      </dgm:prSet>
      <dgm:spPr/>
      <dgm:t>
        <a:bodyPr/>
        <a:lstStyle/>
        <a:p>
          <a:endParaRPr lang="en-US"/>
        </a:p>
      </dgm:t>
    </dgm:pt>
    <dgm:pt modelId="{0DDC6042-5912-46BF-BFDF-18C2F4F23757}" type="pres">
      <dgm:prSet presAssocID="{335EF62D-F476-4213-8389-8C1CA0B7BE29}" presName="composite" presStyleCnt="0"/>
      <dgm:spPr/>
      <dgm:t>
        <a:bodyPr/>
        <a:lstStyle/>
        <a:p>
          <a:endParaRPr lang="en-US"/>
        </a:p>
      </dgm:t>
    </dgm:pt>
    <dgm:pt modelId="{92EF2569-7A91-4C13-BA35-67D512725555}" type="pres">
      <dgm:prSet presAssocID="{335EF62D-F476-4213-8389-8C1CA0B7BE29}" presName="parentText" presStyleLbl="alignNode1" presStyleIdx="0" presStyleCnt="3">
        <dgm:presLayoutVars>
          <dgm:chMax val="1"/>
          <dgm:bulletEnabled val="1"/>
        </dgm:presLayoutVars>
      </dgm:prSet>
      <dgm:spPr/>
      <dgm:t>
        <a:bodyPr/>
        <a:lstStyle/>
        <a:p>
          <a:endParaRPr lang="en-US"/>
        </a:p>
      </dgm:t>
    </dgm:pt>
    <dgm:pt modelId="{31616263-AF87-4C39-B740-12BD5944DB5A}" type="pres">
      <dgm:prSet presAssocID="{335EF62D-F476-4213-8389-8C1CA0B7BE29}" presName="descendantText" presStyleLbl="alignAcc1" presStyleIdx="0" presStyleCnt="3">
        <dgm:presLayoutVars>
          <dgm:bulletEnabled val="1"/>
        </dgm:presLayoutVars>
      </dgm:prSet>
      <dgm:spPr/>
      <dgm:t>
        <a:bodyPr/>
        <a:lstStyle/>
        <a:p>
          <a:endParaRPr lang="en-US"/>
        </a:p>
      </dgm:t>
    </dgm:pt>
    <dgm:pt modelId="{D912AFAB-D937-40ED-AD25-4406622B9BAA}" type="pres">
      <dgm:prSet presAssocID="{DC3C1110-F6C8-466F-B24F-316C9E247049}" presName="sp" presStyleCnt="0"/>
      <dgm:spPr/>
      <dgm:t>
        <a:bodyPr/>
        <a:lstStyle/>
        <a:p>
          <a:endParaRPr lang="en-US"/>
        </a:p>
      </dgm:t>
    </dgm:pt>
    <dgm:pt modelId="{2205B50C-5D7F-4EED-A5C5-22714B21105A}" type="pres">
      <dgm:prSet presAssocID="{AD7D1566-8C03-44FC-B6B6-6AF1F3F6E9D1}" presName="composite" presStyleCnt="0"/>
      <dgm:spPr/>
      <dgm:t>
        <a:bodyPr/>
        <a:lstStyle/>
        <a:p>
          <a:endParaRPr lang="en-US"/>
        </a:p>
      </dgm:t>
    </dgm:pt>
    <dgm:pt modelId="{D6349F0E-B4F0-4C0D-A545-B55B93AB4990}" type="pres">
      <dgm:prSet presAssocID="{AD7D1566-8C03-44FC-B6B6-6AF1F3F6E9D1}" presName="parentText" presStyleLbl="alignNode1" presStyleIdx="1" presStyleCnt="3">
        <dgm:presLayoutVars>
          <dgm:chMax val="1"/>
          <dgm:bulletEnabled val="1"/>
        </dgm:presLayoutVars>
      </dgm:prSet>
      <dgm:spPr/>
      <dgm:t>
        <a:bodyPr/>
        <a:lstStyle/>
        <a:p>
          <a:endParaRPr lang="en-US"/>
        </a:p>
      </dgm:t>
    </dgm:pt>
    <dgm:pt modelId="{003965A1-C838-46A2-AE14-98D0E431F930}" type="pres">
      <dgm:prSet presAssocID="{AD7D1566-8C03-44FC-B6B6-6AF1F3F6E9D1}" presName="descendantText" presStyleLbl="alignAcc1" presStyleIdx="1" presStyleCnt="3">
        <dgm:presLayoutVars>
          <dgm:bulletEnabled val="1"/>
        </dgm:presLayoutVars>
      </dgm:prSet>
      <dgm:spPr/>
      <dgm:t>
        <a:bodyPr/>
        <a:lstStyle/>
        <a:p>
          <a:endParaRPr lang="en-US"/>
        </a:p>
      </dgm:t>
    </dgm:pt>
    <dgm:pt modelId="{A91609A2-0602-4D8A-A81D-E292D4C8292B}" type="pres">
      <dgm:prSet presAssocID="{E03EB27B-E40F-4DDE-BBF8-68C2FCD45F6B}" presName="sp" presStyleCnt="0"/>
      <dgm:spPr/>
      <dgm:t>
        <a:bodyPr/>
        <a:lstStyle/>
        <a:p>
          <a:endParaRPr lang="en-US"/>
        </a:p>
      </dgm:t>
    </dgm:pt>
    <dgm:pt modelId="{CD27EF1A-8B70-48F3-A039-F439A6A1C72C}" type="pres">
      <dgm:prSet presAssocID="{74019F4C-4110-4770-8A8F-3AA80058986F}" presName="composite" presStyleCnt="0"/>
      <dgm:spPr/>
      <dgm:t>
        <a:bodyPr/>
        <a:lstStyle/>
        <a:p>
          <a:endParaRPr lang="en-US"/>
        </a:p>
      </dgm:t>
    </dgm:pt>
    <dgm:pt modelId="{F2C028B1-F86A-4CA4-9CF6-24C9A34981E2}" type="pres">
      <dgm:prSet presAssocID="{74019F4C-4110-4770-8A8F-3AA80058986F}" presName="parentText" presStyleLbl="alignNode1" presStyleIdx="2" presStyleCnt="3">
        <dgm:presLayoutVars>
          <dgm:chMax val="1"/>
          <dgm:bulletEnabled val="1"/>
        </dgm:presLayoutVars>
      </dgm:prSet>
      <dgm:spPr/>
      <dgm:t>
        <a:bodyPr/>
        <a:lstStyle/>
        <a:p>
          <a:endParaRPr lang="en-US"/>
        </a:p>
      </dgm:t>
    </dgm:pt>
    <dgm:pt modelId="{68ABC1CA-4BC1-465A-83C9-BD2DEC99D316}" type="pres">
      <dgm:prSet presAssocID="{74019F4C-4110-4770-8A8F-3AA80058986F}" presName="descendantText" presStyleLbl="alignAcc1" presStyleIdx="2" presStyleCnt="3">
        <dgm:presLayoutVars>
          <dgm:bulletEnabled val="1"/>
        </dgm:presLayoutVars>
      </dgm:prSet>
      <dgm:spPr/>
      <dgm:t>
        <a:bodyPr/>
        <a:lstStyle/>
        <a:p>
          <a:endParaRPr lang="en-US"/>
        </a:p>
      </dgm:t>
    </dgm:pt>
  </dgm:ptLst>
  <dgm:cxnLst>
    <dgm:cxn modelId="{3D2AF4FB-DA9D-409F-9ECB-846D4B7338EB}" type="presOf" srcId="{FD2A1386-C755-48F1-91E0-4C6B3AC3FF3E}" destId="{31616263-AF87-4C39-B740-12BD5944DB5A}" srcOrd="0" destOrd="0" presId="urn:microsoft.com/office/officeart/2005/8/layout/chevron2"/>
    <dgm:cxn modelId="{9FFFBF7A-A5F7-4BE3-B2AE-D6A3AF817505}" type="presOf" srcId="{C24E8BAA-FF83-42ED-ADA5-8A16FD2D386C}" destId="{68ABC1CA-4BC1-465A-83C9-BD2DEC99D316}" srcOrd="0" destOrd="0" presId="urn:microsoft.com/office/officeart/2005/8/layout/chevron2"/>
    <dgm:cxn modelId="{11F0BFD0-4875-4ECF-8880-37CD60E5FACA}" type="presOf" srcId="{AD7D1566-8C03-44FC-B6B6-6AF1F3F6E9D1}" destId="{D6349F0E-B4F0-4C0D-A545-B55B93AB4990}" srcOrd="0" destOrd="0" presId="urn:microsoft.com/office/officeart/2005/8/layout/chevron2"/>
    <dgm:cxn modelId="{C794AC67-3A89-42FD-B449-EDF870CAF565}" type="presOf" srcId="{335EF62D-F476-4213-8389-8C1CA0B7BE29}" destId="{92EF2569-7A91-4C13-BA35-67D512725555}" srcOrd="0" destOrd="0" presId="urn:microsoft.com/office/officeart/2005/8/layout/chevron2"/>
    <dgm:cxn modelId="{4F13838B-4D72-49C4-B7E3-A51045C658E5}" srcId="{360CE06D-DA43-4A09-97ED-766544F38D68}" destId="{335EF62D-F476-4213-8389-8C1CA0B7BE29}" srcOrd="0" destOrd="0" parTransId="{B3C1099D-7FEB-49CF-A816-FF04C6285EEC}" sibTransId="{DC3C1110-F6C8-466F-B24F-316C9E247049}"/>
    <dgm:cxn modelId="{2624C861-AFB7-4B0C-B837-3F651EA06680}" srcId="{360CE06D-DA43-4A09-97ED-766544F38D68}" destId="{AD7D1566-8C03-44FC-B6B6-6AF1F3F6E9D1}" srcOrd="1" destOrd="0" parTransId="{A332FE25-43C9-427C-AD4F-52A02C14F62A}" sibTransId="{E03EB27B-E40F-4DDE-BBF8-68C2FCD45F6B}"/>
    <dgm:cxn modelId="{3F20376E-8926-4292-BAA8-664AF5B5541E}" type="presOf" srcId="{74019F4C-4110-4770-8A8F-3AA80058986F}" destId="{F2C028B1-F86A-4CA4-9CF6-24C9A34981E2}" srcOrd="0" destOrd="0" presId="urn:microsoft.com/office/officeart/2005/8/layout/chevron2"/>
    <dgm:cxn modelId="{F408219B-50C6-46E8-BF6F-8EA8949B0FC2}" type="presOf" srcId="{4D8F01A8-E383-43C0-84CF-92D56167ACF8}" destId="{003965A1-C838-46A2-AE14-98D0E431F930}" srcOrd="0" destOrd="0" presId="urn:microsoft.com/office/officeart/2005/8/layout/chevron2"/>
    <dgm:cxn modelId="{38724036-3DC8-4574-B49A-C92A5F668E61}" srcId="{74019F4C-4110-4770-8A8F-3AA80058986F}" destId="{C24E8BAA-FF83-42ED-ADA5-8A16FD2D386C}" srcOrd="0" destOrd="0" parTransId="{56705FE3-9674-4BE0-9CBF-939172BC8A05}" sibTransId="{85092E9B-016A-418A-BE39-609B84711238}"/>
    <dgm:cxn modelId="{F672C19E-C61E-4D06-A36B-8A6A6C5CD1B7}" srcId="{360CE06D-DA43-4A09-97ED-766544F38D68}" destId="{74019F4C-4110-4770-8A8F-3AA80058986F}" srcOrd="2" destOrd="0" parTransId="{2B38EEC1-DE71-4B67-BD26-DE7A49130895}" sibTransId="{84AB1684-9FE4-445F-B76B-EEE4A6B3BD9B}"/>
    <dgm:cxn modelId="{6B561B24-DA07-4F7B-A586-C47814D7C19B}" srcId="{335EF62D-F476-4213-8389-8C1CA0B7BE29}" destId="{FD2A1386-C755-48F1-91E0-4C6B3AC3FF3E}" srcOrd="0" destOrd="0" parTransId="{E1168DA9-A934-46AB-8420-2D355ACABC9A}" sibTransId="{E81F64D5-4A9B-4F51-A2E5-67031D8111DD}"/>
    <dgm:cxn modelId="{0EC1AA14-F927-400F-9338-59CD06768BA1}" srcId="{AD7D1566-8C03-44FC-B6B6-6AF1F3F6E9D1}" destId="{4D8F01A8-E383-43C0-84CF-92D56167ACF8}" srcOrd="0" destOrd="0" parTransId="{88B0311E-A1D8-477C-AD2C-6407B42AE13A}" sibTransId="{C6EEFCAC-CB6B-47C3-90F6-FA8FD06D6CF2}"/>
    <dgm:cxn modelId="{31761A61-C3F7-4439-9D03-273AD799C381}" type="presOf" srcId="{360CE06D-DA43-4A09-97ED-766544F38D68}" destId="{911E98CA-3703-4365-ABE6-8728C50CD785}" srcOrd="0" destOrd="0" presId="urn:microsoft.com/office/officeart/2005/8/layout/chevron2"/>
    <dgm:cxn modelId="{0DFE7966-4320-4ACA-9B14-5CD18F78C9BC}" type="presParOf" srcId="{911E98CA-3703-4365-ABE6-8728C50CD785}" destId="{0DDC6042-5912-46BF-BFDF-18C2F4F23757}" srcOrd="0" destOrd="0" presId="urn:microsoft.com/office/officeart/2005/8/layout/chevron2"/>
    <dgm:cxn modelId="{5D7B3E46-1FAF-4B6A-AB78-6E234DE0A3F5}" type="presParOf" srcId="{0DDC6042-5912-46BF-BFDF-18C2F4F23757}" destId="{92EF2569-7A91-4C13-BA35-67D512725555}" srcOrd="0" destOrd="0" presId="urn:microsoft.com/office/officeart/2005/8/layout/chevron2"/>
    <dgm:cxn modelId="{A4DDB147-1795-43DB-B9A0-93E512D149CF}" type="presParOf" srcId="{0DDC6042-5912-46BF-BFDF-18C2F4F23757}" destId="{31616263-AF87-4C39-B740-12BD5944DB5A}" srcOrd="1" destOrd="0" presId="urn:microsoft.com/office/officeart/2005/8/layout/chevron2"/>
    <dgm:cxn modelId="{558BC6AC-1CD4-41FC-A458-AB5C6AE31E38}" type="presParOf" srcId="{911E98CA-3703-4365-ABE6-8728C50CD785}" destId="{D912AFAB-D937-40ED-AD25-4406622B9BAA}" srcOrd="1" destOrd="0" presId="urn:microsoft.com/office/officeart/2005/8/layout/chevron2"/>
    <dgm:cxn modelId="{27B80E88-13FE-477E-942D-0AB3BA0E5101}" type="presParOf" srcId="{911E98CA-3703-4365-ABE6-8728C50CD785}" destId="{2205B50C-5D7F-4EED-A5C5-22714B21105A}" srcOrd="2" destOrd="0" presId="urn:microsoft.com/office/officeart/2005/8/layout/chevron2"/>
    <dgm:cxn modelId="{5CDA533D-2C54-4590-AE82-0313523325B7}" type="presParOf" srcId="{2205B50C-5D7F-4EED-A5C5-22714B21105A}" destId="{D6349F0E-B4F0-4C0D-A545-B55B93AB4990}" srcOrd="0" destOrd="0" presId="urn:microsoft.com/office/officeart/2005/8/layout/chevron2"/>
    <dgm:cxn modelId="{E0F77537-EBBF-44A8-9FA2-5999C1E17301}" type="presParOf" srcId="{2205B50C-5D7F-4EED-A5C5-22714B21105A}" destId="{003965A1-C838-46A2-AE14-98D0E431F930}" srcOrd="1" destOrd="0" presId="urn:microsoft.com/office/officeart/2005/8/layout/chevron2"/>
    <dgm:cxn modelId="{FC76FED2-3BA2-4A20-8811-E39E494E53C8}" type="presParOf" srcId="{911E98CA-3703-4365-ABE6-8728C50CD785}" destId="{A91609A2-0602-4D8A-A81D-E292D4C8292B}" srcOrd="3" destOrd="0" presId="urn:microsoft.com/office/officeart/2005/8/layout/chevron2"/>
    <dgm:cxn modelId="{470AE90A-2EAE-49AA-9063-DD33ADEF0296}" type="presParOf" srcId="{911E98CA-3703-4365-ABE6-8728C50CD785}" destId="{CD27EF1A-8B70-48F3-A039-F439A6A1C72C}" srcOrd="4" destOrd="0" presId="urn:microsoft.com/office/officeart/2005/8/layout/chevron2"/>
    <dgm:cxn modelId="{C40CF8B9-8458-48EF-86E2-33A38CB3967A}" type="presParOf" srcId="{CD27EF1A-8B70-48F3-A039-F439A6A1C72C}" destId="{F2C028B1-F86A-4CA4-9CF6-24C9A34981E2}" srcOrd="0" destOrd="0" presId="urn:microsoft.com/office/officeart/2005/8/layout/chevron2"/>
    <dgm:cxn modelId="{72BFAD67-F7DF-475F-97AE-FB85C4B5BC86}" type="presParOf" srcId="{CD27EF1A-8B70-48F3-A039-F439A6A1C72C}" destId="{68ABC1CA-4BC1-465A-83C9-BD2DEC99D3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C3C07C-02AF-47A8-AAF4-B10763F0F243}"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65F5069C-DCE5-48C8-AFFF-3AACCA7F3004}">
      <dgm:prSet phldrT="[Text]"/>
      <dgm:spPr/>
      <dgm:t>
        <a:bodyPr/>
        <a:lstStyle/>
        <a:p>
          <a:r>
            <a:rPr lang="en-US" dirty="0" smtClean="0"/>
            <a:t>Capacity Building</a:t>
          </a:r>
          <a:endParaRPr lang="en-US" dirty="0"/>
        </a:p>
      </dgm:t>
    </dgm:pt>
    <dgm:pt modelId="{5E905D73-B7A4-46B4-9FF4-BE31946D0CE4}" type="parTrans" cxnId="{1DC8359E-CCE3-4E6C-B1DD-A93AA5DE6A71}">
      <dgm:prSet/>
      <dgm:spPr/>
      <dgm:t>
        <a:bodyPr/>
        <a:lstStyle/>
        <a:p>
          <a:endParaRPr lang="en-US"/>
        </a:p>
      </dgm:t>
    </dgm:pt>
    <dgm:pt modelId="{79C1ED27-A69E-414B-BF12-F6808958C59D}" type="sibTrans" cxnId="{1DC8359E-CCE3-4E6C-B1DD-A93AA5DE6A71}">
      <dgm:prSet/>
      <dgm:spPr/>
      <dgm:t>
        <a:bodyPr/>
        <a:lstStyle/>
        <a:p>
          <a:endParaRPr lang="en-US"/>
        </a:p>
      </dgm:t>
    </dgm:pt>
    <dgm:pt modelId="{29E0AC37-421C-4A20-92A9-495D191B9BC8}">
      <dgm:prSet phldrT="[Text]"/>
      <dgm:spPr/>
      <dgm:t>
        <a:bodyPr/>
        <a:lstStyle/>
        <a:p>
          <a:r>
            <a:rPr lang="en-US" dirty="0" smtClean="0"/>
            <a:t>Consolidated Application</a:t>
          </a:r>
          <a:endParaRPr lang="en-US" dirty="0"/>
        </a:p>
      </dgm:t>
    </dgm:pt>
    <dgm:pt modelId="{256C38EB-DE22-4727-A488-B8E270B2073E}" type="parTrans" cxnId="{47857FB7-CDB7-49AC-AB4F-10CE6848DEBB}">
      <dgm:prSet/>
      <dgm:spPr/>
      <dgm:t>
        <a:bodyPr/>
        <a:lstStyle/>
        <a:p>
          <a:endParaRPr lang="en-US"/>
        </a:p>
      </dgm:t>
    </dgm:pt>
    <dgm:pt modelId="{6F8479F3-487A-433A-AC21-C43617583BE8}" type="sibTrans" cxnId="{47857FB7-CDB7-49AC-AB4F-10CE6848DEBB}">
      <dgm:prSet/>
      <dgm:spPr/>
      <dgm:t>
        <a:bodyPr/>
        <a:lstStyle/>
        <a:p>
          <a:endParaRPr lang="en-US"/>
        </a:p>
      </dgm:t>
    </dgm:pt>
    <dgm:pt modelId="{EAF8E8EA-0B76-4CED-B69B-03EC8EF54948}">
      <dgm:prSet phldrT="[Text]"/>
      <dgm:spPr/>
      <dgm:t>
        <a:bodyPr/>
        <a:lstStyle/>
        <a:p>
          <a:r>
            <a:rPr lang="en-US" dirty="0" smtClean="0"/>
            <a:t>Universal Support and Monitoring</a:t>
          </a:r>
          <a:endParaRPr lang="en-US" dirty="0"/>
        </a:p>
      </dgm:t>
    </dgm:pt>
    <dgm:pt modelId="{99AE9203-05CF-446F-9B13-A9535C9710B8}" type="parTrans" cxnId="{25077419-40E6-4ADC-BCCC-F20D161ED60A}">
      <dgm:prSet/>
      <dgm:spPr/>
      <dgm:t>
        <a:bodyPr/>
        <a:lstStyle/>
        <a:p>
          <a:endParaRPr lang="en-US"/>
        </a:p>
      </dgm:t>
    </dgm:pt>
    <dgm:pt modelId="{5DEEDFF8-C6C6-4E2A-9D03-70DEBF6A02A1}" type="sibTrans" cxnId="{25077419-40E6-4ADC-BCCC-F20D161ED60A}">
      <dgm:prSet/>
      <dgm:spPr/>
      <dgm:t>
        <a:bodyPr/>
        <a:lstStyle/>
        <a:p>
          <a:endParaRPr lang="en-US"/>
        </a:p>
      </dgm:t>
    </dgm:pt>
    <dgm:pt modelId="{2CDD58FF-3F37-4805-ADF4-D490AE6916DB}">
      <dgm:prSet phldrT="[Text]"/>
      <dgm:spPr/>
      <dgm:t>
        <a:bodyPr/>
        <a:lstStyle/>
        <a:p>
          <a:r>
            <a:rPr lang="en-US" dirty="0" smtClean="0"/>
            <a:t>Risk Based Program Reviews</a:t>
          </a:r>
          <a:endParaRPr lang="en-US" dirty="0"/>
        </a:p>
      </dgm:t>
    </dgm:pt>
    <dgm:pt modelId="{841EC133-47AE-4B65-BA9B-25480FA75C31}" type="parTrans" cxnId="{ADABEE6B-A780-4165-8A82-C7D7D87E200E}">
      <dgm:prSet/>
      <dgm:spPr/>
      <dgm:t>
        <a:bodyPr/>
        <a:lstStyle/>
        <a:p>
          <a:endParaRPr lang="en-US"/>
        </a:p>
      </dgm:t>
    </dgm:pt>
    <dgm:pt modelId="{D874320A-B976-4D16-8D9E-5EC089F81E24}" type="sibTrans" cxnId="{ADABEE6B-A780-4165-8A82-C7D7D87E200E}">
      <dgm:prSet/>
      <dgm:spPr/>
      <dgm:t>
        <a:bodyPr/>
        <a:lstStyle/>
        <a:p>
          <a:endParaRPr lang="en-US"/>
        </a:p>
      </dgm:t>
    </dgm:pt>
    <dgm:pt modelId="{088714AB-7115-4C56-BE54-5E5059ADD2C3}" type="pres">
      <dgm:prSet presAssocID="{43C3C07C-02AF-47A8-AAF4-B10763F0F243}" presName="cycle" presStyleCnt="0">
        <dgm:presLayoutVars>
          <dgm:dir/>
          <dgm:resizeHandles val="exact"/>
        </dgm:presLayoutVars>
      </dgm:prSet>
      <dgm:spPr/>
      <dgm:t>
        <a:bodyPr/>
        <a:lstStyle/>
        <a:p>
          <a:endParaRPr lang="en-US"/>
        </a:p>
      </dgm:t>
    </dgm:pt>
    <dgm:pt modelId="{2DE1BD2F-E0C5-4CC2-A4BE-18512AC0CE01}" type="pres">
      <dgm:prSet presAssocID="{65F5069C-DCE5-48C8-AFFF-3AACCA7F3004}" presName="node" presStyleLbl="node1" presStyleIdx="0" presStyleCnt="4">
        <dgm:presLayoutVars>
          <dgm:bulletEnabled val="1"/>
        </dgm:presLayoutVars>
      </dgm:prSet>
      <dgm:spPr/>
      <dgm:t>
        <a:bodyPr/>
        <a:lstStyle/>
        <a:p>
          <a:endParaRPr lang="en-US"/>
        </a:p>
      </dgm:t>
    </dgm:pt>
    <dgm:pt modelId="{9C8891FC-8D71-4C0C-A093-78F9E2686932}" type="pres">
      <dgm:prSet presAssocID="{79C1ED27-A69E-414B-BF12-F6808958C59D}" presName="sibTrans" presStyleLbl="sibTrans2D1" presStyleIdx="0" presStyleCnt="4"/>
      <dgm:spPr/>
      <dgm:t>
        <a:bodyPr/>
        <a:lstStyle/>
        <a:p>
          <a:endParaRPr lang="en-US"/>
        </a:p>
      </dgm:t>
    </dgm:pt>
    <dgm:pt modelId="{38847C4F-9FB9-42B0-A4C9-B310E90C52E4}" type="pres">
      <dgm:prSet presAssocID="{79C1ED27-A69E-414B-BF12-F6808958C59D}" presName="connectorText" presStyleLbl="sibTrans2D1" presStyleIdx="0" presStyleCnt="4"/>
      <dgm:spPr/>
      <dgm:t>
        <a:bodyPr/>
        <a:lstStyle/>
        <a:p>
          <a:endParaRPr lang="en-US"/>
        </a:p>
      </dgm:t>
    </dgm:pt>
    <dgm:pt modelId="{5F736188-DDAC-41BA-869F-7CAB1B0F8323}" type="pres">
      <dgm:prSet presAssocID="{29E0AC37-421C-4A20-92A9-495D191B9BC8}" presName="node" presStyleLbl="node1" presStyleIdx="1" presStyleCnt="4">
        <dgm:presLayoutVars>
          <dgm:bulletEnabled val="1"/>
        </dgm:presLayoutVars>
      </dgm:prSet>
      <dgm:spPr/>
      <dgm:t>
        <a:bodyPr/>
        <a:lstStyle/>
        <a:p>
          <a:endParaRPr lang="en-US"/>
        </a:p>
      </dgm:t>
    </dgm:pt>
    <dgm:pt modelId="{6F3402EE-68B4-4DBD-B6F0-1F1E9366CF14}" type="pres">
      <dgm:prSet presAssocID="{6F8479F3-487A-433A-AC21-C43617583BE8}" presName="sibTrans" presStyleLbl="sibTrans2D1" presStyleIdx="1" presStyleCnt="4"/>
      <dgm:spPr/>
      <dgm:t>
        <a:bodyPr/>
        <a:lstStyle/>
        <a:p>
          <a:endParaRPr lang="en-US"/>
        </a:p>
      </dgm:t>
    </dgm:pt>
    <dgm:pt modelId="{E0003793-74EB-46A0-9870-02CAD1961A75}" type="pres">
      <dgm:prSet presAssocID="{6F8479F3-487A-433A-AC21-C43617583BE8}" presName="connectorText" presStyleLbl="sibTrans2D1" presStyleIdx="1" presStyleCnt="4"/>
      <dgm:spPr/>
      <dgm:t>
        <a:bodyPr/>
        <a:lstStyle/>
        <a:p>
          <a:endParaRPr lang="en-US"/>
        </a:p>
      </dgm:t>
    </dgm:pt>
    <dgm:pt modelId="{B3EB6CF9-F1AD-41EB-8177-2B2DE14F16D3}" type="pres">
      <dgm:prSet presAssocID="{EAF8E8EA-0B76-4CED-B69B-03EC8EF54948}" presName="node" presStyleLbl="node1" presStyleIdx="2" presStyleCnt="4">
        <dgm:presLayoutVars>
          <dgm:bulletEnabled val="1"/>
        </dgm:presLayoutVars>
      </dgm:prSet>
      <dgm:spPr/>
      <dgm:t>
        <a:bodyPr/>
        <a:lstStyle/>
        <a:p>
          <a:endParaRPr lang="en-US"/>
        </a:p>
      </dgm:t>
    </dgm:pt>
    <dgm:pt modelId="{09648557-8B14-48F4-8D39-B91842AA19C9}" type="pres">
      <dgm:prSet presAssocID="{5DEEDFF8-C6C6-4E2A-9D03-70DEBF6A02A1}" presName="sibTrans" presStyleLbl="sibTrans2D1" presStyleIdx="2" presStyleCnt="4"/>
      <dgm:spPr/>
      <dgm:t>
        <a:bodyPr/>
        <a:lstStyle/>
        <a:p>
          <a:endParaRPr lang="en-US"/>
        </a:p>
      </dgm:t>
    </dgm:pt>
    <dgm:pt modelId="{9CA8EDC4-7825-435B-83E4-0D12FF403B45}" type="pres">
      <dgm:prSet presAssocID="{5DEEDFF8-C6C6-4E2A-9D03-70DEBF6A02A1}" presName="connectorText" presStyleLbl="sibTrans2D1" presStyleIdx="2" presStyleCnt="4"/>
      <dgm:spPr/>
      <dgm:t>
        <a:bodyPr/>
        <a:lstStyle/>
        <a:p>
          <a:endParaRPr lang="en-US"/>
        </a:p>
      </dgm:t>
    </dgm:pt>
    <dgm:pt modelId="{1E6348E7-B87A-4444-9003-1F706C6A56B9}" type="pres">
      <dgm:prSet presAssocID="{2CDD58FF-3F37-4805-ADF4-D490AE6916DB}" presName="node" presStyleLbl="node1" presStyleIdx="3" presStyleCnt="4">
        <dgm:presLayoutVars>
          <dgm:bulletEnabled val="1"/>
        </dgm:presLayoutVars>
      </dgm:prSet>
      <dgm:spPr/>
      <dgm:t>
        <a:bodyPr/>
        <a:lstStyle/>
        <a:p>
          <a:endParaRPr lang="en-US"/>
        </a:p>
      </dgm:t>
    </dgm:pt>
    <dgm:pt modelId="{AD9A827E-66DD-48EF-AA2B-2F22CC07BFE8}" type="pres">
      <dgm:prSet presAssocID="{D874320A-B976-4D16-8D9E-5EC089F81E24}" presName="sibTrans" presStyleLbl="sibTrans2D1" presStyleIdx="3" presStyleCnt="4"/>
      <dgm:spPr/>
      <dgm:t>
        <a:bodyPr/>
        <a:lstStyle/>
        <a:p>
          <a:endParaRPr lang="en-US"/>
        </a:p>
      </dgm:t>
    </dgm:pt>
    <dgm:pt modelId="{FA565127-64DB-4FA4-ADDE-092073D71190}" type="pres">
      <dgm:prSet presAssocID="{D874320A-B976-4D16-8D9E-5EC089F81E24}" presName="connectorText" presStyleLbl="sibTrans2D1" presStyleIdx="3" presStyleCnt="4"/>
      <dgm:spPr/>
      <dgm:t>
        <a:bodyPr/>
        <a:lstStyle/>
        <a:p>
          <a:endParaRPr lang="en-US"/>
        </a:p>
      </dgm:t>
    </dgm:pt>
  </dgm:ptLst>
  <dgm:cxnLst>
    <dgm:cxn modelId="{1CFC0B8F-87D2-442F-BD3A-6584625B2F2A}" type="presOf" srcId="{6F8479F3-487A-433A-AC21-C43617583BE8}" destId="{6F3402EE-68B4-4DBD-B6F0-1F1E9366CF14}" srcOrd="0" destOrd="0" presId="urn:microsoft.com/office/officeart/2005/8/layout/cycle2"/>
    <dgm:cxn modelId="{A7194E6C-DE9A-43F9-90D5-21300D6C36EA}" type="presOf" srcId="{D874320A-B976-4D16-8D9E-5EC089F81E24}" destId="{FA565127-64DB-4FA4-ADDE-092073D71190}" srcOrd="1" destOrd="0" presId="urn:microsoft.com/office/officeart/2005/8/layout/cycle2"/>
    <dgm:cxn modelId="{ADABEE6B-A780-4165-8A82-C7D7D87E200E}" srcId="{43C3C07C-02AF-47A8-AAF4-B10763F0F243}" destId="{2CDD58FF-3F37-4805-ADF4-D490AE6916DB}" srcOrd="3" destOrd="0" parTransId="{841EC133-47AE-4B65-BA9B-25480FA75C31}" sibTransId="{D874320A-B976-4D16-8D9E-5EC089F81E24}"/>
    <dgm:cxn modelId="{591AD334-655D-43B1-B598-51A2A5DD8D9E}" type="presOf" srcId="{29E0AC37-421C-4A20-92A9-495D191B9BC8}" destId="{5F736188-DDAC-41BA-869F-7CAB1B0F8323}" srcOrd="0" destOrd="0" presId="urn:microsoft.com/office/officeart/2005/8/layout/cycle2"/>
    <dgm:cxn modelId="{3814BDF3-B512-45C6-A208-35673D7BDE28}" type="presOf" srcId="{D874320A-B976-4D16-8D9E-5EC089F81E24}" destId="{AD9A827E-66DD-48EF-AA2B-2F22CC07BFE8}" srcOrd="0" destOrd="0" presId="urn:microsoft.com/office/officeart/2005/8/layout/cycle2"/>
    <dgm:cxn modelId="{1DC8359E-CCE3-4E6C-B1DD-A93AA5DE6A71}" srcId="{43C3C07C-02AF-47A8-AAF4-B10763F0F243}" destId="{65F5069C-DCE5-48C8-AFFF-3AACCA7F3004}" srcOrd="0" destOrd="0" parTransId="{5E905D73-B7A4-46B4-9FF4-BE31946D0CE4}" sibTransId="{79C1ED27-A69E-414B-BF12-F6808958C59D}"/>
    <dgm:cxn modelId="{51A4F3C5-B2B1-47B8-BF1C-AE27DBC1FA2D}" type="presOf" srcId="{79C1ED27-A69E-414B-BF12-F6808958C59D}" destId="{38847C4F-9FB9-42B0-A4C9-B310E90C52E4}" srcOrd="1" destOrd="0" presId="urn:microsoft.com/office/officeart/2005/8/layout/cycle2"/>
    <dgm:cxn modelId="{47857FB7-CDB7-49AC-AB4F-10CE6848DEBB}" srcId="{43C3C07C-02AF-47A8-AAF4-B10763F0F243}" destId="{29E0AC37-421C-4A20-92A9-495D191B9BC8}" srcOrd="1" destOrd="0" parTransId="{256C38EB-DE22-4727-A488-B8E270B2073E}" sibTransId="{6F8479F3-487A-433A-AC21-C43617583BE8}"/>
    <dgm:cxn modelId="{7BEF155D-E174-49CC-A9FD-899DB70C7A28}" type="presOf" srcId="{43C3C07C-02AF-47A8-AAF4-B10763F0F243}" destId="{088714AB-7115-4C56-BE54-5E5059ADD2C3}" srcOrd="0" destOrd="0" presId="urn:microsoft.com/office/officeart/2005/8/layout/cycle2"/>
    <dgm:cxn modelId="{14EE6900-73B7-4EC6-8140-69494D740756}" type="presOf" srcId="{5DEEDFF8-C6C6-4E2A-9D03-70DEBF6A02A1}" destId="{9CA8EDC4-7825-435B-83E4-0D12FF403B45}" srcOrd="1" destOrd="0" presId="urn:microsoft.com/office/officeart/2005/8/layout/cycle2"/>
    <dgm:cxn modelId="{EA97BFFF-793C-4D93-B958-5407D116F68A}" type="presOf" srcId="{6F8479F3-487A-433A-AC21-C43617583BE8}" destId="{E0003793-74EB-46A0-9870-02CAD1961A75}" srcOrd="1" destOrd="0" presId="urn:microsoft.com/office/officeart/2005/8/layout/cycle2"/>
    <dgm:cxn modelId="{6902F66A-D446-4029-BE7C-DFFD0E2C90A2}" type="presOf" srcId="{65F5069C-DCE5-48C8-AFFF-3AACCA7F3004}" destId="{2DE1BD2F-E0C5-4CC2-A4BE-18512AC0CE01}" srcOrd="0" destOrd="0" presId="urn:microsoft.com/office/officeart/2005/8/layout/cycle2"/>
    <dgm:cxn modelId="{0C190D34-C868-4A36-89F9-522763985C85}" type="presOf" srcId="{EAF8E8EA-0B76-4CED-B69B-03EC8EF54948}" destId="{B3EB6CF9-F1AD-41EB-8177-2B2DE14F16D3}" srcOrd="0" destOrd="0" presId="urn:microsoft.com/office/officeart/2005/8/layout/cycle2"/>
    <dgm:cxn modelId="{802C2308-8766-4B9B-8E9B-07B512F90BA5}" type="presOf" srcId="{79C1ED27-A69E-414B-BF12-F6808958C59D}" destId="{9C8891FC-8D71-4C0C-A093-78F9E2686932}" srcOrd="0" destOrd="0" presId="urn:microsoft.com/office/officeart/2005/8/layout/cycle2"/>
    <dgm:cxn modelId="{98E0E72C-6104-44E6-8BD4-4098233E6688}" type="presOf" srcId="{5DEEDFF8-C6C6-4E2A-9D03-70DEBF6A02A1}" destId="{09648557-8B14-48F4-8D39-B91842AA19C9}" srcOrd="0" destOrd="0" presId="urn:microsoft.com/office/officeart/2005/8/layout/cycle2"/>
    <dgm:cxn modelId="{25077419-40E6-4ADC-BCCC-F20D161ED60A}" srcId="{43C3C07C-02AF-47A8-AAF4-B10763F0F243}" destId="{EAF8E8EA-0B76-4CED-B69B-03EC8EF54948}" srcOrd="2" destOrd="0" parTransId="{99AE9203-05CF-446F-9B13-A9535C9710B8}" sibTransId="{5DEEDFF8-C6C6-4E2A-9D03-70DEBF6A02A1}"/>
    <dgm:cxn modelId="{2BDEB850-C613-4928-98BA-3B3453EC0DE1}" type="presOf" srcId="{2CDD58FF-3F37-4805-ADF4-D490AE6916DB}" destId="{1E6348E7-B87A-4444-9003-1F706C6A56B9}" srcOrd="0" destOrd="0" presId="urn:microsoft.com/office/officeart/2005/8/layout/cycle2"/>
    <dgm:cxn modelId="{937560CD-BEF9-436A-A2AF-6D22EA030E49}" type="presParOf" srcId="{088714AB-7115-4C56-BE54-5E5059ADD2C3}" destId="{2DE1BD2F-E0C5-4CC2-A4BE-18512AC0CE01}" srcOrd="0" destOrd="0" presId="urn:microsoft.com/office/officeart/2005/8/layout/cycle2"/>
    <dgm:cxn modelId="{569EE4EB-B0D7-4E4D-8E2F-DA12845512D8}" type="presParOf" srcId="{088714AB-7115-4C56-BE54-5E5059ADD2C3}" destId="{9C8891FC-8D71-4C0C-A093-78F9E2686932}" srcOrd="1" destOrd="0" presId="urn:microsoft.com/office/officeart/2005/8/layout/cycle2"/>
    <dgm:cxn modelId="{D88FCC9C-C0A5-4BF5-A9BD-1C7D3E252366}" type="presParOf" srcId="{9C8891FC-8D71-4C0C-A093-78F9E2686932}" destId="{38847C4F-9FB9-42B0-A4C9-B310E90C52E4}" srcOrd="0" destOrd="0" presId="urn:microsoft.com/office/officeart/2005/8/layout/cycle2"/>
    <dgm:cxn modelId="{A62EF909-85B1-4242-BFA7-3BAAE3A45EE9}" type="presParOf" srcId="{088714AB-7115-4C56-BE54-5E5059ADD2C3}" destId="{5F736188-DDAC-41BA-869F-7CAB1B0F8323}" srcOrd="2" destOrd="0" presId="urn:microsoft.com/office/officeart/2005/8/layout/cycle2"/>
    <dgm:cxn modelId="{4E8E50D5-D1D1-4489-A9DE-D8D0BBD41447}" type="presParOf" srcId="{088714AB-7115-4C56-BE54-5E5059ADD2C3}" destId="{6F3402EE-68B4-4DBD-B6F0-1F1E9366CF14}" srcOrd="3" destOrd="0" presId="urn:microsoft.com/office/officeart/2005/8/layout/cycle2"/>
    <dgm:cxn modelId="{E6F00CBC-F60F-4C2A-AE18-0AE54DE9A79A}" type="presParOf" srcId="{6F3402EE-68B4-4DBD-B6F0-1F1E9366CF14}" destId="{E0003793-74EB-46A0-9870-02CAD1961A75}" srcOrd="0" destOrd="0" presId="urn:microsoft.com/office/officeart/2005/8/layout/cycle2"/>
    <dgm:cxn modelId="{EA08FA26-F2A0-4178-9457-6AA9871C234E}" type="presParOf" srcId="{088714AB-7115-4C56-BE54-5E5059ADD2C3}" destId="{B3EB6CF9-F1AD-41EB-8177-2B2DE14F16D3}" srcOrd="4" destOrd="0" presId="urn:microsoft.com/office/officeart/2005/8/layout/cycle2"/>
    <dgm:cxn modelId="{8C011726-7474-4475-BAEF-B01E29E24A2B}" type="presParOf" srcId="{088714AB-7115-4C56-BE54-5E5059ADD2C3}" destId="{09648557-8B14-48F4-8D39-B91842AA19C9}" srcOrd="5" destOrd="0" presId="urn:microsoft.com/office/officeart/2005/8/layout/cycle2"/>
    <dgm:cxn modelId="{CEE40496-4021-4D2D-B3AF-650401BD5D6B}" type="presParOf" srcId="{09648557-8B14-48F4-8D39-B91842AA19C9}" destId="{9CA8EDC4-7825-435B-83E4-0D12FF403B45}" srcOrd="0" destOrd="0" presId="urn:microsoft.com/office/officeart/2005/8/layout/cycle2"/>
    <dgm:cxn modelId="{1531122E-20DC-4611-918B-3EA27CCF5665}" type="presParOf" srcId="{088714AB-7115-4C56-BE54-5E5059ADD2C3}" destId="{1E6348E7-B87A-4444-9003-1F706C6A56B9}" srcOrd="6" destOrd="0" presId="urn:microsoft.com/office/officeart/2005/8/layout/cycle2"/>
    <dgm:cxn modelId="{E83AF040-9E9E-4912-9784-BE78A5A54CF4}" type="presParOf" srcId="{088714AB-7115-4C56-BE54-5E5059ADD2C3}" destId="{AD9A827E-66DD-48EF-AA2B-2F22CC07BFE8}" srcOrd="7" destOrd="0" presId="urn:microsoft.com/office/officeart/2005/8/layout/cycle2"/>
    <dgm:cxn modelId="{83A62658-9D41-4809-BC3B-C8E6D3B228AB}" type="presParOf" srcId="{AD9A827E-66DD-48EF-AA2B-2F22CC07BFE8}" destId="{FA565127-64DB-4FA4-ADDE-092073D7119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D03284-1A2E-4D38-B532-7CEBB56CDD0B}" type="doc">
      <dgm:prSet loTypeId="urn:microsoft.com/office/officeart/2008/layout/RadialCluster" loCatId="relationship" qsTypeId="urn:microsoft.com/office/officeart/2005/8/quickstyle/simple1" qsCatId="simple" csTypeId="urn:microsoft.com/office/officeart/2005/8/colors/colorful3" csCatId="colorful" phldr="1"/>
      <dgm:spPr/>
      <dgm:t>
        <a:bodyPr/>
        <a:lstStyle/>
        <a:p>
          <a:endParaRPr lang="en-US"/>
        </a:p>
      </dgm:t>
    </dgm:pt>
    <dgm:pt modelId="{FB96958B-D09F-450B-BF60-4086E382F3C8}">
      <dgm:prSet phldrT="[Text]"/>
      <dgm:spPr/>
      <dgm:t>
        <a:bodyPr/>
        <a:lstStyle/>
        <a:p>
          <a:r>
            <a:rPr lang="en-US" b="1" dirty="0" smtClean="0"/>
            <a:t>Building local capacity to plan and implement effective programs that are student centered.</a:t>
          </a:r>
          <a:endParaRPr lang="en-US" b="1" dirty="0"/>
        </a:p>
      </dgm:t>
    </dgm:pt>
    <dgm:pt modelId="{A91888D3-76E9-44D0-9EAC-BBA549AA4428}" type="parTrans" cxnId="{9D864BC0-CAD4-48A4-AF58-CD599C31B65F}">
      <dgm:prSet/>
      <dgm:spPr/>
      <dgm:t>
        <a:bodyPr/>
        <a:lstStyle/>
        <a:p>
          <a:endParaRPr lang="en-US"/>
        </a:p>
      </dgm:t>
    </dgm:pt>
    <dgm:pt modelId="{6A13FFB7-FE2E-4E4E-A908-A7769353301F}" type="sibTrans" cxnId="{9D864BC0-CAD4-48A4-AF58-CD599C31B65F}">
      <dgm:prSet/>
      <dgm:spPr/>
      <dgm:t>
        <a:bodyPr/>
        <a:lstStyle/>
        <a:p>
          <a:endParaRPr lang="en-US"/>
        </a:p>
      </dgm:t>
    </dgm:pt>
    <dgm:pt modelId="{639F28F2-319C-4854-8169-4B0F5DA6375F}">
      <dgm:prSet phldrT="[Text]"/>
      <dgm:spPr/>
      <dgm:t>
        <a:bodyPr/>
        <a:lstStyle/>
        <a:p>
          <a:r>
            <a:rPr lang="en-US" dirty="0" smtClean="0"/>
            <a:t>Self-service resources</a:t>
          </a:r>
          <a:endParaRPr lang="en-US" dirty="0"/>
        </a:p>
      </dgm:t>
    </dgm:pt>
    <dgm:pt modelId="{8945DC2B-8F50-4C4A-A7CE-74FD81B3D17F}" type="parTrans" cxnId="{899B558A-DD36-40F8-BDFC-07B4C8BCA82C}">
      <dgm:prSet/>
      <dgm:spPr/>
      <dgm:t>
        <a:bodyPr/>
        <a:lstStyle/>
        <a:p>
          <a:endParaRPr lang="en-US"/>
        </a:p>
      </dgm:t>
    </dgm:pt>
    <dgm:pt modelId="{21191EC4-B1CC-417B-8B4E-AE95E70F5554}" type="sibTrans" cxnId="{899B558A-DD36-40F8-BDFC-07B4C8BCA82C}">
      <dgm:prSet/>
      <dgm:spPr/>
      <dgm:t>
        <a:bodyPr/>
        <a:lstStyle/>
        <a:p>
          <a:endParaRPr lang="en-US"/>
        </a:p>
      </dgm:t>
    </dgm:pt>
    <dgm:pt modelId="{3033DF36-CDD4-4A56-8473-27EC0CF74538}">
      <dgm:prSet phldrT="[Text]"/>
      <dgm:spPr/>
      <dgm:t>
        <a:bodyPr/>
        <a:lstStyle/>
        <a:p>
          <a:r>
            <a:rPr lang="en-US" dirty="0" smtClean="0"/>
            <a:t>Regular trainings</a:t>
          </a:r>
          <a:endParaRPr lang="en-US" dirty="0"/>
        </a:p>
      </dgm:t>
    </dgm:pt>
    <dgm:pt modelId="{00AAAFAC-CEDE-4636-925D-831AFAE36061}" type="parTrans" cxnId="{1802D53A-9559-4C45-8313-2EF3D4BEB4F8}">
      <dgm:prSet/>
      <dgm:spPr/>
      <dgm:t>
        <a:bodyPr/>
        <a:lstStyle/>
        <a:p>
          <a:endParaRPr lang="en-US"/>
        </a:p>
      </dgm:t>
    </dgm:pt>
    <dgm:pt modelId="{C0537E56-3B84-4D97-92F4-4289D139D933}" type="sibTrans" cxnId="{1802D53A-9559-4C45-8313-2EF3D4BEB4F8}">
      <dgm:prSet/>
      <dgm:spPr/>
      <dgm:t>
        <a:bodyPr/>
        <a:lstStyle/>
        <a:p>
          <a:endParaRPr lang="en-US"/>
        </a:p>
      </dgm:t>
    </dgm:pt>
    <dgm:pt modelId="{BB323B37-1F14-4E45-BA58-C627F531EF1A}">
      <dgm:prSet phldrT="[Text]"/>
      <dgm:spPr/>
      <dgm:t>
        <a:bodyPr/>
        <a:lstStyle/>
        <a:p>
          <a:r>
            <a:rPr lang="en-US" dirty="0" smtClean="0"/>
            <a:t>Targeted Outreach</a:t>
          </a:r>
          <a:endParaRPr lang="en-US" dirty="0"/>
        </a:p>
      </dgm:t>
    </dgm:pt>
    <dgm:pt modelId="{0416CBBA-8D37-451F-A7B8-2DD5006E73FE}" type="parTrans" cxnId="{0D34A3DB-0877-460C-9BB2-1EC7F7EC1369}">
      <dgm:prSet/>
      <dgm:spPr/>
      <dgm:t>
        <a:bodyPr/>
        <a:lstStyle/>
        <a:p>
          <a:endParaRPr lang="en-US"/>
        </a:p>
      </dgm:t>
    </dgm:pt>
    <dgm:pt modelId="{975EAF3D-98D4-463D-8080-A8FDED8EEA19}" type="sibTrans" cxnId="{0D34A3DB-0877-460C-9BB2-1EC7F7EC1369}">
      <dgm:prSet/>
      <dgm:spPr/>
      <dgm:t>
        <a:bodyPr/>
        <a:lstStyle/>
        <a:p>
          <a:endParaRPr lang="en-US"/>
        </a:p>
      </dgm:t>
    </dgm:pt>
    <dgm:pt modelId="{B1E6B77E-E2C8-493D-87BC-8708614971D2}" type="pres">
      <dgm:prSet presAssocID="{76D03284-1A2E-4D38-B532-7CEBB56CDD0B}" presName="Name0" presStyleCnt="0">
        <dgm:presLayoutVars>
          <dgm:chMax val="1"/>
          <dgm:chPref val="1"/>
          <dgm:dir/>
          <dgm:animOne val="branch"/>
          <dgm:animLvl val="lvl"/>
        </dgm:presLayoutVars>
      </dgm:prSet>
      <dgm:spPr/>
      <dgm:t>
        <a:bodyPr/>
        <a:lstStyle/>
        <a:p>
          <a:endParaRPr lang="en-US"/>
        </a:p>
      </dgm:t>
    </dgm:pt>
    <dgm:pt modelId="{E57E2FEF-C661-40B9-9A60-FAB6E35633DE}" type="pres">
      <dgm:prSet presAssocID="{FB96958B-D09F-450B-BF60-4086E382F3C8}" presName="singleCycle" presStyleCnt="0"/>
      <dgm:spPr/>
    </dgm:pt>
    <dgm:pt modelId="{69C93E2C-8B08-4ABC-BC34-894FB385EC59}" type="pres">
      <dgm:prSet presAssocID="{FB96958B-D09F-450B-BF60-4086E382F3C8}" presName="singleCenter" presStyleLbl="node1" presStyleIdx="0" presStyleCnt="4">
        <dgm:presLayoutVars>
          <dgm:chMax val="7"/>
          <dgm:chPref val="7"/>
        </dgm:presLayoutVars>
      </dgm:prSet>
      <dgm:spPr/>
      <dgm:t>
        <a:bodyPr/>
        <a:lstStyle/>
        <a:p>
          <a:endParaRPr lang="en-US"/>
        </a:p>
      </dgm:t>
    </dgm:pt>
    <dgm:pt modelId="{4F7D1792-F76D-4A3B-A2A0-AA5413F89E81}" type="pres">
      <dgm:prSet presAssocID="{8945DC2B-8F50-4C4A-A7CE-74FD81B3D17F}" presName="Name56" presStyleLbl="parChTrans1D2" presStyleIdx="0" presStyleCnt="3"/>
      <dgm:spPr/>
      <dgm:t>
        <a:bodyPr/>
        <a:lstStyle/>
        <a:p>
          <a:endParaRPr lang="en-US"/>
        </a:p>
      </dgm:t>
    </dgm:pt>
    <dgm:pt modelId="{65AEFC14-F7C8-4CC9-AC50-802691C37201}" type="pres">
      <dgm:prSet presAssocID="{639F28F2-319C-4854-8169-4B0F5DA6375F}" presName="text0" presStyleLbl="node1" presStyleIdx="1" presStyleCnt="4">
        <dgm:presLayoutVars>
          <dgm:bulletEnabled val="1"/>
        </dgm:presLayoutVars>
      </dgm:prSet>
      <dgm:spPr/>
      <dgm:t>
        <a:bodyPr/>
        <a:lstStyle/>
        <a:p>
          <a:endParaRPr lang="en-US"/>
        </a:p>
      </dgm:t>
    </dgm:pt>
    <dgm:pt modelId="{157050F2-8542-4CC9-880A-2FB82B9A700B}" type="pres">
      <dgm:prSet presAssocID="{00AAAFAC-CEDE-4636-925D-831AFAE36061}" presName="Name56" presStyleLbl="parChTrans1D2" presStyleIdx="1" presStyleCnt="3"/>
      <dgm:spPr/>
      <dgm:t>
        <a:bodyPr/>
        <a:lstStyle/>
        <a:p>
          <a:endParaRPr lang="en-US"/>
        </a:p>
      </dgm:t>
    </dgm:pt>
    <dgm:pt modelId="{E671C31F-FF58-4BD0-A708-11C1B1D5CA40}" type="pres">
      <dgm:prSet presAssocID="{3033DF36-CDD4-4A56-8473-27EC0CF74538}" presName="text0" presStyleLbl="node1" presStyleIdx="2" presStyleCnt="4">
        <dgm:presLayoutVars>
          <dgm:bulletEnabled val="1"/>
        </dgm:presLayoutVars>
      </dgm:prSet>
      <dgm:spPr/>
      <dgm:t>
        <a:bodyPr/>
        <a:lstStyle/>
        <a:p>
          <a:endParaRPr lang="en-US"/>
        </a:p>
      </dgm:t>
    </dgm:pt>
    <dgm:pt modelId="{716D63B9-023B-4DC7-B5A0-2D5FA78FD3B4}" type="pres">
      <dgm:prSet presAssocID="{0416CBBA-8D37-451F-A7B8-2DD5006E73FE}" presName="Name56" presStyleLbl="parChTrans1D2" presStyleIdx="2" presStyleCnt="3"/>
      <dgm:spPr/>
      <dgm:t>
        <a:bodyPr/>
        <a:lstStyle/>
        <a:p>
          <a:endParaRPr lang="en-US"/>
        </a:p>
      </dgm:t>
    </dgm:pt>
    <dgm:pt modelId="{800AC57A-5A8D-4D7D-9989-45C8DB1FF9E4}" type="pres">
      <dgm:prSet presAssocID="{BB323B37-1F14-4E45-BA58-C627F531EF1A}" presName="text0" presStyleLbl="node1" presStyleIdx="3" presStyleCnt="4">
        <dgm:presLayoutVars>
          <dgm:bulletEnabled val="1"/>
        </dgm:presLayoutVars>
      </dgm:prSet>
      <dgm:spPr/>
      <dgm:t>
        <a:bodyPr/>
        <a:lstStyle/>
        <a:p>
          <a:endParaRPr lang="en-US"/>
        </a:p>
      </dgm:t>
    </dgm:pt>
  </dgm:ptLst>
  <dgm:cxnLst>
    <dgm:cxn modelId="{1802D53A-9559-4C45-8313-2EF3D4BEB4F8}" srcId="{FB96958B-D09F-450B-BF60-4086E382F3C8}" destId="{3033DF36-CDD4-4A56-8473-27EC0CF74538}" srcOrd="1" destOrd="0" parTransId="{00AAAFAC-CEDE-4636-925D-831AFAE36061}" sibTransId="{C0537E56-3B84-4D97-92F4-4289D139D933}"/>
    <dgm:cxn modelId="{899B558A-DD36-40F8-BDFC-07B4C8BCA82C}" srcId="{FB96958B-D09F-450B-BF60-4086E382F3C8}" destId="{639F28F2-319C-4854-8169-4B0F5DA6375F}" srcOrd="0" destOrd="0" parTransId="{8945DC2B-8F50-4C4A-A7CE-74FD81B3D17F}" sibTransId="{21191EC4-B1CC-417B-8B4E-AE95E70F5554}"/>
    <dgm:cxn modelId="{FAA9E823-6ACF-474A-93AB-8C3B8119D9EE}" type="presOf" srcId="{639F28F2-319C-4854-8169-4B0F5DA6375F}" destId="{65AEFC14-F7C8-4CC9-AC50-802691C37201}" srcOrd="0" destOrd="0" presId="urn:microsoft.com/office/officeart/2008/layout/RadialCluster"/>
    <dgm:cxn modelId="{9D864BC0-CAD4-48A4-AF58-CD599C31B65F}" srcId="{76D03284-1A2E-4D38-B532-7CEBB56CDD0B}" destId="{FB96958B-D09F-450B-BF60-4086E382F3C8}" srcOrd="0" destOrd="0" parTransId="{A91888D3-76E9-44D0-9EAC-BBA549AA4428}" sibTransId="{6A13FFB7-FE2E-4E4E-A908-A7769353301F}"/>
    <dgm:cxn modelId="{D9150DEA-60BE-4957-9A0A-9CB721652A1D}" type="presOf" srcId="{00AAAFAC-CEDE-4636-925D-831AFAE36061}" destId="{157050F2-8542-4CC9-880A-2FB82B9A700B}" srcOrd="0" destOrd="0" presId="urn:microsoft.com/office/officeart/2008/layout/RadialCluster"/>
    <dgm:cxn modelId="{3E4F89DA-7694-42CD-BD3C-CAFEDB13853C}" type="presOf" srcId="{76D03284-1A2E-4D38-B532-7CEBB56CDD0B}" destId="{B1E6B77E-E2C8-493D-87BC-8708614971D2}" srcOrd="0" destOrd="0" presId="urn:microsoft.com/office/officeart/2008/layout/RadialCluster"/>
    <dgm:cxn modelId="{2C8DAEA0-46CE-4055-944E-EBBF0C5DE89B}" type="presOf" srcId="{8945DC2B-8F50-4C4A-A7CE-74FD81B3D17F}" destId="{4F7D1792-F76D-4A3B-A2A0-AA5413F89E81}" srcOrd="0" destOrd="0" presId="urn:microsoft.com/office/officeart/2008/layout/RadialCluster"/>
    <dgm:cxn modelId="{427552D0-2853-4F76-A000-EBFCEBA63CD9}" type="presOf" srcId="{0416CBBA-8D37-451F-A7B8-2DD5006E73FE}" destId="{716D63B9-023B-4DC7-B5A0-2D5FA78FD3B4}" srcOrd="0" destOrd="0" presId="urn:microsoft.com/office/officeart/2008/layout/RadialCluster"/>
    <dgm:cxn modelId="{211570DD-C5F3-44A4-B36E-8CCCFC54022A}" type="presOf" srcId="{3033DF36-CDD4-4A56-8473-27EC0CF74538}" destId="{E671C31F-FF58-4BD0-A708-11C1B1D5CA40}" srcOrd="0" destOrd="0" presId="urn:microsoft.com/office/officeart/2008/layout/RadialCluster"/>
    <dgm:cxn modelId="{039AD904-A0DF-4552-AB78-FF56506D279A}" type="presOf" srcId="{FB96958B-D09F-450B-BF60-4086E382F3C8}" destId="{69C93E2C-8B08-4ABC-BC34-894FB385EC59}" srcOrd="0" destOrd="0" presId="urn:microsoft.com/office/officeart/2008/layout/RadialCluster"/>
    <dgm:cxn modelId="{0D34A3DB-0877-460C-9BB2-1EC7F7EC1369}" srcId="{FB96958B-D09F-450B-BF60-4086E382F3C8}" destId="{BB323B37-1F14-4E45-BA58-C627F531EF1A}" srcOrd="2" destOrd="0" parTransId="{0416CBBA-8D37-451F-A7B8-2DD5006E73FE}" sibTransId="{975EAF3D-98D4-463D-8080-A8FDED8EEA19}"/>
    <dgm:cxn modelId="{008FA998-7E19-4675-835C-504764677F16}" type="presOf" srcId="{BB323B37-1F14-4E45-BA58-C627F531EF1A}" destId="{800AC57A-5A8D-4D7D-9989-45C8DB1FF9E4}" srcOrd="0" destOrd="0" presId="urn:microsoft.com/office/officeart/2008/layout/RadialCluster"/>
    <dgm:cxn modelId="{06068B76-DD61-423D-9990-FDBE81037FF3}" type="presParOf" srcId="{B1E6B77E-E2C8-493D-87BC-8708614971D2}" destId="{E57E2FEF-C661-40B9-9A60-FAB6E35633DE}" srcOrd="0" destOrd="0" presId="urn:microsoft.com/office/officeart/2008/layout/RadialCluster"/>
    <dgm:cxn modelId="{074A84A0-C9A8-43F3-9DF5-66CE007A7479}" type="presParOf" srcId="{E57E2FEF-C661-40B9-9A60-FAB6E35633DE}" destId="{69C93E2C-8B08-4ABC-BC34-894FB385EC59}" srcOrd="0" destOrd="0" presId="urn:microsoft.com/office/officeart/2008/layout/RadialCluster"/>
    <dgm:cxn modelId="{D1AB0EA7-B13E-48AC-A532-18E9BECC4796}" type="presParOf" srcId="{E57E2FEF-C661-40B9-9A60-FAB6E35633DE}" destId="{4F7D1792-F76D-4A3B-A2A0-AA5413F89E81}" srcOrd="1" destOrd="0" presId="urn:microsoft.com/office/officeart/2008/layout/RadialCluster"/>
    <dgm:cxn modelId="{823D4BD5-F386-45F1-A492-CF1E673BC858}" type="presParOf" srcId="{E57E2FEF-C661-40B9-9A60-FAB6E35633DE}" destId="{65AEFC14-F7C8-4CC9-AC50-802691C37201}" srcOrd="2" destOrd="0" presId="urn:microsoft.com/office/officeart/2008/layout/RadialCluster"/>
    <dgm:cxn modelId="{3FC2DB20-0149-4D23-8DCD-3350D39E36EE}" type="presParOf" srcId="{E57E2FEF-C661-40B9-9A60-FAB6E35633DE}" destId="{157050F2-8542-4CC9-880A-2FB82B9A700B}" srcOrd="3" destOrd="0" presId="urn:microsoft.com/office/officeart/2008/layout/RadialCluster"/>
    <dgm:cxn modelId="{F82F7A3A-5FA1-4430-A6FD-ECDC509FB522}" type="presParOf" srcId="{E57E2FEF-C661-40B9-9A60-FAB6E35633DE}" destId="{E671C31F-FF58-4BD0-A708-11C1B1D5CA40}" srcOrd="4" destOrd="0" presId="urn:microsoft.com/office/officeart/2008/layout/RadialCluster"/>
    <dgm:cxn modelId="{C62B8D3E-79B2-41E8-B75E-1ED718B7CDAA}" type="presParOf" srcId="{E57E2FEF-C661-40B9-9A60-FAB6E35633DE}" destId="{716D63B9-023B-4DC7-B5A0-2D5FA78FD3B4}" srcOrd="5" destOrd="0" presId="urn:microsoft.com/office/officeart/2008/layout/RadialCluster"/>
    <dgm:cxn modelId="{CF0289BE-EEFB-43E3-9865-442A6BCE0E03}" type="presParOf" srcId="{E57E2FEF-C661-40B9-9A60-FAB6E35633DE}" destId="{800AC57A-5A8D-4D7D-9989-45C8DB1FF9E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FFF7C8-5623-44D3-9121-CECAFA83A702}"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348D3C5B-39E8-4508-A871-7DE81118BB06}">
      <dgm:prSet phldrT="[Text]"/>
      <dgm:spPr/>
      <dgm:t>
        <a:bodyPr/>
        <a:lstStyle/>
        <a:p>
          <a:r>
            <a:rPr lang="en-US" dirty="0" smtClean="0"/>
            <a:t>Targeted Outreach</a:t>
          </a:r>
          <a:endParaRPr lang="en-US" dirty="0"/>
        </a:p>
      </dgm:t>
    </dgm:pt>
    <dgm:pt modelId="{6F38ACD3-CC46-4785-A6D4-D54A885580C0}" type="parTrans" cxnId="{F8C975B2-FEE5-4B55-A5DE-3F3B492A0FA6}">
      <dgm:prSet/>
      <dgm:spPr/>
      <dgm:t>
        <a:bodyPr/>
        <a:lstStyle/>
        <a:p>
          <a:endParaRPr lang="en-US"/>
        </a:p>
      </dgm:t>
    </dgm:pt>
    <dgm:pt modelId="{C08EBA87-03B6-466C-A9C3-22A8B527DECB}" type="sibTrans" cxnId="{F8C975B2-FEE5-4B55-A5DE-3F3B492A0FA6}">
      <dgm:prSet/>
      <dgm:spPr/>
      <dgm:t>
        <a:bodyPr/>
        <a:lstStyle/>
        <a:p>
          <a:endParaRPr lang="en-US"/>
        </a:p>
      </dgm:t>
    </dgm:pt>
    <dgm:pt modelId="{09B7D877-184A-47C6-BC8F-4C7314A51B2F}">
      <dgm:prSet phldrT="[Text]"/>
      <dgm:spPr/>
      <dgm:t>
        <a:bodyPr/>
        <a:lstStyle/>
        <a:p>
          <a:r>
            <a:rPr lang="en-US" dirty="0" smtClean="0"/>
            <a:t>Program quick references</a:t>
          </a:r>
          <a:endParaRPr lang="en-US" dirty="0"/>
        </a:p>
      </dgm:t>
    </dgm:pt>
    <dgm:pt modelId="{A94EB28E-D304-4FDF-A86C-A8249B9718ED}" type="parTrans" cxnId="{A8E00168-2C7C-4038-B1A7-F14519906CFA}">
      <dgm:prSet/>
      <dgm:spPr/>
      <dgm:t>
        <a:bodyPr/>
        <a:lstStyle/>
        <a:p>
          <a:endParaRPr lang="en-US"/>
        </a:p>
      </dgm:t>
    </dgm:pt>
    <dgm:pt modelId="{484C492C-B1DE-400D-AAED-8CF801E3B32C}" type="sibTrans" cxnId="{A8E00168-2C7C-4038-B1A7-F14519906CFA}">
      <dgm:prSet/>
      <dgm:spPr/>
      <dgm:t>
        <a:bodyPr/>
        <a:lstStyle/>
        <a:p>
          <a:endParaRPr lang="en-US"/>
        </a:p>
      </dgm:t>
    </dgm:pt>
    <dgm:pt modelId="{BF9ECD0E-D335-4851-8A6E-94CB96A00CDF}">
      <dgm:prSet phldrT="[Text]"/>
      <dgm:spPr/>
      <dgm:t>
        <a:bodyPr/>
        <a:lstStyle/>
        <a:p>
          <a:r>
            <a:rPr lang="en-US" dirty="0" smtClean="0"/>
            <a:t>Planning tools</a:t>
          </a:r>
          <a:endParaRPr lang="en-US" dirty="0"/>
        </a:p>
      </dgm:t>
    </dgm:pt>
    <dgm:pt modelId="{64E8396E-4F55-4BE8-B603-B834115C3C54}" type="parTrans" cxnId="{75686683-D471-491D-B12A-2F7616FDD739}">
      <dgm:prSet/>
      <dgm:spPr/>
      <dgm:t>
        <a:bodyPr/>
        <a:lstStyle/>
        <a:p>
          <a:endParaRPr lang="en-US"/>
        </a:p>
      </dgm:t>
    </dgm:pt>
    <dgm:pt modelId="{7CD737A1-4FCC-4C3E-82D1-79D1179A54DB}" type="sibTrans" cxnId="{75686683-D471-491D-B12A-2F7616FDD739}">
      <dgm:prSet/>
      <dgm:spPr/>
      <dgm:t>
        <a:bodyPr/>
        <a:lstStyle/>
        <a:p>
          <a:endParaRPr lang="en-US"/>
        </a:p>
      </dgm:t>
    </dgm:pt>
    <dgm:pt modelId="{B9AD5F05-0955-4C25-B6CA-BFE7D94E4EF3}">
      <dgm:prSet phldrT="[Text]"/>
      <dgm:spPr/>
      <dgm:t>
        <a:bodyPr/>
        <a:lstStyle/>
        <a:p>
          <a:r>
            <a:rPr lang="en-US" dirty="0" smtClean="0"/>
            <a:t>Regular trainings</a:t>
          </a:r>
          <a:endParaRPr lang="en-US" dirty="0"/>
        </a:p>
      </dgm:t>
    </dgm:pt>
    <dgm:pt modelId="{0701F463-5700-466E-B5C3-D977811C638A}" type="parTrans" cxnId="{1CAF138F-32F7-408B-BFE9-9FF62A4053CA}">
      <dgm:prSet/>
      <dgm:spPr/>
      <dgm:t>
        <a:bodyPr/>
        <a:lstStyle/>
        <a:p>
          <a:endParaRPr lang="en-US"/>
        </a:p>
      </dgm:t>
    </dgm:pt>
    <dgm:pt modelId="{A587F712-19A1-4DA2-AB26-88E143D2C65A}" type="sibTrans" cxnId="{1CAF138F-32F7-408B-BFE9-9FF62A4053CA}">
      <dgm:prSet/>
      <dgm:spPr/>
      <dgm:t>
        <a:bodyPr/>
        <a:lstStyle/>
        <a:p>
          <a:endParaRPr lang="en-US"/>
        </a:p>
      </dgm:t>
    </dgm:pt>
    <dgm:pt modelId="{FC01D682-3FBD-4F76-85D8-002274075161}">
      <dgm:prSet phldrT="[Text]"/>
      <dgm:spPr/>
      <dgm:t>
        <a:bodyPr/>
        <a:lstStyle/>
        <a:p>
          <a:r>
            <a:rPr lang="en-US" dirty="0" smtClean="0"/>
            <a:t>ESEA Virtual Academy</a:t>
          </a:r>
          <a:endParaRPr lang="en-US" dirty="0"/>
        </a:p>
      </dgm:t>
    </dgm:pt>
    <dgm:pt modelId="{6F4E2549-AAEE-4C9F-A23E-8CB3B99B24A3}" type="parTrans" cxnId="{2B8535D5-AD63-4376-A60C-2DFEA1A7BE55}">
      <dgm:prSet/>
      <dgm:spPr/>
      <dgm:t>
        <a:bodyPr/>
        <a:lstStyle/>
        <a:p>
          <a:endParaRPr lang="en-US"/>
        </a:p>
      </dgm:t>
    </dgm:pt>
    <dgm:pt modelId="{E03D5097-E1C4-4F54-952B-D989E24CB566}" type="sibTrans" cxnId="{2B8535D5-AD63-4376-A60C-2DFEA1A7BE55}">
      <dgm:prSet/>
      <dgm:spPr/>
      <dgm:t>
        <a:bodyPr/>
        <a:lstStyle/>
        <a:p>
          <a:endParaRPr lang="en-US"/>
        </a:p>
      </dgm:t>
    </dgm:pt>
    <dgm:pt modelId="{8515B962-C6BC-45FC-8EBE-8B7F7B5E88A8}">
      <dgm:prSet phldrT="[Text]"/>
      <dgm:spPr/>
      <dgm:t>
        <a:bodyPr/>
        <a:lstStyle/>
        <a:p>
          <a:r>
            <a:rPr lang="en-US" dirty="0" smtClean="0"/>
            <a:t>Statewide ELD  Professional Learning Opportunities</a:t>
          </a:r>
          <a:endParaRPr lang="en-US" dirty="0"/>
        </a:p>
      </dgm:t>
    </dgm:pt>
    <dgm:pt modelId="{038676A9-0F1B-4E60-8AF7-75993EF2D0AD}" type="parTrans" cxnId="{2984702C-39F1-4640-A010-93B53A88853B}">
      <dgm:prSet/>
      <dgm:spPr/>
      <dgm:t>
        <a:bodyPr/>
        <a:lstStyle/>
        <a:p>
          <a:endParaRPr lang="en-US"/>
        </a:p>
      </dgm:t>
    </dgm:pt>
    <dgm:pt modelId="{6E4AC967-E7ED-4F9B-9E88-3EA00E8C690F}" type="sibTrans" cxnId="{2984702C-39F1-4640-A010-93B53A88853B}">
      <dgm:prSet/>
      <dgm:spPr/>
      <dgm:t>
        <a:bodyPr/>
        <a:lstStyle/>
        <a:p>
          <a:endParaRPr lang="en-US"/>
        </a:p>
      </dgm:t>
    </dgm:pt>
    <dgm:pt modelId="{F847A6AB-E809-4013-9475-8D983601BEBB}">
      <dgm:prSet phldrT="[Text]"/>
      <dgm:spPr/>
      <dgm:t>
        <a:bodyPr/>
        <a:lstStyle/>
        <a:p>
          <a:r>
            <a:rPr lang="en-US" dirty="0" smtClean="0"/>
            <a:t>Self-service resources</a:t>
          </a:r>
          <a:endParaRPr lang="en-US" dirty="0"/>
        </a:p>
      </dgm:t>
    </dgm:pt>
    <dgm:pt modelId="{F838BA4A-8725-4039-848D-84AB5E4CC876}" type="parTrans" cxnId="{5A7A6064-99EA-44AF-8624-1D0E7C85991A}">
      <dgm:prSet/>
      <dgm:spPr/>
      <dgm:t>
        <a:bodyPr/>
        <a:lstStyle/>
        <a:p>
          <a:endParaRPr lang="en-US"/>
        </a:p>
      </dgm:t>
    </dgm:pt>
    <dgm:pt modelId="{0195AACB-6A92-421F-8B57-823814BCF027}" type="sibTrans" cxnId="{5A7A6064-99EA-44AF-8624-1D0E7C85991A}">
      <dgm:prSet/>
      <dgm:spPr/>
      <dgm:t>
        <a:bodyPr/>
        <a:lstStyle/>
        <a:p>
          <a:endParaRPr lang="en-US"/>
        </a:p>
      </dgm:t>
    </dgm:pt>
    <dgm:pt modelId="{76AB290D-82B1-47A9-9486-03641E166CE6}">
      <dgm:prSet phldrT="[Text]"/>
      <dgm:spPr/>
      <dgm:t>
        <a:bodyPr/>
        <a:lstStyle/>
        <a:p>
          <a:r>
            <a:rPr lang="en-US" dirty="0" smtClean="0"/>
            <a:t>ELD Program Review</a:t>
          </a:r>
          <a:endParaRPr lang="en-US" dirty="0"/>
        </a:p>
      </dgm:t>
    </dgm:pt>
    <dgm:pt modelId="{E869BDE0-3328-4EA3-9B3F-589224AD2F39}" type="parTrans" cxnId="{1EBAEE35-C8E3-4452-9ED1-57BEA347B323}">
      <dgm:prSet/>
      <dgm:spPr/>
      <dgm:t>
        <a:bodyPr/>
        <a:lstStyle/>
        <a:p>
          <a:endParaRPr lang="en-US"/>
        </a:p>
      </dgm:t>
    </dgm:pt>
    <dgm:pt modelId="{B0386EAD-9886-490D-8247-8A741751930E}" type="sibTrans" cxnId="{1EBAEE35-C8E3-4452-9ED1-57BEA347B323}">
      <dgm:prSet/>
      <dgm:spPr/>
      <dgm:t>
        <a:bodyPr/>
        <a:lstStyle/>
        <a:p>
          <a:endParaRPr lang="en-US"/>
        </a:p>
      </dgm:t>
    </dgm:pt>
    <dgm:pt modelId="{6AA54502-B680-4522-A7EC-EFEEBE86D631}">
      <dgm:prSet phldrT="[Text]"/>
      <dgm:spPr/>
      <dgm:t>
        <a:bodyPr/>
        <a:lstStyle/>
        <a:p>
          <a:r>
            <a:rPr lang="en-US" dirty="0" smtClean="0"/>
            <a:t>UIP review and feedback</a:t>
          </a:r>
          <a:endParaRPr lang="en-US" dirty="0"/>
        </a:p>
      </dgm:t>
    </dgm:pt>
    <dgm:pt modelId="{0D284E56-1BF2-44B6-8A0D-815DAC645779}" type="parTrans" cxnId="{22A31AA2-E26D-4064-AD47-B5E740A1C96C}">
      <dgm:prSet/>
      <dgm:spPr/>
      <dgm:t>
        <a:bodyPr/>
        <a:lstStyle/>
        <a:p>
          <a:endParaRPr lang="en-US"/>
        </a:p>
      </dgm:t>
    </dgm:pt>
    <dgm:pt modelId="{F0466931-5F6A-48AF-9843-4C42DF9F34BB}" type="sibTrans" cxnId="{22A31AA2-E26D-4064-AD47-B5E740A1C96C}">
      <dgm:prSet/>
      <dgm:spPr/>
      <dgm:t>
        <a:bodyPr/>
        <a:lstStyle/>
        <a:p>
          <a:endParaRPr lang="en-US"/>
        </a:p>
      </dgm:t>
    </dgm:pt>
    <dgm:pt modelId="{8D9C30DC-AD22-4ADA-A683-F97B5B7A047B}">
      <dgm:prSet phldrT="[Text]"/>
      <dgm:spPr/>
      <dgm:t>
        <a:bodyPr/>
        <a:lstStyle/>
        <a:p>
          <a:r>
            <a:rPr lang="en-US" dirty="0" smtClean="0"/>
            <a:t>Needs assessment tools</a:t>
          </a:r>
          <a:endParaRPr lang="en-US" dirty="0"/>
        </a:p>
      </dgm:t>
    </dgm:pt>
    <dgm:pt modelId="{CE7EB81D-B6F2-4160-A92A-7A5643160B62}" type="parTrans" cxnId="{272619EB-9ECD-4689-8A79-4718CC60729A}">
      <dgm:prSet/>
      <dgm:spPr/>
    </dgm:pt>
    <dgm:pt modelId="{5C01185B-ECE1-4D34-A955-69E73C57748A}" type="sibTrans" cxnId="{272619EB-9ECD-4689-8A79-4718CC60729A}">
      <dgm:prSet/>
      <dgm:spPr/>
    </dgm:pt>
    <dgm:pt modelId="{2E553920-A6D4-4136-B0CA-A68605D6112C}">
      <dgm:prSet phldrT="[Text]"/>
      <dgm:spPr/>
      <dgm:t>
        <a:bodyPr/>
        <a:lstStyle/>
        <a:p>
          <a:r>
            <a:rPr lang="en-US" dirty="0" smtClean="0"/>
            <a:t>Program rubrics</a:t>
          </a:r>
          <a:endParaRPr lang="en-US" dirty="0"/>
        </a:p>
      </dgm:t>
    </dgm:pt>
    <dgm:pt modelId="{68A7F242-0F71-42FE-B8C9-F095ADB1578D}" type="parTrans" cxnId="{24BDCD51-398D-4291-B6B7-1067918F89C7}">
      <dgm:prSet/>
      <dgm:spPr/>
    </dgm:pt>
    <dgm:pt modelId="{A0B6B4CF-68E5-4BA8-A49D-FFBF17993B61}" type="sibTrans" cxnId="{24BDCD51-398D-4291-B6B7-1067918F89C7}">
      <dgm:prSet/>
      <dgm:spPr/>
    </dgm:pt>
    <dgm:pt modelId="{2556CABB-94D8-48B1-9202-89F009487A31}">
      <dgm:prSet phldrT="[Text]"/>
      <dgm:spPr/>
      <dgm:t>
        <a:bodyPr/>
        <a:lstStyle/>
        <a:p>
          <a:r>
            <a:rPr lang="en-US" dirty="0" smtClean="0"/>
            <a:t>English Learner Guidebook</a:t>
          </a:r>
          <a:endParaRPr lang="en-US" dirty="0"/>
        </a:p>
      </dgm:t>
    </dgm:pt>
    <dgm:pt modelId="{720B4227-4E2C-4A7D-8B72-DE07AFEA4911}" type="parTrans" cxnId="{D61CD6BA-4D7D-4E25-BFC8-89BEBB841E2C}">
      <dgm:prSet/>
      <dgm:spPr/>
    </dgm:pt>
    <dgm:pt modelId="{D3BFF206-FDD9-4A3F-ADFD-58CAC7C98A2D}" type="sibTrans" cxnId="{D61CD6BA-4D7D-4E25-BFC8-89BEBB841E2C}">
      <dgm:prSet/>
      <dgm:spPr/>
    </dgm:pt>
    <dgm:pt modelId="{C81995E8-914C-4E0E-A4EE-7863452C5020}">
      <dgm:prSet phldrT="[Text]"/>
      <dgm:spPr/>
      <dgm:t>
        <a:bodyPr/>
        <a:lstStyle/>
        <a:p>
          <a:r>
            <a:rPr lang="en-US" dirty="0" smtClean="0"/>
            <a:t>IN DEVELOPMENT: ESEA Grants Administration Handbook</a:t>
          </a:r>
          <a:endParaRPr lang="en-US" dirty="0"/>
        </a:p>
      </dgm:t>
    </dgm:pt>
    <dgm:pt modelId="{0A8FADB2-B556-454A-8614-ED362529207F}" type="parTrans" cxnId="{AACA469D-BF21-48CF-B696-720DD5BDBE9E}">
      <dgm:prSet/>
      <dgm:spPr/>
    </dgm:pt>
    <dgm:pt modelId="{FA949558-6C16-4126-9954-06BF84A5B182}" type="sibTrans" cxnId="{AACA469D-BF21-48CF-B696-720DD5BDBE9E}">
      <dgm:prSet/>
      <dgm:spPr/>
    </dgm:pt>
    <dgm:pt modelId="{B5166A53-FB39-4C7F-B4C9-A65BCF962A96}">
      <dgm:prSet phldrT="[Text]"/>
      <dgm:spPr/>
      <dgm:t>
        <a:bodyPr/>
        <a:lstStyle/>
        <a:p>
          <a:r>
            <a:rPr lang="en-US" dirty="0" smtClean="0"/>
            <a:t>Regional Network Meetings</a:t>
          </a:r>
          <a:endParaRPr lang="en-US" dirty="0"/>
        </a:p>
      </dgm:t>
    </dgm:pt>
    <dgm:pt modelId="{1A6AB768-6FBC-4FE0-96D2-F423B2571884}" type="parTrans" cxnId="{0DE5EB5C-7BB2-4727-B2D7-F359687FE049}">
      <dgm:prSet/>
      <dgm:spPr/>
    </dgm:pt>
    <dgm:pt modelId="{44536354-4935-4EE2-9EB3-FAAF4C204E33}" type="sibTrans" cxnId="{0DE5EB5C-7BB2-4727-B2D7-F359687FE049}">
      <dgm:prSet/>
      <dgm:spPr/>
    </dgm:pt>
    <dgm:pt modelId="{4E866171-6D2B-418A-B192-99CC8ABD5856}">
      <dgm:prSet phldrT="[Text]"/>
      <dgm:spPr/>
      <dgm:t>
        <a:bodyPr/>
        <a:lstStyle/>
        <a:p>
          <a:r>
            <a:rPr lang="en-US" dirty="0" smtClean="0"/>
            <a:t>Equity &amp; Excellence Conference</a:t>
          </a:r>
          <a:endParaRPr lang="en-US" dirty="0"/>
        </a:p>
      </dgm:t>
    </dgm:pt>
    <dgm:pt modelId="{7443A4D0-3C7C-456D-9616-358A42D41689}" type="parTrans" cxnId="{75C395A3-BA93-4E6B-ADB3-241BE51854A0}">
      <dgm:prSet/>
      <dgm:spPr/>
    </dgm:pt>
    <dgm:pt modelId="{2D92DF60-E1EC-4DA5-9939-A36199C76E0A}" type="sibTrans" cxnId="{75C395A3-BA93-4E6B-ADB3-241BE51854A0}">
      <dgm:prSet/>
      <dgm:spPr/>
    </dgm:pt>
    <dgm:pt modelId="{152D0A66-E5C4-4075-BFF2-EE5023CD56F4}">
      <dgm:prSet phldrT="[Text]"/>
      <dgm:spPr/>
      <dgm:t>
        <a:bodyPr/>
        <a:lstStyle/>
        <a:p>
          <a:r>
            <a:rPr lang="en-US" dirty="0" smtClean="0"/>
            <a:t>Program planning support</a:t>
          </a:r>
          <a:endParaRPr lang="en-US" dirty="0"/>
        </a:p>
      </dgm:t>
    </dgm:pt>
    <dgm:pt modelId="{5C095809-1E2F-46E6-B52E-F6569B48C7F4}" type="parTrans" cxnId="{40EF9F6D-B8FB-47FE-8FC0-8A6819F1668F}">
      <dgm:prSet/>
      <dgm:spPr/>
    </dgm:pt>
    <dgm:pt modelId="{9431EC82-ACA9-4789-B29A-B954D43D2C2D}" type="sibTrans" cxnId="{40EF9F6D-B8FB-47FE-8FC0-8A6819F1668F}">
      <dgm:prSet/>
      <dgm:spPr/>
    </dgm:pt>
    <dgm:pt modelId="{F9E44F65-73FF-405B-8387-601C6F783847}" type="pres">
      <dgm:prSet presAssocID="{E3FFF7C8-5623-44D3-9121-CECAFA83A702}" presName="linearFlow" presStyleCnt="0">
        <dgm:presLayoutVars>
          <dgm:dir/>
          <dgm:animLvl val="lvl"/>
          <dgm:resizeHandles val="exact"/>
        </dgm:presLayoutVars>
      </dgm:prSet>
      <dgm:spPr/>
      <dgm:t>
        <a:bodyPr/>
        <a:lstStyle/>
        <a:p>
          <a:endParaRPr lang="en-US"/>
        </a:p>
      </dgm:t>
    </dgm:pt>
    <dgm:pt modelId="{48F7AE57-47E6-4C69-95C4-3D7D14ACAF6F}" type="pres">
      <dgm:prSet presAssocID="{348D3C5B-39E8-4508-A871-7DE81118BB06}" presName="composite" presStyleCnt="0"/>
      <dgm:spPr/>
    </dgm:pt>
    <dgm:pt modelId="{55AAB8FA-8BB1-41EE-9AE7-3C02026D14EB}" type="pres">
      <dgm:prSet presAssocID="{348D3C5B-39E8-4508-A871-7DE81118BB06}" presName="parentText" presStyleLbl="alignNode1" presStyleIdx="0" presStyleCnt="3" custLinFactY="80439" custLinFactNeighborX="0" custLinFactNeighborY="100000">
        <dgm:presLayoutVars>
          <dgm:chMax val="1"/>
          <dgm:bulletEnabled val="1"/>
        </dgm:presLayoutVars>
      </dgm:prSet>
      <dgm:spPr/>
      <dgm:t>
        <a:bodyPr/>
        <a:lstStyle/>
        <a:p>
          <a:endParaRPr lang="en-US"/>
        </a:p>
      </dgm:t>
    </dgm:pt>
    <dgm:pt modelId="{7089E5EC-4FB8-4CE3-994E-116AA41C1D22}" type="pres">
      <dgm:prSet presAssocID="{348D3C5B-39E8-4508-A871-7DE81118BB06}" presName="descendantText" presStyleLbl="alignAcc1" presStyleIdx="0" presStyleCnt="3">
        <dgm:presLayoutVars>
          <dgm:bulletEnabled val="1"/>
        </dgm:presLayoutVars>
      </dgm:prSet>
      <dgm:spPr/>
      <dgm:t>
        <a:bodyPr/>
        <a:lstStyle/>
        <a:p>
          <a:endParaRPr lang="en-US"/>
        </a:p>
      </dgm:t>
    </dgm:pt>
    <dgm:pt modelId="{A53D7EDB-27B0-42D7-A2A8-F61AB08585CD}" type="pres">
      <dgm:prSet presAssocID="{C08EBA87-03B6-466C-A9C3-22A8B527DECB}" presName="sp" presStyleCnt="0"/>
      <dgm:spPr/>
    </dgm:pt>
    <dgm:pt modelId="{09FE7682-3E50-4064-8A70-3CD92B111953}" type="pres">
      <dgm:prSet presAssocID="{B9AD5F05-0955-4C25-B6CA-BFE7D94E4EF3}" presName="composite" presStyleCnt="0"/>
      <dgm:spPr/>
    </dgm:pt>
    <dgm:pt modelId="{FB954A09-4FCC-4D00-B98F-8BE1D5532107}" type="pres">
      <dgm:prSet presAssocID="{B9AD5F05-0955-4C25-B6CA-BFE7D94E4EF3}" presName="parentText" presStyleLbl="alignNode1" presStyleIdx="1" presStyleCnt="3">
        <dgm:presLayoutVars>
          <dgm:chMax val="1"/>
          <dgm:bulletEnabled val="1"/>
        </dgm:presLayoutVars>
      </dgm:prSet>
      <dgm:spPr/>
      <dgm:t>
        <a:bodyPr/>
        <a:lstStyle/>
        <a:p>
          <a:endParaRPr lang="en-US"/>
        </a:p>
      </dgm:t>
    </dgm:pt>
    <dgm:pt modelId="{5B2356AA-80B1-49BC-A0BF-957F4A54D5B6}" type="pres">
      <dgm:prSet presAssocID="{B9AD5F05-0955-4C25-B6CA-BFE7D94E4EF3}" presName="descendantText" presStyleLbl="alignAcc1" presStyleIdx="1" presStyleCnt="3">
        <dgm:presLayoutVars>
          <dgm:bulletEnabled val="1"/>
        </dgm:presLayoutVars>
      </dgm:prSet>
      <dgm:spPr/>
      <dgm:t>
        <a:bodyPr/>
        <a:lstStyle/>
        <a:p>
          <a:endParaRPr lang="en-US"/>
        </a:p>
      </dgm:t>
    </dgm:pt>
    <dgm:pt modelId="{2883BACF-1395-431D-94E1-DB9C4C50EEC6}" type="pres">
      <dgm:prSet presAssocID="{A587F712-19A1-4DA2-AB26-88E143D2C65A}" presName="sp" presStyleCnt="0"/>
      <dgm:spPr/>
    </dgm:pt>
    <dgm:pt modelId="{ECEFC8F2-31C2-47CE-A7D3-44F03ACFD203}" type="pres">
      <dgm:prSet presAssocID="{F847A6AB-E809-4013-9475-8D983601BEBB}" presName="composite" presStyleCnt="0"/>
      <dgm:spPr/>
    </dgm:pt>
    <dgm:pt modelId="{4400F37B-1AA4-4189-9F02-9DEE6E524462}" type="pres">
      <dgm:prSet presAssocID="{F847A6AB-E809-4013-9475-8D983601BEBB}" presName="parentText" presStyleLbl="alignNode1" presStyleIdx="2" presStyleCnt="3" custLinFactY="-78709" custLinFactNeighborX="0" custLinFactNeighborY="-100000">
        <dgm:presLayoutVars>
          <dgm:chMax val="1"/>
          <dgm:bulletEnabled val="1"/>
        </dgm:presLayoutVars>
      </dgm:prSet>
      <dgm:spPr/>
      <dgm:t>
        <a:bodyPr/>
        <a:lstStyle/>
        <a:p>
          <a:endParaRPr lang="en-US"/>
        </a:p>
      </dgm:t>
    </dgm:pt>
    <dgm:pt modelId="{6774D8C2-0C1F-4C13-9E5A-DDC823B14A0D}" type="pres">
      <dgm:prSet presAssocID="{F847A6AB-E809-4013-9475-8D983601BEBB}" presName="descendantText" presStyleLbl="alignAcc1" presStyleIdx="2" presStyleCnt="3">
        <dgm:presLayoutVars>
          <dgm:bulletEnabled val="1"/>
        </dgm:presLayoutVars>
      </dgm:prSet>
      <dgm:spPr/>
      <dgm:t>
        <a:bodyPr/>
        <a:lstStyle/>
        <a:p>
          <a:endParaRPr lang="en-US"/>
        </a:p>
      </dgm:t>
    </dgm:pt>
  </dgm:ptLst>
  <dgm:cxnLst>
    <dgm:cxn modelId="{6782475C-54D0-486B-B2E0-5418AF6DCFDB}" type="presOf" srcId="{FC01D682-3FBD-4F76-85D8-002274075161}" destId="{5B2356AA-80B1-49BC-A0BF-957F4A54D5B6}" srcOrd="0" destOrd="0" presId="urn:microsoft.com/office/officeart/2005/8/layout/chevron2"/>
    <dgm:cxn modelId="{1CAF138F-32F7-408B-BFE9-9FF62A4053CA}" srcId="{E3FFF7C8-5623-44D3-9121-CECAFA83A702}" destId="{B9AD5F05-0955-4C25-B6CA-BFE7D94E4EF3}" srcOrd="1" destOrd="0" parTransId="{0701F463-5700-466E-B5C3-D977811C638A}" sibTransId="{A587F712-19A1-4DA2-AB26-88E143D2C65A}"/>
    <dgm:cxn modelId="{22A31AA2-E26D-4064-AD47-B5E740A1C96C}" srcId="{F847A6AB-E809-4013-9475-8D983601BEBB}" destId="{6AA54502-B680-4522-A7EC-EFEEBE86D631}" srcOrd="1" destOrd="0" parTransId="{0D284E56-1BF2-44B6-8A0D-815DAC645779}" sibTransId="{F0466931-5F6A-48AF-9843-4C42DF9F34BB}"/>
    <dgm:cxn modelId="{DA076662-26CA-407E-B4A3-D521BC7CDC17}" type="presOf" srcId="{6AA54502-B680-4522-A7EC-EFEEBE86D631}" destId="{6774D8C2-0C1F-4C13-9E5A-DDC823B14A0D}" srcOrd="0" destOrd="1" presId="urn:microsoft.com/office/officeart/2005/8/layout/chevron2"/>
    <dgm:cxn modelId="{DD4A146A-374E-4D93-B913-49B46C5931F2}" type="presOf" srcId="{BF9ECD0E-D335-4851-8A6E-94CB96A00CDF}" destId="{7089E5EC-4FB8-4CE3-994E-116AA41C1D22}" srcOrd="0" destOrd="1" presId="urn:microsoft.com/office/officeart/2005/8/layout/chevron2"/>
    <dgm:cxn modelId="{A725A288-91E1-487A-97CA-484DDD85CF36}" type="presOf" srcId="{09B7D877-184A-47C6-BC8F-4C7314A51B2F}" destId="{7089E5EC-4FB8-4CE3-994E-116AA41C1D22}" srcOrd="0" destOrd="0" presId="urn:microsoft.com/office/officeart/2005/8/layout/chevron2"/>
    <dgm:cxn modelId="{DF91676A-F19F-46D7-9A7F-0282B94FDF46}" type="presOf" srcId="{8515B962-C6BC-45FC-8EBE-8B7F7B5E88A8}" destId="{5B2356AA-80B1-49BC-A0BF-957F4A54D5B6}" srcOrd="0" destOrd="1" presId="urn:microsoft.com/office/officeart/2005/8/layout/chevron2"/>
    <dgm:cxn modelId="{75C395A3-BA93-4E6B-ADB3-241BE51854A0}" srcId="{B9AD5F05-0955-4C25-B6CA-BFE7D94E4EF3}" destId="{4E866171-6D2B-418A-B192-99CC8ABD5856}" srcOrd="3" destOrd="0" parTransId="{7443A4D0-3C7C-456D-9616-358A42D41689}" sibTransId="{2D92DF60-E1EC-4DA5-9939-A36199C76E0A}"/>
    <dgm:cxn modelId="{A88D8F1E-3D3B-4C6B-86F8-E8A800F0311D}" type="presOf" srcId="{2556CABB-94D8-48B1-9202-89F009487A31}" destId="{7089E5EC-4FB8-4CE3-994E-116AA41C1D22}" srcOrd="0" destOrd="4" presId="urn:microsoft.com/office/officeart/2005/8/layout/chevron2"/>
    <dgm:cxn modelId="{E44C0B8E-DBB5-43ED-B22D-A6A6970FF759}" type="presOf" srcId="{152D0A66-E5C4-4075-BFF2-EE5023CD56F4}" destId="{6774D8C2-0C1F-4C13-9E5A-DDC823B14A0D}" srcOrd="0" destOrd="2" presId="urn:microsoft.com/office/officeart/2005/8/layout/chevron2"/>
    <dgm:cxn modelId="{BD4CBC1B-4B1F-4724-ADCD-F46F02743BA7}" type="presOf" srcId="{B5166A53-FB39-4C7F-B4C9-A65BCF962A96}" destId="{5B2356AA-80B1-49BC-A0BF-957F4A54D5B6}" srcOrd="0" destOrd="2" presId="urn:microsoft.com/office/officeart/2005/8/layout/chevron2"/>
    <dgm:cxn modelId="{A8E00168-2C7C-4038-B1A7-F14519906CFA}" srcId="{348D3C5B-39E8-4508-A871-7DE81118BB06}" destId="{09B7D877-184A-47C6-BC8F-4C7314A51B2F}" srcOrd="0" destOrd="0" parTransId="{A94EB28E-D304-4FDF-A86C-A8249B9718ED}" sibTransId="{484C492C-B1DE-400D-AAED-8CF801E3B32C}"/>
    <dgm:cxn modelId="{0665F72A-E3DF-4199-9B7B-5AC509555244}" type="presOf" srcId="{8D9C30DC-AD22-4ADA-A683-F97B5B7A047B}" destId="{7089E5EC-4FB8-4CE3-994E-116AA41C1D22}" srcOrd="0" destOrd="2" presId="urn:microsoft.com/office/officeart/2005/8/layout/chevron2"/>
    <dgm:cxn modelId="{40EF9F6D-B8FB-47FE-8FC0-8A6819F1668F}" srcId="{F847A6AB-E809-4013-9475-8D983601BEBB}" destId="{152D0A66-E5C4-4075-BFF2-EE5023CD56F4}" srcOrd="2" destOrd="0" parTransId="{5C095809-1E2F-46E6-B52E-F6569B48C7F4}" sibTransId="{9431EC82-ACA9-4789-B29A-B954D43D2C2D}"/>
    <dgm:cxn modelId="{2984702C-39F1-4640-A010-93B53A88853B}" srcId="{B9AD5F05-0955-4C25-B6CA-BFE7D94E4EF3}" destId="{8515B962-C6BC-45FC-8EBE-8B7F7B5E88A8}" srcOrd="1" destOrd="0" parTransId="{038676A9-0F1B-4E60-8AF7-75993EF2D0AD}" sibTransId="{6E4AC967-E7ED-4F9B-9E88-3EA00E8C690F}"/>
    <dgm:cxn modelId="{F3D8FE6D-9298-406D-AF12-5DFABDF9EDC0}" type="presOf" srcId="{4E866171-6D2B-418A-B192-99CC8ABD5856}" destId="{5B2356AA-80B1-49BC-A0BF-957F4A54D5B6}" srcOrd="0" destOrd="3" presId="urn:microsoft.com/office/officeart/2005/8/layout/chevron2"/>
    <dgm:cxn modelId="{1EBAEE35-C8E3-4452-9ED1-57BEA347B323}" srcId="{F847A6AB-E809-4013-9475-8D983601BEBB}" destId="{76AB290D-82B1-47A9-9486-03641E166CE6}" srcOrd="0" destOrd="0" parTransId="{E869BDE0-3328-4EA3-9B3F-589224AD2F39}" sibTransId="{B0386EAD-9886-490D-8247-8A741751930E}"/>
    <dgm:cxn modelId="{2B8535D5-AD63-4376-A60C-2DFEA1A7BE55}" srcId="{B9AD5F05-0955-4C25-B6CA-BFE7D94E4EF3}" destId="{FC01D682-3FBD-4F76-85D8-002274075161}" srcOrd="0" destOrd="0" parTransId="{6F4E2549-AAEE-4C9F-A23E-8CB3B99B24A3}" sibTransId="{E03D5097-E1C4-4F54-952B-D989E24CB566}"/>
    <dgm:cxn modelId="{24BDCD51-398D-4291-B6B7-1067918F89C7}" srcId="{348D3C5B-39E8-4508-A871-7DE81118BB06}" destId="{2E553920-A6D4-4136-B0CA-A68605D6112C}" srcOrd="3" destOrd="0" parTransId="{68A7F242-0F71-42FE-B8C9-F095ADB1578D}" sibTransId="{A0B6B4CF-68E5-4BA8-A49D-FFBF17993B61}"/>
    <dgm:cxn modelId="{65DC600B-D5F9-4B02-80C8-E77588E84E10}" type="presOf" srcId="{76AB290D-82B1-47A9-9486-03641E166CE6}" destId="{6774D8C2-0C1F-4C13-9E5A-DDC823B14A0D}" srcOrd="0" destOrd="0" presId="urn:microsoft.com/office/officeart/2005/8/layout/chevron2"/>
    <dgm:cxn modelId="{75686683-D471-491D-B12A-2F7616FDD739}" srcId="{348D3C5B-39E8-4508-A871-7DE81118BB06}" destId="{BF9ECD0E-D335-4851-8A6E-94CB96A00CDF}" srcOrd="1" destOrd="0" parTransId="{64E8396E-4F55-4BE8-B603-B834115C3C54}" sibTransId="{7CD737A1-4FCC-4C3E-82D1-79D1179A54DB}"/>
    <dgm:cxn modelId="{A6DC784A-194B-42BF-A5A9-6AB423BA831E}" type="presOf" srcId="{F847A6AB-E809-4013-9475-8D983601BEBB}" destId="{4400F37B-1AA4-4189-9F02-9DEE6E524462}" srcOrd="0" destOrd="0" presId="urn:microsoft.com/office/officeart/2005/8/layout/chevron2"/>
    <dgm:cxn modelId="{272619EB-9ECD-4689-8A79-4718CC60729A}" srcId="{348D3C5B-39E8-4508-A871-7DE81118BB06}" destId="{8D9C30DC-AD22-4ADA-A683-F97B5B7A047B}" srcOrd="2" destOrd="0" parTransId="{CE7EB81D-B6F2-4160-A92A-7A5643160B62}" sibTransId="{5C01185B-ECE1-4D34-A955-69E73C57748A}"/>
    <dgm:cxn modelId="{6DD9EF4D-F15B-4642-8F8A-B5A6C94EEC96}" type="presOf" srcId="{B9AD5F05-0955-4C25-B6CA-BFE7D94E4EF3}" destId="{FB954A09-4FCC-4D00-B98F-8BE1D5532107}" srcOrd="0" destOrd="0" presId="urn:microsoft.com/office/officeart/2005/8/layout/chevron2"/>
    <dgm:cxn modelId="{AACA469D-BF21-48CF-B696-720DD5BDBE9E}" srcId="{348D3C5B-39E8-4508-A871-7DE81118BB06}" destId="{C81995E8-914C-4E0E-A4EE-7863452C5020}" srcOrd="5" destOrd="0" parTransId="{0A8FADB2-B556-454A-8614-ED362529207F}" sibTransId="{FA949558-6C16-4126-9954-06BF84A5B182}"/>
    <dgm:cxn modelId="{2147E86D-5A91-44C0-A8AD-7DFA948758BC}" type="presOf" srcId="{2E553920-A6D4-4136-B0CA-A68605D6112C}" destId="{7089E5EC-4FB8-4CE3-994E-116AA41C1D22}" srcOrd="0" destOrd="3" presId="urn:microsoft.com/office/officeart/2005/8/layout/chevron2"/>
    <dgm:cxn modelId="{4FC1DB5F-E6C1-4BE9-9D77-730BEE482968}" type="presOf" srcId="{C81995E8-914C-4E0E-A4EE-7863452C5020}" destId="{7089E5EC-4FB8-4CE3-994E-116AA41C1D22}" srcOrd="0" destOrd="5" presId="urn:microsoft.com/office/officeart/2005/8/layout/chevron2"/>
    <dgm:cxn modelId="{0DE5EB5C-7BB2-4727-B2D7-F359687FE049}" srcId="{B9AD5F05-0955-4C25-B6CA-BFE7D94E4EF3}" destId="{B5166A53-FB39-4C7F-B4C9-A65BCF962A96}" srcOrd="2" destOrd="0" parTransId="{1A6AB768-6FBC-4FE0-96D2-F423B2571884}" sibTransId="{44536354-4935-4EE2-9EB3-FAAF4C204E33}"/>
    <dgm:cxn modelId="{A29EE2AD-F895-4D76-A139-3A3B2910457F}" type="presOf" srcId="{E3FFF7C8-5623-44D3-9121-CECAFA83A702}" destId="{F9E44F65-73FF-405B-8387-601C6F783847}" srcOrd="0" destOrd="0" presId="urn:microsoft.com/office/officeart/2005/8/layout/chevron2"/>
    <dgm:cxn modelId="{D0C48A44-C53C-4AB1-84D3-34889B6380C2}" type="presOf" srcId="{348D3C5B-39E8-4508-A871-7DE81118BB06}" destId="{55AAB8FA-8BB1-41EE-9AE7-3C02026D14EB}" srcOrd="0" destOrd="0" presId="urn:microsoft.com/office/officeart/2005/8/layout/chevron2"/>
    <dgm:cxn modelId="{D61CD6BA-4D7D-4E25-BFC8-89BEBB841E2C}" srcId="{348D3C5B-39E8-4508-A871-7DE81118BB06}" destId="{2556CABB-94D8-48B1-9202-89F009487A31}" srcOrd="4" destOrd="0" parTransId="{720B4227-4E2C-4A7D-8B72-DE07AFEA4911}" sibTransId="{D3BFF206-FDD9-4A3F-ADFD-58CAC7C98A2D}"/>
    <dgm:cxn modelId="{5A7A6064-99EA-44AF-8624-1D0E7C85991A}" srcId="{E3FFF7C8-5623-44D3-9121-CECAFA83A702}" destId="{F847A6AB-E809-4013-9475-8D983601BEBB}" srcOrd="2" destOrd="0" parTransId="{F838BA4A-8725-4039-848D-84AB5E4CC876}" sibTransId="{0195AACB-6A92-421F-8B57-823814BCF027}"/>
    <dgm:cxn modelId="{F8C975B2-FEE5-4B55-A5DE-3F3B492A0FA6}" srcId="{E3FFF7C8-5623-44D3-9121-CECAFA83A702}" destId="{348D3C5B-39E8-4508-A871-7DE81118BB06}" srcOrd="0" destOrd="0" parTransId="{6F38ACD3-CC46-4785-A6D4-D54A885580C0}" sibTransId="{C08EBA87-03B6-466C-A9C3-22A8B527DECB}"/>
    <dgm:cxn modelId="{A8CC0F60-68AD-44B9-ABD9-E3AC16D1F99C}" type="presParOf" srcId="{F9E44F65-73FF-405B-8387-601C6F783847}" destId="{48F7AE57-47E6-4C69-95C4-3D7D14ACAF6F}" srcOrd="0" destOrd="0" presId="urn:microsoft.com/office/officeart/2005/8/layout/chevron2"/>
    <dgm:cxn modelId="{9B6767B6-074F-4901-A42A-EE77EAAF52D1}" type="presParOf" srcId="{48F7AE57-47E6-4C69-95C4-3D7D14ACAF6F}" destId="{55AAB8FA-8BB1-41EE-9AE7-3C02026D14EB}" srcOrd="0" destOrd="0" presId="urn:microsoft.com/office/officeart/2005/8/layout/chevron2"/>
    <dgm:cxn modelId="{572E403E-2243-4963-9B8D-F47A33D6BB5B}" type="presParOf" srcId="{48F7AE57-47E6-4C69-95C4-3D7D14ACAF6F}" destId="{7089E5EC-4FB8-4CE3-994E-116AA41C1D22}" srcOrd="1" destOrd="0" presId="urn:microsoft.com/office/officeart/2005/8/layout/chevron2"/>
    <dgm:cxn modelId="{0077FCD5-84AC-45DA-A91B-04751E5AAF5A}" type="presParOf" srcId="{F9E44F65-73FF-405B-8387-601C6F783847}" destId="{A53D7EDB-27B0-42D7-A2A8-F61AB08585CD}" srcOrd="1" destOrd="0" presId="urn:microsoft.com/office/officeart/2005/8/layout/chevron2"/>
    <dgm:cxn modelId="{C288AA4A-49F6-4479-83F9-551150CDB11C}" type="presParOf" srcId="{F9E44F65-73FF-405B-8387-601C6F783847}" destId="{09FE7682-3E50-4064-8A70-3CD92B111953}" srcOrd="2" destOrd="0" presId="urn:microsoft.com/office/officeart/2005/8/layout/chevron2"/>
    <dgm:cxn modelId="{69F844F0-456A-4602-B6F4-5CA47197348C}" type="presParOf" srcId="{09FE7682-3E50-4064-8A70-3CD92B111953}" destId="{FB954A09-4FCC-4D00-B98F-8BE1D5532107}" srcOrd="0" destOrd="0" presId="urn:microsoft.com/office/officeart/2005/8/layout/chevron2"/>
    <dgm:cxn modelId="{DF9ACF47-9D3D-47AF-ABFF-3D75E48D9EB1}" type="presParOf" srcId="{09FE7682-3E50-4064-8A70-3CD92B111953}" destId="{5B2356AA-80B1-49BC-A0BF-957F4A54D5B6}" srcOrd="1" destOrd="0" presId="urn:microsoft.com/office/officeart/2005/8/layout/chevron2"/>
    <dgm:cxn modelId="{350C84E8-373C-456D-A99F-395A6373B63D}" type="presParOf" srcId="{F9E44F65-73FF-405B-8387-601C6F783847}" destId="{2883BACF-1395-431D-94E1-DB9C4C50EEC6}" srcOrd="3" destOrd="0" presId="urn:microsoft.com/office/officeart/2005/8/layout/chevron2"/>
    <dgm:cxn modelId="{EAA5624E-632B-4AB7-B36F-979CAD095631}" type="presParOf" srcId="{F9E44F65-73FF-405B-8387-601C6F783847}" destId="{ECEFC8F2-31C2-47CE-A7D3-44F03ACFD203}" srcOrd="4" destOrd="0" presId="urn:microsoft.com/office/officeart/2005/8/layout/chevron2"/>
    <dgm:cxn modelId="{06A2F7DB-5DAF-44C6-B802-702274CBC326}" type="presParOf" srcId="{ECEFC8F2-31C2-47CE-A7D3-44F03ACFD203}" destId="{4400F37B-1AA4-4189-9F02-9DEE6E524462}" srcOrd="0" destOrd="0" presId="urn:microsoft.com/office/officeart/2005/8/layout/chevron2"/>
    <dgm:cxn modelId="{681A4114-8892-4458-8C55-27CE60D0B1AD}" type="presParOf" srcId="{ECEFC8F2-31C2-47CE-A7D3-44F03ACFD203}" destId="{6774D8C2-0C1F-4C13-9E5A-DDC823B14A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A1487B-58BD-4AF6-9E93-36AE9A26E43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22E13453-9CFF-48CB-B8F4-790D92A74BAE}">
      <dgm:prSet phldrT="[Text]"/>
      <dgm:spPr/>
      <dgm:t>
        <a:bodyPr/>
        <a:lstStyle/>
        <a:p>
          <a:r>
            <a:rPr lang="en-US" dirty="0" smtClean="0"/>
            <a:t>Tier 1</a:t>
          </a:r>
          <a:endParaRPr lang="en-US" dirty="0"/>
        </a:p>
      </dgm:t>
    </dgm:pt>
    <dgm:pt modelId="{152D2924-6BDB-47C0-87A0-A39216E319FB}" type="parTrans" cxnId="{5DDA3E4A-9E13-4DFF-9B85-94244BBF839C}">
      <dgm:prSet/>
      <dgm:spPr/>
      <dgm:t>
        <a:bodyPr/>
        <a:lstStyle/>
        <a:p>
          <a:endParaRPr lang="en-US"/>
        </a:p>
      </dgm:t>
    </dgm:pt>
    <dgm:pt modelId="{64120987-0527-416A-9632-5A68B37D9070}" type="sibTrans" cxnId="{5DDA3E4A-9E13-4DFF-9B85-94244BBF839C}">
      <dgm:prSet/>
      <dgm:spPr/>
      <dgm:t>
        <a:bodyPr/>
        <a:lstStyle/>
        <a:p>
          <a:endParaRPr lang="en-US"/>
        </a:p>
      </dgm:t>
    </dgm:pt>
    <dgm:pt modelId="{FFE89811-2502-4DA5-9DEF-58C0E8A3B614}">
      <dgm:prSet phldrT="[Text]" custT="1"/>
      <dgm:spPr/>
      <dgm:t>
        <a:bodyPr/>
        <a:lstStyle/>
        <a:p>
          <a:r>
            <a:rPr lang="en-US" sz="2400" b="1" dirty="0" smtClean="0"/>
            <a:t>Universal</a:t>
          </a:r>
          <a:r>
            <a:rPr lang="en-US" sz="2400" b="1" baseline="0" dirty="0" smtClean="0"/>
            <a:t> activities</a:t>
          </a:r>
          <a:endParaRPr lang="en-US" sz="2400" b="1" dirty="0"/>
        </a:p>
      </dgm:t>
    </dgm:pt>
    <dgm:pt modelId="{2A491808-63E5-440C-8C37-BF992199D207}" type="parTrans" cxnId="{CA277AC7-E4A4-482F-8FCB-2AF37D9D42B0}">
      <dgm:prSet/>
      <dgm:spPr/>
      <dgm:t>
        <a:bodyPr/>
        <a:lstStyle/>
        <a:p>
          <a:endParaRPr lang="en-US"/>
        </a:p>
      </dgm:t>
    </dgm:pt>
    <dgm:pt modelId="{4BD2C45C-113F-4402-A40A-C2670A24E3E7}" type="sibTrans" cxnId="{CA277AC7-E4A4-482F-8FCB-2AF37D9D42B0}">
      <dgm:prSet/>
      <dgm:spPr/>
      <dgm:t>
        <a:bodyPr/>
        <a:lstStyle/>
        <a:p>
          <a:endParaRPr lang="en-US"/>
        </a:p>
      </dgm:t>
    </dgm:pt>
    <dgm:pt modelId="{1C7E9F7E-C7F5-41AA-865C-4DEF2A1111CC}">
      <dgm:prSet phldrT="[Text]" custT="1"/>
      <dgm:spPr/>
      <dgm:t>
        <a:bodyPr/>
        <a:lstStyle/>
        <a:p>
          <a:r>
            <a:rPr lang="en-US" sz="2400" dirty="0" smtClean="0"/>
            <a:t>All LEAs (who accept funds)</a:t>
          </a:r>
          <a:endParaRPr lang="en-US" sz="2400" dirty="0"/>
        </a:p>
      </dgm:t>
    </dgm:pt>
    <dgm:pt modelId="{EA55FAE9-36A0-434E-8C5B-1DB4F90FD124}" type="parTrans" cxnId="{BD71C7E1-415E-4708-99D0-7484ADEA7C5A}">
      <dgm:prSet/>
      <dgm:spPr/>
      <dgm:t>
        <a:bodyPr/>
        <a:lstStyle/>
        <a:p>
          <a:endParaRPr lang="en-US"/>
        </a:p>
      </dgm:t>
    </dgm:pt>
    <dgm:pt modelId="{6F4360AB-DC6C-48B0-AB60-6F830EBA3EA7}" type="sibTrans" cxnId="{BD71C7E1-415E-4708-99D0-7484ADEA7C5A}">
      <dgm:prSet/>
      <dgm:spPr/>
      <dgm:t>
        <a:bodyPr/>
        <a:lstStyle/>
        <a:p>
          <a:endParaRPr lang="en-US"/>
        </a:p>
      </dgm:t>
    </dgm:pt>
    <dgm:pt modelId="{47AFD894-96E5-42D3-9D82-39B336226AB4}">
      <dgm:prSet phldrT="[Text]"/>
      <dgm:spPr/>
      <dgm:t>
        <a:bodyPr/>
        <a:lstStyle/>
        <a:p>
          <a:r>
            <a:rPr lang="en-US" smtClean="0"/>
            <a:t>Tier 2</a:t>
          </a:r>
          <a:endParaRPr lang="en-US" dirty="0"/>
        </a:p>
      </dgm:t>
    </dgm:pt>
    <dgm:pt modelId="{D71524F5-F245-4A13-A798-D24CF53191C0}" type="parTrans" cxnId="{7AAABFE2-C1B2-41F2-985E-62B6460EAC6C}">
      <dgm:prSet/>
      <dgm:spPr/>
      <dgm:t>
        <a:bodyPr/>
        <a:lstStyle/>
        <a:p>
          <a:endParaRPr lang="en-US"/>
        </a:p>
      </dgm:t>
    </dgm:pt>
    <dgm:pt modelId="{6CEA48E1-6C2C-454A-862C-40B755815821}" type="sibTrans" cxnId="{7AAABFE2-C1B2-41F2-985E-62B6460EAC6C}">
      <dgm:prSet/>
      <dgm:spPr/>
      <dgm:t>
        <a:bodyPr/>
        <a:lstStyle/>
        <a:p>
          <a:endParaRPr lang="en-US"/>
        </a:p>
      </dgm:t>
    </dgm:pt>
    <dgm:pt modelId="{615C8190-A493-401D-A319-52394D4B023C}">
      <dgm:prSet phldrT="[Text]" custT="1"/>
      <dgm:spPr/>
      <dgm:t>
        <a:bodyPr/>
        <a:lstStyle/>
        <a:p>
          <a:r>
            <a:rPr lang="en-US" sz="1400" dirty="0" smtClean="0">
              <a:solidFill>
                <a:schemeClr val="tx1"/>
              </a:solidFill>
            </a:rPr>
            <a:t>LEAs with Comprehensive Support Schools (CSI)</a:t>
          </a:r>
          <a:endParaRPr lang="en-US" sz="1400" dirty="0"/>
        </a:p>
      </dgm:t>
    </dgm:pt>
    <dgm:pt modelId="{4D52DBAE-B109-4F77-A8BC-F4540CFAF196}" type="parTrans" cxnId="{B15EB34F-CE32-4010-9E4E-46F24348BAA0}">
      <dgm:prSet/>
      <dgm:spPr/>
      <dgm:t>
        <a:bodyPr/>
        <a:lstStyle/>
        <a:p>
          <a:endParaRPr lang="en-US"/>
        </a:p>
      </dgm:t>
    </dgm:pt>
    <dgm:pt modelId="{5AA3892D-BC97-49C0-95FE-FEEC4EC5D722}" type="sibTrans" cxnId="{B15EB34F-CE32-4010-9E4E-46F24348BAA0}">
      <dgm:prSet/>
      <dgm:spPr/>
      <dgm:t>
        <a:bodyPr/>
        <a:lstStyle/>
        <a:p>
          <a:endParaRPr lang="en-US"/>
        </a:p>
      </dgm:t>
    </dgm:pt>
    <dgm:pt modelId="{2B16BFE7-2334-4476-9D9D-8BB397181E6A}">
      <dgm:prSet phldrT="[Text]"/>
      <dgm:spPr/>
      <dgm:t>
        <a:bodyPr/>
        <a:lstStyle/>
        <a:p>
          <a:r>
            <a:rPr lang="en-US" dirty="0" smtClean="0"/>
            <a:t>Tier 3</a:t>
          </a:r>
          <a:endParaRPr lang="en-US" dirty="0"/>
        </a:p>
      </dgm:t>
    </dgm:pt>
    <dgm:pt modelId="{40E09C2B-4658-42A0-B782-5E9ACCBA8B7F}" type="parTrans" cxnId="{A303CB7E-06B6-401B-85B1-4F5DC4CB0C2E}">
      <dgm:prSet/>
      <dgm:spPr/>
      <dgm:t>
        <a:bodyPr/>
        <a:lstStyle/>
        <a:p>
          <a:endParaRPr lang="en-US"/>
        </a:p>
      </dgm:t>
    </dgm:pt>
    <dgm:pt modelId="{8B9C90F2-96B2-4D06-A83A-8C1D2AD2346E}" type="sibTrans" cxnId="{A303CB7E-06B6-401B-85B1-4F5DC4CB0C2E}">
      <dgm:prSet/>
      <dgm:spPr/>
      <dgm:t>
        <a:bodyPr/>
        <a:lstStyle/>
        <a:p>
          <a:endParaRPr lang="en-US"/>
        </a:p>
      </dgm:t>
    </dgm:pt>
    <dgm:pt modelId="{67A1859E-5E7D-431C-BDF2-D7E0C83DA639}">
      <dgm:prSet phldrT="[Text]"/>
      <dgm:spPr/>
      <dgm:t>
        <a:bodyPr/>
        <a:lstStyle/>
        <a:p>
          <a:r>
            <a:rPr lang="en-US" b="1" dirty="0" smtClean="0"/>
            <a:t>Intensive Activities</a:t>
          </a:r>
          <a:endParaRPr lang="en-US" b="1" dirty="0"/>
        </a:p>
      </dgm:t>
    </dgm:pt>
    <dgm:pt modelId="{6D3BEEE4-C16C-45A2-B04B-7336F4D89F80}" type="parTrans" cxnId="{F89E71C7-27FF-42B0-88C1-802E8FAA499D}">
      <dgm:prSet/>
      <dgm:spPr/>
      <dgm:t>
        <a:bodyPr/>
        <a:lstStyle/>
        <a:p>
          <a:endParaRPr lang="en-US"/>
        </a:p>
      </dgm:t>
    </dgm:pt>
    <dgm:pt modelId="{477E302C-FC23-4EBE-8932-D661A86CB93D}" type="sibTrans" cxnId="{F89E71C7-27FF-42B0-88C1-802E8FAA499D}">
      <dgm:prSet/>
      <dgm:spPr/>
      <dgm:t>
        <a:bodyPr/>
        <a:lstStyle/>
        <a:p>
          <a:endParaRPr lang="en-US"/>
        </a:p>
      </dgm:t>
    </dgm:pt>
    <dgm:pt modelId="{CFA00A27-CF3F-4C8A-A852-64C32E6FB35C}">
      <dgm:prSet custT="1"/>
      <dgm:spPr/>
      <dgm:t>
        <a:bodyPr/>
        <a:lstStyle/>
        <a:p>
          <a:r>
            <a:rPr lang="en-US" sz="1400" smtClean="0">
              <a:solidFill>
                <a:schemeClr val="tx1"/>
              </a:solidFill>
            </a:rPr>
            <a:t>LEAs with schools who have persistently underperforming subgroups (Targeted Support Schools)</a:t>
          </a:r>
          <a:endParaRPr lang="en-US" sz="1400" dirty="0" smtClean="0">
            <a:solidFill>
              <a:schemeClr val="tx1"/>
            </a:solidFill>
          </a:endParaRPr>
        </a:p>
      </dgm:t>
    </dgm:pt>
    <dgm:pt modelId="{C5A22EC9-DAE2-48DA-959D-51817FB6A637}" type="parTrans" cxnId="{DA077B08-799E-4AB8-87F1-570B3A1C7937}">
      <dgm:prSet/>
      <dgm:spPr/>
      <dgm:t>
        <a:bodyPr/>
        <a:lstStyle/>
        <a:p>
          <a:endParaRPr lang="en-US"/>
        </a:p>
      </dgm:t>
    </dgm:pt>
    <dgm:pt modelId="{BD062D4E-2582-4024-89FB-C31F4BB1B2C9}" type="sibTrans" cxnId="{DA077B08-799E-4AB8-87F1-570B3A1C7937}">
      <dgm:prSet/>
      <dgm:spPr/>
      <dgm:t>
        <a:bodyPr/>
        <a:lstStyle/>
        <a:p>
          <a:endParaRPr lang="en-US"/>
        </a:p>
      </dgm:t>
    </dgm:pt>
    <dgm:pt modelId="{5824DBF4-8B0C-489B-8FC6-F37E7489A833}">
      <dgm:prSet custT="1"/>
      <dgm:spPr/>
      <dgm:t>
        <a:bodyPr/>
        <a:lstStyle/>
        <a:p>
          <a:r>
            <a:rPr lang="en-US" sz="1400" dirty="0" smtClean="0">
              <a:solidFill>
                <a:schemeClr val="tx1"/>
              </a:solidFill>
            </a:rPr>
            <a:t>LEAs with ESEA allocations above $2 million</a:t>
          </a:r>
        </a:p>
      </dgm:t>
    </dgm:pt>
    <dgm:pt modelId="{AB682119-7467-44F5-BD8B-7190C182F6A7}" type="parTrans" cxnId="{D58628C6-F262-4873-AAF6-FFBC55672165}">
      <dgm:prSet/>
      <dgm:spPr/>
      <dgm:t>
        <a:bodyPr/>
        <a:lstStyle/>
        <a:p>
          <a:endParaRPr lang="en-US"/>
        </a:p>
      </dgm:t>
    </dgm:pt>
    <dgm:pt modelId="{AD63A138-4916-48A8-BCD4-76DB5AF33CCD}" type="sibTrans" cxnId="{D58628C6-F262-4873-AAF6-FFBC55672165}">
      <dgm:prSet/>
      <dgm:spPr/>
      <dgm:t>
        <a:bodyPr/>
        <a:lstStyle/>
        <a:p>
          <a:endParaRPr lang="en-US"/>
        </a:p>
      </dgm:t>
    </dgm:pt>
    <dgm:pt modelId="{2AA7B79A-1B8D-46C7-844C-A7C56B656DC4}">
      <dgm:prSet custT="1"/>
      <dgm:spPr/>
      <dgm:t>
        <a:bodyPr/>
        <a:lstStyle/>
        <a:p>
          <a:r>
            <a:rPr lang="en-US" sz="1400" dirty="0" smtClean="0">
              <a:solidFill>
                <a:schemeClr val="tx1"/>
              </a:solidFill>
            </a:rPr>
            <a:t>LEAs failing to meet ESEA fiscal requirements</a:t>
          </a:r>
        </a:p>
      </dgm:t>
    </dgm:pt>
    <dgm:pt modelId="{B5FBA938-6C7E-45EE-A433-9E34536327FC}" type="parTrans" cxnId="{EB6D366B-37B4-44DA-A61A-5B919E3CE917}">
      <dgm:prSet/>
      <dgm:spPr/>
      <dgm:t>
        <a:bodyPr/>
        <a:lstStyle/>
        <a:p>
          <a:endParaRPr lang="en-US"/>
        </a:p>
      </dgm:t>
    </dgm:pt>
    <dgm:pt modelId="{35938CC4-5671-4AFB-A470-ABC3E93B7382}" type="sibTrans" cxnId="{EB6D366B-37B4-44DA-A61A-5B919E3CE917}">
      <dgm:prSet/>
      <dgm:spPr/>
      <dgm:t>
        <a:bodyPr/>
        <a:lstStyle/>
        <a:p>
          <a:endParaRPr lang="en-US"/>
        </a:p>
      </dgm:t>
    </dgm:pt>
    <dgm:pt modelId="{7E41E187-7A78-4D00-90B9-D624CD3980A0}">
      <dgm:prSet custT="1"/>
      <dgm:spPr/>
      <dgm:t>
        <a:bodyPr/>
        <a:lstStyle/>
        <a:p>
          <a:r>
            <a:rPr lang="en-US" sz="1400" dirty="0" smtClean="0">
              <a:solidFill>
                <a:schemeClr val="tx1"/>
              </a:solidFill>
            </a:rPr>
            <a:t>LEAs failing to meet application/reporting deadlines</a:t>
          </a:r>
        </a:p>
      </dgm:t>
    </dgm:pt>
    <dgm:pt modelId="{D893AAEF-F335-46E4-A1B3-AEC1646B9E6F}" type="parTrans" cxnId="{4F143069-6C5E-49E9-8B36-D0828279FC88}">
      <dgm:prSet/>
      <dgm:spPr/>
      <dgm:t>
        <a:bodyPr/>
        <a:lstStyle/>
        <a:p>
          <a:endParaRPr lang="en-US"/>
        </a:p>
      </dgm:t>
    </dgm:pt>
    <dgm:pt modelId="{E819809B-EC1F-4787-B88A-04EB9131A5B9}" type="sibTrans" cxnId="{4F143069-6C5E-49E9-8B36-D0828279FC88}">
      <dgm:prSet/>
      <dgm:spPr/>
      <dgm:t>
        <a:bodyPr/>
        <a:lstStyle/>
        <a:p>
          <a:endParaRPr lang="en-US"/>
        </a:p>
      </dgm:t>
    </dgm:pt>
    <dgm:pt modelId="{13352461-219A-40B3-82DF-DFA1CC61C441}">
      <dgm:prSet phldrT="[Text]" custT="1"/>
      <dgm:spPr/>
      <dgm:t>
        <a:bodyPr/>
        <a:lstStyle/>
        <a:p>
          <a:endParaRPr lang="en-US" sz="1400" dirty="0"/>
        </a:p>
      </dgm:t>
    </dgm:pt>
    <dgm:pt modelId="{519B9141-C915-4C55-80EA-C12E323CA315}" type="parTrans" cxnId="{2D17F2DF-5752-4408-AD1A-23250A41BA7F}">
      <dgm:prSet/>
      <dgm:spPr/>
      <dgm:t>
        <a:bodyPr/>
        <a:lstStyle/>
        <a:p>
          <a:endParaRPr lang="en-US"/>
        </a:p>
      </dgm:t>
    </dgm:pt>
    <dgm:pt modelId="{7C22C9CC-C288-48D1-B84C-A2A3BE0AE9CC}" type="sibTrans" cxnId="{2D17F2DF-5752-4408-AD1A-23250A41BA7F}">
      <dgm:prSet/>
      <dgm:spPr/>
      <dgm:t>
        <a:bodyPr/>
        <a:lstStyle/>
        <a:p>
          <a:endParaRPr lang="en-US"/>
        </a:p>
      </dgm:t>
    </dgm:pt>
    <dgm:pt modelId="{9E195462-83BE-4632-96F3-3E49FF5A50BE}">
      <dgm:prSet phldrT="[Text]" custT="1"/>
      <dgm:spPr/>
      <dgm:t>
        <a:bodyPr/>
        <a:lstStyle/>
        <a:p>
          <a:r>
            <a:rPr lang="en-US" sz="1400" b="1" dirty="0" smtClean="0"/>
            <a:t>Targeted activities</a:t>
          </a:r>
          <a:endParaRPr lang="en-US" sz="1400" b="1" dirty="0"/>
        </a:p>
      </dgm:t>
    </dgm:pt>
    <dgm:pt modelId="{676AE0D1-4465-4F63-8A99-9CC28A9574A7}" type="parTrans" cxnId="{5ABEB6A8-D461-40B1-9269-6CBE8B6FE197}">
      <dgm:prSet/>
      <dgm:spPr/>
      <dgm:t>
        <a:bodyPr/>
        <a:lstStyle/>
        <a:p>
          <a:endParaRPr lang="en-US"/>
        </a:p>
      </dgm:t>
    </dgm:pt>
    <dgm:pt modelId="{5D2894FE-DB40-4531-ADA6-1CA036F33463}" type="sibTrans" cxnId="{5ABEB6A8-D461-40B1-9269-6CBE8B6FE197}">
      <dgm:prSet/>
      <dgm:spPr/>
      <dgm:t>
        <a:bodyPr/>
        <a:lstStyle/>
        <a:p>
          <a:endParaRPr lang="en-US"/>
        </a:p>
      </dgm:t>
    </dgm:pt>
    <dgm:pt modelId="{A9CE6704-2FAF-4382-944C-7C8E24879B39}">
      <dgm:prSet phldrT="[Text]"/>
      <dgm:spPr/>
      <dgm:t>
        <a:bodyPr/>
        <a:lstStyle/>
        <a:p>
          <a:r>
            <a:rPr lang="en-US" b="0" dirty="0" smtClean="0">
              <a:latin typeface="+mn-lt"/>
            </a:rPr>
            <a:t>Priority Improvement and Turnaround LEAs</a:t>
          </a:r>
          <a:endParaRPr lang="en-US" dirty="0"/>
        </a:p>
      </dgm:t>
    </dgm:pt>
    <dgm:pt modelId="{52F49E60-9D8E-4CDC-A057-D5669D304D59}" type="parTrans" cxnId="{1D2F0BE8-338E-49E7-BD7B-14F7F800423E}">
      <dgm:prSet/>
      <dgm:spPr/>
      <dgm:t>
        <a:bodyPr/>
        <a:lstStyle/>
        <a:p>
          <a:endParaRPr lang="en-US"/>
        </a:p>
      </dgm:t>
    </dgm:pt>
    <dgm:pt modelId="{7D8DC2A9-6BE6-43C7-AB80-7104514AB066}" type="sibTrans" cxnId="{1D2F0BE8-338E-49E7-BD7B-14F7F800423E}">
      <dgm:prSet/>
      <dgm:spPr/>
      <dgm:t>
        <a:bodyPr/>
        <a:lstStyle/>
        <a:p>
          <a:endParaRPr lang="en-US"/>
        </a:p>
      </dgm:t>
    </dgm:pt>
    <dgm:pt modelId="{A69D00C0-ED24-4EC2-8F47-31F4C17DC153}">
      <dgm:prSet/>
      <dgm:spPr/>
      <dgm:t>
        <a:bodyPr/>
        <a:lstStyle/>
        <a:p>
          <a:r>
            <a:rPr lang="en-US" b="0" dirty="0" smtClean="0">
              <a:latin typeface="+mn-lt"/>
            </a:rPr>
            <a:t>LEAs with schools in the lowest five percent (Comprehensive Support Schools)</a:t>
          </a:r>
          <a:endParaRPr lang="en-US" dirty="0">
            <a:latin typeface="+mn-lt"/>
          </a:endParaRPr>
        </a:p>
      </dgm:t>
    </dgm:pt>
    <dgm:pt modelId="{8BC959C2-A52E-4748-A17A-5FCB0A44DCAA}" type="parTrans" cxnId="{EE930B80-CF79-49CA-B4F7-ED808A6770D2}">
      <dgm:prSet/>
      <dgm:spPr/>
      <dgm:t>
        <a:bodyPr/>
        <a:lstStyle/>
        <a:p>
          <a:endParaRPr lang="en-US"/>
        </a:p>
      </dgm:t>
    </dgm:pt>
    <dgm:pt modelId="{C3E6A767-C6DA-467D-8E7F-A1A8D0AF3F6D}" type="sibTrans" cxnId="{EE930B80-CF79-49CA-B4F7-ED808A6770D2}">
      <dgm:prSet/>
      <dgm:spPr/>
      <dgm:t>
        <a:bodyPr/>
        <a:lstStyle/>
        <a:p>
          <a:endParaRPr lang="en-US"/>
        </a:p>
      </dgm:t>
    </dgm:pt>
    <dgm:pt modelId="{15F92E77-87C9-4E74-BF4C-EE85BE59CCD2}" type="pres">
      <dgm:prSet presAssocID="{85A1487B-58BD-4AF6-9E93-36AE9A26E439}" presName="linearFlow" presStyleCnt="0">
        <dgm:presLayoutVars>
          <dgm:dir/>
          <dgm:animLvl val="lvl"/>
          <dgm:resizeHandles val="exact"/>
        </dgm:presLayoutVars>
      </dgm:prSet>
      <dgm:spPr/>
      <dgm:t>
        <a:bodyPr/>
        <a:lstStyle/>
        <a:p>
          <a:endParaRPr lang="en-US"/>
        </a:p>
      </dgm:t>
    </dgm:pt>
    <dgm:pt modelId="{016E59B1-D687-4367-A70F-9C9CBB2762BC}" type="pres">
      <dgm:prSet presAssocID="{22E13453-9CFF-48CB-B8F4-790D92A74BAE}" presName="composite" presStyleCnt="0"/>
      <dgm:spPr/>
    </dgm:pt>
    <dgm:pt modelId="{BF097F3F-2253-412A-84B3-A50E722B87E0}" type="pres">
      <dgm:prSet presAssocID="{22E13453-9CFF-48CB-B8F4-790D92A74BAE}" presName="parentText" presStyleLbl="alignNode1" presStyleIdx="0" presStyleCnt="3">
        <dgm:presLayoutVars>
          <dgm:chMax val="1"/>
          <dgm:bulletEnabled val="1"/>
        </dgm:presLayoutVars>
      </dgm:prSet>
      <dgm:spPr/>
      <dgm:t>
        <a:bodyPr/>
        <a:lstStyle/>
        <a:p>
          <a:endParaRPr lang="en-US"/>
        </a:p>
      </dgm:t>
    </dgm:pt>
    <dgm:pt modelId="{7F429D12-1DE9-40BB-8B98-7A7E3FE8013D}" type="pres">
      <dgm:prSet presAssocID="{22E13453-9CFF-48CB-B8F4-790D92A74BAE}" presName="descendantText" presStyleLbl="alignAcc1" presStyleIdx="0" presStyleCnt="3" custScaleX="92668" custLinFactNeighborX="-3507" custLinFactNeighborY="-881">
        <dgm:presLayoutVars>
          <dgm:bulletEnabled val="1"/>
        </dgm:presLayoutVars>
      </dgm:prSet>
      <dgm:spPr/>
      <dgm:t>
        <a:bodyPr/>
        <a:lstStyle/>
        <a:p>
          <a:endParaRPr lang="en-US"/>
        </a:p>
      </dgm:t>
    </dgm:pt>
    <dgm:pt modelId="{3A78DF8B-F9DB-4B81-937E-5B94B742B887}" type="pres">
      <dgm:prSet presAssocID="{64120987-0527-416A-9632-5A68B37D9070}" presName="sp" presStyleCnt="0"/>
      <dgm:spPr/>
    </dgm:pt>
    <dgm:pt modelId="{0AA35D8D-BBE4-464D-B864-66F22775E2EB}" type="pres">
      <dgm:prSet presAssocID="{47AFD894-96E5-42D3-9D82-39B336226AB4}" presName="composite" presStyleCnt="0"/>
      <dgm:spPr/>
    </dgm:pt>
    <dgm:pt modelId="{CC6DAC30-205E-4AF8-B5C8-3F6F1E3BD2A4}" type="pres">
      <dgm:prSet presAssocID="{47AFD894-96E5-42D3-9D82-39B336226AB4}" presName="parentText" presStyleLbl="alignNode1" presStyleIdx="1" presStyleCnt="3" custLinFactNeighborX="-19859" custLinFactNeighborY="-6495">
        <dgm:presLayoutVars>
          <dgm:chMax val="1"/>
          <dgm:bulletEnabled val="1"/>
        </dgm:presLayoutVars>
      </dgm:prSet>
      <dgm:spPr/>
      <dgm:t>
        <a:bodyPr/>
        <a:lstStyle/>
        <a:p>
          <a:endParaRPr lang="en-US"/>
        </a:p>
      </dgm:t>
    </dgm:pt>
    <dgm:pt modelId="{C533BB6C-4882-43CA-8F7A-6E24FEBB80DC}" type="pres">
      <dgm:prSet presAssocID="{47AFD894-96E5-42D3-9D82-39B336226AB4}" presName="descendantText" presStyleLbl="alignAcc1" presStyleIdx="1" presStyleCnt="3" custScaleX="94821" custScaleY="180408" custLinFactNeighborX="-2430" custLinFactNeighborY="-10864">
        <dgm:presLayoutVars>
          <dgm:bulletEnabled val="1"/>
        </dgm:presLayoutVars>
      </dgm:prSet>
      <dgm:spPr/>
      <dgm:t>
        <a:bodyPr/>
        <a:lstStyle/>
        <a:p>
          <a:endParaRPr lang="en-US"/>
        </a:p>
      </dgm:t>
    </dgm:pt>
    <dgm:pt modelId="{A5FE416C-09E0-4D67-986E-C9C0F427248C}" type="pres">
      <dgm:prSet presAssocID="{6CEA48E1-6C2C-454A-862C-40B755815821}" presName="sp" presStyleCnt="0"/>
      <dgm:spPr/>
    </dgm:pt>
    <dgm:pt modelId="{67F5B830-047A-4053-B459-39FD601D3EC5}" type="pres">
      <dgm:prSet presAssocID="{2B16BFE7-2334-4476-9D9D-8BB397181E6A}" presName="composite" presStyleCnt="0"/>
      <dgm:spPr/>
    </dgm:pt>
    <dgm:pt modelId="{E626A4A7-C269-4AF9-9BD7-4704D84ECB30}" type="pres">
      <dgm:prSet presAssocID="{2B16BFE7-2334-4476-9D9D-8BB397181E6A}" presName="parentText" presStyleLbl="alignNode1" presStyleIdx="2" presStyleCnt="3">
        <dgm:presLayoutVars>
          <dgm:chMax val="1"/>
          <dgm:bulletEnabled val="1"/>
        </dgm:presLayoutVars>
      </dgm:prSet>
      <dgm:spPr/>
      <dgm:t>
        <a:bodyPr/>
        <a:lstStyle/>
        <a:p>
          <a:endParaRPr lang="en-US"/>
        </a:p>
      </dgm:t>
    </dgm:pt>
    <dgm:pt modelId="{95BFD9BC-ADF8-4884-B711-C36D79C3C523}" type="pres">
      <dgm:prSet presAssocID="{2B16BFE7-2334-4476-9D9D-8BB397181E6A}" presName="descendantText" presStyleLbl="alignAcc1" presStyleIdx="2" presStyleCnt="3">
        <dgm:presLayoutVars>
          <dgm:bulletEnabled val="1"/>
        </dgm:presLayoutVars>
      </dgm:prSet>
      <dgm:spPr/>
      <dgm:t>
        <a:bodyPr/>
        <a:lstStyle/>
        <a:p>
          <a:endParaRPr lang="en-US"/>
        </a:p>
      </dgm:t>
    </dgm:pt>
  </dgm:ptLst>
  <dgm:cxnLst>
    <dgm:cxn modelId="{CA277AC7-E4A4-482F-8FCB-2AF37D9D42B0}" srcId="{22E13453-9CFF-48CB-B8F4-790D92A74BAE}" destId="{FFE89811-2502-4DA5-9DEF-58C0E8A3B614}" srcOrd="0" destOrd="0" parTransId="{2A491808-63E5-440C-8C37-BF992199D207}" sibTransId="{4BD2C45C-113F-4402-A40A-C2670A24E3E7}"/>
    <dgm:cxn modelId="{5168A8B5-1D5A-4655-9453-CDA0C19A1CD8}" type="presOf" srcId="{9E195462-83BE-4632-96F3-3E49FF5A50BE}" destId="{C533BB6C-4882-43CA-8F7A-6E24FEBB80DC}" srcOrd="0" destOrd="1" presId="urn:microsoft.com/office/officeart/2005/8/layout/chevron2"/>
    <dgm:cxn modelId="{221C42A5-1063-4599-99E3-3E106DA7FC1E}" type="presOf" srcId="{2B16BFE7-2334-4476-9D9D-8BB397181E6A}" destId="{E626A4A7-C269-4AF9-9BD7-4704D84ECB30}" srcOrd="0" destOrd="0" presId="urn:microsoft.com/office/officeart/2005/8/layout/chevron2"/>
    <dgm:cxn modelId="{2F995F82-D564-44CC-8CBD-91DEB6BF98D7}" type="presOf" srcId="{A9CE6704-2FAF-4382-944C-7C8E24879B39}" destId="{95BFD9BC-ADF8-4884-B711-C36D79C3C523}" srcOrd="0" destOrd="1" presId="urn:microsoft.com/office/officeart/2005/8/layout/chevron2"/>
    <dgm:cxn modelId="{8DB93341-8DC5-48BA-941E-7DF637BEAE15}" type="presOf" srcId="{1C7E9F7E-C7F5-41AA-865C-4DEF2A1111CC}" destId="{7F429D12-1DE9-40BB-8B98-7A7E3FE8013D}" srcOrd="0" destOrd="1" presId="urn:microsoft.com/office/officeart/2005/8/layout/chevron2"/>
    <dgm:cxn modelId="{4C1E3077-9FB1-4FDF-86E3-232A8100A8FD}" type="presOf" srcId="{5824DBF4-8B0C-489B-8FC6-F37E7489A833}" destId="{C533BB6C-4882-43CA-8F7A-6E24FEBB80DC}" srcOrd="0" destOrd="4" presId="urn:microsoft.com/office/officeart/2005/8/layout/chevron2"/>
    <dgm:cxn modelId="{420F4639-66BF-44F8-ACA1-3E58E0C286A4}" type="presOf" srcId="{7E41E187-7A78-4D00-90B9-D624CD3980A0}" destId="{C533BB6C-4882-43CA-8F7A-6E24FEBB80DC}" srcOrd="0" destOrd="6" presId="urn:microsoft.com/office/officeart/2005/8/layout/chevron2"/>
    <dgm:cxn modelId="{2B65052D-F115-4D60-8983-E73ADDC28EC6}" type="presOf" srcId="{13352461-219A-40B3-82DF-DFA1CC61C441}" destId="{C533BB6C-4882-43CA-8F7A-6E24FEBB80DC}" srcOrd="0" destOrd="0" presId="urn:microsoft.com/office/officeart/2005/8/layout/chevron2"/>
    <dgm:cxn modelId="{C2E31100-D567-42C2-B9DF-FA1BDFD15F42}" type="presOf" srcId="{85A1487B-58BD-4AF6-9E93-36AE9A26E439}" destId="{15F92E77-87C9-4E74-BF4C-EE85BE59CCD2}" srcOrd="0" destOrd="0" presId="urn:microsoft.com/office/officeart/2005/8/layout/chevron2"/>
    <dgm:cxn modelId="{33784BAE-D588-49D4-BB6F-59B8BCF650E7}" type="presOf" srcId="{A69D00C0-ED24-4EC2-8F47-31F4C17DC153}" destId="{95BFD9BC-ADF8-4884-B711-C36D79C3C523}" srcOrd="0" destOrd="2" presId="urn:microsoft.com/office/officeart/2005/8/layout/chevron2"/>
    <dgm:cxn modelId="{97AE9D69-6C76-4FCA-A880-A8636683D6E8}" type="presOf" srcId="{67A1859E-5E7D-431C-BDF2-D7E0C83DA639}" destId="{95BFD9BC-ADF8-4884-B711-C36D79C3C523}" srcOrd="0" destOrd="0" presId="urn:microsoft.com/office/officeart/2005/8/layout/chevron2"/>
    <dgm:cxn modelId="{140ADD65-1AA4-4C24-A9FA-1DC67198F0E9}" type="presOf" srcId="{22E13453-9CFF-48CB-B8F4-790D92A74BAE}" destId="{BF097F3F-2253-412A-84B3-A50E722B87E0}" srcOrd="0" destOrd="0" presId="urn:microsoft.com/office/officeart/2005/8/layout/chevron2"/>
    <dgm:cxn modelId="{BD71C7E1-415E-4708-99D0-7484ADEA7C5A}" srcId="{22E13453-9CFF-48CB-B8F4-790D92A74BAE}" destId="{1C7E9F7E-C7F5-41AA-865C-4DEF2A1111CC}" srcOrd="1" destOrd="0" parTransId="{EA55FAE9-36A0-434E-8C5B-1DB4F90FD124}" sibTransId="{6F4360AB-DC6C-48B0-AB60-6F830EBA3EA7}"/>
    <dgm:cxn modelId="{B15EB34F-CE32-4010-9E4E-46F24348BAA0}" srcId="{47AFD894-96E5-42D3-9D82-39B336226AB4}" destId="{615C8190-A493-401D-A319-52394D4B023C}" srcOrd="2" destOrd="0" parTransId="{4D52DBAE-B109-4F77-A8BC-F4540CFAF196}" sibTransId="{5AA3892D-BC97-49C0-95FE-FEEC4EC5D722}"/>
    <dgm:cxn modelId="{4F143069-6C5E-49E9-8B36-D0828279FC88}" srcId="{47AFD894-96E5-42D3-9D82-39B336226AB4}" destId="{7E41E187-7A78-4D00-90B9-D624CD3980A0}" srcOrd="6" destOrd="0" parTransId="{D893AAEF-F335-46E4-A1B3-AEC1646B9E6F}" sibTransId="{E819809B-EC1F-4787-B88A-04EB9131A5B9}"/>
    <dgm:cxn modelId="{5ABEB6A8-D461-40B1-9269-6CBE8B6FE197}" srcId="{47AFD894-96E5-42D3-9D82-39B336226AB4}" destId="{9E195462-83BE-4632-96F3-3E49FF5A50BE}" srcOrd="1" destOrd="0" parTransId="{676AE0D1-4465-4F63-8A99-9CC28A9574A7}" sibTransId="{5D2894FE-DB40-4531-ADA6-1CA036F33463}"/>
    <dgm:cxn modelId="{EB6D366B-37B4-44DA-A61A-5B919E3CE917}" srcId="{47AFD894-96E5-42D3-9D82-39B336226AB4}" destId="{2AA7B79A-1B8D-46C7-844C-A7C56B656DC4}" srcOrd="5" destOrd="0" parTransId="{B5FBA938-6C7E-45EE-A433-9E34536327FC}" sibTransId="{35938CC4-5671-4AFB-A470-ABC3E93B7382}"/>
    <dgm:cxn modelId="{A303CB7E-06B6-401B-85B1-4F5DC4CB0C2E}" srcId="{85A1487B-58BD-4AF6-9E93-36AE9A26E439}" destId="{2B16BFE7-2334-4476-9D9D-8BB397181E6A}" srcOrd="2" destOrd="0" parTransId="{40E09C2B-4658-42A0-B782-5E9ACCBA8B7F}" sibTransId="{8B9C90F2-96B2-4D06-A83A-8C1D2AD2346E}"/>
    <dgm:cxn modelId="{D7269DB5-B229-45ED-B292-7954B60DD1E3}" type="presOf" srcId="{615C8190-A493-401D-A319-52394D4B023C}" destId="{C533BB6C-4882-43CA-8F7A-6E24FEBB80DC}" srcOrd="0" destOrd="2" presId="urn:microsoft.com/office/officeart/2005/8/layout/chevron2"/>
    <dgm:cxn modelId="{2BAF6856-72FB-4330-8B66-8B94FEDB4408}" type="presOf" srcId="{2AA7B79A-1B8D-46C7-844C-A7C56B656DC4}" destId="{C533BB6C-4882-43CA-8F7A-6E24FEBB80DC}" srcOrd="0" destOrd="5" presId="urn:microsoft.com/office/officeart/2005/8/layout/chevron2"/>
    <dgm:cxn modelId="{7AAABFE2-C1B2-41F2-985E-62B6460EAC6C}" srcId="{85A1487B-58BD-4AF6-9E93-36AE9A26E439}" destId="{47AFD894-96E5-42D3-9D82-39B336226AB4}" srcOrd="1" destOrd="0" parTransId="{D71524F5-F245-4A13-A798-D24CF53191C0}" sibTransId="{6CEA48E1-6C2C-454A-862C-40B755815821}"/>
    <dgm:cxn modelId="{DA077B08-799E-4AB8-87F1-570B3A1C7937}" srcId="{47AFD894-96E5-42D3-9D82-39B336226AB4}" destId="{CFA00A27-CF3F-4C8A-A852-64C32E6FB35C}" srcOrd="3" destOrd="0" parTransId="{C5A22EC9-DAE2-48DA-959D-51817FB6A637}" sibTransId="{BD062D4E-2582-4024-89FB-C31F4BB1B2C9}"/>
    <dgm:cxn modelId="{1BC0EECF-E310-45B3-A53E-438DF3F5AB3B}" type="presOf" srcId="{FFE89811-2502-4DA5-9DEF-58C0E8A3B614}" destId="{7F429D12-1DE9-40BB-8B98-7A7E3FE8013D}" srcOrd="0" destOrd="0" presId="urn:microsoft.com/office/officeart/2005/8/layout/chevron2"/>
    <dgm:cxn modelId="{D58628C6-F262-4873-AAF6-FFBC55672165}" srcId="{47AFD894-96E5-42D3-9D82-39B336226AB4}" destId="{5824DBF4-8B0C-489B-8FC6-F37E7489A833}" srcOrd="4" destOrd="0" parTransId="{AB682119-7467-44F5-BD8B-7190C182F6A7}" sibTransId="{AD63A138-4916-48A8-BCD4-76DB5AF33CCD}"/>
    <dgm:cxn modelId="{2D17F2DF-5752-4408-AD1A-23250A41BA7F}" srcId="{47AFD894-96E5-42D3-9D82-39B336226AB4}" destId="{13352461-219A-40B3-82DF-DFA1CC61C441}" srcOrd="0" destOrd="0" parTransId="{519B9141-C915-4C55-80EA-C12E323CA315}" sibTransId="{7C22C9CC-C288-48D1-B84C-A2A3BE0AE9CC}"/>
    <dgm:cxn modelId="{5DDA3E4A-9E13-4DFF-9B85-94244BBF839C}" srcId="{85A1487B-58BD-4AF6-9E93-36AE9A26E439}" destId="{22E13453-9CFF-48CB-B8F4-790D92A74BAE}" srcOrd="0" destOrd="0" parTransId="{152D2924-6BDB-47C0-87A0-A39216E319FB}" sibTransId="{64120987-0527-416A-9632-5A68B37D9070}"/>
    <dgm:cxn modelId="{70B53FA2-5925-43AF-9374-2637453D3345}" type="presOf" srcId="{47AFD894-96E5-42D3-9D82-39B336226AB4}" destId="{CC6DAC30-205E-4AF8-B5C8-3F6F1E3BD2A4}" srcOrd="0" destOrd="0" presId="urn:microsoft.com/office/officeart/2005/8/layout/chevron2"/>
    <dgm:cxn modelId="{A0200EE3-E394-4BC4-B3D6-5BE98E39F8AD}" type="presOf" srcId="{CFA00A27-CF3F-4C8A-A852-64C32E6FB35C}" destId="{C533BB6C-4882-43CA-8F7A-6E24FEBB80DC}" srcOrd="0" destOrd="3" presId="urn:microsoft.com/office/officeart/2005/8/layout/chevron2"/>
    <dgm:cxn modelId="{EE930B80-CF79-49CA-B4F7-ED808A6770D2}" srcId="{2B16BFE7-2334-4476-9D9D-8BB397181E6A}" destId="{A69D00C0-ED24-4EC2-8F47-31F4C17DC153}" srcOrd="2" destOrd="0" parTransId="{8BC959C2-A52E-4748-A17A-5FCB0A44DCAA}" sibTransId="{C3E6A767-C6DA-467D-8E7F-A1A8D0AF3F6D}"/>
    <dgm:cxn modelId="{1D2F0BE8-338E-49E7-BD7B-14F7F800423E}" srcId="{2B16BFE7-2334-4476-9D9D-8BB397181E6A}" destId="{A9CE6704-2FAF-4382-944C-7C8E24879B39}" srcOrd="1" destOrd="0" parTransId="{52F49E60-9D8E-4CDC-A057-D5669D304D59}" sibTransId="{7D8DC2A9-6BE6-43C7-AB80-7104514AB066}"/>
    <dgm:cxn modelId="{F89E71C7-27FF-42B0-88C1-802E8FAA499D}" srcId="{2B16BFE7-2334-4476-9D9D-8BB397181E6A}" destId="{67A1859E-5E7D-431C-BDF2-D7E0C83DA639}" srcOrd="0" destOrd="0" parTransId="{6D3BEEE4-C16C-45A2-B04B-7336F4D89F80}" sibTransId="{477E302C-FC23-4EBE-8932-D661A86CB93D}"/>
    <dgm:cxn modelId="{15BD25FA-8149-4060-8504-F62B7499CF74}" type="presParOf" srcId="{15F92E77-87C9-4E74-BF4C-EE85BE59CCD2}" destId="{016E59B1-D687-4367-A70F-9C9CBB2762BC}" srcOrd="0" destOrd="0" presId="urn:microsoft.com/office/officeart/2005/8/layout/chevron2"/>
    <dgm:cxn modelId="{9F443F74-750E-44EE-90EF-016D9CC48450}" type="presParOf" srcId="{016E59B1-D687-4367-A70F-9C9CBB2762BC}" destId="{BF097F3F-2253-412A-84B3-A50E722B87E0}" srcOrd="0" destOrd="0" presId="urn:microsoft.com/office/officeart/2005/8/layout/chevron2"/>
    <dgm:cxn modelId="{7A49CED9-F316-4098-A94F-A9177C98889C}" type="presParOf" srcId="{016E59B1-D687-4367-A70F-9C9CBB2762BC}" destId="{7F429D12-1DE9-40BB-8B98-7A7E3FE8013D}" srcOrd="1" destOrd="0" presId="urn:microsoft.com/office/officeart/2005/8/layout/chevron2"/>
    <dgm:cxn modelId="{973FE0EE-5CB9-4E38-BFA7-80F2D9FB194C}" type="presParOf" srcId="{15F92E77-87C9-4E74-BF4C-EE85BE59CCD2}" destId="{3A78DF8B-F9DB-4B81-937E-5B94B742B887}" srcOrd="1" destOrd="0" presId="urn:microsoft.com/office/officeart/2005/8/layout/chevron2"/>
    <dgm:cxn modelId="{EDE418C5-7F70-43FB-BCE7-3C7A855AC0A4}" type="presParOf" srcId="{15F92E77-87C9-4E74-BF4C-EE85BE59CCD2}" destId="{0AA35D8D-BBE4-464D-B864-66F22775E2EB}" srcOrd="2" destOrd="0" presId="urn:microsoft.com/office/officeart/2005/8/layout/chevron2"/>
    <dgm:cxn modelId="{84E1343E-D00B-47A1-B371-A03932FE24F6}" type="presParOf" srcId="{0AA35D8D-BBE4-464D-B864-66F22775E2EB}" destId="{CC6DAC30-205E-4AF8-B5C8-3F6F1E3BD2A4}" srcOrd="0" destOrd="0" presId="urn:microsoft.com/office/officeart/2005/8/layout/chevron2"/>
    <dgm:cxn modelId="{04BE81A0-ED6F-4F75-B1A0-F090E73A8229}" type="presParOf" srcId="{0AA35D8D-BBE4-464D-B864-66F22775E2EB}" destId="{C533BB6C-4882-43CA-8F7A-6E24FEBB80DC}" srcOrd="1" destOrd="0" presId="urn:microsoft.com/office/officeart/2005/8/layout/chevron2"/>
    <dgm:cxn modelId="{87863E45-BD26-470A-8133-4DC972185719}" type="presParOf" srcId="{15F92E77-87C9-4E74-BF4C-EE85BE59CCD2}" destId="{A5FE416C-09E0-4D67-986E-C9C0F427248C}" srcOrd="3" destOrd="0" presId="urn:microsoft.com/office/officeart/2005/8/layout/chevron2"/>
    <dgm:cxn modelId="{2F187AA6-1BAB-4ADC-A7EF-9ABAFFA803F7}" type="presParOf" srcId="{15F92E77-87C9-4E74-BF4C-EE85BE59CCD2}" destId="{67F5B830-047A-4053-B459-39FD601D3EC5}" srcOrd="4" destOrd="0" presId="urn:microsoft.com/office/officeart/2005/8/layout/chevron2"/>
    <dgm:cxn modelId="{E12E845E-1D4B-463D-8191-E39129565CB7}" type="presParOf" srcId="{67F5B830-047A-4053-B459-39FD601D3EC5}" destId="{E626A4A7-C269-4AF9-9BD7-4704D84ECB30}" srcOrd="0" destOrd="0" presId="urn:microsoft.com/office/officeart/2005/8/layout/chevron2"/>
    <dgm:cxn modelId="{9232CD41-AFE0-41CB-9954-6AF3F77968DB}" type="presParOf" srcId="{67F5B830-047A-4053-B459-39FD601D3EC5}" destId="{95BFD9BC-ADF8-4884-B711-C36D79C3C5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6A9A9-F7AA-4E57-B055-F60D0A3863BF}">
      <dsp:nvSpPr>
        <dsp:cNvPr id="0" name=""/>
        <dsp:cNvSpPr/>
      </dsp:nvSpPr>
      <dsp:spPr>
        <a:xfrm rot="5400000">
          <a:off x="1056851"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02E2A-3F11-4FE7-A8E4-0B40991CA96A}">
      <dsp:nvSpPr>
        <dsp:cNvPr id="0" name=""/>
        <dsp:cNvSpPr/>
      </dsp:nvSpPr>
      <dsp:spPr>
        <a:xfrm>
          <a:off x="747004" y="25930"/>
          <a:ext cx="1968752" cy="1378062"/>
        </a:xfrm>
        <a:prstGeom prst="roundRect">
          <a:avLst>
            <a:gd name="adj" fmla="val 16670"/>
          </a:avLst>
        </a:prstGeom>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a:solidFill>
            <a:schemeClr val="tx1"/>
          </a:solid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2">
              <a:shade val="3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Standards</a:t>
          </a:r>
          <a:endParaRPr lang="en-US" sz="2800" kern="1200" dirty="0">
            <a:effectLst>
              <a:outerShdw blurRad="38100" dist="38100" dir="2700000" algn="tl">
                <a:srgbClr val="000000">
                  <a:alpha val="43137"/>
                </a:srgbClr>
              </a:outerShdw>
            </a:effectLst>
          </a:endParaRPr>
        </a:p>
      </dsp:txBody>
      <dsp:txXfrm>
        <a:off x="814288" y="93214"/>
        <a:ext cx="1834184" cy="1243494"/>
      </dsp:txXfrm>
    </dsp:sp>
    <dsp:sp modelId="{7A47B87E-0BF0-4A77-AF7F-2783202E98D0}">
      <dsp:nvSpPr>
        <dsp:cNvPr id="0" name=""/>
        <dsp:cNvSpPr/>
      </dsp:nvSpPr>
      <dsp:spPr>
        <a:xfrm>
          <a:off x="2715756"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E85AA33C-4B92-4552-B53A-417356563771}">
      <dsp:nvSpPr>
        <dsp:cNvPr id="0" name=""/>
        <dsp:cNvSpPr/>
      </dsp:nvSpPr>
      <dsp:spPr>
        <a:xfrm rot="5400000">
          <a:off x="2689156"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7FF87-FA7C-4E60-911D-BA9A998F8EB1}">
      <dsp:nvSpPr>
        <dsp:cNvPr id="0" name=""/>
        <dsp:cNvSpPr/>
      </dsp:nvSpPr>
      <dsp:spPr>
        <a:xfrm>
          <a:off x="2379309" y="1573950"/>
          <a:ext cx="1968752" cy="1378062"/>
        </a:xfrm>
        <a:prstGeom prst="roundRect">
          <a:avLst>
            <a:gd name="adj" fmla="val 16670"/>
          </a:avLst>
        </a:prstGeom>
        <a:gradFill rotWithShape="1">
          <a:gsLst>
            <a:gs pos="0">
              <a:schemeClr val="accent3"/>
            </a:gs>
            <a:gs pos="90000">
              <a:schemeClr val="accent3">
                <a:shade val="100000"/>
              </a:schemeClr>
            </a:gs>
            <a:gs pos="100000">
              <a:schemeClr val="accent3">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shade val="3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effectLst>
                <a:outerShdw blurRad="38100" dist="38100" dir="2700000" algn="tl">
                  <a:srgbClr val="000000">
                    <a:alpha val="43137"/>
                  </a:srgbClr>
                </a:outerShdw>
              </a:effectLst>
            </a:rPr>
            <a:t>Curriculum</a:t>
          </a:r>
          <a:endParaRPr lang="en-US" sz="2800" kern="1200" dirty="0">
            <a:solidFill>
              <a:schemeClr val="tx1"/>
            </a:solidFill>
            <a:effectLst>
              <a:outerShdw blurRad="38100" dist="38100" dir="2700000" algn="tl">
                <a:srgbClr val="000000">
                  <a:alpha val="43137"/>
                </a:srgbClr>
              </a:outerShdw>
            </a:effectLst>
          </a:endParaRPr>
        </a:p>
      </dsp:txBody>
      <dsp:txXfrm>
        <a:off x="2446593" y="1641234"/>
        <a:ext cx="1834184" cy="1243494"/>
      </dsp:txXfrm>
    </dsp:sp>
    <dsp:sp modelId="{958C007F-1AE8-4974-8E29-ED6909FDE54B}">
      <dsp:nvSpPr>
        <dsp:cNvPr id="0" name=""/>
        <dsp:cNvSpPr/>
      </dsp:nvSpPr>
      <dsp:spPr>
        <a:xfrm>
          <a:off x="4348061"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sp>
    <dsp:sp modelId="{8B14C9A4-7D9A-4C4F-BBFB-85C0AA517528}">
      <dsp:nvSpPr>
        <dsp:cNvPr id="0" name=""/>
        <dsp:cNvSpPr/>
      </dsp:nvSpPr>
      <dsp:spPr>
        <a:xfrm>
          <a:off x="4011614" y="3121969"/>
          <a:ext cx="1968752" cy="1378062"/>
        </a:xfrm>
        <a:prstGeom prst="roundRect">
          <a:avLst>
            <a:gd name="adj" fmla="val 16670"/>
          </a:avLst>
        </a:prstGeom>
        <a:solidFill>
          <a:srgbClr val="008080"/>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Instruction</a:t>
          </a:r>
          <a:endParaRPr lang="en-US" sz="2800" kern="1200" dirty="0">
            <a:effectLst>
              <a:outerShdw blurRad="38100" dist="38100" dir="2700000" algn="tl">
                <a:srgbClr val="000000">
                  <a:alpha val="43137"/>
                </a:srgbClr>
              </a:outerShdw>
            </a:effectLst>
          </a:endParaRPr>
        </a:p>
      </dsp:txBody>
      <dsp:txXfrm>
        <a:off x="4078898" y="3189253"/>
        <a:ext cx="1834184" cy="1243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F2569-7A91-4C13-BA35-67D512725555}">
      <dsp:nvSpPr>
        <dsp:cNvPr id="0" name=""/>
        <dsp:cNvSpPr/>
      </dsp:nvSpPr>
      <dsp:spPr>
        <a:xfrm rot="5400000">
          <a:off x="-249112" y="249662"/>
          <a:ext cx="1660750" cy="1162525"/>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Plan &amp; Develop</a:t>
          </a:r>
          <a:endParaRPr lang="en-US" sz="1600" kern="1200" dirty="0"/>
        </a:p>
      </dsp:txBody>
      <dsp:txXfrm rot="-5400000">
        <a:off x="1" y="581813"/>
        <a:ext cx="1162525" cy="498225"/>
      </dsp:txXfrm>
    </dsp:sp>
    <dsp:sp modelId="{31616263-AF87-4C39-B740-12BD5944DB5A}">
      <dsp:nvSpPr>
        <dsp:cNvPr id="0" name=""/>
        <dsp:cNvSpPr/>
      </dsp:nvSpPr>
      <dsp:spPr>
        <a:xfrm rot="5400000">
          <a:off x="4134506" y="-2971431"/>
          <a:ext cx="1079487" cy="7023450"/>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 Office of Competitive Grants and Awards and program managers meet to develop the rules, funding eligibility, application requirements, scoring rubric, and timeline.</a:t>
          </a:r>
          <a:endParaRPr lang="en-US" sz="2000" kern="1200" dirty="0"/>
        </a:p>
      </dsp:txBody>
      <dsp:txXfrm rot="-5400000">
        <a:off x="1162525" y="53246"/>
        <a:ext cx="6970754" cy="974095"/>
      </dsp:txXfrm>
    </dsp:sp>
    <dsp:sp modelId="{D6349F0E-B4F0-4C0D-A545-B55B93AB4990}">
      <dsp:nvSpPr>
        <dsp:cNvPr id="0" name=""/>
        <dsp:cNvSpPr/>
      </dsp:nvSpPr>
      <dsp:spPr>
        <a:xfrm rot="5400000">
          <a:off x="-249112" y="1716856"/>
          <a:ext cx="1660750" cy="1162525"/>
        </a:xfrm>
        <a:prstGeom prst="chevron">
          <a:avLst/>
        </a:prstGeom>
        <a:solidFill>
          <a:schemeClr val="accent4">
            <a:hueOff val="-4130094"/>
            <a:satOff val="-1729"/>
            <a:lumOff val="2452"/>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Release &amp; Publicize</a:t>
          </a:r>
          <a:endParaRPr lang="en-US" sz="1600" kern="1200" dirty="0"/>
        </a:p>
      </dsp:txBody>
      <dsp:txXfrm rot="-5400000">
        <a:off x="1" y="2049007"/>
        <a:ext cx="1162525" cy="498225"/>
      </dsp:txXfrm>
    </dsp:sp>
    <dsp:sp modelId="{003965A1-C838-46A2-AE14-98D0E431F930}">
      <dsp:nvSpPr>
        <dsp:cNvPr id="0" name=""/>
        <dsp:cNvSpPr/>
      </dsp:nvSpPr>
      <dsp:spPr>
        <a:xfrm rot="5400000">
          <a:off x="4134506" y="-1504237"/>
          <a:ext cx="1079487" cy="7023450"/>
        </a:xfrm>
        <a:prstGeom prst="round2SameRect">
          <a:avLst/>
        </a:prstGeom>
        <a:solidFill>
          <a:schemeClr val="lt1">
            <a:alpha val="90000"/>
            <a:hueOff val="0"/>
            <a:satOff val="0"/>
            <a:lumOff val="0"/>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After approval of the application, CDE releases applications in the </a:t>
          </a:r>
          <a:r>
            <a:rPr lang="en-US" sz="2000" i="1" kern="1200" dirty="0" smtClean="0"/>
            <a:t>Scoop</a:t>
          </a:r>
          <a:r>
            <a:rPr lang="en-US" sz="2000" kern="1200" dirty="0" smtClean="0"/>
            <a:t> and the program posts the application to its website and sends the application to its networks.</a:t>
          </a:r>
          <a:endParaRPr lang="en-US" sz="2000" kern="1200" dirty="0"/>
        </a:p>
      </dsp:txBody>
      <dsp:txXfrm rot="-5400000">
        <a:off x="1162525" y="1520440"/>
        <a:ext cx="6970754" cy="974095"/>
      </dsp:txXfrm>
    </dsp:sp>
    <dsp:sp modelId="{F2C028B1-F86A-4CA4-9CF6-24C9A34981E2}">
      <dsp:nvSpPr>
        <dsp:cNvPr id="0" name=""/>
        <dsp:cNvSpPr/>
      </dsp:nvSpPr>
      <dsp:spPr>
        <a:xfrm rot="5400000">
          <a:off x="-249112" y="3184051"/>
          <a:ext cx="1660750" cy="1162525"/>
        </a:xfrm>
        <a:prstGeom prst="chevron">
          <a:avLst/>
        </a:prstGeom>
        <a:solidFill>
          <a:schemeClr val="accent4">
            <a:hueOff val="-8260189"/>
            <a:satOff val="-3458"/>
            <a:lumOff val="4903"/>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Technical Assistance</a:t>
          </a:r>
        </a:p>
      </dsp:txBody>
      <dsp:txXfrm rot="-5400000">
        <a:off x="1" y="3516202"/>
        <a:ext cx="1162525" cy="498225"/>
      </dsp:txXfrm>
    </dsp:sp>
    <dsp:sp modelId="{68ABC1CA-4BC1-465A-83C9-BD2DEC99D316}">
      <dsp:nvSpPr>
        <dsp:cNvPr id="0" name=""/>
        <dsp:cNvSpPr/>
      </dsp:nvSpPr>
      <dsp:spPr>
        <a:xfrm rot="5400000">
          <a:off x="4134506" y="-37043"/>
          <a:ext cx="1079487" cy="7023450"/>
        </a:xfrm>
        <a:prstGeom prst="round2SameRect">
          <a:avLst/>
        </a:prstGeom>
        <a:solidFill>
          <a:schemeClr val="lt1">
            <a:alpha val="90000"/>
            <a:hueOff val="0"/>
            <a:satOff val="0"/>
            <a:lumOff val="0"/>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 CDE provides technical assistance to potential eligible applicants, including hosting a webinar, posting Q&amp;As, and answering questions. </a:t>
          </a:r>
        </a:p>
      </dsp:txBody>
      <dsp:txXfrm rot="-5400000">
        <a:off x="1162525" y="2987634"/>
        <a:ext cx="6970754" cy="974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F2569-7A91-4C13-BA35-67D512725555}">
      <dsp:nvSpPr>
        <dsp:cNvPr id="0" name=""/>
        <dsp:cNvSpPr/>
      </dsp:nvSpPr>
      <dsp:spPr>
        <a:xfrm rot="5400000">
          <a:off x="-253811" y="256543"/>
          <a:ext cx="1692077" cy="1184454"/>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CDE </a:t>
          </a:r>
          <a:br>
            <a:rPr lang="en-US" sz="1600" kern="1200" dirty="0" smtClean="0"/>
          </a:br>
          <a:r>
            <a:rPr lang="en-US" sz="1600" kern="1200" dirty="0" smtClean="0"/>
            <a:t>Review </a:t>
          </a:r>
          <a:endParaRPr lang="en-US" sz="1600" kern="1200" dirty="0"/>
        </a:p>
      </dsp:txBody>
      <dsp:txXfrm rot="-5400000">
        <a:off x="1" y="594958"/>
        <a:ext cx="1184454" cy="507623"/>
      </dsp:txXfrm>
    </dsp:sp>
    <dsp:sp modelId="{31616263-AF87-4C39-B740-12BD5944DB5A}">
      <dsp:nvSpPr>
        <dsp:cNvPr id="0" name=""/>
        <dsp:cNvSpPr/>
      </dsp:nvSpPr>
      <dsp:spPr>
        <a:xfrm rot="5400000">
          <a:off x="4135289" y="-2948103"/>
          <a:ext cx="1099850" cy="7001521"/>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CDE (CGA, program, grants fiscal) review applications for eligibility and inclusion of all required elements (signatures, electronic budget, etc.). Applications are then sent to peer reviewers.</a:t>
          </a:r>
          <a:endParaRPr lang="en-US" sz="1700" kern="1200" dirty="0"/>
        </a:p>
      </dsp:txBody>
      <dsp:txXfrm rot="-5400000">
        <a:off x="1184454" y="56422"/>
        <a:ext cx="6947831" cy="992470"/>
      </dsp:txXfrm>
    </dsp:sp>
    <dsp:sp modelId="{D6349F0E-B4F0-4C0D-A545-B55B93AB4990}">
      <dsp:nvSpPr>
        <dsp:cNvPr id="0" name=""/>
        <dsp:cNvSpPr/>
      </dsp:nvSpPr>
      <dsp:spPr>
        <a:xfrm rot="5400000">
          <a:off x="-253811" y="1755588"/>
          <a:ext cx="1692077" cy="1184454"/>
        </a:xfrm>
        <a:prstGeom prst="chevron">
          <a:avLst/>
        </a:prstGeom>
        <a:solidFill>
          <a:schemeClr val="accent4">
            <a:hueOff val="-4130094"/>
            <a:satOff val="-1729"/>
            <a:lumOff val="2452"/>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Peer </a:t>
          </a:r>
          <a:br>
            <a:rPr lang="en-US" sz="1600" kern="1200" dirty="0" smtClean="0"/>
          </a:br>
          <a:r>
            <a:rPr lang="en-US" sz="1600" kern="1200" dirty="0" smtClean="0"/>
            <a:t>Review</a:t>
          </a:r>
          <a:endParaRPr lang="en-US" sz="1600" kern="1200" dirty="0"/>
        </a:p>
      </dsp:txBody>
      <dsp:txXfrm rot="-5400000">
        <a:off x="1" y="2094003"/>
        <a:ext cx="1184454" cy="507623"/>
      </dsp:txXfrm>
    </dsp:sp>
    <dsp:sp modelId="{003965A1-C838-46A2-AE14-98D0E431F930}">
      <dsp:nvSpPr>
        <dsp:cNvPr id="0" name=""/>
        <dsp:cNvSpPr/>
      </dsp:nvSpPr>
      <dsp:spPr>
        <a:xfrm rot="5400000">
          <a:off x="4135289" y="-1449058"/>
          <a:ext cx="1099850" cy="7001521"/>
        </a:xfrm>
        <a:prstGeom prst="round2SameRect">
          <a:avLst/>
        </a:prstGeom>
        <a:solidFill>
          <a:schemeClr val="lt1">
            <a:alpha val="90000"/>
            <a:hueOff val="0"/>
            <a:satOff val="0"/>
            <a:lumOff val="0"/>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Peer reviewers individually review and score applications for quality and adherence to the rubric. Reviewers come together during an in-person team review day to discuss and reconcile scoring and </a:t>
          </a:r>
          <a:r>
            <a:rPr lang="en-US" sz="1700" kern="1200" smtClean="0"/>
            <a:t>make funding recommendations </a:t>
          </a:r>
          <a:r>
            <a:rPr lang="en-US" sz="1700" kern="1200" dirty="0" smtClean="0"/>
            <a:t>to CDE.</a:t>
          </a:r>
          <a:endParaRPr lang="en-US" sz="1700" kern="1200" dirty="0"/>
        </a:p>
      </dsp:txBody>
      <dsp:txXfrm rot="-5400000">
        <a:off x="1184454" y="1555467"/>
        <a:ext cx="6947831" cy="992470"/>
      </dsp:txXfrm>
    </dsp:sp>
    <dsp:sp modelId="{F2C028B1-F86A-4CA4-9CF6-24C9A34981E2}">
      <dsp:nvSpPr>
        <dsp:cNvPr id="0" name=""/>
        <dsp:cNvSpPr/>
      </dsp:nvSpPr>
      <dsp:spPr>
        <a:xfrm rot="5400000">
          <a:off x="-253811" y="3254633"/>
          <a:ext cx="1692077" cy="1184454"/>
        </a:xfrm>
        <a:prstGeom prst="chevron">
          <a:avLst/>
        </a:prstGeom>
        <a:solidFill>
          <a:schemeClr val="accent4">
            <a:hueOff val="-8260189"/>
            <a:satOff val="-3458"/>
            <a:lumOff val="4903"/>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Grants Awarded</a:t>
          </a:r>
        </a:p>
      </dsp:txBody>
      <dsp:txXfrm rot="-5400000">
        <a:off x="1" y="3593048"/>
        <a:ext cx="1184454" cy="507623"/>
      </dsp:txXfrm>
    </dsp:sp>
    <dsp:sp modelId="{68ABC1CA-4BC1-465A-83C9-BD2DEC99D316}">
      <dsp:nvSpPr>
        <dsp:cNvPr id="0" name=""/>
        <dsp:cNvSpPr/>
      </dsp:nvSpPr>
      <dsp:spPr>
        <a:xfrm rot="5400000">
          <a:off x="4135289" y="49985"/>
          <a:ext cx="1099850" cy="7001521"/>
        </a:xfrm>
        <a:prstGeom prst="round2SameRect">
          <a:avLst/>
        </a:prstGeom>
        <a:solidFill>
          <a:schemeClr val="lt1">
            <a:alpha val="90000"/>
            <a:hueOff val="0"/>
            <a:satOff val="0"/>
            <a:lumOff val="0"/>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700" kern="1200" dirty="0" smtClean="0"/>
            <a:t> CDE reviews peer scoring and feedback. Grants Fiscal reviews budgets. CDE finalizes feedback and sends award notifications. Applicant must send back all changes by specific date to be funded. </a:t>
          </a:r>
        </a:p>
      </dsp:txBody>
      <dsp:txXfrm rot="-5400000">
        <a:off x="1184454" y="3054510"/>
        <a:ext cx="6947831" cy="992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BD2F-E0C5-4CC2-A4BE-18512AC0CE01}">
      <dsp:nvSpPr>
        <dsp:cNvPr id="0" name=""/>
        <dsp:cNvSpPr/>
      </dsp:nvSpPr>
      <dsp:spPr>
        <a:xfrm>
          <a:off x="3429874" y="1433"/>
          <a:ext cx="1547651" cy="154765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Capacity Building</a:t>
          </a:r>
          <a:endParaRPr lang="en-US" sz="1500" kern="1200" dirty="0"/>
        </a:p>
      </dsp:txBody>
      <dsp:txXfrm>
        <a:off x="3656522" y="228081"/>
        <a:ext cx="1094355" cy="1094355"/>
      </dsp:txXfrm>
    </dsp:sp>
    <dsp:sp modelId="{9C8891FC-8D71-4C0C-A093-78F9E2686932}">
      <dsp:nvSpPr>
        <dsp:cNvPr id="0" name=""/>
        <dsp:cNvSpPr/>
      </dsp:nvSpPr>
      <dsp:spPr>
        <a:xfrm rot="2700000">
          <a:off x="4811214" y="1326737"/>
          <a:ext cx="410260" cy="52233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829238" y="1387688"/>
        <a:ext cx="287182" cy="313400"/>
      </dsp:txXfrm>
    </dsp:sp>
    <dsp:sp modelId="{5F736188-DDAC-41BA-869F-7CAB1B0F8323}">
      <dsp:nvSpPr>
        <dsp:cNvPr id="0" name=""/>
        <dsp:cNvSpPr/>
      </dsp:nvSpPr>
      <dsp:spPr>
        <a:xfrm>
          <a:off x="5071583" y="1643142"/>
          <a:ext cx="1547651" cy="1547651"/>
        </a:xfrm>
        <a:prstGeom prst="ellipse">
          <a:avLst/>
        </a:prstGeom>
        <a:solidFill>
          <a:schemeClr val="accent3">
            <a:hueOff val="4669837"/>
            <a:satOff val="-7892"/>
            <a:lumOff val="-614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Consolidated Application</a:t>
          </a:r>
          <a:endParaRPr lang="en-US" sz="1500" kern="1200" dirty="0"/>
        </a:p>
      </dsp:txBody>
      <dsp:txXfrm>
        <a:off x="5298231" y="1869790"/>
        <a:ext cx="1094355" cy="1094355"/>
      </dsp:txXfrm>
    </dsp:sp>
    <dsp:sp modelId="{6F3402EE-68B4-4DBD-B6F0-1F1E9366CF14}">
      <dsp:nvSpPr>
        <dsp:cNvPr id="0" name=""/>
        <dsp:cNvSpPr/>
      </dsp:nvSpPr>
      <dsp:spPr>
        <a:xfrm rot="8100000">
          <a:off x="4827634" y="2968446"/>
          <a:ext cx="410260" cy="522332"/>
        </a:xfrm>
        <a:prstGeom prst="rightArrow">
          <a:avLst>
            <a:gd name="adj1" fmla="val 60000"/>
            <a:gd name="adj2" fmla="val 50000"/>
          </a:avLst>
        </a:prstGeom>
        <a:solidFill>
          <a:schemeClr val="accent3">
            <a:hueOff val="4669837"/>
            <a:satOff val="-7892"/>
            <a:lumOff val="-6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932688" y="3029397"/>
        <a:ext cx="287182" cy="313400"/>
      </dsp:txXfrm>
    </dsp:sp>
    <dsp:sp modelId="{B3EB6CF9-F1AD-41EB-8177-2B2DE14F16D3}">
      <dsp:nvSpPr>
        <dsp:cNvPr id="0" name=""/>
        <dsp:cNvSpPr/>
      </dsp:nvSpPr>
      <dsp:spPr>
        <a:xfrm>
          <a:off x="3429874" y="3284851"/>
          <a:ext cx="1547651" cy="1547651"/>
        </a:xfrm>
        <a:prstGeom prst="ellipse">
          <a:avLst/>
        </a:prstGeom>
        <a:solidFill>
          <a:schemeClr val="accent3">
            <a:hueOff val="9339673"/>
            <a:satOff val="-15784"/>
            <a:lumOff val="-122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Universal Support and Monitoring</a:t>
          </a:r>
          <a:endParaRPr lang="en-US" sz="1500" kern="1200" dirty="0"/>
        </a:p>
      </dsp:txBody>
      <dsp:txXfrm>
        <a:off x="3656522" y="3511499"/>
        <a:ext cx="1094355" cy="1094355"/>
      </dsp:txXfrm>
    </dsp:sp>
    <dsp:sp modelId="{09648557-8B14-48F4-8D39-B91842AA19C9}">
      <dsp:nvSpPr>
        <dsp:cNvPr id="0" name=""/>
        <dsp:cNvSpPr/>
      </dsp:nvSpPr>
      <dsp:spPr>
        <a:xfrm rot="13500000">
          <a:off x="3185925" y="2984867"/>
          <a:ext cx="410260" cy="522332"/>
        </a:xfrm>
        <a:prstGeom prst="rightArrow">
          <a:avLst>
            <a:gd name="adj1" fmla="val 60000"/>
            <a:gd name="adj2" fmla="val 50000"/>
          </a:avLst>
        </a:prstGeom>
        <a:solidFill>
          <a:schemeClr val="accent3">
            <a:hueOff val="9339673"/>
            <a:satOff val="-15784"/>
            <a:lumOff val="-1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290979" y="3132848"/>
        <a:ext cx="287182" cy="313400"/>
      </dsp:txXfrm>
    </dsp:sp>
    <dsp:sp modelId="{1E6348E7-B87A-4444-9003-1F706C6A56B9}">
      <dsp:nvSpPr>
        <dsp:cNvPr id="0" name=""/>
        <dsp:cNvSpPr/>
      </dsp:nvSpPr>
      <dsp:spPr>
        <a:xfrm>
          <a:off x="1788165" y="1643142"/>
          <a:ext cx="1547651" cy="1547651"/>
        </a:xfrm>
        <a:prstGeom prst="ellipse">
          <a:avLst/>
        </a:prstGeom>
        <a:solidFill>
          <a:schemeClr val="accent3">
            <a:hueOff val="14009509"/>
            <a:satOff val="-23676"/>
            <a:lumOff val="-1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Risk Based Program Reviews</a:t>
          </a:r>
          <a:endParaRPr lang="en-US" sz="1500" kern="1200" dirty="0"/>
        </a:p>
      </dsp:txBody>
      <dsp:txXfrm>
        <a:off x="2014813" y="1869790"/>
        <a:ext cx="1094355" cy="1094355"/>
      </dsp:txXfrm>
    </dsp:sp>
    <dsp:sp modelId="{AD9A827E-66DD-48EF-AA2B-2F22CC07BFE8}">
      <dsp:nvSpPr>
        <dsp:cNvPr id="0" name=""/>
        <dsp:cNvSpPr/>
      </dsp:nvSpPr>
      <dsp:spPr>
        <a:xfrm rot="18900000">
          <a:off x="3169505" y="1343158"/>
          <a:ext cx="410260" cy="522332"/>
        </a:xfrm>
        <a:prstGeom prst="rightArrow">
          <a:avLst>
            <a:gd name="adj1" fmla="val 60000"/>
            <a:gd name="adj2" fmla="val 50000"/>
          </a:avLst>
        </a:prstGeom>
        <a:solidFill>
          <a:schemeClr val="accent3">
            <a:hueOff val="14009509"/>
            <a:satOff val="-23676"/>
            <a:lumOff val="-18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87529" y="1491139"/>
        <a:ext cx="287182" cy="313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3E2C-8B08-4ABC-BC34-894FB385EC59}">
      <dsp:nvSpPr>
        <dsp:cNvPr id="0" name=""/>
        <dsp:cNvSpPr/>
      </dsp:nvSpPr>
      <dsp:spPr>
        <a:xfrm>
          <a:off x="2192893" y="2652167"/>
          <a:ext cx="1710213" cy="1710213"/>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t>Building local capacity to plan and implement effective programs that are student centered.</a:t>
          </a:r>
          <a:endParaRPr lang="en-US" sz="1500" b="1" kern="1200" dirty="0"/>
        </a:p>
      </dsp:txBody>
      <dsp:txXfrm>
        <a:off x="2276379" y="2735653"/>
        <a:ext cx="1543241" cy="1543241"/>
      </dsp:txXfrm>
    </dsp:sp>
    <dsp:sp modelId="{4F7D1792-F76D-4A3B-A2A0-AA5413F89E81}">
      <dsp:nvSpPr>
        <dsp:cNvPr id="0" name=""/>
        <dsp:cNvSpPr/>
      </dsp:nvSpPr>
      <dsp:spPr>
        <a:xfrm rot="16200000">
          <a:off x="2448178" y="2052345"/>
          <a:ext cx="1199643" cy="0"/>
        </a:xfrm>
        <a:custGeom>
          <a:avLst/>
          <a:gdLst/>
          <a:ahLst/>
          <a:cxnLst/>
          <a:rect l="0" t="0" r="0" b="0"/>
          <a:pathLst>
            <a:path>
              <a:moveTo>
                <a:pt x="0" y="0"/>
              </a:moveTo>
              <a:lnTo>
                <a:pt x="1199643"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EFC14-F7C8-4CC9-AC50-802691C37201}">
      <dsp:nvSpPr>
        <dsp:cNvPr id="0" name=""/>
        <dsp:cNvSpPr/>
      </dsp:nvSpPr>
      <dsp:spPr>
        <a:xfrm>
          <a:off x="2475078" y="306680"/>
          <a:ext cx="1145843" cy="1145843"/>
        </a:xfrm>
        <a:prstGeom prst="roundRect">
          <a:avLst/>
        </a:prstGeom>
        <a:solidFill>
          <a:schemeClr val="accent3">
            <a:hueOff val="4669837"/>
            <a:satOff val="-7892"/>
            <a:lumOff val="-614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Self-service resources</a:t>
          </a:r>
          <a:endParaRPr lang="en-US" sz="1800" kern="1200" dirty="0"/>
        </a:p>
      </dsp:txBody>
      <dsp:txXfrm>
        <a:off x="2531013" y="362615"/>
        <a:ext cx="1033973" cy="1033973"/>
      </dsp:txXfrm>
    </dsp:sp>
    <dsp:sp modelId="{157050F2-8542-4CC9-880A-2FB82B9A700B}">
      <dsp:nvSpPr>
        <dsp:cNvPr id="0" name=""/>
        <dsp:cNvSpPr/>
      </dsp:nvSpPr>
      <dsp:spPr>
        <a:xfrm rot="1800000">
          <a:off x="3837544" y="4245652"/>
          <a:ext cx="978726" cy="0"/>
        </a:xfrm>
        <a:custGeom>
          <a:avLst/>
          <a:gdLst/>
          <a:ahLst/>
          <a:cxnLst/>
          <a:rect l="0" t="0" r="0" b="0"/>
          <a:pathLst>
            <a:path>
              <a:moveTo>
                <a:pt x="0" y="0"/>
              </a:moveTo>
              <a:lnTo>
                <a:pt x="978726"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71C31F-FF58-4BD0-A708-11C1B1D5CA40}">
      <dsp:nvSpPr>
        <dsp:cNvPr id="0" name=""/>
        <dsp:cNvSpPr/>
      </dsp:nvSpPr>
      <dsp:spPr>
        <a:xfrm>
          <a:off x="4750709" y="4248189"/>
          <a:ext cx="1145843" cy="1145843"/>
        </a:xfrm>
        <a:prstGeom prst="roundRect">
          <a:avLst/>
        </a:prstGeom>
        <a:solidFill>
          <a:schemeClr val="accent3">
            <a:hueOff val="9339673"/>
            <a:satOff val="-15784"/>
            <a:lumOff val="-122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Regular trainings</a:t>
          </a:r>
          <a:endParaRPr lang="en-US" sz="2000" kern="1200" dirty="0"/>
        </a:p>
      </dsp:txBody>
      <dsp:txXfrm>
        <a:off x="4806644" y="4304124"/>
        <a:ext cx="1033973" cy="1033973"/>
      </dsp:txXfrm>
    </dsp:sp>
    <dsp:sp modelId="{716D63B9-023B-4DC7-B5A0-2D5FA78FD3B4}">
      <dsp:nvSpPr>
        <dsp:cNvPr id="0" name=""/>
        <dsp:cNvSpPr/>
      </dsp:nvSpPr>
      <dsp:spPr>
        <a:xfrm rot="9000000">
          <a:off x="1279728" y="4245652"/>
          <a:ext cx="978726" cy="0"/>
        </a:xfrm>
        <a:custGeom>
          <a:avLst/>
          <a:gdLst/>
          <a:ahLst/>
          <a:cxnLst/>
          <a:rect l="0" t="0" r="0" b="0"/>
          <a:pathLst>
            <a:path>
              <a:moveTo>
                <a:pt x="0" y="0"/>
              </a:moveTo>
              <a:lnTo>
                <a:pt x="978726"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AC57A-5A8D-4D7D-9989-45C8DB1FF9E4}">
      <dsp:nvSpPr>
        <dsp:cNvPr id="0" name=""/>
        <dsp:cNvSpPr/>
      </dsp:nvSpPr>
      <dsp:spPr>
        <a:xfrm>
          <a:off x="199447" y="4248189"/>
          <a:ext cx="1145843" cy="1145843"/>
        </a:xfrm>
        <a:prstGeom prst="roundRect">
          <a:avLst/>
        </a:prstGeom>
        <a:solidFill>
          <a:schemeClr val="accent3">
            <a:hueOff val="14009509"/>
            <a:satOff val="-23676"/>
            <a:lumOff val="-1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Targeted Outreach</a:t>
          </a:r>
          <a:endParaRPr lang="en-US" sz="1900" kern="1200" dirty="0"/>
        </a:p>
      </dsp:txBody>
      <dsp:txXfrm>
        <a:off x="255382" y="4304124"/>
        <a:ext cx="1033973" cy="10339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B8FA-8BB1-41EE-9AE7-3C02026D14EB}">
      <dsp:nvSpPr>
        <dsp:cNvPr id="0" name=""/>
        <dsp:cNvSpPr/>
      </dsp:nvSpPr>
      <dsp:spPr>
        <a:xfrm rot="5400000">
          <a:off x="-303963" y="3961561"/>
          <a:ext cx="2026425" cy="1418497"/>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Targeted Outreach</a:t>
          </a:r>
          <a:endParaRPr lang="en-US" sz="2000" kern="1200" dirty="0"/>
        </a:p>
      </dsp:txBody>
      <dsp:txXfrm rot="-5400000">
        <a:off x="2" y="4366846"/>
        <a:ext cx="1418497" cy="607928"/>
      </dsp:txXfrm>
    </dsp:sp>
    <dsp:sp modelId="{7089E5EC-4FB8-4CE3-994E-116AA41C1D22}">
      <dsp:nvSpPr>
        <dsp:cNvPr id="0" name=""/>
        <dsp:cNvSpPr/>
      </dsp:nvSpPr>
      <dsp:spPr>
        <a:xfrm rot="5400000">
          <a:off x="3098660" y="-1679026"/>
          <a:ext cx="1317176" cy="4677502"/>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Program quick references</a:t>
          </a:r>
          <a:endParaRPr lang="en-US" sz="1200" kern="1200" dirty="0"/>
        </a:p>
        <a:p>
          <a:pPr marL="114300" lvl="1" indent="-114300" algn="l" defTabSz="533400">
            <a:lnSpc>
              <a:spcPct val="90000"/>
            </a:lnSpc>
            <a:spcBef>
              <a:spcPct val="0"/>
            </a:spcBef>
            <a:spcAft>
              <a:spcPct val="15000"/>
            </a:spcAft>
            <a:buChar char="••"/>
          </a:pPr>
          <a:r>
            <a:rPr lang="en-US" sz="1200" kern="1200" dirty="0" smtClean="0"/>
            <a:t>Planning tools</a:t>
          </a:r>
          <a:endParaRPr lang="en-US" sz="1200" kern="1200" dirty="0"/>
        </a:p>
        <a:p>
          <a:pPr marL="114300" lvl="1" indent="-114300" algn="l" defTabSz="533400">
            <a:lnSpc>
              <a:spcPct val="90000"/>
            </a:lnSpc>
            <a:spcBef>
              <a:spcPct val="0"/>
            </a:spcBef>
            <a:spcAft>
              <a:spcPct val="15000"/>
            </a:spcAft>
            <a:buChar char="••"/>
          </a:pPr>
          <a:r>
            <a:rPr lang="en-US" sz="1200" kern="1200" dirty="0" smtClean="0"/>
            <a:t>Needs assessment tools</a:t>
          </a:r>
          <a:endParaRPr lang="en-US" sz="1200" kern="1200" dirty="0"/>
        </a:p>
        <a:p>
          <a:pPr marL="114300" lvl="1" indent="-114300" algn="l" defTabSz="533400">
            <a:lnSpc>
              <a:spcPct val="90000"/>
            </a:lnSpc>
            <a:spcBef>
              <a:spcPct val="0"/>
            </a:spcBef>
            <a:spcAft>
              <a:spcPct val="15000"/>
            </a:spcAft>
            <a:buChar char="••"/>
          </a:pPr>
          <a:r>
            <a:rPr lang="en-US" sz="1200" kern="1200" dirty="0" smtClean="0"/>
            <a:t>Program rubrics</a:t>
          </a:r>
          <a:endParaRPr lang="en-US" sz="1200" kern="1200" dirty="0"/>
        </a:p>
        <a:p>
          <a:pPr marL="114300" lvl="1" indent="-114300" algn="l" defTabSz="533400">
            <a:lnSpc>
              <a:spcPct val="90000"/>
            </a:lnSpc>
            <a:spcBef>
              <a:spcPct val="0"/>
            </a:spcBef>
            <a:spcAft>
              <a:spcPct val="15000"/>
            </a:spcAft>
            <a:buChar char="••"/>
          </a:pPr>
          <a:r>
            <a:rPr lang="en-US" sz="1200" kern="1200" dirty="0" smtClean="0"/>
            <a:t>English Learner Guidebook</a:t>
          </a:r>
          <a:endParaRPr lang="en-US" sz="1200" kern="1200" dirty="0"/>
        </a:p>
        <a:p>
          <a:pPr marL="114300" lvl="1" indent="-114300" algn="l" defTabSz="533400">
            <a:lnSpc>
              <a:spcPct val="90000"/>
            </a:lnSpc>
            <a:spcBef>
              <a:spcPct val="0"/>
            </a:spcBef>
            <a:spcAft>
              <a:spcPct val="15000"/>
            </a:spcAft>
            <a:buChar char="••"/>
          </a:pPr>
          <a:r>
            <a:rPr lang="en-US" sz="1200" kern="1200" dirty="0" smtClean="0"/>
            <a:t>IN DEVELOPMENT: ESEA Grants Administration Handbook</a:t>
          </a:r>
          <a:endParaRPr lang="en-US" sz="1200" kern="1200" dirty="0"/>
        </a:p>
      </dsp:txBody>
      <dsp:txXfrm rot="-5400000">
        <a:off x="1418498" y="65435"/>
        <a:ext cx="4613203" cy="1188578"/>
      </dsp:txXfrm>
    </dsp:sp>
    <dsp:sp modelId="{FB954A09-4FCC-4D00-B98F-8BE1D5532107}">
      <dsp:nvSpPr>
        <dsp:cNvPr id="0" name=""/>
        <dsp:cNvSpPr/>
      </dsp:nvSpPr>
      <dsp:spPr>
        <a:xfrm rot="5400000">
          <a:off x="-303963" y="2141107"/>
          <a:ext cx="2026425" cy="1418497"/>
        </a:xfrm>
        <a:prstGeom prst="chevron">
          <a:avLst/>
        </a:prstGeom>
        <a:solidFill>
          <a:schemeClr val="accent4">
            <a:hueOff val="-4130094"/>
            <a:satOff val="-1729"/>
            <a:lumOff val="2452"/>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Regular trainings</a:t>
          </a:r>
          <a:endParaRPr lang="en-US" sz="2000" kern="1200" dirty="0"/>
        </a:p>
      </dsp:txBody>
      <dsp:txXfrm rot="-5400000">
        <a:off x="2" y="2546392"/>
        <a:ext cx="1418497" cy="607928"/>
      </dsp:txXfrm>
    </dsp:sp>
    <dsp:sp modelId="{5B2356AA-80B1-49BC-A0BF-957F4A54D5B6}">
      <dsp:nvSpPr>
        <dsp:cNvPr id="0" name=""/>
        <dsp:cNvSpPr/>
      </dsp:nvSpPr>
      <dsp:spPr>
        <a:xfrm rot="5400000">
          <a:off x="3098660" y="156980"/>
          <a:ext cx="1317176" cy="4677502"/>
        </a:xfrm>
        <a:prstGeom prst="round2SameRect">
          <a:avLst/>
        </a:prstGeom>
        <a:solidFill>
          <a:schemeClr val="lt1">
            <a:alpha val="90000"/>
            <a:hueOff val="0"/>
            <a:satOff val="0"/>
            <a:lumOff val="0"/>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ESEA Virtual Academy</a:t>
          </a:r>
          <a:endParaRPr lang="en-US" sz="1200" kern="1200" dirty="0"/>
        </a:p>
        <a:p>
          <a:pPr marL="114300" lvl="1" indent="-114300" algn="l" defTabSz="533400">
            <a:lnSpc>
              <a:spcPct val="90000"/>
            </a:lnSpc>
            <a:spcBef>
              <a:spcPct val="0"/>
            </a:spcBef>
            <a:spcAft>
              <a:spcPct val="15000"/>
            </a:spcAft>
            <a:buChar char="••"/>
          </a:pPr>
          <a:r>
            <a:rPr lang="en-US" sz="1200" kern="1200" dirty="0" smtClean="0"/>
            <a:t>Statewide ELD  Professional Learning Opportunities</a:t>
          </a:r>
          <a:endParaRPr lang="en-US" sz="1200" kern="1200" dirty="0"/>
        </a:p>
        <a:p>
          <a:pPr marL="114300" lvl="1" indent="-114300" algn="l" defTabSz="533400">
            <a:lnSpc>
              <a:spcPct val="90000"/>
            </a:lnSpc>
            <a:spcBef>
              <a:spcPct val="0"/>
            </a:spcBef>
            <a:spcAft>
              <a:spcPct val="15000"/>
            </a:spcAft>
            <a:buChar char="••"/>
          </a:pPr>
          <a:r>
            <a:rPr lang="en-US" sz="1200" kern="1200" dirty="0" smtClean="0"/>
            <a:t>Regional Network Meetings</a:t>
          </a:r>
          <a:endParaRPr lang="en-US" sz="1200" kern="1200" dirty="0"/>
        </a:p>
        <a:p>
          <a:pPr marL="114300" lvl="1" indent="-114300" algn="l" defTabSz="533400">
            <a:lnSpc>
              <a:spcPct val="90000"/>
            </a:lnSpc>
            <a:spcBef>
              <a:spcPct val="0"/>
            </a:spcBef>
            <a:spcAft>
              <a:spcPct val="15000"/>
            </a:spcAft>
            <a:buChar char="••"/>
          </a:pPr>
          <a:r>
            <a:rPr lang="en-US" sz="1200" kern="1200" dirty="0" smtClean="0"/>
            <a:t>Equity &amp; Excellence Conference</a:t>
          </a:r>
          <a:endParaRPr lang="en-US" sz="1200" kern="1200" dirty="0"/>
        </a:p>
      </dsp:txBody>
      <dsp:txXfrm rot="-5400000">
        <a:off x="1418498" y="1901442"/>
        <a:ext cx="4613203" cy="1188578"/>
      </dsp:txXfrm>
    </dsp:sp>
    <dsp:sp modelId="{4400F37B-1AA4-4189-9F02-9DEE6E524462}">
      <dsp:nvSpPr>
        <dsp:cNvPr id="0" name=""/>
        <dsp:cNvSpPr/>
      </dsp:nvSpPr>
      <dsp:spPr>
        <a:xfrm rot="5400000">
          <a:off x="-303963" y="355711"/>
          <a:ext cx="2026425" cy="1418497"/>
        </a:xfrm>
        <a:prstGeom prst="chevron">
          <a:avLst/>
        </a:prstGeom>
        <a:solidFill>
          <a:schemeClr val="accent4">
            <a:hueOff val="-8260189"/>
            <a:satOff val="-3458"/>
            <a:lumOff val="4903"/>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Self-service resources</a:t>
          </a:r>
          <a:endParaRPr lang="en-US" sz="2000" kern="1200" dirty="0"/>
        </a:p>
      </dsp:txBody>
      <dsp:txXfrm rot="-5400000">
        <a:off x="2" y="760996"/>
        <a:ext cx="1418497" cy="607928"/>
      </dsp:txXfrm>
    </dsp:sp>
    <dsp:sp modelId="{6774D8C2-0C1F-4C13-9E5A-DDC823B14A0D}">
      <dsp:nvSpPr>
        <dsp:cNvPr id="0" name=""/>
        <dsp:cNvSpPr/>
      </dsp:nvSpPr>
      <dsp:spPr>
        <a:xfrm rot="5400000">
          <a:off x="3098660" y="1992988"/>
          <a:ext cx="1317176" cy="4677502"/>
        </a:xfrm>
        <a:prstGeom prst="round2SameRect">
          <a:avLst/>
        </a:prstGeom>
        <a:solidFill>
          <a:schemeClr val="lt1">
            <a:alpha val="90000"/>
            <a:hueOff val="0"/>
            <a:satOff val="0"/>
            <a:lumOff val="0"/>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ELD Program Review</a:t>
          </a:r>
          <a:endParaRPr lang="en-US" sz="1200" kern="1200" dirty="0"/>
        </a:p>
        <a:p>
          <a:pPr marL="114300" lvl="1" indent="-114300" algn="l" defTabSz="533400">
            <a:lnSpc>
              <a:spcPct val="90000"/>
            </a:lnSpc>
            <a:spcBef>
              <a:spcPct val="0"/>
            </a:spcBef>
            <a:spcAft>
              <a:spcPct val="15000"/>
            </a:spcAft>
            <a:buChar char="••"/>
          </a:pPr>
          <a:r>
            <a:rPr lang="en-US" sz="1200" kern="1200" dirty="0" smtClean="0"/>
            <a:t>UIP review and feedback</a:t>
          </a:r>
          <a:endParaRPr lang="en-US" sz="1200" kern="1200" dirty="0"/>
        </a:p>
        <a:p>
          <a:pPr marL="114300" lvl="1" indent="-114300" algn="l" defTabSz="533400">
            <a:lnSpc>
              <a:spcPct val="90000"/>
            </a:lnSpc>
            <a:spcBef>
              <a:spcPct val="0"/>
            </a:spcBef>
            <a:spcAft>
              <a:spcPct val="15000"/>
            </a:spcAft>
            <a:buChar char="••"/>
          </a:pPr>
          <a:r>
            <a:rPr lang="en-US" sz="1200" kern="1200" dirty="0" smtClean="0"/>
            <a:t>Program planning support</a:t>
          </a:r>
          <a:endParaRPr lang="en-US" sz="1200" kern="1200" dirty="0"/>
        </a:p>
      </dsp:txBody>
      <dsp:txXfrm rot="-5400000">
        <a:off x="1418498" y="3737450"/>
        <a:ext cx="4613203" cy="1188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7F3F-2253-412A-84B3-A50E722B87E0}">
      <dsp:nvSpPr>
        <dsp:cNvPr id="0" name=""/>
        <dsp:cNvSpPr/>
      </dsp:nvSpPr>
      <dsp:spPr>
        <a:xfrm rot="5400000">
          <a:off x="-237419" y="297448"/>
          <a:ext cx="1582795" cy="1107957"/>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Tier 1</a:t>
          </a:r>
          <a:endParaRPr lang="en-US" sz="3100" kern="1200" dirty="0"/>
        </a:p>
      </dsp:txBody>
      <dsp:txXfrm rot="-5400000">
        <a:off x="1" y="614008"/>
        <a:ext cx="1107957" cy="474838"/>
      </dsp:txXfrm>
    </dsp:sp>
    <dsp:sp modelId="{7F429D12-1DE9-40BB-8B98-7A7E3FE8013D}">
      <dsp:nvSpPr>
        <dsp:cNvPr id="0" name=""/>
        <dsp:cNvSpPr/>
      </dsp:nvSpPr>
      <dsp:spPr>
        <a:xfrm rot="5400000">
          <a:off x="3089777" y="-1922318"/>
          <a:ext cx="1028817" cy="4975384"/>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Universal</a:t>
          </a:r>
          <a:r>
            <a:rPr lang="en-US" sz="2400" b="1" kern="1200" baseline="0" dirty="0" smtClean="0"/>
            <a:t> activities</a:t>
          </a:r>
          <a:endParaRPr lang="en-US" sz="2400" b="1" kern="1200" dirty="0"/>
        </a:p>
        <a:p>
          <a:pPr marL="228600" lvl="1" indent="-228600" algn="l" defTabSz="1066800">
            <a:lnSpc>
              <a:spcPct val="90000"/>
            </a:lnSpc>
            <a:spcBef>
              <a:spcPct val="0"/>
            </a:spcBef>
            <a:spcAft>
              <a:spcPct val="15000"/>
            </a:spcAft>
            <a:buChar char="••"/>
          </a:pPr>
          <a:r>
            <a:rPr lang="en-US" sz="2400" kern="1200" dirty="0" smtClean="0"/>
            <a:t>All LEAs (who accept funds)</a:t>
          </a:r>
          <a:endParaRPr lang="en-US" sz="2400" kern="1200" dirty="0"/>
        </a:p>
      </dsp:txBody>
      <dsp:txXfrm rot="-5400000">
        <a:off x="1116494" y="101188"/>
        <a:ext cx="4925161" cy="928371"/>
      </dsp:txXfrm>
    </dsp:sp>
    <dsp:sp modelId="{CC6DAC30-205E-4AF8-B5C8-3F6F1E3BD2A4}">
      <dsp:nvSpPr>
        <dsp:cNvPr id="0" name=""/>
        <dsp:cNvSpPr/>
      </dsp:nvSpPr>
      <dsp:spPr>
        <a:xfrm rot="5400000">
          <a:off x="-237419" y="2019388"/>
          <a:ext cx="1582795" cy="1107957"/>
        </a:xfrm>
        <a:prstGeom prst="chevron">
          <a:avLst/>
        </a:prstGeom>
        <a:solidFill>
          <a:schemeClr val="accent4">
            <a:hueOff val="-4130094"/>
            <a:satOff val="-1729"/>
            <a:lumOff val="2452"/>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smtClean="0"/>
            <a:t>Tier 2</a:t>
          </a:r>
          <a:endParaRPr lang="en-US" sz="3100" kern="1200" dirty="0"/>
        </a:p>
      </dsp:txBody>
      <dsp:txXfrm rot="-5400000">
        <a:off x="1" y="2335948"/>
        <a:ext cx="1107957" cy="474838"/>
      </dsp:txXfrm>
    </dsp:sp>
    <dsp:sp modelId="{C533BB6C-4882-43CA-8F7A-6E24FEBB80DC}">
      <dsp:nvSpPr>
        <dsp:cNvPr id="0" name=""/>
        <dsp:cNvSpPr/>
      </dsp:nvSpPr>
      <dsp:spPr>
        <a:xfrm rot="5400000">
          <a:off x="2733976" y="-258080"/>
          <a:ext cx="1856068" cy="5090980"/>
        </a:xfrm>
        <a:prstGeom prst="round2SameRect">
          <a:avLst/>
        </a:prstGeom>
        <a:solidFill>
          <a:schemeClr val="lt1">
            <a:alpha val="90000"/>
            <a:hueOff val="0"/>
            <a:satOff val="0"/>
            <a:lumOff val="0"/>
            <a:alphaOff val="0"/>
          </a:schemeClr>
        </a:solidFill>
        <a:ln w="19050" cap="flat" cmpd="sng" algn="ctr">
          <a:solidFill>
            <a:schemeClr val="accent4">
              <a:hueOff val="-4130094"/>
              <a:satOff val="-1729"/>
              <a:lumOff val="2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t>Targeted activities</a:t>
          </a:r>
          <a:endParaRPr lang="en-US" sz="1400" b="1"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rPr>
            <a:t>LEAs with Comprehensive Support Schools (CSI)</a:t>
          </a:r>
          <a:endParaRPr lang="en-US" sz="1400" kern="1200" dirty="0"/>
        </a:p>
        <a:p>
          <a:pPr marL="114300" lvl="1" indent="-114300" algn="l" defTabSz="622300">
            <a:lnSpc>
              <a:spcPct val="90000"/>
            </a:lnSpc>
            <a:spcBef>
              <a:spcPct val="0"/>
            </a:spcBef>
            <a:spcAft>
              <a:spcPct val="15000"/>
            </a:spcAft>
            <a:buChar char="••"/>
          </a:pPr>
          <a:r>
            <a:rPr lang="en-US" sz="1400" kern="1200" smtClean="0">
              <a:solidFill>
                <a:schemeClr val="tx1"/>
              </a:solidFill>
            </a:rPr>
            <a:t>LEAs with schools who have persistently underperforming subgroups (Targeted Support Schools)</a:t>
          </a: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LEAs with ESEA allocations above $2 million</a:t>
          </a:r>
        </a:p>
        <a:p>
          <a:pPr marL="114300" lvl="1" indent="-114300" algn="l" defTabSz="622300">
            <a:lnSpc>
              <a:spcPct val="90000"/>
            </a:lnSpc>
            <a:spcBef>
              <a:spcPct val="0"/>
            </a:spcBef>
            <a:spcAft>
              <a:spcPct val="15000"/>
            </a:spcAft>
            <a:buChar char="••"/>
          </a:pPr>
          <a:r>
            <a:rPr lang="en-US" sz="1400" kern="1200" dirty="0" smtClean="0">
              <a:solidFill>
                <a:schemeClr val="tx1"/>
              </a:solidFill>
            </a:rPr>
            <a:t>LEAs failing to meet ESEA fiscal requirements</a:t>
          </a:r>
        </a:p>
        <a:p>
          <a:pPr marL="114300" lvl="1" indent="-114300" algn="l" defTabSz="622300">
            <a:lnSpc>
              <a:spcPct val="90000"/>
            </a:lnSpc>
            <a:spcBef>
              <a:spcPct val="0"/>
            </a:spcBef>
            <a:spcAft>
              <a:spcPct val="15000"/>
            </a:spcAft>
            <a:buChar char="••"/>
          </a:pPr>
          <a:r>
            <a:rPr lang="en-US" sz="1400" kern="1200" dirty="0" smtClean="0">
              <a:solidFill>
                <a:schemeClr val="tx1"/>
              </a:solidFill>
            </a:rPr>
            <a:t>LEAs failing to meet application/reporting deadlines</a:t>
          </a:r>
        </a:p>
      </dsp:txBody>
      <dsp:txXfrm rot="-5400000">
        <a:off x="1116520" y="1449982"/>
        <a:ext cx="5000374" cy="1674856"/>
      </dsp:txXfrm>
    </dsp:sp>
    <dsp:sp modelId="{E626A4A7-C269-4AF9-9BD7-4704D84ECB30}">
      <dsp:nvSpPr>
        <dsp:cNvPr id="0" name=""/>
        <dsp:cNvSpPr/>
      </dsp:nvSpPr>
      <dsp:spPr>
        <a:xfrm rot="5400000">
          <a:off x="-237419" y="3533307"/>
          <a:ext cx="1582795" cy="1107957"/>
        </a:xfrm>
        <a:prstGeom prst="chevron">
          <a:avLst/>
        </a:prstGeom>
        <a:solidFill>
          <a:schemeClr val="accent4">
            <a:hueOff val="-8260189"/>
            <a:satOff val="-3458"/>
            <a:lumOff val="4903"/>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Tier 3</a:t>
          </a:r>
          <a:endParaRPr lang="en-US" sz="3100" kern="1200" dirty="0"/>
        </a:p>
      </dsp:txBody>
      <dsp:txXfrm rot="-5400000">
        <a:off x="1" y="3849867"/>
        <a:ext cx="1107957" cy="474838"/>
      </dsp:txXfrm>
    </dsp:sp>
    <dsp:sp modelId="{95BFD9BC-ADF8-4884-B711-C36D79C3C523}">
      <dsp:nvSpPr>
        <dsp:cNvPr id="0" name=""/>
        <dsp:cNvSpPr/>
      </dsp:nvSpPr>
      <dsp:spPr>
        <a:xfrm rot="5400000">
          <a:off x="3278069" y="1125775"/>
          <a:ext cx="1028817" cy="5369042"/>
        </a:xfrm>
        <a:prstGeom prst="round2SameRect">
          <a:avLst/>
        </a:prstGeom>
        <a:solidFill>
          <a:schemeClr val="lt1">
            <a:alpha val="90000"/>
            <a:hueOff val="0"/>
            <a:satOff val="0"/>
            <a:lumOff val="0"/>
            <a:alphaOff val="0"/>
          </a:schemeClr>
        </a:solidFill>
        <a:ln w="19050" cap="flat" cmpd="sng" algn="ctr">
          <a:solidFill>
            <a:schemeClr val="accent4">
              <a:hueOff val="-8260189"/>
              <a:satOff val="-3458"/>
              <a:lumOff val="4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Intensive Activities</a:t>
          </a:r>
          <a:endParaRPr lang="en-US" sz="1500" b="1" kern="1200" dirty="0"/>
        </a:p>
        <a:p>
          <a:pPr marL="114300" lvl="1" indent="-114300" algn="l" defTabSz="666750">
            <a:lnSpc>
              <a:spcPct val="90000"/>
            </a:lnSpc>
            <a:spcBef>
              <a:spcPct val="0"/>
            </a:spcBef>
            <a:spcAft>
              <a:spcPct val="15000"/>
            </a:spcAft>
            <a:buChar char="••"/>
          </a:pPr>
          <a:r>
            <a:rPr lang="en-US" sz="1500" b="0" kern="1200" dirty="0" smtClean="0">
              <a:latin typeface="+mn-lt"/>
            </a:rPr>
            <a:t>Priority Improvement and Turnaround LEAs</a:t>
          </a:r>
          <a:endParaRPr lang="en-US" sz="1500" kern="1200" dirty="0"/>
        </a:p>
        <a:p>
          <a:pPr marL="114300" lvl="1" indent="-114300" algn="l" defTabSz="666750">
            <a:lnSpc>
              <a:spcPct val="90000"/>
            </a:lnSpc>
            <a:spcBef>
              <a:spcPct val="0"/>
            </a:spcBef>
            <a:spcAft>
              <a:spcPct val="15000"/>
            </a:spcAft>
            <a:buChar char="••"/>
          </a:pPr>
          <a:r>
            <a:rPr lang="en-US" sz="1500" b="0" kern="1200" dirty="0" smtClean="0">
              <a:latin typeface="+mn-lt"/>
            </a:rPr>
            <a:t>LEAs with schools in the lowest five percent (Comprehensive Support Schools)</a:t>
          </a:r>
          <a:endParaRPr lang="en-US" sz="1500" kern="1200" dirty="0">
            <a:latin typeface="+mn-lt"/>
          </a:endParaRPr>
        </a:p>
      </dsp:txBody>
      <dsp:txXfrm rot="-5400000">
        <a:off x="1107957" y="3346111"/>
        <a:ext cx="5318819" cy="92837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0.91318</cdr:y>
    </cdr:from>
    <cdr:to>
      <cdr:x>0.20405</cdr:x>
      <cdr:y>1</cdr:y>
    </cdr:to>
    <cdr:sp macro="" textlink="">
      <cdr:nvSpPr>
        <cdr:cNvPr id="3" name="TextBox 1"/>
        <cdr:cNvSpPr txBox="1"/>
      </cdr:nvSpPr>
      <cdr:spPr>
        <a:xfrm xmlns:a="http://schemas.openxmlformats.org/drawingml/2006/main">
          <a:off x="-381000" y="4024293"/>
          <a:ext cx="1715530" cy="3826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solidFill>
                <a:schemeClr val="bg1">
                  <a:lumMod val="50000"/>
                </a:schemeClr>
              </a:solidFill>
            </a:rPr>
            <a:t>*  In millions</a:t>
          </a:r>
        </a:p>
        <a:p xmlns:a="http://schemas.openxmlformats.org/drawingml/2006/main">
          <a:r>
            <a:rPr lang="en-US" sz="1000" dirty="0" smtClean="0">
              <a:solidFill>
                <a:schemeClr val="bg1">
                  <a:lumMod val="50000"/>
                </a:schemeClr>
              </a:solidFill>
            </a:rPr>
            <a:t>** Not administered by CDE</a:t>
          </a:r>
          <a:endParaRPr lang="en-US" sz="1000" dirty="0">
            <a:solidFill>
              <a:schemeClr val="bg1">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0.86331</cdr:y>
    </cdr:from>
    <cdr:to>
      <cdr:x>0.19852</cdr:x>
      <cdr:y>0.9756</cdr:y>
    </cdr:to>
    <cdr:sp macro="" textlink="">
      <cdr:nvSpPr>
        <cdr:cNvPr id="2" name="TextBox 1"/>
        <cdr:cNvSpPr txBox="1"/>
      </cdr:nvSpPr>
      <cdr:spPr>
        <a:xfrm xmlns:a="http://schemas.openxmlformats.org/drawingml/2006/main">
          <a:off x="0" y="3924838"/>
          <a:ext cx="1705449" cy="5105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solidFill>
              <a:schemeClr val="bg1">
                <a:lumMod val="50000"/>
              </a:schemeClr>
            </a:solidFill>
          </a:endParaRPr>
        </a:p>
      </cdr:txBody>
    </cdr:sp>
  </cdr:relSizeAnchor>
  <cdr:relSizeAnchor xmlns:cdr="http://schemas.openxmlformats.org/drawingml/2006/chartDrawing">
    <cdr:from>
      <cdr:x>0.02516</cdr:x>
      <cdr:y>0.84538</cdr:y>
    </cdr:from>
    <cdr:to>
      <cdr:x>0.26055</cdr:x>
      <cdr:y>0.98366</cdr:y>
    </cdr:to>
    <cdr:sp macro="" textlink="">
      <cdr:nvSpPr>
        <cdr:cNvPr id="5" name="TextBox 1"/>
        <cdr:cNvSpPr txBox="1"/>
      </cdr:nvSpPr>
      <cdr:spPr>
        <a:xfrm xmlns:a="http://schemas.openxmlformats.org/drawingml/2006/main">
          <a:off x="216145" y="3843337"/>
          <a:ext cx="2022234" cy="628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dirty="0" smtClean="0">
              <a:solidFill>
                <a:schemeClr val="tx1"/>
              </a:solidFill>
            </a:rPr>
            <a:t>* In millions</a:t>
          </a:r>
          <a:endParaRPr lang="en-US" sz="11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0.02254</cdr:x>
      <cdr:y>0.91318</cdr:y>
    </cdr:from>
    <cdr:to>
      <cdr:x>0.22659</cdr:x>
      <cdr:y>1</cdr:y>
    </cdr:to>
    <cdr:sp macro="" textlink="">
      <cdr:nvSpPr>
        <cdr:cNvPr id="3" name="TextBox 1"/>
        <cdr:cNvSpPr txBox="1"/>
      </cdr:nvSpPr>
      <cdr:spPr>
        <a:xfrm xmlns:a="http://schemas.openxmlformats.org/drawingml/2006/main">
          <a:off x="189541" y="4024312"/>
          <a:ext cx="1715459" cy="3825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solidFill>
                <a:schemeClr val="bg1">
                  <a:lumMod val="50000"/>
                </a:schemeClr>
              </a:solidFill>
            </a:rPr>
            <a:t>*Using 16-17 Allocations</a:t>
          </a:r>
          <a:br>
            <a:rPr lang="en-US" sz="1000" dirty="0" smtClean="0">
              <a:solidFill>
                <a:schemeClr val="bg1">
                  <a:lumMod val="50000"/>
                </a:schemeClr>
              </a:solidFill>
            </a:rPr>
          </a:br>
          <a:r>
            <a:rPr lang="en-US" sz="1000" dirty="0" smtClean="0">
              <a:solidFill>
                <a:schemeClr val="bg1">
                  <a:lumMod val="50000"/>
                </a:schemeClr>
              </a:solidFill>
            </a:rPr>
            <a:t>  In millions</a:t>
          </a:r>
          <a:endParaRPr lang="en-US" sz="1000" dirty="0">
            <a:solidFill>
              <a:schemeClr val="bg1">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0.03862</cdr:x>
      <cdr:y>0.90219</cdr:y>
    </cdr:from>
    <cdr:to>
      <cdr:x>0.16984</cdr:x>
      <cdr:y>0.96308</cdr:y>
    </cdr:to>
    <cdr:sp macro="" textlink="">
      <cdr:nvSpPr>
        <cdr:cNvPr id="2" name="TextBox 1"/>
        <cdr:cNvSpPr txBox="1"/>
      </cdr:nvSpPr>
      <cdr:spPr>
        <a:xfrm xmlns:a="http://schemas.openxmlformats.org/drawingml/2006/main">
          <a:off x="324678" y="3975859"/>
          <a:ext cx="1103244" cy="2683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*In Millions</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0.02254</cdr:x>
      <cdr:y>0.91318</cdr:y>
    </cdr:from>
    <cdr:to>
      <cdr:x>0.22659</cdr:x>
      <cdr:y>1</cdr:y>
    </cdr:to>
    <cdr:sp macro="" textlink="">
      <cdr:nvSpPr>
        <cdr:cNvPr id="3" name="TextBox 1"/>
        <cdr:cNvSpPr txBox="1"/>
      </cdr:nvSpPr>
      <cdr:spPr>
        <a:xfrm xmlns:a="http://schemas.openxmlformats.org/drawingml/2006/main">
          <a:off x="189541" y="4024312"/>
          <a:ext cx="1715459" cy="3825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solidFill>
                <a:schemeClr val="bg1">
                  <a:lumMod val="50000"/>
                </a:schemeClr>
              </a:solidFill>
            </a:rPr>
            <a:t>*Using 16-17 Allocations</a:t>
          </a:r>
          <a:br>
            <a:rPr lang="en-US" sz="1000" dirty="0" smtClean="0">
              <a:solidFill>
                <a:schemeClr val="bg1">
                  <a:lumMod val="50000"/>
                </a:schemeClr>
              </a:solidFill>
            </a:rPr>
          </a:br>
          <a:r>
            <a:rPr lang="en-US" sz="1000" dirty="0" smtClean="0">
              <a:solidFill>
                <a:schemeClr val="bg1">
                  <a:lumMod val="50000"/>
                </a:schemeClr>
              </a:solidFill>
            </a:rPr>
            <a:t>  In millions</a:t>
          </a:r>
          <a:endParaRPr lang="en-US" sz="1000" dirty="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B76352D-11E6-4030-BA77-8596DE94C118}" type="datetime1">
              <a:rPr lang="en-US" smtClean="0"/>
              <a:t>11/6/2016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37C891C-2526-4869-AA89-A93D11ACC9A5}" type="datetime1">
              <a:rPr lang="en-US" smtClean="0"/>
              <a:t>11/6/2016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292515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FF83-A478-4075-9902-82B2D45CC5D9}" type="slidenum">
              <a:rPr lang="en-US" smtClean="0"/>
              <a:t>24</a:t>
            </a:fld>
            <a:endParaRPr lang="en-US"/>
          </a:p>
        </p:txBody>
      </p:sp>
    </p:spTree>
    <p:extLst>
      <p:ext uri="{BB962C8B-B14F-4D97-AF65-F5344CB8AC3E}">
        <p14:creationId xmlns:p14="http://schemas.microsoft.com/office/powerpoint/2010/main" val="306642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6238" indent="-233277">
              <a:buClr>
                <a:srgbClr val="478AC8"/>
              </a:buClr>
              <a:buSzPct val="108333"/>
              <a:buFont typeface="Wingdings"/>
              <a:buChar char=""/>
              <a:tabLst>
                <a:tab pos="246238" algn="l"/>
              </a:tabLst>
            </a:pPr>
            <a:r>
              <a:rPr lang="en-US" sz="2000" b="1" dirty="0">
                <a:solidFill>
                  <a:schemeClr val="tx1">
                    <a:lumMod val="65000"/>
                    <a:lumOff val="35000"/>
                  </a:schemeClr>
                </a:solidFill>
              </a:rPr>
              <a:t>Under the guidance of the State Board of Education, the Colorado Department of Education (CDE) will utilize a Hub/Spoke Committee structure for ESSA state plan development</a:t>
            </a:r>
            <a:r>
              <a:rPr lang="en-US" dirty="0">
                <a:solidFill>
                  <a:schemeClr val="tx1">
                    <a:lumMod val="65000"/>
                    <a:lumOff val="35000"/>
                  </a:schemeClr>
                </a:solidFill>
              </a:rPr>
              <a:t>. </a:t>
            </a:r>
          </a:p>
          <a:p>
            <a:pPr marL="1179347" lvl="2" indent="-233277">
              <a:buClr>
                <a:srgbClr val="478AC8"/>
              </a:buClr>
              <a:buSzPct val="108333"/>
              <a:buFont typeface="Wingdings"/>
              <a:buChar char=""/>
              <a:tabLst>
                <a:tab pos="246238" algn="l"/>
              </a:tabLst>
            </a:pPr>
            <a:r>
              <a:rPr lang="en-US" dirty="0">
                <a:solidFill>
                  <a:schemeClr val="tx1">
                    <a:lumMod val="65000"/>
                    <a:lumOff val="35000"/>
                  </a:schemeClr>
                </a:solidFill>
              </a:rPr>
              <a:t>A formal, central Hub Committee that will have an oversight role in the development of a draft of our state plan to be submitted to the State Board in early 2017.</a:t>
            </a:r>
          </a:p>
          <a:p>
            <a:pPr marL="1179347" lvl="2" indent="-233277">
              <a:buClr>
                <a:srgbClr val="478AC8"/>
              </a:buClr>
              <a:buSzPct val="108333"/>
              <a:buFont typeface="Wingdings"/>
              <a:buChar char=""/>
              <a:tabLst>
                <a:tab pos="246238" algn="l"/>
              </a:tabLst>
            </a:pPr>
            <a:r>
              <a:rPr lang="en-US" dirty="0">
                <a:solidFill>
                  <a:schemeClr val="tx1">
                    <a:lumMod val="65000"/>
                    <a:lumOff val="35000"/>
                  </a:schemeClr>
                </a:solidFill>
              </a:rPr>
              <a:t>ESSA topical spoke committees will be responsible for developing and appropriately vetting sections of the state plan. </a:t>
            </a:r>
          </a:p>
          <a:p>
            <a:pPr marL="246238" indent="-233277">
              <a:buClr>
                <a:srgbClr val="478AC8"/>
              </a:buClr>
              <a:buSzPct val="108333"/>
              <a:buFont typeface="Wingdings"/>
              <a:buChar char=""/>
              <a:tabLst>
                <a:tab pos="246238" algn="l"/>
              </a:tabLst>
            </a:pPr>
            <a:r>
              <a:rPr lang="en-US" sz="2000" b="1" dirty="0">
                <a:solidFill>
                  <a:schemeClr val="tx1">
                    <a:lumMod val="65000"/>
                    <a:lumOff val="35000"/>
                  </a:schemeClr>
                </a:solidFill>
                <a:cs typeface="Calibri"/>
              </a:rPr>
              <a:t>Spoke committees</a:t>
            </a:r>
          </a:p>
          <a:p>
            <a:pPr marL="712792" lvl="1" indent="-233277">
              <a:buClr>
                <a:srgbClr val="478AC8"/>
              </a:buClr>
              <a:buSzPct val="108333"/>
              <a:buFont typeface="Wingdings"/>
              <a:buChar char=""/>
              <a:tabLst>
                <a:tab pos="246238" algn="l"/>
              </a:tabLst>
            </a:pPr>
            <a:r>
              <a:rPr lang="en-US" dirty="0">
                <a:solidFill>
                  <a:schemeClr val="tx1">
                    <a:lumMod val="65000"/>
                    <a:lumOff val="35000"/>
                  </a:schemeClr>
                </a:solidFill>
                <a:cs typeface="Calibri"/>
              </a:rPr>
              <a:t>Standards Committee</a:t>
            </a:r>
          </a:p>
          <a:p>
            <a:pPr marL="712792" lvl="1" indent="-233277">
              <a:buClr>
                <a:srgbClr val="478AC8"/>
              </a:buClr>
              <a:buSzPct val="108333"/>
              <a:buFont typeface="Wingdings"/>
              <a:buChar char=""/>
              <a:tabLst>
                <a:tab pos="246238" algn="l"/>
              </a:tabLst>
            </a:pPr>
            <a:r>
              <a:rPr lang="en-US" dirty="0">
                <a:solidFill>
                  <a:schemeClr val="tx1">
                    <a:lumMod val="65000"/>
                    <a:lumOff val="35000"/>
                  </a:schemeClr>
                </a:solidFill>
                <a:cs typeface="Calibri"/>
              </a:rPr>
              <a:t>Assessment Committee</a:t>
            </a:r>
          </a:p>
          <a:p>
            <a:pPr marL="712792" lvl="1" indent="-233277">
              <a:buClr>
                <a:srgbClr val="478AC8"/>
              </a:buClr>
              <a:buSzPct val="108333"/>
              <a:buFont typeface="Wingdings"/>
              <a:buChar char=""/>
              <a:tabLst>
                <a:tab pos="246238" algn="l"/>
              </a:tabLst>
            </a:pPr>
            <a:r>
              <a:rPr lang="en-US" dirty="0">
                <a:solidFill>
                  <a:schemeClr val="tx1">
                    <a:lumMod val="65000"/>
                    <a:lumOff val="35000"/>
                  </a:schemeClr>
                </a:solidFill>
                <a:cs typeface="Calibri"/>
              </a:rPr>
              <a:t>Accountability Committee</a:t>
            </a:r>
          </a:p>
          <a:p>
            <a:pPr marL="712792" lvl="1" indent="-233277">
              <a:buClr>
                <a:srgbClr val="478AC8"/>
              </a:buClr>
              <a:buSzPct val="108333"/>
              <a:buFont typeface="Wingdings"/>
              <a:buChar char=""/>
              <a:tabLst>
                <a:tab pos="246238" algn="l"/>
              </a:tabLst>
            </a:pPr>
            <a:r>
              <a:rPr lang="en-US" b="0" i="0" dirty="0">
                <a:solidFill>
                  <a:schemeClr val="tx1">
                    <a:lumMod val="65000"/>
                    <a:lumOff val="35000"/>
                  </a:schemeClr>
                </a:solidFill>
                <a:cs typeface="Calibri"/>
              </a:rPr>
              <a:t>Effective Instruction and Leadership Committee</a:t>
            </a:r>
          </a:p>
          <a:p>
            <a:pPr marL="712792" lvl="1" indent="-233277">
              <a:buClr>
                <a:srgbClr val="478AC8"/>
              </a:buClr>
              <a:buSzPct val="108333"/>
              <a:buFont typeface="Wingdings"/>
              <a:buChar char=""/>
              <a:tabLst>
                <a:tab pos="246238" algn="l"/>
              </a:tabLst>
            </a:pPr>
            <a:r>
              <a:rPr lang="en-US" dirty="0">
                <a:solidFill>
                  <a:schemeClr val="tx1">
                    <a:lumMod val="65000"/>
                    <a:lumOff val="35000"/>
                  </a:schemeClr>
                </a:solidFill>
                <a:cs typeface="Calibri"/>
              </a:rPr>
              <a:t>School Improvement Committee</a:t>
            </a:r>
          </a:p>
          <a:p>
            <a:pPr marL="712792" lvl="1" indent="-233277">
              <a:buClr>
                <a:srgbClr val="478AC8"/>
              </a:buClr>
              <a:buSzPct val="108333"/>
              <a:buFont typeface="Wingdings"/>
              <a:buChar char=""/>
              <a:tabLst>
                <a:tab pos="246238" algn="l"/>
              </a:tabLst>
            </a:pPr>
            <a:r>
              <a:rPr lang="en-US" b="1" i="1" dirty="0">
                <a:solidFill>
                  <a:schemeClr val="tx1">
                    <a:lumMod val="65000"/>
                    <a:lumOff val="35000"/>
                  </a:schemeClr>
                </a:solidFill>
                <a:cs typeface="Calibri"/>
              </a:rPr>
              <a:t>Title Program Plans/Assurances Committee</a:t>
            </a:r>
          </a:p>
          <a:p>
            <a:pPr marL="712792" lvl="1" indent="-233277">
              <a:buClr>
                <a:srgbClr val="478AC8"/>
              </a:buClr>
              <a:buSzPct val="108333"/>
              <a:buFont typeface="Wingdings"/>
              <a:buChar char=""/>
              <a:tabLst>
                <a:tab pos="246238" algn="l"/>
              </a:tabLst>
            </a:pPr>
            <a:r>
              <a:rPr lang="en-US" dirty="0">
                <a:solidFill>
                  <a:schemeClr val="tx1">
                    <a:lumMod val="65000"/>
                    <a:lumOff val="35000"/>
                  </a:schemeClr>
                </a:solidFill>
                <a:cs typeface="Calibri"/>
              </a:rPr>
              <a:t>Stakeholder Consultation/Program Coordination Committee</a:t>
            </a:r>
          </a:p>
          <a:p>
            <a:pPr marL="712792" lvl="1" indent="-233277">
              <a:buClr>
                <a:srgbClr val="478AC8"/>
              </a:buClr>
              <a:buSzPct val="108333"/>
              <a:buFont typeface="Wingdings"/>
              <a:buChar char=""/>
              <a:tabLst>
                <a:tab pos="246238" algn="l"/>
              </a:tabLst>
            </a:pPr>
            <a:endParaRPr lang="en-US" dirty="0">
              <a:solidFill>
                <a:schemeClr val="tx1">
                  <a:lumMod val="65000"/>
                  <a:lumOff val="35000"/>
                </a:schemeClr>
              </a:solidFill>
            </a:endParaRPr>
          </a:p>
          <a:p>
            <a:pPr marL="712792" lvl="1" indent="-233277">
              <a:buClr>
                <a:srgbClr val="478AC8"/>
              </a:buClr>
              <a:buSzPct val="108333"/>
              <a:buFont typeface="Wingdings"/>
              <a:buChar char=""/>
              <a:tabLst>
                <a:tab pos="246238" algn="l"/>
              </a:tabLst>
            </a:pPr>
            <a:endParaRPr lang="en-US" b="1"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4A1CFF83-A478-4075-9902-82B2D45CC5D9}" type="slidenum">
              <a:rPr lang="en-US" smtClean="0"/>
              <a:t>25</a:t>
            </a:fld>
            <a:endParaRPr lang="en-US"/>
          </a:p>
        </p:txBody>
      </p:sp>
    </p:spTree>
    <p:extLst>
      <p:ext uri="{BB962C8B-B14F-4D97-AF65-F5344CB8AC3E}">
        <p14:creationId xmlns:p14="http://schemas.microsoft.com/office/powerpoint/2010/main" val="265105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359527A-8B9E-45A5-8E36-1CE07CEE30EE}"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334085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47EB1F3-72E2-4C6B-B940-428B414A9E3F}"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340027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CFF83-A478-4075-9902-82B2D45CC5D9}" type="slidenum">
              <a:rPr lang="en-US" smtClean="0"/>
              <a:t>28</a:t>
            </a:fld>
            <a:endParaRPr lang="en-US"/>
          </a:p>
        </p:txBody>
      </p:sp>
    </p:spTree>
    <p:extLst>
      <p:ext uri="{BB962C8B-B14F-4D97-AF65-F5344CB8AC3E}">
        <p14:creationId xmlns:p14="http://schemas.microsoft.com/office/powerpoint/2010/main" val="277785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15BE581-82B3-4668-B3DE-151DD2264A7C}"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2557615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417647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2860123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success rate: of the grants they applied for, they were awarded every one.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171099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smtClean="0"/>
              <a:t>CDE has utilized a regional approach in delivering Migrant Services across the State.  There are five Migrant Regions to serve all school districts. </a:t>
            </a:r>
          </a:p>
          <a:p>
            <a:pPr eaLnBrk="1" hangingPunct="1">
              <a:lnSpc>
                <a:spcPct val="90000"/>
              </a:lnSpc>
              <a:buFontTx/>
              <a:buNone/>
            </a:pPr>
            <a:endParaRPr lang="en-US" altLang="en-US" sz="1200" dirty="0" smtClean="0"/>
          </a:p>
          <a:p>
            <a:pPr eaLnBrk="1" hangingPunct="1">
              <a:lnSpc>
                <a:spcPct val="90000"/>
              </a:lnSpc>
            </a:pPr>
            <a:r>
              <a:rPr lang="en-US" altLang="en-US" sz="1200" dirty="0" smtClean="0"/>
              <a:t>All identified migrant students located within the boundaries of each Region will be served directly by the Regional office or by a participating school district.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54</a:t>
            </a:fld>
            <a:endParaRPr lang="en-US"/>
          </a:p>
        </p:txBody>
      </p:sp>
    </p:spTree>
    <p:extLst>
      <p:ext uri="{BB962C8B-B14F-4D97-AF65-F5344CB8AC3E}">
        <p14:creationId xmlns:p14="http://schemas.microsoft.com/office/powerpoint/2010/main" val="126203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414969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60</a:t>
            </a:fld>
            <a:endParaRPr lang="en-US"/>
          </a:p>
        </p:txBody>
      </p:sp>
    </p:spTree>
    <p:extLst>
      <p:ext uri="{BB962C8B-B14F-4D97-AF65-F5344CB8AC3E}">
        <p14:creationId xmlns:p14="http://schemas.microsoft.com/office/powerpoint/2010/main" val="120338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ECB2B-B670-419C-9CD1-850A768A3772}" type="slidenum">
              <a:rPr lang="en-US" smtClean="0"/>
              <a:t>68</a:t>
            </a:fld>
            <a:endParaRPr lang="en-US"/>
          </a:p>
        </p:txBody>
      </p:sp>
    </p:spTree>
    <p:extLst>
      <p:ext uri="{BB962C8B-B14F-4D97-AF65-F5344CB8AC3E}">
        <p14:creationId xmlns:p14="http://schemas.microsoft.com/office/powerpoint/2010/main" val="3062757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11/6/2016</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58977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Date Placeholder 4"/>
          <p:cNvSpPr>
            <a:spLocks noGrp="1"/>
          </p:cNvSpPr>
          <p:nvPr>
            <p:ph type="dt" idx="11"/>
          </p:nvPr>
        </p:nvSpPr>
        <p:spPr/>
        <p:txBody>
          <a:bodyPr/>
          <a:lstStyle/>
          <a:p>
            <a:fld id="{DAFA42EF-827B-4A2F-BCEF-400303B657E5}" type="datetime1">
              <a:rPr lang="en-US" smtClean="0"/>
              <a:t>11/6/2016</a:t>
            </a:fld>
            <a:endParaRPr lang="en-US" dirty="0"/>
          </a:p>
        </p:txBody>
      </p:sp>
      <p:sp>
        <p:nvSpPr>
          <p:cNvPr id="6" name="Footer Placeholder 5"/>
          <p:cNvSpPr>
            <a:spLocks noGrp="1"/>
          </p:cNvSpPr>
          <p:nvPr>
            <p:ph type="ftr" sz="quarter" idx="12"/>
          </p:nvPr>
        </p:nvSpPr>
        <p:spPr/>
        <p:txBody>
          <a:bodyPr/>
          <a:lstStyle/>
          <a:p>
            <a:r>
              <a:rPr lang="en-US" smtClean="0"/>
              <a:t>DRAFT</a:t>
            </a:r>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70</a:t>
            </a:fld>
            <a:endParaRPr lang="en-US" dirty="0"/>
          </a:p>
        </p:txBody>
      </p:sp>
    </p:spTree>
    <p:extLst>
      <p:ext uri="{BB962C8B-B14F-4D97-AF65-F5344CB8AC3E}">
        <p14:creationId xmlns:p14="http://schemas.microsoft.com/office/powerpoint/2010/main" val="2267643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Date Placeholder 4"/>
          <p:cNvSpPr>
            <a:spLocks noGrp="1"/>
          </p:cNvSpPr>
          <p:nvPr>
            <p:ph type="dt" idx="11"/>
          </p:nvPr>
        </p:nvSpPr>
        <p:spPr/>
        <p:txBody>
          <a:bodyPr/>
          <a:lstStyle/>
          <a:p>
            <a:fld id="{DAFA42EF-827B-4A2F-BCEF-400303B657E5}" type="datetime1">
              <a:rPr lang="en-US" smtClean="0"/>
              <a:t>11/6/2016</a:t>
            </a:fld>
            <a:endParaRPr lang="en-US" dirty="0"/>
          </a:p>
        </p:txBody>
      </p:sp>
      <p:sp>
        <p:nvSpPr>
          <p:cNvPr id="6" name="Footer Placeholder 5"/>
          <p:cNvSpPr>
            <a:spLocks noGrp="1"/>
          </p:cNvSpPr>
          <p:nvPr>
            <p:ph type="ftr" sz="quarter" idx="12"/>
          </p:nvPr>
        </p:nvSpPr>
        <p:spPr/>
        <p:txBody>
          <a:bodyPr/>
          <a:lstStyle/>
          <a:p>
            <a:r>
              <a:rPr lang="en-US" smtClean="0"/>
              <a:t>DRAFT</a:t>
            </a:r>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72</a:t>
            </a:fld>
            <a:endParaRPr lang="en-US" dirty="0"/>
          </a:p>
        </p:txBody>
      </p:sp>
    </p:spTree>
    <p:extLst>
      <p:ext uri="{BB962C8B-B14F-4D97-AF65-F5344CB8AC3E}">
        <p14:creationId xmlns:p14="http://schemas.microsoft.com/office/powerpoint/2010/main" val="26622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a:t>
            </a:r>
            <a:endParaRPr lang="en-US" dirty="0"/>
          </a:p>
        </p:txBody>
      </p:sp>
      <p:sp>
        <p:nvSpPr>
          <p:cNvPr id="4" name="Header Placeholder 3"/>
          <p:cNvSpPr>
            <a:spLocks noGrp="1"/>
          </p:cNvSpPr>
          <p:nvPr>
            <p:ph type="hdr" sz="quarter" idx="10"/>
          </p:nvPr>
        </p:nvSpPr>
        <p:spPr/>
        <p:txBody>
          <a:bodyPr/>
          <a:lstStyle/>
          <a:p>
            <a:r>
              <a:rPr lang="en-US"/>
              <a:t>DRAFT</a:t>
            </a:r>
            <a:endParaRPr lang="en-US" dirty="0"/>
          </a:p>
        </p:txBody>
      </p:sp>
      <p:sp>
        <p:nvSpPr>
          <p:cNvPr id="5" name="Date Placeholder 4"/>
          <p:cNvSpPr>
            <a:spLocks noGrp="1"/>
          </p:cNvSpPr>
          <p:nvPr>
            <p:ph type="dt" idx="11"/>
          </p:nvPr>
        </p:nvSpPr>
        <p:spPr/>
        <p:txBody>
          <a:bodyPr/>
          <a:lstStyle/>
          <a:p>
            <a:fld id="{CC25FE86-3967-4492-9786-6A8BA323CF43}" type="datetime1">
              <a:rPr lang="en-US" smtClean="0"/>
              <a:t>11/6/2016</a:t>
            </a:fld>
            <a:endParaRPr lang="en-US" dirty="0"/>
          </a:p>
        </p:txBody>
      </p:sp>
      <p:sp>
        <p:nvSpPr>
          <p:cNvPr id="6" name="Footer Placeholder 5"/>
          <p:cNvSpPr>
            <a:spLocks noGrp="1"/>
          </p:cNvSpPr>
          <p:nvPr>
            <p:ph type="ftr" sz="quarter" idx="12"/>
          </p:nvPr>
        </p:nvSpPr>
        <p:spPr/>
        <p:txBody>
          <a:bodyPr/>
          <a:lstStyle/>
          <a:p>
            <a:r>
              <a:rPr lang="en-US"/>
              <a:t>DRAFT</a:t>
            </a:r>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73</a:t>
            </a:fld>
            <a:endParaRPr lang="en-US" dirty="0"/>
          </a:p>
        </p:txBody>
      </p:sp>
    </p:spTree>
    <p:extLst>
      <p:ext uri="{BB962C8B-B14F-4D97-AF65-F5344CB8AC3E}">
        <p14:creationId xmlns:p14="http://schemas.microsoft.com/office/powerpoint/2010/main" val="1924293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Date Placeholder 4"/>
          <p:cNvSpPr>
            <a:spLocks noGrp="1"/>
          </p:cNvSpPr>
          <p:nvPr>
            <p:ph type="dt" idx="11"/>
          </p:nvPr>
        </p:nvSpPr>
        <p:spPr/>
        <p:txBody>
          <a:bodyPr/>
          <a:lstStyle/>
          <a:p>
            <a:fld id="{DAFA42EF-827B-4A2F-BCEF-400303B657E5}" type="datetime1">
              <a:rPr lang="en-US" smtClean="0"/>
              <a:t>11/6/2016</a:t>
            </a:fld>
            <a:endParaRPr lang="en-US" dirty="0"/>
          </a:p>
        </p:txBody>
      </p:sp>
      <p:sp>
        <p:nvSpPr>
          <p:cNvPr id="6" name="Footer Placeholder 5"/>
          <p:cNvSpPr>
            <a:spLocks noGrp="1"/>
          </p:cNvSpPr>
          <p:nvPr>
            <p:ph type="ftr" sz="quarter" idx="12"/>
          </p:nvPr>
        </p:nvSpPr>
        <p:spPr/>
        <p:txBody>
          <a:bodyPr/>
          <a:lstStyle/>
          <a:p>
            <a:r>
              <a:rPr lang="en-US" smtClean="0"/>
              <a:t>DRAFT</a:t>
            </a:r>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74</a:t>
            </a:fld>
            <a:endParaRPr lang="en-US" dirty="0"/>
          </a:p>
        </p:txBody>
      </p:sp>
    </p:spTree>
    <p:extLst>
      <p:ext uri="{BB962C8B-B14F-4D97-AF65-F5344CB8AC3E}">
        <p14:creationId xmlns:p14="http://schemas.microsoft.com/office/powerpoint/2010/main" val="858523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Date Placeholder 4"/>
          <p:cNvSpPr>
            <a:spLocks noGrp="1"/>
          </p:cNvSpPr>
          <p:nvPr>
            <p:ph type="dt" idx="11"/>
          </p:nvPr>
        </p:nvSpPr>
        <p:spPr/>
        <p:txBody>
          <a:bodyPr/>
          <a:lstStyle/>
          <a:p>
            <a:fld id="{DAFA42EF-827B-4A2F-BCEF-400303B657E5}" type="datetime1">
              <a:rPr lang="en-US" smtClean="0"/>
              <a:t>11/6/2016</a:t>
            </a:fld>
            <a:endParaRPr lang="en-US" dirty="0"/>
          </a:p>
        </p:txBody>
      </p:sp>
      <p:sp>
        <p:nvSpPr>
          <p:cNvPr id="6" name="Footer Placeholder 5"/>
          <p:cNvSpPr>
            <a:spLocks noGrp="1"/>
          </p:cNvSpPr>
          <p:nvPr>
            <p:ph type="ftr" sz="quarter" idx="12"/>
          </p:nvPr>
        </p:nvSpPr>
        <p:spPr/>
        <p:txBody>
          <a:bodyPr/>
          <a:lstStyle/>
          <a:p>
            <a:r>
              <a:rPr lang="en-US" smtClean="0"/>
              <a:t>DRAFT</a:t>
            </a:r>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75</a:t>
            </a:fld>
            <a:endParaRPr lang="en-US" dirty="0"/>
          </a:p>
        </p:txBody>
      </p:sp>
    </p:spTree>
    <p:extLst>
      <p:ext uri="{BB962C8B-B14F-4D97-AF65-F5344CB8AC3E}">
        <p14:creationId xmlns:p14="http://schemas.microsoft.com/office/powerpoint/2010/main" val="2579581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87</a:t>
            </a:fld>
            <a:endParaRPr lang="en-US"/>
          </a:p>
        </p:txBody>
      </p:sp>
    </p:spTree>
    <p:extLst>
      <p:ext uri="{BB962C8B-B14F-4D97-AF65-F5344CB8AC3E}">
        <p14:creationId xmlns:p14="http://schemas.microsoft.com/office/powerpoint/2010/main" val="3196654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includes all Federal Education Grants awarded to Colorado.  Most are administered by CDE as </a:t>
            </a:r>
            <a:r>
              <a:rPr lang="en-US" baseline="0" smtClean="0"/>
              <a:t>the pass through </a:t>
            </a:r>
            <a:r>
              <a:rPr lang="en-US" baseline="0" dirty="0" smtClean="0"/>
              <a:t>entity, however some (with stars) are direct ED grants to LEAs.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88</a:t>
            </a:fld>
            <a:endParaRPr lang="en-US"/>
          </a:p>
        </p:txBody>
      </p:sp>
    </p:spTree>
    <p:extLst>
      <p:ext uri="{BB962C8B-B14F-4D97-AF65-F5344CB8AC3E}">
        <p14:creationId xmlns:p14="http://schemas.microsoft.com/office/powerpoint/2010/main" val="261406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1-Section  1111-State Plans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CHALLENGING STATE ACADEMIC STANDARDS.—</a:t>
            </a:r>
          </a:p>
          <a:p>
            <a:r>
              <a:rPr lang="en-US" sz="1200" kern="1200" dirty="0" smtClean="0">
                <a:solidFill>
                  <a:schemeClr val="tx1"/>
                </a:solidFill>
                <a:effectLst/>
                <a:latin typeface="+mn-lt"/>
                <a:ea typeface="+mn-ea"/>
                <a:cs typeface="+mn-cs"/>
              </a:rPr>
              <a:t>‘‘(A) IN GENERAL.—Each State, in the plan it files under subsection (a), shall provide an assurance that the State has adopted challenging academic content standards and aligned academic achievement standards (referred to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Act as ‘challenging State academic standards’)</a:t>
            </a:r>
          </a:p>
          <a:p>
            <a:r>
              <a:rPr lang="en-US" sz="1200" kern="1200" dirty="0" smtClean="0">
                <a:solidFill>
                  <a:schemeClr val="tx1"/>
                </a:solidFill>
                <a:effectLst/>
                <a:latin typeface="+mn-lt"/>
                <a:ea typeface="+mn-ea"/>
                <a:cs typeface="+mn-cs"/>
              </a:rPr>
              <a:t>‘‘(C) SUBJECTS.—The State shall have such academic standards for mathematics, reading or language arts, and science, and may have such standards for any other subject</a:t>
            </a:r>
          </a:p>
          <a:p>
            <a:r>
              <a:rPr lang="en-US" sz="1200" kern="1200" dirty="0" smtClean="0">
                <a:solidFill>
                  <a:schemeClr val="tx1"/>
                </a:solidFill>
                <a:effectLst/>
                <a:latin typeface="+mn-lt"/>
                <a:ea typeface="+mn-ea"/>
                <a:cs typeface="+mn-cs"/>
              </a:rPr>
              <a:t>determined by the State.</a:t>
            </a:r>
          </a:p>
          <a:p>
            <a:r>
              <a:rPr lang="en-US" sz="1200" kern="1200" dirty="0" smtClean="0">
                <a:solidFill>
                  <a:schemeClr val="tx1"/>
                </a:solidFill>
                <a:effectLst/>
                <a:latin typeface="+mn-lt"/>
                <a:ea typeface="+mn-ea"/>
                <a:cs typeface="+mn-cs"/>
              </a:rPr>
              <a:t> ‘‘(E) ALTERNATE ACADEMIC ACHIEVEMENT STANDARDS FOR STUDENTS WITH THE MOST SIGNIFICANT COGNITIVE DISABILITIES.—</a:t>
            </a:r>
          </a:p>
          <a:p>
            <a:r>
              <a:rPr lang="en-US" sz="1200" kern="1200" dirty="0" smtClean="0">
                <a:solidFill>
                  <a:schemeClr val="tx1"/>
                </a:solidFill>
                <a:effectLst/>
                <a:latin typeface="+mn-lt"/>
                <a:ea typeface="+mn-ea"/>
                <a:cs typeface="+mn-cs"/>
              </a:rPr>
              <a:t>‘‘(F) ENGLISH LANGUAGE PROFICIENCY STANDARDS.—</a:t>
            </a:r>
          </a:p>
          <a:p>
            <a:r>
              <a:rPr lang="en-US" sz="1200" kern="1200" dirty="0" smtClean="0">
                <a:solidFill>
                  <a:schemeClr val="tx1"/>
                </a:solidFill>
                <a:effectLst/>
                <a:latin typeface="+mn-lt"/>
                <a:ea typeface="+mn-ea"/>
                <a:cs typeface="+mn-cs"/>
              </a:rPr>
              <a:t>Each State plan shall demonstrate that the State has adopted English language proficiency standards that—</a:t>
            </a:r>
          </a:p>
          <a:p>
            <a:r>
              <a:rPr lang="en-US" sz="1200" kern="1200" dirty="0" smtClean="0">
                <a:solidFill>
                  <a:schemeClr val="tx1"/>
                </a:solidFill>
                <a:effectLst/>
                <a:latin typeface="+mn-lt"/>
                <a:ea typeface="+mn-ea"/>
                <a:cs typeface="+mn-cs"/>
              </a:rPr>
              <a:t>‘‘(H) EXISTING STANDARDS.—Nothing in this part shall prohibit a State from revising, consistent with this section, any standards adopted under this part before or after the enactment of the Every Student Succeeds Act.</a:t>
            </a:r>
          </a:p>
          <a:p>
            <a:r>
              <a:rPr lang="en-US" sz="1200" kern="1200" dirty="0" smtClean="0">
                <a:solidFill>
                  <a:schemeClr val="tx1"/>
                </a:solidFill>
                <a:effectLst/>
                <a:latin typeface="+mn-lt"/>
                <a:ea typeface="+mn-ea"/>
                <a:cs typeface="+mn-cs"/>
              </a:rPr>
              <a:t> ‘‘(2)Assessment</a:t>
            </a:r>
          </a:p>
          <a:p>
            <a:r>
              <a:rPr lang="en-US" sz="1200" kern="1200" dirty="0" smtClean="0">
                <a:solidFill>
                  <a:schemeClr val="tx1"/>
                </a:solidFill>
                <a:effectLst/>
                <a:latin typeface="+mn-lt"/>
                <a:ea typeface="+mn-ea"/>
                <a:cs typeface="+mn-cs"/>
              </a:rPr>
              <a:t>‘‘(v)(I) in the case of mathematics and reading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language arts, be administered—</a:t>
            </a:r>
          </a:p>
          <a:p>
            <a:r>
              <a:rPr lang="en-US" sz="1200" kern="1200" dirty="0" smtClean="0">
                <a:solidFill>
                  <a:schemeClr val="tx1"/>
                </a:solidFill>
                <a:effectLst/>
                <a:latin typeface="+mn-lt"/>
                <a:ea typeface="+mn-ea"/>
                <a:cs typeface="+mn-cs"/>
              </a:rPr>
              <a:t>‘‘(aa) in each of grades 3 through 8;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(bb) at least once in grades 9 through 12;</a:t>
            </a:r>
          </a:p>
          <a:p>
            <a:r>
              <a:rPr lang="en-US" sz="1200" kern="1200" dirty="0" smtClean="0">
                <a:solidFill>
                  <a:schemeClr val="tx1"/>
                </a:solidFill>
                <a:effectLst/>
                <a:latin typeface="+mn-lt"/>
                <a:ea typeface="+mn-ea"/>
                <a:cs typeface="+mn-cs"/>
              </a:rPr>
              <a:t>‘‘(II) in the case of science, be administered not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less than one time during—(aa) grades 3 through 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(bb) grades 6 through 9;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(cc) grades 10 through 12; and</a:t>
            </a:r>
          </a:p>
          <a:p>
            <a:r>
              <a:rPr lang="en-US" sz="1200" kern="1200" dirty="0" smtClean="0">
                <a:solidFill>
                  <a:schemeClr val="tx1"/>
                </a:solidFill>
                <a:effectLst/>
                <a:latin typeface="+mn-lt"/>
                <a:ea typeface="+mn-ea"/>
                <a:cs typeface="+mn-cs"/>
              </a:rPr>
              <a:t>‘‘(III) in the case of any other subject chosen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State, be administered at the discretion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State;</a:t>
            </a:r>
          </a:p>
          <a:p>
            <a:endParaRPr lang="en-US" sz="1200" b="1" kern="1200" dirty="0" smtClean="0">
              <a:solidFill>
                <a:schemeClr val="tx1"/>
              </a:solidFill>
              <a:effectLst/>
              <a:latin typeface="+mn-lt"/>
              <a:ea typeface="+mn-ea"/>
              <a:cs typeface="+mn-cs"/>
            </a:endParaRPr>
          </a:p>
          <a:p>
            <a:r>
              <a:rPr lang="en-US" b="1" dirty="0" smtClean="0"/>
              <a:t>The </a:t>
            </a:r>
            <a:r>
              <a:rPr lang="en-US" b="1" dirty="0"/>
              <a:t>Secretary cannot:</a:t>
            </a:r>
          </a:p>
          <a:p>
            <a:pPr lvl="1">
              <a:buFont typeface="Wingdings" panose="05000000000000000000" pitchFamily="2" charset="2"/>
              <a:buChar char="§"/>
            </a:pPr>
            <a:r>
              <a:rPr lang="en-US" dirty="0"/>
              <a:t>Require a state to submit its standards for review.</a:t>
            </a:r>
          </a:p>
          <a:p>
            <a:pPr lvl="1">
              <a:buFont typeface="Wingdings" panose="05000000000000000000" pitchFamily="2" charset="2"/>
              <a:buChar char="§"/>
            </a:pPr>
            <a:r>
              <a:rPr lang="en-US" dirty="0"/>
              <a:t>In any way mandate, direct or coerce, or exercise any control or supervision over state standards.</a:t>
            </a:r>
          </a:p>
          <a:p>
            <a:endParaRPr lang="en-US" dirty="0"/>
          </a:p>
          <a:p>
            <a:r>
              <a:rPr lang="en-US" dirty="0"/>
              <a:t>ESSA Requirements:</a:t>
            </a:r>
          </a:p>
          <a:p>
            <a:pPr lvl="1"/>
            <a:r>
              <a:rPr lang="en-US" dirty="0"/>
              <a:t>Challenging statewide standards in math, reading or language arts, and science.</a:t>
            </a:r>
          </a:p>
          <a:p>
            <a:pPr lvl="2">
              <a:buFont typeface="Wingdings" panose="05000000000000000000" pitchFamily="2" charset="2"/>
              <a:buChar char="§"/>
            </a:pPr>
            <a:r>
              <a:rPr lang="en-US" b="1" dirty="0"/>
              <a:t>Aligned with higher education and career and technical education standards.</a:t>
            </a:r>
          </a:p>
          <a:p>
            <a:pPr lvl="1"/>
            <a:r>
              <a:rPr lang="en-US" dirty="0"/>
              <a:t>Alternate</a:t>
            </a:r>
            <a:r>
              <a:rPr lang="en-US" i="1" dirty="0"/>
              <a:t> </a:t>
            </a:r>
            <a:r>
              <a:rPr lang="en-US" dirty="0"/>
              <a:t>achievement standards for students with the most significant cognitive disabilities.</a:t>
            </a:r>
          </a:p>
          <a:p>
            <a:pPr lvl="1"/>
            <a:r>
              <a:rPr lang="en-US" dirty="0"/>
              <a:t>Standards for English-language proficiency </a:t>
            </a:r>
            <a:r>
              <a:rPr lang="en-US" b="1" dirty="0"/>
              <a:t>that address speaking, listening, reading, and writing - aligned with the state’s academic standards.</a:t>
            </a:r>
          </a:p>
          <a:p>
            <a:r>
              <a:rPr lang="en-US" dirty="0">
                <a:solidFill>
                  <a:schemeClr val="accent1"/>
                </a:solidFill>
              </a:rPr>
              <a:t>Colorado Requirements:</a:t>
            </a:r>
          </a:p>
          <a:p>
            <a:pPr lvl="1"/>
            <a:r>
              <a:rPr lang="en-US" dirty="0">
                <a:solidFill>
                  <a:schemeClr val="accent1"/>
                </a:solidFill>
              </a:rPr>
              <a:t>In addition to the standards required by ESSA, Colorado has standards for dance, drama, music, visuals arts, theater arts, social studies, physical education, and world languages.</a:t>
            </a:r>
          </a:p>
          <a:p>
            <a:pPr lvl="1"/>
            <a:r>
              <a:rPr lang="en-US" b="1" dirty="0">
                <a:solidFill>
                  <a:schemeClr val="accent1"/>
                </a:solidFill>
              </a:rPr>
              <a:t>SB 08-212 provides for the regular review of the Colorado Academic Standards. The first review and revision cycle is set to conclude by July, 2018.</a:t>
            </a:r>
          </a:p>
          <a:p>
            <a:pPr lvl="1"/>
            <a:r>
              <a:rPr lang="en-US" b="1" dirty="0">
                <a:solidFill>
                  <a:schemeClr val="accent1"/>
                </a:solidFill>
              </a:rPr>
              <a:t>CDE will disseminate an outline of the timeline and review process in fall, 2016.</a:t>
            </a:r>
          </a:p>
          <a:p>
            <a:pPr lvl="1"/>
            <a:endParaRPr lang="en-US" b="1" dirty="0">
              <a:solidFill>
                <a:schemeClr val="accent1"/>
              </a:solidFill>
            </a:endParaRPr>
          </a:p>
          <a:p>
            <a:pPr lvl="1"/>
            <a:r>
              <a:rPr lang="en-US" b="1" dirty="0" smtClean="0">
                <a:solidFill>
                  <a:schemeClr val="accent1"/>
                </a:solidFill>
              </a:rPr>
              <a:t>1% state cap for alternate assessments.  No cap for districts but if they exceed 1% they have to justify it.</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268877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Total award to Colorado for Title I is $150.74 million; this includes Title I-A and Title I-D</a:t>
            </a:r>
          </a:p>
          <a:p>
            <a:endParaRPr lang="en-US" baseline="0" dirty="0" smtClean="0"/>
          </a:p>
          <a:p>
            <a:r>
              <a:rPr lang="en-US" baseline="0" dirty="0" smtClean="0"/>
              <a:t>Total award to Colorado for Title II-A is $24.26 million</a:t>
            </a:r>
          </a:p>
          <a:p>
            <a:endParaRPr lang="en-US" baseline="0" dirty="0" smtClean="0"/>
          </a:p>
          <a:p>
            <a:r>
              <a:rPr lang="en-US" baseline="0" dirty="0" smtClean="0"/>
              <a:t>Total award to Colorado for Title III is $8.94 million; this includes Title III-A and Title III Set Aside Immigrant</a:t>
            </a:r>
          </a:p>
          <a:p>
            <a:endParaRPr lang="en-US" baseline="0" dirty="0" smtClean="0"/>
          </a:p>
          <a:p>
            <a:r>
              <a:rPr lang="en-US" baseline="0" dirty="0" smtClean="0"/>
              <a:t>Total award to Colorado for Title VI-B is 0.52 million</a:t>
            </a:r>
          </a:p>
          <a:p>
            <a:endParaRPr lang="en-US" baseline="0" dirty="0" smtClean="0"/>
          </a:p>
          <a:p>
            <a:r>
              <a:rPr lang="en-US" baseline="0" dirty="0" smtClean="0"/>
              <a:t>Each program includes approximately 1% admin; total admin for all programs is $2.18 million</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89</a:t>
            </a:fld>
            <a:endParaRPr lang="en-US"/>
          </a:p>
        </p:txBody>
      </p:sp>
    </p:spTree>
    <p:extLst>
      <p:ext uri="{BB962C8B-B14F-4D97-AF65-F5344CB8AC3E}">
        <p14:creationId xmlns:p14="http://schemas.microsoft.com/office/powerpoint/2010/main" val="120329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90</a:t>
            </a:fld>
            <a:endParaRPr lang="en-US"/>
          </a:p>
        </p:txBody>
      </p:sp>
    </p:spTree>
    <p:extLst>
      <p:ext uri="{BB962C8B-B14F-4D97-AF65-F5344CB8AC3E}">
        <p14:creationId xmlns:p14="http://schemas.microsoft.com/office/powerpoint/2010/main" val="3196654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91</a:t>
            </a:fld>
            <a:endParaRPr lang="en-US"/>
          </a:p>
        </p:txBody>
      </p:sp>
    </p:spTree>
    <p:extLst>
      <p:ext uri="{BB962C8B-B14F-4D97-AF65-F5344CB8AC3E}">
        <p14:creationId xmlns:p14="http://schemas.microsoft.com/office/powerpoint/2010/main" val="137300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89% of the States Title I allocation will be</a:t>
            </a:r>
            <a:r>
              <a:rPr lang="en-US" baseline="0" dirty="0" smtClean="0"/>
              <a:t> used for</a:t>
            </a:r>
            <a:r>
              <a:rPr lang="en-US" dirty="0" smtClean="0"/>
              <a:t> distribution to LEA’s.</a:t>
            </a:r>
            <a:r>
              <a:rPr lang="en-US" baseline="0" dirty="0" smtClean="0"/>
              <a:t> This will </a:t>
            </a:r>
            <a:r>
              <a:rPr lang="en-US" dirty="0" smtClean="0"/>
              <a:t>include Title I-A and Title I-D (Delinquent).</a:t>
            </a:r>
          </a:p>
          <a:p>
            <a:endParaRPr lang="en-US" dirty="0" smtClean="0"/>
          </a:p>
          <a:p>
            <a:r>
              <a:rPr lang="en-US" dirty="0" smtClean="0"/>
              <a:t>7% of</a:t>
            </a:r>
            <a:r>
              <a:rPr lang="en-US" baseline="0" dirty="0" smtClean="0"/>
              <a:t> the Title I allocation to the State will be a MANDATORY set aside for School Improvement grants, 95% of which is to be awarded to LEAs on a formula or competitive basis with 5% retained for State activities and administration.</a:t>
            </a:r>
          </a:p>
          <a:p>
            <a:endParaRPr lang="en-US" baseline="0" dirty="0" smtClean="0"/>
          </a:p>
          <a:p>
            <a:r>
              <a:rPr lang="en-US" baseline="0" dirty="0" smtClean="0"/>
              <a:t>3% of the States Title I allocation is an OPTIONAL set aside for Direct Student Services (e.g. SES) to be awarded to “geographically diverse LEAs”.</a:t>
            </a:r>
          </a:p>
          <a:p>
            <a:endParaRPr lang="en-US" baseline="0" dirty="0" smtClean="0"/>
          </a:p>
          <a:p>
            <a:r>
              <a:rPr lang="en-US" baseline="0" dirty="0" smtClean="0"/>
              <a:t>$2.08 million for administration includes 1% of the total allocation, plus 5% administration out of the School Improvement Grants, and 1% administration out of Direct Student Services grants.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92</a:t>
            </a:fld>
            <a:endParaRPr lang="en-US"/>
          </a:p>
        </p:txBody>
      </p:sp>
    </p:spTree>
    <p:extLst>
      <p:ext uri="{BB962C8B-B14F-4D97-AF65-F5344CB8AC3E}">
        <p14:creationId xmlns:p14="http://schemas.microsoft.com/office/powerpoint/2010/main" val="963799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of residence</a:t>
            </a:r>
            <a:r>
              <a:rPr lang="en-US" baseline="0" dirty="0" smtClean="0"/>
              <a:t> Formula Children Count</a:t>
            </a:r>
          </a:p>
          <a:p>
            <a:r>
              <a:rPr lang="en-US" baseline="0" dirty="0" smtClean="0"/>
              <a:t>5-17</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93</a:t>
            </a:fld>
            <a:endParaRPr lang="en-US"/>
          </a:p>
        </p:txBody>
      </p:sp>
    </p:spTree>
    <p:extLst>
      <p:ext uri="{BB962C8B-B14F-4D97-AF65-F5344CB8AC3E}">
        <p14:creationId xmlns:p14="http://schemas.microsoft.com/office/powerpoint/2010/main" val="1498269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94</a:t>
            </a:fld>
            <a:endParaRPr lang="en-US"/>
          </a:p>
        </p:txBody>
      </p:sp>
    </p:spTree>
    <p:extLst>
      <p:ext uri="{BB962C8B-B14F-4D97-AF65-F5344CB8AC3E}">
        <p14:creationId xmlns:p14="http://schemas.microsoft.com/office/powerpoint/2010/main" val="173112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95</a:t>
            </a:fld>
            <a:endParaRPr lang="en-US"/>
          </a:p>
        </p:txBody>
      </p:sp>
    </p:spTree>
    <p:extLst>
      <p:ext uri="{BB962C8B-B14F-4D97-AF65-F5344CB8AC3E}">
        <p14:creationId xmlns:p14="http://schemas.microsoft.com/office/powerpoint/2010/main" val="1884614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Numbers</a:t>
            </a:r>
          </a:p>
          <a:p>
            <a:r>
              <a:rPr lang="en-US" dirty="0" smtClean="0"/>
              <a:t>We have gotten</a:t>
            </a:r>
            <a:r>
              <a:rPr lang="en-US" baseline="0" dirty="0" smtClean="0"/>
              <a:t> this year: Prelim, Final, Revised Final</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96</a:t>
            </a:fld>
            <a:endParaRPr lang="en-US"/>
          </a:p>
        </p:txBody>
      </p:sp>
    </p:spTree>
    <p:extLst>
      <p:ext uri="{BB962C8B-B14F-4D97-AF65-F5344CB8AC3E}">
        <p14:creationId xmlns:p14="http://schemas.microsoft.com/office/powerpoint/2010/main" val="1520647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worksheets and source documents that are sent to CDE from the Feds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97</a:t>
            </a:fld>
            <a:endParaRPr lang="en-US"/>
          </a:p>
        </p:txBody>
      </p:sp>
    </p:spTree>
    <p:extLst>
      <p:ext uri="{BB962C8B-B14F-4D97-AF65-F5344CB8AC3E}">
        <p14:creationId xmlns:p14="http://schemas.microsoft.com/office/powerpoint/2010/main" val="1563980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98</a:t>
            </a:fld>
            <a:endParaRPr lang="en-US"/>
          </a:p>
        </p:txBody>
      </p:sp>
    </p:spTree>
    <p:extLst>
      <p:ext uri="{BB962C8B-B14F-4D97-AF65-F5344CB8AC3E}">
        <p14:creationId xmlns:p14="http://schemas.microsoft.com/office/powerpoint/2010/main" val="61319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C9EA8F-9364-48BB-A929-10A2C42A2A39}" type="slidenum">
              <a:rPr lang="en-US" smtClean="0"/>
              <a:pPr>
                <a:defRPr/>
              </a:pPr>
              <a:t>12</a:t>
            </a:fld>
            <a:endParaRPr lang="en-US"/>
          </a:p>
        </p:txBody>
      </p:sp>
    </p:spTree>
    <p:extLst>
      <p:ext uri="{BB962C8B-B14F-4D97-AF65-F5344CB8AC3E}">
        <p14:creationId xmlns:p14="http://schemas.microsoft.com/office/powerpoint/2010/main" val="775062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99</a:t>
            </a:fld>
            <a:endParaRPr lang="en-US"/>
          </a:p>
        </p:txBody>
      </p:sp>
    </p:spTree>
    <p:extLst>
      <p:ext uri="{BB962C8B-B14F-4D97-AF65-F5344CB8AC3E}">
        <p14:creationId xmlns:p14="http://schemas.microsoft.com/office/powerpoint/2010/main" val="3383175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0.9148%</a:t>
            </a:r>
            <a:r>
              <a:rPr lang="en-US" baseline="0" dirty="0" smtClean="0"/>
              <a:t> of the actual allocation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100</a:t>
            </a:fld>
            <a:endParaRPr lang="en-US"/>
          </a:p>
        </p:txBody>
      </p:sp>
    </p:spTree>
    <p:extLst>
      <p:ext uri="{BB962C8B-B14F-4D97-AF65-F5344CB8AC3E}">
        <p14:creationId xmlns:p14="http://schemas.microsoft.com/office/powerpoint/2010/main" val="1560897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101</a:t>
            </a:fld>
            <a:endParaRPr lang="en-US"/>
          </a:p>
        </p:txBody>
      </p:sp>
    </p:spTree>
    <p:extLst>
      <p:ext uri="{BB962C8B-B14F-4D97-AF65-F5344CB8AC3E}">
        <p14:creationId xmlns:p14="http://schemas.microsoft.com/office/powerpoint/2010/main" val="167497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102</a:t>
            </a:fld>
            <a:endParaRPr lang="en-US"/>
          </a:p>
        </p:txBody>
      </p:sp>
    </p:spTree>
    <p:extLst>
      <p:ext uri="{BB962C8B-B14F-4D97-AF65-F5344CB8AC3E}">
        <p14:creationId xmlns:p14="http://schemas.microsoft.com/office/powerpoint/2010/main" val="3625056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103</a:t>
            </a:fld>
            <a:endParaRPr lang="en-US"/>
          </a:p>
        </p:txBody>
      </p:sp>
    </p:spTree>
    <p:extLst>
      <p:ext uri="{BB962C8B-B14F-4D97-AF65-F5344CB8AC3E}">
        <p14:creationId xmlns:p14="http://schemas.microsoft.com/office/powerpoint/2010/main" val="158551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104</a:t>
            </a:fld>
            <a:endParaRPr lang="en-US"/>
          </a:p>
        </p:txBody>
      </p:sp>
    </p:spTree>
    <p:extLst>
      <p:ext uri="{BB962C8B-B14F-4D97-AF65-F5344CB8AC3E}">
        <p14:creationId xmlns:p14="http://schemas.microsoft.com/office/powerpoint/2010/main" val="911873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USDE</a:t>
            </a:r>
            <a:r>
              <a:rPr lang="en-US" baseline="0" dirty="0" smtClean="0"/>
              <a:t> tells CDE what the # is off the 150mil</a:t>
            </a:r>
          </a:p>
          <a:p>
            <a:endParaRPr lang="en-US" baseline="0" dirty="0" smtClean="0"/>
          </a:p>
          <a:p>
            <a:r>
              <a:rPr lang="en-US" baseline="0" dirty="0" smtClean="0"/>
              <a:t>CDE allocates based on delinquent facility counts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105</a:t>
            </a:fld>
            <a:endParaRPr lang="en-US"/>
          </a:p>
        </p:txBody>
      </p:sp>
    </p:spTree>
    <p:extLst>
      <p:ext uri="{BB962C8B-B14F-4D97-AF65-F5344CB8AC3E}">
        <p14:creationId xmlns:p14="http://schemas.microsoft.com/office/powerpoint/2010/main" val="25128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is how the Set-Aside will work with ESSA – Under NCLB it is 4%</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106</a:t>
            </a:fld>
            <a:endParaRPr lang="en-US"/>
          </a:p>
        </p:txBody>
      </p:sp>
    </p:spTree>
    <p:extLst>
      <p:ext uri="{BB962C8B-B14F-4D97-AF65-F5344CB8AC3E}">
        <p14:creationId xmlns:p14="http://schemas.microsoft.com/office/powerpoint/2010/main" val="915949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107</a:t>
            </a:fld>
            <a:endParaRPr lang="en-US"/>
          </a:p>
        </p:txBody>
      </p:sp>
    </p:spTree>
    <p:extLst>
      <p:ext uri="{BB962C8B-B14F-4D97-AF65-F5344CB8AC3E}">
        <p14:creationId xmlns:p14="http://schemas.microsoft.com/office/powerpoint/2010/main" val="3395267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89% of the States Title I allocation will be</a:t>
            </a:r>
            <a:r>
              <a:rPr lang="en-US" baseline="0" dirty="0" smtClean="0"/>
              <a:t> used for</a:t>
            </a:r>
            <a:r>
              <a:rPr lang="en-US" dirty="0" smtClean="0"/>
              <a:t> distribution to LEA’s.</a:t>
            </a:r>
            <a:r>
              <a:rPr lang="en-US" baseline="0" dirty="0" smtClean="0"/>
              <a:t> This will </a:t>
            </a:r>
            <a:r>
              <a:rPr lang="en-US" dirty="0" smtClean="0"/>
              <a:t>include Title I-A and Title I-D (Delinquent).</a:t>
            </a:r>
          </a:p>
          <a:p>
            <a:endParaRPr lang="en-US" dirty="0" smtClean="0"/>
          </a:p>
          <a:p>
            <a:r>
              <a:rPr lang="en-US" dirty="0" smtClean="0"/>
              <a:t>7% of</a:t>
            </a:r>
            <a:r>
              <a:rPr lang="en-US" baseline="0" dirty="0" smtClean="0"/>
              <a:t> the Title I allocation to the State will be a MANDATORY set aside for School Improvement grants, 95% of which is to be awarded to LEAs on a formula or competitive basis with 5% retained for State activities and administration.</a:t>
            </a:r>
          </a:p>
          <a:p>
            <a:endParaRPr lang="en-US" baseline="0" dirty="0" smtClean="0"/>
          </a:p>
          <a:p>
            <a:r>
              <a:rPr lang="en-US" baseline="0" dirty="0" smtClean="0"/>
              <a:t>3% of the States Title I allocation is an OPTIONAL set aside for Direct Student Services (e.g. SES) to be awarded to “geographically diverse LEAs”.</a:t>
            </a:r>
          </a:p>
          <a:p>
            <a:endParaRPr lang="en-US" baseline="0" dirty="0" smtClean="0"/>
          </a:p>
          <a:p>
            <a:r>
              <a:rPr lang="en-US" baseline="0" dirty="0" smtClean="0"/>
              <a:t>$2.08 million for administration includes 1% of the total allocation, plus 5% administration out of the School Improvement Grants, and 1% administration out of Direct Student Services grants.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108</a:t>
            </a:fld>
            <a:endParaRPr lang="en-US"/>
          </a:p>
        </p:txBody>
      </p:sp>
    </p:spTree>
    <p:extLst>
      <p:ext uri="{BB962C8B-B14F-4D97-AF65-F5344CB8AC3E}">
        <p14:creationId xmlns:p14="http://schemas.microsoft.com/office/powerpoint/2010/main" val="156916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2830433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4% was reduced to 3.91% in 14-15</a:t>
            </a:r>
          </a:p>
          <a:p>
            <a:r>
              <a:rPr lang="en-US" baseline="0" dirty="0" smtClean="0"/>
              <a:t>(winners)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110</a:t>
            </a:fld>
            <a:endParaRPr lang="en-US"/>
          </a:p>
        </p:txBody>
      </p:sp>
    </p:spTree>
    <p:extLst>
      <p:ext uri="{BB962C8B-B14F-4D97-AF65-F5344CB8AC3E}">
        <p14:creationId xmlns:p14="http://schemas.microsoft.com/office/powerpoint/2010/main" val="30358779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of hold harmless is based on the poverty percentage</a:t>
            </a:r>
          </a:p>
          <a:p>
            <a:endParaRPr lang="en-US" baseline="0" dirty="0" smtClean="0"/>
          </a:p>
          <a:p>
            <a:r>
              <a:rPr lang="en-US" baseline="0" dirty="0" smtClean="0"/>
              <a:t>Two different types</a:t>
            </a:r>
          </a:p>
          <a:p>
            <a:endParaRPr lang="en-US" baseline="0" dirty="0" smtClean="0"/>
          </a:p>
          <a:p>
            <a:r>
              <a:rPr lang="en-US" baseline="0" dirty="0" smtClean="0"/>
              <a:t>Eligibility is held harmless</a:t>
            </a:r>
          </a:p>
          <a:p>
            <a:endParaRPr lang="en-US" baseline="0" dirty="0" smtClean="0"/>
          </a:p>
          <a:p>
            <a:r>
              <a:rPr lang="en-US" baseline="0" dirty="0" smtClean="0"/>
              <a:t>$ are held harmless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111</a:t>
            </a:fld>
            <a:endParaRPr lang="en-US"/>
          </a:p>
        </p:txBody>
      </p:sp>
    </p:spTree>
    <p:extLst>
      <p:ext uri="{BB962C8B-B14F-4D97-AF65-F5344CB8AC3E}">
        <p14:creationId xmlns:p14="http://schemas.microsoft.com/office/powerpoint/2010/main" val="2947795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112</a:t>
            </a:fld>
            <a:endParaRPr lang="en-US"/>
          </a:p>
        </p:txBody>
      </p:sp>
    </p:spTree>
    <p:extLst>
      <p:ext uri="{BB962C8B-B14F-4D97-AF65-F5344CB8AC3E}">
        <p14:creationId xmlns:p14="http://schemas.microsoft.com/office/powerpoint/2010/main" val="3105951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113</a:t>
            </a:fld>
            <a:endParaRPr lang="en-US"/>
          </a:p>
        </p:txBody>
      </p:sp>
    </p:spTree>
    <p:extLst>
      <p:ext uri="{BB962C8B-B14F-4D97-AF65-F5344CB8AC3E}">
        <p14:creationId xmlns:p14="http://schemas.microsoft.com/office/powerpoint/2010/main" val="4058639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114</a:t>
            </a:fld>
            <a:endParaRPr lang="en-US"/>
          </a:p>
        </p:txBody>
      </p:sp>
    </p:spTree>
    <p:extLst>
      <p:ext uri="{BB962C8B-B14F-4D97-AF65-F5344CB8AC3E}">
        <p14:creationId xmlns:p14="http://schemas.microsoft.com/office/powerpoint/2010/main" val="675033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significantly change the amount of funds received by LEAs!</a:t>
            </a:r>
          </a:p>
          <a:p>
            <a:r>
              <a:rPr lang="en-US" dirty="0" smtClean="0"/>
              <a:t>The current formula is based on Hold Harmless</a:t>
            </a:r>
            <a:r>
              <a:rPr lang="en-US" baseline="0" dirty="0" smtClean="0"/>
              <a:t> amounts from 2001 for two old grants – Eisenhower and Class Size Reduction – which will be gone with the new law.</a:t>
            </a:r>
          </a:p>
          <a:p>
            <a:r>
              <a:rPr lang="en-US" baseline="0" dirty="0" smtClean="0"/>
              <a:t>The new formula will be based on current student counts, and current poverty, which will drastically change allocations</a:t>
            </a:r>
          </a:p>
          <a:p>
            <a:endParaRPr lang="en-US" baseline="0" dirty="0" smtClean="0"/>
          </a:p>
          <a:p>
            <a:pPr lvl="1"/>
            <a:r>
              <a:rPr lang="en-US" dirty="0" smtClean="0"/>
              <a:t>Colorado 14th lowest out of US States with a poverty rate of 12.1% for 2014, the most recent year for which data is available</a:t>
            </a:r>
          </a:p>
          <a:p>
            <a:pPr lvl="1"/>
            <a:r>
              <a:rPr lang="en-US" dirty="0" smtClean="0"/>
              <a:t>In 2001 Colorado ranked 10th lowest, with a poverty rate of 8.7%</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115</a:t>
            </a:fld>
            <a:endParaRPr lang="en-US"/>
          </a:p>
        </p:txBody>
      </p:sp>
    </p:spTree>
    <p:extLst>
      <p:ext uri="{BB962C8B-B14F-4D97-AF65-F5344CB8AC3E}">
        <p14:creationId xmlns:p14="http://schemas.microsoft.com/office/powerpoint/2010/main" val="3713879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mil for 16-17</a:t>
            </a:r>
          </a:p>
          <a:p>
            <a:endParaRPr lang="en-US" dirty="0" smtClean="0"/>
          </a:p>
          <a:p>
            <a:r>
              <a:rPr lang="en-US" dirty="0" smtClean="0"/>
              <a:t>This will significantly change the amount of funds received by LEAs!</a:t>
            </a:r>
          </a:p>
          <a:p>
            <a:r>
              <a:rPr lang="en-US" dirty="0" smtClean="0"/>
              <a:t>The current formula is based on Hold Harmless</a:t>
            </a:r>
            <a:r>
              <a:rPr lang="en-US" baseline="0" dirty="0" smtClean="0"/>
              <a:t> amounts from 2001 for two old grants – Eisenhower and Class Size Reduction – which will be gone with the new law.</a:t>
            </a:r>
          </a:p>
          <a:p>
            <a:r>
              <a:rPr lang="en-US" baseline="0" dirty="0" smtClean="0"/>
              <a:t>The new formula will be based on current student counts, and current poverty, which will drastically change allocations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116</a:t>
            </a:fld>
            <a:endParaRPr lang="en-US"/>
          </a:p>
        </p:txBody>
      </p:sp>
    </p:spTree>
    <p:extLst>
      <p:ext uri="{BB962C8B-B14F-4D97-AF65-F5344CB8AC3E}">
        <p14:creationId xmlns:p14="http://schemas.microsoft.com/office/powerpoint/2010/main" val="2499508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117</a:t>
            </a:fld>
            <a:endParaRPr lang="en-US"/>
          </a:p>
        </p:txBody>
      </p:sp>
    </p:spTree>
    <p:extLst>
      <p:ext uri="{BB962C8B-B14F-4D97-AF65-F5344CB8AC3E}">
        <p14:creationId xmlns:p14="http://schemas.microsoft.com/office/powerpoint/2010/main" val="1352789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States are required to set aside a portion of their Title III-A grant to provide funding to school districts impacted by increased immigrant student enrollment and to help ensure that immigrant children and youth receive enhanced instructional opportunities to help them meet State academic and achievement standards.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119</a:t>
            </a:fld>
            <a:endParaRPr lang="en-US"/>
          </a:p>
        </p:txBody>
      </p:sp>
    </p:spTree>
    <p:extLst>
      <p:ext uri="{BB962C8B-B14F-4D97-AF65-F5344CB8AC3E}">
        <p14:creationId xmlns:p14="http://schemas.microsoft.com/office/powerpoint/2010/main" val="706874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120</a:t>
            </a:fld>
            <a:endParaRPr lang="en-US"/>
          </a:p>
        </p:txBody>
      </p:sp>
    </p:spTree>
    <p:extLst>
      <p:ext uri="{BB962C8B-B14F-4D97-AF65-F5344CB8AC3E}">
        <p14:creationId xmlns:p14="http://schemas.microsoft.com/office/powerpoint/2010/main" val="114960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2192408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7 - Rural, Outside MSA:</a:t>
            </a:r>
            <a:r>
              <a:rPr lang="en-US" dirty="0" smtClean="0"/>
              <a:t> Any territory designated as rural by the Census Bureau that is outside a CMSA or MSA of a Large or Mid-size City. </a:t>
            </a:r>
            <a:r>
              <a:rPr lang="en-US" b="1" dirty="0" smtClean="0"/>
              <a:t>8 - Rural, Inside MSA:</a:t>
            </a:r>
            <a:r>
              <a:rPr lang="en-US" dirty="0" smtClean="0"/>
              <a:t> Any territory designated as rural by the Census Bureau that is within a CMSA or MSA of a Large or Mid-size City.</a:t>
            </a:r>
          </a:p>
          <a:p>
            <a:r>
              <a:rPr lang="en-US" b="1" dirty="0" smtClean="0"/>
              <a:t>MSA – </a:t>
            </a:r>
            <a:r>
              <a:rPr lang="en-US" dirty="0" smtClean="0"/>
              <a:t>one or more contiguous counties that have a core area with a large population nucleus and adjacent communities that are highly integrated by economics or socially) with the core.</a:t>
            </a:r>
          </a:p>
          <a:p>
            <a:r>
              <a:rPr lang="en-US" b="1" dirty="0" smtClean="0"/>
              <a:t>CMSA</a:t>
            </a:r>
            <a:r>
              <a:rPr lang="en-US" dirty="0" smtClean="0"/>
              <a:t> – an area that meets the requirement to qualify as a Metropolitan Statistical Area (MSA) and that has a population of 1,000,000 or more, and the components of which are large urbanized counties or a cluster of such counties (cities and towns in New England) that have substantial commuting interchange.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121</a:t>
            </a:fld>
            <a:endParaRPr lang="en-US"/>
          </a:p>
        </p:txBody>
      </p:sp>
    </p:spTree>
    <p:extLst>
      <p:ext uri="{BB962C8B-B14F-4D97-AF65-F5344CB8AC3E}">
        <p14:creationId xmlns:p14="http://schemas.microsoft.com/office/powerpoint/2010/main" val="2509560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pc="-15" dirty="0" smtClean="0">
                <a:solidFill>
                  <a:srgbClr val="5C666F"/>
                </a:solidFill>
                <a:cs typeface="Calibri"/>
              </a:rPr>
              <a:t>Presentations from select spoke committees. </a:t>
            </a:r>
            <a:r>
              <a:rPr lang="en-US" sz="1200" spc="-15" baseline="0" dirty="0" smtClean="0">
                <a:solidFill>
                  <a:srgbClr val="5C666F"/>
                </a:solidFill>
                <a:cs typeface="Calibri"/>
              </a:rPr>
              <a:t> Tentatively schedule: Stakeholder Consultation/Program Coordination and Title Programs spokes.</a:t>
            </a:r>
            <a:endParaRPr lang="en-US" sz="1200" spc="-15" dirty="0" smtClean="0">
              <a:solidFill>
                <a:srgbClr val="5C666F"/>
              </a:solidFill>
              <a:cs typeface="Calibri"/>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126</a:t>
            </a:fld>
            <a:endParaRPr lang="en-US"/>
          </a:p>
        </p:txBody>
      </p:sp>
    </p:spTree>
    <p:extLst>
      <p:ext uri="{BB962C8B-B14F-4D97-AF65-F5344CB8AC3E}">
        <p14:creationId xmlns:p14="http://schemas.microsoft.com/office/powerpoint/2010/main" val="174150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340784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115178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11/6/2016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393961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a:t>Click to edit Master title style</a:t>
            </a:r>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00412" y="6165453"/>
            <a:ext cx="589915" cy="515620"/>
          </a:xfrm>
          <a:custGeom>
            <a:avLst/>
            <a:gdLst/>
            <a:ahLst/>
            <a:cxnLst/>
            <a:rect l="l" t="t" r="r" b="b"/>
            <a:pathLst>
              <a:path w="589915" h="515620">
                <a:moveTo>
                  <a:pt x="294931" y="0"/>
                </a:moveTo>
                <a:lnTo>
                  <a:pt x="284874" y="3367"/>
                </a:lnTo>
                <a:lnTo>
                  <a:pt x="276139" y="13470"/>
                </a:lnTo>
                <a:lnTo>
                  <a:pt x="4440" y="482952"/>
                </a:lnTo>
                <a:lnTo>
                  <a:pt x="0" y="495597"/>
                </a:lnTo>
                <a:lnTo>
                  <a:pt x="2092" y="505898"/>
                </a:lnTo>
                <a:lnTo>
                  <a:pt x="10057" y="512831"/>
                </a:lnTo>
                <a:lnTo>
                  <a:pt x="23234" y="515370"/>
                </a:lnTo>
                <a:lnTo>
                  <a:pt x="566648" y="515370"/>
                </a:lnTo>
                <a:lnTo>
                  <a:pt x="579808" y="512831"/>
                </a:lnTo>
                <a:lnTo>
                  <a:pt x="587766" y="505898"/>
                </a:lnTo>
                <a:lnTo>
                  <a:pt x="589863" y="495597"/>
                </a:lnTo>
                <a:lnTo>
                  <a:pt x="585437" y="482952"/>
                </a:lnTo>
                <a:lnTo>
                  <a:pt x="313723" y="13470"/>
                </a:lnTo>
                <a:lnTo>
                  <a:pt x="304988" y="3367"/>
                </a:lnTo>
                <a:lnTo>
                  <a:pt x="294931" y="0"/>
                </a:lnTo>
                <a:close/>
              </a:path>
            </a:pathLst>
          </a:custGeom>
          <a:solidFill>
            <a:srgbClr val="2A9741"/>
          </a:solidFill>
        </p:spPr>
        <p:txBody>
          <a:bodyPr wrap="square" lIns="0" tIns="0" rIns="0" bIns="0" rtlCol="0"/>
          <a:lstStyle/>
          <a:p>
            <a:endParaRPr/>
          </a:p>
        </p:txBody>
      </p:sp>
      <p:sp>
        <p:nvSpPr>
          <p:cNvPr id="18" name="bk object 18"/>
          <p:cNvSpPr/>
          <p:nvPr/>
        </p:nvSpPr>
        <p:spPr>
          <a:xfrm>
            <a:off x="8004123" y="6206671"/>
            <a:ext cx="196850" cy="194310"/>
          </a:xfrm>
          <a:custGeom>
            <a:avLst/>
            <a:gdLst/>
            <a:ahLst/>
            <a:cxnLst/>
            <a:rect l="l" t="t" r="r" b="b"/>
            <a:pathLst>
              <a:path w="196850" h="194310">
                <a:moveTo>
                  <a:pt x="113758" y="135904"/>
                </a:moveTo>
                <a:lnTo>
                  <a:pt x="42672" y="135904"/>
                </a:lnTo>
                <a:lnTo>
                  <a:pt x="48544" y="137856"/>
                </a:lnTo>
                <a:lnTo>
                  <a:pt x="50501" y="142541"/>
                </a:lnTo>
                <a:lnTo>
                  <a:pt x="72036" y="188630"/>
                </a:lnTo>
                <a:lnTo>
                  <a:pt x="73993" y="193712"/>
                </a:lnTo>
                <a:lnTo>
                  <a:pt x="78299" y="193712"/>
                </a:lnTo>
                <a:lnTo>
                  <a:pt x="81039" y="189411"/>
                </a:lnTo>
                <a:lnTo>
                  <a:pt x="113758" y="135904"/>
                </a:lnTo>
                <a:close/>
              </a:path>
              <a:path w="196850" h="194310">
                <a:moveTo>
                  <a:pt x="163484" y="122232"/>
                </a:moveTo>
                <a:lnTo>
                  <a:pt x="127235" y="122232"/>
                </a:lnTo>
                <a:lnTo>
                  <a:pt x="131154" y="125747"/>
                </a:lnTo>
                <a:lnTo>
                  <a:pt x="191442" y="176917"/>
                </a:lnTo>
                <a:lnTo>
                  <a:pt x="195356" y="180431"/>
                </a:lnTo>
                <a:lnTo>
                  <a:pt x="196531" y="179260"/>
                </a:lnTo>
                <a:lnTo>
                  <a:pt x="193790" y="174959"/>
                </a:lnTo>
                <a:lnTo>
                  <a:pt x="163484" y="122232"/>
                </a:lnTo>
                <a:close/>
              </a:path>
              <a:path w="196850" h="194310">
                <a:moveTo>
                  <a:pt x="93570" y="0"/>
                </a:moveTo>
                <a:lnTo>
                  <a:pt x="89259" y="0"/>
                </a:lnTo>
                <a:lnTo>
                  <a:pt x="86519" y="4685"/>
                </a:lnTo>
                <a:lnTo>
                  <a:pt x="2740" y="150746"/>
                </a:lnTo>
                <a:lnTo>
                  <a:pt x="0" y="155041"/>
                </a:lnTo>
                <a:lnTo>
                  <a:pt x="1957" y="156993"/>
                </a:lnTo>
                <a:lnTo>
                  <a:pt x="6263" y="154651"/>
                </a:lnTo>
                <a:lnTo>
                  <a:pt x="38366" y="138246"/>
                </a:lnTo>
                <a:lnTo>
                  <a:pt x="42672" y="135904"/>
                </a:lnTo>
                <a:lnTo>
                  <a:pt x="113758" y="135904"/>
                </a:lnTo>
                <a:lnTo>
                  <a:pt x="119014" y="127308"/>
                </a:lnTo>
                <a:lnTo>
                  <a:pt x="121754" y="123013"/>
                </a:lnTo>
                <a:lnTo>
                  <a:pt x="127235" y="122232"/>
                </a:lnTo>
                <a:lnTo>
                  <a:pt x="163484" y="122232"/>
                </a:lnTo>
                <a:lnTo>
                  <a:pt x="95919" y="4685"/>
                </a:lnTo>
                <a:lnTo>
                  <a:pt x="93570" y="0"/>
                </a:lnTo>
                <a:close/>
              </a:path>
            </a:pathLst>
          </a:custGeom>
          <a:solidFill>
            <a:srgbClr val="FDFDFD"/>
          </a:solidFill>
        </p:spPr>
        <p:txBody>
          <a:bodyPr wrap="square" lIns="0" tIns="0" rIns="0" bIns="0" rtlCol="0"/>
          <a:lstStyle/>
          <a:p>
            <a:endParaRPr/>
          </a:p>
        </p:txBody>
      </p:sp>
      <p:sp>
        <p:nvSpPr>
          <p:cNvPr id="19" name="bk object 19"/>
          <p:cNvSpPr/>
          <p:nvPr/>
        </p:nvSpPr>
        <p:spPr>
          <a:xfrm>
            <a:off x="7938741" y="6460925"/>
            <a:ext cx="146050" cy="161925"/>
          </a:xfrm>
          <a:custGeom>
            <a:avLst/>
            <a:gdLst/>
            <a:ahLst/>
            <a:cxnLst/>
            <a:rect l="l" t="t" r="r" b="b"/>
            <a:pathLst>
              <a:path w="146050" h="161925">
                <a:moveTo>
                  <a:pt x="80653" y="0"/>
                </a:moveTo>
                <a:lnTo>
                  <a:pt x="49220" y="6316"/>
                </a:lnTo>
                <a:lnTo>
                  <a:pt x="23588" y="23580"/>
                </a:lnTo>
                <a:lnTo>
                  <a:pt x="6325" y="49267"/>
                </a:lnTo>
                <a:lnTo>
                  <a:pt x="0" y="80850"/>
                </a:lnTo>
                <a:lnTo>
                  <a:pt x="6325" y="112042"/>
                </a:lnTo>
                <a:lnTo>
                  <a:pt x="23588" y="137631"/>
                </a:lnTo>
                <a:lnTo>
                  <a:pt x="49220" y="154944"/>
                </a:lnTo>
                <a:lnTo>
                  <a:pt x="80653" y="161309"/>
                </a:lnTo>
                <a:lnTo>
                  <a:pt x="98568" y="159332"/>
                </a:lnTo>
                <a:lnTo>
                  <a:pt x="142115" y="133191"/>
                </a:lnTo>
                <a:lnTo>
                  <a:pt x="144463" y="130062"/>
                </a:lnTo>
                <a:lnTo>
                  <a:pt x="142115" y="128501"/>
                </a:lnTo>
                <a:lnTo>
                  <a:pt x="129101" y="121082"/>
                </a:lnTo>
                <a:lnTo>
                  <a:pt x="80653" y="121082"/>
                </a:lnTo>
                <a:lnTo>
                  <a:pt x="64937" y="117927"/>
                </a:lnTo>
                <a:lnTo>
                  <a:pt x="52122" y="109316"/>
                </a:lnTo>
                <a:lnTo>
                  <a:pt x="43491" y="96529"/>
                </a:lnTo>
                <a:lnTo>
                  <a:pt x="40329" y="80850"/>
                </a:lnTo>
                <a:lnTo>
                  <a:pt x="43491" y="64946"/>
                </a:lnTo>
                <a:lnTo>
                  <a:pt x="52122" y="52044"/>
                </a:lnTo>
                <a:lnTo>
                  <a:pt x="64937" y="43389"/>
                </a:lnTo>
                <a:lnTo>
                  <a:pt x="80653" y="40227"/>
                </a:lnTo>
                <a:lnTo>
                  <a:pt x="133804" y="40227"/>
                </a:lnTo>
                <a:lnTo>
                  <a:pt x="144463" y="33979"/>
                </a:lnTo>
                <a:lnTo>
                  <a:pt x="145246" y="33589"/>
                </a:lnTo>
                <a:lnTo>
                  <a:pt x="145246" y="32808"/>
                </a:lnTo>
                <a:lnTo>
                  <a:pt x="145638" y="32418"/>
                </a:lnTo>
                <a:lnTo>
                  <a:pt x="144855" y="31637"/>
                </a:lnTo>
                <a:lnTo>
                  <a:pt x="144855" y="31246"/>
                </a:lnTo>
                <a:lnTo>
                  <a:pt x="132236" y="18288"/>
                </a:lnTo>
                <a:lnTo>
                  <a:pt x="117011" y="8444"/>
                </a:lnTo>
                <a:lnTo>
                  <a:pt x="99657" y="2190"/>
                </a:lnTo>
                <a:lnTo>
                  <a:pt x="80653" y="0"/>
                </a:lnTo>
                <a:close/>
              </a:path>
              <a:path w="146050" h="161925">
                <a:moveTo>
                  <a:pt x="109228" y="109363"/>
                </a:moveTo>
                <a:lnTo>
                  <a:pt x="80653" y="121082"/>
                </a:lnTo>
                <a:lnTo>
                  <a:pt x="129101" y="121082"/>
                </a:lnTo>
                <a:lnTo>
                  <a:pt x="111968" y="111315"/>
                </a:lnTo>
                <a:lnTo>
                  <a:pt x="109228" y="109363"/>
                </a:lnTo>
                <a:close/>
              </a:path>
              <a:path w="146050" h="161925">
                <a:moveTo>
                  <a:pt x="133804" y="40227"/>
                </a:moveTo>
                <a:lnTo>
                  <a:pt x="80653" y="40227"/>
                </a:lnTo>
                <a:lnTo>
                  <a:pt x="88861" y="41008"/>
                </a:lnTo>
                <a:lnTo>
                  <a:pt x="96408" y="43255"/>
                </a:lnTo>
                <a:lnTo>
                  <a:pt x="103222" y="46820"/>
                </a:lnTo>
                <a:lnTo>
                  <a:pt x="109228" y="51555"/>
                </a:lnTo>
                <a:lnTo>
                  <a:pt x="111185" y="53507"/>
                </a:lnTo>
                <a:lnTo>
                  <a:pt x="113143" y="52336"/>
                </a:lnTo>
                <a:lnTo>
                  <a:pt x="133804" y="40227"/>
                </a:lnTo>
                <a:close/>
              </a:path>
            </a:pathLst>
          </a:custGeom>
          <a:solidFill>
            <a:srgbClr val="FDFDFD"/>
          </a:solidFill>
        </p:spPr>
        <p:txBody>
          <a:bodyPr wrap="square" lIns="0" tIns="0" rIns="0" bIns="0" rtlCol="0"/>
          <a:lstStyle/>
          <a:p>
            <a:endParaRPr/>
          </a:p>
        </p:txBody>
      </p:sp>
      <p:sp>
        <p:nvSpPr>
          <p:cNvPr id="20" name="bk object 20"/>
          <p:cNvSpPr/>
          <p:nvPr/>
        </p:nvSpPr>
        <p:spPr>
          <a:xfrm>
            <a:off x="8094557" y="6460925"/>
            <a:ext cx="161925" cy="161925"/>
          </a:xfrm>
          <a:custGeom>
            <a:avLst/>
            <a:gdLst/>
            <a:ahLst/>
            <a:cxnLst/>
            <a:rect l="l" t="t" r="r" b="b"/>
            <a:pathLst>
              <a:path w="161925" h="161925">
                <a:moveTo>
                  <a:pt x="81044" y="0"/>
                </a:moveTo>
                <a:lnTo>
                  <a:pt x="49550" y="6316"/>
                </a:lnTo>
                <a:lnTo>
                  <a:pt x="23784" y="23580"/>
                </a:lnTo>
                <a:lnTo>
                  <a:pt x="6386" y="49267"/>
                </a:lnTo>
                <a:lnTo>
                  <a:pt x="0" y="80850"/>
                </a:lnTo>
                <a:lnTo>
                  <a:pt x="6386" y="112042"/>
                </a:lnTo>
                <a:lnTo>
                  <a:pt x="23784" y="137631"/>
                </a:lnTo>
                <a:lnTo>
                  <a:pt x="49550" y="154944"/>
                </a:lnTo>
                <a:lnTo>
                  <a:pt x="81044" y="161309"/>
                </a:lnTo>
                <a:lnTo>
                  <a:pt x="112474" y="154944"/>
                </a:lnTo>
                <a:lnTo>
                  <a:pt x="138107" y="137631"/>
                </a:lnTo>
                <a:lnTo>
                  <a:pt x="149272" y="121082"/>
                </a:lnTo>
                <a:lnTo>
                  <a:pt x="81044" y="121082"/>
                </a:lnTo>
                <a:lnTo>
                  <a:pt x="65102" y="117927"/>
                </a:lnTo>
                <a:lnTo>
                  <a:pt x="52171" y="109316"/>
                </a:lnTo>
                <a:lnTo>
                  <a:pt x="43497" y="96529"/>
                </a:lnTo>
                <a:lnTo>
                  <a:pt x="40329" y="80850"/>
                </a:lnTo>
                <a:lnTo>
                  <a:pt x="43497" y="64946"/>
                </a:lnTo>
                <a:lnTo>
                  <a:pt x="52171" y="52044"/>
                </a:lnTo>
                <a:lnTo>
                  <a:pt x="65102" y="43389"/>
                </a:lnTo>
                <a:lnTo>
                  <a:pt x="81044" y="40227"/>
                </a:lnTo>
                <a:lnTo>
                  <a:pt x="149295" y="40227"/>
                </a:lnTo>
                <a:lnTo>
                  <a:pt x="138107" y="23580"/>
                </a:lnTo>
                <a:lnTo>
                  <a:pt x="112474" y="6316"/>
                </a:lnTo>
                <a:lnTo>
                  <a:pt x="81044" y="0"/>
                </a:lnTo>
                <a:close/>
              </a:path>
              <a:path w="161925" h="161925">
                <a:moveTo>
                  <a:pt x="149295" y="40227"/>
                </a:moveTo>
                <a:lnTo>
                  <a:pt x="81044" y="40227"/>
                </a:lnTo>
                <a:lnTo>
                  <a:pt x="96758" y="43389"/>
                </a:lnTo>
                <a:lnTo>
                  <a:pt x="109573" y="52044"/>
                </a:lnTo>
                <a:lnTo>
                  <a:pt x="118205" y="64946"/>
                </a:lnTo>
                <a:lnTo>
                  <a:pt x="121368" y="80850"/>
                </a:lnTo>
                <a:lnTo>
                  <a:pt x="118205" y="96529"/>
                </a:lnTo>
                <a:lnTo>
                  <a:pt x="109573" y="109316"/>
                </a:lnTo>
                <a:lnTo>
                  <a:pt x="96758" y="117927"/>
                </a:lnTo>
                <a:lnTo>
                  <a:pt x="81044" y="121082"/>
                </a:lnTo>
                <a:lnTo>
                  <a:pt x="149272" y="121082"/>
                </a:lnTo>
                <a:lnTo>
                  <a:pt x="155371" y="112042"/>
                </a:lnTo>
                <a:lnTo>
                  <a:pt x="161697" y="80850"/>
                </a:lnTo>
                <a:lnTo>
                  <a:pt x="155371" y="49267"/>
                </a:lnTo>
                <a:lnTo>
                  <a:pt x="149295" y="40227"/>
                </a:lnTo>
                <a:close/>
              </a:path>
            </a:pathLst>
          </a:custGeom>
          <a:solidFill>
            <a:srgbClr val="FDFDFD"/>
          </a:solidFill>
        </p:spPr>
        <p:txBody>
          <a:bodyPr wrap="square" lIns="0" tIns="0" rIns="0" bIns="0" rtlCol="0"/>
          <a:lstStyle/>
          <a:p>
            <a:endParaRPr/>
          </a:p>
        </p:txBody>
      </p:sp>
      <p:sp>
        <p:nvSpPr>
          <p:cNvPr id="21" name="bk object 21"/>
          <p:cNvSpPr/>
          <p:nvPr/>
        </p:nvSpPr>
        <p:spPr>
          <a:xfrm>
            <a:off x="8408553" y="6655438"/>
            <a:ext cx="17780" cy="25400"/>
          </a:xfrm>
          <a:custGeom>
            <a:avLst/>
            <a:gdLst/>
            <a:ahLst/>
            <a:cxnLst/>
            <a:rect l="l" t="t" r="r" b="b"/>
            <a:pathLst>
              <a:path w="17779" h="25400">
                <a:moveTo>
                  <a:pt x="10960" y="4294"/>
                </a:moveTo>
                <a:lnTo>
                  <a:pt x="6263" y="4294"/>
                </a:lnTo>
                <a:lnTo>
                  <a:pt x="6263" y="24994"/>
                </a:lnTo>
                <a:lnTo>
                  <a:pt x="10960" y="24994"/>
                </a:lnTo>
                <a:lnTo>
                  <a:pt x="10960" y="4294"/>
                </a:lnTo>
                <a:close/>
              </a:path>
              <a:path w="17779" h="25400">
                <a:moveTo>
                  <a:pt x="17223" y="0"/>
                </a:moveTo>
                <a:lnTo>
                  <a:pt x="0" y="0"/>
                </a:lnTo>
                <a:lnTo>
                  <a:pt x="0" y="3904"/>
                </a:lnTo>
                <a:lnTo>
                  <a:pt x="365" y="4294"/>
                </a:lnTo>
                <a:lnTo>
                  <a:pt x="17223" y="4294"/>
                </a:lnTo>
                <a:lnTo>
                  <a:pt x="17223" y="0"/>
                </a:lnTo>
                <a:close/>
              </a:path>
            </a:pathLst>
          </a:custGeom>
          <a:solidFill>
            <a:srgbClr val="2A9741"/>
          </a:solidFill>
        </p:spPr>
        <p:txBody>
          <a:bodyPr wrap="square" lIns="0" tIns="0" rIns="0" bIns="0" rtlCol="0"/>
          <a:lstStyle/>
          <a:p>
            <a:endParaRPr/>
          </a:p>
        </p:txBody>
      </p:sp>
      <p:sp>
        <p:nvSpPr>
          <p:cNvPr id="22" name="bk object 22"/>
          <p:cNvSpPr/>
          <p:nvPr/>
        </p:nvSpPr>
        <p:spPr>
          <a:xfrm>
            <a:off x="8431256" y="6655048"/>
            <a:ext cx="28575" cy="26034"/>
          </a:xfrm>
          <a:custGeom>
            <a:avLst/>
            <a:gdLst/>
            <a:ahLst/>
            <a:cxnLst/>
            <a:rect l="l" t="t" r="r" b="b"/>
            <a:pathLst>
              <a:path w="28575" h="26034">
                <a:moveTo>
                  <a:pt x="11359" y="11323"/>
                </a:moveTo>
                <a:lnTo>
                  <a:pt x="6628" y="11323"/>
                </a:lnTo>
                <a:lnTo>
                  <a:pt x="13309" y="25384"/>
                </a:lnTo>
                <a:lnTo>
                  <a:pt x="13309" y="25775"/>
                </a:lnTo>
                <a:lnTo>
                  <a:pt x="14874" y="25775"/>
                </a:lnTo>
                <a:lnTo>
                  <a:pt x="15240" y="25384"/>
                </a:lnTo>
                <a:lnTo>
                  <a:pt x="18892" y="17185"/>
                </a:lnTo>
                <a:lnTo>
                  <a:pt x="14091" y="17185"/>
                </a:lnTo>
                <a:lnTo>
                  <a:pt x="11359" y="11323"/>
                </a:lnTo>
                <a:close/>
              </a:path>
              <a:path w="28575" h="26034">
                <a:moveTo>
                  <a:pt x="5845" y="0"/>
                </a:moveTo>
                <a:lnTo>
                  <a:pt x="4279" y="0"/>
                </a:lnTo>
                <a:lnTo>
                  <a:pt x="4279" y="390"/>
                </a:lnTo>
                <a:lnTo>
                  <a:pt x="0" y="24603"/>
                </a:lnTo>
                <a:lnTo>
                  <a:pt x="0" y="25384"/>
                </a:lnTo>
                <a:lnTo>
                  <a:pt x="4697" y="25384"/>
                </a:lnTo>
                <a:lnTo>
                  <a:pt x="4697" y="24994"/>
                </a:lnTo>
                <a:lnTo>
                  <a:pt x="6628" y="11323"/>
                </a:lnTo>
                <a:lnTo>
                  <a:pt x="11359" y="11323"/>
                </a:lnTo>
                <a:lnTo>
                  <a:pt x="6263" y="390"/>
                </a:lnTo>
                <a:lnTo>
                  <a:pt x="5845" y="0"/>
                </a:lnTo>
                <a:close/>
              </a:path>
              <a:path w="28575" h="26034">
                <a:moveTo>
                  <a:pt x="25807" y="11323"/>
                </a:moveTo>
                <a:lnTo>
                  <a:pt x="21503" y="11323"/>
                </a:lnTo>
                <a:lnTo>
                  <a:pt x="23486" y="24994"/>
                </a:lnTo>
                <a:lnTo>
                  <a:pt x="23851" y="25384"/>
                </a:lnTo>
                <a:lnTo>
                  <a:pt x="28549" y="25384"/>
                </a:lnTo>
                <a:lnTo>
                  <a:pt x="28183" y="24603"/>
                </a:lnTo>
                <a:lnTo>
                  <a:pt x="25807" y="11323"/>
                </a:lnTo>
                <a:close/>
              </a:path>
              <a:path w="28575" h="26034">
                <a:moveTo>
                  <a:pt x="23851" y="0"/>
                </a:moveTo>
                <a:lnTo>
                  <a:pt x="22286" y="0"/>
                </a:lnTo>
                <a:lnTo>
                  <a:pt x="22286" y="390"/>
                </a:lnTo>
                <a:lnTo>
                  <a:pt x="14091" y="17185"/>
                </a:lnTo>
                <a:lnTo>
                  <a:pt x="18892" y="17185"/>
                </a:lnTo>
                <a:lnTo>
                  <a:pt x="21503" y="11323"/>
                </a:lnTo>
                <a:lnTo>
                  <a:pt x="25807" y="11323"/>
                </a:lnTo>
                <a:lnTo>
                  <a:pt x="23851" y="390"/>
                </a:lnTo>
                <a:lnTo>
                  <a:pt x="23851" y="0"/>
                </a:lnTo>
                <a:close/>
              </a:path>
            </a:pathLst>
          </a:custGeom>
          <a:solidFill>
            <a:srgbClr val="2A9741"/>
          </a:solidFill>
        </p:spPr>
        <p:txBody>
          <a:bodyPr wrap="square" lIns="0" tIns="0" rIns="0" bIns="0" rtlCol="0"/>
          <a:lstStyle/>
          <a:p>
            <a:endParaRPr/>
          </a:p>
        </p:txBody>
      </p:sp>
      <p:sp>
        <p:nvSpPr>
          <p:cNvPr id="23" name="bk object 23"/>
          <p:cNvSpPr/>
          <p:nvPr/>
        </p:nvSpPr>
        <p:spPr>
          <a:xfrm>
            <a:off x="8215789" y="6164867"/>
            <a:ext cx="586740" cy="513080"/>
          </a:xfrm>
          <a:custGeom>
            <a:avLst/>
            <a:gdLst/>
            <a:ahLst/>
            <a:cxnLst/>
            <a:rect l="l" t="t" r="r" b="b"/>
            <a:pathLst>
              <a:path w="586740" h="513079">
                <a:moveTo>
                  <a:pt x="563487" y="0"/>
                </a:moveTo>
                <a:lnTo>
                  <a:pt x="23231" y="0"/>
                </a:lnTo>
                <a:lnTo>
                  <a:pt x="10056" y="2534"/>
                </a:lnTo>
                <a:lnTo>
                  <a:pt x="2092" y="9462"/>
                </a:lnTo>
                <a:lnTo>
                  <a:pt x="0" y="19766"/>
                </a:lnTo>
                <a:lnTo>
                  <a:pt x="4442" y="32433"/>
                </a:lnTo>
                <a:lnTo>
                  <a:pt x="274549" y="499161"/>
                </a:lnTo>
                <a:lnTo>
                  <a:pt x="283291" y="509267"/>
                </a:lnTo>
                <a:lnTo>
                  <a:pt x="293364" y="512636"/>
                </a:lnTo>
                <a:lnTo>
                  <a:pt x="303438" y="509267"/>
                </a:lnTo>
                <a:lnTo>
                  <a:pt x="312180" y="499161"/>
                </a:lnTo>
                <a:lnTo>
                  <a:pt x="582276" y="32433"/>
                </a:lnTo>
                <a:lnTo>
                  <a:pt x="586732" y="19766"/>
                </a:lnTo>
                <a:lnTo>
                  <a:pt x="584645" y="9462"/>
                </a:lnTo>
                <a:lnTo>
                  <a:pt x="576676" y="2534"/>
                </a:lnTo>
                <a:lnTo>
                  <a:pt x="563487" y="0"/>
                </a:lnTo>
                <a:close/>
              </a:path>
            </a:pathLst>
          </a:custGeom>
          <a:solidFill>
            <a:srgbClr val="465153"/>
          </a:solidFill>
        </p:spPr>
        <p:txBody>
          <a:bodyPr wrap="square" lIns="0" tIns="0" rIns="0" bIns="0" rtlCol="0"/>
          <a:lstStyle/>
          <a:p>
            <a:endParaRPr/>
          </a:p>
        </p:txBody>
      </p:sp>
      <p:sp>
        <p:nvSpPr>
          <p:cNvPr id="24" name="bk object 24"/>
          <p:cNvSpPr/>
          <p:nvPr/>
        </p:nvSpPr>
        <p:spPr>
          <a:xfrm>
            <a:off x="8444565" y="6479672"/>
            <a:ext cx="163830" cy="85090"/>
          </a:xfrm>
          <a:custGeom>
            <a:avLst/>
            <a:gdLst/>
            <a:ahLst/>
            <a:cxnLst/>
            <a:rect l="l" t="t" r="r" b="b"/>
            <a:pathLst>
              <a:path w="163829" h="85090">
                <a:moveTo>
                  <a:pt x="163258" y="0"/>
                </a:moveTo>
                <a:lnTo>
                  <a:pt x="0" y="58588"/>
                </a:lnTo>
                <a:lnTo>
                  <a:pt x="15240" y="84759"/>
                </a:lnTo>
                <a:lnTo>
                  <a:pt x="140137" y="40232"/>
                </a:lnTo>
                <a:lnTo>
                  <a:pt x="163258" y="0"/>
                </a:lnTo>
                <a:close/>
              </a:path>
            </a:pathLst>
          </a:custGeom>
          <a:solidFill>
            <a:srgbClr val="FDFDFD"/>
          </a:solidFill>
        </p:spPr>
        <p:txBody>
          <a:bodyPr wrap="square" lIns="0" tIns="0" rIns="0" bIns="0" rtlCol="0"/>
          <a:lstStyle/>
          <a:p>
            <a:endParaRPr/>
          </a:p>
        </p:txBody>
      </p:sp>
      <p:sp>
        <p:nvSpPr>
          <p:cNvPr id="25" name="bk object 25"/>
          <p:cNvSpPr/>
          <p:nvPr/>
        </p:nvSpPr>
        <p:spPr>
          <a:xfrm>
            <a:off x="8466069" y="6536308"/>
            <a:ext cx="109220" cy="65405"/>
          </a:xfrm>
          <a:custGeom>
            <a:avLst/>
            <a:gdLst/>
            <a:ahLst/>
            <a:cxnLst/>
            <a:rect l="l" t="t" r="r" b="b"/>
            <a:pathLst>
              <a:path w="109220" h="65404">
                <a:moveTo>
                  <a:pt x="108873" y="0"/>
                </a:moveTo>
                <a:lnTo>
                  <a:pt x="0" y="39055"/>
                </a:lnTo>
                <a:lnTo>
                  <a:pt x="14874" y="64836"/>
                </a:lnTo>
                <a:lnTo>
                  <a:pt x="86535" y="39055"/>
                </a:lnTo>
                <a:lnTo>
                  <a:pt x="108873" y="0"/>
                </a:lnTo>
                <a:close/>
              </a:path>
            </a:pathLst>
          </a:custGeom>
          <a:solidFill>
            <a:srgbClr val="FDFDFD"/>
          </a:solidFill>
        </p:spPr>
        <p:txBody>
          <a:bodyPr wrap="square" lIns="0" tIns="0" rIns="0" bIns="0" rtlCol="0"/>
          <a:lstStyle/>
          <a:p>
            <a:endParaRPr/>
          </a:p>
        </p:txBody>
      </p:sp>
      <p:sp>
        <p:nvSpPr>
          <p:cNvPr id="26" name="bk object 26"/>
          <p:cNvSpPr/>
          <p:nvPr/>
        </p:nvSpPr>
        <p:spPr>
          <a:xfrm>
            <a:off x="8487207" y="6592159"/>
            <a:ext cx="55880" cy="45720"/>
          </a:xfrm>
          <a:custGeom>
            <a:avLst/>
            <a:gdLst/>
            <a:ahLst/>
            <a:cxnLst/>
            <a:rect l="l" t="t" r="r" b="b"/>
            <a:pathLst>
              <a:path w="55879" h="45720">
                <a:moveTo>
                  <a:pt x="55637" y="0"/>
                </a:moveTo>
                <a:lnTo>
                  <a:pt x="0" y="19923"/>
                </a:lnTo>
                <a:lnTo>
                  <a:pt x="9394" y="36327"/>
                </a:lnTo>
                <a:lnTo>
                  <a:pt x="15372" y="42919"/>
                </a:lnTo>
                <a:lnTo>
                  <a:pt x="22103" y="45116"/>
                </a:lnTo>
                <a:lnTo>
                  <a:pt x="28756" y="42919"/>
                </a:lnTo>
                <a:lnTo>
                  <a:pt x="34499" y="36327"/>
                </a:lnTo>
                <a:lnTo>
                  <a:pt x="55637" y="0"/>
                </a:lnTo>
                <a:close/>
              </a:path>
            </a:pathLst>
          </a:custGeom>
          <a:solidFill>
            <a:srgbClr val="FDFDFD"/>
          </a:solidFill>
        </p:spPr>
        <p:txBody>
          <a:bodyPr wrap="square" lIns="0" tIns="0" rIns="0" bIns="0" rtlCol="0"/>
          <a:lstStyle/>
          <a:p>
            <a:endParaRPr/>
          </a:p>
        </p:txBody>
      </p:sp>
      <p:sp>
        <p:nvSpPr>
          <p:cNvPr id="27" name="bk object 27"/>
          <p:cNvSpPr/>
          <p:nvPr/>
        </p:nvSpPr>
        <p:spPr>
          <a:xfrm>
            <a:off x="8407352" y="6474205"/>
            <a:ext cx="90170" cy="53340"/>
          </a:xfrm>
          <a:custGeom>
            <a:avLst/>
            <a:gdLst/>
            <a:ahLst/>
            <a:cxnLst/>
            <a:rect l="l" t="t" r="r" b="b"/>
            <a:pathLst>
              <a:path w="90170" h="53340">
                <a:moveTo>
                  <a:pt x="0" y="0"/>
                </a:moveTo>
                <a:lnTo>
                  <a:pt x="30950" y="53117"/>
                </a:lnTo>
                <a:lnTo>
                  <a:pt x="90032" y="31637"/>
                </a:lnTo>
                <a:lnTo>
                  <a:pt x="0" y="0"/>
                </a:lnTo>
                <a:close/>
              </a:path>
            </a:pathLst>
          </a:custGeom>
          <a:solidFill>
            <a:srgbClr val="F9C32C"/>
          </a:solidFill>
        </p:spPr>
        <p:txBody>
          <a:bodyPr wrap="square" lIns="0" tIns="0" rIns="0" bIns="0" rtlCol="0"/>
          <a:lstStyle/>
          <a:p>
            <a:endParaRPr/>
          </a:p>
        </p:txBody>
      </p:sp>
      <p:sp>
        <p:nvSpPr>
          <p:cNvPr id="28" name="bk object 28"/>
          <p:cNvSpPr/>
          <p:nvPr/>
        </p:nvSpPr>
        <p:spPr>
          <a:xfrm>
            <a:off x="8395609" y="6193344"/>
            <a:ext cx="66040" cy="77470"/>
          </a:xfrm>
          <a:custGeom>
            <a:avLst/>
            <a:gdLst/>
            <a:ahLst/>
            <a:cxnLst/>
            <a:rect l="l" t="t" r="r" b="b"/>
            <a:pathLst>
              <a:path w="66040" h="77470">
                <a:moveTo>
                  <a:pt x="38779" y="0"/>
                </a:moveTo>
                <a:lnTo>
                  <a:pt x="23626" y="3027"/>
                </a:lnTo>
                <a:lnTo>
                  <a:pt x="11306" y="11297"/>
                </a:lnTo>
                <a:lnTo>
                  <a:pt x="3027" y="23588"/>
                </a:lnTo>
                <a:lnTo>
                  <a:pt x="0" y="38680"/>
                </a:lnTo>
                <a:lnTo>
                  <a:pt x="3027" y="53793"/>
                </a:lnTo>
                <a:lnTo>
                  <a:pt x="11306" y="66082"/>
                </a:lnTo>
                <a:lnTo>
                  <a:pt x="23626" y="74340"/>
                </a:lnTo>
                <a:lnTo>
                  <a:pt x="38779" y="77361"/>
                </a:lnTo>
                <a:lnTo>
                  <a:pt x="45948" y="76702"/>
                </a:lnTo>
                <a:lnTo>
                  <a:pt x="65762" y="64862"/>
                </a:lnTo>
                <a:lnTo>
                  <a:pt x="64979" y="64081"/>
                </a:lnTo>
                <a:lnTo>
                  <a:pt x="61417" y="60176"/>
                </a:lnTo>
                <a:lnTo>
                  <a:pt x="39561" y="60176"/>
                </a:lnTo>
                <a:lnTo>
                  <a:pt x="31128" y="58406"/>
                </a:lnTo>
                <a:lnTo>
                  <a:pt x="24432" y="53635"/>
                </a:lnTo>
                <a:lnTo>
                  <a:pt x="20016" y="46669"/>
                </a:lnTo>
                <a:lnTo>
                  <a:pt x="18423" y="38316"/>
                </a:lnTo>
                <a:lnTo>
                  <a:pt x="20016" y="29717"/>
                </a:lnTo>
                <a:lnTo>
                  <a:pt x="24432" y="22626"/>
                </a:lnTo>
                <a:lnTo>
                  <a:pt x="31128" y="17810"/>
                </a:lnTo>
                <a:lnTo>
                  <a:pt x="39561" y="16034"/>
                </a:lnTo>
                <a:lnTo>
                  <a:pt x="62000" y="16034"/>
                </a:lnTo>
                <a:lnTo>
                  <a:pt x="64979" y="12911"/>
                </a:lnTo>
                <a:lnTo>
                  <a:pt x="65762" y="12130"/>
                </a:lnTo>
                <a:lnTo>
                  <a:pt x="65762" y="10568"/>
                </a:lnTo>
                <a:lnTo>
                  <a:pt x="64979" y="9787"/>
                </a:lnTo>
                <a:lnTo>
                  <a:pt x="59300" y="5468"/>
                </a:lnTo>
                <a:lnTo>
                  <a:pt x="53210" y="2414"/>
                </a:lnTo>
                <a:lnTo>
                  <a:pt x="46454" y="599"/>
                </a:lnTo>
                <a:lnTo>
                  <a:pt x="38779" y="0"/>
                </a:lnTo>
                <a:close/>
              </a:path>
              <a:path w="66040" h="77470">
                <a:moveTo>
                  <a:pt x="56002" y="54319"/>
                </a:moveTo>
                <a:lnTo>
                  <a:pt x="54802" y="54319"/>
                </a:lnTo>
                <a:lnTo>
                  <a:pt x="54019" y="55100"/>
                </a:lnTo>
                <a:lnTo>
                  <a:pt x="50104" y="58224"/>
                </a:lnTo>
                <a:lnTo>
                  <a:pt x="44624" y="60176"/>
                </a:lnTo>
                <a:lnTo>
                  <a:pt x="61417" y="60176"/>
                </a:lnTo>
                <a:lnTo>
                  <a:pt x="56785" y="55100"/>
                </a:lnTo>
                <a:lnTo>
                  <a:pt x="56002" y="54319"/>
                </a:lnTo>
                <a:close/>
              </a:path>
              <a:path w="66040" h="77470">
                <a:moveTo>
                  <a:pt x="62000" y="16034"/>
                </a:moveTo>
                <a:lnTo>
                  <a:pt x="44624" y="16034"/>
                </a:lnTo>
                <a:lnTo>
                  <a:pt x="50104" y="18012"/>
                </a:lnTo>
                <a:lnTo>
                  <a:pt x="54019" y="21501"/>
                </a:lnTo>
                <a:lnTo>
                  <a:pt x="54802" y="22281"/>
                </a:lnTo>
                <a:lnTo>
                  <a:pt x="56002" y="22281"/>
                </a:lnTo>
                <a:lnTo>
                  <a:pt x="56785" y="21501"/>
                </a:lnTo>
                <a:lnTo>
                  <a:pt x="62000" y="16034"/>
                </a:lnTo>
                <a:close/>
              </a:path>
            </a:pathLst>
          </a:custGeom>
          <a:solidFill>
            <a:srgbClr val="FDFDFD"/>
          </a:solidFill>
        </p:spPr>
        <p:txBody>
          <a:bodyPr wrap="square" lIns="0" tIns="0" rIns="0" bIns="0" rtlCol="0"/>
          <a:lstStyle/>
          <a:p>
            <a:endParaRPr/>
          </a:p>
        </p:txBody>
      </p:sp>
      <p:sp>
        <p:nvSpPr>
          <p:cNvPr id="29" name="bk object 29"/>
          <p:cNvSpPr/>
          <p:nvPr/>
        </p:nvSpPr>
        <p:spPr>
          <a:xfrm>
            <a:off x="8487624" y="6194177"/>
            <a:ext cx="66040" cy="75565"/>
          </a:xfrm>
          <a:custGeom>
            <a:avLst/>
            <a:gdLst/>
            <a:ahLst/>
            <a:cxnLst/>
            <a:rect l="l" t="t" r="r" b="b"/>
            <a:pathLst>
              <a:path w="66040" h="75564">
                <a:moveTo>
                  <a:pt x="28183" y="0"/>
                </a:moveTo>
                <a:lnTo>
                  <a:pt x="782" y="0"/>
                </a:lnTo>
                <a:lnTo>
                  <a:pt x="0" y="1145"/>
                </a:lnTo>
                <a:lnTo>
                  <a:pt x="0" y="74576"/>
                </a:lnTo>
                <a:lnTo>
                  <a:pt x="782" y="75357"/>
                </a:lnTo>
                <a:lnTo>
                  <a:pt x="28183" y="75357"/>
                </a:lnTo>
                <a:lnTo>
                  <a:pt x="42819" y="72404"/>
                </a:lnTo>
                <a:lnTo>
                  <a:pt x="54763" y="64325"/>
                </a:lnTo>
                <a:lnTo>
                  <a:pt x="58095" y="59343"/>
                </a:lnTo>
                <a:lnTo>
                  <a:pt x="16858" y="59343"/>
                </a:lnTo>
                <a:lnTo>
                  <a:pt x="16858" y="15982"/>
                </a:lnTo>
                <a:lnTo>
                  <a:pt x="58037" y="15982"/>
                </a:lnTo>
                <a:lnTo>
                  <a:pt x="54763" y="11127"/>
                </a:lnTo>
                <a:lnTo>
                  <a:pt x="42819" y="3001"/>
                </a:lnTo>
                <a:lnTo>
                  <a:pt x="28183" y="0"/>
                </a:lnTo>
                <a:close/>
              </a:path>
              <a:path w="66040" h="75564">
                <a:moveTo>
                  <a:pt x="58037" y="15982"/>
                </a:moveTo>
                <a:lnTo>
                  <a:pt x="27035" y="15982"/>
                </a:lnTo>
                <a:lnTo>
                  <a:pt x="35446" y="17636"/>
                </a:lnTo>
                <a:lnTo>
                  <a:pt x="42145" y="22184"/>
                </a:lnTo>
                <a:lnTo>
                  <a:pt x="46573" y="29006"/>
                </a:lnTo>
                <a:lnTo>
                  <a:pt x="48173" y="37483"/>
                </a:lnTo>
                <a:lnTo>
                  <a:pt x="46573" y="46165"/>
                </a:lnTo>
                <a:lnTo>
                  <a:pt x="42145" y="53095"/>
                </a:lnTo>
                <a:lnTo>
                  <a:pt x="35446" y="57683"/>
                </a:lnTo>
                <a:lnTo>
                  <a:pt x="27035" y="59343"/>
                </a:lnTo>
                <a:lnTo>
                  <a:pt x="58095" y="59343"/>
                </a:lnTo>
                <a:lnTo>
                  <a:pt x="62812" y="52294"/>
                </a:lnTo>
                <a:lnTo>
                  <a:pt x="65762" y="37483"/>
                </a:lnTo>
                <a:lnTo>
                  <a:pt x="62812" y="23061"/>
                </a:lnTo>
                <a:lnTo>
                  <a:pt x="58037" y="15982"/>
                </a:lnTo>
                <a:close/>
              </a:path>
            </a:pathLst>
          </a:custGeom>
          <a:solidFill>
            <a:srgbClr val="FDFDFD"/>
          </a:solidFill>
        </p:spPr>
        <p:txBody>
          <a:bodyPr wrap="square" lIns="0" tIns="0" rIns="0" bIns="0" rtlCol="0"/>
          <a:lstStyle/>
          <a:p>
            <a:endParaRPr/>
          </a:p>
        </p:txBody>
      </p:sp>
      <p:sp>
        <p:nvSpPr>
          <p:cNvPr id="30" name="bk object 30"/>
          <p:cNvSpPr/>
          <p:nvPr/>
        </p:nvSpPr>
        <p:spPr>
          <a:xfrm>
            <a:off x="8580788" y="6194177"/>
            <a:ext cx="48895" cy="75565"/>
          </a:xfrm>
          <a:custGeom>
            <a:avLst/>
            <a:gdLst/>
            <a:ahLst/>
            <a:cxnLst/>
            <a:rect l="l" t="t" r="r" b="b"/>
            <a:pathLst>
              <a:path w="48895" h="75564">
                <a:moveTo>
                  <a:pt x="47756" y="0"/>
                </a:moveTo>
                <a:lnTo>
                  <a:pt x="782" y="0"/>
                </a:lnTo>
                <a:lnTo>
                  <a:pt x="0" y="1145"/>
                </a:lnTo>
                <a:lnTo>
                  <a:pt x="0" y="74576"/>
                </a:lnTo>
                <a:lnTo>
                  <a:pt x="782" y="75357"/>
                </a:lnTo>
                <a:lnTo>
                  <a:pt x="47756" y="75357"/>
                </a:lnTo>
                <a:lnTo>
                  <a:pt x="48539" y="74576"/>
                </a:lnTo>
                <a:lnTo>
                  <a:pt x="48539" y="60515"/>
                </a:lnTo>
                <a:lnTo>
                  <a:pt x="47756" y="59734"/>
                </a:lnTo>
                <a:lnTo>
                  <a:pt x="16858" y="59734"/>
                </a:lnTo>
                <a:lnTo>
                  <a:pt x="16858" y="44876"/>
                </a:lnTo>
                <a:lnTo>
                  <a:pt x="42275" y="44876"/>
                </a:lnTo>
                <a:lnTo>
                  <a:pt x="43476" y="44095"/>
                </a:lnTo>
                <a:lnTo>
                  <a:pt x="43476" y="30038"/>
                </a:lnTo>
                <a:lnTo>
                  <a:pt x="42275" y="29258"/>
                </a:lnTo>
                <a:lnTo>
                  <a:pt x="16858" y="29258"/>
                </a:lnTo>
                <a:lnTo>
                  <a:pt x="16858" y="15982"/>
                </a:lnTo>
                <a:lnTo>
                  <a:pt x="47756" y="15982"/>
                </a:lnTo>
                <a:lnTo>
                  <a:pt x="48539" y="14837"/>
                </a:lnTo>
                <a:lnTo>
                  <a:pt x="48539" y="1145"/>
                </a:lnTo>
                <a:lnTo>
                  <a:pt x="47756" y="0"/>
                </a:lnTo>
                <a:close/>
              </a:path>
            </a:pathLst>
          </a:custGeom>
          <a:solidFill>
            <a:srgbClr val="FDFDFD"/>
          </a:solidFill>
        </p:spPr>
        <p:txBody>
          <a:bodyPr wrap="square" lIns="0" tIns="0" rIns="0" bIns="0" rtlCol="0"/>
          <a:lstStyle/>
          <a:p>
            <a:endParaRPr/>
          </a:p>
        </p:txBody>
      </p:sp>
      <p:sp>
        <p:nvSpPr>
          <p:cNvPr id="31" name="bk object 31"/>
          <p:cNvSpPr/>
          <p:nvPr/>
        </p:nvSpPr>
        <p:spPr>
          <a:xfrm>
            <a:off x="8311974" y="6295706"/>
            <a:ext cx="394335" cy="206375"/>
          </a:xfrm>
          <a:custGeom>
            <a:avLst/>
            <a:gdLst/>
            <a:ahLst/>
            <a:cxnLst/>
            <a:rect l="l" t="t" r="r" b="b"/>
            <a:pathLst>
              <a:path w="394334" h="206375">
                <a:moveTo>
                  <a:pt x="381967" y="0"/>
                </a:moveTo>
                <a:lnTo>
                  <a:pt x="15523" y="0"/>
                </a:lnTo>
                <a:lnTo>
                  <a:pt x="6630" y="1714"/>
                </a:lnTo>
                <a:lnTo>
                  <a:pt x="1333" y="6394"/>
                </a:lnTo>
                <a:lnTo>
                  <a:pt x="0" y="13344"/>
                </a:lnTo>
                <a:lnTo>
                  <a:pt x="2996" y="21870"/>
                </a:lnTo>
                <a:lnTo>
                  <a:pt x="84834" y="163267"/>
                </a:lnTo>
                <a:lnTo>
                  <a:pt x="203833" y="205836"/>
                </a:lnTo>
                <a:lnTo>
                  <a:pt x="275901" y="179671"/>
                </a:lnTo>
                <a:lnTo>
                  <a:pt x="172100" y="179671"/>
                </a:lnTo>
                <a:lnTo>
                  <a:pt x="172100" y="178890"/>
                </a:lnTo>
                <a:lnTo>
                  <a:pt x="383532" y="390"/>
                </a:lnTo>
                <a:lnTo>
                  <a:pt x="381967" y="0"/>
                </a:lnTo>
                <a:close/>
              </a:path>
              <a:path w="394334" h="206375">
                <a:moveTo>
                  <a:pt x="394128" y="14452"/>
                </a:moveTo>
                <a:lnTo>
                  <a:pt x="172518" y="179280"/>
                </a:lnTo>
                <a:lnTo>
                  <a:pt x="172518" y="179671"/>
                </a:lnTo>
                <a:lnTo>
                  <a:pt x="275901" y="179671"/>
                </a:lnTo>
                <a:lnTo>
                  <a:pt x="306026" y="168733"/>
                </a:lnTo>
                <a:lnTo>
                  <a:pt x="391361" y="21870"/>
                </a:lnTo>
                <a:lnTo>
                  <a:pt x="392927" y="19137"/>
                </a:lnTo>
                <a:lnTo>
                  <a:pt x="393710" y="16794"/>
                </a:lnTo>
                <a:lnTo>
                  <a:pt x="394128" y="14452"/>
                </a:lnTo>
                <a:close/>
              </a:path>
            </a:pathLst>
          </a:custGeom>
          <a:solidFill>
            <a:srgbClr val="5287CE"/>
          </a:solidFill>
        </p:spPr>
        <p:txBody>
          <a:bodyPr wrap="square" lIns="0" tIns="0" rIns="0" bIns="0" rtlCol="0"/>
          <a:lstStyle/>
          <a:p>
            <a:endParaRPr/>
          </a:p>
        </p:txBody>
      </p:sp>
      <p:sp>
        <p:nvSpPr>
          <p:cNvPr id="32" name="bk object 32"/>
          <p:cNvSpPr/>
          <p:nvPr/>
        </p:nvSpPr>
        <p:spPr>
          <a:xfrm>
            <a:off x="8484075" y="6296096"/>
            <a:ext cx="223520" cy="179705"/>
          </a:xfrm>
          <a:custGeom>
            <a:avLst/>
            <a:gdLst/>
            <a:ahLst/>
            <a:cxnLst/>
            <a:rect l="l" t="t" r="r" b="b"/>
            <a:pathLst>
              <a:path w="223520" h="179704">
                <a:moveTo>
                  <a:pt x="211432" y="0"/>
                </a:moveTo>
                <a:lnTo>
                  <a:pt x="0" y="178499"/>
                </a:lnTo>
                <a:lnTo>
                  <a:pt x="0" y="179280"/>
                </a:lnTo>
                <a:lnTo>
                  <a:pt x="417" y="179280"/>
                </a:lnTo>
                <a:lnTo>
                  <a:pt x="417" y="178890"/>
                </a:lnTo>
                <a:lnTo>
                  <a:pt x="222027" y="14061"/>
                </a:lnTo>
                <a:lnTo>
                  <a:pt x="223175" y="7028"/>
                </a:lnTo>
                <a:lnTo>
                  <a:pt x="219260" y="1561"/>
                </a:lnTo>
                <a:lnTo>
                  <a:pt x="211432" y="0"/>
                </a:lnTo>
                <a:close/>
              </a:path>
            </a:pathLst>
          </a:custGeom>
          <a:solidFill>
            <a:srgbClr val="FDFDFD"/>
          </a:solidFill>
        </p:spPr>
        <p:txBody>
          <a:bodyPr wrap="square" lIns="0" tIns="0" rIns="0" bIns="0" rtlCol="0"/>
          <a:lstStyle/>
          <a:p>
            <a:endParaRPr/>
          </a:p>
        </p:txBody>
      </p:sp>
      <p:sp>
        <p:nvSpPr>
          <p:cNvPr id="33" name="bk object 33"/>
          <p:cNvSpPr/>
          <p:nvPr/>
        </p:nvSpPr>
        <p:spPr>
          <a:xfrm>
            <a:off x="8505631" y="6378508"/>
            <a:ext cx="162560" cy="104775"/>
          </a:xfrm>
          <a:custGeom>
            <a:avLst/>
            <a:gdLst/>
            <a:ahLst/>
            <a:cxnLst/>
            <a:rect l="l" t="t" r="r" b="b"/>
            <a:pathLst>
              <a:path w="162559" h="104775">
                <a:moveTo>
                  <a:pt x="162475" y="0"/>
                </a:moveTo>
                <a:lnTo>
                  <a:pt x="0" y="103897"/>
                </a:lnTo>
                <a:lnTo>
                  <a:pt x="0" y="104287"/>
                </a:lnTo>
                <a:lnTo>
                  <a:pt x="417" y="104287"/>
                </a:lnTo>
                <a:lnTo>
                  <a:pt x="148748" y="23437"/>
                </a:lnTo>
                <a:lnTo>
                  <a:pt x="162475" y="0"/>
                </a:lnTo>
                <a:close/>
              </a:path>
            </a:pathLst>
          </a:custGeom>
          <a:solidFill>
            <a:srgbClr val="FDFDFD"/>
          </a:solidFill>
        </p:spPr>
        <p:txBody>
          <a:bodyPr wrap="square" lIns="0" tIns="0" rIns="0" bIns="0" rtlCol="0"/>
          <a:lstStyle/>
          <a:p>
            <a:endParaRPr/>
          </a:p>
        </p:txBody>
      </p:sp>
      <p:sp>
        <p:nvSpPr>
          <p:cNvPr id="34" name="bk object 34"/>
          <p:cNvSpPr/>
          <p:nvPr/>
        </p:nvSpPr>
        <p:spPr>
          <a:xfrm>
            <a:off x="8462572" y="6295706"/>
            <a:ext cx="181610" cy="172085"/>
          </a:xfrm>
          <a:custGeom>
            <a:avLst/>
            <a:gdLst/>
            <a:ahLst/>
            <a:cxnLst/>
            <a:rect l="l" t="t" r="r" b="b"/>
            <a:pathLst>
              <a:path w="181609" h="172085">
                <a:moveTo>
                  <a:pt x="181264" y="0"/>
                </a:moveTo>
                <a:lnTo>
                  <a:pt x="158560" y="0"/>
                </a:lnTo>
                <a:lnTo>
                  <a:pt x="0" y="171466"/>
                </a:lnTo>
                <a:lnTo>
                  <a:pt x="0" y="171857"/>
                </a:lnTo>
                <a:lnTo>
                  <a:pt x="181264" y="0"/>
                </a:lnTo>
                <a:close/>
              </a:path>
            </a:pathLst>
          </a:custGeom>
          <a:solidFill>
            <a:srgbClr val="FDFDFD"/>
          </a:solidFill>
        </p:spPr>
        <p:txBody>
          <a:bodyPr wrap="square" lIns="0" tIns="0" rIns="0" bIns="0" rtlCol="0"/>
          <a:lstStyle/>
          <a:p>
            <a:endParaRPr/>
          </a:p>
        </p:txBody>
      </p:sp>
      <p:sp>
        <p:nvSpPr>
          <p:cNvPr id="35" name="bk object 35"/>
          <p:cNvSpPr/>
          <p:nvPr/>
        </p:nvSpPr>
        <p:spPr>
          <a:xfrm>
            <a:off x="8378020" y="6305467"/>
            <a:ext cx="172085" cy="156845"/>
          </a:xfrm>
          <a:custGeom>
            <a:avLst/>
            <a:gdLst/>
            <a:ahLst/>
            <a:cxnLst/>
            <a:rect l="l" t="t" r="r" b="b"/>
            <a:pathLst>
              <a:path w="172084" h="156845">
                <a:moveTo>
                  <a:pt x="102923" y="0"/>
                </a:moveTo>
                <a:lnTo>
                  <a:pt x="96660" y="0"/>
                </a:lnTo>
                <a:lnTo>
                  <a:pt x="93529" y="6252"/>
                </a:lnTo>
                <a:lnTo>
                  <a:pt x="91963" y="8204"/>
                </a:lnTo>
                <a:lnTo>
                  <a:pt x="67328" y="53513"/>
                </a:lnTo>
                <a:lnTo>
                  <a:pt x="3131" y="53513"/>
                </a:lnTo>
                <a:lnTo>
                  <a:pt x="0" y="57027"/>
                </a:lnTo>
                <a:lnTo>
                  <a:pt x="5845" y="63670"/>
                </a:lnTo>
                <a:lnTo>
                  <a:pt x="50887" y="115616"/>
                </a:lnTo>
                <a:lnTo>
                  <a:pt x="36378" y="150376"/>
                </a:lnTo>
                <a:lnTo>
                  <a:pt x="34447" y="156238"/>
                </a:lnTo>
                <a:lnTo>
                  <a:pt x="48539" y="147643"/>
                </a:lnTo>
                <a:lnTo>
                  <a:pt x="64562" y="112492"/>
                </a:lnTo>
                <a:lnTo>
                  <a:pt x="28549" y="69526"/>
                </a:lnTo>
                <a:lnTo>
                  <a:pt x="73591" y="69526"/>
                </a:lnTo>
                <a:lnTo>
                  <a:pt x="99792" y="28904"/>
                </a:lnTo>
                <a:lnTo>
                  <a:pt x="119661" y="28904"/>
                </a:lnTo>
                <a:lnTo>
                  <a:pt x="107255" y="7423"/>
                </a:lnTo>
                <a:lnTo>
                  <a:pt x="105272" y="5081"/>
                </a:lnTo>
                <a:lnTo>
                  <a:pt x="102923" y="0"/>
                </a:lnTo>
                <a:close/>
              </a:path>
              <a:path w="172084" h="156845">
                <a:moveTo>
                  <a:pt x="119661" y="28904"/>
                </a:moveTo>
                <a:lnTo>
                  <a:pt x="99792" y="28904"/>
                </a:lnTo>
                <a:lnTo>
                  <a:pt x="107720" y="39920"/>
                </a:lnTo>
                <a:lnTo>
                  <a:pt x="116793" y="53170"/>
                </a:lnTo>
                <a:lnTo>
                  <a:pt x="124321" y="64443"/>
                </a:lnTo>
                <a:lnTo>
                  <a:pt x="127610" y="69526"/>
                </a:lnTo>
                <a:lnTo>
                  <a:pt x="156995" y="69526"/>
                </a:lnTo>
                <a:lnTo>
                  <a:pt x="171870" y="53513"/>
                </a:lnTo>
                <a:lnTo>
                  <a:pt x="133873" y="53513"/>
                </a:lnTo>
                <a:lnTo>
                  <a:pt x="119661" y="28904"/>
                </a:lnTo>
                <a:close/>
              </a:path>
            </a:pathLst>
          </a:custGeom>
          <a:solidFill>
            <a:srgbClr val="FDFDF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447040" y="6384671"/>
            <a:ext cx="181609" cy="205740"/>
          </a:xfrm>
          <a:prstGeom prst="rect">
            <a:avLst/>
          </a:prstGeom>
        </p:spPr>
        <p:txBody>
          <a:bodyPr lIns="0" tIns="0" rIns="0" bIns="0"/>
          <a:lstStyle>
            <a:lvl1pPr>
              <a:defRPr sz="1100" b="1" i="0">
                <a:solidFill>
                  <a:srgbClr val="45454B"/>
                </a:solidFill>
                <a:latin typeface="Calibri"/>
                <a:cs typeface="Calibri"/>
              </a:defRPr>
            </a:lvl1pPr>
          </a:lstStyle>
          <a:p>
            <a:pPr marL="25400">
              <a:lnSpc>
                <a:spcPts val="1045"/>
              </a:lnSpc>
            </a:pPr>
            <a:fld id="{81D60167-4931-47E6-BA6A-407CBD079E47}" type="slidenum">
              <a:rPr sz="1000" spc="-5" dirty="0"/>
              <a:t>‹#›</a:t>
            </a:fld>
            <a:endParaRPr sz="1000"/>
          </a:p>
        </p:txBody>
      </p:sp>
    </p:spTree>
    <p:extLst>
      <p:ext uri="{BB962C8B-B14F-4D97-AF65-F5344CB8AC3E}">
        <p14:creationId xmlns:p14="http://schemas.microsoft.com/office/powerpoint/2010/main" val="3185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 typeface="Wingdings" charset="2"/>
              <a:buChar char="§"/>
              <a:defRPr spc="0"/>
            </a:lvl1pPr>
            <a:lvl2pPr marL="457200" indent="-228600">
              <a:buFont typeface="Wingdings" charset="2"/>
              <a:buChar char="§"/>
              <a:defRPr spc="0"/>
            </a:lvl2pPr>
            <a:lvl3pPr marL="685800" indent="-228600">
              <a:buFont typeface="Wingdings" charset="2"/>
              <a:buChar char="§"/>
              <a:defRPr spc="0"/>
            </a:lvl3pPr>
            <a:lvl4pPr marL="862013" indent="-176213">
              <a:buFont typeface="Wingdings" charset="2"/>
              <a:buChar char="§"/>
              <a:defRPr spc="0"/>
            </a:lvl4pPr>
            <a:lvl5pPr marL="1028700" indent="-166688">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a:p>
        </p:txBody>
      </p:sp>
      <p:pic>
        <p:nvPicPr>
          <p:cNvPr id="6" name="Picture 5" descr="co_cde_shield_rgb.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Lst>
  <p:hf hdr="0" ftr="0" dt="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hyperlink" Target="http://www.cde.state.co.us/fedprograms/essa_stateplandevelopmen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e.state.co.us/fedprograms/essa_stateplandevelopment_titleprogra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de.state.co.us/cdeawards/cga_grantsforeca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cde.state.co.us/fedprograms/swtoolkit"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November 7, 2016</a:t>
            </a:r>
            <a:endParaRPr lang="en-US" dirty="0"/>
          </a:p>
        </p:txBody>
      </p:sp>
      <p:sp>
        <p:nvSpPr>
          <p:cNvPr id="4" name="Title 3"/>
          <p:cNvSpPr>
            <a:spLocks noGrp="1"/>
          </p:cNvSpPr>
          <p:nvPr>
            <p:ph type="title"/>
          </p:nvPr>
        </p:nvSpPr>
        <p:spPr/>
        <p:txBody>
          <a:bodyPr/>
          <a:lstStyle/>
          <a:p>
            <a:r>
              <a:rPr lang="en-US" sz="4400" spc="135" dirty="0">
                <a:solidFill>
                  <a:srgbClr val="1F4669"/>
                </a:solidFill>
              </a:rPr>
              <a:t>Every Student Succeeds Act (ESSA) Hub Committee</a:t>
            </a:r>
            <a:endParaRPr lang="en-US" dirty="0"/>
          </a:p>
        </p:txBody>
      </p:sp>
    </p:spTree>
    <p:extLst>
      <p:ext uri="{BB962C8B-B14F-4D97-AF65-F5344CB8AC3E}">
        <p14:creationId xmlns:p14="http://schemas.microsoft.com/office/powerpoint/2010/main" val="617214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Key Conversations of the Standards Spoke Committee</a:t>
            </a:r>
            <a:endParaRPr lang="en-US" dirty="0"/>
          </a:p>
        </p:txBody>
      </p:sp>
    </p:spTree>
    <p:extLst>
      <p:ext uri="{BB962C8B-B14F-4D97-AF65-F5344CB8AC3E}">
        <p14:creationId xmlns:p14="http://schemas.microsoft.com/office/powerpoint/2010/main" val="32720109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Administration</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1000" y="2068357"/>
            <a:ext cx="8407400" cy="3708712"/>
          </a:xfrm>
        </p:spPr>
      </p:pic>
    </p:spTree>
    <p:extLst>
      <p:ext uri="{BB962C8B-B14F-4D97-AF65-F5344CB8AC3E}">
        <p14:creationId xmlns:p14="http://schemas.microsoft.com/office/powerpoint/2010/main" val="21402481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special LEA is one that is not listed by the Census Bureau </a:t>
            </a:r>
          </a:p>
          <a:p>
            <a:pPr lvl="1"/>
            <a:r>
              <a:rPr lang="en-US" dirty="0" smtClean="0"/>
              <a:t>CSI and CSDB are considered a special LEA</a:t>
            </a:r>
          </a:p>
          <a:p>
            <a:r>
              <a:rPr lang="en-US" dirty="0" smtClean="0"/>
              <a:t>The USDE provides guidance that states must adhere to in order to allocate funds to special LEAs</a:t>
            </a:r>
          </a:p>
          <a:p>
            <a:r>
              <a:rPr lang="en-US" dirty="0" smtClean="0"/>
              <a:t>Manual adjustments are made to determine this funding</a:t>
            </a:r>
          </a:p>
          <a:p>
            <a:pPr lvl="1"/>
            <a:r>
              <a:rPr lang="en-US" dirty="0" smtClean="0"/>
              <a:t> District of residence, at-risk count, formula children</a:t>
            </a:r>
          </a:p>
          <a:p>
            <a:r>
              <a:rPr lang="en-US" dirty="0" smtClean="0"/>
              <a:t>Iterations of allocations depend on district of residence and the CSI schools within geographic boundaries</a:t>
            </a:r>
          </a:p>
          <a:p>
            <a:endParaRPr lang="en-US" dirty="0"/>
          </a:p>
        </p:txBody>
      </p:sp>
      <p:sp>
        <p:nvSpPr>
          <p:cNvPr id="3" name="Title 2"/>
          <p:cNvSpPr>
            <a:spLocks noGrp="1"/>
          </p:cNvSpPr>
          <p:nvPr>
            <p:ph type="title"/>
          </p:nvPr>
        </p:nvSpPr>
        <p:spPr/>
        <p:txBody>
          <a:bodyPr/>
          <a:lstStyle/>
          <a:p>
            <a:r>
              <a:rPr lang="en-US" dirty="0" smtClean="0"/>
              <a:t>Special LEAs</a:t>
            </a:r>
            <a:endParaRPr lang="en-US" dirty="0"/>
          </a:p>
        </p:txBody>
      </p:sp>
    </p:spTree>
    <p:extLst>
      <p:ext uri="{BB962C8B-B14F-4D97-AF65-F5344CB8AC3E}">
        <p14:creationId xmlns:p14="http://schemas.microsoft.com/office/powerpoint/2010/main" val="7965334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81000" y="1736957"/>
            <a:ext cx="8407400" cy="4371512"/>
          </a:xfrm>
          <a:prstGeom prst="rect">
            <a:avLst/>
          </a:prstGeom>
        </p:spPr>
      </p:pic>
      <p:sp>
        <p:nvSpPr>
          <p:cNvPr id="3" name="Title 2"/>
          <p:cNvSpPr>
            <a:spLocks noGrp="1"/>
          </p:cNvSpPr>
          <p:nvPr>
            <p:ph type="title"/>
          </p:nvPr>
        </p:nvSpPr>
        <p:spPr/>
        <p:txBody>
          <a:bodyPr/>
          <a:lstStyle/>
          <a:p>
            <a:r>
              <a:rPr lang="en-US" sz="3200" dirty="0" smtClean="0"/>
              <a:t>Illustration of Process that Reallocates Funding to Special LEAs</a:t>
            </a:r>
            <a:endParaRPr lang="en-US" sz="3200" dirty="0"/>
          </a:p>
        </p:txBody>
      </p:sp>
    </p:spTree>
    <p:extLst>
      <p:ext uri="{BB962C8B-B14F-4D97-AF65-F5344CB8AC3E}">
        <p14:creationId xmlns:p14="http://schemas.microsoft.com/office/powerpoint/2010/main" val="35510739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Allocations are adjusted for the State Board Approved Multi-District Online Pilot Program according to the following criteria:</a:t>
            </a:r>
          </a:p>
          <a:p>
            <a:pPr lvl="1"/>
            <a:r>
              <a:rPr lang="en-US" sz="2000" dirty="0" smtClean="0"/>
              <a:t>Must </a:t>
            </a:r>
            <a:r>
              <a:rPr lang="en-US" sz="2000" dirty="0"/>
              <a:t>be a multi-district online school</a:t>
            </a:r>
          </a:p>
          <a:p>
            <a:pPr lvl="1"/>
            <a:r>
              <a:rPr lang="en-US" sz="2000" dirty="0"/>
              <a:t>Must not have CSI as its authorizer</a:t>
            </a:r>
          </a:p>
          <a:p>
            <a:pPr lvl="1"/>
            <a:r>
              <a:rPr lang="en-US" sz="2000" dirty="0"/>
              <a:t>Must have, at minimum, 10 free lunch students from outside the LEA’s boundaries</a:t>
            </a:r>
          </a:p>
          <a:p>
            <a:pPr lvl="1"/>
            <a:r>
              <a:rPr lang="en-US" sz="2000" dirty="0"/>
              <a:t>Must have a </a:t>
            </a:r>
            <a:r>
              <a:rPr lang="en-US" sz="2000" dirty="0" smtClean="0"/>
              <a:t>higher </a:t>
            </a:r>
            <a:r>
              <a:rPr lang="en-US" sz="2000" dirty="0"/>
              <a:t>free lunch percentage compared to the LEA’s percentage</a:t>
            </a:r>
          </a:p>
          <a:p>
            <a:pPr lvl="1"/>
            <a:r>
              <a:rPr lang="en-US" sz="2000" dirty="0"/>
              <a:t>Must </a:t>
            </a:r>
            <a:r>
              <a:rPr lang="en-US" sz="2000" dirty="0" smtClean="0"/>
              <a:t>be served in the preceding year of the allocation OR must have been in existence utilizing the same school code for two years preceding the allocation year</a:t>
            </a:r>
            <a:endParaRPr lang="en-US" sz="2000" dirty="0"/>
          </a:p>
          <a:p>
            <a:pPr lvl="1"/>
            <a:r>
              <a:rPr lang="en-US" sz="2000" dirty="0"/>
              <a:t>Must be participating in the United States Department of Agriculture school meal </a:t>
            </a:r>
            <a:r>
              <a:rPr lang="en-US" sz="2000" dirty="0" smtClean="0"/>
              <a:t>program</a:t>
            </a:r>
          </a:p>
          <a:p>
            <a:r>
              <a:rPr lang="en-US" sz="2000" dirty="0"/>
              <a:t>Uses the same process as Special LEAs</a:t>
            </a:r>
          </a:p>
          <a:p>
            <a:endParaRPr lang="en-US" dirty="0"/>
          </a:p>
        </p:txBody>
      </p:sp>
      <p:sp>
        <p:nvSpPr>
          <p:cNvPr id="3" name="Title 2"/>
          <p:cNvSpPr>
            <a:spLocks noGrp="1"/>
          </p:cNvSpPr>
          <p:nvPr>
            <p:ph type="title"/>
          </p:nvPr>
        </p:nvSpPr>
        <p:spPr/>
        <p:txBody>
          <a:bodyPr/>
          <a:lstStyle/>
          <a:p>
            <a:r>
              <a:rPr lang="en-US" dirty="0" smtClean="0"/>
              <a:t>Multi-District Online Pilot</a:t>
            </a:r>
            <a:endParaRPr lang="en-US" dirty="0"/>
          </a:p>
        </p:txBody>
      </p:sp>
    </p:spTree>
    <p:extLst>
      <p:ext uri="{BB962C8B-B14F-4D97-AF65-F5344CB8AC3E}">
        <p14:creationId xmlns:p14="http://schemas.microsoft.com/office/powerpoint/2010/main" val="28123397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I-A Allocations to districts are adjusted for state-level required set-asides:</a:t>
            </a:r>
          </a:p>
          <a:p>
            <a:pPr lvl="1"/>
            <a:r>
              <a:rPr lang="en-US" dirty="0" smtClean="0"/>
              <a:t>Title I-D Delinquent</a:t>
            </a:r>
          </a:p>
          <a:p>
            <a:pPr lvl="1"/>
            <a:r>
              <a:rPr lang="en-US" dirty="0" smtClean="0"/>
              <a:t>School Improvement</a:t>
            </a:r>
          </a:p>
          <a:p>
            <a:pPr lvl="1"/>
            <a:endParaRPr lang="en-US" dirty="0" smtClean="0"/>
          </a:p>
          <a:p>
            <a:endParaRPr lang="en-US" dirty="0"/>
          </a:p>
        </p:txBody>
      </p:sp>
      <p:sp>
        <p:nvSpPr>
          <p:cNvPr id="3" name="Title 2"/>
          <p:cNvSpPr>
            <a:spLocks noGrp="1"/>
          </p:cNvSpPr>
          <p:nvPr>
            <p:ph type="title"/>
          </p:nvPr>
        </p:nvSpPr>
        <p:spPr/>
        <p:txBody>
          <a:bodyPr/>
          <a:lstStyle/>
          <a:p>
            <a:r>
              <a:rPr lang="en-US" smtClean="0"/>
              <a:t>Required Set-Asides</a:t>
            </a:r>
            <a:endParaRPr lang="en-US" dirty="0"/>
          </a:p>
        </p:txBody>
      </p:sp>
    </p:spTree>
    <p:extLst>
      <p:ext uri="{BB962C8B-B14F-4D97-AF65-F5344CB8AC3E}">
        <p14:creationId xmlns:p14="http://schemas.microsoft.com/office/powerpoint/2010/main" val="15472463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Educational programs for neglected, delinquent and at-risk youth </a:t>
            </a:r>
          </a:p>
          <a:p>
            <a:endParaRPr lang="en-US" b="0" dirty="0" smtClean="0"/>
          </a:p>
          <a:p>
            <a:r>
              <a:rPr lang="en-US" b="0" dirty="0" smtClean="0"/>
              <a:t>Delinquent State allocation is sent to USDE and allocated to delinquent facilities based on prior year student counts</a:t>
            </a:r>
            <a:endParaRPr lang="en-US" b="0" dirty="0"/>
          </a:p>
        </p:txBody>
      </p:sp>
      <p:sp>
        <p:nvSpPr>
          <p:cNvPr id="3" name="Title 2"/>
          <p:cNvSpPr>
            <a:spLocks noGrp="1"/>
          </p:cNvSpPr>
          <p:nvPr>
            <p:ph type="title"/>
          </p:nvPr>
        </p:nvSpPr>
        <p:spPr/>
        <p:txBody>
          <a:bodyPr/>
          <a:lstStyle/>
          <a:p>
            <a:r>
              <a:rPr lang="en-US" smtClean="0"/>
              <a:t>Title I-D Delinquent</a:t>
            </a:r>
            <a:endParaRPr lang="en-US" dirty="0"/>
          </a:p>
        </p:txBody>
      </p:sp>
    </p:spTree>
    <p:extLst>
      <p:ext uri="{BB962C8B-B14F-4D97-AF65-F5344CB8AC3E}">
        <p14:creationId xmlns:p14="http://schemas.microsoft.com/office/powerpoint/2010/main" val="39746798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Grants for intensive and sustained support to schools designated as in need of </a:t>
            </a:r>
            <a:r>
              <a:rPr lang="en-US" sz="2000" dirty="0" smtClean="0"/>
              <a:t>improvement</a:t>
            </a:r>
          </a:p>
          <a:p>
            <a:r>
              <a:rPr lang="en-US" sz="2000" b="1" dirty="0" smtClean="0"/>
              <a:t>7</a:t>
            </a:r>
            <a:r>
              <a:rPr lang="en-US" sz="2000" b="1" dirty="0"/>
              <a:t>% for ESSA</a:t>
            </a:r>
          </a:p>
          <a:p>
            <a:r>
              <a:rPr lang="en-US" sz="2000" dirty="0" smtClean="0"/>
              <a:t>Eligibility </a:t>
            </a:r>
            <a:r>
              <a:rPr lang="en-US" sz="2000" dirty="0"/>
              <a:t>for access to set aside  </a:t>
            </a:r>
          </a:p>
          <a:p>
            <a:pPr lvl="1">
              <a:buFont typeface="Arial" panose="020B0604020202020204" pitchFamily="34" charset="0"/>
              <a:buChar char="•"/>
            </a:pPr>
            <a:r>
              <a:rPr lang="en-US" sz="1600" dirty="0"/>
              <a:t>Lowest 5% of Title I schools in the state</a:t>
            </a:r>
          </a:p>
          <a:p>
            <a:pPr lvl="1">
              <a:buFont typeface="Arial" panose="020B0604020202020204" pitchFamily="34" charset="0"/>
              <a:buChar char="•"/>
            </a:pPr>
            <a:r>
              <a:rPr lang="en-US" sz="1600" dirty="0"/>
              <a:t>High Schools with grad rate less than 67%</a:t>
            </a:r>
          </a:p>
          <a:p>
            <a:pPr lvl="1">
              <a:buFont typeface="Arial" panose="020B0604020202020204" pitchFamily="34" charset="0"/>
              <a:buChar char="•"/>
            </a:pPr>
            <a:r>
              <a:rPr lang="en-US" sz="1600" dirty="0"/>
              <a:t>Schools with underperforming Subgroups</a:t>
            </a:r>
            <a:endParaRPr lang="en-US" sz="2000" dirty="0"/>
          </a:p>
          <a:p>
            <a:r>
              <a:rPr lang="en-US" sz="2000" dirty="0"/>
              <a:t>Estimated ~ $10,500,000</a:t>
            </a:r>
          </a:p>
          <a:p>
            <a:r>
              <a:rPr lang="en-US" sz="2000" dirty="0"/>
              <a:t>95% of set-aside must go to LEAs with identified schools</a:t>
            </a:r>
          </a:p>
          <a:p>
            <a:r>
              <a:rPr lang="en-US" sz="2000" dirty="0"/>
              <a:t>SEA must</a:t>
            </a:r>
          </a:p>
          <a:p>
            <a:pPr lvl="1">
              <a:buFont typeface="Arial" panose="020B0604020202020204" pitchFamily="34" charset="0"/>
              <a:buChar char="•"/>
            </a:pPr>
            <a:r>
              <a:rPr lang="en-US" sz="1600" dirty="0"/>
              <a:t>Prioritize LEAs with large numbers of identified schools</a:t>
            </a:r>
          </a:p>
          <a:p>
            <a:pPr lvl="1">
              <a:buFont typeface="Arial" panose="020B0604020202020204" pitchFamily="34" charset="0"/>
              <a:buChar char="•"/>
            </a:pPr>
            <a:r>
              <a:rPr lang="en-US" sz="1600" dirty="0"/>
              <a:t>Take into account the geographic diversity of the LEAs in the state</a:t>
            </a:r>
            <a:endParaRPr lang="en-US" sz="2000"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Title I-A School Improvement</a:t>
            </a:r>
            <a:endParaRPr lang="en-US" dirty="0"/>
          </a:p>
        </p:txBody>
      </p:sp>
    </p:spTree>
    <p:extLst>
      <p:ext uri="{BB962C8B-B14F-4D97-AF65-F5344CB8AC3E}">
        <p14:creationId xmlns:p14="http://schemas.microsoft.com/office/powerpoint/2010/main" val="13846341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I-A School Improvement </a:t>
            </a:r>
            <a:br>
              <a:rPr lang="en-US" dirty="0" smtClean="0"/>
            </a:br>
            <a:r>
              <a:rPr lang="en-US" dirty="0" smtClean="0"/>
              <a:t>Direct Services</a:t>
            </a:r>
            <a:endParaRPr lang="en-US" dirty="0"/>
          </a:p>
        </p:txBody>
      </p:sp>
      <p:sp>
        <p:nvSpPr>
          <p:cNvPr id="4" name="Content Placeholder 3"/>
          <p:cNvSpPr>
            <a:spLocks noGrp="1"/>
          </p:cNvSpPr>
          <p:nvPr>
            <p:ph idx="1"/>
          </p:nvPr>
        </p:nvSpPr>
        <p:spPr/>
        <p:txBody>
          <a:bodyPr/>
          <a:lstStyle/>
          <a:p>
            <a:pPr marL="0" indent="0">
              <a:buNone/>
            </a:pPr>
            <a:r>
              <a:rPr lang="en-US" sz="2000" dirty="0"/>
              <a:t>SEAs </a:t>
            </a:r>
            <a:r>
              <a:rPr lang="en-US" sz="2000" dirty="0" smtClean="0"/>
              <a:t>may withhold </a:t>
            </a:r>
            <a:r>
              <a:rPr lang="en-US" sz="2000" dirty="0"/>
              <a:t>an additional 3% for Direct Services to students</a:t>
            </a:r>
            <a:r>
              <a:rPr lang="en-US" sz="2000" dirty="0" smtClean="0"/>
              <a:t>.</a:t>
            </a:r>
          </a:p>
          <a:p>
            <a:r>
              <a:rPr lang="en-US" sz="2000" dirty="0" smtClean="0"/>
              <a:t>Estimated </a:t>
            </a:r>
            <a:r>
              <a:rPr lang="en-US" sz="2000" dirty="0"/>
              <a:t>~ $4,500,000</a:t>
            </a:r>
          </a:p>
          <a:p>
            <a:r>
              <a:rPr lang="en-US" sz="2000" dirty="0"/>
              <a:t>99% must </a:t>
            </a:r>
            <a:r>
              <a:rPr lang="en-US" sz="2000" dirty="0" smtClean="0"/>
              <a:t>be distributed </a:t>
            </a:r>
            <a:r>
              <a:rPr lang="en-US" sz="2000" dirty="0"/>
              <a:t>to LEAs with low performing schools</a:t>
            </a:r>
          </a:p>
          <a:p>
            <a:pPr lvl="1">
              <a:buFont typeface="Arial" panose="020B0604020202020204" pitchFamily="34" charset="0"/>
              <a:buChar char="•"/>
            </a:pPr>
            <a:r>
              <a:rPr lang="en-US" sz="2000" dirty="0"/>
              <a:t>HS student supports such as</a:t>
            </a:r>
          </a:p>
          <a:p>
            <a:pPr lvl="2"/>
            <a:r>
              <a:rPr lang="en-US" sz="1800" dirty="0"/>
              <a:t>GED </a:t>
            </a:r>
          </a:p>
          <a:p>
            <a:pPr lvl="2"/>
            <a:r>
              <a:rPr lang="en-US" sz="1800" dirty="0"/>
              <a:t>Concurrent enrollment</a:t>
            </a:r>
          </a:p>
          <a:p>
            <a:pPr lvl="2"/>
            <a:r>
              <a:rPr lang="en-US" sz="1800" dirty="0"/>
              <a:t>Credit recovery</a:t>
            </a:r>
          </a:p>
          <a:p>
            <a:pPr lvl="1">
              <a:buFont typeface="Arial" panose="020B0604020202020204" pitchFamily="34" charset="0"/>
              <a:buChar char="•"/>
            </a:pPr>
            <a:r>
              <a:rPr lang="en-US" sz="2000" dirty="0"/>
              <a:t>After school tutoring</a:t>
            </a:r>
          </a:p>
          <a:p>
            <a:pPr lvl="1">
              <a:buFont typeface="Arial" panose="020B0604020202020204" pitchFamily="34" charset="0"/>
              <a:buChar char="•"/>
            </a:pPr>
            <a:r>
              <a:rPr lang="en-US" sz="2000" dirty="0"/>
              <a:t>Title I School Choice </a:t>
            </a:r>
            <a:r>
              <a:rPr lang="en-US" sz="2000" dirty="0" smtClean="0"/>
              <a:t>options</a:t>
            </a:r>
            <a:endParaRPr lang="en-US" sz="2000" dirty="0"/>
          </a:p>
          <a:p>
            <a:pPr marL="45720" indent="0">
              <a:buNone/>
            </a:pPr>
            <a:endParaRPr lang="en-US" sz="2000" dirty="0"/>
          </a:p>
        </p:txBody>
      </p:sp>
    </p:spTree>
    <p:extLst>
      <p:ext uri="{BB962C8B-B14F-4D97-AF65-F5344CB8AC3E}">
        <p14:creationId xmlns:p14="http://schemas.microsoft.com/office/powerpoint/2010/main" val="115654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ESSA Title I-A FY17-18</a:t>
            </a:r>
            <a:br>
              <a:rPr lang="en-US" dirty="0" smtClean="0"/>
            </a:br>
            <a:r>
              <a:rPr lang="en-US" sz="2400" dirty="0" smtClean="0"/>
              <a:t>Illustration Only</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4043364"/>
              </p:ext>
            </p:extLst>
          </p:nvPr>
        </p:nvGraphicFramePr>
        <p:xfrm>
          <a:off x="381000" y="1719263"/>
          <a:ext cx="8660258" cy="4741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7676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Should CDE retain an additional 3% of Title I funds for Direct Services to Student</a:t>
            </a:r>
            <a:r>
              <a:rPr lang="en-US" dirty="0" smtClean="0"/>
              <a:t>?</a:t>
            </a:r>
          </a:p>
          <a:p>
            <a:pPr marL="45720" indent="0">
              <a:buNone/>
            </a:pPr>
            <a:endParaRPr lang="en-US" dirty="0" smtClean="0"/>
          </a:p>
          <a:p>
            <a:r>
              <a:rPr lang="en-US" dirty="0" smtClean="0"/>
              <a:t>What we heard on the listening tour</a:t>
            </a:r>
          </a:p>
          <a:p>
            <a:endParaRPr lang="en-US" dirty="0"/>
          </a:p>
          <a:p>
            <a:r>
              <a:rPr lang="en-US" dirty="0" smtClean="0"/>
              <a:t>Pros</a:t>
            </a:r>
          </a:p>
          <a:p>
            <a:pPr marL="45720" indent="0">
              <a:buNone/>
            </a:pPr>
            <a:endParaRPr lang="en-US" dirty="0" smtClean="0"/>
          </a:p>
          <a:p>
            <a:r>
              <a:rPr lang="en-US" dirty="0" smtClean="0"/>
              <a:t>Cons</a:t>
            </a:r>
          </a:p>
          <a:p>
            <a:pPr marL="45720" indent="0">
              <a:buNone/>
            </a:pPr>
            <a:endParaRPr lang="en-US" dirty="0" smtClean="0"/>
          </a:p>
          <a:p>
            <a:r>
              <a:rPr lang="en-US" dirty="0" smtClean="0"/>
              <a:t>Discussion</a:t>
            </a:r>
            <a:endParaRPr lang="en-US" dirty="0"/>
          </a:p>
        </p:txBody>
      </p:sp>
      <p:sp>
        <p:nvSpPr>
          <p:cNvPr id="3" name="Title 2"/>
          <p:cNvSpPr>
            <a:spLocks noGrp="1"/>
          </p:cNvSpPr>
          <p:nvPr>
            <p:ph type="title"/>
          </p:nvPr>
        </p:nvSpPr>
        <p:spPr/>
        <p:txBody>
          <a:bodyPr/>
          <a:lstStyle/>
          <a:p>
            <a:r>
              <a:rPr lang="en-US" dirty="0" smtClean="0"/>
              <a:t>3% Set Aside</a:t>
            </a:r>
            <a:endParaRPr lang="en-US" dirty="0"/>
          </a:p>
        </p:txBody>
      </p:sp>
    </p:spTree>
    <p:extLst>
      <p:ext uri="{BB962C8B-B14F-4D97-AF65-F5344CB8AC3E}">
        <p14:creationId xmlns:p14="http://schemas.microsoft.com/office/powerpoint/2010/main" val="93132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Existing Colorado Education Law</a:t>
            </a:r>
          </a:p>
          <a:p>
            <a:endParaRPr lang="en-US" dirty="0"/>
          </a:p>
        </p:txBody>
      </p:sp>
      <p:sp>
        <p:nvSpPr>
          <p:cNvPr id="2" name="Title 1"/>
          <p:cNvSpPr>
            <a:spLocks noGrp="1"/>
          </p:cNvSpPr>
          <p:nvPr>
            <p:ph type="title"/>
          </p:nvPr>
        </p:nvSpPr>
        <p:spPr/>
        <p:txBody>
          <a:bodyPr/>
          <a:lstStyle/>
          <a:p>
            <a:r>
              <a:rPr lang="en-US" sz="2800" dirty="0" smtClean="0"/>
              <a:t>Differentiating Between Federal, State and Local Policies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999" y="1097904"/>
            <a:ext cx="8244841" cy="5955692"/>
          </a:xfrm>
          <a:prstGeom prst="rect">
            <a:avLst/>
          </a:prstGeom>
        </p:spPr>
      </p:pic>
    </p:spTree>
    <p:extLst>
      <p:ext uri="{BB962C8B-B14F-4D97-AF65-F5344CB8AC3E}">
        <p14:creationId xmlns:p14="http://schemas.microsoft.com/office/powerpoint/2010/main" val="31621927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LEAs with an increase in funding over the previous year contribute to set-asides</a:t>
            </a:r>
          </a:p>
          <a:p>
            <a:r>
              <a:rPr lang="en-US" b="0" dirty="0" smtClean="0"/>
              <a:t>However, LEA Allocations cannot fall below the hold-harmless threshold</a:t>
            </a:r>
          </a:p>
          <a:p>
            <a:r>
              <a:rPr lang="en-US" b="0" dirty="0" smtClean="0"/>
              <a:t>State may not reduce the 7% for year one of ESSA</a:t>
            </a:r>
          </a:p>
          <a:p>
            <a:pPr lvl="1"/>
            <a:r>
              <a:rPr lang="en-US" dirty="0" smtClean="0"/>
              <a:t>Hold Harmless may suffer in 2017-18</a:t>
            </a:r>
            <a:endParaRPr lang="en-US" b="0" dirty="0" smtClean="0"/>
          </a:p>
        </p:txBody>
      </p:sp>
      <p:sp>
        <p:nvSpPr>
          <p:cNvPr id="3" name="Title 2"/>
          <p:cNvSpPr>
            <a:spLocks noGrp="1"/>
          </p:cNvSpPr>
          <p:nvPr>
            <p:ph type="title"/>
          </p:nvPr>
        </p:nvSpPr>
        <p:spPr/>
        <p:txBody>
          <a:bodyPr/>
          <a:lstStyle/>
          <a:p>
            <a:r>
              <a:rPr lang="en-US" dirty="0" smtClean="0"/>
              <a:t>How Hold-Harmless Effects</a:t>
            </a:r>
            <a:br>
              <a:rPr lang="en-US" dirty="0" smtClean="0"/>
            </a:br>
            <a:r>
              <a:rPr lang="en-US" dirty="0" smtClean="0"/>
              <a:t>Set-Asides</a:t>
            </a:r>
            <a:endParaRPr lang="en-US" dirty="0"/>
          </a:p>
        </p:txBody>
      </p:sp>
    </p:spTree>
    <p:extLst>
      <p:ext uri="{BB962C8B-B14F-4D97-AF65-F5344CB8AC3E}">
        <p14:creationId xmlns:p14="http://schemas.microsoft.com/office/powerpoint/2010/main" val="11316151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Bef>
                <a:spcPts val="1000"/>
              </a:spcBef>
            </a:pPr>
            <a:r>
              <a:rPr lang="en-US" altLang="en-US" dirty="0"/>
              <a:t>Statute guarantees that the LEA receive at least 85, 90, or 95 percent of the amount it was allocated in the preceding year.</a:t>
            </a:r>
          </a:p>
          <a:p>
            <a:pPr marL="388620" lvl="1" indent="-342900">
              <a:spcBef>
                <a:spcPts val="1000"/>
              </a:spcBef>
            </a:pPr>
            <a:r>
              <a:rPr lang="en-US" altLang="en-US" dirty="0"/>
              <a:t>Basic, Targeted, and Education Finance Incentive Grant</a:t>
            </a:r>
          </a:p>
          <a:p>
            <a:pPr lvl="1"/>
            <a:r>
              <a:rPr lang="en-US" altLang="en-US" sz="2000" dirty="0"/>
              <a:t>If the district is no longer eligible for funding under these Title I, Part A components, hold-harmless provisions do not apply.</a:t>
            </a:r>
          </a:p>
          <a:p>
            <a:pPr lvl="1"/>
            <a:r>
              <a:rPr lang="en-US" altLang="en-US" sz="2000" dirty="0"/>
              <a:t>The percentage guarantee varies according to the percentage of formula children in each LEA.</a:t>
            </a:r>
          </a:p>
          <a:p>
            <a:pPr marL="388620" lvl="1" indent="-342900">
              <a:spcBef>
                <a:spcPts val="1000"/>
              </a:spcBef>
            </a:pPr>
            <a:r>
              <a:rPr lang="en-US" altLang="en-US" dirty="0"/>
              <a:t>Concentration Grant</a:t>
            </a:r>
          </a:p>
          <a:p>
            <a:pPr lvl="1"/>
            <a:r>
              <a:rPr lang="en-US" altLang="en-US" sz="2000" dirty="0"/>
              <a:t>Guaranteed four consecutive year hold-harmless provision.</a:t>
            </a:r>
          </a:p>
          <a:p>
            <a:pPr lvl="1"/>
            <a:r>
              <a:rPr lang="en-US" altLang="en-US" sz="2000" dirty="0"/>
              <a:t>No annual eligibility requirements during the hold-harmless period.</a:t>
            </a:r>
          </a:p>
          <a:p>
            <a:endParaRPr lang="en-US" dirty="0"/>
          </a:p>
        </p:txBody>
      </p:sp>
      <p:sp>
        <p:nvSpPr>
          <p:cNvPr id="3" name="Title 2"/>
          <p:cNvSpPr>
            <a:spLocks noGrp="1"/>
          </p:cNvSpPr>
          <p:nvPr>
            <p:ph type="title"/>
          </p:nvPr>
        </p:nvSpPr>
        <p:spPr/>
        <p:txBody>
          <a:bodyPr/>
          <a:lstStyle/>
          <a:p>
            <a:r>
              <a:rPr lang="en-US" dirty="0" smtClean="0"/>
              <a:t>Title I, Part A </a:t>
            </a:r>
            <a:br>
              <a:rPr lang="en-US" dirty="0" smtClean="0"/>
            </a:br>
            <a:r>
              <a:rPr lang="en-US" dirty="0" smtClean="0"/>
              <a:t>Hold-Harmless Provision</a:t>
            </a:r>
            <a:endParaRPr lang="en-US" dirty="0"/>
          </a:p>
        </p:txBody>
      </p:sp>
    </p:spTree>
    <p:extLst>
      <p:ext uri="{BB962C8B-B14F-4D97-AF65-F5344CB8AC3E}">
        <p14:creationId xmlns:p14="http://schemas.microsoft.com/office/powerpoint/2010/main" val="24878363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CDE may use alternative data for small LEAs with a population under 20,000</a:t>
            </a:r>
          </a:p>
          <a:p>
            <a:r>
              <a:rPr lang="en-US" b="0" dirty="0" smtClean="0"/>
              <a:t>Pool small/rural LEAs Title IA funds and redistribute within the same pool</a:t>
            </a:r>
          </a:p>
          <a:p>
            <a:pPr lvl="1"/>
            <a:r>
              <a:rPr lang="en-US" dirty="0" smtClean="0"/>
              <a:t>Large LEAs would not be affected</a:t>
            </a:r>
          </a:p>
          <a:p>
            <a:pPr lvl="1"/>
            <a:endParaRPr lang="en-US" b="0" dirty="0" smtClean="0"/>
          </a:p>
          <a:p>
            <a:endParaRPr lang="en-US" b="0" dirty="0"/>
          </a:p>
        </p:txBody>
      </p:sp>
      <p:sp>
        <p:nvSpPr>
          <p:cNvPr id="3" name="Title 2"/>
          <p:cNvSpPr>
            <a:spLocks noGrp="1"/>
          </p:cNvSpPr>
          <p:nvPr>
            <p:ph type="title"/>
          </p:nvPr>
        </p:nvSpPr>
        <p:spPr/>
        <p:txBody>
          <a:bodyPr/>
          <a:lstStyle/>
          <a:p>
            <a:r>
              <a:rPr lang="en-US" dirty="0" smtClean="0"/>
              <a:t>Alternative Methodology for Small and Rural LEAs</a:t>
            </a:r>
            <a:endParaRPr lang="en-US" dirty="0"/>
          </a:p>
        </p:txBody>
      </p:sp>
      <p:graphicFrame>
        <p:nvGraphicFramePr>
          <p:cNvPr id="5" name="Table 4"/>
          <p:cNvGraphicFramePr>
            <a:graphicFrameLocks noGrp="1"/>
          </p:cNvGraphicFramePr>
          <p:nvPr>
            <p:extLst/>
          </p:nvPr>
        </p:nvGraphicFramePr>
        <p:xfrm>
          <a:off x="1603767" y="3904362"/>
          <a:ext cx="5146354" cy="2361182"/>
        </p:xfrm>
        <a:graphic>
          <a:graphicData uri="http://schemas.openxmlformats.org/drawingml/2006/table">
            <a:tbl>
              <a:tblPr firstRow="1" firstCol="1" bandRow="1">
                <a:tableStyleId>{5C22544A-7EE6-4342-B048-85BDC9FD1C3A}</a:tableStyleId>
              </a:tblPr>
              <a:tblGrid>
                <a:gridCol w="2179632">
                  <a:extLst>
                    <a:ext uri="{9D8B030D-6E8A-4147-A177-3AD203B41FA5}">
                      <a16:colId xmlns:a16="http://schemas.microsoft.com/office/drawing/2014/main" val="1115816248"/>
                    </a:ext>
                  </a:extLst>
                </a:gridCol>
                <a:gridCol w="726544">
                  <a:extLst>
                    <a:ext uri="{9D8B030D-6E8A-4147-A177-3AD203B41FA5}">
                      <a16:colId xmlns:a16="http://schemas.microsoft.com/office/drawing/2014/main" val="356724075"/>
                    </a:ext>
                  </a:extLst>
                </a:gridCol>
                <a:gridCol w="1120089">
                  <a:extLst>
                    <a:ext uri="{9D8B030D-6E8A-4147-A177-3AD203B41FA5}">
                      <a16:colId xmlns:a16="http://schemas.microsoft.com/office/drawing/2014/main" val="2187059191"/>
                    </a:ext>
                  </a:extLst>
                </a:gridCol>
                <a:gridCol w="1120089">
                  <a:extLst>
                    <a:ext uri="{9D8B030D-6E8A-4147-A177-3AD203B41FA5}">
                      <a16:colId xmlns:a16="http://schemas.microsoft.com/office/drawing/2014/main" val="4203026251"/>
                    </a:ext>
                  </a:extLst>
                </a:gridCol>
              </a:tblGrid>
              <a:tr h="238986">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Current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Under 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Difference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0513103"/>
                  </a:ext>
                </a:extLst>
              </a:tr>
              <a:tr h="238986">
                <a:tc>
                  <a:txBody>
                    <a:bodyPr/>
                    <a:lstStyle/>
                    <a:p>
                      <a:pPr marL="0" marR="0">
                        <a:spcBef>
                          <a:spcPts val="0"/>
                        </a:spcBef>
                        <a:spcAft>
                          <a:spcPts val="0"/>
                        </a:spcAft>
                      </a:pPr>
                      <a:r>
                        <a:rPr lang="en-US" sz="1100">
                          <a:effectLst/>
                        </a:rPr>
                        <a:t>Large Metro District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7,000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7,000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1302553"/>
                  </a:ext>
                </a:extLst>
              </a:tr>
              <a:tr h="238986">
                <a:tc>
                  <a:txBody>
                    <a:bodyPr/>
                    <a:lstStyle/>
                    <a:p>
                      <a:pPr marL="0" marR="0">
                        <a:spcBef>
                          <a:spcPts val="0"/>
                        </a:spcBef>
                        <a:spcAft>
                          <a:spcPts val="0"/>
                        </a:spcAft>
                      </a:pPr>
                      <a:r>
                        <a:rPr lang="en-US" sz="1100">
                          <a:effectLst/>
                        </a:rPr>
                        <a:t>Large Metro District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8377567"/>
                  </a:ext>
                </a:extLst>
              </a:tr>
              <a:tr h="238986">
                <a:tc>
                  <a:txBody>
                    <a:bodyPr/>
                    <a:lstStyle/>
                    <a:p>
                      <a:pPr marL="0" marR="0">
                        <a:spcBef>
                          <a:spcPts val="0"/>
                        </a:spcBef>
                        <a:spcAft>
                          <a:spcPts val="0"/>
                        </a:spcAft>
                      </a:pPr>
                      <a:r>
                        <a:rPr lang="en-US" sz="1100">
                          <a:effectLst/>
                        </a:rPr>
                        <a:t>Large Metro District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4229117"/>
                  </a:ext>
                </a:extLst>
              </a:tr>
              <a:tr h="238986">
                <a:tc>
                  <a:txBody>
                    <a:bodyPr/>
                    <a:lstStyle/>
                    <a:p>
                      <a:pPr marL="0" marR="0">
                        <a:spcBef>
                          <a:spcPts val="0"/>
                        </a:spcBef>
                        <a:spcAft>
                          <a:spcPts val="0"/>
                        </a:spcAft>
                      </a:pPr>
                      <a:r>
                        <a:rPr lang="en-US" sz="1100">
                          <a:effectLst/>
                        </a:rPr>
                        <a:t>Large Metro District 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47494357"/>
                  </a:ext>
                </a:extLst>
              </a:tr>
              <a:tr h="210308">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0218915"/>
                  </a:ext>
                </a:extLst>
              </a:tr>
              <a:tr h="238986">
                <a:tc>
                  <a:txBody>
                    <a:bodyPr/>
                    <a:lstStyle/>
                    <a:p>
                      <a:pPr marL="0" marR="0">
                        <a:spcBef>
                          <a:spcPts val="0"/>
                        </a:spcBef>
                        <a:spcAft>
                          <a:spcPts val="0"/>
                        </a:spcAft>
                      </a:pPr>
                      <a:r>
                        <a:rPr lang="en-US" sz="1100">
                          <a:effectLst/>
                        </a:rPr>
                        <a:t>Small Rural District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solidFill>
                            <a:srgbClr val="FF0000"/>
                          </a:solidFill>
                          <a:effectLst/>
                        </a:rPr>
                        <a:t>(100)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9924930"/>
                  </a:ext>
                </a:extLst>
              </a:tr>
              <a:tr h="238986">
                <a:tc>
                  <a:txBody>
                    <a:bodyPr/>
                    <a:lstStyle/>
                    <a:p>
                      <a:pPr marL="0" marR="0">
                        <a:spcBef>
                          <a:spcPts val="0"/>
                        </a:spcBef>
                        <a:spcAft>
                          <a:spcPts val="0"/>
                        </a:spcAft>
                      </a:pPr>
                      <a:r>
                        <a:rPr lang="en-US" sz="1100">
                          <a:effectLst/>
                        </a:rPr>
                        <a:t>Small Rural District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solidFill>
                            <a:srgbClr val="FF0000"/>
                          </a:solidFill>
                          <a:effectLst/>
                        </a:rPr>
                        <a:t>(200)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11240315"/>
                  </a:ext>
                </a:extLst>
              </a:tr>
              <a:tr h="238986">
                <a:tc>
                  <a:txBody>
                    <a:bodyPr/>
                    <a:lstStyle/>
                    <a:p>
                      <a:pPr marL="0" marR="0">
                        <a:spcBef>
                          <a:spcPts val="0"/>
                        </a:spcBef>
                        <a:spcAft>
                          <a:spcPts val="0"/>
                        </a:spcAft>
                      </a:pPr>
                      <a:r>
                        <a:rPr lang="en-US" sz="1100">
                          <a:effectLst/>
                        </a:rPr>
                        <a:t>Small Rural District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4269981"/>
                  </a:ext>
                </a:extLst>
              </a:tr>
              <a:tr h="238986">
                <a:tc>
                  <a:txBody>
                    <a:bodyPr/>
                    <a:lstStyle/>
                    <a:p>
                      <a:pPr marL="0" marR="0">
                        <a:spcBef>
                          <a:spcPts val="0"/>
                        </a:spcBef>
                        <a:spcAft>
                          <a:spcPts val="0"/>
                        </a:spcAft>
                      </a:pPr>
                      <a:r>
                        <a:rPr lang="en-US" sz="1100">
                          <a:effectLst/>
                        </a:rPr>
                        <a:t>Small Rural District 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200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7908881"/>
                  </a:ext>
                </a:extLst>
              </a:tr>
            </a:tbl>
          </a:graphicData>
        </a:graphic>
      </p:graphicFrame>
    </p:spTree>
    <p:extLst>
      <p:ext uri="{BB962C8B-B14F-4D97-AF65-F5344CB8AC3E}">
        <p14:creationId xmlns:p14="http://schemas.microsoft.com/office/powerpoint/2010/main" val="20157727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LEAs choose a poverty method to use in ranking their schools</a:t>
            </a:r>
          </a:p>
          <a:p>
            <a:pPr lvl="0"/>
            <a:endParaRPr lang="en-US" dirty="0" smtClean="0"/>
          </a:p>
          <a:p>
            <a:pPr lvl="0"/>
            <a:r>
              <a:rPr lang="en-US" dirty="0" smtClean="0"/>
              <a:t>LEAs assign funds to schools in Rank Order by poverty percentage</a:t>
            </a:r>
          </a:p>
          <a:p>
            <a:pPr lvl="1"/>
            <a:r>
              <a:rPr lang="en-US" dirty="0" smtClean="0"/>
              <a:t>LEAs choose how much funding to provide to schools </a:t>
            </a:r>
          </a:p>
          <a:p>
            <a:pPr lvl="1"/>
            <a:endParaRPr lang="en-US" dirty="0" smtClean="0"/>
          </a:p>
          <a:p>
            <a:pPr lvl="0"/>
            <a:r>
              <a:rPr lang="en-US" dirty="0" smtClean="0"/>
              <a:t>LEAs budget these funds for school level programs</a:t>
            </a:r>
          </a:p>
          <a:p>
            <a:pPr lvl="1"/>
            <a:r>
              <a:rPr lang="en-US" dirty="0" smtClean="0"/>
              <a:t>Schoolwide</a:t>
            </a:r>
          </a:p>
          <a:p>
            <a:pPr lvl="1"/>
            <a:r>
              <a:rPr lang="en-US" dirty="0" smtClean="0"/>
              <a:t>Targeted Assistance</a:t>
            </a:r>
          </a:p>
          <a:p>
            <a:endParaRPr lang="en-US" dirty="0"/>
          </a:p>
        </p:txBody>
      </p:sp>
      <p:sp>
        <p:nvSpPr>
          <p:cNvPr id="3" name="Title 2"/>
          <p:cNvSpPr>
            <a:spLocks noGrp="1"/>
          </p:cNvSpPr>
          <p:nvPr>
            <p:ph type="title"/>
          </p:nvPr>
        </p:nvSpPr>
        <p:spPr/>
        <p:txBody>
          <a:bodyPr/>
          <a:lstStyle/>
          <a:p>
            <a:r>
              <a:rPr lang="en-US" smtClean="0"/>
              <a:t>How LEAs Allocate Title I-A to Schools</a:t>
            </a:r>
            <a:endParaRPr lang="en-US" dirty="0"/>
          </a:p>
        </p:txBody>
      </p:sp>
    </p:spTree>
    <p:extLst>
      <p:ext uri="{BB962C8B-B14F-4D97-AF65-F5344CB8AC3E}">
        <p14:creationId xmlns:p14="http://schemas.microsoft.com/office/powerpoint/2010/main" val="35121110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II-A Allocation Process</a:t>
            </a:r>
            <a:endParaRPr lang="en-US" dirty="0"/>
          </a:p>
        </p:txBody>
      </p:sp>
    </p:spTree>
    <p:extLst>
      <p:ext uri="{BB962C8B-B14F-4D97-AF65-F5344CB8AC3E}">
        <p14:creationId xmlns:p14="http://schemas.microsoft.com/office/powerpoint/2010/main" val="34139326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a:t>Awards range From $826 - $3,991,948 - average $131,456</a:t>
            </a:r>
          </a:p>
          <a:p>
            <a:pPr lvl="0"/>
            <a:r>
              <a:rPr lang="en-US" dirty="0" smtClean="0"/>
              <a:t>NEW Allocation Formula</a:t>
            </a:r>
          </a:p>
          <a:p>
            <a:pPr lvl="1"/>
            <a:r>
              <a:rPr lang="en-US" dirty="0"/>
              <a:t>CDE to LEA Allocations</a:t>
            </a:r>
          </a:p>
          <a:p>
            <a:pPr lvl="2"/>
            <a:r>
              <a:rPr lang="en-US" b="1" dirty="0"/>
              <a:t>20%</a:t>
            </a:r>
            <a:r>
              <a:rPr lang="en-US" dirty="0"/>
              <a:t> of funds allocated based on total </a:t>
            </a:r>
            <a:r>
              <a:rPr lang="en-US" dirty="0" smtClean="0"/>
              <a:t>5-17 year old population</a:t>
            </a:r>
            <a:endParaRPr lang="en-US" dirty="0"/>
          </a:p>
          <a:p>
            <a:pPr lvl="2"/>
            <a:r>
              <a:rPr lang="en-US" b="1" dirty="0"/>
              <a:t>80% </a:t>
            </a:r>
            <a:r>
              <a:rPr lang="en-US" dirty="0"/>
              <a:t>of funds based on formula student </a:t>
            </a:r>
            <a:r>
              <a:rPr lang="en-US" dirty="0" smtClean="0"/>
              <a:t>population</a:t>
            </a:r>
            <a:endParaRPr lang="en-US" dirty="0"/>
          </a:p>
          <a:p>
            <a:pPr lvl="0"/>
            <a:endParaRPr lang="en-US" dirty="0" smtClean="0"/>
          </a:p>
          <a:p>
            <a:pPr lvl="1"/>
            <a:r>
              <a:rPr lang="en-US" dirty="0" smtClean="0"/>
              <a:t>USDE to CDE Allocations</a:t>
            </a:r>
          </a:p>
          <a:p>
            <a:pPr lvl="2"/>
            <a:r>
              <a:rPr lang="en-US" dirty="0"/>
              <a:t>4</a:t>
            </a:r>
            <a:r>
              <a:rPr lang="en-US" dirty="0" smtClean="0"/>
              <a:t> year phase in of new formula</a:t>
            </a:r>
          </a:p>
          <a:p>
            <a:pPr lvl="3"/>
            <a:r>
              <a:rPr lang="en-US" dirty="0"/>
              <a:t>FY 2017-18 – 35% - 65%</a:t>
            </a:r>
          </a:p>
          <a:p>
            <a:pPr lvl="3"/>
            <a:r>
              <a:rPr lang="en-US" dirty="0"/>
              <a:t>FY </a:t>
            </a:r>
            <a:r>
              <a:rPr lang="en-US" dirty="0" smtClean="0"/>
              <a:t>2018-19– 30% - 70%</a:t>
            </a:r>
          </a:p>
          <a:p>
            <a:pPr lvl="3"/>
            <a:r>
              <a:rPr lang="en-US" dirty="0"/>
              <a:t>FY </a:t>
            </a:r>
            <a:r>
              <a:rPr lang="en-US" dirty="0" smtClean="0"/>
              <a:t>2019-20– 25% - 75%</a:t>
            </a:r>
          </a:p>
          <a:p>
            <a:pPr lvl="3"/>
            <a:r>
              <a:rPr lang="en-US" dirty="0"/>
              <a:t>FY </a:t>
            </a:r>
            <a:r>
              <a:rPr lang="en-US" dirty="0" smtClean="0"/>
              <a:t>2020-21– 20% - 80%</a:t>
            </a:r>
            <a:endParaRPr lang="en-US" dirty="0"/>
          </a:p>
        </p:txBody>
      </p:sp>
      <p:sp>
        <p:nvSpPr>
          <p:cNvPr id="3" name="Title 2"/>
          <p:cNvSpPr>
            <a:spLocks noGrp="1"/>
          </p:cNvSpPr>
          <p:nvPr>
            <p:ph type="title"/>
          </p:nvPr>
        </p:nvSpPr>
        <p:spPr/>
        <p:txBody>
          <a:bodyPr/>
          <a:lstStyle/>
          <a:p>
            <a:r>
              <a:rPr lang="en-US" smtClean="0"/>
              <a:t>Title II-A</a:t>
            </a:r>
            <a:br>
              <a:rPr lang="en-US" smtClean="0"/>
            </a:br>
            <a:r>
              <a:rPr lang="en-US" smtClean="0"/>
              <a:t>Supporting Effective Instruction</a:t>
            </a:r>
            <a:endParaRPr lang="en-US" dirty="0"/>
          </a:p>
        </p:txBody>
      </p:sp>
    </p:spTree>
    <p:extLst>
      <p:ext uri="{BB962C8B-B14F-4D97-AF65-F5344CB8AC3E}">
        <p14:creationId xmlns:p14="http://schemas.microsoft.com/office/powerpoint/2010/main" val="219217754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endParaRPr lang="en-US" dirty="0"/>
          </a:p>
        </p:txBody>
      </p:sp>
      <p:sp>
        <p:nvSpPr>
          <p:cNvPr id="3" name="Title 2"/>
          <p:cNvSpPr>
            <a:spLocks noGrp="1"/>
          </p:cNvSpPr>
          <p:nvPr>
            <p:ph type="title"/>
          </p:nvPr>
        </p:nvSpPr>
        <p:spPr/>
        <p:txBody>
          <a:bodyPr/>
          <a:lstStyle/>
          <a:p>
            <a:r>
              <a:rPr lang="en-US" dirty="0" smtClean="0"/>
              <a:t>Title II-A</a:t>
            </a:r>
            <a:endParaRPr lang="en-US" dirty="0"/>
          </a:p>
        </p:txBody>
      </p:sp>
      <p:graphicFrame>
        <p:nvGraphicFramePr>
          <p:cNvPr id="5" name="Table 4"/>
          <p:cNvGraphicFramePr>
            <a:graphicFrameLocks noGrp="1"/>
          </p:cNvGraphicFramePr>
          <p:nvPr>
            <p:extLst/>
          </p:nvPr>
        </p:nvGraphicFramePr>
        <p:xfrm>
          <a:off x="452487" y="1719071"/>
          <a:ext cx="8204462" cy="4407408"/>
        </p:xfrm>
        <a:graphic>
          <a:graphicData uri="http://schemas.openxmlformats.org/drawingml/2006/table">
            <a:tbl>
              <a:tblPr firstRow="1" bandRow="1">
                <a:tableStyleId>{5C22544A-7EE6-4342-B048-85BDC9FD1C3A}</a:tableStyleId>
              </a:tblPr>
              <a:tblGrid>
                <a:gridCol w="4102231">
                  <a:extLst>
                    <a:ext uri="{9D8B030D-6E8A-4147-A177-3AD203B41FA5}">
                      <a16:colId xmlns:a16="http://schemas.microsoft.com/office/drawing/2014/main" val="20000"/>
                    </a:ext>
                  </a:extLst>
                </a:gridCol>
                <a:gridCol w="4102231">
                  <a:extLst>
                    <a:ext uri="{9D8B030D-6E8A-4147-A177-3AD203B41FA5}">
                      <a16:colId xmlns:a16="http://schemas.microsoft.com/office/drawing/2014/main" val="20001"/>
                    </a:ext>
                  </a:extLst>
                </a:gridCol>
              </a:tblGrid>
              <a:tr h="734568">
                <a:tc>
                  <a:txBody>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NCLB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ESSA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734568">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Eisenhower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3,706,445 </a:t>
                      </a:r>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formula student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734568">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Class Size Reduction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17,803,446</a:t>
                      </a:r>
                    </a:p>
                  </a:txBody>
                  <a:tcPr/>
                </a:tc>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20% total 5-17 year old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734568">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Allocation above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$21,509,911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734568">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80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formula student</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10004"/>
                  </a:ext>
                </a:extLst>
              </a:tr>
              <a:tr h="734568">
                <a:tc>
                  <a:txBody>
                    <a:bodyPr/>
                    <a:lstStyle/>
                    <a:p>
                      <a:pPr marL="0" marR="0">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20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total 5-17 year old population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63817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III Allocation Process</a:t>
            </a:r>
            <a:endParaRPr lang="en-US" dirty="0"/>
          </a:p>
        </p:txBody>
      </p:sp>
    </p:spTree>
    <p:extLst>
      <p:ext uri="{BB962C8B-B14F-4D97-AF65-F5344CB8AC3E}">
        <p14:creationId xmlns:p14="http://schemas.microsoft.com/office/powerpoint/2010/main" val="32457202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0" dirty="0"/>
              <a:t>Awards </a:t>
            </a:r>
            <a:r>
              <a:rPr lang="en-US" sz="2000" b="0" dirty="0" smtClean="0"/>
              <a:t>range </a:t>
            </a:r>
            <a:r>
              <a:rPr lang="en-US" sz="2000" b="0" dirty="0"/>
              <a:t>from $63 - $1,791,341 - </a:t>
            </a:r>
            <a:r>
              <a:rPr lang="en-US" sz="2000" b="0" dirty="0" smtClean="0"/>
              <a:t>average </a:t>
            </a:r>
            <a:r>
              <a:rPr lang="en-US" sz="2000" b="0" dirty="0"/>
              <a:t>$52,965</a:t>
            </a:r>
          </a:p>
          <a:p>
            <a:endParaRPr lang="en-US" sz="2000" b="0" dirty="0" smtClean="0"/>
          </a:p>
          <a:p>
            <a:r>
              <a:rPr lang="en-US" sz="2000" b="0" dirty="0" smtClean="0"/>
              <a:t>The State’s allocation from USDE is based on the total number of LEP students in Colorado, as compared to all LEP students nationally, which determines the funding available to the State</a:t>
            </a:r>
          </a:p>
          <a:p>
            <a:endParaRPr lang="en-US" sz="2000" b="0" dirty="0" smtClean="0"/>
          </a:p>
          <a:p>
            <a:r>
              <a:rPr lang="en-US" sz="2000" b="0" dirty="0" smtClean="0"/>
              <a:t>LEA funding eligibility is based on the number of LEP (ELL) students enrolled in the LEA</a:t>
            </a:r>
          </a:p>
          <a:p>
            <a:pPr lvl="1"/>
            <a:r>
              <a:rPr lang="en-US" sz="1800" dirty="0" smtClean="0"/>
              <a:t>October Count from the prior year</a:t>
            </a:r>
            <a:endParaRPr lang="en-US" sz="1800" b="0" dirty="0" smtClean="0"/>
          </a:p>
        </p:txBody>
      </p:sp>
      <p:sp>
        <p:nvSpPr>
          <p:cNvPr id="3" name="Title 2"/>
          <p:cNvSpPr>
            <a:spLocks noGrp="1"/>
          </p:cNvSpPr>
          <p:nvPr>
            <p:ph type="title"/>
          </p:nvPr>
        </p:nvSpPr>
        <p:spPr/>
        <p:txBody>
          <a:bodyPr/>
          <a:lstStyle/>
          <a:p>
            <a:r>
              <a:rPr lang="en-US" dirty="0" smtClean="0"/>
              <a:t>Title III-A Allocation Process</a:t>
            </a:r>
            <a:endParaRPr lang="en-US" dirty="0"/>
          </a:p>
        </p:txBody>
      </p:sp>
    </p:spTree>
    <p:extLst>
      <p:ext uri="{BB962C8B-B14F-4D97-AF65-F5344CB8AC3E}">
        <p14:creationId xmlns:p14="http://schemas.microsoft.com/office/powerpoint/2010/main" val="32881560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b="0" dirty="0" smtClean="0"/>
              <a:t>To be eligible for the Title III Set Aside </a:t>
            </a:r>
            <a:r>
              <a:rPr lang="en-US" b="0" dirty="0"/>
              <a:t>I</a:t>
            </a:r>
            <a:r>
              <a:rPr lang="en-US" b="0" dirty="0" smtClean="0"/>
              <a:t>mmigrant funding, LEAs must have experienced:</a:t>
            </a:r>
          </a:p>
          <a:p>
            <a:pPr lvl="1"/>
            <a:r>
              <a:rPr lang="en-US" dirty="0" smtClean="0"/>
              <a:t>An increase in the number of immigrant children and youth enrolled in the district comparing the most recent October immigrant count with the average immigrant count reported to CDE in the preceding 2 years</a:t>
            </a:r>
          </a:p>
          <a:p>
            <a:pPr lvl="1"/>
            <a:r>
              <a:rPr lang="en-US" dirty="0" smtClean="0"/>
              <a:t>LEA receives funding if most recent immigrant count exceeds the two year average</a:t>
            </a:r>
          </a:p>
          <a:p>
            <a:pPr lvl="1"/>
            <a:r>
              <a:rPr lang="en-US" dirty="0" smtClean="0"/>
              <a:t>CDE allocates the funds based on a per pupil amount of the increased in immigrant children and youth</a:t>
            </a:r>
          </a:p>
          <a:p>
            <a:endParaRPr lang="en-US" dirty="0" smtClean="0"/>
          </a:p>
        </p:txBody>
      </p:sp>
      <p:sp>
        <p:nvSpPr>
          <p:cNvPr id="10" name="Title 9"/>
          <p:cNvSpPr>
            <a:spLocks noGrp="1"/>
          </p:cNvSpPr>
          <p:nvPr>
            <p:ph type="title"/>
          </p:nvPr>
        </p:nvSpPr>
        <p:spPr/>
        <p:txBody>
          <a:bodyPr/>
          <a:lstStyle/>
          <a:p>
            <a:r>
              <a:rPr lang="en-US" dirty="0" smtClean="0">
                <a:latin typeface="Museo Slab 500"/>
                <a:cs typeface="Museo Slab 500"/>
              </a:rPr>
              <a:t>Title III Set Aside Immigrant (SAI)</a:t>
            </a:r>
            <a:endParaRPr lang="en-US" dirty="0">
              <a:latin typeface="Museo Slab 500"/>
              <a:cs typeface="Museo Slab 500"/>
            </a:endParaRPr>
          </a:p>
        </p:txBody>
      </p:sp>
    </p:spTree>
    <p:extLst>
      <p:ext uri="{BB962C8B-B14F-4D97-AF65-F5344CB8AC3E}">
        <p14:creationId xmlns:p14="http://schemas.microsoft.com/office/powerpoint/2010/main" val="1879779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2066"/>
            <a:ext cx="8229600" cy="1143000"/>
          </a:xfrm>
        </p:spPr>
        <p:txBody>
          <a:bodyPr/>
          <a:lstStyle/>
          <a:p>
            <a:r>
              <a:rPr lang="en-US" dirty="0" smtClean="0"/>
              <a:t>The Relationship to Standards to Classroom Instruction</a:t>
            </a:r>
            <a:endParaRPr lang="en-US" sz="3200" dirty="0" smtClean="0"/>
          </a:p>
        </p:txBody>
      </p:sp>
      <p:graphicFrame>
        <p:nvGraphicFramePr>
          <p:cNvPr id="4" name="Content Placeholder 3"/>
          <p:cNvGraphicFramePr>
            <a:graphicFrameLocks noGrp="1"/>
          </p:cNvGraphicFramePr>
          <p:nvPr>
            <p:ph idx="1"/>
            <p:extLst/>
          </p:nvPr>
        </p:nvGraphicFramePr>
        <p:xfrm>
          <a:off x="-535605" y="1770019"/>
          <a:ext cx="6727371"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873828" y="2011680"/>
            <a:ext cx="4376057" cy="923330"/>
          </a:xfrm>
          <a:prstGeom prst="rect">
            <a:avLst/>
          </a:prstGeom>
          <a:noFill/>
          <a:ln w="76200">
            <a:solidFill>
              <a:schemeClr val="accent2">
                <a:lumMod val="75000"/>
              </a:schemeClr>
            </a:solidFill>
          </a:ln>
        </p:spPr>
        <p:txBody>
          <a:bodyPr wrap="square" rtlCol="0">
            <a:spAutoFit/>
          </a:bodyPr>
          <a:lstStyle/>
          <a:p>
            <a:r>
              <a:rPr lang="en-US" dirty="0" smtClean="0"/>
              <a:t>Broad goals articulating what students should know, understand, and be able to do over a given time period.</a:t>
            </a:r>
            <a:endParaRPr lang="en-US" dirty="0"/>
          </a:p>
        </p:txBody>
      </p:sp>
      <p:sp>
        <p:nvSpPr>
          <p:cNvPr id="6" name="TextBox 5"/>
          <p:cNvSpPr txBox="1"/>
          <p:nvPr/>
        </p:nvSpPr>
        <p:spPr>
          <a:xfrm>
            <a:off x="4319451" y="3561806"/>
            <a:ext cx="3091543" cy="923330"/>
          </a:xfrm>
          <a:prstGeom prst="rect">
            <a:avLst/>
          </a:prstGeom>
          <a:noFill/>
          <a:ln w="76200">
            <a:solidFill>
              <a:schemeClr val="accent3">
                <a:lumMod val="75000"/>
              </a:schemeClr>
            </a:solidFill>
          </a:ln>
        </p:spPr>
        <p:txBody>
          <a:bodyPr wrap="square" rtlCol="0">
            <a:spAutoFit/>
          </a:bodyPr>
          <a:lstStyle/>
          <a:p>
            <a:r>
              <a:rPr lang="en-US" dirty="0" smtClean="0"/>
              <a:t>An organized plan of instruction:  a sequence of instructional units.</a:t>
            </a:r>
            <a:endParaRPr lang="en-US" dirty="0"/>
          </a:p>
        </p:txBody>
      </p:sp>
      <p:sp>
        <p:nvSpPr>
          <p:cNvPr id="7" name="TextBox 6"/>
          <p:cNvSpPr txBox="1"/>
          <p:nvPr/>
        </p:nvSpPr>
        <p:spPr>
          <a:xfrm>
            <a:off x="5695405" y="5094514"/>
            <a:ext cx="2991395" cy="923330"/>
          </a:xfrm>
          <a:prstGeom prst="rect">
            <a:avLst/>
          </a:prstGeom>
          <a:noFill/>
          <a:ln w="76200">
            <a:solidFill>
              <a:schemeClr val="accent5">
                <a:lumMod val="75000"/>
              </a:schemeClr>
            </a:solidFill>
          </a:ln>
        </p:spPr>
        <p:txBody>
          <a:bodyPr wrap="square" rtlCol="0">
            <a:spAutoFit/>
          </a:bodyPr>
          <a:lstStyle/>
          <a:p>
            <a:r>
              <a:rPr lang="en-US" dirty="0" smtClean="0"/>
              <a:t>Learning experiences designed to meet the needs of students.</a:t>
            </a:r>
            <a:endParaRPr lang="en-US" dirty="0"/>
          </a:p>
        </p:txBody>
      </p:sp>
      <p:cxnSp>
        <p:nvCxnSpPr>
          <p:cNvPr id="5" name="Straight Connector 4"/>
          <p:cNvCxnSpPr/>
          <p:nvPr/>
        </p:nvCxnSpPr>
        <p:spPr>
          <a:xfrm flipV="1">
            <a:off x="330200" y="3238500"/>
            <a:ext cx="8470900" cy="12700"/>
          </a:xfrm>
          <a:prstGeom prst="line">
            <a:avLst/>
          </a:prstGeom>
          <a:ln/>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7670800" y="2247900"/>
            <a:ext cx="13081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t>State</a:t>
            </a:r>
            <a:endParaRPr lang="en-US" b="1" dirty="0"/>
          </a:p>
        </p:txBody>
      </p:sp>
      <p:sp>
        <p:nvSpPr>
          <p:cNvPr id="9" name="TextBox 8"/>
          <p:cNvSpPr txBox="1"/>
          <p:nvPr/>
        </p:nvSpPr>
        <p:spPr>
          <a:xfrm>
            <a:off x="7670800" y="3650984"/>
            <a:ext cx="13081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t>Local Districts</a:t>
            </a:r>
            <a:endParaRPr lang="en-US" b="1" dirty="0"/>
          </a:p>
        </p:txBody>
      </p:sp>
    </p:spTree>
    <p:extLst>
      <p:ext uri="{BB962C8B-B14F-4D97-AF65-F5344CB8AC3E}">
        <p14:creationId xmlns:p14="http://schemas.microsoft.com/office/powerpoint/2010/main" val="751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V – Allocation Process</a:t>
            </a:r>
            <a:br>
              <a:rPr lang="en-US" dirty="0" smtClean="0"/>
            </a:br>
            <a:r>
              <a:rPr lang="en-US" sz="2400" dirty="0" smtClean="0"/>
              <a:t>previously Title VI-B (NCLB)</a:t>
            </a:r>
            <a:endParaRPr lang="en-US" sz="2400" dirty="0"/>
          </a:p>
        </p:txBody>
      </p:sp>
    </p:spTree>
    <p:extLst>
      <p:ext uri="{BB962C8B-B14F-4D97-AF65-F5344CB8AC3E}">
        <p14:creationId xmlns:p14="http://schemas.microsoft.com/office/powerpoint/2010/main" val="343578528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Awards range from $15,371 - $123,346 - average $44,929</a:t>
            </a:r>
          </a:p>
          <a:p>
            <a:r>
              <a:rPr lang="en-US" sz="2000" dirty="0" smtClean="0"/>
              <a:t>An LEA will be eligible for funding if it meets the following criteria:</a:t>
            </a:r>
          </a:p>
          <a:p>
            <a:pPr lvl="1"/>
            <a:r>
              <a:rPr lang="en-US" sz="2000" dirty="0" smtClean="0"/>
              <a:t>The total number of students in average daily attendance at all schools served by the LEA is fewer than 600 or</a:t>
            </a:r>
          </a:p>
          <a:p>
            <a:pPr lvl="1"/>
            <a:r>
              <a:rPr lang="en-US" sz="2000" dirty="0" smtClean="0"/>
              <a:t>Each county in which a school served by the LEA is located has a total population density of fewer than 10 persons per square mile, and</a:t>
            </a:r>
          </a:p>
          <a:p>
            <a:pPr lvl="1"/>
            <a:r>
              <a:rPr lang="en-US" sz="2000" dirty="0" smtClean="0"/>
              <a:t>All of the schools served by the LEA are designated with a school locale code of 7 or 8 as determined by USDE</a:t>
            </a:r>
          </a:p>
          <a:p>
            <a:pPr lvl="2"/>
            <a:r>
              <a:rPr lang="en-US" dirty="0"/>
              <a:t>7 - Rural, Outside MSA: Any territory designated as rural by the Census Bureau that is outside a CMSA or MSA of a Large or Mid-size City. </a:t>
            </a:r>
            <a:endParaRPr lang="en-US" dirty="0" smtClean="0"/>
          </a:p>
          <a:p>
            <a:pPr lvl="2"/>
            <a:r>
              <a:rPr lang="en-US" dirty="0" smtClean="0"/>
              <a:t>8 </a:t>
            </a:r>
            <a:r>
              <a:rPr lang="en-US" dirty="0"/>
              <a:t>- Rural, Inside MSA: Any territory designated as rural by the Census Bureau that is within a CMSA or MSA of a Large or Mid-size City.</a:t>
            </a:r>
          </a:p>
          <a:p>
            <a:r>
              <a:rPr lang="en-US" sz="2000" dirty="0" smtClean="0"/>
              <a:t>Funding is allocated among eligible LEAs using the Average Daily Attendance from prior year</a:t>
            </a:r>
            <a:endParaRPr lang="en-US" sz="2000" dirty="0"/>
          </a:p>
        </p:txBody>
      </p:sp>
      <p:sp>
        <p:nvSpPr>
          <p:cNvPr id="3" name="Title 2"/>
          <p:cNvSpPr>
            <a:spLocks noGrp="1"/>
          </p:cNvSpPr>
          <p:nvPr>
            <p:ph type="title"/>
          </p:nvPr>
        </p:nvSpPr>
        <p:spPr/>
        <p:txBody>
          <a:bodyPr/>
          <a:lstStyle/>
          <a:p>
            <a:r>
              <a:rPr lang="en-US" dirty="0" smtClean="0"/>
              <a:t>Title V</a:t>
            </a:r>
            <a:endParaRPr lang="en-US" dirty="0"/>
          </a:p>
        </p:txBody>
      </p:sp>
    </p:spTree>
    <p:extLst>
      <p:ext uri="{BB962C8B-B14F-4D97-AF65-F5344CB8AC3E}">
        <p14:creationId xmlns:p14="http://schemas.microsoft.com/office/powerpoint/2010/main" val="4173361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Should we retain 3% of Colorado’s Title I funds for competitive Direct Student Services grants?</a:t>
            </a:r>
          </a:p>
          <a:p>
            <a:r>
              <a:rPr lang="en-US" dirty="0"/>
              <a:t>Should we further explore the under 20,000 student enrollment Title I allocation option with the Title Programs Spoke Committee?</a:t>
            </a:r>
          </a:p>
        </p:txBody>
      </p:sp>
      <p:sp>
        <p:nvSpPr>
          <p:cNvPr id="3" name="Title 2"/>
          <p:cNvSpPr>
            <a:spLocks noGrp="1"/>
          </p:cNvSpPr>
          <p:nvPr>
            <p:ph type="title"/>
          </p:nvPr>
        </p:nvSpPr>
        <p:spPr/>
        <p:txBody>
          <a:bodyPr/>
          <a:lstStyle/>
          <a:p>
            <a:r>
              <a:rPr lang="en-US" kern="400" dirty="0" smtClean="0">
                <a:latin typeface="Museo Slab 500" pitchFamily="50" charset="0"/>
              </a:rPr>
              <a:t>Discussion Questions</a:t>
            </a:r>
            <a:r>
              <a:rPr lang="en-US" kern="400" dirty="0">
                <a:latin typeface="Calibri" panose="020F0502020204030204" pitchFamily="34" charset="0"/>
              </a:rPr>
              <a:t/>
            </a:r>
            <a:br>
              <a:rPr lang="en-US" kern="400" dirty="0">
                <a:latin typeface="Calibri" panose="020F0502020204030204" pitchFamily="34" charset="0"/>
              </a:rPr>
            </a:br>
            <a:endParaRPr lang="en-US" dirty="0"/>
          </a:p>
        </p:txBody>
      </p:sp>
    </p:spTree>
    <p:extLst>
      <p:ext uri="{BB962C8B-B14F-4D97-AF65-F5344CB8AC3E}">
        <p14:creationId xmlns:p14="http://schemas.microsoft.com/office/powerpoint/2010/main" val="26867487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581913"/>
            <a:ext cx="8407893" cy="5202936"/>
          </a:xfrm>
        </p:spPr>
        <p:txBody>
          <a:bodyPr/>
          <a:lstStyle/>
          <a:p>
            <a:pPr marL="0" indent="0">
              <a:buNone/>
            </a:pPr>
            <a:endParaRPr lang="en-US" dirty="0" smtClean="0"/>
          </a:p>
          <a:p>
            <a:endParaRPr lang="en-US" dirty="0" smtClean="0"/>
          </a:p>
          <a:p>
            <a:pPr marL="0" indent="0">
              <a:buNone/>
            </a:pPr>
            <a:endParaRPr lang="en-US" dirty="0" smtClean="0"/>
          </a:p>
          <a:p>
            <a:pPr marL="228600" lvl="1" indent="0">
              <a:buNone/>
            </a:pPr>
            <a:endParaRPr lang="en-US" dirty="0"/>
          </a:p>
          <a:p>
            <a:pPr marL="228600" lvl="1" indent="0">
              <a:buNone/>
            </a:pPr>
            <a:endParaRPr lang="en-US" dirty="0" smtClean="0"/>
          </a:p>
          <a:p>
            <a:pPr marL="228600" lvl="1" indent="0">
              <a:buNone/>
            </a:pPr>
            <a:endParaRPr lang="en-US" dirty="0"/>
          </a:p>
          <a:p>
            <a:pPr marL="228600" lvl="1" indent="0">
              <a:buNone/>
            </a:pPr>
            <a:endParaRPr lang="en-US" dirty="0" smtClean="0"/>
          </a:p>
          <a:p>
            <a:endParaRPr lang="en-US" dirty="0" smtClean="0"/>
          </a:p>
          <a:p>
            <a:endParaRPr lang="en-US" dirty="0" smtClean="0"/>
          </a:p>
          <a:p>
            <a:pPr marL="0" indent="0">
              <a:buNone/>
            </a:pPr>
            <a:endParaRPr lang="en-US" sz="2000" dirty="0" smtClean="0"/>
          </a:p>
        </p:txBody>
      </p:sp>
      <p:sp>
        <p:nvSpPr>
          <p:cNvPr id="3" name="Title 2"/>
          <p:cNvSpPr>
            <a:spLocks noGrp="1"/>
          </p:cNvSpPr>
          <p:nvPr>
            <p:ph type="title"/>
          </p:nvPr>
        </p:nvSpPr>
        <p:spPr/>
        <p:txBody>
          <a:bodyPr/>
          <a:lstStyle/>
          <a:p>
            <a:r>
              <a:rPr lang="en-US" dirty="0" smtClean="0"/>
              <a:t>Wrap-Up</a:t>
            </a:r>
            <a:endParaRPr lang="en-US" dirty="0"/>
          </a:p>
        </p:txBody>
      </p:sp>
      <p:sp>
        <p:nvSpPr>
          <p:cNvPr id="13" name="Content Placeholder 1"/>
          <p:cNvSpPr txBox="1">
            <a:spLocks/>
          </p:cNvSpPr>
          <p:nvPr/>
        </p:nvSpPr>
        <p:spPr>
          <a:xfrm>
            <a:off x="381000" y="1835692"/>
            <a:ext cx="8407893" cy="919875"/>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Hub Updates</a:t>
            </a:r>
          </a:p>
          <a:p>
            <a:r>
              <a:rPr lang="en-US" dirty="0" smtClean="0"/>
              <a:t>Approval of Meeting Minutes</a:t>
            </a:r>
          </a:p>
          <a:p>
            <a:r>
              <a:rPr lang="en-US" dirty="0" smtClean="0"/>
              <a:t>CDE Updates </a:t>
            </a:r>
            <a:endParaRPr lang="en-US" dirty="0" smtClean="0"/>
          </a:p>
          <a:p>
            <a:r>
              <a:rPr lang="en-US" dirty="0" smtClean="0"/>
              <a:t>Timeline</a:t>
            </a:r>
            <a:endParaRPr lang="en-US" dirty="0"/>
          </a:p>
        </p:txBody>
      </p:sp>
      <p:pic>
        <p:nvPicPr>
          <p:cNvPr id="6" name="Picture 5"/>
          <p:cNvPicPr/>
          <p:nvPr/>
        </p:nvPicPr>
        <p:blipFill>
          <a:blip r:embed="rId2"/>
          <a:stretch>
            <a:fillRect/>
          </a:stretch>
        </p:blipFill>
        <p:spPr>
          <a:xfrm>
            <a:off x="190129" y="3943350"/>
            <a:ext cx="8763000" cy="1637189"/>
          </a:xfrm>
          <a:prstGeom prst="rect">
            <a:avLst/>
          </a:prstGeom>
        </p:spPr>
      </p:pic>
    </p:spTree>
    <p:extLst>
      <p:ext uri="{BB962C8B-B14F-4D97-AF65-F5344CB8AC3E}">
        <p14:creationId xmlns:p14="http://schemas.microsoft.com/office/powerpoint/2010/main" val="380393029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Upcoming Meeting Dates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5066855"/>
              </p:ext>
            </p:extLst>
          </p:nvPr>
        </p:nvGraphicFramePr>
        <p:xfrm>
          <a:off x="728293" y="1700215"/>
          <a:ext cx="7686674" cy="4863860"/>
        </p:xfrm>
        <a:graphic>
          <a:graphicData uri="http://schemas.openxmlformats.org/drawingml/2006/table">
            <a:tbl>
              <a:tblPr firstRow="1" firstCol="1" bandRow="1"/>
              <a:tblGrid>
                <a:gridCol w="1959232">
                  <a:extLst>
                    <a:ext uri="{9D8B030D-6E8A-4147-A177-3AD203B41FA5}">
                      <a16:colId xmlns:a16="http://schemas.microsoft.com/office/drawing/2014/main" val="2652015731"/>
                    </a:ext>
                  </a:extLst>
                </a:gridCol>
                <a:gridCol w="2015211">
                  <a:extLst>
                    <a:ext uri="{9D8B030D-6E8A-4147-A177-3AD203B41FA5}">
                      <a16:colId xmlns:a16="http://schemas.microsoft.com/office/drawing/2014/main" val="1785158439"/>
                    </a:ext>
                  </a:extLst>
                </a:gridCol>
                <a:gridCol w="1803084">
                  <a:extLst>
                    <a:ext uri="{9D8B030D-6E8A-4147-A177-3AD203B41FA5}">
                      <a16:colId xmlns:a16="http://schemas.microsoft.com/office/drawing/2014/main" val="3664929554"/>
                    </a:ext>
                  </a:extLst>
                </a:gridCol>
                <a:gridCol w="1909147">
                  <a:extLst>
                    <a:ext uri="{9D8B030D-6E8A-4147-A177-3AD203B41FA5}">
                      <a16:colId xmlns:a16="http://schemas.microsoft.com/office/drawing/2014/main" val="312346706"/>
                    </a:ext>
                  </a:extLst>
                </a:gridCol>
              </a:tblGrid>
              <a:tr h="530719">
                <a:tc gridSpan="4">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Colorado - ESSA State Plan Development – Calendar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C6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1239346"/>
                  </a:ext>
                </a:extLst>
              </a:tr>
              <a:tr h="530719">
                <a:tc>
                  <a:txBody>
                    <a:bodyPr/>
                    <a:lstStyle/>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December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tc>
                  <a:txBody>
                    <a:bodyPr/>
                    <a:lstStyle/>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January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tc>
                  <a:txBody>
                    <a:bodyPr/>
                    <a:lstStyle/>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February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 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tc>
                  <a:txBody>
                    <a:bodyPr/>
                    <a:lstStyle/>
                    <a:p>
                      <a:pPr marL="0" marR="0" algn="ctr">
                        <a:lnSpc>
                          <a:spcPct val="107000"/>
                        </a:lnSpc>
                        <a:spcBef>
                          <a:spcPts val="0"/>
                        </a:spcBef>
                        <a:spcAft>
                          <a:spcPts val="0"/>
                        </a:spcAft>
                      </a:pPr>
                      <a:r>
                        <a:rPr lang="en-US" sz="1400" dirty="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March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Museo Slab 500" panose="02000000000000000000" pitchFamily="50" charset="0"/>
                          <a:ea typeface="Calibri" panose="020F0502020204030204" pitchFamily="34" charset="0"/>
                          <a:cs typeface="Times New Roman" panose="02020603050405020304" pitchFamily="18" charset="0"/>
                        </a:rPr>
                        <a:t>2017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CCBC"/>
                    </a:solidFill>
                  </a:tcPr>
                </a:tc>
                <a:extLst>
                  <a:ext uri="{0D108BD9-81ED-4DB2-BD59-A6C34878D82A}">
                    <a16:rowId xmlns:a16="http://schemas.microsoft.com/office/drawing/2014/main" val="1241984382"/>
                  </a:ext>
                </a:extLst>
              </a:tr>
              <a:tr h="1154841">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Hub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December 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10am – 4pm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Hub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10am – 2pm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&amp;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12pm – 4pm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Hub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February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10am to 2pm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Wrap Up and Submission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149511"/>
                  </a:ext>
                </a:extLst>
              </a:tr>
              <a:tr h="769894">
                <a:tc>
                  <a:txBody>
                    <a:bodyPr/>
                    <a:lstStyle/>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December 14-15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January 11-12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February 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SBE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March  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616227"/>
                  </a:ext>
                </a:extLst>
              </a:tr>
              <a:tr h="1539789">
                <a:tc>
                  <a:txBody>
                    <a:bodyPr/>
                    <a:lstStyle/>
                    <a:p>
                      <a:pPr marL="0" marR="0">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Accountability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Effective Instruction and Leadership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School Improvement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Accountability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Title Programs &amp; Assurances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School Improvement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All Spokes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Spoke Committees: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All Spokes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258" marR="4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414670"/>
                  </a:ext>
                </a:extLst>
              </a:tr>
            </a:tbl>
          </a:graphicData>
        </a:graphic>
      </p:graphicFrame>
    </p:spTree>
    <p:extLst>
      <p:ext uri="{BB962C8B-B14F-4D97-AF65-F5344CB8AC3E}">
        <p14:creationId xmlns:p14="http://schemas.microsoft.com/office/powerpoint/2010/main" val="46705825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5823" y="1745615"/>
            <a:ext cx="2339340" cy="394335"/>
          </a:xfrm>
          <a:prstGeom prst="rect">
            <a:avLst/>
          </a:prstGeom>
        </p:spPr>
        <p:txBody>
          <a:bodyPr vert="horz" wrap="square" lIns="0" tIns="0" rIns="0" bIns="0" rtlCol="0">
            <a:spAutoFit/>
          </a:bodyPr>
          <a:lstStyle/>
          <a:p>
            <a:pPr marL="469900" indent="-457200">
              <a:lnSpc>
                <a:spcPct val="100000"/>
              </a:lnSpc>
              <a:buClr>
                <a:srgbClr val="478AC8"/>
              </a:buClr>
              <a:buSzPct val="110416"/>
              <a:buFont typeface="Wingdings"/>
              <a:buChar char=""/>
              <a:tabLst>
                <a:tab pos="469265" algn="l"/>
                <a:tab pos="469900" algn="l"/>
              </a:tabLst>
            </a:pPr>
            <a:r>
              <a:rPr sz="2400" b="1" spc="-10" dirty="0">
                <a:solidFill>
                  <a:srgbClr val="5C666F"/>
                </a:solidFill>
                <a:latin typeface="Calibri"/>
                <a:cs typeface="Calibri"/>
              </a:rPr>
              <a:t>What</a:t>
            </a:r>
            <a:r>
              <a:rPr sz="2400" b="1" spc="-85" dirty="0">
                <a:solidFill>
                  <a:srgbClr val="5C666F"/>
                </a:solidFill>
                <a:latin typeface="Calibri"/>
                <a:cs typeface="Calibri"/>
              </a:rPr>
              <a:t> </a:t>
            </a:r>
            <a:r>
              <a:rPr sz="2400" b="1" spc="-15" dirty="0">
                <a:solidFill>
                  <a:srgbClr val="5C666F"/>
                </a:solidFill>
                <a:latin typeface="Calibri"/>
                <a:cs typeface="Calibri"/>
              </a:rPr>
              <a:t>worked?</a:t>
            </a:r>
            <a:endParaRPr sz="2400"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803400">
              <a:lnSpc>
                <a:spcPct val="100000"/>
              </a:lnSpc>
            </a:pPr>
            <a:r>
              <a:rPr spc="170" dirty="0"/>
              <a:t>Meeting</a:t>
            </a:r>
            <a:r>
              <a:rPr spc="270" dirty="0"/>
              <a:t> </a:t>
            </a:r>
            <a:r>
              <a:rPr spc="175" dirty="0"/>
              <a:t>Evaluation</a:t>
            </a:r>
          </a:p>
        </p:txBody>
      </p:sp>
      <p:sp>
        <p:nvSpPr>
          <p:cNvPr id="3" name="object 3"/>
          <p:cNvSpPr txBox="1"/>
          <p:nvPr/>
        </p:nvSpPr>
        <p:spPr>
          <a:xfrm>
            <a:off x="4848859" y="1745615"/>
            <a:ext cx="3568700" cy="759460"/>
          </a:xfrm>
          <a:prstGeom prst="rect">
            <a:avLst/>
          </a:prstGeom>
        </p:spPr>
        <p:txBody>
          <a:bodyPr vert="horz" wrap="square" lIns="0" tIns="0" rIns="0" bIns="0" rtlCol="0">
            <a:spAutoFit/>
          </a:bodyPr>
          <a:lstStyle/>
          <a:p>
            <a:pPr marL="469900" indent="-457200">
              <a:lnSpc>
                <a:spcPct val="100000"/>
              </a:lnSpc>
              <a:buClr>
                <a:srgbClr val="478AC8"/>
              </a:buClr>
              <a:buSzPct val="110416"/>
              <a:buFont typeface="Wingdings"/>
              <a:buChar char=""/>
              <a:tabLst>
                <a:tab pos="469265" algn="l"/>
                <a:tab pos="469900" algn="l"/>
              </a:tabLst>
            </a:pPr>
            <a:r>
              <a:rPr sz="2400" b="1" spc="-10" dirty="0">
                <a:solidFill>
                  <a:srgbClr val="5C666F"/>
                </a:solidFill>
                <a:latin typeface="Calibri"/>
                <a:cs typeface="Calibri"/>
              </a:rPr>
              <a:t>What </a:t>
            </a:r>
            <a:r>
              <a:rPr sz="2400" b="1" spc="-5" dirty="0">
                <a:solidFill>
                  <a:srgbClr val="5C666F"/>
                </a:solidFill>
                <a:latin typeface="Calibri"/>
                <a:cs typeface="Calibri"/>
              </a:rPr>
              <a:t>would </a:t>
            </a:r>
            <a:r>
              <a:rPr sz="2400" b="1" spc="-20" dirty="0">
                <a:solidFill>
                  <a:srgbClr val="5C666F"/>
                </a:solidFill>
                <a:latin typeface="Calibri"/>
                <a:cs typeface="Calibri"/>
              </a:rPr>
              <a:t>make</a:t>
            </a:r>
            <a:r>
              <a:rPr sz="2400" b="1" spc="-85" dirty="0">
                <a:solidFill>
                  <a:srgbClr val="5C666F"/>
                </a:solidFill>
                <a:latin typeface="Calibri"/>
                <a:cs typeface="Calibri"/>
              </a:rPr>
              <a:t> </a:t>
            </a:r>
            <a:r>
              <a:rPr sz="2400" b="1" spc="-5" dirty="0">
                <a:solidFill>
                  <a:srgbClr val="5C666F"/>
                </a:solidFill>
                <a:latin typeface="Calibri"/>
                <a:cs typeface="Calibri"/>
              </a:rPr>
              <a:t>the</a:t>
            </a:r>
            <a:endParaRPr sz="2400">
              <a:latin typeface="Calibri"/>
              <a:cs typeface="Calibri"/>
            </a:endParaRPr>
          </a:p>
          <a:p>
            <a:pPr marL="469900">
              <a:lnSpc>
                <a:spcPct val="100000"/>
              </a:lnSpc>
            </a:pPr>
            <a:r>
              <a:rPr sz="2400" b="1" spc="-5" dirty="0">
                <a:solidFill>
                  <a:srgbClr val="5C666F"/>
                </a:solidFill>
                <a:latin typeface="Calibri"/>
                <a:cs typeface="Calibri"/>
              </a:rPr>
              <a:t>meeting </a:t>
            </a:r>
            <a:r>
              <a:rPr sz="2400" b="1" spc="-10" dirty="0">
                <a:solidFill>
                  <a:srgbClr val="5C666F"/>
                </a:solidFill>
                <a:latin typeface="Calibri"/>
                <a:cs typeface="Calibri"/>
              </a:rPr>
              <a:t>more</a:t>
            </a:r>
            <a:r>
              <a:rPr sz="2400" b="1" spc="-105" dirty="0">
                <a:solidFill>
                  <a:srgbClr val="5C666F"/>
                </a:solidFill>
                <a:latin typeface="Calibri"/>
                <a:cs typeface="Calibri"/>
              </a:rPr>
              <a:t> </a:t>
            </a:r>
            <a:r>
              <a:rPr sz="2400" b="1" spc="-10" dirty="0">
                <a:solidFill>
                  <a:srgbClr val="5C666F"/>
                </a:solidFill>
                <a:latin typeface="Calibri"/>
                <a:cs typeface="Calibri"/>
              </a:rPr>
              <a:t>effective?</a:t>
            </a:r>
            <a:endParaRPr sz="2400">
              <a:latin typeface="Calibri"/>
              <a:cs typeface="Calibri"/>
            </a:endParaRPr>
          </a:p>
        </p:txBody>
      </p:sp>
    </p:spTree>
    <p:extLst>
      <p:ext uri="{BB962C8B-B14F-4D97-AF65-F5344CB8AC3E}">
        <p14:creationId xmlns:p14="http://schemas.microsoft.com/office/powerpoint/2010/main" val="24097919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Meeting</a:t>
            </a:r>
          </a:p>
        </p:txBody>
      </p:sp>
      <p:sp>
        <p:nvSpPr>
          <p:cNvPr id="9" name="Text Placeholder 8"/>
          <p:cNvSpPr>
            <a:spLocks noGrp="1"/>
          </p:cNvSpPr>
          <p:nvPr>
            <p:ph type="body" idx="1"/>
          </p:nvPr>
        </p:nvSpPr>
        <p:spPr>
          <a:xfrm>
            <a:off x="524107" y="1790952"/>
            <a:ext cx="8474927" cy="3717750"/>
          </a:xfrm>
        </p:spPr>
        <p:txBody>
          <a:bodyPr/>
          <a:lstStyle/>
          <a:p>
            <a:pPr marL="355600" indent="-342900">
              <a:lnSpc>
                <a:spcPct val="150000"/>
              </a:lnSpc>
              <a:buClr>
                <a:srgbClr val="478AC8"/>
              </a:buClr>
              <a:buSzPct val="108333"/>
              <a:tabLst>
                <a:tab pos="241300" algn="l"/>
              </a:tabLst>
            </a:pPr>
            <a:r>
              <a:rPr lang="en-US" sz="2000" spc="-10" dirty="0" smtClean="0">
                <a:solidFill>
                  <a:srgbClr val="5C666F"/>
                </a:solidFill>
                <a:cs typeface="Calibri"/>
              </a:rPr>
              <a:t>  5</a:t>
            </a:r>
            <a:r>
              <a:rPr lang="en-US" sz="2000" spc="-10" baseline="30000" dirty="0" smtClean="0">
                <a:solidFill>
                  <a:srgbClr val="5C666F"/>
                </a:solidFill>
                <a:cs typeface="Calibri"/>
              </a:rPr>
              <a:t>th</a:t>
            </a:r>
            <a:r>
              <a:rPr lang="en-US" sz="2000" spc="-10" dirty="0" smtClean="0">
                <a:solidFill>
                  <a:srgbClr val="5C666F"/>
                </a:solidFill>
                <a:cs typeface="Calibri"/>
              </a:rPr>
              <a:t> ESSA Hub Committee Meeting details</a:t>
            </a:r>
          </a:p>
          <a:p>
            <a:pPr marL="527050" lvl="1" indent="-285750">
              <a:lnSpc>
                <a:spcPct val="150000"/>
              </a:lnSpc>
              <a:buSzPct val="108333"/>
              <a:buFont typeface="Wingdings" panose="05000000000000000000" pitchFamily="2" charset="2"/>
              <a:buChar char="§"/>
              <a:tabLst>
                <a:tab pos="241300" algn="l"/>
              </a:tabLst>
            </a:pPr>
            <a:r>
              <a:rPr lang="en-US" sz="1600" spc="-10" dirty="0" smtClean="0">
                <a:solidFill>
                  <a:srgbClr val="5C666F"/>
                </a:solidFill>
                <a:cs typeface="Calibri"/>
              </a:rPr>
              <a:t>Monday</a:t>
            </a:r>
            <a:r>
              <a:rPr lang="en-US" sz="1600" spc="-10" dirty="0">
                <a:solidFill>
                  <a:srgbClr val="5C666F"/>
                </a:solidFill>
                <a:cs typeface="Calibri"/>
              </a:rPr>
              <a:t>, </a:t>
            </a:r>
            <a:r>
              <a:rPr lang="en-US" sz="1600" spc="-10" dirty="0" smtClean="0">
                <a:solidFill>
                  <a:srgbClr val="5C666F"/>
                </a:solidFill>
                <a:cs typeface="Calibri"/>
              </a:rPr>
              <a:t>December 12</a:t>
            </a:r>
            <a:r>
              <a:rPr lang="en-US" sz="1600" spc="-5" dirty="0" smtClean="0">
                <a:solidFill>
                  <a:srgbClr val="5C666F"/>
                </a:solidFill>
                <a:cs typeface="Calibri"/>
              </a:rPr>
              <a:t>, </a:t>
            </a:r>
            <a:r>
              <a:rPr lang="en-US" sz="1600" spc="-5" dirty="0">
                <a:solidFill>
                  <a:srgbClr val="5C666F"/>
                </a:solidFill>
                <a:cs typeface="Calibri"/>
              </a:rPr>
              <a:t>2016</a:t>
            </a: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Location: State Board Room -201 E. Colfax Ave., Denver, CO </a:t>
            </a:r>
            <a:r>
              <a:rPr lang="en-US" sz="1600" spc="-15" dirty="0" smtClean="0">
                <a:solidFill>
                  <a:srgbClr val="5C666F"/>
                </a:solidFill>
                <a:cs typeface="Calibri"/>
              </a:rPr>
              <a:t>80203 </a:t>
            </a:r>
            <a:endParaRPr lang="en-US" sz="1600" spc="-1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Time: </a:t>
            </a:r>
            <a:r>
              <a:rPr lang="en-US" sz="1600" spc="-15" dirty="0" smtClean="0">
                <a:solidFill>
                  <a:srgbClr val="5C666F"/>
                </a:solidFill>
                <a:cs typeface="Calibri"/>
              </a:rPr>
              <a:t>10:00 </a:t>
            </a:r>
            <a:r>
              <a:rPr lang="en-US" sz="1600" spc="-15" dirty="0">
                <a:solidFill>
                  <a:srgbClr val="5C666F"/>
                </a:solidFill>
                <a:cs typeface="Calibri"/>
              </a:rPr>
              <a:t>A</a:t>
            </a:r>
            <a:r>
              <a:rPr lang="en-US" sz="1600" spc="-15" dirty="0" smtClean="0">
                <a:solidFill>
                  <a:srgbClr val="5C666F"/>
                </a:solidFill>
                <a:cs typeface="Calibri"/>
              </a:rPr>
              <a:t>M </a:t>
            </a:r>
            <a:r>
              <a:rPr lang="en-US" sz="1600" spc="-15" dirty="0">
                <a:solidFill>
                  <a:srgbClr val="5C666F"/>
                </a:solidFill>
                <a:cs typeface="Calibri"/>
              </a:rPr>
              <a:t>– 4:00 </a:t>
            </a:r>
            <a:r>
              <a:rPr lang="en-US" sz="1600" spc="-15" dirty="0" smtClean="0">
                <a:solidFill>
                  <a:srgbClr val="5C666F"/>
                </a:solidFill>
                <a:cs typeface="Calibri"/>
              </a:rPr>
              <a:t>PM </a:t>
            </a:r>
          </a:p>
          <a:p>
            <a:pPr marL="12700">
              <a:lnSpc>
                <a:spcPct val="150000"/>
              </a:lnSpc>
              <a:spcBef>
                <a:spcPts val="575"/>
              </a:spcBef>
            </a:pPr>
            <a:r>
              <a:rPr lang="en-US" sz="2000" spc="-15" dirty="0" smtClean="0">
                <a:solidFill>
                  <a:srgbClr val="5C666F"/>
                </a:solidFill>
                <a:cs typeface="Calibri"/>
              </a:rPr>
              <a:t>Agenda and materials will be provided a week in advance and will also be posted </a:t>
            </a:r>
            <a:r>
              <a:rPr lang="en-US" sz="2000" spc="-15" dirty="0">
                <a:solidFill>
                  <a:srgbClr val="5C666F"/>
                </a:solidFill>
                <a:cs typeface="Calibri"/>
              </a:rPr>
              <a:t>on our </a:t>
            </a:r>
            <a:r>
              <a:rPr lang="en-US" sz="2000" spc="-15" dirty="0" smtClean="0">
                <a:solidFill>
                  <a:srgbClr val="5C666F"/>
                </a:solidFill>
                <a:cs typeface="Calibri"/>
              </a:rPr>
              <a:t> website</a:t>
            </a:r>
            <a:r>
              <a:rPr lang="en-US" sz="2000" spc="-15" dirty="0">
                <a:solidFill>
                  <a:srgbClr val="5C666F"/>
                </a:solidFill>
                <a:cs typeface="Calibri"/>
              </a:rPr>
              <a:t>: </a:t>
            </a:r>
            <a:r>
              <a:rPr lang="en-US" sz="2000" spc="-15" dirty="0">
                <a:solidFill>
                  <a:srgbClr val="5C666F"/>
                </a:solidFill>
                <a:cs typeface="Calibri"/>
                <a:hlinkClick r:id="rId3"/>
              </a:rPr>
              <a:t>http://</a:t>
            </a:r>
            <a:r>
              <a:rPr lang="en-US" sz="2000" spc="-15" dirty="0" smtClean="0">
                <a:solidFill>
                  <a:srgbClr val="5C666F"/>
                </a:solidFill>
                <a:cs typeface="Calibri"/>
                <a:hlinkClick r:id="rId3"/>
              </a:rPr>
              <a:t>www.cde.state.co.us/fedprograms/essa_stateplandevelopment</a:t>
            </a:r>
            <a:r>
              <a:rPr lang="en-US" sz="2000" spc="-15" dirty="0" smtClean="0">
                <a:solidFill>
                  <a:srgbClr val="5C666F"/>
                </a:solidFill>
                <a:cs typeface="Calibri"/>
              </a:rPr>
              <a:t> </a:t>
            </a:r>
            <a:endParaRPr lang="en-US" sz="1800" spc="-15" dirty="0" smtClean="0">
              <a:solidFill>
                <a:srgbClr val="5C666F"/>
              </a:solidFill>
              <a:cs typeface="Calibri"/>
            </a:endParaRPr>
          </a:p>
          <a:p>
            <a:pPr marL="12700">
              <a:lnSpc>
                <a:spcPct val="150000"/>
              </a:lnSpc>
              <a:spcBef>
                <a:spcPts val="575"/>
              </a:spcBef>
            </a:pPr>
            <a:endParaRPr lang="en-US" sz="2000" dirty="0">
              <a:cs typeface="Calibri"/>
            </a:endParaRPr>
          </a:p>
          <a:p>
            <a:pPr marL="0" indent="0">
              <a:buNone/>
            </a:pPr>
            <a:endParaRPr lang="en-US" dirty="0">
              <a:solidFill>
                <a:srgbClr val="00B050"/>
              </a:solidFill>
            </a:endParaRPr>
          </a:p>
        </p:txBody>
      </p:sp>
    </p:spTree>
    <p:extLst>
      <p:ext uri="{BB962C8B-B14F-4D97-AF65-F5344CB8AC3E}">
        <p14:creationId xmlns:p14="http://schemas.microsoft.com/office/powerpoint/2010/main" val="111179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House Bill 1313 (passed in 1993) initiated standards based education Colorado</a:t>
            </a:r>
          </a:p>
          <a:p>
            <a:pPr lvl="1"/>
            <a:r>
              <a:rPr lang="en-US" sz="2000" dirty="0" smtClean="0"/>
              <a:t>Created standards in reading, writing, mathematics, science, history, civics, geography, economics, art, music, and physical education</a:t>
            </a:r>
          </a:p>
          <a:p>
            <a:pPr lvl="1"/>
            <a:r>
              <a:rPr lang="en-US" sz="2000" dirty="0" smtClean="0"/>
              <a:t>Initiated the Colorado Student Assessment Program (CSAP) in 1996</a:t>
            </a:r>
          </a:p>
          <a:p>
            <a:r>
              <a:rPr lang="en-US" sz="2400" dirty="0" smtClean="0"/>
              <a:t>Why standards?</a:t>
            </a:r>
          </a:p>
          <a:p>
            <a:pPr lvl="1"/>
            <a:r>
              <a:rPr lang="en-US" sz="2000" dirty="0"/>
              <a:t>Standards define what students should know and be able to do at the end of </a:t>
            </a:r>
            <a:r>
              <a:rPr lang="en-US" sz="2000" dirty="0" smtClean="0"/>
              <a:t>a grade </a:t>
            </a:r>
            <a:r>
              <a:rPr lang="en-US" sz="2000" dirty="0"/>
              <a:t>level or grade span </a:t>
            </a:r>
          </a:p>
          <a:p>
            <a:pPr lvl="1"/>
            <a:r>
              <a:rPr lang="en-US" sz="2000" dirty="0" smtClean="0"/>
              <a:t>Standards advance equity of outcomes for students</a:t>
            </a:r>
          </a:p>
          <a:p>
            <a:pPr lvl="1"/>
            <a:r>
              <a:rPr lang="en-US" sz="2000" dirty="0" smtClean="0"/>
              <a:t>Standards reinforce school and district accountability</a:t>
            </a:r>
          </a:p>
        </p:txBody>
      </p:sp>
      <p:sp>
        <p:nvSpPr>
          <p:cNvPr id="3" name="Title 2"/>
          <p:cNvSpPr>
            <a:spLocks noGrp="1"/>
          </p:cNvSpPr>
          <p:nvPr>
            <p:ph type="title"/>
          </p:nvPr>
        </p:nvSpPr>
        <p:spPr/>
        <p:txBody>
          <a:bodyPr/>
          <a:lstStyle/>
          <a:p>
            <a:r>
              <a:rPr lang="en-US" sz="2400" dirty="0" smtClean="0"/>
              <a:t>History of Academic Standards in Colorado:</a:t>
            </a:r>
            <a:br>
              <a:rPr lang="en-US" sz="2400" dirty="0" smtClean="0"/>
            </a:br>
            <a:r>
              <a:rPr lang="en-US" sz="2400" dirty="0" smtClean="0"/>
              <a:t>The Colorado Model Content Standards</a:t>
            </a:r>
            <a:endParaRPr lang="en-US" sz="2400" dirty="0"/>
          </a:p>
        </p:txBody>
      </p:sp>
    </p:spTree>
    <p:extLst>
      <p:ext uri="{BB962C8B-B14F-4D97-AF65-F5344CB8AC3E}">
        <p14:creationId xmlns:p14="http://schemas.microsoft.com/office/powerpoint/2010/main" val="1671508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marL="0" indent="0">
              <a:buNone/>
            </a:pPr>
            <a:r>
              <a:rPr lang="en-US" sz="2000" dirty="0"/>
              <a:t>Senate Bill </a:t>
            </a:r>
            <a:r>
              <a:rPr lang="en-US" sz="2000" dirty="0" smtClean="0"/>
              <a:t>08-212, Officially </a:t>
            </a:r>
            <a:r>
              <a:rPr lang="en-US" sz="2000" dirty="0"/>
              <a:t>called the Preschool to Postsecondary Education Alignment </a:t>
            </a:r>
            <a:r>
              <a:rPr lang="en-US" sz="2000" dirty="0" smtClean="0"/>
              <a:t>Act</a:t>
            </a:r>
          </a:p>
          <a:p>
            <a:r>
              <a:rPr lang="en-US" sz="2200" dirty="0" smtClean="0"/>
              <a:t>2008: </a:t>
            </a:r>
            <a:r>
              <a:rPr lang="en-US" sz="2200" b="0" dirty="0" smtClean="0"/>
              <a:t>CAP4K passes</a:t>
            </a:r>
          </a:p>
          <a:p>
            <a:r>
              <a:rPr lang="en-US" sz="2200" dirty="0" smtClean="0"/>
              <a:t>2009:  </a:t>
            </a:r>
            <a:r>
              <a:rPr lang="en-US" sz="2200" b="0" dirty="0" smtClean="0"/>
              <a:t>Standards revision process conducted; new standards adopted in all ten content areas (called the Colorado Academic Standards)</a:t>
            </a:r>
          </a:p>
          <a:p>
            <a:r>
              <a:rPr lang="en-US" sz="2200" dirty="0" smtClean="0"/>
              <a:t>2010:  </a:t>
            </a:r>
            <a:r>
              <a:rPr lang="en-US" sz="2200" b="0" dirty="0" smtClean="0"/>
              <a:t>Common Core State Standards in mathematics and English/language arts adopted; standards in these two content areas reissued</a:t>
            </a:r>
          </a:p>
          <a:p>
            <a:r>
              <a:rPr lang="en-US" sz="2200" dirty="0" smtClean="0"/>
              <a:t>2011-2013:  </a:t>
            </a:r>
            <a:r>
              <a:rPr lang="en-US" sz="2200" b="0" dirty="0" smtClean="0"/>
              <a:t>Transition process to the Colorado Academic Standards</a:t>
            </a:r>
          </a:p>
          <a:p>
            <a:r>
              <a:rPr lang="en-US" sz="2200" dirty="0" smtClean="0"/>
              <a:t>2013-14:  </a:t>
            </a:r>
            <a:r>
              <a:rPr lang="en-US" sz="2200" b="0" dirty="0" smtClean="0"/>
              <a:t>Full implementation of </a:t>
            </a:r>
            <a:r>
              <a:rPr lang="en-US" sz="2200" b="0" dirty="0"/>
              <a:t>the Colorado Academic Standards</a:t>
            </a:r>
            <a:endParaRPr lang="en-US" sz="2200" b="0" dirty="0" smtClean="0"/>
          </a:p>
          <a:p>
            <a:r>
              <a:rPr lang="en-US" sz="2200" dirty="0" smtClean="0"/>
              <a:t>July 1, 2018:  </a:t>
            </a:r>
            <a:r>
              <a:rPr lang="en-US" sz="2200" b="0" dirty="0" smtClean="0"/>
              <a:t>The first review and revision cycle for the Colorado Academic Standards is set to conclude (and every six years thereafter)</a:t>
            </a:r>
          </a:p>
        </p:txBody>
      </p:sp>
      <p:sp>
        <p:nvSpPr>
          <p:cNvPr id="6146" name="Title 1"/>
          <p:cNvSpPr>
            <a:spLocks noGrp="1"/>
          </p:cNvSpPr>
          <p:nvPr>
            <p:ph type="title"/>
          </p:nvPr>
        </p:nvSpPr>
        <p:spPr/>
        <p:txBody>
          <a:bodyPr/>
          <a:lstStyle/>
          <a:p>
            <a:r>
              <a:rPr lang="en-US" sz="2400" dirty="0" smtClean="0"/>
              <a:t>History of Academic Standards in Colorado:  </a:t>
            </a:r>
            <a:br>
              <a:rPr lang="en-US" sz="2400" dirty="0" smtClean="0"/>
            </a:br>
            <a:r>
              <a:rPr lang="en-US" sz="2400" dirty="0" smtClean="0"/>
              <a:t>Colorado’s Achievement Plan for Kids (CAP4K) Standards Timeline</a:t>
            </a:r>
          </a:p>
        </p:txBody>
      </p:sp>
    </p:spTree>
    <p:extLst>
      <p:ext uri="{BB962C8B-B14F-4D97-AF65-F5344CB8AC3E}">
        <p14:creationId xmlns:p14="http://schemas.microsoft.com/office/powerpoint/2010/main" val="372102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dirty="0" smtClean="0"/>
              <a:t>Requirements for the Colorado Academic Standards:</a:t>
            </a:r>
          </a:p>
          <a:p>
            <a:r>
              <a:rPr lang="en-US" sz="1800" dirty="0" smtClean="0"/>
              <a:t>Minimally include reading, writing, mathematics, science, history, geography, visual arts, performing arts, physical education, world languages, English language competency, economics, civics,  and financial literacy</a:t>
            </a:r>
          </a:p>
          <a:p>
            <a:pPr lvl="1"/>
            <a:r>
              <a:rPr lang="en-US" sz="1600" dirty="0" smtClean="0"/>
              <a:t>HB 16-1198 requires addition of optional, secondary computer science standards by July 2018</a:t>
            </a:r>
          </a:p>
          <a:p>
            <a:r>
              <a:rPr lang="en-US" sz="1800" dirty="0" smtClean="0"/>
              <a:t>Be comparable in scope, relevance, and rigor to the highest national and international standards </a:t>
            </a:r>
          </a:p>
          <a:p>
            <a:r>
              <a:rPr lang="en-US" sz="1800" dirty="0" smtClean="0"/>
              <a:t>Require the development of creativity and innovation skills; critical-thinking and problem-solving skills; communication and collaboration skills; social and cultural awareness; civic engagement; initiative and self-direction; flexibility; productivity and accountability; character and leadership; and information technology application skills </a:t>
            </a:r>
          </a:p>
          <a:p>
            <a:r>
              <a:rPr lang="en-US" sz="1800" dirty="0" smtClean="0"/>
              <a:t>Be aligned with career and technical education standards, as practicable </a:t>
            </a:r>
          </a:p>
          <a:p>
            <a:r>
              <a:rPr lang="en-US" sz="1800" dirty="0" smtClean="0"/>
              <a:t>Be aligned with the state’s postsecondary and workforce description</a:t>
            </a:r>
          </a:p>
          <a:p>
            <a:r>
              <a:rPr lang="en-US" sz="1800" dirty="0" smtClean="0"/>
              <a:t>Lead to postsecondary and workforce readiness</a:t>
            </a:r>
          </a:p>
          <a:p>
            <a:endParaRPr lang="en-US" sz="1600" dirty="0" smtClean="0"/>
          </a:p>
          <a:p>
            <a:endParaRPr lang="en-US" sz="1600" dirty="0" smtClean="0"/>
          </a:p>
          <a:p>
            <a:endParaRPr lang="en-US" sz="1600" dirty="0"/>
          </a:p>
        </p:txBody>
      </p:sp>
      <p:sp>
        <p:nvSpPr>
          <p:cNvPr id="7" name="Title 2"/>
          <p:cNvSpPr>
            <a:spLocks noGrp="1"/>
          </p:cNvSpPr>
          <p:nvPr>
            <p:ph type="title"/>
          </p:nvPr>
        </p:nvSpPr>
        <p:spPr/>
        <p:txBody>
          <a:bodyPr/>
          <a:lstStyle/>
          <a:p>
            <a:r>
              <a:rPr lang="en-US" sz="2400" dirty="0" smtClean="0"/>
              <a:t>History of Academic Standards in Colorado:  </a:t>
            </a:r>
            <a:br>
              <a:rPr lang="en-US" sz="2400" dirty="0" smtClean="0"/>
            </a:br>
            <a:r>
              <a:rPr lang="en-US" sz="2400" dirty="0" smtClean="0"/>
              <a:t>Colorado’s Achievement Plan for Kids (CAP4K)</a:t>
            </a:r>
            <a:endParaRPr lang="en-US" sz="2400" dirty="0"/>
          </a:p>
        </p:txBody>
      </p:sp>
    </p:spTree>
    <p:extLst>
      <p:ext uri="{BB962C8B-B14F-4D97-AF65-F5344CB8AC3E}">
        <p14:creationId xmlns:p14="http://schemas.microsoft.com/office/powerpoint/2010/main" val="2044738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Overview of Draft ESSA Standards Section </a:t>
            </a:r>
            <a:endParaRPr lang="en-US" dirty="0"/>
          </a:p>
        </p:txBody>
      </p:sp>
    </p:spTree>
    <p:extLst>
      <p:ext uri="{BB962C8B-B14F-4D97-AF65-F5344CB8AC3E}">
        <p14:creationId xmlns:p14="http://schemas.microsoft.com/office/powerpoint/2010/main" val="420224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88207"/>
            <a:ext cx="8381260" cy="782073"/>
          </a:xfrm>
        </p:spPr>
        <p:txBody>
          <a:bodyPr/>
          <a:lstStyle/>
          <a:p>
            <a:r>
              <a:rPr lang="en-US" sz="2800" dirty="0" smtClean="0"/>
              <a:t>Federal and State Requirements: Challenging Academic Standards</a:t>
            </a:r>
            <a:endParaRPr lang="en-US" sz="2800" dirty="0"/>
          </a:p>
        </p:txBody>
      </p:sp>
      <p:graphicFrame>
        <p:nvGraphicFramePr>
          <p:cNvPr id="5" name="Content Placeholder 4"/>
          <p:cNvGraphicFramePr>
            <a:graphicFrameLocks noGrp="1"/>
          </p:cNvGraphicFramePr>
          <p:nvPr>
            <p:ph idx="4294967295"/>
            <p:extLst/>
          </p:nvPr>
        </p:nvGraphicFramePr>
        <p:xfrm>
          <a:off x="127000" y="1216343"/>
          <a:ext cx="8895080" cy="5125720"/>
        </p:xfrm>
        <a:graphic>
          <a:graphicData uri="http://schemas.openxmlformats.org/drawingml/2006/table">
            <a:tbl>
              <a:tblPr firstRow="1" bandRow="1">
                <a:tableStyleId>{5C22544A-7EE6-4342-B048-85BDC9FD1C3A}</a:tableStyleId>
              </a:tblPr>
              <a:tblGrid>
                <a:gridCol w="2829560">
                  <a:extLst>
                    <a:ext uri="{9D8B030D-6E8A-4147-A177-3AD203B41FA5}">
                      <a16:colId xmlns:a16="http://schemas.microsoft.com/office/drawing/2014/main" val="20000"/>
                    </a:ext>
                  </a:extLst>
                </a:gridCol>
                <a:gridCol w="6065520">
                  <a:extLst>
                    <a:ext uri="{9D8B030D-6E8A-4147-A177-3AD203B41FA5}">
                      <a16:colId xmlns:a16="http://schemas.microsoft.com/office/drawing/2014/main" val="20001"/>
                    </a:ext>
                  </a:extLst>
                </a:gridCol>
              </a:tblGrid>
              <a:tr h="370840">
                <a:tc>
                  <a:txBody>
                    <a:bodyPr/>
                    <a:lstStyle/>
                    <a:p>
                      <a:pPr algn="ctr"/>
                      <a:r>
                        <a:rPr lang="en-US" dirty="0" smtClean="0"/>
                        <a:t>ESSA Requirements</a:t>
                      </a:r>
                      <a:endParaRPr lang="en-US" dirty="0"/>
                    </a:p>
                  </a:txBody>
                  <a:tcPr/>
                </a:tc>
                <a:tc>
                  <a:txBody>
                    <a:bodyPr/>
                    <a:lstStyle/>
                    <a:p>
                      <a:pPr algn="ctr"/>
                      <a:r>
                        <a:rPr lang="en-US" dirty="0" smtClean="0"/>
                        <a:t>State </a:t>
                      </a:r>
                      <a:r>
                        <a:rPr lang="en-US" baseline="0" dirty="0" smtClean="0"/>
                        <a:t>Requirements</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Assurance that the state has adopted challenging standards</a:t>
                      </a:r>
                      <a:endParaRPr lang="en-US" sz="18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CAP4K required the State Board of Education to adopt postsecondary aligned standards by December 2009; the standards must be </a:t>
                      </a:r>
                      <a:r>
                        <a:rPr lang="en-US" sz="1800" dirty="0" smtClean="0"/>
                        <a:t>comparable in scope, relevance, and rigor to the highest national and international standards </a:t>
                      </a:r>
                      <a:endParaRPr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US" sz="1800" kern="1200" baseline="0" dirty="0" smtClean="0">
                          <a:solidFill>
                            <a:schemeClr val="dk1"/>
                          </a:solidFill>
                          <a:latin typeface="+mn-lt"/>
                          <a:ea typeface="+mn-ea"/>
                          <a:cs typeface="+mn-cs"/>
                        </a:rPr>
                        <a:t>The standards apply to all public schools</a:t>
                      </a:r>
                      <a:endParaRPr lang="en-US" sz="18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CAP4K requires each local education provider to adopt local standards that meet or exceed state standards; districts may adopt the state’s standards</a:t>
                      </a:r>
                      <a:endParaRPr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800" kern="1200" baseline="0" dirty="0" smtClean="0">
                          <a:solidFill>
                            <a:schemeClr val="dk1"/>
                          </a:solidFill>
                          <a:latin typeface="+mn-lt"/>
                          <a:ea typeface="+mn-ea"/>
                          <a:cs typeface="+mn-cs"/>
                        </a:rPr>
                        <a:t>The standards include at minimum the subject areas of mathematics, reading or language arts, and science</a:t>
                      </a:r>
                      <a:endParaRPr lang="en-US" sz="1800" kern="1200" baseline="0" dirty="0">
                        <a:solidFill>
                          <a:schemeClr val="dk1"/>
                        </a:solidFill>
                        <a:latin typeface="+mn-lt"/>
                        <a:ea typeface="+mn-ea"/>
                        <a:cs typeface="+mn-cs"/>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CAP4K requires  </a:t>
                      </a:r>
                      <a:r>
                        <a:rPr lang="en-US" sz="1800" kern="1200" baseline="0" dirty="0" smtClean="0">
                          <a:solidFill>
                            <a:schemeClr val="dk1"/>
                          </a:solidFill>
                          <a:effectLst/>
                          <a:latin typeface="+mn-lt"/>
                          <a:ea typeface="+mn-ea"/>
                          <a:cs typeface="+mn-cs"/>
                        </a:rPr>
                        <a:t>standards in r</a:t>
                      </a:r>
                      <a:r>
                        <a:rPr lang="en-US" sz="1800" kern="1200" dirty="0" smtClean="0">
                          <a:solidFill>
                            <a:schemeClr val="dk1"/>
                          </a:solidFill>
                          <a:effectLst/>
                          <a:latin typeface="+mn-lt"/>
                          <a:ea typeface="+mn-ea"/>
                          <a:cs typeface="+mn-cs"/>
                        </a:rPr>
                        <a:t>eading, writing, mathematics, science, history, geography, visual arts, performing arts, physical education, world languages, economics, civics, financial literacy,</a:t>
                      </a:r>
                      <a:r>
                        <a:rPr lang="en-US" baseline="0" dirty="0" smtClean="0">
                          <a:solidFill>
                            <a:schemeClr val="dk1"/>
                          </a:solidFill>
                        </a:rPr>
                        <a:t> computer science*</a:t>
                      </a:r>
                      <a:endParaRPr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The standards are aligned with credit-bearing coursework and state career and technical education standards</a:t>
                      </a:r>
                      <a:endParaRPr lang="en-US" sz="18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CAP4K requires  the academic standards to (1) align with the postsecondary and workforce readiness description co-adopted by the State Board of Education and the Colorado Commission on Higher Education and (2) lead to postsecondary readiness</a:t>
                      </a:r>
                      <a:endParaRPr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6794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3927"/>
            <a:ext cx="8381260" cy="782073"/>
          </a:xfrm>
        </p:spPr>
        <p:txBody>
          <a:bodyPr/>
          <a:lstStyle/>
          <a:p>
            <a:r>
              <a:rPr lang="en-US" sz="2400" dirty="0"/>
              <a:t>Federal and State Requirements: </a:t>
            </a:r>
            <a:r>
              <a:rPr lang="en-US" sz="2400" dirty="0" smtClean="0"/>
              <a:t/>
            </a:r>
            <a:br>
              <a:rPr lang="en-US" sz="2400" dirty="0" smtClean="0"/>
            </a:br>
            <a:r>
              <a:rPr lang="en-US" sz="2400" dirty="0" smtClean="0"/>
              <a:t>Alternate Achievement Standards</a:t>
            </a:r>
            <a:endParaRPr lang="en-US" sz="2400"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a:p>
        </p:txBody>
      </p:sp>
      <p:graphicFrame>
        <p:nvGraphicFramePr>
          <p:cNvPr id="5" name="Content Placeholder 4"/>
          <p:cNvGraphicFramePr>
            <a:graphicFrameLocks noGrp="1"/>
          </p:cNvGraphicFramePr>
          <p:nvPr>
            <p:ph idx="4294967295"/>
            <p:extLst/>
          </p:nvPr>
        </p:nvGraphicFramePr>
        <p:xfrm>
          <a:off x="172720" y="1275080"/>
          <a:ext cx="8773160" cy="5491480"/>
        </p:xfrm>
        <a:graphic>
          <a:graphicData uri="http://schemas.openxmlformats.org/drawingml/2006/table">
            <a:tbl>
              <a:tblPr firstRow="1" bandRow="1">
                <a:tableStyleId>{5C22544A-7EE6-4342-B048-85BDC9FD1C3A}</a:tableStyleId>
              </a:tblPr>
              <a:tblGrid>
                <a:gridCol w="4386580">
                  <a:extLst>
                    <a:ext uri="{9D8B030D-6E8A-4147-A177-3AD203B41FA5}">
                      <a16:colId xmlns:a16="http://schemas.microsoft.com/office/drawing/2014/main" val="20000"/>
                    </a:ext>
                  </a:extLst>
                </a:gridCol>
                <a:gridCol w="4386580">
                  <a:extLst>
                    <a:ext uri="{9D8B030D-6E8A-4147-A177-3AD203B41FA5}">
                      <a16:colId xmlns:a16="http://schemas.microsoft.com/office/drawing/2014/main" val="20001"/>
                    </a:ext>
                  </a:extLst>
                </a:gridCol>
              </a:tblGrid>
              <a:tr h="370840">
                <a:tc>
                  <a:txBody>
                    <a:bodyPr/>
                    <a:lstStyle/>
                    <a:p>
                      <a:pPr algn="ctr"/>
                      <a:r>
                        <a:rPr lang="en-US" dirty="0" smtClean="0"/>
                        <a:t>ESSA Requirements</a:t>
                      </a:r>
                    </a:p>
                    <a:p>
                      <a:pPr algn="l"/>
                      <a:r>
                        <a:rPr lang="en-US" b="0" i="1" dirty="0" smtClean="0"/>
                        <a:t>The alternate</a:t>
                      </a:r>
                      <a:r>
                        <a:rPr lang="en-US" b="0" i="1" baseline="0" dirty="0" smtClean="0"/>
                        <a:t> achievement standards must be:</a:t>
                      </a:r>
                      <a:endParaRPr lang="en-US" b="0" i="1" dirty="0"/>
                    </a:p>
                  </a:txBody>
                  <a:tcPr/>
                </a:tc>
                <a:tc>
                  <a:txBody>
                    <a:bodyPr/>
                    <a:lstStyle/>
                    <a:p>
                      <a:pPr algn="ctr"/>
                      <a:r>
                        <a:rPr lang="en-US" dirty="0" smtClean="0"/>
                        <a:t>State </a:t>
                      </a:r>
                      <a:r>
                        <a:rPr lang="en-US" baseline="0" dirty="0" smtClean="0"/>
                        <a:t>Requirements</a:t>
                      </a:r>
                      <a:endParaRPr lang="en-US" dirty="0"/>
                    </a:p>
                  </a:txBody>
                  <a:tcPr/>
                </a:tc>
                <a:extLst>
                  <a:ext uri="{0D108BD9-81ED-4DB2-BD59-A6C34878D82A}">
                    <a16:rowId xmlns:a16="http://schemas.microsoft.com/office/drawing/2014/main" val="10000"/>
                  </a:ext>
                </a:extLst>
              </a:tr>
              <a:tr h="370840">
                <a:tc>
                  <a:txBody>
                    <a:bodyPr/>
                    <a:lstStyle/>
                    <a:p>
                      <a:r>
                        <a:rPr lang="en-US" sz="1800" i="0" kern="1200" dirty="0" smtClean="0">
                          <a:solidFill>
                            <a:schemeClr val="dk1"/>
                          </a:solidFill>
                          <a:effectLst/>
                          <a:latin typeface="+mn-lt"/>
                          <a:ea typeface="+mn-ea"/>
                          <a:cs typeface="+mn-cs"/>
                        </a:rPr>
                        <a:t>Aligned with the state academic standards </a:t>
                      </a:r>
                      <a:endParaRPr lang="en-US" i="0" dirty="0"/>
                    </a:p>
                  </a:txBody>
                  <a:tcPr/>
                </a:tc>
                <a:tc rowSpan="5">
                  <a:txBody>
                    <a:bodyPr/>
                    <a:lstStyle/>
                    <a:p>
                      <a:r>
                        <a:rPr lang="en-US" sz="1800" kern="1200" dirty="0" smtClean="0">
                          <a:solidFill>
                            <a:schemeClr val="dk1"/>
                          </a:solidFill>
                          <a:effectLst/>
                          <a:latin typeface="+mn-lt"/>
                          <a:ea typeface="+mn-ea"/>
                          <a:cs typeface="+mn-cs"/>
                        </a:rPr>
                        <a:t>The Colorado Exceptional Children’s Education Act (ECEA) corresponds to federal guidance of IDEA Part B statute and regulation addressing the alignment of challenging academic standards. Sec. 300.160(c)(2)(</a:t>
                      </a:r>
                      <a:r>
                        <a:rPr lang="en-US" sz="1800" kern="1200" dirty="0" err="1" smtClean="0">
                          <a:solidFill>
                            <a:schemeClr val="dk1"/>
                          </a:solidFill>
                          <a:effectLst/>
                          <a:latin typeface="+mn-lt"/>
                          <a:ea typeface="+mn-ea"/>
                          <a:cs typeface="+mn-cs"/>
                        </a:rPr>
                        <a:t>i</a:t>
                      </a:r>
                      <a:r>
                        <a:rPr lang="en-US" sz="1800" kern="1200" dirty="0" smtClean="0">
                          <a:solidFill>
                            <a:schemeClr val="dk1"/>
                          </a:solidFill>
                          <a:effectLst/>
                          <a:latin typeface="+mn-lt"/>
                          <a:ea typeface="+mn-ea"/>
                          <a:cs typeface="+mn-cs"/>
                        </a:rPr>
                        <a:t>) and (ii) (I) and the adoption of alternate achievement standards for students with the most significant cognitive disabilities. Sec.200.300.160(c)(2) (iii)</a:t>
                      </a:r>
                      <a:endParaRPr lang="en-US" i="0" dirty="0"/>
                    </a:p>
                  </a:txBody>
                  <a:tcPr anchor="ctr"/>
                </a:tc>
                <a:extLst>
                  <a:ext uri="{0D108BD9-81ED-4DB2-BD59-A6C34878D82A}">
                    <a16:rowId xmlns:a16="http://schemas.microsoft.com/office/drawing/2014/main" val="10001"/>
                  </a:ext>
                </a:extLst>
              </a:tr>
              <a:tr h="370840">
                <a:tc>
                  <a:txBody>
                    <a:bodyPr/>
                    <a:lstStyle/>
                    <a:p>
                      <a:r>
                        <a:rPr lang="en-US" sz="1800" i="0" kern="1200" dirty="0" smtClean="0">
                          <a:solidFill>
                            <a:schemeClr val="dk1"/>
                          </a:solidFill>
                          <a:effectLst/>
                          <a:latin typeface="+mn-lt"/>
                          <a:ea typeface="+mn-ea"/>
                          <a:cs typeface="+mn-cs"/>
                        </a:rPr>
                        <a:t>Promote access to the general education curriculum</a:t>
                      </a:r>
                      <a:endParaRPr lang="en-US" i="0" dirty="0"/>
                    </a:p>
                  </a:txBody>
                  <a:tcPr/>
                </a:tc>
                <a:tc vMerge="1">
                  <a:txBody>
                    <a:bodyPr/>
                    <a:lstStyle/>
                    <a:p>
                      <a:endParaRPr lang="en-US" i="0" dirty="0"/>
                    </a:p>
                  </a:txBody>
                  <a:tcPr/>
                </a:tc>
                <a:extLst>
                  <a:ext uri="{0D108BD9-81ED-4DB2-BD59-A6C34878D82A}">
                    <a16:rowId xmlns:a16="http://schemas.microsoft.com/office/drawing/2014/main" val="10002"/>
                  </a:ext>
                </a:extLst>
              </a:tr>
              <a:tr h="370840">
                <a:tc>
                  <a:txBody>
                    <a:bodyPr/>
                    <a:lstStyle/>
                    <a:p>
                      <a:r>
                        <a:rPr lang="en-US" sz="1800" i="0" kern="1200" dirty="0" smtClean="0">
                          <a:solidFill>
                            <a:schemeClr val="dk1"/>
                          </a:solidFill>
                          <a:effectLst/>
                          <a:latin typeface="+mn-lt"/>
                          <a:ea typeface="+mn-ea"/>
                          <a:cs typeface="+mn-cs"/>
                        </a:rPr>
                        <a:t>Reflect professional judgment as to the highest possible standards achievable by students with the most significant cognitive disabilities</a:t>
                      </a:r>
                      <a:endParaRPr lang="en-US" i="0" dirty="0"/>
                    </a:p>
                  </a:txBody>
                  <a:tcPr/>
                </a:tc>
                <a:tc vMerge="1">
                  <a:txBody>
                    <a:bodyPr/>
                    <a:lstStyle/>
                    <a:p>
                      <a:endParaRPr lang="en-US" i="0" dirty="0"/>
                    </a:p>
                  </a:txBody>
                  <a:tcPr/>
                </a:tc>
                <a:extLst>
                  <a:ext uri="{0D108BD9-81ED-4DB2-BD59-A6C34878D82A}">
                    <a16:rowId xmlns:a16="http://schemas.microsoft.com/office/drawing/2014/main" val="10003"/>
                  </a:ext>
                </a:extLst>
              </a:tr>
              <a:tr h="370840">
                <a:tc>
                  <a:txBody>
                    <a:bodyPr/>
                    <a:lstStyle/>
                    <a:p>
                      <a:r>
                        <a:rPr lang="en-US" sz="1800" i="0" kern="1200" dirty="0" smtClean="0">
                          <a:solidFill>
                            <a:schemeClr val="dk1"/>
                          </a:solidFill>
                          <a:effectLst/>
                          <a:latin typeface="+mn-lt"/>
                          <a:ea typeface="+mn-ea"/>
                          <a:cs typeface="+mn-cs"/>
                        </a:rPr>
                        <a:t>Designated in the individualized education program for each such student as the academic achievement standards that will be used for the student</a:t>
                      </a:r>
                      <a:endParaRPr lang="en-US" i="0" dirty="0"/>
                    </a:p>
                  </a:txBody>
                  <a:tcPr/>
                </a:tc>
                <a:tc vMerge="1">
                  <a:txBody>
                    <a:bodyPr/>
                    <a:lstStyle/>
                    <a:p>
                      <a:endParaRPr lang="en-US" i="0" dirty="0"/>
                    </a:p>
                  </a:txBody>
                  <a:tcPr/>
                </a:tc>
                <a:extLst>
                  <a:ext uri="{0D108BD9-81ED-4DB2-BD59-A6C34878D82A}">
                    <a16:rowId xmlns:a16="http://schemas.microsoft.com/office/drawing/2014/main" val="10004"/>
                  </a:ext>
                </a:extLst>
              </a:tr>
              <a:tr h="370840">
                <a:tc>
                  <a:txBody>
                    <a:bodyPr/>
                    <a:lstStyle/>
                    <a:p>
                      <a:r>
                        <a:rPr lang="en-US" sz="1800" i="0" kern="1200" dirty="0" smtClean="0">
                          <a:solidFill>
                            <a:schemeClr val="dk1"/>
                          </a:solidFill>
                          <a:effectLst/>
                          <a:latin typeface="+mn-lt"/>
                          <a:ea typeface="+mn-ea"/>
                          <a:cs typeface="+mn-cs"/>
                        </a:rPr>
                        <a:t>Aligned to ensure that a student who meets the alternate academic achievement standards is on track to pursue postsecondary education or employment</a:t>
                      </a:r>
                    </a:p>
                  </a:txBody>
                  <a:tcPr/>
                </a:tc>
                <a:tc vMerge="1">
                  <a:txBody>
                    <a:bodyPr/>
                    <a:lstStyle/>
                    <a:p>
                      <a:endParaRPr lang="en-US" i="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971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88207"/>
            <a:ext cx="8381260" cy="782073"/>
          </a:xfrm>
        </p:spPr>
        <p:txBody>
          <a:bodyPr/>
          <a:lstStyle/>
          <a:p>
            <a:r>
              <a:rPr lang="en-US" sz="2400" dirty="0" smtClean="0"/>
              <a:t>Federal and State Requirements:</a:t>
            </a:r>
            <a:br>
              <a:rPr lang="en-US" sz="2400" dirty="0" smtClean="0"/>
            </a:br>
            <a:r>
              <a:rPr lang="en-US" sz="2400" dirty="0" smtClean="0"/>
              <a:t>English Language Proficiency Standards</a:t>
            </a:r>
            <a:endParaRPr lang="en-US" sz="2400" dirty="0"/>
          </a:p>
        </p:txBody>
      </p:sp>
      <p:graphicFrame>
        <p:nvGraphicFramePr>
          <p:cNvPr id="5" name="Content Placeholder 4"/>
          <p:cNvGraphicFramePr>
            <a:graphicFrameLocks noGrp="1"/>
          </p:cNvGraphicFramePr>
          <p:nvPr>
            <p:ph idx="4294967295"/>
            <p:extLst/>
          </p:nvPr>
        </p:nvGraphicFramePr>
        <p:xfrm>
          <a:off x="204734" y="1205519"/>
          <a:ext cx="8761845" cy="4786194"/>
        </p:xfrm>
        <a:graphic>
          <a:graphicData uri="http://schemas.openxmlformats.org/drawingml/2006/table">
            <a:tbl>
              <a:tblPr firstRow="1" bandRow="1">
                <a:tableStyleId>{5C22544A-7EE6-4342-B048-85BDC9FD1C3A}</a:tableStyleId>
              </a:tblPr>
              <a:tblGrid>
                <a:gridCol w="3071866">
                  <a:extLst>
                    <a:ext uri="{9D8B030D-6E8A-4147-A177-3AD203B41FA5}">
                      <a16:colId xmlns:a16="http://schemas.microsoft.com/office/drawing/2014/main" val="20000"/>
                    </a:ext>
                  </a:extLst>
                </a:gridCol>
                <a:gridCol w="5689979">
                  <a:extLst>
                    <a:ext uri="{9D8B030D-6E8A-4147-A177-3AD203B41FA5}">
                      <a16:colId xmlns:a16="http://schemas.microsoft.com/office/drawing/2014/main" val="20001"/>
                    </a:ext>
                  </a:extLst>
                </a:gridCol>
              </a:tblGrid>
              <a:tr h="948223">
                <a:tc>
                  <a:txBody>
                    <a:bodyPr/>
                    <a:lstStyle/>
                    <a:p>
                      <a:pPr algn="l"/>
                      <a:r>
                        <a:rPr lang="en-US" dirty="0" smtClean="0"/>
                        <a:t>ESSA Requirements</a:t>
                      </a:r>
                    </a:p>
                    <a:p>
                      <a:pPr algn="l"/>
                      <a:r>
                        <a:rPr lang="en-US" b="0" i="1" dirty="0" smtClean="0"/>
                        <a:t>The English language</a:t>
                      </a:r>
                      <a:r>
                        <a:rPr lang="en-US" b="0" i="1" baseline="0" dirty="0" smtClean="0"/>
                        <a:t> proficiency standards must:</a:t>
                      </a:r>
                      <a:endParaRPr lang="en-US" b="0" i="1" dirty="0"/>
                    </a:p>
                  </a:txBody>
                  <a:tcPr/>
                </a:tc>
                <a:tc>
                  <a:txBody>
                    <a:bodyPr/>
                    <a:lstStyle/>
                    <a:p>
                      <a:pPr algn="l"/>
                      <a:r>
                        <a:rPr lang="en-US" dirty="0" smtClean="0"/>
                        <a:t>State </a:t>
                      </a:r>
                      <a:r>
                        <a:rPr lang="en-US" baseline="0" dirty="0" smtClean="0"/>
                        <a:t>Requirements</a:t>
                      </a:r>
                    </a:p>
                    <a:p>
                      <a:pPr algn="l"/>
                      <a:r>
                        <a:rPr lang="en-US" b="0" i="1" baseline="0" dirty="0" smtClean="0"/>
                        <a:t>The Colorado English language proficiency standards meet all ESSA requirements:</a:t>
                      </a:r>
                      <a:endParaRPr lang="en-US" b="0" i="1" dirty="0"/>
                    </a:p>
                  </a:txBody>
                  <a:tcPr/>
                </a:tc>
                <a:extLst>
                  <a:ext uri="{0D108BD9-81ED-4DB2-BD59-A6C34878D82A}">
                    <a16:rowId xmlns:a16="http://schemas.microsoft.com/office/drawing/2014/main" val="10000"/>
                  </a:ext>
                </a:extLst>
              </a:tr>
              <a:tr h="1244778">
                <a:tc>
                  <a:txBody>
                    <a:bodyPr/>
                    <a:lstStyle/>
                    <a:p>
                      <a:r>
                        <a:rPr lang="en-US" dirty="0" smtClean="0"/>
                        <a:t>Be</a:t>
                      </a:r>
                      <a:r>
                        <a:rPr lang="en-US" baseline="0" dirty="0" smtClean="0"/>
                        <a:t> d</a:t>
                      </a:r>
                      <a:r>
                        <a:rPr lang="en-US" dirty="0" smtClean="0"/>
                        <a:t>erived from the four recognized domains of speaking, listening, reading, and writing</a:t>
                      </a:r>
                      <a:endParaRPr lang="en-US" dirty="0"/>
                    </a:p>
                  </a:txBody>
                  <a:tcPr/>
                </a:tc>
                <a:tc>
                  <a:txBody>
                    <a:bodyPr/>
                    <a:lstStyle/>
                    <a:p>
                      <a:r>
                        <a:rPr lang="en-US" dirty="0" smtClean="0"/>
                        <a:t>CAP4K requires</a:t>
                      </a:r>
                      <a:r>
                        <a:rPr lang="en-US" baseline="0" dirty="0" smtClean="0"/>
                        <a:t> Colorado’s standards to include standards for </a:t>
                      </a:r>
                      <a:r>
                        <a:rPr lang="en-US" dirty="0" smtClean="0"/>
                        <a:t>English</a:t>
                      </a:r>
                      <a:r>
                        <a:rPr lang="en-US" baseline="0" dirty="0" smtClean="0"/>
                        <a:t> language proficiency.  Adopted in 2009, the Colorado English language proficiency standards, through WIDA*, incorporate the four recognized domains.</a:t>
                      </a:r>
                      <a:endParaRPr lang="en-US" dirty="0"/>
                    </a:p>
                  </a:txBody>
                  <a:tcPr/>
                </a:tc>
                <a:extLst>
                  <a:ext uri="{0D108BD9-81ED-4DB2-BD59-A6C34878D82A}">
                    <a16:rowId xmlns:a16="http://schemas.microsoft.com/office/drawing/2014/main" val="10001"/>
                  </a:ext>
                </a:extLst>
              </a:tr>
              <a:tr h="1191445">
                <a:tc>
                  <a:txBody>
                    <a:bodyPr/>
                    <a:lstStyle/>
                    <a:p>
                      <a:r>
                        <a:rPr lang="en-US" dirty="0" smtClean="0"/>
                        <a:t>Address the different proficiency levels of English learners</a:t>
                      </a:r>
                      <a:endParaRPr lang="en-US" dirty="0"/>
                    </a:p>
                  </a:txBody>
                  <a:tcPr/>
                </a:tc>
                <a:tc>
                  <a:txBody>
                    <a:bodyPr/>
                    <a:lstStyle/>
                    <a:p>
                      <a:r>
                        <a:rPr lang="en-ZW" dirty="0" smtClean="0"/>
                        <a:t>The Colorado</a:t>
                      </a:r>
                      <a:r>
                        <a:rPr lang="en-ZW" baseline="0" dirty="0" smtClean="0"/>
                        <a:t> English language proficiency standards address the following six levels of English language proficiency:  1—Entering, 2—Emerging, 3—Developing, 4—Expanding, 5—Bridging, and 6—Reaching.</a:t>
                      </a:r>
                      <a:endParaRPr lang="en-US" dirty="0"/>
                    </a:p>
                  </a:txBody>
                  <a:tcPr/>
                </a:tc>
                <a:extLst>
                  <a:ext uri="{0D108BD9-81ED-4DB2-BD59-A6C34878D82A}">
                    <a16:rowId xmlns:a16="http://schemas.microsoft.com/office/drawing/2014/main" val="10002"/>
                  </a:ext>
                </a:extLst>
              </a:tr>
              <a:tr h="1401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Align with the State’s challenging academic standards</a:t>
                      </a:r>
                    </a:p>
                  </a:txBody>
                  <a:tcPr/>
                </a:tc>
                <a:tc>
                  <a:txBody>
                    <a:bodyPr/>
                    <a:lstStyle/>
                    <a:p>
                      <a:r>
                        <a:rPr lang="en-ZW" dirty="0" smtClean="0"/>
                        <a:t>The Colorado</a:t>
                      </a:r>
                      <a:r>
                        <a:rPr lang="en-ZW" baseline="0" dirty="0" smtClean="0"/>
                        <a:t> English language proficiency standard</a:t>
                      </a:r>
                      <a:r>
                        <a:rPr lang="en-ZW" dirty="0" smtClean="0"/>
                        <a:t>s</a:t>
                      </a:r>
                      <a:r>
                        <a:rPr lang="en-ZW" baseline="0" dirty="0" smtClean="0"/>
                        <a:t> </a:t>
                      </a:r>
                      <a:r>
                        <a:rPr lang="en-ZW" dirty="0" smtClean="0"/>
                        <a:t>provide English learners with the social and instructional language necessary for school and access to grade level academic content standards. </a:t>
                      </a:r>
                      <a:endParaRPr lang="en-US" dirty="0"/>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1097280" y="6248400"/>
            <a:ext cx="6263640" cy="369332"/>
          </a:xfrm>
          <a:prstGeom prst="rect">
            <a:avLst/>
          </a:prstGeom>
          <a:noFill/>
        </p:spPr>
        <p:txBody>
          <a:bodyPr wrap="square" rtlCol="0">
            <a:spAutoFit/>
          </a:bodyPr>
          <a:lstStyle/>
          <a:p>
            <a:r>
              <a:rPr lang="en-US" dirty="0" smtClean="0"/>
              <a:t>*WIDA:  World-class Instructional Design and Assessment</a:t>
            </a:r>
            <a:endParaRPr lang="en-US" dirty="0"/>
          </a:p>
        </p:txBody>
      </p:sp>
    </p:spTree>
    <p:extLst>
      <p:ext uri="{BB962C8B-B14F-4D97-AF65-F5344CB8AC3E}">
        <p14:creationId xmlns:p14="http://schemas.microsoft.com/office/powerpoint/2010/main" val="3117340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Welcome </a:t>
            </a:r>
            <a:endParaRPr lang="en-US" sz="2200" dirty="0" smtClean="0"/>
          </a:p>
          <a:p>
            <a:r>
              <a:rPr lang="en-US" sz="2200" dirty="0" smtClean="0"/>
              <a:t>Deep </a:t>
            </a:r>
            <a:r>
              <a:rPr lang="en-US" sz="2200" dirty="0"/>
              <a:t>Dive- </a:t>
            </a:r>
            <a:r>
              <a:rPr lang="en-US" sz="2200" dirty="0" smtClean="0"/>
              <a:t>Standards</a:t>
            </a:r>
            <a:endParaRPr lang="en-US" sz="2200" dirty="0"/>
          </a:p>
          <a:p>
            <a:r>
              <a:rPr lang="en-US" sz="2200" dirty="0"/>
              <a:t>Deep Dive- </a:t>
            </a:r>
            <a:r>
              <a:rPr lang="en-US" sz="2200" dirty="0" smtClean="0"/>
              <a:t>Title Programs and Assurances</a:t>
            </a:r>
          </a:p>
          <a:p>
            <a:r>
              <a:rPr lang="en-US" sz="2200" dirty="0" smtClean="0"/>
              <a:t>Wrap-up</a:t>
            </a:r>
          </a:p>
          <a:p>
            <a:pPr lvl="1"/>
            <a:r>
              <a:rPr lang="en-US" sz="2000" dirty="0"/>
              <a:t>Hub Member Updates</a:t>
            </a:r>
          </a:p>
          <a:p>
            <a:pPr lvl="1"/>
            <a:r>
              <a:rPr lang="en-US" sz="2000" dirty="0" smtClean="0"/>
              <a:t>Review </a:t>
            </a:r>
            <a:r>
              <a:rPr lang="en-US" sz="2000" dirty="0"/>
              <a:t>and Approval of Meeting Minutes</a:t>
            </a:r>
          </a:p>
          <a:p>
            <a:pPr lvl="1"/>
            <a:r>
              <a:rPr lang="en-US" sz="2000" dirty="0"/>
              <a:t>CDE </a:t>
            </a:r>
            <a:r>
              <a:rPr lang="en-US" sz="2000" dirty="0" smtClean="0"/>
              <a:t>Updates </a:t>
            </a:r>
          </a:p>
          <a:p>
            <a:pPr lvl="2"/>
            <a:r>
              <a:rPr lang="en-US" sz="1800" dirty="0" smtClean="0"/>
              <a:t>Timeline</a:t>
            </a:r>
            <a:endParaRPr lang="en-US" sz="1800" dirty="0"/>
          </a:p>
          <a:p>
            <a:pPr lvl="2"/>
            <a:r>
              <a:rPr lang="en-US" sz="1800" dirty="0"/>
              <a:t>Confirmation of meeting </a:t>
            </a:r>
            <a:r>
              <a:rPr lang="en-US" sz="1800" dirty="0" smtClean="0"/>
              <a:t>dates/times</a:t>
            </a:r>
          </a:p>
          <a:p>
            <a:pPr marL="228600" lvl="1" indent="0">
              <a:buNone/>
            </a:pPr>
            <a:endParaRPr lang="en-US" sz="2000" dirty="0"/>
          </a:p>
          <a:p>
            <a:endParaRPr lang="en-US" dirty="0"/>
          </a:p>
          <a:p>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431353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Standards Spoke Committee will make any needed revisions based on feedback/comments received.</a:t>
            </a:r>
          </a:p>
          <a:p>
            <a:r>
              <a:rPr lang="en-US" dirty="0" smtClean="0"/>
              <a:t>The Standards section of the ESSA state plan has been drafted and is posted on the CDE website for review.</a:t>
            </a:r>
          </a:p>
          <a:p>
            <a:r>
              <a:rPr lang="en-US" dirty="0" smtClean="0"/>
              <a:t>The </a:t>
            </a:r>
            <a:r>
              <a:rPr lang="en-US" dirty="0"/>
              <a:t>Standards Spoke Committee requests that the Hub Committee include the draft Standards section in its recommendation to the State Board of Education</a:t>
            </a:r>
          </a:p>
        </p:txBody>
      </p:sp>
      <p:sp>
        <p:nvSpPr>
          <p:cNvPr id="3" name="Title 2"/>
          <p:cNvSpPr>
            <a:spLocks noGrp="1"/>
          </p:cNvSpPr>
          <p:nvPr>
            <p:ph type="title"/>
          </p:nvPr>
        </p:nvSpPr>
        <p:spPr/>
        <p:txBody>
          <a:bodyPr/>
          <a:lstStyle/>
          <a:p>
            <a:r>
              <a:rPr lang="en-US" dirty="0" smtClean="0"/>
              <a:t>Next Steps </a:t>
            </a:r>
            <a:endParaRPr lang="en-US" dirty="0"/>
          </a:p>
        </p:txBody>
      </p:sp>
    </p:spTree>
    <p:extLst>
      <p:ext uri="{BB962C8B-B14F-4D97-AF65-F5344CB8AC3E}">
        <p14:creationId xmlns:p14="http://schemas.microsoft.com/office/powerpoint/2010/main" val="1126416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Questions?</a:t>
            </a:r>
            <a:br>
              <a:rPr lang="en-US" dirty="0" smtClean="0"/>
            </a:br>
            <a:r>
              <a:rPr lang="en-US" dirty="0" smtClean="0"/>
              <a:t>Comments?</a:t>
            </a:r>
            <a:endParaRPr lang="en-US" dirty="0"/>
          </a:p>
        </p:txBody>
      </p:sp>
    </p:spTree>
    <p:extLst>
      <p:ext uri="{BB962C8B-B14F-4D97-AF65-F5344CB8AC3E}">
        <p14:creationId xmlns:p14="http://schemas.microsoft.com/office/powerpoint/2010/main" val="3075829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573" y="2793743"/>
            <a:ext cx="8341851" cy="1645920"/>
          </a:xfrm>
        </p:spPr>
        <p:txBody>
          <a:bodyPr/>
          <a:lstStyle/>
          <a:p>
            <a:r>
              <a:rPr lang="en-US" sz="4000" spc="135" dirty="0" smtClean="0">
                <a:solidFill>
                  <a:srgbClr val="1F4669"/>
                </a:solidFill>
              </a:rPr>
              <a:t/>
            </a:r>
            <a:br>
              <a:rPr lang="en-US" sz="4000" spc="135" dirty="0" smtClean="0">
                <a:solidFill>
                  <a:srgbClr val="1F4669"/>
                </a:solidFill>
              </a:rPr>
            </a:br>
            <a:r>
              <a:rPr lang="en-US" sz="4000" spc="135" dirty="0" smtClean="0">
                <a:solidFill>
                  <a:schemeClr val="bg1"/>
                </a:solidFill>
              </a:rPr>
              <a:t>Title Programs and Assurances Spoke Committee</a:t>
            </a:r>
            <a:br>
              <a:rPr lang="en-US" sz="4000" spc="135" dirty="0" smtClean="0">
                <a:solidFill>
                  <a:schemeClr val="bg1"/>
                </a:solidFill>
              </a:rPr>
            </a:br>
            <a:r>
              <a:rPr lang="en-US" sz="4000" spc="135" dirty="0">
                <a:solidFill>
                  <a:schemeClr val="bg1"/>
                </a:solidFill>
              </a:rPr>
              <a:t/>
            </a:r>
            <a:br>
              <a:rPr lang="en-US" sz="4000" spc="135" dirty="0">
                <a:solidFill>
                  <a:schemeClr val="bg1"/>
                </a:solidFill>
              </a:rPr>
            </a:br>
            <a:r>
              <a:rPr lang="en-US" sz="4000" spc="135" dirty="0" smtClean="0">
                <a:solidFill>
                  <a:schemeClr val="bg1"/>
                </a:solidFill>
              </a:rPr>
              <a:t>Report to the ESSA Hub Committee</a:t>
            </a:r>
            <a:br>
              <a:rPr lang="en-US" sz="4000" spc="135" dirty="0" smtClean="0">
                <a:solidFill>
                  <a:schemeClr val="bg1"/>
                </a:solidFill>
              </a:rPr>
            </a:br>
            <a:r>
              <a:rPr lang="en-US" sz="4000" spc="135" dirty="0">
                <a:solidFill>
                  <a:schemeClr val="bg1"/>
                </a:solidFill>
              </a:rPr>
              <a:t/>
            </a:r>
            <a:br>
              <a:rPr lang="en-US" sz="4000" spc="135" dirty="0">
                <a:solidFill>
                  <a:schemeClr val="bg1"/>
                </a:solidFill>
              </a:rPr>
            </a:br>
            <a:r>
              <a:rPr lang="en-US" sz="4000" spc="135" dirty="0">
                <a:solidFill>
                  <a:schemeClr val="bg1"/>
                </a:solidFill>
              </a:rPr>
              <a:t/>
            </a:r>
            <a:br>
              <a:rPr lang="en-US" sz="4000" spc="135"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2323604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 information about the Title Programs Spoke Committee and its work</a:t>
            </a:r>
          </a:p>
          <a:p>
            <a:r>
              <a:rPr lang="en-US" dirty="0" smtClean="0"/>
              <a:t>Provide information about Title program purposes and ESSA decision points</a:t>
            </a:r>
          </a:p>
          <a:p>
            <a:r>
              <a:rPr lang="en-US" dirty="0" smtClean="0"/>
              <a:t>Provide information about Title program funding and program administration</a:t>
            </a:r>
          </a:p>
          <a:p>
            <a:r>
              <a:rPr lang="en-US" dirty="0" smtClean="0"/>
              <a:t>Gather feedback, concerns, recommendations, and direction from the Hub Committee regarding the above to guide our work</a:t>
            </a:r>
            <a:endParaRPr lang="en-US" dirty="0"/>
          </a:p>
        </p:txBody>
      </p:sp>
      <p:sp>
        <p:nvSpPr>
          <p:cNvPr id="3" name="Title 2"/>
          <p:cNvSpPr>
            <a:spLocks noGrp="1"/>
          </p:cNvSpPr>
          <p:nvPr>
            <p:ph type="title"/>
          </p:nvPr>
        </p:nvSpPr>
        <p:spPr/>
        <p:txBody>
          <a:bodyPr/>
          <a:lstStyle/>
          <a:p>
            <a:r>
              <a:rPr lang="en-US" dirty="0" smtClean="0"/>
              <a:t>Goals for Today</a:t>
            </a:r>
            <a:endParaRPr lang="en-US" dirty="0"/>
          </a:p>
        </p:txBody>
      </p:sp>
    </p:spTree>
    <p:extLst>
      <p:ext uri="{BB962C8B-B14F-4D97-AF65-F5344CB8AC3E}">
        <p14:creationId xmlns:p14="http://schemas.microsoft.com/office/powerpoint/2010/main" val="412301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0"/>
              </a:spcBef>
            </a:pPr>
            <a:r>
              <a:rPr lang="en-US" dirty="0" smtClean="0"/>
              <a:t>ESSA </a:t>
            </a:r>
            <a:r>
              <a:rPr lang="en-US" dirty="0"/>
              <a:t>establishes broad policy requirements for states and school districts: </a:t>
            </a:r>
          </a:p>
          <a:p>
            <a:pPr lvl="1">
              <a:spcBef>
                <a:spcPts val="0"/>
              </a:spcBef>
              <a:buFont typeface="Wingdings" panose="05000000000000000000" pitchFamily="2" charset="2"/>
              <a:buChar char="§"/>
            </a:pPr>
            <a:r>
              <a:rPr lang="en-US" dirty="0"/>
              <a:t>Academic Standards</a:t>
            </a:r>
          </a:p>
          <a:p>
            <a:pPr lvl="1">
              <a:spcBef>
                <a:spcPts val="0"/>
              </a:spcBef>
              <a:buFont typeface="Wingdings" panose="05000000000000000000" pitchFamily="2" charset="2"/>
              <a:buChar char="§"/>
            </a:pPr>
            <a:r>
              <a:rPr lang="en-US" dirty="0"/>
              <a:t>Aligned Assessments</a:t>
            </a:r>
          </a:p>
          <a:p>
            <a:pPr lvl="1">
              <a:spcBef>
                <a:spcPts val="0"/>
              </a:spcBef>
              <a:buFont typeface="Wingdings" panose="05000000000000000000" pitchFamily="2" charset="2"/>
              <a:buChar char="§"/>
            </a:pPr>
            <a:r>
              <a:rPr lang="en-US" dirty="0"/>
              <a:t>School Accountability</a:t>
            </a:r>
          </a:p>
          <a:p>
            <a:pPr lvl="1">
              <a:spcBef>
                <a:spcPts val="0"/>
              </a:spcBef>
              <a:buFont typeface="Wingdings" panose="05000000000000000000" pitchFamily="2" charset="2"/>
              <a:buChar char="§"/>
            </a:pPr>
            <a:r>
              <a:rPr lang="en-US" dirty="0"/>
              <a:t>School Improvement</a:t>
            </a:r>
          </a:p>
          <a:p>
            <a:pPr lvl="1">
              <a:spcBef>
                <a:spcPts val="0"/>
              </a:spcBef>
              <a:buFont typeface="Wingdings" panose="05000000000000000000" pitchFamily="2" charset="2"/>
              <a:buChar char="§"/>
            </a:pPr>
            <a:r>
              <a:rPr lang="en-US" dirty="0"/>
              <a:t>Teacher </a:t>
            </a:r>
            <a:r>
              <a:rPr lang="en-US" dirty="0" smtClean="0"/>
              <a:t>Effectiveness</a:t>
            </a:r>
          </a:p>
          <a:p>
            <a:pPr marL="228600" lvl="1" indent="0">
              <a:spcBef>
                <a:spcPts val="0"/>
              </a:spcBef>
              <a:buNone/>
            </a:pPr>
            <a:endParaRPr lang="en-US" dirty="0"/>
          </a:p>
          <a:p>
            <a:pPr>
              <a:spcBef>
                <a:spcPts val="0"/>
              </a:spcBef>
            </a:pPr>
            <a:r>
              <a:rPr lang="en-US" dirty="0">
                <a:solidFill>
                  <a:srgbClr val="C00000"/>
                </a:solidFill>
              </a:rPr>
              <a:t>Creates </a:t>
            </a:r>
            <a:r>
              <a:rPr lang="en-US" dirty="0" smtClean="0">
                <a:solidFill>
                  <a:srgbClr val="C00000"/>
                </a:solidFill>
              </a:rPr>
              <a:t>Title programs </a:t>
            </a:r>
            <a:r>
              <a:rPr lang="en-US" dirty="0">
                <a:solidFill>
                  <a:srgbClr val="C00000"/>
                </a:solidFill>
              </a:rPr>
              <a:t>and provides funding to </a:t>
            </a:r>
            <a:r>
              <a:rPr lang="en-US" dirty="0" smtClean="0">
                <a:solidFill>
                  <a:srgbClr val="C00000"/>
                </a:solidFill>
              </a:rPr>
              <a:t>states </a:t>
            </a:r>
            <a:r>
              <a:rPr lang="en-US" dirty="0">
                <a:solidFill>
                  <a:srgbClr val="C00000"/>
                </a:solidFill>
              </a:rPr>
              <a:t>and local </a:t>
            </a:r>
            <a:r>
              <a:rPr lang="en-US" dirty="0" smtClean="0">
                <a:solidFill>
                  <a:srgbClr val="C00000"/>
                </a:solidFill>
              </a:rPr>
              <a:t>school districts to support implementation </a:t>
            </a:r>
            <a:r>
              <a:rPr lang="en-US" dirty="0">
                <a:solidFill>
                  <a:srgbClr val="C00000"/>
                </a:solidFill>
              </a:rPr>
              <a:t>of the </a:t>
            </a:r>
            <a:r>
              <a:rPr lang="en-US" dirty="0" smtClean="0">
                <a:solidFill>
                  <a:srgbClr val="C00000"/>
                </a:solidFill>
              </a:rPr>
              <a:t>requirements and raise student achievement and close achievement gaps.</a:t>
            </a:r>
            <a:endParaRPr lang="en-US" dirty="0">
              <a:solidFill>
                <a:srgbClr val="C00000"/>
              </a:solidFill>
            </a:endParaRPr>
          </a:p>
          <a:p>
            <a:endParaRPr lang="en-US" dirty="0">
              <a:solidFill>
                <a:srgbClr val="C00000"/>
              </a:solidFill>
            </a:endParaRPr>
          </a:p>
        </p:txBody>
      </p:sp>
      <p:sp>
        <p:nvSpPr>
          <p:cNvPr id="3" name="object 3"/>
          <p:cNvSpPr txBox="1">
            <a:spLocks noGrp="1"/>
          </p:cNvSpPr>
          <p:nvPr>
            <p:ph type="title"/>
          </p:nvPr>
        </p:nvSpPr>
        <p:spPr/>
        <p:txBody>
          <a:bodyPr/>
          <a:lstStyle/>
          <a:p>
            <a:r>
              <a:rPr lang="en-US" dirty="0" smtClean="0"/>
              <a:t>Context</a:t>
            </a:r>
            <a:endParaRPr lang="en-US" dirty="0"/>
          </a:p>
        </p:txBody>
      </p:sp>
    </p:spTree>
    <p:extLst>
      <p:ext uri="{BB962C8B-B14F-4D97-AF65-F5344CB8AC3E}">
        <p14:creationId xmlns:p14="http://schemas.microsoft.com/office/powerpoint/2010/main" val="534492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ESSA State Plan Development</a:t>
            </a:r>
            <a:endParaRPr lang="en-US" dirty="0"/>
          </a:p>
        </p:txBody>
      </p:sp>
      <p:sp>
        <p:nvSpPr>
          <p:cNvPr id="5" name="Rectangle 4"/>
          <p:cNvSpPr/>
          <p:nvPr/>
        </p:nvSpPr>
        <p:spPr>
          <a:xfrm>
            <a:off x="304800" y="1676400"/>
            <a:ext cx="8763000" cy="677108"/>
          </a:xfrm>
          <a:prstGeom prst="rect">
            <a:avLst/>
          </a:prstGeom>
        </p:spPr>
        <p:txBody>
          <a:bodyPr wrap="square">
            <a:spAutoFit/>
          </a:bodyPr>
          <a:lstStyle/>
          <a:p>
            <a:pPr marL="241300" indent="-228600">
              <a:buClr>
                <a:srgbClr val="478AC8"/>
              </a:buClr>
              <a:buSzPct val="108333"/>
              <a:buFont typeface="Wingdings"/>
              <a:buChar char=""/>
              <a:tabLst>
                <a:tab pos="241300" algn="l"/>
              </a:tabLst>
            </a:pPr>
            <a:endParaRPr lang="en-US" sz="2000" b="1" dirty="0">
              <a:solidFill>
                <a:schemeClr val="tx1">
                  <a:lumMod val="65000"/>
                  <a:lumOff val="35000"/>
                </a:schemeClr>
              </a:solidFill>
              <a:cs typeface="Calibri"/>
            </a:endParaRPr>
          </a:p>
          <a:p>
            <a:pPr marL="698500" lvl="1" indent="-228600">
              <a:buClr>
                <a:srgbClr val="478AC8"/>
              </a:buClr>
              <a:buSzPct val="108333"/>
              <a:buFont typeface="Wingdings"/>
              <a:buChar char=""/>
              <a:tabLst>
                <a:tab pos="241300" algn="l"/>
              </a:tabLst>
            </a:pPr>
            <a:endParaRPr lang="en-US" dirty="0">
              <a:solidFill>
                <a:srgbClr val="FF0000"/>
              </a:solidFill>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31" y="533400"/>
            <a:ext cx="8741221" cy="6629400"/>
          </a:xfrm>
          <a:prstGeom prst="rect">
            <a:avLst/>
          </a:prstGeom>
        </p:spPr>
      </p:pic>
      <p:sp>
        <p:nvSpPr>
          <p:cNvPr id="3" name="Oval 2"/>
          <p:cNvSpPr/>
          <p:nvPr/>
        </p:nvSpPr>
        <p:spPr>
          <a:xfrm>
            <a:off x="4282440" y="4256682"/>
            <a:ext cx="807720" cy="79248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9936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90261"/>
            <a:ext cx="8763001" cy="4536218"/>
          </a:xfrm>
        </p:spPr>
        <p:txBody>
          <a:bodyPr/>
          <a:lstStyle/>
          <a:p>
            <a:r>
              <a:rPr lang="en-US" sz="1800" dirty="0" smtClean="0"/>
              <a:t>ESEA Committee of Practitioners</a:t>
            </a:r>
          </a:p>
          <a:p>
            <a:endParaRPr lang="en-US" dirty="0" smtClean="0"/>
          </a:p>
        </p:txBody>
      </p:sp>
      <p:sp>
        <p:nvSpPr>
          <p:cNvPr id="3" name="Title 2"/>
          <p:cNvSpPr>
            <a:spLocks noGrp="1"/>
          </p:cNvSpPr>
          <p:nvPr>
            <p:ph type="title"/>
          </p:nvPr>
        </p:nvSpPr>
        <p:spPr>
          <a:xfrm>
            <a:off x="380999" y="95187"/>
            <a:ext cx="8381260" cy="1054394"/>
          </a:xfrm>
        </p:spPr>
        <p:txBody>
          <a:bodyPr/>
          <a:lstStyle/>
          <a:p>
            <a:r>
              <a:rPr lang="en-US" sz="3200" dirty="0" smtClean="0"/>
              <a:t>Title Programs and Assurances Spoke </a:t>
            </a:r>
            <a:r>
              <a:rPr lang="en-US" sz="3200" dirty="0"/>
              <a:t>Participants</a:t>
            </a:r>
          </a:p>
        </p:txBody>
      </p:sp>
      <p:graphicFrame>
        <p:nvGraphicFramePr>
          <p:cNvPr id="4" name="Table 3"/>
          <p:cNvGraphicFramePr>
            <a:graphicFrameLocks noGrp="1"/>
          </p:cNvGraphicFramePr>
          <p:nvPr>
            <p:extLst/>
          </p:nvPr>
        </p:nvGraphicFramePr>
        <p:xfrm>
          <a:off x="15822" y="1179399"/>
          <a:ext cx="9128178" cy="5678608"/>
        </p:xfrm>
        <a:graphic>
          <a:graphicData uri="http://schemas.openxmlformats.org/drawingml/2006/table">
            <a:tbl>
              <a:tblPr firstRow="1" firstCol="1" bandRow="1">
                <a:tableStyleId>{5202B0CA-FC54-4496-8BCA-5EF66A818D29}</a:tableStyleId>
              </a:tblPr>
              <a:tblGrid>
                <a:gridCol w="1144426">
                  <a:extLst>
                    <a:ext uri="{9D8B030D-6E8A-4147-A177-3AD203B41FA5}">
                      <a16:colId xmlns:a16="http://schemas.microsoft.com/office/drawing/2014/main" val="4271050847"/>
                    </a:ext>
                  </a:extLst>
                </a:gridCol>
                <a:gridCol w="1550721">
                  <a:extLst>
                    <a:ext uri="{9D8B030D-6E8A-4147-A177-3AD203B41FA5}">
                      <a16:colId xmlns:a16="http://schemas.microsoft.com/office/drawing/2014/main" val="1542994800"/>
                    </a:ext>
                  </a:extLst>
                </a:gridCol>
                <a:gridCol w="2895575">
                  <a:extLst>
                    <a:ext uri="{9D8B030D-6E8A-4147-A177-3AD203B41FA5}">
                      <a16:colId xmlns:a16="http://schemas.microsoft.com/office/drawing/2014/main" val="681299991"/>
                    </a:ext>
                  </a:extLst>
                </a:gridCol>
                <a:gridCol w="3537456">
                  <a:extLst>
                    <a:ext uri="{9D8B030D-6E8A-4147-A177-3AD203B41FA5}">
                      <a16:colId xmlns:a16="http://schemas.microsoft.com/office/drawing/2014/main" val="1317878252"/>
                    </a:ext>
                  </a:extLst>
                </a:gridCol>
              </a:tblGrid>
              <a:tr h="310026">
                <a:tc>
                  <a:txBody>
                    <a:bodyPr/>
                    <a:lstStyle/>
                    <a:p>
                      <a:pPr marL="0" marR="0" algn="ctr">
                        <a:spcBef>
                          <a:spcPts val="0"/>
                        </a:spcBef>
                        <a:spcAft>
                          <a:spcPts val="0"/>
                        </a:spcAft>
                      </a:pPr>
                      <a:r>
                        <a:rPr lang="en-US" sz="1100" dirty="0">
                          <a:effectLst/>
                        </a:rPr>
                        <a:t>First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lgn="ctr">
                        <a:spcBef>
                          <a:spcPts val="0"/>
                        </a:spcBef>
                        <a:spcAft>
                          <a:spcPts val="0"/>
                        </a:spcAft>
                      </a:pPr>
                      <a:r>
                        <a:rPr lang="en-US" sz="1100">
                          <a:effectLst/>
                        </a:rPr>
                        <a:t>Last</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lgn="ctr">
                        <a:spcBef>
                          <a:spcPts val="0"/>
                        </a:spcBef>
                        <a:spcAft>
                          <a:spcPts val="0"/>
                        </a:spcAft>
                      </a:pPr>
                      <a:r>
                        <a:rPr lang="en-US" sz="1100" dirty="0">
                          <a:effectLst/>
                        </a:rPr>
                        <a:t>Affiliation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lgn="ctr">
                        <a:spcBef>
                          <a:spcPts val="0"/>
                        </a:spcBef>
                        <a:spcAft>
                          <a:spcPts val="0"/>
                        </a:spcAft>
                      </a:pPr>
                      <a:r>
                        <a:rPr lang="en-US" sz="1100" dirty="0">
                          <a:effectLst/>
                        </a:rPr>
                        <a:t>Role</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401923402"/>
                  </a:ext>
                </a:extLst>
              </a:tr>
              <a:tr h="312851">
                <a:tc>
                  <a:txBody>
                    <a:bodyPr/>
                    <a:lstStyle/>
                    <a:p>
                      <a:pPr marL="0" marR="0">
                        <a:spcBef>
                          <a:spcPts val="0"/>
                        </a:spcBef>
                        <a:spcAft>
                          <a:spcPts val="0"/>
                        </a:spcAft>
                      </a:pPr>
                      <a:r>
                        <a:rPr lang="en-US" sz="1100" dirty="0">
                          <a:effectLst/>
                        </a:rPr>
                        <a:t>Clinton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Allison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Fountain 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Director of Curriculum and Student Achievement</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906501945"/>
                  </a:ext>
                </a:extLst>
              </a:tr>
              <a:tr h="191459">
                <a:tc>
                  <a:txBody>
                    <a:bodyPr/>
                    <a:lstStyle/>
                    <a:p>
                      <a:pPr marL="0" marR="0">
                        <a:spcBef>
                          <a:spcPts val="0"/>
                        </a:spcBef>
                        <a:spcAft>
                          <a:spcPts val="0"/>
                        </a:spcAft>
                      </a:pPr>
                      <a:r>
                        <a:rPr lang="en-US" sz="1100">
                          <a:effectLst/>
                        </a:rPr>
                        <a:t>Kirk</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Banghart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Moffat Consolidated School District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Superintendent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3388026695"/>
                  </a:ext>
                </a:extLst>
              </a:tr>
              <a:tr h="177822">
                <a:tc>
                  <a:txBody>
                    <a:bodyPr/>
                    <a:lstStyle/>
                    <a:p>
                      <a:pPr marL="0" marR="0">
                        <a:spcBef>
                          <a:spcPts val="0"/>
                        </a:spcBef>
                        <a:spcAft>
                          <a:spcPts val="0"/>
                        </a:spcAft>
                      </a:pPr>
                      <a:r>
                        <a:rPr lang="en-US" sz="1100" dirty="0">
                          <a:effectLst/>
                        </a:rPr>
                        <a:t>Amy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Beruan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Aurora Public Schools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Title I Coordinator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380667240"/>
                  </a:ext>
                </a:extLst>
              </a:tr>
              <a:tr h="177822">
                <a:tc>
                  <a:txBody>
                    <a:bodyPr/>
                    <a:lstStyle/>
                    <a:p>
                      <a:pPr marL="0" marR="0">
                        <a:spcBef>
                          <a:spcPts val="0"/>
                        </a:spcBef>
                        <a:spcAft>
                          <a:spcPts val="0"/>
                        </a:spcAft>
                      </a:pPr>
                      <a:r>
                        <a:rPr lang="en-US" sz="1100">
                          <a:effectLst/>
                        </a:rPr>
                        <a:t>Alice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Collins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Westminster 50</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Director of ELD</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261096394"/>
                  </a:ext>
                </a:extLst>
              </a:tr>
              <a:tr h="312851">
                <a:tc>
                  <a:txBody>
                    <a:bodyPr/>
                    <a:lstStyle/>
                    <a:p>
                      <a:pPr marL="0" marR="0">
                        <a:spcBef>
                          <a:spcPts val="0"/>
                        </a:spcBef>
                        <a:spcAft>
                          <a:spcPts val="0"/>
                        </a:spcAft>
                      </a:pPr>
                      <a:r>
                        <a:rPr lang="en-US" sz="1100" dirty="0">
                          <a:effectLst/>
                        </a:rPr>
                        <a:t>Lori</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Cooper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Center 26 JT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Direct of Curriculum, Instruction, and Assessment</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199269688"/>
                  </a:ext>
                </a:extLst>
              </a:tr>
              <a:tr h="177822">
                <a:tc>
                  <a:txBody>
                    <a:bodyPr/>
                    <a:lstStyle/>
                    <a:p>
                      <a:pPr marL="0" marR="0">
                        <a:spcBef>
                          <a:spcPts val="0"/>
                        </a:spcBef>
                        <a:spcAft>
                          <a:spcPts val="0"/>
                        </a:spcAft>
                      </a:pPr>
                      <a:r>
                        <a:rPr lang="en-US" sz="1100" dirty="0">
                          <a:effectLst/>
                        </a:rPr>
                        <a:t>Jesus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Escarcega</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Aurora Public Schools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Director of Grants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107065607"/>
                  </a:ext>
                </a:extLst>
              </a:tr>
              <a:tr h="177822">
                <a:tc>
                  <a:txBody>
                    <a:bodyPr/>
                    <a:lstStyle/>
                    <a:p>
                      <a:pPr marL="0" marR="0">
                        <a:spcBef>
                          <a:spcPts val="0"/>
                        </a:spcBef>
                        <a:spcAft>
                          <a:spcPts val="0"/>
                        </a:spcAft>
                      </a:pPr>
                      <a:r>
                        <a:rPr lang="en-US" sz="1100">
                          <a:effectLst/>
                        </a:rPr>
                        <a:t>Mary Ellen</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Good</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Centennial BOCES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Director of Federal Programs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296719967"/>
                  </a:ext>
                </a:extLst>
              </a:tr>
              <a:tr h="355643">
                <a:tc>
                  <a:txBody>
                    <a:bodyPr/>
                    <a:lstStyle/>
                    <a:p>
                      <a:pPr marL="0" marR="0">
                        <a:spcBef>
                          <a:spcPts val="0"/>
                        </a:spcBef>
                        <a:spcAft>
                          <a:spcPts val="0"/>
                        </a:spcAft>
                      </a:pPr>
                      <a:r>
                        <a:rPr lang="en-US" sz="1100" dirty="0">
                          <a:effectLst/>
                        </a:rPr>
                        <a:t>Holly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Goodwin</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Diocese of Colorado Springs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Superintendent - </a:t>
                      </a:r>
                      <a:br>
                        <a:rPr lang="en-US" sz="1100" b="1" dirty="0">
                          <a:effectLst/>
                        </a:rPr>
                      </a:br>
                      <a:r>
                        <a:rPr lang="en-US" sz="1100" b="1" dirty="0">
                          <a:effectLst/>
                        </a:rPr>
                        <a:t>Nonpublic School</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518212809"/>
                  </a:ext>
                </a:extLst>
              </a:tr>
              <a:tr h="177822">
                <a:tc>
                  <a:txBody>
                    <a:bodyPr/>
                    <a:lstStyle/>
                    <a:p>
                      <a:pPr marL="0" marR="0">
                        <a:spcBef>
                          <a:spcPts val="0"/>
                        </a:spcBef>
                        <a:spcAft>
                          <a:spcPts val="0"/>
                        </a:spcAft>
                      </a:pPr>
                      <a:r>
                        <a:rPr lang="en-US" sz="1100">
                          <a:effectLst/>
                        </a:rPr>
                        <a:t>Laura</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Gorman</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Douglas County RE-1</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Grant &amp; NCLB Coordinator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792610317"/>
                  </a:ext>
                </a:extLst>
              </a:tr>
              <a:tr h="355643">
                <a:tc>
                  <a:txBody>
                    <a:bodyPr/>
                    <a:lstStyle/>
                    <a:p>
                      <a:pPr marL="0" marR="0">
                        <a:spcBef>
                          <a:spcPts val="0"/>
                        </a:spcBef>
                        <a:spcAft>
                          <a:spcPts val="0"/>
                        </a:spcAft>
                      </a:pPr>
                      <a:r>
                        <a:rPr lang="en-US" sz="1100" dirty="0">
                          <a:effectLst/>
                        </a:rPr>
                        <a:t>Roy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Holloway</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smtClean="0">
                          <a:effectLst/>
                        </a:rPr>
                        <a:t>Boulder Valley </a:t>
                      </a:r>
                      <a:r>
                        <a:rPr lang="en-US" sz="1100" b="1" dirty="0">
                          <a:effectLst/>
                        </a:rPr>
                        <a:t>RE-2</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Director of Humanities, Federal Programs, and Extended Learning</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3377894072"/>
                  </a:ext>
                </a:extLst>
              </a:tr>
              <a:tr h="177822">
                <a:tc>
                  <a:txBody>
                    <a:bodyPr/>
                    <a:lstStyle/>
                    <a:p>
                      <a:pPr marL="0" marR="0">
                        <a:spcBef>
                          <a:spcPts val="0"/>
                        </a:spcBef>
                        <a:spcAft>
                          <a:spcPts val="0"/>
                        </a:spcAft>
                      </a:pPr>
                      <a:r>
                        <a:rPr lang="en-US" sz="1100" dirty="0">
                          <a:effectLst/>
                        </a:rPr>
                        <a:t>Melanie</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Jones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Division of Youth Corrections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Neglected/Delinquent Administrator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254924981"/>
                  </a:ext>
                </a:extLst>
              </a:tr>
              <a:tr h="177822">
                <a:tc>
                  <a:txBody>
                    <a:bodyPr/>
                    <a:lstStyle/>
                    <a:p>
                      <a:pPr marL="0" marR="0">
                        <a:spcBef>
                          <a:spcPts val="0"/>
                        </a:spcBef>
                        <a:spcAft>
                          <a:spcPts val="0"/>
                        </a:spcAft>
                      </a:pPr>
                      <a:r>
                        <a:rPr lang="en-US" sz="1100" dirty="0">
                          <a:effectLst/>
                        </a:rPr>
                        <a:t>Lynn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Kintz</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Retired - Academy 20</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Education Consultant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48207731"/>
                  </a:ext>
                </a:extLst>
              </a:tr>
              <a:tr h="312851">
                <a:tc>
                  <a:txBody>
                    <a:bodyPr/>
                    <a:lstStyle/>
                    <a:p>
                      <a:pPr marL="0" marR="0">
                        <a:spcBef>
                          <a:spcPts val="0"/>
                        </a:spcBef>
                        <a:spcAft>
                          <a:spcPts val="0"/>
                        </a:spcAft>
                      </a:pPr>
                      <a:r>
                        <a:rPr lang="en-US" sz="1100" dirty="0">
                          <a:effectLst/>
                        </a:rPr>
                        <a:t>Lucinda</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Long-Webb</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Durango 9-R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Teacher &amp; Parent Liaison for Indian Education Program</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286418591"/>
                  </a:ext>
                </a:extLst>
              </a:tr>
              <a:tr h="177822">
                <a:tc>
                  <a:txBody>
                    <a:bodyPr/>
                    <a:lstStyle/>
                    <a:p>
                      <a:pPr marL="0" marR="0">
                        <a:spcBef>
                          <a:spcPts val="0"/>
                        </a:spcBef>
                        <a:spcAft>
                          <a:spcPts val="0"/>
                        </a:spcAft>
                      </a:pPr>
                      <a:r>
                        <a:rPr lang="en-US" sz="1100" dirty="0">
                          <a:effectLst/>
                        </a:rPr>
                        <a:t>Jessica</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Martinez</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Eagle County Schools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Director of ELL Programs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952096977"/>
                  </a:ext>
                </a:extLst>
              </a:tr>
              <a:tr h="177822">
                <a:tc>
                  <a:txBody>
                    <a:bodyPr/>
                    <a:lstStyle/>
                    <a:p>
                      <a:pPr marL="0" marR="0">
                        <a:spcBef>
                          <a:spcPts val="0"/>
                        </a:spcBef>
                        <a:spcAft>
                          <a:spcPts val="0"/>
                        </a:spcAft>
                      </a:pPr>
                      <a:r>
                        <a:rPr lang="en-US" sz="1100">
                          <a:effectLst/>
                        </a:rPr>
                        <a:t>Lynn</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Mather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Retired - Durango 9-R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Chief Academic Officer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3765463623"/>
                  </a:ext>
                </a:extLst>
              </a:tr>
              <a:tr h="177822">
                <a:tc>
                  <a:txBody>
                    <a:bodyPr/>
                    <a:lstStyle/>
                    <a:p>
                      <a:pPr marL="0" marR="0">
                        <a:spcBef>
                          <a:spcPts val="0"/>
                        </a:spcBef>
                        <a:spcAft>
                          <a:spcPts val="0"/>
                        </a:spcAft>
                      </a:pPr>
                      <a:r>
                        <a:rPr lang="en-US" sz="1100" dirty="0">
                          <a:effectLst/>
                        </a:rPr>
                        <a:t>John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McKay</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Poudre R-1</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Director of Language, Culture, and Equity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595574142"/>
                  </a:ext>
                </a:extLst>
              </a:tr>
              <a:tr h="177822">
                <a:tc>
                  <a:txBody>
                    <a:bodyPr/>
                    <a:lstStyle/>
                    <a:p>
                      <a:pPr marL="0" marR="0">
                        <a:spcBef>
                          <a:spcPts val="0"/>
                        </a:spcBef>
                        <a:spcAft>
                          <a:spcPts val="0"/>
                        </a:spcAft>
                      </a:pPr>
                      <a:r>
                        <a:rPr lang="en-US" sz="1100">
                          <a:effectLst/>
                        </a:rPr>
                        <a:t>Bridgette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Muse</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Eaton Schools RE-2</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Federal Programs Administrator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3056429996"/>
                  </a:ext>
                </a:extLst>
              </a:tr>
              <a:tr h="191459">
                <a:tc>
                  <a:txBody>
                    <a:bodyPr/>
                    <a:lstStyle/>
                    <a:p>
                      <a:pPr marL="0" marR="0">
                        <a:spcBef>
                          <a:spcPts val="0"/>
                        </a:spcBef>
                        <a:spcAft>
                          <a:spcPts val="0"/>
                        </a:spcAft>
                      </a:pPr>
                      <a:r>
                        <a:rPr lang="en-US" sz="1100" dirty="0">
                          <a:effectLst/>
                        </a:rPr>
                        <a:t>Tory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Richey</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Cripple Creek - Victor School District</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Assistant Superintendent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154429100"/>
                  </a:ext>
                </a:extLst>
              </a:tr>
              <a:tr h="177822">
                <a:tc>
                  <a:txBody>
                    <a:bodyPr/>
                    <a:lstStyle/>
                    <a:p>
                      <a:pPr marL="0" marR="0">
                        <a:spcBef>
                          <a:spcPts val="0"/>
                        </a:spcBef>
                        <a:spcAft>
                          <a:spcPts val="0"/>
                        </a:spcAft>
                      </a:pPr>
                      <a:r>
                        <a:rPr lang="en-US" sz="1100" dirty="0">
                          <a:effectLst/>
                        </a:rPr>
                        <a:t>Dawn</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Roedel</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Denver County 1</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NCLB/CDE Compliance Specialist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389962926"/>
                  </a:ext>
                </a:extLst>
              </a:tr>
              <a:tr h="177822">
                <a:tc>
                  <a:txBody>
                    <a:bodyPr/>
                    <a:lstStyle/>
                    <a:p>
                      <a:pPr marL="0" marR="0">
                        <a:spcBef>
                          <a:spcPts val="0"/>
                        </a:spcBef>
                        <a:spcAft>
                          <a:spcPts val="0"/>
                        </a:spcAft>
                      </a:pPr>
                      <a:r>
                        <a:rPr lang="en-US" sz="1100" dirty="0">
                          <a:effectLst/>
                        </a:rPr>
                        <a:t>Arlene</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Salyards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NE BOCES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Special Projects Director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854420089"/>
                  </a:ext>
                </a:extLst>
              </a:tr>
              <a:tr h="312851">
                <a:tc>
                  <a:txBody>
                    <a:bodyPr/>
                    <a:lstStyle/>
                    <a:p>
                      <a:pPr marL="0" marR="0">
                        <a:spcBef>
                          <a:spcPts val="0"/>
                        </a:spcBef>
                        <a:spcAft>
                          <a:spcPts val="0"/>
                        </a:spcAft>
                      </a:pPr>
                      <a:r>
                        <a:rPr lang="en-US" sz="1100" dirty="0">
                          <a:effectLst/>
                        </a:rPr>
                        <a:t>Amy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Spruce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Adams 12 Five Star Schools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Certified Recruitment and Retention Administrator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308135765"/>
                  </a:ext>
                </a:extLst>
              </a:tr>
              <a:tr h="177822">
                <a:tc>
                  <a:txBody>
                    <a:bodyPr/>
                    <a:lstStyle/>
                    <a:p>
                      <a:pPr marL="0" marR="0">
                        <a:spcBef>
                          <a:spcPts val="0"/>
                        </a:spcBef>
                        <a:spcAft>
                          <a:spcPts val="0"/>
                        </a:spcAft>
                      </a:pPr>
                      <a:r>
                        <a:rPr lang="en-US" sz="1100" dirty="0">
                          <a:effectLst/>
                        </a:rPr>
                        <a:t>Tracy</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Thatcher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 </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Parent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4139354480"/>
                  </a:ext>
                </a:extLst>
              </a:tr>
              <a:tr h="177822">
                <a:tc>
                  <a:txBody>
                    <a:bodyPr/>
                    <a:lstStyle/>
                    <a:p>
                      <a:pPr marL="0" marR="0">
                        <a:spcBef>
                          <a:spcPts val="0"/>
                        </a:spcBef>
                        <a:spcAft>
                          <a:spcPts val="0"/>
                        </a:spcAft>
                      </a:pPr>
                      <a:r>
                        <a:rPr lang="en-US" sz="1100" dirty="0">
                          <a:effectLst/>
                        </a:rPr>
                        <a:t>Mitzi</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Swiatkowski</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EC BOCES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Federal Programs Director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4089759590"/>
                  </a:ext>
                </a:extLst>
              </a:tr>
              <a:tr h="177822">
                <a:tc>
                  <a:txBody>
                    <a:bodyPr/>
                    <a:lstStyle/>
                    <a:p>
                      <a:pPr marL="0" marR="0">
                        <a:spcBef>
                          <a:spcPts val="0"/>
                        </a:spcBef>
                        <a:spcAft>
                          <a:spcPts val="0"/>
                        </a:spcAft>
                      </a:pPr>
                      <a:r>
                        <a:rPr lang="en-US" sz="1100" dirty="0">
                          <a:effectLst/>
                        </a:rPr>
                        <a:t>Clare</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Vickland</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Charter School Institute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Director of Student Services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1815778451"/>
                  </a:ext>
                </a:extLst>
              </a:tr>
              <a:tr h="177822">
                <a:tc>
                  <a:txBody>
                    <a:bodyPr/>
                    <a:lstStyle/>
                    <a:p>
                      <a:pPr marL="0" marR="0">
                        <a:spcBef>
                          <a:spcPts val="0"/>
                        </a:spcBef>
                        <a:spcAft>
                          <a:spcPts val="0"/>
                        </a:spcAft>
                      </a:pPr>
                      <a:r>
                        <a:rPr lang="en-US" sz="1100" dirty="0">
                          <a:effectLst/>
                        </a:rPr>
                        <a:t>Myra</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Westfall</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a:effectLst/>
                        </a:rPr>
                        <a:t>Valley School District, Sterling</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tc>
                  <a:txBody>
                    <a:bodyPr/>
                    <a:lstStyle/>
                    <a:p>
                      <a:pPr marL="0" marR="0">
                        <a:spcBef>
                          <a:spcPts val="0"/>
                        </a:spcBef>
                        <a:spcAft>
                          <a:spcPts val="0"/>
                        </a:spcAft>
                      </a:pPr>
                      <a:r>
                        <a:rPr lang="en-US" sz="1100" b="1" dirty="0">
                          <a:effectLst/>
                        </a:rPr>
                        <a:t>School Board Member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47381" marR="47381" marT="0" marB="0" anchor="b"/>
                </a:tc>
                <a:extLst>
                  <a:ext uri="{0D108BD9-81ED-4DB2-BD59-A6C34878D82A}">
                    <a16:rowId xmlns:a16="http://schemas.microsoft.com/office/drawing/2014/main" val="2386474620"/>
                  </a:ext>
                </a:extLst>
              </a:tr>
            </a:tbl>
          </a:graphicData>
        </a:graphic>
      </p:graphicFrame>
    </p:spTree>
    <p:extLst>
      <p:ext uri="{BB962C8B-B14F-4D97-AF65-F5344CB8AC3E}">
        <p14:creationId xmlns:p14="http://schemas.microsoft.com/office/powerpoint/2010/main" val="2624441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dirty="0" smtClean="0"/>
              <a:t>Title Programs and Assurances/ESEA Committee of Practitioners Meetings:</a:t>
            </a:r>
            <a:endParaRPr lang="en-US" dirty="0"/>
          </a:p>
          <a:p>
            <a:pPr lvl="1">
              <a:buFont typeface="Wingdings" panose="05000000000000000000" pitchFamily="2" charset="2"/>
              <a:buChar char="§"/>
            </a:pPr>
            <a:r>
              <a:rPr lang="en-US" dirty="0" smtClean="0"/>
              <a:t>August 18, 2016, 10:00 am – 3:00 pm</a:t>
            </a:r>
            <a:endParaRPr lang="en-US" dirty="0"/>
          </a:p>
          <a:p>
            <a:pPr lvl="1">
              <a:buFont typeface="Wingdings" panose="05000000000000000000" pitchFamily="2" charset="2"/>
              <a:buChar char="§"/>
            </a:pPr>
            <a:r>
              <a:rPr lang="en-US" dirty="0" smtClean="0"/>
              <a:t>September 8, </a:t>
            </a:r>
            <a:r>
              <a:rPr lang="en-US" dirty="0"/>
              <a:t>2016, 10:00 am – 3:00 </a:t>
            </a:r>
            <a:r>
              <a:rPr lang="en-US" dirty="0" smtClean="0"/>
              <a:t>pm </a:t>
            </a:r>
          </a:p>
          <a:p>
            <a:pPr lvl="1">
              <a:buFont typeface="Wingdings" panose="05000000000000000000" pitchFamily="2" charset="2"/>
              <a:buChar char="§"/>
            </a:pPr>
            <a:r>
              <a:rPr lang="en-US" dirty="0" smtClean="0"/>
              <a:t>September 22, </a:t>
            </a:r>
            <a:r>
              <a:rPr lang="en-US" dirty="0"/>
              <a:t>2016, 10:00 am – 3:00 </a:t>
            </a:r>
            <a:r>
              <a:rPr lang="en-US" dirty="0" smtClean="0"/>
              <a:t>pm</a:t>
            </a:r>
          </a:p>
          <a:p>
            <a:pPr lvl="1">
              <a:buFont typeface="Wingdings" panose="05000000000000000000" pitchFamily="2" charset="2"/>
              <a:buChar char="§"/>
            </a:pPr>
            <a:r>
              <a:rPr lang="en-US" dirty="0" smtClean="0"/>
              <a:t>October 6, </a:t>
            </a:r>
            <a:r>
              <a:rPr lang="en-US" dirty="0"/>
              <a:t> 2016, 10:00 am – 3:00 </a:t>
            </a:r>
            <a:r>
              <a:rPr lang="en-US" dirty="0" smtClean="0"/>
              <a:t>pm</a:t>
            </a:r>
          </a:p>
          <a:p>
            <a:pPr lvl="1">
              <a:buFont typeface="Wingdings" panose="05000000000000000000" pitchFamily="2" charset="2"/>
              <a:buChar char="§"/>
            </a:pPr>
            <a:r>
              <a:rPr lang="en-US" dirty="0" smtClean="0"/>
              <a:t>November 17, 2016</a:t>
            </a:r>
            <a:r>
              <a:rPr lang="en-US" dirty="0"/>
              <a:t>, 10:00 am – 3:00 </a:t>
            </a:r>
            <a:r>
              <a:rPr lang="en-US" dirty="0" smtClean="0"/>
              <a:t>pm</a:t>
            </a:r>
          </a:p>
          <a:p>
            <a:r>
              <a:rPr lang="en-US" dirty="0" smtClean="0"/>
              <a:t>Title Programs and Assurances Spoke Committee information can be found at:</a:t>
            </a:r>
          </a:p>
          <a:p>
            <a:pPr marL="0" indent="0">
              <a:buNone/>
            </a:pPr>
            <a:r>
              <a:rPr lang="en-US" dirty="0">
                <a:hlinkClick r:id="rId3"/>
              </a:rPr>
              <a:t>http://</a:t>
            </a:r>
            <a:r>
              <a:rPr lang="en-US" dirty="0" err="1" smtClean="0">
                <a:hlinkClick r:id="rId3"/>
              </a:rPr>
              <a:t>www.cde.state.co.us</a:t>
            </a:r>
            <a:r>
              <a:rPr lang="en-US" dirty="0" smtClean="0">
                <a:hlinkClick r:id="rId3"/>
              </a:rPr>
              <a:t>/</a:t>
            </a:r>
            <a:r>
              <a:rPr lang="en-US" dirty="0" err="1" smtClean="0">
                <a:hlinkClick r:id="rId3"/>
              </a:rPr>
              <a:t>fedprograms</a:t>
            </a:r>
            <a:r>
              <a:rPr lang="en-US" dirty="0" smtClean="0">
                <a:hlinkClick r:id="rId3"/>
              </a:rPr>
              <a:t>/</a:t>
            </a:r>
            <a:r>
              <a:rPr lang="en-US" dirty="0" err="1" smtClean="0">
                <a:hlinkClick r:id="rId3"/>
              </a:rPr>
              <a:t>essa_stateplandevelopment_titleprograms</a:t>
            </a: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a:p>
        </p:txBody>
      </p:sp>
      <p:sp>
        <p:nvSpPr>
          <p:cNvPr id="3" name="Title 2"/>
          <p:cNvSpPr>
            <a:spLocks noGrp="1"/>
          </p:cNvSpPr>
          <p:nvPr>
            <p:ph type="title"/>
          </p:nvPr>
        </p:nvSpPr>
        <p:spPr/>
        <p:txBody>
          <a:bodyPr/>
          <a:lstStyle/>
          <a:p>
            <a:r>
              <a:rPr lang="en-US" sz="3200" dirty="0" smtClean="0"/>
              <a:t>Title Programs and Assurances Spoke Meetings</a:t>
            </a:r>
            <a:endParaRPr lang="en-US" sz="3200" dirty="0"/>
          </a:p>
        </p:txBody>
      </p:sp>
    </p:spTree>
    <p:extLst>
      <p:ext uri="{BB962C8B-B14F-4D97-AF65-F5344CB8AC3E}">
        <p14:creationId xmlns:p14="http://schemas.microsoft.com/office/powerpoint/2010/main" val="3581781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65500" y="1972166"/>
            <a:ext cx="5182092" cy="4407408"/>
          </a:xfrm>
        </p:spPr>
        <p:txBody>
          <a:bodyPr/>
          <a:lstStyle/>
          <a:p>
            <a:pPr marL="800100" indent="-342900">
              <a:buFont typeface="Wingdings" panose="05000000000000000000" pitchFamily="2" charset="2"/>
              <a:buChar char="§"/>
            </a:pPr>
            <a:r>
              <a:rPr lang="en-US" sz="2000" b="0" dirty="0" smtClean="0">
                <a:solidFill>
                  <a:schemeClr val="tx1"/>
                </a:solidFill>
              </a:rPr>
              <a:t>Advise the Department regarding its system of grants administration, including:</a:t>
            </a:r>
            <a:endParaRPr lang="en-US" sz="2000" b="0" dirty="0">
              <a:solidFill>
                <a:schemeClr val="tx1"/>
              </a:solidFill>
            </a:endParaRPr>
          </a:p>
          <a:p>
            <a:pPr marL="971550" lvl="1" indent="-285750">
              <a:buFont typeface="Wingdings" panose="05000000000000000000" pitchFamily="2" charset="2"/>
              <a:buChar char="§"/>
            </a:pPr>
            <a:r>
              <a:rPr lang="en-US" sz="1800" b="0" dirty="0" smtClean="0">
                <a:solidFill>
                  <a:schemeClr val="tx1"/>
                </a:solidFill>
              </a:rPr>
              <a:t>Applications and RFPs</a:t>
            </a:r>
            <a:endParaRPr lang="en-US" sz="1800" b="0" dirty="0">
              <a:solidFill>
                <a:schemeClr val="tx1"/>
              </a:solidFill>
            </a:endParaRPr>
          </a:p>
          <a:p>
            <a:pPr marL="971550" lvl="1" indent="-285750">
              <a:buFont typeface="Wingdings" panose="05000000000000000000" pitchFamily="2" charset="2"/>
              <a:buChar char="§"/>
            </a:pPr>
            <a:r>
              <a:rPr lang="en-US" sz="1800" b="0" dirty="0" smtClean="0">
                <a:solidFill>
                  <a:schemeClr val="tx1"/>
                </a:solidFill>
              </a:rPr>
              <a:t>Program Monitoring and Program Reviews</a:t>
            </a:r>
            <a:endParaRPr lang="en-US" sz="1800" b="0" dirty="0">
              <a:solidFill>
                <a:schemeClr val="tx1"/>
              </a:solidFill>
            </a:endParaRPr>
          </a:p>
          <a:p>
            <a:pPr marL="971550" lvl="1" indent="-285750">
              <a:buFont typeface="Wingdings" panose="05000000000000000000" pitchFamily="2" charset="2"/>
              <a:buChar char="§"/>
            </a:pPr>
            <a:r>
              <a:rPr lang="en-US" sz="1800" dirty="0" smtClean="0">
                <a:solidFill>
                  <a:schemeClr val="tx1"/>
                </a:solidFill>
              </a:rPr>
              <a:t>Fiscal Issues</a:t>
            </a:r>
          </a:p>
          <a:p>
            <a:pPr marL="971550" lvl="1" indent="-285750">
              <a:buFont typeface="Wingdings" panose="05000000000000000000" pitchFamily="2" charset="2"/>
              <a:buChar char="§"/>
            </a:pPr>
            <a:r>
              <a:rPr lang="en-US" sz="1800" b="0" dirty="0" smtClean="0">
                <a:solidFill>
                  <a:schemeClr val="tx1"/>
                </a:solidFill>
              </a:rPr>
              <a:t>Reporting and Program Evaluation</a:t>
            </a:r>
          </a:p>
          <a:p>
            <a:pPr marL="971550" lvl="1" indent="-285750">
              <a:buFont typeface="Wingdings" panose="05000000000000000000" pitchFamily="2" charset="2"/>
              <a:buChar char="§"/>
            </a:pPr>
            <a:r>
              <a:rPr lang="en-US" sz="1800" dirty="0" smtClean="0">
                <a:solidFill>
                  <a:schemeClr val="tx1"/>
                </a:solidFill>
              </a:rPr>
              <a:t>Supports and Technical Assistance</a:t>
            </a:r>
            <a:endParaRPr lang="en-US" sz="1800" b="0" dirty="0">
              <a:solidFill>
                <a:schemeClr val="tx1"/>
              </a:solidFill>
            </a:endParaRPr>
          </a:p>
          <a:p>
            <a:pPr marL="800100" indent="-342900">
              <a:buFont typeface="Wingdings" panose="05000000000000000000" pitchFamily="2" charset="2"/>
              <a:buChar char="§"/>
            </a:pPr>
            <a:r>
              <a:rPr lang="en-US" sz="2000" b="0" dirty="0">
                <a:solidFill>
                  <a:schemeClr val="tx1"/>
                </a:solidFill>
              </a:rPr>
              <a:t>Present and submit </a:t>
            </a:r>
            <a:r>
              <a:rPr lang="en-US" sz="2000" b="0" dirty="0" smtClean="0">
                <a:solidFill>
                  <a:schemeClr val="tx1"/>
                </a:solidFill>
              </a:rPr>
              <a:t>draft </a:t>
            </a:r>
            <a:r>
              <a:rPr lang="en-US" sz="2000" b="0" dirty="0">
                <a:solidFill>
                  <a:schemeClr val="tx1"/>
                </a:solidFill>
              </a:rPr>
              <a:t>sections, </a:t>
            </a:r>
            <a:r>
              <a:rPr lang="en-US" sz="2000" b="0" dirty="0" smtClean="0">
                <a:solidFill>
                  <a:schemeClr val="tx1"/>
                </a:solidFill>
              </a:rPr>
              <a:t>recommendations, </a:t>
            </a:r>
            <a:r>
              <a:rPr lang="en-US" sz="2000" b="0" dirty="0">
                <a:solidFill>
                  <a:schemeClr val="tx1"/>
                </a:solidFill>
              </a:rPr>
              <a:t>and </a:t>
            </a:r>
            <a:r>
              <a:rPr lang="en-US" sz="2000" b="0" dirty="0" smtClean="0">
                <a:solidFill>
                  <a:schemeClr val="tx1"/>
                </a:solidFill>
              </a:rPr>
              <a:t>other related information to the </a:t>
            </a:r>
            <a:r>
              <a:rPr lang="en-US" sz="2000" b="0" dirty="0">
                <a:solidFill>
                  <a:schemeClr val="tx1"/>
                </a:solidFill>
              </a:rPr>
              <a:t>Hub </a:t>
            </a:r>
            <a:r>
              <a:rPr lang="en-US" sz="2000" b="0" dirty="0" smtClean="0">
                <a:solidFill>
                  <a:schemeClr val="tx1"/>
                </a:solidFill>
              </a:rPr>
              <a:t>committee for its consideration.</a:t>
            </a:r>
            <a:endParaRPr lang="en-US" sz="2000" b="0" dirty="0">
              <a:solidFill>
                <a:schemeClr val="tx1"/>
              </a:solidFill>
            </a:endParaRPr>
          </a:p>
        </p:txBody>
      </p:sp>
      <p:sp>
        <p:nvSpPr>
          <p:cNvPr id="3" name="object 3"/>
          <p:cNvSpPr txBox="1">
            <a:spLocks noGrp="1"/>
          </p:cNvSpPr>
          <p:nvPr>
            <p:ph type="title"/>
          </p:nvPr>
        </p:nvSpPr>
        <p:spPr/>
        <p:txBody>
          <a:bodyPr/>
          <a:lstStyle/>
          <a:p>
            <a:r>
              <a:rPr lang="en-US" dirty="0" smtClean="0"/>
              <a:t>Work of the Title Programs and Assurances Spoke Committee</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14628" r="36068"/>
          <a:stretch/>
        </p:blipFill>
        <p:spPr>
          <a:xfrm>
            <a:off x="-152400" y="2317335"/>
            <a:ext cx="3670300" cy="3717070"/>
          </a:xfrm>
          <a:prstGeom prst="rect">
            <a:avLst/>
          </a:prstGeom>
        </p:spPr>
      </p:pic>
    </p:spTree>
    <p:extLst>
      <p:ext uri="{BB962C8B-B14F-4D97-AF65-F5344CB8AC3E}">
        <p14:creationId xmlns:p14="http://schemas.microsoft.com/office/powerpoint/2010/main" val="223623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Each SEA must describe:</a:t>
            </a:r>
          </a:p>
          <a:p>
            <a:pPr lvl="1">
              <a:buFont typeface="Wingdings" panose="05000000000000000000" pitchFamily="2" charset="2"/>
              <a:buChar char="§"/>
            </a:pPr>
            <a:r>
              <a:rPr lang="en-US" dirty="0"/>
              <a:t>H</a:t>
            </a:r>
            <a:r>
              <a:rPr lang="en-US" dirty="0" smtClean="0"/>
              <a:t>ow </a:t>
            </a:r>
            <a:r>
              <a:rPr lang="en-US" dirty="0"/>
              <a:t>it will use funds under the programs included in the consolidated state plan and support LEA use of funds - in combination with state and local funds - to ensure that </a:t>
            </a:r>
            <a:r>
              <a:rPr lang="en-US" dirty="0">
                <a:solidFill>
                  <a:srgbClr val="FF0000"/>
                </a:solidFill>
              </a:rPr>
              <a:t>all children have a significant opportunity to meet challenging state academic standards and career and technical standards and attain, at a minimum, a regular high school diploma.</a:t>
            </a:r>
          </a:p>
          <a:p>
            <a:pPr marL="0" indent="0">
              <a:buNone/>
            </a:pPr>
            <a:endParaRPr lang="en-US" dirty="0">
              <a:solidFill>
                <a:schemeClr val="tx1"/>
              </a:solidFill>
            </a:endParaRPr>
          </a:p>
          <a:p>
            <a:pPr lvl="1"/>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ESSA State Plan Title Programs </a:t>
            </a:r>
            <a:br>
              <a:rPr lang="en-US" dirty="0" smtClean="0"/>
            </a:br>
            <a:r>
              <a:rPr lang="en-US" dirty="0" smtClean="0"/>
              <a:t>Requirements</a:t>
            </a:r>
            <a:endParaRPr lang="en-US" dirty="0"/>
          </a:p>
        </p:txBody>
      </p:sp>
    </p:spTree>
    <p:extLst>
      <p:ext uri="{BB962C8B-B14F-4D97-AF65-F5344CB8AC3E}">
        <p14:creationId xmlns:p14="http://schemas.microsoft.com/office/powerpoint/2010/main" val="44268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494647"/>
            <a:ext cx="8341851" cy="1645920"/>
          </a:xfrm>
        </p:spPr>
        <p:txBody>
          <a:bodyPr/>
          <a:lstStyle/>
          <a:p>
            <a:r>
              <a:rPr lang="en-US" dirty="0" smtClean="0"/>
              <a:t>November 7, 2016</a:t>
            </a:r>
            <a:endParaRPr lang="en-US" dirty="0"/>
          </a:p>
        </p:txBody>
      </p:sp>
      <p:sp>
        <p:nvSpPr>
          <p:cNvPr id="5" name="Title 4"/>
          <p:cNvSpPr>
            <a:spLocks noGrp="1"/>
          </p:cNvSpPr>
          <p:nvPr>
            <p:ph type="title"/>
          </p:nvPr>
        </p:nvSpPr>
        <p:spPr>
          <a:xfrm>
            <a:off x="380999" y="2456475"/>
            <a:ext cx="8341851" cy="1645920"/>
          </a:xfrm>
        </p:spPr>
        <p:txBody>
          <a:bodyPr/>
          <a:lstStyle/>
          <a:p>
            <a:r>
              <a:rPr lang="en-US" sz="4000" dirty="0" smtClean="0"/>
              <a:t>Standards Spoke Committee</a:t>
            </a:r>
            <a:br>
              <a:rPr lang="en-US" sz="4000" dirty="0" smtClean="0"/>
            </a:br>
            <a:r>
              <a:rPr lang="en-US" sz="4000" dirty="0"/>
              <a:t/>
            </a:r>
            <a:br>
              <a:rPr lang="en-US" sz="4000" dirty="0"/>
            </a:br>
            <a:r>
              <a:rPr lang="en-US" sz="4000" dirty="0"/>
              <a:t>Report to the ESSA Hub </a:t>
            </a:r>
            <a:r>
              <a:rPr lang="en-US" sz="4000" dirty="0" smtClean="0"/>
              <a:t>Committee</a:t>
            </a:r>
            <a:br>
              <a:rPr lang="en-US" sz="4000" dirty="0" smtClean="0"/>
            </a:br>
            <a:endParaRPr lang="en-US" sz="4000" dirty="0"/>
          </a:p>
        </p:txBody>
      </p:sp>
    </p:spTree>
    <p:extLst>
      <p:ext uri="{BB962C8B-B14F-4D97-AF65-F5344CB8AC3E}">
        <p14:creationId xmlns:p14="http://schemas.microsoft.com/office/powerpoint/2010/main" val="2187020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SEA must describe:</a:t>
            </a:r>
          </a:p>
          <a:p>
            <a:pPr lvl="1">
              <a:buFont typeface="Wingdings" panose="05000000000000000000" pitchFamily="2" charset="2"/>
              <a:buChar char="§"/>
            </a:pPr>
            <a:r>
              <a:rPr lang="en-US" dirty="0">
                <a:solidFill>
                  <a:srgbClr val="FF0000"/>
                </a:solidFill>
              </a:rPr>
              <a:t>Its system of </a:t>
            </a:r>
            <a:r>
              <a:rPr lang="en-US" dirty="0" smtClean="0">
                <a:solidFill>
                  <a:srgbClr val="FF0000"/>
                </a:solidFill>
              </a:rPr>
              <a:t>grants performance </a:t>
            </a:r>
            <a:r>
              <a:rPr lang="en-US" dirty="0">
                <a:solidFill>
                  <a:srgbClr val="FF0000"/>
                </a:solidFill>
              </a:rPr>
              <a:t>management for implementation of State and LEA plans regarding supporting all </a:t>
            </a:r>
            <a:r>
              <a:rPr lang="en-US" dirty="0" smtClean="0">
                <a:solidFill>
                  <a:srgbClr val="FF0000"/>
                </a:solidFill>
              </a:rPr>
              <a:t>students:</a:t>
            </a:r>
          </a:p>
          <a:p>
            <a:pPr lvl="2">
              <a:buFont typeface="Wingdings" panose="05000000000000000000" pitchFamily="2" charset="2"/>
              <a:buChar char="§"/>
            </a:pPr>
            <a:r>
              <a:rPr lang="en-US" dirty="0"/>
              <a:t>I</a:t>
            </a:r>
            <a:r>
              <a:rPr lang="en-US" dirty="0" smtClean="0"/>
              <a:t>ncluding </a:t>
            </a:r>
            <a:r>
              <a:rPr lang="en-US" dirty="0"/>
              <a:t>homeless, migrant, economically disadvantaged, racial and ethnic groups, English learners, students with </a:t>
            </a:r>
            <a:r>
              <a:rPr lang="en-US" dirty="0" smtClean="0"/>
              <a:t>disabilities, students in foster care, children in military families.  </a:t>
            </a:r>
          </a:p>
          <a:p>
            <a:pPr lvl="1">
              <a:buFont typeface="Wingdings" panose="05000000000000000000" pitchFamily="2" charset="2"/>
              <a:buChar char="§"/>
            </a:pPr>
            <a:r>
              <a:rPr lang="en-US" dirty="0" smtClean="0"/>
              <a:t>The </a:t>
            </a:r>
            <a:r>
              <a:rPr lang="en-US" dirty="0"/>
              <a:t>description </a:t>
            </a:r>
            <a:r>
              <a:rPr lang="en-US" dirty="0" smtClean="0"/>
              <a:t>must </a:t>
            </a:r>
            <a:r>
              <a:rPr lang="en-US" dirty="0"/>
              <a:t>include information on the SEA’s review and approval of LEA plans, collection and use of data, monitoring, continuous improvement, and technical assistance.  </a:t>
            </a:r>
          </a:p>
          <a:p>
            <a:endParaRPr lang="en-US" dirty="0"/>
          </a:p>
        </p:txBody>
      </p:sp>
      <p:sp>
        <p:nvSpPr>
          <p:cNvPr id="3" name="Title 2"/>
          <p:cNvSpPr>
            <a:spLocks noGrp="1"/>
          </p:cNvSpPr>
          <p:nvPr>
            <p:ph type="title"/>
          </p:nvPr>
        </p:nvSpPr>
        <p:spPr/>
        <p:txBody>
          <a:bodyPr/>
          <a:lstStyle/>
          <a:p>
            <a:r>
              <a:rPr lang="en-US" dirty="0" smtClean="0"/>
              <a:t>ESSA State Plan Title Programs Requirements</a:t>
            </a:r>
            <a:endParaRPr lang="en-US" dirty="0"/>
          </a:p>
        </p:txBody>
      </p:sp>
    </p:spTree>
    <p:extLst>
      <p:ext uri="{BB962C8B-B14F-4D97-AF65-F5344CB8AC3E}">
        <p14:creationId xmlns:p14="http://schemas.microsoft.com/office/powerpoint/2010/main" val="2504636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Goals of Grants </a:t>
            </a:r>
            <a:r>
              <a:rPr lang="en-US" dirty="0"/>
              <a:t>M</a:t>
            </a:r>
            <a:r>
              <a:rPr lang="en-US" dirty="0" smtClean="0"/>
              <a:t>anagement</a:t>
            </a:r>
          </a:p>
          <a:p>
            <a:pPr lvl="1">
              <a:buFont typeface="Wingdings" panose="05000000000000000000" pitchFamily="2" charset="2"/>
              <a:buChar char="§"/>
            </a:pPr>
            <a:r>
              <a:rPr lang="en-US" dirty="0" smtClean="0"/>
              <a:t>Maximize the impact of the grants on behalf of </a:t>
            </a:r>
            <a:r>
              <a:rPr lang="en-US" b="1" dirty="0" smtClean="0"/>
              <a:t>students</a:t>
            </a:r>
            <a:r>
              <a:rPr lang="en-US" dirty="0" smtClean="0"/>
              <a:t>, parents, and taxpayers</a:t>
            </a:r>
          </a:p>
          <a:p>
            <a:pPr lvl="1">
              <a:buFont typeface="Wingdings" panose="05000000000000000000" pitchFamily="2" charset="2"/>
              <a:buChar char="§"/>
            </a:pPr>
            <a:r>
              <a:rPr lang="en-US" dirty="0" smtClean="0"/>
              <a:t>Minimize the administrative burden of BOCES, school districts, and schools</a:t>
            </a:r>
          </a:p>
          <a:p>
            <a:pPr lvl="1">
              <a:buFont typeface="Wingdings" panose="05000000000000000000" pitchFamily="2" charset="2"/>
              <a:buChar char="§"/>
            </a:pPr>
            <a:r>
              <a:rPr lang="en-US" dirty="0"/>
              <a:t>B</a:t>
            </a:r>
            <a:r>
              <a:rPr lang="en-US" dirty="0" smtClean="0"/>
              <a:t>e </a:t>
            </a:r>
            <a:r>
              <a:rPr lang="en-US" dirty="0"/>
              <a:t>efficient, effective, frugal stewards of the funds</a:t>
            </a:r>
          </a:p>
          <a:p>
            <a:pPr lvl="1">
              <a:buFont typeface="Wingdings" panose="05000000000000000000" pitchFamily="2" charset="2"/>
              <a:buChar char="§"/>
            </a:pPr>
            <a:r>
              <a:rPr lang="en-US" dirty="0" smtClean="0"/>
              <a:t>To be </a:t>
            </a:r>
            <a:r>
              <a:rPr lang="en-US" b="1" dirty="0" smtClean="0"/>
              <a:t>informed consumers </a:t>
            </a:r>
            <a:r>
              <a:rPr lang="en-US" dirty="0" smtClean="0"/>
              <a:t>of the grants so that we not only understand the </a:t>
            </a:r>
            <a:r>
              <a:rPr lang="en-US" i="1" dirty="0" smtClean="0"/>
              <a:t>requirements</a:t>
            </a:r>
            <a:r>
              <a:rPr lang="en-US" dirty="0" smtClean="0"/>
              <a:t> of the grants, but understand the </a:t>
            </a:r>
            <a:r>
              <a:rPr lang="en-US" i="1" dirty="0" smtClean="0"/>
              <a:t>opportunities</a:t>
            </a:r>
            <a:r>
              <a:rPr lang="en-US" dirty="0" smtClean="0"/>
              <a:t> and </a:t>
            </a:r>
            <a:r>
              <a:rPr lang="en-US" i="1" dirty="0" smtClean="0"/>
              <a:t>flexibility </a:t>
            </a:r>
            <a:r>
              <a:rPr lang="en-US" dirty="0" smtClean="0"/>
              <a:t>afforded by the grants to improve students services</a:t>
            </a:r>
            <a:endParaRPr lang="en-US" dirty="0"/>
          </a:p>
          <a:p>
            <a:pPr lvl="1">
              <a:buFont typeface="Wingdings" panose="05000000000000000000" pitchFamily="2" charset="2"/>
              <a:buChar char="§"/>
            </a:pPr>
            <a:r>
              <a:rPr lang="en-US" dirty="0" smtClean="0"/>
              <a:t>Understand and meet legal requirements tied to the grants, work toward equitable opportunities for all students.</a:t>
            </a:r>
            <a:endParaRPr lang="en-US" dirty="0"/>
          </a:p>
        </p:txBody>
      </p:sp>
      <p:sp>
        <p:nvSpPr>
          <p:cNvPr id="3" name="Title 2"/>
          <p:cNvSpPr>
            <a:spLocks noGrp="1"/>
          </p:cNvSpPr>
          <p:nvPr>
            <p:ph type="title"/>
          </p:nvPr>
        </p:nvSpPr>
        <p:spPr/>
        <p:txBody>
          <a:bodyPr/>
          <a:lstStyle/>
          <a:p>
            <a:r>
              <a:rPr lang="en-US" dirty="0" smtClean="0"/>
              <a:t>Grants Management</a:t>
            </a:r>
            <a:endParaRPr lang="en-US" dirty="0"/>
          </a:p>
        </p:txBody>
      </p:sp>
    </p:spTree>
    <p:extLst>
      <p:ext uri="{BB962C8B-B14F-4D97-AF65-F5344CB8AC3E}">
        <p14:creationId xmlns:p14="http://schemas.microsoft.com/office/powerpoint/2010/main" val="996473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Three types of grants</a:t>
            </a:r>
          </a:p>
          <a:p>
            <a:pPr lvl="1">
              <a:buFont typeface="Wingdings" panose="05000000000000000000" pitchFamily="2" charset="2"/>
              <a:buChar char="§"/>
            </a:pPr>
            <a:r>
              <a:rPr lang="en-US" sz="2400" dirty="0" smtClean="0"/>
              <a:t>Competitive</a:t>
            </a:r>
          </a:p>
          <a:p>
            <a:pPr lvl="1">
              <a:buFont typeface="Wingdings" panose="05000000000000000000" pitchFamily="2" charset="2"/>
              <a:buChar char="§"/>
            </a:pPr>
            <a:r>
              <a:rPr lang="en-US" sz="2400" dirty="0" smtClean="0"/>
              <a:t>State-administered grants</a:t>
            </a:r>
          </a:p>
          <a:p>
            <a:pPr lvl="1">
              <a:buFont typeface="Wingdings" panose="05000000000000000000" pitchFamily="2" charset="2"/>
              <a:buChar char="§"/>
            </a:pPr>
            <a:r>
              <a:rPr lang="en-US" sz="2400" dirty="0" smtClean="0"/>
              <a:t>Formula grants</a:t>
            </a:r>
          </a:p>
          <a:p>
            <a:pPr marL="228600" lvl="1" indent="0">
              <a:buNone/>
            </a:pPr>
            <a:endParaRPr lang="en-US" dirty="0"/>
          </a:p>
        </p:txBody>
      </p:sp>
      <p:sp>
        <p:nvSpPr>
          <p:cNvPr id="3" name="Title 2"/>
          <p:cNvSpPr>
            <a:spLocks noGrp="1"/>
          </p:cNvSpPr>
          <p:nvPr>
            <p:ph type="title"/>
          </p:nvPr>
        </p:nvSpPr>
        <p:spPr/>
        <p:txBody>
          <a:bodyPr/>
          <a:lstStyle/>
          <a:p>
            <a:r>
              <a:rPr lang="en-US" dirty="0" smtClean="0"/>
              <a:t>Title Grant Programs</a:t>
            </a:r>
            <a:endParaRPr lang="en-US" dirty="0"/>
          </a:p>
        </p:txBody>
      </p:sp>
    </p:spTree>
    <p:extLst>
      <p:ext uri="{BB962C8B-B14F-4D97-AF65-F5344CB8AC3E}">
        <p14:creationId xmlns:p14="http://schemas.microsoft.com/office/powerpoint/2010/main" val="1504383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of these grants are intended to supplement and not supplant state and local effort and all have these basic components:</a:t>
            </a:r>
          </a:p>
          <a:p>
            <a:pPr lvl="1">
              <a:buFont typeface="Wingdings" panose="05000000000000000000" pitchFamily="2" charset="2"/>
              <a:buChar char="§"/>
            </a:pPr>
            <a:r>
              <a:rPr lang="en-US" sz="2000" dirty="0" smtClean="0"/>
              <a:t>Allocation/Award/Funding</a:t>
            </a:r>
          </a:p>
          <a:p>
            <a:pPr lvl="1">
              <a:buFont typeface="Wingdings" panose="05000000000000000000" pitchFamily="2" charset="2"/>
              <a:buChar char="§"/>
            </a:pPr>
            <a:r>
              <a:rPr lang="en-US" sz="2000" dirty="0" smtClean="0"/>
              <a:t>Assurances/Acceptance of funds</a:t>
            </a:r>
            <a:endParaRPr lang="en-US" sz="2000" dirty="0"/>
          </a:p>
          <a:p>
            <a:pPr lvl="1">
              <a:buFont typeface="Wingdings" panose="05000000000000000000" pitchFamily="2" charset="2"/>
              <a:buChar char="§"/>
            </a:pPr>
            <a:r>
              <a:rPr lang="en-US" sz="2000" dirty="0" smtClean="0"/>
              <a:t>Stakeholder Consultation</a:t>
            </a:r>
          </a:p>
          <a:p>
            <a:pPr lvl="1">
              <a:buFont typeface="Wingdings" panose="05000000000000000000" pitchFamily="2" charset="2"/>
              <a:buChar char="§"/>
            </a:pPr>
            <a:r>
              <a:rPr lang="en-US" sz="2000" dirty="0" smtClean="0"/>
              <a:t>Needs Assessment</a:t>
            </a:r>
          </a:p>
          <a:p>
            <a:pPr lvl="1">
              <a:buFont typeface="Wingdings" panose="05000000000000000000" pitchFamily="2" charset="2"/>
              <a:buChar char="§"/>
            </a:pPr>
            <a:r>
              <a:rPr lang="en-US" sz="2000" dirty="0" smtClean="0"/>
              <a:t>Plans/Applications/Proposals</a:t>
            </a:r>
          </a:p>
          <a:p>
            <a:pPr lvl="2">
              <a:buFont typeface="Wingdings" panose="05000000000000000000" pitchFamily="2" charset="2"/>
              <a:buChar char="§"/>
            </a:pPr>
            <a:r>
              <a:rPr lang="en-US" sz="1800" dirty="0" smtClean="0"/>
              <a:t>Program-specific Requirements, strategies, timelines</a:t>
            </a:r>
          </a:p>
          <a:p>
            <a:pPr lvl="1">
              <a:buFont typeface="Wingdings" panose="05000000000000000000" pitchFamily="2" charset="2"/>
              <a:buChar char="§"/>
            </a:pPr>
            <a:r>
              <a:rPr lang="en-US" sz="2000" dirty="0" smtClean="0"/>
              <a:t>Budget</a:t>
            </a:r>
          </a:p>
          <a:p>
            <a:pPr lvl="1">
              <a:buFont typeface="Wingdings" panose="05000000000000000000" pitchFamily="2" charset="2"/>
              <a:buChar char="§"/>
            </a:pPr>
            <a:r>
              <a:rPr lang="en-US" sz="2000" dirty="0" smtClean="0"/>
              <a:t>Monitoring</a:t>
            </a:r>
          </a:p>
          <a:p>
            <a:pPr lvl="1">
              <a:buFont typeface="Wingdings" panose="05000000000000000000" pitchFamily="2" charset="2"/>
              <a:buChar char="§"/>
            </a:pPr>
            <a:r>
              <a:rPr lang="en-US" sz="2000" dirty="0" smtClean="0"/>
              <a:t>Reporting and Program Evaluation</a:t>
            </a:r>
          </a:p>
          <a:p>
            <a:pPr lvl="1">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smtClean="0"/>
              <a:t>Title Programs</a:t>
            </a:r>
            <a:endParaRPr lang="en-US" dirty="0"/>
          </a:p>
        </p:txBody>
      </p:sp>
    </p:spTree>
    <p:extLst>
      <p:ext uri="{BB962C8B-B14F-4D97-AF65-F5344CB8AC3E}">
        <p14:creationId xmlns:p14="http://schemas.microsoft.com/office/powerpoint/2010/main" val="662404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Although not necessarily </a:t>
            </a:r>
            <a:r>
              <a:rPr lang="en-US" dirty="0" smtClean="0">
                <a:solidFill>
                  <a:srgbClr val="FF0000"/>
                </a:solidFill>
              </a:rPr>
              <a:t>new</a:t>
            </a:r>
            <a:r>
              <a:rPr lang="en-US" dirty="0" smtClean="0"/>
              <a:t>, these themes cut across the allowable use of ESSA Title program funds:</a:t>
            </a:r>
          </a:p>
          <a:p>
            <a:pPr lvl="1">
              <a:buFont typeface="Wingdings" panose="05000000000000000000" pitchFamily="2" charset="2"/>
              <a:buChar char="§"/>
            </a:pPr>
            <a:r>
              <a:rPr lang="en-US" dirty="0" smtClean="0"/>
              <a:t>Career and Technical Education</a:t>
            </a:r>
          </a:p>
          <a:p>
            <a:pPr lvl="1">
              <a:buFont typeface="Wingdings" panose="05000000000000000000" pitchFamily="2" charset="2"/>
              <a:buChar char="§"/>
            </a:pPr>
            <a:r>
              <a:rPr lang="en-US" dirty="0" smtClean="0"/>
              <a:t>Early Learning</a:t>
            </a:r>
          </a:p>
          <a:p>
            <a:pPr lvl="1">
              <a:buFont typeface="Wingdings" panose="05000000000000000000" pitchFamily="2" charset="2"/>
              <a:buChar char="§"/>
            </a:pPr>
            <a:r>
              <a:rPr lang="en-US" dirty="0" smtClean="0"/>
              <a:t>Healthy Students</a:t>
            </a:r>
          </a:p>
          <a:p>
            <a:pPr lvl="1">
              <a:buFont typeface="Wingdings" panose="05000000000000000000" pitchFamily="2" charset="2"/>
              <a:buChar char="§"/>
            </a:pPr>
            <a:r>
              <a:rPr lang="en-US" dirty="0" smtClean="0"/>
              <a:t>Well-rounded Education</a:t>
            </a:r>
          </a:p>
          <a:p>
            <a:pPr lvl="1">
              <a:buFont typeface="Wingdings" panose="05000000000000000000" pitchFamily="2" charset="2"/>
              <a:buChar char="§"/>
            </a:pPr>
            <a:r>
              <a:rPr lang="en-US" dirty="0" smtClean="0"/>
              <a:t>Supports for Teachers</a:t>
            </a:r>
          </a:p>
          <a:p>
            <a:pPr lvl="1">
              <a:buFont typeface="Wingdings" panose="05000000000000000000" pitchFamily="2" charset="2"/>
              <a:buChar char="§"/>
            </a:pPr>
            <a:r>
              <a:rPr lang="en-US" dirty="0" smtClean="0"/>
              <a:t>Supports for Students</a:t>
            </a:r>
          </a:p>
          <a:p>
            <a:pPr lvl="1">
              <a:buFont typeface="Wingdings" panose="05000000000000000000" pitchFamily="2" charset="2"/>
              <a:buChar char="§"/>
            </a:pPr>
            <a:endParaRPr lang="en-US" sz="1800" dirty="0"/>
          </a:p>
          <a:p>
            <a:pPr>
              <a:buFont typeface="Wingdings" panose="05000000000000000000" pitchFamily="2" charset="2"/>
              <a:buChar char="§"/>
            </a:pPr>
            <a:r>
              <a:rPr lang="en-US" dirty="0" smtClean="0"/>
              <a:t>Need to reflect these themes in our applications and guidance materials. </a:t>
            </a:r>
          </a:p>
          <a:p>
            <a:endParaRPr lang="en-US" dirty="0"/>
          </a:p>
        </p:txBody>
      </p:sp>
      <p:sp>
        <p:nvSpPr>
          <p:cNvPr id="3" name="Title 2"/>
          <p:cNvSpPr>
            <a:spLocks noGrp="1"/>
          </p:cNvSpPr>
          <p:nvPr>
            <p:ph type="title"/>
          </p:nvPr>
        </p:nvSpPr>
        <p:spPr/>
        <p:txBody>
          <a:bodyPr/>
          <a:lstStyle/>
          <a:p>
            <a:r>
              <a:rPr lang="en-US" dirty="0" smtClean="0"/>
              <a:t>ESSA Themes</a:t>
            </a:r>
            <a:endParaRPr lang="en-US" dirty="0"/>
          </a:p>
        </p:txBody>
      </p:sp>
    </p:spTree>
    <p:extLst>
      <p:ext uri="{BB962C8B-B14F-4D97-AF65-F5344CB8AC3E}">
        <p14:creationId xmlns:p14="http://schemas.microsoft.com/office/powerpoint/2010/main" val="620412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Competitive</a:t>
            </a:r>
            <a:r>
              <a:rPr lang="en-US" dirty="0" smtClean="0"/>
              <a:t> Title Programs</a:t>
            </a:r>
            <a:endParaRPr lang="en-US" dirty="0"/>
          </a:p>
        </p:txBody>
      </p:sp>
    </p:spTree>
    <p:extLst>
      <p:ext uri="{BB962C8B-B14F-4D97-AF65-F5344CB8AC3E}">
        <p14:creationId xmlns:p14="http://schemas.microsoft.com/office/powerpoint/2010/main" val="31428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Competitive Grant</a:t>
            </a:r>
            <a:br>
              <a:rPr lang="en-US" dirty="0" smtClean="0"/>
            </a:br>
            <a:r>
              <a:rPr lang="en-US" dirty="0" smtClean="0"/>
              <a:t>Application Process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662266109"/>
              </p:ext>
            </p:extLst>
          </p:nvPr>
        </p:nvGraphicFramePr>
        <p:xfrm>
          <a:off x="457201" y="1744926"/>
          <a:ext cx="8185976" cy="4596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073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Competitive Grant</a:t>
            </a:r>
            <a:br>
              <a:rPr lang="en-US" dirty="0" smtClean="0"/>
            </a:br>
            <a:r>
              <a:rPr lang="en-US" dirty="0" smtClean="0"/>
              <a:t>Review Process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5181145"/>
              </p:ext>
            </p:extLst>
          </p:nvPr>
        </p:nvGraphicFramePr>
        <p:xfrm>
          <a:off x="457200" y="1744926"/>
          <a:ext cx="8185976" cy="4695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441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an equitable and defensible process for administering grants.</a:t>
            </a:r>
          </a:p>
          <a:p>
            <a:r>
              <a:rPr lang="en-US" dirty="0" smtClean="0"/>
              <a:t>Leverage resources and funding to create maximum impact for the field and positive student outcomes.</a:t>
            </a:r>
          </a:p>
          <a:p>
            <a:r>
              <a:rPr lang="en-US" dirty="0" smtClean="0"/>
              <a:t>Grant Program Implementation</a:t>
            </a:r>
          </a:p>
          <a:p>
            <a:pPr lvl="1"/>
            <a:r>
              <a:rPr lang="en-US" dirty="0" smtClean="0"/>
              <a:t>Create efficiency for grant management and minimize administrative burden to the field</a:t>
            </a:r>
          </a:p>
          <a:p>
            <a:pPr lvl="1"/>
            <a:r>
              <a:rPr lang="en-US" dirty="0" smtClean="0"/>
              <a:t>Ensure federal compliance </a:t>
            </a:r>
          </a:p>
          <a:p>
            <a:pPr lvl="1"/>
            <a:r>
              <a:rPr lang="en-US" dirty="0"/>
              <a:t>P</a:t>
            </a:r>
            <a:r>
              <a:rPr lang="en-US" dirty="0" smtClean="0"/>
              <a:t>rovide evaluation to ensure quality programs that result in student success.</a:t>
            </a:r>
            <a:endParaRPr lang="en-US" dirty="0"/>
          </a:p>
        </p:txBody>
      </p:sp>
      <p:sp>
        <p:nvSpPr>
          <p:cNvPr id="3" name="Title 2"/>
          <p:cNvSpPr>
            <a:spLocks noGrp="1"/>
          </p:cNvSpPr>
          <p:nvPr>
            <p:ph type="title"/>
          </p:nvPr>
        </p:nvSpPr>
        <p:spPr>
          <a:xfrm>
            <a:off x="381000" y="498722"/>
            <a:ext cx="8381260" cy="1054394"/>
          </a:xfrm>
        </p:spPr>
        <p:txBody>
          <a:bodyPr/>
          <a:lstStyle/>
          <a:p>
            <a:r>
              <a:rPr lang="en-US" dirty="0" smtClean="0"/>
              <a:t>Guiding Principles for Competitive Grant Management</a:t>
            </a:r>
            <a:r>
              <a:rPr lang="en-US" dirty="0"/>
              <a:t>	</a:t>
            </a:r>
          </a:p>
        </p:txBody>
      </p:sp>
    </p:spTree>
    <p:extLst>
      <p:ext uri="{BB962C8B-B14F-4D97-AF65-F5344CB8AC3E}">
        <p14:creationId xmlns:p14="http://schemas.microsoft.com/office/powerpoint/2010/main" val="3598715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Full-day grant writing trainings throughout state (close to 150 participants trained):</a:t>
            </a:r>
          </a:p>
          <a:p>
            <a:pPr lvl="1"/>
            <a:r>
              <a:rPr lang="en-US" dirty="0" smtClean="0"/>
              <a:t>2015:  Alamosa, Colorado Springs, Denver, Castle Rock, Grand Junction, Greeley, Limon and Steamboat Springs</a:t>
            </a:r>
          </a:p>
          <a:p>
            <a:pPr lvl="1"/>
            <a:endParaRPr lang="en-US" dirty="0"/>
          </a:p>
          <a:p>
            <a:pPr lvl="1"/>
            <a:r>
              <a:rPr lang="en-US" dirty="0" smtClean="0"/>
              <a:t>2016:  Colorado Springs, Greeley, Leadville, Lamar, Denver</a:t>
            </a:r>
          </a:p>
          <a:p>
            <a:pPr lvl="1"/>
            <a:endParaRPr lang="en-US" dirty="0"/>
          </a:p>
          <a:p>
            <a:r>
              <a:rPr lang="en-US" dirty="0" smtClean="0"/>
              <a:t>CGA </a:t>
            </a:r>
            <a:r>
              <a:rPr lang="en-US" dirty="0"/>
              <a:t>Grants Forecast:</a:t>
            </a:r>
            <a:br>
              <a:rPr lang="en-US" dirty="0"/>
            </a:br>
            <a:r>
              <a:rPr lang="en-US" dirty="0"/>
              <a:t>(</a:t>
            </a:r>
            <a:r>
              <a:rPr lang="en-US" dirty="0">
                <a:hlinkClick r:id="rId2"/>
              </a:rPr>
              <a:t>http://</a:t>
            </a:r>
            <a:r>
              <a:rPr lang="en-US" dirty="0" smtClean="0">
                <a:hlinkClick r:id="rId2"/>
              </a:rPr>
              <a:t>www.cde.state.co.us/cdeawards/cga_grantsforecast</a:t>
            </a:r>
            <a:r>
              <a:rPr lang="en-US" dirty="0" smtClean="0"/>
              <a:t>)</a:t>
            </a:r>
          </a:p>
          <a:p>
            <a:pPr marL="365760" lvl="1" indent="0">
              <a:buNone/>
            </a:pPr>
            <a:endParaRPr lang="en-US" dirty="0"/>
          </a:p>
          <a:p>
            <a:pPr marL="365760" lvl="1" indent="0">
              <a:buNone/>
            </a:pPr>
            <a:r>
              <a:rPr lang="en-US" b="1" dirty="0" smtClean="0"/>
              <a:t>Purpose:  </a:t>
            </a:r>
            <a:r>
              <a:rPr lang="en-US" dirty="0" smtClean="0"/>
              <a:t>Ensure quality and equity in use of funds</a:t>
            </a:r>
            <a:endParaRPr lang="en-US" dirty="0"/>
          </a:p>
        </p:txBody>
      </p:sp>
      <p:sp>
        <p:nvSpPr>
          <p:cNvPr id="3" name="Title 2"/>
          <p:cNvSpPr>
            <a:spLocks noGrp="1"/>
          </p:cNvSpPr>
          <p:nvPr>
            <p:ph type="title"/>
          </p:nvPr>
        </p:nvSpPr>
        <p:spPr/>
        <p:txBody>
          <a:bodyPr/>
          <a:lstStyle/>
          <a:p>
            <a:r>
              <a:rPr lang="en-US" dirty="0" smtClean="0"/>
              <a:t>General Technical Assistance and Support</a:t>
            </a:r>
            <a:endParaRPr lang="en-US" dirty="0"/>
          </a:p>
        </p:txBody>
      </p:sp>
    </p:spTree>
    <p:extLst>
      <p:ext uri="{BB962C8B-B14F-4D97-AF65-F5344CB8AC3E}">
        <p14:creationId xmlns:p14="http://schemas.microsoft.com/office/powerpoint/2010/main" val="3765424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About the </a:t>
            </a:r>
            <a:br>
              <a:rPr lang="en-US" dirty="0" smtClean="0"/>
            </a:br>
            <a:r>
              <a:rPr lang="en-US" dirty="0" smtClean="0"/>
              <a:t>Standards Spoke Committee</a:t>
            </a:r>
            <a:endParaRPr lang="en-US" dirty="0"/>
          </a:p>
        </p:txBody>
      </p:sp>
    </p:spTree>
    <p:extLst>
      <p:ext uri="{BB962C8B-B14F-4D97-AF65-F5344CB8AC3E}">
        <p14:creationId xmlns:p14="http://schemas.microsoft.com/office/powerpoint/2010/main" val="1014478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6884" y="1672389"/>
            <a:ext cx="7712242" cy="4095242"/>
          </a:xfrm>
        </p:spPr>
        <p:txBody>
          <a:bodyPr>
            <a:noAutofit/>
          </a:bodyPr>
          <a:lstStyle/>
          <a:p>
            <a:pPr marL="60325" indent="-15875">
              <a:spcBef>
                <a:spcPts val="0"/>
              </a:spcBef>
              <a:buNone/>
            </a:pPr>
            <a:r>
              <a:rPr lang="en-US" sz="2600" b="1" dirty="0">
                <a:solidFill>
                  <a:schemeClr val="tx1"/>
                </a:solidFill>
              </a:rPr>
              <a:t>Average success rate for a </a:t>
            </a:r>
            <a:r>
              <a:rPr lang="en-US" sz="2600" b="1" dirty="0" smtClean="0">
                <a:solidFill>
                  <a:schemeClr val="tx1"/>
                </a:solidFill>
              </a:rPr>
              <a:t>grantee: </a:t>
            </a:r>
            <a:r>
              <a:rPr lang="en-US" sz="3200" b="1" dirty="0" smtClean="0">
                <a:solidFill>
                  <a:schemeClr val="accent6"/>
                </a:solidFill>
              </a:rPr>
              <a:t>76% </a:t>
            </a:r>
            <a:endParaRPr lang="en-US" sz="2600" b="1" dirty="0" smtClean="0">
              <a:solidFill>
                <a:schemeClr val="accent6"/>
              </a:solidFill>
            </a:endParaRPr>
          </a:p>
          <a:p>
            <a:pPr marL="60325" indent="-15875">
              <a:spcBef>
                <a:spcPts val="0"/>
              </a:spcBef>
              <a:buNone/>
            </a:pPr>
            <a:r>
              <a:rPr lang="en-US" sz="2000" b="1" dirty="0" smtClean="0">
                <a:solidFill>
                  <a:schemeClr val="tx1"/>
                </a:solidFill>
              </a:rPr>
              <a:t> </a:t>
            </a:r>
          </a:p>
          <a:p>
            <a:pPr marL="60325" indent="-15875">
              <a:spcBef>
                <a:spcPts val="0"/>
              </a:spcBef>
              <a:buNone/>
            </a:pPr>
            <a:r>
              <a:rPr lang="en-US" sz="2600" dirty="0" smtClean="0">
                <a:solidFill>
                  <a:schemeClr val="tx1"/>
                </a:solidFill>
              </a:rPr>
              <a:t>Average success rate for a rural grantee: </a:t>
            </a:r>
            <a:r>
              <a:rPr lang="en-US" sz="3200" dirty="0" smtClean="0">
                <a:solidFill>
                  <a:schemeClr val="accent6"/>
                </a:solidFill>
              </a:rPr>
              <a:t>82% </a:t>
            </a:r>
            <a:endParaRPr lang="en-US" sz="2600" dirty="0" smtClean="0">
              <a:solidFill>
                <a:schemeClr val="accent6"/>
              </a:solidFill>
            </a:endParaRPr>
          </a:p>
          <a:p>
            <a:pPr marL="60325" indent="-15875">
              <a:spcBef>
                <a:spcPts val="0"/>
              </a:spcBef>
              <a:buNone/>
            </a:pPr>
            <a:r>
              <a:rPr lang="en-US" sz="2000" b="1" dirty="0" smtClean="0">
                <a:solidFill>
                  <a:schemeClr val="tx1"/>
                </a:solidFill>
              </a:rPr>
              <a:t> </a:t>
            </a:r>
            <a:endParaRPr lang="en-US" sz="2000" b="1" dirty="0">
              <a:solidFill>
                <a:schemeClr val="tx1"/>
              </a:solidFill>
            </a:endParaRPr>
          </a:p>
          <a:p>
            <a:pPr marL="60325" indent="-15875">
              <a:spcBef>
                <a:spcPts val="0"/>
              </a:spcBef>
              <a:buNone/>
            </a:pPr>
            <a:r>
              <a:rPr lang="en-US" sz="2600" dirty="0" smtClean="0"/>
              <a:t>Grantees with a </a:t>
            </a:r>
            <a:r>
              <a:rPr lang="en-US" sz="2600" dirty="0" smtClean="0">
                <a:solidFill>
                  <a:srgbClr val="00B050"/>
                </a:solidFill>
              </a:rPr>
              <a:t>100% </a:t>
            </a:r>
            <a:r>
              <a:rPr lang="en-US" sz="2600" dirty="0" smtClean="0"/>
              <a:t>success rate:  </a:t>
            </a:r>
            <a:r>
              <a:rPr lang="en-US" sz="3200" dirty="0" smtClean="0">
                <a:solidFill>
                  <a:schemeClr val="accent3"/>
                </a:solidFill>
              </a:rPr>
              <a:t>65%</a:t>
            </a:r>
            <a:r>
              <a:rPr lang="en-US" sz="2600" dirty="0" smtClean="0"/>
              <a:t/>
            </a:r>
            <a:br>
              <a:rPr lang="en-US" sz="2600" dirty="0" smtClean="0"/>
            </a:br>
            <a:r>
              <a:rPr lang="en-US" sz="2000" dirty="0" smtClean="0"/>
              <a:t> </a:t>
            </a:r>
          </a:p>
          <a:p>
            <a:pPr marL="60325" indent="-15875">
              <a:spcBef>
                <a:spcPts val="0"/>
              </a:spcBef>
              <a:buNone/>
            </a:pPr>
            <a:r>
              <a:rPr lang="en-US" sz="2600" dirty="0" smtClean="0"/>
              <a:t>Rural grantees with a </a:t>
            </a:r>
            <a:r>
              <a:rPr lang="en-US" sz="2600" dirty="0" smtClean="0">
                <a:solidFill>
                  <a:srgbClr val="00B050"/>
                </a:solidFill>
              </a:rPr>
              <a:t>100% </a:t>
            </a:r>
            <a:r>
              <a:rPr lang="en-US" sz="2600" dirty="0" smtClean="0"/>
              <a:t>success rate: </a:t>
            </a:r>
            <a:r>
              <a:rPr lang="en-US" sz="3200" dirty="0" smtClean="0">
                <a:solidFill>
                  <a:schemeClr val="accent3"/>
                </a:solidFill>
              </a:rPr>
              <a:t>76%</a:t>
            </a:r>
          </a:p>
          <a:p>
            <a:pPr marL="60325" indent="-15875">
              <a:spcBef>
                <a:spcPts val="0"/>
              </a:spcBef>
              <a:buNone/>
            </a:pPr>
            <a:r>
              <a:rPr lang="en-US" sz="2000" dirty="0" smtClean="0"/>
              <a:t>  </a:t>
            </a:r>
          </a:p>
          <a:p>
            <a:pPr marL="60325" indent="-15875">
              <a:spcBef>
                <a:spcPts val="0"/>
              </a:spcBef>
              <a:buNone/>
            </a:pPr>
            <a:r>
              <a:rPr lang="en-US" sz="2600" dirty="0" smtClean="0"/>
              <a:t>Average </a:t>
            </a:r>
            <a:r>
              <a:rPr lang="en-US" sz="2600" dirty="0"/>
              <a:t>number of applications per </a:t>
            </a:r>
            <a:r>
              <a:rPr lang="en-US" sz="2600" dirty="0" smtClean="0"/>
              <a:t>grant: </a:t>
            </a:r>
            <a:r>
              <a:rPr lang="en-US" sz="3200" dirty="0" smtClean="0">
                <a:solidFill>
                  <a:schemeClr val="accent4"/>
                </a:solidFill>
              </a:rPr>
              <a:t>12</a:t>
            </a:r>
            <a:endParaRPr lang="en-US" sz="2600" dirty="0" smtClean="0">
              <a:solidFill>
                <a:schemeClr val="accent4"/>
              </a:solidFill>
            </a:endParaRPr>
          </a:p>
          <a:p>
            <a:pPr marL="60325" indent="-15875">
              <a:spcBef>
                <a:spcPts val="0"/>
              </a:spcBef>
              <a:buNone/>
            </a:pPr>
            <a:r>
              <a:rPr lang="en-US" sz="2000" dirty="0" smtClean="0"/>
              <a:t> </a:t>
            </a:r>
            <a:endParaRPr lang="en-US" sz="2000" dirty="0"/>
          </a:p>
          <a:p>
            <a:pPr marL="60325" indent="-15875">
              <a:spcBef>
                <a:spcPts val="0"/>
              </a:spcBef>
              <a:buNone/>
            </a:pPr>
            <a:r>
              <a:rPr lang="en-US" sz="2600" dirty="0" smtClean="0"/>
              <a:t>Median award amount for all applicants: </a:t>
            </a:r>
            <a:r>
              <a:rPr lang="en-US" sz="3200" dirty="0">
                <a:solidFill>
                  <a:schemeClr val="accent5"/>
                </a:solidFill>
              </a:rPr>
              <a:t>~$125,000</a:t>
            </a:r>
          </a:p>
          <a:p>
            <a:pPr marL="60325" indent="-15875">
              <a:spcBef>
                <a:spcPts val="0"/>
              </a:spcBef>
              <a:buNone/>
            </a:pPr>
            <a:endParaRPr lang="en-US" sz="2600" dirty="0" smtClean="0"/>
          </a:p>
        </p:txBody>
      </p:sp>
      <p:sp>
        <p:nvSpPr>
          <p:cNvPr id="2" name="Title 1"/>
          <p:cNvSpPr>
            <a:spLocks noGrp="1"/>
          </p:cNvSpPr>
          <p:nvPr>
            <p:ph type="title"/>
          </p:nvPr>
        </p:nvSpPr>
        <p:spPr>
          <a:xfrm>
            <a:off x="1" y="8709"/>
            <a:ext cx="9144000" cy="1576251"/>
          </a:xfrm>
        </p:spPr>
        <p:txBody>
          <a:bodyPr>
            <a:normAutofit/>
          </a:bodyPr>
          <a:lstStyle/>
          <a:p>
            <a:r>
              <a:rPr lang="en-US" dirty="0" smtClean="0"/>
              <a:t>CDE Competitive Grant funding </a:t>
            </a:r>
            <a:r>
              <a:rPr lang="en-US" i="1" dirty="0" smtClean="0"/>
              <a:t>at a glance</a:t>
            </a:r>
            <a:endParaRPr lang="en-US" i="1" dirty="0"/>
          </a:p>
        </p:txBody>
      </p:sp>
      <p:sp>
        <p:nvSpPr>
          <p:cNvPr id="3" name="TextBox 2"/>
          <p:cNvSpPr txBox="1"/>
          <p:nvPr/>
        </p:nvSpPr>
        <p:spPr>
          <a:xfrm>
            <a:off x="336884" y="6312814"/>
            <a:ext cx="6003757" cy="372979"/>
          </a:xfrm>
          <a:prstGeom prst="rect">
            <a:avLst/>
          </a:prstGeom>
          <a:noFill/>
        </p:spPr>
        <p:txBody>
          <a:bodyPr wrap="square" rtlCol="0">
            <a:spAutoFit/>
          </a:bodyPr>
          <a:lstStyle/>
          <a:p>
            <a:r>
              <a:rPr lang="en-US" dirty="0" smtClean="0"/>
              <a:t>*All data based on FY2014-15 funding opportunities.</a:t>
            </a:r>
            <a:endParaRPr lang="en-US" dirty="0"/>
          </a:p>
        </p:txBody>
      </p:sp>
    </p:spTree>
    <p:extLst>
      <p:ext uri="{BB962C8B-B14F-4D97-AF65-F5344CB8AC3E}">
        <p14:creationId xmlns:p14="http://schemas.microsoft.com/office/powerpoint/2010/main" val="389273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057901" cy="4407408"/>
          </a:xfrm>
        </p:spPr>
        <p:txBody>
          <a:bodyPr/>
          <a:lstStyle/>
          <a:p>
            <a:pPr lvl="0"/>
            <a:r>
              <a:rPr lang="en-US" dirty="0" smtClean="0"/>
              <a:t>Title </a:t>
            </a:r>
            <a:r>
              <a:rPr lang="en-US" dirty="0"/>
              <a:t>IV, Part B of </a:t>
            </a:r>
            <a:r>
              <a:rPr lang="en-US" dirty="0" smtClean="0"/>
              <a:t>ESSA</a:t>
            </a:r>
          </a:p>
          <a:p>
            <a:r>
              <a:rPr lang="en-US" sz="2200" dirty="0" smtClean="0"/>
              <a:t>Creates </a:t>
            </a:r>
            <a:r>
              <a:rPr lang="en-US" sz="2200" dirty="0"/>
              <a:t>community learning </a:t>
            </a:r>
            <a:r>
              <a:rPr lang="en-US" sz="2200" dirty="0" smtClean="0"/>
              <a:t>centers</a:t>
            </a:r>
          </a:p>
          <a:p>
            <a:r>
              <a:rPr lang="en-US" sz="2200" dirty="0" smtClean="0"/>
              <a:t>Provides </a:t>
            </a:r>
            <a:r>
              <a:rPr lang="en-US" sz="2200" dirty="0"/>
              <a:t>academic enrichment opportunities </a:t>
            </a:r>
            <a:r>
              <a:rPr lang="en-US" sz="2200" dirty="0" smtClean="0"/>
              <a:t>during </a:t>
            </a:r>
            <a:r>
              <a:rPr lang="en-US" sz="2200" dirty="0"/>
              <a:t>non-school hours or periods when school is not in session</a:t>
            </a:r>
          </a:p>
          <a:p>
            <a:r>
              <a:rPr lang="en-US" sz="2200" dirty="0"/>
              <a:t>Offers broad array of activities and programming </a:t>
            </a:r>
            <a:r>
              <a:rPr lang="en-US" sz="2200" dirty="0" smtClean="0"/>
              <a:t>aligned with </a:t>
            </a:r>
            <a:r>
              <a:rPr lang="en-US" sz="2200" dirty="0"/>
              <a:t>challenging S</a:t>
            </a:r>
            <a:r>
              <a:rPr lang="en-US" sz="2200" dirty="0" smtClean="0"/>
              <a:t>tate </a:t>
            </a:r>
            <a:r>
              <a:rPr lang="en-US" sz="2200" dirty="0"/>
              <a:t>academic </a:t>
            </a:r>
            <a:r>
              <a:rPr lang="en-US" sz="2200" dirty="0" smtClean="0"/>
              <a:t>standards</a:t>
            </a:r>
            <a:endParaRPr lang="en-US" sz="2200" dirty="0"/>
          </a:p>
          <a:p>
            <a:r>
              <a:rPr lang="en-US" sz="2200" dirty="0" smtClean="0"/>
              <a:t>Provides literacy and educational services to the families of participating students</a:t>
            </a:r>
            <a:endParaRPr lang="en-US" sz="2000" b="0" dirty="0" smtClean="0"/>
          </a:p>
          <a:p>
            <a:r>
              <a:rPr lang="en-US" sz="2200" dirty="0" smtClean="0"/>
              <a:t>Serves students that attend high-poverty</a:t>
            </a:r>
            <a:r>
              <a:rPr lang="en-US" sz="2200" dirty="0"/>
              <a:t>, low-performing K-12 </a:t>
            </a:r>
            <a:r>
              <a:rPr lang="en-US" sz="2200" dirty="0" smtClean="0"/>
              <a:t>schools.</a:t>
            </a:r>
            <a:endParaRPr lang="en-US" sz="2200" dirty="0"/>
          </a:p>
          <a:p>
            <a:endParaRPr lang="en-US" sz="2200" dirty="0" smtClean="0"/>
          </a:p>
          <a:p>
            <a:pPr lvl="0"/>
            <a:endParaRPr lang="en-US" dirty="0"/>
          </a:p>
          <a:p>
            <a:pPr marL="45720" indent="0">
              <a:buNone/>
            </a:pPr>
            <a:endParaRPr lang="en-US" dirty="0"/>
          </a:p>
        </p:txBody>
      </p:sp>
      <p:sp>
        <p:nvSpPr>
          <p:cNvPr id="3" name="Title 2"/>
          <p:cNvSpPr>
            <a:spLocks noGrp="1"/>
          </p:cNvSpPr>
          <p:nvPr>
            <p:ph type="title"/>
          </p:nvPr>
        </p:nvSpPr>
        <p:spPr/>
        <p:txBody>
          <a:bodyPr/>
          <a:lstStyle/>
          <a:p>
            <a:r>
              <a:rPr lang="en-US" sz="2500" dirty="0" smtClean="0"/>
              <a:t>21</a:t>
            </a:r>
            <a:r>
              <a:rPr lang="en-US" sz="2500" baseline="30000" dirty="0" smtClean="0"/>
              <a:t>st</a:t>
            </a:r>
            <a:r>
              <a:rPr lang="en-US" sz="2500" dirty="0" smtClean="0"/>
              <a:t> Century Community Learning Centers Grant Program (21</a:t>
            </a:r>
            <a:r>
              <a:rPr lang="en-US" sz="2500" baseline="30000" dirty="0" smtClean="0"/>
              <a:t>st</a:t>
            </a:r>
            <a:r>
              <a:rPr lang="en-US" sz="2500" dirty="0" smtClean="0"/>
              <a:t> CCLC)</a:t>
            </a:r>
            <a:endParaRPr lang="en-US" sz="2500" dirty="0"/>
          </a:p>
        </p:txBody>
      </p:sp>
      <p:pic>
        <p:nvPicPr>
          <p:cNvPr id="7" name="Content Placeholder 8" descr="21cclc-logo-jpg.jpg"/>
          <p:cNvPicPr>
            <a:picLocks noChangeAspect="1"/>
          </p:cNvPicPr>
          <p:nvPr/>
        </p:nvPicPr>
        <p:blipFill>
          <a:blip r:embed="rId2" cstate="print"/>
          <a:srcRect t="13744"/>
          <a:stretch>
            <a:fillRect/>
          </a:stretch>
        </p:blipFill>
        <p:spPr>
          <a:xfrm>
            <a:off x="6717865" y="2214371"/>
            <a:ext cx="2072970" cy="2133600"/>
          </a:xfrm>
          <a:prstGeom prst="roundRect">
            <a:avLst>
              <a:gd name="adj" fmla="val 1234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31161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8" y="1719072"/>
            <a:ext cx="3961767" cy="4407408"/>
          </a:xfrm>
        </p:spPr>
        <p:style>
          <a:lnRef idx="2">
            <a:schemeClr val="accent6"/>
          </a:lnRef>
          <a:fillRef idx="1">
            <a:schemeClr val="lt1"/>
          </a:fillRef>
          <a:effectRef idx="0">
            <a:schemeClr val="accent6"/>
          </a:effectRef>
          <a:fontRef idx="minor">
            <a:schemeClr val="dk1"/>
          </a:fontRef>
        </p:style>
        <p:txBody>
          <a:bodyPr/>
          <a:lstStyle/>
          <a:p>
            <a:pPr>
              <a:spcBef>
                <a:spcPts val="300"/>
              </a:spcBef>
              <a:spcAft>
                <a:spcPts val="300"/>
              </a:spcAft>
            </a:pPr>
            <a:r>
              <a:rPr lang="en-US" sz="2200" dirty="0"/>
              <a:t>F</a:t>
            </a:r>
            <a:r>
              <a:rPr lang="en-US" sz="2200" dirty="0" smtClean="0"/>
              <a:t>Y16-17 Funding:  Colorado </a:t>
            </a:r>
            <a:r>
              <a:rPr lang="en-US" sz="2200" dirty="0"/>
              <a:t>received $11.58 million</a:t>
            </a:r>
          </a:p>
          <a:p>
            <a:pPr>
              <a:spcBef>
                <a:spcPts val="300"/>
              </a:spcBef>
              <a:spcAft>
                <a:spcPts val="300"/>
              </a:spcAft>
            </a:pPr>
            <a:r>
              <a:rPr lang="en-US" sz="2200" dirty="0"/>
              <a:t>Colorado currently has two grant cohorts with 55 grantees running 105 centers </a:t>
            </a:r>
          </a:p>
          <a:p>
            <a:pPr>
              <a:spcBef>
                <a:spcPts val="300"/>
              </a:spcBef>
              <a:spcAft>
                <a:spcPts val="300"/>
              </a:spcAft>
            </a:pPr>
            <a:r>
              <a:rPr lang="en-US" sz="2200" dirty="0" smtClean="0"/>
              <a:t>Average </a:t>
            </a:r>
            <a:r>
              <a:rPr lang="en-US" sz="2200" dirty="0"/>
              <a:t>grant </a:t>
            </a:r>
            <a:r>
              <a:rPr lang="en-US" sz="2200" dirty="0" smtClean="0"/>
              <a:t>size:  </a:t>
            </a:r>
            <a:r>
              <a:rPr lang="en-US" sz="2200" dirty="0"/>
              <a:t>$192,111</a:t>
            </a:r>
          </a:p>
          <a:p>
            <a:pPr>
              <a:spcBef>
                <a:spcPts val="300"/>
              </a:spcBef>
              <a:spcAft>
                <a:spcPts val="300"/>
              </a:spcAft>
            </a:pPr>
            <a:r>
              <a:rPr lang="en-US" sz="2200" dirty="0"/>
              <a:t>Grant cycle:  </a:t>
            </a:r>
            <a:r>
              <a:rPr lang="en-US" sz="2200" dirty="0" smtClean="0"/>
              <a:t>5-year grant cohorts</a:t>
            </a:r>
            <a:endParaRPr lang="en-US" sz="2200" dirty="0"/>
          </a:p>
          <a:p>
            <a:pPr>
              <a:spcBef>
                <a:spcPts val="300"/>
              </a:spcBef>
              <a:spcAft>
                <a:spcPts val="300"/>
              </a:spcAft>
            </a:pPr>
            <a:r>
              <a:rPr lang="en-US" sz="2200" dirty="0" smtClean="0"/>
              <a:t>ESSA </a:t>
            </a:r>
            <a:r>
              <a:rPr lang="en-US" sz="2200" dirty="0"/>
              <a:t>sets the minimum grant award at $50,000 </a:t>
            </a:r>
          </a:p>
          <a:p>
            <a:pPr>
              <a:spcAft>
                <a:spcPts val="600"/>
              </a:spcAft>
            </a:pPr>
            <a:endParaRPr lang="en-US" sz="2200" dirty="0"/>
          </a:p>
          <a:p>
            <a:endParaRPr lang="en-US" dirty="0"/>
          </a:p>
        </p:txBody>
      </p:sp>
      <p:sp>
        <p:nvSpPr>
          <p:cNvPr id="5" name="Content Placeholder 4"/>
          <p:cNvSpPr>
            <a:spLocks noGrp="1"/>
          </p:cNvSpPr>
          <p:nvPr>
            <p:ph sz="half" idx="2"/>
          </p:nvPr>
        </p:nvSpPr>
        <p:spPr>
          <a:xfrm>
            <a:off x="4657725" y="1795272"/>
            <a:ext cx="3981449" cy="4700778"/>
          </a:xfrm>
          <a:noFill/>
          <a:ln>
            <a:noFill/>
          </a:ln>
        </p:spPr>
        <p:style>
          <a:lnRef idx="2">
            <a:schemeClr val="accent6"/>
          </a:lnRef>
          <a:fillRef idx="1">
            <a:schemeClr val="lt1"/>
          </a:fillRef>
          <a:effectRef idx="0">
            <a:schemeClr val="accent6"/>
          </a:effectRef>
          <a:fontRef idx="minor">
            <a:schemeClr val="dk1"/>
          </a:fontRef>
        </p:style>
        <p:txBody>
          <a:bodyPr/>
          <a:lstStyle/>
          <a:p>
            <a:pPr marL="45720" indent="0">
              <a:buNone/>
            </a:pPr>
            <a:r>
              <a:rPr lang="en-US" dirty="0" smtClean="0"/>
              <a:t>Colorado Outcomes</a:t>
            </a:r>
          </a:p>
          <a:p>
            <a:r>
              <a:rPr lang="en-US" sz="2200" dirty="0"/>
              <a:t>Grantees served 21,918 students in 2014-15</a:t>
            </a:r>
          </a:p>
          <a:p>
            <a:r>
              <a:rPr lang="en-US" sz="2200" dirty="0" smtClean="0"/>
              <a:t>Of 21</a:t>
            </a:r>
            <a:r>
              <a:rPr lang="en-US" sz="2200" baseline="30000" dirty="0" smtClean="0"/>
              <a:t>st</a:t>
            </a:r>
            <a:r>
              <a:rPr lang="en-US" sz="2200" dirty="0" smtClean="0"/>
              <a:t> CCLC participants served:</a:t>
            </a:r>
          </a:p>
          <a:p>
            <a:pPr lvl="1"/>
            <a:r>
              <a:rPr lang="en-US" sz="1800" dirty="0"/>
              <a:t>76% had better academic performance</a:t>
            </a:r>
          </a:p>
          <a:p>
            <a:pPr lvl="1"/>
            <a:r>
              <a:rPr lang="en-US" sz="1800" dirty="0"/>
              <a:t>72% had improved participation in class</a:t>
            </a:r>
          </a:p>
          <a:p>
            <a:pPr lvl="1"/>
            <a:r>
              <a:rPr lang="en-US" sz="1800" dirty="0"/>
              <a:t>68% improved in completing homework to the teacher’s </a:t>
            </a:r>
            <a:r>
              <a:rPr lang="en-US" sz="1800" dirty="0" smtClean="0"/>
              <a:t>satisfaction</a:t>
            </a:r>
          </a:p>
          <a:p>
            <a:pPr marL="365760" lvl="1" indent="0">
              <a:spcBef>
                <a:spcPts val="1200"/>
              </a:spcBef>
              <a:buNone/>
            </a:pPr>
            <a:r>
              <a:rPr lang="en-US" sz="1600" dirty="0" smtClean="0"/>
              <a:t>Outcomes </a:t>
            </a:r>
            <a:r>
              <a:rPr lang="en-US" sz="1600" dirty="0"/>
              <a:t>based on 2014-15 </a:t>
            </a:r>
            <a:r>
              <a:rPr lang="en-US" sz="1600" dirty="0" smtClean="0"/>
              <a:t>reporting.</a:t>
            </a:r>
            <a:endParaRPr lang="en-US" sz="1600" dirty="0"/>
          </a:p>
        </p:txBody>
      </p:sp>
      <p:sp>
        <p:nvSpPr>
          <p:cNvPr id="3" name="Title 2"/>
          <p:cNvSpPr>
            <a:spLocks noGrp="1"/>
          </p:cNvSpPr>
          <p:nvPr>
            <p:ph type="title"/>
          </p:nvPr>
        </p:nvSpPr>
        <p:spPr/>
        <p:txBody>
          <a:bodyPr/>
          <a:lstStyle/>
          <a:p>
            <a:r>
              <a:rPr lang="en-US" dirty="0" smtClean="0"/>
              <a:t>21</a:t>
            </a:r>
            <a:r>
              <a:rPr lang="en-US" baseline="30000" dirty="0" smtClean="0"/>
              <a:t>st</a:t>
            </a:r>
            <a:r>
              <a:rPr lang="en-US" dirty="0" smtClean="0"/>
              <a:t> CCLC Overview</a:t>
            </a:r>
            <a:endParaRPr lang="en-US" dirty="0"/>
          </a:p>
        </p:txBody>
      </p:sp>
    </p:spTree>
    <p:extLst>
      <p:ext uri="{BB962C8B-B14F-4D97-AF65-F5344CB8AC3E}">
        <p14:creationId xmlns:p14="http://schemas.microsoft.com/office/powerpoint/2010/main" val="324061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pPr>
            <a:r>
              <a:rPr lang="en-US" sz="2200" dirty="0" smtClean="0"/>
              <a:t>ESSA requirements are connected with the consolidated state plan and new requirements for the 21</a:t>
            </a:r>
            <a:r>
              <a:rPr lang="en-US" sz="2200" baseline="30000" dirty="0" smtClean="0"/>
              <a:t>st</a:t>
            </a:r>
            <a:r>
              <a:rPr lang="en-US" sz="2200" dirty="0" smtClean="0"/>
              <a:t> CCLC state application</a:t>
            </a:r>
          </a:p>
          <a:p>
            <a:pPr>
              <a:spcAft>
                <a:spcPts val="600"/>
              </a:spcAft>
            </a:pPr>
            <a:r>
              <a:rPr lang="en-US" sz="2200" dirty="0" smtClean="0"/>
              <a:t>ESSA increases funding for state activities from 3% to 5%.</a:t>
            </a:r>
          </a:p>
          <a:p>
            <a:pPr lvl="0">
              <a:spcAft>
                <a:spcPts val="600"/>
              </a:spcAft>
            </a:pPr>
            <a:r>
              <a:rPr lang="en-US" sz="2200" dirty="0"/>
              <a:t>State activities </a:t>
            </a:r>
            <a:r>
              <a:rPr lang="en-US" sz="2200" dirty="0" smtClean="0"/>
              <a:t>include: </a:t>
            </a:r>
            <a:r>
              <a:rPr lang="en-US" sz="2200" dirty="0"/>
              <a:t>capacity building, </a:t>
            </a:r>
            <a:r>
              <a:rPr lang="en-US" sz="2200" dirty="0" smtClean="0"/>
              <a:t>technical </a:t>
            </a:r>
            <a:r>
              <a:rPr lang="en-US" sz="2200" dirty="0"/>
              <a:t>assistance, professional development, monitoring, </a:t>
            </a:r>
            <a:r>
              <a:rPr lang="en-US" sz="2200" dirty="0" smtClean="0"/>
              <a:t>program evaluation and </a:t>
            </a:r>
            <a:r>
              <a:rPr lang="en-US" sz="2200" dirty="0"/>
              <a:t>coordination with other federal and state programs and </a:t>
            </a:r>
            <a:r>
              <a:rPr lang="en-US" sz="2200" dirty="0" smtClean="0"/>
              <a:t>resources</a:t>
            </a:r>
            <a:endParaRPr lang="en-US" sz="2200" dirty="0"/>
          </a:p>
          <a:p>
            <a:pPr>
              <a:spcAft>
                <a:spcPts val="600"/>
              </a:spcAft>
            </a:pPr>
            <a:r>
              <a:rPr lang="en-US" sz="2200" dirty="0" smtClean="0"/>
              <a:t>21st </a:t>
            </a:r>
            <a:r>
              <a:rPr lang="en-US" sz="2200" dirty="0"/>
              <a:t>CCLC </a:t>
            </a:r>
            <a:r>
              <a:rPr lang="en-US" sz="2200" dirty="0" smtClean="0"/>
              <a:t>ESSA Feedback: </a:t>
            </a:r>
            <a:r>
              <a:rPr lang="en-US" sz="2200" dirty="0"/>
              <a:t>21st CCLC State Advisory Board, </a:t>
            </a:r>
            <a:r>
              <a:rPr lang="en-US" sz="2200" dirty="0" smtClean="0"/>
              <a:t>Colorado Afterschool Partnership, special events and </a:t>
            </a:r>
            <a:r>
              <a:rPr lang="en-US" sz="2200" dirty="0"/>
              <a:t>a reauthorization </a:t>
            </a:r>
            <a:r>
              <a:rPr lang="en-US" sz="2200" dirty="0" smtClean="0"/>
              <a:t>training for grantees and the field</a:t>
            </a:r>
            <a:endParaRPr lang="en-US" sz="2200" dirty="0"/>
          </a:p>
          <a:p>
            <a:pPr lvl="0"/>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21</a:t>
            </a:r>
            <a:r>
              <a:rPr lang="en-US" baseline="30000" dirty="0" smtClean="0"/>
              <a:t>st</a:t>
            </a:r>
            <a:r>
              <a:rPr lang="en-US" dirty="0" smtClean="0"/>
              <a:t> CCLC Grant Program and ESSA</a:t>
            </a:r>
            <a:endParaRPr lang="en-US" dirty="0"/>
          </a:p>
        </p:txBody>
      </p:sp>
    </p:spTree>
    <p:extLst>
      <p:ext uri="{BB962C8B-B14F-4D97-AF65-F5344CB8AC3E}">
        <p14:creationId xmlns:p14="http://schemas.microsoft.com/office/powerpoint/2010/main" val="3644436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pPr>
            <a:r>
              <a:rPr lang="en-US" sz="2200" dirty="0"/>
              <a:t>Next RFP to fund programs starting in the 2018-19 school year</a:t>
            </a:r>
          </a:p>
          <a:p>
            <a:pPr>
              <a:spcAft>
                <a:spcPts val="600"/>
              </a:spcAft>
            </a:pPr>
            <a:r>
              <a:rPr lang="en-US" sz="2200" dirty="0"/>
              <a:t>Eligible entities are LEAs, community-based organizations, other public or private entities, or a consortium of two or more agencies</a:t>
            </a:r>
          </a:p>
          <a:p>
            <a:pPr lvl="0">
              <a:spcAft>
                <a:spcPts val="600"/>
              </a:spcAft>
            </a:pPr>
            <a:r>
              <a:rPr lang="en-US" sz="2200" dirty="0" smtClean="0"/>
              <a:t>New </a:t>
            </a:r>
            <a:r>
              <a:rPr lang="en-US" sz="2200" dirty="0"/>
              <a:t>requirements under the federal application </a:t>
            </a:r>
            <a:r>
              <a:rPr lang="en-US" sz="2200" dirty="0" smtClean="0"/>
              <a:t>in the areas of:</a:t>
            </a:r>
          </a:p>
          <a:p>
            <a:pPr lvl="1">
              <a:spcAft>
                <a:spcPts val="600"/>
              </a:spcAft>
            </a:pPr>
            <a:r>
              <a:rPr lang="en-US" dirty="0" smtClean="0"/>
              <a:t>Eligibility – how do we define high-poverty and low-performing</a:t>
            </a:r>
          </a:p>
          <a:p>
            <a:pPr lvl="1">
              <a:spcAft>
                <a:spcPts val="600"/>
              </a:spcAft>
            </a:pPr>
            <a:r>
              <a:rPr lang="en-US" dirty="0"/>
              <a:t>R</a:t>
            </a:r>
            <a:r>
              <a:rPr lang="en-US" dirty="0" smtClean="0"/>
              <a:t>FP </a:t>
            </a:r>
            <a:r>
              <a:rPr lang="en-US" dirty="0"/>
              <a:t>process </a:t>
            </a:r>
            <a:r>
              <a:rPr lang="en-US" dirty="0" smtClean="0"/>
              <a:t>– rigorous peer review process and </a:t>
            </a:r>
          </a:p>
          <a:p>
            <a:pPr lvl="1">
              <a:spcAft>
                <a:spcPts val="600"/>
              </a:spcAft>
            </a:pPr>
            <a:r>
              <a:rPr lang="en-US" dirty="0" smtClean="0"/>
              <a:t>Evaluation -  state </a:t>
            </a:r>
            <a:r>
              <a:rPr lang="en-US" dirty="0"/>
              <a:t>and </a:t>
            </a:r>
            <a:r>
              <a:rPr lang="en-US" dirty="0" smtClean="0"/>
              <a:t>local</a:t>
            </a:r>
            <a:endParaRPr lang="en-US" dirty="0"/>
          </a:p>
          <a:p>
            <a:pPr lvl="0">
              <a:spcAft>
                <a:spcPts val="600"/>
              </a:spcAft>
            </a:pPr>
            <a:r>
              <a:rPr lang="en-US" sz="2200" dirty="0"/>
              <a:t>Allowable usages of </a:t>
            </a:r>
            <a:r>
              <a:rPr lang="en-US" sz="2200" dirty="0" smtClean="0"/>
              <a:t>funds under ESSA have been </a:t>
            </a:r>
            <a:r>
              <a:rPr lang="en-US" sz="2200" dirty="0"/>
              <a:t>expanded to include programming such as: </a:t>
            </a:r>
            <a:r>
              <a:rPr lang="en-US" sz="2200" dirty="0" smtClean="0"/>
              <a:t>environmental literacy, career and technical programs, internships and apprenticeships</a:t>
            </a:r>
            <a:endParaRPr lang="en-US" sz="2200" dirty="0"/>
          </a:p>
          <a:p>
            <a:endParaRPr lang="en-US" dirty="0"/>
          </a:p>
        </p:txBody>
      </p:sp>
      <p:sp>
        <p:nvSpPr>
          <p:cNvPr id="3" name="Title 2"/>
          <p:cNvSpPr>
            <a:spLocks noGrp="1"/>
          </p:cNvSpPr>
          <p:nvPr>
            <p:ph type="title"/>
          </p:nvPr>
        </p:nvSpPr>
        <p:spPr/>
        <p:txBody>
          <a:bodyPr/>
          <a:lstStyle/>
          <a:p>
            <a:r>
              <a:rPr lang="en-US" dirty="0" smtClean="0"/>
              <a:t>21</a:t>
            </a:r>
            <a:r>
              <a:rPr lang="en-US" baseline="30000" dirty="0" smtClean="0"/>
              <a:t>st</a:t>
            </a:r>
            <a:r>
              <a:rPr lang="en-US" dirty="0" smtClean="0"/>
              <a:t> CCLC’s Next Funding Cycle</a:t>
            </a:r>
            <a:endParaRPr lang="en-US" dirty="0"/>
          </a:p>
        </p:txBody>
      </p:sp>
    </p:spTree>
    <p:extLst>
      <p:ext uri="{BB962C8B-B14F-4D97-AF65-F5344CB8AC3E}">
        <p14:creationId xmlns:p14="http://schemas.microsoft.com/office/powerpoint/2010/main" val="3875434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1" y="1952625"/>
            <a:ext cx="5200649" cy="4231004"/>
          </a:xfrm>
        </p:spPr>
        <p:txBody>
          <a:bodyPr/>
          <a:lstStyle/>
          <a:p>
            <a:r>
              <a:rPr lang="en-US" dirty="0" smtClean="0"/>
              <a:t>Number of Colorado Public School Students Experiencing homelessness in 2014-15:  </a:t>
            </a:r>
            <a:r>
              <a:rPr lang="en-US" u="sng" dirty="0" smtClean="0"/>
              <a:t>24,685</a:t>
            </a:r>
            <a:r>
              <a:rPr lang="en-US" dirty="0" smtClean="0"/>
              <a:t> </a:t>
            </a:r>
            <a:r>
              <a:rPr lang="en-US" dirty="0"/>
              <a:t>students </a:t>
            </a:r>
            <a:r>
              <a:rPr lang="en-US" dirty="0" smtClean="0"/>
              <a:t>in </a:t>
            </a:r>
            <a:r>
              <a:rPr lang="en-US" dirty="0"/>
              <a:t>grades PK-12  </a:t>
            </a:r>
            <a:r>
              <a:rPr lang="en-US" b="0" dirty="0" smtClean="0"/>
              <a:t>(</a:t>
            </a:r>
            <a:r>
              <a:rPr lang="en-US" b="0" dirty="0"/>
              <a:t>more than a 200% increase since 2003-04) </a:t>
            </a:r>
          </a:p>
          <a:p>
            <a:pPr>
              <a:spcAft>
                <a:spcPts val="600"/>
              </a:spcAft>
            </a:pPr>
            <a:r>
              <a:rPr lang="en-US" dirty="0"/>
              <a:t>The number of unaccompanied homeless youth identified and served in Colorado public </a:t>
            </a:r>
            <a:r>
              <a:rPr lang="en-US" dirty="0" smtClean="0"/>
              <a:t>schools in 2014-15: 2,052 students </a:t>
            </a:r>
            <a:r>
              <a:rPr lang="en-US" b="0" dirty="0"/>
              <a:t>(55% increase since 2009-10)</a:t>
            </a:r>
          </a:p>
        </p:txBody>
      </p:sp>
      <p:sp>
        <p:nvSpPr>
          <p:cNvPr id="3" name="Title 2"/>
          <p:cNvSpPr>
            <a:spLocks noGrp="1"/>
          </p:cNvSpPr>
          <p:nvPr>
            <p:ph type="title"/>
          </p:nvPr>
        </p:nvSpPr>
        <p:spPr/>
        <p:txBody>
          <a:bodyPr/>
          <a:lstStyle/>
          <a:p>
            <a:r>
              <a:rPr lang="en-US" sz="2800" dirty="0" smtClean="0"/>
              <a:t>Homeless Education and </a:t>
            </a:r>
            <a:br>
              <a:rPr lang="en-US" sz="2800" dirty="0" smtClean="0"/>
            </a:br>
            <a:r>
              <a:rPr lang="en-US" sz="2800" dirty="0" smtClean="0"/>
              <a:t>McKinney-Vento Overview</a:t>
            </a:r>
            <a:endParaRPr lang="en-US" dirty="0"/>
          </a:p>
        </p:txBody>
      </p:sp>
      <p:pic>
        <p:nvPicPr>
          <p:cNvPr id="1026" name="Picture 2" descr="Image result for november is homeless awareness mon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31736" y="3146347"/>
            <a:ext cx="2930524" cy="230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90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526" y="1719071"/>
            <a:ext cx="7886700" cy="4407408"/>
          </a:xfrm>
        </p:spPr>
        <p:txBody>
          <a:bodyPr/>
          <a:lstStyle/>
          <a:p>
            <a:r>
              <a:rPr lang="en-US" dirty="0" smtClean="0"/>
              <a:t>Title </a:t>
            </a:r>
            <a:r>
              <a:rPr lang="en-US" dirty="0"/>
              <a:t>IX, Part A of </a:t>
            </a:r>
            <a:r>
              <a:rPr lang="en-US" dirty="0" smtClean="0"/>
              <a:t>ESSA and </a:t>
            </a:r>
            <a:r>
              <a:rPr lang="en-US" dirty="0"/>
              <a:t>the McKinney-Vento Act have federal educational rights for students experiencing homelessness that all LEAs must </a:t>
            </a:r>
            <a:r>
              <a:rPr lang="en-US" dirty="0" smtClean="0"/>
              <a:t>meet</a:t>
            </a:r>
          </a:p>
          <a:p>
            <a:r>
              <a:rPr lang="en-US" dirty="0" smtClean="0"/>
              <a:t>Purpose</a:t>
            </a:r>
            <a:r>
              <a:rPr lang="en-US" dirty="0"/>
              <a:t>: To remove educational barriers facing children and youth experiencing homelessness, with an emphasis on educational enrollment, attendance, and </a:t>
            </a:r>
            <a:r>
              <a:rPr lang="en-US" dirty="0" smtClean="0"/>
              <a:t>success</a:t>
            </a:r>
          </a:p>
          <a:p>
            <a:pPr lvl="0"/>
            <a:r>
              <a:rPr lang="en-US" dirty="0"/>
              <a:t>All </a:t>
            </a:r>
            <a:r>
              <a:rPr lang="en-US" dirty="0" smtClean="0"/>
              <a:t>MV </a:t>
            </a:r>
            <a:r>
              <a:rPr lang="en-US" dirty="0"/>
              <a:t>students are categorically eligible for Title IA and LEAs must reserve set-aside funding to help meet their needs  </a:t>
            </a:r>
            <a:endParaRPr lang="en-US" dirty="0" smtClean="0"/>
          </a:p>
          <a:p>
            <a:pPr lvl="0"/>
            <a:r>
              <a:rPr lang="en-US" dirty="0"/>
              <a:t>Grant Administration: Competitive Supplemental Grant Program</a:t>
            </a:r>
          </a:p>
        </p:txBody>
      </p:sp>
      <p:sp>
        <p:nvSpPr>
          <p:cNvPr id="3" name="Title 2"/>
          <p:cNvSpPr>
            <a:spLocks noGrp="1"/>
          </p:cNvSpPr>
          <p:nvPr>
            <p:ph type="title"/>
          </p:nvPr>
        </p:nvSpPr>
        <p:spPr/>
        <p:txBody>
          <a:bodyPr/>
          <a:lstStyle/>
          <a:p>
            <a:r>
              <a:rPr lang="en-US" sz="2800" dirty="0" smtClean="0"/>
              <a:t>Homeless Education and </a:t>
            </a:r>
            <a:br>
              <a:rPr lang="en-US" sz="2800" dirty="0" smtClean="0"/>
            </a:br>
            <a:r>
              <a:rPr lang="en-US" sz="2800" dirty="0" smtClean="0"/>
              <a:t>McKinney-Vento Overview</a:t>
            </a:r>
            <a:endParaRPr lang="en-US" dirty="0"/>
          </a:p>
        </p:txBody>
      </p:sp>
    </p:spTree>
    <p:extLst>
      <p:ext uri="{BB962C8B-B14F-4D97-AF65-F5344CB8AC3E}">
        <p14:creationId xmlns:p14="http://schemas.microsoft.com/office/powerpoint/2010/main" val="455692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pPr>
            <a:r>
              <a:rPr lang="en-US" sz="2200" dirty="0" smtClean="0"/>
              <a:t>For FY16-17, </a:t>
            </a:r>
            <a:r>
              <a:rPr lang="en-US" sz="2200" dirty="0"/>
              <a:t>Colorado received </a:t>
            </a:r>
            <a:r>
              <a:rPr lang="en-US" sz="2200" dirty="0" smtClean="0"/>
              <a:t>$696,654</a:t>
            </a:r>
          </a:p>
          <a:p>
            <a:pPr>
              <a:spcAft>
                <a:spcPts val="600"/>
              </a:spcAft>
            </a:pPr>
            <a:r>
              <a:rPr lang="en-US" sz="2200" dirty="0"/>
              <a:t>Eligible entities: All Colorado LEAs and BOCES are eligible to apply</a:t>
            </a:r>
          </a:p>
          <a:p>
            <a:pPr lvl="0">
              <a:spcAft>
                <a:spcPts val="600"/>
              </a:spcAft>
            </a:pPr>
            <a:r>
              <a:rPr lang="en-US" sz="2200" dirty="0" smtClean="0"/>
              <a:t>75% distributed through competitive grants to grantees, 25% state administration and activities</a:t>
            </a:r>
          </a:p>
          <a:p>
            <a:r>
              <a:rPr lang="en-US" sz="2200" dirty="0"/>
              <a:t>S</a:t>
            </a:r>
            <a:r>
              <a:rPr lang="en-US" sz="2200" dirty="0" smtClean="0"/>
              <a:t>tate activities include: providing professional development, technical assistance, monitoring, evaluation,  coordination with other federal and state programs, responding to inquires from homeless parents and students, working with LEA Homeless Education Liaisons </a:t>
            </a:r>
            <a:r>
              <a:rPr lang="en-US" sz="2200" dirty="0"/>
              <a:t>to </a:t>
            </a:r>
            <a:r>
              <a:rPr lang="en-US" sz="2200" dirty="0" smtClean="0"/>
              <a:t>improve </a:t>
            </a:r>
            <a:r>
              <a:rPr lang="en-US" sz="2200" dirty="0"/>
              <a:t>identification </a:t>
            </a:r>
            <a:r>
              <a:rPr lang="en-US" sz="2200" dirty="0" smtClean="0"/>
              <a:t>and </a:t>
            </a:r>
            <a:r>
              <a:rPr lang="en-US" sz="2200" dirty="0"/>
              <a:t>to heighten the awareness and capacity of the liaisons and personnel to respond to specific needs in the education of homeless children and </a:t>
            </a:r>
            <a:r>
              <a:rPr lang="en-US" sz="2200" dirty="0" smtClean="0"/>
              <a:t>youths</a:t>
            </a:r>
            <a:endParaRPr lang="en-US" sz="2200" dirty="0"/>
          </a:p>
          <a:p>
            <a:pPr lvl="0"/>
            <a:endParaRPr lang="en-US" sz="2200" dirty="0"/>
          </a:p>
          <a:p>
            <a:endParaRPr lang="en-US" dirty="0"/>
          </a:p>
        </p:txBody>
      </p:sp>
      <p:sp>
        <p:nvSpPr>
          <p:cNvPr id="3" name="Title 2"/>
          <p:cNvSpPr>
            <a:spLocks noGrp="1"/>
          </p:cNvSpPr>
          <p:nvPr>
            <p:ph type="title"/>
          </p:nvPr>
        </p:nvSpPr>
        <p:spPr/>
        <p:txBody>
          <a:bodyPr/>
          <a:lstStyle/>
          <a:p>
            <a:r>
              <a:rPr lang="en-US" dirty="0" smtClean="0"/>
              <a:t>MV Supplemental Grant Program Overview</a:t>
            </a:r>
            <a:endParaRPr lang="en-US" dirty="0"/>
          </a:p>
        </p:txBody>
      </p:sp>
    </p:spTree>
    <p:extLst>
      <p:ext uri="{BB962C8B-B14F-4D97-AF65-F5344CB8AC3E}">
        <p14:creationId xmlns:p14="http://schemas.microsoft.com/office/powerpoint/2010/main" val="1542528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80971"/>
            <a:ext cx="8407893" cy="4407408"/>
          </a:xfrm>
        </p:spPr>
        <p:txBody>
          <a:bodyPr/>
          <a:lstStyle/>
          <a:p>
            <a:pPr>
              <a:spcBef>
                <a:spcPts val="300"/>
              </a:spcBef>
              <a:spcAft>
                <a:spcPts val="300"/>
              </a:spcAft>
            </a:pPr>
            <a:r>
              <a:rPr lang="en-US" sz="2000" dirty="0"/>
              <a:t>Colorado currently has 14 LEA grantees and 2 BOCES MV grantees</a:t>
            </a:r>
          </a:p>
          <a:p>
            <a:pPr>
              <a:spcBef>
                <a:spcPts val="300"/>
              </a:spcBef>
              <a:spcAft>
                <a:spcPts val="300"/>
              </a:spcAft>
            </a:pPr>
            <a:r>
              <a:rPr lang="en-US" sz="2000" dirty="0"/>
              <a:t>Grant </a:t>
            </a:r>
            <a:r>
              <a:rPr lang="en-US" sz="2000" dirty="0" smtClean="0"/>
              <a:t>cycle:  3-year cohort </a:t>
            </a:r>
            <a:endParaRPr lang="en-US" sz="2000" dirty="0"/>
          </a:p>
          <a:p>
            <a:pPr>
              <a:spcBef>
                <a:spcPts val="300"/>
              </a:spcBef>
              <a:spcAft>
                <a:spcPts val="300"/>
              </a:spcAft>
            </a:pPr>
            <a:r>
              <a:rPr lang="en-US" sz="2000" dirty="0"/>
              <a:t>Grant ranges are from $10,000 minimum and $40,000 maximum</a:t>
            </a:r>
          </a:p>
          <a:p>
            <a:pPr>
              <a:spcBef>
                <a:spcPts val="300"/>
              </a:spcBef>
              <a:spcAft>
                <a:spcPts val="300"/>
              </a:spcAft>
            </a:pPr>
            <a:r>
              <a:rPr lang="en-US" sz="2000" dirty="0"/>
              <a:t>The average grant </a:t>
            </a:r>
            <a:r>
              <a:rPr lang="en-US" sz="2000" dirty="0" smtClean="0"/>
              <a:t>size: $32,656</a:t>
            </a:r>
            <a:endParaRPr lang="en-US" sz="2000" dirty="0"/>
          </a:p>
          <a:p>
            <a:pPr lvl="0">
              <a:spcBef>
                <a:spcPts val="300"/>
              </a:spcBef>
              <a:spcAft>
                <a:spcPts val="300"/>
              </a:spcAft>
            </a:pPr>
            <a:r>
              <a:rPr lang="en-US" sz="2000" dirty="0"/>
              <a:t>Grant program </a:t>
            </a:r>
            <a:r>
              <a:rPr lang="en-US" sz="2000" dirty="0" smtClean="0"/>
              <a:t>funds supplemental </a:t>
            </a:r>
            <a:r>
              <a:rPr lang="en-US" sz="2000" dirty="0"/>
              <a:t>programming that tracks and evaluates </a:t>
            </a:r>
            <a:r>
              <a:rPr lang="en-US" sz="2000" dirty="0" smtClean="0"/>
              <a:t>academic progress</a:t>
            </a:r>
            <a:r>
              <a:rPr lang="en-US" sz="2000" dirty="0"/>
              <a:t>; LEA/BOCES s</a:t>
            </a:r>
            <a:r>
              <a:rPr lang="en-US" sz="2000" dirty="0" smtClean="0"/>
              <a:t>chool support </a:t>
            </a:r>
            <a:r>
              <a:rPr lang="en-US" sz="2000" dirty="0"/>
              <a:t>and </a:t>
            </a:r>
            <a:r>
              <a:rPr lang="en-US" sz="2000" dirty="0" smtClean="0"/>
              <a:t>collaboration </a:t>
            </a:r>
            <a:endParaRPr lang="en-US" sz="2000" dirty="0"/>
          </a:p>
          <a:p>
            <a:pPr lvl="0">
              <a:spcBef>
                <a:spcPts val="300"/>
              </a:spcBef>
              <a:spcAft>
                <a:spcPts val="300"/>
              </a:spcAft>
            </a:pPr>
            <a:r>
              <a:rPr lang="en-US" sz="2000" dirty="0"/>
              <a:t>Priority is given to applicants that:</a:t>
            </a:r>
          </a:p>
          <a:p>
            <a:pPr lvl="1">
              <a:spcBef>
                <a:spcPts val="300"/>
              </a:spcBef>
            </a:pPr>
            <a:r>
              <a:rPr lang="en-US" sz="1800" dirty="0"/>
              <a:t>S</a:t>
            </a:r>
            <a:r>
              <a:rPr lang="en-US" sz="1800" dirty="0" smtClean="0"/>
              <a:t>erve </a:t>
            </a:r>
            <a:r>
              <a:rPr lang="en-US" sz="1800" dirty="0"/>
              <a:t>the greatest </a:t>
            </a:r>
            <a:r>
              <a:rPr lang="en-US" sz="1800" dirty="0" smtClean="0"/>
              <a:t>need and are </a:t>
            </a:r>
            <a:r>
              <a:rPr lang="en-US" sz="1800" dirty="0"/>
              <a:t>providing direct services to homeless children and youth (inclusive of preschool and high school age students</a:t>
            </a:r>
            <a:r>
              <a:rPr lang="en-US" sz="1800" dirty="0" smtClean="0"/>
              <a:t>)</a:t>
            </a:r>
          </a:p>
          <a:p>
            <a:pPr lvl="1">
              <a:spcBef>
                <a:spcPts val="300"/>
              </a:spcBef>
            </a:pPr>
            <a:r>
              <a:rPr lang="en-US" sz="1800" dirty="0"/>
              <a:t>D</a:t>
            </a:r>
            <a:r>
              <a:rPr lang="en-US" sz="1800" dirty="0" smtClean="0"/>
              <a:t>emonstrate high-level collaboration with </a:t>
            </a:r>
            <a:r>
              <a:rPr lang="en-US" sz="1800" dirty="0"/>
              <a:t>Title I, Part </a:t>
            </a:r>
            <a:r>
              <a:rPr lang="en-US" sz="1800" dirty="0" smtClean="0"/>
              <a:t>A</a:t>
            </a:r>
          </a:p>
          <a:p>
            <a:pPr lvl="1">
              <a:spcBef>
                <a:spcPts val="300"/>
              </a:spcBef>
            </a:pPr>
            <a:r>
              <a:rPr lang="en-US" sz="1800" dirty="0"/>
              <a:t>H</a:t>
            </a:r>
            <a:r>
              <a:rPr lang="en-US" sz="1800" dirty="0" smtClean="0"/>
              <a:t>ave established partnerships with homeless </a:t>
            </a:r>
            <a:r>
              <a:rPr lang="en-US" sz="1800" dirty="0"/>
              <a:t>service providers and school </a:t>
            </a:r>
            <a:r>
              <a:rPr lang="en-US" sz="1800" dirty="0" smtClean="0"/>
              <a:t>personnel </a:t>
            </a:r>
          </a:p>
          <a:p>
            <a:pPr>
              <a:spcBef>
                <a:spcPts val="300"/>
              </a:spcBef>
            </a:pPr>
            <a:r>
              <a:rPr lang="en-US" sz="2000" dirty="0"/>
              <a:t>Next RFP to fund programs will be released for programs starting 2019-20 school year</a:t>
            </a:r>
          </a:p>
          <a:p>
            <a:pPr lvl="1">
              <a:spcBef>
                <a:spcPts val="300"/>
              </a:spcBef>
            </a:pPr>
            <a:endParaRPr lang="en-US" sz="1800" dirty="0"/>
          </a:p>
          <a:p>
            <a:pPr>
              <a:spcBef>
                <a:spcPts val="300"/>
              </a:spcBef>
              <a:spcAft>
                <a:spcPts val="300"/>
              </a:spcAft>
            </a:pPr>
            <a:endParaRPr lang="en-US" dirty="0"/>
          </a:p>
        </p:txBody>
      </p:sp>
      <p:sp>
        <p:nvSpPr>
          <p:cNvPr id="3" name="Title 2"/>
          <p:cNvSpPr>
            <a:spLocks noGrp="1"/>
          </p:cNvSpPr>
          <p:nvPr>
            <p:ph type="title"/>
          </p:nvPr>
        </p:nvSpPr>
        <p:spPr/>
        <p:txBody>
          <a:bodyPr/>
          <a:lstStyle/>
          <a:p>
            <a:r>
              <a:rPr lang="en-US" dirty="0" smtClean="0"/>
              <a:t>MV Supplemental Grant Program </a:t>
            </a:r>
            <a:r>
              <a:rPr lang="en-US" sz="3200" dirty="0" smtClean="0"/>
              <a:t>(</a:t>
            </a:r>
            <a:r>
              <a:rPr lang="en-US" sz="3200" dirty="0" err="1" smtClean="0"/>
              <a:t>cont</a:t>
            </a:r>
            <a:r>
              <a:rPr lang="en-US" sz="3200" dirty="0" smtClean="0"/>
              <a:t>)</a:t>
            </a:r>
            <a:endParaRPr lang="en-US" sz="3200" dirty="0"/>
          </a:p>
        </p:txBody>
      </p:sp>
    </p:spTree>
    <p:extLst>
      <p:ext uri="{BB962C8B-B14F-4D97-AF65-F5344CB8AC3E}">
        <p14:creationId xmlns:p14="http://schemas.microsoft.com/office/powerpoint/2010/main" val="411683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pPr>
            <a:r>
              <a:rPr lang="en-US" sz="2200" dirty="0" smtClean="0"/>
              <a:t>ESSA </a:t>
            </a:r>
            <a:r>
              <a:rPr lang="en-US" sz="2200" dirty="0"/>
              <a:t>requirements are connected with the consolidated state plan and new requirements for </a:t>
            </a:r>
            <a:r>
              <a:rPr lang="en-US" sz="2200" dirty="0" smtClean="0"/>
              <a:t>the</a:t>
            </a:r>
            <a:r>
              <a:rPr lang="en-US" sz="2200" dirty="0"/>
              <a:t> </a:t>
            </a:r>
            <a:r>
              <a:rPr lang="en-US" sz="2200" dirty="0" smtClean="0"/>
              <a:t>new MV state plan</a:t>
            </a:r>
            <a:endParaRPr lang="en-US" sz="2200" dirty="0"/>
          </a:p>
          <a:p>
            <a:pPr lvl="0">
              <a:spcAft>
                <a:spcPts val="600"/>
              </a:spcAft>
            </a:pPr>
            <a:r>
              <a:rPr lang="en-US" sz="2200" dirty="0" smtClean="0"/>
              <a:t>New </a:t>
            </a:r>
            <a:r>
              <a:rPr lang="en-US" sz="2200" dirty="0"/>
              <a:t>requirements under the ESSA MV state plan include:</a:t>
            </a:r>
          </a:p>
          <a:p>
            <a:pPr lvl="1">
              <a:spcBef>
                <a:spcPts val="0"/>
              </a:spcBef>
              <a:spcAft>
                <a:spcPts val="600"/>
              </a:spcAft>
            </a:pPr>
            <a:r>
              <a:rPr lang="en-US" sz="2000" dirty="0"/>
              <a:t>Removing foster care placement on 12/10/16</a:t>
            </a:r>
          </a:p>
          <a:p>
            <a:pPr lvl="1">
              <a:spcBef>
                <a:spcPts val="0"/>
              </a:spcBef>
              <a:spcAft>
                <a:spcPts val="600"/>
              </a:spcAft>
            </a:pPr>
            <a:r>
              <a:rPr lang="en-US" sz="2000" dirty="0"/>
              <a:t>Increased specificity and intention regarding liaison capacity</a:t>
            </a:r>
          </a:p>
          <a:p>
            <a:pPr lvl="1">
              <a:spcBef>
                <a:spcPts val="0"/>
              </a:spcBef>
              <a:spcAft>
                <a:spcPts val="600"/>
              </a:spcAft>
            </a:pPr>
            <a:r>
              <a:rPr lang="en-US" sz="2000" dirty="0"/>
              <a:t>Increased collaboration expectations with Title IA</a:t>
            </a:r>
          </a:p>
          <a:p>
            <a:pPr lvl="1">
              <a:spcBef>
                <a:spcPts val="0"/>
              </a:spcBef>
              <a:spcAft>
                <a:spcPts val="600"/>
              </a:spcAft>
            </a:pPr>
            <a:r>
              <a:rPr lang="en-US" sz="2000" dirty="0"/>
              <a:t>Clearer preschool provisions</a:t>
            </a:r>
          </a:p>
          <a:p>
            <a:pPr lvl="1">
              <a:spcBef>
                <a:spcPts val="0"/>
              </a:spcBef>
              <a:spcAft>
                <a:spcPts val="600"/>
              </a:spcAft>
            </a:pPr>
            <a:r>
              <a:rPr lang="en-US" sz="2000" dirty="0"/>
              <a:t>Increased credit accrual and college readiness assistance and procedures</a:t>
            </a:r>
          </a:p>
          <a:p>
            <a:pPr>
              <a:spcAft>
                <a:spcPts val="600"/>
              </a:spcAft>
            </a:pPr>
            <a:r>
              <a:rPr lang="en-US" sz="2200" dirty="0" smtClean="0"/>
              <a:t>Feedback </a:t>
            </a:r>
            <a:r>
              <a:rPr lang="en-US" sz="2200" dirty="0"/>
              <a:t>from the </a:t>
            </a:r>
            <a:r>
              <a:rPr lang="en-US" sz="2200" dirty="0" smtClean="0"/>
              <a:t>MV field </a:t>
            </a:r>
            <a:r>
              <a:rPr lang="en-US" sz="2200" dirty="0"/>
              <a:t>includes: </a:t>
            </a:r>
            <a:r>
              <a:rPr lang="en-US" sz="2200" dirty="0" smtClean="0"/>
              <a:t>statewide McKinney-Vento Homeless Education Liaison training 10/4/16,  feedback from grantees, Colorado Advisory Council on Homeless Youth, meetings with primary stakeholders and partners</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McKinney-Vento and ESSA</a:t>
            </a:r>
            <a:endParaRPr lang="en-US" dirty="0"/>
          </a:p>
        </p:txBody>
      </p:sp>
    </p:spTree>
    <p:extLst>
      <p:ext uri="{BB962C8B-B14F-4D97-AF65-F5344CB8AC3E}">
        <p14:creationId xmlns:p14="http://schemas.microsoft.com/office/powerpoint/2010/main" val="2339469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67122710"/>
              </p:ext>
            </p:extLst>
          </p:nvPr>
        </p:nvGraphicFramePr>
        <p:xfrm>
          <a:off x="0" y="121920"/>
          <a:ext cx="9144000" cy="7040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37324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600"/>
              </a:spcBef>
              <a:spcAft>
                <a:spcPts val="300"/>
              </a:spcAft>
            </a:pPr>
            <a:r>
              <a:rPr lang="en-US" sz="2200" dirty="0" smtClean="0"/>
              <a:t>21</a:t>
            </a:r>
            <a:r>
              <a:rPr lang="en-US" sz="2200" baseline="30000" dirty="0" smtClean="0"/>
              <a:t>st</a:t>
            </a:r>
            <a:r>
              <a:rPr lang="en-US" sz="2200" dirty="0" smtClean="0"/>
              <a:t> CCLC:  </a:t>
            </a:r>
          </a:p>
          <a:p>
            <a:pPr marL="662940" lvl="1" indent="-342900">
              <a:spcBef>
                <a:spcPts val="600"/>
              </a:spcBef>
              <a:spcAft>
                <a:spcPts val="300"/>
              </a:spcAft>
            </a:pPr>
            <a:r>
              <a:rPr lang="en-US" sz="2000" b="0" dirty="0" smtClean="0"/>
              <a:t>What </a:t>
            </a:r>
            <a:r>
              <a:rPr lang="en-US" sz="2000" b="0" dirty="0"/>
              <a:t>supports should CDE provide to </a:t>
            </a:r>
            <a:r>
              <a:rPr lang="en-US" sz="2000" b="0" dirty="0" smtClean="0"/>
              <a:t>ensure high-quality programs?</a:t>
            </a:r>
            <a:endParaRPr lang="en-US" sz="2000" b="0" dirty="0"/>
          </a:p>
          <a:p>
            <a:pPr marL="662940" lvl="1" indent="-342900">
              <a:spcBef>
                <a:spcPts val="600"/>
              </a:spcBef>
              <a:spcAft>
                <a:spcPts val="300"/>
              </a:spcAft>
            </a:pPr>
            <a:r>
              <a:rPr lang="en-US" sz="2000" b="0" dirty="0" smtClean="0"/>
              <a:t>What state priorities related to high poverty and low performing schools should the state consider in the next funding cycle?</a:t>
            </a:r>
          </a:p>
          <a:p>
            <a:pPr>
              <a:spcBef>
                <a:spcPts val="600"/>
              </a:spcBef>
              <a:spcAft>
                <a:spcPts val="300"/>
              </a:spcAft>
            </a:pPr>
            <a:r>
              <a:rPr lang="en-US" sz="2200" dirty="0" smtClean="0"/>
              <a:t>McKinney-Vento:</a:t>
            </a:r>
          </a:p>
          <a:p>
            <a:pPr marL="662940" lvl="1" indent="-342900">
              <a:spcBef>
                <a:spcPts val="600"/>
              </a:spcBef>
              <a:spcAft>
                <a:spcPts val="300"/>
              </a:spcAft>
            </a:pPr>
            <a:r>
              <a:rPr lang="en-US" sz="2000" b="0" dirty="0" smtClean="0"/>
              <a:t>What </a:t>
            </a:r>
            <a:r>
              <a:rPr lang="en-US" sz="2000" b="0" dirty="0"/>
              <a:t>supports should CDE provide to improve the skills of LEA Homeless Education Liaisons </a:t>
            </a:r>
            <a:r>
              <a:rPr lang="en-US" sz="2000" b="0" dirty="0" smtClean="0"/>
              <a:t>in identification </a:t>
            </a:r>
            <a:r>
              <a:rPr lang="en-US" sz="2000" dirty="0" smtClean="0"/>
              <a:t>and engagement </a:t>
            </a:r>
            <a:r>
              <a:rPr lang="en-US" sz="2000" b="0" dirty="0" smtClean="0"/>
              <a:t>of students experiencing homelessness?</a:t>
            </a:r>
          </a:p>
          <a:p>
            <a:pPr marL="662940" lvl="1" indent="-342900">
              <a:spcBef>
                <a:spcPts val="600"/>
              </a:spcBef>
              <a:spcAft>
                <a:spcPts val="300"/>
              </a:spcAft>
            </a:pPr>
            <a:r>
              <a:rPr lang="en-US" sz="2000" b="0" dirty="0" smtClean="0"/>
              <a:t>What supports are needed to ensure </a:t>
            </a:r>
            <a:r>
              <a:rPr lang="en-US" sz="2000" b="0" dirty="0"/>
              <a:t>McKinney-Vento students receive appropriate full or partial </a:t>
            </a:r>
            <a:r>
              <a:rPr lang="en-US" sz="2000" b="0" dirty="0" smtClean="0"/>
              <a:t>credit upon transfer or transition to a new school?</a:t>
            </a:r>
            <a:endParaRPr lang="en-US" sz="2000" b="0" dirty="0"/>
          </a:p>
          <a:p>
            <a:pPr marL="45720" indent="0">
              <a:spcBef>
                <a:spcPts val="600"/>
              </a:spcBef>
              <a:spcAft>
                <a:spcPts val="300"/>
              </a:spcAft>
              <a:buNone/>
            </a:pPr>
            <a:r>
              <a:rPr lang="en-US" sz="2200" dirty="0"/>
              <a:t>	</a:t>
            </a:r>
            <a:endParaRPr lang="en-US" sz="2200" dirty="0" smtClean="0"/>
          </a:p>
        </p:txBody>
      </p:sp>
      <p:sp>
        <p:nvSpPr>
          <p:cNvPr id="3" name="Title 2"/>
          <p:cNvSpPr>
            <a:spLocks noGrp="1"/>
          </p:cNvSpPr>
          <p:nvPr>
            <p:ph type="title"/>
          </p:nvPr>
        </p:nvSpPr>
        <p:spPr/>
        <p:txBody>
          <a:bodyPr/>
          <a:lstStyle/>
          <a:p>
            <a:r>
              <a:rPr lang="en-US" dirty="0" smtClean="0"/>
              <a:t>Discussion Questions</a:t>
            </a:r>
            <a:endParaRPr lang="en-US" dirty="0"/>
          </a:p>
        </p:txBody>
      </p:sp>
    </p:spTree>
    <p:extLst>
      <p:ext uri="{BB962C8B-B14F-4D97-AF65-F5344CB8AC3E}">
        <p14:creationId xmlns:p14="http://schemas.microsoft.com/office/powerpoint/2010/main" val="236050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391" y="2326604"/>
            <a:ext cx="8341851" cy="1645920"/>
          </a:xfrm>
        </p:spPr>
        <p:txBody>
          <a:bodyPr/>
          <a:lstStyle/>
          <a:p>
            <a:r>
              <a:rPr lang="en-US" i="1" dirty="0" smtClean="0"/>
              <a:t>State-Administered Title Programs</a:t>
            </a:r>
            <a:r>
              <a:rPr lang="en-US" dirty="0" smtClean="0"/>
              <a:t>:  Migrant Education Program</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515563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Migrant Education Program (MEP)</a:t>
            </a:r>
            <a:endParaRPr lang="en-US" dirty="0"/>
          </a:p>
        </p:txBody>
      </p:sp>
      <p:sp>
        <p:nvSpPr>
          <p:cNvPr id="3" name="Content Placeholder 2"/>
          <p:cNvSpPr>
            <a:spLocks noGrp="1"/>
          </p:cNvSpPr>
          <p:nvPr>
            <p:ph idx="1"/>
          </p:nvPr>
        </p:nvSpPr>
        <p:spPr>
          <a:xfrm>
            <a:off x="354367" y="1643598"/>
            <a:ext cx="8407893" cy="4672142"/>
          </a:xfrm>
        </p:spPr>
        <p:txBody>
          <a:bodyPr/>
          <a:lstStyle/>
          <a:p>
            <a:pPr marL="45720" indent="0">
              <a:buNone/>
            </a:pPr>
            <a:r>
              <a:rPr lang="en-US" dirty="0" smtClean="0"/>
              <a:t>Title I Part C, Purpose: </a:t>
            </a:r>
            <a:endParaRPr lang="en-US" dirty="0"/>
          </a:p>
          <a:p>
            <a:r>
              <a:rPr lang="en-US" sz="1900" dirty="0"/>
              <a:t>(1) support high-quality and comprehensive educational programs for migratory </a:t>
            </a:r>
            <a:r>
              <a:rPr lang="en-US" sz="1900" dirty="0" smtClean="0"/>
              <a:t>children</a:t>
            </a:r>
            <a:endParaRPr lang="en-US" sz="1900" dirty="0"/>
          </a:p>
          <a:p>
            <a:r>
              <a:rPr lang="en-US" sz="1900" dirty="0"/>
              <a:t>(2) ensure that migratory children who move among the States are not penalized in any manner </a:t>
            </a:r>
            <a:endParaRPr lang="en-US" sz="1900" dirty="0" smtClean="0"/>
          </a:p>
          <a:p>
            <a:r>
              <a:rPr lang="en-US" sz="1900" dirty="0" smtClean="0"/>
              <a:t>(</a:t>
            </a:r>
            <a:r>
              <a:rPr lang="en-US" sz="1900" dirty="0"/>
              <a:t>3) ensure that migratory children are provided with appropriate educational </a:t>
            </a:r>
            <a:r>
              <a:rPr lang="en-US" sz="1900" dirty="0" smtClean="0"/>
              <a:t>services</a:t>
            </a:r>
            <a:endParaRPr lang="en-US" sz="1900" dirty="0"/>
          </a:p>
          <a:p>
            <a:r>
              <a:rPr lang="en-US" sz="1900" dirty="0"/>
              <a:t>(4) ensure that migratory children receive full and appropriate opportunities to meet the same challenging State academic </a:t>
            </a:r>
            <a:r>
              <a:rPr lang="en-US" sz="1900" dirty="0" smtClean="0"/>
              <a:t>content</a:t>
            </a:r>
            <a:endParaRPr lang="en-US" sz="1900" dirty="0"/>
          </a:p>
          <a:p>
            <a:r>
              <a:rPr lang="en-US" sz="1900" dirty="0"/>
              <a:t>(5) design programs to help migratory children overcome educational disruption, cultural and language barriers, social isolation, various health-related problems, and other factors that inhibit </a:t>
            </a:r>
            <a:r>
              <a:rPr lang="en-US" sz="1900" dirty="0" smtClean="0"/>
              <a:t>the successful </a:t>
            </a:r>
            <a:r>
              <a:rPr lang="en-US" sz="1900" dirty="0"/>
              <a:t>transition to postsecondary education or employment; and</a:t>
            </a:r>
          </a:p>
          <a:p>
            <a:r>
              <a:rPr lang="en-US" sz="1900" dirty="0"/>
              <a:t>(6) ensure that migratory children benefit from State and local systemic reforms.</a:t>
            </a:r>
          </a:p>
          <a:p>
            <a:endParaRPr lang="en-US" sz="2800" dirty="0"/>
          </a:p>
        </p:txBody>
      </p:sp>
    </p:spTree>
    <p:extLst>
      <p:ext uri="{BB962C8B-B14F-4D97-AF65-F5344CB8AC3E}">
        <p14:creationId xmlns:p14="http://schemas.microsoft.com/office/powerpoint/2010/main" val="1381838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Migrant Program</a:t>
            </a:r>
            <a:br>
              <a:rPr lang="en-US" dirty="0" smtClean="0"/>
            </a:br>
            <a:r>
              <a:rPr lang="en-US" dirty="0" smtClean="0"/>
              <a:t>Fiscal Responsibility</a:t>
            </a:r>
            <a:endParaRPr lang="en-US" dirty="0"/>
          </a:p>
        </p:txBody>
      </p:sp>
      <p:sp>
        <p:nvSpPr>
          <p:cNvPr id="3" name="Content Placeholder 2"/>
          <p:cNvSpPr>
            <a:spLocks noGrp="1"/>
          </p:cNvSpPr>
          <p:nvPr>
            <p:ph idx="1"/>
          </p:nvPr>
        </p:nvSpPr>
        <p:spPr>
          <a:xfrm>
            <a:off x="0" y="1588169"/>
            <a:ext cx="9143999" cy="4538310"/>
          </a:xfrm>
        </p:spPr>
        <p:txBody>
          <a:bodyPr>
            <a:normAutofit fontScale="92500" lnSpcReduction="20000"/>
          </a:bodyPr>
          <a:lstStyle/>
          <a:p>
            <a:pPr marL="45720" lvl="0" indent="0">
              <a:buClr>
                <a:srgbClr val="488BC9"/>
              </a:buClr>
              <a:buNone/>
            </a:pPr>
            <a:endParaRPr lang="en-US" sz="2000" dirty="0" smtClean="0"/>
          </a:p>
          <a:p>
            <a:pPr marL="45720" lvl="0" indent="0">
              <a:buClr>
                <a:srgbClr val="488BC9"/>
              </a:buClr>
              <a:buNone/>
            </a:pPr>
            <a:endParaRPr lang="en-US" sz="2000" dirty="0"/>
          </a:p>
          <a:p>
            <a:pPr marL="45720" lvl="0" indent="0">
              <a:buClr>
                <a:srgbClr val="488BC9"/>
              </a:buClr>
              <a:buNone/>
            </a:pPr>
            <a:endParaRPr lang="en-US" sz="2000" dirty="0" smtClean="0"/>
          </a:p>
          <a:p>
            <a:pPr marL="45720" lvl="0" indent="0">
              <a:buClr>
                <a:srgbClr val="488BC9"/>
              </a:buClr>
              <a:buNone/>
            </a:pPr>
            <a:endParaRPr lang="en-US" sz="2000" dirty="0"/>
          </a:p>
          <a:p>
            <a:pPr marL="45720" lvl="0" indent="0">
              <a:buClr>
                <a:srgbClr val="488BC9"/>
              </a:buClr>
              <a:buNone/>
            </a:pPr>
            <a:endParaRPr lang="en-US" sz="2000" dirty="0" smtClean="0"/>
          </a:p>
          <a:p>
            <a:pPr marL="45720" lvl="0" indent="0">
              <a:buClr>
                <a:srgbClr val="488BC9"/>
              </a:buClr>
              <a:buNone/>
            </a:pPr>
            <a:endParaRPr lang="en-US" sz="2000" dirty="0" smtClean="0"/>
          </a:p>
          <a:p>
            <a:pPr marL="45720" lvl="0" indent="0">
              <a:buClr>
                <a:srgbClr val="488BC9"/>
              </a:buClr>
              <a:buNone/>
            </a:pPr>
            <a:endParaRPr lang="en-US" sz="2000" dirty="0" smtClean="0"/>
          </a:p>
          <a:p>
            <a:pPr marL="45720" indent="0">
              <a:buClr>
                <a:srgbClr val="488BC9"/>
              </a:buClr>
              <a:buNone/>
            </a:pPr>
            <a:r>
              <a:rPr lang="en-US" sz="2200" dirty="0" smtClean="0"/>
              <a:t>FY16-17 Colorado Migrant Allocation - </a:t>
            </a:r>
            <a:r>
              <a:rPr lang="en-US" sz="2200" dirty="0"/>
              <a:t>5 Sub </a:t>
            </a:r>
            <a:r>
              <a:rPr lang="en-US" sz="2200" dirty="0" smtClean="0"/>
              <a:t>grantees - $6,964,975</a:t>
            </a:r>
          </a:p>
          <a:p>
            <a:pPr lvl="1">
              <a:buClr>
                <a:srgbClr val="488BC9"/>
              </a:buClr>
            </a:pPr>
            <a:endParaRPr lang="en-US" sz="1800" dirty="0" smtClean="0"/>
          </a:p>
          <a:p>
            <a:pPr lvl="1">
              <a:buClr>
                <a:srgbClr val="488BC9"/>
              </a:buClr>
            </a:pPr>
            <a:r>
              <a:rPr lang="en-US" sz="1900" dirty="0" smtClean="0"/>
              <a:t>Highest Allocation- $2,178,090</a:t>
            </a:r>
          </a:p>
          <a:p>
            <a:pPr lvl="1">
              <a:buClr>
                <a:srgbClr val="488BC9"/>
              </a:buClr>
            </a:pPr>
            <a:r>
              <a:rPr lang="en-US" sz="1900" dirty="0" smtClean="0"/>
              <a:t>Lowest  Allocation- $633,106</a:t>
            </a:r>
          </a:p>
          <a:p>
            <a:pPr marL="45720" lvl="0" indent="0">
              <a:buClr>
                <a:srgbClr val="488BC9"/>
              </a:buClr>
              <a:buNone/>
            </a:pPr>
            <a:endParaRPr lang="en-US" sz="2000" dirty="0" smtClean="0"/>
          </a:p>
          <a:p>
            <a:r>
              <a:rPr lang="en-US" altLang="en-US" sz="2200" dirty="0" smtClean="0"/>
              <a:t>Funding, provided </a:t>
            </a:r>
            <a:r>
              <a:rPr lang="en-US" altLang="en-US" sz="2200" dirty="0"/>
              <a:t>by the </a:t>
            </a:r>
            <a:r>
              <a:rPr lang="en-US" altLang="en-US" sz="2200" dirty="0" smtClean="0"/>
              <a:t>USDE, </a:t>
            </a:r>
            <a:r>
              <a:rPr lang="en-US" altLang="en-US" sz="2200" dirty="0"/>
              <a:t>Office of Migrant </a:t>
            </a:r>
            <a:r>
              <a:rPr lang="en-US" altLang="en-US" sz="2200" dirty="0" smtClean="0"/>
              <a:t>Education, </a:t>
            </a:r>
            <a:r>
              <a:rPr lang="en-US" altLang="en-US" sz="2200" dirty="0"/>
              <a:t>is based </a:t>
            </a:r>
            <a:r>
              <a:rPr lang="en-US" altLang="en-US" sz="2200" dirty="0" smtClean="0"/>
              <a:t>on </a:t>
            </a:r>
            <a:r>
              <a:rPr lang="en-US" altLang="en-US" sz="2200" dirty="0"/>
              <a:t>the number of migrant children that are identified and certified in the State of Colorado.  Funds that each state receives are based on a formula that is developed by the Office of Migrant Education.  </a:t>
            </a:r>
          </a:p>
          <a:p>
            <a:pPr marL="45720" lvl="0" indent="0">
              <a:buClr>
                <a:srgbClr val="488BC9"/>
              </a:buClr>
              <a:buNone/>
            </a:pPr>
            <a:endParaRPr lang="en-US" sz="2000" dirty="0"/>
          </a:p>
          <a:p>
            <a:pPr marL="4572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097162064"/>
              </p:ext>
            </p:extLst>
          </p:nvPr>
        </p:nvGraphicFramePr>
        <p:xfrm>
          <a:off x="257681" y="1660357"/>
          <a:ext cx="8300042" cy="1824751"/>
        </p:xfrm>
        <a:graphic>
          <a:graphicData uri="http://schemas.openxmlformats.org/drawingml/2006/table">
            <a:tbl>
              <a:tblPr firstRow="1" firstCol="1" bandRow="1">
                <a:tableStyleId>{5C22544A-7EE6-4342-B048-85BDC9FD1C3A}</a:tableStyleId>
              </a:tblPr>
              <a:tblGrid>
                <a:gridCol w="2015478">
                  <a:extLst>
                    <a:ext uri="{9D8B030D-6E8A-4147-A177-3AD203B41FA5}">
                      <a16:colId xmlns:a16="http://schemas.microsoft.com/office/drawing/2014/main" val="20000"/>
                    </a:ext>
                  </a:extLst>
                </a:gridCol>
                <a:gridCol w="2015478">
                  <a:extLst>
                    <a:ext uri="{9D8B030D-6E8A-4147-A177-3AD203B41FA5}">
                      <a16:colId xmlns:a16="http://schemas.microsoft.com/office/drawing/2014/main" val="20001"/>
                    </a:ext>
                  </a:extLst>
                </a:gridCol>
                <a:gridCol w="1390094">
                  <a:extLst>
                    <a:ext uri="{9D8B030D-6E8A-4147-A177-3AD203B41FA5}">
                      <a16:colId xmlns:a16="http://schemas.microsoft.com/office/drawing/2014/main" val="20002"/>
                    </a:ext>
                  </a:extLst>
                </a:gridCol>
                <a:gridCol w="1330530">
                  <a:extLst>
                    <a:ext uri="{9D8B030D-6E8A-4147-A177-3AD203B41FA5}">
                      <a16:colId xmlns:a16="http://schemas.microsoft.com/office/drawing/2014/main" val="20003"/>
                    </a:ext>
                  </a:extLst>
                </a:gridCol>
                <a:gridCol w="1548462">
                  <a:extLst>
                    <a:ext uri="{9D8B030D-6E8A-4147-A177-3AD203B41FA5}">
                      <a16:colId xmlns:a16="http://schemas.microsoft.com/office/drawing/2014/main" val="20004"/>
                    </a:ext>
                  </a:extLst>
                </a:gridCol>
              </a:tblGrid>
              <a:tr h="878021">
                <a:tc rowSpan="2">
                  <a:txBody>
                    <a:bodyPr/>
                    <a:lstStyle/>
                    <a:p>
                      <a:pPr marL="0" marR="0">
                        <a:spcBef>
                          <a:spcPts val="0"/>
                        </a:spcBef>
                        <a:spcAft>
                          <a:spcPts val="0"/>
                        </a:spcAft>
                      </a:pPr>
                      <a:r>
                        <a:rPr lang="en-US" sz="1400" dirty="0">
                          <a:effectLst/>
                        </a:rPr>
                        <a:t>Funding Streams / Programs Under this Part</a:t>
                      </a:r>
                      <a:endParaRPr lang="en-US" sz="1400" dirty="0">
                        <a:effectLst/>
                        <a:latin typeface="Calibri"/>
                        <a:ea typeface="Calibri"/>
                        <a:cs typeface="Times New Roman"/>
                      </a:endParaRPr>
                    </a:p>
                  </a:txBody>
                  <a:tcPr marL="65940" marR="65940" marT="0" marB="0"/>
                </a:tc>
                <a:tc>
                  <a:txBody>
                    <a:bodyPr/>
                    <a:lstStyle/>
                    <a:p>
                      <a:pPr marL="0" marR="0" algn="ctr">
                        <a:spcBef>
                          <a:spcPts val="0"/>
                        </a:spcBef>
                        <a:spcAft>
                          <a:spcPts val="0"/>
                        </a:spcAft>
                      </a:pPr>
                      <a:r>
                        <a:rPr lang="en-US" sz="1400" dirty="0">
                          <a:effectLst/>
                        </a:rPr>
                        <a:t>List all grant programs under this part</a:t>
                      </a:r>
                      <a:endParaRPr lang="en-US" sz="1400" dirty="0">
                        <a:effectLst/>
                        <a:latin typeface="Calibri"/>
                        <a:ea typeface="Calibri"/>
                        <a:cs typeface="Times New Roman"/>
                      </a:endParaRPr>
                    </a:p>
                  </a:txBody>
                  <a:tcPr marL="65940" marR="65940" marT="0" marB="0" anchor="ctr"/>
                </a:tc>
                <a:tc>
                  <a:txBody>
                    <a:bodyPr/>
                    <a:lstStyle/>
                    <a:p>
                      <a:pPr marL="228600" marR="0" algn="ctr">
                        <a:spcBef>
                          <a:spcPts val="0"/>
                        </a:spcBef>
                        <a:spcAft>
                          <a:spcPts val="0"/>
                        </a:spcAft>
                      </a:pPr>
                      <a:r>
                        <a:rPr lang="en-US" sz="1400" dirty="0">
                          <a:effectLst/>
                        </a:rPr>
                        <a:t>Entitlement or Discretionary</a:t>
                      </a:r>
                      <a:endParaRPr lang="en-US" sz="1400" dirty="0">
                        <a:effectLst/>
                        <a:latin typeface="Calibri"/>
                        <a:ea typeface="Calibri"/>
                        <a:cs typeface="Times New Roman"/>
                      </a:endParaRPr>
                    </a:p>
                  </a:txBody>
                  <a:tcPr marL="65940" marR="65940" marT="0" marB="0" anchor="ctr"/>
                </a:tc>
                <a:tc>
                  <a:txBody>
                    <a:bodyPr/>
                    <a:lstStyle/>
                    <a:p>
                      <a:pPr marL="0" marR="0" algn="ctr">
                        <a:spcBef>
                          <a:spcPts val="0"/>
                        </a:spcBef>
                        <a:spcAft>
                          <a:spcPts val="0"/>
                        </a:spcAft>
                      </a:pPr>
                      <a:r>
                        <a:rPr lang="en-US" sz="1400" dirty="0">
                          <a:effectLst/>
                        </a:rPr>
                        <a:t>State Allocation</a:t>
                      </a:r>
                    </a:p>
                    <a:p>
                      <a:pPr marL="0" marR="0" algn="ctr">
                        <a:spcBef>
                          <a:spcPts val="0"/>
                        </a:spcBef>
                        <a:spcAft>
                          <a:spcPts val="0"/>
                        </a:spcAft>
                      </a:pPr>
                      <a:r>
                        <a:rPr lang="en-US" sz="1400" dirty="0">
                          <a:effectLst/>
                        </a:rPr>
                        <a:t>(Yes/No)</a:t>
                      </a:r>
                      <a:endParaRPr lang="en-US" sz="1400" dirty="0">
                        <a:effectLst/>
                        <a:latin typeface="Calibri"/>
                        <a:ea typeface="Calibri"/>
                        <a:cs typeface="Times New Roman"/>
                      </a:endParaRPr>
                    </a:p>
                  </a:txBody>
                  <a:tcPr marL="65940" marR="65940" marT="0" marB="0" anchor="ctr"/>
                </a:tc>
                <a:tc>
                  <a:txBody>
                    <a:bodyPr/>
                    <a:lstStyle/>
                    <a:p>
                      <a:pPr marL="228600" marR="0" algn="ctr">
                        <a:spcBef>
                          <a:spcPts val="0"/>
                        </a:spcBef>
                        <a:spcAft>
                          <a:spcPts val="0"/>
                        </a:spcAft>
                      </a:pPr>
                      <a:r>
                        <a:rPr lang="en-US" sz="1400" dirty="0">
                          <a:effectLst/>
                        </a:rPr>
                        <a:t>LEA Allocation</a:t>
                      </a:r>
                    </a:p>
                    <a:p>
                      <a:pPr marL="228600" marR="0" algn="ctr">
                        <a:spcBef>
                          <a:spcPts val="0"/>
                        </a:spcBef>
                        <a:spcAft>
                          <a:spcPts val="0"/>
                        </a:spcAft>
                      </a:pPr>
                      <a:r>
                        <a:rPr lang="en-US" sz="1400" dirty="0">
                          <a:effectLst/>
                        </a:rPr>
                        <a:t>(Yes/No)</a:t>
                      </a:r>
                      <a:endParaRPr lang="en-US" sz="1400" dirty="0">
                        <a:effectLst/>
                        <a:latin typeface="Calibri"/>
                        <a:ea typeface="Calibri"/>
                        <a:cs typeface="Times New Roman"/>
                      </a:endParaRPr>
                    </a:p>
                  </a:txBody>
                  <a:tcPr marL="65940" marR="65940" marT="0" marB="0" anchor="ctr"/>
                </a:tc>
                <a:extLst>
                  <a:ext uri="{0D108BD9-81ED-4DB2-BD59-A6C34878D82A}">
                    <a16:rowId xmlns:a16="http://schemas.microsoft.com/office/drawing/2014/main" val="10000"/>
                  </a:ext>
                </a:extLst>
              </a:tr>
              <a:tr h="473365">
                <a:tc vMerge="1">
                  <a:txBody>
                    <a:bodyPr/>
                    <a:lstStyle/>
                    <a:p>
                      <a:endParaRPr lang="en-US"/>
                    </a:p>
                  </a:txBody>
                  <a:tcPr/>
                </a:tc>
                <a:tc>
                  <a:txBody>
                    <a:bodyPr/>
                    <a:lstStyle/>
                    <a:p>
                      <a:pPr marL="0" marR="0">
                        <a:spcBef>
                          <a:spcPts val="0"/>
                        </a:spcBef>
                        <a:spcAft>
                          <a:spcPts val="0"/>
                        </a:spcAft>
                      </a:pPr>
                      <a:r>
                        <a:rPr lang="en-US" sz="1400" dirty="0">
                          <a:effectLst/>
                        </a:rPr>
                        <a:t>Migrant Education Program (MEP)</a:t>
                      </a:r>
                      <a:endParaRPr lang="en-US" sz="1400" dirty="0">
                        <a:effectLst/>
                        <a:latin typeface="Calibri"/>
                        <a:ea typeface="Calibri"/>
                        <a:cs typeface="Times New Roman"/>
                      </a:endParaRPr>
                    </a:p>
                  </a:txBody>
                  <a:tcPr marL="65940" marR="65940" marT="0" marB="0"/>
                </a:tc>
                <a:tc>
                  <a:txBody>
                    <a:bodyPr/>
                    <a:lstStyle/>
                    <a:p>
                      <a:pPr marL="0" marR="0" algn="ctr">
                        <a:spcBef>
                          <a:spcPts val="0"/>
                        </a:spcBef>
                        <a:spcAft>
                          <a:spcPts val="0"/>
                        </a:spcAft>
                      </a:pPr>
                      <a:r>
                        <a:rPr lang="en-US" sz="1400" dirty="0">
                          <a:effectLst/>
                        </a:rPr>
                        <a:t>Entitlement</a:t>
                      </a:r>
                      <a:endParaRPr lang="en-US" sz="1400" dirty="0">
                        <a:effectLst/>
                        <a:latin typeface="Calibri"/>
                        <a:ea typeface="Calibri"/>
                        <a:cs typeface="Times New Roman"/>
                      </a:endParaRPr>
                    </a:p>
                  </a:txBody>
                  <a:tcPr marL="65940" marR="65940" marT="0" marB="0" anchor="ctr"/>
                </a:tc>
                <a:tc>
                  <a:txBody>
                    <a:bodyPr/>
                    <a:lstStyle/>
                    <a:p>
                      <a:pPr marL="0" marR="0" algn="ctr">
                        <a:spcBef>
                          <a:spcPts val="0"/>
                        </a:spcBef>
                        <a:spcAft>
                          <a:spcPts val="0"/>
                        </a:spcAft>
                      </a:pPr>
                      <a:r>
                        <a:rPr lang="en-US" sz="1400">
                          <a:effectLst/>
                        </a:rPr>
                        <a:t>Y</a:t>
                      </a:r>
                      <a:endParaRPr lang="en-US" sz="1400">
                        <a:effectLst/>
                        <a:latin typeface="Calibri"/>
                        <a:ea typeface="Calibri"/>
                        <a:cs typeface="Times New Roman"/>
                      </a:endParaRPr>
                    </a:p>
                  </a:txBody>
                  <a:tcPr marL="65940" marR="65940" marT="0" marB="0" anchor="ctr"/>
                </a:tc>
                <a:tc>
                  <a:txBody>
                    <a:bodyPr/>
                    <a:lstStyle/>
                    <a:p>
                      <a:pPr marL="0" marR="0" algn="ctr">
                        <a:spcBef>
                          <a:spcPts val="0"/>
                        </a:spcBef>
                        <a:spcAft>
                          <a:spcPts val="0"/>
                        </a:spcAft>
                      </a:pPr>
                      <a:r>
                        <a:rPr lang="en-US" sz="1400" dirty="0">
                          <a:effectLst/>
                        </a:rPr>
                        <a:t>N</a:t>
                      </a:r>
                      <a:endParaRPr lang="en-US" sz="1400" dirty="0">
                        <a:effectLst/>
                        <a:latin typeface="Calibri"/>
                        <a:ea typeface="Calibri"/>
                        <a:cs typeface="Times New Roman"/>
                      </a:endParaRPr>
                    </a:p>
                  </a:txBody>
                  <a:tcPr marL="65940" marR="65940" marT="0" marB="0" anchor="ctr"/>
                </a:tc>
                <a:extLst>
                  <a:ext uri="{0D108BD9-81ED-4DB2-BD59-A6C34878D82A}">
                    <a16:rowId xmlns:a16="http://schemas.microsoft.com/office/drawing/2014/main" val="10001"/>
                  </a:ext>
                </a:extLst>
              </a:tr>
              <a:tr h="473365">
                <a:tc>
                  <a:txBody>
                    <a:bodyPr/>
                    <a:lstStyle/>
                    <a:p>
                      <a:pPr marL="0" marR="0">
                        <a:spcBef>
                          <a:spcPts val="0"/>
                        </a:spcBef>
                        <a:spcAft>
                          <a:spcPts val="0"/>
                        </a:spcAft>
                      </a:pPr>
                      <a:r>
                        <a:rPr lang="en-US" sz="1400" dirty="0">
                          <a:effectLst/>
                        </a:rPr>
                        <a:t>Purposes(s)</a:t>
                      </a:r>
                      <a:endParaRPr lang="en-US" sz="1400" dirty="0">
                        <a:effectLst/>
                        <a:latin typeface="Calibri"/>
                        <a:ea typeface="Calibri"/>
                        <a:cs typeface="Times New Roman"/>
                      </a:endParaRPr>
                    </a:p>
                  </a:txBody>
                  <a:tcPr marL="65940" marR="65940" marT="0" marB="0"/>
                </a:tc>
                <a:tc gridSpan="4">
                  <a:txBody>
                    <a:bodyPr/>
                    <a:lstStyle/>
                    <a:p>
                      <a:pPr marL="0" marR="0">
                        <a:spcBef>
                          <a:spcPts val="0"/>
                        </a:spcBef>
                        <a:spcAft>
                          <a:spcPts val="0"/>
                        </a:spcAft>
                      </a:pPr>
                      <a:r>
                        <a:rPr lang="en-US" sz="1400" dirty="0">
                          <a:effectLst/>
                        </a:rPr>
                        <a:t>The purpose of this part is to establish or improve, directly or through local operating agencies, programs of education for migratory children.</a:t>
                      </a:r>
                      <a:endParaRPr lang="en-US" sz="1400" dirty="0">
                        <a:effectLst/>
                        <a:latin typeface="Calibri"/>
                        <a:ea typeface="Calibri"/>
                        <a:cs typeface="Times New Roman"/>
                      </a:endParaRPr>
                    </a:p>
                  </a:txBody>
                  <a:tcPr marL="65940" marR="6594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86033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695739"/>
            <a:ext cx="8381260" cy="714502"/>
          </a:xfrm>
        </p:spPr>
        <p:txBody>
          <a:bodyPr/>
          <a:lstStyle/>
          <a:p>
            <a:pPr eaLnBrk="1" hangingPunct="1"/>
            <a:r>
              <a:rPr lang="en-US" altLang="en-US" sz="4000" dirty="0" smtClean="0">
                <a:latin typeface="Museo Slab 500" panose="02000000000000000000" pitchFamily="50" charset="0"/>
              </a:rPr>
              <a:t>Migrant Program</a:t>
            </a:r>
            <a:br>
              <a:rPr lang="en-US" altLang="en-US" sz="4000" dirty="0" smtClean="0">
                <a:latin typeface="Museo Slab 500" panose="02000000000000000000" pitchFamily="50" charset="0"/>
              </a:rPr>
            </a:br>
            <a:r>
              <a:rPr lang="en-US" altLang="en-US" sz="4000" dirty="0" smtClean="0">
                <a:latin typeface="Museo Slab 500" panose="02000000000000000000" pitchFamily="50" charset="0"/>
              </a:rPr>
              <a:t>CDE Regional Approach </a:t>
            </a:r>
            <a:br>
              <a:rPr lang="en-US" altLang="en-US" sz="4000" dirty="0" smtClean="0">
                <a:latin typeface="Museo Slab 500" panose="02000000000000000000" pitchFamily="50" charset="0"/>
              </a:rPr>
            </a:br>
            <a:endParaRPr lang="en-US" altLang="en-US" sz="4000" dirty="0" smtClean="0">
              <a:latin typeface="Museo Slab 500" panose="02000000000000000000" pitchFamily="50"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6808" y="1719071"/>
            <a:ext cx="5888368" cy="4419426"/>
          </a:xfrm>
          <a:prstGeom prst="rect">
            <a:avLst/>
          </a:prstGeom>
        </p:spPr>
      </p:pic>
      <p:sp>
        <p:nvSpPr>
          <p:cNvPr id="5" name="Text Placeholder 4"/>
          <p:cNvSpPr txBox="1">
            <a:spLocks noGrp="1"/>
          </p:cNvSpPr>
          <p:nvPr>
            <p:ph type="body" idx="1"/>
          </p:nvPr>
        </p:nvSpPr>
        <p:spPr>
          <a:xfrm>
            <a:off x="381000" y="2059429"/>
            <a:ext cx="2715808" cy="3539430"/>
          </a:xfrm>
          <a:prstGeom prst="rect">
            <a:avLst/>
          </a:prstGeom>
          <a:noFill/>
        </p:spPr>
        <p:txBody>
          <a:bodyPr wrap="none" rtlCol="0">
            <a:spAutoFit/>
          </a:bodyPr>
          <a:lstStyle/>
          <a:p>
            <a:pPr marL="0" indent="0">
              <a:buNone/>
            </a:pPr>
            <a:r>
              <a:rPr lang="en-US" sz="3200" dirty="0" smtClean="0"/>
              <a:t>Five Regions:</a:t>
            </a:r>
          </a:p>
          <a:p>
            <a:pPr marL="342900" indent="-342900">
              <a:buFont typeface="+mj-lt"/>
              <a:buAutoNum type="arabicPeriod"/>
            </a:pPr>
            <a:r>
              <a:rPr lang="en-US" sz="3200" dirty="0" smtClean="0">
                <a:solidFill>
                  <a:srgbClr val="FFC000"/>
                </a:solidFill>
              </a:rPr>
              <a:t>Metro</a:t>
            </a:r>
          </a:p>
          <a:p>
            <a:pPr marL="342900" indent="-342900">
              <a:buFont typeface="+mj-lt"/>
              <a:buAutoNum type="arabicPeriod"/>
            </a:pPr>
            <a:r>
              <a:rPr lang="en-US" sz="3200" dirty="0" smtClean="0">
                <a:solidFill>
                  <a:schemeClr val="accent4"/>
                </a:solidFill>
              </a:rPr>
              <a:t>Northern</a:t>
            </a:r>
          </a:p>
          <a:p>
            <a:pPr marL="342900" indent="-342900">
              <a:buFont typeface="+mj-lt"/>
              <a:buAutoNum type="arabicPeriod"/>
            </a:pPr>
            <a:r>
              <a:rPr lang="en-US" sz="3200" dirty="0" smtClean="0">
                <a:solidFill>
                  <a:srgbClr val="FF0000"/>
                </a:solidFill>
              </a:rPr>
              <a:t>South West</a:t>
            </a:r>
          </a:p>
          <a:p>
            <a:pPr marL="342900" indent="-342900">
              <a:buFont typeface="+mj-lt"/>
              <a:buAutoNum type="arabicPeriod"/>
            </a:pPr>
            <a:r>
              <a:rPr lang="en-US" sz="3200" dirty="0" smtClean="0">
                <a:solidFill>
                  <a:schemeClr val="accent3"/>
                </a:solidFill>
              </a:rPr>
              <a:t>South East</a:t>
            </a:r>
          </a:p>
          <a:p>
            <a:pPr marL="342900" indent="-342900">
              <a:buFont typeface="+mj-lt"/>
              <a:buAutoNum type="arabicPeriod"/>
            </a:pPr>
            <a:r>
              <a:rPr lang="en-US" sz="3200" dirty="0" smtClean="0">
                <a:solidFill>
                  <a:schemeClr val="accent1"/>
                </a:solidFill>
              </a:rPr>
              <a:t>West Central</a:t>
            </a:r>
            <a:endParaRPr lang="en-US" sz="3200" dirty="0">
              <a:solidFill>
                <a:schemeClr val="accent1"/>
              </a:solidFill>
            </a:endParaRPr>
          </a:p>
        </p:txBody>
      </p:sp>
    </p:spTree>
    <p:extLst>
      <p:ext uri="{BB962C8B-B14F-4D97-AF65-F5344CB8AC3E}">
        <p14:creationId xmlns:p14="http://schemas.microsoft.com/office/powerpoint/2010/main" val="2134419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0" dirty="0" smtClean="0">
                <a:latin typeface="Calibri" panose="020F0502020204030204" pitchFamily="34" charset="0"/>
              </a:rPr>
              <a:t>Percentage </a:t>
            </a:r>
            <a:r>
              <a:rPr lang="en-US" sz="2000" b="0" dirty="0">
                <a:latin typeface="Calibri" panose="020F0502020204030204" pitchFamily="34" charset="0"/>
              </a:rPr>
              <a:t>of MEP students that scored at or above proficient on </a:t>
            </a:r>
            <a:r>
              <a:rPr lang="en-US" sz="2000" b="0" dirty="0" smtClean="0">
                <a:latin typeface="Calibri" panose="020F0502020204030204" pitchFamily="34" charset="0"/>
              </a:rPr>
              <a:t>the </a:t>
            </a:r>
            <a:r>
              <a:rPr lang="en-US" sz="2000" b="0" dirty="0">
                <a:latin typeface="Calibri" panose="020F0502020204030204" pitchFamily="34" charset="0"/>
              </a:rPr>
              <a:t>state’s annual Reading/Language Arts assessments in grades 3-8 and high school. </a:t>
            </a:r>
            <a:endParaRPr lang="en-US" sz="2000" b="0" dirty="0" smtClean="0">
              <a:latin typeface="Calibri" panose="020F0502020204030204" pitchFamily="34" charset="0"/>
            </a:endParaRPr>
          </a:p>
          <a:p>
            <a:endParaRPr lang="en-US" sz="2000" b="0" dirty="0">
              <a:latin typeface="Calibri" panose="020F0502020204030204" pitchFamily="34" charset="0"/>
            </a:endParaRPr>
          </a:p>
          <a:p>
            <a:r>
              <a:rPr lang="en-US" sz="2000" b="0" dirty="0">
                <a:latin typeface="Calibri" panose="020F0502020204030204" pitchFamily="34" charset="0"/>
              </a:rPr>
              <a:t>P</a:t>
            </a:r>
            <a:r>
              <a:rPr lang="en-US" sz="2000" b="0" dirty="0" smtClean="0">
                <a:latin typeface="Calibri" panose="020F0502020204030204" pitchFamily="34" charset="0"/>
              </a:rPr>
              <a:t>ercentage </a:t>
            </a:r>
            <a:r>
              <a:rPr lang="en-US" sz="2000" b="0" dirty="0">
                <a:latin typeface="Calibri" panose="020F0502020204030204" pitchFamily="34" charset="0"/>
              </a:rPr>
              <a:t>of MEP students that scored at or above proficient on </a:t>
            </a:r>
            <a:r>
              <a:rPr lang="en-US" sz="2000" b="0" dirty="0" smtClean="0">
                <a:latin typeface="Calibri" panose="020F0502020204030204" pitchFamily="34" charset="0"/>
              </a:rPr>
              <a:t>the </a:t>
            </a:r>
            <a:r>
              <a:rPr lang="en-US" sz="2000" b="0" dirty="0">
                <a:latin typeface="Calibri" panose="020F0502020204030204" pitchFamily="34" charset="0"/>
              </a:rPr>
              <a:t>state’s annual Mathematics assessments in grades 3-8 and high school. </a:t>
            </a:r>
            <a:endParaRPr lang="en-US" sz="2000" b="0" dirty="0" smtClean="0">
              <a:latin typeface="Calibri" panose="020F0502020204030204" pitchFamily="34" charset="0"/>
            </a:endParaRPr>
          </a:p>
          <a:p>
            <a:endParaRPr lang="en-US" b="0" dirty="0">
              <a:latin typeface="Arial"/>
            </a:endParaRPr>
          </a:p>
          <a:p>
            <a:r>
              <a:rPr lang="en-US" sz="2000" b="0" dirty="0">
                <a:latin typeface="Calibri" panose="020F0502020204030204" pitchFamily="34" charset="0"/>
              </a:rPr>
              <a:t>P</a:t>
            </a:r>
            <a:r>
              <a:rPr lang="en-US" sz="2000" b="0" dirty="0" smtClean="0">
                <a:latin typeface="Calibri" panose="020F0502020204030204" pitchFamily="34" charset="0"/>
              </a:rPr>
              <a:t>ercentage </a:t>
            </a:r>
            <a:r>
              <a:rPr lang="en-US" sz="2000" b="0" dirty="0">
                <a:latin typeface="Calibri" panose="020F0502020204030204" pitchFamily="34" charset="0"/>
              </a:rPr>
              <a:t>of MEP students who were enrolled in grades 7-12, and graduated or were promoted to the next grade level. </a:t>
            </a:r>
            <a:endParaRPr lang="en-US" sz="2000" b="0" dirty="0" smtClean="0">
              <a:latin typeface="Calibri" panose="020F0502020204030204" pitchFamily="34" charset="0"/>
            </a:endParaRPr>
          </a:p>
          <a:p>
            <a:endParaRPr lang="en-US" sz="2000" b="0" dirty="0">
              <a:latin typeface="Calibri" panose="020F0502020204030204" pitchFamily="34" charset="0"/>
            </a:endParaRPr>
          </a:p>
          <a:p>
            <a:r>
              <a:rPr lang="en-US" sz="2000" b="0" dirty="0">
                <a:latin typeface="Calibri" panose="020F0502020204030204" pitchFamily="34" charset="0"/>
              </a:rPr>
              <a:t>P</a:t>
            </a:r>
            <a:r>
              <a:rPr lang="en-US" sz="2000" b="0" dirty="0" smtClean="0">
                <a:latin typeface="Calibri" panose="020F0502020204030204" pitchFamily="34" charset="0"/>
              </a:rPr>
              <a:t>ercentage </a:t>
            </a:r>
            <a:r>
              <a:rPr lang="en-US" sz="2000" b="0" dirty="0">
                <a:latin typeface="Calibri" panose="020F0502020204030204" pitchFamily="34" charset="0"/>
              </a:rPr>
              <a:t>of MEP students who entered 11th grade </a:t>
            </a:r>
            <a:r>
              <a:rPr lang="en-US" sz="2000" b="0" dirty="0" smtClean="0">
                <a:latin typeface="Calibri" panose="020F0502020204030204" pitchFamily="34" charset="0"/>
              </a:rPr>
              <a:t>that </a:t>
            </a:r>
            <a:r>
              <a:rPr lang="en-US" sz="2000" b="0" dirty="0">
                <a:latin typeface="Calibri" panose="020F0502020204030204" pitchFamily="34" charset="0"/>
              </a:rPr>
              <a:t>received full credit for Algebra I or a higher Mathematics course. </a:t>
            </a:r>
          </a:p>
        </p:txBody>
      </p:sp>
      <p:sp>
        <p:nvSpPr>
          <p:cNvPr id="3" name="Title 2"/>
          <p:cNvSpPr>
            <a:spLocks noGrp="1"/>
          </p:cNvSpPr>
          <p:nvPr>
            <p:ph type="title"/>
          </p:nvPr>
        </p:nvSpPr>
        <p:spPr>
          <a:xfrm>
            <a:off x="380999" y="0"/>
            <a:ext cx="8381260" cy="1242391"/>
          </a:xfrm>
        </p:spPr>
        <p:txBody>
          <a:bodyPr/>
          <a:lstStyle/>
          <a:p>
            <a:r>
              <a:rPr lang="en-US" dirty="0"/>
              <a:t/>
            </a:r>
            <a:br>
              <a:rPr lang="en-US" dirty="0"/>
            </a:br>
            <a:r>
              <a:rPr lang="en-US" sz="3200" dirty="0" smtClean="0"/>
              <a:t>Migrant Program</a:t>
            </a:r>
            <a:br>
              <a:rPr lang="en-US" sz="3200" dirty="0" smtClean="0"/>
            </a:br>
            <a:r>
              <a:rPr lang="en-US" sz="3200" dirty="0" smtClean="0"/>
              <a:t>Government </a:t>
            </a:r>
            <a:r>
              <a:rPr lang="en-US" sz="3200" dirty="0"/>
              <a:t>Performance and Results Act </a:t>
            </a:r>
          </a:p>
        </p:txBody>
      </p:sp>
    </p:spTree>
    <p:extLst>
      <p:ext uri="{BB962C8B-B14F-4D97-AF65-F5344CB8AC3E}">
        <p14:creationId xmlns:p14="http://schemas.microsoft.com/office/powerpoint/2010/main" val="3560636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Migrant Program Planning Cycle</a:t>
            </a:r>
            <a:endParaRPr lang="en-US" dirty="0"/>
          </a:p>
        </p:txBody>
      </p:sp>
      <p:grpSp>
        <p:nvGrpSpPr>
          <p:cNvPr id="3" name="Group 20"/>
          <p:cNvGrpSpPr>
            <a:grpSpLocks/>
          </p:cNvGrpSpPr>
          <p:nvPr/>
        </p:nvGrpSpPr>
        <p:grpSpPr bwMode="auto">
          <a:xfrm>
            <a:off x="1757570" y="1779526"/>
            <a:ext cx="5326912" cy="4486020"/>
            <a:chOff x="3704" y="10152"/>
            <a:chExt cx="5059" cy="5092"/>
          </a:xfrm>
        </p:grpSpPr>
        <p:pic>
          <p:nvPicPr>
            <p:cNvPr id="13" name="Object 6"/>
            <p:cNvPicPr>
              <a:picLocks noChangeArrowheads="1"/>
            </p:cNvPicPr>
            <p:nvPr/>
          </p:nvPicPr>
          <p:blipFill rotWithShape="1">
            <a:blip r:embed="rId2">
              <a:extLst>
                <a:ext uri="{28A0092B-C50C-407E-A947-70E740481C1C}">
                  <a14:useLocalDpi xmlns:a14="http://schemas.microsoft.com/office/drawing/2010/main" val="0"/>
                </a:ext>
              </a:extLst>
            </a:blip>
            <a:srcRect t="14923"/>
            <a:stretch/>
          </p:blipFill>
          <p:spPr bwMode="auto">
            <a:xfrm>
              <a:off x="3704" y="10152"/>
              <a:ext cx="5059" cy="4957"/>
            </a:xfrm>
            <a:prstGeom prst="rect">
              <a:avLst/>
            </a:prstGeom>
            <a:noFill/>
            <a:extLst>
              <a:ext uri="{909E8E84-426E-40DD-AFC4-6F175D3DCCD1}">
                <a14:hiddenFill xmlns:a14="http://schemas.microsoft.com/office/drawing/2010/main">
                  <a:solidFill>
                    <a:srgbClr val="FFFFFF"/>
                  </a:solidFill>
                </a14:hiddenFill>
              </a:ext>
            </a:extLst>
          </p:spPr>
        </p:pic>
        <p:pic>
          <p:nvPicPr>
            <p:cNvPr id="14" name="Diagram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 y="10434"/>
              <a:ext cx="4378" cy="48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3874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cs typeface="Museo Slab 500"/>
              </a:rPr>
              <a:t>Summer Migrant Youth Leadership Institute (SMYLI</a:t>
            </a:r>
            <a:r>
              <a:rPr lang="en-US" dirty="0" smtClean="0">
                <a:cs typeface="Museo Slab 500"/>
              </a:rPr>
              <a:t>)</a:t>
            </a:r>
          </a:p>
          <a:p>
            <a:pPr lvl="1"/>
            <a:r>
              <a:rPr lang="en-US" dirty="0" smtClean="0">
                <a:cs typeface="Museo Slab 500"/>
              </a:rPr>
              <a:t>11 days at a Colorado university</a:t>
            </a:r>
          </a:p>
          <a:p>
            <a:r>
              <a:rPr lang="en-US" dirty="0"/>
              <a:t>Close Up: New American for High School Students </a:t>
            </a:r>
            <a:endParaRPr lang="en-US" dirty="0" smtClean="0"/>
          </a:p>
          <a:p>
            <a:pPr lvl="1"/>
            <a:r>
              <a:rPr lang="en-US" dirty="0" smtClean="0"/>
              <a:t>5 days in Washington D.C.</a:t>
            </a:r>
          </a:p>
          <a:p>
            <a:r>
              <a:rPr lang="en-US" dirty="0" smtClean="0"/>
              <a:t>Binational Migrant Initiative</a:t>
            </a:r>
          </a:p>
          <a:p>
            <a:pPr lvl="1"/>
            <a:r>
              <a:rPr lang="en-US" dirty="0" smtClean="0"/>
              <a:t>Transfer Document – Mexico and US</a:t>
            </a:r>
          </a:p>
          <a:p>
            <a:pPr lvl="1"/>
            <a:r>
              <a:rPr lang="en-US" dirty="0" smtClean="0"/>
              <a:t>Teacher Exchange Program</a:t>
            </a:r>
          </a:p>
          <a:p>
            <a:r>
              <a:rPr lang="en-US" dirty="0" smtClean="0"/>
              <a:t>Parent Advisory Council</a:t>
            </a:r>
          </a:p>
          <a:p>
            <a:pPr lvl="1"/>
            <a:r>
              <a:rPr lang="en-US" dirty="0" smtClean="0"/>
              <a:t>Provide information on needs and guidance for services</a:t>
            </a:r>
          </a:p>
          <a:p>
            <a:pPr lvl="1"/>
            <a:r>
              <a:rPr lang="en-US" dirty="0" smtClean="0"/>
              <a:t>Statewide representation</a:t>
            </a:r>
          </a:p>
          <a:p>
            <a:endParaRPr lang="en-US" dirty="0"/>
          </a:p>
        </p:txBody>
      </p:sp>
      <p:sp>
        <p:nvSpPr>
          <p:cNvPr id="3" name="Title 2"/>
          <p:cNvSpPr>
            <a:spLocks noGrp="1"/>
          </p:cNvSpPr>
          <p:nvPr>
            <p:ph type="title"/>
          </p:nvPr>
        </p:nvSpPr>
        <p:spPr/>
        <p:txBody>
          <a:bodyPr/>
          <a:lstStyle/>
          <a:p>
            <a:r>
              <a:rPr lang="en-US" dirty="0" smtClean="0"/>
              <a:t>Direct Services from CDE’s Migrant State Office</a:t>
            </a:r>
            <a:endParaRPr lang="en-US" dirty="0"/>
          </a:p>
        </p:txBody>
      </p:sp>
    </p:spTree>
    <p:extLst>
      <p:ext uri="{BB962C8B-B14F-4D97-AF65-F5344CB8AC3E}">
        <p14:creationId xmlns:p14="http://schemas.microsoft.com/office/powerpoint/2010/main" val="1818493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391" y="2326604"/>
            <a:ext cx="8341851" cy="1645920"/>
          </a:xfrm>
        </p:spPr>
        <p:txBody>
          <a:bodyPr/>
          <a:lstStyle/>
          <a:p>
            <a:r>
              <a:rPr lang="en-US" i="1" dirty="0" smtClean="0"/>
              <a:t>Formula</a:t>
            </a:r>
            <a:r>
              <a:rPr lang="en-US" dirty="0" smtClean="0"/>
              <a:t> Title Programs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465147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sz="2200" kern="400" dirty="0">
                <a:latin typeface="Calibri" panose="020F0502020204030204" pitchFamily="34" charset="0"/>
              </a:rPr>
              <a:t>Title I, Part A:  Improving Basic Programs Operated by State and Local Educational </a:t>
            </a:r>
            <a:r>
              <a:rPr lang="en-US" sz="2200" kern="400" dirty="0" smtClean="0">
                <a:latin typeface="Calibri" panose="020F0502020204030204" pitchFamily="34" charset="0"/>
              </a:rPr>
              <a:t>Agencie</a:t>
            </a:r>
            <a:r>
              <a:rPr lang="en-US" kern="400" dirty="0" smtClean="0">
                <a:latin typeface="Calibri" panose="020F0502020204030204" pitchFamily="34" charset="0"/>
              </a:rPr>
              <a:t>s</a:t>
            </a:r>
          </a:p>
          <a:p>
            <a:pPr>
              <a:buFont typeface="Wingdings" panose="05000000000000000000" pitchFamily="2" charset="2"/>
              <a:buChar char="§"/>
            </a:pPr>
            <a:endParaRPr lang="en-US" kern="400" dirty="0">
              <a:latin typeface="Calibri" panose="020F0502020204030204" pitchFamily="34" charset="0"/>
            </a:endParaRPr>
          </a:p>
          <a:p>
            <a:pPr>
              <a:buFont typeface="Wingdings" panose="05000000000000000000" pitchFamily="2" charset="2"/>
              <a:buChar char="§"/>
            </a:pPr>
            <a:r>
              <a:rPr lang="en-US" kern="400" dirty="0" smtClean="0">
                <a:latin typeface="Calibri" panose="020F0502020204030204" pitchFamily="34" charset="0"/>
              </a:rPr>
              <a:t>Purpose:</a:t>
            </a:r>
          </a:p>
          <a:p>
            <a:pPr lvl="1">
              <a:buFont typeface="Wingdings" panose="05000000000000000000" pitchFamily="2" charset="2"/>
              <a:buChar char="§"/>
            </a:pPr>
            <a:r>
              <a:rPr lang="en-US" kern="400" dirty="0" smtClean="0">
                <a:latin typeface="Calibri" panose="020F0502020204030204" pitchFamily="34" charset="0"/>
              </a:rPr>
              <a:t>To provide all children significant opportunity to receive a fair, equitable, and high quality education and to close achievement gaps.</a:t>
            </a:r>
          </a:p>
          <a:p>
            <a:pPr marL="176213" lvl="3" indent="0">
              <a:buNone/>
            </a:pPr>
            <a:endParaRPr lang="en-US" kern="400" dirty="0" smtClean="0">
              <a:latin typeface="Calibri" panose="020F0502020204030204" pitchFamily="34" charset="0"/>
            </a:endParaRPr>
          </a:p>
          <a:p>
            <a:pPr marL="176213" lvl="3" indent="0">
              <a:buNone/>
            </a:pPr>
            <a:endParaRPr lang="en-US" kern="400"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t>Title I Program</a:t>
            </a:r>
            <a:endParaRPr lang="en-US" dirty="0"/>
          </a:p>
        </p:txBody>
      </p:sp>
    </p:spTree>
    <p:extLst>
      <p:ext uri="{BB962C8B-B14F-4D97-AF65-F5344CB8AC3E}">
        <p14:creationId xmlns:p14="http://schemas.microsoft.com/office/powerpoint/2010/main" val="2870356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03447"/>
            <a:ext cx="8381260" cy="782073"/>
          </a:xfrm>
        </p:spPr>
        <p:txBody>
          <a:bodyPr/>
          <a:lstStyle/>
          <a:p>
            <a:r>
              <a:rPr lang="en-US" sz="2400" dirty="0" smtClean="0"/>
              <a:t>Standards Spoke Committee Process</a:t>
            </a:r>
            <a:endParaRPr lang="en-US" sz="2400" dirty="0"/>
          </a:p>
        </p:txBody>
      </p:sp>
      <p:sp>
        <p:nvSpPr>
          <p:cNvPr id="4" name="Footer Placeholder 3"/>
          <p:cNvSpPr>
            <a:spLocks noGrp="1"/>
          </p:cNvSpPr>
          <p:nvPr>
            <p:ph type="ftr" sz="quarter" idx="3"/>
          </p:nvPr>
        </p:nvSpPr>
        <p:spPr>
          <a:xfrm>
            <a:off x="426718" y="6402070"/>
            <a:ext cx="8138161" cy="274320"/>
          </a:xfrm>
        </p:spPr>
        <p:txBody>
          <a:bodyPr/>
          <a:lstStyle/>
          <a:p>
            <a:fld id="{757A2F4E-5D54-B04B-91BD-7E78EE1FE9FD}" type="slidenum">
              <a:rPr lang="en-US" sz="900" smtClean="0"/>
              <a:pPr/>
              <a:t>6</a:t>
            </a:fld>
            <a:endParaRPr lang="en-US" sz="900" dirty="0"/>
          </a:p>
        </p:txBody>
      </p:sp>
      <p:graphicFrame>
        <p:nvGraphicFramePr>
          <p:cNvPr id="6" name="Table 5"/>
          <p:cNvGraphicFramePr>
            <a:graphicFrameLocks noGrp="1"/>
          </p:cNvGraphicFramePr>
          <p:nvPr>
            <p:extLst/>
          </p:nvPr>
        </p:nvGraphicFramePr>
        <p:xfrm>
          <a:off x="106680" y="1251585"/>
          <a:ext cx="8900160" cy="5359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7147560">
                  <a:extLst>
                    <a:ext uri="{9D8B030D-6E8A-4147-A177-3AD203B41FA5}">
                      <a16:colId xmlns:a16="http://schemas.microsoft.com/office/drawing/2014/main" val="20001"/>
                    </a:ext>
                  </a:extLst>
                </a:gridCol>
              </a:tblGrid>
              <a:tr h="370840">
                <a:tc>
                  <a:txBody>
                    <a:bodyPr/>
                    <a:lstStyle/>
                    <a:p>
                      <a:pPr algn="ctr"/>
                      <a:r>
                        <a:rPr lang="en-US" dirty="0" smtClean="0"/>
                        <a:t>Timeline</a:t>
                      </a:r>
                      <a:endParaRPr lang="en-US" dirty="0"/>
                    </a:p>
                  </a:txBody>
                  <a:tcPr/>
                </a:tc>
                <a:tc>
                  <a:txBody>
                    <a:bodyPr/>
                    <a:lstStyle/>
                    <a:p>
                      <a:pPr algn="ctr"/>
                      <a:r>
                        <a:rPr lang="en-US" dirty="0" smtClean="0"/>
                        <a:t>Tasks</a:t>
                      </a:r>
                      <a:endParaRPr lang="en-US" dirty="0"/>
                    </a:p>
                  </a:txBody>
                  <a:tcPr/>
                </a:tc>
                <a:extLst>
                  <a:ext uri="{0D108BD9-81ED-4DB2-BD59-A6C34878D82A}">
                    <a16:rowId xmlns:a16="http://schemas.microsoft.com/office/drawing/2014/main" val="10000"/>
                  </a:ext>
                </a:extLst>
              </a:tr>
              <a:tr h="370840">
                <a:tc>
                  <a:txBody>
                    <a:bodyPr/>
                    <a:lstStyle/>
                    <a:p>
                      <a:r>
                        <a:rPr lang="en-US" sz="1800" kern="1200" dirty="0" smtClean="0">
                          <a:solidFill>
                            <a:schemeClr val="dk1"/>
                          </a:solidFill>
                          <a:effectLst/>
                          <a:latin typeface="+mn-lt"/>
                          <a:ea typeface="+mn-ea"/>
                          <a:cs typeface="+mn-cs"/>
                        </a:rPr>
                        <a:t>August </a:t>
                      </a:r>
                      <a:endParaRPr lang="en-US" sz="1800" kern="1200" dirty="0">
                        <a:solidFill>
                          <a:schemeClr val="dk1"/>
                        </a:solidFill>
                        <a:effectLst/>
                        <a:latin typeface="+mn-lt"/>
                        <a:ea typeface="+mn-ea"/>
                        <a:cs typeface="+mn-cs"/>
                      </a:endParaRPr>
                    </a:p>
                  </a:txBody>
                  <a:tcPr/>
                </a:tc>
                <a:tc>
                  <a:txBody>
                    <a:bodyPr/>
                    <a:lstStyle/>
                    <a:p>
                      <a:r>
                        <a:rPr lang="en-US" sz="1800" kern="1200" dirty="0" smtClean="0">
                          <a:solidFill>
                            <a:schemeClr val="dk1"/>
                          </a:solidFill>
                          <a:effectLst/>
                          <a:latin typeface="+mn-lt"/>
                          <a:ea typeface="+mn-ea"/>
                          <a:cs typeface="+mn-cs"/>
                        </a:rPr>
                        <a:t>Recruit committee members</a:t>
                      </a:r>
                      <a:r>
                        <a:rPr lang="en-US" sz="1800" kern="1200" baseline="0" dirty="0" smtClean="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US" sz="1800" kern="1200" dirty="0" smtClean="0">
                          <a:solidFill>
                            <a:schemeClr val="dk1"/>
                          </a:solidFill>
                          <a:effectLst/>
                          <a:latin typeface="+mn-lt"/>
                          <a:ea typeface="+mn-ea"/>
                          <a:cs typeface="+mn-cs"/>
                        </a:rPr>
                        <a:t>August 18</a:t>
                      </a:r>
                      <a:endParaRPr lang="en-US" sz="1800" kern="1200" dirty="0">
                        <a:solidFill>
                          <a:schemeClr val="dk1"/>
                        </a:solidFill>
                        <a:effectLst/>
                        <a:latin typeface="+mn-lt"/>
                        <a:ea typeface="+mn-ea"/>
                        <a:cs typeface="+mn-cs"/>
                      </a:endParaRPr>
                    </a:p>
                  </a:txBody>
                  <a:tcPr/>
                </a:tc>
                <a:tc>
                  <a:txBody>
                    <a:bodyPr/>
                    <a:lstStyle/>
                    <a:p>
                      <a:r>
                        <a:rPr lang="en-US" sz="1800" kern="1200" dirty="0" smtClean="0">
                          <a:solidFill>
                            <a:schemeClr val="dk1"/>
                          </a:solidFill>
                          <a:effectLst/>
                          <a:latin typeface="+mn-lt"/>
                          <a:ea typeface="+mn-ea"/>
                          <a:cs typeface="+mn-cs"/>
                        </a:rPr>
                        <a:t>Informational webinar about the Standards Spoke Committee</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800" kern="1200" dirty="0">
                          <a:solidFill>
                            <a:schemeClr val="dk1"/>
                          </a:solidFill>
                          <a:effectLst/>
                          <a:latin typeface="+mn-lt"/>
                          <a:ea typeface="+mn-ea"/>
                          <a:cs typeface="+mn-cs"/>
                        </a:rPr>
                        <a:t>August </a:t>
                      </a:r>
                      <a:r>
                        <a:rPr lang="en-US" sz="1800" kern="1200" dirty="0" smtClean="0">
                          <a:solidFill>
                            <a:schemeClr val="dk1"/>
                          </a:solidFill>
                          <a:effectLst/>
                          <a:latin typeface="+mn-lt"/>
                          <a:ea typeface="+mn-ea"/>
                          <a:cs typeface="+mn-cs"/>
                        </a:rPr>
                        <a:t>22</a:t>
                      </a:r>
                      <a:endParaRPr lang="en-US" sz="1800" kern="1200" dirty="0">
                        <a:solidFill>
                          <a:schemeClr val="dk1"/>
                        </a:solidFill>
                        <a:effectLst/>
                        <a:latin typeface="+mn-lt"/>
                        <a:ea typeface="+mn-ea"/>
                        <a:cs typeface="+mn-cs"/>
                      </a:endParaRPr>
                    </a:p>
                  </a:txBody>
                  <a:tcPr/>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Sign-up deadline</a:t>
                      </a:r>
                      <a:r>
                        <a:rPr lang="en-US" sz="1800" kern="1200" baseline="0" dirty="0" smtClean="0">
                          <a:solidFill>
                            <a:schemeClr val="dk1"/>
                          </a:solidFill>
                          <a:effectLst/>
                          <a:latin typeface="+mn-lt"/>
                          <a:ea typeface="+mn-ea"/>
                          <a:cs typeface="+mn-cs"/>
                        </a:rPr>
                        <a:t> for </a:t>
                      </a:r>
                      <a:r>
                        <a:rPr lang="en-US" sz="1800" kern="1200" dirty="0" smtClean="0">
                          <a:solidFill>
                            <a:schemeClr val="dk1"/>
                          </a:solidFill>
                          <a:effectLst/>
                          <a:latin typeface="+mn-lt"/>
                          <a:ea typeface="+mn-ea"/>
                          <a:cs typeface="+mn-cs"/>
                        </a:rPr>
                        <a:t>committee </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sz="1800" kern="1200" dirty="0" smtClean="0">
                          <a:solidFill>
                            <a:schemeClr val="dk1"/>
                          </a:solidFill>
                          <a:effectLst/>
                          <a:latin typeface="+mn-lt"/>
                          <a:ea typeface="+mn-ea"/>
                          <a:cs typeface="+mn-cs"/>
                        </a:rPr>
                        <a:t>August 24</a:t>
                      </a:r>
                      <a:endParaRPr lang="en-US" sz="1800" kern="1200" dirty="0">
                        <a:solidFill>
                          <a:schemeClr val="dk1"/>
                        </a:solidFill>
                        <a:effectLst/>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Committee members are announced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Committee members have access to “empty” draft outline</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US" sz="1800" kern="1200" dirty="0" smtClean="0">
                          <a:solidFill>
                            <a:schemeClr val="dk1"/>
                          </a:solidFill>
                          <a:effectLst/>
                          <a:latin typeface="+mn-lt"/>
                          <a:ea typeface="+mn-ea"/>
                          <a:cs typeface="+mn-cs"/>
                        </a:rPr>
                        <a:t>August 29</a:t>
                      </a:r>
                      <a:endParaRPr lang="en-US" sz="1800" kern="1200" dirty="0">
                        <a:solidFill>
                          <a:schemeClr val="dk1"/>
                        </a:solidFill>
                        <a:effectLst/>
                        <a:latin typeface="+mn-lt"/>
                        <a:ea typeface="+mn-ea"/>
                        <a:cs typeface="+mn-cs"/>
                      </a:endParaRPr>
                    </a:p>
                  </a:txBody>
                  <a:tcPr/>
                </a:tc>
                <a:tc>
                  <a:txBody>
                    <a:bodyPr/>
                    <a:lstStyle/>
                    <a:p>
                      <a:r>
                        <a:rPr lang="en-US" sz="1800" kern="1200" dirty="0" smtClean="0">
                          <a:solidFill>
                            <a:schemeClr val="dk1"/>
                          </a:solidFill>
                          <a:effectLst/>
                          <a:latin typeface="+mn-lt"/>
                          <a:ea typeface="+mn-ea"/>
                          <a:cs typeface="+mn-cs"/>
                        </a:rPr>
                        <a:t>Virtual committee meeting to discuss “empty” draft outline</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US" sz="1800" kern="1200" dirty="0" smtClean="0">
                          <a:solidFill>
                            <a:schemeClr val="dk1"/>
                          </a:solidFill>
                          <a:effectLst/>
                          <a:latin typeface="+mn-lt"/>
                          <a:ea typeface="+mn-ea"/>
                          <a:cs typeface="+mn-cs"/>
                        </a:rPr>
                        <a:t>September 1</a:t>
                      </a:r>
                      <a:endParaRPr lang="en-US" sz="1800" kern="1200" dirty="0">
                        <a:solidFill>
                          <a:schemeClr val="dk1"/>
                        </a:solidFill>
                        <a:effectLst/>
                        <a:latin typeface="+mn-lt"/>
                        <a:ea typeface="+mn-ea"/>
                        <a:cs typeface="+mn-cs"/>
                      </a:endParaRPr>
                    </a:p>
                  </a:txBody>
                  <a:tcPr/>
                </a:tc>
                <a:tc>
                  <a:txBody>
                    <a:bodyPr/>
                    <a:lstStyle/>
                    <a:p>
                      <a:r>
                        <a:rPr lang="en-US" sz="1800" kern="1200" dirty="0" smtClean="0">
                          <a:solidFill>
                            <a:schemeClr val="dk1"/>
                          </a:solidFill>
                          <a:effectLst/>
                          <a:latin typeface="+mn-lt"/>
                          <a:ea typeface="+mn-ea"/>
                          <a:cs typeface="+mn-cs"/>
                        </a:rPr>
                        <a:t>Input due for section outline</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US" sz="1800" kern="1200" dirty="0" smtClean="0">
                          <a:solidFill>
                            <a:schemeClr val="dk1"/>
                          </a:solidFill>
                          <a:effectLst/>
                          <a:latin typeface="+mn-lt"/>
                          <a:ea typeface="+mn-ea"/>
                          <a:cs typeface="+mn-cs"/>
                        </a:rPr>
                        <a:t>September 8</a:t>
                      </a:r>
                      <a:endParaRPr lang="en-US" sz="1800" kern="1200" dirty="0">
                        <a:solidFill>
                          <a:schemeClr val="dk1"/>
                        </a:solidFill>
                        <a:effectLst/>
                        <a:latin typeface="+mn-lt"/>
                        <a:ea typeface="+mn-ea"/>
                        <a:cs typeface="+mn-cs"/>
                      </a:endParaRPr>
                    </a:p>
                  </a:txBody>
                  <a:tcPr/>
                </a:tc>
                <a:tc>
                  <a:txBody>
                    <a:bodyPr/>
                    <a:lstStyle/>
                    <a:p>
                      <a:r>
                        <a:rPr lang="en-US" sz="1800" kern="1200" dirty="0" smtClean="0">
                          <a:solidFill>
                            <a:schemeClr val="dk1"/>
                          </a:solidFill>
                          <a:effectLst/>
                          <a:latin typeface="+mn-lt"/>
                          <a:ea typeface="+mn-ea"/>
                          <a:cs typeface="+mn-cs"/>
                        </a:rPr>
                        <a:t>Virtual committee meeting to review draft outline</a:t>
                      </a:r>
                    </a:p>
                  </a:txBody>
                  <a:tcPr/>
                </a:tc>
                <a:extLst>
                  <a:ext uri="{0D108BD9-81ED-4DB2-BD59-A6C34878D82A}">
                    <a16:rowId xmlns:a16="http://schemas.microsoft.com/office/drawing/2014/main" val="10007"/>
                  </a:ext>
                </a:extLst>
              </a:tr>
              <a:tr h="370840">
                <a:tc>
                  <a:txBody>
                    <a:bodyPr/>
                    <a:lstStyle/>
                    <a:p>
                      <a:r>
                        <a:rPr lang="en-US" sz="1800" kern="1200" dirty="0" smtClean="0">
                          <a:solidFill>
                            <a:schemeClr val="dk1"/>
                          </a:solidFill>
                          <a:effectLst/>
                          <a:latin typeface="+mn-lt"/>
                          <a:ea typeface="+mn-ea"/>
                          <a:cs typeface="+mn-cs"/>
                        </a:rPr>
                        <a:t>September 15</a:t>
                      </a:r>
                      <a:endParaRPr lang="en-US"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Committee members have access to the first draft of the section</a:t>
                      </a:r>
                    </a:p>
                  </a:txBody>
                  <a:tcPr/>
                </a:tc>
                <a:extLst>
                  <a:ext uri="{0D108BD9-81ED-4DB2-BD59-A6C34878D82A}">
                    <a16:rowId xmlns:a16="http://schemas.microsoft.com/office/drawing/2014/main" val="10008"/>
                  </a:ext>
                </a:extLst>
              </a:tr>
              <a:tr h="370840">
                <a:tc>
                  <a:txBody>
                    <a:bodyPr/>
                    <a:lstStyle/>
                    <a:p>
                      <a:r>
                        <a:rPr lang="en-US" sz="1800" kern="1200" dirty="0" smtClean="0">
                          <a:solidFill>
                            <a:schemeClr val="dk1"/>
                          </a:solidFill>
                          <a:effectLst/>
                          <a:latin typeface="+mn-lt"/>
                          <a:ea typeface="+mn-ea"/>
                          <a:cs typeface="+mn-cs"/>
                        </a:rPr>
                        <a:t>September 22</a:t>
                      </a:r>
                      <a:endParaRPr lang="en-US"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Virtual committee meeting to review first draft  of the section</a:t>
                      </a:r>
                    </a:p>
                  </a:txBody>
                  <a:tcPr/>
                </a:tc>
                <a:extLst>
                  <a:ext uri="{0D108BD9-81ED-4DB2-BD59-A6C34878D82A}">
                    <a16:rowId xmlns:a16="http://schemas.microsoft.com/office/drawing/2014/main" val="10009"/>
                  </a:ext>
                </a:extLst>
              </a:tr>
              <a:tr h="370840">
                <a:tc>
                  <a:txBody>
                    <a:bodyPr/>
                    <a:lstStyle/>
                    <a:p>
                      <a:r>
                        <a:rPr lang="en-US" sz="1800" kern="1200" dirty="0" smtClean="0">
                          <a:solidFill>
                            <a:schemeClr val="dk1"/>
                          </a:solidFill>
                          <a:effectLst/>
                          <a:latin typeface="+mn-lt"/>
                          <a:ea typeface="+mn-ea"/>
                          <a:cs typeface="+mn-cs"/>
                        </a:rPr>
                        <a:t>September 29</a:t>
                      </a:r>
                      <a:endParaRPr lang="en-US"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Feedback due for first draft of the section</a:t>
                      </a:r>
                    </a:p>
                  </a:txBody>
                  <a:tcPr/>
                </a:tc>
                <a:extLst>
                  <a:ext uri="{0D108BD9-81ED-4DB2-BD59-A6C34878D82A}">
                    <a16:rowId xmlns:a16="http://schemas.microsoft.com/office/drawing/2014/main" val="10010"/>
                  </a:ext>
                </a:extLst>
              </a:tr>
              <a:tr h="370840">
                <a:tc>
                  <a:txBody>
                    <a:bodyPr/>
                    <a:lstStyle/>
                    <a:p>
                      <a:r>
                        <a:rPr lang="en-US" sz="1800" kern="1200" dirty="0" smtClean="0">
                          <a:solidFill>
                            <a:schemeClr val="dk1"/>
                          </a:solidFill>
                          <a:effectLst/>
                          <a:latin typeface="+mn-lt"/>
                          <a:ea typeface="+mn-ea"/>
                          <a:cs typeface="+mn-cs"/>
                        </a:rPr>
                        <a:t>October 6</a:t>
                      </a:r>
                      <a:endParaRPr lang="en-US"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Committee members have access to second draft of the section</a:t>
                      </a:r>
                    </a:p>
                  </a:txBody>
                  <a:tcPr/>
                </a:tc>
                <a:extLst>
                  <a:ext uri="{0D108BD9-81ED-4DB2-BD59-A6C34878D82A}">
                    <a16:rowId xmlns:a16="http://schemas.microsoft.com/office/drawing/2014/main" val="10011"/>
                  </a:ext>
                </a:extLst>
              </a:tr>
              <a:tr h="370840">
                <a:tc>
                  <a:txBody>
                    <a:bodyPr/>
                    <a:lstStyle/>
                    <a:p>
                      <a:r>
                        <a:rPr lang="en-US" sz="1800" kern="1200" dirty="0" smtClean="0">
                          <a:solidFill>
                            <a:schemeClr val="dk1"/>
                          </a:solidFill>
                          <a:effectLst/>
                          <a:latin typeface="+mn-lt"/>
                          <a:ea typeface="+mn-ea"/>
                          <a:cs typeface="+mn-cs"/>
                        </a:rPr>
                        <a:t>November  3</a:t>
                      </a:r>
                      <a:endParaRPr lang="en-US"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Virtual</a:t>
                      </a:r>
                      <a:r>
                        <a:rPr lang="en-US" sz="1800" kern="1200" baseline="0" dirty="0" smtClean="0">
                          <a:solidFill>
                            <a:schemeClr val="dk1"/>
                          </a:solidFill>
                          <a:effectLst/>
                          <a:latin typeface="+mn-lt"/>
                          <a:ea typeface="+mn-ea"/>
                          <a:cs typeface="+mn-cs"/>
                        </a:rPr>
                        <a:t> committee meeting to review Hub and SBE update and discuss draft standards section</a:t>
                      </a:r>
                      <a:endParaRPr 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270369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LEAs choose a poverty method to use in ranking their schools</a:t>
            </a:r>
          </a:p>
          <a:p>
            <a:pPr lvl="1">
              <a:buFont typeface="Wingdings" panose="05000000000000000000" pitchFamily="2" charset="2"/>
              <a:buChar char="§"/>
            </a:pPr>
            <a:r>
              <a:rPr lang="en-US" dirty="0" smtClean="0"/>
              <a:t>Free Lunch, Free and Reduced Lunch, Temporary Aid to Need Families (TANF), Community Eligibility Provision (CEP).</a:t>
            </a:r>
          </a:p>
          <a:p>
            <a:pPr lvl="1">
              <a:buFont typeface="Wingdings" panose="05000000000000000000" pitchFamily="2" charset="2"/>
              <a:buChar char="§"/>
            </a:pPr>
            <a:endParaRPr lang="en-US" sz="1800" dirty="0" smtClean="0"/>
          </a:p>
          <a:p>
            <a:pPr lvl="0"/>
            <a:r>
              <a:rPr lang="en-US" dirty="0" smtClean="0"/>
              <a:t>LEAs assign funds to schools in Rank Order by poverty percentage</a:t>
            </a:r>
          </a:p>
          <a:p>
            <a:pPr lvl="1"/>
            <a:r>
              <a:rPr lang="en-US" dirty="0" smtClean="0"/>
              <a:t>LEAs choose how much funding to provide to schools </a:t>
            </a:r>
          </a:p>
          <a:p>
            <a:pPr lvl="1"/>
            <a:endParaRPr lang="en-US" sz="1800" dirty="0" smtClean="0"/>
          </a:p>
          <a:p>
            <a:pPr lvl="0"/>
            <a:r>
              <a:rPr lang="en-US" dirty="0" smtClean="0"/>
              <a:t>LEAs budget these funds for school level programs</a:t>
            </a:r>
          </a:p>
          <a:p>
            <a:pPr lvl="1"/>
            <a:r>
              <a:rPr lang="en-US" dirty="0" smtClean="0"/>
              <a:t>Schoolwide</a:t>
            </a:r>
          </a:p>
          <a:p>
            <a:pPr lvl="1"/>
            <a:r>
              <a:rPr lang="en-US" dirty="0" smtClean="0"/>
              <a:t>Targeted Assistance</a:t>
            </a:r>
          </a:p>
          <a:p>
            <a:endParaRPr lang="en-US" dirty="0"/>
          </a:p>
        </p:txBody>
      </p:sp>
      <p:sp>
        <p:nvSpPr>
          <p:cNvPr id="3" name="Title 2"/>
          <p:cNvSpPr>
            <a:spLocks noGrp="1"/>
          </p:cNvSpPr>
          <p:nvPr>
            <p:ph type="title"/>
          </p:nvPr>
        </p:nvSpPr>
        <p:spPr/>
        <p:txBody>
          <a:bodyPr/>
          <a:lstStyle/>
          <a:p>
            <a:r>
              <a:rPr lang="en-US" dirty="0" smtClean="0"/>
              <a:t>How LEAs Allocate Title I-A funds to Schools</a:t>
            </a:r>
            <a:endParaRPr lang="en-US" dirty="0"/>
          </a:p>
        </p:txBody>
      </p:sp>
    </p:spTree>
    <p:extLst>
      <p:ext uri="{BB962C8B-B14F-4D97-AF65-F5344CB8AC3E}">
        <p14:creationId xmlns:p14="http://schemas.microsoft.com/office/powerpoint/2010/main" val="1584437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Basic </a:t>
            </a:r>
            <a:r>
              <a:rPr lang="en-US" dirty="0"/>
              <a:t>programs:</a:t>
            </a:r>
          </a:p>
          <a:p>
            <a:pPr lvl="1"/>
            <a:r>
              <a:rPr lang="en-US" dirty="0" err="1"/>
              <a:t>Schoolwide</a:t>
            </a:r>
            <a:r>
              <a:rPr lang="en-US" dirty="0"/>
              <a:t>: Funds may be used for activities that are part of </a:t>
            </a:r>
            <a:r>
              <a:rPr lang="en-US" dirty="0" err="1"/>
              <a:t>schoolwide</a:t>
            </a:r>
            <a:r>
              <a:rPr lang="en-US" dirty="0"/>
              <a:t> plan and  aligned to  the comprehensive needs assessment</a:t>
            </a:r>
          </a:p>
          <a:p>
            <a:pPr lvl="1"/>
            <a:r>
              <a:rPr lang="en-US" dirty="0"/>
              <a:t>Targeted Assistance: Funds may only be used to meet the needs of participating children. </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Title I Program</a:t>
            </a:r>
            <a:endParaRPr lang="en-US" dirty="0"/>
          </a:p>
        </p:txBody>
      </p:sp>
      <p:pic>
        <p:nvPicPr>
          <p:cNvPr id="4" name="Picture 3"/>
          <p:cNvPicPr>
            <a:picLocks noChangeAspect="1"/>
          </p:cNvPicPr>
          <p:nvPr/>
        </p:nvPicPr>
        <p:blipFill>
          <a:blip r:embed="rId2"/>
          <a:stretch>
            <a:fillRect/>
          </a:stretch>
        </p:blipFill>
        <p:spPr>
          <a:xfrm>
            <a:off x="381000" y="4002658"/>
            <a:ext cx="8443692" cy="2334970"/>
          </a:xfrm>
          <a:prstGeom prst="rect">
            <a:avLst/>
          </a:prstGeom>
        </p:spPr>
      </p:pic>
    </p:spTree>
    <p:extLst>
      <p:ext uri="{BB962C8B-B14F-4D97-AF65-F5344CB8AC3E}">
        <p14:creationId xmlns:p14="http://schemas.microsoft.com/office/powerpoint/2010/main" val="832350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719071"/>
            <a:ext cx="8961119" cy="4407408"/>
          </a:xfrm>
        </p:spPr>
        <p:txBody>
          <a:bodyPr/>
          <a:lstStyle/>
          <a:p>
            <a:pPr marL="45720" indent="0">
              <a:buNone/>
            </a:pPr>
            <a:r>
              <a:rPr lang="en-US" sz="3200" dirty="0"/>
              <a:t>For 2017 – 2018, a LEA must have a plan on file with the SEA that:</a:t>
            </a:r>
          </a:p>
          <a:p>
            <a:r>
              <a:rPr lang="en-US" sz="2200" b="0" dirty="0" smtClean="0"/>
              <a:t>Describes </a:t>
            </a:r>
            <a:r>
              <a:rPr lang="en-US" sz="2200" b="0" dirty="0"/>
              <a:t>the programs and activities that support a fair and equitable education for each and every student</a:t>
            </a:r>
          </a:p>
          <a:p>
            <a:r>
              <a:rPr lang="en-US" sz="2200" b="0" dirty="0" smtClean="0"/>
              <a:t>Is </a:t>
            </a:r>
            <a:r>
              <a:rPr lang="en-US" sz="2200" b="0" dirty="0"/>
              <a:t>developed in consultation with stakeholders</a:t>
            </a:r>
          </a:p>
          <a:p>
            <a:r>
              <a:rPr lang="en-US" sz="2200" b="0" dirty="0"/>
              <a:t>Addresses disparities in teacher distribution</a:t>
            </a:r>
          </a:p>
          <a:p>
            <a:r>
              <a:rPr lang="en-US" sz="2200" b="0" dirty="0"/>
              <a:t>Meets LEA responsibilities related to school improvement (as applicable)</a:t>
            </a:r>
          </a:p>
          <a:p>
            <a:r>
              <a:rPr lang="en-US" sz="2200" b="0" dirty="0"/>
              <a:t>Coordinates and integrates services with preschool programs</a:t>
            </a:r>
          </a:p>
          <a:p>
            <a:r>
              <a:rPr lang="en-US" sz="2200" b="0" dirty="0"/>
              <a:t>Supports efforts to reduce the overuse of discipline practices that remove students from classrooms</a:t>
            </a:r>
          </a:p>
          <a:p>
            <a:r>
              <a:rPr lang="en-US" sz="2200" b="0" dirty="0"/>
              <a:t>Coordinates academic, career and technical education content</a:t>
            </a:r>
          </a:p>
          <a:p>
            <a:endParaRPr lang="en-US" dirty="0"/>
          </a:p>
        </p:txBody>
      </p:sp>
      <p:sp>
        <p:nvSpPr>
          <p:cNvPr id="3" name="Title 2"/>
          <p:cNvSpPr>
            <a:spLocks noGrp="1"/>
          </p:cNvSpPr>
          <p:nvPr>
            <p:ph type="title"/>
          </p:nvPr>
        </p:nvSpPr>
        <p:spPr/>
        <p:txBody>
          <a:bodyPr/>
          <a:lstStyle/>
          <a:p>
            <a:r>
              <a:rPr lang="en-US" dirty="0" smtClean="0"/>
              <a:t>ESSA Title I</a:t>
            </a:r>
            <a:endParaRPr lang="en-US" dirty="0"/>
          </a:p>
        </p:txBody>
      </p:sp>
    </p:spTree>
    <p:extLst>
      <p:ext uri="{BB962C8B-B14F-4D97-AF65-F5344CB8AC3E}">
        <p14:creationId xmlns:p14="http://schemas.microsoft.com/office/powerpoint/2010/main" val="3053598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200" dirty="0"/>
              <a:t>Parent Information – 2017-2018</a:t>
            </a:r>
          </a:p>
          <a:p>
            <a:r>
              <a:rPr lang="en-US" b="0" dirty="0"/>
              <a:t>Must inform parents of ability to request info regarding teacher qualifications</a:t>
            </a:r>
          </a:p>
          <a:p>
            <a:r>
              <a:rPr lang="en-US" b="0" dirty="0"/>
              <a:t>Must provide parents information regarding their child’s academic achievement</a:t>
            </a:r>
          </a:p>
          <a:p>
            <a:r>
              <a:rPr lang="en-US" b="0" dirty="0"/>
              <a:t>Notify if taught by teacher that does not meet applicable state certification or licensure requirements</a:t>
            </a:r>
          </a:p>
          <a:p>
            <a:r>
              <a:rPr lang="en-US" b="0" dirty="0"/>
              <a:t>Policy regarding student participation in statewide assessments – post information on each assessment</a:t>
            </a:r>
          </a:p>
          <a:p>
            <a:r>
              <a:rPr lang="en-US" b="0" dirty="0"/>
              <a:t>Inform parents of ELs of the reason their child </a:t>
            </a:r>
            <a:r>
              <a:rPr lang="en-US" b="0"/>
              <a:t>was </a:t>
            </a:r>
            <a:r>
              <a:rPr lang="en-US" b="0" smtClean="0"/>
              <a:t>identified as EL </a:t>
            </a:r>
            <a:r>
              <a:rPr lang="en-US" b="0" dirty="0"/>
              <a:t>and the services for which they are eligible</a:t>
            </a:r>
          </a:p>
          <a:p>
            <a:endParaRPr lang="en-US" dirty="0"/>
          </a:p>
        </p:txBody>
      </p:sp>
      <p:sp>
        <p:nvSpPr>
          <p:cNvPr id="3" name="Title 2"/>
          <p:cNvSpPr>
            <a:spLocks noGrp="1"/>
          </p:cNvSpPr>
          <p:nvPr>
            <p:ph type="title"/>
          </p:nvPr>
        </p:nvSpPr>
        <p:spPr/>
        <p:txBody>
          <a:bodyPr/>
          <a:lstStyle/>
          <a:p>
            <a:r>
              <a:rPr lang="en-US" dirty="0" smtClean="0"/>
              <a:t>ESSA Title I</a:t>
            </a:r>
            <a:endParaRPr lang="en-US" dirty="0"/>
          </a:p>
        </p:txBody>
      </p:sp>
    </p:spTree>
    <p:extLst>
      <p:ext uri="{BB962C8B-B14F-4D97-AF65-F5344CB8AC3E}">
        <p14:creationId xmlns:p14="http://schemas.microsoft.com/office/powerpoint/2010/main" val="21453594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ESSA Preserved </a:t>
            </a:r>
            <a:r>
              <a:rPr lang="en-US" sz="2600" dirty="0"/>
              <a:t>rank order</a:t>
            </a:r>
          </a:p>
          <a:p>
            <a:pPr lvl="1"/>
            <a:r>
              <a:rPr lang="en-US" sz="2000" dirty="0"/>
              <a:t>Must serve 75% or higher</a:t>
            </a:r>
          </a:p>
          <a:p>
            <a:pPr lvl="1"/>
            <a:r>
              <a:rPr lang="en-US" sz="2000" dirty="0"/>
              <a:t>LEAS may use 50% threshold for High Schools</a:t>
            </a:r>
          </a:p>
          <a:p>
            <a:r>
              <a:rPr lang="en-US" sz="2600" dirty="0"/>
              <a:t>Targeted Assistance Programs</a:t>
            </a:r>
          </a:p>
          <a:p>
            <a:pPr lvl="1"/>
            <a:r>
              <a:rPr lang="en-US" sz="2000" dirty="0"/>
              <a:t>No changes</a:t>
            </a:r>
          </a:p>
          <a:p>
            <a:r>
              <a:rPr lang="en-US" sz="2600" dirty="0" err="1"/>
              <a:t>Schoolwide</a:t>
            </a:r>
            <a:r>
              <a:rPr lang="en-US" sz="2600" dirty="0"/>
              <a:t> – Transition</a:t>
            </a:r>
          </a:p>
          <a:p>
            <a:pPr lvl="1"/>
            <a:r>
              <a:rPr lang="en-US" sz="2000" dirty="0"/>
              <a:t>May request a waiver to operate SW program in a school below 40%</a:t>
            </a:r>
          </a:p>
          <a:p>
            <a:pPr lvl="1"/>
            <a:r>
              <a:rPr lang="en-US" sz="2000" dirty="0"/>
              <a:t>Transition to “new” SW requirements during 2016-2017 SY</a:t>
            </a:r>
          </a:p>
          <a:p>
            <a:pPr lvl="1"/>
            <a:r>
              <a:rPr lang="en-US" sz="2000" dirty="0"/>
              <a:t>May transition early</a:t>
            </a:r>
          </a:p>
          <a:p>
            <a:pPr lvl="1"/>
            <a:r>
              <a:rPr lang="en-US" sz="2000" dirty="0"/>
              <a:t>ESSA SW Program Requirements and Rubric  </a:t>
            </a:r>
            <a:r>
              <a:rPr lang="en-US" sz="2000" u="sng" dirty="0">
                <a:hlinkClick r:id="rId2"/>
              </a:rPr>
              <a:t>http://www.cde.state.co.us/fedprograms/swtoolkit</a:t>
            </a:r>
            <a:r>
              <a:rPr lang="en-US" sz="2000" dirty="0"/>
              <a:t> </a:t>
            </a:r>
          </a:p>
          <a:p>
            <a:endParaRPr lang="en-US" dirty="0"/>
          </a:p>
        </p:txBody>
      </p:sp>
      <p:sp>
        <p:nvSpPr>
          <p:cNvPr id="3" name="Title 2"/>
          <p:cNvSpPr>
            <a:spLocks noGrp="1"/>
          </p:cNvSpPr>
          <p:nvPr>
            <p:ph type="title"/>
          </p:nvPr>
        </p:nvSpPr>
        <p:spPr/>
        <p:txBody>
          <a:bodyPr/>
          <a:lstStyle/>
          <a:p>
            <a:r>
              <a:rPr lang="en-US" dirty="0" smtClean="0"/>
              <a:t>ESSA Transition</a:t>
            </a:r>
            <a:endParaRPr lang="en-US" dirty="0"/>
          </a:p>
        </p:txBody>
      </p:sp>
    </p:spTree>
    <p:extLst>
      <p:ext uri="{BB962C8B-B14F-4D97-AF65-F5344CB8AC3E}">
        <p14:creationId xmlns:p14="http://schemas.microsoft.com/office/powerpoint/2010/main" val="69132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600" dirty="0"/>
              <a:t>Choice/SES</a:t>
            </a:r>
          </a:p>
          <a:p>
            <a:pPr lvl="1"/>
            <a:r>
              <a:rPr lang="en-US" dirty="0"/>
              <a:t>Required reservation is repealed</a:t>
            </a:r>
          </a:p>
          <a:p>
            <a:pPr lvl="1"/>
            <a:r>
              <a:rPr lang="en-US" dirty="0"/>
              <a:t>States </a:t>
            </a:r>
            <a:r>
              <a:rPr lang="en-US" b="1" dirty="0"/>
              <a:t>may</a:t>
            </a:r>
            <a:r>
              <a:rPr lang="en-US" dirty="0"/>
              <a:t> reserve up to 3% for:</a:t>
            </a:r>
          </a:p>
          <a:p>
            <a:pPr lvl="2"/>
            <a:r>
              <a:rPr lang="en-US" dirty="0"/>
              <a:t>Career and technical education</a:t>
            </a:r>
          </a:p>
          <a:p>
            <a:pPr lvl="2"/>
            <a:r>
              <a:rPr lang="en-US" dirty="0"/>
              <a:t>Advanced placement/IB test fees</a:t>
            </a:r>
          </a:p>
          <a:p>
            <a:pPr lvl="2"/>
            <a:r>
              <a:rPr lang="en-US" dirty="0"/>
              <a:t>Tutoring</a:t>
            </a:r>
          </a:p>
          <a:p>
            <a:pPr lvl="2"/>
            <a:r>
              <a:rPr lang="en-US" dirty="0"/>
              <a:t>Transportation to support choice  </a:t>
            </a:r>
          </a:p>
          <a:p>
            <a:pPr lvl="1"/>
            <a:r>
              <a:rPr lang="en-US" dirty="0"/>
              <a:t>Or, LEAs may use district-level set asides for these activities</a:t>
            </a:r>
          </a:p>
          <a:p>
            <a:endParaRPr lang="en-US" dirty="0"/>
          </a:p>
        </p:txBody>
      </p:sp>
      <p:sp>
        <p:nvSpPr>
          <p:cNvPr id="3" name="Title 2"/>
          <p:cNvSpPr>
            <a:spLocks noGrp="1"/>
          </p:cNvSpPr>
          <p:nvPr>
            <p:ph type="title"/>
          </p:nvPr>
        </p:nvSpPr>
        <p:spPr/>
        <p:txBody>
          <a:bodyPr/>
          <a:lstStyle/>
          <a:p>
            <a:r>
              <a:rPr lang="en-US" dirty="0" smtClean="0"/>
              <a:t>Title I Choice/SES Provisions</a:t>
            </a:r>
            <a:endParaRPr lang="en-US" dirty="0"/>
          </a:p>
        </p:txBody>
      </p:sp>
    </p:spTree>
    <p:extLst>
      <p:ext uri="{BB962C8B-B14F-4D97-AF65-F5344CB8AC3E}">
        <p14:creationId xmlns:p14="http://schemas.microsoft.com/office/powerpoint/2010/main" val="1507219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457200">
              <a:buFont typeface="Wingdings" panose="05000000000000000000" pitchFamily="2" charset="2"/>
              <a:buChar char="§"/>
            </a:pPr>
            <a:r>
              <a:rPr lang="en-US" kern="400" dirty="0">
                <a:latin typeface="Calibri" panose="020F0502020204030204" pitchFamily="34" charset="0"/>
              </a:rPr>
              <a:t>Title I, Part D:  Prevention and Intervention Programs for Children </a:t>
            </a:r>
            <a:r>
              <a:rPr lang="en-US" kern="400" dirty="0" smtClean="0">
                <a:latin typeface="Calibri" panose="020F0502020204030204" pitchFamily="34" charset="0"/>
              </a:rPr>
              <a:t>and </a:t>
            </a:r>
            <a:r>
              <a:rPr lang="en-US" kern="400" dirty="0">
                <a:latin typeface="Calibri" panose="020F0502020204030204" pitchFamily="34" charset="0"/>
              </a:rPr>
              <a:t>Youth Who Are Neglected, Delinquent, or </a:t>
            </a:r>
            <a:r>
              <a:rPr lang="en-US" kern="400" dirty="0" smtClean="0">
                <a:latin typeface="Calibri" panose="020F0502020204030204" pitchFamily="34" charset="0"/>
              </a:rPr>
              <a:t>At-Risk</a:t>
            </a:r>
          </a:p>
          <a:p>
            <a:pPr marL="0" indent="-457200">
              <a:buFont typeface="Wingdings" panose="05000000000000000000" pitchFamily="2" charset="2"/>
              <a:buChar char="§"/>
            </a:pPr>
            <a:endParaRPr lang="en-US" kern="400" dirty="0" smtClean="0">
              <a:latin typeface="Calibri" panose="020F0502020204030204" pitchFamily="34" charset="0"/>
            </a:endParaRPr>
          </a:p>
          <a:p>
            <a:pPr lvl="1">
              <a:buFont typeface="Wingdings" panose="05000000000000000000" pitchFamily="2" charset="2"/>
              <a:buChar char="§"/>
            </a:pPr>
            <a:r>
              <a:rPr lang="en-US" kern="400" dirty="0" smtClean="0">
                <a:latin typeface="Calibri" panose="020F0502020204030204" pitchFamily="34" charset="0"/>
              </a:rPr>
              <a:t>To improve educational services for children and youth in state and local institutions for neglected or delinquent children</a:t>
            </a:r>
          </a:p>
          <a:p>
            <a:pPr lvl="1">
              <a:buFont typeface="Wingdings" panose="05000000000000000000" pitchFamily="2" charset="2"/>
              <a:buChar char="§"/>
            </a:pPr>
            <a:endParaRPr lang="en-US" kern="400" dirty="0">
              <a:latin typeface="Calibri" panose="020F0502020204030204" pitchFamily="34" charset="0"/>
            </a:endParaRPr>
          </a:p>
          <a:p>
            <a:pPr lvl="1">
              <a:buFont typeface="Wingdings" panose="05000000000000000000" pitchFamily="2" charset="2"/>
              <a:buChar char="§"/>
            </a:pPr>
            <a:r>
              <a:rPr lang="en-US" kern="400" dirty="0" smtClean="0">
                <a:latin typeface="Calibri" panose="020F0502020204030204" pitchFamily="34" charset="0"/>
              </a:rPr>
              <a:t>Specific to LEAs with facilities that serve these students in their district</a:t>
            </a:r>
          </a:p>
          <a:p>
            <a:pPr lvl="1">
              <a:buFont typeface="Wingdings" panose="05000000000000000000" pitchFamily="2" charset="2"/>
              <a:buChar char="§"/>
            </a:pPr>
            <a:endParaRPr lang="en-US" sz="2000" kern="400" dirty="0" smtClean="0">
              <a:latin typeface="Calibri" panose="020F0502020204030204" pitchFamily="34" charset="0"/>
            </a:endParaRPr>
          </a:p>
          <a:p>
            <a:pPr lvl="1">
              <a:buFont typeface="Wingdings" panose="05000000000000000000" pitchFamily="2" charset="2"/>
              <a:buChar char="§"/>
            </a:pPr>
            <a:endParaRPr lang="en-US" kern="400"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t>Title I, Part D: Neglected or Delinquent Program</a:t>
            </a:r>
            <a:endParaRPr lang="en-US" dirty="0"/>
          </a:p>
        </p:txBody>
      </p:sp>
    </p:spTree>
    <p:extLst>
      <p:ext uri="{BB962C8B-B14F-4D97-AF65-F5344CB8AC3E}">
        <p14:creationId xmlns:p14="http://schemas.microsoft.com/office/powerpoint/2010/main" val="36689863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45720" indent="0">
              <a:buNone/>
            </a:pPr>
            <a:r>
              <a:rPr lang="en-US" dirty="0"/>
              <a:t>Purpose:  </a:t>
            </a:r>
            <a:r>
              <a:rPr lang="en-US" dirty="0" smtClean="0"/>
              <a:t>to </a:t>
            </a:r>
            <a:r>
              <a:rPr lang="en-US" dirty="0"/>
              <a:t>provide grants to State educational agencies and </a:t>
            </a:r>
            <a:r>
              <a:rPr lang="en-US" dirty="0" err="1"/>
              <a:t>subgrants</a:t>
            </a:r>
            <a:r>
              <a:rPr lang="en-US" dirty="0"/>
              <a:t> to local educational agencies to— </a:t>
            </a:r>
            <a:endParaRPr lang="en-US" dirty="0" smtClean="0"/>
          </a:p>
          <a:p>
            <a:r>
              <a:rPr lang="en-US" dirty="0"/>
              <a:t>I</a:t>
            </a:r>
            <a:r>
              <a:rPr lang="en-US" dirty="0" smtClean="0"/>
              <a:t>ncrease </a:t>
            </a:r>
            <a:r>
              <a:rPr lang="en-US" dirty="0"/>
              <a:t>student achievement consistent with the challenging State academic standards; </a:t>
            </a:r>
            <a:endParaRPr lang="en-US" dirty="0" smtClean="0"/>
          </a:p>
          <a:p>
            <a:r>
              <a:rPr lang="en-US" dirty="0"/>
              <a:t>I</a:t>
            </a:r>
            <a:r>
              <a:rPr lang="en-US" dirty="0" smtClean="0"/>
              <a:t>mprove </a:t>
            </a:r>
            <a:r>
              <a:rPr lang="en-US" dirty="0"/>
              <a:t>the quality and effectiveness of teachers, principals, and other school leaders; </a:t>
            </a:r>
            <a:endParaRPr lang="en-US" dirty="0" smtClean="0"/>
          </a:p>
          <a:p>
            <a:r>
              <a:rPr lang="en-US" dirty="0"/>
              <a:t>I</a:t>
            </a:r>
            <a:r>
              <a:rPr lang="en-US" dirty="0" smtClean="0"/>
              <a:t>ncrease </a:t>
            </a:r>
            <a:r>
              <a:rPr lang="en-US" dirty="0"/>
              <a:t>the number of teachers, principals, and other school leaders who are effective in improving student academic achievement in schools; </a:t>
            </a:r>
            <a:r>
              <a:rPr lang="en-US" dirty="0" smtClean="0"/>
              <a:t>and</a:t>
            </a:r>
          </a:p>
          <a:p>
            <a:r>
              <a:rPr lang="en-US" dirty="0"/>
              <a:t>P</a:t>
            </a:r>
            <a:r>
              <a:rPr lang="en-US" dirty="0" smtClean="0"/>
              <a:t>rovide </a:t>
            </a:r>
            <a:r>
              <a:rPr lang="en-US" dirty="0"/>
              <a:t>low-income and minority students greater access to effective teachers, principals, and other school leaders. </a:t>
            </a:r>
          </a:p>
        </p:txBody>
      </p:sp>
      <p:sp>
        <p:nvSpPr>
          <p:cNvPr id="7" name="Title 6"/>
          <p:cNvSpPr>
            <a:spLocks noGrp="1"/>
          </p:cNvSpPr>
          <p:nvPr>
            <p:ph type="title"/>
          </p:nvPr>
        </p:nvSpPr>
        <p:spPr/>
        <p:txBody>
          <a:bodyPr/>
          <a:lstStyle/>
          <a:p>
            <a:r>
              <a:rPr lang="en-US" dirty="0" smtClean="0"/>
              <a:t>Title II, Part A</a:t>
            </a:r>
            <a:endParaRPr lang="en-US" dirty="0"/>
          </a:p>
        </p:txBody>
      </p:sp>
    </p:spTree>
    <p:extLst>
      <p:ext uri="{BB962C8B-B14F-4D97-AF65-F5344CB8AC3E}">
        <p14:creationId xmlns:p14="http://schemas.microsoft.com/office/powerpoint/2010/main" val="3623746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719263"/>
          <a:ext cx="8407401" cy="47599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7820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smtClean="0"/>
                        <a:t>NCLB</a:t>
                      </a:r>
                      <a:endParaRPr lang="en-US" dirty="0"/>
                    </a:p>
                  </a:txBody>
                  <a:tcPr/>
                </a:tc>
                <a:tc>
                  <a:txBody>
                    <a:bodyPr/>
                    <a:lstStyle/>
                    <a:p>
                      <a:pPr algn="ctr"/>
                      <a:r>
                        <a:rPr lang="en-US" dirty="0" smtClean="0"/>
                        <a:t>ESSA</a:t>
                      </a:r>
                      <a:endParaRPr lang="en-US" dirty="0"/>
                    </a:p>
                  </a:txBody>
                  <a:tcPr/>
                </a:tc>
                <a:extLst>
                  <a:ext uri="{0D108BD9-81ED-4DB2-BD59-A6C34878D82A}">
                    <a16:rowId xmlns:a16="http://schemas.microsoft.com/office/drawing/2014/main" val="10000"/>
                  </a:ext>
                </a:extLst>
              </a:tr>
              <a:tr h="957897">
                <a:tc>
                  <a:txBody>
                    <a:bodyPr/>
                    <a:lstStyle/>
                    <a:p>
                      <a:r>
                        <a:rPr lang="en-US" dirty="0" smtClean="0"/>
                        <a:t>State level funds</a:t>
                      </a:r>
                      <a:endParaRPr lang="en-US" dirty="0"/>
                    </a:p>
                  </a:txBody>
                  <a:tcPr/>
                </a:tc>
                <a:tc>
                  <a:txBody>
                    <a:bodyPr/>
                    <a:lstStyle/>
                    <a:p>
                      <a:r>
                        <a:rPr lang="en-US" dirty="0" smtClean="0"/>
                        <a:t>Administration: 1%</a:t>
                      </a:r>
                    </a:p>
                    <a:p>
                      <a:r>
                        <a:rPr lang="en-US" dirty="0" smtClean="0"/>
                        <a:t>State level activities: 2.5%</a:t>
                      </a:r>
                    </a:p>
                    <a:p>
                      <a:r>
                        <a:rPr lang="en-US" dirty="0" smtClean="0"/>
                        <a:t>Higher Ed partnerships: 2.5%</a:t>
                      </a:r>
                    </a:p>
                    <a:p>
                      <a:endParaRPr lang="en-US" dirty="0"/>
                    </a:p>
                  </a:txBody>
                  <a:tcPr/>
                </a:tc>
                <a:tc>
                  <a:txBody>
                    <a:bodyPr/>
                    <a:lstStyle/>
                    <a:p>
                      <a:r>
                        <a:rPr lang="en-US" dirty="0" smtClean="0"/>
                        <a:t>Administration:</a:t>
                      </a:r>
                      <a:r>
                        <a:rPr lang="en-US" baseline="0" dirty="0" smtClean="0"/>
                        <a:t> 1%</a:t>
                      </a:r>
                    </a:p>
                    <a:p>
                      <a:r>
                        <a:rPr lang="en-US" baseline="0" dirty="0" smtClean="0"/>
                        <a:t>State level activities:  up to 4% allowed</a:t>
                      </a:r>
                      <a:endParaRPr lang="en-US" dirty="0"/>
                    </a:p>
                  </a:txBody>
                  <a:tcPr/>
                </a:tc>
                <a:extLst>
                  <a:ext uri="{0D108BD9-81ED-4DB2-BD59-A6C34878D82A}">
                    <a16:rowId xmlns:a16="http://schemas.microsoft.com/office/drawing/2014/main" val="10001"/>
                  </a:ext>
                </a:extLst>
              </a:tr>
              <a:tr h="370840">
                <a:tc>
                  <a:txBody>
                    <a:bodyPr/>
                    <a:lstStyle/>
                    <a:p>
                      <a:r>
                        <a:rPr lang="en-US" dirty="0" smtClean="0"/>
                        <a:t>Allowable uses: LEA</a:t>
                      </a:r>
                      <a:endParaRPr lang="en-US" dirty="0"/>
                    </a:p>
                  </a:txBody>
                  <a:tcPr/>
                </a:tc>
                <a:tc>
                  <a:txBody>
                    <a:bodyPr/>
                    <a:lstStyle/>
                    <a:p>
                      <a:r>
                        <a:rPr lang="en-US" dirty="0" smtClean="0"/>
                        <a:t>In general, any activities that are supplemental</a:t>
                      </a:r>
                      <a:r>
                        <a:rPr lang="en-US" baseline="0" dirty="0" smtClean="0"/>
                        <a:t> and meet the purpose of Title II, including:</a:t>
                      </a:r>
                    </a:p>
                    <a:p>
                      <a:pPr marL="285750" indent="-285750">
                        <a:buFont typeface="Arial" panose="020B0604020202020204" pitchFamily="34" charset="0"/>
                        <a:buChar char="•"/>
                      </a:pPr>
                      <a:r>
                        <a:rPr lang="en-US" baseline="0" dirty="0" smtClean="0"/>
                        <a:t>Professional development</a:t>
                      </a:r>
                    </a:p>
                    <a:p>
                      <a:pPr marL="285750" indent="-285750">
                        <a:buFont typeface="Arial" panose="020B0604020202020204" pitchFamily="34" charset="0"/>
                        <a:buChar char="•"/>
                      </a:pPr>
                      <a:r>
                        <a:rPr lang="en-US" baseline="0" dirty="0" smtClean="0"/>
                        <a:t>Recruitment of teachers</a:t>
                      </a:r>
                    </a:p>
                    <a:p>
                      <a:pPr marL="285750" indent="-285750">
                        <a:buFont typeface="Arial" panose="020B0604020202020204" pitchFamily="34" charset="0"/>
                        <a:buChar char="•"/>
                      </a:pPr>
                      <a:r>
                        <a:rPr lang="en-US" baseline="0" dirty="0" smtClean="0"/>
                        <a:t>Retention activities</a:t>
                      </a:r>
                    </a:p>
                    <a:p>
                      <a:pPr marL="285750" indent="-285750">
                        <a:buFont typeface="Arial" panose="020B0604020202020204" pitchFamily="34" charset="0"/>
                        <a:buChar char="•"/>
                      </a:pPr>
                      <a:r>
                        <a:rPr lang="en-US" baseline="0" dirty="0" smtClean="0"/>
                        <a:t>Class-size reduction</a:t>
                      </a:r>
                      <a:endParaRPr lang="en-US" dirty="0"/>
                    </a:p>
                  </a:txBody>
                  <a:tcPr/>
                </a:tc>
                <a:tc>
                  <a:txBody>
                    <a:bodyPr/>
                    <a:lstStyle/>
                    <a:p>
                      <a:r>
                        <a:rPr lang="en-US" dirty="0" smtClean="0"/>
                        <a:t>Same as NCLB, but also now explicitly allows:</a:t>
                      </a:r>
                    </a:p>
                    <a:p>
                      <a:pPr marL="285750" indent="-285750">
                        <a:buFont typeface="Arial" panose="020B0604020202020204" pitchFamily="34" charset="0"/>
                        <a:buChar char="•"/>
                      </a:pPr>
                      <a:r>
                        <a:rPr lang="en-US" dirty="0" smtClean="0"/>
                        <a:t>Training on trauma and mental health</a:t>
                      </a:r>
                    </a:p>
                    <a:p>
                      <a:pPr marL="285750" indent="-285750">
                        <a:buFont typeface="Arial" panose="020B0604020202020204" pitchFamily="34" charset="0"/>
                        <a:buChar char="•"/>
                      </a:pPr>
                      <a:r>
                        <a:rPr lang="en-US" dirty="0" smtClean="0"/>
                        <a:t>Training on school safety issues</a:t>
                      </a:r>
                    </a:p>
                    <a:p>
                      <a:pPr marL="285750" indent="-285750">
                        <a:buFont typeface="Arial" panose="020B0604020202020204" pitchFamily="34" charset="0"/>
                        <a:buChar char="•"/>
                      </a:pPr>
                      <a:r>
                        <a:rPr lang="en-US" dirty="0" smtClean="0"/>
                        <a:t>Identification of gifted students</a:t>
                      </a:r>
                    </a:p>
                    <a:p>
                      <a:pPr marL="285750" indent="-285750">
                        <a:buFont typeface="Arial" panose="020B0604020202020204" pitchFamily="34" charset="0"/>
                        <a:buChar char="•"/>
                      </a:pPr>
                      <a:r>
                        <a:rPr lang="en-US" dirty="0" smtClean="0"/>
                        <a:t>Preventing child sexual abuse</a:t>
                      </a:r>
                    </a:p>
                    <a:p>
                      <a:pPr marL="285750" indent="-285750">
                        <a:buFont typeface="Arial" panose="020B0604020202020204" pitchFamily="34" charset="0"/>
                        <a:buChar char="•"/>
                      </a:pPr>
                      <a:r>
                        <a:rPr lang="en-US" dirty="0" smtClean="0"/>
                        <a:t>Instructional library programs</a:t>
                      </a:r>
                      <a:endParaRPr lang="en-US" dirty="0"/>
                    </a:p>
                  </a:txBody>
                  <a:tcPr/>
                </a:tc>
                <a:extLst>
                  <a:ext uri="{0D108BD9-81ED-4DB2-BD59-A6C34878D82A}">
                    <a16:rowId xmlns:a16="http://schemas.microsoft.com/office/drawing/2014/main" val="10002"/>
                  </a:ext>
                </a:extLst>
              </a:tr>
              <a:tr h="370840">
                <a:tc>
                  <a:txBody>
                    <a:bodyPr/>
                    <a:lstStyle/>
                    <a:p>
                      <a:r>
                        <a:rPr lang="en-US" dirty="0" smtClean="0"/>
                        <a:t>Accountability</a:t>
                      </a:r>
                      <a:endParaRPr lang="en-US" dirty="0"/>
                    </a:p>
                  </a:txBody>
                  <a:tcPr/>
                </a:tc>
                <a:tc>
                  <a:txBody>
                    <a:bodyPr/>
                    <a:lstStyle/>
                    <a:p>
                      <a:r>
                        <a:rPr lang="en-US" dirty="0" smtClean="0"/>
                        <a:t>Sanctions</a:t>
                      </a:r>
                      <a:r>
                        <a:rPr lang="en-US" baseline="0" dirty="0" smtClean="0"/>
                        <a:t> on use of funds for:</a:t>
                      </a:r>
                    </a:p>
                    <a:p>
                      <a:r>
                        <a:rPr lang="en-US" baseline="0" dirty="0" smtClean="0"/>
                        <a:t>non-highly qualified teachers</a:t>
                      </a:r>
                    </a:p>
                  </a:txBody>
                  <a:tcPr/>
                </a:tc>
                <a:tc>
                  <a:txBody>
                    <a:bodyPr/>
                    <a:lstStyle/>
                    <a:p>
                      <a:r>
                        <a:rPr lang="en-US" dirty="0" smtClean="0"/>
                        <a:t>Must address gaps in equitable access to teachers</a:t>
                      </a:r>
                      <a:endParaRPr lang="en-US"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smtClean="0"/>
              <a:t>Title II, Part A</a:t>
            </a:r>
            <a:endParaRPr lang="en-US" dirty="0"/>
          </a:p>
        </p:txBody>
      </p:sp>
    </p:spTree>
    <p:extLst>
      <p:ext uri="{BB962C8B-B14F-4D97-AF65-F5344CB8AC3E}">
        <p14:creationId xmlns:p14="http://schemas.microsoft.com/office/powerpoint/2010/main" val="3816032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dirty="0" smtClean="0"/>
              <a:t>Established to help </a:t>
            </a:r>
            <a:r>
              <a:rPr lang="en-US" dirty="0"/>
              <a:t>ensure that English learners, including immigrant children and youth, attain English proficiency and develop high levels of academic achievement in </a:t>
            </a:r>
            <a:r>
              <a:rPr lang="en-US" dirty="0" smtClean="0"/>
              <a:t>English by:</a:t>
            </a:r>
          </a:p>
          <a:p>
            <a:pPr lvl="1"/>
            <a:r>
              <a:rPr lang="en-US" sz="2100" b="0" dirty="0" smtClean="0"/>
              <a:t>Assisting schools and districts develop, implement, and sustain evidence-based ELD programs</a:t>
            </a:r>
          </a:p>
          <a:p>
            <a:pPr lvl="1"/>
            <a:r>
              <a:rPr lang="en-US" sz="2100" b="0" dirty="0" smtClean="0"/>
              <a:t>Providing resources to schools and districts for preparing educators (Pk-12), school leaders and district leaders to effectively teach English Learners</a:t>
            </a:r>
          </a:p>
          <a:p>
            <a:pPr lvl="1"/>
            <a:r>
              <a:rPr lang="en-US" sz="2100" b="0" dirty="0" smtClean="0"/>
              <a:t>Providing resources to schools and districts to promote and engage family, parents, and community members of ELs in language instruction education programs and the school/district community</a:t>
            </a:r>
            <a:endParaRPr lang="en-US" sz="2100" b="0" dirty="0"/>
          </a:p>
        </p:txBody>
      </p:sp>
      <p:sp>
        <p:nvSpPr>
          <p:cNvPr id="3" name="Title 2"/>
          <p:cNvSpPr>
            <a:spLocks noGrp="1"/>
          </p:cNvSpPr>
          <p:nvPr>
            <p:ph type="title"/>
          </p:nvPr>
        </p:nvSpPr>
        <p:spPr/>
        <p:txBody>
          <a:bodyPr/>
          <a:lstStyle/>
          <a:p>
            <a:r>
              <a:rPr lang="en-US" sz="3200" dirty="0"/>
              <a:t>Title III: Language Instruction for English Learners and Immigrant Students</a:t>
            </a:r>
          </a:p>
        </p:txBody>
      </p:sp>
    </p:spTree>
    <p:extLst>
      <p:ext uri="{BB962C8B-B14F-4D97-AF65-F5344CB8AC3E}">
        <p14:creationId xmlns:p14="http://schemas.microsoft.com/office/powerpoint/2010/main" val="3796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ESSA Requirements and Decision Points</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7</a:t>
            </a:fld>
            <a:endParaRPr lang="en-US" dirty="0"/>
          </a:p>
        </p:txBody>
      </p:sp>
    </p:spTree>
    <p:extLst>
      <p:ext uri="{BB962C8B-B14F-4D97-AF65-F5344CB8AC3E}">
        <p14:creationId xmlns:p14="http://schemas.microsoft.com/office/powerpoint/2010/main" val="558170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0" dirty="0"/>
              <a:t>ESSA defines an “English learner” as an individual who, among other things, has difficulties in </a:t>
            </a:r>
            <a:r>
              <a:rPr lang="en-US" sz="2800" i="1" dirty="0"/>
              <a:t>speaking, reading, writing, or understanding the English language </a:t>
            </a:r>
            <a:r>
              <a:rPr lang="en-US" sz="2800" b="0" dirty="0"/>
              <a:t>that may be sufficient to deny him or her the </a:t>
            </a:r>
            <a:r>
              <a:rPr lang="en-US" sz="2800" i="1" dirty="0"/>
              <a:t>ability to meet challenging state academic standards</a:t>
            </a:r>
            <a:r>
              <a:rPr lang="en-US" sz="2800" b="0" dirty="0"/>
              <a:t>.</a:t>
            </a:r>
          </a:p>
        </p:txBody>
      </p:sp>
      <p:sp>
        <p:nvSpPr>
          <p:cNvPr id="3" name="Title 2"/>
          <p:cNvSpPr>
            <a:spLocks noGrp="1"/>
          </p:cNvSpPr>
          <p:nvPr>
            <p:ph type="title"/>
          </p:nvPr>
        </p:nvSpPr>
        <p:spPr/>
        <p:txBody>
          <a:bodyPr/>
          <a:lstStyle/>
          <a:p>
            <a:r>
              <a:rPr lang="en-US" dirty="0" smtClean="0"/>
              <a:t>ESSA EL Definition</a:t>
            </a:r>
            <a:endParaRPr lang="en-US" dirty="0"/>
          </a:p>
        </p:txBody>
      </p:sp>
    </p:spTree>
    <p:extLst>
      <p:ext uri="{BB962C8B-B14F-4D97-AF65-F5344CB8AC3E}">
        <p14:creationId xmlns:p14="http://schemas.microsoft.com/office/powerpoint/2010/main" val="4005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17256"/>
          </a:xfrm>
        </p:spPr>
        <p:txBody>
          <a:bodyPr/>
          <a:lstStyle/>
          <a:p>
            <a:pPr marL="45720" indent="0">
              <a:buNone/>
            </a:pPr>
            <a:r>
              <a:rPr lang="en-US" dirty="0" smtClean="0"/>
              <a:t>Title III grantees must:</a:t>
            </a:r>
          </a:p>
          <a:p>
            <a:r>
              <a:rPr lang="en-US" dirty="0"/>
              <a:t>P</a:t>
            </a:r>
            <a:r>
              <a:rPr lang="en-US" dirty="0" smtClean="0"/>
              <a:t>rovide </a:t>
            </a:r>
            <a:r>
              <a:rPr lang="en-US" i="1" dirty="0" smtClean="0"/>
              <a:t>effective</a:t>
            </a:r>
            <a:r>
              <a:rPr lang="en-US" dirty="0" smtClean="0"/>
              <a:t> </a:t>
            </a:r>
            <a:r>
              <a:rPr lang="en-US" dirty="0"/>
              <a:t>language instruction educational programs that meet the needs of English learners and demonstrate success in </a:t>
            </a:r>
            <a:r>
              <a:rPr lang="en-US" dirty="0" smtClean="0"/>
              <a:t>increasing English </a:t>
            </a:r>
            <a:r>
              <a:rPr lang="en-US" dirty="0"/>
              <a:t>language </a:t>
            </a:r>
            <a:r>
              <a:rPr lang="en-US" dirty="0" smtClean="0"/>
              <a:t>proficiency and student </a:t>
            </a:r>
            <a:r>
              <a:rPr lang="en-US" dirty="0"/>
              <a:t>academic achievement; </a:t>
            </a:r>
            <a:endParaRPr lang="en-US" dirty="0" smtClean="0"/>
          </a:p>
          <a:p>
            <a:r>
              <a:rPr lang="en-US" dirty="0"/>
              <a:t>P</a:t>
            </a:r>
            <a:r>
              <a:rPr lang="en-US" dirty="0" smtClean="0"/>
              <a:t>rovide </a:t>
            </a:r>
            <a:r>
              <a:rPr lang="en-US" dirty="0"/>
              <a:t>effective professional development to </a:t>
            </a:r>
            <a:r>
              <a:rPr lang="en-US" dirty="0" smtClean="0"/>
              <a:t>instructional staff, principals, administrators, community based-personnel classroom teachers that addresses the challenges and opportunities of ELs and the instructional educational program provided in the district/school</a:t>
            </a:r>
          </a:p>
          <a:p>
            <a:r>
              <a:rPr lang="en-US" dirty="0"/>
              <a:t>I</a:t>
            </a:r>
            <a:r>
              <a:rPr lang="en-US" dirty="0" smtClean="0"/>
              <a:t>nclude </a:t>
            </a:r>
            <a:r>
              <a:rPr lang="en-US" dirty="0"/>
              <a:t>parent, family, and community engagement </a:t>
            </a:r>
            <a:r>
              <a:rPr lang="en-US" dirty="0" smtClean="0"/>
              <a:t>activities as they relate to ELs and their families </a:t>
            </a:r>
            <a:endParaRPr lang="en-US" dirty="0"/>
          </a:p>
        </p:txBody>
      </p:sp>
      <p:sp>
        <p:nvSpPr>
          <p:cNvPr id="3" name="Title 2"/>
          <p:cNvSpPr>
            <a:spLocks noGrp="1"/>
          </p:cNvSpPr>
          <p:nvPr>
            <p:ph type="title"/>
          </p:nvPr>
        </p:nvSpPr>
        <p:spPr/>
        <p:txBody>
          <a:bodyPr/>
          <a:lstStyle/>
          <a:p>
            <a:r>
              <a:rPr lang="en-US" dirty="0" smtClean="0"/>
              <a:t>Title III Required Activities</a:t>
            </a:r>
            <a:endParaRPr lang="en-US" dirty="0"/>
          </a:p>
        </p:txBody>
      </p:sp>
    </p:spTree>
    <p:extLst>
      <p:ext uri="{BB962C8B-B14F-4D97-AF65-F5344CB8AC3E}">
        <p14:creationId xmlns:p14="http://schemas.microsoft.com/office/powerpoint/2010/main" val="129157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b="0" dirty="0" smtClean="0"/>
          </a:p>
          <a:p>
            <a:pPr marL="45720" indent="0">
              <a:buNone/>
            </a:pPr>
            <a:r>
              <a:rPr lang="en-US" sz="2800" b="0" dirty="0" smtClean="0"/>
              <a:t>States </a:t>
            </a:r>
            <a:r>
              <a:rPr lang="en-US" sz="2800" b="0" dirty="0"/>
              <a:t>will “establish and implement, with timely and meaningful consultation with local educational agencies representing the geographic diversity of the State, </a:t>
            </a:r>
            <a:r>
              <a:rPr lang="en-US" sz="2800" dirty="0"/>
              <a:t>standardized, statewide [EL] entrance and exit procedures</a:t>
            </a:r>
            <a:r>
              <a:rPr lang="en-US" sz="2800" b="0" dirty="0"/>
              <a:t>.” (</a:t>
            </a:r>
            <a:r>
              <a:rPr lang="en-US" sz="2800" b="0" i="1" dirty="0"/>
              <a:t>ESSA </a:t>
            </a:r>
            <a:r>
              <a:rPr lang="en-US" sz="2800" b="0" dirty="0"/>
              <a:t>§3111, §3113)</a:t>
            </a:r>
            <a:endParaRPr lang="en-US" sz="2800" dirty="0"/>
          </a:p>
        </p:txBody>
      </p:sp>
      <p:sp>
        <p:nvSpPr>
          <p:cNvPr id="3" name="Title 2"/>
          <p:cNvSpPr>
            <a:spLocks noGrp="1"/>
          </p:cNvSpPr>
          <p:nvPr>
            <p:ph type="title"/>
          </p:nvPr>
        </p:nvSpPr>
        <p:spPr/>
        <p:txBody>
          <a:bodyPr/>
          <a:lstStyle/>
          <a:p>
            <a:r>
              <a:rPr lang="en-US" dirty="0" smtClean="0">
                <a:latin typeface="Museo Slab 500" pitchFamily="50" charset="0"/>
              </a:rPr>
              <a:t>Every </a:t>
            </a:r>
            <a:r>
              <a:rPr lang="en-US" dirty="0">
                <a:latin typeface="Museo Slab 500" pitchFamily="50" charset="0"/>
              </a:rPr>
              <a:t>Student Succeeds </a:t>
            </a:r>
            <a:r>
              <a:rPr lang="en-US" dirty="0" smtClean="0">
                <a:latin typeface="Museo Slab 500" pitchFamily="50" charset="0"/>
              </a:rPr>
              <a:t>Act</a:t>
            </a:r>
            <a:endParaRPr lang="en-US" dirty="0"/>
          </a:p>
        </p:txBody>
      </p:sp>
    </p:spTree>
    <p:extLst>
      <p:ext uri="{BB962C8B-B14F-4D97-AF65-F5344CB8AC3E}">
        <p14:creationId xmlns:p14="http://schemas.microsoft.com/office/powerpoint/2010/main" val="386792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69189"/>
            <a:ext cx="8407892" cy="4870578"/>
          </a:xfrm>
        </p:spPr>
        <p:txBody>
          <a:bodyPr>
            <a:normAutofit/>
          </a:bodyPr>
          <a:lstStyle/>
          <a:p>
            <a:pPr marL="45720" indent="0">
              <a:buNone/>
            </a:pPr>
            <a:r>
              <a:rPr lang="en-US" b="0" dirty="0">
                <a:latin typeface="Calibri" panose="020F0502020204030204" pitchFamily="34" charset="0"/>
              </a:rPr>
              <a:t>§299.19(c)(3) [3113(b)(2)] Regulations clarify</a:t>
            </a:r>
            <a:r>
              <a:rPr lang="en-US" b="0" dirty="0" smtClean="0">
                <a:latin typeface="Calibri" panose="020F0502020204030204" pitchFamily="34" charset="0"/>
              </a:rPr>
              <a:t>:</a:t>
            </a:r>
          </a:p>
          <a:p>
            <a:pPr marL="45720" indent="0">
              <a:buNone/>
            </a:pPr>
            <a:endParaRPr lang="en-US" b="0" dirty="0">
              <a:latin typeface="Calibri" panose="020F0502020204030204" pitchFamily="34" charset="0"/>
            </a:endParaRPr>
          </a:p>
          <a:p>
            <a:pPr marL="388620" indent="-342900"/>
            <a:r>
              <a:rPr lang="en-US" b="0" dirty="0" smtClean="0">
                <a:latin typeface="Calibri" panose="020F0502020204030204" pitchFamily="34" charset="0"/>
              </a:rPr>
              <a:t>Standardized </a:t>
            </a:r>
            <a:r>
              <a:rPr lang="en-US" b="0" dirty="0">
                <a:latin typeface="Calibri" panose="020F0502020204030204" pitchFamily="34" charset="0"/>
              </a:rPr>
              <a:t>statewide EL entrance and exit procedures </a:t>
            </a:r>
            <a:r>
              <a:rPr lang="en-US" b="0" dirty="0" smtClean="0">
                <a:latin typeface="Calibri" panose="020F0502020204030204" pitchFamily="34" charset="0"/>
              </a:rPr>
              <a:t>must include </a:t>
            </a:r>
            <a:r>
              <a:rPr lang="en-US" b="0" dirty="0">
                <a:latin typeface="Calibri" panose="020F0502020204030204" pitchFamily="34" charset="0"/>
              </a:rPr>
              <a:t>uniform criteria applied </a:t>
            </a:r>
            <a:r>
              <a:rPr lang="en-US" b="0" dirty="0" smtClean="0">
                <a:latin typeface="Calibri" panose="020F0502020204030204" pitchFamily="34" charset="0"/>
              </a:rPr>
              <a:t>statewide</a:t>
            </a:r>
          </a:p>
          <a:p>
            <a:pPr marL="388620" indent="-342900"/>
            <a:r>
              <a:rPr lang="en-US" b="0" dirty="0" smtClean="0">
                <a:latin typeface="Calibri" panose="020F0502020204030204" pitchFamily="34" charset="0"/>
              </a:rPr>
              <a:t>Prohibits </a:t>
            </a:r>
            <a:r>
              <a:rPr lang="en-US" b="0" dirty="0">
                <a:latin typeface="Calibri" panose="020F0502020204030204" pitchFamily="34" charset="0"/>
              </a:rPr>
              <a:t>a “‘local option,’ which cannot be standardized and </a:t>
            </a:r>
            <a:r>
              <a:rPr lang="en-US" b="0" dirty="0" smtClean="0">
                <a:latin typeface="Calibri" panose="020F0502020204030204" pitchFamily="34" charset="0"/>
              </a:rPr>
              <a:t> under </a:t>
            </a:r>
            <a:r>
              <a:rPr lang="en-US" b="0" dirty="0">
                <a:latin typeface="Calibri" panose="020F0502020204030204" pitchFamily="34" charset="0"/>
              </a:rPr>
              <a:t>which LEAs could have widely varying criteria</a:t>
            </a:r>
            <a:r>
              <a:rPr lang="en-US" b="0" dirty="0" smtClean="0">
                <a:latin typeface="Calibri" panose="020F0502020204030204" pitchFamily="34" charset="0"/>
              </a:rPr>
              <a:t>”</a:t>
            </a:r>
          </a:p>
          <a:p>
            <a:pPr marL="388620" indent="-342900"/>
            <a:r>
              <a:rPr lang="en-US" b="0" dirty="0" smtClean="0">
                <a:latin typeface="Calibri" panose="020F0502020204030204" pitchFamily="34" charset="0"/>
              </a:rPr>
              <a:t>Exit </a:t>
            </a:r>
            <a:r>
              <a:rPr lang="en-US" b="0" dirty="0">
                <a:latin typeface="Calibri" panose="020F0502020204030204" pitchFamily="34" charset="0"/>
              </a:rPr>
              <a:t>procedures must include objective, valid, and reliable criteria, including a score of proficient on the State’s annual ELP assessment</a:t>
            </a:r>
          </a:p>
          <a:p>
            <a:pPr marL="502920" indent="-457200">
              <a:buFont typeface="+mj-lt"/>
              <a:buAutoNum type="arabicPeriod"/>
            </a:pPr>
            <a:endParaRPr lang="en-US" b="0" dirty="0" smtClean="0">
              <a:latin typeface="Calibri" panose="020F0502020204030204" pitchFamily="34" charset="0"/>
            </a:endParaRPr>
          </a:p>
          <a:p>
            <a:pPr marL="502920" indent="-457200">
              <a:buFont typeface="+mj-lt"/>
              <a:buAutoNum type="arabicPeriod"/>
            </a:pPr>
            <a:endParaRPr lang="en-US" b="0" dirty="0" smtClean="0">
              <a:latin typeface="Calibri" panose="020F0502020204030204" pitchFamily="34" charset="0"/>
            </a:endParaRPr>
          </a:p>
          <a:p>
            <a:pPr marL="45720" indent="0">
              <a:buNone/>
            </a:pPr>
            <a:endParaRPr lang="en-US" b="0" dirty="0">
              <a:latin typeface="Calibri" panose="020F0502020204030204" pitchFamily="34" charset="0"/>
            </a:endParaRPr>
          </a:p>
          <a:p>
            <a:pPr marL="45720" indent="0">
              <a:buNone/>
            </a:pPr>
            <a:endParaRPr lang="en-US" b="0" dirty="0">
              <a:latin typeface="Calibri" panose="020F0502020204030204" pitchFamily="34" charset="0"/>
            </a:endParaRPr>
          </a:p>
        </p:txBody>
      </p:sp>
      <p:sp>
        <p:nvSpPr>
          <p:cNvPr id="3" name="Title 2"/>
          <p:cNvSpPr>
            <a:spLocks noGrp="1"/>
          </p:cNvSpPr>
          <p:nvPr>
            <p:ph type="title"/>
          </p:nvPr>
        </p:nvSpPr>
        <p:spPr>
          <a:xfrm>
            <a:off x="381000" y="110836"/>
            <a:ext cx="8381260" cy="1299405"/>
          </a:xfrm>
        </p:spPr>
        <p:txBody>
          <a:bodyPr/>
          <a:lstStyle/>
          <a:p>
            <a:r>
              <a:rPr lang="en-US" dirty="0">
                <a:latin typeface="Museo Slab 500" pitchFamily="50" charset="0"/>
              </a:rPr>
              <a:t>Draft ESSA Regulations on Accountability and State </a:t>
            </a:r>
            <a:r>
              <a:rPr lang="en-US" dirty="0" smtClean="0">
                <a:latin typeface="Museo Slab 500" pitchFamily="50" charset="0"/>
              </a:rPr>
              <a:t>Plans</a:t>
            </a:r>
            <a:endParaRPr lang="en-US" dirty="0">
              <a:latin typeface="Museo Slab 500" pitchFamily="50" charset="0"/>
            </a:endParaRPr>
          </a:p>
        </p:txBody>
      </p:sp>
    </p:spTree>
    <p:extLst>
      <p:ext uri="{BB962C8B-B14F-4D97-AF65-F5344CB8AC3E}">
        <p14:creationId xmlns:p14="http://schemas.microsoft.com/office/powerpoint/2010/main" val="208209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849680"/>
          </a:xfrm>
        </p:spPr>
        <p:txBody>
          <a:bodyPr/>
          <a:lstStyle/>
          <a:p>
            <a:pPr marL="45720" indent="0">
              <a:buNone/>
            </a:pPr>
            <a:r>
              <a:rPr lang="en-US" b="0" dirty="0"/>
              <a:t>§299.19(c)(3) [3113(b)(2)] Regulations clarify</a:t>
            </a:r>
            <a:r>
              <a:rPr lang="en-US" b="0" dirty="0" smtClean="0"/>
              <a:t>:</a:t>
            </a:r>
          </a:p>
          <a:p>
            <a:pPr marL="45720" indent="0">
              <a:buNone/>
            </a:pPr>
            <a:endParaRPr lang="en-US" b="0" dirty="0"/>
          </a:p>
          <a:p>
            <a:pPr marL="388620" indent="-342900"/>
            <a:r>
              <a:rPr lang="en-US" b="0" dirty="0" smtClean="0"/>
              <a:t>Scores on</a:t>
            </a:r>
            <a:r>
              <a:rPr lang="en-US" b="0" i="1" dirty="0" smtClean="0"/>
              <a:t> </a:t>
            </a:r>
            <a:r>
              <a:rPr lang="en-US" i="1" dirty="0"/>
              <a:t>content assessments cannot be included as exit criteria</a:t>
            </a:r>
            <a:r>
              <a:rPr lang="en-US" b="0" i="1" dirty="0"/>
              <a:t> </a:t>
            </a:r>
            <a:r>
              <a:rPr lang="en-US" b="0" dirty="0"/>
              <a:t>(not valid and reliable measures of ELP, may result in prolonged EL status, civil rights violations</a:t>
            </a:r>
            <a:r>
              <a:rPr lang="en-US" b="0" dirty="0" smtClean="0"/>
              <a:t>)</a:t>
            </a:r>
          </a:p>
          <a:p>
            <a:pPr marL="45720" indent="0">
              <a:buNone/>
            </a:pPr>
            <a:endParaRPr lang="en-US" b="0" dirty="0" smtClean="0"/>
          </a:p>
          <a:p>
            <a:pPr marL="388620" indent="-342900"/>
            <a:r>
              <a:rPr lang="en-US" b="0" dirty="0" smtClean="0"/>
              <a:t>Exit </a:t>
            </a:r>
            <a:r>
              <a:rPr lang="en-US" b="0" dirty="0"/>
              <a:t>criteria must be applied to both Title I EL subgroup and Title III services (exit EL status for both Title I and Title III purposes)</a:t>
            </a:r>
            <a:endParaRPr lang="en-US" sz="2400" b="0" dirty="0"/>
          </a:p>
        </p:txBody>
      </p:sp>
      <p:sp>
        <p:nvSpPr>
          <p:cNvPr id="3" name="Title 2"/>
          <p:cNvSpPr>
            <a:spLocks noGrp="1"/>
          </p:cNvSpPr>
          <p:nvPr>
            <p:ph type="title"/>
          </p:nvPr>
        </p:nvSpPr>
        <p:spPr/>
        <p:txBody>
          <a:bodyPr/>
          <a:lstStyle/>
          <a:p>
            <a:r>
              <a:rPr lang="en-US" dirty="0"/>
              <a:t>Draft ESSA Regulations on Accountability and State </a:t>
            </a:r>
            <a:r>
              <a:rPr lang="en-US" dirty="0" smtClean="0"/>
              <a:t>Plans  </a:t>
            </a:r>
            <a:endParaRPr lang="en-US" dirty="0"/>
          </a:p>
        </p:txBody>
      </p:sp>
    </p:spTree>
    <p:extLst>
      <p:ext uri="{BB962C8B-B14F-4D97-AF65-F5344CB8AC3E}">
        <p14:creationId xmlns:p14="http://schemas.microsoft.com/office/powerpoint/2010/main" val="69609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98602"/>
          </a:xfrm>
        </p:spPr>
        <p:txBody>
          <a:bodyPr/>
          <a:lstStyle/>
          <a:p>
            <a:pPr marL="45720" indent="0">
              <a:buNone/>
            </a:pPr>
            <a:r>
              <a:rPr lang="en-US" sz="2000" i="1" dirty="0"/>
              <a:t>ESSA requires each LEA receiving Title III funds to submit:</a:t>
            </a:r>
          </a:p>
          <a:p>
            <a:r>
              <a:rPr lang="en-US" sz="2000" b="0" dirty="0" smtClean="0"/>
              <a:t>The </a:t>
            </a:r>
            <a:r>
              <a:rPr lang="en-US" sz="2000" b="0" dirty="0"/>
              <a:t>number and percentage of ELs in the programs and activities who are:</a:t>
            </a:r>
          </a:p>
          <a:p>
            <a:pPr marL="822325" lvl="1" indent="-304800"/>
            <a:r>
              <a:rPr lang="en-US" sz="2000" dirty="0" smtClean="0"/>
              <a:t>Making </a:t>
            </a:r>
            <a:r>
              <a:rPr lang="en-US" sz="2000" dirty="0"/>
              <a:t>progress toward English language proficiency*,</a:t>
            </a:r>
          </a:p>
          <a:p>
            <a:pPr marL="822325" lvl="1" indent="-304800"/>
            <a:r>
              <a:rPr lang="en-US" sz="2000" b="1" dirty="0"/>
              <a:t>A</a:t>
            </a:r>
            <a:r>
              <a:rPr lang="en-US" sz="2000" b="1" dirty="0" smtClean="0"/>
              <a:t>ttaining </a:t>
            </a:r>
            <a:r>
              <a:rPr lang="en-US" sz="2000" b="1" dirty="0"/>
              <a:t>English language proficiency by the end of each school year</a:t>
            </a:r>
            <a:r>
              <a:rPr lang="en-US" sz="2000" dirty="0"/>
              <a:t>, </a:t>
            </a:r>
          </a:p>
          <a:p>
            <a:pPr marL="822325" lvl="1" indent="-304800"/>
            <a:r>
              <a:rPr lang="en-US" sz="2000" b="1" dirty="0"/>
              <a:t>E</a:t>
            </a:r>
            <a:r>
              <a:rPr lang="en-US" sz="2000" b="1" dirty="0" smtClean="0"/>
              <a:t>xiting </a:t>
            </a:r>
            <a:r>
              <a:rPr lang="en-US" sz="2000" b="1" dirty="0"/>
              <a:t>the LIEP/ELD based on their attainment of English language proficiency,</a:t>
            </a:r>
          </a:p>
          <a:p>
            <a:pPr marL="822325" lvl="1" indent="-304800"/>
            <a:r>
              <a:rPr lang="en-US" sz="2000" dirty="0"/>
              <a:t>M</a:t>
            </a:r>
            <a:r>
              <a:rPr lang="en-US" sz="2000" dirty="0" smtClean="0"/>
              <a:t>eeting </a:t>
            </a:r>
            <a:r>
              <a:rPr lang="en-US" sz="2000" dirty="0"/>
              <a:t>the challenging State academic standards for each of the </a:t>
            </a:r>
            <a:r>
              <a:rPr lang="en-US" sz="2000" b="1" dirty="0"/>
              <a:t>4 years</a:t>
            </a:r>
            <a:r>
              <a:rPr lang="en-US" sz="2000" dirty="0"/>
              <a:t> </a:t>
            </a:r>
            <a:r>
              <a:rPr lang="en-US" sz="2000" b="1" dirty="0"/>
              <a:t>after the student is no longer receiving services</a:t>
            </a:r>
            <a:r>
              <a:rPr lang="en-US" sz="2000" dirty="0"/>
              <a:t>*, and</a:t>
            </a:r>
          </a:p>
          <a:p>
            <a:pPr marL="822325" lvl="1" indent="-304800"/>
            <a:r>
              <a:rPr lang="en-US" sz="2000" dirty="0"/>
              <a:t>N</a:t>
            </a:r>
            <a:r>
              <a:rPr lang="en-US" sz="2000" dirty="0" smtClean="0"/>
              <a:t>ot </a:t>
            </a:r>
            <a:r>
              <a:rPr lang="en-US" sz="2000" dirty="0"/>
              <a:t>attaining English language proficiency </a:t>
            </a:r>
            <a:r>
              <a:rPr lang="en-US" sz="2000" b="1" dirty="0"/>
              <a:t>within 5 years of initial classification </a:t>
            </a:r>
            <a:r>
              <a:rPr lang="en-US" sz="2000" dirty="0"/>
              <a:t>as an EL and first enrollment in the LEA</a:t>
            </a:r>
            <a:r>
              <a:rPr lang="en-US" sz="2000" dirty="0" smtClean="0"/>
              <a:t>.</a:t>
            </a:r>
          </a:p>
          <a:p>
            <a:pPr marL="822325" lvl="1" indent="-304800"/>
            <a:endParaRPr lang="en-US" sz="2000" dirty="0"/>
          </a:p>
          <a:p>
            <a:pPr marL="45720" indent="0">
              <a:buNone/>
            </a:pPr>
            <a:r>
              <a:rPr lang="en-US" sz="2000" i="1" dirty="0"/>
              <a:t>*</a:t>
            </a:r>
            <a:r>
              <a:rPr lang="en-US" sz="2000" b="0" i="1" dirty="0"/>
              <a:t>Must be reported in the aggregate and disaggregated, at a minimum, by </a:t>
            </a:r>
            <a:r>
              <a:rPr lang="en-US" sz="2000" i="1" dirty="0"/>
              <a:t>English learners with a disability.</a:t>
            </a:r>
          </a:p>
          <a:p>
            <a:endParaRPr lang="en-US" dirty="0"/>
          </a:p>
        </p:txBody>
      </p:sp>
      <p:sp>
        <p:nvSpPr>
          <p:cNvPr id="3" name="Title 2"/>
          <p:cNvSpPr>
            <a:spLocks noGrp="1"/>
          </p:cNvSpPr>
          <p:nvPr>
            <p:ph type="title"/>
          </p:nvPr>
        </p:nvSpPr>
        <p:spPr/>
        <p:txBody>
          <a:bodyPr/>
          <a:lstStyle/>
          <a:p>
            <a:r>
              <a:rPr lang="en-US" dirty="0" smtClean="0"/>
              <a:t>USED Data Collection Associated Requirements</a:t>
            </a:r>
            <a:endParaRPr lang="en-US" dirty="0"/>
          </a:p>
        </p:txBody>
      </p:sp>
    </p:spTree>
    <p:extLst>
      <p:ext uri="{BB962C8B-B14F-4D97-AF65-F5344CB8AC3E}">
        <p14:creationId xmlns:p14="http://schemas.microsoft.com/office/powerpoint/2010/main" val="27889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
            </a:pPr>
            <a:r>
              <a:rPr lang="en-US" kern="400" dirty="0" smtClean="0">
                <a:latin typeface="Calibri" panose="020F0502020204030204" pitchFamily="34" charset="0"/>
              </a:rPr>
              <a:t>Title </a:t>
            </a:r>
            <a:r>
              <a:rPr lang="en-US" kern="400" dirty="0">
                <a:latin typeface="Calibri" panose="020F0502020204030204" pitchFamily="34" charset="0"/>
              </a:rPr>
              <a:t>IV, Part A:  Student Support and Academic Enrichment </a:t>
            </a:r>
            <a:r>
              <a:rPr lang="en-US" kern="400" dirty="0" smtClean="0">
                <a:latin typeface="Calibri" panose="020F0502020204030204" pitchFamily="34" charset="0"/>
              </a:rPr>
              <a:t>Grants – </a:t>
            </a:r>
            <a:r>
              <a:rPr lang="en-US" kern="400" dirty="0" smtClean="0">
                <a:solidFill>
                  <a:srgbClr val="FF0000"/>
                </a:solidFill>
                <a:latin typeface="Calibri" panose="020F0502020204030204" pitchFamily="34" charset="0"/>
              </a:rPr>
              <a:t>New Program</a:t>
            </a:r>
          </a:p>
          <a:p>
            <a:pPr marL="0" indent="0">
              <a:buNone/>
            </a:pPr>
            <a:endParaRPr lang="en-US" sz="1800" kern="400" dirty="0" smtClean="0">
              <a:latin typeface="Calibri" panose="020F0502020204030204" pitchFamily="34" charset="0"/>
            </a:endParaRPr>
          </a:p>
          <a:p>
            <a:pPr lvl="1">
              <a:buFont typeface="Wingdings" panose="05000000000000000000" pitchFamily="2" charset="2"/>
              <a:buChar char="§"/>
            </a:pPr>
            <a:r>
              <a:rPr lang="en-US" kern="400" dirty="0" smtClean="0">
                <a:latin typeface="Calibri" panose="020F0502020204030204" pitchFamily="34" charset="0"/>
              </a:rPr>
              <a:t>To build state, district, and school capacity to provide students with access to a well-rounded education, improve the use of technology in order to improve student achievement, and improve conditions for student learning</a:t>
            </a:r>
          </a:p>
          <a:p>
            <a:pPr marL="228600" lvl="1" indent="0">
              <a:buNone/>
            </a:pPr>
            <a:endParaRPr lang="en-US" sz="1800" kern="400" dirty="0">
              <a:latin typeface="Calibri" panose="020F0502020204030204" pitchFamily="34" charset="0"/>
            </a:endParaRPr>
          </a:p>
          <a:p>
            <a:pPr lvl="1">
              <a:buFont typeface="Wingdings" panose="05000000000000000000" pitchFamily="2" charset="2"/>
              <a:buChar char="§"/>
            </a:pPr>
            <a:r>
              <a:rPr lang="en-US" kern="400" dirty="0" smtClean="0">
                <a:latin typeface="Calibri" panose="020F0502020204030204" pitchFamily="34" charset="0"/>
              </a:rPr>
              <a:t>Well-Rounded Education: Definition</a:t>
            </a:r>
          </a:p>
          <a:p>
            <a:pPr>
              <a:buFont typeface="Wingdings" panose="05000000000000000000" pitchFamily="2" charset="2"/>
              <a:buChar char="§"/>
            </a:pPr>
            <a:r>
              <a:rPr lang="en-US" kern="400" dirty="0" smtClean="0">
                <a:latin typeface="Calibri" panose="020F0502020204030204" pitchFamily="34" charset="0"/>
              </a:rPr>
              <a:t>Note - $1.6 billion authorized in statute, $300 million being discussed in appropriations</a:t>
            </a:r>
            <a:endParaRPr lang="en-US" kern="400" dirty="0">
              <a:latin typeface="Calibri" panose="020F0502020204030204" pitchFamily="34" charset="0"/>
            </a:endParaRPr>
          </a:p>
          <a:p>
            <a:pPr lvl="1">
              <a:buFont typeface="Wingdings" panose="05000000000000000000" pitchFamily="2" charset="2"/>
              <a:buChar char="§"/>
            </a:pPr>
            <a:endParaRPr lang="en-US" kern="400"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smtClean="0"/>
              <a:t> </a:t>
            </a:r>
            <a:r>
              <a:rPr lang="en-US" sz="3200" kern="400" dirty="0">
                <a:latin typeface="Museo Slab 500" pitchFamily="50" charset="0"/>
              </a:rPr>
              <a:t>Title IV, Part A:  Student Support and Academic Enrichment </a:t>
            </a:r>
            <a:r>
              <a:rPr lang="en-US" sz="3200" dirty="0" smtClean="0">
                <a:latin typeface="Museo Slab 500" pitchFamily="50" charset="0"/>
              </a:rPr>
              <a:t>Program</a:t>
            </a:r>
            <a:endParaRPr lang="en-US" sz="3200" dirty="0">
              <a:latin typeface="Museo Slab 500" pitchFamily="50" charset="0"/>
            </a:endParaRPr>
          </a:p>
        </p:txBody>
      </p:sp>
    </p:spTree>
    <p:extLst>
      <p:ext uri="{BB962C8B-B14F-4D97-AF65-F5344CB8AC3E}">
        <p14:creationId xmlns:p14="http://schemas.microsoft.com/office/powerpoint/2010/main" val="2853427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b="0" dirty="0">
                <a:solidFill>
                  <a:schemeClr val="tx1"/>
                </a:solidFill>
              </a:rPr>
              <a:t>Districts that receive more than $30,000 will have to fund activities in each of three categories:</a:t>
            </a:r>
          </a:p>
          <a:p>
            <a:pPr lvl="1"/>
            <a:r>
              <a:rPr lang="en-US" b="1" dirty="0">
                <a:solidFill>
                  <a:srgbClr val="2F60AE"/>
                </a:solidFill>
              </a:rPr>
              <a:t>Well-Rounded</a:t>
            </a:r>
            <a:r>
              <a:rPr lang="en-US" dirty="0"/>
              <a:t> (at least 20% of funds), which include AP and IB test fee reimbursement, STEM, Arts and Computer Science.</a:t>
            </a:r>
          </a:p>
          <a:p>
            <a:pPr lvl="1"/>
            <a:r>
              <a:rPr lang="en-US" b="1" dirty="0">
                <a:solidFill>
                  <a:srgbClr val="2F60AE"/>
                </a:solidFill>
              </a:rPr>
              <a:t>Healthy Students </a:t>
            </a:r>
            <a:r>
              <a:rPr lang="en-US" dirty="0"/>
              <a:t>(at least 20% of funds), which includes bullying and drug abuse prevention.</a:t>
            </a:r>
          </a:p>
          <a:p>
            <a:pPr lvl="1"/>
            <a:r>
              <a:rPr lang="en-US" b="1" dirty="0">
                <a:solidFill>
                  <a:srgbClr val="2F60AE"/>
                </a:solidFill>
              </a:rPr>
              <a:t>Technology </a:t>
            </a:r>
            <a:r>
              <a:rPr lang="en-US" dirty="0"/>
              <a:t>(at least one activity, and no more than 15% can go toward the purchase of technology infrastructure).</a:t>
            </a:r>
          </a:p>
          <a:p>
            <a:endParaRPr lang="en-US" dirty="0"/>
          </a:p>
        </p:txBody>
      </p:sp>
      <p:sp>
        <p:nvSpPr>
          <p:cNvPr id="3" name="Title 2"/>
          <p:cNvSpPr>
            <a:spLocks noGrp="1"/>
          </p:cNvSpPr>
          <p:nvPr>
            <p:ph type="title"/>
          </p:nvPr>
        </p:nvSpPr>
        <p:spPr/>
        <p:txBody>
          <a:bodyPr/>
          <a:lstStyle/>
          <a:p>
            <a:r>
              <a:rPr lang="en-US" dirty="0" smtClean="0"/>
              <a:t>Title IV</a:t>
            </a:r>
            <a:endParaRPr lang="en-US" dirty="0"/>
          </a:p>
        </p:txBody>
      </p:sp>
    </p:spTree>
    <p:extLst>
      <p:ext uri="{BB962C8B-B14F-4D97-AF65-F5344CB8AC3E}">
        <p14:creationId xmlns:p14="http://schemas.microsoft.com/office/powerpoint/2010/main" val="20290777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457200">
              <a:buFont typeface="Wingdings" panose="05000000000000000000" pitchFamily="2" charset="2"/>
              <a:buChar char="§"/>
            </a:pPr>
            <a:r>
              <a:rPr lang="en-US" kern="400" dirty="0">
                <a:latin typeface="Calibri" panose="020F0502020204030204" pitchFamily="34" charset="0"/>
              </a:rPr>
              <a:t>Title V, Part B, Subpart 2:  Rural and Low-Income School 	</a:t>
            </a:r>
            <a:r>
              <a:rPr lang="en-US" kern="400" dirty="0" smtClean="0">
                <a:latin typeface="Calibri" panose="020F0502020204030204" pitchFamily="34" charset="0"/>
              </a:rPr>
              <a:t>Program</a:t>
            </a:r>
          </a:p>
          <a:p>
            <a:pPr lvl="1">
              <a:buFont typeface="Wingdings" panose="05000000000000000000" pitchFamily="2" charset="2"/>
              <a:buChar char="§"/>
            </a:pPr>
            <a:r>
              <a:rPr lang="en-US" kern="400" dirty="0" smtClean="0">
                <a:latin typeface="Calibri" panose="020F0502020204030204" pitchFamily="34" charset="0"/>
              </a:rPr>
              <a:t>To assist rural school districts in using federal resources more effectively to improve the quality of instruction and student academic achievement</a:t>
            </a:r>
            <a:endParaRPr lang="en-US" kern="400" dirty="0">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sz="3200" kern="400" dirty="0">
                <a:latin typeface="Museo Slab 500" pitchFamily="50" charset="0"/>
              </a:rPr>
              <a:t>Title V, Part B, Subpart 2:  Rural and Low-Income </a:t>
            </a:r>
            <a:r>
              <a:rPr lang="en-US" sz="3200" kern="400" dirty="0" smtClean="0">
                <a:latin typeface="Museo Slab 500" pitchFamily="50" charset="0"/>
              </a:rPr>
              <a:t>School Program</a:t>
            </a:r>
            <a:r>
              <a:rPr lang="en-US" kern="400" dirty="0">
                <a:latin typeface="Calibri" panose="020F0502020204030204" pitchFamily="34" charset="0"/>
              </a:rPr>
              <a:t/>
            </a:r>
            <a:br>
              <a:rPr lang="en-US" kern="400" dirty="0">
                <a:latin typeface="Calibri" panose="020F0502020204030204" pitchFamily="34" charset="0"/>
              </a:rPr>
            </a:br>
            <a:endParaRPr lang="en-US" dirty="0"/>
          </a:p>
        </p:txBody>
      </p:sp>
    </p:spTree>
    <p:extLst>
      <p:ext uri="{BB962C8B-B14F-4D97-AF65-F5344CB8AC3E}">
        <p14:creationId xmlns:p14="http://schemas.microsoft.com/office/powerpoint/2010/main" val="24987233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87334878"/>
              </p:ext>
            </p:extLst>
          </p:nvPr>
        </p:nvGraphicFramePr>
        <p:xfrm>
          <a:off x="381000" y="1719262"/>
          <a:ext cx="8407400" cy="483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3200" dirty="0" smtClean="0"/>
              <a:t>ESEA Programs: </a:t>
            </a:r>
            <a:br>
              <a:rPr lang="en-US" sz="3200" dirty="0" smtClean="0"/>
            </a:br>
            <a:r>
              <a:rPr lang="en-US" sz="3200" dirty="0" smtClean="0"/>
              <a:t>Grants Performance Management</a:t>
            </a:r>
            <a:endParaRPr lang="en-US" sz="3200" dirty="0"/>
          </a:p>
        </p:txBody>
      </p:sp>
    </p:spTree>
    <p:extLst>
      <p:ext uri="{BB962C8B-B14F-4D97-AF65-F5344CB8AC3E}">
        <p14:creationId xmlns:p14="http://schemas.microsoft.com/office/powerpoint/2010/main" val="2393110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 assurance that the state has adopted “challenging” statewide standards in math, reading or language arts, and science</a:t>
            </a:r>
          </a:p>
          <a:p>
            <a:r>
              <a:rPr lang="en-US" dirty="0" smtClean="0"/>
              <a:t>Alternate achievement standards for students with the most significant cognitive disabilities</a:t>
            </a:r>
          </a:p>
          <a:p>
            <a:r>
              <a:rPr lang="en-US" dirty="0" smtClean="0"/>
              <a:t>Standards for English language proficiency</a:t>
            </a:r>
          </a:p>
        </p:txBody>
      </p:sp>
      <p:sp>
        <p:nvSpPr>
          <p:cNvPr id="4" name="Title 3"/>
          <p:cNvSpPr>
            <a:spLocks noGrp="1"/>
          </p:cNvSpPr>
          <p:nvPr>
            <p:ph type="title"/>
          </p:nvPr>
        </p:nvSpPr>
        <p:spPr/>
        <p:txBody>
          <a:bodyPr/>
          <a:lstStyle/>
          <a:p>
            <a:r>
              <a:rPr lang="en-US" smtClean="0"/>
              <a:t>ESSA Standards Requirements</a:t>
            </a:r>
            <a:endParaRPr lang="en-US" dirty="0"/>
          </a:p>
        </p:txBody>
      </p:sp>
    </p:spTree>
    <p:extLst>
      <p:ext uri="{BB962C8B-B14F-4D97-AF65-F5344CB8AC3E}">
        <p14:creationId xmlns:p14="http://schemas.microsoft.com/office/powerpoint/2010/main" val="27562591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381000" y="457200"/>
          <a:ext cx="6096000" cy="570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half" idx="2"/>
          </p:nvPr>
        </p:nvSpPr>
        <p:spPr/>
        <p:txBody>
          <a:bodyPr/>
          <a:lstStyle/>
          <a:p>
            <a:r>
              <a:rPr lang="en-US" dirty="0" smtClean="0"/>
              <a:t>Capacity building</a:t>
            </a:r>
          </a:p>
          <a:p>
            <a:endParaRPr lang="en-US" dirty="0" smtClean="0"/>
          </a:p>
          <a:p>
            <a:r>
              <a:rPr lang="en-US" dirty="0" smtClean="0"/>
              <a:t>Consolidated Application</a:t>
            </a:r>
          </a:p>
          <a:p>
            <a:endParaRPr lang="en-US" dirty="0" smtClean="0"/>
          </a:p>
          <a:p>
            <a:r>
              <a:rPr lang="en-US" dirty="0" smtClean="0"/>
              <a:t>Universal monitoring</a:t>
            </a:r>
          </a:p>
          <a:p>
            <a:endParaRPr lang="en-US" dirty="0" smtClean="0"/>
          </a:p>
          <a:p>
            <a:r>
              <a:rPr lang="en-US" dirty="0" smtClean="0"/>
              <a:t>Risk based program reviews</a:t>
            </a:r>
            <a:endParaRPr lang="en-US" dirty="0"/>
          </a:p>
        </p:txBody>
      </p:sp>
      <p:sp>
        <p:nvSpPr>
          <p:cNvPr id="5" name="Title 4"/>
          <p:cNvSpPr>
            <a:spLocks noGrp="1"/>
          </p:cNvSpPr>
          <p:nvPr>
            <p:ph type="title"/>
          </p:nvPr>
        </p:nvSpPr>
        <p:spPr/>
        <p:txBody>
          <a:bodyPr/>
          <a:lstStyle/>
          <a:p>
            <a:r>
              <a:rPr lang="en-US" dirty="0" smtClean="0"/>
              <a:t>ESEA Programs: Grants Performance Management</a:t>
            </a:r>
            <a:endParaRPr lang="en-US" dirty="0"/>
          </a:p>
        </p:txBody>
      </p:sp>
      <p:sp>
        <p:nvSpPr>
          <p:cNvPr id="10" name="Right Arrow 9"/>
          <p:cNvSpPr/>
          <p:nvPr/>
        </p:nvSpPr>
        <p:spPr>
          <a:xfrm>
            <a:off x="6400800" y="2202872"/>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0663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81000" y="457200"/>
          <a:ext cx="6096000" cy="570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r>
              <a:rPr lang="en-US" dirty="0"/>
              <a:t>Capacity building</a:t>
            </a:r>
          </a:p>
          <a:p>
            <a:endParaRPr lang="en-US" dirty="0"/>
          </a:p>
          <a:p>
            <a:r>
              <a:rPr lang="en-US" dirty="0"/>
              <a:t>Consolidated Application</a:t>
            </a:r>
          </a:p>
          <a:p>
            <a:endParaRPr lang="en-US" dirty="0"/>
          </a:p>
          <a:p>
            <a:r>
              <a:rPr lang="en-US" dirty="0"/>
              <a:t>Universal monitoring</a:t>
            </a:r>
          </a:p>
          <a:p>
            <a:endParaRPr lang="en-US" dirty="0"/>
          </a:p>
          <a:p>
            <a:r>
              <a:rPr lang="en-US" dirty="0"/>
              <a:t>Risk based program reviews</a:t>
            </a:r>
          </a:p>
          <a:p>
            <a:endParaRPr lang="en-US" dirty="0"/>
          </a:p>
        </p:txBody>
      </p:sp>
      <p:sp>
        <p:nvSpPr>
          <p:cNvPr id="4" name="Title 3"/>
          <p:cNvSpPr>
            <a:spLocks noGrp="1"/>
          </p:cNvSpPr>
          <p:nvPr>
            <p:ph type="title"/>
          </p:nvPr>
        </p:nvSpPr>
        <p:spPr/>
        <p:txBody>
          <a:bodyPr/>
          <a:lstStyle/>
          <a:p>
            <a:r>
              <a:rPr lang="en-US" dirty="0"/>
              <a:t>ESEA Programs: </a:t>
            </a:r>
            <a:r>
              <a:rPr lang="en-US" dirty="0" smtClean="0"/>
              <a:t>Grants Performance </a:t>
            </a:r>
            <a:r>
              <a:rPr lang="en-US" dirty="0"/>
              <a:t>Management</a:t>
            </a:r>
          </a:p>
        </p:txBody>
      </p:sp>
      <p:sp>
        <p:nvSpPr>
          <p:cNvPr id="9" name="Right Arrow 8"/>
          <p:cNvSpPr/>
          <p:nvPr/>
        </p:nvSpPr>
        <p:spPr>
          <a:xfrm>
            <a:off x="6400800" y="2230580"/>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5935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Single application for federal formula grants</a:t>
            </a:r>
          </a:p>
          <a:p>
            <a:pPr lvl="1"/>
            <a:r>
              <a:rPr lang="en-US" dirty="0" smtClean="0"/>
              <a:t>Title I, Part A</a:t>
            </a:r>
          </a:p>
          <a:p>
            <a:pPr lvl="1"/>
            <a:r>
              <a:rPr lang="en-US" dirty="0" smtClean="0"/>
              <a:t>Title II, Part A</a:t>
            </a:r>
          </a:p>
          <a:p>
            <a:pPr lvl="1"/>
            <a:r>
              <a:rPr lang="en-US" dirty="0" smtClean="0"/>
              <a:t>Title III, Part A</a:t>
            </a:r>
          </a:p>
          <a:p>
            <a:pPr lvl="1"/>
            <a:r>
              <a:rPr lang="en-US" dirty="0" smtClean="0"/>
              <a:t>Title IV, Part A</a:t>
            </a:r>
          </a:p>
          <a:p>
            <a:pPr lvl="1"/>
            <a:r>
              <a:rPr lang="en-US" dirty="0" smtClean="0"/>
              <a:t>Title V, Part B (rural support)</a:t>
            </a:r>
          </a:p>
          <a:p>
            <a:r>
              <a:rPr lang="en-US" dirty="0" smtClean="0"/>
              <a:t>Administered annually</a:t>
            </a:r>
          </a:p>
          <a:p>
            <a:r>
              <a:rPr lang="en-US" dirty="0" smtClean="0"/>
              <a:t>Online platform</a:t>
            </a:r>
            <a:endParaRPr lang="en-US" dirty="0"/>
          </a:p>
        </p:txBody>
      </p:sp>
      <p:sp>
        <p:nvSpPr>
          <p:cNvPr id="3" name="Text Placeholder 2"/>
          <p:cNvSpPr>
            <a:spLocks noGrp="1"/>
          </p:cNvSpPr>
          <p:nvPr>
            <p:ph type="body" sz="half" idx="2"/>
          </p:nvPr>
        </p:nvSpPr>
        <p:spPr/>
        <p:txBody>
          <a:bodyPr/>
          <a:lstStyle/>
          <a:p>
            <a:r>
              <a:rPr lang="en-US" dirty="0"/>
              <a:t>Capacity building</a:t>
            </a:r>
          </a:p>
          <a:p>
            <a:endParaRPr lang="en-US" dirty="0"/>
          </a:p>
          <a:p>
            <a:r>
              <a:rPr lang="en-US" dirty="0"/>
              <a:t>Consolidated Application</a:t>
            </a:r>
          </a:p>
          <a:p>
            <a:endParaRPr lang="en-US" dirty="0"/>
          </a:p>
          <a:p>
            <a:r>
              <a:rPr lang="en-US" dirty="0"/>
              <a:t>Universal monitoring</a:t>
            </a:r>
          </a:p>
          <a:p>
            <a:endParaRPr lang="en-US" dirty="0"/>
          </a:p>
          <a:p>
            <a:r>
              <a:rPr lang="en-US" dirty="0"/>
              <a:t>Risk based program reviews</a:t>
            </a:r>
          </a:p>
          <a:p>
            <a:endParaRPr lang="en-US" dirty="0"/>
          </a:p>
        </p:txBody>
      </p:sp>
      <p:sp>
        <p:nvSpPr>
          <p:cNvPr id="4" name="Title 3"/>
          <p:cNvSpPr>
            <a:spLocks noGrp="1"/>
          </p:cNvSpPr>
          <p:nvPr>
            <p:ph type="title"/>
          </p:nvPr>
        </p:nvSpPr>
        <p:spPr/>
        <p:txBody>
          <a:bodyPr/>
          <a:lstStyle/>
          <a:p>
            <a:r>
              <a:rPr lang="en-US" dirty="0"/>
              <a:t>ESEA Programs: </a:t>
            </a:r>
            <a:r>
              <a:rPr lang="en-US" dirty="0" smtClean="0"/>
              <a:t>Grants Performance </a:t>
            </a:r>
            <a:r>
              <a:rPr lang="en-US" dirty="0"/>
              <a:t>Management</a:t>
            </a:r>
          </a:p>
        </p:txBody>
      </p:sp>
      <p:sp>
        <p:nvSpPr>
          <p:cNvPr id="6" name="Text Placeholder 5"/>
          <p:cNvSpPr>
            <a:spLocks noGrp="1"/>
          </p:cNvSpPr>
          <p:nvPr>
            <p:ph type="body" idx="10"/>
          </p:nvPr>
        </p:nvSpPr>
        <p:spPr/>
        <p:txBody>
          <a:bodyPr>
            <a:normAutofit fontScale="85000" lnSpcReduction="10000"/>
          </a:bodyPr>
          <a:lstStyle/>
          <a:p>
            <a:r>
              <a:rPr lang="en-US" dirty="0" smtClean="0"/>
              <a:t>What is the Consolidated Application?</a:t>
            </a:r>
            <a:endParaRPr lang="en-US" dirty="0"/>
          </a:p>
        </p:txBody>
      </p:sp>
      <p:sp>
        <p:nvSpPr>
          <p:cNvPr id="7" name="Right Arrow 6"/>
          <p:cNvSpPr/>
          <p:nvPr/>
        </p:nvSpPr>
        <p:spPr>
          <a:xfrm>
            <a:off x="6341918" y="2895600"/>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191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Capacity building</a:t>
            </a:r>
          </a:p>
          <a:p>
            <a:endParaRPr lang="en-US" dirty="0"/>
          </a:p>
          <a:p>
            <a:r>
              <a:rPr lang="en-US" dirty="0"/>
              <a:t>Consolidated Application</a:t>
            </a:r>
          </a:p>
          <a:p>
            <a:endParaRPr lang="en-US" dirty="0"/>
          </a:p>
          <a:p>
            <a:r>
              <a:rPr lang="en-US" dirty="0"/>
              <a:t>Universal monitoring</a:t>
            </a:r>
          </a:p>
          <a:p>
            <a:endParaRPr lang="en-US" dirty="0"/>
          </a:p>
          <a:p>
            <a:r>
              <a:rPr lang="en-US" dirty="0"/>
              <a:t>Risk based program reviews</a:t>
            </a:r>
          </a:p>
          <a:p>
            <a:endParaRPr lang="en-US" dirty="0"/>
          </a:p>
        </p:txBody>
      </p:sp>
      <p:sp>
        <p:nvSpPr>
          <p:cNvPr id="4" name="Title 3"/>
          <p:cNvSpPr>
            <a:spLocks noGrp="1"/>
          </p:cNvSpPr>
          <p:nvPr>
            <p:ph type="title"/>
          </p:nvPr>
        </p:nvSpPr>
        <p:spPr/>
        <p:txBody>
          <a:bodyPr/>
          <a:lstStyle/>
          <a:p>
            <a:r>
              <a:rPr lang="en-US" dirty="0"/>
              <a:t>ESEA Programs: </a:t>
            </a:r>
            <a:r>
              <a:rPr lang="en-US" dirty="0" smtClean="0"/>
              <a:t>Grants Performance </a:t>
            </a:r>
            <a:r>
              <a:rPr lang="en-US" dirty="0"/>
              <a:t>Management</a:t>
            </a:r>
          </a:p>
        </p:txBody>
      </p:sp>
      <p:sp>
        <p:nvSpPr>
          <p:cNvPr id="6" name="Text Placeholder 5"/>
          <p:cNvSpPr>
            <a:spLocks noGrp="1"/>
          </p:cNvSpPr>
          <p:nvPr>
            <p:ph type="body" idx="10"/>
          </p:nvPr>
        </p:nvSpPr>
        <p:spPr/>
        <p:txBody>
          <a:bodyPr>
            <a:normAutofit fontScale="77500" lnSpcReduction="20000"/>
          </a:bodyPr>
          <a:lstStyle/>
          <a:p>
            <a:r>
              <a:rPr lang="en-US" dirty="0" smtClean="0"/>
              <a:t>Tiered Approach to Monitoring Programs</a:t>
            </a:r>
            <a:endParaRPr lang="en-US" dirty="0"/>
          </a:p>
        </p:txBody>
      </p:sp>
      <p:sp>
        <p:nvSpPr>
          <p:cNvPr id="7" name="Right Arrow 6"/>
          <p:cNvSpPr/>
          <p:nvPr/>
        </p:nvSpPr>
        <p:spPr>
          <a:xfrm>
            <a:off x="6486340" y="3908578"/>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9" name="Content Placeholder 8"/>
          <p:cNvGraphicFramePr>
            <a:graphicFrameLocks noGrp="1"/>
          </p:cNvGraphicFramePr>
          <p:nvPr>
            <p:ph idx="1"/>
            <p:extLst/>
          </p:nvPr>
        </p:nvGraphicFramePr>
        <p:xfrm>
          <a:off x="381000" y="1219200"/>
          <a:ext cx="6477000" cy="493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ight Arrow 11"/>
          <p:cNvSpPr/>
          <p:nvPr/>
        </p:nvSpPr>
        <p:spPr>
          <a:xfrm>
            <a:off x="6448344" y="4724400"/>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8930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600" dirty="0"/>
              <a:t>Universal Program Review Activities:</a:t>
            </a:r>
          </a:p>
          <a:p>
            <a:pPr lvl="1" defTabSz="533400">
              <a:spcBef>
                <a:spcPct val="0"/>
              </a:spcBef>
            </a:pPr>
            <a:r>
              <a:rPr lang="en-US" sz="2000" b="0" dirty="0" smtClean="0"/>
              <a:t>IN DEVELOPMENT: Self </a:t>
            </a:r>
            <a:r>
              <a:rPr lang="en-US" sz="2000" b="0" dirty="0"/>
              <a:t>assessment </a:t>
            </a:r>
            <a:r>
              <a:rPr lang="en-US" sz="2000" b="0" dirty="0" smtClean="0"/>
              <a:t>tool</a:t>
            </a:r>
          </a:p>
          <a:p>
            <a:pPr lvl="1" defTabSz="533400">
              <a:spcBef>
                <a:spcPct val="0"/>
              </a:spcBef>
            </a:pPr>
            <a:r>
              <a:rPr lang="en-US" sz="2000" b="0" dirty="0" smtClean="0"/>
              <a:t>Consolidated </a:t>
            </a:r>
            <a:r>
              <a:rPr lang="en-US" sz="2000" b="0" dirty="0"/>
              <a:t>Application</a:t>
            </a:r>
          </a:p>
          <a:p>
            <a:pPr lvl="1" defTabSz="533400">
              <a:spcBef>
                <a:spcPct val="0"/>
              </a:spcBef>
            </a:pPr>
            <a:r>
              <a:rPr lang="en-US" sz="2000" b="0" dirty="0"/>
              <a:t>Data </a:t>
            </a:r>
            <a:r>
              <a:rPr lang="en-US" sz="2000" b="0" dirty="0" smtClean="0"/>
              <a:t>Collections</a:t>
            </a:r>
          </a:p>
          <a:p>
            <a:pPr lvl="2" defTabSz="533400">
              <a:spcBef>
                <a:spcPct val="0"/>
              </a:spcBef>
            </a:pPr>
            <a:r>
              <a:rPr lang="en-US" sz="1800" dirty="0" smtClean="0"/>
              <a:t>Consolidated State Performance Reports</a:t>
            </a:r>
          </a:p>
          <a:p>
            <a:pPr lvl="2" defTabSz="533400">
              <a:spcBef>
                <a:spcPct val="0"/>
              </a:spcBef>
            </a:pPr>
            <a:r>
              <a:rPr lang="en-US" sz="1800" b="0" dirty="0" err="1" smtClean="0"/>
              <a:t>EDFacts</a:t>
            </a:r>
            <a:r>
              <a:rPr lang="en-US" sz="1800" b="0" dirty="0" smtClean="0"/>
              <a:t> reporting</a:t>
            </a:r>
          </a:p>
          <a:p>
            <a:pPr lvl="2" defTabSz="533400">
              <a:spcBef>
                <a:spcPct val="0"/>
              </a:spcBef>
            </a:pPr>
            <a:r>
              <a:rPr lang="en-US" sz="1800" dirty="0" smtClean="0"/>
              <a:t>End of year reports</a:t>
            </a:r>
          </a:p>
          <a:p>
            <a:pPr lvl="2" defTabSz="533400">
              <a:spcBef>
                <a:spcPct val="0"/>
              </a:spcBef>
            </a:pPr>
            <a:r>
              <a:rPr lang="en-US" sz="1800" b="0" dirty="0" smtClean="0"/>
              <a:t>Set-aside reports</a:t>
            </a:r>
          </a:p>
          <a:p>
            <a:pPr lvl="2" defTabSz="533400">
              <a:spcBef>
                <a:spcPct val="0"/>
              </a:spcBef>
            </a:pPr>
            <a:r>
              <a:rPr lang="en-US" sz="1800" dirty="0" smtClean="0"/>
              <a:t>Human Resources</a:t>
            </a:r>
            <a:endParaRPr lang="en-US" sz="1800" b="0" dirty="0" smtClean="0"/>
          </a:p>
          <a:p>
            <a:pPr lvl="1" defTabSz="533400">
              <a:spcBef>
                <a:spcPct val="0"/>
              </a:spcBef>
            </a:pPr>
            <a:r>
              <a:rPr lang="en-US" sz="2000" dirty="0" smtClean="0"/>
              <a:t>State accountability system</a:t>
            </a:r>
          </a:p>
          <a:p>
            <a:pPr lvl="1" defTabSz="533400">
              <a:spcBef>
                <a:spcPct val="0"/>
              </a:spcBef>
            </a:pPr>
            <a:r>
              <a:rPr lang="en-US" sz="2000" b="0" dirty="0" smtClean="0"/>
              <a:t>Tracking of funds drawdowns</a:t>
            </a:r>
          </a:p>
          <a:p>
            <a:pPr lvl="1" defTabSz="533400">
              <a:spcBef>
                <a:spcPct val="0"/>
              </a:spcBef>
            </a:pPr>
            <a:r>
              <a:rPr lang="en-US" sz="2000" dirty="0" smtClean="0"/>
              <a:t>Comparability</a:t>
            </a:r>
          </a:p>
          <a:p>
            <a:pPr lvl="1" defTabSz="533400">
              <a:spcBef>
                <a:spcPct val="0"/>
              </a:spcBef>
            </a:pPr>
            <a:r>
              <a:rPr lang="en-US" sz="2000" b="0" dirty="0" smtClean="0"/>
              <a:t>Maintenance of effort</a:t>
            </a:r>
          </a:p>
          <a:p>
            <a:pPr marL="365760" lvl="1" indent="0" defTabSz="533400">
              <a:spcBef>
                <a:spcPct val="0"/>
              </a:spcBef>
              <a:buNone/>
            </a:pPr>
            <a:endParaRPr lang="en-US" sz="1600" b="0" dirty="0"/>
          </a:p>
          <a:p>
            <a:pPr lvl="1"/>
            <a:endParaRPr lang="en-US" dirty="0"/>
          </a:p>
        </p:txBody>
      </p:sp>
      <p:sp>
        <p:nvSpPr>
          <p:cNvPr id="3" name="Text Placeholder 2"/>
          <p:cNvSpPr>
            <a:spLocks noGrp="1"/>
          </p:cNvSpPr>
          <p:nvPr>
            <p:ph type="body" sz="half" idx="2"/>
          </p:nvPr>
        </p:nvSpPr>
        <p:spPr/>
        <p:txBody>
          <a:bodyPr/>
          <a:lstStyle/>
          <a:p>
            <a:r>
              <a:rPr lang="en-US" dirty="0"/>
              <a:t>Capacity building</a:t>
            </a:r>
          </a:p>
          <a:p>
            <a:endParaRPr lang="en-US" dirty="0"/>
          </a:p>
          <a:p>
            <a:r>
              <a:rPr lang="en-US" dirty="0"/>
              <a:t>Consolidated Application</a:t>
            </a:r>
          </a:p>
          <a:p>
            <a:endParaRPr lang="en-US" dirty="0"/>
          </a:p>
          <a:p>
            <a:r>
              <a:rPr lang="en-US" dirty="0"/>
              <a:t>Universal monitoring</a:t>
            </a:r>
          </a:p>
          <a:p>
            <a:endParaRPr lang="en-US" dirty="0"/>
          </a:p>
          <a:p>
            <a:r>
              <a:rPr lang="en-US" dirty="0"/>
              <a:t>Risk based program reviews</a:t>
            </a:r>
          </a:p>
          <a:p>
            <a:endParaRPr lang="en-US" dirty="0"/>
          </a:p>
        </p:txBody>
      </p:sp>
      <p:sp>
        <p:nvSpPr>
          <p:cNvPr id="4" name="Title 3"/>
          <p:cNvSpPr>
            <a:spLocks noGrp="1"/>
          </p:cNvSpPr>
          <p:nvPr>
            <p:ph type="title"/>
          </p:nvPr>
        </p:nvSpPr>
        <p:spPr/>
        <p:txBody>
          <a:bodyPr/>
          <a:lstStyle/>
          <a:p>
            <a:r>
              <a:rPr lang="en-US" dirty="0"/>
              <a:t>ESEA Programs: </a:t>
            </a:r>
            <a:r>
              <a:rPr lang="en-US" dirty="0" smtClean="0"/>
              <a:t>Grants Performance </a:t>
            </a:r>
            <a:r>
              <a:rPr lang="en-US" dirty="0"/>
              <a:t>Management</a:t>
            </a:r>
          </a:p>
        </p:txBody>
      </p:sp>
      <p:sp>
        <p:nvSpPr>
          <p:cNvPr id="6" name="Text Placeholder 5"/>
          <p:cNvSpPr>
            <a:spLocks noGrp="1"/>
          </p:cNvSpPr>
          <p:nvPr>
            <p:ph type="body" idx="10"/>
          </p:nvPr>
        </p:nvSpPr>
        <p:spPr/>
        <p:txBody>
          <a:bodyPr>
            <a:normAutofit fontScale="77500" lnSpcReduction="20000"/>
          </a:bodyPr>
          <a:lstStyle/>
          <a:p>
            <a:r>
              <a:rPr lang="en-US" dirty="0" smtClean="0"/>
              <a:t>How does CDE regularly monitor all LEAs for compliance with ESEA?</a:t>
            </a:r>
            <a:endParaRPr lang="en-US" dirty="0"/>
          </a:p>
        </p:txBody>
      </p:sp>
      <p:sp>
        <p:nvSpPr>
          <p:cNvPr id="7" name="Right Arrow 6"/>
          <p:cNvSpPr/>
          <p:nvPr/>
        </p:nvSpPr>
        <p:spPr>
          <a:xfrm>
            <a:off x="6400800" y="3962400"/>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676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Capacity building</a:t>
            </a:r>
          </a:p>
          <a:p>
            <a:endParaRPr lang="en-US" dirty="0"/>
          </a:p>
          <a:p>
            <a:r>
              <a:rPr lang="en-US" dirty="0"/>
              <a:t>Consolidated Application</a:t>
            </a:r>
          </a:p>
          <a:p>
            <a:endParaRPr lang="en-US" dirty="0"/>
          </a:p>
          <a:p>
            <a:r>
              <a:rPr lang="en-US" dirty="0"/>
              <a:t>Universal monitoring</a:t>
            </a:r>
          </a:p>
          <a:p>
            <a:endParaRPr lang="en-US" dirty="0"/>
          </a:p>
          <a:p>
            <a:r>
              <a:rPr lang="en-US" dirty="0"/>
              <a:t>Risk based program reviews</a:t>
            </a:r>
          </a:p>
          <a:p>
            <a:endParaRPr lang="en-US" dirty="0"/>
          </a:p>
        </p:txBody>
      </p:sp>
      <p:sp>
        <p:nvSpPr>
          <p:cNvPr id="4" name="Title 3"/>
          <p:cNvSpPr>
            <a:spLocks noGrp="1"/>
          </p:cNvSpPr>
          <p:nvPr>
            <p:ph type="title"/>
          </p:nvPr>
        </p:nvSpPr>
        <p:spPr/>
        <p:txBody>
          <a:bodyPr/>
          <a:lstStyle/>
          <a:p>
            <a:r>
              <a:rPr lang="en-US" dirty="0"/>
              <a:t>ESEA Programs: </a:t>
            </a:r>
            <a:r>
              <a:rPr lang="en-US" dirty="0" smtClean="0"/>
              <a:t>Grants Performance </a:t>
            </a:r>
            <a:r>
              <a:rPr lang="en-US" dirty="0"/>
              <a:t>Management</a:t>
            </a:r>
          </a:p>
        </p:txBody>
      </p:sp>
      <p:sp>
        <p:nvSpPr>
          <p:cNvPr id="7" name="Right Arrow 6"/>
          <p:cNvSpPr/>
          <p:nvPr/>
        </p:nvSpPr>
        <p:spPr>
          <a:xfrm>
            <a:off x="6324600" y="4800600"/>
            <a:ext cx="685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0" name="Content Placeholder 9"/>
          <p:cNvGraphicFramePr>
            <a:graphicFrameLocks noGrp="1"/>
          </p:cNvGraphicFramePr>
          <p:nvPr>
            <p:ph idx="1"/>
            <p:extLst/>
          </p:nvPr>
        </p:nvGraphicFramePr>
        <p:xfrm>
          <a:off x="381000" y="1189038"/>
          <a:ext cx="6096000" cy="4084320"/>
        </p:xfrm>
        <a:graphic>
          <a:graphicData uri="http://schemas.openxmlformats.org/drawingml/2006/table">
            <a:tbl>
              <a:tblPr firstRow="1" bandRow="1">
                <a:tableStyleId>{B301B821-A1FF-4177-AEE7-76D212191A09}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rowSpan="2">
                  <a:txBody>
                    <a:bodyPr/>
                    <a:lstStyle/>
                    <a:p>
                      <a:endParaRPr lang="en-US" dirty="0" smtClean="0"/>
                    </a:p>
                    <a:p>
                      <a:endParaRPr lang="en-US" dirty="0" smtClean="0"/>
                    </a:p>
                    <a:p>
                      <a:endParaRPr lang="en-US" dirty="0" smtClean="0"/>
                    </a:p>
                    <a:p>
                      <a:endParaRPr lang="en-US" dirty="0" smtClean="0"/>
                    </a:p>
                    <a:p>
                      <a:r>
                        <a:rPr lang="en-US" dirty="0" smtClean="0"/>
                        <a:t>Existing</a:t>
                      </a:r>
                      <a:endParaRPr lang="en-US"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Targeted Activities</a:t>
                      </a:r>
                    </a:p>
                    <a:p>
                      <a:endParaRPr lang="en-US" dirty="0"/>
                    </a:p>
                  </a:txBody>
                  <a:tcPr/>
                </a:tc>
                <a:tc>
                  <a:txBody>
                    <a:bodyPr/>
                    <a:lstStyle/>
                    <a:p>
                      <a:r>
                        <a:rPr lang="en-US" dirty="0" smtClean="0"/>
                        <a:t>Intensive Activities</a:t>
                      </a:r>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r>
                        <a:rPr lang="en-US" sz="1400" dirty="0" smtClean="0"/>
                        <a:t>District UIP review</a:t>
                      </a:r>
                    </a:p>
                    <a:p>
                      <a:r>
                        <a:rPr lang="en-US" sz="1400" dirty="0" smtClean="0"/>
                        <a:t>ESEA program plan development support</a:t>
                      </a:r>
                    </a:p>
                    <a:p>
                      <a:r>
                        <a:rPr lang="en-US" sz="1400" dirty="0" smtClean="0"/>
                        <a:t>Consolidated Application</a:t>
                      </a:r>
                      <a:r>
                        <a:rPr lang="en-US" sz="1400" baseline="0" dirty="0" smtClean="0"/>
                        <a:t> planning support</a:t>
                      </a:r>
                      <a:endParaRPr lang="en-US" sz="140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algn="l" defTabSz="914400" rtl="0" eaLnBrk="1" latinLnBrk="0" hangingPunct="1"/>
                      <a:endParaRPr lang="en-US" sz="1800" b="1" kern="1200" dirty="0" smtClean="0">
                        <a:solidFill>
                          <a:schemeClr val="lt1"/>
                        </a:solidFill>
                        <a:latin typeface="+mn-lt"/>
                        <a:ea typeface="+mn-ea"/>
                        <a:cs typeface="+mn-cs"/>
                      </a:endParaRPr>
                    </a:p>
                    <a:p>
                      <a:pPr marL="0" algn="l" defTabSz="914400" rtl="0" eaLnBrk="1" latinLnBrk="0" hangingPunct="1"/>
                      <a:endParaRPr lang="en-US" sz="1800" b="1" kern="1200" dirty="0" smtClean="0">
                        <a:solidFill>
                          <a:schemeClr val="lt1"/>
                        </a:solidFill>
                        <a:latin typeface="+mn-lt"/>
                        <a:ea typeface="+mn-ea"/>
                        <a:cs typeface="+mn-cs"/>
                      </a:endParaRPr>
                    </a:p>
                    <a:p>
                      <a:pPr marL="0" algn="l" defTabSz="914400" rtl="0" eaLnBrk="1" latinLnBrk="0" hangingPunct="1"/>
                      <a:r>
                        <a:rPr lang="en-US" sz="1800" b="1" kern="1200" dirty="0" smtClean="0">
                          <a:solidFill>
                            <a:schemeClr val="lt1"/>
                          </a:solidFill>
                          <a:latin typeface="+mn-lt"/>
                          <a:ea typeface="+mn-ea"/>
                          <a:cs typeface="+mn-cs"/>
                        </a:rPr>
                        <a:t>New with ESSA</a:t>
                      </a:r>
                      <a:endParaRPr lang="en-US" sz="1800" b="1" kern="1200" dirty="0">
                        <a:solidFill>
                          <a:schemeClr val="lt1"/>
                        </a:solidFill>
                        <a:latin typeface="+mn-lt"/>
                        <a:ea typeface="+mn-ea"/>
                        <a:cs typeface="+mn-cs"/>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Review of Targeted Support and Improvement plans for</a:t>
                      </a:r>
                      <a:r>
                        <a:rPr lang="en-US" sz="1400" baseline="0" dirty="0" smtClean="0"/>
                        <a:t> schools not showing improvement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Targeted review of indicators identified in universal monitoring and risk assessment</a:t>
                      </a:r>
                      <a:endParaRPr lang="en-US" sz="1400" dirty="0" smtClean="0"/>
                    </a:p>
                    <a:p>
                      <a:endParaRPr lang="en-US" dirty="0"/>
                    </a:p>
                  </a:txBody>
                  <a:tcPr/>
                </a:tc>
                <a:tc>
                  <a:txBody>
                    <a:bodyPr/>
                    <a:lstStyle/>
                    <a:p>
                      <a:r>
                        <a:rPr lang="en-US" sz="1400" dirty="0" smtClean="0"/>
                        <a:t>Pre-program review meeting</a:t>
                      </a:r>
                    </a:p>
                    <a:p>
                      <a:r>
                        <a:rPr lang="en-US" sz="1400" dirty="0" smtClean="0"/>
                        <a:t>Onsite</a:t>
                      </a:r>
                      <a:r>
                        <a:rPr lang="en-US" sz="1400" baseline="0" dirty="0" smtClean="0"/>
                        <a:t> program review</a:t>
                      </a:r>
                    </a:p>
                    <a:p>
                      <a:r>
                        <a:rPr lang="en-US" sz="1400" baseline="0" dirty="0" smtClean="0"/>
                        <a:t>Collaborative action planning</a:t>
                      </a:r>
                    </a:p>
                    <a:p>
                      <a:r>
                        <a:rPr lang="en-US" sz="1400" baseline="0" dirty="0" smtClean="0"/>
                        <a:t>Progress monitoring</a:t>
                      </a: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29146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b="0" dirty="0"/>
              <a:t>Currently, CDE prioritizes schools and districts </a:t>
            </a:r>
            <a:r>
              <a:rPr lang="en-US" sz="2000" b="0" dirty="0" smtClean="0"/>
              <a:t>for </a:t>
            </a:r>
            <a:r>
              <a:rPr lang="en-US" sz="2000" b="0" dirty="0"/>
              <a:t>a more rigorous application review, program monitoring, and </a:t>
            </a:r>
            <a:r>
              <a:rPr lang="en-US" sz="2000" b="0" dirty="0" smtClean="0"/>
              <a:t>increased support and technical </a:t>
            </a:r>
            <a:r>
              <a:rPr lang="en-US" sz="2000" b="0" smtClean="0"/>
              <a:t>assistance based on </a:t>
            </a:r>
            <a:r>
              <a:rPr lang="en-US" sz="2000" b="0" dirty="0" smtClean="0"/>
              <a:t>the results of the school and district performance frameworks. What </a:t>
            </a:r>
            <a:r>
              <a:rPr lang="en-US" sz="2000" b="0" dirty="0"/>
              <a:t>do you think about that?</a:t>
            </a:r>
          </a:p>
          <a:p>
            <a:pPr lvl="0"/>
            <a:r>
              <a:rPr lang="en-US" sz="2000" b="0" dirty="0"/>
              <a:t>How should CDE support districts and schools in recruiting and retaining effective teachers that can meet the needs of all students?</a:t>
            </a:r>
          </a:p>
          <a:p>
            <a:pPr lvl="0"/>
            <a:r>
              <a:rPr lang="en-US" sz="2000" b="0" dirty="0"/>
              <a:t>ESSA requires the state to establish standardized entrance and exit criteria for English language development programs.  Should Colorado ask for an additional year to finalize the criteria for implementation in 2018-2019 instead of the required 2017-2018?</a:t>
            </a:r>
          </a:p>
          <a:p>
            <a:pPr lvl="0"/>
            <a:r>
              <a:rPr lang="en-US" sz="2000" b="0" dirty="0"/>
              <a:t>What does a well-rounded education mean for Colorado?</a:t>
            </a:r>
          </a:p>
          <a:p>
            <a:endParaRPr lang="en-US" dirty="0"/>
          </a:p>
        </p:txBody>
      </p:sp>
      <p:sp>
        <p:nvSpPr>
          <p:cNvPr id="3" name="Title 2"/>
          <p:cNvSpPr>
            <a:spLocks noGrp="1"/>
          </p:cNvSpPr>
          <p:nvPr>
            <p:ph type="title"/>
          </p:nvPr>
        </p:nvSpPr>
        <p:spPr/>
        <p:txBody>
          <a:bodyPr/>
          <a:lstStyle/>
          <a:p>
            <a:r>
              <a:rPr lang="en-US" kern="400" dirty="0" smtClean="0">
                <a:latin typeface="Museo Slab 500" pitchFamily="50" charset="0"/>
              </a:rPr>
              <a:t>Discussion Questions</a:t>
            </a:r>
            <a:r>
              <a:rPr lang="en-US" kern="400" dirty="0">
                <a:latin typeface="Calibri" panose="020F0502020204030204" pitchFamily="34" charset="0"/>
              </a:rPr>
              <a:t/>
            </a:r>
            <a:br>
              <a:rPr lang="en-US" kern="400" dirty="0">
                <a:latin typeface="Calibri" panose="020F0502020204030204" pitchFamily="34" charset="0"/>
              </a:rPr>
            </a:br>
            <a:endParaRPr lang="en-US" dirty="0"/>
          </a:p>
        </p:txBody>
      </p:sp>
    </p:spTree>
    <p:extLst>
      <p:ext uri="{BB962C8B-B14F-4D97-AF65-F5344CB8AC3E}">
        <p14:creationId xmlns:p14="http://schemas.microsoft.com/office/powerpoint/2010/main" val="39581882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Program Allocations and Fiscal Issues</a:t>
            </a:r>
            <a:endParaRPr lang="en-US" dirty="0"/>
          </a:p>
        </p:txBody>
      </p:sp>
    </p:spTree>
    <p:extLst>
      <p:ext uri="{BB962C8B-B14F-4D97-AF65-F5344CB8AC3E}">
        <p14:creationId xmlns:p14="http://schemas.microsoft.com/office/powerpoint/2010/main" val="13814534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NCLB Grants FY16-17</a:t>
            </a:r>
            <a:br>
              <a:rPr lang="en-US" dirty="0" smtClean="0"/>
            </a:br>
            <a:endParaRPr lang="en-US" sz="2400" dirty="0"/>
          </a:p>
        </p:txBody>
      </p:sp>
      <p:graphicFrame>
        <p:nvGraphicFramePr>
          <p:cNvPr id="5" name="Content Placeholder 4"/>
          <p:cNvGraphicFramePr>
            <a:graphicFrameLocks noGrp="1"/>
          </p:cNvGraphicFramePr>
          <p:nvPr>
            <p:ph idx="1"/>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0" y="1649572"/>
          <a:ext cx="8858250" cy="4546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14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NCLB Formula Grants FY16-17</a:t>
            </a:r>
            <a:endParaRPr lang="en-US" dirty="0"/>
          </a:p>
        </p:txBody>
      </p:sp>
      <p:graphicFrame>
        <p:nvGraphicFramePr>
          <p:cNvPr id="5" name="Content Placeholder 4"/>
          <p:cNvGraphicFramePr>
            <a:graphicFrameLocks noGrp="1"/>
          </p:cNvGraphicFramePr>
          <p:nvPr>
            <p:ph idx="1"/>
            <p:extLst/>
          </p:nvPr>
        </p:nvGraphicFramePr>
        <p:xfrm>
          <a:off x="276221" y="1719263"/>
          <a:ext cx="8590818" cy="4546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231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States shall  not be required to submit standards to the Secretary of Education</a:t>
            </a:r>
          </a:p>
          <a:p>
            <a:r>
              <a:rPr lang="en-US" dirty="0"/>
              <a:t>The Secretary shall not have the authority to mandate, direct, control, coerce, or exercise any direction or supervision over any of the challenging State academic standards adopted or implemented by a </a:t>
            </a:r>
            <a:r>
              <a:rPr lang="en-US" dirty="0" smtClean="0"/>
              <a:t>State</a:t>
            </a:r>
          </a:p>
          <a:p>
            <a:endParaRPr lang="en-US" dirty="0"/>
          </a:p>
        </p:txBody>
      </p:sp>
      <p:sp>
        <p:nvSpPr>
          <p:cNvPr id="3" name="Title 2"/>
          <p:cNvSpPr>
            <a:spLocks noGrp="1"/>
          </p:cNvSpPr>
          <p:nvPr>
            <p:ph type="title"/>
          </p:nvPr>
        </p:nvSpPr>
        <p:spPr/>
        <p:txBody>
          <a:bodyPr/>
          <a:lstStyle/>
          <a:p>
            <a:r>
              <a:rPr lang="en-US" sz="2800" dirty="0" smtClean="0"/>
              <a:t>ESSA Restrictions on U.S. Department of Education Related to Standards</a:t>
            </a:r>
            <a:endParaRPr lang="en-US" sz="2800" dirty="0"/>
          </a:p>
        </p:txBody>
      </p:sp>
    </p:spTree>
    <p:extLst>
      <p:ext uri="{BB962C8B-B14F-4D97-AF65-F5344CB8AC3E}">
        <p14:creationId xmlns:p14="http://schemas.microsoft.com/office/powerpoint/2010/main" val="16285144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I-A Allocation Process</a:t>
            </a:r>
            <a:endParaRPr lang="en-US" dirty="0"/>
          </a:p>
        </p:txBody>
      </p:sp>
    </p:spTree>
    <p:extLst>
      <p:ext uri="{BB962C8B-B14F-4D97-AF65-F5344CB8AC3E}">
        <p14:creationId xmlns:p14="http://schemas.microsoft.com/office/powerpoint/2010/main" val="23362989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b="0" dirty="0" smtClean="0"/>
              <a:t>ESSA – Every Student Succeeds Act</a:t>
            </a:r>
          </a:p>
          <a:p>
            <a:r>
              <a:rPr lang="en-US" sz="1600" b="0" dirty="0" smtClean="0"/>
              <a:t>NCLB – No Child Left Behind</a:t>
            </a:r>
          </a:p>
          <a:p>
            <a:r>
              <a:rPr lang="en-US" sz="1600" b="0" dirty="0" smtClean="0"/>
              <a:t>CSDB – Colorado School for the Deaf and Blind</a:t>
            </a:r>
          </a:p>
          <a:p>
            <a:r>
              <a:rPr lang="en-US" sz="1600" b="0" dirty="0" smtClean="0"/>
              <a:t>CSI – Charter School Institute</a:t>
            </a:r>
          </a:p>
          <a:p>
            <a:r>
              <a:rPr lang="en-US" sz="1600" b="0" dirty="0"/>
              <a:t>CMSA – </a:t>
            </a:r>
            <a:r>
              <a:rPr lang="en-US" sz="1600" b="0" dirty="0" smtClean="0"/>
              <a:t>Census Metropolitan </a:t>
            </a:r>
            <a:r>
              <a:rPr lang="en-US" sz="1600" b="0" dirty="0"/>
              <a:t>Statistical Area </a:t>
            </a:r>
            <a:endParaRPr lang="en-US" sz="1600" b="0" dirty="0" smtClean="0"/>
          </a:p>
          <a:p>
            <a:r>
              <a:rPr lang="en-US" sz="1600" b="0" dirty="0" smtClean="0"/>
              <a:t>EFIG – Education Finance Incentive Grant</a:t>
            </a:r>
          </a:p>
          <a:p>
            <a:r>
              <a:rPr lang="en-US" sz="1600" b="0" dirty="0" smtClean="0"/>
              <a:t>Formula children – 5-17 year olds from low-income families that are determined through the U.S. Bureau Census and are the basis for allocations</a:t>
            </a:r>
          </a:p>
          <a:p>
            <a:r>
              <a:rPr lang="en-US" sz="1600" b="0" dirty="0" smtClean="0"/>
              <a:t>LEA – Local Education Agency</a:t>
            </a:r>
          </a:p>
          <a:p>
            <a:r>
              <a:rPr lang="en-US" sz="1600" b="0" dirty="0" smtClean="0"/>
              <a:t>LEP – Limited English Proficient</a:t>
            </a:r>
          </a:p>
          <a:p>
            <a:r>
              <a:rPr lang="en-US" sz="1600" b="0" dirty="0"/>
              <a:t>MSA – Metropolitan Statistical Area </a:t>
            </a:r>
            <a:endParaRPr lang="en-US" sz="1600" b="0" dirty="0" smtClean="0"/>
          </a:p>
          <a:p>
            <a:r>
              <a:rPr lang="en-US" sz="1600" b="0" dirty="0" smtClean="0"/>
              <a:t>SEA – State Education Agency</a:t>
            </a:r>
          </a:p>
          <a:p>
            <a:r>
              <a:rPr lang="en-US" sz="1600" b="0" dirty="0" smtClean="0"/>
              <a:t>Special LEA – LEA that is not listed by the Census Bureau </a:t>
            </a:r>
          </a:p>
          <a:p>
            <a:r>
              <a:rPr lang="en-US" sz="1600" b="0" dirty="0" smtClean="0"/>
              <a:t>USDE – United States Department of Education</a:t>
            </a:r>
          </a:p>
          <a:p>
            <a:endParaRPr lang="en-US" dirty="0"/>
          </a:p>
        </p:txBody>
      </p:sp>
      <p:sp>
        <p:nvSpPr>
          <p:cNvPr id="3" name="Title 2"/>
          <p:cNvSpPr>
            <a:spLocks noGrp="1"/>
          </p:cNvSpPr>
          <p:nvPr>
            <p:ph type="title"/>
          </p:nvPr>
        </p:nvSpPr>
        <p:spPr/>
        <p:txBody>
          <a:bodyPr/>
          <a:lstStyle/>
          <a:p>
            <a:r>
              <a:rPr lang="en-US" smtClean="0"/>
              <a:t>Acronyms &amp; Definitions</a:t>
            </a:r>
            <a:endParaRPr lang="en-US" dirty="0"/>
          </a:p>
        </p:txBody>
      </p:sp>
    </p:spTree>
    <p:extLst>
      <p:ext uri="{BB962C8B-B14F-4D97-AF65-F5344CB8AC3E}">
        <p14:creationId xmlns:p14="http://schemas.microsoft.com/office/powerpoint/2010/main" val="26176420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ESSA Title I-A FY17-18</a:t>
            </a:r>
            <a:br>
              <a:rPr lang="en-US" dirty="0" smtClean="0"/>
            </a:br>
            <a:r>
              <a:rPr lang="en-US" sz="2400" dirty="0" smtClean="0"/>
              <a:t>Illustration Only</a:t>
            </a:r>
            <a:endParaRPr lang="en-US" sz="2400" dirty="0"/>
          </a:p>
        </p:txBody>
      </p:sp>
      <p:graphicFrame>
        <p:nvGraphicFramePr>
          <p:cNvPr id="5" name="Content Placeholder 4"/>
          <p:cNvGraphicFramePr>
            <a:graphicFrameLocks noGrp="1"/>
          </p:cNvGraphicFramePr>
          <p:nvPr>
            <p:ph idx="1"/>
            <p:extLst/>
          </p:nvPr>
        </p:nvGraphicFramePr>
        <p:xfrm>
          <a:off x="381000" y="1719262"/>
          <a:ext cx="8660257" cy="4751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37147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304818" y="1496250"/>
            <a:ext cx="6063347" cy="5061427"/>
          </a:xfrm>
          <a:prstGeom prst="rect">
            <a:avLst/>
          </a:prstGeom>
        </p:spPr>
      </p:pic>
      <p:sp>
        <p:nvSpPr>
          <p:cNvPr id="3" name="Title 2"/>
          <p:cNvSpPr>
            <a:spLocks noGrp="1"/>
          </p:cNvSpPr>
          <p:nvPr>
            <p:ph type="title"/>
          </p:nvPr>
        </p:nvSpPr>
        <p:spPr/>
        <p:txBody>
          <a:bodyPr/>
          <a:lstStyle/>
          <a:p>
            <a:r>
              <a:rPr lang="en-US" dirty="0" smtClean="0"/>
              <a:t>How are Allocations Made to States and School Districts?</a:t>
            </a:r>
            <a:endParaRPr lang="en-US" dirty="0"/>
          </a:p>
        </p:txBody>
      </p:sp>
    </p:spTree>
    <p:extLst>
      <p:ext uri="{BB962C8B-B14F-4D97-AF65-F5344CB8AC3E}">
        <p14:creationId xmlns:p14="http://schemas.microsoft.com/office/powerpoint/2010/main" val="4038726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0" dirty="0" smtClean="0"/>
              <a:t>Allocated through four statutory formulas, each with their own criteria, that are based primarily on population, census poverty estimates, and the cost of education in each state</a:t>
            </a:r>
          </a:p>
          <a:p>
            <a:pPr lvl="1"/>
            <a:r>
              <a:rPr lang="en-US" dirty="0" smtClean="0"/>
              <a:t>Basic, Concentration, Targeted and Education Finance Incentive Grant (EFIG)</a:t>
            </a:r>
          </a:p>
          <a:p>
            <a:pPr lvl="1"/>
            <a:r>
              <a:rPr lang="en-US" dirty="0" smtClean="0"/>
              <a:t>Each have individual criteria for eligibility</a:t>
            </a:r>
          </a:p>
          <a:p>
            <a:pPr lvl="0"/>
            <a:r>
              <a:rPr lang="en-US" b="0" dirty="0" smtClean="0"/>
              <a:t>Allocated based on US Census Bureau poverty estimates</a:t>
            </a:r>
          </a:p>
          <a:p>
            <a:pPr lvl="1"/>
            <a:r>
              <a:rPr lang="en-US" dirty="0" smtClean="0"/>
              <a:t>2014 data used for 2017 allocations – data is 3 years in arrears</a:t>
            </a:r>
          </a:p>
          <a:p>
            <a:r>
              <a:rPr lang="en-US" b="0" dirty="0" smtClean="0"/>
              <a:t>USDE applies the first Hold-Harmless Provision</a:t>
            </a:r>
          </a:p>
          <a:p>
            <a:pPr lvl="0"/>
            <a:r>
              <a:rPr lang="en-US" b="0" dirty="0" smtClean="0"/>
              <a:t>USDE sends allocation figures by individual LEAs to CDE</a:t>
            </a:r>
          </a:p>
          <a:p>
            <a:endParaRPr lang="en-US" dirty="0"/>
          </a:p>
        </p:txBody>
      </p:sp>
      <p:sp>
        <p:nvSpPr>
          <p:cNvPr id="3" name="Title 2"/>
          <p:cNvSpPr>
            <a:spLocks noGrp="1"/>
          </p:cNvSpPr>
          <p:nvPr>
            <p:ph type="title"/>
          </p:nvPr>
        </p:nvSpPr>
        <p:spPr/>
        <p:txBody>
          <a:bodyPr/>
          <a:lstStyle/>
          <a:p>
            <a:r>
              <a:rPr lang="en-US" smtClean="0"/>
              <a:t>How USDE Allocates Title I To CDE</a:t>
            </a:r>
            <a:endParaRPr lang="en-US" dirty="0"/>
          </a:p>
        </p:txBody>
      </p:sp>
    </p:spTree>
    <p:extLst>
      <p:ext uri="{BB962C8B-B14F-4D97-AF65-F5344CB8AC3E}">
        <p14:creationId xmlns:p14="http://schemas.microsoft.com/office/powerpoint/2010/main" val="9746357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84192" y="1743204"/>
            <a:ext cx="8401016" cy="4359018"/>
          </a:xfrm>
          <a:prstGeom prst="rect">
            <a:avLst/>
          </a:prstGeom>
        </p:spPr>
      </p:pic>
      <p:sp>
        <p:nvSpPr>
          <p:cNvPr id="3" name="Title 2"/>
          <p:cNvSpPr>
            <a:spLocks noGrp="1"/>
          </p:cNvSpPr>
          <p:nvPr>
            <p:ph type="title"/>
          </p:nvPr>
        </p:nvSpPr>
        <p:spPr/>
        <p:txBody>
          <a:bodyPr/>
          <a:lstStyle/>
          <a:p>
            <a:r>
              <a:rPr lang="en-US" dirty="0" smtClean="0"/>
              <a:t>Title I, Part A Components</a:t>
            </a:r>
            <a:endParaRPr lang="en-US" dirty="0"/>
          </a:p>
        </p:txBody>
      </p:sp>
    </p:spTree>
    <p:extLst>
      <p:ext uri="{BB962C8B-B14F-4D97-AF65-F5344CB8AC3E}">
        <p14:creationId xmlns:p14="http://schemas.microsoft.com/office/powerpoint/2010/main" val="322550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I, Part A Components for FY16-17</a:t>
            </a:r>
            <a:endParaRPr lang="en-US" dirty="0"/>
          </a:p>
        </p:txBody>
      </p:sp>
      <p:graphicFrame>
        <p:nvGraphicFramePr>
          <p:cNvPr id="6" name="Content Placeholder 5"/>
          <p:cNvGraphicFramePr>
            <a:graphicFrameLocks noGrp="1"/>
          </p:cNvGraphicFramePr>
          <p:nvPr>
            <p:ph idx="1"/>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681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1600" dirty="0"/>
              <a:t>USDE sends source documentation to CDE on individual LEAs that include:</a:t>
            </a:r>
          </a:p>
          <a:p>
            <a:pPr lvl="1"/>
            <a:r>
              <a:rPr lang="en-US" sz="1600" dirty="0"/>
              <a:t>Populations</a:t>
            </a:r>
          </a:p>
          <a:p>
            <a:pPr lvl="2"/>
            <a:r>
              <a:rPr lang="en-US" sz="1600" dirty="0"/>
              <a:t>Total Formula children count which includes the total of:</a:t>
            </a:r>
          </a:p>
          <a:p>
            <a:pPr lvl="3"/>
            <a:r>
              <a:rPr lang="en-US" sz="1600" dirty="0"/>
              <a:t>Poverty count from census data (3 years in arrears)</a:t>
            </a:r>
          </a:p>
          <a:p>
            <a:pPr lvl="3"/>
            <a:r>
              <a:rPr lang="en-US" sz="1600" dirty="0"/>
              <a:t>Neglected</a:t>
            </a:r>
          </a:p>
          <a:p>
            <a:pPr lvl="3"/>
            <a:r>
              <a:rPr lang="en-US" sz="1600" dirty="0"/>
              <a:t>Foster Care</a:t>
            </a:r>
          </a:p>
          <a:p>
            <a:pPr lvl="3"/>
            <a:r>
              <a:rPr lang="en-US" sz="1600" dirty="0"/>
              <a:t>Temporary Assistance to Needy families (TANF)</a:t>
            </a:r>
          </a:p>
          <a:p>
            <a:pPr lvl="2"/>
            <a:r>
              <a:rPr lang="en-US" sz="1600" dirty="0"/>
              <a:t>Total population ages 5-17</a:t>
            </a:r>
          </a:p>
          <a:p>
            <a:pPr lvl="2"/>
            <a:r>
              <a:rPr lang="en-US" sz="1600" dirty="0"/>
              <a:t>Formula children as a percentage of the total 5-17 population</a:t>
            </a:r>
          </a:p>
          <a:p>
            <a:pPr lvl="1"/>
            <a:r>
              <a:rPr lang="en-US" sz="1600" dirty="0"/>
              <a:t>Allocations</a:t>
            </a:r>
          </a:p>
          <a:p>
            <a:pPr lvl="2"/>
            <a:r>
              <a:rPr lang="en-US" sz="1600" dirty="0"/>
              <a:t>Current year allocations broken out by each of the 4 components of Title I for each LEA</a:t>
            </a:r>
          </a:p>
          <a:p>
            <a:pPr lvl="2"/>
            <a:r>
              <a:rPr lang="en-US" sz="1600" dirty="0"/>
              <a:t>Current year Total Allocation for each LEA</a:t>
            </a:r>
          </a:p>
          <a:p>
            <a:pPr lvl="2"/>
            <a:r>
              <a:rPr lang="en-US" sz="1600" dirty="0"/>
              <a:t>Previous year allocations broken out by each of the 4 components of Title I for each LEA</a:t>
            </a:r>
          </a:p>
          <a:p>
            <a:pPr lvl="2"/>
            <a:r>
              <a:rPr lang="en-US" sz="1600" dirty="0"/>
              <a:t>Previous year Total Allocation for each LEA</a:t>
            </a:r>
          </a:p>
          <a:p>
            <a:endParaRPr lang="en-US" dirty="0"/>
          </a:p>
        </p:txBody>
      </p:sp>
      <p:sp>
        <p:nvSpPr>
          <p:cNvPr id="3" name="Title 2"/>
          <p:cNvSpPr>
            <a:spLocks noGrp="1"/>
          </p:cNvSpPr>
          <p:nvPr>
            <p:ph type="title"/>
          </p:nvPr>
        </p:nvSpPr>
        <p:spPr/>
        <p:txBody>
          <a:bodyPr/>
          <a:lstStyle/>
          <a:p>
            <a:r>
              <a:rPr lang="en-US" dirty="0" smtClean="0"/>
              <a:t>How USDE Allocates Funds to CDE</a:t>
            </a:r>
            <a:endParaRPr lang="en-US" dirty="0"/>
          </a:p>
        </p:txBody>
      </p:sp>
    </p:spTree>
    <p:extLst>
      <p:ext uri="{BB962C8B-B14F-4D97-AF65-F5344CB8AC3E}">
        <p14:creationId xmlns:p14="http://schemas.microsoft.com/office/powerpoint/2010/main" val="9610211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Awards range From $852 - $29,622,309 - Average $794,119</a:t>
            </a:r>
          </a:p>
          <a:p>
            <a:pPr lvl="0"/>
            <a:r>
              <a:rPr lang="en-US" dirty="0" smtClean="0"/>
              <a:t>Allocations from USDE are adjusted in CDEs allocation formula for:</a:t>
            </a:r>
          </a:p>
          <a:p>
            <a:pPr lvl="1"/>
            <a:r>
              <a:rPr lang="en-US" dirty="0" smtClean="0"/>
              <a:t>State administrative costs</a:t>
            </a:r>
          </a:p>
          <a:p>
            <a:pPr lvl="1"/>
            <a:r>
              <a:rPr lang="en-US" dirty="0" smtClean="0"/>
              <a:t>Special LEAs </a:t>
            </a:r>
          </a:p>
          <a:p>
            <a:pPr lvl="2"/>
            <a:r>
              <a:rPr lang="en-US" dirty="0" smtClean="0"/>
              <a:t>CSDB and CSI</a:t>
            </a:r>
          </a:p>
          <a:p>
            <a:pPr lvl="1"/>
            <a:r>
              <a:rPr lang="en-US" dirty="0" smtClean="0"/>
              <a:t>Multi District Online Pilot</a:t>
            </a:r>
          </a:p>
          <a:p>
            <a:pPr lvl="1"/>
            <a:r>
              <a:rPr lang="en-US" dirty="0" smtClean="0"/>
              <a:t>Required set asides</a:t>
            </a:r>
          </a:p>
          <a:p>
            <a:pPr lvl="2"/>
            <a:r>
              <a:rPr lang="en-US" dirty="0" smtClean="0"/>
              <a:t>Delinquent and School Improvement</a:t>
            </a:r>
          </a:p>
          <a:p>
            <a:pPr lvl="1"/>
            <a:r>
              <a:rPr lang="en-US" dirty="0" smtClean="0"/>
              <a:t>Hold Harmless provisions</a:t>
            </a:r>
          </a:p>
          <a:p>
            <a:pPr lvl="0"/>
            <a:r>
              <a:rPr lang="en-US" dirty="0" smtClean="0"/>
              <a:t>CDE sends updated allocation figures to individual LEAs</a:t>
            </a:r>
          </a:p>
          <a:p>
            <a:endParaRPr lang="en-US" dirty="0"/>
          </a:p>
        </p:txBody>
      </p:sp>
      <p:sp>
        <p:nvSpPr>
          <p:cNvPr id="3" name="Title 2"/>
          <p:cNvSpPr>
            <a:spLocks noGrp="1"/>
          </p:cNvSpPr>
          <p:nvPr>
            <p:ph type="title"/>
          </p:nvPr>
        </p:nvSpPr>
        <p:spPr/>
        <p:txBody>
          <a:bodyPr/>
          <a:lstStyle/>
          <a:p>
            <a:r>
              <a:rPr lang="en-US" smtClean="0"/>
              <a:t>How CDE Allocates Title I to LEAs</a:t>
            </a:r>
            <a:endParaRPr lang="en-US" dirty="0"/>
          </a:p>
        </p:txBody>
      </p:sp>
    </p:spTree>
    <p:extLst>
      <p:ext uri="{BB962C8B-B14F-4D97-AF65-F5344CB8AC3E}">
        <p14:creationId xmlns:p14="http://schemas.microsoft.com/office/powerpoint/2010/main" val="11063055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649879" cy="4407408"/>
          </a:xfrm>
        </p:spPr>
        <p:txBody>
          <a:bodyPr/>
          <a:lstStyle/>
          <a:p>
            <a:r>
              <a:rPr lang="en-US" sz="1600" dirty="0"/>
              <a:t>‘‘SEC. 1004. STATE ADMINISTRATION.</a:t>
            </a:r>
          </a:p>
          <a:p>
            <a:pPr marL="45720" indent="0" algn="ctr">
              <a:buNone/>
            </a:pPr>
            <a:r>
              <a:rPr lang="en-US" sz="1400" b="0" dirty="0"/>
              <a:t>‘‘(a) IN GENERAL.—Except as provided in subsection (b), to</a:t>
            </a:r>
          </a:p>
          <a:p>
            <a:pPr marL="45720" indent="0" algn="ctr">
              <a:buNone/>
            </a:pPr>
            <a:r>
              <a:rPr lang="en-US" sz="1400" b="0" dirty="0"/>
              <a:t>carry out administrative duties assigned under parts A, C, and</a:t>
            </a:r>
          </a:p>
          <a:p>
            <a:pPr marL="45720" indent="0" algn="ctr">
              <a:buNone/>
            </a:pPr>
            <a:r>
              <a:rPr lang="en-US" sz="1400" b="0" dirty="0"/>
              <a:t>D of this title, each State may reserve the greater of—</a:t>
            </a:r>
          </a:p>
          <a:p>
            <a:pPr marL="45720" indent="0" algn="ctr">
              <a:buNone/>
            </a:pPr>
            <a:r>
              <a:rPr lang="en-US" sz="1400" b="0" dirty="0"/>
              <a:t>‘‘(1) 1 percent of the amounts received under such parts;</a:t>
            </a:r>
          </a:p>
          <a:p>
            <a:pPr marL="45720" indent="0" algn="ctr">
              <a:buNone/>
            </a:pPr>
            <a:r>
              <a:rPr lang="en-US" sz="1400" b="0" dirty="0"/>
              <a:t>or</a:t>
            </a:r>
          </a:p>
          <a:p>
            <a:pPr marL="45720" indent="0" algn="ctr">
              <a:buNone/>
            </a:pPr>
            <a:r>
              <a:rPr lang="en-US" sz="1400" b="0" dirty="0"/>
              <a:t>‘‘(2) $400,000 ($50,000 in the case of each outlying area).</a:t>
            </a:r>
          </a:p>
          <a:p>
            <a:pPr marL="45720" indent="0" algn="ctr">
              <a:buNone/>
            </a:pPr>
            <a:r>
              <a:rPr lang="en-US" sz="1400" b="0" dirty="0"/>
              <a:t>‘‘(b) EXCEPTION.—If the sum of the amounts appropriated for</a:t>
            </a:r>
          </a:p>
          <a:p>
            <a:pPr marL="45720" indent="0" algn="ctr">
              <a:buNone/>
            </a:pPr>
            <a:r>
              <a:rPr lang="en-US" sz="1400" b="0" dirty="0"/>
              <a:t>parts A, C, and D of this title is equal to or greater than</a:t>
            </a:r>
          </a:p>
          <a:p>
            <a:pPr marL="45720" indent="0" algn="ctr">
              <a:buNone/>
            </a:pPr>
            <a:r>
              <a:rPr lang="en-US" sz="1400" b="0" dirty="0"/>
              <a:t>$14,000,000,000, then the reservation described in subsection (a)(1)</a:t>
            </a:r>
          </a:p>
          <a:p>
            <a:pPr marL="45720" indent="0" algn="ctr">
              <a:buNone/>
            </a:pPr>
            <a:r>
              <a:rPr lang="en-US" sz="1400" b="0" dirty="0"/>
              <a:t>shall not exceed 1 percent of the amount the State would receive,</a:t>
            </a:r>
          </a:p>
          <a:p>
            <a:pPr marL="45720" indent="0" algn="ctr">
              <a:buNone/>
            </a:pPr>
            <a:r>
              <a:rPr lang="en-US" sz="1400" b="0" dirty="0"/>
              <a:t>if $14,000,000,000 were allocated among the States for parts A,</a:t>
            </a:r>
          </a:p>
          <a:p>
            <a:pPr marL="45720" indent="0" algn="ctr">
              <a:buNone/>
            </a:pPr>
            <a:r>
              <a:rPr lang="en-US" sz="1400" b="0" dirty="0"/>
              <a:t>C, and D of this title.</a:t>
            </a:r>
          </a:p>
          <a:p>
            <a:r>
              <a:rPr lang="en-US" sz="1600" dirty="0"/>
              <a:t>All entities (including States, Guam, Virgin Islands and others) receiving Title I grant funding use their proportional share of the $14B as a </a:t>
            </a:r>
            <a:r>
              <a:rPr lang="en-US" sz="1600" i="1" dirty="0"/>
              <a:t>base </a:t>
            </a:r>
            <a:r>
              <a:rPr lang="en-US" sz="1600" dirty="0"/>
              <a:t>to calculate their 1% administration set aside.</a:t>
            </a:r>
          </a:p>
          <a:p>
            <a:r>
              <a:rPr lang="en-US" sz="1600" dirty="0"/>
              <a:t>States proportional share of the $14B is proportionally shared by Title I-A, Title I-C and Title I-D.</a:t>
            </a:r>
          </a:p>
          <a:p>
            <a:endParaRPr lang="en-US" dirty="0">
              <a:solidFill>
                <a:srgbClr val="FF0000"/>
              </a:solidFill>
            </a:endParaRPr>
          </a:p>
        </p:txBody>
      </p:sp>
      <p:sp>
        <p:nvSpPr>
          <p:cNvPr id="3" name="Title 2"/>
          <p:cNvSpPr>
            <a:spLocks noGrp="1"/>
          </p:cNvSpPr>
          <p:nvPr>
            <p:ph type="title"/>
          </p:nvPr>
        </p:nvSpPr>
        <p:spPr/>
        <p:txBody>
          <a:bodyPr/>
          <a:lstStyle/>
          <a:p>
            <a:r>
              <a:rPr lang="en-US" dirty="0" smtClean="0"/>
              <a:t>State Administration</a:t>
            </a:r>
            <a:endParaRPr lang="en-US" dirty="0"/>
          </a:p>
        </p:txBody>
      </p:sp>
    </p:spTree>
    <p:extLst>
      <p:ext uri="{BB962C8B-B14F-4D97-AF65-F5344CB8AC3E}">
        <p14:creationId xmlns:p14="http://schemas.microsoft.com/office/powerpoint/2010/main" val="706582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ustom 11">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10670</TotalTime>
  <Words>9529</Words>
  <Application>Microsoft Office PowerPoint</Application>
  <PresentationFormat>On-screen Show (4:3)</PresentationFormat>
  <Paragraphs>1367</Paragraphs>
  <Slides>126</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126</vt:i4>
      </vt:variant>
    </vt:vector>
  </HeadingPairs>
  <TitlesOfParts>
    <vt:vector size="133" baseType="lpstr">
      <vt:lpstr>MS PGothic</vt:lpstr>
      <vt:lpstr>Arial</vt:lpstr>
      <vt:lpstr>Calibri</vt:lpstr>
      <vt:lpstr>Museo Slab 500</vt:lpstr>
      <vt:lpstr>Times New Roman</vt:lpstr>
      <vt:lpstr>Wingdings</vt:lpstr>
      <vt:lpstr>CDE THEME</vt:lpstr>
      <vt:lpstr>Every Student Succeeds Act (ESSA) Hub Committee</vt:lpstr>
      <vt:lpstr>Agenda</vt:lpstr>
      <vt:lpstr>Standards Spoke Committee  Report to the ESSA Hub Committee </vt:lpstr>
      <vt:lpstr>About the  Standards Spoke Committee</vt:lpstr>
      <vt:lpstr>PowerPoint Presentation</vt:lpstr>
      <vt:lpstr>Standards Spoke Committee Process</vt:lpstr>
      <vt:lpstr>ESSA Requirements and Decision Points</vt:lpstr>
      <vt:lpstr>ESSA Standards Requirements</vt:lpstr>
      <vt:lpstr>ESSA Restrictions on U.S. Department of Education Related to Standards</vt:lpstr>
      <vt:lpstr>Key Conversations of the Standards Spoke Committee</vt:lpstr>
      <vt:lpstr>Differentiating Between Federal, State and Local Policies</vt:lpstr>
      <vt:lpstr>The Relationship to Standards to Classroom Instruction</vt:lpstr>
      <vt:lpstr>History of Academic Standards in Colorado: The Colorado Model Content Standards</vt:lpstr>
      <vt:lpstr>History of Academic Standards in Colorado:   Colorado’s Achievement Plan for Kids (CAP4K) Standards Timeline</vt:lpstr>
      <vt:lpstr>History of Academic Standards in Colorado:   Colorado’s Achievement Plan for Kids (CAP4K)</vt:lpstr>
      <vt:lpstr>Overview of Draft ESSA Standards Section </vt:lpstr>
      <vt:lpstr>Federal and State Requirements: Challenging Academic Standards</vt:lpstr>
      <vt:lpstr>Federal and State Requirements:  Alternate Achievement Standards</vt:lpstr>
      <vt:lpstr>Federal and State Requirements: English Language Proficiency Standards</vt:lpstr>
      <vt:lpstr>Next Steps </vt:lpstr>
      <vt:lpstr>Questions? Comments?</vt:lpstr>
      <vt:lpstr> Title Programs and Assurances Spoke Committee  Report to the ESSA Hub Committee   </vt:lpstr>
      <vt:lpstr>Goals for Today</vt:lpstr>
      <vt:lpstr>Context</vt:lpstr>
      <vt:lpstr>ESSA State Plan Development</vt:lpstr>
      <vt:lpstr>Title Programs and Assurances Spoke Participants</vt:lpstr>
      <vt:lpstr>Title Programs and Assurances Spoke Meetings</vt:lpstr>
      <vt:lpstr>Work of the Title Programs and Assurances Spoke Committee</vt:lpstr>
      <vt:lpstr>ESSA State Plan Title Programs  Requirements</vt:lpstr>
      <vt:lpstr>ESSA State Plan Title Programs Requirements</vt:lpstr>
      <vt:lpstr>Grants Management</vt:lpstr>
      <vt:lpstr>Title Grant Programs</vt:lpstr>
      <vt:lpstr>Title Programs</vt:lpstr>
      <vt:lpstr>ESSA Themes</vt:lpstr>
      <vt:lpstr>Competitive Title Programs</vt:lpstr>
      <vt:lpstr>Competitive Grant Application Process</vt:lpstr>
      <vt:lpstr>Competitive Grant Review Process</vt:lpstr>
      <vt:lpstr>Guiding Principles for Competitive Grant Management </vt:lpstr>
      <vt:lpstr>General Technical Assistance and Support</vt:lpstr>
      <vt:lpstr>CDE Competitive Grant funding at a glance</vt:lpstr>
      <vt:lpstr>21st Century Community Learning Centers Grant Program (21st CCLC)</vt:lpstr>
      <vt:lpstr>21st CCLC Overview</vt:lpstr>
      <vt:lpstr>21st CCLC Grant Program and ESSA</vt:lpstr>
      <vt:lpstr>21st CCLC’s Next Funding Cycle</vt:lpstr>
      <vt:lpstr>Homeless Education and  McKinney-Vento Overview</vt:lpstr>
      <vt:lpstr>Homeless Education and  McKinney-Vento Overview</vt:lpstr>
      <vt:lpstr>MV Supplemental Grant Program Overview</vt:lpstr>
      <vt:lpstr>MV Supplemental Grant Program (cont)</vt:lpstr>
      <vt:lpstr>McKinney-Vento and ESSA</vt:lpstr>
      <vt:lpstr>Discussion Questions</vt:lpstr>
      <vt:lpstr>State-Administered Title Programs:  Migrant Education Program  </vt:lpstr>
      <vt:lpstr>Migrant Education Program (MEP)</vt:lpstr>
      <vt:lpstr>Migrant Program Fiscal Responsibility</vt:lpstr>
      <vt:lpstr>Migrant Program CDE Regional Approach  </vt:lpstr>
      <vt:lpstr> Migrant Program Government Performance and Results Act </vt:lpstr>
      <vt:lpstr>Migrant Program Planning Cycle</vt:lpstr>
      <vt:lpstr>Direct Services from CDE’s Migrant State Office</vt:lpstr>
      <vt:lpstr>Formula Title Programs  </vt:lpstr>
      <vt:lpstr>Title I Program</vt:lpstr>
      <vt:lpstr>How LEAs Allocate Title I-A funds to Schools</vt:lpstr>
      <vt:lpstr>Title I Program</vt:lpstr>
      <vt:lpstr>ESSA Title I</vt:lpstr>
      <vt:lpstr>ESSA Title I</vt:lpstr>
      <vt:lpstr>ESSA Transition</vt:lpstr>
      <vt:lpstr>Title I Choice/SES Provisions</vt:lpstr>
      <vt:lpstr>Title I, Part D: Neglected or Delinquent Program</vt:lpstr>
      <vt:lpstr>Title II, Part A</vt:lpstr>
      <vt:lpstr>Title II, Part A</vt:lpstr>
      <vt:lpstr>Title III: Language Instruction for English Learners and Immigrant Students</vt:lpstr>
      <vt:lpstr>ESSA EL Definition</vt:lpstr>
      <vt:lpstr>Title III Required Activities</vt:lpstr>
      <vt:lpstr>Every Student Succeeds Act</vt:lpstr>
      <vt:lpstr>Draft ESSA Regulations on Accountability and State Plans</vt:lpstr>
      <vt:lpstr>Draft ESSA Regulations on Accountability and State Plans  </vt:lpstr>
      <vt:lpstr>USED Data Collection Associated Requirements</vt:lpstr>
      <vt:lpstr> Title IV, Part A:  Student Support and Academic Enrichment Program</vt:lpstr>
      <vt:lpstr>Title IV</vt:lpstr>
      <vt:lpstr>Title V, Part B, Subpart 2:  Rural and Low-Income School Program </vt:lpstr>
      <vt:lpstr>ESEA Programs:  Grants Performance Management</vt:lpstr>
      <vt:lpstr>ESEA Programs: Grants Performance Management</vt:lpstr>
      <vt:lpstr>ESEA Programs: Grants Performance Management</vt:lpstr>
      <vt:lpstr>ESEA Programs: Grants Performance Management</vt:lpstr>
      <vt:lpstr>ESEA Programs: Grants Performance Management</vt:lpstr>
      <vt:lpstr>ESEA Programs: Grants Performance Management</vt:lpstr>
      <vt:lpstr>ESEA Programs: Grants Performance Management</vt:lpstr>
      <vt:lpstr>Discussion Questions </vt:lpstr>
      <vt:lpstr>Title Program Allocations and Fiscal Issues</vt:lpstr>
      <vt:lpstr>NCLB Grants FY16-17 </vt:lpstr>
      <vt:lpstr>NCLB Formula Grants FY16-17</vt:lpstr>
      <vt:lpstr>Title I-A Allocation Process</vt:lpstr>
      <vt:lpstr>Acronyms &amp; Definitions</vt:lpstr>
      <vt:lpstr>ESSA Title I-A FY17-18 Illustration Only</vt:lpstr>
      <vt:lpstr>How are Allocations Made to States and School Districts?</vt:lpstr>
      <vt:lpstr>How USDE Allocates Title I To CDE</vt:lpstr>
      <vt:lpstr>Title I, Part A Components</vt:lpstr>
      <vt:lpstr>Title I, Part A Components for FY16-17</vt:lpstr>
      <vt:lpstr>How USDE Allocates Funds to CDE</vt:lpstr>
      <vt:lpstr>How CDE Allocates Title I to LEAs</vt:lpstr>
      <vt:lpstr>State Administration</vt:lpstr>
      <vt:lpstr>State Administration</vt:lpstr>
      <vt:lpstr>Special LEAs</vt:lpstr>
      <vt:lpstr>Illustration of Process that Reallocates Funding to Special LEAs</vt:lpstr>
      <vt:lpstr>Multi-District Online Pilot</vt:lpstr>
      <vt:lpstr>Required Set-Asides</vt:lpstr>
      <vt:lpstr>Title I-D Delinquent</vt:lpstr>
      <vt:lpstr>Title I-A School Improvement</vt:lpstr>
      <vt:lpstr>Title I-A School Improvement  Direct Services</vt:lpstr>
      <vt:lpstr>ESSA Title I-A FY17-18 Illustration Only</vt:lpstr>
      <vt:lpstr>3% Set Aside</vt:lpstr>
      <vt:lpstr>How Hold-Harmless Effects Set-Asides</vt:lpstr>
      <vt:lpstr>Title I, Part A  Hold-Harmless Provision</vt:lpstr>
      <vt:lpstr>Alternative Methodology for Small and Rural LEAs</vt:lpstr>
      <vt:lpstr>How LEAs Allocate Title I-A to Schools</vt:lpstr>
      <vt:lpstr>Title II-A Allocation Process</vt:lpstr>
      <vt:lpstr>Title II-A Supporting Effective Instruction</vt:lpstr>
      <vt:lpstr>Title II-A</vt:lpstr>
      <vt:lpstr>Title III Allocation Process</vt:lpstr>
      <vt:lpstr>Title III-A Allocation Process</vt:lpstr>
      <vt:lpstr>Title III Set Aside Immigrant (SAI)</vt:lpstr>
      <vt:lpstr>Title V – Allocation Process previously Title VI-B (NCLB)</vt:lpstr>
      <vt:lpstr>Title V</vt:lpstr>
      <vt:lpstr>Discussion Questions </vt:lpstr>
      <vt:lpstr>Wrap-Up</vt:lpstr>
      <vt:lpstr>Upcoming Meeting Dates</vt:lpstr>
      <vt:lpstr>Meeting Evaluation</vt:lpstr>
      <vt:lpstr>Next Meeting</vt:lpstr>
    </vt:vector>
  </TitlesOfParts>
  <Company>Colorado State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Jessica</cp:lastModifiedBy>
  <cp:revision>322</cp:revision>
  <cp:lastPrinted>2016-10-30T20:15:19Z</cp:lastPrinted>
  <dcterms:created xsi:type="dcterms:W3CDTF">2012-07-16T02:29:43Z</dcterms:created>
  <dcterms:modified xsi:type="dcterms:W3CDTF">2016-11-06T18:39:42Z</dcterms:modified>
</cp:coreProperties>
</file>