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57"/>
  </p:notesMasterIdLst>
  <p:sldIdLst>
    <p:sldId id="289" r:id="rId2"/>
    <p:sldId id="311" r:id="rId3"/>
    <p:sldId id="268" r:id="rId4"/>
    <p:sldId id="275" r:id="rId5"/>
    <p:sldId id="272" r:id="rId6"/>
    <p:sldId id="313" r:id="rId7"/>
    <p:sldId id="314" r:id="rId8"/>
    <p:sldId id="317" r:id="rId9"/>
    <p:sldId id="276" r:id="rId10"/>
    <p:sldId id="315" r:id="rId11"/>
    <p:sldId id="319" r:id="rId12"/>
    <p:sldId id="316" r:id="rId13"/>
    <p:sldId id="321" r:id="rId14"/>
    <p:sldId id="322" r:id="rId15"/>
    <p:sldId id="325" r:id="rId16"/>
    <p:sldId id="326" r:id="rId17"/>
    <p:sldId id="323" r:id="rId18"/>
    <p:sldId id="324" r:id="rId19"/>
    <p:sldId id="355" r:id="rId20"/>
    <p:sldId id="356" r:id="rId21"/>
    <p:sldId id="327" r:id="rId22"/>
    <p:sldId id="328" r:id="rId23"/>
    <p:sldId id="329" r:id="rId24"/>
    <p:sldId id="332" r:id="rId25"/>
    <p:sldId id="333" r:id="rId26"/>
    <p:sldId id="334" r:id="rId27"/>
    <p:sldId id="335" r:id="rId28"/>
    <p:sldId id="357" r:id="rId29"/>
    <p:sldId id="341" r:id="rId30"/>
    <p:sldId id="354" r:id="rId31"/>
    <p:sldId id="342" r:id="rId32"/>
    <p:sldId id="346" r:id="rId33"/>
    <p:sldId id="347" r:id="rId34"/>
    <p:sldId id="343" r:id="rId35"/>
    <p:sldId id="282" r:id="rId36"/>
    <p:sldId id="292" r:id="rId37"/>
    <p:sldId id="339" r:id="rId38"/>
    <p:sldId id="294" r:id="rId39"/>
    <p:sldId id="352" r:id="rId40"/>
    <p:sldId id="295" r:id="rId41"/>
    <p:sldId id="358" r:id="rId42"/>
    <p:sldId id="348" r:id="rId43"/>
    <p:sldId id="349" r:id="rId44"/>
    <p:sldId id="296" r:id="rId45"/>
    <p:sldId id="359" r:id="rId46"/>
    <p:sldId id="344" r:id="rId47"/>
    <p:sldId id="353" r:id="rId48"/>
    <p:sldId id="297" r:id="rId49"/>
    <p:sldId id="345" r:id="rId50"/>
    <p:sldId id="350" r:id="rId51"/>
    <p:sldId id="351" r:id="rId52"/>
    <p:sldId id="298" r:id="rId53"/>
    <p:sldId id="310" r:id="rId54"/>
    <p:sldId id="308" r:id="rId55"/>
    <p:sldId id="309"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12" clrIdx="1">
    <p:extLst>
      <p:ext uri="{19B8F6BF-5375-455C-9EA6-DF929625EA0E}">
        <p15:presenceInfo xmlns:p15="http://schemas.microsoft.com/office/powerpoint/2012/main" userId="S-1-5-21-170422339-1359699126-1544898942-9798" providerId="AD"/>
      </p:ext>
    </p:extLst>
  </p:cmAuthor>
  <p:cmAuthor id="2" name="Pearson, Alyssa" initials="PA" lastIdx="4" clrIdx="0">
    <p:extLst>
      <p:ext uri="{19B8F6BF-5375-455C-9EA6-DF929625EA0E}">
        <p15:presenceInfo xmlns:p15="http://schemas.microsoft.com/office/powerpoint/2012/main" userId="S-1-5-21-170422339-1359699126-1544898942-53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BEF97"/>
    <a:srgbClr val="E6B8B7"/>
    <a:srgbClr val="9CDF81"/>
    <a:srgbClr val="9CB8B7"/>
    <a:srgbClr val="DDDDDD"/>
    <a:srgbClr val="6EC4E7"/>
    <a:srgbClr val="33CCFF"/>
    <a:srgbClr val="000000"/>
    <a:srgbClr val="EF7521"/>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87664" autoAdjust="0"/>
  </p:normalViewPr>
  <p:slideViewPr>
    <p:cSldViewPr snapToGrid="0">
      <p:cViewPr varScale="1">
        <p:scale>
          <a:sx n="102" d="100"/>
          <a:sy n="102" d="100"/>
        </p:scale>
        <p:origin x="89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1C41A5-5806-4D8C-9101-87111F98DC19}" type="datetimeFigureOut">
              <a:rPr lang="en-US" smtClean="0"/>
              <a:t>10/11/2018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95EF9D-2794-47AA-B87D-5B456456569E}" type="slidenum">
              <a:rPr lang="en-US" smtClean="0"/>
              <a:t>‹#›</a:t>
            </a:fld>
            <a:endParaRPr lang="en-US"/>
          </a:p>
        </p:txBody>
      </p:sp>
    </p:spTree>
    <p:extLst>
      <p:ext uri="{BB962C8B-B14F-4D97-AF65-F5344CB8AC3E}">
        <p14:creationId xmlns:p14="http://schemas.microsoft.com/office/powerpoint/2010/main" val="2050947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provides the indicators used in the ESSA identification</a:t>
            </a:r>
            <a:r>
              <a:rPr lang="en-US" baseline="0" dirty="0" smtClean="0"/>
              <a:t> process and notes which ones are new as of 2018-2019. </a:t>
            </a:r>
          </a:p>
          <a:p>
            <a:endParaRPr lang="en-US" baseline="0" dirty="0" smtClean="0"/>
          </a:p>
          <a:p>
            <a:r>
              <a:rPr lang="en-US" baseline="0" dirty="0" smtClean="0"/>
              <a:t>The two categories of schools in boxes are unique identification categories under ESSA.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4</a:t>
            </a:fld>
            <a:endParaRPr lang="en-US"/>
          </a:p>
        </p:txBody>
      </p:sp>
    </p:spTree>
    <p:extLst>
      <p:ext uri="{BB962C8B-B14F-4D97-AF65-F5344CB8AC3E}">
        <p14:creationId xmlns:p14="http://schemas.microsoft.com/office/powerpoint/2010/main" val="25097551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shows the cut scores</a:t>
            </a:r>
            <a:r>
              <a:rPr lang="en-US" baseline="0" dirty="0" smtClean="0"/>
              <a:t> used for determining the science achievement sub-indicator ratings.</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15</a:t>
            </a:fld>
            <a:endParaRPr lang="en-US"/>
          </a:p>
        </p:txBody>
      </p:sp>
    </p:spTree>
    <p:extLst>
      <p:ext uri="{BB962C8B-B14F-4D97-AF65-F5344CB8AC3E}">
        <p14:creationId xmlns:p14="http://schemas.microsoft.com/office/powerpoint/2010/main" val="635805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shows the cut scores</a:t>
            </a:r>
            <a:r>
              <a:rPr lang="en-US" baseline="0" dirty="0" smtClean="0"/>
              <a:t> used for determining the dropout rate sub-indicator ratings.</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16</a:t>
            </a:fld>
            <a:endParaRPr lang="en-US"/>
          </a:p>
        </p:txBody>
      </p:sp>
    </p:spTree>
    <p:extLst>
      <p:ext uri="{BB962C8B-B14F-4D97-AF65-F5344CB8AC3E}">
        <p14:creationId xmlns:p14="http://schemas.microsoft.com/office/powerpoint/2010/main" val="1733123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how the graduation data is used in the ESSA identification process.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17</a:t>
            </a:fld>
            <a:endParaRPr lang="en-US"/>
          </a:p>
        </p:txBody>
      </p:sp>
    </p:spTree>
    <p:extLst>
      <p:ext uri="{BB962C8B-B14F-4D97-AF65-F5344CB8AC3E}">
        <p14:creationId xmlns:p14="http://schemas.microsoft.com/office/powerpoint/2010/main" val="12029695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shows the cut scores</a:t>
            </a:r>
            <a:r>
              <a:rPr lang="en-US" baseline="0" dirty="0" smtClean="0"/>
              <a:t> used for determining the 4-year and 7-year graduation rate sub-indicator ratings.</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18</a:t>
            </a:fld>
            <a:endParaRPr lang="en-US"/>
          </a:p>
        </p:txBody>
      </p:sp>
    </p:spTree>
    <p:extLst>
      <p:ext uri="{BB962C8B-B14F-4D97-AF65-F5344CB8AC3E}">
        <p14:creationId xmlns:p14="http://schemas.microsoft.com/office/powerpoint/2010/main" val="36312721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provides</a:t>
            </a:r>
            <a:r>
              <a:rPr lang="en-US" baseline="0" dirty="0" smtClean="0"/>
              <a:t> information on the weighting of each indicator in determining an overall summative score for identifying schools for Comprehensive Support and Improvement – Lowest 5% of Title I schools.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19</a:t>
            </a:fld>
            <a:endParaRPr lang="en-US"/>
          </a:p>
        </p:txBody>
      </p:sp>
    </p:spTree>
    <p:extLst>
      <p:ext uri="{BB962C8B-B14F-4D97-AF65-F5344CB8AC3E}">
        <p14:creationId xmlns:p14="http://schemas.microsoft.com/office/powerpoint/2010/main" val="166084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demonstrates how each sub-indicator and indicator are combined to determine the total points</a:t>
            </a:r>
            <a:r>
              <a:rPr lang="en-US" baseline="0" dirty="0" smtClean="0"/>
              <a:t> earned for each school, providing examples for an elementary school and a high school.</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20</a:t>
            </a:fld>
            <a:endParaRPr lang="en-US"/>
          </a:p>
        </p:txBody>
      </p:sp>
    </p:spTree>
    <p:extLst>
      <p:ext uri="{BB962C8B-B14F-4D97-AF65-F5344CB8AC3E}">
        <p14:creationId xmlns:p14="http://schemas.microsoft.com/office/powerpoint/2010/main" val="19642226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provides information on the additional indicators used to identify</a:t>
            </a:r>
            <a:r>
              <a:rPr lang="en-US" baseline="0" dirty="0" smtClean="0"/>
              <a:t> one AEC for CS – Lowest 5%, if the overall summative score does not adequately differentiate the performance of the lowest performing Title I AEC.</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22</a:t>
            </a:fld>
            <a:endParaRPr lang="en-US"/>
          </a:p>
        </p:txBody>
      </p:sp>
    </p:spTree>
    <p:extLst>
      <p:ext uri="{BB962C8B-B14F-4D97-AF65-F5344CB8AC3E}">
        <p14:creationId xmlns:p14="http://schemas.microsoft.com/office/powerpoint/2010/main" val="3546678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provides information on the academic achievement indicator used for identifying schools</a:t>
            </a:r>
            <a:r>
              <a:rPr lang="en-US" baseline="0" dirty="0" smtClean="0"/>
              <a:t> that only enroll students in grades K-2 for support and improvement under ESSA.</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24</a:t>
            </a:fld>
            <a:endParaRPr lang="en-US"/>
          </a:p>
        </p:txBody>
      </p:sp>
    </p:spTree>
    <p:extLst>
      <p:ext uri="{BB962C8B-B14F-4D97-AF65-F5344CB8AC3E}">
        <p14:creationId xmlns:p14="http://schemas.microsoft.com/office/powerpoint/2010/main" val="38708990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shows the cut scores</a:t>
            </a:r>
            <a:r>
              <a:rPr lang="en-US" baseline="0" dirty="0" smtClean="0"/>
              <a:t> used for determining the % SRD sub-indicator ratings.</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25</a:t>
            </a:fld>
            <a:endParaRPr lang="en-US"/>
          </a:p>
        </p:txBody>
      </p:sp>
    </p:spTree>
    <p:extLst>
      <p:ext uri="{BB962C8B-B14F-4D97-AF65-F5344CB8AC3E}">
        <p14:creationId xmlns:p14="http://schemas.microsoft.com/office/powerpoint/2010/main" val="34297724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 on the growth indicator used for identifying schools</a:t>
            </a:r>
            <a:r>
              <a:rPr lang="en-US" baseline="0" dirty="0" smtClean="0"/>
              <a:t> that only enroll students in grades K-2 for support and improvement under ESSA.</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26</a:t>
            </a:fld>
            <a:endParaRPr lang="en-US"/>
          </a:p>
        </p:txBody>
      </p:sp>
    </p:spTree>
    <p:extLst>
      <p:ext uri="{BB962C8B-B14F-4D97-AF65-F5344CB8AC3E}">
        <p14:creationId xmlns:p14="http://schemas.microsoft.com/office/powerpoint/2010/main" val="2400857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how the academic achievement data is used in the ESSA identification process. SAT grade 11 was first administered in 2017, therefore only 2 years of data are available for the 3-year aggregates.</a:t>
            </a:r>
          </a:p>
        </p:txBody>
      </p:sp>
      <p:sp>
        <p:nvSpPr>
          <p:cNvPr id="4" name="Slide Number Placeholder 3"/>
          <p:cNvSpPr>
            <a:spLocks noGrp="1"/>
          </p:cNvSpPr>
          <p:nvPr>
            <p:ph type="sldNum" sz="quarter" idx="10"/>
          </p:nvPr>
        </p:nvSpPr>
        <p:spPr/>
        <p:txBody>
          <a:bodyPr/>
          <a:lstStyle/>
          <a:p>
            <a:fld id="{A995EF9D-2794-47AA-B87D-5B456456569E}" type="slidenum">
              <a:rPr lang="en-US" smtClean="0"/>
              <a:t>6</a:t>
            </a:fld>
            <a:endParaRPr lang="en-US"/>
          </a:p>
        </p:txBody>
      </p:sp>
    </p:spTree>
    <p:extLst>
      <p:ext uri="{BB962C8B-B14F-4D97-AF65-F5344CB8AC3E}">
        <p14:creationId xmlns:p14="http://schemas.microsoft.com/office/powerpoint/2010/main" val="22702830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shows the cut scores</a:t>
            </a:r>
            <a:r>
              <a:rPr lang="en-US" baseline="0" dirty="0" smtClean="0"/>
              <a:t> used for determining the % change in SRD sub-indicator ratings.</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27</a:t>
            </a:fld>
            <a:endParaRPr lang="en-US"/>
          </a:p>
        </p:txBody>
      </p:sp>
    </p:spTree>
    <p:extLst>
      <p:ext uri="{BB962C8B-B14F-4D97-AF65-F5344CB8AC3E}">
        <p14:creationId xmlns:p14="http://schemas.microsoft.com/office/powerpoint/2010/main" val="1362187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provides</a:t>
            </a:r>
            <a:r>
              <a:rPr lang="en-US" baseline="0" dirty="0" smtClean="0"/>
              <a:t> information on the weighting of each indicator in determining an overall summative score for identifying K-2 schools for Comprehensive Support and Improvement – Lowest 5% of Title I schools.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28</a:t>
            </a:fld>
            <a:endParaRPr lang="en-US"/>
          </a:p>
        </p:txBody>
      </p:sp>
    </p:spTree>
    <p:extLst>
      <p:ext uri="{BB962C8B-B14F-4D97-AF65-F5344CB8AC3E}">
        <p14:creationId xmlns:p14="http://schemas.microsoft.com/office/powerpoint/2010/main" val="41482625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provides information on the schools included in</a:t>
            </a:r>
            <a:r>
              <a:rPr lang="en-US" baseline="0" dirty="0" smtClean="0"/>
              <a:t> the analyses for Comprehensive Support and Improvement – Lowest 5%.</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30</a:t>
            </a:fld>
            <a:endParaRPr lang="en-US"/>
          </a:p>
        </p:txBody>
      </p:sp>
    </p:spTree>
    <p:extLst>
      <p:ext uri="{BB962C8B-B14F-4D97-AF65-F5344CB8AC3E}">
        <p14:creationId xmlns:p14="http://schemas.microsoft.com/office/powerpoint/2010/main" val="2561227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 on the process used to identify schools </a:t>
            </a:r>
            <a:r>
              <a:rPr lang="en-US" baseline="0" dirty="0" smtClean="0"/>
              <a:t>for Comprehensive Support and Improvement – Lowest 5%.</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31</a:t>
            </a:fld>
            <a:endParaRPr lang="en-US"/>
          </a:p>
        </p:txBody>
      </p:sp>
    </p:spTree>
    <p:extLst>
      <p:ext uri="{BB962C8B-B14F-4D97-AF65-F5344CB8AC3E}">
        <p14:creationId xmlns:p14="http://schemas.microsoft.com/office/powerpoint/2010/main" val="10192373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student groups in the CS – Lowest 5% identification process.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33</a:t>
            </a:fld>
            <a:endParaRPr lang="en-US"/>
          </a:p>
        </p:txBody>
      </p:sp>
    </p:spTree>
    <p:extLst>
      <p:ext uri="{BB962C8B-B14F-4D97-AF65-F5344CB8AC3E}">
        <p14:creationId xmlns:p14="http://schemas.microsoft.com/office/powerpoint/2010/main" val="23521670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walks through an example of the</a:t>
            </a:r>
            <a:r>
              <a:rPr lang="en-US" baseline="0" dirty="0" smtClean="0"/>
              <a:t> CS – Lowest 5% identification process.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34</a:t>
            </a:fld>
            <a:endParaRPr lang="en-US"/>
          </a:p>
        </p:txBody>
      </p:sp>
    </p:spTree>
    <p:extLst>
      <p:ext uri="{BB962C8B-B14F-4D97-AF65-F5344CB8AC3E}">
        <p14:creationId xmlns:p14="http://schemas.microsoft.com/office/powerpoint/2010/main" val="41522773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 on the schools included and the process used to identify schools </a:t>
            </a:r>
            <a:r>
              <a:rPr lang="en-US" baseline="0" dirty="0" smtClean="0"/>
              <a:t>for Comprehensive Support and Improvement – Low Graduation.</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36</a:t>
            </a:fld>
            <a:endParaRPr lang="en-US"/>
          </a:p>
        </p:txBody>
      </p:sp>
    </p:spTree>
    <p:extLst>
      <p:ext uri="{BB962C8B-B14F-4D97-AF65-F5344CB8AC3E}">
        <p14:creationId xmlns:p14="http://schemas.microsoft.com/office/powerpoint/2010/main" val="19130906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walks through examples of the</a:t>
            </a:r>
            <a:r>
              <a:rPr lang="en-US" baseline="0" dirty="0" smtClean="0"/>
              <a:t> CS – Low Graduation identification process.</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37</a:t>
            </a:fld>
            <a:endParaRPr lang="en-US"/>
          </a:p>
        </p:txBody>
      </p:sp>
    </p:spTree>
    <p:extLst>
      <p:ext uri="{BB962C8B-B14F-4D97-AF65-F5344CB8AC3E}">
        <p14:creationId xmlns:p14="http://schemas.microsoft.com/office/powerpoint/2010/main" val="19058282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 on the schools included in</a:t>
            </a:r>
            <a:r>
              <a:rPr lang="en-US" baseline="0" dirty="0" smtClean="0"/>
              <a:t> the analyses for Targeted Support and Improvement.</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39</a:t>
            </a:fld>
            <a:endParaRPr lang="en-US"/>
          </a:p>
        </p:txBody>
      </p:sp>
    </p:spTree>
    <p:extLst>
      <p:ext uri="{BB962C8B-B14F-4D97-AF65-F5344CB8AC3E}">
        <p14:creationId xmlns:p14="http://schemas.microsoft.com/office/powerpoint/2010/main" val="20127743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 on the process used to identify schools </a:t>
            </a:r>
            <a:r>
              <a:rPr lang="en-US" baseline="0" dirty="0" smtClean="0"/>
              <a:t>for Targeted Support and Improvement.</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40</a:t>
            </a:fld>
            <a:endParaRPr lang="en-US"/>
          </a:p>
        </p:txBody>
      </p:sp>
    </p:spTree>
    <p:extLst>
      <p:ext uri="{BB962C8B-B14F-4D97-AF65-F5344CB8AC3E}">
        <p14:creationId xmlns:p14="http://schemas.microsoft.com/office/powerpoint/2010/main" val="2159012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the cut scores</a:t>
            </a:r>
            <a:r>
              <a:rPr lang="en-US" baseline="0" dirty="0" smtClean="0"/>
              <a:t> used for determining the ELA/EBRW achievement sub-indicator ratings.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7</a:t>
            </a:fld>
            <a:endParaRPr lang="en-US"/>
          </a:p>
        </p:txBody>
      </p:sp>
    </p:spTree>
    <p:extLst>
      <p:ext uri="{BB962C8B-B14F-4D97-AF65-F5344CB8AC3E}">
        <p14:creationId xmlns:p14="http://schemas.microsoft.com/office/powerpoint/2010/main" val="35567249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 on the process used to identify K-2 schools </a:t>
            </a:r>
            <a:r>
              <a:rPr lang="en-US" baseline="0" dirty="0" smtClean="0"/>
              <a:t>for Targeted Support and Improvement.</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41</a:t>
            </a:fld>
            <a:endParaRPr lang="en-US"/>
          </a:p>
        </p:txBody>
      </p:sp>
    </p:spTree>
    <p:extLst>
      <p:ext uri="{BB962C8B-B14F-4D97-AF65-F5344CB8AC3E}">
        <p14:creationId xmlns:p14="http://schemas.microsoft.com/office/powerpoint/2010/main" val="1172549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student groups in the Targeted Support and Improvement identification process.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43</a:t>
            </a:fld>
            <a:endParaRPr lang="en-US"/>
          </a:p>
        </p:txBody>
      </p:sp>
    </p:spTree>
    <p:extLst>
      <p:ext uri="{BB962C8B-B14F-4D97-AF65-F5344CB8AC3E}">
        <p14:creationId xmlns:p14="http://schemas.microsoft.com/office/powerpoint/2010/main" val="2258136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schools identified for targeted support and improvement, including two examples.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44</a:t>
            </a:fld>
            <a:endParaRPr lang="en-US"/>
          </a:p>
        </p:txBody>
      </p:sp>
    </p:spTree>
    <p:extLst>
      <p:ext uri="{BB962C8B-B14F-4D97-AF65-F5344CB8AC3E}">
        <p14:creationId xmlns:p14="http://schemas.microsoft.com/office/powerpoint/2010/main" val="118582614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K-2 schools identified for targeted support and improvement, including two examples.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45</a:t>
            </a:fld>
            <a:endParaRPr lang="en-US"/>
          </a:p>
        </p:txBody>
      </p:sp>
    </p:spTree>
    <p:extLst>
      <p:ext uri="{BB962C8B-B14F-4D97-AF65-F5344CB8AC3E}">
        <p14:creationId xmlns:p14="http://schemas.microsoft.com/office/powerpoint/2010/main" val="24048970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 on the schools included in</a:t>
            </a:r>
            <a:r>
              <a:rPr lang="en-US" baseline="0" dirty="0" smtClean="0"/>
              <a:t> the analyses for Additional Targeted Support and Improvement.</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47</a:t>
            </a:fld>
            <a:endParaRPr lang="en-US"/>
          </a:p>
        </p:txBody>
      </p:sp>
    </p:spTree>
    <p:extLst>
      <p:ext uri="{BB962C8B-B14F-4D97-AF65-F5344CB8AC3E}">
        <p14:creationId xmlns:p14="http://schemas.microsoft.com/office/powerpoint/2010/main" val="13896023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schools identified for additional targeted support and improvement.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48</a:t>
            </a:fld>
            <a:endParaRPr lang="en-US"/>
          </a:p>
        </p:txBody>
      </p:sp>
    </p:spTree>
    <p:extLst>
      <p:ext uri="{BB962C8B-B14F-4D97-AF65-F5344CB8AC3E}">
        <p14:creationId xmlns:p14="http://schemas.microsoft.com/office/powerpoint/2010/main" val="16226983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describes the process for moving Additional Targeted Support and Improvement schools to the CS – Lowest 5% category if they do not meet exit criteria within four years.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49</a:t>
            </a:fld>
            <a:endParaRPr lang="en-US"/>
          </a:p>
        </p:txBody>
      </p:sp>
    </p:spTree>
    <p:extLst>
      <p:ext uri="{BB962C8B-B14F-4D97-AF65-F5344CB8AC3E}">
        <p14:creationId xmlns:p14="http://schemas.microsoft.com/office/powerpoint/2010/main" val="16931257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student groups in the Targeted Support and Improvement identification process.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51</a:t>
            </a:fld>
            <a:endParaRPr lang="en-US"/>
          </a:p>
        </p:txBody>
      </p:sp>
    </p:spTree>
    <p:extLst>
      <p:ext uri="{BB962C8B-B14F-4D97-AF65-F5344CB8AC3E}">
        <p14:creationId xmlns:p14="http://schemas.microsoft.com/office/powerpoint/2010/main" val="41959922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schools identified for targeted support and improvement, including 2 examples.</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52</a:t>
            </a:fld>
            <a:endParaRPr lang="en-US"/>
          </a:p>
        </p:txBody>
      </p:sp>
    </p:spTree>
    <p:extLst>
      <p:ext uri="{BB962C8B-B14F-4D97-AF65-F5344CB8AC3E}">
        <p14:creationId xmlns:p14="http://schemas.microsoft.com/office/powerpoint/2010/main" val="178886170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 about upcoming training</a:t>
            </a:r>
            <a:r>
              <a:rPr lang="en-US" baseline="0" dirty="0" smtClean="0"/>
              <a:t> webinars.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53</a:t>
            </a:fld>
            <a:endParaRPr lang="en-US"/>
          </a:p>
        </p:txBody>
      </p:sp>
    </p:spTree>
    <p:extLst>
      <p:ext uri="{BB962C8B-B14F-4D97-AF65-F5344CB8AC3E}">
        <p14:creationId xmlns:p14="http://schemas.microsoft.com/office/powerpoint/2010/main" val="1858546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the cut scores</a:t>
            </a:r>
            <a:r>
              <a:rPr lang="en-US" baseline="0" dirty="0" smtClean="0"/>
              <a:t> used for determining the math achievement sub-indicator ratings.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8</a:t>
            </a:fld>
            <a:endParaRPr lang="en-US"/>
          </a:p>
        </p:txBody>
      </p:sp>
    </p:spTree>
    <p:extLst>
      <p:ext uri="{BB962C8B-B14F-4D97-AF65-F5344CB8AC3E}">
        <p14:creationId xmlns:p14="http://schemas.microsoft.com/office/powerpoint/2010/main" val="378512812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is the opportunity for participants to ask questions</a:t>
            </a:r>
            <a:r>
              <a:rPr lang="en-US" baseline="0" dirty="0" smtClean="0"/>
              <a:t> of presenters.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54</a:t>
            </a:fld>
            <a:endParaRPr lang="en-US"/>
          </a:p>
        </p:txBody>
      </p:sp>
    </p:spTree>
    <p:extLst>
      <p:ext uri="{BB962C8B-B14F-4D97-AF65-F5344CB8AC3E}">
        <p14:creationId xmlns:p14="http://schemas.microsoft.com/office/powerpoint/2010/main" val="39466516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is our contact information for any remaining</a:t>
            </a:r>
            <a:r>
              <a:rPr lang="en-US" baseline="0" dirty="0" smtClean="0"/>
              <a:t> questions you may have.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55</a:t>
            </a:fld>
            <a:endParaRPr lang="en-US"/>
          </a:p>
        </p:txBody>
      </p:sp>
    </p:spTree>
    <p:extLst>
      <p:ext uri="{BB962C8B-B14F-4D97-AF65-F5344CB8AC3E}">
        <p14:creationId xmlns:p14="http://schemas.microsoft.com/office/powerpoint/2010/main" val="33622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how the academic growth data is used in the ESSA identification process.</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10</a:t>
            </a:fld>
            <a:endParaRPr lang="en-US"/>
          </a:p>
        </p:txBody>
      </p:sp>
    </p:spTree>
    <p:extLst>
      <p:ext uri="{BB962C8B-B14F-4D97-AF65-F5344CB8AC3E}">
        <p14:creationId xmlns:p14="http://schemas.microsoft.com/office/powerpoint/2010/main" val="962647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Academic</a:t>
            </a:r>
            <a:r>
              <a:rPr lang="en-US" baseline="0" dirty="0" smtClean="0"/>
              <a:t> growth represents 80% of the growth indicator (40% for ELA/EBRW and 40% for math), and the ELP sub-indicators represent the remaining 20% of the growth indicator (10% ELP growth and 10% ELP growth to standard).</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11</a:t>
            </a:fld>
            <a:endParaRPr lang="en-US"/>
          </a:p>
        </p:txBody>
      </p:sp>
    </p:spTree>
    <p:extLst>
      <p:ext uri="{BB962C8B-B14F-4D97-AF65-F5344CB8AC3E}">
        <p14:creationId xmlns:p14="http://schemas.microsoft.com/office/powerpoint/2010/main" val="3372915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the cut scores</a:t>
            </a:r>
            <a:r>
              <a:rPr lang="en-US" baseline="0" dirty="0" smtClean="0"/>
              <a:t> used for determining the ELA/EBRW, math, and ELP growth sub-indicator ratings.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12</a:t>
            </a:fld>
            <a:endParaRPr lang="en-US"/>
          </a:p>
        </p:txBody>
      </p:sp>
    </p:spTree>
    <p:extLst>
      <p:ext uri="{BB962C8B-B14F-4D97-AF65-F5344CB8AC3E}">
        <p14:creationId xmlns:p14="http://schemas.microsoft.com/office/powerpoint/2010/main" val="603551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shows the cut scores</a:t>
            </a:r>
            <a:r>
              <a:rPr lang="en-US" baseline="0" dirty="0" smtClean="0"/>
              <a:t> used for determining the ELP growth to standard sub-indicator ratings.</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13</a:t>
            </a:fld>
            <a:endParaRPr lang="en-US"/>
          </a:p>
        </p:txBody>
      </p:sp>
    </p:spTree>
    <p:extLst>
      <p:ext uri="{BB962C8B-B14F-4D97-AF65-F5344CB8AC3E}">
        <p14:creationId xmlns:p14="http://schemas.microsoft.com/office/powerpoint/2010/main" val="1582342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information</a:t>
            </a:r>
            <a:r>
              <a:rPr lang="en-US" baseline="0" dirty="0" smtClean="0"/>
              <a:t> on how data on school quality or student success is used in the ESSA identification process. </a:t>
            </a:r>
            <a:endParaRPr lang="en-US"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14</a:t>
            </a:fld>
            <a:endParaRPr lang="en-US"/>
          </a:p>
        </p:txBody>
      </p:sp>
    </p:spTree>
    <p:extLst>
      <p:ext uri="{BB962C8B-B14F-4D97-AF65-F5344CB8AC3E}">
        <p14:creationId xmlns:p14="http://schemas.microsoft.com/office/powerpoint/2010/main" val="2905332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3190875"/>
            <a:ext cx="9144000" cy="1814513"/>
          </a:xfrm>
        </p:spPr>
        <p:txBody>
          <a:bodyPr lIns="0" tIns="0" rIns="0" bIns="0" anchor="t" anchorCtr="0">
            <a:noAutofit/>
          </a:bodyPr>
          <a:lstStyle>
            <a:lvl1pPr algn="ctr">
              <a:defRPr sz="6000">
                <a:latin typeface="Museo Slab 500" panose="02000000000000000000" pitchFamily="50" charset="0"/>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1524000" y="5337713"/>
            <a:ext cx="9144000" cy="596362"/>
          </a:xfrm>
        </p:spPr>
        <p:txBody>
          <a:bodyPr lIns="0" tIns="0" rIns="0" bIns="0">
            <a:noAutofit/>
          </a:bodyPr>
          <a:lstStyle>
            <a:lvl1pPr marL="0" indent="0" algn="ctr">
              <a:buNone/>
              <a:defRPr sz="3200">
                <a:latin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0" name="Picture 9" title="Colorado Department of Educati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02707" y="1823179"/>
            <a:ext cx="4491235" cy="819024"/>
          </a:xfrm>
          <a:prstGeom prst="rect">
            <a:avLst/>
          </a:prstGeom>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Tree>
    <p:extLst>
      <p:ext uri="{BB962C8B-B14F-4D97-AF65-F5344CB8AC3E}">
        <p14:creationId xmlns:p14="http://schemas.microsoft.com/office/powerpoint/2010/main" val="239869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2" name="Title 1"/>
          <p:cNvSpPr>
            <a:spLocks noGrp="1"/>
          </p:cNvSpPr>
          <p:nvPr>
            <p:ph type="title"/>
          </p:nvPr>
        </p:nvSpPr>
        <p:spPr>
          <a:xfrm>
            <a:off x="274320" y="274321"/>
            <a:ext cx="5821680" cy="713232"/>
          </a:xfrm>
        </p:spPr>
        <p:txBody>
          <a:bodyPr lIns="0" tIns="0" rIns="0" bIns="0" anchor="t" anchorCtr="0">
            <a:no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463040"/>
            <a:ext cx="10515600" cy="4351338"/>
          </a:xfrm>
        </p:spPr>
        <p:txBody>
          <a:bodyPr lIns="0" tIns="0" rIns="0" bIns="0">
            <a:noAutofit/>
          </a:bodyPr>
          <a:lstStyle>
            <a:lvl1pPr marL="0" indent="0">
              <a:buNone/>
              <a:defRPr>
                <a:latin typeface="Trebuchet MS" panose="020B0603020202020204" pitchFamily="34" charse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title="CDE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spTree>
    <p:extLst>
      <p:ext uri="{BB962C8B-B14F-4D97-AF65-F5344CB8AC3E}">
        <p14:creationId xmlns:p14="http://schemas.microsoft.com/office/powerpoint/2010/main" val="6478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63040"/>
            <a:ext cx="5181600" cy="4351338"/>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463040"/>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title="CD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11" name="Title 1"/>
          <p:cNvSpPr>
            <a:spLocks noGrp="1"/>
          </p:cNvSpPr>
          <p:nvPr>
            <p:ph type="title"/>
          </p:nvPr>
        </p:nvSpPr>
        <p:spPr>
          <a:xfrm>
            <a:off x="274320" y="274321"/>
            <a:ext cx="5831205" cy="713232"/>
          </a:xfrm>
        </p:spPr>
        <p:txBody>
          <a:bodyPr lIns="0" tIns="0" rIns="0" bIns="0" anchor="t" anchorCtr="0">
            <a:no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575855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ection divider - Dkgreen to brightgreen">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7" y="-352"/>
            <a:ext cx="12192627" cy="6858352"/>
          </a:xfrm>
          <a:prstGeom prst="rect">
            <a:avLst/>
          </a:prstGeom>
        </p:spPr>
      </p:pic>
      <p:sp>
        <p:nvSpPr>
          <p:cNvPr id="7"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tx1"/>
                </a:solidFill>
                <a:latin typeface="Museo Slab 500" panose="02000000000000000000" pitchFamily="50" charset="0"/>
              </a:defRPr>
            </a:lvl1pPr>
          </a:lstStyle>
          <a:p>
            <a:r>
              <a:rPr lang="en-US" dirty="0"/>
              <a:t>Click to edit </a:t>
            </a:r>
            <a:br>
              <a:rPr lang="en-US" dirty="0"/>
            </a:br>
            <a:r>
              <a:rPr lang="en-US" dirty="0"/>
              <a:t>Master title style</a:t>
            </a:r>
          </a:p>
        </p:txBody>
      </p:sp>
      <p:sp>
        <p:nvSpPr>
          <p:cNvPr id="5" name="Slide Number Placeholder 5"/>
          <p:cNvSpPr>
            <a:spLocks noGrp="1"/>
          </p:cNvSpPr>
          <p:nvPr>
            <p:ph type="sldNum" sz="quarter" idx="12"/>
          </p:nvPr>
        </p:nvSpPr>
        <p:spPr>
          <a:xfrm>
            <a:off x="365762" y="6356354"/>
            <a:ext cx="623711" cy="365125"/>
          </a:xfr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8" name="Picture 7"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1054068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title="Blue file folder section divi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7" y="-352"/>
            <a:ext cx="12192627" cy="6858352"/>
          </a:xfrm>
          <a:prstGeom prst="rect">
            <a:avLst/>
          </a:prstGeom>
        </p:spPr>
      </p:pic>
      <p:sp>
        <p:nvSpPr>
          <p:cNvPr id="7"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tx1"/>
                </a:solidFill>
                <a:latin typeface="Museo Slab 500" panose="02000000000000000000" pitchFamily="50" charset="0"/>
              </a:defRPr>
            </a:lvl1pPr>
          </a:lstStyle>
          <a:p>
            <a:r>
              <a:rPr lang="en-US" dirty="0"/>
              <a:t>Click to edit </a:t>
            </a:r>
            <a:br>
              <a:rPr lang="en-US" dirty="0"/>
            </a:br>
            <a:r>
              <a:rPr lang="en-US" dirty="0"/>
              <a:t>Master title style</a:t>
            </a:r>
          </a:p>
        </p:txBody>
      </p:sp>
      <p:sp>
        <p:nvSpPr>
          <p:cNvPr id="8" name="Slide Number Placeholder 5"/>
          <p:cNvSpPr>
            <a:spLocks noGrp="1"/>
          </p:cNvSpPr>
          <p:nvPr>
            <p:ph type="sldNum" sz="quarter" idx="12"/>
          </p:nvPr>
        </p:nvSpPr>
        <p:spPr>
          <a:xfrm>
            <a:off x="365762" y="6356354"/>
            <a:ext cx="623711" cy="365125"/>
          </a:xfr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9" name="Picture 8"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2784816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6" name="Picture 5" title="Light green file folder section divi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7" y="-352"/>
            <a:ext cx="12192627" cy="6858352"/>
          </a:xfrm>
          <a:prstGeom prst="rect">
            <a:avLst/>
          </a:prstGeom>
        </p:spPr>
      </p:pic>
      <p:sp>
        <p:nvSpPr>
          <p:cNvPr id="7"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tx1"/>
                </a:solidFill>
                <a:latin typeface="Museo Slab 500" panose="02000000000000000000" pitchFamily="50" charset="0"/>
              </a:defRPr>
            </a:lvl1pPr>
          </a:lstStyle>
          <a:p>
            <a:r>
              <a:rPr lang="en-US" dirty="0"/>
              <a:t>Click to edit </a:t>
            </a:r>
            <a:br>
              <a:rPr lang="en-US" dirty="0"/>
            </a:br>
            <a:r>
              <a:rPr lang="en-US" dirty="0"/>
              <a:t>Master title style</a:t>
            </a:r>
          </a:p>
        </p:txBody>
      </p:sp>
      <p:sp>
        <p:nvSpPr>
          <p:cNvPr id="8" name="Slide Number Placeholder 5"/>
          <p:cNvSpPr>
            <a:spLocks noGrp="1"/>
          </p:cNvSpPr>
          <p:nvPr>
            <p:ph type="sldNum" sz="quarter" idx="12"/>
          </p:nvPr>
        </p:nvSpPr>
        <p:spPr>
          <a:xfrm>
            <a:off x="365762" y="6356354"/>
            <a:ext cx="623711" cy="365125"/>
          </a:xfr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9" name="Picture 8"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1386075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77812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02401"/>
            <a:ext cx="105156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4038600" y="6508800"/>
            <a:ext cx="4114800" cy="212676"/>
          </a:xfrm>
        </p:spPr>
        <p:txBody>
          <a:bodyPr/>
          <a:lstStyle/>
          <a:p>
            <a:endParaRPr lang="en-US" dirty="0"/>
          </a:p>
        </p:txBody>
      </p:sp>
      <p:sp>
        <p:nvSpPr>
          <p:cNvPr id="12" name="Date Placeholder 2"/>
          <p:cNvSpPr txBox="1">
            <a:spLocks/>
          </p:cNvSpPr>
          <p:nvPr userDrawn="1"/>
        </p:nvSpPr>
        <p:spPr>
          <a:xfrm>
            <a:off x="838200" y="6508800"/>
            <a:ext cx="27432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z="1200" smtClean="0"/>
              <a:pPr/>
              <a:t>10/11/2018</a:t>
            </a:fld>
            <a:endParaRPr lang="en-US" sz="1200"/>
          </a:p>
        </p:txBody>
      </p:sp>
      <p:sp>
        <p:nvSpPr>
          <p:cNvPr id="13" name="Rectangle 12"/>
          <p:cNvSpPr/>
          <p:nvPr userDrawn="1"/>
        </p:nvSpPr>
        <p:spPr>
          <a:xfrm>
            <a:off x="0" y="0"/>
            <a:ext cx="12192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4" name="Rectangle 13"/>
          <p:cNvSpPr/>
          <p:nvPr userDrawn="1"/>
        </p:nvSpPr>
        <p:spPr>
          <a:xfrm>
            <a:off x="0" y="787382"/>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Rectangle 14"/>
          <p:cNvSpPr/>
          <p:nvPr userDrawn="1"/>
        </p:nvSpPr>
        <p:spPr>
          <a:xfrm>
            <a:off x="0" y="6806228"/>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11506" y="6418098"/>
            <a:ext cx="834895" cy="322362"/>
          </a:xfrm>
          <a:prstGeom prst="rect">
            <a:avLst/>
          </a:prstGeom>
        </p:spPr>
      </p:pic>
      <p:sp>
        <p:nvSpPr>
          <p:cNvPr id="18" name="Slide Number Placeholder 5"/>
          <p:cNvSpPr txBox="1">
            <a:spLocks/>
          </p:cNvSpPr>
          <p:nvPr userDrawn="1"/>
        </p:nvSpPr>
        <p:spPr>
          <a:xfrm>
            <a:off x="8610600" y="6508800"/>
            <a:ext cx="1676899"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z="1200" smtClean="0"/>
              <a:pPr/>
              <a:t>‹#›</a:t>
            </a:fld>
            <a:endParaRPr lang="en-US" sz="1200" dirty="0"/>
          </a:p>
        </p:txBody>
      </p:sp>
      <p:sp>
        <p:nvSpPr>
          <p:cNvPr id="11" name="Title Placeholder 1"/>
          <p:cNvSpPr>
            <a:spLocks noGrp="1"/>
          </p:cNvSpPr>
          <p:nvPr>
            <p:ph type="title"/>
          </p:nvPr>
        </p:nvSpPr>
        <p:spPr>
          <a:xfrm>
            <a:off x="256032" y="192024"/>
            <a:ext cx="105156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354721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D9A9D-8D96-4F61-8BE6-3E8248424252}" type="datetimeFigureOut">
              <a:rPr lang="en-US" smtClean="0"/>
              <a:t>10/11/2018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26FA2-3EC9-4717-AD62-D8C823692DD3}" type="slidenum">
              <a:rPr lang="en-US" smtClean="0"/>
              <a:t>‹#›</a:t>
            </a:fld>
            <a:endParaRPr lang="en-US"/>
          </a:p>
        </p:txBody>
      </p:sp>
    </p:spTree>
    <p:extLst>
      <p:ext uri="{BB962C8B-B14F-4D97-AF65-F5344CB8AC3E}">
        <p14:creationId xmlns:p14="http://schemas.microsoft.com/office/powerpoint/2010/main" val="42805027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0" r:id="rId4"/>
    <p:sldLayoutId id="2147483692" r:id="rId5"/>
    <p:sldLayoutId id="2147483693" r:id="rId6"/>
    <p:sldLayoutId id="2147483683" r:id="rId7"/>
    <p:sldLayoutId id="2147483694" r:id="rId8"/>
  </p:sldLayoutIdLst>
  <p:txStyles>
    <p:titleStyle>
      <a:lvl1pPr algn="l" defTabSz="914400" rtl="0" eaLnBrk="1" latinLnBrk="0" hangingPunct="1">
        <a:lnSpc>
          <a:spcPct val="90000"/>
        </a:lnSpc>
        <a:spcBef>
          <a:spcPct val="0"/>
        </a:spcBef>
        <a:buNone/>
        <a:defRPr sz="3200" kern="1200">
          <a:solidFill>
            <a:schemeClr val="tx1"/>
          </a:solidFill>
          <a:latin typeface="Museo Slab 500" panose="020000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s://enetlearning.adobeconnect.com/essa-id-qa/"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mailto:Mohajeri-nelson_n@cde.state.co.us"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mailto:Negley_t@cde.state.co.u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Trebuchet MS" panose="020B0603020202020204" pitchFamily="34" charset="0"/>
              </a:rPr>
              <a:t>Specifications Used for School Identification Under ESSA in 2018-19</a:t>
            </a:r>
          </a:p>
        </p:txBody>
      </p:sp>
      <p:sp>
        <p:nvSpPr>
          <p:cNvPr id="3" name="Subtitle 2"/>
          <p:cNvSpPr>
            <a:spLocks noGrp="1"/>
          </p:cNvSpPr>
          <p:nvPr>
            <p:ph type="subTitle" idx="1"/>
          </p:nvPr>
        </p:nvSpPr>
        <p:spPr>
          <a:xfrm>
            <a:off x="1524000" y="6037931"/>
            <a:ext cx="9144000" cy="596362"/>
          </a:xfrm>
        </p:spPr>
        <p:txBody>
          <a:bodyPr/>
          <a:lstStyle/>
          <a:p>
            <a:r>
              <a:rPr lang="en-US" dirty="0"/>
              <a:t>Webinar: October 3, 2018</a:t>
            </a:r>
          </a:p>
        </p:txBody>
      </p:sp>
    </p:spTree>
    <p:extLst>
      <p:ext uri="{BB962C8B-B14F-4D97-AF65-F5344CB8AC3E}">
        <p14:creationId xmlns:p14="http://schemas.microsoft.com/office/powerpoint/2010/main" val="3599225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Growth</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Academic Progress: Median growth percentiles for ELA/EBRW and math</a:t>
            </a:r>
          </a:p>
          <a:p>
            <a:pPr marL="1143000" lvl="1" indent="-457200">
              <a:lnSpc>
                <a:spcPct val="100000"/>
              </a:lnSpc>
              <a:spcBef>
                <a:spcPts val="0"/>
              </a:spcBef>
              <a:spcAft>
                <a:spcPts val="1200"/>
              </a:spcAft>
            </a:pPr>
            <a:r>
              <a:rPr lang="en-US" sz="1600" dirty="0"/>
              <a:t>Elementary and middle – CMAS</a:t>
            </a:r>
          </a:p>
          <a:p>
            <a:pPr marL="1600200" lvl="2" indent="-457200">
              <a:lnSpc>
                <a:spcPct val="100000"/>
              </a:lnSpc>
              <a:spcBef>
                <a:spcPts val="0"/>
              </a:spcBef>
              <a:spcAft>
                <a:spcPts val="1200"/>
              </a:spcAft>
            </a:pPr>
            <a:r>
              <a:rPr lang="en-US" sz="1400" dirty="0"/>
              <a:t>2016, 2017, and 2018 data included in the 3-year aggregates</a:t>
            </a:r>
          </a:p>
          <a:p>
            <a:pPr marL="1143000" lvl="1" indent="-457200">
              <a:lnSpc>
                <a:spcPct val="100000"/>
              </a:lnSpc>
              <a:spcBef>
                <a:spcPts val="0"/>
              </a:spcBef>
              <a:spcAft>
                <a:spcPts val="1200"/>
              </a:spcAft>
            </a:pPr>
            <a:r>
              <a:rPr lang="en-US" sz="1600" dirty="0"/>
              <a:t>High – SAT (grade 11 only)</a:t>
            </a:r>
          </a:p>
          <a:p>
            <a:pPr marL="1600200" lvl="2" indent="-457200">
              <a:lnSpc>
                <a:spcPct val="100000"/>
              </a:lnSpc>
              <a:spcBef>
                <a:spcPts val="0"/>
              </a:spcBef>
              <a:spcAft>
                <a:spcPts val="1200"/>
              </a:spcAft>
            </a:pPr>
            <a:r>
              <a:rPr lang="en-US" sz="1400" dirty="0"/>
              <a:t>2017 and 2018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ELP Growth: Median growth percentiles on English language proficiency assessment</a:t>
            </a:r>
          </a:p>
          <a:p>
            <a:pPr marL="1143000" lvl="1" indent="-457200">
              <a:lnSpc>
                <a:spcPct val="100000"/>
              </a:lnSpc>
              <a:spcBef>
                <a:spcPts val="0"/>
              </a:spcBef>
              <a:spcAft>
                <a:spcPts val="1200"/>
              </a:spcAft>
            </a:pPr>
            <a:r>
              <a:rPr lang="en-US" sz="1600" dirty="0"/>
              <a:t>2018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ELP Growth to Standard: Percent on track to achieve English language proficiency</a:t>
            </a:r>
          </a:p>
          <a:p>
            <a:pPr marL="1143000" lvl="1" indent="-457200">
              <a:lnSpc>
                <a:spcPct val="100000"/>
              </a:lnSpc>
              <a:spcBef>
                <a:spcPts val="0"/>
              </a:spcBef>
              <a:spcAft>
                <a:spcPts val="1200"/>
              </a:spcAft>
            </a:pPr>
            <a:r>
              <a:rPr lang="en-US" sz="1600" dirty="0"/>
              <a:t>Progress of English learners towards attaining English language proficiency (4.0 Overall and 4.0 Literacy) within state-designated timeline (6 years)</a:t>
            </a:r>
          </a:p>
          <a:p>
            <a:pPr marL="1600200" lvl="2" indent="-457200">
              <a:lnSpc>
                <a:spcPct val="100000"/>
              </a:lnSpc>
              <a:spcBef>
                <a:spcPts val="0"/>
              </a:spcBef>
              <a:spcAft>
                <a:spcPts val="1200"/>
              </a:spcAft>
            </a:pPr>
            <a:r>
              <a:rPr lang="en-US" sz="1400" dirty="0"/>
              <a:t>A student initially scoring an overall ACCESS proficiency level of 1 will have 1 year to move to level 2, 2 years to move from level 2 to level 3, and 3 years to move from level 3 to level 4</a:t>
            </a:r>
          </a:p>
          <a:p>
            <a:pPr marL="1143000" lvl="1" indent="-457200">
              <a:lnSpc>
                <a:spcPct val="100000"/>
              </a:lnSpc>
              <a:spcBef>
                <a:spcPts val="0"/>
              </a:spcBef>
              <a:spcAft>
                <a:spcPts val="1200"/>
              </a:spcAft>
            </a:pPr>
            <a:r>
              <a:rPr lang="en-US" sz="1600" dirty="0"/>
              <a:t>2018 data included in the 3-year aggregates</a:t>
            </a:r>
          </a:p>
        </p:txBody>
      </p:sp>
    </p:spTree>
    <p:extLst>
      <p:ext uri="{BB962C8B-B14F-4D97-AF65-F5344CB8AC3E}">
        <p14:creationId xmlns:p14="http://schemas.microsoft.com/office/powerpoint/2010/main" val="933993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Growth, Cont.</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Weighting across sub-indicators</a:t>
            </a:r>
          </a:p>
          <a:p>
            <a:pPr marL="1143000" lvl="1" indent="-457200">
              <a:lnSpc>
                <a:spcPct val="100000"/>
              </a:lnSpc>
              <a:spcBef>
                <a:spcPts val="0"/>
              </a:spcBef>
              <a:spcAft>
                <a:spcPts val="1200"/>
              </a:spcAft>
            </a:pPr>
            <a:r>
              <a:rPr lang="en-US" sz="1600" dirty="0"/>
              <a:t>ELA/EBRW growth = 40%</a:t>
            </a:r>
          </a:p>
          <a:p>
            <a:pPr marL="1143000" lvl="1" indent="-457200">
              <a:lnSpc>
                <a:spcPct val="100000"/>
              </a:lnSpc>
              <a:spcBef>
                <a:spcPts val="0"/>
              </a:spcBef>
              <a:spcAft>
                <a:spcPts val="1200"/>
              </a:spcAft>
            </a:pPr>
            <a:r>
              <a:rPr lang="en-US" sz="1600" dirty="0"/>
              <a:t>Math growth = 40%</a:t>
            </a:r>
          </a:p>
          <a:p>
            <a:pPr marL="1143000" lvl="1" indent="-457200">
              <a:lnSpc>
                <a:spcPct val="100000"/>
              </a:lnSpc>
              <a:spcBef>
                <a:spcPts val="0"/>
              </a:spcBef>
              <a:spcAft>
                <a:spcPts val="1200"/>
              </a:spcAft>
            </a:pPr>
            <a:r>
              <a:rPr lang="en-US" sz="1600" dirty="0"/>
              <a:t>ELP growth = 10%</a:t>
            </a:r>
          </a:p>
          <a:p>
            <a:pPr marL="1143000" lvl="1" indent="-457200">
              <a:lnSpc>
                <a:spcPct val="100000"/>
              </a:lnSpc>
              <a:spcBef>
                <a:spcPts val="0"/>
              </a:spcBef>
              <a:spcAft>
                <a:spcPts val="1200"/>
              </a:spcAft>
            </a:pPr>
            <a:r>
              <a:rPr lang="en-US" sz="1600" dirty="0"/>
              <a:t>ELP growth to standard = 10</a:t>
            </a:r>
            <a:r>
              <a:rPr lang="en-US" sz="1600" dirty="0" smtClean="0"/>
              <a:t>%</a:t>
            </a:r>
            <a:endParaRPr lang="en-US" sz="1600" dirty="0"/>
          </a:p>
        </p:txBody>
      </p:sp>
    </p:spTree>
    <p:extLst>
      <p:ext uri="{BB962C8B-B14F-4D97-AF65-F5344CB8AC3E}">
        <p14:creationId xmlns:p14="http://schemas.microsoft.com/office/powerpoint/2010/main" val="2628733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ELA/EBRW, Math, &amp; ELP Growth Cut Scores</a:t>
            </a:r>
          </a:p>
        </p:txBody>
      </p:sp>
      <p:graphicFrame>
        <p:nvGraphicFramePr>
          <p:cNvPr id="4" name="Content Placeholder 3" descr="This slide shows the cut scores used for determining the ELA/EBRW, math, and ELP growth sub-indicator ratings.&#10;"/>
          <p:cNvGraphicFramePr>
            <a:graphicFrameLocks noGrp="1"/>
          </p:cNvGraphicFramePr>
          <p:nvPr>
            <p:ph idx="1"/>
            <p:extLst>
              <p:ext uri="{D42A27DB-BD31-4B8C-83A1-F6EECF244321}">
                <p14:modId xmlns:p14="http://schemas.microsoft.com/office/powerpoint/2010/main" val="936300600"/>
              </p:ext>
            </p:extLst>
          </p:nvPr>
        </p:nvGraphicFramePr>
        <p:xfrm>
          <a:off x="3206750" y="2804954"/>
          <a:ext cx="5778500" cy="1668780"/>
        </p:xfrm>
        <a:graphic>
          <a:graphicData uri="http://schemas.openxmlformats.org/drawingml/2006/table">
            <a:tbl>
              <a:tblPr firstRow="1"/>
              <a:tblGrid>
                <a:gridCol w="1282700">
                  <a:extLst>
                    <a:ext uri="{9D8B030D-6E8A-4147-A177-3AD203B41FA5}">
                      <a16:colId xmlns="" xmlns:a16="http://schemas.microsoft.com/office/drawing/2014/main" val="334843022"/>
                    </a:ext>
                  </a:extLst>
                </a:gridCol>
                <a:gridCol w="2844800">
                  <a:extLst>
                    <a:ext uri="{9D8B030D-6E8A-4147-A177-3AD203B41FA5}">
                      <a16:colId xmlns="" xmlns:a16="http://schemas.microsoft.com/office/drawing/2014/main" val="2735525681"/>
                    </a:ext>
                  </a:extLst>
                </a:gridCol>
                <a:gridCol w="1651000">
                  <a:extLst>
                    <a:ext uri="{9D8B030D-6E8A-4147-A177-3AD203B41FA5}">
                      <a16:colId xmlns="" xmlns:a16="http://schemas.microsoft.com/office/drawing/2014/main" val="4011937575"/>
                    </a:ext>
                  </a:extLst>
                </a:gridCol>
              </a:tblGrid>
              <a:tr h="342900">
                <a:tc>
                  <a:txBody>
                    <a:bodyPr/>
                    <a:lstStyle/>
                    <a:p>
                      <a:pPr algn="l" fontAlgn="b"/>
                      <a:r>
                        <a:rPr lang="en-US" sz="2000" b="0" i="0" u="none" strike="noStrike">
                          <a:solidFill>
                            <a:srgbClr val="000000"/>
                          </a:solidFill>
                          <a:effectLst/>
                          <a:latin typeface="Calibri" panose="020F0502020204030204" pitchFamily="34" charset="0"/>
                        </a:rPr>
                        <a:t>EMH Level</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Median Growth Percentile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Rating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75757837"/>
                  </a:ext>
                </a:extLst>
              </a:tr>
              <a:tr h="335280">
                <a:tc rowSpan="4">
                  <a:txBody>
                    <a:bodyPr/>
                    <a:lstStyle/>
                    <a:p>
                      <a:pPr algn="ctr" fontAlgn="ctr"/>
                      <a:r>
                        <a:rPr lang="en-US" sz="2000" b="0" i="0" u="none" strike="noStrike" dirty="0">
                          <a:solidFill>
                            <a:srgbClr val="000000"/>
                          </a:solidFill>
                          <a:effectLst/>
                          <a:latin typeface="Calibri" panose="020F0502020204030204" pitchFamily="34" charset="0"/>
                        </a:rPr>
                        <a:t>All</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35.0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04906364"/>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35.0 to 49.5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30397074"/>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50.0 to 64.5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31122709"/>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65.0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42382012"/>
                  </a:ext>
                </a:extLst>
              </a:tr>
            </a:tbl>
          </a:graphicData>
        </a:graphic>
      </p:graphicFrame>
    </p:spTree>
    <p:extLst>
      <p:ext uri="{BB962C8B-B14F-4D97-AF65-F5344CB8AC3E}">
        <p14:creationId xmlns:p14="http://schemas.microsoft.com/office/powerpoint/2010/main" val="40715351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ELP Growth to Standard Cut Scores</a:t>
            </a:r>
          </a:p>
        </p:txBody>
      </p:sp>
      <p:graphicFrame>
        <p:nvGraphicFramePr>
          <p:cNvPr id="10" name="Content Placeholder 9" descr="This slide shows the cut scores used for determining the ELP growth to standard sub-indicator ratings.&#10;"/>
          <p:cNvGraphicFramePr>
            <a:graphicFrameLocks noGrp="1"/>
          </p:cNvGraphicFramePr>
          <p:nvPr>
            <p:ph idx="1"/>
            <p:extLst>
              <p:ext uri="{D42A27DB-BD31-4B8C-83A1-F6EECF244321}">
                <p14:modId xmlns:p14="http://schemas.microsoft.com/office/powerpoint/2010/main" val="490408658"/>
              </p:ext>
            </p:extLst>
          </p:nvPr>
        </p:nvGraphicFramePr>
        <p:xfrm>
          <a:off x="3670300" y="1820711"/>
          <a:ext cx="4851400" cy="4320540"/>
        </p:xfrm>
        <a:graphic>
          <a:graphicData uri="http://schemas.openxmlformats.org/drawingml/2006/table">
            <a:tbl>
              <a:tblPr firstRow="1"/>
              <a:tblGrid>
                <a:gridCol w="1282700">
                  <a:extLst>
                    <a:ext uri="{9D8B030D-6E8A-4147-A177-3AD203B41FA5}">
                      <a16:colId xmlns="" xmlns:a16="http://schemas.microsoft.com/office/drawing/2014/main" val="1009797766"/>
                    </a:ext>
                  </a:extLst>
                </a:gridCol>
                <a:gridCol w="1917700">
                  <a:extLst>
                    <a:ext uri="{9D8B030D-6E8A-4147-A177-3AD203B41FA5}">
                      <a16:colId xmlns="" xmlns:a16="http://schemas.microsoft.com/office/drawing/2014/main" val="3569266663"/>
                    </a:ext>
                  </a:extLst>
                </a:gridCol>
                <a:gridCol w="1651000">
                  <a:extLst>
                    <a:ext uri="{9D8B030D-6E8A-4147-A177-3AD203B41FA5}">
                      <a16:colId xmlns="" xmlns:a16="http://schemas.microsoft.com/office/drawing/2014/main" val="3196510457"/>
                    </a:ext>
                  </a:extLst>
                </a:gridCol>
              </a:tblGrid>
              <a:tr h="342900">
                <a:tc>
                  <a:txBody>
                    <a:bodyPr/>
                    <a:lstStyle/>
                    <a:p>
                      <a:pPr algn="l" fontAlgn="b"/>
                      <a:r>
                        <a:rPr lang="en-US" sz="2000" b="0" i="0" u="none" strike="noStrike">
                          <a:solidFill>
                            <a:srgbClr val="000000"/>
                          </a:solidFill>
                          <a:effectLst/>
                          <a:latin typeface="Calibri" panose="020F0502020204030204" pitchFamily="34" charset="0"/>
                        </a:rPr>
                        <a:t>EMH Level</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Percent On-Track</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Rating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63139171"/>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Elementary</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59.7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68204314"/>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59.7 to 68.2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50962326"/>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68.3 to 79.2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50135543"/>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79.3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026658022"/>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Middle</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32.4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651856483"/>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32.4 to 47.1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155283121"/>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47.2 to 60.8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31732637"/>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60.9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11484640"/>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High</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30.5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526221903"/>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30.5 to 44.1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567373091"/>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44.2 to 58.1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3813986"/>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58.2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921539863"/>
                  </a:ext>
                </a:extLst>
              </a:tr>
            </a:tbl>
          </a:graphicData>
        </a:graphic>
      </p:graphicFrame>
    </p:spTree>
    <p:extLst>
      <p:ext uri="{BB962C8B-B14F-4D97-AF65-F5344CB8AC3E}">
        <p14:creationId xmlns:p14="http://schemas.microsoft.com/office/powerpoint/2010/main" val="205623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School Quality or Student Success</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Mean scale scores for science achievement</a:t>
            </a:r>
          </a:p>
          <a:p>
            <a:pPr marL="1143000" lvl="1" indent="-457200">
              <a:lnSpc>
                <a:spcPct val="100000"/>
              </a:lnSpc>
              <a:spcBef>
                <a:spcPts val="0"/>
              </a:spcBef>
              <a:spcAft>
                <a:spcPts val="1200"/>
              </a:spcAft>
            </a:pPr>
            <a:r>
              <a:rPr lang="en-US" sz="1600" dirty="0"/>
              <a:t>CMAS and </a:t>
            </a:r>
            <a:r>
              <a:rPr lang="en-US" sz="1600" dirty="0" err="1"/>
              <a:t>CoAlt</a:t>
            </a:r>
            <a:r>
              <a:rPr lang="en-US" sz="1600" dirty="0"/>
              <a:t> combined</a:t>
            </a:r>
          </a:p>
          <a:p>
            <a:pPr marL="1600200" lvl="2" indent="-457200">
              <a:lnSpc>
                <a:spcPct val="100000"/>
              </a:lnSpc>
              <a:spcBef>
                <a:spcPts val="0"/>
              </a:spcBef>
              <a:spcAft>
                <a:spcPts val="1200"/>
              </a:spcAft>
            </a:pPr>
            <a:r>
              <a:rPr lang="en-US" sz="1400" dirty="0"/>
              <a:t>2016, 2017, and 2018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Dropout rates (for high schools only)</a:t>
            </a:r>
          </a:p>
          <a:p>
            <a:pPr marL="1143000" lvl="1" indent="-457200">
              <a:lnSpc>
                <a:spcPct val="100000"/>
              </a:lnSpc>
              <a:spcBef>
                <a:spcPts val="0"/>
              </a:spcBef>
              <a:spcAft>
                <a:spcPts val="1200"/>
              </a:spcAft>
            </a:pPr>
            <a:r>
              <a:rPr lang="en-US" sz="1600" dirty="0"/>
              <a:t>2016, 2017, and 2018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Weighting across sub-indicators</a:t>
            </a:r>
          </a:p>
          <a:p>
            <a:pPr marL="1143000" lvl="1" indent="-457200">
              <a:lnSpc>
                <a:spcPct val="100000"/>
              </a:lnSpc>
              <a:spcBef>
                <a:spcPts val="0"/>
              </a:spcBef>
              <a:spcAft>
                <a:spcPts val="600"/>
              </a:spcAft>
            </a:pPr>
            <a:r>
              <a:rPr lang="en-US" sz="1600" dirty="0"/>
              <a:t>Elementary and middle</a:t>
            </a:r>
          </a:p>
          <a:p>
            <a:pPr marL="1600200" lvl="2" indent="-457200">
              <a:lnSpc>
                <a:spcPct val="100000"/>
              </a:lnSpc>
              <a:spcBef>
                <a:spcPts val="0"/>
              </a:spcBef>
              <a:spcAft>
                <a:spcPts val="1200"/>
              </a:spcAft>
            </a:pPr>
            <a:r>
              <a:rPr lang="en-US" sz="1400" dirty="0"/>
              <a:t>Science achievement = 100%</a:t>
            </a:r>
          </a:p>
          <a:p>
            <a:pPr marL="1143000" lvl="1" indent="-457200">
              <a:lnSpc>
                <a:spcPct val="100000"/>
              </a:lnSpc>
              <a:spcBef>
                <a:spcPts val="0"/>
              </a:spcBef>
              <a:spcAft>
                <a:spcPts val="600"/>
              </a:spcAft>
            </a:pPr>
            <a:r>
              <a:rPr lang="en-US" sz="1600" dirty="0"/>
              <a:t>High</a:t>
            </a:r>
          </a:p>
          <a:p>
            <a:pPr marL="1600200" lvl="2" indent="-457200">
              <a:lnSpc>
                <a:spcPct val="100000"/>
              </a:lnSpc>
              <a:spcBef>
                <a:spcPts val="0"/>
              </a:spcBef>
              <a:spcAft>
                <a:spcPts val="600"/>
              </a:spcAft>
            </a:pPr>
            <a:r>
              <a:rPr lang="en-US" sz="1400" dirty="0"/>
              <a:t>Science achievement = 40%</a:t>
            </a:r>
          </a:p>
          <a:p>
            <a:pPr marL="1600200" lvl="2" indent="-457200">
              <a:lnSpc>
                <a:spcPct val="100000"/>
              </a:lnSpc>
              <a:spcBef>
                <a:spcPts val="0"/>
              </a:spcBef>
              <a:spcAft>
                <a:spcPts val="1200"/>
              </a:spcAft>
            </a:pPr>
            <a:r>
              <a:rPr lang="en-US" sz="1400" dirty="0"/>
              <a:t>Dropout = 60</a:t>
            </a:r>
            <a:r>
              <a:rPr lang="en-US" sz="1400" dirty="0" smtClean="0"/>
              <a:t>%</a:t>
            </a:r>
            <a:endParaRPr lang="en-US" sz="1400" dirty="0"/>
          </a:p>
        </p:txBody>
      </p:sp>
    </p:spTree>
    <p:extLst>
      <p:ext uri="{BB962C8B-B14F-4D97-AF65-F5344CB8AC3E}">
        <p14:creationId xmlns:p14="http://schemas.microsoft.com/office/powerpoint/2010/main" val="16719899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Science Achievement Cut Scores</a:t>
            </a:r>
          </a:p>
        </p:txBody>
      </p:sp>
      <p:graphicFrame>
        <p:nvGraphicFramePr>
          <p:cNvPr id="10" name="Content Placeholder 9" descr="This slide shows the cut scores used for determining the science achievement sub-indicator ratings.&#10;"/>
          <p:cNvGraphicFramePr>
            <a:graphicFrameLocks noGrp="1"/>
          </p:cNvGraphicFramePr>
          <p:nvPr>
            <p:ph idx="1"/>
            <p:extLst>
              <p:ext uri="{D42A27DB-BD31-4B8C-83A1-F6EECF244321}">
                <p14:modId xmlns:p14="http://schemas.microsoft.com/office/powerpoint/2010/main" val="3513386095"/>
              </p:ext>
            </p:extLst>
          </p:nvPr>
        </p:nvGraphicFramePr>
        <p:xfrm>
          <a:off x="3670300" y="1820711"/>
          <a:ext cx="4851400" cy="4320540"/>
        </p:xfrm>
        <a:graphic>
          <a:graphicData uri="http://schemas.openxmlformats.org/drawingml/2006/table">
            <a:tbl>
              <a:tblPr firstRow="1"/>
              <a:tblGrid>
                <a:gridCol w="1282700">
                  <a:extLst>
                    <a:ext uri="{9D8B030D-6E8A-4147-A177-3AD203B41FA5}">
                      <a16:colId xmlns="" xmlns:a16="http://schemas.microsoft.com/office/drawing/2014/main" val="1009797766"/>
                    </a:ext>
                  </a:extLst>
                </a:gridCol>
                <a:gridCol w="1917700">
                  <a:extLst>
                    <a:ext uri="{9D8B030D-6E8A-4147-A177-3AD203B41FA5}">
                      <a16:colId xmlns="" xmlns:a16="http://schemas.microsoft.com/office/drawing/2014/main" val="3569266663"/>
                    </a:ext>
                  </a:extLst>
                </a:gridCol>
                <a:gridCol w="1651000">
                  <a:extLst>
                    <a:ext uri="{9D8B030D-6E8A-4147-A177-3AD203B41FA5}">
                      <a16:colId xmlns="" xmlns:a16="http://schemas.microsoft.com/office/drawing/2014/main" val="3196510457"/>
                    </a:ext>
                  </a:extLst>
                </a:gridCol>
              </a:tblGrid>
              <a:tr h="342900">
                <a:tc>
                  <a:txBody>
                    <a:bodyPr/>
                    <a:lstStyle/>
                    <a:p>
                      <a:pPr algn="l" fontAlgn="b"/>
                      <a:r>
                        <a:rPr lang="en-US" sz="2000" b="0" i="0" u="none" strike="noStrike" dirty="0">
                          <a:solidFill>
                            <a:srgbClr val="000000"/>
                          </a:solidFill>
                          <a:effectLst/>
                          <a:latin typeface="Calibri" panose="020F0502020204030204" pitchFamily="34" charset="0"/>
                        </a:rPr>
                        <a:t>EMH Level</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Mean Scale Score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Rating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63139171"/>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Elementary</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546.0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68204314"/>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546.0 to 649.9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50962326"/>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650.0 to 770.9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50135543"/>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771.0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026658022"/>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Middle</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Below 556.0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651856483"/>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556.0 to 651.9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155283121"/>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652.0 to 784.9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31732637"/>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785.0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11484640"/>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High</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543.0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526221903"/>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543.0 to 672.9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567373091"/>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673.0 to 773.9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3813986"/>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774.0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921539863"/>
                  </a:ext>
                </a:extLst>
              </a:tr>
            </a:tbl>
          </a:graphicData>
        </a:graphic>
      </p:graphicFrame>
    </p:spTree>
    <p:extLst>
      <p:ext uri="{BB962C8B-B14F-4D97-AF65-F5344CB8AC3E}">
        <p14:creationId xmlns:p14="http://schemas.microsoft.com/office/powerpoint/2010/main" val="3344116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Dropout Rate Cut Scores</a:t>
            </a:r>
          </a:p>
        </p:txBody>
      </p:sp>
      <p:graphicFrame>
        <p:nvGraphicFramePr>
          <p:cNvPr id="4" name="Content Placeholder 3" descr="This slide shows the cut scores used for determining the dropout rate sub-indicator ratings.&#10;"/>
          <p:cNvGraphicFramePr>
            <a:graphicFrameLocks noGrp="1"/>
          </p:cNvGraphicFramePr>
          <p:nvPr>
            <p:ph idx="1"/>
            <p:extLst>
              <p:ext uri="{D42A27DB-BD31-4B8C-83A1-F6EECF244321}">
                <p14:modId xmlns:p14="http://schemas.microsoft.com/office/powerpoint/2010/main" val="3054989390"/>
              </p:ext>
            </p:extLst>
          </p:nvPr>
        </p:nvGraphicFramePr>
        <p:xfrm>
          <a:off x="3680034" y="2804954"/>
          <a:ext cx="4831932" cy="1668780"/>
        </p:xfrm>
        <a:graphic>
          <a:graphicData uri="http://schemas.openxmlformats.org/drawingml/2006/table">
            <a:tbl>
              <a:tblPr firstRow="1"/>
              <a:tblGrid>
                <a:gridCol w="1355202">
                  <a:extLst>
                    <a:ext uri="{9D8B030D-6E8A-4147-A177-3AD203B41FA5}">
                      <a16:colId xmlns="" xmlns:a16="http://schemas.microsoft.com/office/drawing/2014/main" val="334843022"/>
                    </a:ext>
                  </a:extLst>
                </a:gridCol>
                <a:gridCol w="1641002">
                  <a:extLst>
                    <a:ext uri="{9D8B030D-6E8A-4147-A177-3AD203B41FA5}">
                      <a16:colId xmlns="" xmlns:a16="http://schemas.microsoft.com/office/drawing/2014/main" val="2735525681"/>
                    </a:ext>
                  </a:extLst>
                </a:gridCol>
                <a:gridCol w="1835728">
                  <a:extLst>
                    <a:ext uri="{9D8B030D-6E8A-4147-A177-3AD203B41FA5}">
                      <a16:colId xmlns="" xmlns:a16="http://schemas.microsoft.com/office/drawing/2014/main" val="4011937575"/>
                    </a:ext>
                  </a:extLst>
                </a:gridCol>
              </a:tblGrid>
              <a:tr h="342900">
                <a:tc>
                  <a:txBody>
                    <a:bodyPr/>
                    <a:lstStyle/>
                    <a:p>
                      <a:pPr algn="l" fontAlgn="b"/>
                      <a:r>
                        <a:rPr lang="en-US" sz="2000" b="0" i="0" u="none" strike="noStrike" dirty="0">
                          <a:solidFill>
                            <a:srgbClr val="000000"/>
                          </a:solidFill>
                          <a:effectLst/>
                          <a:latin typeface="Calibri" panose="020F0502020204030204" pitchFamily="34" charset="0"/>
                        </a:rPr>
                        <a:t>EMH Level</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Percent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Rating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75757837"/>
                  </a:ext>
                </a:extLst>
              </a:tr>
              <a:tr h="335280">
                <a:tc rowSpan="4">
                  <a:txBody>
                    <a:bodyPr/>
                    <a:lstStyle/>
                    <a:p>
                      <a:pPr algn="ctr" fontAlgn="ctr"/>
                      <a:r>
                        <a:rPr lang="en-US" sz="2000" b="0" i="0" u="none" strike="noStrike" dirty="0">
                          <a:solidFill>
                            <a:srgbClr val="000000"/>
                          </a:solidFill>
                          <a:effectLst/>
                          <a:latin typeface="Calibri" panose="020F0502020204030204" pitchFamily="34" charset="0"/>
                        </a:rPr>
                        <a:t>High</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Above 3.5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04906364"/>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1.1 to 3.5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30397074"/>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0.1 to 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31122709"/>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542382012"/>
                  </a:ext>
                </a:extLst>
              </a:tr>
            </a:tbl>
          </a:graphicData>
        </a:graphic>
      </p:graphicFrame>
    </p:spTree>
    <p:extLst>
      <p:ext uri="{BB962C8B-B14F-4D97-AF65-F5344CB8AC3E}">
        <p14:creationId xmlns:p14="http://schemas.microsoft.com/office/powerpoint/2010/main" val="20919122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Graduation (for high schools only)</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4-year graduation rate</a:t>
            </a:r>
          </a:p>
          <a:p>
            <a:pPr marL="1143000" lvl="1" indent="-457200">
              <a:lnSpc>
                <a:spcPct val="100000"/>
              </a:lnSpc>
              <a:spcBef>
                <a:spcPts val="0"/>
              </a:spcBef>
              <a:spcAft>
                <a:spcPts val="1200"/>
              </a:spcAft>
            </a:pPr>
            <a:r>
              <a:rPr lang="en-US" sz="1600" dirty="0"/>
              <a:t>2015, 2016, and 2017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7-year graduation rate</a:t>
            </a:r>
          </a:p>
          <a:p>
            <a:pPr marL="1143000" lvl="1" indent="-457200">
              <a:lnSpc>
                <a:spcPct val="100000"/>
              </a:lnSpc>
              <a:spcBef>
                <a:spcPts val="0"/>
              </a:spcBef>
              <a:spcAft>
                <a:spcPts val="1200"/>
              </a:spcAft>
            </a:pPr>
            <a:r>
              <a:rPr lang="en-US" sz="1600" dirty="0"/>
              <a:t>2015, 2016, and 2017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Weighting across sub-indicators</a:t>
            </a:r>
          </a:p>
          <a:p>
            <a:pPr marL="1143000" lvl="1" indent="-457200">
              <a:lnSpc>
                <a:spcPct val="100000"/>
              </a:lnSpc>
              <a:spcBef>
                <a:spcPts val="0"/>
              </a:spcBef>
              <a:spcAft>
                <a:spcPts val="1200"/>
              </a:spcAft>
            </a:pPr>
            <a:r>
              <a:rPr lang="en-US" sz="1600" dirty="0"/>
              <a:t>4-year = 1%</a:t>
            </a:r>
          </a:p>
          <a:p>
            <a:pPr marL="1143000" lvl="1" indent="-457200">
              <a:lnSpc>
                <a:spcPct val="100000"/>
              </a:lnSpc>
              <a:spcBef>
                <a:spcPts val="0"/>
              </a:spcBef>
              <a:spcAft>
                <a:spcPts val="1200"/>
              </a:spcAft>
            </a:pPr>
            <a:r>
              <a:rPr lang="en-US" sz="1600" dirty="0"/>
              <a:t>7-year = 99</a:t>
            </a:r>
            <a:r>
              <a:rPr lang="en-US" sz="1600" dirty="0" smtClean="0"/>
              <a:t>%</a:t>
            </a:r>
            <a:endParaRPr lang="en-US" sz="1600" dirty="0"/>
          </a:p>
        </p:txBody>
      </p:sp>
    </p:spTree>
    <p:extLst>
      <p:ext uri="{BB962C8B-B14F-4D97-AF65-F5344CB8AC3E}">
        <p14:creationId xmlns:p14="http://schemas.microsoft.com/office/powerpoint/2010/main" val="22333784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Graduation Rates Cut Scores</a:t>
            </a:r>
          </a:p>
        </p:txBody>
      </p:sp>
      <p:graphicFrame>
        <p:nvGraphicFramePr>
          <p:cNvPr id="6" name="Content Placeholder 5" descr="This slide shows the cut scores used for determining the 4-year and 7-year graduation rate sub-indicator ratings.&#10;"/>
          <p:cNvGraphicFramePr>
            <a:graphicFrameLocks noGrp="1"/>
          </p:cNvGraphicFramePr>
          <p:nvPr>
            <p:ph idx="1"/>
            <p:extLst>
              <p:ext uri="{D42A27DB-BD31-4B8C-83A1-F6EECF244321}">
                <p14:modId xmlns:p14="http://schemas.microsoft.com/office/powerpoint/2010/main" val="1940663606"/>
              </p:ext>
            </p:extLst>
          </p:nvPr>
        </p:nvGraphicFramePr>
        <p:xfrm>
          <a:off x="3206750" y="2332930"/>
          <a:ext cx="5778500" cy="2994660"/>
        </p:xfrm>
        <a:graphic>
          <a:graphicData uri="http://schemas.openxmlformats.org/drawingml/2006/table">
            <a:tbl>
              <a:tblPr firstRow="1"/>
              <a:tblGrid>
                <a:gridCol w="1282700">
                  <a:extLst>
                    <a:ext uri="{9D8B030D-6E8A-4147-A177-3AD203B41FA5}">
                      <a16:colId xmlns="" xmlns:a16="http://schemas.microsoft.com/office/drawing/2014/main" val="1474795041"/>
                    </a:ext>
                  </a:extLst>
                </a:gridCol>
                <a:gridCol w="2844800">
                  <a:extLst>
                    <a:ext uri="{9D8B030D-6E8A-4147-A177-3AD203B41FA5}">
                      <a16:colId xmlns="" xmlns:a16="http://schemas.microsoft.com/office/drawing/2014/main" val="164887224"/>
                    </a:ext>
                  </a:extLst>
                </a:gridCol>
                <a:gridCol w="1651000">
                  <a:extLst>
                    <a:ext uri="{9D8B030D-6E8A-4147-A177-3AD203B41FA5}">
                      <a16:colId xmlns="" xmlns:a16="http://schemas.microsoft.com/office/drawing/2014/main" val="2481516708"/>
                    </a:ext>
                  </a:extLst>
                </a:gridCol>
              </a:tblGrid>
              <a:tr h="342900">
                <a:tc>
                  <a:txBody>
                    <a:bodyPr/>
                    <a:lstStyle/>
                    <a:p>
                      <a:pPr algn="l" fontAlgn="b"/>
                      <a:r>
                        <a:rPr lang="en-US" sz="2000" b="0" i="0" u="none" strike="noStrike" dirty="0">
                          <a:solidFill>
                            <a:srgbClr val="000000"/>
                          </a:solidFill>
                          <a:effectLst/>
                          <a:latin typeface="Calibri" panose="020F0502020204030204" pitchFamily="34" charset="0"/>
                        </a:rPr>
                        <a:t>Cohort</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Percent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Rating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33707477"/>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4-Year</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72.4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142497615"/>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72.4 to 86.9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082874854"/>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87.0 to 94.9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821321794"/>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95.0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708997517"/>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7-Year</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83.3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169925160"/>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83.3 to 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884962855"/>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91.7 to 98.2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17149359"/>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98.3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528368912"/>
                  </a:ext>
                </a:extLst>
              </a:tr>
            </a:tbl>
          </a:graphicData>
        </a:graphic>
      </p:graphicFrame>
    </p:spTree>
    <p:extLst>
      <p:ext uri="{BB962C8B-B14F-4D97-AF65-F5344CB8AC3E}">
        <p14:creationId xmlns:p14="http://schemas.microsoft.com/office/powerpoint/2010/main" val="32679500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914399" y="1457498"/>
            <a:ext cx="5181600" cy="4351338"/>
          </a:xfrm>
        </p:spPr>
        <p:txBody>
          <a:bodyPr/>
          <a:lstStyle/>
          <a:p>
            <a:pPr marL="0" indent="0" algn="ctr">
              <a:buNone/>
            </a:pPr>
            <a:r>
              <a:rPr lang="en-US" dirty="0" smtClean="0"/>
              <a:t>Elementary and Middle</a:t>
            </a:r>
            <a:endParaRPr lang="en-US" dirty="0"/>
          </a:p>
        </p:txBody>
      </p:sp>
      <p:sp>
        <p:nvSpPr>
          <p:cNvPr id="2" name="Title 1"/>
          <p:cNvSpPr>
            <a:spLocks noGrp="1"/>
          </p:cNvSpPr>
          <p:nvPr>
            <p:ph type="title"/>
          </p:nvPr>
        </p:nvSpPr>
        <p:spPr/>
        <p:txBody>
          <a:bodyPr/>
          <a:lstStyle/>
          <a:p>
            <a:r>
              <a:rPr lang="en-US" dirty="0" smtClean="0">
                <a:latin typeface="Trebuchet MS" panose="020B0603020202020204" pitchFamily="34" charset="0"/>
              </a:rPr>
              <a:t>Weighting of Indicators</a:t>
            </a:r>
            <a:endParaRPr lang="en-US" dirty="0">
              <a:latin typeface="Trebuchet MS" panose="020B0603020202020204" pitchFamily="34" charset="0"/>
            </a:endParaRPr>
          </a:p>
        </p:txBody>
      </p:sp>
      <p:graphicFrame>
        <p:nvGraphicFramePr>
          <p:cNvPr id="11" name="Content Placeholder 10" descr="This slide provides information on the weighting of each indicator in determining an overall summative score for identifying schools for Comprehensive Support and Improvement – Lowest 5% of Title I schools.&#10;"/>
          <p:cNvGraphicFramePr>
            <a:graphicFrameLocks noGrp="1"/>
          </p:cNvGraphicFramePr>
          <p:nvPr>
            <p:ph sz="half" idx="2"/>
            <p:extLst>
              <p:ext uri="{D42A27DB-BD31-4B8C-83A1-F6EECF244321}">
                <p14:modId xmlns:p14="http://schemas.microsoft.com/office/powerpoint/2010/main" val="1587622220"/>
              </p:ext>
            </p:extLst>
          </p:nvPr>
        </p:nvGraphicFramePr>
        <p:xfrm>
          <a:off x="1549399" y="2902167"/>
          <a:ext cx="3911600" cy="1674163"/>
        </p:xfrm>
        <a:graphic>
          <a:graphicData uri="http://schemas.openxmlformats.org/drawingml/2006/table">
            <a:tbl>
              <a:tblPr firstRow="1"/>
              <a:tblGrid>
                <a:gridCol w="2565400"/>
                <a:gridCol w="1346200"/>
              </a:tblGrid>
              <a:tr h="340663">
                <a:tc>
                  <a:txBody>
                    <a:bodyPr/>
                    <a:lstStyle/>
                    <a:p>
                      <a:pPr algn="l" fontAlgn="b"/>
                      <a:r>
                        <a:rPr lang="en-US" sz="2000" b="0" i="0" u="none" strike="noStrike" dirty="0">
                          <a:solidFill>
                            <a:srgbClr val="000000"/>
                          </a:solidFill>
                          <a:effectLst/>
                          <a:latin typeface="Calibri" panose="020F0502020204030204" pitchFamily="34" charset="0"/>
                        </a:rPr>
                        <a:t>Indicator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Weighting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l" fontAlgn="b"/>
                      <a:r>
                        <a:rPr lang="en-US" sz="2000" b="0" i="0" u="none" strike="noStrike">
                          <a:solidFill>
                            <a:srgbClr val="000000"/>
                          </a:solidFill>
                          <a:effectLst/>
                          <a:latin typeface="Calibri" panose="020F0502020204030204" pitchFamily="34" charset="0"/>
                        </a:rPr>
                        <a:t>Academic Achievement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23.3%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l" fontAlgn="b"/>
                      <a:r>
                        <a:rPr lang="en-US" sz="2000" b="0" i="0" u="none" strike="noStrike" dirty="0">
                          <a:solidFill>
                            <a:srgbClr val="000000"/>
                          </a:solidFill>
                          <a:effectLst/>
                          <a:latin typeface="Calibri" panose="020F0502020204030204" pitchFamily="34" charset="0"/>
                        </a:rPr>
                        <a:t>Growth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60.0%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l" fontAlgn="b"/>
                      <a:r>
                        <a:rPr lang="en-US" sz="2000" b="0" i="0" u="none" strike="noStrike">
                          <a:solidFill>
                            <a:srgbClr val="000000"/>
                          </a:solidFill>
                          <a:effectLst/>
                          <a:latin typeface="Calibri" panose="020F0502020204030204" pitchFamily="34" charset="0"/>
                        </a:rPr>
                        <a:t>SQSS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16.7%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l" fontAlgn="b"/>
                      <a:r>
                        <a:rPr lang="en-US" sz="2000" b="0" i="0" u="none" strike="noStrike">
                          <a:solidFill>
                            <a:srgbClr val="000000"/>
                          </a:solidFill>
                          <a:effectLst/>
                          <a:latin typeface="Calibri" panose="020F0502020204030204" pitchFamily="34" charset="0"/>
                        </a:rPr>
                        <a:t>Graduation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r>
            </a:tbl>
          </a:graphicData>
        </a:graphic>
      </p:graphicFrame>
      <p:sp>
        <p:nvSpPr>
          <p:cNvPr id="12" name="Content Placeholder 6"/>
          <p:cNvSpPr txBox="1">
            <a:spLocks/>
          </p:cNvSpPr>
          <p:nvPr/>
        </p:nvSpPr>
        <p:spPr>
          <a:xfrm>
            <a:off x="6096000" y="1463040"/>
            <a:ext cx="5181600"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smtClean="0"/>
              <a:t>High</a:t>
            </a:r>
            <a:endParaRPr lang="en-US" dirty="0"/>
          </a:p>
        </p:txBody>
      </p:sp>
      <p:cxnSp>
        <p:nvCxnSpPr>
          <p:cNvPr id="14" name="Straight Connector 13"/>
          <p:cNvCxnSpPr/>
          <p:nvPr/>
        </p:nvCxnSpPr>
        <p:spPr>
          <a:xfrm>
            <a:off x="6096000" y="1592346"/>
            <a:ext cx="0" cy="4863869"/>
          </a:xfrm>
          <a:prstGeom prst="line">
            <a:avLst/>
          </a:prstGeom>
          <a:ln w="38100"/>
        </p:spPr>
        <p:style>
          <a:lnRef idx="1">
            <a:schemeClr val="accent1"/>
          </a:lnRef>
          <a:fillRef idx="0">
            <a:schemeClr val="accent1"/>
          </a:fillRef>
          <a:effectRef idx="0">
            <a:schemeClr val="accent1"/>
          </a:effectRef>
          <a:fontRef idx="minor">
            <a:schemeClr val="tx1"/>
          </a:fontRef>
        </p:style>
      </p:cxnSp>
      <p:graphicFrame>
        <p:nvGraphicFramePr>
          <p:cNvPr id="15" name="Table 14"/>
          <p:cNvGraphicFramePr>
            <a:graphicFrameLocks noGrp="1"/>
          </p:cNvGraphicFramePr>
          <p:nvPr>
            <p:extLst>
              <p:ext uri="{D42A27DB-BD31-4B8C-83A1-F6EECF244321}">
                <p14:modId xmlns:p14="http://schemas.microsoft.com/office/powerpoint/2010/main" val="3035697438"/>
              </p:ext>
            </p:extLst>
          </p:nvPr>
        </p:nvGraphicFramePr>
        <p:xfrm>
          <a:off x="6731000" y="2909455"/>
          <a:ext cx="3911600" cy="1666875"/>
        </p:xfrm>
        <a:graphic>
          <a:graphicData uri="http://schemas.openxmlformats.org/drawingml/2006/table">
            <a:tbl>
              <a:tblPr firstRow="1"/>
              <a:tblGrid>
                <a:gridCol w="2565400"/>
                <a:gridCol w="1346200"/>
              </a:tblGrid>
              <a:tr h="333375">
                <a:tc>
                  <a:txBody>
                    <a:bodyPr/>
                    <a:lstStyle/>
                    <a:p>
                      <a:pPr algn="l" fontAlgn="b"/>
                      <a:r>
                        <a:rPr lang="en-US" sz="2000" b="0" i="0" u="none" strike="noStrike" dirty="0">
                          <a:solidFill>
                            <a:srgbClr val="000000"/>
                          </a:solidFill>
                          <a:effectLst/>
                          <a:latin typeface="Calibri" panose="020F0502020204030204" pitchFamily="34" charset="0"/>
                        </a:rPr>
                        <a:t>Indicator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Weighting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l" fontAlgn="b"/>
                      <a:r>
                        <a:rPr lang="en-US" sz="2000" b="0" i="0" u="none" strike="noStrike" dirty="0">
                          <a:solidFill>
                            <a:srgbClr val="000000"/>
                          </a:solidFill>
                          <a:effectLst/>
                          <a:latin typeface="Calibri" panose="020F0502020204030204" pitchFamily="34" charset="0"/>
                        </a:rPr>
                        <a:t>Academic Achievement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l" fontAlgn="b"/>
                      <a:r>
                        <a:rPr lang="en-US" sz="2000" b="0" i="0" u="none" strike="noStrike">
                          <a:solidFill>
                            <a:srgbClr val="000000"/>
                          </a:solidFill>
                          <a:effectLst/>
                          <a:latin typeface="Calibri" panose="020F0502020204030204" pitchFamily="34" charset="0"/>
                        </a:rPr>
                        <a:t>Growth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40.0%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l" fontAlgn="b"/>
                      <a:r>
                        <a:rPr lang="en-US" sz="2000" b="0" i="0" u="none" strike="noStrike">
                          <a:solidFill>
                            <a:srgbClr val="000000"/>
                          </a:solidFill>
                          <a:effectLst/>
                          <a:latin typeface="Calibri" panose="020F0502020204030204" pitchFamily="34" charset="0"/>
                        </a:rPr>
                        <a:t>SQSS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25.0%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l" fontAlgn="b"/>
                      <a:r>
                        <a:rPr lang="en-US" sz="2000" b="0" i="0" u="none" strike="noStrike">
                          <a:solidFill>
                            <a:srgbClr val="000000"/>
                          </a:solidFill>
                          <a:effectLst/>
                          <a:latin typeface="Calibri" panose="020F0502020204030204" pitchFamily="34" charset="0"/>
                        </a:rPr>
                        <a:t>Graduation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03904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dirty="0" smtClean="0"/>
              <a:t>ESSA Identification Criteria for Each Category (CS, TS, and ATS)</a:t>
            </a:r>
          </a:p>
          <a:p>
            <a:pPr marL="457200" indent="-457200">
              <a:buFont typeface="Arial" panose="020B0604020202020204" pitchFamily="34" charset="0"/>
              <a:buChar char="•"/>
            </a:pPr>
            <a:r>
              <a:rPr lang="en-US" dirty="0" smtClean="0"/>
              <a:t>Indicators</a:t>
            </a:r>
            <a:endParaRPr lang="en-US" dirty="0"/>
          </a:p>
          <a:p>
            <a:pPr marL="1143000" lvl="1" indent="-457200"/>
            <a:r>
              <a:rPr lang="en-US" dirty="0"/>
              <a:t>Overall</a:t>
            </a:r>
          </a:p>
          <a:p>
            <a:pPr marL="1143000" lvl="1" indent="-457200"/>
            <a:r>
              <a:rPr lang="en-US" dirty="0"/>
              <a:t>AEC Indicators</a:t>
            </a:r>
          </a:p>
          <a:p>
            <a:pPr marL="1143000" lvl="1" indent="-457200"/>
            <a:r>
              <a:rPr lang="en-US" dirty="0"/>
              <a:t>K-2 Indicators</a:t>
            </a:r>
          </a:p>
          <a:p>
            <a:pPr marL="457200" indent="-457200">
              <a:buFont typeface="Arial" panose="020B0604020202020204" pitchFamily="34" charset="0"/>
              <a:buChar char="•"/>
            </a:pPr>
            <a:r>
              <a:rPr lang="en-US" dirty="0"/>
              <a:t>Student </a:t>
            </a:r>
            <a:r>
              <a:rPr lang="en-US" dirty="0" smtClean="0"/>
              <a:t>Groups</a:t>
            </a:r>
          </a:p>
          <a:p>
            <a:pPr marL="457200" indent="-457200">
              <a:buFont typeface="Arial" panose="020B0604020202020204" pitchFamily="34" charset="0"/>
              <a:buChar char="•"/>
            </a:pPr>
            <a:r>
              <a:rPr lang="en-US" dirty="0" smtClean="0"/>
              <a:t>Example</a:t>
            </a:r>
            <a:endParaRPr lang="en-US" dirty="0"/>
          </a:p>
        </p:txBody>
      </p:sp>
    </p:spTree>
    <p:extLst>
      <p:ext uri="{BB962C8B-B14F-4D97-AF65-F5344CB8AC3E}">
        <p14:creationId xmlns:p14="http://schemas.microsoft.com/office/powerpoint/2010/main" val="36210957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panose="020B0603020202020204" pitchFamily="34" charset="0"/>
              </a:rPr>
              <a:t>Overall Summative Scores</a:t>
            </a:r>
            <a:endParaRPr lang="en-US" dirty="0">
              <a:latin typeface="Trebuchet MS" panose="020B0603020202020204" pitchFamily="34" charset="0"/>
            </a:endParaRPr>
          </a:p>
        </p:txBody>
      </p:sp>
      <p:sp>
        <p:nvSpPr>
          <p:cNvPr id="3" name="Content Placeholder 2"/>
          <p:cNvSpPr>
            <a:spLocks noGrp="1"/>
          </p:cNvSpPr>
          <p:nvPr>
            <p:ph idx="1"/>
          </p:nvPr>
        </p:nvSpPr>
        <p:spPr/>
        <p:txBody>
          <a:bodyPr/>
          <a:lstStyle/>
          <a:p>
            <a:pPr marL="457200" indent="-457200">
              <a:lnSpc>
                <a:spcPct val="100000"/>
              </a:lnSpc>
              <a:spcBef>
                <a:spcPts val="0"/>
              </a:spcBef>
              <a:spcAft>
                <a:spcPts val="1200"/>
              </a:spcAft>
              <a:buFont typeface="Arial" panose="020B0604020202020204" pitchFamily="34" charset="0"/>
              <a:buChar char="•"/>
            </a:pPr>
            <a:r>
              <a:rPr lang="en-US" sz="1800" dirty="0"/>
              <a:t>Performance of all students and each student group are compared to the cut scores, and used to assign ratings and award points for each sub-indicator</a:t>
            </a:r>
          </a:p>
          <a:p>
            <a:pPr marL="1143000" lvl="1" indent="-457200">
              <a:lnSpc>
                <a:spcPct val="100000"/>
              </a:lnSpc>
              <a:spcBef>
                <a:spcPts val="0"/>
              </a:spcBef>
              <a:spcAft>
                <a:spcPts val="1200"/>
              </a:spcAft>
            </a:pPr>
            <a:r>
              <a:rPr lang="en-US" sz="1400" dirty="0"/>
              <a:t>Points are added together for each indicator, weighted, and then added across indicators to calculate the total points earned and total points possible for each school</a:t>
            </a:r>
          </a:p>
          <a:p>
            <a:pPr marL="1143000" lvl="1" indent="-457200">
              <a:lnSpc>
                <a:spcPct val="100000"/>
              </a:lnSpc>
              <a:spcBef>
                <a:spcPts val="0"/>
              </a:spcBef>
              <a:spcAft>
                <a:spcPts val="1200"/>
              </a:spcAft>
            </a:pPr>
            <a:r>
              <a:rPr lang="en-US" sz="1400" dirty="0"/>
              <a:t>Total points earned are then divided by total points possible, to create an overall summative score for each </a:t>
            </a:r>
            <a:r>
              <a:rPr lang="en-US" sz="1400" dirty="0" smtClean="0"/>
              <a:t>school</a:t>
            </a:r>
          </a:p>
          <a:p>
            <a:pPr marL="457200" indent="-457200">
              <a:lnSpc>
                <a:spcPct val="100000"/>
              </a:lnSpc>
              <a:spcBef>
                <a:spcPts val="0"/>
              </a:spcBef>
              <a:spcAft>
                <a:spcPts val="1200"/>
              </a:spcAft>
              <a:buFont typeface="Arial" panose="020B0604020202020204" pitchFamily="34" charset="0"/>
              <a:buChar char="•"/>
            </a:pPr>
            <a:r>
              <a:rPr lang="en-US" sz="1800" dirty="0" smtClean="0"/>
              <a:t>Elementary School Example:</a:t>
            </a:r>
          </a:p>
          <a:p>
            <a:pPr marL="457200" indent="-457200">
              <a:lnSpc>
                <a:spcPct val="100000"/>
              </a:lnSpc>
              <a:spcBef>
                <a:spcPts val="0"/>
              </a:spcBef>
              <a:spcAft>
                <a:spcPts val="1200"/>
              </a:spcAft>
              <a:buFont typeface="Arial" panose="020B0604020202020204" pitchFamily="34" charset="0"/>
              <a:buChar char="•"/>
            </a:pPr>
            <a:endParaRPr lang="en-US" sz="1800" dirty="0" smtClean="0"/>
          </a:p>
          <a:p>
            <a:pPr marL="457200" indent="-457200">
              <a:lnSpc>
                <a:spcPct val="100000"/>
              </a:lnSpc>
              <a:spcBef>
                <a:spcPts val="0"/>
              </a:spcBef>
              <a:spcAft>
                <a:spcPts val="1200"/>
              </a:spcAft>
              <a:buFont typeface="Arial" panose="020B0604020202020204" pitchFamily="34" charset="0"/>
              <a:buChar char="•"/>
            </a:pPr>
            <a:endParaRPr lang="en-US" sz="1800" dirty="0" smtClean="0"/>
          </a:p>
          <a:p>
            <a:pPr marL="457200" indent="-457200">
              <a:lnSpc>
                <a:spcPct val="100000"/>
              </a:lnSpc>
              <a:spcBef>
                <a:spcPts val="0"/>
              </a:spcBef>
              <a:spcAft>
                <a:spcPts val="1200"/>
              </a:spcAft>
              <a:buFont typeface="Arial" panose="020B0604020202020204" pitchFamily="34" charset="0"/>
              <a:buChar char="•"/>
            </a:pPr>
            <a:endParaRPr lang="en-US" sz="1400" dirty="0" smtClean="0"/>
          </a:p>
          <a:p>
            <a:pPr marL="457200" indent="-457200">
              <a:lnSpc>
                <a:spcPct val="100000"/>
              </a:lnSpc>
              <a:spcBef>
                <a:spcPts val="0"/>
              </a:spcBef>
              <a:spcAft>
                <a:spcPts val="1200"/>
              </a:spcAft>
              <a:buFont typeface="Arial" panose="020B0604020202020204" pitchFamily="34" charset="0"/>
              <a:buChar char="•"/>
            </a:pPr>
            <a:r>
              <a:rPr lang="en-US" sz="1800" dirty="0" smtClean="0"/>
              <a:t>High School Example:</a:t>
            </a:r>
            <a:endParaRPr lang="en-US" sz="1800" dirty="0"/>
          </a:p>
        </p:txBody>
      </p:sp>
      <p:graphicFrame>
        <p:nvGraphicFramePr>
          <p:cNvPr id="5" name="Table 4" descr="This slide demonstrates how each sub-indicator and indicator are combined to determine the total points earned for each school, providing examples for an elementary "/>
          <p:cNvGraphicFramePr>
            <a:graphicFrameLocks noGrp="1"/>
          </p:cNvGraphicFramePr>
          <p:nvPr>
            <p:extLst>
              <p:ext uri="{D42A27DB-BD31-4B8C-83A1-F6EECF244321}">
                <p14:modId xmlns:p14="http://schemas.microsoft.com/office/powerpoint/2010/main" val="2229563855"/>
              </p:ext>
            </p:extLst>
          </p:nvPr>
        </p:nvGraphicFramePr>
        <p:xfrm>
          <a:off x="2184400" y="3524364"/>
          <a:ext cx="7823200" cy="1019175"/>
        </p:xfrm>
        <a:graphic>
          <a:graphicData uri="http://schemas.openxmlformats.org/drawingml/2006/table">
            <a:tbl>
              <a:tblPr firstRow="1"/>
              <a:tblGrid>
                <a:gridCol w="711200"/>
                <a:gridCol w="711200"/>
                <a:gridCol w="711200"/>
                <a:gridCol w="711200"/>
                <a:gridCol w="711200"/>
                <a:gridCol w="711200"/>
                <a:gridCol w="711200"/>
                <a:gridCol w="711200"/>
                <a:gridCol w="711200"/>
                <a:gridCol w="711200"/>
                <a:gridCol w="711200"/>
              </a:tblGrid>
              <a:tr h="209550">
                <a:tc gridSpan="2">
                  <a:txBody>
                    <a:bodyPr/>
                    <a:lstStyle/>
                    <a:p>
                      <a:pPr algn="ctr" fontAlgn="ctr"/>
                      <a:r>
                        <a:rPr lang="en-US" sz="1200" b="0" i="0" u="none" strike="noStrike" dirty="0">
                          <a:solidFill>
                            <a:srgbClr val="000000"/>
                          </a:solidFill>
                          <a:effectLst/>
                          <a:latin typeface="Calibri" panose="020F0502020204030204" pitchFamily="34" charset="0"/>
                        </a:rPr>
                        <a:t>Achievement</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200" b="0" i="0" u="none" strike="noStrike">
                          <a:solidFill>
                            <a:srgbClr val="000000"/>
                          </a:solidFill>
                          <a:effectLst/>
                          <a:latin typeface="Calibri" panose="020F0502020204030204" pitchFamily="34" charset="0"/>
                        </a:rPr>
                        <a:t>Growth</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200" b="0" i="0" u="none" strike="noStrike">
                          <a:solidFill>
                            <a:srgbClr val="000000"/>
                          </a:solidFill>
                          <a:effectLst/>
                          <a:latin typeface="Calibri" panose="020F0502020204030204" pitchFamily="34" charset="0"/>
                        </a:rPr>
                        <a:t>SQSS</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200" b="0" i="0" u="none" strike="noStrike">
                          <a:solidFill>
                            <a:srgbClr val="000000"/>
                          </a:solidFill>
                          <a:effectLst/>
                          <a:latin typeface="Calibri" panose="020F0502020204030204" pitchFamily="34" charset="0"/>
                        </a:rPr>
                        <a:t>Graduation</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ctr"/>
                      <a:r>
                        <a:rPr lang="en-US" sz="1200" b="0" i="0" u="none" strike="noStrike">
                          <a:solidFill>
                            <a:srgbClr val="000000"/>
                          </a:solidFill>
                          <a:effectLst/>
                          <a:latin typeface="Calibri" panose="020F0502020204030204" pitchFamily="34" charset="0"/>
                        </a:rPr>
                        <a:t>Total</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600075">
                <a:tc>
                  <a:txBody>
                    <a:bodyPr/>
                    <a:lstStyle/>
                    <a:p>
                      <a:pPr algn="ctr" fontAlgn="ctr"/>
                      <a:r>
                        <a:rPr lang="en-US" sz="1200" b="0" i="0" u="none" strike="noStrike">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 Points Earned</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550">
                <a:tc>
                  <a:txBody>
                    <a:bodyPr/>
                    <a:lstStyle/>
                    <a:p>
                      <a:pPr algn="ctr" fontAlgn="ctr"/>
                      <a:r>
                        <a:rPr lang="en-US" sz="1200" b="0" i="0" u="none" strike="noStrike">
                          <a:solidFill>
                            <a:srgbClr val="000000"/>
                          </a:solidFill>
                          <a:effectLst/>
                          <a:latin typeface="Calibri" panose="020F0502020204030204" pitchFamily="34" charset="0"/>
                        </a:rPr>
                        <a:t>8.2</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23.3</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30.0</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60.0</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8.0</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16.7</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12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808080"/>
                    </a:solidFill>
                  </a:tcPr>
                </a:tc>
                <a:tc>
                  <a:txBody>
                    <a:bodyPr/>
                    <a:lstStyle/>
                    <a:p>
                      <a:pPr algn="ctr" fontAlgn="ctr"/>
                      <a:r>
                        <a:rPr lang="en-US" sz="1200" b="0" i="0" u="none" strike="noStrike">
                          <a:solidFill>
                            <a:srgbClr val="000000"/>
                          </a:solidFill>
                          <a:effectLst/>
                          <a:latin typeface="Calibri" panose="020F0502020204030204" pitchFamily="34" charset="0"/>
                        </a:rPr>
                        <a:t>46.2</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rPr>
                        <a:t>46.2%</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graphicFrame>
        <p:nvGraphicFramePr>
          <p:cNvPr id="7" name="Table 6" descr="This slide demonstrates how each sub-indicator and indicator are combined to determine the total points earned for each school, providing examples for a high school.&#10;"/>
          <p:cNvGraphicFramePr>
            <a:graphicFrameLocks noGrp="1"/>
          </p:cNvGraphicFramePr>
          <p:nvPr>
            <p:extLst>
              <p:ext uri="{D42A27DB-BD31-4B8C-83A1-F6EECF244321}">
                <p14:modId xmlns:p14="http://schemas.microsoft.com/office/powerpoint/2010/main" val="1221706013"/>
              </p:ext>
            </p:extLst>
          </p:nvPr>
        </p:nvGraphicFramePr>
        <p:xfrm>
          <a:off x="2184400" y="5140892"/>
          <a:ext cx="7823200" cy="1019175"/>
        </p:xfrm>
        <a:graphic>
          <a:graphicData uri="http://schemas.openxmlformats.org/drawingml/2006/table">
            <a:tbl>
              <a:tblPr firstRow="1"/>
              <a:tblGrid>
                <a:gridCol w="711200"/>
                <a:gridCol w="711200"/>
                <a:gridCol w="711200"/>
                <a:gridCol w="711200"/>
                <a:gridCol w="711200"/>
                <a:gridCol w="711200"/>
                <a:gridCol w="711200"/>
                <a:gridCol w="711200"/>
                <a:gridCol w="711200"/>
                <a:gridCol w="711200"/>
                <a:gridCol w="711200"/>
              </a:tblGrid>
              <a:tr h="209550">
                <a:tc gridSpan="2">
                  <a:txBody>
                    <a:bodyPr/>
                    <a:lstStyle/>
                    <a:p>
                      <a:pPr algn="ctr" fontAlgn="ctr"/>
                      <a:r>
                        <a:rPr lang="en-US" sz="1200" b="0" i="0" u="none" strike="noStrike" dirty="0">
                          <a:solidFill>
                            <a:srgbClr val="000000"/>
                          </a:solidFill>
                          <a:effectLst/>
                          <a:latin typeface="Calibri" panose="020F0502020204030204" pitchFamily="34" charset="0"/>
                        </a:rPr>
                        <a:t>Achievement</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200" b="0" i="0" u="none" strike="noStrike">
                          <a:solidFill>
                            <a:srgbClr val="000000"/>
                          </a:solidFill>
                          <a:effectLst/>
                          <a:latin typeface="Calibri" panose="020F0502020204030204" pitchFamily="34" charset="0"/>
                        </a:rPr>
                        <a:t>Growth</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200" b="0" i="0" u="none" strike="noStrike">
                          <a:solidFill>
                            <a:srgbClr val="000000"/>
                          </a:solidFill>
                          <a:effectLst/>
                          <a:latin typeface="Calibri" panose="020F0502020204030204" pitchFamily="34" charset="0"/>
                        </a:rPr>
                        <a:t>SQSS</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200" b="0" i="0" u="none" strike="noStrike" dirty="0">
                          <a:solidFill>
                            <a:srgbClr val="000000"/>
                          </a:solidFill>
                          <a:effectLst/>
                          <a:latin typeface="Calibri" panose="020F0502020204030204" pitchFamily="34" charset="0"/>
                        </a:rPr>
                        <a:t>Graduation</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3">
                  <a:txBody>
                    <a:bodyPr/>
                    <a:lstStyle/>
                    <a:p>
                      <a:pPr algn="ctr" fontAlgn="ctr"/>
                      <a:r>
                        <a:rPr lang="en-US" sz="1200" b="0" i="0" u="none" strike="noStrike">
                          <a:solidFill>
                            <a:srgbClr val="000000"/>
                          </a:solidFill>
                          <a:effectLst/>
                          <a:latin typeface="Calibri" panose="020F0502020204030204" pitchFamily="34" charset="0"/>
                        </a:rPr>
                        <a:t>Total</a:t>
                      </a:r>
                    </a:p>
                  </a:txBody>
                  <a:tcPr marL="9525" marR="9525" marT="9525"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600075">
                <a:tc>
                  <a:txBody>
                    <a:bodyPr/>
                    <a:lstStyle/>
                    <a:p>
                      <a:pPr algn="ctr" fontAlgn="ctr"/>
                      <a:r>
                        <a:rPr lang="en-US" sz="1200" b="0" i="0" u="none" strike="noStrike" dirty="0">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Earned</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Weighted Points Eligible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 Points Earned</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550">
                <a:tc>
                  <a:txBody>
                    <a:bodyPr/>
                    <a:lstStyle/>
                    <a:p>
                      <a:pPr algn="ctr" fontAlgn="ctr"/>
                      <a:r>
                        <a:rPr lang="en-US" sz="1200" b="0" i="0" u="none" strike="noStrike">
                          <a:solidFill>
                            <a:srgbClr val="000000"/>
                          </a:solidFill>
                          <a:effectLst/>
                          <a:latin typeface="Calibri" panose="020F0502020204030204" pitchFamily="34" charset="0"/>
                        </a:rPr>
                        <a:t>5</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20</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12.5</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25.0</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3.8</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15.0</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21.3</a:t>
                      </a:r>
                    </a:p>
                  </a:txBody>
                  <a:tcPr marL="9525" marR="9525" marT="9525"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Calibri" panose="020F0502020204030204" pitchFamily="34" charset="0"/>
                        </a:rPr>
                        <a:t>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Calibri" panose="020F0502020204030204" pitchFamily="34" charset="0"/>
                        </a:rPr>
                        <a:t>35.5%</a:t>
                      </a:r>
                    </a:p>
                  </a:txBody>
                  <a:tcPr marL="9525" marR="9525" marT="9525"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095655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latin typeface="Trebuchet MS" panose="020B0603020202020204" pitchFamily="34" charset="0"/>
              </a:rPr>
              <a:t>AEC as CS – Lowest 5%</a:t>
            </a:r>
            <a:endParaRPr lang="en-US"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37822352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AEC </a:t>
            </a:r>
            <a:r>
              <a:rPr lang="en-US" dirty="0" smtClean="0">
                <a:latin typeface="Trebuchet MS" panose="020B0603020202020204" pitchFamily="34" charset="0"/>
              </a:rPr>
              <a:t>Indicators for CS-Lowest 5%</a:t>
            </a:r>
            <a:endParaRPr lang="en-US" dirty="0">
              <a:latin typeface="Trebuchet MS" panose="020B0603020202020204" pitchFamily="34" charset="0"/>
            </a:endParaRP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smtClean="0"/>
              <a:t>1 AEC ~ representative proportion of the Title I schools</a:t>
            </a:r>
          </a:p>
          <a:p>
            <a:pPr marL="457200" indent="-457200">
              <a:lnSpc>
                <a:spcPct val="100000"/>
              </a:lnSpc>
              <a:spcBef>
                <a:spcPts val="0"/>
              </a:spcBef>
              <a:spcAft>
                <a:spcPts val="1200"/>
              </a:spcAft>
              <a:buFont typeface="Arial" panose="020B0604020202020204" pitchFamily="34" charset="0"/>
              <a:buChar char="•"/>
            </a:pPr>
            <a:r>
              <a:rPr lang="en-US" sz="2000" dirty="0" smtClean="0"/>
              <a:t>Use the same indicators and the same identification criteria and process as traditional school in calculating total percentage points earned</a:t>
            </a:r>
          </a:p>
          <a:p>
            <a:pPr marL="457200" indent="-457200">
              <a:lnSpc>
                <a:spcPct val="100000"/>
              </a:lnSpc>
              <a:spcBef>
                <a:spcPts val="0"/>
              </a:spcBef>
              <a:spcAft>
                <a:spcPts val="1200"/>
              </a:spcAft>
              <a:buFont typeface="Arial" panose="020B0604020202020204" pitchFamily="34" charset="0"/>
              <a:buChar char="•"/>
            </a:pPr>
            <a:r>
              <a:rPr lang="en-US" sz="2000" dirty="0" smtClean="0"/>
              <a:t>If </a:t>
            </a:r>
            <a:r>
              <a:rPr lang="en-US" sz="2000" dirty="0"/>
              <a:t>the total percentage of points earned using the overall indicators does not adequately differentiate the performance of the lowest performing Title I AEC, attendance and truancy data will also be used</a:t>
            </a:r>
          </a:p>
          <a:p>
            <a:pPr marL="1143000" lvl="1" indent="-457200">
              <a:lnSpc>
                <a:spcPct val="100000"/>
              </a:lnSpc>
              <a:spcBef>
                <a:spcPts val="0"/>
              </a:spcBef>
              <a:spcAft>
                <a:spcPts val="1200"/>
              </a:spcAft>
            </a:pPr>
            <a:r>
              <a:rPr lang="en-US" sz="1600" dirty="0"/>
              <a:t>Attendance Rate = Total student days attended divided by the total student days possible</a:t>
            </a:r>
          </a:p>
          <a:p>
            <a:pPr marL="1143000" lvl="1" indent="-457200">
              <a:lnSpc>
                <a:spcPct val="100000"/>
              </a:lnSpc>
              <a:spcBef>
                <a:spcPts val="0"/>
              </a:spcBef>
              <a:spcAft>
                <a:spcPts val="1200"/>
              </a:spcAft>
            </a:pPr>
            <a:r>
              <a:rPr lang="en-US" sz="1600" dirty="0"/>
              <a:t>Truancy Rate = Total student days unexcused divided by the total student days </a:t>
            </a:r>
            <a:r>
              <a:rPr lang="en-US" sz="1600" dirty="0" smtClean="0"/>
              <a:t>possible</a:t>
            </a:r>
          </a:p>
          <a:p>
            <a:pPr marL="457200" indent="-457200">
              <a:lnSpc>
                <a:spcPct val="100000"/>
              </a:lnSpc>
              <a:spcBef>
                <a:spcPts val="0"/>
              </a:spcBef>
              <a:spcAft>
                <a:spcPts val="1200"/>
              </a:spcAft>
              <a:buFont typeface="Arial" panose="020B0604020202020204" pitchFamily="34" charset="0"/>
              <a:buChar char="•"/>
            </a:pPr>
            <a:r>
              <a:rPr lang="en-US" sz="2000" dirty="0" smtClean="0"/>
              <a:t>Example:</a:t>
            </a:r>
            <a:endParaRPr lang="en-US" sz="2000" dirty="0"/>
          </a:p>
        </p:txBody>
      </p:sp>
      <p:graphicFrame>
        <p:nvGraphicFramePr>
          <p:cNvPr id="5" name="Table 4" descr="This slide provides information on the additional indicators used to identify one AEC for CS – Lowest 5%, if the overall summative score does not adequately differentiate the performance of the lowest performing Title I AEC.&#10;"/>
          <p:cNvGraphicFramePr>
            <a:graphicFrameLocks noGrp="1"/>
          </p:cNvGraphicFramePr>
          <p:nvPr>
            <p:extLst>
              <p:ext uri="{D42A27DB-BD31-4B8C-83A1-F6EECF244321}">
                <p14:modId xmlns:p14="http://schemas.microsoft.com/office/powerpoint/2010/main" val="3038440142"/>
              </p:ext>
            </p:extLst>
          </p:nvPr>
        </p:nvGraphicFramePr>
        <p:xfrm>
          <a:off x="2862991" y="4621099"/>
          <a:ext cx="6299200" cy="1666875"/>
        </p:xfrm>
        <a:graphic>
          <a:graphicData uri="http://schemas.openxmlformats.org/drawingml/2006/table">
            <a:tbl>
              <a:tblPr firstRow="1"/>
              <a:tblGrid>
                <a:gridCol w="1003300"/>
                <a:gridCol w="1765300"/>
                <a:gridCol w="1765300"/>
                <a:gridCol w="1765300"/>
              </a:tblGrid>
              <a:tr h="666750">
                <a:tc>
                  <a:txBody>
                    <a:bodyPr/>
                    <a:lstStyle/>
                    <a:p>
                      <a:pPr algn="ctr" fontAlgn="ctr"/>
                      <a:r>
                        <a:rPr lang="en-US" sz="2000" b="0" i="0" u="none" strike="noStrike" dirty="0">
                          <a:solidFill>
                            <a:srgbClr val="000000"/>
                          </a:solidFill>
                          <a:effectLst/>
                          <a:latin typeface="Calibri" panose="020F0502020204030204" pitchFamily="34" charset="0"/>
                        </a:rPr>
                        <a:t>School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Total % Points Earned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dirty="0">
                          <a:solidFill>
                            <a:srgbClr val="000000"/>
                          </a:solidFill>
                          <a:effectLst/>
                          <a:latin typeface="Calibri" panose="020F0502020204030204" pitchFamily="34" charset="0"/>
                        </a:rPr>
                        <a:t>Attendance Rate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Truancy Rate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ctr" fontAlgn="b"/>
                      <a:r>
                        <a:rPr lang="en-US" sz="2000" b="0" i="0" u="none" strike="noStrike">
                          <a:solidFill>
                            <a:srgbClr val="000000"/>
                          </a:solidFill>
                          <a:effectLst/>
                          <a:latin typeface="Calibri" panose="020F0502020204030204" pitchFamily="34" charset="0"/>
                        </a:rPr>
                        <a:t>School 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25.0%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effectLst/>
                          <a:latin typeface="Calibri" panose="020F0502020204030204" pitchFamily="34" charset="0"/>
                        </a:rPr>
                        <a:t>68.2%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Calibri" panose="020F0502020204030204" pitchFamily="34" charset="0"/>
                        </a:rPr>
                        <a:t>21.7%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ctr" fontAlgn="b"/>
                      <a:r>
                        <a:rPr lang="en-US" sz="2000" b="0" i="0" u="none" strike="noStrike">
                          <a:solidFill>
                            <a:srgbClr val="000000"/>
                          </a:solidFill>
                          <a:effectLst/>
                          <a:latin typeface="Calibri" panose="020F0502020204030204" pitchFamily="34" charset="0"/>
                        </a:rPr>
                        <a:t>School 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25.0%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effectLst/>
                          <a:latin typeface="Calibri" panose="020F0502020204030204" pitchFamily="34" charset="0"/>
                        </a:rPr>
                        <a:t>72.4%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effectLst/>
                          <a:latin typeface="Calibri" panose="020F0502020204030204" pitchFamily="34" charset="0"/>
                        </a:rPr>
                        <a:t>15.8%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75">
                <a:tc>
                  <a:txBody>
                    <a:bodyPr/>
                    <a:lstStyle/>
                    <a:p>
                      <a:pPr algn="ctr" fontAlgn="b"/>
                      <a:r>
                        <a:rPr lang="en-US" sz="2000" b="0" i="0" u="none" strike="noStrike">
                          <a:solidFill>
                            <a:srgbClr val="000000"/>
                          </a:solidFill>
                          <a:effectLst/>
                          <a:latin typeface="Calibri" panose="020F0502020204030204" pitchFamily="34" charset="0"/>
                        </a:rPr>
                        <a:t>School 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2000" b="0" i="0" u="none" strike="noStrike">
                          <a:solidFill>
                            <a:srgbClr val="000000"/>
                          </a:solidFill>
                          <a:effectLst/>
                          <a:latin typeface="Calibri" panose="020F0502020204030204" pitchFamily="34" charset="0"/>
                        </a:rPr>
                        <a:t>26.2%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2000" b="0" i="0" u="none" strike="noStrike">
                          <a:solidFill>
                            <a:srgbClr val="000000"/>
                          </a:solidFill>
                          <a:effectLst/>
                          <a:latin typeface="Calibri" panose="020F0502020204030204" pitchFamily="34" charset="0"/>
                        </a:rPr>
                        <a:t>58.9%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2000" b="0" i="0" u="none" strike="noStrike" dirty="0">
                          <a:solidFill>
                            <a:srgbClr val="000000"/>
                          </a:solidFill>
                          <a:effectLst/>
                          <a:latin typeface="Calibri" panose="020F0502020204030204" pitchFamily="34" charset="0"/>
                        </a:rPr>
                        <a:t>20.1%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bl>
          </a:graphicData>
        </a:graphic>
      </p:graphicFrame>
      <p:sp>
        <p:nvSpPr>
          <p:cNvPr id="6" name="Rectangle 5"/>
          <p:cNvSpPr/>
          <p:nvPr/>
        </p:nvSpPr>
        <p:spPr>
          <a:xfrm>
            <a:off x="5502729" y="5208813"/>
            <a:ext cx="3820885" cy="48985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9411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bg1"/>
                </a:solidFill>
                <a:latin typeface="Trebuchet MS" panose="020B0603020202020204" pitchFamily="34" charset="0"/>
              </a:rPr>
              <a:t>K-2 </a:t>
            </a:r>
            <a:r>
              <a:rPr lang="en-US" dirty="0" smtClean="0">
                <a:solidFill>
                  <a:schemeClr val="bg1"/>
                </a:solidFill>
                <a:latin typeface="Trebuchet MS" panose="020B0603020202020204" pitchFamily="34" charset="0"/>
              </a:rPr>
              <a:t>School as CS – Lowest 5%</a:t>
            </a:r>
            <a:endParaRPr lang="en-US"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16073903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Academic Achievement</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Percent of students with a significant reading deficiency (SRD)</a:t>
            </a:r>
          </a:p>
          <a:p>
            <a:pPr marL="1143000" lvl="1" indent="-457200">
              <a:lnSpc>
                <a:spcPct val="100000"/>
              </a:lnSpc>
              <a:spcBef>
                <a:spcPts val="0"/>
              </a:spcBef>
              <a:spcAft>
                <a:spcPts val="1200"/>
              </a:spcAft>
            </a:pPr>
            <a:r>
              <a:rPr lang="en-US" sz="1600" dirty="0"/>
              <a:t>READ Act</a:t>
            </a:r>
          </a:p>
          <a:p>
            <a:pPr marL="1600200" lvl="2" indent="-457200">
              <a:lnSpc>
                <a:spcPct val="100000"/>
              </a:lnSpc>
              <a:spcBef>
                <a:spcPts val="0"/>
              </a:spcBef>
              <a:spcAft>
                <a:spcPts val="1200"/>
              </a:spcAft>
            </a:pPr>
            <a:r>
              <a:rPr lang="en-US" sz="1400" dirty="0"/>
              <a:t>2016, 2017, and 2018 data included in the 3-year </a:t>
            </a:r>
            <a:r>
              <a:rPr lang="en-US" sz="1400" dirty="0" smtClean="0"/>
              <a:t>aggregates</a:t>
            </a:r>
            <a:endParaRPr lang="en-US" sz="1400" dirty="0"/>
          </a:p>
        </p:txBody>
      </p:sp>
    </p:spTree>
    <p:extLst>
      <p:ext uri="{BB962C8B-B14F-4D97-AF65-F5344CB8AC3E}">
        <p14:creationId xmlns:p14="http://schemas.microsoft.com/office/powerpoint/2010/main" val="39131705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Percent SRD Cut Scores</a:t>
            </a:r>
          </a:p>
        </p:txBody>
      </p:sp>
      <p:graphicFrame>
        <p:nvGraphicFramePr>
          <p:cNvPr id="5" name="Content Placeholder 4" descr="This slide shows the cut scores used for determining the % SRD sub-indicator ratings.&#10;"/>
          <p:cNvGraphicFramePr>
            <a:graphicFrameLocks noGrp="1"/>
          </p:cNvGraphicFramePr>
          <p:nvPr>
            <p:ph idx="1"/>
            <p:extLst>
              <p:ext uri="{D42A27DB-BD31-4B8C-83A1-F6EECF244321}">
                <p14:modId xmlns:p14="http://schemas.microsoft.com/office/powerpoint/2010/main" val="3791602180"/>
              </p:ext>
            </p:extLst>
          </p:nvPr>
        </p:nvGraphicFramePr>
        <p:xfrm>
          <a:off x="4256943" y="2804954"/>
          <a:ext cx="3678115" cy="1668780"/>
        </p:xfrm>
        <a:graphic>
          <a:graphicData uri="http://schemas.openxmlformats.org/drawingml/2006/table">
            <a:tbl>
              <a:tblPr firstRow="1"/>
              <a:tblGrid>
                <a:gridCol w="1768929">
                  <a:extLst>
                    <a:ext uri="{9D8B030D-6E8A-4147-A177-3AD203B41FA5}">
                      <a16:colId xmlns="" xmlns:a16="http://schemas.microsoft.com/office/drawing/2014/main" val="2843638205"/>
                    </a:ext>
                  </a:extLst>
                </a:gridCol>
                <a:gridCol w="1909186">
                  <a:extLst>
                    <a:ext uri="{9D8B030D-6E8A-4147-A177-3AD203B41FA5}">
                      <a16:colId xmlns="" xmlns:a16="http://schemas.microsoft.com/office/drawing/2014/main" val="3850610109"/>
                    </a:ext>
                  </a:extLst>
                </a:gridCol>
              </a:tblGrid>
              <a:tr h="342900">
                <a:tc>
                  <a:txBody>
                    <a:bodyPr/>
                    <a:lstStyle/>
                    <a:p>
                      <a:pPr algn="l" fontAlgn="b"/>
                      <a:r>
                        <a:rPr lang="en-US" sz="2000" b="0" i="0" u="none" strike="noStrike">
                          <a:solidFill>
                            <a:srgbClr val="000000"/>
                          </a:solidFill>
                          <a:effectLst/>
                          <a:latin typeface="Calibri" panose="020F0502020204030204" pitchFamily="34" charset="0"/>
                        </a:rPr>
                        <a:t>Percent</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Rating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016236898"/>
                  </a:ext>
                </a:extLst>
              </a:tr>
              <a:tr h="335280">
                <a:tc>
                  <a:txBody>
                    <a:bodyPr/>
                    <a:lstStyle/>
                    <a:p>
                      <a:pPr algn="l" fontAlgn="b"/>
                      <a:r>
                        <a:rPr lang="en-US" sz="2000" b="0" i="0" u="none" strike="noStrike">
                          <a:solidFill>
                            <a:srgbClr val="000000"/>
                          </a:solidFill>
                          <a:effectLst/>
                          <a:latin typeface="Calibri" panose="020F0502020204030204" pitchFamily="34" charset="0"/>
                        </a:rPr>
                        <a:t>Above 24.8</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71252060"/>
                  </a:ext>
                </a:extLst>
              </a:tr>
              <a:tr h="327660">
                <a:tc>
                  <a:txBody>
                    <a:bodyPr/>
                    <a:lstStyle/>
                    <a:p>
                      <a:pPr algn="l" fontAlgn="b"/>
                      <a:r>
                        <a:rPr lang="en-US" sz="2000" b="0" i="0" u="none" strike="noStrike">
                          <a:solidFill>
                            <a:srgbClr val="000000"/>
                          </a:solidFill>
                          <a:effectLst/>
                          <a:latin typeface="Calibri" panose="020F0502020204030204" pitchFamily="34" charset="0"/>
                        </a:rPr>
                        <a:t>13.5 to 24.8</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378196797"/>
                  </a:ext>
                </a:extLst>
              </a:tr>
              <a:tr h="327660">
                <a:tc>
                  <a:txBody>
                    <a:bodyPr/>
                    <a:lstStyle/>
                    <a:p>
                      <a:pPr algn="l" fontAlgn="b"/>
                      <a:r>
                        <a:rPr lang="en-US" sz="2000" b="0" i="0" u="none" strike="noStrike">
                          <a:solidFill>
                            <a:srgbClr val="000000"/>
                          </a:solidFill>
                          <a:effectLst/>
                          <a:latin typeface="Calibri" panose="020F0502020204030204" pitchFamily="34" charset="0"/>
                        </a:rPr>
                        <a:t>5.9 to 13.4</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24073215"/>
                  </a:ext>
                </a:extLst>
              </a:tr>
              <a:tr h="335280">
                <a:tc>
                  <a:txBody>
                    <a:bodyPr/>
                    <a:lstStyle/>
                    <a:p>
                      <a:pPr algn="l" fontAlgn="b"/>
                      <a:r>
                        <a:rPr lang="en-US" sz="2000" b="0" i="0" u="none" strike="noStrike">
                          <a:solidFill>
                            <a:srgbClr val="000000"/>
                          </a:solidFill>
                          <a:effectLst/>
                          <a:latin typeface="Calibri" panose="020F0502020204030204" pitchFamily="34" charset="0"/>
                        </a:rPr>
                        <a:t>5.8 or below</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406612309"/>
                  </a:ext>
                </a:extLst>
              </a:tr>
            </a:tbl>
          </a:graphicData>
        </a:graphic>
      </p:graphicFrame>
    </p:spTree>
    <p:extLst>
      <p:ext uri="{BB962C8B-B14F-4D97-AF65-F5344CB8AC3E}">
        <p14:creationId xmlns:p14="http://schemas.microsoft.com/office/powerpoint/2010/main" val="8862535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Growth</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Percent change of students identified with a significant reading deficiency (SRD)</a:t>
            </a:r>
          </a:p>
          <a:p>
            <a:pPr marL="1143000" lvl="1" indent="-457200">
              <a:lnSpc>
                <a:spcPct val="100000"/>
              </a:lnSpc>
              <a:spcBef>
                <a:spcPts val="0"/>
              </a:spcBef>
              <a:spcAft>
                <a:spcPts val="1200"/>
              </a:spcAft>
            </a:pPr>
            <a:r>
              <a:rPr lang="en-US" sz="1600" dirty="0"/>
              <a:t>Of the students identified with an SRD the prior year, the percent of students no longer identified with an SRD the following year</a:t>
            </a:r>
          </a:p>
          <a:p>
            <a:pPr marL="1143000" lvl="1" indent="-457200">
              <a:lnSpc>
                <a:spcPct val="100000"/>
              </a:lnSpc>
              <a:spcBef>
                <a:spcPts val="0"/>
              </a:spcBef>
              <a:spcAft>
                <a:spcPts val="1200"/>
              </a:spcAft>
            </a:pPr>
            <a:r>
              <a:rPr lang="en-US" sz="1600" dirty="0"/>
              <a:t>READ Act</a:t>
            </a:r>
          </a:p>
          <a:p>
            <a:pPr marL="1600200" lvl="2" indent="-457200">
              <a:lnSpc>
                <a:spcPct val="100000"/>
              </a:lnSpc>
              <a:spcBef>
                <a:spcPts val="0"/>
              </a:spcBef>
              <a:spcAft>
                <a:spcPts val="1200"/>
              </a:spcAft>
            </a:pPr>
            <a:r>
              <a:rPr lang="en-US" sz="1400" dirty="0"/>
              <a:t>2016, 2017, and 2018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ELP Growth: Median growth percentiles on English language proficiency assessment</a:t>
            </a:r>
          </a:p>
          <a:p>
            <a:pPr marL="1143000" lvl="1" indent="-457200">
              <a:lnSpc>
                <a:spcPct val="100000"/>
              </a:lnSpc>
              <a:spcBef>
                <a:spcPts val="0"/>
              </a:spcBef>
              <a:spcAft>
                <a:spcPts val="1200"/>
              </a:spcAft>
            </a:pPr>
            <a:r>
              <a:rPr lang="en-US" sz="1600" dirty="0"/>
              <a:t>2018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ELP Growth to Standard: Percent on track to achieve English language proficiency</a:t>
            </a:r>
          </a:p>
          <a:p>
            <a:pPr marL="1143000" lvl="1" indent="-457200">
              <a:lnSpc>
                <a:spcPct val="100000"/>
              </a:lnSpc>
              <a:spcBef>
                <a:spcPts val="0"/>
              </a:spcBef>
              <a:spcAft>
                <a:spcPts val="1200"/>
              </a:spcAft>
            </a:pPr>
            <a:r>
              <a:rPr lang="en-US" sz="1600" dirty="0"/>
              <a:t>2018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Weighting across sub-indicators</a:t>
            </a:r>
          </a:p>
          <a:p>
            <a:pPr marL="1143000" lvl="1" indent="-457200">
              <a:lnSpc>
                <a:spcPct val="100000"/>
              </a:lnSpc>
              <a:spcBef>
                <a:spcPts val="0"/>
              </a:spcBef>
              <a:spcAft>
                <a:spcPts val="1200"/>
              </a:spcAft>
            </a:pPr>
            <a:r>
              <a:rPr lang="en-US" sz="1600" dirty="0"/>
              <a:t>Percent change in SRD = 75%</a:t>
            </a:r>
          </a:p>
          <a:p>
            <a:pPr marL="1143000" lvl="1" indent="-457200">
              <a:lnSpc>
                <a:spcPct val="100000"/>
              </a:lnSpc>
              <a:spcBef>
                <a:spcPts val="0"/>
              </a:spcBef>
              <a:spcAft>
                <a:spcPts val="1200"/>
              </a:spcAft>
            </a:pPr>
            <a:r>
              <a:rPr lang="en-US" sz="1600" dirty="0"/>
              <a:t>ELP growth = 12.5%</a:t>
            </a:r>
          </a:p>
          <a:p>
            <a:pPr marL="1143000" lvl="1" indent="-457200">
              <a:lnSpc>
                <a:spcPct val="100000"/>
              </a:lnSpc>
              <a:spcBef>
                <a:spcPts val="0"/>
              </a:spcBef>
              <a:spcAft>
                <a:spcPts val="1200"/>
              </a:spcAft>
            </a:pPr>
            <a:r>
              <a:rPr lang="en-US" sz="1600" dirty="0"/>
              <a:t>ELP growth to standard = 12.5%</a:t>
            </a:r>
          </a:p>
          <a:p>
            <a:pPr marL="457200" indent="-457200">
              <a:lnSpc>
                <a:spcPct val="100000"/>
              </a:lnSpc>
              <a:spcBef>
                <a:spcPts val="0"/>
              </a:spcBef>
              <a:spcAft>
                <a:spcPts val="1200"/>
              </a:spcAft>
              <a:buFont typeface="Arial" panose="020B0604020202020204" pitchFamily="34" charset="0"/>
              <a:buChar char="•"/>
            </a:pPr>
            <a:endParaRPr lang="en-US" sz="2000" dirty="0"/>
          </a:p>
          <a:p>
            <a:pPr marL="457200" indent="-457200">
              <a:lnSpc>
                <a:spcPct val="100000"/>
              </a:lnSpc>
              <a:spcBef>
                <a:spcPts val="0"/>
              </a:spcBef>
              <a:spcAft>
                <a:spcPts val="12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19852736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Percent Change in SRD Cut Scores</a:t>
            </a:r>
          </a:p>
        </p:txBody>
      </p:sp>
      <p:graphicFrame>
        <p:nvGraphicFramePr>
          <p:cNvPr id="5" name="Content Placeholder 4" descr="This slide shows the cut scores used for determining the % change in SRD sub-indicator ratings.&#10;"/>
          <p:cNvGraphicFramePr>
            <a:graphicFrameLocks noGrp="1"/>
          </p:cNvGraphicFramePr>
          <p:nvPr>
            <p:ph idx="1"/>
            <p:extLst>
              <p:ext uri="{D42A27DB-BD31-4B8C-83A1-F6EECF244321}">
                <p14:modId xmlns:p14="http://schemas.microsoft.com/office/powerpoint/2010/main" val="1270264931"/>
              </p:ext>
            </p:extLst>
          </p:nvPr>
        </p:nvGraphicFramePr>
        <p:xfrm>
          <a:off x="4256943" y="2804954"/>
          <a:ext cx="3678115" cy="1668780"/>
        </p:xfrm>
        <a:graphic>
          <a:graphicData uri="http://schemas.openxmlformats.org/drawingml/2006/table">
            <a:tbl>
              <a:tblPr firstRow="1"/>
              <a:tblGrid>
                <a:gridCol w="1768929">
                  <a:extLst>
                    <a:ext uri="{9D8B030D-6E8A-4147-A177-3AD203B41FA5}">
                      <a16:colId xmlns="" xmlns:a16="http://schemas.microsoft.com/office/drawing/2014/main" val="2843638205"/>
                    </a:ext>
                  </a:extLst>
                </a:gridCol>
                <a:gridCol w="1909186">
                  <a:extLst>
                    <a:ext uri="{9D8B030D-6E8A-4147-A177-3AD203B41FA5}">
                      <a16:colId xmlns="" xmlns:a16="http://schemas.microsoft.com/office/drawing/2014/main" val="3850610109"/>
                    </a:ext>
                  </a:extLst>
                </a:gridCol>
              </a:tblGrid>
              <a:tr h="342900">
                <a:tc>
                  <a:txBody>
                    <a:bodyPr/>
                    <a:lstStyle/>
                    <a:p>
                      <a:pPr algn="l" fontAlgn="b"/>
                      <a:r>
                        <a:rPr lang="en-US" sz="2000" b="0" i="0" u="none" strike="noStrike" dirty="0">
                          <a:solidFill>
                            <a:srgbClr val="000000"/>
                          </a:solidFill>
                          <a:effectLst/>
                          <a:latin typeface="Calibri" panose="020F0502020204030204" pitchFamily="34" charset="0"/>
                        </a:rPr>
                        <a:t>Percent</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Rating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016236898"/>
                  </a:ext>
                </a:extLst>
              </a:tr>
              <a:tr h="335280">
                <a:tc>
                  <a:txBody>
                    <a:bodyPr/>
                    <a:lstStyle/>
                    <a:p>
                      <a:pPr algn="l" fontAlgn="b"/>
                      <a:r>
                        <a:rPr lang="en-US" sz="2000" b="0" i="0" u="none" strike="noStrike">
                          <a:solidFill>
                            <a:srgbClr val="000000"/>
                          </a:solidFill>
                          <a:effectLst/>
                          <a:latin typeface="Calibri" panose="020F0502020204030204" pitchFamily="34" charset="0"/>
                        </a:rPr>
                        <a:t>Below 21.2</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71252060"/>
                  </a:ext>
                </a:extLst>
              </a:tr>
              <a:tr h="327660">
                <a:tc>
                  <a:txBody>
                    <a:bodyPr/>
                    <a:lstStyle/>
                    <a:p>
                      <a:pPr algn="l" fontAlgn="b"/>
                      <a:r>
                        <a:rPr lang="en-US" sz="2000" b="0" i="0" u="none" strike="noStrike" dirty="0">
                          <a:solidFill>
                            <a:srgbClr val="000000"/>
                          </a:solidFill>
                          <a:effectLst/>
                          <a:latin typeface="Calibri" panose="020F0502020204030204" pitchFamily="34" charset="0"/>
                        </a:rPr>
                        <a:t>21.2 to </a:t>
                      </a:r>
                      <a:r>
                        <a:rPr lang="en-US" sz="2000" b="0" i="0" u="none" strike="noStrike" dirty="0" smtClean="0">
                          <a:solidFill>
                            <a:srgbClr val="000000"/>
                          </a:solidFill>
                          <a:effectLst/>
                          <a:latin typeface="Calibri" panose="020F0502020204030204" pitchFamily="34" charset="0"/>
                        </a:rPr>
                        <a:t>36.2</a:t>
                      </a:r>
                      <a:endParaRPr lang="en-US" sz="2000" b="0" i="0" u="none" strike="noStrike" dirty="0">
                        <a:solidFill>
                          <a:srgbClr val="000000"/>
                        </a:solidFill>
                        <a:effectLst/>
                        <a:latin typeface="Calibri" panose="020F0502020204030204" pitchFamily="34" charset="0"/>
                      </a:endParaRP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378196797"/>
                  </a:ext>
                </a:extLst>
              </a:tr>
              <a:tr h="327660">
                <a:tc>
                  <a:txBody>
                    <a:bodyPr/>
                    <a:lstStyle/>
                    <a:p>
                      <a:pPr algn="l" fontAlgn="b"/>
                      <a:r>
                        <a:rPr lang="en-US" sz="2000" b="0" i="0" u="none" strike="noStrike" dirty="0" smtClean="0">
                          <a:solidFill>
                            <a:srgbClr val="000000"/>
                          </a:solidFill>
                          <a:effectLst/>
                          <a:latin typeface="Calibri" panose="020F0502020204030204" pitchFamily="34" charset="0"/>
                        </a:rPr>
                        <a:t>36.3 </a:t>
                      </a:r>
                      <a:r>
                        <a:rPr lang="en-US" sz="2000" b="0" i="0" u="none" strike="noStrike" dirty="0">
                          <a:solidFill>
                            <a:srgbClr val="000000"/>
                          </a:solidFill>
                          <a:effectLst/>
                          <a:latin typeface="Calibri" panose="020F0502020204030204" pitchFamily="34" charset="0"/>
                        </a:rPr>
                        <a:t>to 53.8</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24073215"/>
                  </a:ext>
                </a:extLst>
              </a:tr>
              <a:tr h="335280">
                <a:tc>
                  <a:txBody>
                    <a:bodyPr/>
                    <a:lstStyle/>
                    <a:p>
                      <a:pPr algn="l" fontAlgn="b"/>
                      <a:r>
                        <a:rPr lang="en-US" sz="2000" b="0" i="0" u="none" strike="noStrike">
                          <a:solidFill>
                            <a:srgbClr val="000000"/>
                          </a:solidFill>
                          <a:effectLst/>
                          <a:latin typeface="Calibri" panose="020F0502020204030204" pitchFamily="34" charset="0"/>
                        </a:rPr>
                        <a:t>53.8 or above</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406612309"/>
                  </a:ext>
                </a:extLst>
              </a:tr>
            </a:tbl>
          </a:graphicData>
        </a:graphic>
      </p:graphicFrame>
    </p:spTree>
    <p:extLst>
      <p:ext uri="{BB962C8B-B14F-4D97-AF65-F5344CB8AC3E}">
        <p14:creationId xmlns:p14="http://schemas.microsoft.com/office/powerpoint/2010/main" val="9933194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panose="020B0603020202020204" pitchFamily="34" charset="0"/>
              </a:rPr>
              <a:t>Weighting of Indicators</a:t>
            </a:r>
            <a:endParaRPr lang="en-US" dirty="0">
              <a:latin typeface="Trebuchet MS" panose="020B0603020202020204" pitchFamily="34" charset="0"/>
            </a:endParaRPr>
          </a:p>
        </p:txBody>
      </p:sp>
      <p:graphicFrame>
        <p:nvGraphicFramePr>
          <p:cNvPr id="10" name="Content Placeholder 9" descr="This slide provides information on the weighting of each indicator in determining an overall summative score for identifying K-2 schools for Comprehensive Support and Improvement – Lowest 5% of Title I schools.&#10;"/>
          <p:cNvGraphicFramePr>
            <a:graphicFrameLocks noGrp="1"/>
          </p:cNvGraphicFramePr>
          <p:nvPr>
            <p:ph idx="1"/>
            <p:extLst>
              <p:ext uri="{D42A27DB-BD31-4B8C-83A1-F6EECF244321}">
                <p14:modId xmlns:p14="http://schemas.microsoft.com/office/powerpoint/2010/main" val="4248266876"/>
              </p:ext>
            </p:extLst>
          </p:nvPr>
        </p:nvGraphicFramePr>
        <p:xfrm>
          <a:off x="3617686" y="3051516"/>
          <a:ext cx="4956629" cy="1674495"/>
        </p:xfrm>
        <a:graphic>
          <a:graphicData uri="http://schemas.openxmlformats.org/drawingml/2006/table">
            <a:tbl>
              <a:tblPr firstRow="1"/>
              <a:tblGrid>
                <a:gridCol w="2946401"/>
                <a:gridCol w="2010228"/>
              </a:tblGrid>
              <a:tr h="457200">
                <a:tc>
                  <a:txBody>
                    <a:bodyPr/>
                    <a:lstStyle/>
                    <a:p>
                      <a:pPr algn="l" rtl="0" fontAlgn="b"/>
                      <a:r>
                        <a:rPr lang="en-US" sz="3600" b="0" i="0" u="none" strike="noStrike" dirty="0">
                          <a:solidFill>
                            <a:srgbClr val="000000"/>
                          </a:solidFill>
                          <a:effectLst/>
                          <a:latin typeface="Calibri" panose="020F0502020204030204" pitchFamily="34" charset="0"/>
                        </a:rPr>
                        <a:t>Indicator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3600" b="0" i="0" u="none" strike="noStrike" dirty="0">
                          <a:solidFill>
                            <a:srgbClr val="000000"/>
                          </a:solidFill>
                          <a:effectLst/>
                          <a:latin typeface="Calibri" panose="020F0502020204030204" pitchFamily="34" charset="0"/>
                        </a:rPr>
                        <a:t>Weighting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7200">
                <a:tc>
                  <a:txBody>
                    <a:bodyPr/>
                    <a:lstStyle/>
                    <a:p>
                      <a:pPr algn="l" rtl="0" fontAlgn="b"/>
                      <a:r>
                        <a:rPr lang="en-US" sz="3600" b="0" i="0" u="none" strike="noStrike">
                          <a:solidFill>
                            <a:srgbClr val="000000"/>
                          </a:solidFill>
                          <a:effectLst/>
                          <a:latin typeface="Calibri" panose="020F0502020204030204" pitchFamily="34" charset="0"/>
                        </a:rPr>
                        <a:t>Achievement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3600" b="0" i="0" u="none" strike="noStrike" dirty="0">
                          <a:solidFill>
                            <a:srgbClr val="000000"/>
                          </a:solidFill>
                          <a:effectLst/>
                          <a:latin typeface="Calibri" panose="020F0502020204030204" pitchFamily="34" charset="0"/>
                        </a:rPr>
                        <a:t>40.0%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7200">
                <a:tc>
                  <a:txBody>
                    <a:bodyPr/>
                    <a:lstStyle/>
                    <a:p>
                      <a:pPr algn="l" rtl="0" fontAlgn="b"/>
                      <a:r>
                        <a:rPr lang="en-US" sz="3600" b="0" i="0" u="none" strike="noStrike">
                          <a:solidFill>
                            <a:srgbClr val="000000"/>
                          </a:solidFill>
                          <a:effectLst/>
                          <a:latin typeface="Calibri" panose="020F0502020204030204" pitchFamily="34" charset="0"/>
                        </a:rPr>
                        <a:t>Growth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n-US" sz="3600" b="0" i="0" u="none" strike="noStrike" dirty="0">
                          <a:solidFill>
                            <a:srgbClr val="000000"/>
                          </a:solidFill>
                          <a:effectLst/>
                          <a:latin typeface="Calibri" panose="020F0502020204030204" pitchFamily="34" charset="0"/>
                        </a:rPr>
                        <a:t>60.0%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285520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latin typeface="Trebuchet MS" panose="020B0603020202020204" pitchFamily="34" charset="0"/>
              </a:rPr>
              <a:t>ESSA Identification Criteria: </a:t>
            </a:r>
            <a:br>
              <a:rPr lang="en-US" dirty="0" smtClean="0">
                <a:solidFill>
                  <a:schemeClr val="bg1"/>
                </a:solidFill>
                <a:latin typeface="Trebuchet MS" panose="020B0603020202020204" pitchFamily="34" charset="0"/>
              </a:rPr>
            </a:br>
            <a:r>
              <a:rPr lang="en-US" dirty="0">
                <a:solidFill>
                  <a:schemeClr val="bg1"/>
                </a:solidFill>
                <a:latin typeface="Trebuchet MS" panose="020B0603020202020204" pitchFamily="34" charset="0"/>
              </a:rPr>
              <a:t/>
            </a:r>
            <a:br>
              <a:rPr lang="en-US" dirty="0">
                <a:solidFill>
                  <a:schemeClr val="bg1"/>
                </a:solidFill>
                <a:latin typeface="Trebuchet MS" panose="020B0603020202020204" pitchFamily="34" charset="0"/>
              </a:rPr>
            </a:br>
            <a:r>
              <a:rPr lang="en-US" dirty="0" smtClean="0">
                <a:solidFill>
                  <a:schemeClr val="bg1"/>
                </a:solidFill>
                <a:latin typeface="Trebuchet MS" panose="020B0603020202020204" pitchFamily="34" charset="0"/>
              </a:rPr>
              <a:t>Comprehensive </a:t>
            </a:r>
            <a:r>
              <a:rPr lang="en-US" dirty="0">
                <a:solidFill>
                  <a:schemeClr val="bg1"/>
                </a:solidFill>
                <a:latin typeface="Trebuchet MS" panose="020B0603020202020204" pitchFamily="34" charset="0"/>
              </a:rPr>
              <a:t>Support and </a:t>
            </a:r>
            <a:r>
              <a:rPr lang="en-US" dirty="0" smtClean="0">
                <a:solidFill>
                  <a:schemeClr val="bg1"/>
                </a:solidFill>
                <a:latin typeface="Trebuchet MS" panose="020B0603020202020204" pitchFamily="34" charset="0"/>
              </a:rPr>
              <a:t>Improvement – Lowest 5%</a:t>
            </a:r>
            <a:endParaRPr lang="en-US"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3268354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dirty="0"/>
              <a:t>ESSA Indicators</a:t>
            </a:r>
          </a:p>
        </p:txBody>
      </p:sp>
    </p:spTree>
    <p:extLst>
      <p:ext uri="{BB962C8B-B14F-4D97-AF65-F5344CB8AC3E}">
        <p14:creationId xmlns:p14="http://schemas.microsoft.com/office/powerpoint/2010/main" val="19698839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Schools Included in Analyses</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Only Title I schools</a:t>
            </a:r>
          </a:p>
          <a:p>
            <a:pPr marL="457200" indent="-457200">
              <a:buFont typeface="Arial" panose="020B0604020202020204" pitchFamily="34" charset="0"/>
              <a:buChar char="•"/>
            </a:pPr>
            <a:r>
              <a:rPr lang="en-US" dirty="0" smtClean="0"/>
              <a:t>Public schools open for at least 3 years</a:t>
            </a:r>
          </a:p>
          <a:p>
            <a:pPr marL="457200" indent="-457200">
              <a:buFont typeface="Arial" panose="020B0604020202020204" pitchFamily="34" charset="0"/>
              <a:buChar char="•"/>
            </a:pPr>
            <a:r>
              <a:rPr lang="en-US" dirty="0" smtClean="0"/>
              <a:t>K-12</a:t>
            </a:r>
          </a:p>
          <a:p>
            <a:pPr marL="1143000" lvl="1" indent="-457200"/>
            <a:r>
              <a:rPr lang="en-US" dirty="0" smtClean="0"/>
              <a:t>Includes AECs</a:t>
            </a:r>
          </a:p>
          <a:p>
            <a:pPr marL="1143000" lvl="1" indent="-457200"/>
            <a:r>
              <a:rPr lang="en-US" dirty="0" smtClean="0"/>
              <a:t>Includes K-2 schools</a:t>
            </a:r>
            <a:endParaRPr lang="en-US" dirty="0"/>
          </a:p>
        </p:txBody>
      </p:sp>
    </p:spTree>
    <p:extLst>
      <p:ext uri="{BB962C8B-B14F-4D97-AF65-F5344CB8AC3E}">
        <p14:creationId xmlns:p14="http://schemas.microsoft.com/office/powerpoint/2010/main" val="11133866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274321"/>
            <a:ext cx="10210107" cy="713232"/>
          </a:xfrm>
        </p:spPr>
        <p:txBody>
          <a:bodyPr/>
          <a:lstStyle/>
          <a:p>
            <a:r>
              <a:rPr lang="en-US" dirty="0">
                <a:latin typeface="Trebuchet MS" panose="020B0603020202020204" pitchFamily="34" charset="0"/>
              </a:rPr>
              <a:t>Comprehensive Support and Improvement – Lowest 5 Percent</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700" dirty="0" smtClean="0"/>
              <a:t>Using </a:t>
            </a:r>
            <a:r>
              <a:rPr lang="en-US" sz="1700" dirty="0"/>
              <a:t>the </a:t>
            </a:r>
            <a:r>
              <a:rPr lang="en-US" sz="1700" dirty="0" smtClean="0"/>
              <a:t>overall summative </a:t>
            </a:r>
            <a:r>
              <a:rPr lang="en-US" sz="1700" dirty="0"/>
              <a:t>rating, Colorado will annually rank all schools based on the total percentage of points earned, and </a:t>
            </a:r>
            <a:r>
              <a:rPr lang="en-US" sz="1700" u="sng" dirty="0"/>
              <a:t>Title I schools with the lowest total points earned</a:t>
            </a:r>
            <a:r>
              <a:rPr lang="en-US" sz="1700" dirty="0"/>
              <a:t> will be identified as the lowest-performing schools</a:t>
            </a:r>
          </a:p>
          <a:p>
            <a:pPr marL="1143000" lvl="1" indent="-457200">
              <a:lnSpc>
                <a:spcPct val="100000"/>
              </a:lnSpc>
              <a:spcBef>
                <a:spcPts val="0"/>
              </a:spcBef>
              <a:spcAft>
                <a:spcPts val="1200"/>
              </a:spcAft>
            </a:pPr>
            <a:r>
              <a:rPr lang="en-US" sz="1600" dirty="0" smtClean="0"/>
              <a:t>Consistent with state frameworks, schools with only postsecondary workforce data (i.e., graduation and/or dropout rates) are considered to have insufficient data, and are not eligible to be identified</a:t>
            </a:r>
          </a:p>
          <a:p>
            <a:pPr marL="1143000" lvl="1" indent="-457200">
              <a:lnSpc>
                <a:spcPct val="100000"/>
              </a:lnSpc>
              <a:spcBef>
                <a:spcPts val="0"/>
              </a:spcBef>
              <a:spcAft>
                <a:spcPts val="1200"/>
              </a:spcAft>
            </a:pPr>
            <a:r>
              <a:rPr lang="en-US" sz="1600" dirty="0" smtClean="0"/>
              <a:t>Identification </a:t>
            </a:r>
            <a:r>
              <a:rPr lang="en-US" sz="1600" dirty="0"/>
              <a:t>will include a minimum of 5 percent of all Title I </a:t>
            </a:r>
            <a:r>
              <a:rPr lang="en-US" sz="1600" dirty="0" smtClean="0"/>
              <a:t>schools (n = 37)</a:t>
            </a:r>
            <a:endParaRPr lang="en-US" sz="1600" dirty="0"/>
          </a:p>
          <a:p>
            <a:pPr marL="1600200" lvl="2" indent="-457200">
              <a:lnSpc>
                <a:spcPct val="100000"/>
              </a:lnSpc>
              <a:spcBef>
                <a:spcPts val="0"/>
              </a:spcBef>
              <a:spcAft>
                <a:spcPts val="1200"/>
              </a:spcAft>
            </a:pPr>
            <a:r>
              <a:rPr lang="en-US" sz="1400" dirty="0" smtClean="0"/>
              <a:t>For Alternative Education Campuses (AECs), Colorado will identify one AEC, which is representative of the proportion of Title I schools that are AECs</a:t>
            </a:r>
          </a:p>
          <a:p>
            <a:pPr marL="2057400" lvl="3" indent="-457200">
              <a:lnSpc>
                <a:spcPct val="100000"/>
              </a:lnSpc>
              <a:spcBef>
                <a:spcPts val="0"/>
              </a:spcBef>
              <a:spcAft>
                <a:spcPts val="1200"/>
              </a:spcAft>
            </a:pPr>
            <a:r>
              <a:rPr lang="en-US" sz="1200" dirty="0" smtClean="0"/>
              <a:t>If the total percentage of points does not adequately differentiate the performance of the lowest performing Title I AEC, attendance and truancy data will also be used</a:t>
            </a:r>
            <a:endParaRPr lang="en-US" sz="2200" dirty="0"/>
          </a:p>
        </p:txBody>
      </p:sp>
      <p:sp>
        <p:nvSpPr>
          <p:cNvPr id="5" name="TextBox 4"/>
          <p:cNvSpPr txBox="1"/>
          <p:nvPr/>
        </p:nvSpPr>
        <p:spPr>
          <a:xfrm>
            <a:off x="5462875" y="4576056"/>
            <a:ext cx="4935794" cy="646331"/>
          </a:xfrm>
          <a:prstGeom prst="rect">
            <a:avLst/>
          </a:prstGeom>
          <a:noFill/>
          <a:ln>
            <a:solidFill>
              <a:srgbClr val="0070C0"/>
            </a:solidFill>
          </a:ln>
        </p:spPr>
        <p:txBody>
          <a:bodyPr wrap="square" rtlCol="0">
            <a:spAutoFit/>
          </a:bodyPr>
          <a:lstStyle/>
          <a:p>
            <a:pPr algn="ctr"/>
            <a:r>
              <a:rPr lang="en-US" dirty="0">
                <a:solidFill>
                  <a:srgbClr val="0070C0"/>
                </a:solidFill>
              </a:rPr>
              <a:t>Possible to be identified due to participation only </a:t>
            </a:r>
          </a:p>
          <a:p>
            <a:pPr algn="ctr"/>
            <a:r>
              <a:rPr lang="en-US" dirty="0">
                <a:solidFill>
                  <a:srgbClr val="0070C0"/>
                </a:solidFill>
              </a:rPr>
              <a:t>~ would be labeled as such</a:t>
            </a:r>
          </a:p>
        </p:txBody>
      </p:sp>
    </p:spTree>
    <p:extLst>
      <p:ext uri="{BB962C8B-B14F-4D97-AF65-F5344CB8AC3E}">
        <p14:creationId xmlns:p14="http://schemas.microsoft.com/office/powerpoint/2010/main" val="26797899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dirty="0"/>
              <a:t>Student Groups</a:t>
            </a:r>
          </a:p>
        </p:txBody>
      </p:sp>
    </p:spTree>
    <p:extLst>
      <p:ext uri="{BB962C8B-B14F-4D97-AF65-F5344CB8AC3E}">
        <p14:creationId xmlns:p14="http://schemas.microsoft.com/office/powerpoint/2010/main" val="25084219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Student Groups</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Based on Colorado’s approved ESSA state plan, Colorado will use the following student groups for school identification, weighted within each sub-indicator</a:t>
            </a:r>
          </a:p>
          <a:p>
            <a:pPr marL="1143000" lvl="1" indent="-457200">
              <a:lnSpc>
                <a:spcPct val="100000"/>
              </a:lnSpc>
              <a:spcBef>
                <a:spcPts val="0"/>
              </a:spcBef>
              <a:spcAft>
                <a:spcPts val="1200"/>
              </a:spcAft>
            </a:pPr>
            <a:r>
              <a:rPr lang="en-US" sz="1600" dirty="0"/>
              <a:t>All students = 66.6%</a:t>
            </a:r>
          </a:p>
          <a:p>
            <a:pPr marL="1143000" lvl="1" indent="-457200">
              <a:lnSpc>
                <a:spcPct val="100000"/>
              </a:lnSpc>
              <a:spcBef>
                <a:spcPts val="0"/>
              </a:spcBef>
              <a:spcAft>
                <a:spcPts val="1200"/>
              </a:spcAft>
            </a:pPr>
            <a:r>
              <a:rPr lang="en-US" sz="1600" dirty="0"/>
              <a:t>English learners = 8.325%</a:t>
            </a:r>
          </a:p>
          <a:p>
            <a:pPr marL="1143000" lvl="1" indent="-457200">
              <a:lnSpc>
                <a:spcPct val="100000"/>
              </a:lnSpc>
              <a:spcBef>
                <a:spcPts val="0"/>
              </a:spcBef>
              <a:spcAft>
                <a:spcPts val="1200"/>
              </a:spcAft>
            </a:pPr>
            <a:r>
              <a:rPr lang="en-US" sz="1600" dirty="0"/>
              <a:t>Students with disabilities = 8.325%</a:t>
            </a:r>
          </a:p>
          <a:p>
            <a:pPr marL="1143000" lvl="1" indent="-457200">
              <a:lnSpc>
                <a:spcPct val="100000"/>
              </a:lnSpc>
              <a:spcBef>
                <a:spcPts val="0"/>
              </a:spcBef>
              <a:spcAft>
                <a:spcPts val="1200"/>
              </a:spcAft>
            </a:pPr>
            <a:r>
              <a:rPr lang="en-US" sz="1600" dirty="0"/>
              <a:t>Students experiencing poverty = 8.325%</a:t>
            </a:r>
          </a:p>
          <a:p>
            <a:pPr marL="1143000" lvl="1" indent="-457200">
              <a:lnSpc>
                <a:spcPct val="100000"/>
              </a:lnSpc>
              <a:spcBef>
                <a:spcPts val="0"/>
              </a:spcBef>
              <a:spcAft>
                <a:spcPts val="1200"/>
              </a:spcAft>
            </a:pPr>
            <a:r>
              <a:rPr lang="en-US" sz="1600" dirty="0"/>
              <a:t>Students from major racial/ethnic groups, separately = 8.325%</a:t>
            </a:r>
          </a:p>
          <a:p>
            <a:pPr marL="1600200" lvl="2" indent="-457200">
              <a:lnSpc>
                <a:spcPct val="100000"/>
              </a:lnSpc>
              <a:spcBef>
                <a:spcPts val="0"/>
              </a:spcBef>
              <a:spcAft>
                <a:spcPts val="1200"/>
              </a:spcAft>
            </a:pPr>
            <a:r>
              <a:rPr lang="en-US" sz="1400" dirty="0"/>
              <a:t>Aggregated non-White group – any non-White students from racial/ethnic groups that do not meet the minimum number of students to be reported on their own will be combined into one group for accountability purposes</a:t>
            </a:r>
            <a:endParaRPr lang="en-US" sz="2000" dirty="0"/>
          </a:p>
          <a:p>
            <a:pPr marL="457200" indent="-457200">
              <a:lnSpc>
                <a:spcPct val="100000"/>
              </a:lnSpc>
              <a:spcBef>
                <a:spcPts val="0"/>
              </a:spcBef>
              <a:spcAft>
                <a:spcPts val="12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10952138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CS-Lowest 5% ~ Example</a:t>
            </a:r>
            <a:endParaRPr lang="en-US" dirty="0"/>
          </a:p>
        </p:txBody>
      </p:sp>
      <p:sp>
        <p:nvSpPr>
          <p:cNvPr id="7" name="TextBox 6"/>
          <p:cNvSpPr txBox="1"/>
          <p:nvPr/>
        </p:nvSpPr>
        <p:spPr>
          <a:xfrm>
            <a:off x="538843" y="1672946"/>
            <a:ext cx="4713470" cy="369332"/>
          </a:xfrm>
          <a:prstGeom prst="rect">
            <a:avLst/>
          </a:prstGeom>
          <a:noFill/>
        </p:spPr>
        <p:txBody>
          <a:bodyPr wrap="none" rtlCol="0">
            <a:spAutoFit/>
          </a:bodyPr>
          <a:lstStyle/>
          <a:p>
            <a:r>
              <a:rPr lang="en-US" dirty="0" smtClean="0"/>
              <a:t>Assuming cut-point of 39.1% total points earned</a:t>
            </a:r>
            <a:endParaRPr lang="en-US" dirty="0"/>
          </a:p>
        </p:txBody>
      </p:sp>
      <p:graphicFrame>
        <p:nvGraphicFramePr>
          <p:cNvPr id="9" name="Content Placeholder 8" descr="This slide walks through an example of the CS – Lowest 5% identification process.&#10;"/>
          <p:cNvGraphicFramePr>
            <a:graphicFrameLocks noGrp="1"/>
          </p:cNvGraphicFramePr>
          <p:nvPr>
            <p:ph idx="1"/>
            <p:extLst>
              <p:ext uri="{D42A27DB-BD31-4B8C-83A1-F6EECF244321}">
                <p14:modId xmlns:p14="http://schemas.microsoft.com/office/powerpoint/2010/main" val="1584648579"/>
              </p:ext>
            </p:extLst>
          </p:nvPr>
        </p:nvGraphicFramePr>
        <p:xfrm>
          <a:off x="538843" y="2499065"/>
          <a:ext cx="8305799" cy="2933700"/>
        </p:xfrm>
        <a:graphic>
          <a:graphicData uri="http://schemas.openxmlformats.org/drawingml/2006/table">
            <a:tbl>
              <a:tblPr firstRow="1"/>
              <a:tblGrid>
                <a:gridCol w="939082"/>
                <a:gridCol w="637687"/>
                <a:gridCol w="637687"/>
                <a:gridCol w="2195422"/>
                <a:gridCol w="1332481"/>
                <a:gridCol w="1040604"/>
                <a:gridCol w="1522836"/>
              </a:tblGrid>
              <a:tr h="266700">
                <a:tc>
                  <a:txBody>
                    <a:bodyPr/>
                    <a:lstStyle/>
                    <a:p>
                      <a:pPr algn="ctr" fontAlgn="ctr"/>
                      <a:r>
                        <a:rPr lang="en-US" sz="1600" b="0" i="0" u="none" strike="noStrike" dirty="0">
                          <a:solidFill>
                            <a:srgbClr val="000000"/>
                          </a:solidFill>
                          <a:effectLst/>
                          <a:latin typeface="Calibri" panose="020F0502020204030204" pitchFamily="34" charset="0"/>
                        </a:rPr>
                        <a:t>School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Title 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AEC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Total % Points Earned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Attendance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Truancy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CS Lowest 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25.0%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68.2%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21.7%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25.0%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25.0%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72.4%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15.8%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25.3%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Calibri" panose="020F050202020403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25.4%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28.1%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58.9%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20.1%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29.7%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31.6%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40.2%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700">
                <a:tc>
                  <a:txBody>
                    <a:bodyPr/>
                    <a:lstStyle/>
                    <a:p>
                      <a:pPr algn="ctr" fontAlgn="ctr"/>
                      <a:r>
                        <a:rPr lang="en-US" sz="1600" b="0" i="0" u="none" strike="noStrike">
                          <a:solidFill>
                            <a:srgbClr val="000000"/>
                          </a:solidFill>
                          <a:effectLst/>
                          <a:latin typeface="Calibri" panose="020F0502020204030204" pitchFamily="34" charset="0"/>
                        </a:rPr>
                        <a:t>School 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51.8%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Calibri" panose="020F050202020403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cxnSp>
        <p:nvCxnSpPr>
          <p:cNvPr id="11" name="Straight Arrow Connector 10"/>
          <p:cNvCxnSpPr>
            <a:stCxn id="12" idx="1"/>
          </p:cNvCxnSpPr>
          <p:nvPr/>
        </p:nvCxnSpPr>
        <p:spPr>
          <a:xfrm flipH="1">
            <a:off x="8964386" y="3036710"/>
            <a:ext cx="756558" cy="39229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9720944" y="2436545"/>
            <a:ext cx="2155376" cy="1200329"/>
          </a:xfrm>
          <a:prstGeom prst="rect">
            <a:avLst/>
          </a:prstGeom>
          <a:noFill/>
        </p:spPr>
        <p:txBody>
          <a:bodyPr wrap="square" rtlCol="0">
            <a:spAutoFit/>
          </a:bodyPr>
          <a:lstStyle/>
          <a:p>
            <a:r>
              <a:rPr lang="en-US" dirty="0" smtClean="0">
                <a:solidFill>
                  <a:srgbClr val="FF0000"/>
                </a:solidFill>
              </a:rPr>
              <a:t>AEC with lower attendance and higher truancy already identified</a:t>
            </a:r>
            <a:endParaRPr lang="en-US" dirty="0">
              <a:solidFill>
                <a:srgbClr val="FF0000"/>
              </a:solidFill>
            </a:endParaRPr>
          </a:p>
        </p:txBody>
      </p:sp>
      <p:sp>
        <p:nvSpPr>
          <p:cNvPr id="14" name="TextBox 13"/>
          <p:cNvSpPr txBox="1"/>
          <p:nvPr/>
        </p:nvSpPr>
        <p:spPr>
          <a:xfrm>
            <a:off x="9731824" y="3758116"/>
            <a:ext cx="1177181" cy="369332"/>
          </a:xfrm>
          <a:prstGeom prst="rect">
            <a:avLst/>
          </a:prstGeom>
          <a:noFill/>
        </p:spPr>
        <p:txBody>
          <a:bodyPr wrap="square" rtlCol="0">
            <a:spAutoFit/>
          </a:bodyPr>
          <a:lstStyle/>
          <a:p>
            <a:r>
              <a:rPr lang="en-US" dirty="0" smtClean="0">
                <a:solidFill>
                  <a:srgbClr val="FF0000"/>
                </a:solidFill>
              </a:rPr>
              <a:t>Not Title I</a:t>
            </a:r>
            <a:endParaRPr lang="en-US" dirty="0">
              <a:solidFill>
                <a:srgbClr val="FF0000"/>
              </a:solidFill>
            </a:endParaRPr>
          </a:p>
        </p:txBody>
      </p:sp>
      <p:cxnSp>
        <p:nvCxnSpPr>
          <p:cNvPr id="15" name="Straight Arrow Connector 14"/>
          <p:cNvCxnSpPr>
            <a:stCxn id="14" idx="1"/>
          </p:cNvCxnSpPr>
          <p:nvPr/>
        </p:nvCxnSpPr>
        <p:spPr>
          <a:xfrm flipH="1">
            <a:off x="8964386" y="3942782"/>
            <a:ext cx="767438" cy="26540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8964386" y="4998541"/>
            <a:ext cx="636814" cy="11571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9731824" y="4920205"/>
            <a:ext cx="1687543" cy="369332"/>
          </a:xfrm>
          <a:prstGeom prst="rect">
            <a:avLst/>
          </a:prstGeom>
          <a:noFill/>
        </p:spPr>
        <p:txBody>
          <a:bodyPr wrap="square" rtlCol="0">
            <a:spAutoFit/>
          </a:bodyPr>
          <a:lstStyle/>
          <a:p>
            <a:r>
              <a:rPr lang="en-US" dirty="0" smtClean="0">
                <a:solidFill>
                  <a:srgbClr val="FF0000"/>
                </a:solidFill>
              </a:rPr>
              <a:t>Above cut-point</a:t>
            </a:r>
            <a:endParaRPr lang="en-US" dirty="0">
              <a:solidFill>
                <a:srgbClr val="FF0000"/>
              </a:solidFill>
            </a:endParaRPr>
          </a:p>
        </p:txBody>
      </p:sp>
      <p:cxnSp>
        <p:nvCxnSpPr>
          <p:cNvPr id="19" name="Straight Arrow Connector 18"/>
          <p:cNvCxnSpPr/>
          <p:nvPr/>
        </p:nvCxnSpPr>
        <p:spPr>
          <a:xfrm flipH="1">
            <a:off x="8964386" y="5114260"/>
            <a:ext cx="636814" cy="17490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2940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11"/>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12"/>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4"/>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15"/>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4" grpId="0"/>
      <p:bldP spid="14" grpId="1"/>
      <p:bldP spid="1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latin typeface="Trebuchet MS" panose="020B0603020202020204" pitchFamily="34" charset="0"/>
              </a:rPr>
              <a:t>ESSA Identification Criteria: </a:t>
            </a:r>
            <a:br>
              <a:rPr lang="en-US" dirty="0" smtClean="0">
                <a:solidFill>
                  <a:schemeClr val="bg1"/>
                </a:solidFill>
                <a:latin typeface="Trebuchet MS" panose="020B0603020202020204" pitchFamily="34" charset="0"/>
              </a:rPr>
            </a:br>
            <a:r>
              <a:rPr lang="en-US" dirty="0">
                <a:solidFill>
                  <a:schemeClr val="bg1"/>
                </a:solidFill>
                <a:latin typeface="Trebuchet MS" panose="020B0603020202020204" pitchFamily="34" charset="0"/>
              </a:rPr>
              <a:t/>
            </a:r>
            <a:br>
              <a:rPr lang="en-US" dirty="0">
                <a:solidFill>
                  <a:schemeClr val="bg1"/>
                </a:solidFill>
                <a:latin typeface="Trebuchet MS" panose="020B0603020202020204" pitchFamily="34" charset="0"/>
              </a:rPr>
            </a:br>
            <a:r>
              <a:rPr lang="en-US" dirty="0" smtClean="0">
                <a:solidFill>
                  <a:schemeClr val="bg1"/>
                </a:solidFill>
                <a:latin typeface="Trebuchet MS" panose="020B0603020202020204" pitchFamily="34" charset="0"/>
              </a:rPr>
              <a:t>Comprehensive </a:t>
            </a:r>
            <a:r>
              <a:rPr lang="en-US" dirty="0">
                <a:solidFill>
                  <a:schemeClr val="bg1"/>
                </a:solidFill>
                <a:latin typeface="Trebuchet MS" panose="020B0603020202020204" pitchFamily="34" charset="0"/>
              </a:rPr>
              <a:t>Support and </a:t>
            </a:r>
            <a:r>
              <a:rPr lang="en-US" dirty="0" smtClean="0">
                <a:solidFill>
                  <a:schemeClr val="bg1"/>
                </a:solidFill>
                <a:latin typeface="Trebuchet MS" panose="020B0603020202020204" pitchFamily="34" charset="0"/>
              </a:rPr>
              <a:t>Improvement – Low Grad Rate</a:t>
            </a:r>
            <a:endParaRPr lang="en-US"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2825049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274321"/>
            <a:ext cx="10573789" cy="713232"/>
          </a:xfrm>
        </p:spPr>
        <p:txBody>
          <a:bodyPr/>
          <a:lstStyle/>
          <a:p>
            <a:r>
              <a:rPr lang="en-US" dirty="0">
                <a:latin typeface="Trebuchet MS" panose="020B0603020202020204" pitchFamily="34" charset="0"/>
              </a:rPr>
              <a:t>Comprehensive Support and Improvement – Low Graduation Rate</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800" dirty="0" smtClean="0"/>
              <a:t>Schools included in analyses: </a:t>
            </a:r>
          </a:p>
          <a:p>
            <a:pPr marL="1143000" lvl="1" indent="-457200">
              <a:lnSpc>
                <a:spcPct val="100000"/>
              </a:lnSpc>
              <a:spcBef>
                <a:spcPts val="0"/>
              </a:spcBef>
              <a:spcAft>
                <a:spcPts val="1200"/>
              </a:spcAft>
            </a:pPr>
            <a:r>
              <a:rPr lang="en-US" sz="1400" dirty="0" smtClean="0"/>
              <a:t>All public high schools open for at least 3 years</a:t>
            </a:r>
          </a:p>
          <a:p>
            <a:pPr marL="457200" indent="-457200">
              <a:lnSpc>
                <a:spcPct val="100000"/>
              </a:lnSpc>
              <a:spcBef>
                <a:spcPts val="0"/>
              </a:spcBef>
              <a:spcAft>
                <a:spcPts val="1200"/>
              </a:spcAft>
              <a:buFont typeface="Arial" panose="020B0604020202020204" pitchFamily="34" charset="0"/>
              <a:buChar char="•"/>
            </a:pPr>
            <a:r>
              <a:rPr lang="en-US" sz="1800" dirty="0" smtClean="0"/>
              <a:t>Colorado </a:t>
            </a:r>
            <a:r>
              <a:rPr lang="en-US" sz="1800" dirty="0"/>
              <a:t>will identify all </a:t>
            </a:r>
            <a:r>
              <a:rPr lang="en-US" sz="1800" dirty="0" smtClean="0"/>
              <a:t>public high schools </a:t>
            </a:r>
            <a:r>
              <a:rPr lang="en-US" sz="1800" dirty="0"/>
              <a:t>with 4-year and 7-year graduation rates below 67 percent </a:t>
            </a:r>
            <a:r>
              <a:rPr lang="en-US" sz="1800" u="sng" dirty="0"/>
              <a:t>for three consecutive years</a:t>
            </a:r>
            <a:r>
              <a:rPr lang="en-US" sz="1800" dirty="0"/>
              <a:t> for Comprehensive Support and Improvement</a:t>
            </a:r>
          </a:p>
          <a:p>
            <a:pPr marL="1143000" lvl="1" indent="-457200">
              <a:lnSpc>
                <a:spcPct val="100000"/>
              </a:lnSpc>
              <a:spcBef>
                <a:spcPts val="0"/>
              </a:spcBef>
              <a:spcAft>
                <a:spcPts val="1200"/>
              </a:spcAft>
            </a:pPr>
            <a:r>
              <a:rPr lang="en-US" sz="1600" dirty="0"/>
              <a:t>Unlike the 3-year aggregates used for the graduation rate indicator as part of the summative system, identification for CS – Low Graduation Rate is based on the 4-year and 7-year graduation rates for 2015, 2016, and 2017, separately</a:t>
            </a:r>
          </a:p>
          <a:p>
            <a:pPr marL="1600200" lvl="2" indent="-457200">
              <a:lnSpc>
                <a:spcPct val="100000"/>
              </a:lnSpc>
              <a:spcBef>
                <a:spcPts val="0"/>
              </a:spcBef>
              <a:spcAft>
                <a:spcPts val="1200"/>
              </a:spcAft>
            </a:pPr>
            <a:r>
              <a:rPr lang="en-US" sz="1400" dirty="0"/>
              <a:t>If a school has both a 4-year and a 7-year graduation rate, both must be below 67%</a:t>
            </a:r>
          </a:p>
          <a:p>
            <a:pPr marL="1600200" lvl="2" indent="-457200">
              <a:lnSpc>
                <a:spcPct val="100000"/>
              </a:lnSpc>
              <a:spcBef>
                <a:spcPts val="0"/>
              </a:spcBef>
              <a:spcAft>
                <a:spcPts val="1200"/>
              </a:spcAft>
            </a:pPr>
            <a:r>
              <a:rPr lang="en-US" sz="1400" dirty="0"/>
              <a:t>If a school only has one of the two graduation rates, then the school would be identified if either the 4-year or the 7-year are below 67%</a:t>
            </a:r>
          </a:p>
        </p:txBody>
      </p:sp>
      <p:sp>
        <p:nvSpPr>
          <p:cNvPr id="4" name="TextBox 3"/>
          <p:cNvSpPr txBox="1"/>
          <p:nvPr/>
        </p:nvSpPr>
        <p:spPr>
          <a:xfrm>
            <a:off x="6012591" y="1477240"/>
            <a:ext cx="3323303" cy="369332"/>
          </a:xfrm>
          <a:prstGeom prst="rect">
            <a:avLst/>
          </a:prstGeom>
          <a:noFill/>
          <a:ln>
            <a:solidFill>
              <a:schemeClr val="accent5">
                <a:lumMod val="75000"/>
              </a:schemeClr>
            </a:solidFill>
          </a:ln>
        </p:spPr>
        <p:txBody>
          <a:bodyPr wrap="square" rtlCol="0">
            <a:spAutoFit/>
          </a:bodyPr>
          <a:lstStyle/>
          <a:p>
            <a:r>
              <a:rPr lang="en-US" dirty="0" smtClean="0">
                <a:solidFill>
                  <a:schemeClr val="accent5">
                    <a:lumMod val="75000"/>
                  </a:schemeClr>
                </a:solidFill>
              </a:rPr>
              <a:t>“all public schools” includes AECs</a:t>
            </a:r>
            <a:endParaRPr lang="en-US" dirty="0">
              <a:solidFill>
                <a:schemeClr val="accent5">
                  <a:lumMod val="75000"/>
                </a:schemeClr>
              </a:solidFill>
            </a:endParaRPr>
          </a:p>
        </p:txBody>
      </p:sp>
    </p:spTree>
    <p:extLst>
      <p:ext uri="{BB962C8B-B14F-4D97-AF65-F5344CB8AC3E}">
        <p14:creationId xmlns:p14="http://schemas.microsoft.com/office/powerpoint/2010/main" val="167544787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274321"/>
            <a:ext cx="10573789" cy="713232"/>
          </a:xfrm>
        </p:spPr>
        <p:txBody>
          <a:bodyPr/>
          <a:lstStyle/>
          <a:p>
            <a:r>
              <a:rPr lang="en-US" dirty="0">
                <a:latin typeface="Trebuchet MS" panose="020B0603020202020204" pitchFamily="34" charset="0"/>
              </a:rPr>
              <a:t>Comprehensive Support and Improvement – Low Graduation Rate Examples</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700" dirty="0"/>
              <a:t>Example 1: A high school has both 4-year and 7-year graduation rates for 2016 and 2017, but does not graduation rates available for 2015. The school is not eligible for identification, as three consecutive years of data are not available.</a:t>
            </a:r>
          </a:p>
          <a:p>
            <a:pPr marL="457200" indent="-457200">
              <a:lnSpc>
                <a:spcPct val="100000"/>
              </a:lnSpc>
              <a:spcBef>
                <a:spcPts val="0"/>
              </a:spcBef>
              <a:spcAft>
                <a:spcPts val="1200"/>
              </a:spcAft>
              <a:buFont typeface="Arial" panose="020B0604020202020204" pitchFamily="34" charset="0"/>
              <a:buChar char="•"/>
            </a:pPr>
            <a:endParaRPr lang="en-US" sz="1050" dirty="0"/>
          </a:p>
          <a:p>
            <a:pPr marL="457200" indent="-457200">
              <a:lnSpc>
                <a:spcPct val="100000"/>
              </a:lnSpc>
              <a:spcBef>
                <a:spcPts val="0"/>
              </a:spcBef>
              <a:spcAft>
                <a:spcPts val="1200"/>
              </a:spcAft>
              <a:buFont typeface="Arial" panose="020B0604020202020204" pitchFamily="34" charset="0"/>
              <a:buChar char="•"/>
            </a:pPr>
            <a:endParaRPr lang="en-US" sz="1200" dirty="0"/>
          </a:p>
          <a:p>
            <a:pPr marL="457200" indent="-457200">
              <a:lnSpc>
                <a:spcPct val="100000"/>
              </a:lnSpc>
              <a:spcBef>
                <a:spcPts val="0"/>
              </a:spcBef>
              <a:spcAft>
                <a:spcPts val="1200"/>
              </a:spcAft>
              <a:buFont typeface="Arial" panose="020B0604020202020204" pitchFamily="34" charset="0"/>
              <a:buChar char="•"/>
            </a:pPr>
            <a:endParaRPr lang="en-US" sz="700" dirty="0"/>
          </a:p>
          <a:p>
            <a:pPr marL="457200" indent="-457200">
              <a:lnSpc>
                <a:spcPct val="100000"/>
              </a:lnSpc>
              <a:spcBef>
                <a:spcPts val="0"/>
              </a:spcBef>
              <a:spcAft>
                <a:spcPts val="1200"/>
              </a:spcAft>
              <a:buFont typeface="Arial" panose="020B0604020202020204" pitchFamily="34" charset="0"/>
              <a:buChar char="•"/>
            </a:pPr>
            <a:r>
              <a:rPr lang="en-US" sz="1700" dirty="0"/>
              <a:t>Example 2: A high school has both 4-year and 7-year graduation rates for 2015, 2016, and 2017, but graduated at least 67% of students in 2016 based on the 7-year rate. The school is not identified.</a:t>
            </a:r>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r>
              <a:rPr lang="en-US" sz="1800" dirty="0"/>
              <a:t>Example 3: A high school has a 4-year graduation rate for 2015, and both 4-year and 7-year graduation rates for 2016 and 2017. The school is identified because all available graduation rates are below 67%.</a:t>
            </a:r>
          </a:p>
          <a:p>
            <a:pPr marL="457200" indent="-457200">
              <a:lnSpc>
                <a:spcPct val="100000"/>
              </a:lnSpc>
              <a:spcBef>
                <a:spcPts val="0"/>
              </a:spcBef>
              <a:spcAft>
                <a:spcPts val="1200"/>
              </a:spcAft>
              <a:buFont typeface="Arial" panose="020B0604020202020204" pitchFamily="34" charset="0"/>
              <a:buChar char="•"/>
            </a:pPr>
            <a:endParaRPr lang="en-US" sz="1400" dirty="0"/>
          </a:p>
        </p:txBody>
      </p:sp>
      <p:graphicFrame>
        <p:nvGraphicFramePr>
          <p:cNvPr id="6" name="Table 5" descr="This slide walks through examples of the CS – Low Graduation identification process.&#10;"/>
          <p:cNvGraphicFramePr>
            <a:graphicFrameLocks noGrp="1"/>
          </p:cNvGraphicFramePr>
          <p:nvPr>
            <p:extLst>
              <p:ext uri="{D42A27DB-BD31-4B8C-83A1-F6EECF244321}">
                <p14:modId xmlns:p14="http://schemas.microsoft.com/office/powerpoint/2010/main" val="141712605"/>
              </p:ext>
            </p:extLst>
          </p:nvPr>
        </p:nvGraphicFramePr>
        <p:xfrm>
          <a:off x="3962400" y="2209049"/>
          <a:ext cx="4267200" cy="891540"/>
        </p:xfrm>
        <a:graphic>
          <a:graphicData uri="http://schemas.openxmlformats.org/drawingml/2006/table">
            <a:tbl>
              <a:tblPr firstRow="1"/>
              <a:tblGrid>
                <a:gridCol w="711200">
                  <a:extLst>
                    <a:ext uri="{9D8B030D-6E8A-4147-A177-3AD203B41FA5}">
                      <a16:colId xmlns="" xmlns:a16="http://schemas.microsoft.com/office/drawing/2014/main" val="3329152778"/>
                    </a:ext>
                  </a:extLst>
                </a:gridCol>
                <a:gridCol w="711200">
                  <a:extLst>
                    <a:ext uri="{9D8B030D-6E8A-4147-A177-3AD203B41FA5}">
                      <a16:colId xmlns="" xmlns:a16="http://schemas.microsoft.com/office/drawing/2014/main" val="453189155"/>
                    </a:ext>
                  </a:extLst>
                </a:gridCol>
                <a:gridCol w="711200">
                  <a:extLst>
                    <a:ext uri="{9D8B030D-6E8A-4147-A177-3AD203B41FA5}">
                      <a16:colId xmlns="" xmlns:a16="http://schemas.microsoft.com/office/drawing/2014/main" val="1498399475"/>
                    </a:ext>
                  </a:extLst>
                </a:gridCol>
                <a:gridCol w="711200">
                  <a:extLst>
                    <a:ext uri="{9D8B030D-6E8A-4147-A177-3AD203B41FA5}">
                      <a16:colId xmlns="" xmlns:a16="http://schemas.microsoft.com/office/drawing/2014/main" val="489323169"/>
                    </a:ext>
                  </a:extLst>
                </a:gridCol>
                <a:gridCol w="711200">
                  <a:extLst>
                    <a:ext uri="{9D8B030D-6E8A-4147-A177-3AD203B41FA5}">
                      <a16:colId xmlns="" xmlns:a16="http://schemas.microsoft.com/office/drawing/2014/main" val="4293821887"/>
                    </a:ext>
                  </a:extLst>
                </a:gridCol>
                <a:gridCol w="711200">
                  <a:extLst>
                    <a:ext uri="{9D8B030D-6E8A-4147-A177-3AD203B41FA5}">
                      <a16:colId xmlns="" xmlns:a16="http://schemas.microsoft.com/office/drawing/2014/main" val="43008604"/>
                    </a:ext>
                  </a:extLst>
                </a:gridCol>
              </a:tblGrid>
              <a:tr h="297180">
                <a:tc gridSpan="2">
                  <a:txBody>
                    <a:bodyPr/>
                    <a:lstStyle/>
                    <a:p>
                      <a:pPr algn="ctr" fontAlgn="ctr"/>
                      <a:r>
                        <a:rPr lang="en-US" sz="1800" b="0" i="0" u="none" strike="noStrike" dirty="0">
                          <a:solidFill>
                            <a:srgbClr val="000000"/>
                          </a:solidFill>
                          <a:effectLst/>
                          <a:latin typeface="Calibri" panose="020F0502020204030204" pitchFamily="34" charset="0"/>
                        </a:rPr>
                        <a:t>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800" b="0" i="0" u="none" strike="noStrike" dirty="0">
                          <a:solidFill>
                            <a:srgbClr val="000000"/>
                          </a:solidFill>
                          <a:effectLst/>
                          <a:latin typeface="Calibri" panose="020F0502020204030204" pitchFamily="34" charset="0"/>
                        </a:rPr>
                        <a:t>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800" b="0" i="0" u="none" strike="noStrike">
                          <a:solidFill>
                            <a:srgbClr val="000000"/>
                          </a:solidFill>
                          <a:effectLst/>
                          <a:latin typeface="Calibri" panose="020F0502020204030204" pitchFamily="34" charset="0"/>
                        </a:rPr>
                        <a:t>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 xmlns:a16="http://schemas.microsoft.com/office/drawing/2014/main" val="1956481925"/>
                  </a:ext>
                </a:extLst>
              </a:tr>
              <a:tr h="297180">
                <a:tc>
                  <a:txBody>
                    <a:bodyPr/>
                    <a:lstStyle/>
                    <a:p>
                      <a:pPr algn="ctr" fontAlgn="ctr"/>
                      <a:r>
                        <a:rPr lang="en-US" sz="1800" b="0" i="0" u="none" strike="noStrike">
                          <a:solidFill>
                            <a:srgbClr val="000000"/>
                          </a:solidFill>
                          <a:effectLst/>
                          <a:latin typeface="Calibri" panose="020F0502020204030204" pitchFamily="34" charset="0"/>
                        </a:rPr>
                        <a:t>4-Year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7-Year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4-Year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7-Year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4-Year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7-Year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103117592"/>
                  </a:ext>
                </a:extLst>
              </a:tr>
              <a:tr h="297180">
                <a:tc>
                  <a:txBody>
                    <a:bodyPr/>
                    <a:lstStyle/>
                    <a:p>
                      <a:pPr algn="ctr" fontAlgn="ctr"/>
                      <a:r>
                        <a:rPr lang="en-US" sz="1800" b="0" i="0" u="none" strike="noStrike">
                          <a:solidFill>
                            <a:srgbClr val="000000"/>
                          </a:solidFill>
                          <a:effectLst/>
                          <a:latin typeface="Calibri" panose="020F0502020204030204" pitchFamily="34" charset="0"/>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62.3%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65.2%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63.1%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Calibri" panose="020F0502020204030204" pitchFamily="34" charset="0"/>
                        </a:rPr>
                        <a:t>66.3%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640888350"/>
                  </a:ext>
                </a:extLst>
              </a:tr>
            </a:tbl>
          </a:graphicData>
        </a:graphic>
      </p:graphicFrame>
      <p:graphicFrame>
        <p:nvGraphicFramePr>
          <p:cNvPr id="8" name="Table 7" descr="This slide walks through examples of the CS – Low Graduation identification process.&#10;"/>
          <p:cNvGraphicFramePr>
            <a:graphicFrameLocks noGrp="1"/>
          </p:cNvGraphicFramePr>
          <p:nvPr>
            <p:extLst>
              <p:ext uri="{D42A27DB-BD31-4B8C-83A1-F6EECF244321}">
                <p14:modId xmlns:p14="http://schemas.microsoft.com/office/powerpoint/2010/main" val="2788512384"/>
              </p:ext>
            </p:extLst>
          </p:nvPr>
        </p:nvGraphicFramePr>
        <p:xfrm>
          <a:off x="3962400" y="3766535"/>
          <a:ext cx="4267200" cy="891540"/>
        </p:xfrm>
        <a:graphic>
          <a:graphicData uri="http://schemas.openxmlformats.org/drawingml/2006/table">
            <a:tbl>
              <a:tblPr firstRow="1"/>
              <a:tblGrid>
                <a:gridCol w="711200">
                  <a:extLst>
                    <a:ext uri="{9D8B030D-6E8A-4147-A177-3AD203B41FA5}">
                      <a16:colId xmlns="" xmlns:a16="http://schemas.microsoft.com/office/drawing/2014/main" val="1187152551"/>
                    </a:ext>
                  </a:extLst>
                </a:gridCol>
                <a:gridCol w="711200">
                  <a:extLst>
                    <a:ext uri="{9D8B030D-6E8A-4147-A177-3AD203B41FA5}">
                      <a16:colId xmlns="" xmlns:a16="http://schemas.microsoft.com/office/drawing/2014/main" val="3081160037"/>
                    </a:ext>
                  </a:extLst>
                </a:gridCol>
                <a:gridCol w="711200">
                  <a:extLst>
                    <a:ext uri="{9D8B030D-6E8A-4147-A177-3AD203B41FA5}">
                      <a16:colId xmlns="" xmlns:a16="http://schemas.microsoft.com/office/drawing/2014/main" val="4269122829"/>
                    </a:ext>
                  </a:extLst>
                </a:gridCol>
                <a:gridCol w="711200">
                  <a:extLst>
                    <a:ext uri="{9D8B030D-6E8A-4147-A177-3AD203B41FA5}">
                      <a16:colId xmlns="" xmlns:a16="http://schemas.microsoft.com/office/drawing/2014/main" val="2257504081"/>
                    </a:ext>
                  </a:extLst>
                </a:gridCol>
                <a:gridCol w="711200">
                  <a:extLst>
                    <a:ext uri="{9D8B030D-6E8A-4147-A177-3AD203B41FA5}">
                      <a16:colId xmlns="" xmlns:a16="http://schemas.microsoft.com/office/drawing/2014/main" val="3676890460"/>
                    </a:ext>
                  </a:extLst>
                </a:gridCol>
                <a:gridCol w="711200">
                  <a:extLst>
                    <a:ext uri="{9D8B030D-6E8A-4147-A177-3AD203B41FA5}">
                      <a16:colId xmlns="" xmlns:a16="http://schemas.microsoft.com/office/drawing/2014/main" val="2993180023"/>
                    </a:ext>
                  </a:extLst>
                </a:gridCol>
              </a:tblGrid>
              <a:tr h="297180">
                <a:tc gridSpan="2">
                  <a:txBody>
                    <a:bodyPr/>
                    <a:lstStyle/>
                    <a:p>
                      <a:pPr algn="ctr" fontAlgn="ctr"/>
                      <a:r>
                        <a:rPr lang="en-US" sz="1800" b="0" i="0" u="none" strike="noStrike" dirty="0">
                          <a:solidFill>
                            <a:srgbClr val="000000"/>
                          </a:solidFill>
                          <a:effectLst/>
                          <a:latin typeface="Calibri" panose="020F0502020204030204" pitchFamily="34" charset="0"/>
                        </a:rPr>
                        <a:t>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800" b="0" i="0" u="none" strike="noStrike" dirty="0">
                          <a:solidFill>
                            <a:srgbClr val="000000"/>
                          </a:solidFill>
                          <a:effectLst/>
                          <a:latin typeface="Calibri" panose="020F0502020204030204" pitchFamily="34" charset="0"/>
                        </a:rPr>
                        <a:t>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800" b="0" i="0" u="none" strike="noStrike">
                          <a:solidFill>
                            <a:srgbClr val="000000"/>
                          </a:solidFill>
                          <a:effectLst/>
                          <a:latin typeface="Calibri" panose="020F0502020204030204" pitchFamily="34" charset="0"/>
                        </a:rPr>
                        <a:t>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 xmlns:a16="http://schemas.microsoft.com/office/drawing/2014/main" val="1188635374"/>
                  </a:ext>
                </a:extLst>
              </a:tr>
              <a:tr h="297180">
                <a:tc>
                  <a:txBody>
                    <a:bodyPr/>
                    <a:lstStyle/>
                    <a:p>
                      <a:pPr algn="ctr" fontAlgn="ctr"/>
                      <a:r>
                        <a:rPr lang="en-US" sz="1800" b="0" i="0" u="none" strike="noStrike">
                          <a:solidFill>
                            <a:srgbClr val="000000"/>
                          </a:solidFill>
                          <a:effectLst/>
                          <a:latin typeface="Calibri" panose="020F0502020204030204" pitchFamily="34" charset="0"/>
                        </a:rPr>
                        <a:t>4-Year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7-Year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4-Year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7-Year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4-Year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7-Year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879990692"/>
                  </a:ext>
                </a:extLst>
              </a:tr>
              <a:tr h="297180">
                <a:tc>
                  <a:txBody>
                    <a:bodyPr/>
                    <a:lstStyle/>
                    <a:p>
                      <a:pPr algn="ctr" fontAlgn="ctr"/>
                      <a:r>
                        <a:rPr lang="en-US" sz="1800" b="0" i="0" u="none" strike="noStrike">
                          <a:solidFill>
                            <a:srgbClr val="000000"/>
                          </a:solidFill>
                          <a:effectLst/>
                          <a:latin typeface="Calibri" panose="020F0502020204030204" pitchFamily="34" charset="0"/>
                        </a:rPr>
                        <a:t>52.7%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59.4%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62.3%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68.2%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ctr"/>
                      <a:r>
                        <a:rPr lang="en-US" sz="1800" b="0" i="0" u="none" strike="noStrike">
                          <a:solidFill>
                            <a:srgbClr val="000000"/>
                          </a:solidFill>
                          <a:effectLst/>
                          <a:latin typeface="Calibri" panose="020F0502020204030204" pitchFamily="34" charset="0"/>
                        </a:rPr>
                        <a:t>63.1%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Calibri" panose="020F0502020204030204" pitchFamily="34" charset="0"/>
                        </a:rPr>
                        <a:t>66.3%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412187547"/>
                  </a:ext>
                </a:extLst>
              </a:tr>
            </a:tbl>
          </a:graphicData>
        </a:graphic>
      </p:graphicFrame>
      <p:graphicFrame>
        <p:nvGraphicFramePr>
          <p:cNvPr id="9" name="Table 8" descr="This slide walks through examples of the CS – Low Graduation identification process.&#10;"/>
          <p:cNvGraphicFramePr>
            <a:graphicFrameLocks noGrp="1"/>
          </p:cNvGraphicFramePr>
          <p:nvPr>
            <p:extLst>
              <p:ext uri="{D42A27DB-BD31-4B8C-83A1-F6EECF244321}">
                <p14:modId xmlns:p14="http://schemas.microsoft.com/office/powerpoint/2010/main" val="4007176407"/>
              </p:ext>
            </p:extLst>
          </p:nvPr>
        </p:nvGraphicFramePr>
        <p:xfrm>
          <a:off x="3962400" y="5434557"/>
          <a:ext cx="4267200" cy="891540"/>
        </p:xfrm>
        <a:graphic>
          <a:graphicData uri="http://schemas.openxmlformats.org/drawingml/2006/table">
            <a:tbl>
              <a:tblPr firstRow="1"/>
              <a:tblGrid>
                <a:gridCol w="711200">
                  <a:extLst>
                    <a:ext uri="{9D8B030D-6E8A-4147-A177-3AD203B41FA5}">
                      <a16:colId xmlns="" xmlns:a16="http://schemas.microsoft.com/office/drawing/2014/main" val="1215515936"/>
                    </a:ext>
                  </a:extLst>
                </a:gridCol>
                <a:gridCol w="711200">
                  <a:extLst>
                    <a:ext uri="{9D8B030D-6E8A-4147-A177-3AD203B41FA5}">
                      <a16:colId xmlns="" xmlns:a16="http://schemas.microsoft.com/office/drawing/2014/main" val="108080390"/>
                    </a:ext>
                  </a:extLst>
                </a:gridCol>
                <a:gridCol w="711200">
                  <a:extLst>
                    <a:ext uri="{9D8B030D-6E8A-4147-A177-3AD203B41FA5}">
                      <a16:colId xmlns="" xmlns:a16="http://schemas.microsoft.com/office/drawing/2014/main" val="1961577516"/>
                    </a:ext>
                  </a:extLst>
                </a:gridCol>
                <a:gridCol w="711200">
                  <a:extLst>
                    <a:ext uri="{9D8B030D-6E8A-4147-A177-3AD203B41FA5}">
                      <a16:colId xmlns="" xmlns:a16="http://schemas.microsoft.com/office/drawing/2014/main" val="729800067"/>
                    </a:ext>
                  </a:extLst>
                </a:gridCol>
                <a:gridCol w="711200">
                  <a:extLst>
                    <a:ext uri="{9D8B030D-6E8A-4147-A177-3AD203B41FA5}">
                      <a16:colId xmlns="" xmlns:a16="http://schemas.microsoft.com/office/drawing/2014/main" val="2111445215"/>
                    </a:ext>
                  </a:extLst>
                </a:gridCol>
                <a:gridCol w="711200">
                  <a:extLst>
                    <a:ext uri="{9D8B030D-6E8A-4147-A177-3AD203B41FA5}">
                      <a16:colId xmlns="" xmlns:a16="http://schemas.microsoft.com/office/drawing/2014/main" val="469843977"/>
                    </a:ext>
                  </a:extLst>
                </a:gridCol>
              </a:tblGrid>
              <a:tr h="297180">
                <a:tc gridSpan="2">
                  <a:txBody>
                    <a:bodyPr/>
                    <a:lstStyle/>
                    <a:p>
                      <a:pPr algn="ctr" fontAlgn="ctr"/>
                      <a:r>
                        <a:rPr lang="en-US" sz="1800" b="0" i="0" u="none" strike="noStrike" dirty="0">
                          <a:solidFill>
                            <a:srgbClr val="000000"/>
                          </a:solidFill>
                          <a:effectLst/>
                          <a:latin typeface="Calibri" panose="020F0502020204030204" pitchFamily="34" charset="0"/>
                        </a:rPr>
                        <a:t>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800" b="0" i="0" u="none" strike="noStrike">
                          <a:solidFill>
                            <a:srgbClr val="000000"/>
                          </a:solidFill>
                          <a:effectLst/>
                          <a:latin typeface="Calibri" panose="020F0502020204030204" pitchFamily="34" charset="0"/>
                        </a:rPr>
                        <a:t>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800" b="0" i="0" u="none" strike="noStrike">
                          <a:solidFill>
                            <a:srgbClr val="000000"/>
                          </a:solidFill>
                          <a:effectLst/>
                          <a:latin typeface="Calibri" panose="020F0502020204030204" pitchFamily="34" charset="0"/>
                        </a:rPr>
                        <a:t>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 xmlns:a16="http://schemas.microsoft.com/office/drawing/2014/main" val="1846649750"/>
                  </a:ext>
                </a:extLst>
              </a:tr>
              <a:tr h="297180">
                <a:tc>
                  <a:txBody>
                    <a:bodyPr/>
                    <a:lstStyle/>
                    <a:p>
                      <a:pPr algn="ctr" fontAlgn="ctr"/>
                      <a:r>
                        <a:rPr lang="en-US" sz="1800" b="0" i="0" u="none" strike="noStrike">
                          <a:solidFill>
                            <a:srgbClr val="000000"/>
                          </a:solidFill>
                          <a:effectLst/>
                          <a:latin typeface="Calibri" panose="020F0502020204030204" pitchFamily="34" charset="0"/>
                        </a:rPr>
                        <a:t>4-Year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7-Year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4-Year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Calibri" panose="020F0502020204030204" pitchFamily="34" charset="0"/>
                        </a:rPr>
                        <a:t>7-Year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4-Year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7-Year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22089092"/>
                  </a:ext>
                </a:extLst>
              </a:tr>
              <a:tr h="297180">
                <a:tc>
                  <a:txBody>
                    <a:bodyPr/>
                    <a:lstStyle/>
                    <a:p>
                      <a:pPr algn="ctr" fontAlgn="ctr"/>
                      <a:r>
                        <a:rPr lang="en-US" sz="1800" b="0" i="0" u="none" strike="noStrike">
                          <a:solidFill>
                            <a:srgbClr val="000000"/>
                          </a:solidFill>
                          <a:effectLst/>
                          <a:latin typeface="Calibri" panose="020F0502020204030204" pitchFamily="34" charset="0"/>
                        </a:rPr>
                        <a:t>52.7%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62.3%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65.2%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Calibri" panose="020F0502020204030204" pitchFamily="34" charset="0"/>
                        </a:rPr>
                        <a:t>63.1%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Calibri" panose="020F0502020204030204" pitchFamily="34" charset="0"/>
                        </a:rPr>
                        <a:t>66.3%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760454"/>
                  </a:ext>
                </a:extLst>
              </a:tr>
            </a:tbl>
          </a:graphicData>
        </a:graphic>
      </p:graphicFrame>
    </p:spTree>
    <p:extLst>
      <p:ext uri="{BB962C8B-B14F-4D97-AF65-F5344CB8AC3E}">
        <p14:creationId xmlns:p14="http://schemas.microsoft.com/office/powerpoint/2010/main" val="262723358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latin typeface="Trebuchet MS" panose="020B0603020202020204" pitchFamily="34" charset="0"/>
              </a:rPr>
              <a:t>ESSA Identification Criteria: </a:t>
            </a:r>
            <a:br>
              <a:rPr lang="en-US" dirty="0" smtClean="0">
                <a:solidFill>
                  <a:schemeClr val="bg1"/>
                </a:solidFill>
                <a:latin typeface="Trebuchet MS" panose="020B0603020202020204" pitchFamily="34" charset="0"/>
              </a:rPr>
            </a:br>
            <a:r>
              <a:rPr lang="en-US" dirty="0">
                <a:solidFill>
                  <a:schemeClr val="bg1"/>
                </a:solidFill>
                <a:latin typeface="Trebuchet MS" panose="020B0603020202020204" pitchFamily="34" charset="0"/>
              </a:rPr>
              <a:t/>
            </a:r>
            <a:br>
              <a:rPr lang="en-US" dirty="0">
                <a:solidFill>
                  <a:schemeClr val="bg1"/>
                </a:solidFill>
                <a:latin typeface="Trebuchet MS" panose="020B0603020202020204" pitchFamily="34" charset="0"/>
              </a:rPr>
            </a:br>
            <a:r>
              <a:rPr lang="en-US" dirty="0" smtClean="0">
                <a:solidFill>
                  <a:schemeClr val="bg1"/>
                </a:solidFill>
                <a:latin typeface="Trebuchet MS" panose="020B0603020202020204" pitchFamily="34" charset="0"/>
              </a:rPr>
              <a:t>Targeted </a:t>
            </a:r>
            <a:r>
              <a:rPr lang="en-US" dirty="0">
                <a:solidFill>
                  <a:schemeClr val="bg1"/>
                </a:solidFill>
                <a:latin typeface="Trebuchet MS" panose="020B0603020202020204" pitchFamily="34" charset="0"/>
              </a:rPr>
              <a:t>Support and Improvement</a:t>
            </a:r>
          </a:p>
        </p:txBody>
      </p:sp>
    </p:spTree>
    <p:extLst>
      <p:ext uri="{BB962C8B-B14F-4D97-AF65-F5344CB8AC3E}">
        <p14:creationId xmlns:p14="http://schemas.microsoft.com/office/powerpoint/2010/main" val="16686861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Schools Included in Analyses</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Any public school (does not have to be Title I) open for at least 3 years</a:t>
            </a:r>
          </a:p>
          <a:p>
            <a:pPr marL="457200" indent="-457200">
              <a:buFont typeface="Arial" panose="020B0604020202020204" pitchFamily="34" charset="0"/>
              <a:buChar char="•"/>
            </a:pPr>
            <a:r>
              <a:rPr lang="en-US" dirty="0" smtClean="0"/>
              <a:t>K-12</a:t>
            </a:r>
          </a:p>
          <a:p>
            <a:pPr marL="1143000" lvl="1" indent="-457200"/>
            <a:r>
              <a:rPr lang="en-US" dirty="0" smtClean="0"/>
              <a:t>Includes AECs</a:t>
            </a:r>
          </a:p>
          <a:p>
            <a:pPr marL="1143000" lvl="1" indent="-457200"/>
            <a:r>
              <a:rPr lang="en-US" dirty="0" smtClean="0"/>
              <a:t>Includes K-2 schools</a:t>
            </a:r>
            <a:endParaRPr lang="en-US" dirty="0"/>
          </a:p>
        </p:txBody>
      </p:sp>
    </p:spTree>
    <p:extLst>
      <p:ext uri="{BB962C8B-B14F-4D97-AF65-F5344CB8AC3E}">
        <p14:creationId xmlns:p14="http://schemas.microsoft.com/office/powerpoint/2010/main" val="29129091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Overview of ESSA Indicators</a:t>
            </a:r>
          </a:p>
        </p:txBody>
      </p:sp>
      <p:sp>
        <p:nvSpPr>
          <p:cNvPr id="3" name="Content Placeholder 2"/>
          <p:cNvSpPr>
            <a:spLocks noGrp="1"/>
          </p:cNvSpPr>
          <p:nvPr>
            <p:ph idx="1"/>
          </p:nvPr>
        </p:nvSpPr>
        <p:spPr>
          <a:xfrm>
            <a:off x="838199" y="1372422"/>
            <a:ext cx="6839465" cy="4351338"/>
          </a:xfrm>
        </p:spPr>
        <p:txBody>
          <a:bodyPr/>
          <a:lstStyle/>
          <a:p>
            <a:pPr marL="457200" indent="-457200">
              <a:buFont typeface="Arial" panose="020B0604020202020204" pitchFamily="34" charset="0"/>
              <a:buChar char="•"/>
            </a:pPr>
            <a:r>
              <a:rPr lang="en-US" sz="1600" dirty="0"/>
              <a:t>Academic Achievement</a:t>
            </a:r>
          </a:p>
          <a:p>
            <a:pPr marL="1143000" lvl="1" indent="-457200"/>
            <a:r>
              <a:rPr lang="en-US" sz="1400" dirty="0"/>
              <a:t>English language arts (ELA) achievement (E/M)</a:t>
            </a:r>
          </a:p>
          <a:p>
            <a:pPr marL="1143000" lvl="1" indent="-457200"/>
            <a:r>
              <a:rPr lang="en-US" sz="1400" dirty="0"/>
              <a:t>Math achievement (E/M)</a:t>
            </a:r>
          </a:p>
          <a:p>
            <a:pPr marL="1143000" lvl="1" indent="-457200"/>
            <a:r>
              <a:rPr lang="en-US" sz="1400" dirty="0"/>
              <a:t>SAT achievement (H)</a:t>
            </a:r>
          </a:p>
          <a:p>
            <a:pPr marL="1600200" lvl="2" indent="-457200"/>
            <a:r>
              <a:rPr lang="en-US" sz="1200" dirty="0"/>
              <a:t>Evidence based reading and writing (EBRW)</a:t>
            </a:r>
          </a:p>
          <a:p>
            <a:pPr marL="1600200" lvl="2" indent="-457200"/>
            <a:r>
              <a:rPr lang="en-US" sz="1200" dirty="0"/>
              <a:t>Math</a:t>
            </a:r>
          </a:p>
          <a:p>
            <a:pPr marL="457200" indent="-457200">
              <a:buFont typeface="Arial" panose="020B0604020202020204" pitchFamily="34" charset="0"/>
              <a:buChar char="•"/>
            </a:pPr>
            <a:r>
              <a:rPr lang="en-US" sz="1600" dirty="0"/>
              <a:t>Academic Progress</a:t>
            </a:r>
          </a:p>
          <a:p>
            <a:pPr marL="1143000" lvl="1" indent="-457200"/>
            <a:r>
              <a:rPr lang="en-US" sz="1400" dirty="0"/>
              <a:t>ELA (E/M) or EBRW (H) growth</a:t>
            </a:r>
          </a:p>
          <a:p>
            <a:pPr marL="1143000" lvl="1" indent="-457200"/>
            <a:r>
              <a:rPr lang="en-US" sz="1400" dirty="0"/>
              <a:t>Math growth</a:t>
            </a:r>
          </a:p>
          <a:p>
            <a:pPr marL="457200" indent="-457200">
              <a:buFont typeface="Arial" panose="020B0604020202020204" pitchFamily="34" charset="0"/>
              <a:buChar char="•"/>
            </a:pPr>
            <a:r>
              <a:rPr lang="en-US" sz="1600" dirty="0"/>
              <a:t>Progress in Achieving English Language Proficiency</a:t>
            </a:r>
          </a:p>
          <a:p>
            <a:pPr marL="1143000" lvl="1" indent="-457200"/>
            <a:r>
              <a:rPr lang="en-US" sz="1400" dirty="0"/>
              <a:t>Growth percentiles – </a:t>
            </a:r>
            <a:r>
              <a:rPr lang="en-US" sz="1400" i="1" dirty="0">
                <a:solidFill>
                  <a:srgbClr val="FF0000"/>
                </a:solidFill>
              </a:rPr>
              <a:t>New to 2018-19 identification</a:t>
            </a:r>
          </a:p>
          <a:p>
            <a:pPr marL="1143000" lvl="1" indent="-457200"/>
            <a:r>
              <a:rPr lang="en-US" sz="1400" dirty="0"/>
              <a:t>On-track to attain fluency – </a:t>
            </a:r>
            <a:r>
              <a:rPr lang="en-US" sz="1400" i="1" dirty="0">
                <a:solidFill>
                  <a:srgbClr val="FF0000"/>
                </a:solidFill>
              </a:rPr>
              <a:t>New to 2018-19 identification</a:t>
            </a:r>
          </a:p>
          <a:p>
            <a:pPr marL="457200" indent="-457200">
              <a:buFont typeface="Arial" panose="020B0604020202020204" pitchFamily="34" charset="0"/>
              <a:buChar char="•"/>
            </a:pPr>
            <a:r>
              <a:rPr lang="en-US" sz="1600" dirty="0"/>
              <a:t>School Quality or Student Success (SQSS)</a:t>
            </a:r>
          </a:p>
          <a:p>
            <a:pPr marL="1143000" lvl="1" indent="-457200"/>
            <a:r>
              <a:rPr lang="en-US" sz="1400" dirty="0"/>
              <a:t>Science achievement</a:t>
            </a:r>
          </a:p>
          <a:p>
            <a:pPr marL="1143000" lvl="1" indent="-457200"/>
            <a:r>
              <a:rPr lang="en-US" sz="1400" strike="sngStrike" dirty="0"/>
              <a:t>Reduction in chronic absenteeism (E/M)</a:t>
            </a:r>
            <a:r>
              <a:rPr lang="en-US" sz="1400" dirty="0"/>
              <a:t> – </a:t>
            </a:r>
            <a:r>
              <a:rPr lang="en-US" sz="1400" i="1" dirty="0">
                <a:solidFill>
                  <a:srgbClr val="FF0000"/>
                </a:solidFill>
              </a:rPr>
              <a:t>Not used for 2018-19 identification</a:t>
            </a:r>
          </a:p>
          <a:p>
            <a:pPr marL="1143000" lvl="1" indent="-457200"/>
            <a:r>
              <a:rPr lang="en-US" sz="1400" dirty="0"/>
              <a:t>Dropout rates</a:t>
            </a:r>
            <a:r>
              <a:rPr lang="en-US" sz="1400" i="1" dirty="0">
                <a:solidFill>
                  <a:srgbClr val="FF0000"/>
                </a:solidFill>
              </a:rPr>
              <a:t> New to 2018-19 identification</a:t>
            </a:r>
            <a:endParaRPr lang="en-US" sz="1400" dirty="0"/>
          </a:p>
          <a:p>
            <a:pPr marL="457200" indent="-457200">
              <a:buFont typeface="Arial" panose="020B0604020202020204" pitchFamily="34" charset="0"/>
              <a:buChar char="•"/>
            </a:pPr>
            <a:r>
              <a:rPr lang="en-US" sz="1600" dirty="0"/>
              <a:t>Graduation Rates</a:t>
            </a:r>
          </a:p>
          <a:p>
            <a:pPr marL="1143000" lvl="1" indent="-457200"/>
            <a:r>
              <a:rPr lang="en-US" sz="1400" dirty="0"/>
              <a:t>Four-year rate – </a:t>
            </a:r>
            <a:r>
              <a:rPr lang="en-US" sz="1400" i="1" dirty="0">
                <a:solidFill>
                  <a:srgbClr val="FF0000"/>
                </a:solidFill>
              </a:rPr>
              <a:t>New to 2018-19 identification</a:t>
            </a:r>
            <a:endParaRPr lang="en-US" sz="1400" dirty="0"/>
          </a:p>
          <a:p>
            <a:pPr marL="1143000" lvl="1" indent="-457200"/>
            <a:r>
              <a:rPr lang="en-US" sz="1400" dirty="0"/>
              <a:t>Seven-year rate – </a:t>
            </a:r>
            <a:r>
              <a:rPr lang="en-US" sz="1400" i="1" dirty="0">
                <a:solidFill>
                  <a:srgbClr val="FF0000"/>
                </a:solidFill>
              </a:rPr>
              <a:t>New to 2018-19 identification</a:t>
            </a:r>
            <a:endParaRPr lang="en-US" sz="1400" dirty="0"/>
          </a:p>
        </p:txBody>
      </p:sp>
      <p:sp>
        <p:nvSpPr>
          <p:cNvPr id="4" name="Content Placeholder 2"/>
          <p:cNvSpPr txBox="1">
            <a:spLocks/>
          </p:cNvSpPr>
          <p:nvPr/>
        </p:nvSpPr>
        <p:spPr>
          <a:xfrm>
            <a:off x="7383164" y="1372422"/>
            <a:ext cx="4347518" cy="1123643"/>
          </a:xfrm>
          <a:prstGeom prst="rect">
            <a:avLst/>
          </a:prstGeom>
        </p:spPr>
        <p:style>
          <a:lnRef idx="2">
            <a:schemeClr val="dk1"/>
          </a:lnRef>
          <a:fillRef idx="1">
            <a:schemeClr val="lt1"/>
          </a:fillRef>
          <a:effectRef idx="0">
            <a:schemeClr val="dk1"/>
          </a:effectRef>
          <a:fontRef idx="minor">
            <a:schemeClr val="dk1"/>
          </a:fontRef>
        </p:style>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b="1" dirty="0"/>
              <a:t>Alternative Education Campuses (AECs)</a:t>
            </a:r>
          </a:p>
          <a:p>
            <a:pPr marL="457200" indent="-457200">
              <a:buFont typeface="Arial" panose="020B0604020202020204" pitchFamily="34" charset="0"/>
              <a:buChar char="•"/>
            </a:pPr>
            <a:r>
              <a:rPr lang="en-US" sz="1600" dirty="0"/>
              <a:t>In addition to all other indicators:</a:t>
            </a:r>
          </a:p>
          <a:p>
            <a:pPr marL="1143000" lvl="1" indent="-457200"/>
            <a:r>
              <a:rPr lang="en-US" sz="1400" dirty="0"/>
              <a:t>Attendance</a:t>
            </a:r>
          </a:p>
          <a:p>
            <a:pPr marL="1143000" lvl="1" indent="-457200"/>
            <a:r>
              <a:rPr lang="en-US" sz="1400" dirty="0"/>
              <a:t>Truancy</a:t>
            </a:r>
          </a:p>
        </p:txBody>
      </p:sp>
      <p:sp>
        <p:nvSpPr>
          <p:cNvPr id="6" name="Content Placeholder 2"/>
          <p:cNvSpPr txBox="1">
            <a:spLocks/>
          </p:cNvSpPr>
          <p:nvPr/>
        </p:nvSpPr>
        <p:spPr>
          <a:xfrm>
            <a:off x="7383164" y="2986269"/>
            <a:ext cx="4347518" cy="1734012"/>
          </a:xfrm>
          <a:prstGeom prst="rect">
            <a:avLst/>
          </a:prstGeom>
        </p:spPr>
        <p:style>
          <a:lnRef idx="2">
            <a:schemeClr val="dk1"/>
          </a:lnRef>
          <a:fillRef idx="1">
            <a:schemeClr val="lt1"/>
          </a:fillRef>
          <a:effectRef idx="0">
            <a:schemeClr val="dk1"/>
          </a:effectRef>
          <a:fontRef idx="minor">
            <a:schemeClr val="dk1"/>
          </a:fontRef>
        </p:style>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b="1" dirty="0"/>
              <a:t>K-2 Schools</a:t>
            </a:r>
          </a:p>
          <a:p>
            <a:pPr marL="457200" indent="-457200">
              <a:buFont typeface="Arial" panose="020B0604020202020204" pitchFamily="34" charset="0"/>
              <a:buChar char="•"/>
            </a:pPr>
            <a:r>
              <a:rPr lang="en-US" sz="1600" dirty="0"/>
              <a:t>Academic achievement</a:t>
            </a:r>
          </a:p>
          <a:p>
            <a:pPr marL="1143000" lvl="1" indent="-457200"/>
            <a:r>
              <a:rPr lang="en-US" sz="1400" dirty="0"/>
              <a:t>Percent significant reading deficiency (SRD)</a:t>
            </a:r>
          </a:p>
          <a:p>
            <a:pPr marL="457200" indent="-457200">
              <a:buFont typeface="Arial" panose="020B0604020202020204" pitchFamily="34" charset="0"/>
              <a:buChar char="•"/>
            </a:pPr>
            <a:r>
              <a:rPr lang="en-US" sz="1600" dirty="0"/>
              <a:t>Academic progress</a:t>
            </a:r>
          </a:p>
          <a:p>
            <a:pPr marL="1143000" lvl="1" indent="-457200"/>
            <a:r>
              <a:rPr lang="en-US" sz="1400" dirty="0"/>
              <a:t>Change in SRD</a:t>
            </a:r>
          </a:p>
          <a:p>
            <a:pPr marL="1143000" lvl="1" indent="-457200"/>
            <a:r>
              <a:rPr lang="en-US" sz="1400" dirty="0"/>
              <a:t>English language proficiency growth</a:t>
            </a:r>
          </a:p>
        </p:txBody>
      </p:sp>
    </p:spTree>
    <p:extLst>
      <p:ext uri="{BB962C8B-B14F-4D97-AF65-F5344CB8AC3E}">
        <p14:creationId xmlns:p14="http://schemas.microsoft.com/office/powerpoint/2010/main" val="416050691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Targeted Support and Improvement</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800" dirty="0"/>
              <a:t>Colorado will identify any schools with at least one consistently underperforming disaggregated group, based on </a:t>
            </a:r>
            <a:r>
              <a:rPr lang="en-US" sz="1800" dirty="0" smtClean="0"/>
              <a:t>the following sub-indicators </a:t>
            </a:r>
            <a:r>
              <a:rPr lang="en-US" sz="1800" dirty="0"/>
              <a:t>(using 3-year aggregates)</a:t>
            </a:r>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800" dirty="0" smtClean="0"/>
          </a:p>
          <a:p>
            <a:pPr marL="457200" indent="-457200">
              <a:lnSpc>
                <a:spcPct val="100000"/>
              </a:lnSpc>
              <a:spcBef>
                <a:spcPts val="0"/>
              </a:spcBef>
              <a:spcAft>
                <a:spcPts val="1200"/>
              </a:spcAft>
              <a:buFont typeface="Arial" panose="020B0604020202020204" pitchFamily="34" charset="0"/>
              <a:buChar char="•"/>
            </a:pPr>
            <a:r>
              <a:rPr lang="en-US" sz="1800" dirty="0" smtClean="0"/>
              <a:t>Schools </a:t>
            </a:r>
            <a:r>
              <a:rPr lang="en-US" sz="1800" dirty="0"/>
              <a:t>with 3 or more sub-indicators for any student group at any grade span (elementary, middle, high</a:t>
            </a:r>
            <a:r>
              <a:rPr lang="en-US" sz="1800" dirty="0" smtClean="0"/>
              <a:t>), are </a:t>
            </a:r>
            <a:r>
              <a:rPr lang="en-US" sz="1800" dirty="0"/>
              <a:t>included in the </a:t>
            </a:r>
            <a:r>
              <a:rPr lang="en-US" sz="1800" dirty="0" smtClean="0"/>
              <a:t>analyses</a:t>
            </a:r>
          </a:p>
          <a:p>
            <a:pPr marL="1143000" lvl="1" indent="-457200">
              <a:lnSpc>
                <a:spcPct val="100000"/>
              </a:lnSpc>
              <a:spcBef>
                <a:spcPts val="0"/>
              </a:spcBef>
              <a:spcAft>
                <a:spcPts val="1200"/>
              </a:spcAft>
            </a:pPr>
            <a:r>
              <a:rPr lang="en-US" sz="1600" dirty="0" smtClean="0"/>
              <a:t>Consistent with state frameworks, schools with only postsecondary workforce sub-indicators (4-year graduation rate, 7-year graduation rate, and dropout rate) are considered to have insufficient data, and are not eligible to be identified</a:t>
            </a:r>
          </a:p>
          <a:p>
            <a:pPr marL="457200" indent="-457200">
              <a:lnSpc>
                <a:spcPct val="100000"/>
              </a:lnSpc>
              <a:spcBef>
                <a:spcPts val="0"/>
              </a:spcBef>
              <a:spcAft>
                <a:spcPts val="1200"/>
              </a:spcAft>
              <a:buFont typeface="Arial" panose="020B0604020202020204" pitchFamily="34" charset="0"/>
              <a:buChar char="•"/>
            </a:pPr>
            <a:r>
              <a:rPr lang="en-US" sz="1800" dirty="0" smtClean="0"/>
              <a:t>Schools </a:t>
            </a:r>
            <a:r>
              <a:rPr lang="en-US" sz="1800" dirty="0"/>
              <a:t>are identified if they </a:t>
            </a:r>
            <a:r>
              <a:rPr lang="en-US" sz="1800" dirty="0" smtClean="0"/>
              <a:t>earn </a:t>
            </a:r>
            <a:r>
              <a:rPr lang="en-US" sz="1800" dirty="0"/>
              <a:t>a Does Not Meet rating on all sub-indicators </a:t>
            </a:r>
            <a:r>
              <a:rPr lang="en-US" sz="1800" dirty="0" smtClean="0"/>
              <a:t>available for </a:t>
            </a:r>
            <a:r>
              <a:rPr lang="en-US" sz="1800" dirty="0"/>
              <a:t>that student group</a:t>
            </a:r>
          </a:p>
          <a:p>
            <a:pPr marL="1143000" lvl="1" indent="-457200">
              <a:lnSpc>
                <a:spcPct val="100000"/>
              </a:lnSpc>
              <a:spcBef>
                <a:spcPts val="0"/>
              </a:spcBef>
              <a:spcAft>
                <a:spcPts val="1200"/>
              </a:spcAft>
            </a:pPr>
            <a:r>
              <a:rPr lang="en-US" sz="1600" dirty="0"/>
              <a:t>Any school with a rating above Does Not Meet on at least one sub-indicator would not be identified based on the performance of that student group</a:t>
            </a:r>
          </a:p>
        </p:txBody>
      </p:sp>
      <p:graphicFrame>
        <p:nvGraphicFramePr>
          <p:cNvPr id="4" name="Table 3" descr="This slide provides information on the process used to identify schools for Targeted Support and Improvement.&#10;"/>
          <p:cNvGraphicFramePr>
            <a:graphicFrameLocks noGrp="1"/>
          </p:cNvGraphicFramePr>
          <p:nvPr>
            <p:extLst>
              <p:ext uri="{D42A27DB-BD31-4B8C-83A1-F6EECF244321}">
                <p14:modId xmlns:p14="http://schemas.microsoft.com/office/powerpoint/2010/main" val="2235833701"/>
              </p:ext>
            </p:extLst>
          </p:nvPr>
        </p:nvGraphicFramePr>
        <p:xfrm>
          <a:off x="754791" y="2128436"/>
          <a:ext cx="10515601" cy="1173480"/>
        </p:xfrm>
        <a:graphic>
          <a:graphicData uri="http://schemas.openxmlformats.org/drawingml/2006/table">
            <a:tbl>
              <a:tblPr firstRow="1" bandRow="1">
                <a:tableStyleId>{5C22544A-7EE6-4342-B048-85BDC9FD1C3A}</a:tableStyleId>
              </a:tblPr>
              <a:tblGrid>
                <a:gridCol w="1308141">
                  <a:extLst>
                    <a:ext uri="{9D8B030D-6E8A-4147-A177-3AD203B41FA5}">
                      <a16:colId xmlns="" xmlns:a16="http://schemas.microsoft.com/office/drawing/2014/main" val="20000"/>
                    </a:ext>
                  </a:extLst>
                </a:gridCol>
                <a:gridCol w="1051560">
                  <a:extLst>
                    <a:ext uri="{9D8B030D-6E8A-4147-A177-3AD203B41FA5}">
                      <a16:colId xmlns="" xmlns:a16="http://schemas.microsoft.com/office/drawing/2014/main" val="20001"/>
                    </a:ext>
                  </a:extLst>
                </a:gridCol>
                <a:gridCol w="702442">
                  <a:extLst>
                    <a:ext uri="{9D8B030D-6E8A-4147-A177-3AD203B41FA5}">
                      <a16:colId xmlns="" xmlns:a16="http://schemas.microsoft.com/office/drawing/2014/main" val="20002"/>
                    </a:ext>
                  </a:extLst>
                </a:gridCol>
                <a:gridCol w="1053663">
                  <a:extLst>
                    <a:ext uri="{9D8B030D-6E8A-4147-A177-3AD203B41FA5}">
                      <a16:colId xmlns="" xmlns:a16="http://schemas.microsoft.com/office/drawing/2014/main" val="20003"/>
                    </a:ext>
                  </a:extLst>
                </a:gridCol>
                <a:gridCol w="704545">
                  <a:extLst>
                    <a:ext uri="{9D8B030D-6E8A-4147-A177-3AD203B41FA5}">
                      <a16:colId xmlns="" xmlns:a16="http://schemas.microsoft.com/office/drawing/2014/main" val="20004"/>
                    </a:ext>
                  </a:extLst>
                </a:gridCol>
                <a:gridCol w="853867">
                  <a:extLst>
                    <a:ext uri="{9D8B030D-6E8A-4147-A177-3AD203B41FA5}">
                      <a16:colId xmlns="" xmlns:a16="http://schemas.microsoft.com/office/drawing/2014/main" val="20005"/>
                    </a:ext>
                  </a:extLst>
                </a:gridCol>
                <a:gridCol w="990570">
                  <a:extLst>
                    <a:ext uri="{9D8B030D-6E8A-4147-A177-3AD203B41FA5}">
                      <a16:colId xmlns="" xmlns:a16="http://schemas.microsoft.com/office/drawing/2014/main" val="20006"/>
                    </a:ext>
                  </a:extLst>
                </a:gridCol>
                <a:gridCol w="615163">
                  <a:extLst>
                    <a:ext uri="{9D8B030D-6E8A-4147-A177-3AD203B41FA5}">
                      <a16:colId xmlns="" xmlns:a16="http://schemas.microsoft.com/office/drawing/2014/main" val="20007"/>
                    </a:ext>
                  </a:extLst>
                </a:gridCol>
                <a:gridCol w="615163">
                  <a:extLst>
                    <a:ext uri="{9D8B030D-6E8A-4147-A177-3AD203B41FA5}">
                      <a16:colId xmlns="" xmlns:a16="http://schemas.microsoft.com/office/drawing/2014/main" val="20011"/>
                    </a:ext>
                  </a:extLst>
                </a:gridCol>
                <a:gridCol w="700339">
                  <a:extLst>
                    <a:ext uri="{9D8B030D-6E8A-4147-A177-3AD203B41FA5}">
                      <a16:colId xmlns="" xmlns:a16="http://schemas.microsoft.com/office/drawing/2014/main" val="20008"/>
                    </a:ext>
                  </a:extLst>
                </a:gridCol>
                <a:gridCol w="967435">
                  <a:extLst>
                    <a:ext uri="{9D8B030D-6E8A-4147-A177-3AD203B41FA5}">
                      <a16:colId xmlns="" xmlns:a16="http://schemas.microsoft.com/office/drawing/2014/main" val="20009"/>
                    </a:ext>
                  </a:extLst>
                </a:gridCol>
                <a:gridCol w="952713">
                  <a:extLst>
                    <a:ext uri="{9D8B030D-6E8A-4147-A177-3AD203B41FA5}">
                      <a16:colId xmlns="" xmlns:a16="http://schemas.microsoft.com/office/drawing/2014/main" val="20010"/>
                    </a:ext>
                  </a:extLst>
                </a:gridCol>
              </a:tblGrid>
              <a:tr h="0">
                <a:tc>
                  <a:txBody>
                    <a:bodyPr/>
                    <a:lstStyle/>
                    <a:p>
                      <a:pPr marL="0" marR="0" algn="ctr">
                        <a:spcBef>
                          <a:spcPts val="0"/>
                        </a:spcBef>
                        <a:spcAft>
                          <a:spcPts val="0"/>
                        </a:spcAft>
                      </a:pPr>
                      <a:r>
                        <a:rPr lang="en-US" sz="1000" dirty="0">
                          <a:effectLst/>
                        </a:rPr>
                        <a:t>Indicator</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gridSpan="2">
                  <a:txBody>
                    <a:bodyPr/>
                    <a:lstStyle/>
                    <a:p>
                      <a:pPr marL="0" marR="0" algn="ctr">
                        <a:spcBef>
                          <a:spcPts val="0"/>
                        </a:spcBef>
                        <a:spcAft>
                          <a:spcPts val="0"/>
                        </a:spcAft>
                      </a:pPr>
                      <a:r>
                        <a:rPr lang="en-US" sz="1000" dirty="0">
                          <a:effectLst/>
                        </a:rPr>
                        <a:t>Academic Achievement</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hMerge="1">
                  <a:txBody>
                    <a:bodyPr/>
                    <a:lstStyle/>
                    <a:p>
                      <a:endParaRPr lang="en-US"/>
                    </a:p>
                  </a:txBody>
                  <a:tcPr/>
                </a:tc>
                <a:tc gridSpan="2">
                  <a:txBody>
                    <a:bodyPr/>
                    <a:lstStyle/>
                    <a:p>
                      <a:pPr marL="0" marR="0" algn="ctr">
                        <a:spcBef>
                          <a:spcPts val="0"/>
                        </a:spcBef>
                        <a:spcAft>
                          <a:spcPts val="0"/>
                        </a:spcAft>
                      </a:pPr>
                      <a:r>
                        <a:rPr lang="en-US" sz="1000" dirty="0">
                          <a:effectLst/>
                        </a:rPr>
                        <a:t>Academic Growth</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hMerge="1">
                  <a:txBody>
                    <a:bodyPr/>
                    <a:lstStyle/>
                    <a:p>
                      <a:endParaRPr lang="en-US"/>
                    </a:p>
                  </a:txBody>
                  <a:tcPr/>
                </a:tc>
                <a:tc gridSpan="2">
                  <a:txBody>
                    <a:bodyPr/>
                    <a:lstStyle/>
                    <a:p>
                      <a:pPr marL="0" marR="0" algn="ctr">
                        <a:spcBef>
                          <a:spcPts val="0"/>
                        </a:spcBef>
                        <a:spcAft>
                          <a:spcPts val="0"/>
                        </a:spcAft>
                      </a:pPr>
                      <a:r>
                        <a:rPr lang="en-US" sz="1000" dirty="0">
                          <a:effectLst/>
                        </a:rPr>
                        <a:t>ELP </a:t>
                      </a:r>
                      <a:r>
                        <a:rPr lang="en-US" sz="1000" dirty="0" smtClean="0">
                          <a:effectLst/>
                        </a:rPr>
                        <a:t>Progress</a:t>
                      </a:r>
                      <a:endParaRPr lang="en-US" sz="1100" dirty="0" smtClean="0">
                        <a:effectLst/>
                      </a:endParaRPr>
                    </a:p>
                    <a:p>
                      <a:pPr marL="0" marR="0" algn="ctr">
                        <a:spcBef>
                          <a:spcPts val="0"/>
                        </a:spcBef>
                        <a:spcAft>
                          <a:spcPts val="0"/>
                        </a:spcAft>
                      </a:pPr>
                      <a:r>
                        <a:rPr lang="en-US" sz="1000" dirty="0" smtClean="0">
                          <a:effectLst/>
                        </a:rPr>
                        <a:t>(for ELs)</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hMerge="1">
                  <a:txBody>
                    <a:bodyPr/>
                    <a:lstStyle/>
                    <a:p>
                      <a:endParaRPr lang="en-US"/>
                    </a:p>
                  </a:txBody>
                  <a:tcPr/>
                </a:tc>
                <a:tc gridSpan="2">
                  <a:txBody>
                    <a:bodyPr/>
                    <a:lstStyle/>
                    <a:p>
                      <a:pPr marL="0" marR="0" algn="ctr">
                        <a:spcBef>
                          <a:spcPts val="0"/>
                        </a:spcBef>
                        <a:spcAft>
                          <a:spcPts val="0"/>
                        </a:spcAft>
                      </a:pPr>
                      <a:r>
                        <a:rPr lang="en-US" sz="1000" dirty="0">
                          <a:effectLst/>
                        </a:rPr>
                        <a:t>Graduation Rate </a:t>
                      </a:r>
                      <a:r>
                        <a:rPr lang="en-US" sz="1000" dirty="0" smtClean="0">
                          <a:effectLst/>
                        </a:rPr>
                        <a:t>(for </a:t>
                      </a:r>
                      <a:r>
                        <a:rPr lang="en-US" sz="1000" dirty="0">
                          <a:effectLst/>
                        </a:rPr>
                        <a:t>HS)</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hMerge="1">
                  <a:txBody>
                    <a:bodyPr/>
                    <a:lstStyle/>
                    <a:p>
                      <a:pPr marL="0" marR="0" algn="ctr">
                        <a:spcBef>
                          <a:spcPts val="0"/>
                        </a:spcBef>
                        <a:spcAft>
                          <a:spcPts val="0"/>
                        </a:spcAft>
                      </a:pP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gridSpan="3">
                  <a:txBody>
                    <a:bodyPr/>
                    <a:lstStyle/>
                    <a:p>
                      <a:pPr marL="0" marR="0" algn="ctr">
                        <a:spcBef>
                          <a:spcPts val="0"/>
                        </a:spcBef>
                        <a:spcAft>
                          <a:spcPts val="0"/>
                        </a:spcAft>
                      </a:pPr>
                      <a:r>
                        <a:rPr lang="en-US" sz="1000" dirty="0">
                          <a:effectLst/>
                        </a:rPr>
                        <a:t>Other SQSS Indicators</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218527">
                <a:tc>
                  <a:txBody>
                    <a:bodyPr/>
                    <a:lstStyle/>
                    <a:p>
                      <a:pPr marL="0" marR="0" algn="ctr">
                        <a:spcBef>
                          <a:spcPts val="0"/>
                        </a:spcBef>
                        <a:spcAft>
                          <a:spcPts val="300"/>
                        </a:spcAft>
                      </a:pPr>
                      <a:r>
                        <a:rPr lang="en-US" sz="900" dirty="0">
                          <a:effectLst/>
                        </a:rPr>
                        <a:t>Sub-indicator</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dirty="0" smtClean="0">
                          <a:effectLst/>
                        </a:rPr>
                        <a:t>English Language Arts</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a:effectLst/>
                        </a:rPr>
                        <a:t>Math</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smtClean="0">
                          <a:effectLst/>
                        </a:rPr>
                        <a:t>English Language Arts</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a:effectLst/>
                        </a:rPr>
                        <a:t>Math</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a:effectLst/>
                        </a:rPr>
                        <a:t>ACCESS Growth</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Percent On-Track to Attain Fluency</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dirty="0" smtClean="0">
                          <a:effectLst/>
                        </a:rPr>
                        <a:t>4-Year</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smtClean="0">
                          <a:effectLst/>
                        </a:rPr>
                        <a:t>7-Year</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Science</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strike="sngStrike" dirty="0">
                          <a:effectLst/>
                        </a:rPr>
                        <a:t>Chronic Absenteeism</a:t>
                      </a:r>
                      <a:endParaRPr lang="en-US" sz="1100" b="1"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solidFill>
                      <a:schemeClr val="bg1">
                        <a:lumMod val="65000"/>
                      </a:schemeClr>
                    </a:solidFill>
                  </a:tcPr>
                </a:tc>
                <a:tc>
                  <a:txBody>
                    <a:bodyPr/>
                    <a:lstStyle/>
                    <a:p>
                      <a:pPr marL="0" marR="0" algn="ctr">
                        <a:spcBef>
                          <a:spcPts val="0"/>
                        </a:spcBef>
                        <a:spcAft>
                          <a:spcPts val="300"/>
                        </a:spcAft>
                      </a:pPr>
                      <a:r>
                        <a:rPr lang="en-US" sz="900">
                          <a:effectLst/>
                        </a:rPr>
                        <a:t>Dropout Rate</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extLst>
                  <a:ext uri="{0D108BD9-81ED-4DB2-BD59-A6C34878D82A}">
                    <a16:rowId xmlns="" xmlns:a16="http://schemas.microsoft.com/office/drawing/2014/main" val="10001"/>
                  </a:ext>
                </a:extLst>
              </a:tr>
              <a:tr h="182880">
                <a:tc>
                  <a:txBody>
                    <a:bodyPr/>
                    <a:lstStyle/>
                    <a:p>
                      <a:pPr marL="0" marR="0" algn="ctr">
                        <a:spcBef>
                          <a:spcPts val="0"/>
                        </a:spcBef>
                        <a:spcAft>
                          <a:spcPts val="300"/>
                        </a:spcAft>
                      </a:pPr>
                      <a:r>
                        <a:rPr lang="en-US" sz="900" dirty="0">
                          <a:effectLst/>
                        </a:rPr>
                        <a:t>Minimum Number of Students Needed to Be Included in Analyses</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tc>
                <a:tc>
                  <a:txBody>
                    <a:bodyPr/>
                    <a:lstStyle/>
                    <a:p>
                      <a:pPr marL="0" marR="0" algn="ctr">
                        <a:spcBef>
                          <a:spcPts val="0"/>
                        </a:spcBef>
                        <a:spcAft>
                          <a:spcPts val="300"/>
                        </a:spcAft>
                      </a:pPr>
                      <a:r>
                        <a:rPr lang="en-US" sz="900">
                          <a:effectLst/>
                        </a:rPr>
                        <a:t>16</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16</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20</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20</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20</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a:effectLst/>
                        </a:rPr>
                        <a:t>20</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dirty="0">
                          <a:effectLst/>
                        </a:rPr>
                        <a:t>16</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a:effectLst/>
                        </a:rPr>
                        <a:t>16</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a:effectLst/>
                        </a:rPr>
                        <a:t>16</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strike="sngStrike" dirty="0">
                          <a:effectLst/>
                        </a:rPr>
                        <a:t>16</a:t>
                      </a:r>
                      <a:endParaRPr lang="en-US" sz="1100" b="1"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solidFill>
                      <a:schemeClr val="bg1">
                        <a:lumMod val="65000"/>
                      </a:schemeClr>
                    </a:solidFill>
                  </a:tcPr>
                </a:tc>
                <a:tc>
                  <a:txBody>
                    <a:bodyPr/>
                    <a:lstStyle/>
                    <a:p>
                      <a:pPr marL="0" marR="0" algn="ctr">
                        <a:spcBef>
                          <a:spcPts val="0"/>
                        </a:spcBef>
                        <a:spcAft>
                          <a:spcPts val="300"/>
                        </a:spcAft>
                      </a:pPr>
                      <a:r>
                        <a:rPr lang="en-US" sz="900" dirty="0">
                          <a:effectLst/>
                        </a:rPr>
                        <a:t>16</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extLst>
                  <a:ext uri="{0D108BD9-81ED-4DB2-BD59-A6C34878D82A}">
                    <a16:rowId xmlns="" xmlns:a16="http://schemas.microsoft.com/office/drawing/2014/main" val="10002"/>
                  </a:ext>
                </a:extLst>
              </a:tr>
            </a:tbl>
          </a:graphicData>
        </a:graphic>
      </p:graphicFrame>
      <p:sp>
        <p:nvSpPr>
          <p:cNvPr id="7" name="TextBox 6"/>
          <p:cNvSpPr txBox="1"/>
          <p:nvPr/>
        </p:nvSpPr>
        <p:spPr>
          <a:xfrm>
            <a:off x="6836311" y="274321"/>
            <a:ext cx="4994787" cy="646331"/>
          </a:xfrm>
          <a:prstGeom prst="rect">
            <a:avLst/>
          </a:prstGeom>
          <a:noFill/>
          <a:ln>
            <a:solidFill>
              <a:srgbClr val="0070C0"/>
            </a:solidFill>
          </a:ln>
        </p:spPr>
        <p:txBody>
          <a:bodyPr wrap="square" rtlCol="0">
            <a:spAutoFit/>
          </a:bodyPr>
          <a:lstStyle/>
          <a:p>
            <a:pPr algn="ctr"/>
            <a:r>
              <a:rPr lang="en-US" dirty="0">
                <a:solidFill>
                  <a:srgbClr val="0070C0"/>
                </a:solidFill>
              </a:rPr>
              <a:t>Possible to be identified due to participation only </a:t>
            </a:r>
          </a:p>
          <a:p>
            <a:pPr algn="ctr"/>
            <a:r>
              <a:rPr lang="en-US" dirty="0">
                <a:solidFill>
                  <a:srgbClr val="0070C0"/>
                </a:solidFill>
              </a:rPr>
              <a:t>~ would be labeled as such</a:t>
            </a:r>
          </a:p>
        </p:txBody>
      </p:sp>
    </p:spTree>
    <p:extLst>
      <p:ext uri="{BB962C8B-B14F-4D97-AF65-F5344CB8AC3E}">
        <p14:creationId xmlns:p14="http://schemas.microsoft.com/office/powerpoint/2010/main" val="343294185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Targeted Support and </a:t>
            </a:r>
            <a:r>
              <a:rPr lang="en-US" dirty="0" smtClean="0">
                <a:latin typeface="Trebuchet MS" panose="020B0603020202020204" pitchFamily="34" charset="0"/>
              </a:rPr>
              <a:t>Improvement, K-2</a:t>
            </a:r>
            <a:endParaRPr lang="en-US" dirty="0">
              <a:latin typeface="Trebuchet MS" panose="020B0603020202020204" pitchFamily="34" charset="0"/>
            </a:endParaRP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800" dirty="0"/>
              <a:t>Colorado will identify any </a:t>
            </a:r>
            <a:r>
              <a:rPr lang="en-US" sz="1800" dirty="0" smtClean="0"/>
              <a:t>K-2 schools </a:t>
            </a:r>
            <a:r>
              <a:rPr lang="en-US" sz="1800" dirty="0"/>
              <a:t>with at least one consistently underperforming disaggregated group, based on </a:t>
            </a:r>
            <a:r>
              <a:rPr lang="en-US" sz="1800" dirty="0" smtClean="0"/>
              <a:t>the following sub-indicators </a:t>
            </a:r>
            <a:r>
              <a:rPr lang="en-US" sz="1800" dirty="0"/>
              <a:t>(using 3-year aggregates)</a:t>
            </a:r>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800" dirty="0" smtClean="0"/>
          </a:p>
          <a:p>
            <a:pPr marL="457200" indent="-457200">
              <a:lnSpc>
                <a:spcPct val="100000"/>
              </a:lnSpc>
              <a:spcBef>
                <a:spcPts val="0"/>
              </a:spcBef>
              <a:spcAft>
                <a:spcPts val="1200"/>
              </a:spcAft>
              <a:buFont typeface="Arial" panose="020B0604020202020204" pitchFamily="34" charset="0"/>
              <a:buChar char="•"/>
            </a:pPr>
            <a:r>
              <a:rPr lang="en-US" sz="1800" dirty="0" smtClean="0"/>
              <a:t>Schools </a:t>
            </a:r>
            <a:r>
              <a:rPr lang="en-US" sz="1800" dirty="0"/>
              <a:t>with </a:t>
            </a:r>
            <a:r>
              <a:rPr lang="en-US" sz="1800" dirty="0" smtClean="0"/>
              <a:t>all sub-indicators </a:t>
            </a:r>
            <a:r>
              <a:rPr lang="en-US" sz="1800" dirty="0"/>
              <a:t>for </a:t>
            </a:r>
            <a:r>
              <a:rPr lang="en-US" sz="1800" dirty="0" smtClean="0"/>
              <a:t>a student </a:t>
            </a:r>
            <a:r>
              <a:rPr lang="en-US" sz="1800" dirty="0"/>
              <a:t>group </a:t>
            </a:r>
            <a:r>
              <a:rPr lang="en-US" sz="1800" dirty="0" smtClean="0"/>
              <a:t>are </a:t>
            </a:r>
            <a:r>
              <a:rPr lang="en-US" sz="1800" dirty="0"/>
              <a:t>included in the </a:t>
            </a:r>
            <a:r>
              <a:rPr lang="en-US" sz="1800" dirty="0" smtClean="0"/>
              <a:t>analyses</a:t>
            </a:r>
          </a:p>
          <a:p>
            <a:pPr marL="457200" indent="-457200">
              <a:lnSpc>
                <a:spcPct val="100000"/>
              </a:lnSpc>
              <a:spcBef>
                <a:spcPts val="0"/>
              </a:spcBef>
              <a:spcAft>
                <a:spcPts val="1200"/>
              </a:spcAft>
              <a:buFont typeface="Arial" panose="020B0604020202020204" pitchFamily="34" charset="0"/>
              <a:buChar char="•"/>
            </a:pPr>
            <a:r>
              <a:rPr lang="en-US" sz="1800" dirty="0" smtClean="0"/>
              <a:t>Schools </a:t>
            </a:r>
            <a:r>
              <a:rPr lang="en-US" sz="1800" dirty="0"/>
              <a:t>are identified if they </a:t>
            </a:r>
            <a:r>
              <a:rPr lang="en-US" sz="1800" dirty="0" smtClean="0"/>
              <a:t>earn </a:t>
            </a:r>
            <a:r>
              <a:rPr lang="en-US" sz="1800" dirty="0"/>
              <a:t>a Does Not Meet rating on all sub-indicators </a:t>
            </a:r>
            <a:r>
              <a:rPr lang="en-US" sz="1800" dirty="0" smtClean="0"/>
              <a:t>available for </a:t>
            </a:r>
            <a:r>
              <a:rPr lang="en-US" sz="1800" dirty="0"/>
              <a:t>that student group</a:t>
            </a:r>
          </a:p>
          <a:p>
            <a:pPr marL="1143000" lvl="1" indent="-457200">
              <a:lnSpc>
                <a:spcPct val="100000"/>
              </a:lnSpc>
              <a:spcBef>
                <a:spcPts val="0"/>
              </a:spcBef>
              <a:spcAft>
                <a:spcPts val="1200"/>
              </a:spcAft>
            </a:pPr>
            <a:r>
              <a:rPr lang="en-US" sz="1600" dirty="0"/>
              <a:t>Any school with a rating above Does Not Meet on at least one sub-indicator would not be identified based on the performance of that student group</a:t>
            </a:r>
          </a:p>
        </p:txBody>
      </p:sp>
      <p:graphicFrame>
        <p:nvGraphicFramePr>
          <p:cNvPr id="5" name="Table 4" descr="This slide provides information on the process used to identify K-2 schools for Targeted Support and Improvement.&#10;"/>
          <p:cNvGraphicFramePr>
            <a:graphicFrameLocks noGrp="1"/>
          </p:cNvGraphicFramePr>
          <p:nvPr>
            <p:extLst>
              <p:ext uri="{D42A27DB-BD31-4B8C-83A1-F6EECF244321}">
                <p14:modId xmlns:p14="http://schemas.microsoft.com/office/powerpoint/2010/main" val="1359690421"/>
              </p:ext>
            </p:extLst>
          </p:nvPr>
        </p:nvGraphicFramePr>
        <p:xfrm>
          <a:off x="3567841" y="2134837"/>
          <a:ext cx="4889499" cy="1181100"/>
        </p:xfrm>
        <a:graphic>
          <a:graphicData uri="http://schemas.openxmlformats.org/drawingml/2006/table">
            <a:tbl>
              <a:tblPr firstRow="1" bandRow="1"/>
              <a:tblGrid>
                <a:gridCol w="1396093"/>
                <a:gridCol w="820178"/>
                <a:gridCol w="693314"/>
                <a:gridCol w="989957"/>
                <a:gridCol w="989957"/>
              </a:tblGrid>
              <a:tr h="190500">
                <a:tc rowSpan="2">
                  <a:txBody>
                    <a:bodyPr/>
                    <a:lstStyle/>
                    <a:p>
                      <a:pPr algn="ctr" rtl="0" fontAlgn="ctr"/>
                      <a:r>
                        <a:rPr lang="en-US" sz="1000" b="1" i="0" u="none" strike="noStrike" dirty="0">
                          <a:solidFill>
                            <a:srgbClr val="FFFFFF"/>
                          </a:solidFill>
                          <a:effectLst/>
                          <a:latin typeface="Calibri" panose="020F0502020204030204" pitchFamily="34" charset="0"/>
                        </a:rPr>
                        <a:t>Indicator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5B9BD5"/>
                    </a:solidFill>
                  </a:tcPr>
                </a:tc>
                <a:tc rowSpan="2">
                  <a:txBody>
                    <a:bodyPr/>
                    <a:lstStyle/>
                    <a:p>
                      <a:pPr algn="ctr" rtl="0" fontAlgn="ctr"/>
                      <a:r>
                        <a:rPr lang="en-US" sz="1000" b="1" i="0" u="none" strike="noStrike" dirty="0">
                          <a:solidFill>
                            <a:srgbClr val="FFFFFF"/>
                          </a:solidFill>
                          <a:effectLst/>
                          <a:latin typeface="Calibri" panose="020F0502020204030204" pitchFamily="34" charset="0"/>
                        </a:rPr>
                        <a:t>Academic Achievement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5B9BD5"/>
                    </a:solidFill>
                  </a:tcPr>
                </a:tc>
                <a:tc rowSpan="2">
                  <a:txBody>
                    <a:bodyPr/>
                    <a:lstStyle/>
                    <a:p>
                      <a:pPr algn="ctr" rtl="0" fontAlgn="ctr"/>
                      <a:r>
                        <a:rPr lang="en-US" sz="1000" b="1" i="0" u="none" strike="noStrike">
                          <a:solidFill>
                            <a:srgbClr val="FFFFFF"/>
                          </a:solidFill>
                          <a:effectLst/>
                          <a:latin typeface="Calibri" panose="020F0502020204030204" pitchFamily="34" charset="0"/>
                        </a:rPr>
                        <a:t>Academic Growth</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5B9BD5"/>
                    </a:solidFill>
                  </a:tcPr>
                </a:tc>
                <a:tc gridSpan="2">
                  <a:txBody>
                    <a:bodyPr/>
                    <a:lstStyle/>
                    <a:p>
                      <a:pPr algn="ctr" rtl="0" fontAlgn="ctr"/>
                      <a:r>
                        <a:rPr lang="en-US" sz="1000" b="1" i="0" u="none" strike="noStrike">
                          <a:solidFill>
                            <a:srgbClr val="FFFFFF"/>
                          </a:solidFill>
                          <a:effectLst/>
                          <a:latin typeface="Calibri" panose="020F0502020204030204" pitchFamily="34" charset="0"/>
                        </a:rPr>
                        <a:t>ELP Progress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5B9BD5"/>
                    </a:solidFill>
                  </a:tcPr>
                </a:tc>
                <a:tc hMerge="1">
                  <a:txBody>
                    <a:bodyPr/>
                    <a:lstStyle/>
                    <a:p>
                      <a:endParaRPr lang="en-US"/>
                    </a:p>
                  </a:txBody>
                  <a:tcPr/>
                </a:tc>
              </a:tr>
              <a:tr h="200025">
                <a:tc vMerge="1">
                  <a:txBody>
                    <a:bodyPr/>
                    <a:lstStyle/>
                    <a:p>
                      <a:endParaRPr lang="en-US"/>
                    </a:p>
                  </a:txBody>
                  <a:tcPr/>
                </a:tc>
                <a:tc vMerge="1">
                  <a:txBody>
                    <a:bodyPr/>
                    <a:lstStyle/>
                    <a:p>
                      <a:endParaRPr lang="en-US"/>
                    </a:p>
                  </a:txBody>
                  <a:tcPr/>
                </a:tc>
                <a:tc vMerge="1">
                  <a:txBody>
                    <a:bodyPr/>
                    <a:lstStyle/>
                    <a:p>
                      <a:endParaRPr lang="en-US"/>
                    </a:p>
                  </a:txBody>
                  <a:tcPr/>
                </a:tc>
                <a:tc gridSpan="2">
                  <a:txBody>
                    <a:bodyPr/>
                    <a:lstStyle/>
                    <a:p>
                      <a:pPr algn="ctr" rtl="0" fontAlgn="ctr"/>
                      <a:r>
                        <a:rPr lang="en-US" sz="1000" b="1" i="0" u="none" strike="noStrike">
                          <a:solidFill>
                            <a:srgbClr val="FFFFFF"/>
                          </a:solidFill>
                          <a:effectLst/>
                          <a:latin typeface="Calibri" panose="020F0502020204030204" pitchFamily="34" charset="0"/>
                        </a:rPr>
                        <a:t>(for ELs)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5B9BD5"/>
                    </a:solidFill>
                  </a:tcPr>
                </a:tc>
                <a:tc hMerge="1">
                  <a:txBody>
                    <a:bodyPr/>
                    <a:lstStyle/>
                    <a:p>
                      <a:endParaRPr lang="en-US"/>
                    </a:p>
                  </a:txBody>
                  <a:tcPr/>
                </a:tc>
              </a:tr>
              <a:tr h="323850">
                <a:tc>
                  <a:txBody>
                    <a:bodyPr/>
                    <a:lstStyle/>
                    <a:p>
                      <a:pPr algn="ctr" rtl="0" fontAlgn="ctr"/>
                      <a:r>
                        <a:rPr lang="en-US" sz="900" b="0" i="0" u="none" strike="noStrike">
                          <a:solidFill>
                            <a:srgbClr val="000000"/>
                          </a:solidFill>
                          <a:effectLst/>
                          <a:latin typeface="Calibri" panose="020F0502020204030204" pitchFamily="34" charset="0"/>
                        </a:rPr>
                        <a:t>Sub-indicator</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en-US" sz="900" b="0" i="0" u="none" strike="noStrike" dirty="0">
                          <a:solidFill>
                            <a:srgbClr val="000000"/>
                          </a:solidFill>
                          <a:effectLst/>
                          <a:latin typeface="Calibri" panose="020F0502020204030204" pitchFamily="34" charset="0"/>
                        </a:rPr>
                        <a:t>% SRD</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en-US" sz="900" b="0" i="0" u="none" strike="noStrike" dirty="0">
                          <a:solidFill>
                            <a:srgbClr val="000000"/>
                          </a:solidFill>
                          <a:effectLst/>
                          <a:latin typeface="Calibri" panose="020F0502020204030204" pitchFamily="34" charset="0"/>
                        </a:rPr>
                        <a:t>% Change in SRD</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en-US" sz="900" b="0" i="0" u="none" strike="noStrike" dirty="0">
                          <a:solidFill>
                            <a:srgbClr val="000000"/>
                          </a:solidFill>
                          <a:effectLst/>
                          <a:latin typeface="Calibri" panose="020F0502020204030204" pitchFamily="34" charset="0"/>
                        </a:rPr>
                        <a:t>ACCESS Growth</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en-US" sz="900" b="0" i="0" u="none" strike="noStrike">
                          <a:solidFill>
                            <a:srgbClr val="000000"/>
                          </a:solidFill>
                          <a:effectLst/>
                          <a:latin typeface="Calibri" panose="020F0502020204030204" pitchFamily="34" charset="0"/>
                        </a:rPr>
                        <a:t>Percent On-Track to Attain Fluency</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r>
              <a:tr h="466725">
                <a:tc>
                  <a:txBody>
                    <a:bodyPr/>
                    <a:lstStyle/>
                    <a:p>
                      <a:pPr algn="ctr" rtl="0" fontAlgn="ctr"/>
                      <a:r>
                        <a:rPr lang="en-US" sz="900" b="0" i="0" u="none" strike="noStrike">
                          <a:solidFill>
                            <a:srgbClr val="000000"/>
                          </a:solidFill>
                          <a:effectLst/>
                          <a:latin typeface="Calibri" panose="020F0502020204030204" pitchFamily="34" charset="0"/>
                        </a:rPr>
                        <a:t>Minimum Number of Students Needed to Be Included in Analyses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en-US" sz="900" b="0" i="0" u="none" strike="noStrike">
                          <a:solidFill>
                            <a:srgbClr val="000000"/>
                          </a:solidFill>
                          <a:effectLst/>
                          <a:latin typeface="Calibri" panose="020F0502020204030204" pitchFamily="34" charset="0"/>
                        </a:rPr>
                        <a:t>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en-US" sz="900" b="0" i="0" u="none" strike="noStrike">
                          <a:solidFill>
                            <a:srgbClr val="000000"/>
                          </a:solidFill>
                          <a:effectLst/>
                          <a:latin typeface="Calibri" panose="020F0502020204030204" pitchFamily="34" charset="0"/>
                        </a:rPr>
                        <a:t>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en-US" sz="900" b="0" i="0" u="none" strike="noStrike" dirty="0">
                          <a:solidFill>
                            <a:srgbClr val="000000"/>
                          </a:solidFill>
                          <a:effectLst/>
                          <a:latin typeface="Calibri" panose="020F0502020204030204" pitchFamily="34" charset="0"/>
                        </a:rPr>
                        <a:t>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en-US" sz="900" b="0" i="0" u="none" strike="noStrike" dirty="0">
                          <a:solidFill>
                            <a:srgbClr val="000000"/>
                          </a:solidFill>
                          <a:effectLst/>
                          <a:latin typeface="Calibri" panose="020F0502020204030204" pitchFamily="34" charset="0"/>
                        </a:rPr>
                        <a:t>20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r>
            </a:tbl>
          </a:graphicData>
        </a:graphic>
      </p:graphicFrame>
    </p:spTree>
    <p:extLst>
      <p:ext uri="{BB962C8B-B14F-4D97-AF65-F5344CB8AC3E}">
        <p14:creationId xmlns:p14="http://schemas.microsoft.com/office/powerpoint/2010/main" val="425150634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dirty="0"/>
              <a:t>Student Groups</a:t>
            </a:r>
          </a:p>
        </p:txBody>
      </p:sp>
    </p:spTree>
    <p:extLst>
      <p:ext uri="{BB962C8B-B14F-4D97-AF65-F5344CB8AC3E}">
        <p14:creationId xmlns:p14="http://schemas.microsoft.com/office/powerpoint/2010/main" val="42117615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Student Groups</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Based on Colorado’s approved ESSA state plan, Colorado will use the following student groups for school identification, weighted within each sub-indicator</a:t>
            </a:r>
          </a:p>
          <a:p>
            <a:pPr marL="1143000" lvl="1" indent="-457200">
              <a:lnSpc>
                <a:spcPct val="100000"/>
              </a:lnSpc>
              <a:spcBef>
                <a:spcPts val="0"/>
              </a:spcBef>
              <a:spcAft>
                <a:spcPts val="1200"/>
              </a:spcAft>
            </a:pPr>
            <a:r>
              <a:rPr lang="en-US" sz="1600" dirty="0" smtClean="0"/>
              <a:t>English learners</a:t>
            </a:r>
          </a:p>
          <a:p>
            <a:pPr marL="1143000" lvl="1" indent="-457200">
              <a:lnSpc>
                <a:spcPct val="100000"/>
              </a:lnSpc>
              <a:spcBef>
                <a:spcPts val="0"/>
              </a:spcBef>
              <a:spcAft>
                <a:spcPts val="1200"/>
              </a:spcAft>
            </a:pPr>
            <a:r>
              <a:rPr lang="en-US" sz="1600" dirty="0" smtClean="0"/>
              <a:t>Students </a:t>
            </a:r>
            <a:r>
              <a:rPr lang="en-US" sz="1600" dirty="0"/>
              <a:t>with </a:t>
            </a:r>
            <a:r>
              <a:rPr lang="en-US" sz="1600" dirty="0" smtClean="0"/>
              <a:t>disabilities</a:t>
            </a:r>
            <a:endParaRPr lang="en-US" sz="1600" dirty="0"/>
          </a:p>
          <a:p>
            <a:pPr marL="1143000" lvl="1" indent="-457200">
              <a:lnSpc>
                <a:spcPct val="100000"/>
              </a:lnSpc>
              <a:spcBef>
                <a:spcPts val="0"/>
              </a:spcBef>
              <a:spcAft>
                <a:spcPts val="1200"/>
              </a:spcAft>
            </a:pPr>
            <a:r>
              <a:rPr lang="en-US" sz="1600" dirty="0"/>
              <a:t>Students experiencing </a:t>
            </a:r>
            <a:r>
              <a:rPr lang="en-US" sz="1600" dirty="0" smtClean="0"/>
              <a:t>poverty</a:t>
            </a:r>
            <a:endParaRPr lang="en-US" sz="1600" dirty="0"/>
          </a:p>
          <a:p>
            <a:pPr marL="1143000" lvl="1" indent="-457200">
              <a:lnSpc>
                <a:spcPct val="100000"/>
              </a:lnSpc>
              <a:spcBef>
                <a:spcPts val="0"/>
              </a:spcBef>
              <a:spcAft>
                <a:spcPts val="1200"/>
              </a:spcAft>
            </a:pPr>
            <a:r>
              <a:rPr lang="en-US" sz="1600" dirty="0"/>
              <a:t>Students from major racial/ethnic groups, </a:t>
            </a:r>
            <a:r>
              <a:rPr lang="en-US" sz="1600" dirty="0" smtClean="0"/>
              <a:t>separately</a:t>
            </a:r>
          </a:p>
          <a:p>
            <a:pPr marL="1600200" lvl="2" indent="-457200">
              <a:lnSpc>
                <a:spcPct val="100000"/>
              </a:lnSpc>
              <a:spcBef>
                <a:spcPts val="0"/>
              </a:spcBef>
              <a:spcAft>
                <a:spcPts val="1200"/>
              </a:spcAft>
            </a:pPr>
            <a:r>
              <a:rPr lang="en-US" sz="1400" dirty="0" smtClean="0"/>
              <a:t>Aggregated non-White group – any non-White students from racial/ethnic groups that do not meet the minimum number of students to be reported on their own will be combined into one group for accountability purposes</a:t>
            </a:r>
            <a:endParaRPr lang="en-US" sz="2000" dirty="0" smtClean="0"/>
          </a:p>
          <a:p>
            <a:pPr marL="457200" indent="-457200">
              <a:lnSpc>
                <a:spcPct val="100000"/>
              </a:lnSpc>
              <a:spcBef>
                <a:spcPts val="0"/>
              </a:spcBef>
              <a:spcAft>
                <a:spcPts val="12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23203825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Targeted Support and Improvement, Examples</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800" dirty="0"/>
              <a:t>Example 1: This elementary school is identified as TS based on the performance of English learners on ELA and math achievement and growth, and ELP progress. The school did not earn a science rating because fewer than 16 English learners took the science assessment. The school had 3 or more sub-indicators available, and earned Does Not Meet on all, therefore was identified.</a:t>
            </a:r>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r>
              <a:rPr lang="en-US" sz="1800" dirty="0"/>
              <a:t>Example 2: This elementary school is not identified as TS. Although the school had enough English learners to earn a rating on four sub-indicators, it was not identified because it earned Approaching on ELA growth and Meets on math growth.</a:t>
            </a:r>
          </a:p>
        </p:txBody>
      </p:sp>
      <p:graphicFrame>
        <p:nvGraphicFramePr>
          <p:cNvPr id="6" name="Table 5" descr="This slide provides information on schools identified for targeted support and improvement, including two examples. &#10;"/>
          <p:cNvGraphicFramePr>
            <a:graphicFrameLocks noGrp="1"/>
          </p:cNvGraphicFramePr>
          <p:nvPr>
            <p:extLst>
              <p:ext uri="{D42A27DB-BD31-4B8C-83A1-F6EECF244321}">
                <p14:modId xmlns:p14="http://schemas.microsoft.com/office/powerpoint/2010/main" val="970443359"/>
              </p:ext>
            </p:extLst>
          </p:nvPr>
        </p:nvGraphicFramePr>
        <p:xfrm>
          <a:off x="839746" y="2864712"/>
          <a:ext cx="10347235" cy="990600"/>
        </p:xfrm>
        <a:graphic>
          <a:graphicData uri="http://schemas.openxmlformats.org/drawingml/2006/table">
            <a:tbl>
              <a:tblPr firstRow="1" firstCol="1" bandRow="1"/>
              <a:tblGrid>
                <a:gridCol w="857249">
                  <a:extLst>
                    <a:ext uri="{9D8B030D-6E8A-4147-A177-3AD203B41FA5}">
                      <a16:colId xmlns="" xmlns:a16="http://schemas.microsoft.com/office/drawing/2014/main" val="20000"/>
                    </a:ext>
                  </a:extLst>
                </a:gridCol>
                <a:gridCol w="862726">
                  <a:extLst>
                    <a:ext uri="{9D8B030D-6E8A-4147-A177-3AD203B41FA5}">
                      <a16:colId xmlns="" xmlns:a16="http://schemas.microsoft.com/office/drawing/2014/main" val="20001"/>
                    </a:ext>
                  </a:extLst>
                </a:gridCol>
                <a:gridCol w="862726">
                  <a:extLst>
                    <a:ext uri="{9D8B030D-6E8A-4147-A177-3AD203B41FA5}">
                      <a16:colId xmlns="" xmlns:a16="http://schemas.microsoft.com/office/drawing/2014/main" val="20002"/>
                    </a:ext>
                  </a:extLst>
                </a:gridCol>
                <a:gridCol w="862726">
                  <a:extLst>
                    <a:ext uri="{9D8B030D-6E8A-4147-A177-3AD203B41FA5}">
                      <a16:colId xmlns="" xmlns:a16="http://schemas.microsoft.com/office/drawing/2014/main" val="20003"/>
                    </a:ext>
                  </a:extLst>
                </a:gridCol>
                <a:gridCol w="862726">
                  <a:extLst>
                    <a:ext uri="{9D8B030D-6E8A-4147-A177-3AD203B41FA5}">
                      <a16:colId xmlns="" xmlns:a16="http://schemas.microsoft.com/office/drawing/2014/main" val="20004"/>
                    </a:ext>
                  </a:extLst>
                </a:gridCol>
                <a:gridCol w="862726">
                  <a:extLst>
                    <a:ext uri="{9D8B030D-6E8A-4147-A177-3AD203B41FA5}">
                      <a16:colId xmlns="" xmlns:a16="http://schemas.microsoft.com/office/drawing/2014/main" val="20005"/>
                    </a:ext>
                  </a:extLst>
                </a:gridCol>
                <a:gridCol w="862726">
                  <a:extLst>
                    <a:ext uri="{9D8B030D-6E8A-4147-A177-3AD203B41FA5}">
                      <a16:colId xmlns="" xmlns:a16="http://schemas.microsoft.com/office/drawing/2014/main" val="20006"/>
                    </a:ext>
                  </a:extLst>
                </a:gridCol>
                <a:gridCol w="862726">
                  <a:extLst>
                    <a:ext uri="{9D8B030D-6E8A-4147-A177-3AD203B41FA5}">
                      <a16:colId xmlns="" xmlns:a16="http://schemas.microsoft.com/office/drawing/2014/main" val="20007"/>
                    </a:ext>
                  </a:extLst>
                </a:gridCol>
                <a:gridCol w="862726">
                  <a:extLst>
                    <a:ext uri="{9D8B030D-6E8A-4147-A177-3AD203B41FA5}">
                      <a16:colId xmlns="" xmlns:a16="http://schemas.microsoft.com/office/drawing/2014/main" val="20011"/>
                    </a:ext>
                  </a:extLst>
                </a:gridCol>
                <a:gridCol w="862726">
                  <a:extLst>
                    <a:ext uri="{9D8B030D-6E8A-4147-A177-3AD203B41FA5}">
                      <a16:colId xmlns="" xmlns:a16="http://schemas.microsoft.com/office/drawing/2014/main" val="20008"/>
                    </a:ext>
                  </a:extLst>
                </a:gridCol>
                <a:gridCol w="862726">
                  <a:extLst>
                    <a:ext uri="{9D8B030D-6E8A-4147-A177-3AD203B41FA5}">
                      <a16:colId xmlns="" xmlns:a16="http://schemas.microsoft.com/office/drawing/2014/main" val="20009"/>
                    </a:ext>
                  </a:extLst>
                </a:gridCol>
                <a:gridCol w="862726">
                  <a:extLst>
                    <a:ext uri="{9D8B030D-6E8A-4147-A177-3AD203B41FA5}">
                      <a16:colId xmlns="" xmlns:a16="http://schemas.microsoft.com/office/drawing/2014/main" val="20010"/>
                    </a:ext>
                  </a:extLst>
                </a:gridCol>
              </a:tblGrid>
              <a:tr h="190500">
                <a:tc gridSpan="1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English Learners</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933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190500">
                <a:tc row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Achievement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Growth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ELP Progress</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Grad</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pPr marL="0" marR="0" algn="ctr">
                        <a:spcBef>
                          <a:spcPts val="0"/>
                        </a:spcBef>
                        <a:spcAft>
                          <a:spcPts val="0"/>
                        </a:spcAft>
                      </a:pP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3">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SQSS</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1"/>
                  </a:ext>
                </a:extLst>
              </a:tr>
              <a:tr h="335280">
                <a:tc vMerge="1">
                  <a:txBody>
                    <a:bodyPr/>
                    <a:lstStyle/>
                    <a:p>
                      <a:endParaRPr lang="en-US"/>
                    </a:p>
                  </a:txBody>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ELA/</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EBRW</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ELA</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Growth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Percent On-Track</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4-Year</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7-Year</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Science</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strike="sng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Chronic Abs.</a:t>
                      </a:r>
                      <a:endParaRPr lang="en-US" sz="1100"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Dropout</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extLst>
                  <a:ext uri="{0D108BD9-81ED-4DB2-BD59-A6C34878D82A}">
                    <a16:rowId xmlns="" xmlns:a16="http://schemas.microsoft.com/office/drawing/2014/main" val="10002"/>
                  </a:ext>
                </a:extLst>
              </a:tr>
              <a:tr h="68197">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Elementary</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 &lt; 16</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100"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dkUpDiag">
                      <a:fgClr>
                        <a:schemeClr val="tx1"/>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DDDDDD"/>
                      </a:bgClr>
                    </a:pattFill>
                  </a:tcPr>
                </a:tc>
                <a:extLst>
                  <a:ext uri="{0D108BD9-81ED-4DB2-BD59-A6C34878D82A}">
                    <a16:rowId xmlns="" xmlns:a16="http://schemas.microsoft.com/office/drawing/2014/main" val="10003"/>
                  </a:ext>
                </a:extLst>
              </a:tr>
            </a:tbl>
          </a:graphicData>
        </a:graphic>
      </p:graphicFrame>
      <p:graphicFrame>
        <p:nvGraphicFramePr>
          <p:cNvPr id="7" name="Table 6" descr="This slide provides information on schools identified for targeted support and improvement, including two examples. &#10;"/>
          <p:cNvGraphicFramePr>
            <a:graphicFrameLocks noGrp="1"/>
          </p:cNvGraphicFramePr>
          <p:nvPr>
            <p:extLst>
              <p:ext uri="{D42A27DB-BD31-4B8C-83A1-F6EECF244321}">
                <p14:modId xmlns:p14="http://schemas.microsoft.com/office/powerpoint/2010/main" val="4232572304"/>
              </p:ext>
            </p:extLst>
          </p:nvPr>
        </p:nvGraphicFramePr>
        <p:xfrm>
          <a:off x="838199" y="5132173"/>
          <a:ext cx="10347243" cy="980303"/>
        </p:xfrm>
        <a:graphic>
          <a:graphicData uri="http://schemas.openxmlformats.org/drawingml/2006/table">
            <a:tbl>
              <a:tblPr firstRow="1" firstCol="1" bandRow="1"/>
              <a:tblGrid>
                <a:gridCol w="873724">
                  <a:extLst>
                    <a:ext uri="{9D8B030D-6E8A-4147-A177-3AD203B41FA5}">
                      <a16:colId xmlns="" xmlns:a16="http://schemas.microsoft.com/office/drawing/2014/main" val="20000"/>
                    </a:ext>
                  </a:extLst>
                </a:gridCol>
                <a:gridCol w="861229">
                  <a:extLst>
                    <a:ext uri="{9D8B030D-6E8A-4147-A177-3AD203B41FA5}">
                      <a16:colId xmlns="" xmlns:a16="http://schemas.microsoft.com/office/drawing/2014/main" val="20001"/>
                    </a:ext>
                  </a:extLst>
                </a:gridCol>
                <a:gridCol w="861229">
                  <a:extLst>
                    <a:ext uri="{9D8B030D-6E8A-4147-A177-3AD203B41FA5}">
                      <a16:colId xmlns="" xmlns:a16="http://schemas.microsoft.com/office/drawing/2014/main" val="20002"/>
                    </a:ext>
                  </a:extLst>
                </a:gridCol>
                <a:gridCol w="861229">
                  <a:extLst>
                    <a:ext uri="{9D8B030D-6E8A-4147-A177-3AD203B41FA5}">
                      <a16:colId xmlns="" xmlns:a16="http://schemas.microsoft.com/office/drawing/2014/main" val="20003"/>
                    </a:ext>
                  </a:extLst>
                </a:gridCol>
                <a:gridCol w="861229">
                  <a:extLst>
                    <a:ext uri="{9D8B030D-6E8A-4147-A177-3AD203B41FA5}">
                      <a16:colId xmlns="" xmlns:a16="http://schemas.microsoft.com/office/drawing/2014/main" val="20004"/>
                    </a:ext>
                  </a:extLst>
                </a:gridCol>
                <a:gridCol w="861229">
                  <a:extLst>
                    <a:ext uri="{9D8B030D-6E8A-4147-A177-3AD203B41FA5}">
                      <a16:colId xmlns="" xmlns:a16="http://schemas.microsoft.com/office/drawing/2014/main" val="20005"/>
                    </a:ext>
                  </a:extLst>
                </a:gridCol>
                <a:gridCol w="861229">
                  <a:extLst>
                    <a:ext uri="{9D8B030D-6E8A-4147-A177-3AD203B41FA5}">
                      <a16:colId xmlns="" xmlns:a16="http://schemas.microsoft.com/office/drawing/2014/main" val="20006"/>
                    </a:ext>
                  </a:extLst>
                </a:gridCol>
                <a:gridCol w="861229">
                  <a:extLst>
                    <a:ext uri="{9D8B030D-6E8A-4147-A177-3AD203B41FA5}">
                      <a16:colId xmlns="" xmlns:a16="http://schemas.microsoft.com/office/drawing/2014/main" val="20007"/>
                    </a:ext>
                  </a:extLst>
                </a:gridCol>
                <a:gridCol w="861229">
                  <a:extLst>
                    <a:ext uri="{9D8B030D-6E8A-4147-A177-3AD203B41FA5}">
                      <a16:colId xmlns="" xmlns:a16="http://schemas.microsoft.com/office/drawing/2014/main" val="20011"/>
                    </a:ext>
                  </a:extLst>
                </a:gridCol>
                <a:gridCol w="861229">
                  <a:extLst>
                    <a:ext uri="{9D8B030D-6E8A-4147-A177-3AD203B41FA5}">
                      <a16:colId xmlns="" xmlns:a16="http://schemas.microsoft.com/office/drawing/2014/main" val="20008"/>
                    </a:ext>
                  </a:extLst>
                </a:gridCol>
                <a:gridCol w="861229">
                  <a:extLst>
                    <a:ext uri="{9D8B030D-6E8A-4147-A177-3AD203B41FA5}">
                      <a16:colId xmlns="" xmlns:a16="http://schemas.microsoft.com/office/drawing/2014/main" val="20009"/>
                    </a:ext>
                  </a:extLst>
                </a:gridCol>
                <a:gridCol w="861229">
                  <a:extLst>
                    <a:ext uri="{9D8B030D-6E8A-4147-A177-3AD203B41FA5}">
                      <a16:colId xmlns="" xmlns:a16="http://schemas.microsoft.com/office/drawing/2014/main" val="20010"/>
                    </a:ext>
                  </a:extLst>
                </a:gridCol>
              </a:tblGrid>
              <a:tr h="180203">
                <a:tc gridSpan="1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English Learners</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933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190500">
                <a:tc row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Achievement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Growth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ELP Progress</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Grad</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pPr marL="0" marR="0" algn="ctr">
                        <a:spcBef>
                          <a:spcPts val="0"/>
                        </a:spcBef>
                        <a:spcAft>
                          <a:spcPts val="0"/>
                        </a:spcAft>
                      </a:pP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3">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SQSS</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1"/>
                  </a:ext>
                </a:extLst>
              </a:tr>
              <a:tr h="335280">
                <a:tc vMerge="1">
                  <a:txBody>
                    <a:bodyPr/>
                    <a:lstStyle/>
                    <a:p>
                      <a:endParaRPr lang="en-US"/>
                    </a:p>
                  </a:txBody>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ELA/</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EBRW</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ELA</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Math</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Growth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Percent On-Track</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4-Year</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7-Year</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Science</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strike="sng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Chronic Abs.</a:t>
                      </a:r>
                      <a:endParaRPr lang="en-US" sz="1100"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Dropout</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extLst>
                  <a:ext uri="{0D108BD9-81ED-4DB2-BD59-A6C34878D82A}">
                    <a16:rowId xmlns="" xmlns:a16="http://schemas.microsoft.com/office/drawing/2014/main" val="10002"/>
                  </a:ext>
                </a:extLst>
              </a:tr>
              <a:tr h="68197">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Elementary</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Approaching</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F9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Meets</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DF81"/>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tx1"/>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chemeClr val="tx1"/>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 &lt; 16</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100"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dkUpDiag">
                      <a:fgClr>
                        <a:schemeClr val="tx1"/>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DDDDDD"/>
                      </a:bgClr>
                    </a:patt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14374244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Targeted Support and Improvement, </a:t>
            </a:r>
            <a:r>
              <a:rPr lang="en-US" dirty="0" smtClean="0">
                <a:latin typeface="Trebuchet MS" panose="020B0603020202020204" pitchFamily="34" charset="0"/>
              </a:rPr>
              <a:t>K-2 Examples</a:t>
            </a:r>
            <a:endParaRPr lang="en-US" dirty="0">
              <a:latin typeface="Trebuchet MS" panose="020B0603020202020204" pitchFamily="34" charset="0"/>
            </a:endParaRP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800" dirty="0"/>
              <a:t>Example 1: This </a:t>
            </a:r>
            <a:r>
              <a:rPr lang="en-US" sz="1800" dirty="0" smtClean="0"/>
              <a:t>K-2 school </a:t>
            </a:r>
            <a:r>
              <a:rPr lang="en-US" sz="1800" dirty="0"/>
              <a:t>is identified as TS based on the performance of </a:t>
            </a:r>
            <a:r>
              <a:rPr lang="en-US" sz="1800" dirty="0" smtClean="0"/>
              <a:t>students with disabilities on achievement </a:t>
            </a:r>
            <a:r>
              <a:rPr lang="en-US" sz="1800" dirty="0"/>
              <a:t>and </a:t>
            </a:r>
            <a:r>
              <a:rPr lang="en-US" sz="1800" dirty="0" smtClean="0"/>
              <a:t>growth. The </a:t>
            </a:r>
            <a:r>
              <a:rPr lang="en-US" sz="1800" dirty="0"/>
              <a:t>school had </a:t>
            </a:r>
            <a:r>
              <a:rPr lang="en-US" sz="1800" dirty="0" smtClean="0"/>
              <a:t>all sub-indicators </a:t>
            </a:r>
            <a:r>
              <a:rPr lang="en-US" sz="1800" dirty="0"/>
              <a:t>available, and earned Does Not Meet on all, therefore was identified.</a:t>
            </a:r>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r>
              <a:rPr lang="en-US" sz="1800" dirty="0"/>
              <a:t>Example 2: This </a:t>
            </a:r>
            <a:r>
              <a:rPr lang="en-US" sz="1800" dirty="0" smtClean="0"/>
              <a:t>K-2 school </a:t>
            </a:r>
            <a:r>
              <a:rPr lang="en-US" sz="1800" dirty="0"/>
              <a:t>is not identified as TS. Although the school had enough English learners to earn a rating on </a:t>
            </a:r>
            <a:r>
              <a:rPr lang="en-US" sz="1800" dirty="0" smtClean="0"/>
              <a:t>all four sub-indicators</a:t>
            </a:r>
            <a:r>
              <a:rPr lang="en-US" sz="1800" dirty="0"/>
              <a:t>, it was not identified because it earned Approaching on </a:t>
            </a:r>
            <a:r>
              <a:rPr lang="en-US" sz="1800" dirty="0" smtClean="0"/>
              <a:t>ELP growth.</a:t>
            </a:r>
            <a:endParaRPr lang="en-US" sz="1800" dirty="0"/>
          </a:p>
        </p:txBody>
      </p:sp>
      <p:graphicFrame>
        <p:nvGraphicFramePr>
          <p:cNvPr id="4" name="Table 3" descr="This slide provides information on K-2 schools identified for targeted support and improvement, including two examples. &#10;"/>
          <p:cNvGraphicFramePr>
            <a:graphicFrameLocks noGrp="1"/>
          </p:cNvGraphicFramePr>
          <p:nvPr>
            <p:extLst>
              <p:ext uri="{D42A27DB-BD31-4B8C-83A1-F6EECF244321}">
                <p14:modId xmlns:p14="http://schemas.microsoft.com/office/powerpoint/2010/main" val="890056886"/>
              </p:ext>
            </p:extLst>
          </p:nvPr>
        </p:nvGraphicFramePr>
        <p:xfrm>
          <a:off x="3738520" y="2264414"/>
          <a:ext cx="4546600" cy="1028700"/>
        </p:xfrm>
        <a:graphic>
          <a:graphicData uri="http://schemas.openxmlformats.org/drawingml/2006/table">
            <a:tbl>
              <a:tblPr firstRow="1" firstCol="1" bandRow="1"/>
              <a:tblGrid>
                <a:gridCol w="1381564"/>
                <a:gridCol w="979654"/>
                <a:gridCol w="979654"/>
                <a:gridCol w="602864"/>
                <a:gridCol w="602864"/>
              </a:tblGrid>
              <a:tr h="200025">
                <a:tc gridSpan="5">
                  <a:txBody>
                    <a:bodyPr/>
                    <a:lstStyle/>
                    <a:p>
                      <a:pPr algn="ctr" rtl="0" fontAlgn="ctr"/>
                      <a:r>
                        <a:rPr lang="en-US" sz="1100" b="0" i="0" u="none" strike="noStrike" dirty="0">
                          <a:solidFill>
                            <a:srgbClr val="000000"/>
                          </a:solidFill>
                          <a:effectLst/>
                          <a:latin typeface="Calibri" panose="020F0502020204030204" pitchFamily="34" charset="0"/>
                        </a:rPr>
                        <a:t>Students with Disabilities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933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0025">
                <a:tc rowSpan="2">
                  <a:txBody>
                    <a:bodyPr/>
                    <a:lstStyle/>
                    <a:p>
                      <a:pPr algn="ctr" rtl="0" fontAlgn="ctr"/>
                      <a:r>
                        <a:rPr lang="en-US" sz="11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Achievement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Growth</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2">
                  <a:txBody>
                    <a:bodyPr/>
                    <a:lstStyle/>
                    <a:p>
                      <a:pPr algn="ctr" rtl="0" fontAlgn="ctr"/>
                      <a:r>
                        <a:rPr lang="en-US" sz="1100" b="0" i="0" u="none" strike="noStrike">
                          <a:solidFill>
                            <a:srgbClr val="000000"/>
                          </a:solidFill>
                          <a:effectLst/>
                          <a:latin typeface="Calibri" panose="020F0502020204030204" pitchFamily="34" charset="0"/>
                        </a:rPr>
                        <a:t>ELP Progress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r>
              <a:tr h="0">
                <a:tc vMerge="1">
                  <a:txBody>
                    <a:bodyPr/>
                    <a:lstStyle/>
                    <a:p>
                      <a:endParaRPr lang="en-US"/>
                    </a:p>
                  </a:txBody>
                  <a:tcPr/>
                </a:tc>
                <a:tc>
                  <a:txBody>
                    <a:bodyPr/>
                    <a:lstStyle/>
                    <a:p>
                      <a:pPr algn="ctr" rtl="0" fontAlgn="ctr"/>
                      <a:r>
                        <a:rPr lang="en-US" sz="1100" b="0" i="0" u="none" strike="noStrike">
                          <a:solidFill>
                            <a:srgbClr val="000000"/>
                          </a:solidFill>
                          <a:effectLst/>
                          <a:latin typeface="Calibri" panose="020F0502020204030204" pitchFamily="34" charset="0"/>
                        </a:rPr>
                        <a:t>% SRD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 Change in SRD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Growth</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Percent On-Track</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r>
              <a:tr h="0">
                <a:tc>
                  <a:txBody>
                    <a:bodyPr/>
                    <a:lstStyle/>
                    <a:p>
                      <a:pPr algn="ctr" rtl="0" fontAlgn="ctr"/>
                      <a:r>
                        <a:rPr lang="en-US" sz="900" b="0" i="0" u="none" strike="noStrike">
                          <a:solidFill>
                            <a:srgbClr val="000000"/>
                          </a:solidFill>
                          <a:effectLst/>
                          <a:latin typeface="Calibri" panose="020F0502020204030204" pitchFamily="34" charset="0"/>
                        </a:rPr>
                        <a:t>K-2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a:solidFill>
                            <a:srgbClr val="000000"/>
                          </a:solidFill>
                          <a:effectLst/>
                          <a:latin typeface="Calibri" panose="020F0502020204030204" pitchFamily="34" charset="0"/>
                        </a:rPr>
                        <a:t>DNM</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rtl="0" fontAlgn="ctr"/>
                      <a:r>
                        <a:rPr lang="en-US" sz="900" b="0" i="0" u="none" strike="noStrike">
                          <a:solidFill>
                            <a:srgbClr val="000000"/>
                          </a:solidFill>
                          <a:effectLst/>
                          <a:latin typeface="Calibri" panose="020F0502020204030204" pitchFamily="34" charset="0"/>
                        </a:rPr>
                        <a:t>DNM</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rtl="0" fontAlgn="ctr"/>
                      <a:r>
                        <a:rPr lang="en-US" sz="900" b="0" i="0" u="none" strike="noStrike">
                          <a:solidFill>
                            <a:srgbClr val="000000"/>
                          </a:solidFill>
                          <a:effectLst/>
                          <a:latin typeface="Calibri" panose="020F0502020204030204" pitchFamily="34" charset="0"/>
                        </a:rPr>
                        <a:t>Not Applicable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BFBFBF"/>
                      </a:bgClr>
                    </a:pattFill>
                  </a:tcPr>
                </a:tc>
                <a:tc>
                  <a:txBody>
                    <a:bodyPr/>
                    <a:lstStyle/>
                    <a:p>
                      <a:pPr algn="ctr" rtl="0" fontAlgn="ctr"/>
                      <a:r>
                        <a:rPr lang="en-US" sz="900" b="0" i="0" u="none" strike="noStrike" dirty="0">
                          <a:solidFill>
                            <a:srgbClr val="000000"/>
                          </a:solidFill>
                          <a:effectLst/>
                          <a:latin typeface="Calibri" panose="020F0502020204030204" pitchFamily="34" charset="0"/>
                        </a:rPr>
                        <a:t>Not Applicable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BFBFBF"/>
                      </a:bgClr>
                    </a:pattFill>
                  </a:tcPr>
                </a:tc>
              </a:tr>
            </a:tbl>
          </a:graphicData>
        </a:graphic>
      </p:graphicFrame>
      <p:graphicFrame>
        <p:nvGraphicFramePr>
          <p:cNvPr id="8" name="Table 7" descr="This slide provides information on K-2 schools identified for targeted support and improvement, including two examples. &#10;"/>
          <p:cNvGraphicFramePr>
            <a:graphicFrameLocks noGrp="1"/>
          </p:cNvGraphicFramePr>
          <p:nvPr>
            <p:extLst>
              <p:ext uri="{D42A27DB-BD31-4B8C-83A1-F6EECF244321}">
                <p14:modId xmlns:p14="http://schemas.microsoft.com/office/powerpoint/2010/main" val="3776693975"/>
              </p:ext>
            </p:extLst>
          </p:nvPr>
        </p:nvGraphicFramePr>
        <p:xfrm>
          <a:off x="3560720" y="4820796"/>
          <a:ext cx="4902200" cy="1065695"/>
        </p:xfrm>
        <a:graphic>
          <a:graphicData uri="http://schemas.openxmlformats.org/drawingml/2006/table">
            <a:tbl>
              <a:tblPr firstRow="1" firstCol="1" bandRow="1"/>
              <a:tblGrid>
                <a:gridCol w="1382672"/>
                <a:gridCol w="980440"/>
                <a:gridCol w="980440"/>
                <a:gridCol w="779324"/>
                <a:gridCol w="779324"/>
              </a:tblGrid>
              <a:tr h="223285">
                <a:tc gridSpan="5">
                  <a:txBody>
                    <a:bodyPr/>
                    <a:lstStyle/>
                    <a:p>
                      <a:pPr algn="ctr" rtl="0" fontAlgn="ctr"/>
                      <a:r>
                        <a:rPr lang="en-US" sz="1100" b="0" i="0" u="none" strike="noStrike" dirty="0">
                          <a:solidFill>
                            <a:srgbClr val="000000"/>
                          </a:solidFill>
                          <a:effectLst/>
                          <a:latin typeface="Calibri" panose="020F0502020204030204" pitchFamily="34" charset="0"/>
                        </a:rPr>
                        <a:t>English Learners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933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3285">
                <a:tc rowSpan="2">
                  <a:txBody>
                    <a:bodyPr/>
                    <a:lstStyle/>
                    <a:p>
                      <a:pPr algn="ctr" rtl="0" fontAlgn="ctr"/>
                      <a:r>
                        <a:rPr lang="en-US" sz="1100" b="0"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Achievement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Growth</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2">
                  <a:txBody>
                    <a:bodyPr/>
                    <a:lstStyle/>
                    <a:p>
                      <a:pPr algn="ctr" rtl="0" fontAlgn="ctr"/>
                      <a:r>
                        <a:rPr lang="en-US" sz="1100" b="0" i="0" u="none" strike="noStrike">
                          <a:solidFill>
                            <a:srgbClr val="000000"/>
                          </a:solidFill>
                          <a:effectLst/>
                          <a:latin typeface="Calibri" panose="020F0502020204030204" pitchFamily="34" charset="0"/>
                        </a:rPr>
                        <a:t>ELP Progress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r>
              <a:tr h="293462">
                <a:tc vMerge="1">
                  <a:txBody>
                    <a:bodyPr/>
                    <a:lstStyle/>
                    <a:p>
                      <a:endParaRPr lang="en-US"/>
                    </a:p>
                  </a:txBody>
                  <a:tcPr/>
                </a:tc>
                <a:tc>
                  <a:txBody>
                    <a:bodyPr/>
                    <a:lstStyle/>
                    <a:p>
                      <a:pPr algn="ctr" rtl="0" fontAlgn="ctr"/>
                      <a:r>
                        <a:rPr lang="en-US" sz="1100" b="0" i="0" u="none" strike="noStrike">
                          <a:solidFill>
                            <a:srgbClr val="000000"/>
                          </a:solidFill>
                          <a:effectLst/>
                          <a:latin typeface="Calibri" panose="020F0502020204030204" pitchFamily="34" charset="0"/>
                        </a:rPr>
                        <a:t>% SRD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 Change in SRD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Growth</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algn="ctr" rtl="0" fontAlgn="ctr"/>
                      <a:r>
                        <a:rPr lang="en-US" sz="1100" b="0" i="0" u="none" strike="noStrike">
                          <a:solidFill>
                            <a:srgbClr val="000000"/>
                          </a:solidFill>
                          <a:effectLst/>
                          <a:latin typeface="Calibri" panose="020F0502020204030204" pitchFamily="34" charset="0"/>
                        </a:rPr>
                        <a:t>Percent On-Track</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r>
              <a:tr h="274320">
                <a:tc>
                  <a:txBody>
                    <a:bodyPr/>
                    <a:lstStyle/>
                    <a:p>
                      <a:pPr algn="ctr" rtl="0" fontAlgn="ctr"/>
                      <a:r>
                        <a:rPr lang="en-US" sz="900" b="0" i="0" u="none" strike="noStrike" dirty="0">
                          <a:solidFill>
                            <a:srgbClr val="000000"/>
                          </a:solidFill>
                          <a:effectLst/>
                          <a:latin typeface="Calibri" panose="020F0502020204030204" pitchFamily="34" charset="0"/>
                        </a:rPr>
                        <a:t>K-2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900" b="0" i="0" u="none" strike="noStrike" dirty="0">
                          <a:solidFill>
                            <a:srgbClr val="000000"/>
                          </a:solidFill>
                          <a:effectLst/>
                          <a:latin typeface="Calibri" panose="020F0502020204030204" pitchFamily="34" charset="0"/>
                        </a:rPr>
                        <a:t>DNM</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rtl="0" fontAlgn="ctr"/>
                      <a:r>
                        <a:rPr lang="en-US" sz="900" b="0" i="0" u="none" strike="noStrike">
                          <a:solidFill>
                            <a:srgbClr val="000000"/>
                          </a:solidFill>
                          <a:effectLst/>
                          <a:latin typeface="Calibri" panose="020F0502020204030204" pitchFamily="34" charset="0"/>
                        </a:rPr>
                        <a:t>DNM</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rtl="0" fontAlgn="ctr"/>
                      <a:r>
                        <a:rPr lang="en-US" sz="900" b="0" i="0" u="none" strike="noStrike">
                          <a:solidFill>
                            <a:srgbClr val="000000"/>
                          </a:solidFill>
                          <a:effectLst/>
                          <a:latin typeface="Calibri" panose="020F0502020204030204" pitchFamily="34" charset="0"/>
                        </a:rPr>
                        <a:t>Approaching</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F97"/>
                    </a:solidFill>
                  </a:tcPr>
                </a:tc>
                <a:tc>
                  <a:txBody>
                    <a:bodyPr/>
                    <a:lstStyle/>
                    <a:p>
                      <a:pPr algn="ctr" rtl="0" fontAlgn="ctr"/>
                      <a:r>
                        <a:rPr lang="en-US" sz="900" b="0" i="0" u="none" strike="noStrike" dirty="0">
                          <a:solidFill>
                            <a:srgbClr val="000000"/>
                          </a:solidFill>
                          <a:effectLst/>
                          <a:latin typeface="Calibri" panose="020F0502020204030204" pitchFamily="34" charset="0"/>
                        </a:rPr>
                        <a:t>DNM</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r>
            </a:tbl>
          </a:graphicData>
        </a:graphic>
      </p:graphicFrame>
    </p:spTree>
    <p:extLst>
      <p:ext uri="{BB962C8B-B14F-4D97-AF65-F5344CB8AC3E}">
        <p14:creationId xmlns:p14="http://schemas.microsoft.com/office/powerpoint/2010/main" val="317821477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latin typeface="Trebuchet MS" panose="020B0603020202020204" pitchFamily="34" charset="0"/>
              </a:rPr>
              <a:t>ESSA Identification Criteria: </a:t>
            </a:r>
            <a:br>
              <a:rPr lang="en-US" dirty="0" smtClean="0">
                <a:solidFill>
                  <a:schemeClr val="bg1"/>
                </a:solidFill>
                <a:latin typeface="Trebuchet MS" panose="020B0603020202020204" pitchFamily="34" charset="0"/>
              </a:rPr>
            </a:br>
            <a:r>
              <a:rPr lang="en-US" dirty="0">
                <a:solidFill>
                  <a:schemeClr val="bg1"/>
                </a:solidFill>
                <a:latin typeface="Trebuchet MS" panose="020B0603020202020204" pitchFamily="34" charset="0"/>
              </a:rPr>
              <a:t/>
            </a:r>
            <a:br>
              <a:rPr lang="en-US" dirty="0">
                <a:solidFill>
                  <a:schemeClr val="bg1"/>
                </a:solidFill>
                <a:latin typeface="Trebuchet MS" panose="020B0603020202020204" pitchFamily="34" charset="0"/>
              </a:rPr>
            </a:br>
            <a:r>
              <a:rPr lang="en-US" dirty="0" smtClean="0">
                <a:solidFill>
                  <a:schemeClr val="bg1"/>
                </a:solidFill>
                <a:latin typeface="Trebuchet MS" panose="020B0603020202020204" pitchFamily="34" charset="0"/>
              </a:rPr>
              <a:t>Additional Targeted</a:t>
            </a:r>
            <a:endParaRPr lang="en-US"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235986715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Schools Included in Analyses</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Any public school open for at least 3 years</a:t>
            </a:r>
          </a:p>
          <a:p>
            <a:pPr marL="457200" indent="-457200">
              <a:buFont typeface="Arial" panose="020B0604020202020204" pitchFamily="34" charset="0"/>
              <a:buChar char="•"/>
            </a:pPr>
            <a:r>
              <a:rPr lang="en-US" dirty="0" smtClean="0"/>
              <a:t>K-12</a:t>
            </a:r>
          </a:p>
          <a:p>
            <a:pPr marL="1143000" lvl="1" indent="-457200"/>
            <a:r>
              <a:rPr lang="en-US" dirty="0" smtClean="0"/>
              <a:t>Includes AECs</a:t>
            </a:r>
          </a:p>
          <a:p>
            <a:pPr marL="1143000" lvl="1" indent="-457200"/>
            <a:r>
              <a:rPr lang="en-US" dirty="0" smtClean="0"/>
              <a:t>Excludes K-2 schools</a:t>
            </a:r>
          </a:p>
          <a:p>
            <a:pPr marL="1600200" lvl="2" indent="-457200"/>
            <a:r>
              <a:rPr lang="en-US" dirty="0" smtClean="0"/>
              <a:t>Only 2 sub-indicators are available (4 for English learners), therefore it is not possible to further differentiate from TS identification</a:t>
            </a:r>
            <a:endParaRPr lang="en-US" dirty="0"/>
          </a:p>
        </p:txBody>
      </p:sp>
    </p:spTree>
    <p:extLst>
      <p:ext uri="{BB962C8B-B14F-4D97-AF65-F5344CB8AC3E}">
        <p14:creationId xmlns:p14="http://schemas.microsoft.com/office/powerpoint/2010/main" val="27936811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Additional Targeted Support and Improvement</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800" dirty="0"/>
              <a:t>Colorado will identify any schools with at least one disaggregated group that, on its own, meets the criteria for CS – Lowest Performing 5 Percent, based on all sub-indicators (using 3-year aggregates)</a:t>
            </a:r>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r>
              <a:rPr lang="en-US" sz="1800" dirty="0"/>
              <a:t>Schools that have enough students in a disaggregated group to earn a rating on </a:t>
            </a:r>
            <a:r>
              <a:rPr lang="en-US" sz="1800" u="sng" dirty="0"/>
              <a:t>all</a:t>
            </a:r>
            <a:r>
              <a:rPr lang="en-US" sz="1800" dirty="0"/>
              <a:t> sub-indicators, for all grade spans served by that school, </a:t>
            </a:r>
            <a:r>
              <a:rPr lang="en-US" sz="1800" dirty="0" smtClean="0"/>
              <a:t>and that have been open for at least 3 years, are </a:t>
            </a:r>
            <a:r>
              <a:rPr lang="en-US" sz="1800" dirty="0"/>
              <a:t>included in the analyses</a:t>
            </a:r>
          </a:p>
          <a:p>
            <a:pPr marL="457200" indent="-457200">
              <a:lnSpc>
                <a:spcPct val="100000"/>
              </a:lnSpc>
              <a:spcBef>
                <a:spcPts val="0"/>
              </a:spcBef>
              <a:spcAft>
                <a:spcPts val="1200"/>
              </a:spcAft>
              <a:buFont typeface="Arial" panose="020B0604020202020204" pitchFamily="34" charset="0"/>
              <a:buChar char="•"/>
            </a:pPr>
            <a:r>
              <a:rPr lang="en-US" sz="1800" dirty="0"/>
              <a:t>Schools are identified if they earned a Does Not Meet rating on all possible sub-indicators</a:t>
            </a:r>
          </a:p>
          <a:p>
            <a:pPr marL="1143000" lvl="1" indent="-457200">
              <a:lnSpc>
                <a:spcPct val="100000"/>
              </a:lnSpc>
              <a:spcBef>
                <a:spcPts val="0"/>
              </a:spcBef>
              <a:spcAft>
                <a:spcPts val="1200"/>
              </a:spcAft>
            </a:pPr>
            <a:r>
              <a:rPr lang="en-US" sz="2000" dirty="0"/>
              <a:t>Any school with a rating above Does Not Meet on at least one sub-indicator would not be identified based on the performance of that student group</a:t>
            </a:r>
          </a:p>
        </p:txBody>
      </p:sp>
      <p:sp>
        <p:nvSpPr>
          <p:cNvPr id="7" name="TextBox 6"/>
          <p:cNvSpPr txBox="1"/>
          <p:nvPr/>
        </p:nvSpPr>
        <p:spPr>
          <a:xfrm>
            <a:off x="5358581" y="6103445"/>
            <a:ext cx="4876800" cy="646331"/>
          </a:xfrm>
          <a:prstGeom prst="rect">
            <a:avLst/>
          </a:prstGeom>
          <a:noFill/>
          <a:ln>
            <a:solidFill>
              <a:srgbClr val="0070C0"/>
            </a:solidFill>
          </a:ln>
        </p:spPr>
        <p:txBody>
          <a:bodyPr wrap="square" rtlCol="0">
            <a:spAutoFit/>
          </a:bodyPr>
          <a:lstStyle/>
          <a:p>
            <a:pPr algn="ctr"/>
            <a:r>
              <a:rPr lang="en-US" dirty="0">
                <a:solidFill>
                  <a:srgbClr val="0070C0"/>
                </a:solidFill>
              </a:rPr>
              <a:t>Possible to be identified due to participation only </a:t>
            </a:r>
          </a:p>
          <a:p>
            <a:pPr algn="ctr"/>
            <a:r>
              <a:rPr lang="en-US" dirty="0">
                <a:solidFill>
                  <a:srgbClr val="0070C0"/>
                </a:solidFill>
              </a:rPr>
              <a:t>~ would be labeled as such</a:t>
            </a:r>
          </a:p>
        </p:txBody>
      </p:sp>
      <p:graphicFrame>
        <p:nvGraphicFramePr>
          <p:cNvPr id="6" name="Table 5" descr="This slide provides information on schools identified for additional targeted support and improvement.  &#10;"/>
          <p:cNvGraphicFramePr>
            <a:graphicFrameLocks noGrp="1"/>
          </p:cNvGraphicFramePr>
          <p:nvPr>
            <p:extLst>
              <p:ext uri="{D42A27DB-BD31-4B8C-83A1-F6EECF244321}">
                <p14:modId xmlns:p14="http://schemas.microsoft.com/office/powerpoint/2010/main" val="593805880"/>
              </p:ext>
            </p:extLst>
          </p:nvPr>
        </p:nvGraphicFramePr>
        <p:xfrm>
          <a:off x="754791" y="2379023"/>
          <a:ext cx="10515601" cy="1343660"/>
        </p:xfrm>
        <a:graphic>
          <a:graphicData uri="http://schemas.openxmlformats.org/drawingml/2006/table">
            <a:tbl>
              <a:tblPr firstRow="1" bandRow="1">
                <a:tableStyleId>{5C22544A-7EE6-4342-B048-85BDC9FD1C3A}</a:tableStyleId>
              </a:tblPr>
              <a:tblGrid>
                <a:gridCol w="1308141">
                  <a:extLst>
                    <a:ext uri="{9D8B030D-6E8A-4147-A177-3AD203B41FA5}">
                      <a16:colId xmlns="" xmlns:a16="http://schemas.microsoft.com/office/drawing/2014/main" val="20000"/>
                    </a:ext>
                  </a:extLst>
                </a:gridCol>
                <a:gridCol w="1051560">
                  <a:extLst>
                    <a:ext uri="{9D8B030D-6E8A-4147-A177-3AD203B41FA5}">
                      <a16:colId xmlns="" xmlns:a16="http://schemas.microsoft.com/office/drawing/2014/main" val="20001"/>
                    </a:ext>
                  </a:extLst>
                </a:gridCol>
                <a:gridCol w="702442">
                  <a:extLst>
                    <a:ext uri="{9D8B030D-6E8A-4147-A177-3AD203B41FA5}">
                      <a16:colId xmlns="" xmlns:a16="http://schemas.microsoft.com/office/drawing/2014/main" val="20002"/>
                    </a:ext>
                  </a:extLst>
                </a:gridCol>
                <a:gridCol w="1053663">
                  <a:extLst>
                    <a:ext uri="{9D8B030D-6E8A-4147-A177-3AD203B41FA5}">
                      <a16:colId xmlns="" xmlns:a16="http://schemas.microsoft.com/office/drawing/2014/main" val="20003"/>
                    </a:ext>
                  </a:extLst>
                </a:gridCol>
                <a:gridCol w="704545">
                  <a:extLst>
                    <a:ext uri="{9D8B030D-6E8A-4147-A177-3AD203B41FA5}">
                      <a16:colId xmlns="" xmlns:a16="http://schemas.microsoft.com/office/drawing/2014/main" val="20004"/>
                    </a:ext>
                  </a:extLst>
                </a:gridCol>
                <a:gridCol w="853867">
                  <a:extLst>
                    <a:ext uri="{9D8B030D-6E8A-4147-A177-3AD203B41FA5}">
                      <a16:colId xmlns="" xmlns:a16="http://schemas.microsoft.com/office/drawing/2014/main" val="20005"/>
                    </a:ext>
                  </a:extLst>
                </a:gridCol>
                <a:gridCol w="990570">
                  <a:extLst>
                    <a:ext uri="{9D8B030D-6E8A-4147-A177-3AD203B41FA5}">
                      <a16:colId xmlns="" xmlns:a16="http://schemas.microsoft.com/office/drawing/2014/main" val="20006"/>
                    </a:ext>
                  </a:extLst>
                </a:gridCol>
                <a:gridCol w="615163">
                  <a:extLst>
                    <a:ext uri="{9D8B030D-6E8A-4147-A177-3AD203B41FA5}">
                      <a16:colId xmlns="" xmlns:a16="http://schemas.microsoft.com/office/drawing/2014/main" val="20007"/>
                    </a:ext>
                  </a:extLst>
                </a:gridCol>
                <a:gridCol w="615163">
                  <a:extLst>
                    <a:ext uri="{9D8B030D-6E8A-4147-A177-3AD203B41FA5}">
                      <a16:colId xmlns="" xmlns:a16="http://schemas.microsoft.com/office/drawing/2014/main" val="20011"/>
                    </a:ext>
                  </a:extLst>
                </a:gridCol>
                <a:gridCol w="700339">
                  <a:extLst>
                    <a:ext uri="{9D8B030D-6E8A-4147-A177-3AD203B41FA5}">
                      <a16:colId xmlns="" xmlns:a16="http://schemas.microsoft.com/office/drawing/2014/main" val="20008"/>
                    </a:ext>
                  </a:extLst>
                </a:gridCol>
                <a:gridCol w="967435">
                  <a:extLst>
                    <a:ext uri="{9D8B030D-6E8A-4147-A177-3AD203B41FA5}">
                      <a16:colId xmlns="" xmlns:a16="http://schemas.microsoft.com/office/drawing/2014/main" val="20009"/>
                    </a:ext>
                  </a:extLst>
                </a:gridCol>
                <a:gridCol w="952713">
                  <a:extLst>
                    <a:ext uri="{9D8B030D-6E8A-4147-A177-3AD203B41FA5}">
                      <a16:colId xmlns="" xmlns:a16="http://schemas.microsoft.com/office/drawing/2014/main" val="20010"/>
                    </a:ext>
                  </a:extLst>
                </a:gridCol>
              </a:tblGrid>
              <a:tr h="0">
                <a:tc>
                  <a:txBody>
                    <a:bodyPr/>
                    <a:lstStyle/>
                    <a:p>
                      <a:pPr marL="0" marR="0" algn="ctr">
                        <a:spcBef>
                          <a:spcPts val="0"/>
                        </a:spcBef>
                        <a:spcAft>
                          <a:spcPts val="0"/>
                        </a:spcAft>
                      </a:pPr>
                      <a:r>
                        <a:rPr lang="en-US" sz="1000" dirty="0">
                          <a:effectLst/>
                        </a:rPr>
                        <a:t>Indicator</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gridSpan="2">
                  <a:txBody>
                    <a:bodyPr/>
                    <a:lstStyle/>
                    <a:p>
                      <a:pPr marL="0" marR="0" algn="ctr">
                        <a:spcBef>
                          <a:spcPts val="0"/>
                        </a:spcBef>
                        <a:spcAft>
                          <a:spcPts val="0"/>
                        </a:spcAft>
                      </a:pPr>
                      <a:r>
                        <a:rPr lang="en-US" sz="1000" dirty="0">
                          <a:effectLst/>
                        </a:rPr>
                        <a:t>Academic Achievement</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hMerge="1">
                  <a:txBody>
                    <a:bodyPr/>
                    <a:lstStyle/>
                    <a:p>
                      <a:endParaRPr lang="en-US"/>
                    </a:p>
                  </a:txBody>
                  <a:tcPr/>
                </a:tc>
                <a:tc gridSpan="2">
                  <a:txBody>
                    <a:bodyPr/>
                    <a:lstStyle/>
                    <a:p>
                      <a:pPr marL="0" marR="0" algn="ctr">
                        <a:spcBef>
                          <a:spcPts val="0"/>
                        </a:spcBef>
                        <a:spcAft>
                          <a:spcPts val="0"/>
                        </a:spcAft>
                      </a:pPr>
                      <a:r>
                        <a:rPr lang="en-US" sz="1000" dirty="0">
                          <a:effectLst/>
                        </a:rPr>
                        <a:t>Academic Growth</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hMerge="1">
                  <a:txBody>
                    <a:bodyPr/>
                    <a:lstStyle/>
                    <a:p>
                      <a:endParaRPr lang="en-US"/>
                    </a:p>
                  </a:txBody>
                  <a:tcPr/>
                </a:tc>
                <a:tc gridSpan="2">
                  <a:txBody>
                    <a:bodyPr/>
                    <a:lstStyle/>
                    <a:p>
                      <a:pPr marL="0" marR="0" algn="ctr">
                        <a:spcBef>
                          <a:spcPts val="0"/>
                        </a:spcBef>
                        <a:spcAft>
                          <a:spcPts val="0"/>
                        </a:spcAft>
                      </a:pPr>
                      <a:r>
                        <a:rPr lang="en-US" sz="1000">
                          <a:effectLst/>
                        </a:rPr>
                        <a:t>ELP Progress</a:t>
                      </a:r>
                      <a:endParaRPr lang="en-US" sz="1100">
                        <a:effectLst/>
                      </a:endParaRPr>
                    </a:p>
                    <a:p>
                      <a:pPr marL="0" marR="0" algn="ctr">
                        <a:spcBef>
                          <a:spcPts val="0"/>
                        </a:spcBef>
                        <a:spcAft>
                          <a:spcPts val="0"/>
                        </a:spcAft>
                      </a:pPr>
                      <a:r>
                        <a:rPr lang="en-US" sz="1000">
                          <a:effectLst/>
                        </a:rPr>
                        <a:t>(for ELs)</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hMerge="1">
                  <a:txBody>
                    <a:bodyPr/>
                    <a:lstStyle/>
                    <a:p>
                      <a:endParaRPr lang="en-US"/>
                    </a:p>
                  </a:txBody>
                  <a:tcPr/>
                </a:tc>
                <a:tc gridSpan="2">
                  <a:txBody>
                    <a:bodyPr/>
                    <a:lstStyle/>
                    <a:p>
                      <a:pPr marL="0" marR="0" algn="ctr">
                        <a:spcBef>
                          <a:spcPts val="0"/>
                        </a:spcBef>
                        <a:spcAft>
                          <a:spcPts val="0"/>
                        </a:spcAft>
                      </a:pPr>
                      <a:r>
                        <a:rPr lang="en-US" sz="1000" dirty="0">
                          <a:effectLst/>
                        </a:rPr>
                        <a:t>Graduation Rate (for HS)</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hMerge="1">
                  <a:txBody>
                    <a:bodyPr/>
                    <a:lstStyle/>
                    <a:p>
                      <a:pPr marL="0" marR="0" algn="ctr">
                        <a:spcBef>
                          <a:spcPts val="0"/>
                        </a:spcBef>
                        <a:spcAft>
                          <a:spcPts val="0"/>
                        </a:spcAft>
                      </a:pP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gridSpan="3">
                  <a:txBody>
                    <a:bodyPr/>
                    <a:lstStyle/>
                    <a:p>
                      <a:pPr marL="0" marR="0" algn="ctr">
                        <a:spcBef>
                          <a:spcPts val="0"/>
                        </a:spcBef>
                        <a:spcAft>
                          <a:spcPts val="0"/>
                        </a:spcAft>
                      </a:pPr>
                      <a:r>
                        <a:rPr lang="en-US" sz="1000" dirty="0">
                          <a:effectLst/>
                        </a:rPr>
                        <a:t>Other SQSS Indicators</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535940">
                <a:tc>
                  <a:txBody>
                    <a:bodyPr/>
                    <a:lstStyle/>
                    <a:p>
                      <a:pPr marL="0" marR="0" algn="ctr">
                        <a:spcBef>
                          <a:spcPts val="0"/>
                        </a:spcBef>
                        <a:spcAft>
                          <a:spcPts val="300"/>
                        </a:spcAft>
                      </a:pPr>
                      <a:r>
                        <a:rPr lang="en-US" sz="900" dirty="0">
                          <a:effectLst/>
                        </a:rPr>
                        <a:t>Sub-indicator</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a:effectLst/>
                        </a:rPr>
                        <a:t>English Language Arts</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Math</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English Language Arts</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Math</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ACCESS Growth</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Percent On-Track to Attain Fluency</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dirty="0" smtClean="0">
                          <a:effectLst/>
                        </a:rPr>
                        <a:t>4-Year</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smtClean="0">
                          <a:effectLst/>
                        </a:rPr>
                        <a:t>7-Year</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Science</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strike="sngStrike" dirty="0">
                          <a:effectLst/>
                        </a:rPr>
                        <a:t>Chronic Absenteeism</a:t>
                      </a:r>
                      <a:endParaRPr lang="en-US" sz="1100" b="1"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solidFill>
                      <a:schemeClr val="bg1">
                        <a:lumMod val="65000"/>
                      </a:schemeClr>
                    </a:solidFill>
                  </a:tcPr>
                </a:tc>
                <a:tc>
                  <a:txBody>
                    <a:bodyPr/>
                    <a:lstStyle/>
                    <a:p>
                      <a:pPr marL="0" marR="0" algn="ctr">
                        <a:spcBef>
                          <a:spcPts val="0"/>
                        </a:spcBef>
                        <a:spcAft>
                          <a:spcPts val="300"/>
                        </a:spcAft>
                      </a:pPr>
                      <a:r>
                        <a:rPr lang="en-US" sz="900">
                          <a:effectLst/>
                        </a:rPr>
                        <a:t>Dropout Rate</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extLst>
                  <a:ext uri="{0D108BD9-81ED-4DB2-BD59-A6C34878D82A}">
                    <a16:rowId xmlns="" xmlns:a16="http://schemas.microsoft.com/office/drawing/2014/main" val="10001"/>
                  </a:ext>
                </a:extLst>
              </a:tr>
              <a:tr h="182880">
                <a:tc>
                  <a:txBody>
                    <a:bodyPr/>
                    <a:lstStyle/>
                    <a:p>
                      <a:pPr marL="0" marR="0" algn="ctr">
                        <a:spcBef>
                          <a:spcPts val="0"/>
                        </a:spcBef>
                        <a:spcAft>
                          <a:spcPts val="300"/>
                        </a:spcAft>
                      </a:pPr>
                      <a:r>
                        <a:rPr lang="en-US" sz="900" dirty="0">
                          <a:effectLst/>
                        </a:rPr>
                        <a:t>Minimum Number of Students Needed to Be Included in Analyses</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tc>
                <a:tc>
                  <a:txBody>
                    <a:bodyPr/>
                    <a:lstStyle/>
                    <a:p>
                      <a:pPr marL="0" marR="0" algn="ctr">
                        <a:spcBef>
                          <a:spcPts val="0"/>
                        </a:spcBef>
                        <a:spcAft>
                          <a:spcPts val="300"/>
                        </a:spcAft>
                      </a:pPr>
                      <a:r>
                        <a:rPr lang="en-US" sz="900">
                          <a:effectLst/>
                        </a:rPr>
                        <a:t>16</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16</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20</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20</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20</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20</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dirty="0">
                          <a:effectLst/>
                        </a:rPr>
                        <a:t>16</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dirty="0">
                          <a:effectLst/>
                        </a:rPr>
                        <a:t>16</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tc>
                  <a:txBody>
                    <a:bodyPr/>
                    <a:lstStyle/>
                    <a:p>
                      <a:pPr marL="0" marR="0" algn="ctr">
                        <a:spcBef>
                          <a:spcPts val="0"/>
                        </a:spcBef>
                        <a:spcAft>
                          <a:spcPts val="300"/>
                        </a:spcAft>
                      </a:pPr>
                      <a:r>
                        <a:rPr lang="en-US" sz="900">
                          <a:effectLst/>
                        </a:rPr>
                        <a:t>16</a:t>
                      </a:r>
                      <a:endParaRPr lang="en-US" sz="1100" b="1">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tc>
                <a:tc>
                  <a:txBody>
                    <a:bodyPr/>
                    <a:lstStyle/>
                    <a:p>
                      <a:pPr marL="0" marR="0" algn="ctr">
                        <a:spcBef>
                          <a:spcPts val="0"/>
                        </a:spcBef>
                        <a:spcAft>
                          <a:spcPts val="300"/>
                        </a:spcAft>
                      </a:pPr>
                      <a:r>
                        <a:rPr lang="en-US" sz="900" strike="sngStrike" dirty="0">
                          <a:effectLst/>
                        </a:rPr>
                        <a:t>16</a:t>
                      </a:r>
                      <a:endParaRPr lang="en-US" sz="1100" b="1"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0" marR="0" marT="0" marB="0" anchor="ctr">
                    <a:solidFill>
                      <a:schemeClr val="bg1">
                        <a:lumMod val="65000"/>
                      </a:schemeClr>
                    </a:solidFill>
                  </a:tcPr>
                </a:tc>
                <a:tc>
                  <a:txBody>
                    <a:bodyPr/>
                    <a:lstStyle/>
                    <a:p>
                      <a:pPr marL="0" marR="0" algn="ctr">
                        <a:spcBef>
                          <a:spcPts val="0"/>
                        </a:spcBef>
                        <a:spcAft>
                          <a:spcPts val="300"/>
                        </a:spcAft>
                      </a:pPr>
                      <a:r>
                        <a:rPr lang="en-US" sz="900" dirty="0">
                          <a:effectLst/>
                        </a:rPr>
                        <a:t>16</a:t>
                      </a:r>
                      <a:endParaRPr lang="en-US" sz="1100" b="1" dirty="0">
                        <a:effectLst/>
                        <a:latin typeface="Calibri" panose="020F0502020204030204" pitchFamily="34" charset="0"/>
                        <a:ea typeface="MS PGothic" panose="020B0600070205080204" pitchFamily="34" charset="-128"/>
                        <a:cs typeface="Times New Roman" panose="02020603050405020304" pitchFamily="18" charset="0"/>
                      </a:endParaRPr>
                    </a:p>
                  </a:txBody>
                  <a:tcPr anchor="ct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389417805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Additional Targeted</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800" dirty="0"/>
              <a:t>Title I schools that have been identified for Additional Targeted Support and Improvement for three consecutive years based on low-performance of the same student group will be moved to the Comprehensive Support and Improvement category on the fourth year</a:t>
            </a:r>
          </a:p>
          <a:p>
            <a:pPr marL="457200" indent="-457200">
              <a:lnSpc>
                <a:spcPct val="100000"/>
              </a:lnSpc>
              <a:spcBef>
                <a:spcPts val="0"/>
              </a:spcBef>
              <a:spcAft>
                <a:spcPts val="1200"/>
              </a:spcAft>
              <a:buFont typeface="Arial" panose="020B0604020202020204" pitchFamily="34" charset="0"/>
              <a:buChar char="•"/>
            </a:pPr>
            <a:r>
              <a:rPr lang="en-US" sz="1800" dirty="0"/>
              <a:t>The first year of identification for this category will be 2020-21</a:t>
            </a:r>
            <a:endParaRPr lang="en-US" sz="1600" dirty="0"/>
          </a:p>
        </p:txBody>
      </p:sp>
      <p:sp>
        <p:nvSpPr>
          <p:cNvPr id="5" name="TextBox 4"/>
          <p:cNvSpPr txBox="1"/>
          <p:nvPr/>
        </p:nvSpPr>
        <p:spPr>
          <a:xfrm>
            <a:off x="6280687" y="3419282"/>
            <a:ext cx="4906297" cy="646331"/>
          </a:xfrm>
          <a:prstGeom prst="rect">
            <a:avLst/>
          </a:prstGeom>
          <a:noFill/>
          <a:ln>
            <a:solidFill>
              <a:srgbClr val="0070C0"/>
            </a:solidFill>
          </a:ln>
        </p:spPr>
        <p:txBody>
          <a:bodyPr wrap="square" rtlCol="0">
            <a:spAutoFit/>
          </a:bodyPr>
          <a:lstStyle/>
          <a:p>
            <a:pPr algn="ctr"/>
            <a:r>
              <a:rPr lang="en-US" dirty="0">
                <a:solidFill>
                  <a:srgbClr val="0070C0"/>
                </a:solidFill>
              </a:rPr>
              <a:t>Possible to be identified due to participation only </a:t>
            </a:r>
          </a:p>
          <a:p>
            <a:pPr algn="ctr"/>
            <a:r>
              <a:rPr lang="en-US" dirty="0">
                <a:solidFill>
                  <a:srgbClr val="0070C0"/>
                </a:solidFill>
              </a:rPr>
              <a:t>~ would be labeled as such</a:t>
            </a:r>
          </a:p>
        </p:txBody>
      </p:sp>
    </p:spTree>
    <p:extLst>
      <p:ext uri="{BB962C8B-B14F-4D97-AF65-F5344CB8AC3E}">
        <p14:creationId xmlns:p14="http://schemas.microsoft.com/office/powerpoint/2010/main" val="2153403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1273" y="2062163"/>
            <a:ext cx="10529455" cy="2387600"/>
          </a:xfrm>
        </p:spPr>
        <p:txBody>
          <a:bodyPr/>
          <a:lstStyle/>
          <a:p>
            <a:r>
              <a:rPr lang="en-US" dirty="0" smtClean="0">
                <a:solidFill>
                  <a:schemeClr val="bg1"/>
                </a:solidFill>
                <a:latin typeface="Trebuchet MS" panose="020B0603020202020204" pitchFamily="34" charset="0"/>
              </a:rPr>
              <a:t>Indicators for CS – Lowest 5%</a:t>
            </a:r>
            <a:endParaRPr lang="en-US" dirty="0">
              <a:solidFill>
                <a:srgbClr val="FF0000"/>
              </a:solidFill>
              <a:latin typeface="Trebuchet MS" panose="020B0603020202020204" pitchFamily="34" charset="0"/>
            </a:endParaRPr>
          </a:p>
        </p:txBody>
      </p:sp>
    </p:spTree>
    <p:extLst>
      <p:ext uri="{BB962C8B-B14F-4D97-AF65-F5344CB8AC3E}">
        <p14:creationId xmlns:p14="http://schemas.microsoft.com/office/powerpoint/2010/main" val="321133829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dirty="0"/>
              <a:t>Student Groups</a:t>
            </a:r>
          </a:p>
        </p:txBody>
      </p:sp>
    </p:spTree>
    <p:extLst>
      <p:ext uri="{BB962C8B-B14F-4D97-AF65-F5344CB8AC3E}">
        <p14:creationId xmlns:p14="http://schemas.microsoft.com/office/powerpoint/2010/main" val="322890263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Student Groups</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Based on Colorado’s approved ESSA state plan, Colorado will use the following student groups for school identification, weighted within each sub-indicator</a:t>
            </a:r>
          </a:p>
          <a:p>
            <a:pPr marL="1143000" lvl="1" indent="-457200">
              <a:lnSpc>
                <a:spcPct val="100000"/>
              </a:lnSpc>
              <a:spcBef>
                <a:spcPts val="0"/>
              </a:spcBef>
              <a:spcAft>
                <a:spcPts val="1200"/>
              </a:spcAft>
            </a:pPr>
            <a:r>
              <a:rPr lang="en-US" sz="1600" dirty="0" smtClean="0"/>
              <a:t>English learners</a:t>
            </a:r>
            <a:endParaRPr lang="en-US" sz="1600" dirty="0"/>
          </a:p>
          <a:p>
            <a:pPr marL="1143000" lvl="1" indent="-457200">
              <a:lnSpc>
                <a:spcPct val="100000"/>
              </a:lnSpc>
              <a:spcBef>
                <a:spcPts val="0"/>
              </a:spcBef>
              <a:spcAft>
                <a:spcPts val="1200"/>
              </a:spcAft>
            </a:pPr>
            <a:r>
              <a:rPr lang="en-US" sz="1600" dirty="0"/>
              <a:t>Students with </a:t>
            </a:r>
            <a:r>
              <a:rPr lang="en-US" sz="1600" dirty="0" smtClean="0"/>
              <a:t>disabilities</a:t>
            </a:r>
            <a:endParaRPr lang="en-US" sz="1600" dirty="0"/>
          </a:p>
          <a:p>
            <a:pPr marL="1143000" lvl="1" indent="-457200">
              <a:lnSpc>
                <a:spcPct val="100000"/>
              </a:lnSpc>
              <a:spcBef>
                <a:spcPts val="0"/>
              </a:spcBef>
              <a:spcAft>
                <a:spcPts val="1200"/>
              </a:spcAft>
            </a:pPr>
            <a:r>
              <a:rPr lang="en-US" sz="1600" dirty="0"/>
              <a:t>Students experiencing </a:t>
            </a:r>
            <a:r>
              <a:rPr lang="en-US" sz="1600" dirty="0" smtClean="0"/>
              <a:t>poverty</a:t>
            </a:r>
            <a:endParaRPr lang="en-US" sz="1600" dirty="0"/>
          </a:p>
          <a:p>
            <a:pPr marL="1143000" lvl="1" indent="-457200">
              <a:lnSpc>
                <a:spcPct val="100000"/>
              </a:lnSpc>
              <a:spcBef>
                <a:spcPts val="0"/>
              </a:spcBef>
              <a:spcAft>
                <a:spcPts val="1200"/>
              </a:spcAft>
            </a:pPr>
            <a:r>
              <a:rPr lang="en-US" sz="1600" dirty="0"/>
              <a:t>Students from major racial/ethnic groups, </a:t>
            </a:r>
            <a:r>
              <a:rPr lang="en-US" sz="1600" dirty="0" smtClean="0"/>
              <a:t>separately</a:t>
            </a:r>
            <a:endParaRPr lang="en-US" sz="1600" dirty="0"/>
          </a:p>
          <a:p>
            <a:pPr marL="1600200" lvl="2" indent="-457200">
              <a:lnSpc>
                <a:spcPct val="100000"/>
              </a:lnSpc>
              <a:spcBef>
                <a:spcPts val="0"/>
              </a:spcBef>
              <a:spcAft>
                <a:spcPts val="1200"/>
              </a:spcAft>
            </a:pPr>
            <a:r>
              <a:rPr lang="en-US" sz="1400" dirty="0"/>
              <a:t>Aggregated non-White group – any non-White students from racial/ethnic groups that do not meet the minimum number of students to be reported on their own will be combined into one group for accountability purposes</a:t>
            </a:r>
            <a:endParaRPr lang="en-US" sz="2000" dirty="0"/>
          </a:p>
          <a:p>
            <a:pPr marL="457200" indent="-457200">
              <a:lnSpc>
                <a:spcPct val="100000"/>
              </a:lnSpc>
              <a:spcBef>
                <a:spcPts val="0"/>
              </a:spcBef>
              <a:spcAft>
                <a:spcPts val="12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177003276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Additional Targeted Support and Improvement, Examples</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1800" dirty="0"/>
              <a:t>Example 1: This middle school is identified as A-TS based on the performance of English learners, earning a Does Not Meet rating on all sub-indicators for that student group.</a:t>
            </a:r>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endParaRPr lang="en-US" sz="1800" dirty="0"/>
          </a:p>
          <a:p>
            <a:pPr marL="457200" indent="-457200">
              <a:lnSpc>
                <a:spcPct val="100000"/>
              </a:lnSpc>
              <a:spcBef>
                <a:spcPts val="0"/>
              </a:spcBef>
              <a:spcAft>
                <a:spcPts val="1200"/>
              </a:spcAft>
              <a:buFont typeface="Arial" panose="020B0604020202020204" pitchFamily="34" charset="0"/>
              <a:buChar char="•"/>
            </a:pPr>
            <a:r>
              <a:rPr lang="en-US" sz="1800" dirty="0"/>
              <a:t>Example 2: This high school is not identified as A-TS. Although the school had enough English learners to earn a rating on all sub-indicators, it was not identified because it earned Approaching on ELA and math growth.</a:t>
            </a:r>
          </a:p>
        </p:txBody>
      </p:sp>
      <p:graphicFrame>
        <p:nvGraphicFramePr>
          <p:cNvPr id="6" name="Table 5" descr="This slide provides information on schools identified for targeted support and improvement, including 2 examples.&#10;"/>
          <p:cNvGraphicFramePr>
            <a:graphicFrameLocks noGrp="1"/>
          </p:cNvGraphicFramePr>
          <p:nvPr>
            <p:extLst>
              <p:ext uri="{D42A27DB-BD31-4B8C-83A1-F6EECF244321}">
                <p14:modId xmlns:p14="http://schemas.microsoft.com/office/powerpoint/2010/main" val="1449350781"/>
              </p:ext>
            </p:extLst>
          </p:nvPr>
        </p:nvGraphicFramePr>
        <p:xfrm>
          <a:off x="839746" y="2086990"/>
          <a:ext cx="10347238" cy="990600"/>
        </p:xfrm>
        <a:graphic>
          <a:graphicData uri="http://schemas.openxmlformats.org/drawingml/2006/table">
            <a:tbl>
              <a:tblPr firstRow="1" firstCol="1" bandRow="1"/>
              <a:tblGrid>
                <a:gridCol w="832535">
                  <a:extLst>
                    <a:ext uri="{9D8B030D-6E8A-4147-A177-3AD203B41FA5}">
                      <a16:colId xmlns="" xmlns:a16="http://schemas.microsoft.com/office/drawing/2014/main" val="20000"/>
                    </a:ext>
                  </a:extLst>
                </a:gridCol>
                <a:gridCol w="864973">
                  <a:extLst>
                    <a:ext uri="{9D8B030D-6E8A-4147-A177-3AD203B41FA5}">
                      <a16:colId xmlns="" xmlns:a16="http://schemas.microsoft.com/office/drawing/2014/main" val="20001"/>
                    </a:ext>
                  </a:extLst>
                </a:gridCol>
                <a:gridCol w="864973">
                  <a:extLst>
                    <a:ext uri="{9D8B030D-6E8A-4147-A177-3AD203B41FA5}">
                      <a16:colId xmlns="" xmlns:a16="http://schemas.microsoft.com/office/drawing/2014/main" val="20002"/>
                    </a:ext>
                  </a:extLst>
                </a:gridCol>
                <a:gridCol w="864973">
                  <a:extLst>
                    <a:ext uri="{9D8B030D-6E8A-4147-A177-3AD203B41FA5}">
                      <a16:colId xmlns="" xmlns:a16="http://schemas.microsoft.com/office/drawing/2014/main" val="20003"/>
                    </a:ext>
                  </a:extLst>
                </a:gridCol>
                <a:gridCol w="864973">
                  <a:extLst>
                    <a:ext uri="{9D8B030D-6E8A-4147-A177-3AD203B41FA5}">
                      <a16:colId xmlns="" xmlns:a16="http://schemas.microsoft.com/office/drawing/2014/main" val="20004"/>
                    </a:ext>
                  </a:extLst>
                </a:gridCol>
                <a:gridCol w="864973">
                  <a:extLst>
                    <a:ext uri="{9D8B030D-6E8A-4147-A177-3AD203B41FA5}">
                      <a16:colId xmlns="" xmlns:a16="http://schemas.microsoft.com/office/drawing/2014/main" val="20005"/>
                    </a:ext>
                  </a:extLst>
                </a:gridCol>
                <a:gridCol w="864973">
                  <a:extLst>
                    <a:ext uri="{9D8B030D-6E8A-4147-A177-3AD203B41FA5}">
                      <a16:colId xmlns="" xmlns:a16="http://schemas.microsoft.com/office/drawing/2014/main" val="20006"/>
                    </a:ext>
                  </a:extLst>
                </a:gridCol>
                <a:gridCol w="864973">
                  <a:extLst>
                    <a:ext uri="{9D8B030D-6E8A-4147-A177-3AD203B41FA5}">
                      <a16:colId xmlns="" xmlns:a16="http://schemas.microsoft.com/office/drawing/2014/main" val="20007"/>
                    </a:ext>
                  </a:extLst>
                </a:gridCol>
                <a:gridCol w="864973">
                  <a:extLst>
                    <a:ext uri="{9D8B030D-6E8A-4147-A177-3AD203B41FA5}">
                      <a16:colId xmlns="" xmlns:a16="http://schemas.microsoft.com/office/drawing/2014/main" val="20011"/>
                    </a:ext>
                  </a:extLst>
                </a:gridCol>
                <a:gridCol w="864973">
                  <a:extLst>
                    <a:ext uri="{9D8B030D-6E8A-4147-A177-3AD203B41FA5}">
                      <a16:colId xmlns="" xmlns:a16="http://schemas.microsoft.com/office/drawing/2014/main" val="20008"/>
                    </a:ext>
                  </a:extLst>
                </a:gridCol>
                <a:gridCol w="864973">
                  <a:extLst>
                    <a:ext uri="{9D8B030D-6E8A-4147-A177-3AD203B41FA5}">
                      <a16:colId xmlns="" xmlns:a16="http://schemas.microsoft.com/office/drawing/2014/main" val="20009"/>
                    </a:ext>
                  </a:extLst>
                </a:gridCol>
                <a:gridCol w="864973">
                  <a:extLst>
                    <a:ext uri="{9D8B030D-6E8A-4147-A177-3AD203B41FA5}">
                      <a16:colId xmlns="" xmlns:a16="http://schemas.microsoft.com/office/drawing/2014/main" val="20010"/>
                    </a:ext>
                  </a:extLst>
                </a:gridCol>
              </a:tblGrid>
              <a:tr h="190500">
                <a:tc gridSpan="1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English Learners</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933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190500">
                <a:tc row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Achievement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Growth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ELP Progress</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Grad</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pPr marL="0" marR="0" algn="ctr">
                        <a:spcBef>
                          <a:spcPts val="0"/>
                        </a:spcBef>
                        <a:spcAft>
                          <a:spcPts val="0"/>
                        </a:spcAft>
                      </a:pP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3">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SQSS</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1"/>
                  </a:ext>
                </a:extLst>
              </a:tr>
              <a:tr h="335280">
                <a:tc vMerge="1">
                  <a:txBody>
                    <a:bodyPr/>
                    <a:lstStyle/>
                    <a:p>
                      <a:endParaRPr lang="en-US"/>
                    </a:p>
                  </a:txBody>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ELA/</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EBRW</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Math</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ELA</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Growth</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Percent On-Track</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4-Year</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7-Year</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Science</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strike="sng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Chronic Abs.</a:t>
                      </a:r>
                      <a:endParaRPr lang="en-US" sz="1100"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Dropout</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extLst>
                  <a:ext uri="{0D108BD9-81ED-4DB2-BD59-A6C34878D82A}">
                    <a16:rowId xmlns="" xmlns:a16="http://schemas.microsoft.com/office/drawing/2014/main" val="10002"/>
                  </a:ext>
                </a:extLst>
              </a:tr>
              <a:tr h="68197">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Middle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endParaRPr lang="en-US" sz="1100"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dkUpDiag">
                      <a:fgClr>
                        <a:schemeClr val="tx1"/>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Applicable</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ltUpDiag">
                      <a:fgClr>
                        <a:srgbClr val="000000"/>
                      </a:fgClr>
                      <a:bgClr>
                        <a:srgbClr val="DDDDDD"/>
                      </a:bgClr>
                    </a:pattFill>
                  </a:tcPr>
                </a:tc>
                <a:extLst>
                  <a:ext uri="{0D108BD9-81ED-4DB2-BD59-A6C34878D82A}">
                    <a16:rowId xmlns="" xmlns:a16="http://schemas.microsoft.com/office/drawing/2014/main" val="10003"/>
                  </a:ext>
                </a:extLst>
              </a:tr>
            </a:tbl>
          </a:graphicData>
        </a:graphic>
      </p:graphicFrame>
      <p:graphicFrame>
        <p:nvGraphicFramePr>
          <p:cNvPr id="8" name="Table 7" descr="This slide provides information on schools identified for targeted support and improvement, including 2 examples.&#10;"/>
          <p:cNvGraphicFramePr>
            <a:graphicFrameLocks noGrp="1"/>
          </p:cNvGraphicFramePr>
          <p:nvPr>
            <p:extLst>
              <p:ext uri="{D42A27DB-BD31-4B8C-83A1-F6EECF244321}">
                <p14:modId xmlns:p14="http://schemas.microsoft.com/office/powerpoint/2010/main" val="2426331191"/>
              </p:ext>
            </p:extLst>
          </p:nvPr>
        </p:nvGraphicFramePr>
        <p:xfrm>
          <a:off x="838199" y="4328857"/>
          <a:ext cx="10347233" cy="1004671"/>
        </p:xfrm>
        <a:graphic>
          <a:graphicData uri="http://schemas.openxmlformats.org/drawingml/2006/table">
            <a:tbl>
              <a:tblPr firstRow="1" firstCol="1" bandRow="1"/>
              <a:tblGrid>
                <a:gridCol w="842320">
                  <a:extLst>
                    <a:ext uri="{9D8B030D-6E8A-4147-A177-3AD203B41FA5}">
                      <a16:colId xmlns="" xmlns:a16="http://schemas.microsoft.com/office/drawing/2014/main" val="20000"/>
                    </a:ext>
                  </a:extLst>
                </a:gridCol>
                <a:gridCol w="864083">
                  <a:extLst>
                    <a:ext uri="{9D8B030D-6E8A-4147-A177-3AD203B41FA5}">
                      <a16:colId xmlns="" xmlns:a16="http://schemas.microsoft.com/office/drawing/2014/main" val="20001"/>
                    </a:ext>
                  </a:extLst>
                </a:gridCol>
                <a:gridCol w="864083">
                  <a:extLst>
                    <a:ext uri="{9D8B030D-6E8A-4147-A177-3AD203B41FA5}">
                      <a16:colId xmlns="" xmlns:a16="http://schemas.microsoft.com/office/drawing/2014/main" val="20002"/>
                    </a:ext>
                  </a:extLst>
                </a:gridCol>
                <a:gridCol w="864083">
                  <a:extLst>
                    <a:ext uri="{9D8B030D-6E8A-4147-A177-3AD203B41FA5}">
                      <a16:colId xmlns="" xmlns:a16="http://schemas.microsoft.com/office/drawing/2014/main" val="20003"/>
                    </a:ext>
                  </a:extLst>
                </a:gridCol>
                <a:gridCol w="864083">
                  <a:extLst>
                    <a:ext uri="{9D8B030D-6E8A-4147-A177-3AD203B41FA5}">
                      <a16:colId xmlns="" xmlns:a16="http://schemas.microsoft.com/office/drawing/2014/main" val="20004"/>
                    </a:ext>
                  </a:extLst>
                </a:gridCol>
                <a:gridCol w="864083">
                  <a:extLst>
                    <a:ext uri="{9D8B030D-6E8A-4147-A177-3AD203B41FA5}">
                      <a16:colId xmlns="" xmlns:a16="http://schemas.microsoft.com/office/drawing/2014/main" val="20005"/>
                    </a:ext>
                  </a:extLst>
                </a:gridCol>
                <a:gridCol w="864083">
                  <a:extLst>
                    <a:ext uri="{9D8B030D-6E8A-4147-A177-3AD203B41FA5}">
                      <a16:colId xmlns="" xmlns:a16="http://schemas.microsoft.com/office/drawing/2014/main" val="20006"/>
                    </a:ext>
                  </a:extLst>
                </a:gridCol>
                <a:gridCol w="864083">
                  <a:extLst>
                    <a:ext uri="{9D8B030D-6E8A-4147-A177-3AD203B41FA5}">
                      <a16:colId xmlns="" xmlns:a16="http://schemas.microsoft.com/office/drawing/2014/main" val="20007"/>
                    </a:ext>
                  </a:extLst>
                </a:gridCol>
                <a:gridCol w="864083">
                  <a:extLst>
                    <a:ext uri="{9D8B030D-6E8A-4147-A177-3AD203B41FA5}">
                      <a16:colId xmlns="" xmlns:a16="http://schemas.microsoft.com/office/drawing/2014/main" val="20011"/>
                    </a:ext>
                  </a:extLst>
                </a:gridCol>
                <a:gridCol w="864083">
                  <a:extLst>
                    <a:ext uri="{9D8B030D-6E8A-4147-A177-3AD203B41FA5}">
                      <a16:colId xmlns="" xmlns:a16="http://schemas.microsoft.com/office/drawing/2014/main" val="20008"/>
                    </a:ext>
                  </a:extLst>
                </a:gridCol>
                <a:gridCol w="864083">
                  <a:extLst>
                    <a:ext uri="{9D8B030D-6E8A-4147-A177-3AD203B41FA5}">
                      <a16:colId xmlns="" xmlns:a16="http://schemas.microsoft.com/office/drawing/2014/main" val="20009"/>
                    </a:ext>
                  </a:extLst>
                </a:gridCol>
                <a:gridCol w="864083">
                  <a:extLst>
                    <a:ext uri="{9D8B030D-6E8A-4147-A177-3AD203B41FA5}">
                      <a16:colId xmlns="" xmlns:a16="http://schemas.microsoft.com/office/drawing/2014/main" val="20010"/>
                    </a:ext>
                  </a:extLst>
                </a:gridCol>
              </a:tblGrid>
              <a:tr h="195397">
                <a:tc gridSpan="1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English Learners</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6933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196027">
                <a:tc row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Achievement</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Growth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ELP Progress</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gridSpan="2">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Grad</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pPr marL="0" marR="0" algn="ctr">
                        <a:spcBef>
                          <a:spcPts val="0"/>
                        </a:spcBef>
                        <a:spcAft>
                          <a:spcPts val="0"/>
                        </a:spcAft>
                      </a:pP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gridSpan="3">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SQSS</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1"/>
                  </a:ext>
                </a:extLst>
              </a:tr>
              <a:tr h="337751">
                <a:tc vMerge="1">
                  <a:txBody>
                    <a:bodyPr/>
                    <a:lstStyle/>
                    <a:p>
                      <a:endParaRPr lang="en-US"/>
                    </a:p>
                  </a:txBody>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ELA/</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EBRW</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ELA</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Growth</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Percent On-Track</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4-Year</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dirty="0" smtClean="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7-Year</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Science</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strike="sng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Chronic Abs.</a:t>
                      </a:r>
                      <a:endParaRPr lang="en-US" sz="1100"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tc>
                  <a:txBody>
                    <a:bodyPr/>
                    <a:lstStyle/>
                    <a:p>
                      <a:pPr marL="0" marR="0" algn="ctr">
                        <a:spcBef>
                          <a:spcPts val="0"/>
                        </a:spcBef>
                        <a:spcAft>
                          <a:spcPts val="0"/>
                        </a:spcAft>
                      </a:pPr>
                      <a:r>
                        <a:rPr lang="en-US"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Dropout</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1DE"/>
                    </a:solidFill>
                  </a:tcPr>
                </a:tc>
                <a:extLst>
                  <a:ext uri="{0D108BD9-81ED-4DB2-BD59-A6C34878D82A}">
                    <a16:rowId xmlns="" xmlns:a16="http://schemas.microsoft.com/office/drawing/2014/main" val="10002"/>
                  </a:ext>
                </a:extLst>
              </a:tr>
              <a:tr h="275496">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High</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Approaching</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F9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Approaching</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F9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marL="0" marR="0" algn="ctr">
                        <a:spcBef>
                          <a:spcPts val="0"/>
                        </a:spcBef>
                        <a:spcAft>
                          <a:spcPts val="0"/>
                        </a:spcAft>
                      </a:pPr>
                      <a:endParaRPr lang="en-US" sz="1100" strike="sngStrike"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dkUpDiag">
                      <a:fgClr>
                        <a:schemeClr val="tx1"/>
                      </a:fgClr>
                      <a:bgClr>
                        <a:srgbClr val="DDDDDD"/>
                      </a:bgClr>
                    </a:pattFill>
                  </a:tcPr>
                </a:tc>
                <a:tc>
                  <a:txBody>
                    <a:bodyPr/>
                    <a:lstStyle/>
                    <a:p>
                      <a:pPr marL="0" marR="0" algn="ctr">
                        <a:spcBef>
                          <a:spcPts val="0"/>
                        </a:spcBef>
                        <a:spcAft>
                          <a:spcPts val="0"/>
                        </a:spcAft>
                      </a:pPr>
                      <a:r>
                        <a:rPr lang="en-US" sz="9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DNM</a:t>
                      </a:r>
                      <a:endParaRPr lang="en-US" sz="11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119612115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Coming Up</a:t>
            </a:r>
          </a:p>
        </p:txBody>
      </p:sp>
      <p:graphicFrame>
        <p:nvGraphicFramePr>
          <p:cNvPr id="4" name="Content Placeholder 3" descr="This slide provides information about upcoming training webinars. &#10;"/>
          <p:cNvGraphicFramePr>
            <a:graphicFrameLocks noGrp="1"/>
          </p:cNvGraphicFramePr>
          <p:nvPr>
            <p:ph idx="1"/>
            <p:extLst>
              <p:ext uri="{D42A27DB-BD31-4B8C-83A1-F6EECF244321}">
                <p14:modId xmlns:p14="http://schemas.microsoft.com/office/powerpoint/2010/main" val="3004251227"/>
              </p:ext>
            </p:extLst>
          </p:nvPr>
        </p:nvGraphicFramePr>
        <p:xfrm>
          <a:off x="377882" y="1428752"/>
          <a:ext cx="11436236" cy="3829790"/>
        </p:xfrm>
        <a:graphic>
          <a:graphicData uri="http://schemas.openxmlformats.org/drawingml/2006/table">
            <a:tbl>
              <a:tblPr firstRow="1" firstCol="1" bandRow="1">
                <a:tableStyleId>{93296810-A885-4BE3-A3E7-6D5BEEA58F35}</a:tableStyleId>
              </a:tblPr>
              <a:tblGrid>
                <a:gridCol w="1731473">
                  <a:extLst>
                    <a:ext uri="{9D8B030D-6E8A-4147-A177-3AD203B41FA5}">
                      <a16:colId xmlns="" xmlns:a16="http://schemas.microsoft.com/office/drawing/2014/main" val="2860305406"/>
                    </a:ext>
                  </a:extLst>
                </a:gridCol>
                <a:gridCol w="966354">
                  <a:extLst>
                    <a:ext uri="{9D8B030D-6E8A-4147-A177-3AD203B41FA5}">
                      <a16:colId xmlns="" xmlns:a16="http://schemas.microsoft.com/office/drawing/2014/main" val="4174470934"/>
                    </a:ext>
                  </a:extLst>
                </a:gridCol>
                <a:gridCol w="1339522">
                  <a:extLst>
                    <a:ext uri="{9D8B030D-6E8A-4147-A177-3AD203B41FA5}">
                      <a16:colId xmlns="" xmlns:a16="http://schemas.microsoft.com/office/drawing/2014/main" val="2197491822"/>
                    </a:ext>
                  </a:extLst>
                </a:gridCol>
                <a:gridCol w="3972658">
                  <a:extLst>
                    <a:ext uri="{9D8B030D-6E8A-4147-A177-3AD203B41FA5}">
                      <a16:colId xmlns="" xmlns:a16="http://schemas.microsoft.com/office/drawing/2014/main" val="138308462"/>
                    </a:ext>
                  </a:extLst>
                </a:gridCol>
                <a:gridCol w="1986330">
                  <a:extLst>
                    <a:ext uri="{9D8B030D-6E8A-4147-A177-3AD203B41FA5}">
                      <a16:colId xmlns="" xmlns:a16="http://schemas.microsoft.com/office/drawing/2014/main" val="1482229608"/>
                    </a:ext>
                  </a:extLst>
                </a:gridCol>
                <a:gridCol w="1439899">
                  <a:extLst>
                    <a:ext uri="{9D8B030D-6E8A-4147-A177-3AD203B41FA5}">
                      <a16:colId xmlns="" xmlns:a16="http://schemas.microsoft.com/office/drawing/2014/main" val="2095806441"/>
                    </a:ext>
                  </a:extLst>
                </a:gridCol>
              </a:tblGrid>
              <a:tr h="811396">
                <a:tc>
                  <a:txBody>
                    <a:bodyPr/>
                    <a:lstStyle/>
                    <a:p>
                      <a:pPr marL="0" marR="0" algn="ctr">
                        <a:lnSpc>
                          <a:spcPct val="107000"/>
                        </a:lnSpc>
                        <a:spcBef>
                          <a:spcPts val="0"/>
                        </a:spcBef>
                        <a:spcAft>
                          <a:spcPts val="0"/>
                        </a:spcAft>
                      </a:pPr>
                      <a:r>
                        <a:rPr lang="en-US" sz="2000" dirty="0">
                          <a:effectLst/>
                        </a:rPr>
                        <a:t>Webinar Name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000" dirty="0">
                          <a:effectLst/>
                        </a:rPr>
                        <a:t>Date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000" dirty="0">
                          <a:effectLst/>
                        </a:rPr>
                        <a:t>Time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000" dirty="0">
                          <a:effectLst/>
                        </a:rPr>
                        <a:t>Link for Participants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000" dirty="0">
                          <a:effectLst/>
                        </a:rPr>
                        <a:t>Call-in Number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000">
                          <a:effectLst/>
                        </a:rPr>
                        <a:t>Meeting Room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669747798"/>
                  </a:ext>
                </a:extLst>
              </a:tr>
              <a:tr h="1509197">
                <a:tc>
                  <a:txBody>
                    <a:bodyPr/>
                    <a:lstStyle/>
                    <a:p>
                      <a:pPr marL="0" marR="0" algn="ctr">
                        <a:lnSpc>
                          <a:spcPct val="107000"/>
                        </a:lnSpc>
                        <a:spcBef>
                          <a:spcPts val="0"/>
                        </a:spcBef>
                        <a:spcAft>
                          <a:spcPts val="0"/>
                        </a:spcAft>
                      </a:pPr>
                      <a:r>
                        <a:rPr lang="en-US" sz="1600" dirty="0">
                          <a:effectLst/>
                        </a:rPr>
                        <a:t>ESSA Q&amp;A Session (Webinar)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10/4/18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9:00-11:00 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u="sng">
                          <a:effectLst/>
                          <a:hlinkClick r:id="rId3"/>
                        </a:rPr>
                        <a:t>https://enetlearning.adobeconnect.com/essa-id-qa/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1-866-684-8605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Willow</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04231620"/>
                  </a:ext>
                </a:extLst>
              </a:tr>
              <a:tr h="1509197">
                <a:tc>
                  <a:txBody>
                    <a:bodyPr/>
                    <a:lstStyle/>
                    <a:p>
                      <a:pPr marL="0" marR="0" algn="ctr">
                        <a:lnSpc>
                          <a:spcPct val="107000"/>
                        </a:lnSpc>
                        <a:spcBef>
                          <a:spcPts val="0"/>
                        </a:spcBef>
                        <a:spcAft>
                          <a:spcPts val="0"/>
                        </a:spcAft>
                      </a:pPr>
                      <a:r>
                        <a:rPr lang="en-US" sz="1600">
                          <a:effectLst/>
                        </a:rPr>
                        <a:t>ESSA Identification Office Hours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10/11/18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8:00-11:00 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N/A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a:effectLst/>
                        </a:rPr>
                        <a:t>303-866-5243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600" dirty="0">
                          <a:effectLst/>
                        </a:rPr>
                        <a:t>Tina’s Desk</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842002307"/>
                  </a:ext>
                </a:extLst>
              </a:tr>
            </a:tbl>
          </a:graphicData>
        </a:graphic>
      </p:graphicFrame>
    </p:spTree>
    <p:extLst>
      <p:ext uri="{BB962C8B-B14F-4D97-AF65-F5344CB8AC3E}">
        <p14:creationId xmlns:p14="http://schemas.microsoft.com/office/powerpoint/2010/main" val="343042410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Questions? </a:t>
            </a:r>
          </a:p>
        </p:txBody>
      </p:sp>
      <p:pic>
        <p:nvPicPr>
          <p:cNvPr id="4" name="Content Placeholder 3" descr="Question mark PNG"/>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103120" y="1650443"/>
            <a:ext cx="5985761" cy="3557114"/>
          </a:xfrm>
        </p:spPr>
      </p:pic>
    </p:spTree>
    <p:extLst>
      <p:ext uri="{BB962C8B-B14F-4D97-AF65-F5344CB8AC3E}">
        <p14:creationId xmlns:p14="http://schemas.microsoft.com/office/powerpoint/2010/main" val="365248431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Contacts</a:t>
            </a:r>
          </a:p>
        </p:txBody>
      </p:sp>
      <p:sp>
        <p:nvSpPr>
          <p:cNvPr id="3" name="Content Placeholder 2"/>
          <p:cNvSpPr>
            <a:spLocks noGrp="1"/>
          </p:cNvSpPr>
          <p:nvPr>
            <p:ph idx="1"/>
          </p:nvPr>
        </p:nvSpPr>
        <p:spPr/>
        <p:txBody>
          <a:bodyPr/>
          <a:lstStyle/>
          <a:p>
            <a:r>
              <a:rPr lang="en-US" dirty="0"/>
              <a:t>Nazanin (Nazie) Mohajeri-Nelson</a:t>
            </a:r>
          </a:p>
          <a:p>
            <a:pPr marL="457200" indent="-457200">
              <a:buFont typeface="Arial" panose="020B0604020202020204" pitchFamily="34" charset="0"/>
              <a:buChar char="•"/>
            </a:pPr>
            <a:r>
              <a:rPr lang="en-US" dirty="0">
                <a:hlinkClick r:id="rId3"/>
              </a:rPr>
              <a:t>Mohajeri-nelson_n@cde.state.co.us</a:t>
            </a:r>
            <a:r>
              <a:rPr lang="en-US" dirty="0"/>
              <a:t> </a:t>
            </a:r>
          </a:p>
          <a:p>
            <a:pPr marL="457200" indent="-457200">
              <a:buFont typeface="Arial" panose="020B0604020202020204" pitchFamily="34" charset="0"/>
              <a:buChar char="•"/>
            </a:pPr>
            <a:r>
              <a:rPr lang="en-US" dirty="0"/>
              <a:t>(303) 866-6205</a:t>
            </a:r>
          </a:p>
          <a:p>
            <a:endParaRPr lang="en-US" dirty="0"/>
          </a:p>
          <a:p>
            <a:r>
              <a:rPr lang="en-US" dirty="0"/>
              <a:t>Tina Negley</a:t>
            </a:r>
          </a:p>
          <a:p>
            <a:pPr marL="457200" indent="-457200">
              <a:buFont typeface="Arial" panose="020B0604020202020204" pitchFamily="34" charset="0"/>
              <a:buChar char="•"/>
            </a:pPr>
            <a:r>
              <a:rPr lang="en-US" dirty="0">
                <a:hlinkClick r:id="rId4"/>
              </a:rPr>
              <a:t>Negley_t@cde.state.co.us</a:t>
            </a:r>
            <a:r>
              <a:rPr lang="en-US" dirty="0"/>
              <a:t> </a:t>
            </a:r>
          </a:p>
          <a:p>
            <a:pPr marL="457200" indent="-457200">
              <a:buFont typeface="Arial" panose="020B0604020202020204" pitchFamily="34" charset="0"/>
              <a:buChar char="•"/>
            </a:pPr>
            <a:r>
              <a:rPr lang="en-US" dirty="0"/>
              <a:t>(303) 866-5243</a:t>
            </a:r>
          </a:p>
          <a:p>
            <a:endParaRPr lang="en-US" dirty="0"/>
          </a:p>
        </p:txBody>
      </p:sp>
    </p:spTree>
    <p:extLst>
      <p:ext uri="{BB962C8B-B14F-4D97-AF65-F5344CB8AC3E}">
        <p14:creationId xmlns:p14="http://schemas.microsoft.com/office/powerpoint/2010/main" val="33186837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Academic Achievement</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Mean scale scores for ELA/EBRW and math achievement</a:t>
            </a:r>
          </a:p>
          <a:p>
            <a:pPr marL="1143000" lvl="1" indent="-457200">
              <a:lnSpc>
                <a:spcPct val="100000"/>
              </a:lnSpc>
              <a:spcBef>
                <a:spcPts val="0"/>
              </a:spcBef>
              <a:spcAft>
                <a:spcPts val="1200"/>
              </a:spcAft>
            </a:pPr>
            <a:r>
              <a:rPr lang="en-US" sz="1600" dirty="0"/>
              <a:t>Elementary and middle – CMAS and </a:t>
            </a:r>
            <a:r>
              <a:rPr lang="en-US" sz="1600" dirty="0" err="1"/>
              <a:t>CoAlt</a:t>
            </a:r>
            <a:r>
              <a:rPr lang="en-US" sz="1600" dirty="0"/>
              <a:t>: DLM (Dynamic Learning Maps Alternate Assessment) combined</a:t>
            </a:r>
          </a:p>
          <a:p>
            <a:pPr marL="1600200" lvl="2" indent="-457200">
              <a:lnSpc>
                <a:spcPct val="100000"/>
              </a:lnSpc>
              <a:spcBef>
                <a:spcPts val="0"/>
              </a:spcBef>
              <a:spcAft>
                <a:spcPts val="1200"/>
              </a:spcAft>
            </a:pPr>
            <a:r>
              <a:rPr lang="en-US" sz="1400" dirty="0"/>
              <a:t>2016, 2017, and 2018 data included in the 3-year aggregates</a:t>
            </a:r>
          </a:p>
          <a:p>
            <a:pPr marL="1143000" lvl="1" indent="-457200">
              <a:lnSpc>
                <a:spcPct val="100000"/>
              </a:lnSpc>
              <a:spcBef>
                <a:spcPts val="0"/>
              </a:spcBef>
              <a:spcAft>
                <a:spcPts val="1200"/>
              </a:spcAft>
            </a:pPr>
            <a:r>
              <a:rPr lang="en-US" sz="1600" dirty="0"/>
              <a:t>High – SAT and </a:t>
            </a:r>
            <a:r>
              <a:rPr lang="en-US" sz="1600" dirty="0" err="1"/>
              <a:t>CoAlt</a:t>
            </a:r>
            <a:r>
              <a:rPr lang="en-US" sz="1600" dirty="0"/>
              <a:t>: DLM combined (grade 11 only)</a:t>
            </a:r>
          </a:p>
          <a:p>
            <a:pPr marL="1600200" lvl="2" indent="-457200">
              <a:lnSpc>
                <a:spcPct val="100000"/>
              </a:lnSpc>
              <a:spcBef>
                <a:spcPts val="0"/>
              </a:spcBef>
              <a:spcAft>
                <a:spcPts val="1200"/>
              </a:spcAft>
            </a:pPr>
            <a:r>
              <a:rPr lang="en-US" sz="1400" dirty="0"/>
              <a:t>2017 and 2018 data included in the 3-year aggregates</a:t>
            </a:r>
          </a:p>
          <a:p>
            <a:pPr marL="457200" indent="-457200">
              <a:lnSpc>
                <a:spcPct val="100000"/>
              </a:lnSpc>
              <a:spcBef>
                <a:spcPts val="0"/>
              </a:spcBef>
              <a:spcAft>
                <a:spcPts val="1200"/>
              </a:spcAft>
              <a:buFont typeface="Arial" panose="020B0604020202020204" pitchFamily="34" charset="0"/>
              <a:buChar char="•"/>
            </a:pPr>
            <a:r>
              <a:rPr lang="en-US" sz="2000" dirty="0"/>
              <a:t>Equal weighting across sub-indicators</a:t>
            </a:r>
          </a:p>
          <a:p>
            <a:pPr marL="1143000" lvl="1" indent="-457200">
              <a:lnSpc>
                <a:spcPct val="100000"/>
              </a:lnSpc>
              <a:spcBef>
                <a:spcPts val="0"/>
              </a:spcBef>
              <a:spcAft>
                <a:spcPts val="1200"/>
              </a:spcAft>
            </a:pPr>
            <a:r>
              <a:rPr lang="en-US" sz="1600" dirty="0"/>
              <a:t>ELA/EBRW = 50%</a:t>
            </a:r>
          </a:p>
          <a:p>
            <a:pPr marL="1143000" lvl="1" indent="-457200">
              <a:lnSpc>
                <a:spcPct val="100000"/>
              </a:lnSpc>
              <a:spcBef>
                <a:spcPts val="0"/>
              </a:spcBef>
              <a:spcAft>
                <a:spcPts val="1200"/>
              </a:spcAft>
            </a:pPr>
            <a:r>
              <a:rPr lang="en-US" sz="1600" dirty="0"/>
              <a:t>Math = 50</a:t>
            </a:r>
            <a:r>
              <a:rPr lang="en-US" sz="1600" dirty="0" smtClean="0"/>
              <a:t>%</a:t>
            </a:r>
            <a:endParaRPr lang="en-US" sz="1600" dirty="0"/>
          </a:p>
        </p:txBody>
      </p:sp>
    </p:spTree>
    <p:extLst>
      <p:ext uri="{BB962C8B-B14F-4D97-AF65-F5344CB8AC3E}">
        <p14:creationId xmlns:p14="http://schemas.microsoft.com/office/powerpoint/2010/main" val="2760120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ELA/EBRW Achievement Cut Scores</a:t>
            </a:r>
          </a:p>
        </p:txBody>
      </p:sp>
      <p:graphicFrame>
        <p:nvGraphicFramePr>
          <p:cNvPr id="10" name="Content Placeholder 9" descr="This slide shows the cut scores used for determining the ELA/EBRW achievement sub-indicator ratings.&#10;"/>
          <p:cNvGraphicFramePr>
            <a:graphicFrameLocks noGrp="1"/>
          </p:cNvGraphicFramePr>
          <p:nvPr>
            <p:ph idx="1"/>
            <p:extLst>
              <p:ext uri="{D42A27DB-BD31-4B8C-83A1-F6EECF244321}">
                <p14:modId xmlns:p14="http://schemas.microsoft.com/office/powerpoint/2010/main" val="1144967965"/>
              </p:ext>
            </p:extLst>
          </p:nvPr>
        </p:nvGraphicFramePr>
        <p:xfrm>
          <a:off x="3670300" y="1820711"/>
          <a:ext cx="4851400" cy="4320540"/>
        </p:xfrm>
        <a:graphic>
          <a:graphicData uri="http://schemas.openxmlformats.org/drawingml/2006/table">
            <a:tbl>
              <a:tblPr firstRow="1"/>
              <a:tblGrid>
                <a:gridCol w="1282700">
                  <a:extLst>
                    <a:ext uri="{9D8B030D-6E8A-4147-A177-3AD203B41FA5}">
                      <a16:colId xmlns="" xmlns:a16="http://schemas.microsoft.com/office/drawing/2014/main" val="1009797766"/>
                    </a:ext>
                  </a:extLst>
                </a:gridCol>
                <a:gridCol w="1917700">
                  <a:extLst>
                    <a:ext uri="{9D8B030D-6E8A-4147-A177-3AD203B41FA5}">
                      <a16:colId xmlns="" xmlns:a16="http://schemas.microsoft.com/office/drawing/2014/main" val="3569266663"/>
                    </a:ext>
                  </a:extLst>
                </a:gridCol>
                <a:gridCol w="1651000">
                  <a:extLst>
                    <a:ext uri="{9D8B030D-6E8A-4147-A177-3AD203B41FA5}">
                      <a16:colId xmlns="" xmlns:a16="http://schemas.microsoft.com/office/drawing/2014/main" val="3196510457"/>
                    </a:ext>
                  </a:extLst>
                </a:gridCol>
              </a:tblGrid>
              <a:tr h="342900">
                <a:tc>
                  <a:txBody>
                    <a:bodyPr/>
                    <a:lstStyle/>
                    <a:p>
                      <a:pPr algn="l" fontAlgn="b"/>
                      <a:r>
                        <a:rPr lang="en-US" sz="2000" b="0" i="0" u="none" strike="noStrike" dirty="0">
                          <a:solidFill>
                            <a:srgbClr val="000000"/>
                          </a:solidFill>
                          <a:effectLst/>
                          <a:latin typeface="Calibri" panose="020F0502020204030204" pitchFamily="34" charset="0"/>
                        </a:rPr>
                        <a:t>EMH Level</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Mean Scale Score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Rating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63139171"/>
                  </a:ext>
                </a:extLst>
              </a:tr>
              <a:tr h="335280">
                <a:tc rowSpan="4">
                  <a:txBody>
                    <a:bodyPr/>
                    <a:lstStyle/>
                    <a:p>
                      <a:pPr algn="ctr" fontAlgn="ctr"/>
                      <a:r>
                        <a:rPr lang="en-US" sz="2000" b="0" i="0" u="none" strike="noStrike" dirty="0">
                          <a:solidFill>
                            <a:srgbClr val="000000"/>
                          </a:solidFill>
                          <a:effectLst/>
                          <a:latin typeface="Calibri" panose="020F0502020204030204" pitchFamily="34" charset="0"/>
                        </a:rPr>
                        <a:t>Elementary</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723.4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68204314"/>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723.4 to 739.9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50962326"/>
                  </a:ext>
                </a:extLst>
              </a:tr>
              <a:tr h="327660">
                <a:tc vMerge="1">
                  <a:txBody>
                    <a:bodyPr/>
                    <a:lstStyle/>
                    <a:p>
                      <a:endParaRPr lang="en-US"/>
                    </a:p>
                  </a:txBody>
                  <a:tcPr/>
                </a:tc>
                <a:tc>
                  <a:txBody>
                    <a:bodyPr/>
                    <a:lstStyle/>
                    <a:p>
                      <a:pPr algn="l" fontAlgn="b"/>
                      <a:r>
                        <a:rPr lang="en-US" sz="2000" b="0" i="0" u="none" strike="noStrike" dirty="0">
                          <a:solidFill>
                            <a:srgbClr val="000000"/>
                          </a:solidFill>
                          <a:effectLst/>
                          <a:latin typeface="Calibri" panose="020F0502020204030204" pitchFamily="34" charset="0"/>
                        </a:rPr>
                        <a:t>740.0 to 756.7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50135543"/>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756.8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026658022"/>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Middle</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722.5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651856483"/>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722.5 to 738.5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155283121"/>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738.6 to 755.2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31732637"/>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755.3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11484640"/>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High</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462.3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526221903"/>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462.3 to 509.1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567373091"/>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509.2 to 559.0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3813986"/>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559.1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921539863"/>
                  </a:ext>
                </a:extLst>
              </a:tr>
            </a:tbl>
          </a:graphicData>
        </a:graphic>
      </p:graphicFrame>
    </p:spTree>
    <p:extLst>
      <p:ext uri="{BB962C8B-B14F-4D97-AF65-F5344CB8AC3E}">
        <p14:creationId xmlns:p14="http://schemas.microsoft.com/office/powerpoint/2010/main" val="4288957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Math Achievement Cut Scores</a:t>
            </a:r>
          </a:p>
        </p:txBody>
      </p:sp>
      <p:graphicFrame>
        <p:nvGraphicFramePr>
          <p:cNvPr id="10" name="Content Placeholder 9" descr="This slide shows the cut scores used for determining the math achievement sub-indicator ratings.&#10;"/>
          <p:cNvGraphicFramePr>
            <a:graphicFrameLocks noGrp="1"/>
          </p:cNvGraphicFramePr>
          <p:nvPr>
            <p:ph idx="1"/>
            <p:extLst>
              <p:ext uri="{D42A27DB-BD31-4B8C-83A1-F6EECF244321}">
                <p14:modId xmlns:p14="http://schemas.microsoft.com/office/powerpoint/2010/main" val="3570988003"/>
              </p:ext>
            </p:extLst>
          </p:nvPr>
        </p:nvGraphicFramePr>
        <p:xfrm>
          <a:off x="3670300" y="1820711"/>
          <a:ext cx="4851400" cy="4320540"/>
        </p:xfrm>
        <a:graphic>
          <a:graphicData uri="http://schemas.openxmlformats.org/drawingml/2006/table">
            <a:tbl>
              <a:tblPr firstRow="1"/>
              <a:tblGrid>
                <a:gridCol w="1282700">
                  <a:extLst>
                    <a:ext uri="{9D8B030D-6E8A-4147-A177-3AD203B41FA5}">
                      <a16:colId xmlns="" xmlns:a16="http://schemas.microsoft.com/office/drawing/2014/main" val="1009797766"/>
                    </a:ext>
                  </a:extLst>
                </a:gridCol>
                <a:gridCol w="1917700">
                  <a:extLst>
                    <a:ext uri="{9D8B030D-6E8A-4147-A177-3AD203B41FA5}">
                      <a16:colId xmlns="" xmlns:a16="http://schemas.microsoft.com/office/drawing/2014/main" val="3569266663"/>
                    </a:ext>
                  </a:extLst>
                </a:gridCol>
                <a:gridCol w="1651000">
                  <a:extLst>
                    <a:ext uri="{9D8B030D-6E8A-4147-A177-3AD203B41FA5}">
                      <a16:colId xmlns="" xmlns:a16="http://schemas.microsoft.com/office/drawing/2014/main" val="3196510457"/>
                    </a:ext>
                  </a:extLst>
                </a:gridCol>
              </a:tblGrid>
              <a:tr h="342900">
                <a:tc>
                  <a:txBody>
                    <a:bodyPr/>
                    <a:lstStyle/>
                    <a:p>
                      <a:pPr algn="l" fontAlgn="b"/>
                      <a:r>
                        <a:rPr lang="en-US" sz="2000" b="0" i="0" u="none" strike="noStrike">
                          <a:solidFill>
                            <a:srgbClr val="000000"/>
                          </a:solidFill>
                          <a:effectLst/>
                          <a:latin typeface="Calibri" panose="020F0502020204030204" pitchFamily="34" charset="0"/>
                        </a:rPr>
                        <a:t>EMH Level</a:t>
                      </a:r>
                    </a:p>
                  </a:txBody>
                  <a:tcPr marL="7620" marR="7620" marT="762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Mean Scale Score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Rating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63139171"/>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Elementary</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718.9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68204314"/>
                  </a:ext>
                </a:extLst>
              </a:tr>
              <a:tr h="327660">
                <a:tc vMerge="1">
                  <a:txBody>
                    <a:bodyPr/>
                    <a:lstStyle/>
                    <a:p>
                      <a:endParaRPr lang="en-US"/>
                    </a:p>
                  </a:txBody>
                  <a:tcPr/>
                </a:tc>
                <a:tc>
                  <a:txBody>
                    <a:bodyPr/>
                    <a:lstStyle/>
                    <a:p>
                      <a:pPr algn="l" fontAlgn="b"/>
                      <a:r>
                        <a:rPr lang="en-US" sz="2000" b="0" i="0" u="none" strike="noStrike" dirty="0">
                          <a:solidFill>
                            <a:srgbClr val="000000"/>
                          </a:solidFill>
                          <a:effectLst/>
                          <a:latin typeface="Calibri" panose="020F0502020204030204" pitchFamily="34" charset="0"/>
                        </a:rPr>
                        <a:t>718.9 to 734.2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50962326"/>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734.3 to 751.8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50135543"/>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751.9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026658022"/>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Middle</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713.9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651856483"/>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713.9 to 728.3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155283121"/>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728.4 to 749.9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31732637"/>
                  </a:ext>
                </a:extLst>
              </a:tr>
              <a:tr h="33528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750.0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711484640"/>
                  </a:ext>
                </a:extLst>
              </a:tr>
              <a:tr h="335280">
                <a:tc rowSpan="4">
                  <a:txBody>
                    <a:bodyPr/>
                    <a:lstStyle/>
                    <a:p>
                      <a:pPr algn="ctr" fontAlgn="ctr"/>
                      <a:r>
                        <a:rPr lang="en-US" sz="2000" b="0" i="0" u="none" strike="noStrike">
                          <a:solidFill>
                            <a:srgbClr val="000000"/>
                          </a:solidFill>
                          <a:effectLst/>
                          <a:latin typeface="Calibri" panose="020F0502020204030204" pitchFamily="34" charset="0"/>
                        </a:rPr>
                        <a:t>High</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Below 446.5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Does Not Meet</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526221903"/>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446.5 to 491.6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Approaching</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567373091"/>
                  </a:ext>
                </a:extLst>
              </a:tr>
              <a:tr h="327660">
                <a:tc vMerge="1">
                  <a:txBody>
                    <a:bodyPr/>
                    <a:lstStyle/>
                    <a:p>
                      <a:endParaRPr lang="en-US"/>
                    </a:p>
                  </a:txBody>
                  <a:tcPr/>
                </a:tc>
                <a:tc>
                  <a:txBody>
                    <a:bodyPr/>
                    <a:lstStyle/>
                    <a:p>
                      <a:pPr algn="l" fontAlgn="b"/>
                      <a:r>
                        <a:rPr lang="en-US" sz="2000" b="0" i="0" u="none" strike="noStrike">
                          <a:solidFill>
                            <a:srgbClr val="000000"/>
                          </a:solidFill>
                          <a:effectLst/>
                          <a:latin typeface="Calibri" panose="020F0502020204030204" pitchFamily="34" charset="0"/>
                        </a:rPr>
                        <a:t>491.7 to 543.3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2000" b="0" i="0" u="none" strike="noStrike">
                          <a:solidFill>
                            <a:srgbClr val="000000"/>
                          </a:solidFill>
                          <a:effectLst/>
                          <a:latin typeface="Calibri" panose="020F0502020204030204" pitchFamily="34" charset="0"/>
                        </a:rPr>
                        <a:t>Meets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3813986"/>
                  </a:ext>
                </a:extLst>
              </a:tr>
              <a:tr h="335280">
                <a:tc vMerge="1">
                  <a:txBody>
                    <a:bodyPr/>
                    <a:lstStyle/>
                    <a:p>
                      <a:endParaRPr lang="en-US"/>
                    </a:p>
                  </a:txBody>
                  <a:tcPr/>
                </a:tc>
                <a:tc>
                  <a:txBody>
                    <a:bodyPr/>
                    <a:lstStyle/>
                    <a:p>
                      <a:pPr algn="l" fontAlgn="b"/>
                      <a:r>
                        <a:rPr lang="en-US" sz="2000" b="0" i="0" u="none" strike="noStrike" dirty="0">
                          <a:solidFill>
                            <a:srgbClr val="000000"/>
                          </a:solidFill>
                          <a:effectLst/>
                          <a:latin typeface="Calibri" panose="020F0502020204030204" pitchFamily="34" charset="0"/>
                        </a:rPr>
                        <a:t>543.4 or above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2000" b="0" i="0" u="none" strike="noStrike" dirty="0">
                          <a:solidFill>
                            <a:srgbClr val="000000"/>
                          </a:solidFill>
                          <a:effectLst/>
                          <a:latin typeface="Calibri" panose="020F0502020204030204" pitchFamily="34" charset="0"/>
                        </a:rPr>
                        <a:t>Exceeds</a:t>
                      </a:r>
                    </a:p>
                  </a:txBody>
                  <a:tcPr marL="7620" marR="7620" marT="762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921539863"/>
                  </a:ext>
                </a:extLst>
              </a:tr>
            </a:tbl>
          </a:graphicData>
        </a:graphic>
      </p:graphicFrame>
    </p:spTree>
    <p:extLst>
      <p:ext uri="{BB962C8B-B14F-4D97-AF65-F5344CB8AC3E}">
        <p14:creationId xmlns:p14="http://schemas.microsoft.com/office/powerpoint/2010/main" val="39900607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panose="020B0603020202020204" pitchFamily="34" charset="0"/>
              </a:rPr>
              <a:t>Achievement Adjusted for Participation</a:t>
            </a:r>
          </a:p>
        </p:txBody>
      </p:sp>
      <p:sp>
        <p:nvSpPr>
          <p:cNvPr id="3" name="Content Placeholder 2"/>
          <p:cNvSpPr>
            <a:spLocks noGrp="1"/>
          </p:cNvSpPr>
          <p:nvPr>
            <p:ph idx="1"/>
          </p:nvPr>
        </p:nvSpPr>
        <p:spPr>
          <a:xfrm>
            <a:off x="838199" y="1372421"/>
            <a:ext cx="10348785" cy="4740055"/>
          </a:xfrm>
        </p:spPr>
        <p:txBody>
          <a:bodyPr/>
          <a:lstStyle/>
          <a:p>
            <a:pPr marL="457200" indent="-457200">
              <a:lnSpc>
                <a:spcPct val="100000"/>
              </a:lnSpc>
              <a:spcBef>
                <a:spcPts val="0"/>
              </a:spcBef>
              <a:spcAft>
                <a:spcPts val="1200"/>
              </a:spcAft>
              <a:buFont typeface="Arial" panose="020B0604020202020204" pitchFamily="34" charset="0"/>
              <a:buChar char="•"/>
            </a:pPr>
            <a:r>
              <a:rPr lang="en-US" sz="2000" dirty="0"/>
              <a:t>Under ESSA, states are required to factor the requirement for 95 percent student participation into the system of annual meaningful differentiation of schools</a:t>
            </a:r>
          </a:p>
          <a:p>
            <a:pPr marL="1143000" lvl="1" indent="-457200">
              <a:lnSpc>
                <a:spcPct val="100000"/>
              </a:lnSpc>
              <a:spcBef>
                <a:spcPts val="0"/>
              </a:spcBef>
              <a:spcAft>
                <a:spcPts val="1200"/>
              </a:spcAft>
            </a:pPr>
            <a:r>
              <a:rPr lang="en-US" sz="1600" dirty="0"/>
              <a:t>Based on required changes to Colorado’s approved ESSA state plan, the academic achievement indicator will now be adjusted to account for participation rates below 95 percent</a:t>
            </a:r>
          </a:p>
          <a:p>
            <a:pPr marL="1143000" lvl="1" indent="-457200">
              <a:lnSpc>
                <a:spcPct val="100000"/>
              </a:lnSpc>
              <a:spcBef>
                <a:spcPts val="0"/>
              </a:spcBef>
              <a:spcAft>
                <a:spcPts val="1200"/>
              </a:spcAft>
            </a:pPr>
            <a:r>
              <a:rPr lang="en-US" sz="1600" dirty="0"/>
              <a:t>Colorado will count all non-participants (including parent excusals) in excess of 5% as non-proficient records for identification of schools for support and improvement</a:t>
            </a:r>
          </a:p>
          <a:p>
            <a:pPr marL="1600200" lvl="2" indent="-457200">
              <a:lnSpc>
                <a:spcPct val="100000"/>
              </a:lnSpc>
              <a:spcBef>
                <a:spcPts val="0"/>
              </a:spcBef>
            </a:pPr>
            <a:r>
              <a:rPr lang="en-US" sz="1400" dirty="0"/>
              <a:t>For ELA and math achievement on CMAS, records will be assigned a scale score of 650</a:t>
            </a:r>
          </a:p>
          <a:p>
            <a:pPr marL="1600200" lvl="2" indent="-457200">
              <a:lnSpc>
                <a:spcPct val="100000"/>
              </a:lnSpc>
              <a:spcBef>
                <a:spcPts val="0"/>
              </a:spcBef>
              <a:spcAft>
                <a:spcPts val="1200"/>
              </a:spcAft>
            </a:pPr>
            <a:r>
              <a:rPr lang="en-US" sz="1400" dirty="0"/>
              <a:t>For EBRW and math achievement on SAT, records will be assigned a scale score of 200</a:t>
            </a:r>
          </a:p>
          <a:p>
            <a:pPr marL="457200" indent="-457200">
              <a:lnSpc>
                <a:spcPct val="100000"/>
              </a:lnSpc>
              <a:spcBef>
                <a:spcPts val="0"/>
              </a:spcBef>
              <a:spcAft>
                <a:spcPts val="1200"/>
              </a:spcAft>
              <a:buFont typeface="Arial" panose="020B0604020202020204" pitchFamily="34" charset="0"/>
              <a:buChar char="•"/>
            </a:pPr>
            <a:r>
              <a:rPr lang="en-US" sz="2000" dirty="0"/>
              <a:t>Colorado will identify schools for support and improvement first using the actual (non-adjusted) mean scale scores, and then using the mean scale scores adjusted for participation</a:t>
            </a:r>
          </a:p>
          <a:p>
            <a:pPr marL="1143000" lvl="1" indent="-457200">
              <a:lnSpc>
                <a:spcPct val="100000"/>
              </a:lnSpc>
              <a:spcBef>
                <a:spcPts val="0"/>
              </a:spcBef>
              <a:spcAft>
                <a:spcPts val="1200"/>
              </a:spcAft>
            </a:pPr>
            <a:r>
              <a:rPr lang="en-US" sz="1600" dirty="0"/>
              <a:t>Schools that are only identified based on calculating non-participants in excess of 5% as non-proficient records will be identified as “due to participation”, allowing Colorado to provide differentiated support and intervention to those </a:t>
            </a:r>
            <a:r>
              <a:rPr lang="en-US" sz="1600" dirty="0" smtClean="0"/>
              <a:t>schools</a:t>
            </a:r>
          </a:p>
          <a:p>
            <a:pPr marL="1143000" lvl="1" indent="-457200">
              <a:lnSpc>
                <a:spcPct val="100000"/>
              </a:lnSpc>
              <a:spcBef>
                <a:spcPts val="0"/>
              </a:spcBef>
              <a:spcAft>
                <a:spcPts val="1200"/>
              </a:spcAft>
            </a:pPr>
            <a:r>
              <a:rPr lang="en-US" sz="1600" dirty="0" smtClean="0"/>
              <a:t>For schools identified “due to participation” only, school profiles will be shared with districts through </a:t>
            </a:r>
            <a:r>
              <a:rPr lang="en-US" sz="1600" dirty="0" err="1" smtClean="0"/>
              <a:t>Syncplicity</a:t>
            </a:r>
            <a:r>
              <a:rPr lang="en-US" sz="1600" dirty="0" smtClean="0"/>
              <a:t>, and will contain both the actual mean scale scores, as well as the mean scale scores adjusted for participation</a:t>
            </a:r>
            <a:endParaRPr lang="en-US" sz="1600" dirty="0"/>
          </a:p>
        </p:txBody>
      </p:sp>
    </p:spTree>
    <p:extLst>
      <p:ext uri="{BB962C8B-B14F-4D97-AF65-F5344CB8AC3E}">
        <p14:creationId xmlns:p14="http://schemas.microsoft.com/office/powerpoint/2010/main" val="3851645542"/>
      </p:ext>
    </p:extLst>
  </p:cSld>
  <p:clrMapOvr>
    <a:masterClrMapping/>
  </p:clrMapOvr>
  <p:timing>
    <p:tnLst>
      <p:par>
        <p:cTn id="1" dur="indefinite" restart="never" nodeType="tmRoot"/>
      </p:par>
    </p:tnLst>
  </p:timing>
</p:sld>
</file>

<file path=ppt/theme/theme1.xml><?xml version="1.0" encoding="utf-8"?>
<a:theme xmlns:a="http://schemas.openxmlformats.org/drawingml/2006/main" name="Light Blue to Green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2284</TotalTime>
  <Words>4758</Words>
  <Application>Microsoft Office PowerPoint</Application>
  <PresentationFormat>Widescreen</PresentationFormat>
  <Paragraphs>1028</Paragraphs>
  <Slides>55</Slides>
  <Notes>41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55</vt:i4>
      </vt:variant>
    </vt:vector>
  </HeadingPairs>
  <TitlesOfParts>
    <vt:vector size="62" baseType="lpstr">
      <vt:lpstr>MS PGothic</vt:lpstr>
      <vt:lpstr>Arial</vt:lpstr>
      <vt:lpstr>Calibri</vt:lpstr>
      <vt:lpstr>Museo Slab 500</vt:lpstr>
      <vt:lpstr>Times New Roman</vt:lpstr>
      <vt:lpstr>Trebuchet MS</vt:lpstr>
      <vt:lpstr>Light Blue to Green Theme</vt:lpstr>
      <vt:lpstr>Specifications Used for School Identification Under ESSA in 2018-19</vt:lpstr>
      <vt:lpstr>Agenda</vt:lpstr>
      <vt:lpstr>ESSA Indicators</vt:lpstr>
      <vt:lpstr>Overview of ESSA Indicators</vt:lpstr>
      <vt:lpstr>Indicators for CS – Lowest 5%</vt:lpstr>
      <vt:lpstr>Academic Achievement</vt:lpstr>
      <vt:lpstr>ELA/EBRW Achievement Cut Scores</vt:lpstr>
      <vt:lpstr>Math Achievement Cut Scores</vt:lpstr>
      <vt:lpstr>Achievement Adjusted for Participation</vt:lpstr>
      <vt:lpstr>Growth</vt:lpstr>
      <vt:lpstr>Growth, Cont.</vt:lpstr>
      <vt:lpstr>ELA/EBRW, Math, &amp; ELP Growth Cut Scores</vt:lpstr>
      <vt:lpstr>ELP Growth to Standard Cut Scores</vt:lpstr>
      <vt:lpstr>School Quality or Student Success</vt:lpstr>
      <vt:lpstr>Science Achievement Cut Scores</vt:lpstr>
      <vt:lpstr>Dropout Rate Cut Scores</vt:lpstr>
      <vt:lpstr>Graduation (for high schools only)</vt:lpstr>
      <vt:lpstr>Graduation Rates Cut Scores</vt:lpstr>
      <vt:lpstr>Weighting of Indicators</vt:lpstr>
      <vt:lpstr>Overall Summative Scores</vt:lpstr>
      <vt:lpstr>AEC as CS – Lowest 5%</vt:lpstr>
      <vt:lpstr>AEC Indicators for CS-Lowest 5%</vt:lpstr>
      <vt:lpstr>K-2 School as CS – Lowest 5%</vt:lpstr>
      <vt:lpstr>Academic Achievement</vt:lpstr>
      <vt:lpstr>Percent SRD Cut Scores</vt:lpstr>
      <vt:lpstr>Growth</vt:lpstr>
      <vt:lpstr>Percent Change in SRD Cut Scores</vt:lpstr>
      <vt:lpstr>Weighting of Indicators</vt:lpstr>
      <vt:lpstr>ESSA Identification Criteria:   Comprehensive Support and Improvement – Lowest 5%</vt:lpstr>
      <vt:lpstr>Schools Included in Analyses</vt:lpstr>
      <vt:lpstr>Comprehensive Support and Improvement – Lowest 5 Percent</vt:lpstr>
      <vt:lpstr>Student Groups</vt:lpstr>
      <vt:lpstr>Student Groups</vt:lpstr>
      <vt:lpstr>CS-Lowest 5% ~ Example</vt:lpstr>
      <vt:lpstr>ESSA Identification Criteria:   Comprehensive Support and Improvement – Low Grad Rate</vt:lpstr>
      <vt:lpstr>Comprehensive Support and Improvement – Low Graduation Rate</vt:lpstr>
      <vt:lpstr>Comprehensive Support and Improvement – Low Graduation Rate Examples</vt:lpstr>
      <vt:lpstr>ESSA Identification Criteria:   Targeted Support and Improvement</vt:lpstr>
      <vt:lpstr>Schools Included in Analyses</vt:lpstr>
      <vt:lpstr>Targeted Support and Improvement</vt:lpstr>
      <vt:lpstr>Targeted Support and Improvement, K-2</vt:lpstr>
      <vt:lpstr>Student Groups</vt:lpstr>
      <vt:lpstr>Student Groups</vt:lpstr>
      <vt:lpstr>Targeted Support and Improvement, Examples</vt:lpstr>
      <vt:lpstr>Targeted Support and Improvement, K-2 Examples</vt:lpstr>
      <vt:lpstr>ESSA Identification Criteria:   Additional Targeted</vt:lpstr>
      <vt:lpstr>Schools Included in Analyses</vt:lpstr>
      <vt:lpstr>Additional Targeted Support and Improvement</vt:lpstr>
      <vt:lpstr>Additional Targeted</vt:lpstr>
      <vt:lpstr>Student Groups</vt:lpstr>
      <vt:lpstr>Student Groups</vt:lpstr>
      <vt:lpstr>Additional Targeted Support and Improvement, Examples</vt:lpstr>
      <vt:lpstr>Coming Up</vt:lpstr>
      <vt:lpstr>Questions? </vt:lpstr>
      <vt:lpstr>Contacts</vt:lpstr>
    </vt:vector>
  </TitlesOfParts>
  <Company>Colorado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Hernandez Sosa, Sofia</cp:lastModifiedBy>
  <cp:revision>559</cp:revision>
  <dcterms:created xsi:type="dcterms:W3CDTF">2018-01-08T21:58:16Z</dcterms:created>
  <dcterms:modified xsi:type="dcterms:W3CDTF">2018-10-11T16:15:27Z</dcterms:modified>
</cp:coreProperties>
</file>