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30"/>
  </p:notesMasterIdLst>
  <p:sldIdLst>
    <p:sldId id="629" r:id="rId3"/>
    <p:sldId id="590" r:id="rId4"/>
    <p:sldId id="257" r:id="rId5"/>
    <p:sldId id="626" r:id="rId6"/>
    <p:sldId id="526" r:id="rId7"/>
    <p:sldId id="633" r:id="rId8"/>
    <p:sldId id="1222" r:id="rId9"/>
    <p:sldId id="256" r:id="rId10"/>
    <p:sldId id="264" r:id="rId11"/>
    <p:sldId id="276" r:id="rId12"/>
    <p:sldId id="277" r:id="rId13"/>
    <p:sldId id="278" r:id="rId14"/>
    <p:sldId id="280" r:id="rId15"/>
    <p:sldId id="290" r:id="rId16"/>
    <p:sldId id="1211" r:id="rId17"/>
    <p:sldId id="1213" r:id="rId18"/>
    <p:sldId id="1214" r:id="rId19"/>
    <p:sldId id="281" r:id="rId20"/>
    <p:sldId id="283" r:id="rId21"/>
    <p:sldId id="1215" r:id="rId22"/>
    <p:sldId id="1216" r:id="rId23"/>
    <p:sldId id="1217" r:id="rId24"/>
    <p:sldId id="1218" r:id="rId25"/>
    <p:sldId id="1219" r:id="rId26"/>
    <p:sldId id="1220" r:id="rId27"/>
    <p:sldId id="1221" r:id="rId28"/>
    <p:sldId id="625"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 id="2" name="Moira Blake" initials="MB" lastIdx="1" clrIdx="1">
    <p:extLst>
      <p:ext uri="{19B8F6BF-5375-455C-9EA6-DF929625EA0E}">
        <p15:presenceInfo xmlns:p15="http://schemas.microsoft.com/office/powerpoint/2012/main" userId="S::Blake_M@cde.state.co.us::5c9aae86-a362-44bb-9153-1362f6953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2" d="100"/>
          <a:sy n="62" d="100"/>
        </p:scale>
        <p:origin x="86" y="322"/>
      </p:cViewPr>
      <p:guideLst/>
    </p:cSldViewPr>
  </p:slideViewPr>
  <p:outlineViewPr>
    <p:cViewPr>
      <p:scale>
        <a:sx n="33" d="100"/>
        <a:sy n="33" d="100"/>
      </p:scale>
      <p:origin x="0" y="-183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2" Type="http://schemas.openxmlformats.org/officeDocument/2006/relationships/hyperlink" Target="mailto:Hutchins_D@cde.state.co.us" TargetMode="External"/><Relationship Id="rId1" Type="http://schemas.openxmlformats.org/officeDocument/2006/relationships/hyperlink" Target="mailto:Collins_K@cde.state.co.u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Hutchins_D@cde.state.co.us" TargetMode="External"/><Relationship Id="rId1" Type="http://schemas.openxmlformats.org/officeDocument/2006/relationships/hyperlink" Target="mailto:Collins_K@cde.state.co.u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E82BE-98ED-494A-A74E-04E57723ECB9}"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0E26AD8C-B346-4DA6-BE1F-B81ECCEF1B14}">
      <dgm:prSet/>
      <dgm:spPr/>
      <dgm:t>
        <a:bodyPr/>
        <a:lstStyle/>
        <a:p>
          <a:r>
            <a:rPr lang="en-US" dirty="0"/>
            <a:t>Kristen Collins</a:t>
          </a:r>
        </a:p>
      </dgm:t>
    </dgm:pt>
    <dgm:pt modelId="{160074B0-A9CE-480A-81D3-9ED604EB571D}" type="parTrans" cxnId="{E9C4BD2D-2F29-4F01-B6D5-E96DE504D874}">
      <dgm:prSet/>
      <dgm:spPr/>
      <dgm:t>
        <a:bodyPr/>
        <a:lstStyle/>
        <a:p>
          <a:endParaRPr lang="en-US"/>
        </a:p>
      </dgm:t>
    </dgm:pt>
    <dgm:pt modelId="{775CB032-49AD-41A8-AF8D-5232F6B23595}" type="sibTrans" cxnId="{E9C4BD2D-2F29-4F01-B6D5-E96DE504D874}">
      <dgm:prSet/>
      <dgm:spPr/>
      <dgm:t>
        <a:bodyPr/>
        <a:lstStyle/>
        <a:p>
          <a:endParaRPr lang="en-US"/>
        </a:p>
      </dgm:t>
    </dgm:pt>
    <dgm:pt modelId="{3CB12B13-2295-4CF6-9B8E-A7FA995FD06B}">
      <dgm:prSet/>
      <dgm:spPr/>
      <dgm:t>
        <a:bodyPr/>
        <a:lstStyle/>
        <a:p>
          <a:r>
            <a:rPr lang="en-US" dirty="0"/>
            <a:t>Office of ESEA Programs in the Federal Programs Unit</a:t>
          </a:r>
        </a:p>
      </dgm:t>
    </dgm:pt>
    <dgm:pt modelId="{2838F445-C0CC-4C9A-B5EF-992257F40F15}" type="parTrans" cxnId="{FDE714C8-0C69-4C8F-8A0B-E96CDB73C87D}">
      <dgm:prSet/>
      <dgm:spPr/>
      <dgm:t>
        <a:bodyPr/>
        <a:lstStyle/>
        <a:p>
          <a:endParaRPr lang="en-US"/>
        </a:p>
      </dgm:t>
    </dgm:pt>
    <dgm:pt modelId="{0A9C98D5-FEC7-454C-96DC-F6E14701E2A8}" type="sibTrans" cxnId="{FDE714C8-0C69-4C8F-8A0B-E96CDB73C87D}">
      <dgm:prSet/>
      <dgm:spPr/>
      <dgm:t>
        <a:bodyPr/>
        <a:lstStyle/>
        <a:p>
          <a:endParaRPr lang="en-US"/>
        </a:p>
      </dgm:t>
    </dgm:pt>
    <dgm:pt modelId="{4605CF7D-28A6-4116-BB5C-9BBEE33D3693}">
      <dgm:prSet/>
      <dgm:spPr/>
      <dgm:t>
        <a:bodyPr/>
        <a:lstStyle/>
        <a:p>
          <a:r>
            <a:rPr lang="en-US" dirty="0"/>
            <a:t>Senior Consultant-Title I Family and Community Engagement &amp; Tile V</a:t>
          </a:r>
        </a:p>
      </dgm:t>
    </dgm:pt>
    <dgm:pt modelId="{EDDF11B9-9D83-453A-8BEF-0D7574A54157}" type="parTrans" cxnId="{F8F42B9A-D1A5-4EA9-B4A4-7680F7C5E28B}">
      <dgm:prSet/>
      <dgm:spPr/>
      <dgm:t>
        <a:bodyPr/>
        <a:lstStyle/>
        <a:p>
          <a:endParaRPr lang="en-US"/>
        </a:p>
      </dgm:t>
    </dgm:pt>
    <dgm:pt modelId="{B1F5D773-F806-4EA3-916F-48C45AE7716A}" type="sibTrans" cxnId="{F8F42B9A-D1A5-4EA9-B4A4-7680F7C5E28B}">
      <dgm:prSet/>
      <dgm:spPr/>
      <dgm:t>
        <a:bodyPr/>
        <a:lstStyle/>
        <a:p>
          <a:endParaRPr lang="en-US"/>
        </a:p>
      </dgm:t>
    </dgm:pt>
    <dgm:pt modelId="{CA97DA33-921E-40C1-8A5D-9B1C328E36D1}">
      <dgm:prSet/>
      <dgm:spPr/>
      <dgm:t>
        <a:bodyPr/>
        <a:lstStyle/>
        <a:p>
          <a:r>
            <a:rPr lang="en-US" dirty="0"/>
            <a:t>720-481-0736 or </a:t>
          </a:r>
          <a:r>
            <a:rPr lang="en-US" dirty="0">
              <a:hlinkClick xmlns:r="http://schemas.openxmlformats.org/officeDocument/2006/relationships" r:id="rId1"/>
            </a:rPr>
            <a:t>Collins_K@cde.state.co.us</a:t>
          </a:r>
          <a:endParaRPr lang="en-US" dirty="0"/>
        </a:p>
      </dgm:t>
    </dgm:pt>
    <dgm:pt modelId="{09FDCE52-6B5B-413D-886D-1198890028E4}" type="parTrans" cxnId="{993212E5-2BC1-4759-A6BC-152EB959FFD2}">
      <dgm:prSet/>
      <dgm:spPr/>
      <dgm:t>
        <a:bodyPr/>
        <a:lstStyle/>
        <a:p>
          <a:endParaRPr lang="en-US"/>
        </a:p>
      </dgm:t>
    </dgm:pt>
    <dgm:pt modelId="{5E5133D7-A472-4A12-9464-CDE4D8F7FC2D}" type="sibTrans" cxnId="{993212E5-2BC1-4759-A6BC-152EB959FFD2}">
      <dgm:prSet/>
      <dgm:spPr/>
      <dgm:t>
        <a:bodyPr/>
        <a:lstStyle/>
        <a:p>
          <a:endParaRPr lang="en-US"/>
        </a:p>
      </dgm:t>
    </dgm:pt>
    <dgm:pt modelId="{2F1299DA-888C-4BE2-9922-043FFEF0A128}">
      <dgm:prSet/>
      <dgm:spPr/>
      <dgm:t>
        <a:bodyPr/>
        <a:lstStyle/>
        <a:p>
          <a:r>
            <a:rPr lang="en-US" dirty="0"/>
            <a:t>Darcy Hutchins</a:t>
          </a:r>
        </a:p>
      </dgm:t>
    </dgm:pt>
    <dgm:pt modelId="{DD779C8E-A9F4-41FB-B8FF-2DD7B9951059}" type="parTrans" cxnId="{18D3D942-A813-4395-9409-2D29981ABFD8}">
      <dgm:prSet/>
      <dgm:spPr/>
      <dgm:t>
        <a:bodyPr/>
        <a:lstStyle/>
        <a:p>
          <a:endParaRPr lang="en-US"/>
        </a:p>
      </dgm:t>
    </dgm:pt>
    <dgm:pt modelId="{06D76839-35E6-4481-875D-8E2A8EC25E0C}" type="sibTrans" cxnId="{18D3D942-A813-4395-9409-2D29981ABFD8}">
      <dgm:prSet/>
      <dgm:spPr/>
      <dgm:t>
        <a:bodyPr/>
        <a:lstStyle/>
        <a:p>
          <a:endParaRPr lang="en-US"/>
        </a:p>
      </dgm:t>
    </dgm:pt>
    <dgm:pt modelId="{20E1C887-45CB-411F-BA95-7AF8554D01BB}">
      <dgm:prSet/>
      <dgm:spPr/>
      <dgm:t>
        <a:bodyPr/>
        <a:lstStyle/>
        <a:p>
          <a:r>
            <a:rPr lang="en-US" dirty="0"/>
            <a:t>Director of Family School Community Partnerships</a:t>
          </a:r>
        </a:p>
      </dgm:t>
    </dgm:pt>
    <dgm:pt modelId="{E3F65AE1-70B1-44F6-B098-D0DA0FA947ED}" type="parTrans" cxnId="{82ED573A-01C4-46EF-891C-2A771DED17B6}">
      <dgm:prSet/>
      <dgm:spPr/>
      <dgm:t>
        <a:bodyPr/>
        <a:lstStyle/>
        <a:p>
          <a:endParaRPr lang="en-US"/>
        </a:p>
      </dgm:t>
    </dgm:pt>
    <dgm:pt modelId="{3E8DC7F3-AB62-4408-B126-489D13CF2E8A}" type="sibTrans" cxnId="{82ED573A-01C4-46EF-891C-2A771DED17B6}">
      <dgm:prSet/>
      <dgm:spPr/>
      <dgm:t>
        <a:bodyPr/>
        <a:lstStyle/>
        <a:p>
          <a:endParaRPr lang="en-US"/>
        </a:p>
      </dgm:t>
    </dgm:pt>
    <dgm:pt modelId="{18644067-21D4-47DD-A79A-831C90FDC1E8}">
      <dgm:prSet/>
      <dgm:spPr/>
      <dgm:t>
        <a:bodyPr/>
        <a:lstStyle/>
        <a:p>
          <a:r>
            <a:rPr lang="en-US" dirty="0">
              <a:hlinkClick xmlns:r="http://schemas.openxmlformats.org/officeDocument/2006/relationships" r:id="rId2"/>
            </a:rPr>
            <a:t>Hutchins_D@cde.state.co.us</a:t>
          </a:r>
          <a:endParaRPr lang="en-US" dirty="0"/>
        </a:p>
      </dgm:t>
    </dgm:pt>
    <dgm:pt modelId="{A886417B-82C0-40F0-83BE-8C651A4D0762}" type="parTrans" cxnId="{3E36846F-3AFF-4E2F-BCDE-36E5CA6406ED}">
      <dgm:prSet/>
      <dgm:spPr/>
      <dgm:t>
        <a:bodyPr/>
        <a:lstStyle/>
        <a:p>
          <a:endParaRPr lang="en-US"/>
        </a:p>
      </dgm:t>
    </dgm:pt>
    <dgm:pt modelId="{188B0189-5BF5-4EF9-9BD7-FA11102C35D6}" type="sibTrans" cxnId="{3E36846F-3AFF-4E2F-BCDE-36E5CA6406ED}">
      <dgm:prSet/>
      <dgm:spPr/>
      <dgm:t>
        <a:bodyPr/>
        <a:lstStyle/>
        <a:p>
          <a:endParaRPr lang="en-US"/>
        </a:p>
      </dgm:t>
    </dgm:pt>
    <dgm:pt modelId="{CB78C56B-2ADA-4B4E-9B26-C30F6D655AFB}" type="pres">
      <dgm:prSet presAssocID="{951E82BE-98ED-494A-A74E-04E57723ECB9}" presName="linear" presStyleCnt="0">
        <dgm:presLayoutVars>
          <dgm:dir/>
          <dgm:animLvl val="lvl"/>
          <dgm:resizeHandles val="exact"/>
        </dgm:presLayoutVars>
      </dgm:prSet>
      <dgm:spPr/>
    </dgm:pt>
    <dgm:pt modelId="{B1CDBCBA-0FB8-4648-A0B4-D927E2EC1273}" type="pres">
      <dgm:prSet presAssocID="{0E26AD8C-B346-4DA6-BE1F-B81ECCEF1B14}" presName="parentLin" presStyleCnt="0"/>
      <dgm:spPr/>
    </dgm:pt>
    <dgm:pt modelId="{9427B4C3-020D-439F-90FE-877520531734}" type="pres">
      <dgm:prSet presAssocID="{0E26AD8C-B346-4DA6-BE1F-B81ECCEF1B14}" presName="parentLeftMargin" presStyleLbl="node1" presStyleIdx="0" presStyleCnt="2"/>
      <dgm:spPr/>
    </dgm:pt>
    <dgm:pt modelId="{98FE8E54-BE2D-413F-AFBF-536200592F29}" type="pres">
      <dgm:prSet presAssocID="{0E26AD8C-B346-4DA6-BE1F-B81ECCEF1B14}" presName="parentText" presStyleLbl="node1" presStyleIdx="0" presStyleCnt="2">
        <dgm:presLayoutVars>
          <dgm:chMax val="0"/>
          <dgm:bulletEnabled val="1"/>
        </dgm:presLayoutVars>
      </dgm:prSet>
      <dgm:spPr/>
    </dgm:pt>
    <dgm:pt modelId="{5B04F217-7480-4E7C-8FF8-7DADE54D72AF}" type="pres">
      <dgm:prSet presAssocID="{0E26AD8C-B346-4DA6-BE1F-B81ECCEF1B14}" presName="negativeSpace" presStyleCnt="0"/>
      <dgm:spPr/>
    </dgm:pt>
    <dgm:pt modelId="{6772CA7D-4435-4B51-80EB-E1AFC0258D81}" type="pres">
      <dgm:prSet presAssocID="{0E26AD8C-B346-4DA6-BE1F-B81ECCEF1B14}" presName="childText" presStyleLbl="conFgAcc1" presStyleIdx="0" presStyleCnt="2">
        <dgm:presLayoutVars>
          <dgm:bulletEnabled val="1"/>
        </dgm:presLayoutVars>
      </dgm:prSet>
      <dgm:spPr/>
    </dgm:pt>
    <dgm:pt modelId="{CEA94385-6D3E-4881-8C02-6784C8AC51C2}" type="pres">
      <dgm:prSet presAssocID="{775CB032-49AD-41A8-AF8D-5232F6B23595}" presName="spaceBetweenRectangles" presStyleCnt="0"/>
      <dgm:spPr/>
    </dgm:pt>
    <dgm:pt modelId="{26B2B6DD-046D-4764-811A-D076464E4687}" type="pres">
      <dgm:prSet presAssocID="{2F1299DA-888C-4BE2-9922-043FFEF0A128}" presName="parentLin" presStyleCnt="0"/>
      <dgm:spPr/>
    </dgm:pt>
    <dgm:pt modelId="{D0E5F48E-3053-429F-91E0-038B63C9CBE5}" type="pres">
      <dgm:prSet presAssocID="{2F1299DA-888C-4BE2-9922-043FFEF0A128}" presName="parentLeftMargin" presStyleLbl="node1" presStyleIdx="0" presStyleCnt="2"/>
      <dgm:spPr/>
    </dgm:pt>
    <dgm:pt modelId="{3EB47F76-605E-4943-8D4C-12F627A64AE9}" type="pres">
      <dgm:prSet presAssocID="{2F1299DA-888C-4BE2-9922-043FFEF0A128}" presName="parentText" presStyleLbl="node1" presStyleIdx="1" presStyleCnt="2">
        <dgm:presLayoutVars>
          <dgm:chMax val="0"/>
          <dgm:bulletEnabled val="1"/>
        </dgm:presLayoutVars>
      </dgm:prSet>
      <dgm:spPr/>
    </dgm:pt>
    <dgm:pt modelId="{12A1AC2A-7AD7-4140-A02E-2854FEEB52EF}" type="pres">
      <dgm:prSet presAssocID="{2F1299DA-888C-4BE2-9922-043FFEF0A128}" presName="negativeSpace" presStyleCnt="0"/>
      <dgm:spPr/>
    </dgm:pt>
    <dgm:pt modelId="{1D39E041-BA9A-4B7E-8CF3-71434F8B709C}" type="pres">
      <dgm:prSet presAssocID="{2F1299DA-888C-4BE2-9922-043FFEF0A128}" presName="childText" presStyleLbl="conFgAcc1" presStyleIdx="1" presStyleCnt="2">
        <dgm:presLayoutVars>
          <dgm:bulletEnabled val="1"/>
        </dgm:presLayoutVars>
      </dgm:prSet>
      <dgm:spPr/>
    </dgm:pt>
  </dgm:ptLst>
  <dgm:cxnLst>
    <dgm:cxn modelId="{E9C4BD2D-2F29-4F01-B6D5-E96DE504D874}" srcId="{951E82BE-98ED-494A-A74E-04E57723ECB9}" destId="{0E26AD8C-B346-4DA6-BE1F-B81ECCEF1B14}" srcOrd="0" destOrd="0" parTransId="{160074B0-A9CE-480A-81D3-9ED604EB571D}" sibTransId="{775CB032-49AD-41A8-AF8D-5232F6B23595}"/>
    <dgm:cxn modelId="{82ED573A-01C4-46EF-891C-2A771DED17B6}" srcId="{2F1299DA-888C-4BE2-9922-043FFEF0A128}" destId="{20E1C887-45CB-411F-BA95-7AF8554D01BB}" srcOrd="0" destOrd="0" parTransId="{E3F65AE1-70B1-44F6-B098-D0DA0FA947ED}" sibTransId="{3E8DC7F3-AB62-4408-B126-489D13CF2E8A}"/>
    <dgm:cxn modelId="{D430CF41-4BA0-4671-8FCE-9AB94DA89B7B}" type="presOf" srcId="{2F1299DA-888C-4BE2-9922-043FFEF0A128}" destId="{D0E5F48E-3053-429F-91E0-038B63C9CBE5}" srcOrd="0" destOrd="0" presId="urn:microsoft.com/office/officeart/2005/8/layout/list1"/>
    <dgm:cxn modelId="{18D3D942-A813-4395-9409-2D29981ABFD8}" srcId="{951E82BE-98ED-494A-A74E-04E57723ECB9}" destId="{2F1299DA-888C-4BE2-9922-043FFEF0A128}" srcOrd="1" destOrd="0" parTransId="{DD779C8E-A9F4-41FB-B8FF-2DD7B9951059}" sibTransId="{06D76839-35E6-4481-875D-8E2A8EC25E0C}"/>
    <dgm:cxn modelId="{B17E196F-FF5E-47A1-B44F-105BC44B33D7}" type="presOf" srcId="{2F1299DA-888C-4BE2-9922-043FFEF0A128}" destId="{3EB47F76-605E-4943-8D4C-12F627A64AE9}" srcOrd="1" destOrd="0" presId="urn:microsoft.com/office/officeart/2005/8/layout/list1"/>
    <dgm:cxn modelId="{3E36846F-3AFF-4E2F-BCDE-36E5CA6406ED}" srcId="{2F1299DA-888C-4BE2-9922-043FFEF0A128}" destId="{18644067-21D4-47DD-A79A-831C90FDC1E8}" srcOrd="1" destOrd="0" parTransId="{A886417B-82C0-40F0-83BE-8C651A4D0762}" sibTransId="{188B0189-5BF5-4EF9-9BD7-FA11102C35D6}"/>
    <dgm:cxn modelId="{7C651671-DEE7-49E3-800D-D48C112E1453}" type="presOf" srcId="{4605CF7D-28A6-4116-BB5C-9BBEE33D3693}" destId="{6772CA7D-4435-4B51-80EB-E1AFC0258D81}" srcOrd="0" destOrd="1" presId="urn:microsoft.com/office/officeart/2005/8/layout/list1"/>
    <dgm:cxn modelId="{C3B7C37E-E6AA-49AD-8C16-1530923B2E6A}" type="presOf" srcId="{0E26AD8C-B346-4DA6-BE1F-B81ECCEF1B14}" destId="{98FE8E54-BE2D-413F-AFBF-536200592F29}" srcOrd="1" destOrd="0" presId="urn:microsoft.com/office/officeart/2005/8/layout/list1"/>
    <dgm:cxn modelId="{A519577F-DB1D-468C-B9BF-9E990F4BC463}" type="presOf" srcId="{18644067-21D4-47DD-A79A-831C90FDC1E8}" destId="{1D39E041-BA9A-4B7E-8CF3-71434F8B709C}" srcOrd="0" destOrd="1" presId="urn:microsoft.com/office/officeart/2005/8/layout/list1"/>
    <dgm:cxn modelId="{549E728C-49E5-47BD-924B-ACC2CCE158B5}" type="presOf" srcId="{20E1C887-45CB-411F-BA95-7AF8554D01BB}" destId="{1D39E041-BA9A-4B7E-8CF3-71434F8B709C}" srcOrd="0" destOrd="0" presId="urn:microsoft.com/office/officeart/2005/8/layout/list1"/>
    <dgm:cxn modelId="{F8F42B9A-D1A5-4EA9-B4A4-7680F7C5E28B}" srcId="{0E26AD8C-B346-4DA6-BE1F-B81ECCEF1B14}" destId="{4605CF7D-28A6-4116-BB5C-9BBEE33D3693}" srcOrd="1" destOrd="0" parTransId="{EDDF11B9-9D83-453A-8BEF-0D7574A54157}" sibTransId="{B1F5D773-F806-4EA3-916F-48C45AE7716A}"/>
    <dgm:cxn modelId="{F0B28A9D-0DA0-4B86-B7AA-E38D4143D1BA}" type="presOf" srcId="{3CB12B13-2295-4CF6-9B8E-A7FA995FD06B}" destId="{6772CA7D-4435-4B51-80EB-E1AFC0258D81}" srcOrd="0" destOrd="0" presId="urn:microsoft.com/office/officeart/2005/8/layout/list1"/>
    <dgm:cxn modelId="{44C067AC-1FD7-4261-8AEA-6DBB6B67A266}" type="presOf" srcId="{951E82BE-98ED-494A-A74E-04E57723ECB9}" destId="{CB78C56B-2ADA-4B4E-9B26-C30F6D655AFB}" srcOrd="0" destOrd="0" presId="urn:microsoft.com/office/officeart/2005/8/layout/list1"/>
    <dgm:cxn modelId="{FDE714C8-0C69-4C8F-8A0B-E96CDB73C87D}" srcId="{0E26AD8C-B346-4DA6-BE1F-B81ECCEF1B14}" destId="{3CB12B13-2295-4CF6-9B8E-A7FA995FD06B}" srcOrd="0" destOrd="0" parTransId="{2838F445-C0CC-4C9A-B5EF-992257F40F15}" sibTransId="{0A9C98D5-FEC7-454C-96DC-F6E14701E2A8}"/>
    <dgm:cxn modelId="{35370CCD-DB53-48CC-A2EF-CE4851072E91}" type="presOf" srcId="{CA97DA33-921E-40C1-8A5D-9B1C328E36D1}" destId="{6772CA7D-4435-4B51-80EB-E1AFC0258D81}" srcOrd="0" destOrd="2" presId="urn:microsoft.com/office/officeart/2005/8/layout/list1"/>
    <dgm:cxn modelId="{614962D1-C77C-4D17-B16C-EA912B7812D9}" type="presOf" srcId="{0E26AD8C-B346-4DA6-BE1F-B81ECCEF1B14}" destId="{9427B4C3-020D-439F-90FE-877520531734}" srcOrd="0" destOrd="0" presId="urn:microsoft.com/office/officeart/2005/8/layout/list1"/>
    <dgm:cxn modelId="{993212E5-2BC1-4759-A6BC-152EB959FFD2}" srcId="{0E26AD8C-B346-4DA6-BE1F-B81ECCEF1B14}" destId="{CA97DA33-921E-40C1-8A5D-9B1C328E36D1}" srcOrd="2" destOrd="0" parTransId="{09FDCE52-6B5B-413D-886D-1198890028E4}" sibTransId="{5E5133D7-A472-4A12-9464-CDE4D8F7FC2D}"/>
    <dgm:cxn modelId="{6A813285-205D-41F7-BC76-81F05B386028}" type="presParOf" srcId="{CB78C56B-2ADA-4B4E-9B26-C30F6D655AFB}" destId="{B1CDBCBA-0FB8-4648-A0B4-D927E2EC1273}" srcOrd="0" destOrd="0" presId="urn:microsoft.com/office/officeart/2005/8/layout/list1"/>
    <dgm:cxn modelId="{E0583999-AAB9-4824-B536-414F4A22EC5D}" type="presParOf" srcId="{B1CDBCBA-0FB8-4648-A0B4-D927E2EC1273}" destId="{9427B4C3-020D-439F-90FE-877520531734}" srcOrd="0" destOrd="0" presId="urn:microsoft.com/office/officeart/2005/8/layout/list1"/>
    <dgm:cxn modelId="{5FBB26AD-62D1-4AF3-87D3-9C72A1490F1E}" type="presParOf" srcId="{B1CDBCBA-0FB8-4648-A0B4-D927E2EC1273}" destId="{98FE8E54-BE2D-413F-AFBF-536200592F29}" srcOrd="1" destOrd="0" presId="urn:microsoft.com/office/officeart/2005/8/layout/list1"/>
    <dgm:cxn modelId="{6F8EEB83-730C-4FDE-8254-CA995601C68B}" type="presParOf" srcId="{CB78C56B-2ADA-4B4E-9B26-C30F6D655AFB}" destId="{5B04F217-7480-4E7C-8FF8-7DADE54D72AF}" srcOrd="1" destOrd="0" presId="urn:microsoft.com/office/officeart/2005/8/layout/list1"/>
    <dgm:cxn modelId="{AC57852F-8974-4F42-896D-3FDD6AC01944}" type="presParOf" srcId="{CB78C56B-2ADA-4B4E-9B26-C30F6D655AFB}" destId="{6772CA7D-4435-4B51-80EB-E1AFC0258D81}" srcOrd="2" destOrd="0" presId="urn:microsoft.com/office/officeart/2005/8/layout/list1"/>
    <dgm:cxn modelId="{67FA2A40-3A42-447C-A58E-D6175698D16C}" type="presParOf" srcId="{CB78C56B-2ADA-4B4E-9B26-C30F6D655AFB}" destId="{CEA94385-6D3E-4881-8C02-6784C8AC51C2}" srcOrd="3" destOrd="0" presId="urn:microsoft.com/office/officeart/2005/8/layout/list1"/>
    <dgm:cxn modelId="{182159A8-634D-4A8D-B6DF-902A530291B0}" type="presParOf" srcId="{CB78C56B-2ADA-4B4E-9B26-C30F6D655AFB}" destId="{26B2B6DD-046D-4764-811A-D076464E4687}" srcOrd="4" destOrd="0" presId="urn:microsoft.com/office/officeart/2005/8/layout/list1"/>
    <dgm:cxn modelId="{433B6D48-FE2C-4E65-A910-34C7B80A3C8F}" type="presParOf" srcId="{26B2B6DD-046D-4764-811A-D076464E4687}" destId="{D0E5F48E-3053-429F-91E0-038B63C9CBE5}" srcOrd="0" destOrd="0" presId="urn:microsoft.com/office/officeart/2005/8/layout/list1"/>
    <dgm:cxn modelId="{3ABB131A-D5B6-410E-8850-2291C26C81DC}" type="presParOf" srcId="{26B2B6DD-046D-4764-811A-D076464E4687}" destId="{3EB47F76-605E-4943-8D4C-12F627A64AE9}" srcOrd="1" destOrd="0" presId="urn:microsoft.com/office/officeart/2005/8/layout/list1"/>
    <dgm:cxn modelId="{F410432C-629C-48CB-8671-62F3274367DB}" type="presParOf" srcId="{CB78C56B-2ADA-4B4E-9B26-C30F6D655AFB}" destId="{12A1AC2A-7AD7-4140-A02E-2854FEEB52EF}" srcOrd="5" destOrd="0" presId="urn:microsoft.com/office/officeart/2005/8/layout/list1"/>
    <dgm:cxn modelId="{DFF4D633-C35A-4C7A-92F4-3C95F3E8D874}" type="presParOf" srcId="{CB78C56B-2ADA-4B4E-9B26-C30F6D655AFB}" destId="{1D39E041-BA9A-4B7E-8CF3-71434F8B709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1E72C-BC77-47FB-867F-78FAE8CF606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C5FB3826-BECF-45DE-9D53-D1E6F561D40E}">
      <dgm:prSet/>
      <dgm:spPr/>
      <dgm:t>
        <a:bodyPr/>
        <a:lstStyle/>
        <a:p>
          <a:r>
            <a:rPr lang="en-US" dirty="0"/>
            <a:t>What is the goal of the proposed engagement activity? </a:t>
          </a:r>
        </a:p>
      </dgm:t>
    </dgm:pt>
    <dgm:pt modelId="{58C5D544-654C-4F85-A0CC-F148C12B8096}" type="parTrans" cxnId="{A0BD0B8B-C701-471A-B10B-B1EB9940997D}">
      <dgm:prSet/>
      <dgm:spPr/>
      <dgm:t>
        <a:bodyPr/>
        <a:lstStyle/>
        <a:p>
          <a:endParaRPr lang="en-US"/>
        </a:p>
      </dgm:t>
    </dgm:pt>
    <dgm:pt modelId="{D4847599-BC12-469B-ABF8-2F200E4A05B1}" type="sibTrans" cxnId="{A0BD0B8B-C701-471A-B10B-B1EB9940997D}">
      <dgm:prSet/>
      <dgm:spPr/>
      <dgm:t>
        <a:bodyPr/>
        <a:lstStyle/>
        <a:p>
          <a:endParaRPr lang="en-US"/>
        </a:p>
      </dgm:t>
    </dgm:pt>
    <dgm:pt modelId="{A1659EAC-586C-4D23-AA9C-8759D119F776}">
      <dgm:prSet/>
      <dgm:spPr/>
      <dgm:t>
        <a:bodyPr/>
        <a:lstStyle/>
        <a:p>
          <a:r>
            <a:rPr lang="en-US"/>
            <a:t>Is the activity going to be implementing in a school identified for Improvement?</a:t>
          </a:r>
        </a:p>
      </dgm:t>
    </dgm:pt>
    <dgm:pt modelId="{4DB45735-F3E6-42E9-9B01-82D3514A9E8F}" type="parTrans" cxnId="{B67CC74E-5DA6-4464-92C6-874876D3F37A}">
      <dgm:prSet/>
      <dgm:spPr/>
      <dgm:t>
        <a:bodyPr/>
        <a:lstStyle/>
        <a:p>
          <a:endParaRPr lang="en-US"/>
        </a:p>
      </dgm:t>
    </dgm:pt>
    <dgm:pt modelId="{A877852C-050C-4410-8F39-0996DAC219ED}" type="sibTrans" cxnId="{B67CC74E-5DA6-4464-92C6-874876D3F37A}">
      <dgm:prSet/>
      <dgm:spPr/>
      <dgm:t>
        <a:bodyPr/>
        <a:lstStyle/>
        <a:p>
          <a:endParaRPr lang="en-US"/>
        </a:p>
      </dgm:t>
    </dgm:pt>
    <dgm:pt modelId="{18EFEBBC-1D24-43E2-9DFB-EA7993C11F0F}">
      <dgm:prSet/>
      <dgm:spPr/>
      <dgm:t>
        <a:bodyPr/>
        <a:lstStyle/>
        <a:p>
          <a:r>
            <a:rPr lang="en-US" dirty="0"/>
            <a:t>Who is the audience benefiting or participating in the activity? I.E. Families, staff, community, </a:t>
          </a:r>
          <a:r>
            <a:rPr lang="en-US" b="1" u="sng" dirty="0"/>
            <a:t>students</a:t>
          </a:r>
        </a:p>
      </dgm:t>
    </dgm:pt>
    <dgm:pt modelId="{62A52981-F4BC-4672-820B-A058822AC850}" type="parTrans" cxnId="{356AF1B6-0EC5-4544-BDCE-1E73E54F69A3}">
      <dgm:prSet/>
      <dgm:spPr/>
      <dgm:t>
        <a:bodyPr/>
        <a:lstStyle/>
        <a:p>
          <a:endParaRPr lang="en-US"/>
        </a:p>
      </dgm:t>
    </dgm:pt>
    <dgm:pt modelId="{404A0F6C-A995-4B93-AF91-02FF72CD42B0}" type="sibTrans" cxnId="{356AF1B6-0EC5-4544-BDCE-1E73E54F69A3}">
      <dgm:prSet/>
      <dgm:spPr/>
      <dgm:t>
        <a:bodyPr/>
        <a:lstStyle/>
        <a:p>
          <a:endParaRPr lang="en-US"/>
        </a:p>
      </dgm:t>
    </dgm:pt>
    <dgm:pt modelId="{D7358279-4DEA-4C2F-BB0F-F077B7CAF3BE}">
      <dgm:prSet/>
      <dgm:spPr/>
      <dgm:t>
        <a:bodyPr/>
        <a:lstStyle/>
        <a:p>
          <a:r>
            <a:rPr lang="en-US"/>
            <a:t>What is the school or district need that is being addressed by implementing this activity?</a:t>
          </a:r>
        </a:p>
      </dgm:t>
    </dgm:pt>
    <dgm:pt modelId="{576FCB35-AF5B-42F3-A78A-7CA4D7BA4D87}" type="parTrans" cxnId="{D6B97786-C954-4488-8864-937372DC4B64}">
      <dgm:prSet/>
      <dgm:spPr/>
      <dgm:t>
        <a:bodyPr/>
        <a:lstStyle/>
        <a:p>
          <a:endParaRPr lang="en-US"/>
        </a:p>
      </dgm:t>
    </dgm:pt>
    <dgm:pt modelId="{E88FB915-C4AF-42D1-A834-8D504AF5B610}" type="sibTrans" cxnId="{D6B97786-C954-4488-8864-937372DC4B64}">
      <dgm:prSet/>
      <dgm:spPr/>
      <dgm:t>
        <a:bodyPr/>
        <a:lstStyle/>
        <a:p>
          <a:endParaRPr lang="en-US"/>
        </a:p>
      </dgm:t>
    </dgm:pt>
    <dgm:pt modelId="{98FC7ECA-4E75-4D72-8857-2F51F00F23A2}" type="pres">
      <dgm:prSet presAssocID="{1511E72C-BC77-47FB-867F-78FAE8CF606A}" presName="linear" presStyleCnt="0">
        <dgm:presLayoutVars>
          <dgm:animLvl val="lvl"/>
          <dgm:resizeHandles val="exact"/>
        </dgm:presLayoutVars>
      </dgm:prSet>
      <dgm:spPr/>
    </dgm:pt>
    <dgm:pt modelId="{504F076E-7687-4296-8026-DD1A86D8D175}" type="pres">
      <dgm:prSet presAssocID="{C5FB3826-BECF-45DE-9D53-D1E6F561D40E}" presName="parentText" presStyleLbl="node1" presStyleIdx="0" presStyleCnt="4">
        <dgm:presLayoutVars>
          <dgm:chMax val="0"/>
          <dgm:bulletEnabled val="1"/>
        </dgm:presLayoutVars>
      </dgm:prSet>
      <dgm:spPr/>
    </dgm:pt>
    <dgm:pt modelId="{9B7E9258-9534-40F0-A18D-783BEDDBAD18}" type="pres">
      <dgm:prSet presAssocID="{D4847599-BC12-469B-ABF8-2F200E4A05B1}" presName="spacer" presStyleCnt="0"/>
      <dgm:spPr/>
    </dgm:pt>
    <dgm:pt modelId="{C3198555-D919-486C-889B-C1E50BE81120}" type="pres">
      <dgm:prSet presAssocID="{A1659EAC-586C-4D23-AA9C-8759D119F776}" presName="parentText" presStyleLbl="node1" presStyleIdx="1" presStyleCnt="4">
        <dgm:presLayoutVars>
          <dgm:chMax val="0"/>
          <dgm:bulletEnabled val="1"/>
        </dgm:presLayoutVars>
      </dgm:prSet>
      <dgm:spPr/>
    </dgm:pt>
    <dgm:pt modelId="{627E22AF-31F8-4897-A01B-1B5D093088BD}" type="pres">
      <dgm:prSet presAssocID="{A877852C-050C-4410-8F39-0996DAC219ED}" presName="spacer" presStyleCnt="0"/>
      <dgm:spPr/>
    </dgm:pt>
    <dgm:pt modelId="{08F4316E-9DCA-42F0-A6A5-635E3FA59825}" type="pres">
      <dgm:prSet presAssocID="{18EFEBBC-1D24-43E2-9DFB-EA7993C11F0F}" presName="parentText" presStyleLbl="node1" presStyleIdx="2" presStyleCnt="4">
        <dgm:presLayoutVars>
          <dgm:chMax val="0"/>
          <dgm:bulletEnabled val="1"/>
        </dgm:presLayoutVars>
      </dgm:prSet>
      <dgm:spPr/>
    </dgm:pt>
    <dgm:pt modelId="{81303788-21E5-4DC1-89D4-81AD7FABFE41}" type="pres">
      <dgm:prSet presAssocID="{404A0F6C-A995-4B93-AF91-02FF72CD42B0}" presName="spacer" presStyleCnt="0"/>
      <dgm:spPr/>
    </dgm:pt>
    <dgm:pt modelId="{3E2467D6-51F2-4845-9695-39729BC9AEB6}" type="pres">
      <dgm:prSet presAssocID="{D7358279-4DEA-4C2F-BB0F-F077B7CAF3BE}" presName="parentText" presStyleLbl="node1" presStyleIdx="3" presStyleCnt="4">
        <dgm:presLayoutVars>
          <dgm:chMax val="0"/>
          <dgm:bulletEnabled val="1"/>
        </dgm:presLayoutVars>
      </dgm:prSet>
      <dgm:spPr/>
    </dgm:pt>
  </dgm:ptLst>
  <dgm:cxnLst>
    <dgm:cxn modelId="{FD9A5C09-FC09-421D-B0E6-A71433B957E4}" type="presOf" srcId="{A1659EAC-586C-4D23-AA9C-8759D119F776}" destId="{C3198555-D919-486C-889B-C1E50BE81120}" srcOrd="0" destOrd="0" presId="urn:microsoft.com/office/officeart/2005/8/layout/vList2"/>
    <dgm:cxn modelId="{FF805C3B-E75F-4B86-B5B6-AAAB857CE0B3}" type="presOf" srcId="{C5FB3826-BECF-45DE-9D53-D1E6F561D40E}" destId="{504F076E-7687-4296-8026-DD1A86D8D175}" srcOrd="0" destOrd="0" presId="urn:microsoft.com/office/officeart/2005/8/layout/vList2"/>
    <dgm:cxn modelId="{54A26861-D701-4212-814B-332AA3655885}" type="presOf" srcId="{1511E72C-BC77-47FB-867F-78FAE8CF606A}" destId="{98FC7ECA-4E75-4D72-8857-2F51F00F23A2}" srcOrd="0" destOrd="0" presId="urn:microsoft.com/office/officeart/2005/8/layout/vList2"/>
    <dgm:cxn modelId="{B67CC74E-5DA6-4464-92C6-874876D3F37A}" srcId="{1511E72C-BC77-47FB-867F-78FAE8CF606A}" destId="{A1659EAC-586C-4D23-AA9C-8759D119F776}" srcOrd="1" destOrd="0" parTransId="{4DB45735-F3E6-42E9-9B01-82D3514A9E8F}" sibTransId="{A877852C-050C-4410-8F39-0996DAC219ED}"/>
    <dgm:cxn modelId="{528C4C80-88C6-4EB8-BD63-D1AB8186AF9A}" type="presOf" srcId="{D7358279-4DEA-4C2F-BB0F-F077B7CAF3BE}" destId="{3E2467D6-51F2-4845-9695-39729BC9AEB6}" srcOrd="0" destOrd="0" presId="urn:microsoft.com/office/officeart/2005/8/layout/vList2"/>
    <dgm:cxn modelId="{D6B97786-C954-4488-8864-937372DC4B64}" srcId="{1511E72C-BC77-47FB-867F-78FAE8CF606A}" destId="{D7358279-4DEA-4C2F-BB0F-F077B7CAF3BE}" srcOrd="3" destOrd="0" parTransId="{576FCB35-AF5B-42F3-A78A-7CA4D7BA4D87}" sibTransId="{E88FB915-C4AF-42D1-A834-8D504AF5B610}"/>
    <dgm:cxn modelId="{A0BD0B8B-C701-471A-B10B-B1EB9940997D}" srcId="{1511E72C-BC77-47FB-867F-78FAE8CF606A}" destId="{C5FB3826-BECF-45DE-9D53-D1E6F561D40E}" srcOrd="0" destOrd="0" parTransId="{58C5D544-654C-4F85-A0CC-F148C12B8096}" sibTransId="{D4847599-BC12-469B-ABF8-2F200E4A05B1}"/>
    <dgm:cxn modelId="{356AF1B6-0EC5-4544-BDCE-1E73E54F69A3}" srcId="{1511E72C-BC77-47FB-867F-78FAE8CF606A}" destId="{18EFEBBC-1D24-43E2-9DFB-EA7993C11F0F}" srcOrd="2" destOrd="0" parTransId="{62A52981-F4BC-4672-820B-A058822AC850}" sibTransId="{404A0F6C-A995-4B93-AF91-02FF72CD42B0}"/>
    <dgm:cxn modelId="{6604BDFA-6E71-470A-95BF-00CEC658B5BB}" type="presOf" srcId="{18EFEBBC-1D24-43E2-9DFB-EA7993C11F0F}" destId="{08F4316E-9DCA-42F0-A6A5-635E3FA59825}" srcOrd="0" destOrd="0" presId="urn:microsoft.com/office/officeart/2005/8/layout/vList2"/>
    <dgm:cxn modelId="{5C8C18C4-7098-437F-9C9A-D2B46F0FC296}" type="presParOf" srcId="{98FC7ECA-4E75-4D72-8857-2F51F00F23A2}" destId="{504F076E-7687-4296-8026-DD1A86D8D175}" srcOrd="0" destOrd="0" presId="urn:microsoft.com/office/officeart/2005/8/layout/vList2"/>
    <dgm:cxn modelId="{C07DC623-F850-45F1-8014-0690530ECF0B}" type="presParOf" srcId="{98FC7ECA-4E75-4D72-8857-2F51F00F23A2}" destId="{9B7E9258-9534-40F0-A18D-783BEDDBAD18}" srcOrd="1" destOrd="0" presId="urn:microsoft.com/office/officeart/2005/8/layout/vList2"/>
    <dgm:cxn modelId="{61ABF7F5-0C0D-487C-A4E5-D50E7FD5CDDA}" type="presParOf" srcId="{98FC7ECA-4E75-4D72-8857-2F51F00F23A2}" destId="{C3198555-D919-486C-889B-C1E50BE81120}" srcOrd="2" destOrd="0" presId="urn:microsoft.com/office/officeart/2005/8/layout/vList2"/>
    <dgm:cxn modelId="{570A64FA-5693-46F8-A788-1D01E7401CAB}" type="presParOf" srcId="{98FC7ECA-4E75-4D72-8857-2F51F00F23A2}" destId="{627E22AF-31F8-4897-A01B-1B5D093088BD}" srcOrd="3" destOrd="0" presId="urn:microsoft.com/office/officeart/2005/8/layout/vList2"/>
    <dgm:cxn modelId="{714D7F7A-C79A-4947-8C7A-B97B511EBD95}" type="presParOf" srcId="{98FC7ECA-4E75-4D72-8857-2F51F00F23A2}" destId="{08F4316E-9DCA-42F0-A6A5-635E3FA59825}" srcOrd="4" destOrd="0" presId="urn:microsoft.com/office/officeart/2005/8/layout/vList2"/>
    <dgm:cxn modelId="{60BE1667-68B9-4760-A42D-F2F2002BB83C}" type="presParOf" srcId="{98FC7ECA-4E75-4D72-8857-2F51F00F23A2}" destId="{81303788-21E5-4DC1-89D4-81AD7FABFE41}" srcOrd="5" destOrd="0" presId="urn:microsoft.com/office/officeart/2005/8/layout/vList2"/>
    <dgm:cxn modelId="{B2748D16-43EE-46B1-A83F-55D0EF3BB9F0}" type="presParOf" srcId="{98FC7ECA-4E75-4D72-8857-2F51F00F23A2}" destId="{3E2467D6-51F2-4845-9695-39729BC9AEB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2CA7D-4435-4B51-80EB-E1AFC0258D81}">
      <dsp:nvSpPr>
        <dsp:cNvPr id="0" name=""/>
        <dsp:cNvSpPr/>
      </dsp:nvSpPr>
      <dsp:spPr>
        <a:xfrm>
          <a:off x="0" y="545359"/>
          <a:ext cx="6666833" cy="249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99872"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Office of ESEA Programs in the Federal Programs Unit</a:t>
          </a:r>
        </a:p>
        <a:p>
          <a:pPr marL="228600" lvl="1" indent="-228600" algn="l" defTabSz="1066800">
            <a:lnSpc>
              <a:spcPct val="90000"/>
            </a:lnSpc>
            <a:spcBef>
              <a:spcPct val="0"/>
            </a:spcBef>
            <a:spcAft>
              <a:spcPct val="15000"/>
            </a:spcAft>
            <a:buChar char="•"/>
          </a:pPr>
          <a:r>
            <a:rPr lang="en-US" sz="2400" kern="1200" dirty="0"/>
            <a:t>Senior Consultant-Title I Family and Community Engagement &amp; Tile V</a:t>
          </a:r>
        </a:p>
        <a:p>
          <a:pPr marL="228600" lvl="1" indent="-228600" algn="l" defTabSz="1066800">
            <a:lnSpc>
              <a:spcPct val="90000"/>
            </a:lnSpc>
            <a:spcBef>
              <a:spcPct val="0"/>
            </a:spcBef>
            <a:spcAft>
              <a:spcPct val="15000"/>
            </a:spcAft>
            <a:buChar char="•"/>
          </a:pPr>
          <a:r>
            <a:rPr lang="en-US" sz="2400" kern="1200" dirty="0"/>
            <a:t>720-481-0736 or </a:t>
          </a:r>
          <a:r>
            <a:rPr lang="en-US" sz="2400" kern="1200" dirty="0">
              <a:hlinkClick xmlns:r="http://schemas.openxmlformats.org/officeDocument/2006/relationships" r:id="rId1"/>
            </a:rPr>
            <a:t>Collins_K@cde.state.co.us</a:t>
          </a:r>
          <a:endParaRPr lang="en-US" sz="2400" kern="1200" dirty="0"/>
        </a:p>
      </dsp:txBody>
      <dsp:txXfrm>
        <a:off x="0" y="545359"/>
        <a:ext cx="6666833" cy="2494800"/>
      </dsp:txXfrm>
    </dsp:sp>
    <dsp:sp modelId="{98FE8E54-BE2D-413F-AFBF-536200592F29}">
      <dsp:nvSpPr>
        <dsp:cNvPr id="0" name=""/>
        <dsp:cNvSpPr/>
      </dsp:nvSpPr>
      <dsp:spPr>
        <a:xfrm>
          <a:off x="333341" y="191119"/>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Kristen Collins</a:t>
          </a:r>
        </a:p>
      </dsp:txBody>
      <dsp:txXfrm>
        <a:off x="367926" y="225704"/>
        <a:ext cx="4597613" cy="639310"/>
      </dsp:txXfrm>
    </dsp:sp>
    <dsp:sp modelId="{1D39E041-BA9A-4B7E-8CF3-71434F8B709C}">
      <dsp:nvSpPr>
        <dsp:cNvPr id="0" name=""/>
        <dsp:cNvSpPr/>
      </dsp:nvSpPr>
      <dsp:spPr>
        <a:xfrm>
          <a:off x="0" y="3524000"/>
          <a:ext cx="6666833" cy="17388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99872"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Director of Family School Community Partnerships</a:t>
          </a:r>
        </a:p>
        <a:p>
          <a:pPr marL="228600" lvl="1" indent="-228600" algn="l" defTabSz="1066800">
            <a:lnSpc>
              <a:spcPct val="90000"/>
            </a:lnSpc>
            <a:spcBef>
              <a:spcPct val="0"/>
            </a:spcBef>
            <a:spcAft>
              <a:spcPct val="15000"/>
            </a:spcAft>
            <a:buChar char="•"/>
          </a:pPr>
          <a:r>
            <a:rPr lang="en-US" sz="2400" kern="1200" dirty="0">
              <a:hlinkClick xmlns:r="http://schemas.openxmlformats.org/officeDocument/2006/relationships" r:id="rId2"/>
            </a:rPr>
            <a:t>Hutchins_D@cde.state.co.us</a:t>
          </a:r>
          <a:endParaRPr lang="en-US" sz="2400" kern="1200" dirty="0"/>
        </a:p>
      </dsp:txBody>
      <dsp:txXfrm>
        <a:off x="0" y="3524000"/>
        <a:ext cx="6666833" cy="1738800"/>
      </dsp:txXfrm>
    </dsp:sp>
    <dsp:sp modelId="{3EB47F76-605E-4943-8D4C-12F627A64AE9}">
      <dsp:nvSpPr>
        <dsp:cNvPr id="0" name=""/>
        <dsp:cNvSpPr/>
      </dsp:nvSpPr>
      <dsp:spPr>
        <a:xfrm>
          <a:off x="333341" y="3169759"/>
          <a:ext cx="4666783" cy="70848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Darcy Hutchins</a:t>
          </a:r>
        </a:p>
      </dsp:txBody>
      <dsp:txXfrm>
        <a:off x="367926" y="3204344"/>
        <a:ext cx="459761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76E-7687-4296-8026-DD1A86D8D175}">
      <dsp:nvSpPr>
        <dsp:cNvPr id="0" name=""/>
        <dsp:cNvSpPr/>
      </dsp:nvSpPr>
      <dsp:spPr>
        <a:xfrm>
          <a:off x="0" y="756395"/>
          <a:ext cx="6116661" cy="835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What is the goal of the proposed engagement activity? </a:t>
          </a:r>
        </a:p>
      </dsp:txBody>
      <dsp:txXfrm>
        <a:off x="40780" y="797175"/>
        <a:ext cx="6035101" cy="753819"/>
      </dsp:txXfrm>
    </dsp:sp>
    <dsp:sp modelId="{C3198555-D919-486C-889B-C1E50BE81120}">
      <dsp:nvSpPr>
        <dsp:cNvPr id="0" name=""/>
        <dsp:cNvSpPr/>
      </dsp:nvSpPr>
      <dsp:spPr>
        <a:xfrm>
          <a:off x="0" y="1652255"/>
          <a:ext cx="6116661" cy="83537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Is the activity going to be implementing in a school identified for Improvement?</a:t>
          </a:r>
        </a:p>
      </dsp:txBody>
      <dsp:txXfrm>
        <a:off x="40780" y="1693035"/>
        <a:ext cx="6035101" cy="753819"/>
      </dsp:txXfrm>
    </dsp:sp>
    <dsp:sp modelId="{08F4316E-9DCA-42F0-A6A5-635E3FA59825}">
      <dsp:nvSpPr>
        <dsp:cNvPr id="0" name=""/>
        <dsp:cNvSpPr/>
      </dsp:nvSpPr>
      <dsp:spPr>
        <a:xfrm>
          <a:off x="0" y="2548115"/>
          <a:ext cx="6116661" cy="835379"/>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Who is the audience benefiting or participating in the activity? I.E. Families, staff, community, </a:t>
          </a:r>
          <a:r>
            <a:rPr lang="en-US" sz="2100" b="1" u="sng" kern="1200" dirty="0"/>
            <a:t>students</a:t>
          </a:r>
        </a:p>
      </dsp:txBody>
      <dsp:txXfrm>
        <a:off x="40780" y="2588895"/>
        <a:ext cx="6035101" cy="753819"/>
      </dsp:txXfrm>
    </dsp:sp>
    <dsp:sp modelId="{3E2467D6-51F2-4845-9695-39729BC9AEB6}">
      <dsp:nvSpPr>
        <dsp:cNvPr id="0" name=""/>
        <dsp:cNvSpPr/>
      </dsp:nvSpPr>
      <dsp:spPr>
        <a:xfrm>
          <a:off x="0" y="3443975"/>
          <a:ext cx="6116661" cy="8353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is the school or district need that is being addressed by implementing this activity?</a:t>
          </a:r>
        </a:p>
      </dsp:txBody>
      <dsp:txXfrm>
        <a:off x="40780" y="3484755"/>
        <a:ext cx="6035101"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Hire new staff May-Coffee Chat 3</a:t>
            </a:r>
            <a:r>
              <a:rPr lang="en-US" baseline="30000" dirty="0"/>
              <a:t>rd</a:t>
            </a:r>
            <a:r>
              <a:rPr lang="en-US" dirty="0"/>
              <a:t> Friday of the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14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4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36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237040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948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Sheldon, S. B. (2003). Linking school-family-community partnerships in urban elementary schools to student achievement on state tests. Urban Review, 35(2), 149–165.</a:t>
            </a:r>
          </a:p>
          <a:p>
            <a:endParaRPr lang="en-US" dirty="0"/>
          </a:p>
          <a:p>
            <a:r>
              <a:rPr lang="en-US" dirty="0"/>
              <a:t>Sheldon, S. B., &amp; Epstein, J. L. (in press-b). Focus on math achievement: Effects of family and community involvement. Journal of Educational Research.</a:t>
            </a:r>
          </a:p>
          <a:p>
            <a:endParaRPr lang="en-US" dirty="0"/>
          </a:p>
          <a:p>
            <a:r>
              <a:rPr lang="en-US" dirty="0"/>
              <a:t>Sheldon, S. B., &amp; Jung, S. B. (2018). Student outcomes and parent teacher home visits. Center on School, Family, &amp; Community Partnerships, Johns Hopkins University. </a:t>
            </a:r>
            <a:r>
              <a:rPr lang="en-US" dirty="0" err="1"/>
              <a:t>Recuperado</a:t>
            </a:r>
            <a:r>
              <a:rPr lang="en-US" dirty="0"/>
              <a:t> de http://www. </a:t>
            </a:r>
            <a:r>
              <a:rPr lang="en-US" dirty="0" err="1"/>
              <a:t>pthvp</a:t>
            </a:r>
            <a:r>
              <a:rPr lang="en-US" dirty="0"/>
              <a:t>. org/wp-content/uploads/2018/12/181130-StudentOutcomesandPTHVReportFINAL. pdf.</a:t>
            </a:r>
          </a:p>
          <a:p>
            <a:r>
              <a:rPr lang="en-US" dirty="0"/>
              <a:t>	if a school as a whole has at least 10% student participation in the home-visit program, the findings are comprehensive of the entire school, not just student receiving a home-visit</a:t>
            </a:r>
          </a:p>
          <a:p>
            <a:endParaRPr lang="en-US" dirty="0"/>
          </a:p>
          <a:p>
            <a:r>
              <a:rPr lang="en-US" dirty="0"/>
              <a:t>Van Voorhis, F. L. (2003). Interactive homework in middle school: Effects on family involvement and students' science achievement. Journal of Educational Research, 96(9), 323–339.</a:t>
            </a:r>
          </a:p>
          <a:p>
            <a:endParaRPr lang="en-US" dirty="0"/>
          </a:p>
          <a:p>
            <a:r>
              <a:rPr lang="en-US" dirty="0"/>
              <a:t>55 years</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dirty="0"/>
          </a:p>
        </p:txBody>
      </p:sp>
    </p:spTree>
    <p:extLst>
      <p:ext uri="{BB962C8B-B14F-4D97-AF65-F5344CB8AC3E}">
        <p14:creationId xmlns:p14="http://schemas.microsoft.com/office/powerpoint/2010/main" val="385630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900" b="1" dirty="0">
                <a:ea typeface="ＭＳ Ｐゴシック" panose="020B0600070205080204" pitchFamily="34" charset="-128"/>
              </a:rPr>
              <a:t>2 minutes</a:t>
            </a:r>
          </a:p>
          <a:p>
            <a:pPr>
              <a:lnSpc>
                <a:spcPct val="80000"/>
              </a:lnSpc>
            </a:pPr>
            <a:endParaRPr lang="en-US" altLang="en-US" sz="900" dirty="0">
              <a:ea typeface="ＭＳ Ｐゴシック" panose="020B0600070205080204" pitchFamily="34" charset="-128"/>
            </a:endParaRPr>
          </a:p>
          <a:p>
            <a:pPr>
              <a:lnSpc>
                <a:spcPct val="80000"/>
              </a:lnSpc>
            </a:pPr>
            <a:r>
              <a:rPr lang="en-US" altLang="en-US" sz="900" b="1" dirty="0">
                <a:ea typeface="ＭＳ Ｐゴシック" panose="020B0600070205080204" pitchFamily="34" charset="-128"/>
              </a:rPr>
              <a:t>Key Messages:</a:t>
            </a:r>
          </a:p>
          <a:p>
            <a:pPr>
              <a:lnSpc>
                <a:spcPct val="80000"/>
              </a:lnSpc>
            </a:pPr>
            <a:endParaRPr lang="en-US" altLang="en-US" sz="900" dirty="0">
              <a:ea typeface="ＭＳ Ｐゴシック" panose="020B0600070205080204" pitchFamily="34" charset="-128"/>
            </a:endParaRP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Flamboyan has focused specifically on family engagement for more than 10 years…. Research and practice have taught us that important these five roles are…</a:t>
            </a: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The five roles that families play to accelerate student learning are communicate high expectations, monitor their child’s performance, support learning at home, guide their child’s education and advocate for their child. </a:t>
            </a: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These 5 roles that come from the literature and research on effective family engagement and provides a clear direction for what effective family engagement aims to achieve.</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dirty="0">
                <a:ea typeface="ＭＳ Ｐゴシック" panose="020B0600070205080204" pitchFamily="34" charset="-128"/>
              </a:rPr>
              <a:t>Effective family engagement is when educators share the information and resources that families need to play these roles well. </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i="0" dirty="0">
                <a:ea typeface="ＭＳ Ｐゴシック" panose="020B0600070205080204" pitchFamily="34" charset="-128"/>
              </a:rPr>
              <a:t>For example, it is important for parents to communicate to their children that they have </a:t>
            </a:r>
            <a:r>
              <a:rPr lang="en-US" altLang="en-US" sz="900" b="1" i="0" dirty="0">
                <a:ea typeface="ＭＳ Ｐゴシック" panose="020B0600070205080204" pitchFamily="34" charset="-128"/>
              </a:rPr>
              <a:t>high expectations and that they value education</a:t>
            </a:r>
            <a:r>
              <a:rPr lang="en-US" altLang="en-US" sz="900" i="0" dirty="0">
                <a:ea typeface="ＭＳ Ｐゴシック" panose="020B0600070205080204" pitchFamily="34" charset="-128"/>
              </a:rPr>
              <a:t>. One very simple but effective way parents do that is by asking children what they learned in school that day.  Many of you are parents; when you ask your children what they learned at school today, what do they say? But…If your teacher sends home an email describing that they’re studying ancient Rome that week and suggests a list of three questions, like “ask your child who was his favorite emperor”, then you can have the conversation and do your job communicating the value of learning. </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i="0" dirty="0">
                <a:ea typeface="ＭＳ Ｐゴシック" panose="020B0600070205080204" pitchFamily="34" charset="-128"/>
              </a:rPr>
              <a:t>If you get info about how your son or daughter did on the last quiz or test – you can be </a:t>
            </a:r>
            <a:r>
              <a:rPr lang="en-US" altLang="en-US" sz="900" b="1" i="0" dirty="0">
                <a:ea typeface="ＭＳ Ｐゴシック" panose="020B0600070205080204" pitchFamily="34" charset="-128"/>
              </a:rPr>
              <a:t>monitoring and holding kids accountable</a:t>
            </a:r>
            <a:r>
              <a:rPr lang="en-US" altLang="en-US" sz="900" i="0" dirty="0">
                <a:ea typeface="ＭＳ Ｐゴシック" panose="020B0600070205080204" pitchFamily="34" charset="-128"/>
              </a:rPr>
              <a:t>, but if you don’t find out that they didn’t hand in any homework until the end of the grading period, then you can’t help</a:t>
            </a:r>
          </a:p>
          <a:p>
            <a:pPr marL="171450" indent="-171450">
              <a:lnSpc>
                <a:spcPct val="80000"/>
              </a:lnSpc>
              <a:buFont typeface="Wingdings" panose="05000000000000000000" pitchFamily="2" charset="2"/>
              <a:buChar char="q"/>
            </a:pPr>
            <a:endParaRPr lang="en-US" altLang="en-US" sz="900" dirty="0">
              <a:ea typeface="ＭＳ Ｐゴシック" panose="020B0600070205080204" pitchFamily="34" charset="-128"/>
            </a:endParaRP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All parents play these five roles in some form or another. However, some parents have more access to resources, information, and relationships to play them well than others, and that’s where our focus on students most impacted by inequity is grounded.  </a:t>
            </a:r>
          </a:p>
          <a:p>
            <a:pPr marL="171450" indent="-171450">
              <a:lnSpc>
                <a:spcPct val="80000"/>
              </a:lnSpc>
              <a:buFont typeface="Wingdings" panose="05000000000000000000" pitchFamily="2" charset="2"/>
              <a:buChar char="q"/>
            </a:pPr>
            <a:endParaRPr lang="en-US" altLang="en-US" sz="900" dirty="0">
              <a:ea typeface="ＭＳ Ｐゴシック" panose="020B0600070205080204" pitchFamily="34" charset="-128"/>
            </a:endParaRPr>
          </a:p>
          <a:p>
            <a:pPr>
              <a:lnSpc>
                <a:spcPct val="80000"/>
              </a:lnSpc>
            </a:pPr>
            <a:endParaRPr lang="en-US" altLang="en-US" sz="900"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65545" indent="-294440" eaLnBrk="0" hangingPunct="0">
              <a:defRPr>
                <a:solidFill>
                  <a:schemeClr val="tx1"/>
                </a:solidFill>
                <a:latin typeface="Arial" panose="020B0604020202020204" pitchFamily="34" charset="0"/>
                <a:ea typeface="ＭＳ Ｐゴシック" panose="020B0600070205080204" pitchFamily="34" charset="-128"/>
              </a:defRPr>
            </a:lvl2pPr>
            <a:lvl3pPr marL="1177762" indent="-235552" eaLnBrk="0" hangingPunct="0">
              <a:defRPr>
                <a:solidFill>
                  <a:schemeClr val="tx1"/>
                </a:solidFill>
                <a:latin typeface="Arial" panose="020B0604020202020204" pitchFamily="34" charset="0"/>
                <a:ea typeface="ＭＳ Ｐゴシック" panose="020B0600070205080204" pitchFamily="34" charset="-128"/>
              </a:defRPr>
            </a:lvl3pPr>
            <a:lvl4pPr marL="1648867" indent="-235552" eaLnBrk="0" hangingPunct="0">
              <a:defRPr>
                <a:solidFill>
                  <a:schemeClr val="tx1"/>
                </a:solidFill>
                <a:latin typeface="Arial" panose="020B0604020202020204" pitchFamily="34" charset="0"/>
                <a:ea typeface="ＭＳ Ｐゴシック" panose="020B0600070205080204" pitchFamily="34" charset="-128"/>
              </a:defRPr>
            </a:lvl4pPr>
            <a:lvl5pPr marL="2119972" indent="-235552" eaLnBrk="0" hangingPunct="0">
              <a:defRPr>
                <a:solidFill>
                  <a:schemeClr val="tx1"/>
                </a:solidFill>
                <a:latin typeface="Arial" panose="020B0604020202020204" pitchFamily="34" charset="0"/>
                <a:ea typeface="ＭＳ Ｐゴシック" panose="020B0600070205080204" pitchFamily="34" charset="-128"/>
              </a:defRPr>
            </a:lvl5pPr>
            <a:lvl6pPr marL="2591076"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181"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285"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390"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E61FD8B0-3B3E-4BDE-A06D-9428B31B739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5723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baseline="0" dirty="0"/>
              <a:t>5 minutes</a:t>
            </a:r>
          </a:p>
          <a:p>
            <a:pPr defTabSz="931774" eaLnBrk="0" fontAlgn="base" hangingPunct="0">
              <a:spcBef>
                <a:spcPct val="30000"/>
              </a:spcBef>
              <a:spcAft>
                <a:spcPct val="0"/>
              </a:spcAft>
              <a:defRPr/>
            </a:pPr>
            <a:endParaRPr lang="en-US" b="0" baseline="0" dirty="0"/>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There are no “right answers,” but here is how we look at these strategies in terms of impact on student success.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The family engagement activities that schools often engage in are school-wide, not learning-focused, and require families to come to the school.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“Numbers of participants” is what gets recognized – rather than the increase in a parent’s ability to play the five roles.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If families are being asked repeatedly to come to school but are not getting anything that will help them with what they most care about – educating their individual child, then schools often see the undesired effect of families choosing NOT to attend school events because they feel like their time is wasted.</a:t>
            </a:r>
          </a:p>
          <a:p>
            <a:pPr marL="0" indent="0" defTabSz="931774">
              <a:buFont typeface="Arial" panose="020B0604020202020204" pitchFamily="34" charset="0"/>
              <a:buNone/>
              <a:defRPr/>
            </a:pPr>
            <a:endParaRPr lang="en-US" b="1" baseline="0" dirty="0"/>
          </a:p>
          <a:p>
            <a:pPr marL="0" indent="0" defTabSz="931774">
              <a:buFont typeface="Arial" panose="020B0604020202020204" pitchFamily="34" charset="0"/>
              <a:buNone/>
              <a:defRPr/>
            </a:pPr>
            <a:r>
              <a:rPr lang="en-US" b="1" baseline="0" dirty="0"/>
              <a:t>Ask: </a:t>
            </a:r>
            <a:r>
              <a:rPr lang="en-US" b="0" baseline="0" dirty="0"/>
              <a:t>What similarities do you notice between the schoolwide impact strategies?  </a:t>
            </a:r>
            <a:r>
              <a:rPr lang="en-US" dirty="0">
                <a:solidFill>
                  <a:prstClr val="black"/>
                </a:solidFill>
              </a:rPr>
              <a:t>What do you notice about the activities on the higher impact side of the chart? What do they have in common? So what can we infer about high impact family engagement?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Emphasize: </a:t>
            </a:r>
            <a:r>
              <a:rPr lang="en-US" dirty="0">
                <a:solidFill>
                  <a:prstClr val="black"/>
                </a:solidFill>
              </a:rPr>
              <a:t>(Prompt if they don’t say: 1) teacher-led; 2) learning-focused; 3) individualized; 4) they either build relationships or support academic partnering; 5) most of them don’t require the family to come to the school</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prstClr val="black"/>
              </a:solidFill>
            </a:endParaRPr>
          </a:p>
          <a:p>
            <a:pPr defTabSz="931774" eaLnBrk="0" fontAlgn="base" hangingPunct="0">
              <a:spcBef>
                <a:spcPct val="30000"/>
              </a:spcBef>
              <a:spcAft>
                <a:spcPct val="0"/>
              </a:spcAft>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A2B1E6-E157-F34B-B1D8-0A33CB453C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27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goal for positive outcomes for students</a:t>
            </a:r>
          </a:p>
          <a:p>
            <a:r>
              <a:rPr lang="en-US" dirty="0"/>
              <a:t>High level-The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21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5720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3859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20878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19817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3804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63434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80464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27017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9809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43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70500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3486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32" name="Google Shape;32;p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6" name="Google Shape;36;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9" name="Google Shape;39;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0" name="Google Shape;40;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3" name="Google Shape;43;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6" name="Google Shape;46;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7" name="Google Shape;47;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0" name="Google Shape;50;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3" name="Google Shape;53;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4" name="Google Shape;54;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7" name="Google Shape;57;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0" name="Google Shape;60;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1" name="Google Shape;61;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4" name="Google Shape;64;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7" name="Google Shape;67;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8" name="Google Shape;68;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1" name="Google Shape;71;p1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4" name="Google Shape;74;p1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5" name="Google Shape;75;p1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7/14/2021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7162975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heckbox-check-mark-mark-check-303113/" TargetMode="External"/><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cde.state.co.us/fedprograms/ov/tvb" TargetMode="External"/><Relationship Id="rId3" Type="http://schemas.openxmlformats.org/officeDocument/2006/relationships/hyperlink" Target="http://www.cde.state.co.us/migrant" TargetMode="External"/><Relationship Id="rId7" Type="http://schemas.openxmlformats.org/officeDocument/2006/relationships/hyperlink" Target="http://www.cde.state.co.us/fedprograms/titleiv" TargetMode="External"/><Relationship Id="rId2" Type="http://schemas.openxmlformats.org/officeDocument/2006/relationships/hyperlink" Target="http://www.cde.state.co.us/fedprograms/ti/a" TargetMode="External"/><Relationship Id="rId1" Type="http://schemas.openxmlformats.org/officeDocument/2006/relationships/slideLayout" Target="../slideLayouts/slideLayout11.xml"/><Relationship Id="rId6" Type="http://schemas.openxmlformats.org/officeDocument/2006/relationships/hyperlink" Target="http://www.cde.state.co.us/fedprograms/tiii/index" TargetMode="External"/><Relationship Id="rId5" Type="http://schemas.openxmlformats.org/officeDocument/2006/relationships/hyperlink" Target="http://www.cde.state.co.us/fedprograms/tii/a" TargetMode="External"/><Relationship Id="rId4" Type="http://schemas.openxmlformats.org/officeDocument/2006/relationships/hyperlink" Target="http://www.cde.state.co.us/fedprograms/ti/d" TargetMode="External"/><Relationship Id="rId9" Type="http://schemas.openxmlformats.org/officeDocument/2006/relationships/hyperlink" Target="http://www.cde.state.co.us/cde_english/titlev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e.state.co.us/uip/promising-partnership-practices-covid2020" TargetMode="External"/><Relationship Id="rId3" Type="http://schemas.openxmlformats.org/officeDocument/2006/relationships/hyperlink" Target="http://www.cde.state.co.us/fedprograms/explorationsupports" TargetMode="External"/><Relationship Id="rId7" Type="http://schemas.openxmlformats.org/officeDocument/2006/relationships/hyperlink" Target="http://www.cde.state.co.us/uip/promising" TargetMode="External"/><Relationship Id="rId12" Type="http://schemas.openxmlformats.org/officeDocument/2006/relationships/hyperlink" Target="https://www.cde.state.co.us/uip/sacdacnetworking" TargetMode="External"/><Relationship Id="rId2" Type="http://schemas.openxmlformats.org/officeDocument/2006/relationships/hyperlink" Target="https://cdn.ymaws.com/nafsce.org/resource/resmgr/policy/ARP_FSCE_Opportunities_for_t.pdf" TargetMode="External"/><Relationship Id="rId1" Type="http://schemas.openxmlformats.org/officeDocument/2006/relationships/slideLayout" Target="../slideLayouts/slideLayout11.xml"/><Relationship Id="rId6" Type="http://schemas.openxmlformats.org/officeDocument/2006/relationships/hyperlink" Target="https://oese.ed.gov/files/2021/05/ARP-ESSER-Plan-Office-Hours-5.6.21.pdf" TargetMode="External"/><Relationship Id="rId11" Type="http://schemas.openxmlformats.org/officeDocument/2006/relationships/hyperlink" Target="http://www.cde.state.co.us/uip/fillable-self-assessment-rubric-user%E2%80%99s-guide-espa%C3%B1ol" TargetMode="External"/><Relationship Id="rId5" Type="http://schemas.openxmlformats.org/officeDocument/2006/relationships/hyperlink" Target="http://www.cde.state.co.us/uip/fscp_covid_may2020" TargetMode="External"/><Relationship Id="rId10" Type="http://schemas.openxmlformats.org/officeDocument/2006/relationships/hyperlink" Target="http://www.cde.state.co.us/uip/fscp-fillable-rubric" TargetMode="External"/><Relationship Id="rId4" Type="http://schemas.openxmlformats.org/officeDocument/2006/relationships/hyperlink" Target="http://www.cde.state.co.us/fedprograms/ti/parents" TargetMode="External"/><Relationship Id="rId9" Type="http://schemas.openxmlformats.org/officeDocument/2006/relationships/hyperlink" Target="http://www.cde.state.co.us/uip/p-12_fscp_framewor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collins_d@cde.state.co.us" TargetMode="External"/><Relationship Id="rId3" Type="http://schemas.openxmlformats.org/officeDocument/2006/relationships/hyperlink" Target="https://www.cde.state.co.us/fedprograms/monit/index" TargetMode="External"/><Relationship Id="rId7" Type="http://schemas.openxmlformats.org/officeDocument/2006/relationships/hyperlink" Target="mailto:crumley_k@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prael_m@cde.state.co.us" TargetMode="External"/><Relationship Id="rId5" Type="http://schemas.openxmlformats.org/officeDocument/2006/relationships/hyperlink" Target="mailto:giessinger_t@cde.state.co.us" TargetMode="External"/><Relationship Id="rId4" Type="http://schemas.openxmlformats.org/officeDocument/2006/relationships/hyperlink" Target="https://www.cde.state.co.us/caresact/essermonitor" TargetMode="External"/><Relationship Id="rId9" Type="http://schemas.openxmlformats.org/officeDocument/2006/relationships/hyperlink" Target="mailto:mohajeri-nelson_n@cde.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r>
              <a:rPr lang="en-US" dirty="0"/>
              <a:t>CDE Office Hours</a:t>
            </a:r>
            <a:endParaRPr dirty="0"/>
          </a:p>
        </p:txBody>
      </p:sp>
      <p:sp>
        <p:nvSpPr>
          <p:cNvPr id="93" name="Google Shape;93;p15"/>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June 24, 2021</a:t>
            </a:r>
            <a:endParaRPr dirty="0"/>
          </a:p>
        </p:txBody>
      </p:sp>
      <p:sp>
        <p:nvSpPr>
          <p:cNvPr id="94" name="Google Shape;94;p1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A01B-4A4D-416C-B6B9-DFD5A8F4F5E8}"/>
              </a:ext>
            </a:extLst>
          </p:cNvPr>
          <p:cNvSpPr>
            <a:spLocks noGrp="1"/>
          </p:cNvSpPr>
          <p:nvPr>
            <p:ph type="title"/>
          </p:nvPr>
        </p:nvSpPr>
        <p:spPr/>
        <p:txBody>
          <a:bodyPr/>
          <a:lstStyle/>
          <a:p>
            <a:r>
              <a:rPr lang="en-US" dirty="0"/>
              <a:t>Family, School, and Community Engagement in ESSER III</a:t>
            </a:r>
          </a:p>
        </p:txBody>
      </p:sp>
      <p:sp>
        <p:nvSpPr>
          <p:cNvPr id="3" name="Content Placeholder 2">
            <a:extLst>
              <a:ext uri="{FF2B5EF4-FFF2-40B4-BE49-F238E27FC236}">
                <a16:creationId xmlns:a16="http://schemas.microsoft.com/office/drawing/2014/main" id="{A05DCBD6-832C-4FDE-95A2-14D32A8F4498}"/>
              </a:ext>
            </a:extLst>
          </p:cNvPr>
          <p:cNvSpPr>
            <a:spLocks noGrp="1"/>
          </p:cNvSpPr>
          <p:nvPr>
            <p:ph idx="1"/>
          </p:nvPr>
        </p:nvSpPr>
        <p:spPr/>
        <p:txBody>
          <a:bodyPr>
            <a:normAutofit lnSpcReduction="10000"/>
          </a:bodyPr>
          <a:lstStyle/>
          <a:p>
            <a:r>
              <a:rPr lang="en-US" dirty="0"/>
              <a:t>LEA plans for use of ARP ESSER III must include meaningful stakeholder engagement with the following groups:</a:t>
            </a:r>
          </a:p>
          <a:p>
            <a:pPr lvl="1">
              <a:buBlip>
                <a:blip r:embed="rId2">
                  <a:extLst>
                    <a:ext uri="{837473B0-CC2E-450A-ABE3-18F120FF3D39}">
                      <a1611:picAttrSrcUrl xmlns:a1611="http://schemas.microsoft.com/office/drawing/2016/11/main" r:id="rId3"/>
                    </a:ext>
                  </a:extLst>
                </a:blip>
              </a:buBlip>
            </a:pPr>
            <a:r>
              <a:rPr lang="en-US" dirty="0"/>
              <a:t>Students</a:t>
            </a:r>
          </a:p>
          <a:p>
            <a:pPr lvl="1">
              <a:buBlip>
                <a:blip r:embed="rId2">
                  <a:extLst>
                    <a:ext uri="{837473B0-CC2E-450A-ABE3-18F120FF3D39}">
                      <a1611:picAttrSrcUrl xmlns:a1611="http://schemas.microsoft.com/office/drawing/2016/11/main" r:id="rId3"/>
                    </a:ext>
                  </a:extLst>
                </a:blip>
              </a:buBlip>
            </a:pPr>
            <a:r>
              <a:rPr lang="en-US" dirty="0"/>
              <a:t>Parents and Families</a:t>
            </a:r>
          </a:p>
          <a:p>
            <a:pPr lvl="1">
              <a:buBlip>
                <a:blip r:embed="rId2">
                  <a:extLst>
                    <a:ext uri="{837473B0-CC2E-450A-ABE3-18F120FF3D39}">
                      <a1611:picAttrSrcUrl xmlns:a1611="http://schemas.microsoft.com/office/drawing/2016/11/main" r:id="rId3"/>
                    </a:ext>
                  </a:extLst>
                </a:blip>
              </a:buBlip>
            </a:pPr>
            <a:r>
              <a:rPr lang="en-US" dirty="0"/>
              <a:t>School and District Administrators (including SPED administrators)</a:t>
            </a:r>
          </a:p>
          <a:p>
            <a:pPr lvl="1">
              <a:buBlip>
                <a:blip r:embed="rId2">
                  <a:extLst>
                    <a:ext uri="{837473B0-CC2E-450A-ABE3-18F120FF3D39}">
                      <a1611:picAttrSrcUrl xmlns:a1611="http://schemas.microsoft.com/office/drawing/2016/11/main" r:id="rId3"/>
                    </a:ext>
                  </a:extLst>
                </a:blip>
              </a:buBlip>
            </a:pPr>
            <a:r>
              <a:rPr lang="en-US" dirty="0"/>
              <a:t>Teachers</a:t>
            </a:r>
          </a:p>
          <a:p>
            <a:pPr lvl="1">
              <a:buBlip>
                <a:blip r:embed="rId2">
                  <a:extLst>
                    <a:ext uri="{837473B0-CC2E-450A-ABE3-18F120FF3D39}">
                      <a1611:picAttrSrcUrl xmlns:a1611="http://schemas.microsoft.com/office/drawing/2016/11/main" r:id="rId3"/>
                    </a:ext>
                  </a:extLst>
                </a:blip>
              </a:buBlip>
            </a:pPr>
            <a:r>
              <a:rPr lang="en-US" dirty="0"/>
              <a:t>Principals</a:t>
            </a:r>
          </a:p>
          <a:p>
            <a:pPr lvl="1">
              <a:buBlip>
                <a:blip r:embed="rId2">
                  <a:extLst>
                    <a:ext uri="{837473B0-CC2E-450A-ABE3-18F120FF3D39}">
                      <a1611:picAttrSrcUrl xmlns:a1611="http://schemas.microsoft.com/office/drawing/2016/11/main" r:id="rId3"/>
                    </a:ext>
                  </a:extLst>
                </a:blip>
              </a:buBlip>
            </a:pPr>
            <a:r>
              <a:rPr lang="en-US" dirty="0"/>
              <a:t>School leaders</a:t>
            </a:r>
          </a:p>
          <a:p>
            <a:pPr lvl="1">
              <a:buBlip>
                <a:blip r:embed="rId2">
                  <a:extLst>
                    <a:ext uri="{837473B0-CC2E-450A-ABE3-18F120FF3D39}">
                      <a1611:picAttrSrcUrl xmlns:a1611="http://schemas.microsoft.com/office/drawing/2016/11/main" r:id="rId3"/>
                    </a:ext>
                  </a:extLst>
                </a:blip>
              </a:buBlip>
            </a:pPr>
            <a:r>
              <a:rPr lang="en-US" dirty="0"/>
              <a:t>Unions</a:t>
            </a:r>
          </a:p>
          <a:p>
            <a:pPr lvl="1">
              <a:buBlip>
                <a:blip r:embed="rId2">
                  <a:extLst>
                    <a:ext uri="{837473B0-CC2E-450A-ABE3-18F120FF3D39}">
                      <a1611:picAttrSrcUrl xmlns:a1611="http://schemas.microsoft.com/office/drawing/2016/11/main" r:id="rId3"/>
                    </a:ext>
                  </a:extLst>
                </a:blip>
              </a:buBlip>
            </a:pPr>
            <a:r>
              <a:rPr lang="en-US" dirty="0"/>
              <a:t>Tribal organizations</a:t>
            </a:r>
          </a:p>
          <a:p>
            <a:pPr lvl="1">
              <a:buBlip>
                <a:blip r:embed="rId2">
                  <a:extLst>
                    <a:ext uri="{837473B0-CC2E-450A-ABE3-18F120FF3D39}">
                      <a1611:picAttrSrcUrl xmlns:a1611="http://schemas.microsoft.com/office/drawing/2016/11/main" r:id="rId3"/>
                    </a:ext>
                  </a:extLst>
                </a:blip>
              </a:buBlip>
            </a:pPr>
            <a:r>
              <a:rPr lang="en-US" dirty="0"/>
              <a:t>Civil rights organizations (including disability rights organizations)</a:t>
            </a:r>
          </a:p>
          <a:p>
            <a:pPr lvl="1">
              <a:buBlip>
                <a:blip r:embed="rId2">
                  <a:extLst>
                    <a:ext uri="{837473B0-CC2E-450A-ABE3-18F120FF3D39}">
                      <a1611:picAttrSrcUrl xmlns:a1611="http://schemas.microsoft.com/office/drawing/2016/11/main" r:id="rId3"/>
                    </a:ext>
                  </a:extLst>
                </a:blip>
              </a:buBlip>
            </a:pPr>
            <a:r>
              <a:rPr lang="en-US" dirty="0"/>
              <a:t>Stakeholder groups representing the interests of children with disabilities, English Learners, children experiencing homelessness, children and youth in foster care, migratory students, youth that are incarcerated and other underserved student populations. </a:t>
            </a:r>
          </a:p>
          <a:p>
            <a:pPr marL="0" indent="0">
              <a:buNone/>
            </a:pPr>
            <a:endParaRPr lang="en-US" dirty="0"/>
          </a:p>
        </p:txBody>
      </p:sp>
      <p:sp>
        <p:nvSpPr>
          <p:cNvPr id="4" name="Slide Number Placeholder 3">
            <a:extLst>
              <a:ext uri="{FF2B5EF4-FFF2-40B4-BE49-F238E27FC236}">
                <a16:creationId xmlns:a16="http://schemas.microsoft.com/office/drawing/2014/main" id="{0F4C95D4-1E4B-4F1B-A05F-AD44F576BD7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2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0CE8-295B-4C64-8D60-ED050F428B39}"/>
              </a:ext>
            </a:extLst>
          </p:cNvPr>
          <p:cNvSpPr>
            <a:spLocks noGrp="1"/>
          </p:cNvSpPr>
          <p:nvPr>
            <p:ph type="title"/>
          </p:nvPr>
        </p:nvSpPr>
        <p:spPr/>
        <p:txBody>
          <a:bodyPr/>
          <a:lstStyle/>
          <a:p>
            <a:r>
              <a:rPr lang="en-US" dirty="0"/>
              <a:t>Examples of Engagement Activities</a:t>
            </a:r>
          </a:p>
        </p:txBody>
      </p:sp>
      <p:sp>
        <p:nvSpPr>
          <p:cNvPr id="3" name="Content Placeholder 2">
            <a:extLst>
              <a:ext uri="{FF2B5EF4-FFF2-40B4-BE49-F238E27FC236}">
                <a16:creationId xmlns:a16="http://schemas.microsoft.com/office/drawing/2014/main" id="{C958E888-B384-4D47-A9F6-0DBAA68A9356}"/>
              </a:ext>
            </a:extLst>
          </p:cNvPr>
          <p:cNvSpPr>
            <a:spLocks noGrp="1"/>
          </p:cNvSpPr>
          <p:nvPr>
            <p:ph idx="1"/>
          </p:nvPr>
        </p:nvSpPr>
        <p:spPr/>
        <p:txBody>
          <a:bodyPr/>
          <a:lstStyle/>
          <a:p>
            <a:r>
              <a:rPr lang="en-US" dirty="0"/>
              <a:t>District/School Accountability Committees</a:t>
            </a:r>
          </a:p>
          <a:p>
            <a:r>
              <a:rPr lang="en-US" dirty="0"/>
              <a:t>Home Visit Programs</a:t>
            </a:r>
          </a:p>
          <a:p>
            <a:r>
              <a:rPr lang="en-US" dirty="0"/>
              <a:t>Whole Child Supports-Financial Literacy for Parents, ESL For Parents</a:t>
            </a:r>
          </a:p>
          <a:p>
            <a:r>
              <a:rPr lang="en-US" dirty="0"/>
              <a:t>Math/Literacy Nights </a:t>
            </a:r>
          </a:p>
          <a:p>
            <a:r>
              <a:rPr lang="en-US" dirty="0"/>
              <a:t>Liaisons</a:t>
            </a:r>
          </a:p>
          <a:p>
            <a:r>
              <a:rPr lang="en-US" dirty="0"/>
              <a:t>Surveys</a:t>
            </a:r>
          </a:p>
          <a:p>
            <a:r>
              <a:rPr lang="en-US" dirty="0"/>
              <a:t>Diversify communication modalities</a:t>
            </a:r>
          </a:p>
        </p:txBody>
      </p:sp>
      <p:sp>
        <p:nvSpPr>
          <p:cNvPr id="4" name="Slide Number Placeholder 3">
            <a:extLst>
              <a:ext uri="{FF2B5EF4-FFF2-40B4-BE49-F238E27FC236}">
                <a16:creationId xmlns:a16="http://schemas.microsoft.com/office/drawing/2014/main" id="{FD7BA242-8705-462B-8A69-9890567CA86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40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0CE8-295B-4C64-8D60-ED050F428B39}"/>
              </a:ext>
            </a:extLst>
          </p:cNvPr>
          <p:cNvSpPr>
            <a:spLocks noGrp="1"/>
          </p:cNvSpPr>
          <p:nvPr>
            <p:ph type="title"/>
          </p:nvPr>
        </p:nvSpPr>
        <p:spPr/>
        <p:txBody>
          <a:bodyPr/>
          <a:lstStyle/>
          <a:p>
            <a:r>
              <a:rPr lang="en-US" dirty="0"/>
              <a:t>U.S Department of Education Defines Meaningful Engagement</a:t>
            </a:r>
          </a:p>
        </p:txBody>
      </p:sp>
      <p:sp>
        <p:nvSpPr>
          <p:cNvPr id="3" name="Content Placeholder 2">
            <a:extLst>
              <a:ext uri="{FF2B5EF4-FFF2-40B4-BE49-F238E27FC236}">
                <a16:creationId xmlns:a16="http://schemas.microsoft.com/office/drawing/2014/main" id="{C958E888-B384-4D47-A9F6-0DBAA68A9356}"/>
              </a:ext>
            </a:extLst>
          </p:cNvPr>
          <p:cNvSpPr>
            <a:spLocks noGrp="1"/>
          </p:cNvSpPr>
          <p:nvPr>
            <p:ph idx="1"/>
          </p:nvPr>
        </p:nvSpPr>
        <p:spPr/>
        <p:txBody>
          <a:bodyPr/>
          <a:lstStyle/>
          <a:p>
            <a:r>
              <a:rPr lang="en-US" dirty="0"/>
              <a:t>Stakeholder engagement is a core element of the State and LEA planning process for the use of ARP ESSER funds. The Interim Final Rule (IFR) and the ARP ESSER State Plan template include a specific list of stakeholders with which an SEA or LEA must consult. We believe that it is important that each LEA ensures that consultation is </a:t>
            </a:r>
            <a:r>
              <a:rPr lang="en-US" b="1" dirty="0"/>
              <a:t>broad and represents the diversity of the community within the district.</a:t>
            </a:r>
            <a:r>
              <a:rPr lang="en-US" dirty="0"/>
              <a:t> </a:t>
            </a:r>
          </a:p>
          <a:p>
            <a:r>
              <a:rPr lang="en-US" dirty="0"/>
              <a:t>Stakeholder consultation is essential and we look forward to identifying local practices and sharing across Colorado to amplify best practices on LEAs and schools are engaging the diverse communities that they serve.</a:t>
            </a:r>
          </a:p>
        </p:txBody>
      </p:sp>
      <p:sp>
        <p:nvSpPr>
          <p:cNvPr id="4" name="Slide Number Placeholder 3">
            <a:extLst>
              <a:ext uri="{FF2B5EF4-FFF2-40B4-BE49-F238E27FC236}">
                <a16:creationId xmlns:a16="http://schemas.microsoft.com/office/drawing/2014/main" id="{FD7BA242-8705-462B-8A69-9890567CA867}"/>
              </a:ext>
            </a:extLst>
          </p:cNvPr>
          <p:cNvSpPr>
            <a:spLocks noGrp="1"/>
          </p:cNvSpPr>
          <p:nvPr>
            <p:ph type="sldNum" sz="quarter" idx="12"/>
          </p:nvPr>
        </p:nvSpPr>
        <p:spPr>
          <a:xfrm>
            <a:off x="332872" y="6356350"/>
            <a:ext cx="226965" cy="365125"/>
          </a:xfrm>
        </p:spPr>
        <p:txBody>
          <a:bodyPr/>
          <a:lstStyle/>
          <a:p>
            <a:fld id="{C479D5F6-EDCB-402A-AC08-4943A1820E8F}" type="slidenum">
              <a:rPr lang="en-US" smtClean="0"/>
              <a:pPr/>
              <a:t>12</a:t>
            </a:fld>
            <a:endParaRPr lang="en-US" dirty="0"/>
          </a:p>
        </p:txBody>
      </p:sp>
      <p:sp>
        <p:nvSpPr>
          <p:cNvPr id="6" name="Slide Number Placeholder 3">
            <a:extLst>
              <a:ext uri="{FF2B5EF4-FFF2-40B4-BE49-F238E27FC236}">
                <a16:creationId xmlns:a16="http://schemas.microsoft.com/office/drawing/2014/main" id="{084B792F-7B1F-4101-AA30-1576EACF54B3}"/>
              </a:ext>
            </a:extLst>
          </p:cNvPr>
          <p:cNvSpPr txBox="1">
            <a:spLocks/>
          </p:cNvSpPr>
          <p:nvPr/>
        </p:nvSpPr>
        <p:spPr>
          <a:xfrm>
            <a:off x="698879" y="6470261"/>
            <a:ext cx="993802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American Rescue Plan Elementary and Secondary School Emergency Relief Fund State Plan Requirements: U.S. Department of Education May 6, 2021 https://oese.ed.gov/files/2021/05/ARP-ESSER-Plan-Office-Hours-5.6.21.pdf</a:t>
            </a:r>
          </a:p>
          <a:p>
            <a:endParaRPr lang="en-US" dirty="0"/>
          </a:p>
        </p:txBody>
      </p:sp>
    </p:spTree>
    <p:extLst>
      <p:ext uri="{BB962C8B-B14F-4D97-AF65-F5344CB8AC3E}">
        <p14:creationId xmlns:p14="http://schemas.microsoft.com/office/powerpoint/2010/main" val="138711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0CE8-295B-4C64-8D60-ED050F428B39}"/>
              </a:ext>
            </a:extLst>
          </p:cNvPr>
          <p:cNvSpPr>
            <a:spLocks noGrp="1"/>
          </p:cNvSpPr>
          <p:nvPr>
            <p:ph type="title"/>
          </p:nvPr>
        </p:nvSpPr>
        <p:spPr/>
        <p:txBody>
          <a:bodyPr/>
          <a:lstStyle/>
          <a:p>
            <a:r>
              <a:rPr lang="en-US"/>
              <a:t>Why Family, School and Community Engagement?</a:t>
            </a:r>
            <a:endParaRPr lang="en-US" dirty="0"/>
          </a:p>
        </p:txBody>
      </p:sp>
      <p:sp>
        <p:nvSpPr>
          <p:cNvPr id="3" name="Content Placeholder 2">
            <a:extLst>
              <a:ext uri="{FF2B5EF4-FFF2-40B4-BE49-F238E27FC236}">
                <a16:creationId xmlns:a16="http://schemas.microsoft.com/office/drawing/2014/main" id="{C958E888-B384-4D47-A9F6-0DBAA68A9356}"/>
              </a:ext>
            </a:extLst>
          </p:cNvPr>
          <p:cNvSpPr>
            <a:spLocks noGrp="1"/>
          </p:cNvSpPr>
          <p:nvPr>
            <p:ph idx="1"/>
          </p:nvPr>
        </p:nvSpPr>
        <p:spPr>
          <a:xfrm>
            <a:off x="332873" y="1554356"/>
            <a:ext cx="10515600" cy="4351338"/>
          </a:xfrm>
        </p:spPr>
        <p:txBody>
          <a:bodyPr/>
          <a:lstStyle/>
          <a:p>
            <a:r>
              <a:rPr lang="en-US" dirty="0"/>
              <a:t>Family, school, community partnerships has been proven to have positive outcomes on</a:t>
            </a:r>
          </a:p>
          <a:p>
            <a:pPr lvl="1"/>
            <a:r>
              <a:rPr lang="en-US" dirty="0"/>
              <a:t>School readiness</a:t>
            </a:r>
          </a:p>
          <a:p>
            <a:pPr lvl="1"/>
            <a:r>
              <a:rPr lang="en-US" dirty="0"/>
              <a:t>Improve language development</a:t>
            </a:r>
          </a:p>
          <a:p>
            <a:pPr lvl="1"/>
            <a:r>
              <a:rPr lang="en-US" dirty="0"/>
              <a:t>Literacy &amp; Math achievement</a:t>
            </a:r>
          </a:p>
          <a:p>
            <a:pPr lvl="1"/>
            <a:r>
              <a:rPr lang="en-US" dirty="0"/>
              <a:t>Social-emotional skills as well as</a:t>
            </a:r>
          </a:p>
          <a:p>
            <a:pPr lvl="1"/>
            <a:r>
              <a:rPr lang="en-US" dirty="0"/>
              <a:t>High School graduation rates</a:t>
            </a:r>
          </a:p>
          <a:p>
            <a:pPr lvl="1"/>
            <a:r>
              <a:rPr lang="en-US" dirty="0"/>
              <a:t>Increased attendance/Decrease in habitual truancy </a:t>
            </a:r>
          </a:p>
          <a:p>
            <a:pPr marL="0" indent="0">
              <a:buNone/>
            </a:pPr>
            <a:endParaRPr lang="en-US" dirty="0"/>
          </a:p>
        </p:txBody>
      </p:sp>
      <p:sp>
        <p:nvSpPr>
          <p:cNvPr id="4" name="Slide Number Placeholder 3">
            <a:extLst>
              <a:ext uri="{FF2B5EF4-FFF2-40B4-BE49-F238E27FC236}">
                <a16:creationId xmlns:a16="http://schemas.microsoft.com/office/drawing/2014/main" id="{FD7BA242-8705-462B-8A69-9890567CA867}"/>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86602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ve roles families play to accelerate student learning."/>
          <p:cNvPicPr>
            <a:picLocks noChangeAspect="1"/>
          </p:cNvPicPr>
          <p:nvPr/>
        </p:nvPicPr>
        <p:blipFill rotWithShape="1">
          <a:blip r:embed="rId3" cstate="print">
            <a:extLst>
              <a:ext uri="{28A0092B-C50C-407E-A947-70E740481C1C}">
                <a14:useLocalDpi xmlns:a14="http://schemas.microsoft.com/office/drawing/2010/main" val="0"/>
              </a:ext>
            </a:extLst>
          </a:blip>
          <a:srcRect b="10875"/>
          <a:stretch/>
        </p:blipFill>
        <p:spPr>
          <a:xfrm>
            <a:off x="1460583" y="0"/>
            <a:ext cx="9270820" cy="685800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Title 2">
            <a:extLst>
              <a:ext uri="{FF2B5EF4-FFF2-40B4-BE49-F238E27FC236}">
                <a16:creationId xmlns:a16="http://schemas.microsoft.com/office/drawing/2014/main" id="{61889E82-FFD4-4FBF-A3CF-51FB808BDC77}"/>
              </a:ext>
            </a:extLst>
          </p:cNvPr>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41361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C183D7F6-B498-43B3-948B-1728B52AA6E4}">
                <adec:decorative xmlns:adec="http://schemas.microsoft.com/office/drawing/2017/decorative" val="1"/>
              </a:ext>
            </a:extLst>
          </p:cNvPr>
          <p:cNvSpPr/>
          <p:nvPr/>
        </p:nvSpPr>
        <p:spPr>
          <a:xfrm>
            <a:off x="2775606" y="3162636"/>
            <a:ext cx="6553200" cy="457200"/>
          </a:xfrm>
          <a:prstGeom prst="rightArrow">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fontAlgn="auto" hangingPunct="0">
              <a:spcBef>
                <a:spcPts val="0"/>
              </a:spcBef>
              <a:spcAft>
                <a:spcPts val="0"/>
              </a:spcAft>
              <a:defRPr/>
            </a:pPr>
            <a:endParaRPr lang="en-US" dirty="0">
              <a:solidFill>
                <a:prstClr val="white"/>
              </a:solidFill>
              <a:latin typeface="Calibri"/>
            </a:endParaRPr>
          </a:p>
        </p:txBody>
      </p:sp>
      <p:sp>
        <p:nvSpPr>
          <p:cNvPr id="11" name="TextBox 9"/>
          <p:cNvSpPr txBox="1"/>
          <p:nvPr/>
        </p:nvSpPr>
        <p:spPr>
          <a:xfrm>
            <a:off x="1789563" y="2001406"/>
            <a:ext cx="1469226"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MS UI Gothic" panose="020B0600070205080204" pitchFamily="34" charset="-128"/>
              </a:rPr>
              <a:t>Celebrations</a:t>
            </a:r>
          </a:p>
        </p:txBody>
      </p:sp>
      <p:sp>
        <p:nvSpPr>
          <p:cNvPr id="12" name="TextBox 10"/>
          <p:cNvSpPr txBox="1"/>
          <p:nvPr/>
        </p:nvSpPr>
        <p:spPr>
          <a:xfrm>
            <a:off x="3180060" y="2604210"/>
            <a:ext cx="1776573"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Parent resource rooms</a:t>
            </a:r>
          </a:p>
        </p:txBody>
      </p:sp>
      <p:sp>
        <p:nvSpPr>
          <p:cNvPr id="13" name="TextBox 11"/>
          <p:cNvSpPr txBox="1"/>
          <p:nvPr/>
        </p:nvSpPr>
        <p:spPr>
          <a:xfrm>
            <a:off x="4941853" y="1770791"/>
            <a:ext cx="1209319" cy="738664"/>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Parent training events</a:t>
            </a:r>
          </a:p>
        </p:txBody>
      </p:sp>
      <p:sp>
        <p:nvSpPr>
          <p:cNvPr id="14" name="TextBox 12"/>
          <p:cNvSpPr txBox="1"/>
          <p:nvPr/>
        </p:nvSpPr>
        <p:spPr>
          <a:xfrm>
            <a:off x="3044954" y="1891053"/>
            <a:ext cx="2068175"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Family help on administrative tasks</a:t>
            </a:r>
          </a:p>
        </p:txBody>
      </p:sp>
      <p:sp>
        <p:nvSpPr>
          <p:cNvPr id="15" name="TextBox 13"/>
          <p:cNvSpPr txBox="1"/>
          <p:nvPr/>
        </p:nvSpPr>
        <p:spPr>
          <a:xfrm>
            <a:off x="6134618" y="4347589"/>
            <a:ext cx="1206063" cy="323165"/>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Data sharing</a:t>
            </a:r>
          </a:p>
        </p:txBody>
      </p:sp>
      <p:sp>
        <p:nvSpPr>
          <p:cNvPr id="16" name="TextBox 14"/>
          <p:cNvSpPr txBox="1"/>
          <p:nvPr/>
        </p:nvSpPr>
        <p:spPr>
          <a:xfrm>
            <a:off x="7643594" y="3646111"/>
            <a:ext cx="1770264" cy="323165"/>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Home visits</a:t>
            </a:r>
          </a:p>
        </p:txBody>
      </p:sp>
      <p:sp>
        <p:nvSpPr>
          <p:cNvPr id="17" name="TextBox 15"/>
          <p:cNvSpPr txBox="1"/>
          <p:nvPr/>
        </p:nvSpPr>
        <p:spPr>
          <a:xfrm>
            <a:off x="7801428" y="1885014"/>
            <a:ext cx="1571170"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Relationship building</a:t>
            </a:r>
          </a:p>
        </p:txBody>
      </p:sp>
      <p:sp>
        <p:nvSpPr>
          <p:cNvPr id="18" name="TextBox 16"/>
          <p:cNvSpPr txBox="1"/>
          <p:nvPr/>
        </p:nvSpPr>
        <p:spPr>
          <a:xfrm>
            <a:off x="7671802" y="4158511"/>
            <a:ext cx="1543415"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Ongoing communications</a:t>
            </a:r>
          </a:p>
        </p:txBody>
      </p:sp>
      <p:sp>
        <p:nvSpPr>
          <p:cNvPr id="19" name="TextBox 17"/>
          <p:cNvSpPr txBox="1"/>
          <p:nvPr/>
        </p:nvSpPr>
        <p:spPr>
          <a:xfrm>
            <a:off x="4945265" y="2587942"/>
            <a:ext cx="1085757"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Back to school night</a:t>
            </a:r>
          </a:p>
        </p:txBody>
      </p:sp>
      <p:sp>
        <p:nvSpPr>
          <p:cNvPr id="20" name="TextBox 18"/>
          <p:cNvSpPr txBox="1"/>
          <p:nvPr/>
        </p:nvSpPr>
        <p:spPr>
          <a:xfrm>
            <a:off x="4923511" y="3772137"/>
            <a:ext cx="1128697"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Interactive homework</a:t>
            </a:r>
          </a:p>
        </p:txBody>
      </p:sp>
      <p:sp>
        <p:nvSpPr>
          <p:cNvPr id="21" name="TextBox 19"/>
          <p:cNvSpPr txBox="1"/>
          <p:nvPr/>
        </p:nvSpPr>
        <p:spPr>
          <a:xfrm>
            <a:off x="3199445" y="4441979"/>
            <a:ext cx="1808428"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Generic school newsletters</a:t>
            </a:r>
          </a:p>
        </p:txBody>
      </p:sp>
      <p:sp>
        <p:nvSpPr>
          <p:cNvPr id="22" name="TextBox 20"/>
          <p:cNvSpPr txBox="1"/>
          <p:nvPr/>
        </p:nvSpPr>
        <p:spPr>
          <a:xfrm>
            <a:off x="1882765" y="2628445"/>
            <a:ext cx="1297295"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Fundraisers</a:t>
            </a:r>
          </a:p>
        </p:txBody>
      </p:sp>
      <p:sp>
        <p:nvSpPr>
          <p:cNvPr id="23" name="TextBox 21"/>
          <p:cNvSpPr txBox="1"/>
          <p:nvPr/>
        </p:nvSpPr>
        <p:spPr>
          <a:xfrm>
            <a:off x="6180407" y="1717654"/>
            <a:ext cx="1491394"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Goal-setting talks</a:t>
            </a:r>
          </a:p>
        </p:txBody>
      </p:sp>
      <p:sp>
        <p:nvSpPr>
          <p:cNvPr id="24" name="TextBox 22"/>
          <p:cNvSpPr txBox="1"/>
          <p:nvPr/>
        </p:nvSpPr>
        <p:spPr>
          <a:xfrm>
            <a:off x="1692063" y="4343460"/>
            <a:ext cx="1487996"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Performances &amp; showcases</a:t>
            </a:r>
          </a:p>
        </p:txBody>
      </p:sp>
      <p:sp>
        <p:nvSpPr>
          <p:cNvPr id="25" name="TextBox 23"/>
          <p:cNvSpPr txBox="1"/>
          <p:nvPr/>
        </p:nvSpPr>
        <p:spPr>
          <a:xfrm>
            <a:off x="1890992" y="3926557"/>
            <a:ext cx="1061370"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Potlucks</a:t>
            </a:r>
          </a:p>
        </p:txBody>
      </p:sp>
      <p:sp>
        <p:nvSpPr>
          <p:cNvPr id="26" name="TextBox 24"/>
          <p:cNvSpPr txBox="1"/>
          <p:nvPr/>
        </p:nvSpPr>
        <p:spPr>
          <a:xfrm>
            <a:off x="3158740" y="3733319"/>
            <a:ext cx="1764618"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400" dirty="0">
                <a:solidFill>
                  <a:prstClr val="black"/>
                </a:solidFill>
                <a:latin typeface="Calibri"/>
                <a:ea typeface="ＭＳ Ｐゴシック" pitchFamily="-128" charset="-128"/>
              </a:rPr>
              <a:t>Family support services</a:t>
            </a:r>
          </a:p>
        </p:txBody>
      </p:sp>
      <p:sp>
        <p:nvSpPr>
          <p:cNvPr id="27" name="TextBox 25"/>
          <p:cNvSpPr txBox="1"/>
          <p:nvPr/>
        </p:nvSpPr>
        <p:spPr>
          <a:xfrm>
            <a:off x="6165117" y="2428786"/>
            <a:ext cx="1440756" cy="78483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Regular, personalized communication</a:t>
            </a:r>
          </a:p>
        </p:txBody>
      </p:sp>
      <p:sp>
        <p:nvSpPr>
          <p:cNvPr id="28" name="TextBox 26"/>
          <p:cNvSpPr txBox="1"/>
          <p:nvPr/>
        </p:nvSpPr>
        <p:spPr>
          <a:xfrm>
            <a:off x="6107083" y="3704863"/>
            <a:ext cx="1592993"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Positive phone calls home</a:t>
            </a:r>
          </a:p>
        </p:txBody>
      </p:sp>
      <p:sp>
        <p:nvSpPr>
          <p:cNvPr id="29" name="TextBox 27"/>
          <p:cNvSpPr txBox="1"/>
          <p:nvPr/>
        </p:nvSpPr>
        <p:spPr>
          <a:xfrm>
            <a:off x="6835688" y="4707391"/>
            <a:ext cx="1597907" cy="78483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Modeling of learning support strategies</a:t>
            </a:r>
          </a:p>
        </p:txBody>
      </p:sp>
      <p:pic>
        <p:nvPicPr>
          <p:cNvPr id="31" name="Picture 3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350" y="2439014"/>
            <a:ext cx="954907" cy="1487543"/>
          </a:xfrm>
          <a:prstGeom prst="rect">
            <a:avLst/>
          </a:prstGeom>
        </p:spPr>
      </p:pic>
      <p:sp>
        <p:nvSpPr>
          <p:cNvPr id="32" name="TextBox 32"/>
          <p:cNvSpPr txBox="1"/>
          <p:nvPr/>
        </p:nvSpPr>
        <p:spPr>
          <a:xfrm>
            <a:off x="7548983" y="2587942"/>
            <a:ext cx="1740766"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defTabSz="457178" eaLnBrk="0" hangingPunct="0">
              <a:defRPr/>
            </a:pPr>
            <a:r>
              <a:rPr lang="en-US" sz="1500" b="1" dirty="0">
                <a:solidFill>
                  <a:prstClr val="black"/>
                </a:solidFill>
                <a:latin typeface="Calibri"/>
                <a:ea typeface="ＭＳ Ｐゴシック" pitchFamily="-128" charset="-128"/>
              </a:rPr>
              <a:t>Academic partnering</a:t>
            </a:r>
          </a:p>
        </p:txBody>
      </p:sp>
      <p:pic>
        <p:nvPicPr>
          <p:cNvPr id="4" name="Graphic 3" descr="Schoolhouse">
            <a:extLst>
              <a:ext uri="{FF2B5EF4-FFF2-40B4-BE49-F238E27FC236}">
                <a16:creationId xmlns:a16="http://schemas.microsoft.com/office/drawing/2014/main" id="{DD6EAFF9-99BA-43F9-AAF5-5F922BFD0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7603" y="2897244"/>
            <a:ext cx="914400" cy="914400"/>
          </a:xfrm>
          <a:prstGeom prst="rect">
            <a:avLst/>
          </a:prstGeom>
        </p:spPr>
      </p:pic>
      <p:sp>
        <p:nvSpPr>
          <p:cNvPr id="5" name="Title 4">
            <a:extLst>
              <a:ext uri="{FF2B5EF4-FFF2-40B4-BE49-F238E27FC236}">
                <a16:creationId xmlns:a16="http://schemas.microsoft.com/office/drawing/2014/main" id="{CAE9079B-18D5-4CD8-895F-C902434B8B99}"/>
              </a:ext>
            </a:extLst>
          </p:cNvPr>
          <p:cNvSpPr>
            <a:spLocks noGrp="1"/>
          </p:cNvSpPr>
          <p:nvPr>
            <p:ph type="title"/>
          </p:nvPr>
        </p:nvSpPr>
        <p:spPr>
          <a:xfrm>
            <a:off x="443565" y="205176"/>
            <a:ext cx="8065168" cy="898524"/>
          </a:xfrm>
        </p:spPr>
        <p:txBody>
          <a:bodyPr>
            <a:normAutofit/>
          </a:bodyPr>
          <a:lstStyle/>
          <a:p>
            <a:r>
              <a:rPr lang="en-US" dirty="0"/>
              <a:t>Continuum of High Impact FSCP Strategies</a:t>
            </a:r>
            <a:br>
              <a:rPr lang="en-US" dirty="0"/>
            </a:br>
            <a:endParaRPr lang="en-US" dirty="0"/>
          </a:p>
        </p:txBody>
      </p:sp>
    </p:spTree>
    <p:extLst>
      <p:ext uri="{BB962C8B-B14F-4D97-AF65-F5344CB8AC3E}">
        <p14:creationId xmlns:p14="http://schemas.microsoft.com/office/powerpoint/2010/main" val="39455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5E56-C959-46CA-894D-051AEF7D4D91}"/>
              </a:ext>
            </a:extLst>
          </p:cNvPr>
          <p:cNvSpPr>
            <a:spLocks noGrp="1"/>
          </p:cNvSpPr>
          <p:nvPr>
            <p:ph type="title"/>
          </p:nvPr>
        </p:nvSpPr>
        <p:spPr/>
        <p:txBody>
          <a:bodyPr/>
          <a:lstStyle/>
          <a:p>
            <a:r>
              <a:rPr lang="en-US" dirty="0"/>
              <a:t>FSCP Research Review</a:t>
            </a:r>
          </a:p>
        </p:txBody>
      </p:sp>
      <p:sp>
        <p:nvSpPr>
          <p:cNvPr id="4" name="Slide Number Placeholder 3">
            <a:extLst>
              <a:ext uri="{FF2B5EF4-FFF2-40B4-BE49-F238E27FC236}">
                <a16:creationId xmlns:a16="http://schemas.microsoft.com/office/drawing/2014/main" id="{D804199F-1C4C-40C5-BB09-607F1788110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graphicFrame>
        <p:nvGraphicFramePr>
          <p:cNvPr id="5" name="Table 6">
            <a:extLst>
              <a:ext uri="{FF2B5EF4-FFF2-40B4-BE49-F238E27FC236}">
                <a16:creationId xmlns:a16="http://schemas.microsoft.com/office/drawing/2014/main" id="{7DF199BC-1430-490F-93D0-ECBED5466138}"/>
              </a:ext>
            </a:extLst>
          </p:cNvPr>
          <p:cNvGraphicFramePr>
            <a:graphicFrameLocks noGrp="1"/>
          </p:cNvGraphicFramePr>
          <p:nvPr>
            <p:ph idx="1"/>
          </p:nvPr>
        </p:nvGraphicFramePr>
        <p:xfrm>
          <a:off x="1415331" y="1431667"/>
          <a:ext cx="8786190" cy="5204129"/>
        </p:xfrm>
        <a:graphic>
          <a:graphicData uri="http://schemas.openxmlformats.org/drawingml/2006/table">
            <a:tbl>
              <a:tblPr firstRow="1" bandRow="1">
                <a:tableStyleId>{5C22544A-7EE6-4342-B048-85BDC9FD1C3A}</a:tableStyleId>
              </a:tblPr>
              <a:tblGrid>
                <a:gridCol w="1757238">
                  <a:extLst>
                    <a:ext uri="{9D8B030D-6E8A-4147-A177-3AD203B41FA5}">
                      <a16:colId xmlns:a16="http://schemas.microsoft.com/office/drawing/2014/main" val="20000"/>
                    </a:ext>
                  </a:extLst>
                </a:gridCol>
                <a:gridCol w="1757238">
                  <a:extLst>
                    <a:ext uri="{9D8B030D-6E8A-4147-A177-3AD203B41FA5}">
                      <a16:colId xmlns:a16="http://schemas.microsoft.com/office/drawing/2014/main" val="20001"/>
                    </a:ext>
                  </a:extLst>
                </a:gridCol>
                <a:gridCol w="1757238">
                  <a:extLst>
                    <a:ext uri="{9D8B030D-6E8A-4147-A177-3AD203B41FA5}">
                      <a16:colId xmlns:a16="http://schemas.microsoft.com/office/drawing/2014/main" val="20002"/>
                    </a:ext>
                  </a:extLst>
                </a:gridCol>
                <a:gridCol w="1757238">
                  <a:extLst>
                    <a:ext uri="{9D8B030D-6E8A-4147-A177-3AD203B41FA5}">
                      <a16:colId xmlns:a16="http://schemas.microsoft.com/office/drawing/2014/main" val="20003"/>
                    </a:ext>
                  </a:extLst>
                </a:gridCol>
                <a:gridCol w="1757238">
                  <a:extLst>
                    <a:ext uri="{9D8B030D-6E8A-4147-A177-3AD203B41FA5}">
                      <a16:colId xmlns:a16="http://schemas.microsoft.com/office/drawing/2014/main" val="20004"/>
                    </a:ext>
                  </a:extLst>
                </a:gridCol>
              </a:tblGrid>
              <a:tr h="1714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Anne Henderson &amp; Karen Mapp</a:t>
                      </a:r>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Nancy Hill &amp; Diana Tyson</a:t>
                      </a:r>
                    </a:p>
                    <a:p>
                      <a:endParaRPr lang="en-US" sz="1600" dirty="0"/>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William </a:t>
                      </a:r>
                      <a:r>
                        <a:rPr lang="en-US" sz="1600" dirty="0" err="1"/>
                        <a:t>Jeynes</a:t>
                      </a:r>
                      <a:endParaRPr lang="en-US" sz="1600" dirty="0"/>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Patricia B. </a:t>
                      </a:r>
                      <a:r>
                        <a:rPr kumimoji="0" lang="en-US" sz="1600" b="1" i="0" u="none" strike="noStrike" kern="1200" cap="none" spc="0" normalizeH="0" baseline="0" noProof="0" dirty="0" err="1">
                          <a:ln>
                            <a:noFill/>
                          </a:ln>
                          <a:solidFill>
                            <a:prstClr val="white"/>
                          </a:solidFill>
                          <a:effectLst/>
                          <a:uLnTx/>
                          <a:uFillTx/>
                          <a:latin typeface="+mn-lt"/>
                          <a:ea typeface="+mn-ea"/>
                          <a:cs typeface="+mn-cs"/>
                        </a:rPr>
                        <a:t>López</a:t>
                      </a:r>
                      <a:r>
                        <a:rPr kumimoji="0" lang="en-US" sz="1600" b="1" i="0" u="none" strike="noStrike" kern="1200" cap="none" spc="0" normalizeH="0" baseline="0" noProof="0" dirty="0">
                          <a:ln>
                            <a:noFill/>
                          </a:ln>
                          <a:solidFill>
                            <a:prstClr val="white"/>
                          </a:solidFill>
                          <a:effectLst/>
                          <a:uLnTx/>
                          <a:uFillTx/>
                          <a:latin typeface="+mn-lt"/>
                          <a:ea typeface="+mn-ea"/>
                          <a:cs typeface="+mn-cs"/>
                        </a:rPr>
                        <a:t>, Rebecca A. Alexander, Sera J. Hernandez</a:t>
                      </a:r>
                      <a:endParaRPr lang="en-US" sz="1600" dirty="0"/>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Tyler Smith &amp; Susan Sheridan </a:t>
                      </a:r>
                    </a:p>
                    <a:p>
                      <a:endParaRPr lang="en-US" sz="1600" dirty="0"/>
                    </a:p>
                  </a:txBody>
                  <a:tcPr marL="91441" marR="91441" marT="45730" marB="45730"/>
                </a:tc>
                <a:extLst>
                  <a:ext uri="{0D108BD9-81ED-4DB2-BD59-A6C34878D82A}">
                    <a16:rowId xmlns:a16="http://schemas.microsoft.com/office/drawing/2014/main" val="10000"/>
                  </a:ext>
                </a:extLst>
              </a:tr>
              <a:tr h="34898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mn-ea"/>
                          <a:cs typeface="+mn-cs"/>
                        </a:rPr>
                        <a:t>A New Wave of Evidence: The Impact of School, Family, and Community Connections on Student Achievement</a:t>
                      </a:r>
                      <a:r>
                        <a:rPr lang="en-US" sz="1600" b="0" i="0" kern="1200" dirty="0">
                          <a:solidFill>
                            <a:schemeClr val="dk1"/>
                          </a:solidFill>
                          <a:effectLst/>
                          <a:latin typeface="+mn-lt"/>
                          <a:ea typeface="+mn-ea"/>
                          <a:cs typeface="+mn-cs"/>
                        </a:rPr>
                        <a:t>. (2002)</a:t>
                      </a:r>
                      <a:endParaRPr lang="en-US" sz="1600" b="0" dirty="0"/>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“Parental Involvement in Middle School: A Meta-Analytic Assessment of the Strategies That Promote Achievement”</a:t>
                      </a:r>
                    </a:p>
                    <a:p>
                      <a:r>
                        <a:rPr lang="en-US" sz="1600" i="1" dirty="0"/>
                        <a:t>Developmental Psychology</a:t>
                      </a:r>
                      <a:r>
                        <a:rPr lang="en-US" sz="1600" dirty="0"/>
                        <a:t> (2009)</a:t>
                      </a:r>
                    </a:p>
                    <a:p>
                      <a:endParaRPr lang="en-US" sz="1600" dirty="0"/>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1" u="none" kern="1200" dirty="0">
                          <a:solidFill>
                            <a:schemeClr val="tx1"/>
                          </a:solidFill>
                          <a:effectLst/>
                          <a:latin typeface="+mn-lt"/>
                          <a:ea typeface="+mn-ea"/>
                          <a:cs typeface="+mn-cs"/>
                        </a:rPr>
                        <a:t>Parental Involvement and Academic Success </a:t>
                      </a:r>
                      <a:r>
                        <a:rPr lang="en-US" sz="1600" b="0" i="0" u="none" kern="1200" dirty="0">
                          <a:solidFill>
                            <a:schemeClr val="tx1"/>
                          </a:solidFill>
                          <a:effectLst/>
                          <a:latin typeface="+mn-lt"/>
                          <a:ea typeface="+mn-ea"/>
                          <a:cs typeface="+mn-cs"/>
                        </a:rPr>
                        <a:t>(2010) Also see 2003; 2005; 2007, 2012; 2017</a:t>
                      </a:r>
                      <a:endParaRPr lang="en-US" sz="1600" u="none"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marL="91441" marR="91441" marT="45730" marB="45730"/>
                </a:tc>
                <a:tc>
                  <a:txBody>
                    <a:bodyPr/>
                    <a:lstStyle/>
                    <a:p>
                      <a:r>
                        <a:rPr lang="en-US" sz="1600" i="0" dirty="0"/>
                        <a:t>“Equity Issues in Parental and Community Involvement in Schools: What Teacher Educators Need to Know.” </a:t>
                      </a:r>
                      <a:r>
                        <a:rPr lang="en-US" sz="1600" i="1" dirty="0"/>
                        <a:t>Review of Research in Education</a:t>
                      </a:r>
                    </a:p>
                    <a:p>
                      <a:r>
                        <a:rPr lang="en-US" sz="1600" dirty="0"/>
                        <a:t>(2013)</a:t>
                      </a:r>
                    </a:p>
                  </a:txBody>
                  <a:tcPr marL="91441" marR="91441" marT="45730" marB="457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u="none" dirty="0">
                          <a:solidFill>
                            <a:schemeClr val="tx1"/>
                          </a:solidFill>
                        </a:rPr>
                        <a:t> </a:t>
                      </a:r>
                      <a:r>
                        <a:rPr kumimoji="0" lang="en-US" sz="1600" b="0" i="0" u="none" strike="noStrike" kern="1200" cap="none" spc="0" normalizeH="0" baseline="0" noProof="0" dirty="0">
                          <a:ln>
                            <a:noFill/>
                          </a:ln>
                          <a:solidFill>
                            <a:prstClr val="black"/>
                          </a:solidFill>
                          <a:effectLst/>
                          <a:uLnTx/>
                          <a:uFillTx/>
                          <a:latin typeface="+mn-lt"/>
                          <a:ea typeface="+mn-ea"/>
                          <a:cs typeface="+mn-cs"/>
                        </a:rPr>
                        <a:t>“The Effects of Teacher Training on Teachers’ Family-Engagement Practices, Attitudes, and 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mn-lt"/>
                          <a:ea typeface="+mn-ea"/>
                          <a:cs typeface="+mn-cs"/>
                        </a:rPr>
                        <a:t>Journal of Educational and Psychological Consultation (2019)</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91441" marR="91441" marT="45730" marB="4573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389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latin typeface="+mj-lt"/>
              </a:rPr>
              <a:t>Leveraging Funds to Support Engagement Activities</a:t>
            </a:r>
          </a:p>
        </p:txBody>
      </p:sp>
      <p:sp>
        <p:nvSpPr>
          <p:cNvPr id="3" name="Slide Number Placeholder 2"/>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538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DDA8C2-48F5-48EE-BEB3-EB39B54316E6}"/>
              </a:ext>
            </a:extLst>
          </p:cNvPr>
          <p:cNvSpPr>
            <a:spLocks noGrp="1"/>
          </p:cNvSpPr>
          <p:nvPr>
            <p:ph type="title"/>
          </p:nvPr>
        </p:nvSpPr>
        <p:spPr>
          <a:xfrm>
            <a:off x="524741" y="620392"/>
            <a:ext cx="3808268" cy="5504688"/>
          </a:xfrm>
        </p:spPr>
        <p:txBody>
          <a:bodyPr>
            <a:normAutofit/>
          </a:bodyPr>
          <a:lstStyle/>
          <a:p>
            <a:r>
              <a:rPr lang="en-US" sz="4700" dirty="0"/>
              <a:t>Considerations in Leveraging Funding Sources to support FSCP</a:t>
            </a:r>
          </a:p>
        </p:txBody>
      </p:sp>
      <p:sp>
        <p:nvSpPr>
          <p:cNvPr id="4" name="Slide Number Placeholder 3">
            <a:extLst>
              <a:ext uri="{FF2B5EF4-FFF2-40B4-BE49-F238E27FC236}">
                <a16:creationId xmlns:a16="http://schemas.microsoft.com/office/drawing/2014/main" id="{48CC2788-D03C-4CF4-9D86-28638239669A}"/>
              </a:ext>
            </a:extLst>
          </p:cNvPr>
          <p:cNvSpPr>
            <a:spLocks noGrp="1"/>
          </p:cNvSpPr>
          <p:nvPr>
            <p:ph type="sldNum" sz="quarter" idx="12"/>
          </p:nvPr>
        </p:nvSpPr>
        <p:spPr>
          <a:xfrm>
            <a:off x="86106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18</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13" name="Content Placeholder 2" descr="Considerations in leveraging funding sources to support FSCP.">
            <a:extLst>
              <a:ext uri="{FF2B5EF4-FFF2-40B4-BE49-F238E27FC236}">
                <a16:creationId xmlns:a16="http://schemas.microsoft.com/office/drawing/2014/main" id="{7868808C-5666-4802-9B9F-FC5BF3B4C987}"/>
              </a:ext>
            </a:extLst>
          </p:cNvPr>
          <p:cNvGraphicFramePr>
            <a:graphicFrameLocks noGrp="1"/>
          </p:cNvGraphicFramePr>
          <p:nvPr>
            <p:ph idx="1"/>
            <p:extLst>
              <p:ext uri="{D42A27DB-BD31-4B8C-83A1-F6EECF244321}">
                <p14:modId xmlns:p14="http://schemas.microsoft.com/office/powerpoint/2010/main" val="2199054746"/>
              </p:ext>
            </p:extLst>
          </p:nvPr>
        </p:nvGraphicFramePr>
        <p:xfrm>
          <a:off x="5468389" y="1089330"/>
          <a:ext cx="6116661" cy="503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30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EF8F65-359A-437A-9655-E174A38C6A26}"/>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latin typeface="+mj-lt"/>
              </a:rPr>
              <a:t>The Elementary and Secondary Education Act (ESEA)</a:t>
            </a:r>
          </a:p>
        </p:txBody>
      </p:sp>
      <p:sp>
        <p:nvSpPr>
          <p:cNvPr id="3" name="Slide Number Placeholder 2">
            <a:extLst>
              <a:ext uri="{FF2B5EF4-FFF2-40B4-BE49-F238E27FC236}">
                <a16:creationId xmlns:a16="http://schemas.microsoft.com/office/drawing/2014/main" id="{A0BB560F-9E92-4F33-85D4-0239DE92C03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013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28253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58EB-1108-4053-8FA2-D496CD90D528}"/>
              </a:ext>
            </a:extLst>
          </p:cNvPr>
          <p:cNvSpPr>
            <a:spLocks noGrp="1"/>
          </p:cNvSpPr>
          <p:nvPr>
            <p:ph type="title"/>
          </p:nvPr>
        </p:nvSpPr>
        <p:spPr/>
        <p:txBody>
          <a:bodyPr/>
          <a:lstStyle/>
          <a:p>
            <a:r>
              <a:rPr lang="en-US" dirty="0"/>
              <a:t>Elementary and Secondary Education Act (ESEA) Programs</a:t>
            </a:r>
          </a:p>
        </p:txBody>
      </p:sp>
      <p:sp>
        <p:nvSpPr>
          <p:cNvPr id="3" name="Content Placeholder 2">
            <a:extLst>
              <a:ext uri="{FF2B5EF4-FFF2-40B4-BE49-F238E27FC236}">
                <a16:creationId xmlns:a16="http://schemas.microsoft.com/office/drawing/2014/main" id="{D41EE000-050D-4FA1-B70F-63A97628A073}"/>
              </a:ext>
            </a:extLst>
          </p:cNvPr>
          <p:cNvSpPr>
            <a:spLocks noGrp="1"/>
          </p:cNvSpPr>
          <p:nvPr>
            <p:ph idx="1"/>
          </p:nvPr>
        </p:nvSpPr>
        <p:spPr>
          <a:xfrm>
            <a:off x="838200" y="1427584"/>
            <a:ext cx="10515600" cy="5150498"/>
          </a:xfrm>
        </p:spPr>
        <p:txBody>
          <a:bodyPr>
            <a:normAutofit fontScale="47500" lnSpcReduction="20000"/>
          </a:bodyPr>
          <a:lstStyle/>
          <a:p>
            <a:pPr rtl="0">
              <a:spcBef>
                <a:spcPts val="0"/>
              </a:spcBef>
              <a:spcAft>
                <a:spcPts val="800"/>
              </a:spcAft>
            </a:pPr>
            <a:r>
              <a:rPr lang="en-US" sz="2400" b="1" i="0" u="sng" strike="noStrike" dirty="0">
                <a:solidFill>
                  <a:srgbClr val="403F3B"/>
                </a:solidFill>
                <a:effectLst/>
                <a:latin typeface="Arial" panose="020B0604020202020204" pitchFamily="34" charset="0"/>
                <a:hlinkClick r:id="rId2"/>
              </a:rPr>
              <a:t>Title I, Part A - Improving the Academic Achievement of the Disadvantaged</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I, Part A is the largest federal program supporting both elementary and secondary education. The program's resources are allocated based upon the poverty rates of students enrolled in schools and districts and are designed to help ensure that all children meet challenging state academic standards.</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3"/>
              </a:rPr>
              <a:t>Title I, Part C - Education of Migratory Children</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The Migrant Education Program (MEP) provides supplemental support to eligible migrant children and youth. The purpose of the program is to ensure that migratory children are not penalized in any manner by disparities among curriculum, graduation requirements, academic content and student academic achievement standards, and ensure that migratory children are provided with appropriate educational services and opportunities so they can succeed in school and graduate from high school being postsecondary education or employment ready.</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4"/>
              </a:rPr>
              <a:t>Title I, Part D - Neglected, Delinquent and At-Risk </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I, Part D provides funds for youth in state-operated institutions. It also provides assistance to school districts who work with local correctional facilities. Colorado receives formula funds based on the number of students in state institutions and costs per pupil.</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5"/>
              </a:rPr>
              <a:t>Title II, Part A - Educator Quality </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II, Part A of the Every Student Succeeds Act (ESSA) of 2015 is intended to increase student academic achievement consistent with challenging State academic standards, improve the quality and effectiveness of educators, increase the number of educators who are effective in improving student academic achievement in schools, and provide low-income and minority students greater access to effective educators.</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6"/>
              </a:rPr>
              <a:t>Title III - English Learners </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III is designed to improve the education of limited English proficient (LEP) students by helping them learn English and meet challenging state academic content and student academic achievement standards. The program provides enhanced instructional opportunities for immigrant students.</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7"/>
              </a:rPr>
              <a:t>Title IV, Part A - Student Support and Academic Achievement </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IV, Part A of the Every Student Succeeds Act of 2015 is intended to improve students’ academic achievement by increasing the capacity of States, local educational agencies (LEAs), schools, and local communities to provide all students with access to a well-rounded education, improve school conditions for student learning, and improve the use of technology in order to improve the academic achievement and digital literacy of all students.</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8"/>
              </a:rPr>
              <a:t>Title V Part B - Rural Education Initiative</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V, Part B of the Every Student Succeeds Act of 2015 (ESSA) is intended to address the unique needs of rural school districts that frequently lack the personnel and resources needed to compete effectively for Federal competitive grants and receive formula grant allocations in amounts too small to be effective in meeting their intended purpose.</a:t>
            </a:r>
            <a:endParaRPr lang="en-US" b="0" dirty="0">
              <a:effectLst/>
            </a:endParaRPr>
          </a:p>
          <a:p>
            <a:pPr rtl="0">
              <a:spcBef>
                <a:spcPts val="0"/>
              </a:spcBef>
              <a:spcAft>
                <a:spcPts val="800"/>
              </a:spcAft>
            </a:pPr>
            <a:r>
              <a:rPr lang="en-US" sz="2400" b="1" i="0" u="sng" strike="noStrike" dirty="0">
                <a:solidFill>
                  <a:srgbClr val="403F3B"/>
                </a:solidFill>
                <a:effectLst/>
                <a:latin typeface="Arial" panose="020B0604020202020204" pitchFamily="34" charset="0"/>
                <a:hlinkClick r:id="rId9"/>
              </a:rPr>
              <a:t>Title VI - Indian, Native Hawaiian and Alaska Native Education</a:t>
            </a:r>
            <a:endParaRPr lang="en-US" b="0" dirty="0">
              <a:effectLst/>
            </a:endParaRPr>
          </a:p>
          <a:p>
            <a:pPr marL="381000" rtl="0">
              <a:spcBef>
                <a:spcPts val="0"/>
              </a:spcBef>
              <a:spcAft>
                <a:spcPts val="800"/>
              </a:spcAft>
            </a:pPr>
            <a:r>
              <a:rPr lang="en-US" sz="2400" b="0" i="0" u="none" strike="noStrike" dirty="0">
                <a:solidFill>
                  <a:srgbClr val="333333"/>
                </a:solidFill>
                <a:effectLst/>
                <a:latin typeface="Arial" panose="020B0604020202020204" pitchFamily="34" charset="0"/>
              </a:rPr>
              <a:t>Title VI works with local educational agencies, Indian tribes and organizations, postsecondary institutions, and other entities toward the goal of ensuring that programs that serve Indian children are of the highest quality and provide for not only the basic elementary and secondary educational needs, but also the unique educational and culturally related academic needs of these children</a:t>
            </a:r>
            <a:endParaRPr lang="en-US" dirty="0"/>
          </a:p>
        </p:txBody>
      </p:sp>
      <p:sp>
        <p:nvSpPr>
          <p:cNvPr id="4" name="Slide Number Placeholder 3">
            <a:extLst>
              <a:ext uri="{FF2B5EF4-FFF2-40B4-BE49-F238E27FC236}">
                <a16:creationId xmlns:a16="http://schemas.microsoft.com/office/drawing/2014/main" id="{ABE4CDA6-6505-48CF-8BF7-929A7718E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55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D20B69-AD4C-4BC8-B88A-B5CAD00618C2}"/>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latin typeface="+mj-lt"/>
              </a:rPr>
              <a:t>Elementary and Secondary School Education Relief Funds</a:t>
            </a:r>
            <a:br>
              <a:rPr lang="en-US" sz="5400">
                <a:solidFill>
                  <a:schemeClr val="bg1">
                    <a:lumMod val="95000"/>
                    <a:lumOff val="5000"/>
                  </a:schemeClr>
                </a:solidFill>
                <a:latin typeface="+mj-lt"/>
              </a:rPr>
            </a:br>
            <a:r>
              <a:rPr lang="en-US" sz="5400">
                <a:solidFill>
                  <a:schemeClr val="bg1">
                    <a:lumMod val="95000"/>
                    <a:lumOff val="5000"/>
                  </a:schemeClr>
                </a:solidFill>
                <a:latin typeface="+mj-lt"/>
              </a:rPr>
              <a:t>ESSER I, II &amp; III</a:t>
            </a:r>
            <a:br>
              <a:rPr lang="en-US" sz="5400">
                <a:solidFill>
                  <a:schemeClr val="bg1">
                    <a:lumMod val="95000"/>
                    <a:lumOff val="5000"/>
                  </a:schemeClr>
                </a:solidFill>
                <a:latin typeface="+mj-lt"/>
              </a:rPr>
            </a:br>
            <a:endParaRPr lang="en-US" sz="5400">
              <a:solidFill>
                <a:schemeClr val="bg1">
                  <a:lumMod val="95000"/>
                  <a:lumOff val="5000"/>
                </a:schemeClr>
              </a:solidFill>
              <a:latin typeface="+mj-lt"/>
            </a:endParaRPr>
          </a:p>
        </p:txBody>
      </p:sp>
      <p:sp>
        <p:nvSpPr>
          <p:cNvPr id="3" name="Slide Number Placeholder 2">
            <a:extLst>
              <a:ext uri="{FF2B5EF4-FFF2-40B4-BE49-F238E27FC236}">
                <a16:creationId xmlns:a16="http://schemas.microsoft.com/office/drawing/2014/main" id="{919C8EC8-AB58-45FD-9BBF-6693F217486B}"/>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21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E162-3CDE-4BC3-8F8B-391CE0CFD6D0}"/>
              </a:ext>
            </a:extLst>
          </p:cNvPr>
          <p:cNvSpPr>
            <a:spLocks noGrp="1"/>
          </p:cNvSpPr>
          <p:nvPr>
            <p:ph type="title"/>
          </p:nvPr>
        </p:nvSpPr>
        <p:spPr/>
        <p:txBody>
          <a:bodyPr/>
          <a:lstStyle/>
          <a:p>
            <a:r>
              <a:rPr lang="en-US" dirty="0"/>
              <a:t>Elementary and Secondary School Education Relief Funds</a:t>
            </a:r>
          </a:p>
        </p:txBody>
      </p:sp>
      <p:sp>
        <p:nvSpPr>
          <p:cNvPr id="3" name="Content Placeholder 2">
            <a:extLst>
              <a:ext uri="{FF2B5EF4-FFF2-40B4-BE49-F238E27FC236}">
                <a16:creationId xmlns:a16="http://schemas.microsoft.com/office/drawing/2014/main" id="{3961878A-E3BD-4C92-86E1-58BDFCC0EC79}"/>
              </a:ext>
            </a:extLst>
          </p:cNvPr>
          <p:cNvSpPr>
            <a:spLocks noGrp="1"/>
          </p:cNvSpPr>
          <p:nvPr>
            <p:ph idx="1"/>
          </p:nvPr>
        </p:nvSpPr>
        <p:spPr/>
        <p:txBody>
          <a:bodyPr>
            <a:normAutofit/>
          </a:bodyPr>
          <a:lstStyle/>
          <a:p>
            <a:r>
              <a:rPr lang="en-US" dirty="0"/>
              <a:t>The various ESSER funding opportunities have provided financial assistance to education entities to address the needs that have arisen due to COVID-19 </a:t>
            </a:r>
          </a:p>
          <a:p>
            <a:r>
              <a:rPr lang="en-US" dirty="0"/>
              <a:t>Examples of Engagement Activities using ESSER:</a:t>
            </a:r>
          </a:p>
          <a:p>
            <a:pPr lvl="1"/>
            <a:r>
              <a:rPr lang="en-US" dirty="0"/>
              <a:t>Provide technology access and guidance to families and educators. </a:t>
            </a:r>
          </a:p>
          <a:p>
            <a:pPr lvl="1"/>
            <a:r>
              <a:rPr lang="en-US" dirty="0"/>
              <a:t>Invest in professional learning for all educators to understand families in their community contexts and needs they face. </a:t>
            </a:r>
          </a:p>
          <a:p>
            <a:pPr lvl="1"/>
            <a:r>
              <a:rPr lang="en-US" dirty="0"/>
              <a:t>Invest in data systems that allow schools to better track family needs, student attendance, and provide families with better access to real-time learning data, opportunities to understand the data, and make the data actionable.</a:t>
            </a:r>
          </a:p>
          <a:p>
            <a:pPr lvl="1"/>
            <a:r>
              <a:rPr lang="en-US" dirty="0"/>
              <a:t>Hire new staff whose specific role is family and community engagement (e.g., parent liaisons, coordinators, etc). </a:t>
            </a:r>
          </a:p>
          <a:p>
            <a:pPr lvl="1"/>
            <a:r>
              <a:rPr lang="en-US" dirty="0"/>
              <a:t>Hire social workers who can connect with families and make referrals and community connections and provide counseling</a:t>
            </a:r>
          </a:p>
          <a:p>
            <a:pPr lvl="1"/>
            <a:endParaRPr lang="en-US" dirty="0"/>
          </a:p>
        </p:txBody>
      </p:sp>
      <p:sp>
        <p:nvSpPr>
          <p:cNvPr id="4" name="Slide Number Placeholder 3">
            <a:extLst>
              <a:ext uri="{FF2B5EF4-FFF2-40B4-BE49-F238E27FC236}">
                <a16:creationId xmlns:a16="http://schemas.microsoft.com/office/drawing/2014/main" id="{D8EBA6FB-77C5-43E7-8161-5A524EBDAC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10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3FBCC6-8DCE-4E33-B35E-3BCC6073F27E}"/>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latin typeface="+mj-lt"/>
              </a:rPr>
              <a:t>Empowering Action for School Improvement (EASI)</a:t>
            </a:r>
          </a:p>
        </p:txBody>
      </p:sp>
      <p:sp>
        <p:nvSpPr>
          <p:cNvPr id="3" name="Slide Number Placeholder 2">
            <a:extLst>
              <a:ext uri="{FF2B5EF4-FFF2-40B4-BE49-F238E27FC236}">
                <a16:creationId xmlns:a16="http://schemas.microsoft.com/office/drawing/2014/main" id="{4420B65E-D81B-4496-B76F-C30C489F31F1}"/>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23</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85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E162-3CDE-4BC3-8F8B-391CE0CFD6D0}"/>
              </a:ext>
            </a:extLst>
          </p:cNvPr>
          <p:cNvSpPr>
            <a:spLocks noGrp="1"/>
          </p:cNvSpPr>
          <p:nvPr>
            <p:ph type="title"/>
          </p:nvPr>
        </p:nvSpPr>
        <p:spPr/>
        <p:txBody>
          <a:bodyPr/>
          <a:lstStyle/>
          <a:p>
            <a:r>
              <a:rPr lang="en-US" dirty="0"/>
              <a:t>Empowering Action for School Improvement (EASI)</a:t>
            </a:r>
          </a:p>
        </p:txBody>
      </p:sp>
      <p:sp>
        <p:nvSpPr>
          <p:cNvPr id="3" name="Content Placeholder 2">
            <a:extLst>
              <a:ext uri="{FF2B5EF4-FFF2-40B4-BE49-F238E27FC236}">
                <a16:creationId xmlns:a16="http://schemas.microsoft.com/office/drawing/2014/main" id="{3961878A-E3BD-4C92-86E1-58BDFCC0EC79}"/>
              </a:ext>
            </a:extLst>
          </p:cNvPr>
          <p:cNvSpPr>
            <a:spLocks noGrp="1"/>
          </p:cNvSpPr>
          <p:nvPr>
            <p:ph idx="1"/>
          </p:nvPr>
        </p:nvSpPr>
        <p:spPr/>
        <p:txBody>
          <a:bodyPr/>
          <a:lstStyle/>
          <a:p>
            <a:r>
              <a:rPr lang="en-US" b="0" i="0" dirty="0">
                <a:solidFill>
                  <a:srgbClr val="333333"/>
                </a:solidFill>
                <a:effectLst/>
                <a:latin typeface="SourceSansProRegular"/>
              </a:rPr>
              <a:t>The Exploration route of the Empowering Action for School Improvement (EASI) application is focused on identifying needs and exploring options through external reviews, stakeholder engagement, and effective planning. There are several offerings to assist LEAs identifying areas of strength and need (External Review), building a plan centered around those prioritized needs (Improvement Planning) as well as how to engage a variety of stakeholders in improvement conversations (Stakeholder Engagement). The EASI application also offers the opportunity for LEAs/schools to explore their school systems centered on a particular population of students or areas (i.e., English Learner, AEC, and Literacy).</a:t>
            </a:r>
            <a:endParaRPr lang="en-US" dirty="0"/>
          </a:p>
        </p:txBody>
      </p:sp>
      <p:sp>
        <p:nvSpPr>
          <p:cNvPr id="4" name="Slide Number Placeholder 3">
            <a:extLst>
              <a:ext uri="{FF2B5EF4-FFF2-40B4-BE49-F238E27FC236}">
                <a16:creationId xmlns:a16="http://schemas.microsoft.com/office/drawing/2014/main" id="{D8EBA6FB-77C5-43E7-8161-5A524EBDAC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24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E162-3CDE-4BC3-8F8B-391CE0CFD6D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961878A-E3BD-4C92-86E1-58BDFCC0EC79}"/>
              </a:ext>
            </a:extLst>
          </p:cNvPr>
          <p:cNvSpPr>
            <a:spLocks noGrp="1"/>
          </p:cNvSpPr>
          <p:nvPr>
            <p:ph idx="1"/>
          </p:nvPr>
        </p:nvSpPr>
        <p:spPr/>
        <p:txBody>
          <a:bodyPr>
            <a:normAutofit fontScale="92500" lnSpcReduction="20000"/>
          </a:bodyPr>
          <a:lstStyle/>
          <a:p>
            <a:r>
              <a:rPr lang="en-US" dirty="0">
                <a:hlinkClick r:id="rId2"/>
              </a:rPr>
              <a:t>National Association for Family, School and Community Engagement (NAFSCE) Equity, Relationships, and Learning: Opportunities for FSCP within the American Rescue Plan</a:t>
            </a:r>
            <a:endParaRPr lang="en-US" dirty="0"/>
          </a:p>
          <a:p>
            <a:r>
              <a:rPr lang="en-US" dirty="0">
                <a:hlinkClick r:id="rId3"/>
              </a:rPr>
              <a:t>EASI-Stakeholder Engagement in Improvement Planning</a:t>
            </a:r>
            <a:endParaRPr lang="en-US" dirty="0"/>
          </a:p>
          <a:p>
            <a:r>
              <a:rPr lang="en-US" dirty="0">
                <a:hlinkClick r:id="rId4"/>
              </a:rPr>
              <a:t>Title I, Part A Parent and Family Engagement</a:t>
            </a:r>
            <a:endParaRPr lang="en-US" dirty="0"/>
          </a:p>
          <a:p>
            <a:r>
              <a:rPr lang="en-US" dirty="0">
                <a:hlinkClick r:id="rId5"/>
              </a:rPr>
              <a:t>Examples of FSCP Activities Implemented during COVID</a:t>
            </a:r>
            <a:endParaRPr lang="en-US" dirty="0"/>
          </a:p>
          <a:p>
            <a:r>
              <a:rPr lang="en-US" dirty="0">
                <a:hlinkClick r:id="rId6"/>
              </a:rPr>
              <a:t>The American Recovery Plan-Stakeholder Engagement </a:t>
            </a:r>
            <a:endParaRPr lang="en-US" dirty="0"/>
          </a:p>
          <a:p>
            <a:r>
              <a:rPr lang="en-US" dirty="0">
                <a:hlinkClick r:id="rId7"/>
              </a:rPr>
              <a:t>Promising Practices</a:t>
            </a:r>
            <a:endParaRPr lang="en-US" dirty="0"/>
          </a:p>
          <a:p>
            <a:pPr lvl="1"/>
            <a:r>
              <a:rPr lang="en-US" dirty="0"/>
              <a:t>COVID Specific PPPs</a:t>
            </a:r>
          </a:p>
          <a:p>
            <a:r>
              <a:rPr lang="en-US" dirty="0">
                <a:hlinkClick r:id="rId8"/>
              </a:rPr>
              <a:t>Coffee Chats</a:t>
            </a:r>
            <a:endParaRPr lang="en-US" dirty="0"/>
          </a:p>
          <a:p>
            <a:r>
              <a:rPr lang="en-US" dirty="0">
                <a:hlinkClick r:id="rId9"/>
              </a:rPr>
              <a:t>P-12 Framework</a:t>
            </a:r>
            <a:endParaRPr lang="en-US" dirty="0"/>
          </a:p>
          <a:p>
            <a:pPr lvl="1"/>
            <a:r>
              <a:rPr lang="en-US" dirty="0">
                <a:hlinkClick r:id="rId10"/>
              </a:rPr>
              <a:t>Rubric &amp; Resource Guide</a:t>
            </a:r>
            <a:r>
              <a:rPr lang="en-US" dirty="0"/>
              <a:t> (ENG)</a:t>
            </a:r>
          </a:p>
          <a:p>
            <a:pPr lvl="1"/>
            <a:r>
              <a:rPr lang="en-US" dirty="0">
                <a:hlinkClick r:id="rId11"/>
              </a:rPr>
              <a:t>Rubric &amp; Resource Guide </a:t>
            </a:r>
            <a:r>
              <a:rPr lang="en-US" dirty="0"/>
              <a:t>(</a:t>
            </a:r>
            <a:r>
              <a:rPr lang="en-US" dirty="0" err="1"/>
              <a:t>Español</a:t>
            </a:r>
            <a:r>
              <a:rPr lang="en-US" dirty="0"/>
              <a:t>)</a:t>
            </a:r>
          </a:p>
          <a:p>
            <a:r>
              <a:rPr lang="en-US" dirty="0">
                <a:hlinkClick r:id="rId12"/>
              </a:rPr>
              <a:t>SAC/DAC Network Series</a:t>
            </a:r>
            <a:endParaRPr lang="en-US" dirty="0"/>
          </a:p>
        </p:txBody>
      </p:sp>
      <p:sp>
        <p:nvSpPr>
          <p:cNvPr id="4" name="Slide Number Placeholder 3">
            <a:extLst>
              <a:ext uri="{FF2B5EF4-FFF2-40B4-BE49-F238E27FC236}">
                <a16:creationId xmlns:a16="http://schemas.microsoft.com/office/drawing/2014/main" id="{D8EBA6FB-77C5-43E7-8161-5A524EBDAC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19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5A2837-0538-4C30-ABBF-176EA1F20CA2}"/>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latin typeface="+mj-lt"/>
              </a:rPr>
              <a:t>QUESTIONS? </a:t>
            </a:r>
          </a:p>
        </p:txBody>
      </p:sp>
      <p:sp>
        <p:nvSpPr>
          <p:cNvPr id="3" name="Slide Number Placeholder 2">
            <a:extLst>
              <a:ext uri="{FF2B5EF4-FFF2-40B4-BE49-F238E27FC236}">
                <a16:creationId xmlns:a16="http://schemas.microsoft.com/office/drawing/2014/main" id="{D74DC48D-613A-401F-AB3C-131C90C0F318}"/>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4466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36409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ESSER Office Hours</a:t>
            </a:r>
            <a:endParaRPr/>
          </a:p>
        </p:txBody>
      </p:sp>
      <p:sp>
        <p:nvSpPr>
          <p:cNvPr id="101" name="Google Shape;101;p16"/>
          <p:cNvSpPr txBox="1">
            <a:spLocks noGrp="1"/>
          </p:cNvSpPr>
          <p:nvPr>
            <p:ph type="body" idx="1"/>
          </p:nvPr>
        </p:nvSpPr>
        <p:spPr>
          <a:prstGeom prst="rect">
            <a:avLst/>
          </a:prstGeom>
          <a:noFill/>
          <a:ln>
            <a:noFill/>
          </a:ln>
        </p:spPr>
        <p:txBody>
          <a:bodyPr spcFirstLastPara="1" wrap="square" lIns="0" tIns="0" rIns="0" bIns="34275" anchor="t" anchorCtr="0">
            <a:noAutofit/>
          </a:bodyPr>
          <a:lstStyle/>
          <a:p>
            <a:pPr marL="0" indent="0">
              <a:spcBef>
                <a:spcPts val="0"/>
              </a:spcBef>
              <a:buNone/>
            </a:pPr>
            <a:r>
              <a:rPr lang="en-US" sz="2400" b="1" u="sng" dirty="0"/>
              <a:t>Topics</a:t>
            </a:r>
          </a:p>
          <a:p>
            <a:pPr indent="-342900">
              <a:spcBef>
                <a:spcPts val="0"/>
              </a:spcBef>
              <a:buFont typeface="Arial" panose="020B0604020202020204" pitchFamily="34" charset="0"/>
              <a:buChar char="•"/>
            </a:pPr>
            <a:r>
              <a:rPr lang="en-US" sz="2400" dirty="0"/>
              <a:t>Updates and Reminders</a:t>
            </a:r>
          </a:p>
          <a:p>
            <a:pPr indent="-342900">
              <a:spcBef>
                <a:spcPts val="0"/>
              </a:spcBef>
              <a:buFont typeface="Arial" panose="020B0604020202020204" pitchFamily="34" charset="0"/>
              <a:buChar char="•"/>
            </a:pPr>
            <a:r>
              <a:rPr lang="en-US" sz="2400" dirty="0"/>
              <a:t>Family, School, and Community Partnerships (stakeholder engagement)</a:t>
            </a:r>
          </a:p>
          <a:p>
            <a:pPr marL="257175" indent="-257175">
              <a:spcBef>
                <a:spcPts val="0"/>
              </a:spcBef>
              <a:buFont typeface="Arial" panose="020B0604020202020204" pitchFamily="34" charset="0"/>
              <a:buChar char="•"/>
            </a:pPr>
            <a:endParaRPr lang="en-US" sz="2400" dirty="0"/>
          </a:p>
        </p:txBody>
      </p:sp>
      <p:sp>
        <p:nvSpPr>
          <p:cNvPr id="102" name="Google Shape;102;p16"/>
          <p:cNvSpPr txBox="1">
            <a:spLocks noGrp="1"/>
          </p:cNvSpPr>
          <p:nvPr>
            <p:ph type="sldNum" idx="12"/>
          </p:nvPr>
        </p:nvSpPr>
        <p:spPr>
          <a:prstGeom prst="rect">
            <a:avLst/>
          </a:prstGeom>
          <a:noFill/>
          <a:ln>
            <a:noFill/>
          </a:ln>
        </p:spPr>
        <p:txBody>
          <a:bodyPr spcFirstLastPara="1" wrap="square" lIns="68569" tIns="34275" rIns="68569" bIns="34275" anchor="t" anchorCtr="0">
            <a:noAutofit/>
          </a:bodyPr>
          <a:lstStyle/>
          <a:p>
            <a:fld id="{00000000-1234-1234-1234-123412341234}" type="slidenum">
              <a:rPr lang="en-US"/>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dirty="0"/>
              <a:t>Updates, Clarifications, and Follow-Ups</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118554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7531-EFE2-4D95-9FAF-84F745C0C4FF}"/>
              </a:ext>
            </a:extLst>
          </p:cNvPr>
          <p:cNvSpPr>
            <a:spLocks noGrp="1"/>
          </p:cNvSpPr>
          <p:nvPr>
            <p:ph type="title"/>
          </p:nvPr>
        </p:nvSpPr>
        <p:spPr/>
        <p:txBody>
          <a:bodyPr/>
          <a:lstStyle/>
          <a:p>
            <a:r>
              <a:rPr lang="en-US" b="1" dirty="0">
                <a:latin typeface="+mn-lt"/>
              </a:rPr>
              <a:t>REVENUE RECOGNITION and ESSER FINAL APPROVAL</a:t>
            </a:r>
          </a:p>
        </p:txBody>
      </p:sp>
      <p:sp>
        <p:nvSpPr>
          <p:cNvPr id="3" name="Content Placeholder 2">
            <a:extLst>
              <a:ext uri="{FF2B5EF4-FFF2-40B4-BE49-F238E27FC236}">
                <a16:creationId xmlns:a16="http://schemas.microsoft.com/office/drawing/2014/main" id="{6C6AED84-72D9-4F3B-B888-2A98004766C4}"/>
              </a:ext>
            </a:extLst>
          </p:cNvPr>
          <p:cNvSpPr>
            <a:spLocks noGrp="1"/>
          </p:cNvSpPr>
          <p:nvPr>
            <p:ph type="body" idx="1"/>
          </p:nvPr>
        </p:nvSpPr>
        <p:spPr/>
        <p:txBody>
          <a:bodyPr>
            <a:normAutofit fontScale="92500" lnSpcReduction="10000"/>
          </a:bodyPr>
          <a:lstStyle/>
          <a:p>
            <a:pPr marL="0" indent="0" algn="ctr">
              <a:spcBef>
                <a:spcPts val="0"/>
              </a:spcBef>
              <a:buNone/>
            </a:pPr>
            <a:r>
              <a:rPr lang="en-US" b="1" dirty="0">
                <a:solidFill>
                  <a:srgbClr val="FF0000"/>
                </a:solidFill>
              </a:rPr>
              <a:t>ISSUE</a:t>
            </a:r>
          </a:p>
          <a:p>
            <a:pPr marL="0" indent="0" algn="ctr">
              <a:spcBef>
                <a:spcPts val="0"/>
              </a:spcBef>
              <a:buNone/>
            </a:pPr>
            <a:r>
              <a:rPr lang="en-US" dirty="0">
                <a:ea typeface="Calibri" panose="020F0502020204030204" pitchFamily="34" charset="0"/>
              </a:rPr>
              <a:t>Districts and their auditors have expressed concerns about revenue recognition based on the application of </a:t>
            </a:r>
            <a:r>
              <a:rPr lang="en-US" dirty="0" err="1">
                <a:ea typeface="Calibri" panose="020F0502020204030204" pitchFamily="34" charset="0"/>
              </a:rPr>
              <a:t>GASB</a:t>
            </a:r>
            <a:r>
              <a:rPr lang="en-US" dirty="0">
                <a:ea typeface="Calibri" panose="020F0502020204030204" pitchFamily="34" charset="0"/>
              </a:rPr>
              <a:t> 33.  This concern is related to recognizing a receivable and revenue for ESSER expenditures at 6/30/21 FYE, when final approval of budget has not been provided.</a:t>
            </a:r>
          </a:p>
          <a:p>
            <a:pPr marL="0" indent="0" algn="ctr">
              <a:spcBef>
                <a:spcPts val="0"/>
              </a:spcBef>
              <a:buNone/>
            </a:pPr>
            <a:endParaRPr lang="en-US" dirty="0">
              <a:ea typeface="Calibri" panose="020F0502020204030204" pitchFamily="34" charset="0"/>
            </a:endParaRPr>
          </a:p>
          <a:p>
            <a:pPr marL="0" indent="0" algn="ctr">
              <a:spcBef>
                <a:spcPts val="0"/>
              </a:spcBef>
              <a:buNone/>
            </a:pPr>
            <a:endParaRPr lang="en-US" dirty="0">
              <a:ea typeface="Calibri" panose="020F0502020204030204" pitchFamily="34" charset="0"/>
            </a:endParaRPr>
          </a:p>
          <a:p>
            <a:pPr marL="0" indent="0" algn="ctr">
              <a:spcBef>
                <a:spcPts val="0"/>
              </a:spcBef>
              <a:buNone/>
            </a:pPr>
            <a:r>
              <a:rPr lang="en-US" b="1" dirty="0">
                <a:solidFill>
                  <a:srgbClr val="FF0000"/>
                </a:solidFill>
              </a:rPr>
              <a:t>RESOLUTION</a:t>
            </a:r>
          </a:p>
          <a:p>
            <a:pPr marL="0" indent="0" algn="ctr">
              <a:spcBef>
                <a:spcPts val="0"/>
              </a:spcBef>
              <a:buNone/>
            </a:pPr>
            <a:r>
              <a:rPr lang="en-US" i="1" dirty="0">
                <a:ea typeface="Calibri" panose="020F0502020204030204" pitchFamily="34" charset="0"/>
              </a:rPr>
              <a:t>Eligibility is a requirement in order to recognize federal revenue.</a:t>
            </a:r>
          </a:p>
          <a:p>
            <a:pPr marL="0" indent="0" algn="ctr">
              <a:spcBef>
                <a:spcPts val="0"/>
              </a:spcBef>
              <a:buNone/>
            </a:pPr>
            <a:r>
              <a:rPr lang="en-US" sz="1200" i="1" dirty="0" err="1"/>
              <a:t>GASB</a:t>
            </a:r>
            <a:r>
              <a:rPr lang="en-US" sz="1200" i="1" dirty="0"/>
              <a:t> 33 pp 30.d. Government-mandated nonexchange transactions and voluntary nonexchange transactions. Recipients should </a:t>
            </a:r>
            <a:r>
              <a:rPr lang="en-US" sz="1200" dirty="0"/>
              <a:t>recognize</a:t>
            </a:r>
            <a:r>
              <a:rPr lang="en-US" sz="1200" i="1" dirty="0"/>
              <a:t> revenues in the period when all </a:t>
            </a:r>
            <a:r>
              <a:rPr lang="en-US" sz="1200" i="1" dirty="0">
                <a:highlight>
                  <a:srgbClr val="FFFF00"/>
                </a:highlight>
              </a:rPr>
              <a:t>applicable eligibility requirements have been met </a:t>
            </a:r>
            <a:r>
              <a:rPr lang="en-US" sz="1200" i="1" dirty="0"/>
              <a:t>and the resources are available.</a:t>
            </a:r>
          </a:p>
          <a:p>
            <a:pPr marL="0" indent="0">
              <a:spcBef>
                <a:spcPts val="0"/>
              </a:spcBef>
              <a:buNone/>
            </a:pPr>
            <a:endParaRPr lang="en-US" sz="1200" i="1" dirty="0"/>
          </a:p>
          <a:p>
            <a:pPr marL="0" indent="0" algn="ctr">
              <a:spcBef>
                <a:spcPts val="0"/>
              </a:spcBef>
              <a:buNone/>
            </a:pPr>
            <a:r>
              <a:rPr lang="en-US" sz="1200" i="1" dirty="0" err="1"/>
              <a:t>CDE</a:t>
            </a:r>
            <a:r>
              <a:rPr lang="en-US" sz="1200" i="1" dirty="0"/>
              <a:t> has determined that final budget approval is NOT an eligibility requirement for these Federal Funds.  Eligibility is met when CDE verifies that student counts/population and other subaward requirements per statute are met; the awardee is in good standing with the SEA and an allocation has been calculated and ‘obligated’ for the awardee.  </a:t>
            </a:r>
          </a:p>
          <a:p>
            <a:pPr marL="0" indent="0">
              <a:spcBef>
                <a:spcPts val="0"/>
              </a:spcBef>
              <a:buNone/>
            </a:pPr>
            <a:endParaRPr lang="en-US" sz="1200" i="1" dirty="0"/>
          </a:p>
          <a:p>
            <a:pPr marL="0" indent="0" algn="ctr">
              <a:spcBef>
                <a:spcPts val="0"/>
              </a:spcBef>
              <a:buNone/>
            </a:pPr>
            <a:r>
              <a:rPr lang="en-US" sz="1200" i="1" dirty="0"/>
              <a:t>The Final Approval of the budget is in fact, an administrative and reimbursement requirement, NOT an eligibility requirement.</a:t>
            </a:r>
          </a:p>
          <a:p>
            <a:pPr marL="0" indent="0" algn="ctr">
              <a:spcBef>
                <a:spcPts val="0"/>
              </a:spcBef>
              <a:buNone/>
            </a:pPr>
            <a:r>
              <a:rPr lang="en-US" sz="1200" i="1" dirty="0"/>
              <a:t>Final approval of budget is NOT a trigger for revenue recognition.</a:t>
            </a:r>
          </a:p>
          <a:p>
            <a:pPr marL="0" indent="0" algn="ctr">
              <a:spcBef>
                <a:spcPts val="0"/>
              </a:spcBef>
              <a:buNone/>
            </a:pPr>
            <a:endParaRPr lang="en-US" sz="1200" dirty="0"/>
          </a:p>
          <a:p>
            <a:pPr marL="0" indent="0" algn="ctr">
              <a:spcBef>
                <a:spcPts val="0"/>
              </a:spcBef>
              <a:buNone/>
            </a:pPr>
            <a:endParaRPr lang="en-US" sz="1200" dirty="0"/>
          </a:p>
          <a:p>
            <a:pPr marL="0" indent="0" algn="ctr">
              <a:spcBef>
                <a:spcPts val="0"/>
              </a:spcBef>
              <a:buNone/>
            </a:pPr>
            <a:r>
              <a:rPr lang="en-US" b="1" dirty="0">
                <a:solidFill>
                  <a:srgbClr val="FF0000"/>
                </a:solidFill>
              </a:rPr>
              <a:t>60 DAY REVENUE RECEIPT</a:t>
            </a:r>
          </a:p>
          <a:p>
            <a:pPr marL="0" indent="0" algn="ctr">
              <a:spcBef>
                <a:spcPts val="0"/>
              </a:spcBef>
              <a:buNone/>
            </a:pPr>
            <a:r>
              <a:rPr lang="en-US" dirty="0">
                <a:ea typeface="Calibri" panose="020F0502020204030204" pitchFamily="34" charset="0"/>
              </a:rPr>
              <a:t>The 60 day rule doesn’t necessarily apply to all government revenue in the same way.  These could be differentiated in an LEA’s finance policy.  In fact, one could argue that resource availability could extend to the full period of availability of the federal funds.</a:t>
            </a:r>
          </a:p>
          <a:p>
            <a:pPr marL="0" indent="0">
              <a:spcBef>
                <a:spcPts val="0"/>
              </a:spcBef>
              <a:buNone/>
            </a:pPr>
            <a:r>
              <a:rPr lang="en-US" sz="1200" i="1" dirty="0">
                <a:latin typeface="Calibri" panose="020F0502020204030204" pitchFamily="34" charset="0"/>
                <a:ea typeface="Calibri" panose="020F0502020204030204" pitchFamily="34" charset="0"/>
              </a:rPr>
              <a:t>GASB FOOTNOTE:</a:t>
            </a:r>
          </a:p>
          <a:p>
            <a:pPr marL="0" indent="0">
              <a:spcBef>
                <a:spcPts val="0"/>
              </a:spcBef>
              <a:buNone/>
            </a:pPr>
            <a:r>
              <a:rPr lang="en-US" sz="1200" i="1" dirty="0"/>
              <a:t>With respect to </a:t>
            </a:r>
            <a:r>
              <a:rPr lang="en-US" sz="1200" i="1" dirty="0">
                <a:highlight>
                  <a:srgbClr val="FFFF00"/>
                </a:highlight>
              </a:rPr>
              <a:t>property taxes only</a:t>
            </a:r>
            <a:r>
              <a:rPr lang="en-US" sz="1200" i="1" dirty="0"/>
              <a:t>, NCGA Interpretation 3, paragraph 8, as amended, states that ―such time thereafter shall not exceed 60 days. Measurability and probability of collection are discussed in paragraph 11 of this Statement.</a:t>
            </a:r>
          </a:p>
          <a:p>
            <a:pPr marL="0" indent="0">
              <a:spcBef>
                <a:spcPts val="0"/>
              </a:spcBef>
              <a:buNone/>
            </a:pPr>
            <a:endParaRPr lang="en-US" sz="20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5BC5AED-D142-4492-8F9A-B5F4A2E04BCF}"/>
              </a:ext>
            </a:extLst>
          </p:cNvPr>
          <p:cNvSpPr>
            <a:spLocks noGrp="1"/>
          </p:cNvSpPr>
          <p:nvPr>
            <p:ph type="sldNum"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61610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731C-7DCA-4841-B8AD-E817B77072C2}"/>
              </a:ext>
            </a:extLst>
          </p:cNvPr>
          <p:cNvSpPr>
            <a:spLocks noGrp="1"/>
          </p:cNvSpPr>
          <p:nvPr>
            <p:ph type="title"/>
          </p:nvPr>
        </p:nvSpPr>
        <p:spPr/>
        <p:txBody>
          <a:bodyPr/>
          <a:lstStyle/>
          <a:p>
            <a:r>
              <a:rPr lang="en-US" dirty="0"/>
              <a:t>Updates and Reminders</a:t>
            </a:r>
          </a:p>
        </p:txBody>
      </p:sp>
      <p:sp>
        <p:nvSpPr>
          <p:cNvPr id="5" name="Text Placeholder 4">
            <a:extLst>
              <a:ext uri="{FF2B5EF4-FFF2-40B4-BE49-F238E27FC236}">
                <a16:creationId xmlns:a16="http://schemas.microsoft.com/office/drawing/2014/main" id="{A3722FC4-A56F-4920-91E0-3A79A66F2409}"/>
              </a:ext>
            </a:extLst>
          </p:cNvPr>
          <p:cNvSpPr>
            <a:spLocks noGrp="1"/>
          </p:cNvSpPr>
          <p:nvPr>
            <p:ph type="body" idx="1"/>
          </p:nvPr>
        </p:nvSpPr>
        <p:spPr/>
        <p:txBody>
          <a:bodyPr/>
          <a:lstStyle/>
          <a:p>
            <a:r>
              <a:rPr lang="en-US" sz="1850" dirty="0"/>
              <a:t>Applications Closing on June 30, 2021</a:t>
            </a:r>
          </a:p>
          <a:p>
            <a:pPr lvl="1"/>
            <a:r>
              <a:rPr lang="en-US" sz="1550" dirty="0"/>
              <a:t>ESSER I – PAR application will close on June 30, 2021 and carryover application will open July 1. </a:t>
            </a:r>
          </a:p>
          <a:p>
            <a:pPr lvl="2"/>
            <a:r>
              <a:rPr lang="en-US" sz="1400" dirty="0"/>
              <a:t>Any unexpended funds must be carried forward and resubmitted for approval in the carryover application. </a:t>
            </a:r>
          </a:p>
          <a:p>
            <a:pPr lvl="2"/>
            <a:r>
              <a:rPr lang="en-US" sz="1400" dirty="0"/>
              <a:t>If an approved budget line item has not changed but funds remain to be spent, copy the item over and in the beginning of the description indicate that the item was “Previously Approved”. This will help expedite the review and approval process. </a:t>
            </a:r>
          </a:p>
          <a:p>
            <a:pPr lvl="2"/>
            <a:r>
              <a:rPr lang="en-US" sz="1400" dirty="0"/>
              <a:t>All unexpended funds being used for a different activity must be submitted for review and approval. </a:t>
            </a:r>
          </a:p>
          <a:p>
            <a:pPr lvl="1"/>
            <a:r>
              <a:rPr lang="en-US" sz="1550" dirty="0"/>
              <a:t>2020-2021 Consolidated Application PAR will also close on June 30, 2021. </a:t>
            </a:r>
          </a:p>
          <a:p>
            <a:r>
              <a:rPr lang="en-US" sz="1850" dirty="0"/>
              <a:t>ESSER and ESEA Monitoring Updates</a:t>
            </a:r>
          </a:p>
          <a:p>
            <a:pPr lvl="1"/>
            <a:r>
              <a:rPr lang="en-US" sz="1550" dirty="0"/>
              <a:t>LEAs that have been identified for ESSER and/or ESEA monitoring in the 2021-2022 school year should have received or will receive a notification this week. The list of LEAs being monitored next year and in future years will be posted on our monitoring websites: </a:t>
            </a:r>
            <a:r>
              <a:rPr lang="en-US" sz="1550" dirty="0">
                <a:hlinkClick r:id="rId3"/>
              </a:rPr>
              <a:t>https://www.cde.state.co.us/fedprograms/monit/index</a:t>
            </a:r>
            <a:r>
              <a:rPr lang="en-US" sz="1550" dirty="0"/>
              <a:t> and </a:t>
            </a:r>
            <a:r>
              <a:rPr lang="en-US" sz="1550" dirty="0">
                <a:hlinkClick r:id="rId4"/>
              </a:rPr>
              <a:t>https://www.cde.state.co.us/caresact/essermonitor</a:t>
            </a:r>
            <a:r>
              <a:rPr lang="en-US" sz="1550" dirty="0"/>
              <a:t> by early next week. </a:t>
            </a:r>
          </a:p>
          <a:p>
            <a:pPr lvl="1"/>
            <a:r>
              <a:rPr lang="en-US" sz="1550" dirty="0"/>
              <a:t>Later this summer (~August) LEAs participating in monitoring next year will be invited to participate in some front loading trainings about the monitoring process, timeline for submitting evidence, and support on identifying the evidence to be submitted. </a:t>
            </a:r>
          </a:p>
          <a:p>
            <a:pPr lvl="2"/>
            <a:r>
              <a:rPr lang="en-US" sz="1400" dirty="0"/>
              <a:t>For questions pertaining to monitoring process, please contact </a:t>
            </a:r>
            <a:r>
              <a:rPr lang="en-US" sz="1400" dirty="0">
                <a:hlinkClick r:id="rId5"/>
              </a:rPr>
              <a:t>Tammy Giessinger </a:t>
            </a:r>
            <a:r>
              <a:rPr lang="en-US" sz="1400" dirty="0"/>
              <a:t>(ESEA), </a:t>
            </a:r>
            <a:r>
              <a:rPr lang="en-US" sz="1400" dirty="0">
                <a:hlinkClick r:id="rId6"/>
              </a:rPr>
              <a:t>Michelle Prael </a:t>
            </a:r>
            <a:r>
              <a:rPr lang="en-US" sz="1400" dirty="0"/>
              <a:t>(ESEA), </a:t>
            </a:r>
            <a:r>
              <a:rPr lang="en-US" sz="1400" dirty="0">
                <a:hlinkClick r:id="rId7"/>
              </a:rPr>
              <a:t>Kristin Crumley </a:t>
            </a:r>
            <a:r>
              <a:rPr lang="en-US" sz="1400" dirty="0"/>
              <a:t>(ESSER), </a:t>
            </a:r>
            <a:r>
              <a:rPr lang="en-US" sz="1400" dirty="0">
                <a:hlinkClick r:id="rId8"/>
              </a:rPr>
              <a:t>DeLilah Collins </a:t>
            </a:r>
            <a:r>
              <a:rPr lang="en-US" sz="1400" dirty="0"/>
              <a:t>(ESSER and ESEA), or </a:t>
            </a:r>
            <a:r>
              <a:rPr lang="en-US" sz="1400" dirty="0">
                <a:hlinkClick r:id="rId9"/>
              </a:rPr>
              <a:t>Nazie Mohajeri-Nelson </a:t>
            </a:r>
            <a:r>
              <a:rPr lang="en-US" sz="1400" dirty="0"/>
              <a:t>(ESSER and ESEA).  </a:t>
            </a:r>
          </a:p>
        </p:txBody>
      </p:sp>
      <p:sp>
        <p:nvSpPr>
          <p:cNvPr id="4" name="Slide Number Placeholder 3">
            <a:extLst>
              <a:ext uri="{FF2B5EF4-FFF2-40B4-BE49-F238E27FC236}">
                <a16:creationId xmlns:a16="http://schemas.microsoft.com/office/drawing/2014/main" id="{3133F041-021F-492D-9523-C975F955FBE7}"/>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150571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8E28-A83A-45DD-9BF2-DC6EF13368C7}"/>
              </a:ext>
            </a:extLst>
          </p:cNvPr>
          <p:cNvSpPr>
            <a:spLocks noGrp="1"/>
          </p:cNvSpPr>
          <p:nvPr>
            <p:ph type="title"/>
          </p:nvPr>
        </p:nvSpPr>
        <p:spPr/>
        <p:txBody>
          <a:bodyPr/>
          <a:lstStyle/>
          <a:p>
            <a:r>
              <a:rPr lang="en-US" dirty="0"/>
              <a:t>Updates and Reminders</a:t>
            </a:r>
          </a:p>
        </p:txBody>
      </p:sp>
      <p:sp>
        <p:nvSpPr>
          <p:cNvPr id="3" name="Text Placeholder 2">
            <a:extLst>
              <a:ext uri="{FF2B5EF4-FFF2-40B4-BE49-F238E27FC236}">
                <a16:creationId xmlns:a16="http://schemas.microsoft.com/office/drawing/2014/main" id="{5C49863D-79A9-4977-B006-D819CC1B4FA1}"/>
              </a:ext>
            </a:extLst>
          </p:cNvPr>
          <p:cNvSpPr>
            <a:spLocks noGrp="1"/>
          </p:cNvSpPr>
          <p:nvPr>
            <p:ph type="body" idx="1"/>
          </p:nvPr>
        </p:nvSpPr>
        <p:spPr/>
        <p:txBody>
          <a:bodyPr/>
          <a:lstStyle/>
          <a:p>
            <a:r>
              <a:rPr lang="en-US" sz="2400" dirty="0"/>
              <a:t>All districts have substantial approval on ARP ESSER III applications</a:t>
            </a:r>
          </a:p>
          <a:p>
            <a:pPr lvl="1"/>
            <a:r>
              <a:rPr lang="en-US" sz="1800" dirty="0"/>
              <a:t>Can obligate funds</a:t>
            </a:r>
          </a:p>
          <a:p>
            <a:pPr lvl="1"/>
            <a:r>
              <a:rPr lang="en-US" sz="1800" dirty="0"/>
              <a:t>Cannot draw down funds until final approval, which requires a submittal of the LEA Plan for the use of funds by December 16, 2021</a:t>
            </a:r>
          </a:p>
          <a:p>
            <a:pPr lvl="2"/>
            <a:r>
              <a:rPr lang="en-US" sz="1600" dirty="0"/>
              <a:t>Two options: </a:t>
            </a:r>
          </a:p>
          <a:p>
            <a:pPr lvl="3"/>
            <a:r>
              <a:rPr lang="en-US" sz="1400" dirty="0"/>
              <a:t>Submit full budget and 1 narrative response</a:t>
            </a:r>
          </a:p>
          <a:p>
            <a:pPr lvl="3"/>
            <a:r>
              <a:rPr lang="en-US" sz="1400" dirty="0"/>
              <a:t>Submit 3 narrative responses by December 16 and budget by March 24, 2022</a:t>
            </a:r>
          </a:p>
          <a:p>
            <a:pPr lvl="1"/>
            <a:r>
              <a:rPr lang="en-US" sz="2400" dirty="0"/>
              <a:t>LEA Plans require meaningful stakeholder engagement – today’s presentation</a:t>
            </a:r>
          </a:p>
        </p:txBody>
      </p:sp>
      <p:sp>
        <p:nvSpPr>
          <p:cNvPr id="4" name="Slide Number Placeholder 3">
            <a:extLst>
              <a:ext uri="{FF2B5EF4-FFF2-40B4-BE49-F238E27FC236}">
                <a16:creationId xmlns:a16="http://schemas.microsoft.com/office/drawing/2014/main" id="{CE72F975-B105-4B80-9859-026DACACCAFA}"/>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24823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Leveraging Funds to Support Engagement Activities</a:t>
            </a:r>
          </a:p>
        </p:txBody>
      </p:sp>
      <p:sp>
        <p:nvSpPr>
          <p:cNvPr id="3" name="Subtitle 2"/>
          <p:cNvSpPr>
            <a:spLocks noGrp="1"/>
          </p:cNvSpPr>
          <p:nvPr>
            <p:ph type="subTitle" idx="1"/>
          </p:nvPr>
        </p:nvSpPr>
        <p:spPr/>
        <p:txBody>
          <a:bodyPr>
            <a:normAutofit fontScale="85000" lnSpcReduction="10000"/>
          </a:bodyPr>
          <a:lstStyle/>
          <a:p>
            <a:r>
              <a:rPr lang="en-US" dirty="0"/>
              <a:t>Federal Programs and Office of Family School Community Partnerships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91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Contact Information</a:t>
            </a:r>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ontent Placeholder 2" descr="Contact Information">
            <a:extLst>
              <a:ext uri="{FF2B5EF4-FFF2-40B4-BE49-F238E27FC236}">
                <a16:creationId xmlns:a16="http://schemas.microsoft.com/office/drawing/2014/main" id="{EF36EABA-95BA-4A7D-8425-922D16BA2672}"/>
              </a:ext>
            </a:extLst>
          </p:cNvPr>
          <p:cNvGraphicFramePr>
            <a:graphicFrameLocks noGrp="1"/>
          </p:cNvGraphicFramePr>
          <p:nvPr>
            <p:ph idx="1"/>
            <p:extLst>
              <p:ext uri="{D42A27DB-BD31-4B8C-83A1-F6EECF244321}">
                <p14:modId xmlns:p14="http://schemas.microsoft.com/office/powerpoint/2010/main" val="41147641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448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8934</TotalTime>
  <Words>3486</Words>
  <Application>Microsoft Office PowerPoint</Application>
  <PresentationFormat>Widescreen</PresentationFormat>
  <Paragraphs>265</Paragraphs>
  <Slides>27</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Museo Slab 500</vt:lpstr>
      <vt:lpstr>SourceSansProRegular</vt:lpstr>
      <vt:lpstr>Wingdings</vt:lpstr>
      <vt:lpstr>Office Theme</vt:lpstr>
      <vt:lpstr>1_Office Theme</vt:lpstr>
      <vt:lpstr>CDE Office Hours</vt:lpstr>
      <vt:lpstr>CDE Team Introductions!</vt:lpstr>
      <vt:lpstr>ESSER Office Hours</vt:lpstr>
      <vt:lpstr>Updates, Clarifications, and Follow-Ups</vt:lpstr>
      <vt:lpstr>REVENUE RECOGNITION and ESSER FINAL APPROVAL</vt:lpstr>
      <vt:lpstr>Updates and Reminders</vt:lpstr>
      <vt:lpstr>Updates and Reminders</vt:lpstr>
      <vt:lpstr>Leveraging Funds to Support Engagement Activities</vt:lpstr>
      <vt:lpstr>Contact Information</vt:lpstr>
      <vt:lpstr>Family, School, and Community Engagement in ESSER III</vt:lpstr>
      <vt:lpstr>Examples of Engagement Activities</vt:lpstr>
      <vt:lpstr>U.S Department of Education Defines Meaningful Engagement</vt:lpstr>
      <vt:lpstr>Why Family, School and Community Engagement?</vt:lpstr>
      <vt:lpstr>PowerPoint Presentation</vt:lpstr>
      <vt:lpstr>Continuum of High Impact FSCP Strategies </vt:lpstr>
      <vt:lpstr>FSCP Research Review</vt:lpstr>
      <vt:lpstr>Leveraging Funds to Support Engagement Activities</vt:lpstr>
      <vt:lpstr>Considerations in Leveraging Funding Sources to support FSCP</vt:lpstr>
      <vt:lpstr>The Elementary and Secondary Education Act (ESEA)</vt:lpstr>
      <vt:lpstr>Elementary and Secondary Education Act (ESEA) Programs</vt:lpstr>
      <vt:lpstr>Elementary and Secondary School Education Relief Funds ESSER I, II &amp; III </vt:lpstr>
      <vt:lpstr>Elementary and Secondary School Education Relief Funds</vt:lpstr>
      <vt:lpstr>Empowering Action for School Improvement (EASI)</vt:lpstr>
      <vt:lpstr>Empowering Action for School Improvement (EASI)</vt:lpstr>
      <vt:lpstr>Resources</vt:lpstr>
      <vt:lpstr>QUESTIONS? </vt:lpstr>
      <vt:lpstr>CDE Team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234</cp:revision>
  <dcterms:modified xsi:type="dcterms:W3CDTF">2021-07-14T22:22:05Z</dcterms:modified>
</cp:coreProperties>
</file>