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 id="2147483699" r:id="rId2"/>
    <p:sldMasterId id="2147483700" r:id="rId3"/>
    <p:sldMasterId id="2147483701"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5DCCE1-2A28-490C-B2DA-A7BF0A9B5B0F}">
  <a:tblStyle styleId="{605DCCE1-2A28-490C-B2DA-A7BF0A9B5B0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0"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bd58a6663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11bd58a6663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97dc45bb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297dc45bb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97dc45bb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297dc45b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1bd58a6663_2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11bd58a6663_2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Mackenzie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1bd58a6663_2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Mackenzie</a:t>
            </a:r>
            <a:endParaRPr/>
          </a:p>
          <a:p>
            <a:pPr marL="0" lvl="0" indent="0" algn="l" rtl="0">
              <a:lnSpc>
                <a:spcPct val="100000"/>
              </a:lnSpc>
              <a:spcBef>
                <a:spcPts val="0"/>
              </a:spcBef>
              <a:spcAft>
                <a:spcPts val="0"/>
              </a:spcAft>
              <a:buSzPts val="1400"/>
              <a:buNone/>
            </a:pPr>
            <a:r>
              <a:rPr lang="en"/>
              <a:t>Focusing on supplemental funds with a separate application. </a:t>
            </a:r>
            <a:endParaRPr/>
          </a:p>
          <a:p>
            <a:pPr marL="0" lvl="0" indent="0" algn="l" rtl="0">
              <a:lnSpc>
                <a:spcPct val="100000"/>
              </a:lnSpc>
              <a:spcBef>
                <a:spcPts val="0"/>
              </a:spcBef>
              <a:spcAft>
                <a:spcPts val="0"/>
              </a:spcAft>
              <a:buSzPts val="1400"/>
              <a:buNone/>
            </a:pPr>
            <a:r>
              <a:rPr lang="en"/>
              <a:t>For districts who received additional supplemental funds, they should already have these submitted with the original  </a:t>
            </a:r>
            <a:endParaRPr/>
          </a:p>
        </p:txBody>
      </p:sp>
      <p:sp>
        <p:nvSpPr>
          <p:cNvPr id="399" name="Google Shape;399;g11bd58a6663_2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297dc45bb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297dc45bb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1bd58a6663_2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11bd58a6663_2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Mackenzie</a:t>
            </a:r>
            <a:endParaRPr/>
          </a:p>
          <a:p>
            <a:pPr marL="0" lvl="0" indent="0" algn="l" rtl="0">
              <a:lnSpc>
                <a:spcPct val="100000"/>
              </a:lnSpc>
              <a:spcBef>
                <a:spcPts val="0"/>
              </a:spcBef>
              <a:spcAft>
                <a:spcPts val="0"/>
              </a:spcAft>
              <a:buSzPts val="1400"/>
              <a:buNone/>
            </a:pPr>
            <a:endParaRPr/>
          </a:p>
        </p:txBody>
      </p:sp>
      <p:sp>
        <p:nvSpPr>
          <p:cNvPr id="416" name="Google Shape;416;g11bd58a6663_2_2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297dc45bb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297dc45bb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297dc45bb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297dc45bb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Nazie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297dc474f4_6_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Introduce Speakers - Spencer Ellis</a:t>
            </a:r>
            <a:endParaRPr/>
          </a:p>
        </p:txBody>
      </p:sp>
      <p:sp>
        <p:nvSpPr>
          <p:cNvPr id="435" name="Google Shape;435;g1297dc474f4_6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97dc474f4_6_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Spencer</a:t>
            </a:r>
            <a:endParaRPr/>
          </a:p>
        </p:txBody>
      </p:sp>
      <p:sp>
        <p:nvSpPr>
          <p:cNvPr id="441" name="Google Shape;441;g1297dc474f4_6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bd58a6663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1bd58a6663_2_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324" name="Google Shape;324;g11bd58a6663_2_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297dc474f4_6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g1297dc474f4_6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97dc474f4_6_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55" name="Google Shape;455;g1297dc474f4_6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297dc474f4_6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1297dc474f4_6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97dc474f4_6_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68" name="Google Shape;468;g1297dc474f4_6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297dc474f4_6_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75" name="Google Shape;475;g1297dc474f4_6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297dc474f4_6_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82" name="Google Shape;482;g1297dc474f4_6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297dc474f4_6_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89" name="Google Shape;489;g1297dc474f4_6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297dc474f4_6_1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g1297dc474f4_6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297dc474f4_6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Spencer</a:t>
            </a:r>
            <a:endParaRPr/>
          </a:p>
        </p:txBody>
      </p:sp>
      <p:sp>
        <p:nvSpPr>
          <p:cNvPr id="503" name="Google Shape;503;g1297dc474f4_6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297dc474f4_6_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a:t>Kim </a:t>
            </a:r>
            <a:endParaRPr/>
          </a:p>
        </p:txBody>
      </p:sp>
      <p:sp>
        <p:nvSpPr>
          <p:cNvPr id="510" name="Google Shape;510;g1297dc474f4_6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bd58a6663_2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331" name="Google Shape;331;g11bd58a6663_2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297dc474f4_6_1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g1297dc474f4_6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1bd58a6663_2_2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524" name="Google Shape;524;g11bd58a6663_2_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bd58a6663_2_2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529" name="Google Shape;529;g11bd58a6663_2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1bd58a6663_2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11bd58a6663_2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a:t>
            </a:r>
            <a:endParaRPr/>
          </a:p>
        </p:txBody>
      </p:sp>
      <p:sp>
        <p:nvSpPr>
          <p:cNvPr id="538" name="Google Shape;538;g11bd58a6663_2_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297dc45b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297dc45b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bd58a6663_2_1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11bd58a6663_2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297dc45bb4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1297dc45bb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97dc45bb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97dc45bb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97dc468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297dc468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Shannon</a:t>
            </a:r>
            <a:endParaRPr/>
          </a:p>
        </p:txBody>
      </p:sp>
      <p:sp>
        <p:nvSpPr>
          <p:cNvPr id="365" name="Google Shape;365;g1297dc4680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297dc46804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297dc4680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Shannon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0" y="3506431"/>
            <a:ext cx="9144000" cy="1637071"/>
          </a:xfrm>
          <a:prstGeom prst="rect">
            <a:avLst/>
          </a:prstGeom>
          <a:gradFill>
            <a:gsLst>
              <a:gs pos="0">
                <a:schemeClr val="lt1"/>
              </a:gs>
              <a:gs pos="100000">
                <a:srgbClr val="00953A">
                  <a:alpha val="47058"/>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56" name="Google Shape;56;p14"/>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58" name="Google Shape;58;p14"/>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59" name="Google Shape;59;p14"/>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60" name="Google Shape;60;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63" name="Google Shape;63;p15"/>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15"/>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9" name="Google Shape;69;p16"/>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71"/>
        <p:cNvGrpSpPr/>
        <p:nvPr/>
      </p:nvGrpSpPr>
      <p:grpSpPr>
        <a:xfrm>
          <a:off x="0" y="0"/>
          <a:ext cx="0" cy="0"/>
          <a:chOff x="0" y="0"/>
          <a:chExt cx="0" cy="0"/>
        </a:xfrm>
      </p:grpSpPr>
      <p:pic>
        <p:nvPicPr>
          <p:cNvPr id="72" name="Google Shape;72;p1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3" name="Google Shape;73;p17"/>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4" name="Google Shape;74;p17"/>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5" name="Google Shape;75;p17"/>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76" name="Google Shape;76;p17"/>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77" name="Google Shape;77;p17"/>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8"/>
        <p:cNvGrpSpPr/>
        <p:nvPr/>
      </p:nvGrpSpPr>
      <p:grpSpPr>
        <a:xfrm>
          <a:off x="0" y="0"/>
          <a:ext cx="0" cy="0"/>
          <a:chOff x="0" y="0"/>
          <a:chExt cx="0" cy="0"/>
        </a:xfrm>
      </p:grpSpPr>
      <p:pic>
        <p:nvPicPr>
          <p:cNvPr id="79" name="Google Shape;79;p18"/>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80" name="Google Shape;80;p18"/>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2" name="Google Shape;82;p18"/>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83" name="Google Shape;83;p18"/>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4" name="Google Shape;84;p18"/>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5"/>
        <p:cNvGrpSpPr/>
        <p:nvPr/>
      </p:nvGrpSpPr>
      <p:grpSpPr>
        <a:xfrm>
          <a:off x="0" y="0"/>
          <a:ext cx="0" cy="0"/>
          <a:chOff x="0" y="0"/>
          <a:chExt cx="0" cy="0"/>
        </a:xfrm>
      </p:grpSpPr>
      <p:pic>
        <p:nvPicPr>
          <p:cNvPr id="86" name="Google Shape;86;p19"/>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87" name="Google Shape;87;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89" name="Google Shape;89;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90" name="Google Shape;90;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1" name="Google Shape;91;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
        <p:cNvGrpSpPr/>
        <p:nvPr/>
      </p:nvGrpSpPr>
      <p:grpSpPr>
        <a:xfrm>
          <a:off x="0" y="0"/>
          <a:ext cx="0" cy="0"/>
          <a:chOff x="0" y="0"/>
          <a:chExt cx="0" cy="0"/>
        </a:xfrm>
      </p:grpSpPr>
      <p:pic>
        <p:nvPicPr>
          <p:cNvPr id="93" name="Google Shape;93;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94" name="Google Shape;94;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96" name="Google Shape;96;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97" name="Google Shape;97;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98" name="Google Shape;98;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9"/>
        <p:cNvGrpSpPr/>
        <p:nvPr/>
      </p:nvGrpSpPr>
      <p:grpSpPr>
        <a:xfrm>
          <a:off x="0" y="0"/>
          <a:ext cx="0" cy="0"/>
          <a:chOff x="0" y="0"/>
          <a:chExt cx="0" cy="0"/>
        </a:xfrm>
      </p:grpSpPr>
      <p:pic>
        <p:nvPicPr>
          <p:cNvPr id="100" name="Google Shape;100;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01" name="Google Shape;101;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03" name="Google Shape;103;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04" name="Google Shape;104;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05" name="Google Shape;105;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6"/>
        <p:cNvGrpSpPr/>
        <p:nvPr/>
      </p:nvGrpSpPr>
      <p:grpSpPr>
        <a:xfrm>
          <a:off x="0" y="0"/>
          <a:ext cx="0" cy="0"/>
          <a:chOff x="0" y="0"/>
          <a:chExt cx="0" cy="0"/>
        </a:xfrm>
      </p:grpSpPr>
      <p:pic>
        <p:nvPicPr>
          <p:cNvPr id="107" name="Google Shape;107;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08" name="Google Shape;108;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10" name="Google Shape;110;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11" name="Google Shape;111;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2" name="Google Shape;112;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3"/>
        <p:cNvGrpSpPr/>
        <p:nvPr/>
      </p:nvGrpSpPr>
      <p:grpSpPr>
        <a:xfrm>
          <a:off x="0" y="0"/>
          <a:ext cx="0" cy="0"/>
          <a:chOff x="0" y="0"/>
          <a:chExt cx="0" cy="0"/>
        </a:xfrm>
      </p:grpSpPr>
      <p:pic>
        <p:nvPicPr>
          <p:cNvPr id="114" name="Google Shape;114;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115" name="Google Shape;115;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117" name="Google Shape;117;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118" name="Google Shape;118;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9" name="Google Shape;119;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311708" y="744575"/>
            <a:ext cx="8520525" cy="205267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2" name="Google Shape;122;p24"/>
          <p:cNvSpPr txBox="1">
            <a:spLocks noGrp="1"/>
          </p:cNvSpPr>
          <p:nvPr>
            <p:ph type="subTitle" idx="1"/>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23" name="Google Shape;123;p24"/>
          <p:cNvSpPr txBox="1">
            <a:spLocks noGrp="1"/>
          </p:cNvSpPr>
          <p:nvPr>
            <p:ph type="sldNum" idx="12"/>
          </p:nvPr>
        </p:nvSpPr>
        <p:spPr>
          <a:xfrm>
            <a:off x="8472458" y="4663217"/>
            <a:ext cx="548775" cy="393525"/>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4" name="Google Shape;124;p24"/>
          <p:cNvPicPr preferRelativeResize="0"/>
          <p:nvPr/>
        </p:nvPicPr>
        <p:blipFill rotWithShape="1">
          <a:blip r:embed="rId2">
            <a:alphaModFix/>
          </a:blip>
          <a:srcRect/>
          <a:stretch/>
        </p:blipFill>
        <p:spPr>
          <a:xfrm>
            <a:off x="0" y="0"/>
            <a:ext cx="9144026" cy="5166575"/>
          </a:xfrm>
          <a:prstGeom prst="rect">
            <a:avLst/>
          </a:prstGeom>
          <a:noFill/>
          <a:ln>
            <a:noFill/>
          </a:ln>
        </p:spPr>
      </p:pic>
      <p:sp>
        <p:nvSpPr>
          <p:cNvPr id="125" name="Google Shape;125;p24"/>
          <p:cNvSpPr txBox="1">
            <a:spLocks noGrp="1"/>
          </p:cNvSpPr>
          <p:nvPr>
            <p:ph type="ctrTitle" idx="2"/>
          </p:nvPr>
        </p:nvSpPr>
        <p:spPr>
          <a:xfrm>
            <a:off x="311700" y="744575"/>
            <a:ext cx="8520525" cy="1827225"/>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126" name="Google Shape;126;p24"/>
          <p:cNvSpPr txBox="1">
            <a:spLocks noGrp="1"/>
          </p:cNvSpPr>
          <p:nvPr>
            <p:ph type="subTitle" idx="3"/>
          </p:nvPr>
        </p:nvSpPr>
        <p:spPr>
          <a:xfrm>
            <a:off x="311700" y="2834125"/>
            <a:ext cx="8520525" cy="792675"/>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27" name="Google Shape;127;p24"/>
          <p:cNvCxnSpPr/>
          <p:nvPr/>
        </p:nvCxnSpPr>
        <p:spPr>
          <a:xfrm>
            <a:off x="295875" y="2758925"/>
            <a:ext cx="8541225"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30" name="Google Shape;130;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31" name="Google Shape;131;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32" name="Google Shape;132;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133" name="Google Shape;133;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134" name="Google Shape;134;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135"/>
        <p:cNvGrpSpPr/>
        <p:nvPr/>
      </p:nvGrpSpPr>
      <p:grpSpPr>
        <a:xfrm>
          <a:off x="0" y="0"/>
          <a:ext cx="0" cy="0"/>
          <a:chOff x="0" y="0"/>
          <a:chExt cx="0" cy="0"/>
        </a:xfrm>
      </p:grpSpPr>
      <p:sp>
        <p:nvSpPr>
          <p:cNvPr id="136" name="Google Shape;136;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7" name="Google Shape;137;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38" name="Google Shape;138;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9" name="Google Shape;139;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140" name="Google Shape;140;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141" name="Google Shape;141;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143"/>
        <p:cNvGrpSpPr/>
        <p:nvPr/>
      </p:nvGrpSpPr>
      <p:grpSpPr>
        <a:xfrm>
          <a:off x="0" y="0"/>
          <a:ext cx="0" cy="0"/>
          <a:chOff x="0" y="0"/>
          <a:chExt cx="0" cy="0"/>
        </a:xfrm>
      </p:grpSpPr>
      <p:pic>
        <p:nvPicPr>
          <p:cNvPr id="144" name="Google Shape;144;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45" name="Google Shape;145;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46" name="Google Shape;146;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47" name="Google Shape;147;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48" name="Google Shape;148;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49" name="Google Shape;149;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50"/>
        <p:cNvGrpSpPr/>
        <p:nvPr/>
      </p:nvGrpSpPr>
      <p:grpSpPr>
        <a:xfrm>
          <a:off x="0" y="0"/>
          <a:ext cx="0" cy="0"/>
          <a:chOff x="0" y="0"/>
          <a:chExt cx="0" cy="0"/>
        </a:xfrm>
      </p:grpSpPr>
      <p:pic>
        <p:nvPicPr>
          <p:cNvPr id="151" name="Google Shape;151;p28"/>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2" name="Google Shape;152;p2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3" name="Google Shape;153;p2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54" name="Google Shape;154;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5" name="Google Shape;155;p28"/>
          <p:cNvSpPr txBox="1">
            <a:spLocks noGrp="1"/>
          </p:cNvSpPr>
          <p:nvPr>
            <p:ph type="body" idx="1"/>
          </p:nvPr>
        </p:nvSpPr>
        <p:spPr>
          <a:xfrm>
            <a:off x="311700" y="1152475"/>
            <a:ext cx="3999900" cy="31788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Clr>
                <a:schemeClr val="dk1"/>
              </a:buClr>
              <a:buSzPts val="1400"/>
              <a:buChar char="•"/>
              <a:defRPr sz="1400">
                <a:solidFill>
                  <a:schemeClr val="dk1"/>
                </a:solidFill>
              </a:defRPr>
            </a:lvl1pPr>
            <a:lvl2pPr marL="914400" lvl="1" indent="-304800" rtl="0">
              <a:spcBef>
                <a:spcPts val="400"/>
              </a:spcBef>
              <a:spcAft>
                <a:spcPts val="0"/>
              </a:spcAft>
              <a:buClr>
                <a:schemeClr val="dk1"/>
              </a:buClr>
              <a:buSzPts val="1200"/>
              <a:buChar char="•"/>
              <a:defRPr sz="1200">
                <a:solidFill>
                  <a:schemeClr val="dk1"/>
                </a:solidFill>
              </a:defRPr>
            </a:lvl2pPr>
            <a:lvl3pPr marL="1371600" lvl="2" indent="-304800" rtl="0">
              <a:spcBef>
                <a:spcPts val="400"/>
              </a:spcBef>
              <a:spcAft>
                <a:spcPts val="0"/>
              </a:spcAft>
              <a:buClr>
                <a:schemeClr val="dk1"/>
              </a:buClr>
              <a:buSzPts val="1200"/>
              <a:buChar char="•"/>
              <a:defRPr sz="1200">
                <a:solidFill>
                  <a:schemeClr val="dk1"/>
                </a:solidFill>
              </a:defRPr>
            </a:lvl3pPr>
            <a:lvl4pPr marL="1828800" lvl="3" indent="-304800" rtl="0">
              <a:spcBef>
                <a:spcPts val="400"/>
              </a:spcBef>
              <a:spcAft>
                <a:spcPts val="0"/>
              </a:spcAft>
              <a:buClr>
                <a:schemeClr val="dk1"/>
              </a:buClr>
              <a:buSzPts val="1200"/>
              <a:buChar char="•"/>
              <a:defRPr sz="1200">
                <a:solidFill>
                  <a:schemeClr val="dk1"/>
                </a:solidFill>
              </a:defRPr>
            </a:lvl4pPr>
            <a:lvl5pPr marL="2286000" lvl="4" indent="-304800" rtl="0">
              <a:spcBef>
                <a:spcPts val="400"/>
              </a:spcBef>
              <a:spcAft>
                <a:spcPts val="0"/>
              </a:spcAft>
              <a:buClr>
                <a:schemeClr val="dk1"/>
              </a:buClr>
              <a:buSzPts val="1200"/>
              <a:buChar char="•"/>
              <a:defRPr sz="1200">
                <a:solidFill>
                  <a:schemeClr val="dk1"/>
                </a:solidFill>
              </a:defRPr>
            </a:lvl5pPr>
            <a:lvl6pPr marL="2743200" lvl="5" indent="-304800" rtl="0">
              <a:spcBef>
                <a:spcPts val="400"/>
              </a:spcBef>
              <a:spcAft>
                <a:spcPts val="0"/>
              </a:spcAft>
              <a:buClr>
                <a:schemeClr val="dk1"/>
              </a:buClr>
              <a:buSzPts val="1200"/>
              <a:buChar char="•"/>
              <a:defRPr sz="1200">
                <a:solidFill>
                  <a:schemeClr val="dk1"/>
                </a:solidFill>
              </a:defRPr>
            </a:lvl6pPr>
            <a:lvl7pPr marL="3200400" lvl="6" indent="-304800" rtl="0">
              <a:spcBef>
                <a:spcPts val="400"/>
              </a:spcBef>
              <a:spcAft>
                <a:spcPts val="0"/>
              </a:spcAft>
              <a:buClr>
                <a:schemeClr val="dk1"/>
              </a:buClr>
              <a:buSzPts val="1200"/>
              <a:buChar char="•"/>
              <a:defRPr sz="1200">
                <a:solidFill>
                  <a:schemeClr val="dk1"/>
                </a:solidFill>
              </a:defRPr>
            </a:lvl7pPr>
            <a:lvl8pPr marL="3657600" lvl="7" indent="-304800" rtl="0">
              <a:spcBef>
                <a:spcPts val="400"/>
              </a:spcBef>
              <a:spcAft>
                <a:spcPts val="0"/>
              </a:spcAft>
              <a:buClr>
                <a:schemeClr val="dk1"/>
              </a:buClr>
              <a:buSzPts val="1200"/>
              <a:buChar char="•"/>
              <a:defRPr sz="1200">
                <a:solidFill>
                  <a:schemeClr val="dk1"/>
                </a:solidFill>
              </a:defRPr>
            </a:lvl8pPr>
            <a:lvl9pPr marL="4114800" lvl="8" indent="-304800" rtl="0">
              <a:spcBef>
                <a:spcPts val="400"/>
              </a:spcBef>
              <a:spcAft>
                <a:spcPts val="0"/>
              </a:spcAft>
              <a:buClr>
                <a:schemeClr val="dk1"/>
              </a:buClr>
              <a:buSzPts val="1200"/>
              <a:buChar char="•"/>
              <a:defRPr sz="1200">
                <a:solidFill>
                  <a:schemeClr val="dk1"/>
                </a:solidFill>
              </a:defRPr>
            </a:lvl9pPr>
          </a:lstStyle>
          <a:p>
            <a:endParaRPr/>
          </a:p>
        </p:txBody>
      </p:sp>
      <p:sp>
        <p:nvSpPr>
          <p:cNvPr id="156" name="Google Shape;156;p28"/>
          <p:cNvSpPr txBox="1">
            <a:spLocks noGrp="1"/>
          </p:cNvSpPr>
          <p:nvPr>
            <p:ph type="body" idx="2"/>
          </p:nvPr>
        </p:nvSpPr>
        <p:spPr>
          <a:xfrm>
            <a:off x="4832400" y="1152475"/>
            <a:ext cx="3999900" cy="31788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Clr>
                <a:schemeClr val="dk1"/>
              </a:buClr>
              <a:buSzPts val="1400"/>
              <a:buChar char="•"/>
              <a:defRPr sz="1400">
                <a:solidFill>
                  <a:schemeClr val="dk1"/>
                </a:solidFill>
              </a:defRPr>
            </a:lvl1pPr>
            <a:lvl2pPr marL="914400" lvl="1" indent="-304800" rtl="0">
              <a:spcBef>
                <a:spcPts val="400"/>
              </a:spcBef>
              <a:spcAft>
                <a:spcPts val="0"/>
              </a:spcAft>
              <a:buClr>
                <a:schemeClr val="dk1"/>
              </a:buClr>
              <a:buSzPts val="1200"/>
              <a:buChar char="•"/>
              <a:defRPr sz="1200">
                <a:solidFill>
                  <a:schemeClr val="dk1"/>
                </a:solidFill>
              </a:defRPr>
            </a:lvl2pPr>
            <a:lvl3pPr marL="1371600" lvl="2" indent="-304800" rtl="0">
              <a:spcBef>
                <a:spcPts val="400"/>
              </a:spcBef>
              <a:spcAft>
                <a:spcPts val="0"/>
              </a:spcAft>
              <a:buClr>
                <a:schemeClr val="dk1"/>
              </a:buClr>
              <a:buSzPts val="1200"/>
              <a:buChar char="•"/>
              <a:defRPr sz="1200">
                <a:solidFill>
                  <a:schemeClr val="dk1"/>
                </a:solidFill>
              </a:defRPr>
            </a:lvl3pPr>
            <a:lvl4pPr marL="1828800" lvl="3" indent="-304800" rtl="0">
              <a:spcBef>
                <a:spcPts val="400"/>
              </a:spcBef>
              <a:spcAft>
                <a:spcPts val="0"/>
              </a:spcAft>
              <a:buClr>
                <a:schemeClr val="dk1"/>
              </a:buClr>
              <a:buSzPts val="1200"/>
              <a:buChar char="•"/>
              <a:defRPr sz="1200">
                <a:solidFill>
                  <a:schemeClr val="dk1"/>
                </a:solidFill>
              </a:defRPr>
            </a:lvl4pPr>
            <a:lvl5pPr marL="2286000" lvl="4" indent="-304800" rtl="0">
              <a:spcBef>
                <a:spcPts val="400"/>
              </a:spcBef>
              <a:spcAft>
                <a:spcPts val="0"/>
              </a:spcAft>
              <a:buClr>
                <a:schemeClr val="dk1"/>
              </a:buClr>
              <a:buSzPts val="1200"/>
              <a:buChar char="•"/>
              <a:defRPr sz="1200">
                <a:solidFill>
                  <a:schemeClr val="dk1"/>
                </a:solidFill>
              </a:defRPr>
            </a:lvl5pPr>
            <a:lvl6pPr marL="2743200" lvl="5" indent="-304800" rtl="0">
              <a:spcBef>
                <a:spcPts val="400"/>
              </a:spcBef>
              <a:spcAft>
                <a:spcPts val="0"/>
              </a:spcAft>
              <a:buClr>
                <a:schemeClr val="dk1"/>
              </a:buClr>
              <a:buSzPts val="1200"/>
              <a:buChar char="•"/>
              <a:defRPr sz="1200">
                <a:solidFill>
                  <a:schemeClr val="dk1"/>
                </a:solidFill>
              </a:defRPr>
            </a:lvl6pPr>
            <a:lvl7pPr marL="3200400" lvl="6" indent="-304800" rtl="0">
              <a:spcBef>
                <a:spcPts val="400"/>
              </a:spcBef>
              <a:spcAft>
                <a:spcPts val="0"/>
              </a:spcAft>
              <a:buClr>
                <a:schemeClr val="dk1"/>
              </a:buClr>
              <a:buSzPts val="1200"/>
              <a:buChar char="•"/>
              <a:defRPr sz="1200">
                <a:solidFill>
                  <a:schemeClr val="dk1"/>
                </a:solidFill>
              </a:defRPr>
            </a:lvl7pPr>
            <a:lvl8pPr marL="3657600" lvl="7" indent="-304800" rtl="0">
              <a:spcBef>
                <a:spcPts val="400"/>
              </a:spcBef>
              <a:spcAft>
                <a:spcPts val="0"/>
              </a:spcAft>
              <a:buClr>
                <a:schemeClr val="dk1"/>
              </a:buClr>
              <a:buSzPts val="1200"/>
              <a:buChar char="•"/>
              <a:defRPr sz="1200">
                <a:solidFill>
                  <a:schemeClr val="dk1"/>
                </a:solidFill>
              </a:defRPr>
            </a:lvl8pPr>
            <a:lvl9pPr marL="4114800" lvl="8" indent="-304800" rtl="0">
              <a:spcBef>
                <a:spcPts val="400"/>
              </a:spcBef>
              <a:spcAft>
                <a:spcPts val="0"/>
              </a:spcAft>
              <a:buClr>
                <a:schemeClr val="dk1"/>
              </a:buClr>
              <a:buSzPts val="1200"/>
              <a:buChar char="•"/>
              <a:defRPr sz="1200">
                <a:solidFill>
                  <a:schemeClr val="dk1"/>
                </a:solidFill>
              </a:defRPr>
            </a:lvl9pPr>
          </a:lstStyle>
          <a:p>
            <a:endParaRPr/>
          </a:p>
        </p:txBody>
      </p:sp>
      <p:sp>
        <p:nvSpPr>
          <p:cNvPr id="157" name="Google Shape;157;p2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300"/>
              <a:buNone/>
              <a:defRPr sz="2000">
                <a:solidFill>
                  <a:schemeClr val="lt1"/>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4"/>
        <p:cNvGrpSpPr/>
        <p:nvPr/>
      </p:nvGrpSpPr>
      <p:grpSpPr>
        <a:xfrm>
          <a:off x="0" y="0"/>
          <a:ext cx="0" cy="0"/>
          <a:chOff x="0" y="0"/>
          <a:chExt cx="0" cy="0"/>
        </a:xfrm>
      </p:grpSpPr>
      <p:pic>
        <p:nvPicPr>
          <p:cNvPr id="165" name="Google Shape;165;p30"/>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166" name="Google Shape;166;p3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8" name="Google Shape;168;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9" name="Google Shape;169;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0"/>
        <p:cNvGrpSpPr/>
        <p:nvPr/>
      </p:nvGrpSpPr>
      <p:grpSpPr>
        <a:xfrm>
          <a:off x="0" y="0"/>
          <a:ext cx="0" cy="0"/>
          <a:chOff x="0" y="0"/>
          <a:chExt cx="0" cy="0"/>
        </a:xfrm>
      </p:grpSpPr>
      <p:sp>
        <p:nvSpPr>
          <p:cNvPr id="171" name="Google Shape;171;p31"/>
          <p:cNvSpPr/>
          <p:nvPr/>
        </p:nvSpPr>
        <p:spPr>
          <a:xfrm>
            <a:off x="0" y="3506431"/>
            <a:ext cx="9144000" cy="1637071"/>
          </a:xfrm>
          <a:prstGeom prst="rect">
            <a:avLst/>
          </a:prstGeom>
          <a:gradFill>
            <a:gsLst>
              <a:gs pos="0">
                <a:schemeClr val="lt1"/>
              </a:gs>
              <a:gs pos="100000">
                <a:srgbClr val="00953A">
                  <a:alpha val="49019"/>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2" name="Google Shape;172;p31"/>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31"/>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4" name="Google Shape;174;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5" name="Google Shape;175;p31"/>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6" name="Google Shape;176;p31"/>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7"/>
        <p:cNvGrpSpPr/>
        <p:nvPr/>
      </p:nvGrpSpPr>
      <p:grpSpPr>
        <a:xfrm>
          <a:off x="0" y="0"/>
          <a:ext cx="0" cy="0"/>
          <a:chOff x="0" y="0"/>
          <a:chExt cx="0" cy="0"/>
        </a:xfrm>
      </p:grpSpPr>
      <p:pic>
        <p:nvPicPr>
          <p:cNvPr id="178" name="Google Shape;178;p32"/>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79" name="Google Shape;179;p32"/>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1"/>
        <p:cNvGrpSpPr/>
        <p:nvPr/>
      </p:nvGrpSpPr>
      <p:grpSpPr>
        <a:xfrm>
          <a:off x="0" y="0"/>
          <a:ext cx="0" cy="0"/>
          <a:chOff x="0" y="0"/>
          <a:chExt cx="0" cy="0"/>
        </a:xfrm>
      </p:grpSpPr>
      <p:pic>
        <p:nvPicPr>
          <p:cNvPr id="182" name="Google Shape;182;p3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83" name="Google Shape;183;p3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3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5" name="Google Shape;185;p3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86" name="Google Shape;186;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7" name="Google Shape;187;p3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8"/>
        <p:cNvGrpSpPr/>
        <p:nvPr/>
      </p:nvGrpSpPr>
      <p:grpSpPr>
        <a:xfrm>
          <a:off x="0" y="0"/>
          <a:ext cx="0" cy="0"/>
          <a:chOff x="0" y="0"/>
          <a:chExt cx="0" cy="0"/>
        </a:xfrm>
      </p:grpSpPr>
      <p:pic>
        <p:nvPicPr>
          <p:cNvPr id="189" name="Google Shape;189;p3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0" name="Google Shape;190;p3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3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2" name="Google Shape;192;p3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93" name="Google Shape;193;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4" name="Google Shape;194;p3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5"/>
        <p:cNvGrpSpPr/>
        <p:nvPr/>
      </p:nvGrpSpPr>
      <p:grpSpPr>
        <a:xfrm>
          <a:off x="0" y="0"/>
          <a:ext cx="0" cy="0"/>
          <a:chOff x="0" y="0"/>
          <a:chExt cx="0" cy="0"/>
        </a:xfrm>
      </p:grpSpPr>
      <p:pic>
        <p:nvPicPr>
          <p:cNvPr id="196" name="Google Shape;196;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97" name="Google Shape;197;p3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3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9" name="Google Shape;199;p3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0" name="Google Shape;200;p3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1" name="Google Shape;201;p35"/>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02"/>
        <p:cNvGrpSpPr/>
        <p:nvPr/>
      </p:nvGrpSpPr>
      <p:grpSpPr>
        <a:xfrm>
          <a:off x="0" y="0"/>
          <a:ext cx="0" cy="0"/>
          <a:chOff x="0" y="0"/>
          <a:chExt cx="0" cy="0"/>
        </a:xfrm>
      </p:grpSpPr>
      <p:pic>
        <p:nvPicPr>
          <p:cNvPr id="203" name="Google Shape;203;p3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4" name="Google Shape;204;p3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3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6" name="Google Shape;206;p3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07" name="Google Shape;207;p3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8" name="Google Shape;208;p36"/>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09"/>
        <p:cNvGrpSpPr/>
        <p:nvPr/>
      </p:nvGrpSpPr>
      <p:grpSpPr>
        <a:xfrm>
          <a:off x="0" y="0"/>
          <a:ext cx="0" cy="0"/>
          <a:chOff x="0" y="0"/>
          <a:chExt cx="0" cy="0"/>
        </a:xfrm>
      </p:grpSpPr>
      <p:pic>
        <p:nvPicPr>
          <p:cNvPr id="210" name="Google Shape;210;p3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1" name="Google Shape;211;p3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3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3" name="Google Shape;213;p3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4" name="Google Shape;214;p3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5" name="Google Shape;215;p3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16"/>
        <p:cNvGrpSpPr/>
        <p:nvPr/>
      </p:nvGrpSpPr>
      <p:grpSpPr>
        <a:xfrm>
          <a:off x="0" y="0"/>
          <a:ext cx="0" cy="0"/>
          <a:chOff x="0" y="0"/>
          <a:chExt cx="0" cy="0"/>
        </a:xfrm>
      </p:grpSpPr>
      <p:pic>
        <p:nvPicPr>
          <p:cNvPr id="217" name="Google Shape;217;p3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8" name="Google Shape;218;p3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3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0" name="Google Shape;220;p3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1" name="Google Shape;221;p3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2" name="Google Shape;222;p3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3"/>
        <p:cNvGrpSpPr/>
        <p:nvPr/>
      </p:nvGrpSpPr>
      <p:grpSpPr>
        <a:xfrm>
          <a:off x="0" y="0"/>
          <a:ext cx="0" cy="0"/>
          <a:chOff x="0" y="0"/>
          <a:chExt cx="0" cy="0"/>
        </a:xfrm>
      </p:grpSpPr>
      <p:sp>
        <p:nvSpPr>
          <p:cNvPr id="224" name="Google Shape;224;p39"/>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5" name="Google Shape;225;p39"/>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6" name="Google Shape;226;p39"/>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27" name="Google Shape;227;p3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8" name="Google Shape;228;p39"/>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29" name="Google Shape;229;p3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 name="Google Shape;232;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33"/>
        <p:cNvGrpSpPr/>
        <p:nvPr/>
      </p:nvGrpSpPr>
      <p:grpSpPr>
        <a:xfrm>
          <a:off x="0" y="0"/>
          <a:ext cx="0" cy="0"/>
          <a:chOff x="0" y="0"/>
          <a:chExt cx="0" cy="0"/>
        </a:xfrm>
      </p:grpSpPr>
      <p:pic>
        <p:nvPicPr>
          <p:cNvPr id="234" name="Google Shape;234;p41"/>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35" name="Google Shape;235;p41"/>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41"/>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1"/>
        <p:cNvGrpSpPr/>
        <p:nvPr/>
      </p:nvGrpSpPr>
      <p:grpSpPr>
        <a:xfrm>
          <a:off x="0" y="0"/>
          <a:ext cx="0" cy="0"/>
          <a:chOff x="0" y="0"/>
          <a:chExt cx="0" cy="0"/>
        </a:xfrm>
      </p:grpSpPr>
      <p:sp>
        <p:nvSpPr>
          <p:cNvPr id="242" name="Google Shape;242;p43"/>
          <p:cNvSpPr/>
          <p:nvPr/>
        </p:nvSpPr>
        <p:spPr>
          <a:xfrm>
            <a:off x="0" y="3506429"/>
            <a:ext cx="9144000" cy="1637071"/>
          </a:xfrm>
          <a:prstGeom prst="rect">
            <a:avLst/>
          </a:prstGeom>
          <a:gradFill>
            <a:gsLst>
              <a:gs pos="0">
                <a:schemeClr val="lt1"/>
              </a:gs>
              <a:gs pos="100000">
                <a:srgbClr val="00953A">
                  <a:alpha val="4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43"/>
          <p:cNvSpPr txBox="1">
            <a:spLocks noGrp="1"/>
          </p:cNvSpPr>
          <p:nvPr>
            <p:ph type="ctrTitle"/>
          </p:nvPr>
        </p:nvSpPr>
        <p:spPr>
          <a:xfrm>
            <a:off x="685800" y="2427179"/>
            <a:ext cx="7772400" cy="91244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43"/>
          <p:cNvSpPr txBox="1">
            <a:spLocks noGrp="1"/>
          </p:cNvSpPr>
          <p:nvPr>
            <p:ph type="subTitle" idx="1"/>
          </p:nvPr>
        </p:nvSpPr>
        <p:spPr>
          <a:xfrm>
            <a:off x="685800" y="3805083"/>
            <a:ext cx="7772400" cy="79944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5" name="Google Shape;245;p43"/>
          <p:cNvPicPr preferRelativeResize="0"/>
          <p:nvPr/>
        </p:nvPicPr>
        <p:blipFill rotWithShape="1">
          <a:blip r:embed="rId2">
            <a:alphaModFix/>
          </a:blip>
          <a:srcRect/>
          <a:stretch/>
        </p:blipFill>
        <p:spPr>
          <a:xfrm>
            <a:off x="3165737" y="474530"/>
            <a:ext cx="2115880" cy="1322047"/>
          </a:xfrm>
          <a:prstGeom prst="rect">
            <a:avLst/>
          </a:prstGeom>
          <a:noFill/>
          <a:ln>
            <a:noFill/>
          </a:ln>
        </p:spPr>
      </p:pic>
      <p:cxnSp>
        <p:nvCxnSpPr>
          <p:cNvPr id="246" name="Google Shape;246;p43"/>
          <p:cNvCxnSpPr/>
          <p:nvPr/>
        </p:nvCxnSpPr>
        <p:spPr>
          <a:xfrm>
            <a:off x="685800"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247" name="Google Shape;247;p43"/>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pic>
        <p:nvPicPr>
          <p:cNvPr id="249" name="Google Shape;249;p44"/>
          <p:cNvPicPr preferRelativeResize="0"/>
          <p:nvPr/>
        </p:nvPicPr>
        <p:blipFill rotWithShape="1">
          <a:blip r:embed="rId2">
            <a:alphaModFix/>
          </a:blip>
          <a:srcRect/>
          <a:stretch/>
        </p:blipFill>
        <p:spPr>
          <a:xfrm>
            <a:off x="1" y="0"/>
            <a:ext cx="6857998" cy="914400"/>
          </a:xfrm>
          <a:prstGeom prst="rect">
            <a:avLst/>
          </a:prstGeom>
          <a:noFill/>
          <a:ln>
            <a:noFill/>
          </a:ln>
        </p:spPr>
      </p:pic>
      <p:sp>
        <p:nvSpPr>
          <p:cNvPr id="250" name="Google Shape;250;p44"/>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44"/>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2" name="Google Shape;252;p44"/>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53" name="Google Shape;253;p4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4"/>
        <p:cNvGrpSpPr/>
        <p:nvPr/>
      </p:nvGrpSpPr>
      <p:grpSpPr>
        <a:xfrm>
          <a:off x="0" y="0"/>
          <a:ext cx="0" cy="0"/>
          <a:chOff x="0" y="0"/>
          <a:chExt cx="0" cy="0"/>
        </a:xfrm>
      </p:grpSpPr>
      <p:pic>
        <p:nvPicPr>
          <p:cNvPr id="255" name="Google Shape;255;p45"/>
          <p:cNvPicPr preferRelativeResize="0"/>
          <p:nvPr/>
        </p:nvPicPr>
        <p:blipFill rotWithShape="1">
          <a:blip r:embed="rId2">
            <a:alphaModFix/>
          </a:blip>
          <a:srcRect/>
          <a:stretch/>
        </p:blipFill>
        <p:spPr>
          <a:xfrm>
            <a:off x="0" y="0"/>
            <a:ext cx="6858000" cy="5143499"/>
          </a:xfrm>
          <a:prstGeom prst="rect">
            <a:avLst/>
          </a:prstGeom>
          <a:noFill/>
          <a:ln>
            <a:noFill/>
          </a:ln>
        </p:spPr>
      </p:pic>
      <p:sp>
        <p:nvSpPr>
          <p:cNvPr id="256" name="Google Shape;256;p45"/>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45"/>
          <p:cNvSpPr txBox="1">
            <a:spLocks noGrp="1"/>
          </p:cNvSpPr>
          <p:nvPr>
            <p:ph type="sldNum" idx="12"/>
          </p:nvPr>
        </p:nvSpPr>
        <p:spPr>
          <a:xfrm>
            <a:off x="215697"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8"/>
        <p:cNvGrpSpPr/>
        <p:nvPr/>
      </p:nvGrpSpPr>
      <p:grpSpPr>
        <a:xfrm>
          <a:off x="0" y="0"/>
          <a:ext cx="0" cy="0"/>
          <a:chOff x="0" y="0"/>
          <a:chExt cx="0" cy="0"/>
        </a:xfrm>
      </p:grpSpPr>
      <p:sp>
        <p:nvSpPr>
          <p:cNvPr id="259" name="Google Shape;259;p46"/>
          <p:cNvSpPr txBox="1">
            <a:spLocks noGrp="1"/>
          </p:cNvSpPr>
          <p:nvPr>
            <p:ph type="body" idx="1"/>
          </p:nvPr>
        </p:nvSpPr>
        <p:spPr>
          <a:xfrm>
            <a:off x="628650" y="1097280"/>
            <a:ext cx="3886200" cy="343784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6"/>
          <p:cNvSpPr txBox="1">
            <a:spLocks noGrp="1"/>
          </p:cNvSpPr>
          <p:nvPr>
            <p:ph type="body" idx="2"/>
          </p:nvPr>
        </p:nvSpPr>
        <p:spPr>
          <a:xfrm>
            <a:off x="4629150" y="1097280"/>
            <a:ext cx="3886200" cy="343784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1" name="Google Shape;261;p46"/>
          <p:cNvPicPr preferRelativeResize="0"/>
          <p:nvPr/>
        </p:nvPicPr>
        <p:blipFill rotWithShape="1">
          <a:blip r:embed="rId2">
            <a:alphaModFix/>
          </a:blip>
          <a:srcRect/>
          <a:stretch/>
        </p:blipFill>
        <p:spPr>
          <a:xfrm>
            <a:off x="1" y="0"/>
            <a:ext cx="6857998" cy="914400"/>
          </a:xfrm>
          <a:prstGeom prst="rect">
            <a:avLst/>
          </a:prstGeom>
          <a:noFill/>
          <a:ln>
            <a:noFill/>
          </a:ln>
        </p:spPr>
      </p:pic>
      <p:sp>
        <p:nvSpPr>
          <p:cNvPr id="262" name="Google Shape;262;p46"/>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3" name="Google Shape;263;p46"/>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64" name="Google Shape;264;p46"/>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5"/>
        <p:cNvGrpSpPr/>
        <p:nvPr/>
      </p:nvGrpSpPr>
      <p:grpSpPr>
        <a:xfrm>
          <a:off x="0" y="0"/>
          <a:ext cx="0" cy="0"/>
          <a:chOff x="0" y="0"/>
          <a:chExt cx="0" cy="0"/>
        </a:xfrm>
      </p:grpSpPr>
      <p:pic>
        <p:nvPicPr>
          <p:cNvPr id="266" name="Google Shape;266;p47"/>
          <p:cNvPicPr preferRelativeResize="0"/>
          <p:nvPr/>
        </p:nvPicPr>
        <p:blipFill rotWithShape="1">
          <a:blip r:embed="rId2">
            <a:alphaModFix/>
          </a:blip>
          <a:srcRect/>
          <a:stretch/>
        </p:blipFill>
        <p:spPr>
          <a:xfrm>
            <a:off x="1" y="0"/>
            <a:ext cx="6857998" cy="914400"/>
          </a:xfrm>
          <a:prstGeom prst="rect">
            <a:avLst/>
          </a:prstGeom>
          <a:noFill/>
          <a:ln>
            <a:noFill/>
          </a:ln>
        </p:spPr>
      </p:pic>
      <p:sp>
        <p:nvSpPr>
          <p:cNvPr id="267" name="Google Shape;267;p47"/>
          <p:cNvSpPr txBox="1">
            <a:spLocks noGrp="1"/>
          </p:cNvSpPr>
          <p:nvPr>
            <p:ph type="title"/>
          </p:nvPr>
        </p:nvSpPr>
        <p:spPr>
          <a:xfrm>
            <a:off x="1168811" y="315246"/>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47"/>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9" name="Google Shape;269;p47"/>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70" name="Google Shape;270;p47"/>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1" name="Google Shape;271;p47"/>
          <p:cNvPicPr preferRelativeResize="0"/>
          <p:nvPr/>
        </p:nvPicPr>
        <p:blipFill rotWithShape="1">
          <a:blip r:embed="rId4">
            <a:alphaModFix/>
          </a:blip>
          <a:srcRect/>
          <a:stretch/>
        </p:blipFill>
        <p:spPr>
          <a:xfrm>
            <a:off x="117219" y="31093"/>
            <a:ext cx="700780" cy="80135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72"/>
        <p:cNvGrpSpPr/>
        <p:nvPr/>
      </p:nvGrpSpPr>
      <p:grpSpPr>
        <a:xfrm>
          <a:off x="0" y="0"/>
          <a:ext cx="0" cy="0"/>
          <a:chOff x="0" y="0"/>
          <a:chExt cx="0" cy="0"/>
        </a:xfrm>
      </p:grpSpPr>
      <p:pic>
        <p:nvPicPr>
          <p:cNvPr id="273" name="Google Shape;273;p48"/>
          <p:cNvPicPr preferRelativeResize="0"/>
          <p:nvPr/>
        </p:nvPicPr>
        <p:blipFill rotWithShape="1">
          <a:blip r:embed="rId2">
            <a:alphaModFix/>
          </a:blip>
          <a:srcRect/>
          <a:stretch/>
        </p:blipFill>
        <p:spPr>
          <a:xfrm>
            <a:off x="1" y="0"/>
            <a:ext cx="6857998" cy="914399"/>
          </a:xfrm>
          <a:prstGeom prst="rect">
            <a:avLst/>
          </a:prstGeom>
          <a:noFill/>
          <a:ln>
            <a:noFill/>
          </a:ln>
        </p:spPr>
      </p:pic>
      <p:sp>
        <p:nvSpPr>
          <p:cNvPr id="274" name="Google Shape;274;p48"/>
          <p:cNvSpPr txBox="1">
            <a:spLocks noGrp="1"/>
          </p:cNvSpPr>
          <p:nvPr>
            <p:ph type="title"/>
          </p:nvPr>
        </p:nvSpPr>
        <p:spPr>
          <a:xfrm>
            <a:off x="1168811" y="315246"/>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48"/>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6" name="Google Shape;276;p48"/>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77" name="Google Shape;277;p48"/>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8" name="Google Shape;278;p48"/>
          <p:cNvPicPr preferRelativeResize="0"/>
          <p:nvPr/>
        </p:nvPicPr>
        <p:blipFill rotWithShape="1">
          <a:blip r:embed="rId4">
            <a:alphaModFix/>
          </a:blip>
          <a:srcRect/>
          <a:stretch/>
        </p:blipFill>
        <p:spPr>
          <a:xfrm>
            <a:off x="117219" y="31093"/>
            <a:ext cx="700780" cy="80135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79"/>
        <p:cNvGrpSpPr/>
        <p:nvPr/>
      </p:nvGrpSpPr>
      <p:grpSpPr>
        <a:xfrm>
          <a:off x="0" y="0"/>
          <a:ext cx="0" cy="0"/>
          <a:chOff x="0" y="0"/>
          <a:chExt cx="0" cy="0"/>
        </a:xfrm>
      </p:grpSpPr>
      <p:pic>
        <p:nvPicPr>
          <p:cNvPr id="280" name="Google Shape;280;p49"/>
          <p:cNvPicPr preferRelativeResize="0"/>
          <p:nvPr/>
        </p:nvPicPr>
        <p:blipFill rotWithShape="1">
          <a:blip r:embed="rId2">
            <a:alphaModFix/>
          </a:blip>
          <a:srcRect/>
          <a:stretch/>
        </p:blipFill>
        <p:spPr>
          <a:xfrm>
            <a:off x="1" y="0"/>
            <a:ext cx="6857998" cy="914399"/>
          </a:xfrm>
          <a:prstGeom prst="rect">
            <a:avLst/>
          </a:prstGeom>
          <a:noFill/>
          <a:ln>
            <a:noFill/>
          </a:ln>
        </p:spPr>
      </p:pic>
      <p:sp>
        <p:nvSpPr>
          <p:cNvPr id="281" name="Google Shape;281;p49"/>
          <p:cNvSpPr txBox="1">
            <a:spLocks noGrp="1"/>
          </p:cNvSpPr>
          <p:nvPr>
            <p:ph type="title"/>
          </p:nvPr>
        </p:nvSpPr>
        <p:spPr>
          <a:xfrm>
            <a:off x="1168811" y="315246"/>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49"/>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3" name="Google Shape;283;p49"/>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84" name="Google Shape;284;p49"/>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85" name="Google Shape;285;p49"/>
          <p:cNvPicPr preferRelativeResize="0"/>
          <p:nvPr/>
        </p:nvPicPr>
        <p:blipFill rotWithShape="1">
          <a:blip r:embed="rId4">
            <a:alphaModFix/>
          </a:blip>
          <a:srcRect/>
          <a:stretch/>
        </p:blipFill>
        <p:spPr>
          <a:xfrm>
            <a:off x="117219" y="31093"/>
            <a:ext cx="700780" cy="80135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86"/>
        <p:cNvGrpSpPr/>
        <p:nvPr/>
      </p:nvGrpSpPr>
      <p:grpSpPr>
        <a:xfrm>
          <a:off x="0" y="0"/>
          <a:ext cx="0" cy="0"/>
          <a:chOff x="0" y="0"/>
          <a:chExt cx="0" cy="0"/>
        </a:xfrm>
      </p:grpSpPr>
      <p:pic>
        <p:nvPicPr>
          <p:cNvPr id="287" name="Google Shape;287;p50"/>
          <p:cNvPicPr preferRelativeResize="0"/>
          <p:nvPr/>
        </p:nvPicPr>
        <p:blipFill rotWithShape="1">
          <a:blip r:embed="rId2">
            <a:alphaModFix/>
          </a:blip>
          <a:srcRect/>
          <a:stretch/>
        </p:blipFill>
        <p:spPr>
          <a:xfrm>
            <a:off x="1" y="0"/>
            <a:ext cx="6857998" cy="914399"/>
          </a:xfrm>
          <a:prstGeom prst="rect">
            <a:avLst/>
          </a:prstGeom>
          <a:noFill/>
          <a:ln>
            <a:noFill/>
          </a:ln>
        </p:spPr>
      </p:pic>
      <p:sp>
        <p:nvSpPr>
          <p:cNvPr id="288" name="Google Shape;288;p50"/>
          <p:cNvSpPr txBox="1">
            <a:spLocks noGrp="1"/>
          </p:cNvSpPr>
          <p:nvPr>
            <p:ph type="title"/>
          </p:nvPr>
        </p:nvSpPr>
        <p:spPr>
          <a:xfrm>
            <a:off x="1168811" y="315246"/>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50"/>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0" name="Google Shape;290;p50"/>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91" name="Google Shape;291;p50"/>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2" name="Google Shape;292;p50"/>
          <p:cNvPicPr preferRelativeResize="0"/>
          <p:nvPr/>
        </p:nvPicPr>
        <p:blipFill rotWithShape="1">
          <a:blip r:embed="rId4">
            <a:alphaModFix/>
          </a:blip>
          <a:srcRect/>
          <a:stretch/>
        </p:blipFill>
        <p:spPr>
          <a:xfrm>
            <a:off x="117219" y="31093"/>
            <a:ext cx="700780" cy="80135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93"/>
        <p:cNvGrpSpPr/>
        <p:nvPr/>
      </p:nvGrpSpPr>
      <p:grpSpPr>
        <a:xfrm>
          <a:off x="0" y="0"/>
          <a:ext cx="0" cy="0"/>
          <a:chOff x="0" y="0"/>
          <a:chExt cx="0" cy="0"/>
        </a:xfrm>
      </p:grpSpPr>
      <p:pic>
        <p:nvPicPr>
          <p:cNvPr id="294" name="Google Shape;294;p51"/>
          <p:cNvPicPr preferRelativeResize="0"/>
          <p:nvPr/>
        </p:nvPicPr>
        <p:blipFill rotWithShape="1">
          <a:blip r:embed="rId2">
            <a:alphaModFix/>
          </a:blip>
          <a:srcRect/>
          <a:stretch/>
        </p:blipFill>
        <p:spPr>
          <a:xfrm>
            <a:off x="1" y="0"/>
            <a:ext cx="6857998" cy="914399"/>
          </a:xfrm>
          <a:prstGeom prst="rect">
            <a:avLst/>
          </a:prstGeom>
          <a:noFill/>
          <a:ln>
            <a:noFill/>
          </a:ln>
        </p:spPr>
      </p:pic>
      <p:sp>
        <p:nvSpPr>
          <p:cNvPr id="295" name="Google Shape;295;p51"/>
          <p:cNvSpPr txBox="1">
            <a:spLocks noGrp="1"/>
          </p:cNvSpPr>
          <p:nvPr>
            <p:ph type="title"/>
          </p:nvPr>
        </p:nvSpPr>
        <p:spPr>
          <a:xfrm>
            <a:off x="1168811" y="315246"/>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51"/>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7" name="Google Shape;297;p51"/>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298" name="Google Shape;298;p51"/>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9" name="Google Shape;299;p51"/>
          <p:cNvPicPr preferRelativeResize="0"/>
          <p:nvPr/>
        </p:nvPicPr>
        <p:blipFill rotWithShape="1">
          <a:blip r:embed="rId4">
            <a:alphaModFix/>
          </a:blip>
          <a:srcRect/>
          <a:stretch/>
        </p:blipFill>
        <p:spPr>
          <a:xfrm>
            <a:off x="117219" y="31093"/>
            <a:ext cx="700780" cy="80135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00"/>
        <p:cNvGrpSpPr/>
        <p:nvPr/>
      </p:nvGrpSpPr>
      <p:grpSpPr>
        <a:xfrm>
          <a:off x="0" y="0"/>
          <a:ext cx="0" cy="0"/>
          <a:chOff x="0" y="0"/>
          <a:chExt cx="0" cy="0"/>
        </a:xfrm>
      </p:grpSpPr>
      <p:pic>
        <p:nvPicPr>
          <p:cNvPr id="301" name="Google Shape;301;p52"/>
          <p:cNvPicPr preferRelativeResize="0"/>
          <p:nvPr/>
        </p:nvPicPr>
        <p:blipFill rotWithShape="1">
          <a:blip r:embed="rId2">
            <a:alphaModFix/>
          </a:blip>
          <a:srcRect/>
          <a:stretch/>
        </p:blipFill>
        <p:spPr>
          <a:xfrm>
            <a:off x="1" y="0"/>
            <a:ext cx="6857998" cy="914399"/>
          </a:xfrm>
          <a:prstGeom prst="rect">
            <a:avLst/>
          </a:prstGeom>
          <a:noFill/>
          <a:ln>
            <a:noFill/>
          </a:ln>
        </p:spPr>
      </p:pic>
      <p:sp>
        <p:nvSpPr>
          <p:cNvPr id="302" name="Google Shape;302;p52"/>
          <p:cNvSpPr txBox="1">
            <a:spLocks noGrp="1"/>
          </p:cNvSpPr>
          <p:nvPr>
            <p:ph type="title"/>
          </p:nvPr>
        </p:nvSpPr>
        <p:spPr>
          <a:xfrm>
            <a:off x="1168811" y="315246"/>
            <a:ext cx="5158247" cy="4429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52"/>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4" name="Google Shape;304;p52"/>
          <p:cNvPicPr preferRelativeResize="0"/>
          <p:nvPr/>
        </p:nvPicPr>
        <p:blipFill rotWithShape="1">
          <a:blip r:embed="rId3">
            <a:alphaModFix/>
          </a:blip>
          <a:srcRect/>
          <a:stretch/>
        </p:blipFill>
        <p:spPr>
          <a:xfrm>
            <a:off x="7772400" y="4629150"/>
            <a:ext cx="857250" cy="364439"/>
          </a:xfrm>
          <a:prstGeom prst="rect">
            <a:avLst/>
          </a:prstGeom>
          <a:noFill/>
          <a:ln>
            <a:noFill/>
          </a:ln>
        </p:spPr>
      </p:pic>
      <p:sp>
        <p:nvSpPr>
          <p:cNvPr id="305" name="Google Shape;305;p52"/>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6" name="Google Shape;306;p52"/>
          <p:cNvPicPr preferRelativeResize="0"/>
          <p:nvPr/>
        </p:nvPicPr>
        <p:blipFill rotWithShape="1">
          <a:blip r:embed="rId4">
            <a:alphaModFix/>
          </a:blip>
          <a:srcRect/>
          <a:stretch/>
        </p:blipFill>
        <p:spPr>
          <a:xfrm>
            <a:off x="117219" y="31093"/>
            <a:ext cx="700780" cy="80135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7"/>
        <p:cNvGrpSpPr/>
        <p:nvPr/>
      </p:nvGrpSpPr>
      <p:grpSpPr>
        <a:xfrm>
          <a:off x="0" y="0"/>
          <a:ext cx="0" cy="0"/>
          <a:chOff x="0" y="0"/>
          <a:chExt cx="0" cy="0"/>
        </a:xfrm>
      </p:grpSpPr>
      <p:sp>
        <p:nvSpPr>
          <p:cNvPr id="308" name="Google Shape;308;p53"/>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309" name="Google Shape;309;p53"/>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10"/>
        <p:cNvGrpSpPr/>
        <p:nvPr/>
      </p:nvGrpSpPr>
      <p:grpSpPr>
        <a:xfrm>
          <a:off x="0" y="0"/>
          <a:ext cx="0" cy="0"/>
          <a:chOff x="0" y="0"/>
          <a:chExt cx="0" cy="0"/>
        </a:xfrm>
      </p:grpSpPr>
      <p:pic>
        <p:nvPicPr>
          <p:cNvPr id="311" name="Google Shape;311;p54"/>
          <p:cNvPicPr preferRelativeResize="0"/>
          <p:nvPr/>
        </p:nvPicPr>
        <p:blipFill rotWithShape="1">
          <a:blip r:embed="rId2">
            <a:alphaModFix/>
          </a:blip>
          <a:srcRect/>
          <a:stretch/>
        </p:blipFill>
        <p:spPr>
          <a:xfrm>
            <a:off x="0" y="0"/>
            <a:ext cx="6857999" cy="5143499"/>
          </a:xfrm>
          <a:prstGeom prst="rect">
            <a:avLst/>
          </a:prstGeom>
          <a:noFill/>
          <a:ln>
            <a:noFill/>
          </a:ln>
        </p:spPr>
      </p:pic>
      <p:sp>
        <p:nvSpPr>
          <p:cNvPr id="312" name="Google Shape;312;p54"/>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5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Google Shape;160;p2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1" name="Google Shape;161;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2" name="Google Shape;162;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3" name="Google Shape;163;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9" name="Google Shape;239;p4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p42"/>
          <p:cNvSpPr txBox="1">
            <a:spLocks noGrp="1"/>
          </p:cNvSpPr>
          <p:nvPr>
            <p:ph type="sldNum" idx="12"/>
          </p:nvPr>
        </p:nvSpPr>
        <p:spPr>
          <a:xfrm>
            <a:off x="245193" y="4770489"/>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hyperlink" Target="https://app.smartsheet.com/b/form/72607a92db654aa2b777c65b833fa2a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www.cde.state.co.us/fedprograms/esseriii_supplementalappchecklist"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cde.state.co.us/fedprograms/esser3-leaplans" TargetMode="External"/><Relationship Id="rId3" Type="http://schemas.openxmlformats.org/officeDocument/2006/relationships/hyperlink" Target="https://www.cde.state.co.us/fedprograms/safereturntoschoolchecklist" TargetMode="External"/><Relationship Id="rId7" Type="http://schemas.openxmlformats.org/officeDocument/2006/relationships/hyperlink" Target="https://www.cde.state.co.us/Esser3-UseofFundsPlanGuidanc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cde.state.co.us/fedprograms/eseaofficehoursppt8262021" TargetMode="External"/><Relationship Id="rId5" Type="http://schemas.openxmlformats.org/officeDocument/2006/relationships/hyperlink" Target="https://us02web.zoom.us/rec/play/VDn7CUvRX0Euho7QQi1uRbEyDgfXNSdNjqxAw8_RzCWRq3c815sKxqrwLVIcAQsFn7bNhlqyAWgQ7-JP.v-r04vzDCkBQ89fU?autoplay=true&amp;startTime=1629399807000" TargetMode="External"/><Relationship Id="rId4" Type="http://schemas.openxmlformats.org/officeDocument/2006/relationships/hyperlink" Target="https://www.cde.state.co.us/caresact/esser3_narrative" TargetMode="External"/><Relationship Id="rId9" Type="http://schemas.openxmlformats.org/officeDocument/2006/relationships/hyperlink" Target="https://www.cde.state.co.us/caresact/essermonito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cdeedserv/cderuraldesignation2021-2022" TargetMode="External"/><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_heading=h.mzcwsyfpa21o"/><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hyperlink" Target="mailto:davis_e@cde.state.co.us" TargetMode="External"/><Relationship Id="rId4" Type="http://schemas.openxmlformats.org/officeDocument/2006/relationships/hyperlink" Target="https://www.cde.state.co.us/caresact/crf-allowableexpenditur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caresact/esser-expandedlearningopportunities" TargetMode="External"/><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hyperlink" Target="https://www.cde.state.co.us/caresact/esser-expandedlearningopportuniti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mailto:ESSERelo@cde.state.co.us" TargetMode="External"/><Relationship Id="rId2" Type="http://schemas.openxmlformats.org/officeDocument/2006/relationships/notesSlide" Target="../notesSlides/notesSlide30.xml"/><Relationship Id="rId1" Type="http://schemas.openxmlformats.org/officeDocument/2006/relationships/slideLayout" Target="../slideLayouts/slideLayout40.xml"/><Relationship Id="rId5" Type="http://schemas.openxmlformats.org/officeDocument/2006/relationships/hyperlink" Target="mailto:CompetitiveGrants@cde.state.co.us" TargetMode="External"/><Relationship Id="rId4" Type="http://schemas.openxmlformats.org/officeDocument/2006/relationships/hyperlink" Target="mailto:davis_e@cde.state.co.u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hyperlink" Target="mailto:kaloudis_n@cde.state.co.us" TargetMode="External"/><Relationship Id="rId13" Type="http://schemas.openxmlformats.org/officeDocument/2006/relationships/hyperlink" Target="mailto:wilson_s@cde.state.co.us" TargetMode="External"/><Relationship Id="rId18" Type="http://schemas.openxmlformats.org/officeDocument/2006/relationships/hyperlink" Target="mailto:shimmin_a@cde.state.co.us" TargetMode="External"/><Relationship Id="rId26" Type="http://schemas.openxmlformats.org/officeDocument/2006/relationships/hyperlink" Target="mailto:morris_h@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Bartlett_k@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giessinger_t@cde.state.co.us" TargetMode="External"/><Relationship Id="rId17" Type="http://schemas.openxmlformats.org/officeDocument/2006/relationships/hyperlink" Target="mailto:negley_t@cde.state.co.us" TargetMode="External"/><Relationship Id="rId25" Type="http://schemas.openxmlformats.org/officeDocument/2006/relationships/hyperlink" Target="mailto:parsley_b@cde.state.co.us" TargetMode="External"/><Relationship Id="rId2" Type="http://schemas.openxmlformats.org/officeDocument/2006/relationships/notesSlide" Target="../notesSlides/notesSlide33.xml"/><Relationship Id="rId16" Type="http://schemas.openxmlformats.org/officeDocument/2006/relationships/hyperlink" Target="mailto:boylan_k@cde.state.co.us" TargetMode="External"/><Relationship Id="rId20" Type="http://schemas.openxmlformats.org/officeDocument/2006/relationships/hyperlink" Target="mailto:owens_m@cde.state.co.us" TargetMode="External"/><Relationship Id="rId1" Type="http://schemas.openxmlformats.org/officeDocument/2006/relationships/slideLayout" Target="../slideLayouts/slideLayout13.xml"/><Relationship Id="rId6" Type="http://schemas.openxmlformats.org/officeDocument/2006/relationships/hyperlink" Target="mailto:meushaw_l@cde.state.co.us" TargetMode="External"/><Relationship Id="rId11" Type="http://schemas.openxmlformats.org/officeDocument/2006/relationships/hyperlink" Target="mailto:temple_r@cde.state.co.us" TargetMode="External"/><Relationship Id="rId24" Type="http://schemas.openxmlformats.org/officeDocument/2006/relationships/hyperlink" Target="mailto:Kaleda_s@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schelke_j@cde.state.co.us" TargetMode="External"/><Relationship Id="rId23" Type="http://schemas.openxmlformats.org/officeDocument/2006/relationships/hyperlink" Target="mailto:Hawkins_r@cde.state.co.us" TargetMode="External"/><Relationship Id="rId28" Type="http://schemas.openxmlformats.org/officeDocument/2006/relationships/hyperlink" Target="mailto:prael_m@cde.state.co.us" TargetMode="External"/><Relationship Id="rId10" Type="http://schemas.openxmlformats.org/officeDocument/2006/relationships/hyperlink" Target="mailto:bixler_k@cde.state.co.us" TargetMode="External"/><Relationship Id="rId19" Type="http://schemas.openxmlformats.org/officeDocument/2006/relationships/hyperlink" Target="mailto:shen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byrd_e@cde.state.co.us" TargetMode="External"/><Relationship Id="rId14" Type="http://schemas.openxmlformats.org/officeDocument/2006/relationships/hyperlink" Target="mailto:crumley_k@cde.state.co.us" TargetMode="External"/><Relationship Id="rId22" Type="http://schemas.openxmlformats.org/officeDocument/2006/relationships/hyperlink" Target="mailto:Austin_j@cde.state.co.us" TargetMode="External"/><Relationship Id="rId27" Type="http://schemas.openxmlformats.org/officeDocument/2006/relationships/hyperlink" Target="mailto:collins_d@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apps/consapp2022/login" TargetMode="External"/><Relationship Id="rId7" Type="http://schemas.openxmlformats.org/officeDocument/2006/relationships/hyperlink" Target="https://www.cde.state.co.us/fedprograms/regionalcontactspage"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hyperlink" Target="https://www.google.com/url?q=http://www.cde.state.co.us/fedprograms/1003funds&amp;sa=D&amp;source=editors&amp;ust=1651599178349702&amp;usg=AOvVaw1WgU__TlFoWIdPNkMzYDp4" TargetMode="External"/><Relationship Id="rId5" Type="http://schemas.openxmlformats.org/officeDocument/2006/relationships/hyperlink" Target="https://www.google.com/url?q=http://www.cde.state.co.us/fedprograms/2018consultationform&amp;sa=D&amp;source=editors&amp;ust=1651599083593200&amp;usg=AOvVaw13_kDk0qEo2Y0lxgcAkcCC" TargetMode="External"/><Relationship Id="rId4" Type="http://schemas.openxmlformats.org/officeDocument/2006/relationships/hyperlink" Target="http://www.cde.state.co.us/id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www.eventbrite.com/e/regional-consolidated-application-work-session-metro-region-tickets-320865977777"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eventbrite.com/e/regional-consolidated-application-work-session-nw-and-west-central-region-tickets-321434267547" TargetMode="External"/><Relationship Id="rId5" Type="http://schemas.openxmlformats.org/officeDocument/2006/relationships/hyperlink" Target="https://www.eventbrite.com/e/regional-consolidated-application-work-session-southwest-region-tickets-320895546217" TargetMode="External"/><Relationship Id="rId4" Type="http://schemas.openxmlformats.org/officeDocument/2006/relationships/hyperlink" Target="https://www.eventbrite.com/e/regional-consolidated-application-work-session-north-central-and-ne-region-tickets-32088334973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s02web.zoom.us/meeting/register/tZwpf-uqqTguHtcBqoZhVGBtqHBlFzOFIJNn"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s://www.cde.state.co.us/fedprograms/equitabledistributionofteach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5"/>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Hours</a:t>
            </a:r>
            <a:endParaRPr/>
          </a:p>
        </p:txBody>
      </p:sp>
      <p:sp>
        <p:nvSpPr>
          <p:cNvPr id="319" name="Google Shape;319;p55"/>
          <p:cNvSpPr txBox="1">
            <a:spLocks noGrp="1"/>
          </p:cNvSpPr>
          <p:nvPr>
            <p:ph type="subTitle" idx="1"/>
          </p:nvPr>
        </p:nvSpPr>
        <p:spPr>
          <a:xfrm>
            <a:off x="1657350" y="3365278"/>
            <a:ext cx="5829300" cy="799444"/>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a:t>May 12, 2022</a:t>
            </a:r>
            <a:endParaRPr/>
          </a:p>
        </p:txBody>
      </p:sp>
      <p:sp>
        <p:nvSpPr>
          <p:cNvPr id="320" name="Google Shape;320;p55"/>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4"/>
          <p:cNvSpPr txBox="1">
            <a:spLocks noGrp="1"/>
          </p:cNvSpPr>
          <p:nvPr>
            <p:ph type="body" idx="1"/>
          </p:nvPr>
        </p:nvSpPr>
        <p:spPr>
          <a:xfrm>
            <a:off x="245200" y="985475"/>
            <a:ext cx="8598300" cy="35925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a:t>USDE monitoring: </a:t>
            </a:r>
            <a:endParaRPr/>
          </a:p>
          <a:p>
            <a:pPr marL="914400" lvl="1" indent="-323850" algn="l" rtl="0">
              <a:spcBef>
                <a:spcPts val="0"/>
              </a:spcBef>
              <a:spcAft>
                <a:spcPts val="0"/>
              </a:spcAft>
              <a:buSzPts val="1500"/>
              <a:buChar char="•"/>
            </a:pPr>
            <a:r>
              <a:rPr lang="en"/>
              <a:t>Comprehensive - full federal program</a:t>
            </a:r>
            <a:endParaRPr/>
          </a:p>
          <a:p>
            <a:pPr marL="914400" lvl="1" indent="-323850" algn="l" rtl="0">
              <a:spcBef>
                <a:spcPts val="0"/>
              </a:spcBef>
              <a:spcAft>
                <a:spcPts val="0"/>
              </a:spcAft>
              <a:buSzPts val="1500"/>
              <a:buChar char="•"/>
            </a:pPr>
            <a:r>
              <a:rPr lang="en" b="1" i="1"/>
              <a:t>Targeted </a:t>
            </a:r>
            <a:r>
              <a:rPr lang="en"/>
              <a:t>- focused on a specific component of a federal program</a:t>
            </a:r>
            <a:endParaRPr/>
          </a:p>
          <a:p>
            <a:pPr marL="914400" lvl="1" indent="-323850" algn="l" rtl="0">
              <a:spcBef>
                <a:spcPts val="0"/>
              </a:spcBef>
              <a:spcAft>
                <a:spcPts val="0"/>
              </a:spcAft>
              <a:buSzPts val="1500"/>
              <a:buChar char="•"/>
            </a:pPr>
            <a:r>
              <a:rPr lang="en"/>
              <a:t>Universal - broad oversight of a federal program </a:t>
            </a:r>
            <a:endParaRPr/>
          </a:p>
          <a:p>
            <a:pPr marL="457200" lvl="0" indent="-342900" algn="l" rtl="0">
              <a:spcBef>
                <a:spcPts val="0"/>
              </a:spcBef>
              <a:spcAft>
                <a:spcPts val="0"/>
              </a:spcAft>
              <a:buSzPts val="1800"/>
              <a:buChar char="•"/>
            </a:pPr>
            <a:r>
              <a:rPr lang="en"/>
              <a:t>Colorado has been selected for targeted monitoring on Title I</a:t>
            </a:r>
            <a:endParaRPr/>
          </a:p>
          <a:p>
            <a:pPr marL="914400" lvl="1" indent="-323850" algn="l" rtl="0">
              <a:spcBef>
                <a:spcPts val="0"/>
              </a:spcBef>
              <a:spcAft>
                <a:spcPts val="0"/>
              </a:spcAft>
              <a:buSzPts val="1500"/>
              <a:buChar char="•"/>
            </a:pPr>
            <a:r>
              <a:rPr lang="en"/>
              <a:t>Area of focus: </a:t>
            </a:r>
            <a:endParaRPr/>
          </a:p>
          <a:p>
            <a:pPr marL="1371600" lvl="2" indent="-317500" algn="l" rtl="0">
              <a:spcBef>
                <a:spcPts val="0"/>
              </a:spcBef>
              <a:spcAft>
                <a:spcPts val="0"/>
              </a:spcAft>
              <a:buSzPts val="1400"/>
              <a:buChar char="•"/>
            </a:pPr>
            <a:r>
              <a:rPr lang="en"/>
              <a:t>Resource Allocation Review - </a:t>
            </a:r>
            <a:endParaRPr/>
          </a:p>
          <a:p>
            <a:pPr marL="1828800" lvl="3" indent="-317500" algn="l" rtl="0">
              <a:spcBef>
                <a:spcPts val="0"/>
              </a:spcBef>
              <a:spcAft>
                <a:spcPts val="0"/>
              </a:spcAft>
              <a:buSzPts val="1400"/>
              <a:buChar char="•"/>
            </a:pPr>
            <a:r>
              <a:rPr lang="en"/>
              <a:t>CDE’s oversight of LEA’s resource allocations to ensure that equitable access to resources for high poverty/high need schools, particularly those identified for Comprehensive (CS) or Additional Targeted (ATS) Support and Improvement under ESSA</a:t>
            </a:r>
            <a:endParaRPr/>
          </a:p>
          <a:p>
            <a:pPr marL="914400" lvl="1" indent="-323850" algn="l" rtl="0">
              <a:spcBef>
                <a:spcPts val="0"/>
              </a:spcBef>
              <a:spcAft>
                <a:spcPts val="0"/>
              </a:spcAft>
              <a:buSzPts val="1500"/>
              <a:buChar char="•"/>
            </a:pPr>
            <a:r>
              <a:rPr lang="en"/>
              <a:t>Timeline: </a:t>
            </a:r>
            <a:endParaRPr/>
          </a:p>
          <a:p>
            <a:pPr marL="1371600" lvl="2" indent="-317500" algn="l" rtl="0">
              <a:spcBef>
                <a:spcPts val="0"/>
              </a:spcBef>
              <a:spcAft>
                <a:spcPts val="0"/>
              </a:spcAft>
              <a:buSzPts val="1400"/>
              <a:buChar char="•"/>
            </a:pPr>
            <a:r>
              <a:rPr lang="en"/>
              <a:t>Desk Review in June 2022</a:t>
            </a:r>
            <a:endParaRPr/>
          </a:p>
          <a:p>
            <a:pPr marL="1371600" lvl="2" indent="-317500" algn="l" rtl="0">
              <a:spcBef>
                <a:spcPts val="0"/>
              </a:spcBef>
              <a:spcAft>
                <a:spcPts val="0"/>
              </a:spcAft>
              <a:buSzPts val="1400"/>
              <a:buChar char="•"/>
            </a:pPr>
            <a:r>
              <a:rPr lang="en"/>
              <a:t>Self-assessment and evidence submitted to USDE on May 6, 2022</a:t>
            </a:r>
            <a:endParaRPr/>
          </a:p>
          <a:p>
            <a:pPr marL="457200" lvl="0" indent="-342900" algn="l" rtl="0">
              <a:spcBef>
                <a:spcPts val="0"/>
              </a:spcBef>
              <a:spcAft>
                <a:spcPts val="0"/>
              </a:spcAft>
              <a:buSzPts val="1800"/>
              <a:buChar char="•"/>
            </a:pPr>
            <a:r>
              <a:rPr lang="en"/>
              <a:t>What will this mean for our LEAs? </a:t>
            </a:r>
            <a:endParaRPr/>
          </a:p>
          <a:p>
            <a:pPr marL="914400" lvl="1" indent="-323850" algn="l" rtl="0">
              <a:spcBef>
                <a:spcPts val="0"/>
              </a:spcBef>
              <a:spcAft>
                <a:spcPts val="0"/>
              </a:spcAft>
              <a:buSzPts val="1500"/>
              <a:buChar char="•"/>
            </a:pPr>
            <a:r>
              <a:rPr lang="en"/>
              <a:t>No LEAs selected for participation</a:t>
            </a:r>
            <a:endParaRPr/>
          </a:p>
          <a:p>
            <a:pPr marL="914400" lvl="1" indent="-323850" algn="l" rtl="0">
              <a:spcBef>
                <a:spcPts val="0"/>
              </a:spcBef>
              <a:spcAft>
                <a:spcPts val="0"/>
              </a:spcAft>
              <a:buSzPts val="1500"/>
              <a:buChar char="•"/>
            </a:pPr>
            <a:r>
              <a:rPr lang="en"/>
              <a:t>No evidence or documentation asked of or on behalf of LEAs </a:t>
            </a:r>
            <a:endParaRPr/>
          </a:p>
          <a:p>
            <a:pPr marL="914400" lvl="1" indent="-323850" algn="l" rtl="0">
              <a:spcBef>
                <a:spcPts val="0"/>
              </a:spcBef>
              <a:spcAft>
                <a:spcPts val="0"/>
              </a:spcAft>
              <a:buSzPts val="1500"/>
              <a:buChar char="•"/>
            </a:pPr>
            <a:r>
              <a:rPr lang="en"/>
              <a:t>Evaluating CDE’s oversight; could have long-term implications on LEAs if we have findings </a:t>
            </a:r>
            <a:endParaRPr/>
          </a:p>
        </p:txBody>
      </p:sp>
      <p:sp>
        <p:nvSpPr>
          <p:cNvPr id="384" name="Google Shape;384;p64"/>
          <p:cNvSpPr txBox="1">
            <a:spLocks noGrp="1"/>
          </p:cNvSpPr>
          <p:nvPr>
            <p:ph type="title"/>
          </p:nvPr>
        </p:nvSpPr>
        <p:spPr>
          <a:xfrm>
            <a:off x="245200" y="190875"/>
            <a:ext cx="6393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U.S. Department of Education (USDE) Targeted Monitoring of Colorado Title 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88"/>
        <p:cNvGrpSpPr/>
        <p:nvPr/>
      </p:nvGrpSpPr>
      <p:grpSpPr>
        <a:xfrm>
          <a:off x="0" y="0"/>
          <a:ext cx="0" cy="0"/>
          <a:chOff x="0" y="0"/>
          <a:chExt cx="0" cy="0"/>
        </a:xfrm>
      </p:grpSpPr>
      <p:sp>
        <p:nvSpPr>
          <p:cNvPr id="389" name="Google Shape;389;p65"/>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ESSER Updates</a:t>
            </a:r>
            <a:endParaRPr/>
          </a:p>
        </p:txBody>
      </p:sp>
      <p:sp>
        <p:nvSpPr>
          <p:cNvPr id="390" name="Google Shape;390;p65"/>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Application and U.S. Department </a:t>
            </a:r>
            <a:endParaRPr/>
          </a:p>
          <a:p>
            <a:pPr marL="0" lvl="0" indent="0" algn="ctr" rtl="0">
              <a:spcBef>
                <a:spcPts val="800"/>
              </a:spcBef>
              <a:spcAft>
                <a:spcPts val="0"/>
              </a:spcAft>
              <a:buNone/>
            </a:pPr>
            <a:r>
              <a:rPr lang="en"/>
              <a:t>of Education Monitoring of CDE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Use of Funds Plans Update</a:t>
            </a:r>
            <a:endParaRPr/>
          </a:p>
        </p:txBody>
      </p:sp>
      <p:sp>
        <p:nvSpPr>
          <p:cNvPr id="396" name="Google Shape;396;p6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SzPts val="1800"/>
              <a:buChar char="•"/>
            </a:pPr>
            <a:r>
              <a:rPr lang="en"/>
              <a:t>For all LEAs that received a </a:t>
            </a:r>
            <a:r>
              <a:rPr lang="en" b="1" u="sng">
                <a:solidFill>
                  <a:schemeClr val="accent6"/>
                </a:solidFill>
              </a:rPr>
              <a:t>90% allocation of ESSER III</a:t>
            </a:r>
            <a:r>
              <a:rPr lang="en"/>
              <a:t> funds, the Safe In-Person and Use of Funds plans are due </a:t>
            </a:r>
            <a:r>
              <a:rPr lang="en" u="sng">
                <a:solidFill>
                  <a:srgbClr val="FF0000"/>
                </a:solidFill>
              </a:rPr>
              <a:t>May 13th</a:t>
            </a:r>
            <a:r>
              <a:rPr lang="en"/>
              <a:t>.</a:t>
            </a:r>
            <a:endParaRPr/>
          </a:p>
          <a:p>
            <a:pPr marL="457200" lvl="0" indent="-342900" algn="l" rtl="0">
              <a:lnSpc>
                <a:spcPct val="90000"/>
              </a:lnSpc>
              <a:spcBef>
                <a:spcPts val="0"/>
              </a:spcBef>
              <a:spcAft>
                <a:spcPts val="0"/>
              </a:spcAft>
              <a:buSzPts val="1800"/>
              <a:buChar char="•"/>
            </a:pPr>
            <a:r>
              <a:rPr lang="en"/>
              <a:t>The Use of Funds plan requirements can be fulfilled by </a:t>
            </a:r>
            <a:r>
              <a:rPr lang="en" u="sng"/>
              <a:t>posting a PDF of your budget on your website.</a:t>
            </a:r>
            <a:endParaRPr u="sng"/>
          </a:p>
          <a:p>
            <a:pPr marL="457200" lvl="0" indent="-342900" algn="l" rtl="0">
              <a:lnSpc>
                <a:spcPct val="90000"/>
              </a:lnSpc>
              <a:spcBef>
                <a:spcPts val="0"/>
              </a:spcBef>
              <a:spcAft>
                <a:spcPts val="0"/>
              </a:spcAft>
              <a:buSzPts val="1800"/>
              <a:buChar char="•"/>
            </a:pPr>
            <a:r>
              <a:rPr lang="en"/>
              <a:t>The Safe In-Person plan must follow the requirements listed on the previous slide.</a:t>
            </a:r>
            <a:endParaRPr/>
          </a:p>
          <a:p>
            <a:pPr marL="457200" lvl="0" indent="-342900" algn="l" rtl="0">
              <a:lnSpc>
                <a:spcPct val="90000"/>
              </a:lnSpc>
              <a:spcBef>
                <a:spcPts val="0"/>
              </a:spcBef>
              <a:spcAft>
                <a:spcPts val="0"/>
              </a:spcAft>
              <a:buSzPts val="1800"/>
              <a:buChar char="•"/>
            </a:pPr>
            <a:r>
              <a:rPr lang="en"/>
              <a:t>Please submit the URLs for both via the Smartsheet form.</a:t>
            </a:r>
            <a:endParaRPr/>
          </a:p>
          <a:p>
            <a:pPr marL="457200" lvl="0" indent="-342900" algn="l" rtl="0">
              <a:spcBef>
                <a:spcPts val="0"/>
              </a:spcBef>
              <a:spcAft>
                <a:spcPts val="0"/>
              </a:spcAft>
              <a:buSzPts val="1800"/>
              <a:buChar char="•"/>
            </a:pPr>
            <a:r>
              <a:rPr lang="en"/>
              <a:t>CDE has received Safe In-Person plans from 166 LEAs and Use of Funds plans from 115 LEAs.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7"/>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III LEA Plans for Supplemental Funds </a:t>
            </a:r>
            <a:endParaRPr/>
          </a:p>
        </p:txBody>
      </p:sp>
      <p:sp>
        <p:nvSpPr>
          <p:cNvPr id="402" name="Google Shape;402;p67"/>
          <p:cNvSpPr txBox="1">
            <a:spLocks noGrp="1"/>
          </p:cNvSpPr>
          <p:nvPr>
            <p:ph type="body" idx="1"/>
          </p:nvPr>
        </p:nvSpPr>
        <p:spPr>
          <a:xfrm>
            <a:off x="628650" y="1097288"/>
            <a:ext cx="3390525"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700"/>
              <a:t>Due May 20 for Supplemental Funds (with separate applications)</a:t>
            </a:r>
            <a:endParaRPr sz="1700"/>
          </a:p>
          <a:p>
            <a:pPr marL="342900" lvl="0" indent="-298450" algn="l" rtl="0">
              <a:lnSpc>
                <a:spcPct val="90000"/>
              </a:lnSpc>
              <a:spcBef>
                <a:spcPts val="600"/>
              </a:spcBef>
              <a:spcAft>
                <a:spcPts val="0"/>
              </a:spcAft>
              <a:buSzPts val="2100"/>
              <a:buChar char="•"/>
            </a:pPr>
            <a:r>
              <a:rPr lang="en" sz="1700"/>
              <a:t>Safe In Person Plan</a:t>
            </a:r>
            <a:endParaRPr sz="1700"/>
          </a:p>
          <a:p>
            <a:pPr marL="342900" lvl="0" indent="-298450" algn="l" rtl="0">
              <a:lnSpc>
                <a:spcPct val="90000"/>
              </a:lnSpc>
              <a:spcBef>
                <a:spcPts val="0"/>
              </a:spcBef>
              <a:spcAft>
                <a:spcPts val="0"/>
              </a:spcAft>
              <a:buSzPts val="2100"/>
              <a:buChar char="•"/>
            </a:pPr>
            <a:r>
              <a:rPr lang="en" sz="1700"/>
              <a:t>Use of Funds Plan</a:t>
            </a:r>
            <a:endParaRPr/>
          </a:p>
          <a:p>
            <a:pPr marL="0" lvl="0" indent="0" algn="l" rtl="0">
              <a:lnSpc>
                <a:spcPct val="115000"/>
              </a:lnSpc>
              <a:spcBef>
                <a:spcPts val="0"/>
              </a:spcBef>
              <a:spcAft>
                <a:spcPts val="0"/>
              </a:spcAft>
              <a:buSzPts val="1800"/>
              <a:buNone/>
            </a:pPr>
            <a:endParaRPr/>
          </a:p>
          <a:p>
            <a:pPr marL="0" lvl="0" indent="0" algn="l" rtl="0">
              <a:lnSpc>
                <a:spcPct val="90000"/>
              </a:lnSpc>
              <a:spcBef>
                <a:spcPts val="600"/>
              </a:spcBef>
              <a:spcAft>
                <a:spcPts val="0"/>
              </a:spcAft>
              <a:buClr>
                <a:schemeClr val="dk1"/>
              </a:buClr>
              <a:buSzPts val="800"/>
              <a:buFont typeface="Arial"/>
              <a:buNone/>
            </a:pPr>
            <a:r>
              <a:rPr lang="en" sz="1700"/>
              <a:t>For LEAs who received additional supplemental funds:</a:t>
            </a:r>
            <a:endParaRPr sz="1700"/>
          </a:p>
          <a:p>
            <a:pPr marL="342900" lvl="0" indent="-298450" algn="l" rtl="0">
              <a:lnSpc>
                <a:spcPct val="90000"/>
              </a:lnSpc>
              <a:spcBef>
                <a:spcPts val="600"/>
              </a:spcBef>
              <a:spcAft>
                <a:spcPts val="0"/>
              </a:spcAft>
              <a:buSzPts val="2100"/>
              <a:buChar char="•"/>
            </a:pPr>
            <a:r>
              <a:rPr lang="en" sz="1700"/>
              <a:t>Use of Funds plan must include how you are using your supplemental funds</a:t>
            </a:r>
            <a:endParaRPr sz="1700"/>
          </a:p>
          <a:p>
            <a:pPr marL="342900" lvl="0" indent="-298450" algn="l" rtl="0">
              <a:lnSpc>
                <a:spcPct val="90000"/>
              </a:lnSpc>
              <a:spcBef>
                <a:spcPts val="0"/>
              </a:spcBef>
              <a:spcAft>
                <a:spcPts val="0"/>
              </a:spcAft>
              <a:buSzPts val="2100"/>
              <a:buChar char="•"/>
            </a:pPr>
            <a:r>
              <a:rPr lang="en" sz="1700"/>
              <a:t>Please submit hyperlinks to your Use of Funds Plan using </a:t>
            </a:r>
            <a:r>
              <a:rPr lang="en" sz="1700" u="sng">
                <a:solidFill>
                  <a:schemeClr val="hlink"/>
                </a:solidFill>
                <a:hlinkClick r:id="rId3"/>
              </a:rPr>
              <a:t>this form</a:t>
            </a:r>
            <a:r>
              <a:rPr lang="en" sz="1700"/>
              <a:t> by May 20</a:t>
            </a:r>
            <a:endParaRPr sz="1700"/>
          </a:p>
          <a:p>
            <a:pPr marL="0" lvl="0" indent="0" algn="l" rtl="0">
              <a:lnSpc>
                <a:spcPct val="90000"/>
              </a:lnSpc>
              <a:spcBef>
                <a:spcPts val="600"/>
              </a:spcBef>
              <a:spcAft>
                <a:spcPts val="0"/>
              </a:spcAft>
              <a:buSzPts val="1800"/>
              <a:buNone/>
            </a:pPr>
            <a:endParaRPr/>
          </a:p>
          <a:p>
            <a:pPr marL="0" lvl="0" indent="0" algn="l" rtl="0">
              <a:lnSpc>
                <a:spcPct val="90000"/>
              </a:lnSpc>
              <a:spcBef>
                <a:spcPts val="600"/>
              </a:spcBef>
              <a:spcAft>
                <a:spcPts val="0"/>
              </a:spcAft>
              <a:buSzPts val="1800"/>
              <a:buNone/>
            </a:pPr>
            <a:endParaRPr/>
          </a:p>
        </p:txBody>
      </p:sp>
      <p:sp>
        <p:nvSpPr>
          <p:cNvPr id="403" name="Google Shape;403;p67"/>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13</a:t>
            </a:fld>
            <a:endParaRPr/>
          </a:p>
        </p:txBody>
      </p:sp>
      <p:pic>
        <p:nvPicPr>
          <p:cNvPr id="404" name="Google Shape;404;p67" descr="ESSER III Supplemental application checklist."/>
          <p:cNvPicPr preferRelativeResize="0"/>
          <p:nvPr/>
        </p:nvPicPr>
        <p:blipFill rotWithShape="1">
          <a:blip r:embed="rId4">
            <a:alphaModFix/>
          </a:blip>
          <a:srcRect/>
          <a:stretch/>
        </p:blipFill>
        <p:spPr>
          <a:xfrm>
            <a:off x="5105767" y="1674413"/>
            <a:ext cx="2588258" cy="3287981"/>
          </a:xfrm>
          <a:prstGeom prst="rect">
            <a:avLst/>
          </a:prstGeom>
          <a:noFill/>
          <a:ln>
            <a:noFill/>
          </a:ln>
        </p:spPr>
      </p:pic>
      <p:sp>
        <p:nvSpPr>
          <p:cNvPr id="405" name="Google Shape;405;p67"/>
          <p:cNvSpPr txBox="1"/>
          <p:nvPr/>
        </p:nvSpPr>
        <p:spPr>
          <a:xfrm>
            <a:off x="4864163" y="1097288"/>
            <a:ext cx="3503925" cy="577125"/>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New Resource: </a:t>
            </a:r>
            <a:r>
              <a:rPr lang="en" sz="1400" b="0" i="0" u="sng" strike="noStrike" cap="none">
                <a:solidFill>
                  <a:schemeClr val="hlink"/>
                </a:solidFill>
                <a:latin typeface="Calibri"/>
                <a:ea typeface="Calibri"/>
                <a:cs typeface="Calibri"/>
                <a:sym typeface="Calibri"/>
                <a:hlinkClick r:id="rId5"/>
              </a:rPr>
              <a:t>ESSER III Supplemental Application Checklist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8"/>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ARP ESSER III Supplemental Funds Clarifications!</a:t>
            </a:r>
            <a:endParaRPr/>
          </a:p>
        </p:txBody>
      </p:sp>
      <p:sp>
        <p:nvSpPr>
          <p:cNvPr id="411" name="Google Shape;411;p68"/>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b="1" u="sng"/>
              <a:t>Deadline Clarification</a:t>
            </a:r>
            <a:r>
              <a:rPr lang="en"/>
              <a:t> - For recipients of Supplemental Awards under ARP ESSER III: </a:t>
            </a:r>
            <a:endParaRPr/>
          </a:p>
          <a:p>
            <a:pPr marL="457200" lvl="0" indent="-342900" algn="l" rtl="0">
              <a:spcBef>
                <a:spcPts val="600"/>
              </a:spcBef>
              <a:spcAft>
                <a:spcPts val="0"/>
              </a:spcAft>
              <a:buSzPts val="1800"/>
              <a:buChar char="•"/>
            </a:pPr>
            <a:r>
              <a:rPr lang="en"/>
              <a:t>LEA Use of Funds Plans - Due May 20, 2022</a:t>
            </a:r>
            <a:endParaRPr/>
          </a:p>
          <a:p>
            <a:pPr marL="914400" lvl="1" indent="-323850" algn="l" rtl="0">
              <a:spcBef>
                <a:spcPts val="0"/>
              </a:spcBef>
              <a:spcAft>
                <a:spcPts val="0"/>
              </a:spcAft>
              <a:buSzPts val="1500"/>
              <a:buChar char="•"/>
            </a:pPr>
            <a:r>
              <a:rPr lang="en"/>
              <a:t>Narrative Questions OR</a:t>
            </a:r>
            <a:endParaRPr/>
          </a:p>
          <a:p>
            <a:pPr marL="914400" lvl="1" indent="-323850" algn="l" rtl="0">
              <a:spcBef>
                <a:spcPts val="0"/>
              </a:spcBef>
              <a:spcAft>
                <a:spcPts val="0"/>
              </a:spcAft>
              <a:buSzPts val="1500"/>
              <a:buChar char="•"/>
            </a:pPr>
            <a:r>
              <a:rPr lang="en"/>
              <a:t>First narrative questions + full budget</a:t>
            </a:r>
            <a:endParaRPr/>
          </a:p>
          <a:p>
            <a:pPr marL="457200" lvl="0" indent="-342900" algn="l" rtl="0">
              <a:spcBef>
                <a:spcPts val="0"/>
              </a:spcBef>
              <a:spcAft>
                <a:spcPts val="0"/>
              </a:spcAft>
              <a:buSzPts val="1800"/>
              <a:buChar char="•"/>
            </a:pPr>
            <a:r>
              <a:rPr lang="en"/>
              <a:t>If did not submit full budget as part of LEA Use of Funds Plan on May 20th, must submit full budget by September 2, 2022</a:t>
            </a:r>
            <a:endParaRPr/>
          </a:p>
          <a:p>
            <a:pPr marL="0" lvl="0" indent="0" algn="l" rtl="0">
              <a:spcBef>
                <a:spcPts val="600"/>
              </a:spcBef>
              <a:spcAft>
                <a:spcPts val="0"/>
              </a:spcAft>
              <a:buNone/>
            </a:pPr>
            <a:endParaRPr/>
          </a:p>
          <a:p>
            <a:pPr marL="0" lvl="0" indent="0" algn="l" rtl="0">
              <a:spcBef>
                <a:spcPts val="600"/>
              </a:spcBef>
              <a:spcAft>
                <a:spcPts val="0"/>
              </a:spcAft>
              <a:buNone/>
            </a:pPr>
            <a:r>
              <a:rPr lang="en" b="1" u="sng"/>
              <a:t>Grant Recipients - ARP ESSER III Supplemental</a:t>
            </a:r>
            <a:endParaRPr b="1" u="sng"/>
          </a:p>
          <a:p>
            <a:pPr marL="457200" lvl="0" indent="-342900" algn="l" rtl="0">
              <a:spcBef>
                <a:spcPts val="600"/>
              </a:spcBef>
              <a:spcAft>
                <a:spcPts val="0"/>
              </a:spcAft>
              <a:buSzPts val="1800"/>
              <a:buChar char="•"/>
            </a:pPr>
            <a:r>
              <a:rPr lang="en"/>
              <a:t>BOCES</a:t>
            </a:r>
            <a:endParaRPr/>
          </a:p>
          <a:p>
            <a:pPr marL="457200" lvl="0" indent="-342900" algn="l" rtl="0">
              <a:spcBef>
                <a:spcPts val="0"/>
              </a:spcBef>
              <a:spcAft>
                <a:spcPts val="0"/>
              </a:spcAft>
              <a:buSzPts val="1800"/>
              <a:buChar char="•"/>
            </a:pPr>
            <a:r>
              <a:rPr lang="en"/>
              <a:t>Administrative Units</a:t>
            </a:r>
            <a:endParaRPr/>
          </a:p>
          <a:p>
            <a:pPr marL="457200" lvl="0" indent="-342900" algn="l" rtl="0">
              <a:spcBef>
                <a:spcPts val="0"/>
              </a:spcBef>
              <a:spcAft>
                <a:spcPts val="0"/>
              </a:spcAft>
              <a:buSzPts val="1800"/>
              <a:buChar char="•"/>
            </a:pPr>
            <a:r>
              <a:rPr lang="en"/>
              <a:t>Facility Schools</a:t>
            </a:r>
            <a:endParaRPr/>
          </a:p>
          <a:p>
            <a:pPr marL="457200" lvl="0" indent="-342900" algn="l" rtl="0">
              <a:spcBef>
                <a:spcPts val="0"/>
              </a:spcBef>
              <a:spcAft>
                <a:spcPts val="0"/>
              </a:spcAft>
              <a:buSzPts val="1800"/>
              <a:buChar char="•"/>
            </a:pPr>
            <a:r>
              <a:rPr lang="en"/>
              <a:t>Districts with low or no allocation under the 90%</a:t>
            </a:r>
            <a:endParaRPr/>
          </a:p>
        </p:txBody>
      </p:sp>
      <p:sp>
        <p:nvSpPr>
          <p:cNvPr id="412" name="Google Shape;412;p68"/>
          <p:cNvSpPr/>
          <p:nvPr/>
        </p:nvSpPr>
        <p:spPr>
          <a:xfrm>
            <a:off x="5411475" y="2818125"/>
            <a:ext cx="2714400" cy="1426500"/>
          </a:xfrm>
          <a:prstGeom prst="roundRect">
            <a:avLst>
              <a:gd name="adj" fmla="val 16667"/>
            </a:avLst>
          </a:prstGeom>
          <a:solidFill>
            <a:srgbClr val="D9EAD3"/>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8761D"/>
                </a:solidFill>
                <a:highlight>
                  <a:srgbClr val="D9EAD3"/>
                </a:highlight>
              </a:rPr>
              <a:t>ARP ESSER III 90% Allocation Recipients = Districts based on Title I Allocations</a:t>
            </a:r>
            <a:endParaRPr>
              <a:solidFill>
                <a:srgbClr val="38761D"/>
              </a:solidFill>
              <a:highlight>
                <a:srgbClr val="D9EAD3"/>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9"/>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000"/>
              <a:t>Resources to support meeting this May 20 Deadline</a:t>
            </a:r>
            <a:endParaRPr sz="2000"/>
          </a:p>
          <a:p>
            <a:pPr marL="0" lvl="0" indent="0" algn="l" rtl="0">
              <a:lnSpc>
                <a:spcPct val="90000"/>
              </a:lnSpc>
              <a:spcBef>
                <a:spcPts val="0"/>
              </a:spcBef>
              <a:spcAft>
                <a:spcPts val="0"/>
              </a:spcAft>
              <a:buSzPts val="1800"/>
              <a:buNone/>
            </a:pPr>
            <a:endParaRPr/>
          </a:p>
        </p:txBody>
      </p:sp>
      <p:sp>
        <p:nvSpPr>
          <p:cNvPr id="419" name="Google Shape;419;p69"/>
          <p:cNvSpPr txBox="1">
            <a:spLocks noGrp="1"/>
          </p:cNvSpPr>
          <p:nvPr>
            <p:ph type="body" idx="1"/>
          </p:nvPr>
        </p:nvSpPr>
        <p:spPr>
          <a:xfrm>
            <a:off x="628650" y="1097280"/>
            <a:ext cx="7886700" cy="3480525"/>
          </a:xfrm>
          <a:prstGeom prst="rect">
            <a:avLst/>
          </a:prstGeom>
          <a:noFill/>
          <a:ln>
            <a:noFill/>
          </a:ln>
        </p:spPr>
        <p:txBody>
          <a:bodyPr spcFirstLastPara="1" wrap="square" lIns="0" tIns="0" rIns="0" bIns="34275" anchor="t" anchorCtr="0">
            <a:noAutofit/>
          </a:bodyPr>
          <a:lstStyle/>
          <a:p>
            <a:pPr marL="342900" lvl="0" indent="-260350" algn="l" rtl="0">
              <a:lnSpc>
                <a:spcPct val="115000"/>
              </a:lnSpc>
              <a:spcBef>
                <a:spcPts val="0"/>
              </a:spcBef>
              <a:spcAft>
                <a:spcPts val="0"/>
              </a:spcAft>
              <a:buClr>
                <a:srgbClr val="333333"/>
              </a:buClr>
              <a:buSzPts val="1500"/>
              <a:buChar char="●"/>
            </a:pPr>
            <a:r>
              <a:rPr lang="en" sz="1500" u="sng">
                <a:solidFill>
                  <a:schemeClr val="hlink"/>
                </a:solidFill>
                <a:highlight>
                  <a:schemeClr val="lt1"/>
                </a:highlight>
                <a:latin typeface="Arial"/>
                <a:ea typeface="Arial"/>
                <a:cs typeface="Arial"/>
                <a:sym typeface="Arial"/>
                <a:hlinkClick r:id="rId3"/>
              </a:rPr>
              <a:t>Safe Return to In-Person Instruction Plan (Safe Return to School) Checklist</a:t>
            </a:r>
            <a:endParaRPr sz="1500">
              <a:solidFill>
                <a:srgbClr val="333333"/>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a:solidFill>
                  <a:srgbClr val="333333"/>
                </a:solidFill>
                <a:highlight>
                  <a:schemeClr val="lt1"/>
                </a:highlight>
                <a:latin typeface="Arial"/>
                <a:ea typeface="Arial"/>
                <a:cs typeface="Arial"/>
                <a:sym typeface="Arial"/>
              </a:rPr>
              <a:t>For guidance on how to answer Narrative Question 1, see CDE's </a:t>
            </a:r>
            <a:r>
              <a:rPr lang="en" sz="1500" u="sng">
                <a:solidFill>
                  <a:schemeClr val="hlink"/>
                </a:solidFill>
                <a:highlight>
                  <a:schemeClr val="lt1"/>
                </a:highlight>
                <a:latin typeface="Arial"/>
                <a:ea typeface="Arial"/>
                <a:cs typeface="Arial"/>
                <a:sym typeface="Arial"/>
                <a:hlinkClick r:id="rId4"/>
              </a:rPr>
              <a:t>Narrative Question Guidance</a:t>
            </a:r>
            <a:r>
              <a:rPr lang="en" sz="1500">
                <a:solidFill>
                  <a:srgbClr val="333333"/>
                </a:solidFill>
                <a:highlight>
                  <a:schemeClr val="lt1"/>
                </a:highlight>
                <a:latin typeface="Arial"/>
                <a:ea typeface="Arial"/>
                <a:cs typeface="Arial"/>
                <a:sym typeface="Arial"/>
              </a:rPr>
              <a:t> or see the </a:t>
            </a:r>
            <a:r>
              <a:rPr lang="en" sz="1500" u="sng">
                <a:solidFill>
                  <a:schemeClr val="hlink"/>
                </a:solidFill>
                <a:highlight>
                  <a:schemeClr val="lt1"/>
                </a:highlight>
                <a:latin typeface="Arial"/>
                <a:ea typeface="Arial"/>
                <a:cs typeface="Arial"/>
                <a:sym typeface="Arial"/>
                <a:hlinkClick r:id="rId5"/>
              </a:rPr>
              <a:t>office hours presentation</a:t>
            </a:r>
            <a:r>
              <a:rPr lang="en" sz="1500">
                <a:solidFill>
                  <a:srgbClr val="333333"/>
                </a:solidFill>
                <a:highlight>
                  <a:schemeClr val="lt1"/>
                </a:highlight>
                <a:latin typeface="Arial"/>
                <a:ea typeface="Arial"/>
                <a:cs typeface="Arial"/>
                <a:sym typeface="Arial"/>
              </a:rPr>
              <a:t> and </a:t>
            </a:r>
            <a:r>
              <a:rPr lang="en" sz="1500" u="sng">
                <a:solidFill>
                  <a:schemeClr val="hlink"/>
                </a:solidFill>
                <a:highlight>
                  <a:schemeClr val="lt1"/>
                </a:highlight>
                <a:latin typeface="Arial"/>
                <a:ea typeface="Arial"/>
                <a:cs typeface="Arial"/>
                <a:sym typeface="Arial"/>
                <a:hlinkClick r:id="rId6"/>
              </a:rPr>
              <a:t>slides (PPT)</a:t>
            </a:r>
            <a:r>
              <a:rPr lang="en" sz="1500">
                <a:solidFill>
                  <a:srgbClr val="333333"/>
                </a:solidFill>
                <a:highlight>
                  <a:schemeClr val="lt1"/>
                </a:highlight>
                <a:latin typeface="Arial"/>
                <a:ea typeface="Arial"/>
                <a:cs typeface="Arial"/>
                <a:sym typeface="Arial"/>
              </a:rPr>
              <a:t> from August 26, 2021.</a:t>
            </a:r>
            <a:endParaRPr sz="1500">
              <a:solidFill>
                <a:srgbClr val="333333"/>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a:solidFill>
                  <a:srgbClr val="333333"/>
                </a:solidFill>
                <a:highlight>
                  <a:schemeClr val="lt1"/>
                </a:highlight>
                <a:latin typeface="Arial"/>
                <a:ea typeface="Arial"/>
                <a:cs typeface="Arial"/>
                <a:sym typeface="Arial"/>
              </a:rPr>
              <a:t>For guidance on how and what to post on the LEA website to meet statutory requirements, see the </a:t>
            </a:r>
            <a:r>
              <a:rPr lang="en" sz="1500" u="sng">
                <a:solidFill>
                  <a:schemeClr val="hlink"/>
                </a:solidFill>
                <a:highlight>
                  <a:schemeClr val="lt1"/>
                </a:highlight>
                <a:latin typeface="Arial"/>
                <a:ea typeface="Arial"/>
                <a:cs typeface="Arial"/>
                <a:sym typeface="Arial"/>
                <a:hlinkClick r:id="rId7"/>
              </a:rPr>
              <a:t>Use of Funds Plan Guidance (PDF)</a:t>
            </a:r>
            <a:r>
              <a:rPr lang="en" sz="1500">
                <a:solidFill>
                  <a:srgbClr val="333333"/>
                </a:solidFill>
                <a:highlight>
                  <a:schemeClr val="lt1"/>
                </a:highlight>
                <a:latin typeface="Arial"/>
                <a:ea typeface="Arial"/>
                <a:cs typeface="Arial"/>
                <a:sym typeface="Arial"/>
              </a:rPr>
              <a:t>. </a:t>
            </a:r>
            <a:endParaRPr sz="1500">
              <a:solidFill>
                <a:srgbClr val="333333"/>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u="sng">
                <a:solidFill>
                  <a:schemeClr val="hlink"/>
                </a:solidFill>
                <a:highlight>
                  <a:schemeClr val="lt1"/>
                </a:highlight>
                <a:latin typeface="Arial"/>
                <a:ea typeface="Arial"/>
                <a:cs typeface="Arial"/>
                <a:sym typeface="Arial"/>
                <a:hlinkClick r:id="rId8"/>
              </a:rPr>
              <a:t>List of LEA Plans</a:t>
            </a:r>
            <a:endParaRPr sz="1500" u="sng">
              <a:solidFill>
                <a:srgbClr val="403F3B"/>
              </a:solidFill>
              <a:highlight>
                <a:schemeClr val="lt1"/>
              </a:highlight>
              <a:latin typeface="Arial"/>
              <a:ea typeface="Arial"/>
              <a:cs typeface="Arial"/>
              <a:sym typeface="Arial"/>
            </a:endParaRPr>
          </a:p>
          <a:p>
            <a:pPr marL="342900" lvl="0" indent="-260350" algn="l" rtl="0">
              <a:lnSpc>
                <a:spcPct val="115000"/>
              </a:lnSpc>
              <a:spcBef>
                <a:spcPts val="0"/>
              </a:spcBef>
              <a:spcAft>
                <a:spcPts val="0"/>
              </a:spcAft>
              <a:buClr>
                <a:srgbClr val="333333"/>
              </a:buClr>
              <a:buSzPts val="1500"/>
              <a:buChar char="●"/>
            </a:pPr>
            <a:r>
              <a:rPr lang="en" sz="1500" u="sng">
                <a:solidFill>
                  <a:srgbClr val="403F3B"/>
                </a:solidFill>
                <a:highlight>
                  <a:schemeClr val="lt1"/>
                </a:highlight>
                <a:latin typeface="Arial"/>
                <a:ea typeface="Arial"/>
                <a:cs typeface="Arial"/>
                <a:sym typeface="Arial"/>
              </a:rPr>
              <a:t>Full list of deadline and additional</a:t>
            </a:r>
            <a:r>
              <a:rPr lang="en" sz="1500" u="sng">
                <a:solidFill>
                  <a:schemeClr val="hlink"/>
                </a:solidFill>
                <a:highlight>
                  <a:schemeClr val="lt1"/>
                </a:highlight>
                <a:latin typeface="Arial"/>
                <a:ea typeface="Arial"/>
                <a:cs typeface="Arial"/>
                <a:sym typeface="Arial"/>
                <a:hlinkClick r:id="rId9"/>
              </a:rPr>
              <a:t> resources</a:t>
            </a:r>
            <a:endParaRPr sz="1500" u="sng">
              <a:solidFill>
                <a:srgbClr val="403F3B"/>
              </a:solidFill>
              <a:highlight>
                <a:schemeClr val="lt1"/>
              </a:highlight>
              <a:latin typeface="Arial"/>
              <a:ea typeface="Arial"/>
              <a:cs typeface="Arial"/>
              <a:sym typeface="Arial"/>
            </a:endParaRPr>
          </a:p>
          <a:p>
            <a:pPr marL="342900" lvl="0" indent="0" algn="l" rtl="0">
              <a:lnSpc>
                <a:spcPct val="90000"/>
              </a:lnSpc>
              <a:spcBef>
                <a:spcPts val="600"/>
              </a:spcBef>
              <a:spcAft>
                <a:spcPts val="0"/>
              </a:spcAft>
              <a:buSzPts val="1800"/>
              <a:buNone/>
            </a:pPr>
            <a:endParaRPr sz="1500"/>
          </a:p>
        </p:txBody>
      </p:sp>
      <p:sp>
        <p:nvSpPr>
          <p:cNvPr id="420" name="Google Shape;420;p69"/>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Reporting Reminder</a:t>
            </a:r>
            <a:endParaRPr/>
          </a:p>
        </p:txBody>
      </p:sp>
      <p:sp>
        <p:nvSpPr>
          <p:cNvPr id="426" name="Google Shape;426;p70"/>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All LEAs received an ESSER survey question about student engagement and if you allocated ESSER funds in 2020-2021 to schools, including charters, you also received a survey question about method used to determine school allocations. </a:t>
            </a:r>
            <a:endParaRPr/>
          </a:p>
          <a:p>
            <a:pPr marL="0" lvl="0" indent="0" algn="l" rtl="0">
              <a:spcBef>
                <a:spcPts val="600"/>
              </a:spcBef>
              <a:spcAft>
                <a:spcPts val="0"/>
              </a:spcAft>
              <a:buNone/>
            </a:pPr>
            <a:endParaRPr/>
          </a:p>
          <a:p>
            <a:pPr marL="0" lvl="0" indent="0" algn="l" rtl="0">
              <a:spcBef>
                <a:spcPts val="600"/>
              </a:spcBef>
              <a:spcAft>
                <a:spcPts val="0"/>
              </a:spcAft>
              <a:buNone/>
            </a:pPr>
            <a:r>
              <a:rPr lang="en"/>
              <a:t>Thank you to those of you who have already submitted your ESSER data on student engagement and school level allocations. </a:t>
            </a:r>
            <a:endParaRPr/>
          </a:p>
          <a:p>
            <a:pPr marL="0" lvl="0" indent="0" algn="l" rtl="0">
              <a:spcBef>
                <a:spcPts val="600"/>
              </a:spcBef>
              <a:spcAft>
                <a:spcPts val="0"/>
              </a:spcAft>
              <a:buNone/>
            </a:pPr>
            <a:endParaRPr/>
          </a:p>
          <a:p>
            <a:pPr marL="0" lvl="0" indent="0" algn="l" rtl="0">
              <a:spcBef>
                <a:spcPts val="600"/>
              </a:spcBef>
              <a:spcAft>
                <a:spcPts val="0"/>
              </a:spcAft>
              <a:buNone/>
            </a:pPr>
            <a:r>
              <a:rPr lang="en"/>
              <a:t>If you have not yet submitted, please submit data by </a:t>
            </a:r>
            <a:r>
              <a:rPr lang="en" b="1" u="sng">
                <a:solidFill>
                  <a:srgbClr val="FF0000"/>
                </a:solidFill>
              </a:rPr>
              <a:t>May 27, 2022</a:t>
            </a: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1"/>
          <p:cNvSpPr txBox="1">
            <a:spLocks noGrp="1"/>
          </p:cNvSpPr>
          <p:nvPr>
            <p:ph type="body" idx="1"/>
          </p:nvPr>
        </p:nvSpPr>
        <p:spPr>
          <a:xfrm>
            <a:off x="245200" y="985475"/>
            <a:ext cx="8598300" cy="3592500"/>
          </a:xfrm>
          <a:prstGeom prst="rect">
            <a:avLst/>
          </a:prstGeom>
        </p:spPr>
        <p:txBody>
          <a:bodyPr spcFirstLastPara="1" wrap="square" lIns="0" tIns="0" rIns="0" bIns="34275" anchor="t" anchorCtr="0">
            <a:noAutofit/>
          </a:bodyPr>
          <a:lstStyle/>
          <a:p>
            <a:pPr marL="457200" lvl="0" indent="-342900" algn="l" rtl="0">
              <a:spcBef>
                <a:spcPts val="600"/>
              </a:spcBef>
              <a:spcAft>
                <a:spcPts val="0"/>
              </a:spcAft>
              <a:buSzPts val="1800"/>
              <a:buChar char="•"/>
            </a:pPr>
            <a:r>
              <a:rPr lang="en"/>
              <a:t>USDE monitoring: </a:t>
            </a:r>
            <a:endParaRPr/>
          </a:p>
          <a:p>
            <a:pPr marL="914400" lvl="1" indent="-323850" algn="l" rtl="0">
              <a:spcBef>
                <a:spcPts val="0"/>
              </a:spcBef>
              <a:spcAft>
                <a:spcPts val="0"/>
              </a:spcAft>
              <a:buSzPts val="1500"/>
              <a:buChar char="•"/>
            </a:pPr>
            <a:r>
              <a:rPr lang="en"/>
              <a:t>Comprehensive - full federal program</a:t>
            </a:r>
            <a:endParaRPr/>
          </a:p>
          <a:p>
            <a:pPr marL="914400" lvl="1" indent="-323850" algn="l" rtl="0">
              <a:spcBef>
                <a:spcPts val="0"/>
              </a:spcBef>
              <a:spcAft>
                <a:spcPts val="0"/>
              </a:spcAft>
              <a:buSzPts val="1500"/>
              <a:buChar char="•"/>
            </a:pPr>
            <a:r>
              <a:rPr lang="en"/>
              <a:t>Targeted - focused on a specific component of a federal program</a:t>
            </a:r>
            <a:endParaRPr/>
          </a:p>
          <a:p>
            <a:pPr marL="914400" lvl="1" indent="-323850" algn="l" rtl="0">
              <a:spcBef>
                <a:spcPts val="0"/>
              </a:spcBef>
              <a:spcAft>
                <a:spcPts val="0"/>
              </a:spcAft>
              <a:buSzPts val="1500"/>
              <a:buChar char="•"/>
            </a:pPr>
            <a:r>
              <a:rPr lang="en" b="1" i="1"/>
              <a:t>Universal</a:t>
            </a:r>
            <a:r>
              <a:rPr lang="en"/>
              <a:t> - broad oversight of a federal program </a:t>
            </a:r>
            <a:endParaRPr/>
          </a:p>
          <a:p>
            <a:pPr marL="457200" lvl="0" indent="-342900" algn="l" rtl="0">
              <a:spcBef>
                <a:spcPts val="0"/>
              </a:spcBef>
              <a:spcAft>
                <a:spcPts val="0"/>
              </a:spcAft>
              <a:buSzPts val="1800"/>
              <a:buChar char="•"/>
            </a:pPr>
            <a:r>
              <a:rPr lang="en"/>
              <a:t>Colorado has been selected for universal monitoring of ESSER; Quarterly meetings with Program Officer</a:t>
            </a:r>
            <a:endParaRPr/>
          </a:p>
          <a:p>
            <a:pPr marL="914400" lvl="1" indent="-323850" algn="l" rtl="0">
              <a:spcBef>
                <a:spcPts val="0"/>
              </a:spcBef>
              <a:spcAft>
                <a:spcPts val="0"/>
              </a:spcAft>
              <a:buSzPts val="1500"/>
              <a:buChar char="•"/>
            </a:pPr>
            <a:r>
              <a:rPr lang="en"/>
              <a:t>Area of focus: </a:t>
            </a:r>
            <a:endParaRPr/>
          </a:p>
          <a:p>
            <a:pPr marL="1371600" lvl="2" indent="-317500" algn="l" rtl="0">
              <a:spcBef>
                <a:spcPts val="0"/>
              </a:spcBef>
              <a:spcAft>
                <a:spcPts val="0"/>
              </a:spcAft>
              <a:buSzPts val="1400"/>
              <a:buChar char="•"/>
            </a:pPr>
            <a:r>
              <a:rPr lang="en"/>
              <a:t>May 2022 Meeting - </a:t>
            </a:r>
            <a:endParaRPr/>
          </a:p>
          <a:p>
            <a:pPr marL="1828800" lvl="3" indent="-317500" algn="l" rtl="0">
              <a:spcBef>
                <a:spcPts val="0"/>
              </a:spcBef>
              <a:spcAft>
                <a:spcPts val="0"/>
              </a:spcAft>
              <a:buSzPts val="1400"/>
              <a:buChar char="•"/>
            </a:pPr>
            <a:r>
              <a:rPr lang="en"/>
              <a:t>CDE’s oversight of the 20% Set Aside and LEA Uses of Funds Plans</a:t>
            </a:r>
            <a:endParaRPr/>
          </a:p>
          <a:p>
            <a:pPr marL="914400" lvl="1" indent="-323850" algn="l" rtl="0">
              <a:spcBef>
                <a:spcPts val="0"/>
              </a:spcBef>
              <a:spcAft>
                <a:spcPts val="0"/>
              </a:spcAft>
              <a:buSzPts val="1500"/>
              <a:buChar char="•"/>
            </a:pPr>
            <a:r>
              <a:rPr lang="en"/>
              <a:t>Timeline: </a:t>
            </a:r>
            <a:endParaRPr/>
          </a:p>
          <a:p>
            <a:pPr marL="1371600" lvl="2" indent="-317500" algn="l" rtl="0">
              <a:spcBef>
                <a:spcPts val="0"/>
              </a:spcBef>
              <a:spcAft>
                <a:spcPts val="0"/>
              </a:spcAft>
              <a:buSzPts val="1400"/>
              <a:buChar char="•"/>
            </a:pPr>
            <a:r>
              <a:rPr lang="en"/>
              <a:t>Desk Review on May 5, 2022</a:t>
            </a:r>
            <a:endParaRPr/>
          </a:p>
          <a:p>
            <a:pPr marL="1371600" lvl="2" indent="-317500" algn="l" rtl="0">
              <a:spcBef>
                <a:spcPts val="0"/>
              </a:spcBef>
              <a:spcAft>
                <a:spcPts val="0"/>
              </a:spcAft>
              <a:buSzPts val="1400"/>
              <a:buChar char="•"/>
            </a:pPr>
            <a:r>
              <a:rPr lang="en"/>
              <a:t>Self-assessment and evidence submitted to USDE on April 21, 2022</a:t>
            </a:r>
            <a:endParaRPr/>
          </a:p>
          <a:p>
            <a:pPr marL="457200" lvl="0" indent="-342900" algn="l" rtl="0">
              <a:spcBef>
                <a:spcPts val="0"/>
              </a:spcBef>
              <a:spcAft>
                <a:spcPts val="0"/>
              </a:spcAft>
              <a:buSzPts val="1800"/>
              <a:buChar char="•"/>
            </a:pPr>
            <a:r>
              <a:rPr lang="en"/>
              <a:t>What will this mean for our LEAs? </a:t>
            </a:r>
            <a:endParaRPr/>
          </a:p>
          <a:p>
            <a:pPr marL="914400" lvl="1" indent="-323850" algn="l" rtl="0">
              <a:spcBef>
                <a:spcPts val="0"/>
              </a:spcBef>
              <a:spcAft>
                <a:spcPts val="0"/>
              </a:spcAft>
              <a:buSzPts val="1500"/>
              <a:buChar char="•"/>
            </a:pPr>
            <a:r>
              <a:rPr lang="en"/>
              <a:t>No LEAs selected for participation</a:t>
            </a:r>
            <a:endParaRPr/>
          </a:p>
          <a:p>
            <a:pPr marL="914400" lvl="1" indent="-323850" algn="l" rtl="0">
              <a:spcBef>
                <a:spcPts val="0"/>
              </a:spcBef>
              <a:spcAft>
                <a:spcPts val="0"/>
              </a:spcAft>
              <a:buSzPts val="1500"/>
              <a:buChar char="•"/>
            </a:pPr>
            <a:r>
              <a:rPr lang="en"/>
              <a:t>No evidence or documentation asked of or on behalf of LEAs </a:t>
            </a:r>
            <a:endParaRPr/>
          </a:p>
          <a:p>
            <a:pPr marL="914400" lvl="1" indent="-323850" algn="l" rtl="0">
              <a:spcBef>
                <a:spcPts val="0"/>
              </a:spcBef>
              <a:spcAft>
                <a:spcPts val="0"/>
              </a:spcAft>
              <a:buSzPts val="1500"/>
              <a:buChar char="•"/>
            </a:pPr>
            <a:r>
              <a:rPr lang="en"/>
              <a:t>Evaluating CDE’s oversight; could have long-term implications on LEAs if we have findings </a:t>
            </a:r>
            <a:endParaRPr/>
          </a:p>
          <a:p>
            <a:pPr marL="1371600" lvl="2" indent="-317500" algn="l" rtl="0">
              <a:spcBef>
                <a:spcPts val="0"/>
              </a:spcBef>
              <a:spcAft>
                <a:spcPts val="0"/>
              </a:spcAft>
              <a:buSzPts val="1400"/>
              <a:buChar char="•"/>
            </a:pPr>
            <a:r>
              <a:rPr lang="en"/>
              <a:t>Area of concern - LEA plans not available on the CDE website </a:t>
            </a:r>
            <a:endParaRPr/>
          </a:p>
          <a:p>
            <a:pPr marL="1371600" lvl="2" indent="-317500" algn="l" rtl="0">
              <a:spcBef>
                <a:spcPts val="0"/>
              </a:spcBef>
              <a:spcAft>
                <a:spcPts val="0"/>
              </a:spcAft>
              <a:buSzPts val="1400"/>
              <a:buChar char="•"/>
            </a:pPr>
            <a:r>
              <a:rPr lang="en"/>
              <a:t>More to come when we receive our monitoring report</a:t>
            </a:r>
            <a:endParaRPr/>
          </a:p>
        </p:txBody>
      </p:sp>
      <p:sp>
        <p:nvSpPr>
          <p:cNvPr id="432" name="Google Shape;432;p71"/>
          <p:cNvSpPr txBox="1">
            <a:spLocks noGrp="1"/>
          </p:cNvSpPr>
          <p:nvPr>
            <p:ph type="title"/>
          </p:nvPr>
        </p:nvSpPr>
        <p:spPr>
          <a:xfrm>
            <a:off x="245200" y="190875"/>
            <a:ext cx="6393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U.S. Department of Education (USDE) Universal Monitoring of ESSERs I, II, &amp; III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2"/>
          <p:cNvSpPr txBox="1">
            <a:spLocks noGrp="1"/>
          </p:cNvSpPr>
          <p:nvPr>
            <p:ph type="ctrTitle"/>
          </p:nvPr>
        </p:nvSpPr>
        <p:spPr>
          <a:xfrm>
            <a:off x="685801" y="2427180"/>
            <a:ext cx="7396316" cy="10350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62626"/>
              </a:buClr>
              <a:buSzPts val="2800"/>
              <a:buFont typeface="Calibri"/>
              <a:buNone/>
            </a:pPr>
            <a:r>
              <a:rPr lang="en" sz="2800">
                <a:solidFill>
                  <a:srgbClr val="262626"/>
                </a:solidFill>
                <a:latin typeface="Calibri"/>
                <a:ea typeface="Calibri"/>
                <a:cs typeface="Calibri"/>
                <a:sym typeface="Calibri"/>
              </a:rPr>
              <a:t> ESSER Expanded Learning Opportunities (ELO) Grant Program</a:t>
            </a:r>
            <a:br>
              <a:rPr lang="en" sz="1400">
                <a:solidFill>
                  <a:srgbClr val="262626"/>
                </a:solidFill>
                <a:latin typeface="Calibri"/>
                <a:ea typeface="Calibri"/>
                <a:cs typeface="Calibri"/>
                <a:sym typeface="Calibri"/>
              </a:rPr>
            </a:br>
            <a:br>
              <a:rPr lang="en" sz="1400">
                <a:solidFill>
                  <a:srgbClr val="262626"/>
                </a:solidFill>
                <a:latin typeface="Calibri"/>
                <a:ea typeface="Calibri"/>
                <a:cs typeface="Calibri"/>
                <a:sym typeface="Calibri"/>
              </a:rPr>
            </a:br>
            <a:br>
              <a:rPr lang="en" sz="2800"/>
            </a:br>
            <a:br>
              <a:rPr lang="en" sz="1800">
                <a:solidFill>
                  <a:srgbClr val="262626"/>
                </a:solidFill>
                <a:latin typeface="Calibri"/>
                <a:ea typeface="Calibri"/>
                <a:cs typeface="Calibri"/>
                <a:sym typeface="Calibri"/>
              </a:rPr>
            </a:br>
            <a:r>
              <a:rPr lang="en" sz="1800">
                <a:solidFill>
                  <a:srgbClr val="262626"/>
                </a:solidFill>
                <a:latin typeface="Calibri"/>
                <a:ea typeface="Calibri"/>
                <a:cs typeface="Calibri"/>
                <a:sym typeface="Calibri"/>
              </a:rPr>
              <a:t> </a:t>
            </a:r>
            <a:br>
              <a:rPr lang="en" sz="1800">
                <a:solidFill>
                  <a:srgbClr val="262626"/>
                </a:solidFill>
                <a:latin typeface="Calibri"/>
                <a:ea typeface="Calibri"/>
                <a:cs typeface="Calibri"/>
                <a:sym typeface="Calibri"/>
              </a:rPr>
            </a:br>
            <a:endParaRPr sz="2800"/>
          </a:p>
        </p:txBody>
      </p:sp>
      <p:sp>
        <p:nvSpPr>
          <p:cNvPr id="438" name="Google Shape;438;p72"/>
          <p:cNvSpPr txBox="1">
            <a:spLocks noGrp="1"/>
          </p:cNvSpPr>
          <p:nvPr>
            <p:ph type="subTitle" idx="1"/>
          </p:nvPr>
        </p:nvSpPr>
        <p:spPr>
          <a:xfrm>
            <a:off x="685800" y="3805083"/>
            <a:ext cx="7772400" cy="79944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2626"/>
              </a:buClr>
              <a:buSzPts val="2000"/>
              <a:buNone/>
            </a:pPr>
            <a:r>
              <a:rPr lang="en" sz="2000">
                <a:solidFill>
                  <a:srgbClr val="262626"/>
                </a:solidFill>
                <a:latin typeface="Calibri"/>
                <a:ea typeface="Calibri"/>
                <a:cs typeface="Calibri"/>
                <a:sym typeface="Calibri"/>
              </a:rPr>
              <a:t>Pursuant to the American Rescue Plan of </a:t>
            </a:r>
            <a:r>
              <a:rPr lang="en" sz="1900"/>
              <a:t>2021</a:t>
            </a:r>
            <a:endParaRPr/>
          </a:p>
          <a:p>
            <a:pPr marL="0" lvl="0" indent="0" algn="ctr" rtl="0">
              <a:lnSpc>
                <a:spcPct val="100000"/>
              </a:lnSpc>
              <a:spcBef>
                <a:spcPts val="0"/>
              </a:spcBef>
              <a:spcAft>
                <a:spcPts val="0"/>
              </a:spcAft>
              <a:buClr>
                <a:srgbClr val="262626"/>
              </a:buClr>
              <a:buSzPts val="2000"/>
              <a:buNone/>
            </a:pPr>
            <a:r>
              <a:rPr lang="en" sz="1900"/>
              <a:t>May 2022</a:t>
            </a:r>
            <a:endParaRPr/>
          </a:p>
          <a:p>
            <a:pPr marL="0" lvl="0" indent="0" algn="ctr" rtl="0">
              <a:lnSpc>
                <a:spcPct val="90000"/>
              </a:lnSpc>
              <a:spcBef>
                <a:spcPts val="1000"/>
              </a:spcBef>
              <a:spcAft>
                <a:spcPts val="0"/>
              </a:spcAft>
              <a:buClr>
                <a:schemeClr val="dk1"/>
              </a:buClr>
              <a:buSzPts val="2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3"/>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Introduction</a:t>
            </a:r>
            <a:endParaRPr/>
          </a:p>
        </p:txBody>
      </p:sp>
      <p:sp>
        <p:nvSpPr>
          <p:cNvPr id="444" name="Google Shape;444;p73"/>
          <p:cNvSpPr txBox="1">
            <a:spLocks noGrp="1"/>
          </p:cNvSpPr>
          <p:nvPr>
            <p:ph type="body" idx="1"/>
          </p:nvPr>
        </p:nvSpPr>
        <p:spPr>
          <a:xfrm>
            <a:off x="628649" y="1117190"/>
            <a:ext cx="7940163" cy="3417939"/>
          </a:xfrm>
          <a:prstGeom prst="rect">
            <a:avLst/>
          </a:prstGeom>
          <a:noFill/>
          <a:ln>
            <a:noFill/>
          </a:ln>
        </p:spPr>
        <p:txBody>
          <a:bodyPr spcFirstLastPara="1" wrap="square" lIns="0" tIns="0" rIns="0" bIns="45700" anchor="t" anchorCtr="0">
            <a:noAutofit/>
          </a:bodyPr>
          <a:lstStyle/>
          <a:p>
            <a:pPr marL="0" marR="0" lvl="0" indent="0" algn="l" rtl="0">
              <a:lnSpc>
                <a:spcPct val="80000"/>
              </a:lnSpc>
              <a:spcBef>
                <a:spcPts val="0"/>
              </a:spcBef>
              <a:spcAft>
                <a:spcPts val="0"/>
              </a:spcAft>
              <a:buSzPts val="2400"/>
              <a:buNone/>
            </a:pPr>
            <a:r>
              <a:rPr lang="en" sz="1372">
                <a:solidFill>
                  <a:srgbClr val="262626"/>
                </a:solidFill>
                <a:latin typeface="Calibri"/>
                <a:ea typeface="Calibri"/>
                <a:cs typeface="Calibri"/>
                <a:sym typeface="Calibri"/>
              </a:rPr>
              <a:t>Significant interruptions to in-person learning due to the COVID-19 pandemic have led to potentially devastating and long-lasting negative impacts on student achievement, impacting every part of Colorado society. These negative impacts on student achievement are not equal; students furthest from privilege are at risk of the most opportunity loss. Research suggests that while all students may fall behind as much as seven months because of interruptions to in-person learning due to the COVID-19 pandemic, students who are identified as most in need may fall behind as much as ten months, exacerbating already entrenched inequities. Responding to learning opportunity loss and the widening of opportunity gaps could be the greatest challenge our state faces over the next few years, and the state has an urgent and immediate need to provide additional support to ensure students are well prepared for the future.</a:t>
            </a:r>
            <a:endParaRPr sz="2020"/>
          </a:p>
          <a:p>
            <a:pPr marL="0" marR="0" lvl="0" indent="0" algn="l" rtl="0">
              <a:lnSpc>
                <a:spcPct val="80000"/>
              </a:lnSpc>
              <a:spcBef>
                <a:spcPts val="0"/>
              </a:spcBef>
              <a:spcAft>
                <a:spcPts val="0"/>
              </a:spcAft>
              <a:buSzPts val="2400"/>
              <a:buNone/>
            </a:pPr>
            <a:endParaRPr sz="1372">
              <a:solidFill>
                <a:srgbClr val="262626"/>
              </a:solidFill>
              <a:latin typeface="Calibri"/>
              <a:ea typeface="Calibri"/>
              <a:cs typeface="Calibri"/>
              <a:sym typeface="Calibri"/>
            </a:endParaRPr>
          </a:p>
          <a:p>
            <a:pPr marL="0" marR="0" lvl="0" indent="0" algn="l" rtl="0">
              <a:lnSpc>
                <a:spcPct val="80000"/>
              </a:lnSpc>
              <a:spcBef>
                <a:spcPts val="0"/>
              </a:spcBef>
              <a:spcAft>
                <a:spcPts val="0"/>
              </a:spcAft>
              <a:buSzPts val="2400"/>
              <a:buNone/>
            </a:pPr>
            <a:r>
              <a:rPr lang="en" sz="1372">
                <a:solidFill>
                  <a:srgbClr val="262626"/>
                </a:solidFill>
                <a:latin typeface="Calibri"/>
                <a:ea typeface="Calibri"/>
                <a:cs typeface="Calibri"/>
                <a:sym typeface="Calibri"/>
              </a:rPr>
              <a:t>As Colorado students and families continue to recover from the impacts of the COVID-19 pandemic, the Colorado Department of Education seeks to support and empower students and families across the state through a coordinated, comprehensive, and consistent community approach. The pandemic has exposed and exacerbated the academic and personal challenges many students face. Helping them overcome those challenges requires not only the efforts of educators during the school day but also the efforts of student-centric afterschool and summer programming. </a:t>
            </a:r>
            <a:endParaRPr sz="2020"/>
          </a:p>
          <a:p>
            <a:pPr marL="0" marR="0" lvl="0" indent="0" algn="l" rtl="0">
              <a:lnSpc>
                <a:spcPct val="80000"/>
              </a:lnSpc>
              <a:spcBef>
                <a:spcPts val="0"/>
              </a:spcBef>
              <a:spcAft>
                <a:spcPts val="0"/>
              </a:spcAft>
              <a:buSzPts val="2400"/>
              <a:buNone/>
            </a:pPr>
            <a:r>
              <a:rPr lang="en" sz="1372">
                <a:solidFill>
                  <a:srgbClr val="262626"/>
                </a:solidFill>
                <a:latin typeface="Calibri"/>
                <a:ea typeface="Calibri"/>
                <a:cs typeface="Calibri"/>
                <a:sym typeface="Calibri"/>
              </a:rPr>
              <a:t> </a:t>
            </a:r>
            <a:endParaRPr sz="2020"/>
          </a:p>
          <a:p>
            <a:pPr marL="0" marR="0" lvl="0" indent="0" algn="l" rtl="0">
              <a:lnSpc>
                <a:spcPct val="80000"/>
              </a:lnSpc>
              <a:spcBef>
                <a:spcPts val="0"/>
              </a:spcBef>
              <a:spcAft>
                <a:spcPts val="0"/>
              </a:spcAft>
              <a:buSzPts val="2400"/>
              <a:buNone/>
            </a:pPr>
            <a:r>
              <a:rPr lang="en" sz="1372">
                <a:solidFill>
                  <a:srgbClr val="262626"/>
                </a:solidFill>
                <a:latin typeface="Calibri"/>
                <a:ea typeface="Calibri"/>
                <a:cs typeface="Calibri"/>
                <a:sym typeface="Calibri"/>
              </a:rPr>
              <a:t>As such, the Colorado Department of Education (CDE) is creating a grant program that will support districts and community-based organizations (CBOs) in creating new or expanding existing expanded learning opportunities (ELOs). This program will be funded under the Elementary and Secondary School Emergency Relief (ESSER III) state reserve.  </a:t>
            </a:r>
            <a:endParaRPr sz="2020"/>
          </a:p>
          <a:p>
            <a:pPr marL="228600" lvl="0" indent="-140017" algn="l" rtl="0">
              <a:lnSpc>
                <a:spcPct val="100000"/>
              </a:lnSpc>
              <a:spcBef>
                <a:spcPts val="1200"/>
              </a:spcBef>
              <a:spcAft>
                <a:spcPts val="0"/>
              </a:spcAft>
              <a:buClr>
                <a:schemeClr val="dk1"/>
              </a:buClr>
              <a:buSzPts val="1665"/>
              <a:buNone/>
            </a:pPr>
            <a:endParaRPr sz="1465">
              <a:solidFill>
                <a:srgbClr val="262626"/>
              </a:solidFill>
              <a:latin typeface="Calibri"/>
              <a:ea typeface="Calibri"/>
              <a:cs typeface="Calibri"/>
              <a:sym typeface="Calibri"/>
            </a:endParaRPr>
          </a:p>
          <a:p>
            <a:pPr marL="228600" lvl="0" indent="-140017" algn="l" rtl="0">
              <a:lnSpc>
                <a:spcPct val="100000"/>
              </a:lnSpc>
              <a:spcBef>
                <a:spcPts val="1200"/>
              </a:spcBef>
              <a:spcAft>
                <a:spcPts val="0"/>
              </a:spcAft>
              <a:buClr>
                <a:schemeClr val="dk1"/>
              </a:buClr>
              <a:buSzPts val="1665"/>
              <a:buNone/>
            </a:pPr>
            <a:endParaRPr sz="1465">
              <a:solidFill>
                <a:srgbClr val="262626"/>
              </a:solidFill>
              <a:latin typeface="Calibri"/>
              <a:ea typeface="Calibri"/>
              <a:cs typeface="Calibri"/>
              <a:sym typeface="Calibri"/>
            </a:endParaRPr>
          </a:p>
          <a:p>
            <a:pPr marL="228600" lvl="0" indent="-140017" algn="l" rtl="0">
              <a:lnSpc>
                <a:spcPct val="100000"/>
              </a:lnSpc>
              <a:spcBef>
                <a:spcPts val="1200"/>
              </a:spcBef>
              <a:spcAft>
                <a:spcPts val="0"/>
              </a:spcAft>
              <a:buClr>
                <a:schemeClr val="dk1"/>
              </a:buClr>
              <a:buSzPts val="1665"/>
              <a:buNone/>
            </a:pPr>
            <a:endParaRPr sz="1465">
              <a:solidFill>
                <a:srgbClr val="262626"/>
              </a:solidFill>
              <a:latin typeface="Calibri"/>
              <a:ea typeface="Calibri"/>
              <a:cs typeface="Calibri"/>
              <a:sym typeface="Calibri"/>
            </a:endParaRPr>
          </a:p>
          <a:p>
            <a:pPr marL="0" marR="0" lvl="0" indent="88582" algn="l" rtl="0">
              <a:lnSpc>
                <a:spcPct val="80000"/>
              </a:lnSpc>
              <a:spcBef>
                <a:spcPts val="600"/>
              </a:spcBef>
              <a:spcAft>
                <a:spcPts val="0"/>
              </a:spcAft>
              <a:buClr>
                <a:schemeClr val="dk1"/>
              </a:buClr>
              <a:buSzPts val="1665"/>
              <a:buNone/>
            </a:pPr>
            <a:endParaRPr sz="1465">
              <a:solidFill>
                <a:srgbClr val="262626"/>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ts val="1665"/>
              <a:buNone/>
            </a:pPr>
            <a:endParaRPr sz="1465">
              <a:solidFill>
                <a:srgbClr val="262626"/>
              </a:solidFill>
              <a:latin typeface="Calibri"/>
              <a:ea typeface="Calibri"/>
              <a:cs typeface="Calibri"/>
              <a:sym typeface="Calibri"/>
            </a:endParaRPr>
          </a:p>
          <a:p>
            <a:pPr marL="228600" lvl="0" indent="-110490" algn="l" rtl="0">
              <a:lnSpc>
                <a:spcPct val="80000"/>
              </a:lnSpc>
              <a:spcBef>
                <a:spcPts val="1000"/>
              </a:spcBef>
              <a:spcAft>
                <a:spcPts val="0"/>
              </a:spcAft>
              <a:buClr>
                <a:schemeClr val="dk1"/>
              </a:buClr>
              <a:buSzPts val="2220"/>
              <a:buNone/>
            </a:pPr>
            <a:endParaRPr sz="2020"/>
          </a:p>
        </p:txBody>
      </p:sp>
      <p:sp>
        <p:nvSpPr>
          <p:cNvPr id="445" name="Google Shape;445;p73"/>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6"/>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327" name="Google Shape;327;p56"/>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215900" algn="l" rtl="0">
              <a:lnSpc>
                <a:spcPct val="90000"/>
              </a:lnSpc>
              <a:spcBef>
                <a:spcPts val="600"/>
              </a:spcBef>
              <a:spcAft>
                <a:spcPts val="0"/>
              </a:spcAft>
              <a:buSzPts val="1800"/>
              <a:buChar char="•"/>
            </a:pPr>
            <a:r>
              <a:rPr lang="en"/>
              <a:t>Updates and Reminders</a:t>
            </a:r>
            <a:endParaRPr/>
          </a:p>
          <a:p>
            <a:pPr marL="711200" lvl="1" indent="-177800" algn="l" rtl="0">
              <a:lnSpc>
                <a:spcPct val="90000"/>
              </a:lnSpc>
              <a:spcBef>
                <a:spcPts val="600"/>
              </a:spcBef>
              <a:spcAft>
                <a:spcPts val="0"/>
              </a:spcAft>
              <a:buSzPts val="1200"/>
              <a:buChar char="•"/>
            </a:pPr>
            <a:r>
              <a:rPr lang="en" sz="1200"/>
              <a:t>USDE Monitoring of SEAs</a:t>
            </a:r>
            <a:endParaRPr sz="1200"/>
          </a:p>
          <a:p>
            <a:pPr marL="711200" lvl="1" indent="-177800" algn="l" rtl="0">
              <a:lnSpc>
                <a:spcPct val="90000"/>
              </a:lnSpc>
              <a:spcBef>
                <a:spcPts val="600"/>
              </a:spcBef>
              <a:spcAft>
                <a:spcPts val="0"/>
              </a:spcAft>
              <a:buSzPts val="1200"/>
              <a:buChar char="•"/>
            </a:pPr>
            <a:r>
              <a:rPr lang="en" sz="1200"/>
              <a:t>Consolidated Application Deadlines</a:t>
            </a:r>
            <a:endParaRPr sz="1200"/>
          </a:p>
          <a:p>
            <a:pPr marL="1371600" lvl="2" indent="-304800" algn="l" rtl="0">
              <a:lnSpc>
                <a:spcPct val="90000"/>
              </a:lnSpc>
              <a:spcBef>
                <a:spcPts val="600"/>
              </a:spcBef>
              <a:spcAft>
                <a:spcPts val="0"/>
              </a:spcAft>
              <a:buSzPts val="1200"/>
              <a:buChar char="•"/>
            </a:pPr>
            <a:r>
              <a:rPr lang="en" sz="1200"/>
              <a:t>Non-public School Consultation and School Improvement Retention Forms</a:t>
            </a:r>
            <a:endParaRPr sz="1200"/>
          </a:p>
          <a:p>
            <a:pPr marL="1371600" lvl="2" indent="-304800" algn="l" rtl="0">
              <a:lnSpc>
                <a:spcPct val="90000"/>
              </a:lnSpc>
              <a:spcBef>
                <a:spcPts val="600"/>
              </a:spcBef>
              <a:spcAft>
                <a:spcPts val="0"/>
              </a:spcAft>
              <a:buSzPts val="1200"/>
              <a:buChar char="•"/>
            </a:pPr>
            <a:r>
              <a:rPr lang="en" sz="1200"/>
              <a:t>20-21 PAR Deadline</a:t>
            </a:r>
            <a:endParaRPr sz="1200"/>
          </a:p>
          <a:p>
            <a:pPr marL="711200" lvl="1" indent="-177800" algn="l" rtl="0">
              <a:lnSpc>
                <a:spcPct val="90000"/>
              </a:lnSpc>
              <a:spcBef>
                <a:spcPts val="600"/>
              </a:spcBef>
              <a:spcAft>
                <a:spcPts val="0"/>
              </a:spcAft>
              <a:buSzPts val="1200"/>
              <a:buChar char="•"/>
            </a:pPr>
            <a:r>
              <a:rPr lang="en" sz="1200"/>
              <a:t>Deadline to Draw Down Funds by End of Fiscal Year</a:t>
            </a:r>
            <a:endParaRPr sz="1200"/>
          </a:p>
          <a:p>
            <a:pPr marL="711200" lvl="1" indent="-177800" algn="l" rtl="0">
              <a:lnSpc>
                <a:spcPct val="90000"/>
              </a:lnSpc>
              <a:spcBef>
                <a:spcPts val="600"/>
              </a:spcBef>
              <a:spcAft>
                <a:spcPts val="0"/>
              </a:spcAft>
              <a:buSzPts val="1200"/>
              <a:buChar char="•"/>
            </a:pPr>
            <a:r>
              <a:rPr lang="en" sz="1200"/>
              <a:t>ESSER III Supplemental Award Deadlines</a:t>
            </a:r>
            <a:endParaRPr sz="1200"/>
          </a:p>
          <a:p>
            <a:pPr marL="711200" lvl="1" indent="-177800" algn="l" rtl="0">
              <a:lnSpc>
                <a:spcPct val="90000"/>
              </a:lnSpc>
              <a:spcBef>
                <a:spcPts val="600"/>
              </a:spcBef>
              <a:spcAft>
                <a:spcPts val="0"/>
              </a:spcAft>
              <a:buSzPts val="1200"/>
              <a:buChar char="•"/>
            </a:pPr>
            <a:r>
              <a:rPr lang="en" sz="1200"/>
              <a:t>Cons App In-Person Work Sessions</a:t>
            </a:r>
            <a:endParaRPr sz="1200"/>
          </a:p>
          <a:p>
            <a:pPr marL="457200" lvl="0" indent="-317500" algn="l" rtl="0">
              <a:lnSpc>
                <a:spcPct val="90000"/>
              </a:lnSpc>
              <a:spcBef>
                <a:spcPts val="0"/>
              </a:spcBef>
              <a:spcAft>
                <a:spcPts val="0"/>
              </a:spcAft>
              <a:buSzPts val="1400"/>
              <a:buChar char="●"/>
            </a:pPr>
            <a:r>
              <a:rPr lang="en"/>
              <a:t>ESSER Expanded Learning Opportunities (ELO) Grant Program</a:t>
            </a:r>
            <a:endParaRPr/>
          </a:p>
          <a:p>
            <a:pPr marL="368300" lvl="0" indent="-101600" algn="l" rtl="0">
              <a:lnSpc>
                <a:spcPct val="90000"/>
              </a:lnSpc>
              <a:spcBef>
                <a:spcPts val="600"/>
              </a:spcBef>
              <a:spcAft>
                <a:spcPts val="0"/>
              </a:spcAft>
              <a:buSzPts val="1800"/>
              <a:buNone/>
            </a:pPr>
            <a:endParaRPr/>
          </a:p>
          <a:p>
            <a:pPr marL="368300" lvl="0" indent="-101600" algn="l" rtl="0">
              <a:lnSpc>
                <a:spcPct val="90000"/>
              </a:lnSpc>
              <a:spcBef>
                <a:spcPts val="600"/>
              </a:spcBef>
              <a:spcAft>
                <a:spcPts val="0"/>
              </a:spcAft>
              <a:buSzPts val="1800"/>
              <a:buNone/>
            </a:pPr>
            <a:endParaRPr/>
          </a:p>
          <a:p>
            <a:pPr marL="368300" lvl="0" indent="-101600" algn="l" rtl="0">
              <a:lnSpc>
                <a:spcPct val="90000"/>
              </a:lnSpc>
              <a:spcBef>
                <a:spcPts val="600"/>
              </a:spcBef>
              <a:spcAft>
                <a:spcPts val="0"/>
              </a:spcAft>
              <a:buSzPts val="1800"/>
              <a:buNone/>
            </a:pPr>
            <a:endParaRPr/>
          </a:p>
        </p:txBody>
      </p:sp>
      <p:sp>
        <p:nvSpPr>
          <p:cNvPr id="328" name="Google Shape;328;p56"/>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4"/>
          <p:cNvSpPr txBox="1">
            <a:spLocks noGrp="1"/>
          </p:cNvSpPr>
          <p:nvPr>
            <p:ph type="title"/>
          </p:nvPr>
        </p:nvSpPr>
        <p:spPr>
          <a:xfrm>
            <a:off x="223071" y="125071"/>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Purpose and Program Activities</a:t>
            </a:r>
            <a:endParaRPr/>
          </a:p>
        </p:txBody>
      </p:sp>
      <p:sp>
        <p:nvSpPr>
          <p:cNvPr id="451" name="Google Shape;451;p7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20</a:t>
            </a:fld>
            <a:endParaRPr/>
          </a:p>
        </p:txBody>
      </p:sp>
      <p:sp>
        <p:nvSpPr>
          <p:cNvPr id="452" name="Google Shape;452;p74"/>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Autofit/>
          </a:bodyPr>
          <a:lstStyle/>
          <a:p>
            <a:pPr marL="0" marR="0" lvl="0" indent="0" algn="l" rtl="0">
              <a:lnSpc>
                <a:spcPct val="70000"/>
              </a:lnSpc>
              <a:spcBef>
                <a:spcPts val="0"/>
              </a:spcBef>
              <a:spcAft>
                <a:spcPts val="0"/>
              </a:spcAft>
              <a:buSzPts val="2400"/>
              <a:buNone/>
            </a:pPr>
            <a:r>
              <a:rPr lang="en" sz="1272">
                <a:solidFill>
                  <a:srgbClr val="262626"/>
                </a:solidFill>
                <a:latin typeface="Calibri"/>
                <a:ea typeface="Calibri"/>
                <a:cs typeface="Calibri"/>
                <a:sym typeface="Calibri"/>
              </a:rPr>
              <a:t>This program exists to distribute funds to qualified applicants, pursuant to the American Rescue Plan requirements for the state education agency to reserve 1% of the state set aside to fund evidence-based comprehensive afterschool programs and an additional 1% to fund evidence-based summer enrichment programs, to create expanded learning opportunities that address students’ academic and personal needs, ensure families can continue to engage in and support their students’ learning, and ultimately continue to strengthen schools and communities during COVID-19 recovery.</a:t>
            </a:r>
            <a:endParaRPr sz="1660"/>
          </a:p>
          <a:p>
            <a:pPr marL="0" marR="0" lvl="0" indent="152400" algn="l" rtl="0">
              <a:lnSpc>
                <a:spcPct val="70000"/>
              </a:lnSpc>
              <a:spcBef>
                <a:spcPts val="0"/>
              </a:spcBef>
              <a:spcAft>
                <a:spcPts val="0"/>
              </a:spcAft>
              <a:buSzPts val="2400"/>
              <a:buNone/>
            </a:pPr>
            <a:endParaRPr sz="1272">
              <a:solidFill>
                <a:srgbClr val="262626"/>
              </a:solidFill>
              <a:latin typeface="Calibri"/>
              <a:ea typeface="Calibri"/>
              <a:cs typeface="Calibri"/>
              <a:sym typeface="Calibri"/>
            </a:endParaRPr>
          </a:p>
          <a:p>
            <a:pPr marL="0" marR="0" lvl="0" indent="152400" algn="l" rtl="0">
              <a:lnSpc>
                <a:spcPct val="70000"/>
              </a:lnSpc>
              <a:spcBef>
                <a:spcPts val="0"/>
              </a:spcBef>
              <a:spcAft>
                <a:spcPts val="0"/>
              </a:spcAft>
              <a:buSzPts val="2400"/>
              <a:buNone/>
            </a:pPr>
            <a:endParaRPr sz="1272">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r>
              <a:rPr lang="en" sz="1272">
                <a:solidFill>
                  <a:srgbClr val="262626"/>
                </a:solidFill>
                <a:latin typeface="Calibri"/>
                <a:ea typeface="Calibri"/>
                <a:cs typeface="Calibri"/>
                <a:sym typeface="Calibri"/>
              </a:rPr>
              <a:t>This funding opportunity seeks to accelerate student learning and strengthen student engagement in that learning by:</a:t>
            </a:r>
            <a:endParaRPr sz="1660"/>
          </a:p>
          <a:p>
            <a:pPr marL="511175" lvl="0" indent="-330231" algn="l" rtl="0">
              <a:lnSpc>
                <a:spcPct val="70000"/>
              </a:lnSpc>
              <a:spcBef>
                <a:spcPts val="0"/>
              </a:spcBef>
              <a:spcAft>
                <a:spcPts val="0"/>
              </a:spcAft>
              <a:buSzPts val="1273"/>
              <a:buFont typeface="Arial"/>
              <a:buAutoNum type="arabicParenR"/>
            </a:pPr>
            <a:r>
              <a:rPr lang="en" sz="1272" u="none" strike="noStrike">
                <a:solidFill>
                  <a:srgbClr val="262626"/>
                </a:solidFill>
                <a:latin typeface="Calibri"/>
                <a:ea typeface="Calibri"/>
                <a:cs typeface="Calibri"/>
                <a:sym typeface="Calibri"/>
              </a:rPr>
              <a:t>Providing students with comprehensive out-of-school time programs, including after school and during the summer, that build upon a student’s school-day instruction to provide the continuity necessary to meet their academic, social, emotional, and mental health needs exacerbated by the COVID-19 pandemic. </a:t>
            </a:r>
            <a:endParaRPr sz="1660"/>
          </a:p>
          <a:p>
            <a:pPr marL="511175" lvl="0" indent="-330231" algn="l" rtl="0">
              <a:lnSpc>
                <a:spcPct val="70000"/>
              </a:lnSpc>
              <a:spcBef>
                <a:spcPts val="0"/>
              </a:spcBef>
              <a:spcAft>
                <a:spcPts val="0"/>
              </a:spcAft>
              <a:buSzPts val="1273"/>
              <a:buFont typeface="Arial"/>
              <a:buAutoNum type="arabicParenR"/>
            </a:pPr>
            <a:r>
              <a:rPr lang="en" sz="1272" u="none" strike="noStrike">
                <a:solidFill>
                  <a:srgbClr val="262626"/>
                </a:solidFill>
                <a:latin typeface="Calibri"/>
                <a:ea typeface="Calibri"/>
                <a:cs typeface="Calibri"/>
                <a:sym typeface="Calibri"/>
              </a:rPr>
              <a:t>Providing students a safe and healthy environment where additional educational enrichment services, programs, and activities are offered to students, particularly those who are disproportionately adversely affected by the COVID-19 pandemic.</a:t>
            </a:r>
            <a:endParaRPr sz="1660"/>
          </a:p>
          <a:p>
            <a:pPr marL="511175" lvl="0" indent="-330231" algn="l" rtl="0">
              <a:lnSpc>
                <a:spcPct val="70000"/>
              </a:lnSpc>
              <a:spcBef>
                <a:spcPts val="0"/>
              </a:spcBef>
              <a:spcAft>
                <a:spcPts val="0"/>
              </a:spcAft>
              <a:buSzPts val="1273"/>
              <a:buFont typeface="Arial"/>
              <a:buAutoNum type="arabicParenR"/>
            </a:pPr>
            <a:r>
              <a:rPr lang="en" sz="1272" u="none" strike="noStrike">
                <a:solidFill>
                  <a:srgbClr val="262626"/>
                </a:solidFill>
                <a:latin typeface="Calibri"/>
                <a:ea typeface="Calibri"/>
                <a:cs typeface="Calibri"/>
                <a:sym typeface="Calibri"/>
              </a:rPr>
              <a:t>Offering families of students served opportunities for active and meaningful engagement in their children’s education, to ultimately positively impact student academic outcomes. </a:t>
            </a:r>
            <a:endParaRPr sz="1660"/>
          </a:p>
          <a:p>
            <a:pPr marL="511175" lvl="0" indent="-330231" algn="l" rtl="0">
              <a:lnSpc>
                <a:spcPct val="70000"/>
              </a:lnSpc>
              <a:spcBef>
                <a:spcPts val="0"/>
              </a:spcBef>
              <a:spcAft>
                <a:spcPts val="0"/>
              </a:spcAft>
              <a:buSzPts val="1273"/>
              <a:buFont typeface="Arial"/>
              <a:buAutoNum type="arabicParenR"/>
            </a:pPr>
            <a:r>
              <a:rPr lang="en" sz="1272" u="none" strike="noStrike">
                <a:solidFill>
                  <a:srgbClr val="262626"/>
                </a:solidFill>
                <a:latin typeface="Calibri"/>
                <a:ea typeface="Calibri"/>
                <a:cs typeface="Calibri"/>
                <a:sym typeface="Calibri"/>
              </a:rPr>
              <a:t>Providing students and their families with a deeper connection to their school and community, allowing them to understand and take advantage of the full breadth of school and community supports and opportunities available to them.</a:t>
            </a:r>
            <a:endParaRPr sz="1660"/>
          </a:p>
          <a:p>
            <a:pPr marL="0" marR="0" lvl="0" indent="0" algn="l" rtl="0">
              <a:lnSpc>
                <a:spcPct val="70000"/>
              </a:lnSpc>
              <a:spcBef>
                <a:spcPts val="0"/>
              </a:spcBef>
              <a:spcAft>
                <a:spcPts val="0"/>
              </a:spcAft>
              <a:buSzPts val="2400"/>
              <a:buNone/>
            </a:pPr>
            <a:r>
              <a:rPr lang="en" sz="1272">
                <a:solidFill>
                  <a:srgbClr val="262626"/>
                </a:solidFill>
                <a:latin typeface="Calibri"/>
                <a:ea typeface="Calibri"/>
                <a:cs typeface="Calibri"/>
                <a:sym typeface="Calibri"/>
              </a:rPr>
              <a:t> </a:t>
            </a:r>
            <a:endParaRPr sz="1660"/>
          </a:p>
          <a:p>
            <a:pPr marL="0" marR="0" lvl="0" indent="0" algn="l" rtl="0">
              <a:lnSpc>
                <a:spcPct val="70000"/>
              </a:lnSpc>
              <a:spcBef>
                <a:spcPts val="0"/>
              </a:spcBef>
              <a:spcAft>
                <a:spcPts val="0"/>
              </a:spcAft>
              <a:buSzPts val="2400"/>
              <a:buNone/>
            </a:pPr>
            <a:endParaRPr sz="1272">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r>
              <a:rPr lang="en" sz="1272">
                <a:solidFill>
                  <a:srgbClr val="262626"/>
                </a:solidFill>
                <a:latin typeface="Calibri"/>
                <a:ea typeface="Calibri"/>
                <a:cs typeface="Calibri"/>
                <a:sym typeface="Calibri"/>
              </a:rPr>
              <a:t>The following are projected outcomes of this funding opportunity:</a:t>
            </a:r>
            <a:endParaRPr sz="1660"/>
          </a:p>
          <a:p>
            <a:pPr marL="512763" marR="0" lvl="0" indent="-331819" algn="l" rtl="0">
              <a:lnSpc>
                <a:spcPct val="70000"/>
              </a:lnSpc>
              <a:spcBef>
                <a:spcPts val="0"/>
              </a:spcBef>
              <a:spcAft>
                <a:spcPts val="0"/>
              </a:spcAft>
              <a:buSzPts val="1273"/>
              <a:buFont typeface="Arial"/>
              <a:buAutoNum type="arabicParenR"/>
            </a:pPr>
            <a:r>
              <a:rPr lang="en" sz="1272" u="none" strike="noStrike">
                <a:solidFill>
                  <a:srgbClr val="262626"/>
                </a:solidFill>
                <a:latin typeface="Calibri"/>
                <a:ea typeface="Calibri"/>
                <a:cs typeface="Calibri"/>
                <a:sym typeface="Calibri"/>
              </a:rPr>
              <a:t>Expanded capacity for districts and community-based organizations to leverage after school and summer programming to accelerate the completion of lost or unfinished learning; and</a:t>
            </a:r>
            <a:endParaRPr sz="1660"/>
          </a:p>
          <a:p>
            <a:pPr marL="512763" marR="0" lvl="0" indent="-331819" algn="l" rtl="0">
              <a:lnSpc>
                <a:spcPct val="70000"/>
              </a:lnSpc>
              <a:spcBef>
                <a:spcPts val="0"/>
              </a:spcBef>
              <a:spcAft>
                <a:spcPts val="0"/>
              </a:spcAft>
              <a:buSzPts val="1273"/>
              <a:buFont typeface="Arial"/>
              <a:buAutoNum type="arabicParenR"/>
            </a:pPr>
            <a:r>
              <a:rPr lang="en" sz="1272" u="none" strike="noStrike">
                <a:solidFill>
                  <a:srgbClr val="262626"/>
                </a:solidFill>
                <a:latin typeface="Calibri"/>
                <a:ea typeface="Calibri"/>
                <a:cs typeface="Calibri"/>
                <a:sym typeface="Calibri"/>
              </a:rPr>
              <a:t>Strengthened student engagement in learning–both in the traditional school day and out.</a:t>
            </a:r>
            <a:endParaRPr sz="1660"/>
          </a:p>
          <a:p>
            <a:pPr marL="457200" lvl="0" indent="-228600" algn="l" rtl="0">
              <a:lnSpc>
                <a:spcPct val="70000"/>
              </a:lnSpc>
              <a:spcBef>
                <a:spcPts val="1000"/>
              </a:spcBef>
              <a:spcAft>
                <a:spcPts val="0"/>
              </a:spcAft>
              <a:buClr>
                <a:schemeClr val="dk1"/>
              </a:buClr>
              <a:buSzPts val="2400"/>
              <a:buNone/>
            </a:pPr>
            <a:endParaRPr sz="166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5"/>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Eligible Applicants</a:t>
            </a:r>
            <a:endParaRPr/>
          </a:p>
        </p:txBody>
      </p:sp>
      <p:sp>
        <p:nvSpPr>
          <p:cNvPr id="458" name="Google Shape;458;p75"/>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0"/>
              </a:spcBef>
              <a:spcAft>
                <a:spcPts val="0"/>
              </a:spcAft>
              <a:buClr>
                <a:srgbClr val="262626"/>
              </a:buClr>
              <a:buSzPts val="1800"/>
              <a:buNone/>
            </a:pPr>
            <a:r>
              <a:rPr lang="en" sz="1600">
                <a:solidFill>
                  <a:srgbClr val="262626"/>
                </a:solidFill>
              </a:rPr>
              <a:t>Eligible entities may apply for this funding opportunity. The term “eligible entity” means:</a:t>
            </a:r>
            <a:endParaRPr sz="2200"/>
          </a:p>
          <a:p>
            <a:pPr marL="285750" lvl="0" indent="-273050" algn="l" rtl="0">
              <a:lnSpc>
                <a:spcPct val="90000"/>
              </a:lnSpc>
              <a:spcBef>
                <a:spcPts val="0"/>
              </a:spcBef>
              <a:spcAft>
                <a:spcPts val="0"/>
              </a:spcAft>
              <a:buClr>
                <a:srgbClr val="262626"/>
              </a:buClr>
              <a:buSzPts val="1600"/>
              <a:buChar char="•"/>
            </a:pPr>
            <a:r>
              <a:rPr lang="en" sz="1600">
                <a:solidFill>
                  <a:srgbClr val="262626"/>
                </a:solidFill>
              </a:rPr>
              <a:t>A public local educational provider (LEP) including:</a:t>
            </a:r>
            <a:endParaRPr sz="2200"/>
          </a:p>
          <a:p>
            <a:pPr marL="742950" lvl="1" indent="-273050" algn="l" rtl="0">
              <a:lnSpc>
                <a:spcPct val="90000"/>
              </a:lnSpc>
              <a:spcBef>
                <a:spcPts val="0"/>
              </a:spcBef>
              <a:spcAft>
                <a:spcPts val="0"/>
              </a:spcAft>
              <a:buClr>
                <a:srgbClr val="262626"/>
              </a:buClr>
              <a:buSzPts val="1600"/>
              <a:buChar char="•"/>
            </a:pPr>
            <a:r>
              <a:rPr lang="en" sz="1200">
                <a:solidFill>
                  <a:srgbClr val="262626"/>
                </a:solidFill>
              </a:rPr>
              <a:t>A school district on behalf of all or a subset of schools (including charter schools); </a:t>
            </a:r>
            <a:endParaRPr sz="1800"/>
          </a:p>
          <a:p>
            <a:pPr marL="742950" lvl="1" indent="-273050" algn="l" rtl="0">
              <a:lnSpc>
                <a:spcPct val="90000"/>
              </a:lnSpc>
              <a:spcBef>
                <a:spcPts val="0"/>
              </a:spcBef>
              <a:spcAft>
                <a:spcPts val="0"/>
              </a:spcAft>
              <a:buClr>
                <a:srgbClr val="262626"/>
              </a:buClr>
              <a:buSzPts val="1600"/>
              <a:buChar char="•"/>
            </a:pPr>
            <a:r>
              <a:rPr lang="en" sz="1200">
                <a:solidFill>
                  <a:srgbClr val="262626"/>
                </a:solidFill>
              </a:rPr>
              <a:t>A Board of Cooperative Educational Services (BOCES);</a:t>
            </a:r>
            <a:endParaRPr sz="1800"/>
          </a:p>
          <a:p>
            <a:pPr marL="742950" lvl="1" indent="-273050" algn="l" rtl="0">
              <a:lnSpc>
                <a:spcPct val="90000"/>
              </a:lnSpc>
              <a:spcBef>
                <a:spcPts val="0"/>
              </a:spcBef>
              <a:spcAft>
                <a:spcPts val="0"/>
              </a:spcAft>
              <a:buClr>
                <a:srgbClr val="262626"/>
              </a:buClr>
              <a:buSzPts val="1600"/>
              <a:buChar char="•"/>
            </a:pPr>
            <a:r>
              <a:rPr lang="en" sz="1200">
                <a:solidFill>
                  <a:srgbClr val="262626"/>
                </a:solidFill>
              </a:rPr>
              <a:t>The Charter School Institute (CSI), including on behalf of a charter school or schools authorized by CSI;</a:t>
            </a:r>
            <a:endParaRPr sz="1800"/>
          </a:p>
          <a:p>
            <a:pPr marL="742950" lvl="1" indent="-273050" algn="l" rtl="0">
              <a:lnSpc>
                <a:spcPct val="90000"/>
              </a:lnSpc>
              <a:spcBef>
                <a:spcPts val="0"/>
              </a:spcBef>
              <a:spcAft>
                <a:spcPts val="0"/>
              </a:spcAft>
              <a:buClr>
                <a:srgbClr val="262626"/>
              </a:buClr>
              <a:buSzPts val="1600"/>
              <a:buChar char="•"/>
            </a:pPr>
            <a:r>
              <a:rPr lang="en" sz="1200">
                <a:solidFill>
                  <a:srgbClr val="262626"/>
                </a:solidFill>
              </a:rPr>
              <a:t>A Facility School; and</a:t>
            </a:r>
            <a:endParaRPr sz="1800"/>
          </a:p>
          <a:p>
            <a:pPr marL="742950" lvl="1" indent="-273050" algn="l" rtl="0">
              <a:lnSpc>
                <a:spcPct val="90000"/>
              </a:lnSpc>
              <a:spcBef>
                <a:spcPts val="0"/>
              </a:spcBef>
              <a:spcAft>
                <a:spcPts val="0"/>
              </a:spcAft>
              <a:buClr>
                <a:srgbClr val="262626"/>
              </a:buClr>
              <a:buSzPts val="1600"/>
              <a:buChar char="•"/>
            </a:pPr>
            <a:r>
              <a:rPr lang="en" sz="1200">
                <a:solidFill>
                  <a:srgbClr val="262626"/>
                </a:solidFill>
              </a:rPr>
              <a:t>The Colorado School for the Deaf &amp; Blind. </a:t>
            </a:r>
            <a:endParaRPr sz="1800"/>
          </a:p>
          <a:p>
            <a:pPr marL="285750" lvl="0" indent="-273050" algn="l" rtl="0">
              <a:lnSpc>
                <a:spcPct val="90000"/>
              </a:lnSpc>
              <a:spcBef>
                <a:spcPts val="0"/>
              </a:spcBef>
              <a:spcAft>
                <a:spcPts val="0"/>
              </a:spcAft>
              <a:buClr>
                <a:srgbClr val="262626"/>
              </a:buClr>
              <a:buSzPts val="1600"/>
              <a:buChar char="•"/>
            </a:pPr>
            <a:r>
              <a:rPr lang="en" sz="1600">
                <a:solidFill>
                  <a:srgbClr val="262626"/>
                </a:solidFill>
              </a:rPr>
              <a:t>A public library; </a:t>
            </a:r>
            <a:endParaRPr sz="2200"/>
          </a:p>
          <a:p>
            <a:pPr marL="285750" lvl="0" indent="-273050" algn="l" rtl="0">
              <a:lnSpc>
                <a:spcPct val="90000"/>
              </a:lnSpc>
              <a:spcBef>
                <a:spcPts val="0"/>
              </a:spcBef>
              <a:spcAft>
                <a:spcPts val="0"/>
              </a:spcAft>
              <a:buClr>
                <a:srgbClr val="262626"/>
              </a:buClr>
              <a:buSzPts val="1600"/>
              <a:buChar char="•"/>
            </a:pPr>
            <a:r>
              <a:rPr lang="en" sz="1600">
                <a:solidFill>
                  <a:srgbClr val="262626"/>
                </a:solidFill>
              </a:rPr>
              <a:t>A Colorado community-based organization (CBO);</a:t>
            </a:r>
            <a:endParaRPr sz="2200"/>
          </a:p>
          <a:p>
            <a:pPr marL="285750" lvl="0" indent="-273050" algn="l" rtl="0">
              <a:lnSpc>
                <a:spcPct val="90000"/>
              </a:lnSpc>
              <a:spcBef>
                <a:spcPts val="0"/>
              </a:spcBef>
              <a:spcAft>
                <a:spcPts val="0"/>
              </a:spcAft>
              <a:buClr>
                <a:srgbClr val="262626"/>
              </a:buClr>
              <a:buSzPts val="1600"/>
              <a:buChar char="•"/>
            </a:pPr>
            <a:r>
              <a:rPr lang="en" sz="1600">
                <a:solidFill>
                  <a:srgbClr val="262626"/>
                </a:solidFill>
              </a:rPr>
              <a:t>An Indian tribe or tribal organization (as such terms are defined in section 4 of the Indian Self-Determination and Education Act (25 U.S.C. 450b)); and</a:t>
            </a:r>
            <a:endParaRPr sz="2200"/>
          </a:p>
          <a:p>
            <a:pPr marL="285750" lvl="0" indent="-273050" algn="l" rtl="0">
              <a:lnSpc>
                <a:spcPct val="90000"/>
              </a:lnSpc>
              <a:spcBef>
                <a:spcPts val="0"/>
              </a:spcBef>
              <a:spcAft>
                <a:spcPts val="0"/>
              </a:spcAft>
              <a:buClr>
                <a:srgbClr val="262626"/>
              </a:buClr>
              <a:buSzPts val="1600"/>
              <a:buChar char="•"/>
            </a:pPr>
            <a:r>
              <a:rPr lang="en" sz="1600">
                <a:solidFill>
                  <a:srgbClr val="262626"/>
                </a:solidFill>
              </a:rPr>
              <a:t>Institutions of higher education or other public agencies/entities. </a:t>
            </a:r>
            <a:endParaRPr sz="2200"/>
          </a:p>
          <a:p>
            <a:pPr marL="0" lvl="0" indent="0" algn="l" rtl="0">
              <a:lnSpc>
                <a:spcPct val="90000"/>
              </a:lnSpc>
              <a:spcBef>
                <a:spcPts val="0"/>
              </a:spcBef>
              <a:spcAft>
                <a:spcPts val="0"/>
              </a:spcAft>
              <a:buClr>
                <a:srgbClr val="262626"/>
              </a:buClr>
              <a:buSzPts val="1800"/>
              <a:buNone/>
            </a:pPr>
            <a:endParaRPr sz="1600">
              <a:solidFill>
                <a:srgbClr val="262626"/>
              </a:solidFill>
            </a:endParaRPr>
          </a:p>
          <a:p>
            <a:pPr marL="0" lvl="0" indent="0" algn="l" rtl="0">
              <a:lnSpc>
                <a:spcPct val="90000"/>
              </a:lnSpc>
              <a:spcBef>
                <a:spcPts val="0"/>
              </a:spcBef>
              <a:spcAft>
                <a:spcPts val="0"/>
              </a:spcAft>
              <a:buClr>
                <a:srgbClr val="262626"/>
              </a:buClr>
              <a:buSzPts val="1800"/>
              <a:buNone/>
            </a:pPr>
            <a:r>
              <a:rPr lang="en" sz="1600">
                <a:solidFill>
                  <a:srgbClr val="262626"/>
                </a:solidFill>
              </a:rPr>
              <a:t>Note: A group of two or more such agencies, organizations, or entities (listed above) is eligible to apply as a consortium.</a:t>
            </a:r>
            <a:endParaRPr sz="2200"/>
          </a:p>
          <a:p>
            <a:pPr marL="0" lvl="0" indent="0" algn="l" rtl="0">
              <a:lnSpc>
                <a:spcPct val="90000"/>
              </a:lnSpc>
              <a:spcBef>
                <a:spcPts val="1000"/>
              </a:spcBef>
              <a:spcAft>
                <a:spcPts val="0"/>
              </a:spcAft>
              <a:buClr>
                <a:schemeClr val="dk1"/>
              </a:buClr>
              <a:buSzPts val="2400"/>
              <a:buNone/>
            </a:pPr>
            <a:endParaRPr sz="2200"/>
          </a:p>
        </p:txBody>
      </p:sp>
      <p:sp>
        <p:nvSpPr>
          <p:cNvPr id="459" name="Google Shape;459;p75"/>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6"/>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Priority Consideration</a:t>
            </a:r>
            <a:endParaRPr/>
          </a:p>
        </p:txBody>
      </p:sp>
      <p:sp>
        <p:nvSpPr>
          <p:cNvPr id="465" name="Google Shape;465;p76"/>
          <p:cNvSpPr txBox="1">
            <a:spLocks noGrp="1"/>
          </p:cNvSpPr>
          <p:nvPr>
            <p:ph type="body" idx="1"/>
          </p:nvPr>
        </p:nvSpPr>
        <p:spPr>
          <a:xfrm>
            <a:off x="245193" y="1097279"/>
            <a:ext cx="8675736" cy="3910489"/>
          </a:xfrm>
          <a:prstGeom prst="rect">
            <a:avLst/>
          </a:prstGeom>
          <a:noFill/>
          <a:ln>
            <a:noFill/>
          </a:ln>
        </p:spPr>
        <p:txBody>
          <a:bodyPr spcFirstLastPara="1" wrap="square" lIns="0" tIns="0" rIns="0" bIns="45700" anchor="t" anchorCtr="0">
            <a:noAutofit/>
          </a:bodyPr>
          <a:lstStyle/>
          <a:p>
            <a:pPr marL="0" lvl="0" indent="0" algn="l" rtl="0">
              <a:lnSpc>
                <a:spcPct val="110000"/>
              </a:lnSpc>
              <a:spcBef>
                <a:spcPts val="0"/>
              </a:spcBef>
              <a:spcAft>
                <a:spcPts val="0"/>
              </a:spcAft>
              <a:buClr>
                <a:srgbClr val="262626"/>
              </a:buClr>
              <a:buSzPts val="1295"/>
              <a:buNone/>
            </a:pPr>
            <a:r>
              <a:rPr lang="en" sz="1312">
                <a:solidFill>
                  <a:srgbClr val="262626"/>
                </a:solidFill>
              </a:rPr>
              <a:t>This program is designed to support eligible applicants in creation and/or expansion of expanded learning opportunities through after school and summer programming. Available grant funding will be distributed to eligible applicants based on the application rubric described below in “Application Scoring”. Priority will be given to applications meeting the following priority considerations: </a:t>
            </a:r>
            <a:endParaRPr sz="2020"/>
          </a:p>
          <a:p>
            <a:pPr marL="0" lvl="0" indent="0" algn="l" rtl="0">
              <a:lnSpc>
                <a:spcPct val="110000"/>
              </a:lnSpc>
              <a:spcBef>
                <a:spcPts val="0"/>
              </a:spcBef>
              <a:spcAft>
                <a:spcPts val="0"/>
              </a:spcAft>
              <a:buClr>
                <a:srgbClr val="262626"/>
              </a:buClr>
              <a:buSzPts val="871"/>
              <a:buNone/>
            </a:pPr>
            <a:endParaRPr sz="817">
              <a:solidFill>
                <a:srgbClr val="262626"/>
              </a:solidFill>
            </a:endParaRPr>
          </a:p>
          <a:p>
            <a:pPr marL="342900" lvl="0" indent="-330220" algn="l" rtl="0">
              <a:lnSpc>
                <a:spcPct val="110000"/>
              </a:lnSpc>
              <a:spcBef>
                <a:spcPts val="0"/>
              </a:spcBef>
              <a:spcAft>
                <a:spcPts val="0"/>
              </a:spcAft>
              <a:buClr>
                <a:srgbClr val="262626"/>
              </a:buClr>
              <a:buSzPts val="1095"/>
              <a:buFont typeface="Arial"/>
              <a:buAutoNum type="arabicParenR"/>
            </a:pPr>
            <a:r>
              <a:rPr lang="en" sz="1312">
                <a:solidFill>
                  <a:srgbClr val="262626"/>
                </a:solidFill>
              </a:rPr>
              <a:t>The application identifies one or more of the following student groups as the target student population for the programming and describes as an actionable plan for engaging those students in the program:</a:t>
            </a:r>
            <a:endParaRPr sz="2020"/>
          </a:p>
          <a:p>
            <a:pPr marL="800100" lvl="1" indent="-330220" algn="l" rtl="0">
              <a:lnSpc>
                <a:spcPct val="110000"/>
              </a:lnSpc>
              <a:spcBef>
                <a:spcPts val="0"/>
              </a:spcBef>
              <a:spcAft>
                <a:spcPts val="0"/>
              </a:spcAft>
              <a:buClr>
                <a:srgbClr val="262626"/>
              </a:buClr>
              <a:buSzPts val="778"/>
              <a:buFont typeface="Arial"/>
              <a:buAutoNum type="alphaLcParenR"/>
            </a:pPr>
            <a:r>
              <a:rPr lang="en" sz="942">
                <a:solidFill>
                  <a:srgbClr val="262626"/>
                </a:solidFill>
              </a:rPr>
              <a:t>Students most impacted by the pandemic, including students from low-income families, children with disabilities, students with limited English proficiency, racial and ethnic minorities, migrant students, students experiencing homelessness, foster care youth, and highly mobile students; </a:t>
            </a:r>
            <a:endParaRPr sz="1650"/>
          </a:p>
          <a:p>
            <a:pPr marL="800100" lvl="1" indent="-330220" algn="l" rtl="0">
              <a:lnSpc>
                <a:spcPct val="110000"/>
              </a:lnSpc>
              <a:spcBef>
                <a:spcPts val="0"/>
              </a:spcBef>
              <a:spcAft>
                <a:spcPts val="0"/>
              </a:spcAft>
              <a:buClr>
                <a:srgbClr val="262626"/>
              </a:buClr>
              <a:buSzPts val="778"/>
              <a:buFont typeface="Arial"/>
              <a:buAutoNum type="alphaLcParenR"/>
            </a:pPr>
            <a:r>
              <a:rPr lang="en" sz="942">
                <a:solidFill>
                  <a:srgbClr val="262626"/>
                </a:solidFill>
              </a:rPr>
              <a:t>Students who have become disengaged from school and/or dropped out of school (out-of-school youth);</a:t>
            </a:r>
            <a:endParaRPr sz="1650"/>
          </a:p>
          <a:p>
            <a:pPr marL="800100" lvl="1" indent="-330220" algn="l" rtl="0">
              <a:lnSpc>
                <a:spcPct val="110000"/>
              </a:lnSpc>
              <a:spcBef>
                <a:spcPts val="0"/>
              </a:spcBef>
              <a:spcAft>
                <a:spcPts val="0"/>
              </a:spcAft>
              <a:buClr>
                <a:srgbClr val="262626"/>
              </a:buClr>
              <a:buSzPts val="778"/>
              <a:buFont typeface="Arial"/>
              <a:buAutoNum type="alphaLcParenR"/>
            </a:pPr>
            <a:r>
              <a:rPr lang="en" sz="942">
                <a:solidFill>
                  <a:srgbClr val="262626"/>
                </a:solidFill>
              </a:rPr>
              <a:t>Students who may be at risk for academic failure and/or at a high risk of dropping out; and/or</a:t>
            </a:r>
            <a:endParaRPr sz="1650"/>
          </a:p>
          <a:p>
            <a:pPr marL="800100" lvl="1" indent="-330220" algn="l" rtl="0">
              <a:lnSpc>
                <a:spcPct val="110000"/>
              </a:lnSpc>
              <a:spcBef>
                <a:spcPts val="0"/>
              </a:spcBef>
              <a:spcAft>
                <a:spcPts val="0"/>
              </a:spcAft>
              <a:buClr>
                <a:srgbClr val="262626"/>
              </a:buClr>
              <a:buSzPts val="778"/>
              <a:buFont typeface="Arial"/>
              <a:buAutoNum type="alphaLcParenR"/>
            </a:pPr>
            <a:r>
              <a:rPr lang="en" sz="942">
                <a:solidFill>
                  <a:srgbClr val="262626"/>
                </a:solidFill>
              </a:rPr>
              <a:t>Other students disproportionately affected by COVID-19 (as demonstrated by description and evidence provided by applicant).</a:t>
            </a:r>
            <a:endParaRPr sz="1650"/>
          </a:p>
          <a:p>
            <a:pPr marL="800100" lvl="1" indent="-280817" algn="l" rtl="0">
              <a:lnSpc>
                <a:spcPct val="110000"/>
              </a:lnSpc>
              <a:spcBef>
                <a:spcPts val="0"/>
              </a:spcBef>
              <a:spcAft>
                <a:spcPts val="0"/>
              </a:spcAft>
              <a:buClr>
                <a:srgbClr val="262626"/>
              </a:buClr>
              <a:buSzPts val="978"/>
              <a:buFont typeface="Arial"/>
              <a:buNone/>
            </a:pPr>
            <a:endParaRPr sz="942">
              <a:solidFill>
                <a:srgbClr val="262626"/>
              </a:solidFill>
            </a:endParaRPr>
          </a:p>
          <a:p>
            <a:pPr marL="342900" lvl="0" indent="-330220" algn="l" rtl="0">
              <a:lnSpc>
                <a:spcPct val="110000"/>
              </a:lnSpc>
              <a:spcBef>
                <a:spcPts val="0"/>
              </a:spcBef>
              <a:spcAft>
                <a:spcPts val="0"/>
              </a:spcAft>
              <a:buClr>
                <a:srgbClr val="262626"/>
              </a:buClr>
              <a:buSzPts val="1095"/>
              <a:buFont typeface="Arial"/>
              <a:buAutoNum type="arabicParenR"/>
            </a:pPr>
            <a:r>
              <a:rPr lang="en" sz="1312">
                <a:solidFill>
                  <a:srgbClr val="262626"/>
                </a:solidFill>
              </a:rPr>
              <a:t>At least one district served by the application is identified as </a:t>
            </a:r>
            <a:r>
              <a:rPr lang="en" sz="1312" u="sng">
                <a:solidFill>
                  <a:schemeClr val="hlink"/>
                </a:solidFill>
                <a:hlinkClick r:id="rId3"/>
              </a:rPr>
              <a:t>rural or small rural</a:t>
            </a:r>
            <a:r>
              <a:rPr lang="en" sz="1312">
                <a:solidFill>
                  <a:srgbClr val="262626"/>
                </a:solidFill>
              </a:rPr>
              <a:t>.</a:t>
            </a:r>
            <a:endParaRPr sz="2020"/>
          </a:p>
          <a:p>
            <a:pPr marL="342900" lvl="0" indent="-260703" algn="l" rtl="0">
              <a:lnSpc>
                <a:spcPct val="110000"/>
              </a:lnSpc>
              <a:spcBef>
                <a:spcPts val="0"/>
              </a:spcBef>
              <a:spcAft>
                <a:spcPts val="0"/>
              </a:spcAft>
              <a:buClr>
                <a:srgbClr val="262626"/>
              </a:buClr>
              <a:buSzPts val="1295"/>
              <a:buFont typeface="Arial"/>
              <a:buNone/>
            </a:pPr>
            <a:endParaRPr sz="1312">
              <a:solidFill>
                <a:srgbClr val="262626"/>
              </a:solidFill>
            </a:endParaRPr>
          </a:p>
          <a:p>
            <a:pPr marL="342900" lvl="0" indent="-330220" algn="l" rtl="0">
              <a:lnSpc>
                <a:spcPct val="110000"/>
              </a:lnSpc>
              <a:spcBef>
                <a:spcPts val="0"/>
              </a:spcBef>
              <a:spcAft>
                <a:spcPts val="0"/>
              </a:spcAft>
              <a:buClr>
                <a:srgbClr val="262626"/>
              </a:buClr>
              <a:buSzPts val="1095"/>
              <a:buFont typeface="Arial"/>
              <a:buAutoNum type="arabicParenR"/>
            </a:pPr>
            <a:r>
              <a:rPr lang="en" sz="1312">
                <a:solidFill>
                  <a:srgbClr val="262626"/>
                </a:solidFill>
              </a:rPr>
              <a:t>The application clearly identifies evidenced-based programmatic outcomes related to accelerating learning or increasing student achievement in the areas of English language arts, mathematics, and/or English language proficiency. </a:t>
            </a:r>
            <a:endParaRPr sz="2020"/>
          </a:p>
          <a:p>
            <a:pPr marL="342900" lvl="0" indent="-260703" algn="l" rtl="0">
              <a:lnSpc>
                <a:spcPct val="110000"/>
              </a:lnSpc>
              <a:spcBef>
                <a:spcPts val="0"/>
              </a:spcBef>
              <a:spcAft>
                <a:spcPts val="0"/>
              </a:spcAft>
              <a:buClr>
                <a:srgbClr val="262626"/>
              </a:buClr>
              <a:buSzPts val="1295"/>
              <a:buFont typeface="Arial"/>
              <a:buNone/>
            </a:pPr>
            <a:endParaRPr sz="1312">
              <a:solidFill>
                <a:srgbClr val="262626"/>
              </a:solidFill>
            </a:endParaRPr>
          </a:p>
          <a:p>
            <a:pPr marL="342900" lvl="0" indent="-330220" algn="l" rtl="0">
              <a:lnSpc>
                <a:spcPct val="110000"/>
              </a:lnSpc>
              <a:spcBef>
                <a:spcPts val="0"/>
              </a:spcBef>
              <a:spcAft>
                <a:spcPts val="0"/>
              </a:spcAft>
              <a:buClr>
                <a:srgbClr val="262626"/>
              </a:buClr>
              <a:buSzPts val="1095"/>
              <a:buFont typeface="Arial"/>
              <a:buAutoNum type="arabicParenR"/>
            </a:pPr>
            <a:r>
              <a:rPr lang="en" sz="1312">
                <a:solidFill>
                  <a:srgbClr val="262626"/>
                </a:solidFill>
              </a:rPr>
              <a:t>The application includes programs and activities for students and their families proposed in the application. </a:t>
            </a:r>
            <a:endParaRPr sz="202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7"/>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Available Funds</a:t>
            </a:r>
            <a:endParaRPr/>
          </a:p>
        </p:txBody>
      </p:sp>
      <p:sp>
        <p:nvSpPr>
          <p:cNvPr id="471" name="Google Shape;471;p77"/>
          <p:cNvSpPr txBox="1">
            <a:spLocks noGrp="1"/>
          </p:cNvSpPr>
          <p:nvPr>
            <p:ph type="body" idx="1"/>
          </p:nvPr>
        </p:nvSpPr>
        <p:spPr>
          <a:xfrm>
            <a:off x="245193" y="1082841"/>
            <a:ext cx="8451132" cy="3494944"/>
          </a:xfrm>
          <a:prstGeom prst="rect">
            <a:avLst/>
          </a:prstGeom>
          <a:noFill/>
          <a:ln>
            <a:noFill/>
          </a:ln>
        </p:spPr>
        <p:txBody>
          <a:bodyPr spcFirstLastPara="1" wrap="square" lIns="0" tIns="0" rIns="0" bIns="45700" anchor="t" anchorCtr="0">
            <a:noAutofit/>
          </a:bodyPr>
          <a:lstStyle/>
          <a:p>
            <a:pPr marL="0" lvl="0" indent="0" algn="l" rtl="0">
              <a:lnSpc>
                <a:spcPct val="80000"/>
              </a:lnSpc>
              <a:spcBef>
                <a:spcPts val="0"/>
              </a:spcBef>
              <a:spcAft>
                <a:spcPts val="0"/>
              </a:spcAft>
              <a:buClr>
                <a:srgbClr val="262626"/>
              </a:buClr>
              <a:buSzPts val="1800"/>
              <a:buNone/>
            </a:pPr>
            <a:r>
              <a:rPr lang="en" sz="1200">
                <a:solidFill>
                  <a:srgbClr val="262626"/>
                </a:solidFill>
                <a:latin typeface="Calibri"/>
                <a:ea typeface="Calibri"/>
                <a:cs typeface="Calibri"/>
                <a:sym typeface="Calibri"/>
              </a:rPr>
              <a:t>ARP ESSER requires that each SEA use 1% percent of the state set aside funds to fund evidence-based summer enrichment programs and 1% of the state set aside funds to fund evidence-based summer enrichment programs.  </a:t>
            </a:r>
            <a:endParaRPr sz="400"/>
          </a:p>
          <a:p>
            <a:pPr marL="0" lvl="0" indent="0" algn="l" rtl="0">
              <a:lnSpc>
                <a:spcPct val="80000"/>
              </a:lnSpc>
              <a:spcBef>
                <a:spcPts val="0"/>
              </a:spcBef>
              <a:spcAft>
                <a:spcPts val="0"/>
              </a:spcAft>
              <a:buClr>
                <a:srgbClr val="262626"/>
              </a:buClr>
              <a:buSzPts val="1800"/>
              <a:buNone/>
            </a:pPr>
            <a:endParaRPr sz="1200">
              <a:solidFill>
                <a:srgbClr val="262626"/>
              </a:solidFill>
            </a:endParaRPr>
          </a:p>
          <a:p>
            <a:pPr marL="0" lvl="0" indent="0" algn="l" rtl="0">
              <a:lnSpc>
                <a:spcPct val="80000"/>
              </a:lnSpc>
              <a:spcBef>
                <a:spcPts val="0"/>
              </a:spcBef>
              <a:spcAft>
                <a:spcPts val="0"/>
              </a:spcAft>
              <a:buClr>
                <a:srgbClr val="262626"/>
              </a:buClr>
              <a:buSzPts val="1800"/>
              <a:buNone/>
            </a:pPr>
            <a:r>
              <a:rPr lang="en" sz="1200">
                <a:solidFill>
                  <a:srgbClr val="262626"/>
                </a:solidFill>
                <a:latin typeface="Calibri"/>
                <a:ea typeface="Calibri"/>
                <a:cs typeface="Calibri"/>
                <a:sym typeface="Calibri"/>
              </a:rPr>
              <a:t>The Colorado Department of Education will be making up to a total of </a:t>
            </a:r>
            <a:r>
              <a:rPr lang="en" sz="1200" b="1">
                <a:solidFill>
                  <a:srgbClr val="262626"/>
                </a:solidFill>
                <a:latin typeface="Calibri"/>
                <a:ea typeface="Calibri"/>
                <a:cs typeface="Calibri"/>
                <a:sym typeface="Calibri"/>
              </a:rPr>
              <a:t>$10 million</a:t>
            </a:r>
            <a:r>
              <a:rPr lang="en" sz="1200">
                <a:solidFill>
                  <a:srgbClr val="262626"/>
                </a:solidFill>
                <a:latin typeface="Calibri"/>
                <a:ea typeface="Calibri"/>
                <a:cs typeface="Calibri"/>
                <a:sym typeface="Calibri"/>
              </a:rPr>
              <a:t> of ARP ESSER III funding available for this program for these two purposes. Eligible applicants are invited to submit applications that meet the needs of their program(s) with </a:t>
            </a:r>
            <a:r>
              <a:rPr lang="en" sz="1200" b="1">
                <a:solidFill>
                  <a:srgbClr val="262626"/>
                </a:solidFill>
                <a:latin typeface="Calibri"/>
                <a:ea typeface="Calibri"/>
                <a:cs typeface="Calibri"/>
                <a:sym typeface="Calibri"/>
              </a:rPr>
              <a:t>a maximum of $2 million per application </a:t>
            </a:r>
            <a:r>
              <a:rPr lang="en" sz="1200">
                <a:solidFill>
                  <a:srgbClr val="262626"/>
                </a:solidFill>
                <a:latin typeface="Calibri"/>
                <a:ea typeface="Calibri"/>
                <a:cs typeface="Calibri"/>
                <a:sym typeface="Calibri"/>
              </a:rPr>
              <a:t>(inclusive of all programs identified within the application). Additionally, program budgets should not exceed </a:t>
            </a:r>
            <a:r>
              <a:rPr lang="en" sz="1200" b="1">
                <a:solidFill>
                  <a:srgbClr val="262626"/>
                </a:solidFill>
                <a:latin typeface="Calibri"/>
                <a:ea typeface="Calibri"/>
                <a:cs typeface="Calibri"/>
                <a:sym typeface="Calibri"/>
              </a:rPr>
              <a:t>$2,000 per student </a:t>
            </a:r>
            <a:r>
              <a:rPr lang="en" sz="1200">
                <a:solidFill>
                  <a:srgbClr val="262626"/>
                </a:solidFill>
                <a:latin typeface="Calibri"/>
                <a:ea typeface="Calibri"/>
                <a:cs typeface="Calibri"/>
                <a:sym typeface="Calibri"/>
              </a:rPr>
              <a:t>served annually by the program, which takes into account all program costs (e.g., administrative, programming, and transportation costs).</a:t>
            </a:r>
            <a:endParaRPr sz="400"/>
          </a:p>
          <a:p>
            <a:pPr marL="0" lvl="0" indent="0" algn="l" rtl="0">
              <a:lnSpc>
                <a:spcPct val="80000"/>
              </a:lnSpc>
              <a:spcBef>
                <a:spcPts val="0"/>
              </a:spcBef>
              <a:spcAft>
                <a:spcPts val="0"/>
              </a:spcAft>
              <a:buClr>
                <a:srgbClr val="262626"/>
              </a:buClr>
              <a:buSzPts val="1800"/>
              <a:buNone/>
            </a:pPr>
            <a:endParaRPr sz="1200">
              <a:solidFill>
                <a:srgbClr val="262626"/>
              </a:solidFill>
              <a:latin typeface="Calibri"/>
              <a:ea typeface="Calibri"/>
              <a:cs typeface="Calibri"/>
              <a:sym typeface="Calibri"/>
            </a:endParaRPr>
          </a:p>
          <a:p>
            <a:pPr marL="0" lvl="0" indent="0" algn="l" rtl="0">
              <a:lnSpc>
                <a:spcPct val="80000"/>
              </a:lnSpc>
              <a:spcBef>
                <a:spcPts val="0"/>
              </a:spcBef>
              <a:spcAft>
                <a:spcPts val="0"/>
              </a:spcAft>
              <a:buClr>
                <a:srgbClr val="262626"/>
              </a:buClr>
              <a:buSzPts val="1800"/>
              <a:buNone/>
            </a:pPr>
            <a:r>
              <a:rPr lang="en" sz="1200">
                <a:solidFill>
                  <a:srgbClr val="262626"/>
                </a:solidFill>
                <a:latin typeface="Calibri"/>
                <a:ea typeface="Calibri"/>
                <a:cs typeface="Calibri"/>
                <a:sym typeface="Calibri"/>
              </a:rPr>
              <a:t>Applicants will be notified of the award no later than September 1, 2022. Funds will be awarded for the performance period starting on July 1, 2022 and ending no later than September 30, 2024. Funding requests should include the entire performance period. Funded awardees are eligible to be reimbursed for allowable grant activities starting no later earlier than July 1, 2022. Please note that costs associated with grant writing and submission of grant application are unallowable.</a:t>
            </a:r>
            <a:endParaRPr sz="400"/>
          </a:p>
          <a:p>
            <a:pPr marL="0" lvl="0" indent="0" algn="l" rtl="0">
              <a:lnSpc>
                <a:spcPct val="80000"/>
              </a:lnSpc>
              <a:spcBef>
                <a:spcPts val="0"/>
              </a:spcBef>
              <a:spcAft>
                <a:spcPts val="0"/>
              </a:spcAft>
              <a:buClr>
                <a:srgbClr val="262626"/>
              </a:buClr>
              <a:buSzPts val="1800"/>
              <a:buNone/>
            </a:pPr>
            <a:endParaRPr sz="1200">
              <a:solidFill>
                <a:srgbClr val="262626"/>
              </a:solidFill>
              <a:latin typeface="Calibri"/>
              <a:ea typeface="Calibri"/>
              <a:cs typeface="Calibri"/>
              <a:sym typeface="Calibri"/>
            </a:endParaRPr>
          </a:p>
          <a:p>
            <a:pPr marL="0" lvl="0" indent="0" algn="l" rtl="0">
              <a:lnSpc>
                <a:spcPct val="80000"/>
              </a:lnSpc>
              <a:spcBef>
                <a:spcPts val="0"/>
              </a:spcBef>
              <a:spcAft>
                <a:spcPts val="0"/>
              </a:spcAft>
              <a:buClr>
                <a:srgbClr val="262626"/>
              </a:buClr>
              <a:buSzPts val="1800"/>
              <a:buNone/>
            </a:pPr>
            <a:r>
              <a:rPr lang="en" sz="1200">
                <a:solidFill>
                  <a:srgbClr val="262626"/>
                </a:solidFill>
                <a:latin typeface="Calibri"/>
                <a:ea typeface="Calibri"/>
                <a:cs typeface="Calibri"/>
                <a:sym typeface="Calibri"/>
              </a:rPr>
              <a:t>Applications must adequately align the proposed use of funds in the budget and budget narrative. There will be no carryover of funds allowed past the performance period. The “supplement and not supplant” requirements do not apply to use of ESSER funds under this funding opportunity. However, while the supplement and not supplant requirements of ESEA do not apply to ESSER funds, an applicant that uses ESSER funds to pay for activities previously supported under a program that is subject to the supplement and not supplant requirements may be negatively impacted. Additionally, applicants using ESSER funds to address state or local revenue losses may have implications for Maintenance of Effort (under ESEA and IDEA) and Maintenance of Equity (under ARP ESSER III).</a:t>
            </a:r>
            <a:endParaRPr sz="400"/>
          </a:p>
          <a:p>
            <a:pPr marL="0" lvl="0" indent="0" algn="l" rtl="0">
              <a:lnSpc>
                <a:spcPct val="80000"/>
              </a:lnSpc>
              <a:spcBef>
                <a:spcPts val="0"/>
              </a:spcBef>
              <a:spcAft>
                <a:spcPts val="0"/>
              </a:spcAft>
              <a:buClr>
                <a:srgbClr val="262626"/>
              </a:buClr>
              <a:buSzPts val="1800"/>
              <a:buNone/>
            </a:pPr>
            <a:endParaRPr sz="1200">
              <a:solidFill>
                <a:srgbClr val="262626"/>
              </a:solidFill>
              <a:latin typeface="Calibri"/>
              <a:ea typeface="Calibri"/>
              <a:cs typeface="Calibri"/>
              <a:sym typeface="Calibri"/>
            </a:endParaRPr>
          </a:p>
          <a:p>
            <a:pPr marL="0" lvl="0" indent="0" algn="l" rtl="0">
              <a:lnSpc>
                <a:spcPct val="80000"/>
              </a:lnSpc>
              <a:spcBef>
                <a:spcPts val="0"/>
              </a:spcBef>
              <a:spcAft>
                <a:spcPts val="0"/>
              </a:spcAft>
              <a:buClr>
                <a:srgbClr val="262626"/>
              </a:buClr>
              <a:buSzPts val="1800"/>
              <a:buNone/>
            </a:pPr>
            <a:r>
              <a:rPr lang="en" sz="1200">
                <a:solidFill>
                  <a:srgbClr val="262626"/>
                </a:solidFill>
                <a:latin typeface="Calibri"/>
                <a:ea typeface="Calibri"/>
                <a:cs typeface="Calibri"/>
                <a:sym typeface="Calibri"/>
              </a:rPr>
              <a:t>Grantees are not allowed to charge program participants membership or participation fees (weekly, annual, etc.). In addition, grantees are not allowed to generate program income from the program funded with this grant opportunity.</a:t>
            </a:r>
            <a:endParaRPr sz="400"/>
          </a:p>
          <a:p>
            <a:pPr marL="0" lvl="0" indent="0" algn="l" rtl="0">
              <a:lnSpc>
                <a:spcPct val="80000"/>
              </a:lnSpc>
              <a:spcBef>
                <a:spcPts val="0"/>
              </a:spcBef>
              <a:spcAft>
                <a:spcPts val="0"/>
              </a:spcAft>
              <a:buClr>
                <a:srgbClr val="262626"/>
              </a:buClr>
              <a:buSzPts val="1800"/>
              <a:buNone/>
            </a:pPr>
            <a:endParaRPr sz="400"/>
          </a:p>
        </p:txBody>
      </p:sp>
      <p:sp>
        <p:nvSpPr>
          <p:cNvPr id="472" name="Google Shape;472;p77"/>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8"/>
          <p:cNvSpPr txBox="1">
            <a:spLocks noGrp="1"/>
          </p:cNvSpPr>
          <p:nvPr>
            <p:ph type="title"/>
          </p:nvPr>
        </p:nvSpPr>
        <p:spPr>
          <a:xfrm>
            <a:off x="245193" y="190886"/>
            <a:ext cx="7674691"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Allowable Uses of Funds</a:t>
            </a:r>
            <a:endParaRPr/>
          </a:p>
        </p:txBody>
      </p:sp>
      <p:sp>
        <p:nvSpPr>
          <p:cNvPr id="478" name="Google Shape;478;p78"/>
          <p:cNvSpPr txBox="1">
            <a:spLocks noGrp="1"/>
          </p:cNvSpPr>
          <p:nvPr>
            <p:ph type="body" idx="1"/>
          </p:nvPr>
        </p:nvSpPr>
        <p:spPr>
          <a:xfrm>
            <a:off x="245193" y="1097280"/>
            <a:ext cx="8603532" cy="3480505"/>
          </a:xfrm>
          <a:prstGeom prst="rect">
            <a:avLst/>
          </a:prstGeom>
          <a:noFill/>
          <a:ln>
            <a:noFill/>
          </a:ln>
        </p:spPr>
        <p:txBody>
          <a:bodyPr spcFirstLastPara="1" wrap="square" lIns="0" tIns="0" rIns="0" bIns="45700" anchor="t" anchorCtr="0">
            <a:noAutofit/>
          </a:bodyPr>
          <a:lstStyle/>
          <a:p>
            <a:pPr marL="0" marR="0" lvl="0" indent="0" algn="l" rtl="0">
              <a:lnSpc>
                <a:spcPct val="70000"/>
              </a:lnSpc>
              <a:spcBef>
                <a:spcPts val="200"/>
              </a:spcBef>
              <a:spcAft>
                <a:spcPts val="0"/>
              </a:spcAft>
              <a:buSzPts val="2400"/>
              <a:buNone/>
            </a:pPr>
            <a:r>
              <a:rPr lang="en" sz="2020" b="1">
                <a:solidFill>
                  <a:srgbClr val="2F5496"/>
                </a:solidFill>
                <a:latin typeface="Calibri"/>
                <a:ea typeface="Calibri"/>
                <a:cs typeface="Calibri"/>
                <a:sym typeface="Calibri"/>
              </a:rPr>
              <a:t>Program Types</a:t>
            </a:r>
            <a:endParaRPr sz="2020"/>
          </a:p>
          <a:p>
            <a:pPr marL="0" marR="0" lvl="0" indent="0" algn="l" rtl="0">
              <a:lnSpc>
                <a:spcPct val="70000"/>
              </a:lnSpc>
              <a:spcBef>
                <a:spcPts val="0"/>
              </a:spcBef>
              <a:spcAft>
                <a:spcPts val="0"/>
              </a:spcAft>
              <a:buSzPts val="2400"/>
              <a:buNone/>
            </a:pPr>
            <a:endParaRPr sz="1465">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r>
              <a:rPr lang="en" sz="1465">
                <a:solidFill>
                  <a:srgbClr val="262626"/>
                </a:solidFill>
              </a:rPr>
              <a:t>Various program types are allowed under this application, depending on when grant-funded activities will occur and which program model applicants wish to include. Applicants may choose one or more of the following program types to include in their application.</a:t>
            </a:r>
            <a:endParaRPr sz="2020"/>
          </a:p>
          <a:p>
            <a:pPr marL="0" marR="0" lvl="0" indent="0" algn="l" rtl="0">
              <a:lnSpc>
                <a:spcPct val="70000"/>
              </a:lnSpc>
              <a:spcBef>
                <a:spcPts val="0"/>
              </a:spcBef>
              <a:spcAft>
                <a:spcPts val="0"/>
              </a:spcAft>
              <a:buSzPts val="2400"/>
              <a:buNone/>
            </a:pPr>
            <a:endParaRPr sz="1465">
              <a:solidFill>
                <a:srgbClr val="262626"/>
              </a:solidFill>
            </a:endParaRPr>
          </a:p>
          <a:p>
            <a:pPr marL="0" marR="0" lvl="0" indent="0" algn="l" rtl="0">
              <a:lnSpc>
                <a:spcPct val="70000"/>
              </a:lnSpc>
              <a:spcBef>
                <a:spcPts val="0"/>
              </a:spcBef>
              <a:spcAft>
                <a:spcPts val="0"/>
              </a:spcAft>
              <a:buSzPts val="2400"/>
              <a:buNone/>
            </a:pPr>
            <a:r>
              <a:rPr lang="en" sz="1465" b="1">
                <a:solidFill>
                  <a:srgbClr val="262626"/>
                </a:solidFill>
              </a:rPr>
              <a:t>After school programs </a:t>
            </a:r>
            <a:r>
              <a:rPr lang="en" sz="1465">
                <a:solidFill>
                  <a:srgbClr val="262626"/>
                </a:solidFill>
              </a:rPr>
              <a:t>(i.e., programs that occur within the traditional school year but outside of the traditional school day) including, but not limited to:</a:t>
            </a:r>
            <a:endParaRPr sz="2020"/>
          </a:p>
          <a:p>
            <a:pPr marL="625475" marR="0" lvl="0" indent="-323850" algn="l" rtl="0">
              <a:lnSpc>
                <a:spcPct val="70000"/>
              </a:lnSpc>
              <a:spcBef>
                <a:spcPts val="0"/>
              </a:spcBef>
              <a:spcAft>
                <a:spcPts val="0"/>
              </a:spcAft>
              <a:buSzPts val="1465"/>
              <a:buFont typeface="Arial"/>
              <a:buChar char="●"/>
            </a:pPr>
            <a:r>
              <a:rPr lang="en" sz="1465">
                <a:solidFill>
                  <a:srgbClr val="262626"/>
                </a:solidFill>
                <a:latin typeface="Calibri"/>
                <a:ea typeface="Calibri"/>
                <a:cs typeface="Calibri"/>
                <a:sym typeface="Calibri"/>
              </a:rPr>
              <a:t>Extended school days;</a:t>
            </a:r>
            <a:endParaRPr sz="2020"/>
          </a:p>
          <a:p>
            <a:pPr marL="625475" marR="0" lvl="0" indent="-323850" algn="l" rtl="0">
              <a:lnSpc>
                <a:spcPct val="70000"/>
              </a:lnSpc>
              <a:spcBef>
                <a:spcPts val="0"/>
              </a:spcBef>
              <a:spcAft>
                <a:spcPts val="0"/>
              </a:spcAft>
              <a:buSzPts val="1465"/>
              <a:buFont typeface="Arial"/>
              <a:buChar char="●"/>
            </a:pPr>
            <a:r>
              <a:rPr lang="en" sz="1465">
                <a:solidFill>
                  <a:srgbClr val="262626"/>
                </a:solidFill>
                <a:latin typeface="Calibri"/>
                <a:ea typeface="Calibri"/>
                <a:cs typeface="Calibri"/>
                <a:sym typeface="Calibri"/>
              </a:rPr>
              <a:t>5th-day academies;</a:t>
            </a:r>
            <a:endParaRPr sz="2020"/>
          </a:p>
          <a:p>
            <a:pPr marL="625475" marR="0" lvl="0" indent="-323850" algn="l" rtl="0">
              <a:lnSpc>
                <a:spcPct val="70000"/>
              </a:lnSpc>
              <a:spcBef>
                <a:spcPts val="0"/>
              </a:spcBef>
              <a:spcAft>
                <a:spcPts val="0"/>
              </a:spcAft>
              <a:buSzPts val="1465"/>
              <a:buFont typeface="Arial"/>
              <a:buChar char="●"/>
            </a:pPr>
            <a:r>
              <a:rPr lang="en" sz="1465">
                <a:solidFill>
                  <a:srgbClr val="262626"/>
                </a:solidFill>
                <a:latin typeface="Calibri"/>
                <a:ea typeface="Calibri"/>
                <a:cs typeface="Calibri"/>
                <a:sym typeface="Calibri"/>
              </a:rPr>
              <a:t>Tutoring programs;</a:t>
            </a:r>
            <a:endParaRPr sz="2020"/>
          </a:p>
          <a:p>
            <a:pPr marL="625475" marR="0" lvl="0" indent="-323850" algn="l" rtl="0">
              <a:lnSpc>
                <a:spcPct val="70000"/>
              </a:lnSpc>
              <a:spcBef>
                <a:spcPts val="0"/>
              </a:spcBef>
              <a:spcAft>
                <a:spcPts val="0"/>
              </a:spcAft>
              <a:buSzPts val="1465"/>
              <a:buFont typeface="Arial"/>
              <a:buChar char="●"/>
            </a:pPr>
            <a:r>
              <a:rPr lang="en" sz="1465">
                <a:solidFill>
                  <a:srgbClr val="262626"/>
                </a:solidFill>
                <a:latin typeface="Calibri"/>
                <a:ea typeface="Calibri"/>
                <a:cs typeface="Calibri"/>
                <a:sym typeface="Calibri"/>
              </a:rPr>
              <a:t>Saturday programs; and </a:t>
            </a:r>
            <a:endParaRPr sz="2020"/>
          </a:p>
          <a:p>
            <a:pPr marL="625475" marR="0" lvl="0" indent="-323850" algn="l" rtl="0">
              <a:lnSpc>
                <a:spcPct val="70000"/>
              </a:lnSpc>
              <a:spcBef>
                <a:spcPts val="0"/>
              </a:spcBef>
              <a:spcAft>
                <a:spcPts val="0"/>
              </a:spcAft>
              <a:buSzPts val="1465"/>
              <a:buFont typeface="Arial"/>
              <a:buChar char="●"/>
            </a:pPr>
            <a:r>
              <a:rPr lang="en" sz="1465">
                <a:solidFill>
                  <a:srgbClr val="262626"/>
                </a:solidFill>
                <a:latin typeface="Calibri"/>
                <a:ea typeface="Calibri"/>
                <a:cs typeface="Calibri"/>
                <a:sym typeface="Calibri"/>
              </a:rPr>
              <a:t>Community-based afterschool academic and enrichment programs.</a:t>
            </a:r>
            <a:endParaRPr sz="2020"/>
          </a:p>
          <a:p>
            <a:pPr marL="0" marR="0" lvl="0" indent="0" algn="l" rtl="0">
              <a:lnSpc>
                <a:spcPct val="70000"/>
              </a:lnSpc>
              <a:spcBef>
                <a:spcPts val="0"/>
              </a:spcBef>
              <a:spcAft>
                <a:spcPts val="0"/>
              </a:spcAft>
              <a:buSzPts val="2400"/>
              <a:buNone/>
            </a:pPr>
            <a:endParaRPr sz="1465">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r>
              <a:rPr lang="en" sz="1465" b="1">
                <a:solidFill>
                  <a:srgbClr val="262626"/>
                </a:solidFill>
                <a:latin typeface="Calibri"/>
                <a:ea typeface="Calibri"/>
                <a:cs typeface="Calibri"/>
                <a:sym typeface="Calibri"/>
              </a:rPr>
              <a:t>Summer programs </a:t>
            </a:r>
            <a:r>
              <a:rPr lang="en" sz="1465">
                <a:solidFill>
                  <a:srgbClr val="262626"/>
                </a:solidFill>
                <a:latin typeface="Calibri"/>
                <a:ea typeface="Calibri"/>
                <a:cs typeface="Calibri"/>
                <a:sym typeface="Calibri"/>
              </a:rPr>
              <a:t>(i.e., programs that occur outside of the traditional school year) including, but not limited to:</a:t>
            </a:r>
            <a:endParaRPr sz="2020"/>
          </a:p>
          <a:p>
            <a:pPr marL="625475" marR="0" lvl="0" indent="-323850" algn="l" rtl="0">
              <a:lnSpc>
                <a:spcPct val="70000"/>
              </a:lnSpc>
              <a:spcBef>
                <a:spcPts val="0"/>
              </a:spcBef>
              <a:spcAft>
                <a:spcPts val="0"/>
              </a:spcAft>
              <a:buSzPts val="1465"/>
              <a:buFont typeface="Arial"/>
              <a:buChar char="●"/>
            </a:pPr>
            <a:r>
              <a:rPr lang="en" sz="1465" u="none" strike="noStrike">
                <a:solidFill>
                  <a:srgbClr val="262626"/>
                </a:solidFill>
                <a:latin typeface="Calibri"/>
                <a:ea typeface="Calibri"/>
                <a:cs typeface="Calibri"/>
                <a:sym typeface="Calibri"/>
              </a:rPr>
              <a:t>Summer camps;</a:t>
            </a:r>
            <a:endParaRPr sz="2020"/>
          </a:p>
          <a:p>
            <a:pPr marL="625475" marR="0" lvl="0" indent="-323850" algn="l" rtl="0">
              <a:lnSpc>
                <a:spcPct val="70000"/>
              </a:lnSpc>
              <a:spcBef>
                <a:spcPts val="0"/>
              </a:spcBef>
              <a:spcAft>
                <a:spcPts val="0"/>
              </a:spcAft>
              <a:buSzPts val="1465"/>
              <a:buFont typeface="Arial"/>
              <a:buChar char="●"/>
            </a:pPr>
            <a:r>
              <a:rPr lang="en" sz="1465" u="none" strike="noStrike">
                <a:solidFill>
                  <a:srgbClr val="262626"/>
                </a:solidFill>
                <a:latin typeface="Calibri"/>
                <a:ea typeface="Calibri"/>
                <a:cs typeface="Calibri"/>
                <a:sym typeface="Calibri"/>
              </a:rPr>
              <a:t>9th grade academies;</a:t>
            </a:r>
            <a:endParaRPr sz="2020"/>
          </a:p>
          <a:p>
            <a:pPr marL="625475" marR="0" lvl="0" indent="-323850" algn="l" rtl="0">
              <a:lnSpc>
                <a:spcPct val="70000"/>
              </a:lnSpc>
              <a:spcBef>
                <a:spcPts val="0"/>
              </a:spcBef>
              <a:spcAft>
                <a:spcPts val="0"/>
              </a:spcAft>
              <a:buSzPts val="1465"/>
              <a:buFont typeface="Arial"/>
              <a:buChar char="●"/>
            </a:pPr>
            <a:r>
              <a:rPr lang="en" sz="1465" u="none" strike="noStrike">
                <a:solidFill>
                  <a:srgbClr val="262626"/>
                </a:solidFill>
                <a:latin typeface="Calibri"/>
                <a:ea typeface="Calibri"/>
                <a:cs typeface="Calibri"/>
                <a:sym typeface="Calibri"/>
              </a:rPr>
              <a:t>Intersession programs;</a:t>
            </a:r>
            <a:endParaRPr sz="2020"/>
          </a:p>
          <a:p>
            <a:pPr marL="625475" marR="0" lvl="0" indent="-323850" algn="l" rtl="0">
              <a:lnSpc>
                <a:spcPct val="70000"/>
              </a:lnSpc>
              <a:spcBef>
                <a:spcPts val="0"/>
              </a:spcBef>
              <a:spcAft>
                <a:spcPts val="0"/>
              </a:spcAft>
              <a:buSzPts val="1465"/>
              <a:buFont typeface="Arial"/>
              <a:buChar char="●"/>
            </a:pPr>
            <a:r>
              <a:rPr lang="en" sz="1465" u="none" strike="noStrike">
                <a:solidFill>
                  <a:srgbClr val="262626"/>
                </a:solidFill>
                <a:latin typeface="Calibri"/>
                <a:ea typeface="Calibri"/>
                <a:cs typeface="Calibri"/>
                <a:sym typeface="Calibri"/>
              </a:rPr>
              <a:t>Summer credit recovery programs; </a:t>
            </a:r>
            <a:endParaRPr sz="2020"/>
          </a:p>
          <a:p>
            <a:pPr marL="625475" marR="0" lvl="0" indent="-323850" algn="l" rtl="0">
              <a:lnSpc>
                <a:spcPct val="70000"/>
              </a:lnSpc>
              <a:spcBef>
                <a:spcPts val="0"/>
              </a:spcBef>
              <a:spcAft>
                <a:spcPts val="0"/>
              </a:spcAft>
              <a:buSzPts val="1465"/>
              <a:buFont typeface="Arial"/>
              <a:buChar char="●"/>
            </a:pPr>
            <a:r>
              <a:rPr lang="en" sz="1465" u="none" strike="noStrike">
                <a:solidFill>
                  <a:srgbClr val="262626"/>
                </a:solidFill>
                <a:latin typeface="Calibri"/>
                <a:ea typeface="Calibri"/>
                <a:cs typeface="Calibri"/>
                <a:sym typeface="Calibri"/>
              </a:rPr>
              <a:t>Summer library literacy programs; and </a:t>
            </a:r>
            <a:endParaRPr sz="2020"/>
          </a:p>
          <a:p>
            <a:pPr marL="625475" marR="0" lvl="0" indent="-323850" algn="l" rtl="0">
              <a:lnSpc>
                <a:spcPct val="70000"/>
              </a:lnSpc>
              <a:spcBef>
                <a:spcPts val="0"/>
              </a:spcBef>
              <a:spcAft>
                <a:spcPts val="0"/>
              </a:spcAft>
              <a:buSzPts val="1465"/>
              <a:buFont typeface="Arial"/>
              <a:buChar char="●"/>
            </a:pPr>
            <a:r>
              <a:rPr lang="en" sz="1465" u="none" strike="noStrike">
                <a:solidFill>
                  <a:srgbClr val="262626"/>
                </a:solidFill>
              </a:rPr>
              <a:t>Back to school academies (e.g. jump start programs).</a:t>
            </a:r>
            <a:endParaRPr sz="2020"/>
          </a:p>
          <a:p>
            <a:pPr marL="0" lvl="0" indent="0" algn="l" rtl="0">
              <a:lnSpc>
                <a:spcPct val="70000"/>
              </a:lnSpc>
              <a:spcBef>
                <a:spcPts val="1000"/>
              </a:spcBef>
              <a:spcAft>
                <a:spcPts val="0"/>
              </a:spcAft>
              <a:buClr>
                <a:schemeClr val="dk1"/>
              </a:buClr>
              <a:buSzPts val="2400"/>
              <a:buNone/>
            </a:pPr>
            <a:endParaRPr sz="2020"/>
          </a:p>
        </p:txBody>
      </p:sp>
      <p:sp>
        <p:nvSpPr>
          <p:cNvPr id="479" name="Google Shape;479;p78"/>
          <p:cNvSpPr txBox="1">
            <a:spLocks noGrp="1"/>
          </p:cNvSpPr>
          <p:nvPr>
            <p:ph type="sldNum" idx="12"/>
          </p:nvPr>
        </p:nvSpPr>
        <p:spPr>
          <a:xfrm>
            <a:off x="245193" y="4678771"/>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9"/>
          <p:cNvSpPr txBox="1">
            <a:spLocks noGrp="1"/>
          </p:cNvSpPr>
          <p:nvPr>
            <p:ph type="title"/>
          </p:nvPr>
        </p:nvSpPr>
        <p:spPr>
          <a:xfrm>
            <a:off x="245193" y="190886"/>
            <a:ext cx="7674691"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Allowable Uses of Funds</a:t>
            </a:r>
            <a:br>
              <a:rPr lang="en"/>
            </a:br>
            <a:r>
              <a:rPr lang="en"/>
              <a:t>(Continued)</a:t>
            </a:r>
            <a:endParaRPr/>
          </a:p>
        </p:txBody>
      </p:sp>
      <p:sp>
        <p:nvSpPr>
          <p:cNvPr id="485" name="Google Shape;485;p79"/>
          <p:cNvSpPr txBox="1">
            <a:spLocks noGrp="1"/>
          </p:cNvSpPr>
          <p:nvPr>
            <p:ph type="body" idx="1"/>
          </p:nvPr>
        </p:nvSpPr>
        <p:spPr>
          <a:xfrm>
            <a:off x="245193" y="1097280"/>
            <a:ext cx="8603532" cy="3480505"/>
          </a:xfrm>
          <a:prstGeom prst="rect">
            <a:avLst/>
          </a:prstGeom>
          <a:noFill/>
          <a:ln>
            <a:noFill/>
          </a:ln>
        </p:spPr>
        <p:txBody>
          <a:bodyPr spcFirstLastPara="1" wrap="square" lIns="0" tIns="0" rIns="0" bIns="45700" anchor="t" anchorCtr="0">
            <a:noAutofit/>
          </a:bodyPr>
          <a:lstStyle/>
          <a:p>
            <a:pPr marL="0" marR="0" lvl="0" indent="0" algn="l" rtl="0">
              <a:lnSpc>
                <a:spcPct val="80000"/>
              </a:lnSpc>
              <a:spcBef>
                <a:spcPts val="200"/>
              </a:spcBef>
              <a:spcAft>
                <a:spcPts val="0"/>
              </a:spcAft>
              <a:buSzPts val="2400"/>
              <a:buNone/>
            </a:pPr>
            <a:r>
              <a:rPr lang="en" sz="1879" b="1">
                <a:solidFill>
                  <a:srgbClr val="2F5496"/>
                </a:solidFill>
                <a:latin typeface="Calibri"/>
                <a:ea typeface="Calibri"/>
                <a:cs typeface="Calibri"/>
                <a:sym typeface="Calibri"/>
              </a:rPr>
              <a:t>Program Focus</a:t>
            </a:r>
            <a:endParaRPr sz="1540"/>
          </a:p>
          <a:p>
            <a:pPr marL="0" marR="0" lvl="0" indent="0" algn="l" rtl="0">
              <a:lnSpc>
                <a:spcPct val="80000"/>
              </a:lnSpc>
              <a:spcBef>
                <a:spcPts val="0"/>
              </a:spcBef>
              <a:spcAft>
                <a:spcPts val="0"/>
              </a:spcAft>
              <a:buSzPts val="2400"/>
              <a:buNone/>
            </a:pPr>
            <a:r>
              <a:rPr lang="en" sz="1540">
                <a:solidFill>
                  <a:srgbClr val="262626"/>
                </a:solidFill>
                <a:latin typeface="Calibri"/>
                <a:ea typeface="Calibri"/>
                <a:cs typeface="Calibri"/>
                <a:sym typeface="Calibri"/>
              </a:rPr>
              <a:t>Applicants may choose one or more of the following academic or social, emotional, and mental health (SEMH) focus areas to include in their application.</a:t>
            </a:r>
            <a:endParaRPr sz="1540"/>
          </a:p>
          <a:p>
            <a:pPr marL="0" marR="0" lvl="0" indent="0" algn="l" rtl="0">
              <a:lnSpc>
                <a:spcPct val="80000"/>
              </a:lnSpc>
              <a:spcBef>
                <a:spcPts val="0"/>
              </a:spcBef>
              <a:spcAft>
                <a:spcPts val="0"/>
              </a:spcAft>
              <a:buSzPts val="2400"/>
              <a:buNone/>
            </a:pPr>
            <a:endParaRPr sz="1540">
              <a:solidFill>
                <a:srgbClr val="262626"/>
              </a:solidFill>
              <a:latin typeface="Calibri"/>
              <a:ea typeface="Calibri"/>
              <a:cs typeface="Calibri"/>
              <a:sym typeface="Calibri"/>
            </a:endParaRPr>
          </a:p>
          <a:p>
            <a:pPr marL="800100" lvl="1" indent="-311150" algn="l" rtl="0">
              <a:lnSpc>
                <a:spcPct val="80000"/>
              </a:lnSpc>
              <a:spcBef>
                <a:spcPts val="0"/>
              </a:spcBef>
              <a:spcAft>
                <a:spcPts val="0"/>
              </a:spcAft>
              <a:buSzPts val="1500"/>
              <a:buFont typeface="Arial"/>
              <a:buChar char="●"/>
            </a:pPr>
            <a:r>
              <a:rPr lang="en" sz="1200" b="1">
                <a:solidFill>
                  <a:srgbClr val="262626"/>
                </a:solidFill>
                <a:latin typeface="Noto Sans Symbols"/>
                <a:ea typeface="Noto Sans Symbols"/>
                <a:cs typeface="Noto Sans Symbols"/>
                <a:sym typeface="Noto Sans Symbols"/>
              </a:rPr>
              <a:t>Academic Needs: Mathematics</a:t>
            </a:r>
            <a:r>
              <a:rPr lang="en" sz="1200">
                <a:solidFill>
                  <a:srgbClr val="262626"/>
                </a:solidFill>
                <a:latin typeface="Noto Sans Symbols"/>
                <a:ea typeface="Noto Sans Symbols"/>
                <a:cs typeface="Noto Sans Symbols"/>
                <a:sym typeface="Noto Sans Symbols"/>
              </a:rPr>
              <a:t> - Accelerating learning or strengthening student achievement in mathematics. </a:t>
            </a:r>
            <a:endParaRPr sz="1200"/>
          </a:p>
          <a:p>
            <a:pPr marL="800100" lvl="1" indent="-311150" algn="l" rtl="0">
              <a:lnSpc>
                <a:spcPct val="80000"/>
              </a:lnSpc>
              <a:spcBef>
                <a:spcPts val="0"/>
              </a:spcBef>
              <a:spcAft>
                <a:spcPts val="0"/>
              </a:spcAft>
              <a:buSzPts val="1500"/>
              <a:buFont typeface="Arial"/>
              <a:buChar char="●"/>
            </a:pPr>
            <a:r>
              <a:rPr lang="en" sz="1200" b="1">
                <a:solidFill>
                  <a:srgbClr val="262626"/>
                </a:solidFill>
                <a:latin typeface="Noto Sans Symbols"/>
                <a:ea typeface="Noto Sans Symbols"/>
                <a:cs typeface="Noto Sans Symbols"/>
                <a:sym typeface="Noto Sans Symbols"/>
              </a:rPr>
              <a:t>Academic Needs: English language arts</a:t>
            </a:r>
            <a:r>
              <a:rPr lang="en" sz="1200">
                <a:solidFill>
                  <a:srgbClr val="262626"/>
                </a:solidFill>
                <a:latin typeface="Noto Sans Symbols"/>
                <a:ea typeface="Noto Sans Symbols"/>
                <a:cs typeface="Noto Sans Symbols"/>
                <a:sym typeface="Noto Sans Symbols"/>
              </a:rPr>
              <a:t> - Accelerating learning or strengthening student achievement in English language arts. </a:t>
            </a:r>
            <a:endParaRPr sz="1200"/>
          </a:p>
          <a:p>
            <a:pPr marL="800100" lvl="1" indent="-311150" algn="l" rtl="0">
              <a:lnSpc>
                <a:spcPct val="80000"/>
              </a:lnSpc>
              <a:spcBef>
                <a:spcPts val="0"/>
              </a:spcBef>
              <a:spcAft>
                <a:spcPts val="0"/>
              </a:spcAft>
              <a:buSzPts val="1500"/>
              <a:buFont typeface="Arial"/>
              <a:buChar char="●"/>
            </a:pPr>
            <a:r>
              <a:rPr lang="en" sz="1200" b="1">
                <a:solidFill>
                  <a:srgbClr val="262626"/>
                </a:solidFill>
                <a:latin typeface="Noto Sans Symbols"/>
                <a:ea typeface="Noto Sans Symbols"/>
                <a:cs typeface="Noto Sans Symbols"/>
                <a:sym typeface="Noto Sans Symbols"/>
              </a:rPr>
              <a:t>Academic Needs: English language proficiency</a:t>
            </a:r>
            <a:r>
              <a:rPr lang="en" sz="1200">
                <a:solidFill>
                  <a:srgbClr val="262626"/>
                </a:solidFill>
                <a:latin typeface="Noto Sans Symbols"/>
                <a:ea typeface="Noto Sans Symbols"/>
                <a:cs typeface="Noto Sans Symbols"/>
                <a:sym typeface="Noto Sans Symbols"/>
              </a:rPr>
              <a:t>- Accelerating learning or strengthening student achievement in English language proficiency. </a:t>
            </a:r>
            <a:endParaRPr sz="1200"/>
          </a:p>
          <a:p>
            <a:pPr marL="800100" lvl="1" indent="-311150" algn="l" rtl="0">
              <a:lnSpc>
                <a:spcPct val="80000"/>
              </a:lnSpc>
              <a:spcBef>
                <a:spcPts val="0"/>
              </a:spcBef>
              <a:spcAft>
                <a:spcPts val="0"/>
              </a:spcAft>
              <a:buSzPts val="1500"/>
              <a:buFont typeface="Arial"/>
              <a:buChar char="●"/>
            </a:pPr>
            <a:r>
              <a:rPr lang="en" sz="1200" b="1">
                <a:solidFill>
                  <a:srgbClr val="262626"/>
                </a:solidFill>
                <a:latin typeface="Noto Sans Symbols"/>
                <a:ea typeface="Noto Sans Symbols"/>
                <a:cs typeface="Noto Sans Symbols"/>
                <a:sym typeface="Noto Sans Symbols"/>
              </a:rPr>
              <a:t>Academic Needs: Other </a:t>
            </a:r>
            <a:r>
              <a:rPr lang="en" sz="1200">
                <a:solidFill>
                  <a:srgbClr val="262626"/>
                </a:solidFill>
                <a:latin typeface="Noto Sans Symbols"/>
                <a:ea typeface="Noto Sans Symbols"/>
                <a:cs typeface="Noto Sans Symbols"/>
                <a:sym typeface="Noto Sans Symbols"/>
              </a:rPr>
              <a:t>- Accelerating learning or strengthening student achievement in other academic areas including, but not limited to, STEM (Science, Technology, Engineering, and Mathematics) or STEAM (Science, Technology, Engineering, Arts, and Mathematics), social studies, civics, the arts, and physical education. </a:t>
            </a:r>
            <a:endParaRPr sz="1200"/>
          </a:p>
          <a:p>
            <a:pPr marL="800100" lvl="1" indent="-311150" algn="l" rtl="0">
              <a:lnSpc>
                <a:spcPct val="80000"/>
              </a:lnSpc>
              <a:spcBef>
                <a:spcPts val="0"/>
              </a:spcBef>
              <a:spcAft>
                <a:spcPts val="0"/>
              </a:spcAft>
              <a:buSzPts val="1500"/>
              <a:buFont typeface="Arial"/>
              <a:buChar char="●"/>
            </a:pPr>
            <a:r>
              <a:rPr lang="en" sz="1200" b="1">
                <a:solidFill>
                  <a:srgbClr val="262626"/>
                </a:solidFill>
                <a:latin typeface="Noto Sans Symbols"/>
                <a:ea typeface="Noto Sans Symbols"/>
                <a:cs typeface="Noto Sans Symbols"/>
                <a:sym typeface="Noto Sans Symbols"/>
              </a:rPr>
              <a:t>SEMH Needs: Engaging disengaged youth</a:t>
            </a:r>
            <a:r>
              <a:rPr lang="en" sz="1200">
                <a:solidFill>
                  <a:srgbClr val="262626"/>
                </a:solidFill>
                <a:latin typeface="Noto Sans Symbols"/>
                <a:ea typeface="Noto Sans Symbols"/>
                <a:cs typeface="Noto Sans Symbols"/>
                <a:sym typeface="Noto Sans Symbols"/>
              </a:rPr>
              <a:t> -</a:t>
            </a:r>
            <a:r>
              <a:rPr lang="en" sz="1200" b="1">
                <a:solidFill>
                  <a:srgbClr val="262626"/>
                </a:solidFill>
                <a:latin typeface="Noto Sans Symbols"/>
                <a:ea typeface="Noto Sans Symbols"/>
                <a:cs typeface="Noto Sans Symbols"/>
                <a:sym typeface="Noto Sans Symbols"/>
              </a:rPr>
              <a:t> </a:t>
            </a:r>
            <a:r>
              <a:rPr lang="en" sz="1200">
                <a:solidFill>
                  <a:srgbClr val="262626"/>
                </a:solidFill>
                <a:latin typeface="Noto Sans Symbols"/>
                <a:ea typeface="Noto Sans Symbols"/>
                <a:cs typeface="Noto Sans Symbols"/>
                <a:sym typeface="Noto Sans Symbols"/>
              </a:rPr>
              <a:t>Programs that seek to engage and/or re-engage youth that have dropped out of school, stopped attending school, or have otherwise become disengaged from the school and their learning.</a:t>
            </a:r>
            <a:endParaRPr sz="1200"/>
          </a:p>
          <a:p>
            <a:pPr marL="800100" lvl="1" indent="-311150" algn="l" rtl="0">
              <a:lnSpc>
                <a:spcPct val="80000"/>
              </a:lnSpc>
              <a:spcBef>
                <a:spcPts val="0"/>
              </a:spcBef>
              <a:spcAft>
                <a:spcPts val="0"/>
              </a:spcAft>
              <a:buSzPts val="1500"/>
              <a:buFont typeface="Arial"/>
              <a:buChar char="●"/>
            </a:pPr>
            <a:r>
              <a:rPr lang="en" sz="1200" b="1">
                <a:solidFill>
                  <a:srgbClr val="262626"/>
                </a:solidFill>
                <a:latin typeface="Noto Sans Symbols"/>
                <a:ea typeface="Noto Sans Symbols"/>
                <a:cs typeface="Noto Sans Symbols"/>
                <a:sym typeface="Noto Sans Symbols"/>
              </a:rPr>
              <a:t>SEMH Needs: Engaging families in learning</a:t>
            </a:r>
            <a:r>
              <a:rPr lang="en" sz="1200">
                <a:solidFill>
                  <a:srgbClr val="262626"/>
                </a:solidFill>
                <a:latin typeface="Noto Sans Symbols"/>
                <a:ea typeface="Noto Sans Symbols"/>
                <a:cs typeface="Noto Sans Symbols"/>
                <a:sym typeface="Noto Sans Symbols"/>
              </a:rPr>
              <a:t> -</a:t>
            </a:r>
            <a:r>
              <a:rPr lang="en" sz="1200" b="1">
                <a:solidFill>
                  <a:srgbClr val="262626"/>
                </a:solidFill>
                <a:latin typeface="Noto Sans Symbols"/>
                <a:ea typeface="Noto Sans Symbols"/>
                <a:cs typeface="Noto Sans Symbols"/>
                <a:sym typeface="Noto Sans Symbols"/>
              </a:rPr>
              <a:t> </a:t>
            </a:r>
            <a:r>
              <a:rPr lang="en" sz="1200">
                <a:solidFill>
                  <a:srgbClr val="262626"/>
                </a:solidFill>
                <a:latin typeface="Noto Sans Symbols"/>
                <a:ea typeface="Noto Sans Symbols"/>
                <a:cs typeface="Noto Sans Symbols"/>
                <a:sym typeface="Noto Sans Symbols"/>
              </a:rPr>
              <a:t>Programs that engage families in the learning of students. </a:t>
            </a:r>
            <a:endParaRPr sz="1200"/>
          </a:p>
          <a:p>
            <a:pPr marL="800100" lvl="1" indent="-311150" algn="l" rtl="0">
              <a:lnSpc>
                <a:spcPct val="80000"/>
              </a:lnSpc>
              <a:spcBef>
                <a:spcPts val="0"/>
              </a:spcBef>
              <a:spcAft>
                <a:spcPts val="0"/>
              </a:spcAft>
              <a:buSzPts val="1500"/>
              <a:buFont typeface="Arial"/>
              <a:buChar char="●"/>
            </a:pPr>
            <a:r>
              <a:rPr lang="en" sz="1200" b="1">
                <a:solidFill>
                  <a:srgbClr val="262626"/>
                </a:solidFill>
                <a:latin typeface="Noto Sans Symbols"/>
                <a:ea typeface="Noto Sans Symbols"/>
                <a:cs typeface="Noto Sans Symbols"/>
                <a:sym typeface="Noto Sans Symbols"/>
              </a:rPr>
              <a:t>SEMH Needs: Other</a:t>
            </a:r>
            <a:r>
              <a:rPr lang="en" sz="1200">
                <a:solidFill>
                  <a:srgbClr val="262626"/>
                </a:solidFill>
                <a:latin typeface="Noto Sans Symbols"/>
                <a:ea typeface="Noto Sans Symbols"/>
                <a:cs typeface="Noto Sans Symbols"/>
                <a:sym typeface="Noto Sans Symbols"/>
              </a:rPr>
              <a:t> - Any other evidence-based program that meets the social, emotional, and/or mental health needs of the students served by the program.</a:t>
            </a:r>
            <a:endParaRPr sz="1200"/>
          </a:p>
          <a:p>
            <a:pPr marL="0" lvl="0" indent="0" algn="l" rtl="0">
              <a:lnSpc>
                <a:spcPct val="80000"/>
              </a:lnSpc>
              <a:spcBef>
                <a:spcPts val="1000"/>
              </a:spcBef>
              <a:spcAft>
                <a:spcPts val="0"/>
              </a:spcAft>
              <a:buClr>
                <a:schemeClr val="dk1"/>
              </a:buClr>
              <a:buSzPts val="2400"/>
              <a:buNone/>
            </a:pPr>
            <a:endParaRPr sz="1540"/>
          </a:p>
        </p:txBody>
      </p:sp>
      <p:sp>
        <p:nvSpPr>
          <p:cNvPr id="486" name="Google Shape;486;p79"/>
          <p:cNvSpPr txBox="1">
            <a:spLocks noGrp="1"/>
          </p:cNvSpPr>
          <p:nvPr>
            <p:ph type="sldNum" idx="12"/>
          </p:nvPr>
        </p:nvSpPr>
        <p:spPr>
          <a:xfrm>
            <a:off x="245193" y="4678771"/>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0"/>
          <p:cNvSpPr txBox="1">
            <a:spLocks noGrp="1"/>
          </p:cNvSpPr>
          <p:nvPr>
            <p:ph type="title"/>
          </p:nvPr>
        </p:nvSpPr>
        <p:spPr>
          <a:xfrm>
            <a:off x="245193" y="190886"/>
            <a:ext cx="7674691"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Allowable Uses of Funds</a:t>
            </a:r>
            <a:br>
              <a:rPr lang="en"/>
            </a:br>
            <a:r>
              <a:rPr lang="en"/>
              <a:t>(Continued)</a:t>
            </a:r>
            <a:endParaRPr/>
          </a:p>
        </p:txBody>
      </p:sp>
      <p:sp>
        <p:nvSpPr>
          <p:cNvPr id="492" name="Google Shape;492;p80"/>
          <p:cNvSpPr txBox="1">
            <a:spLocks noGrp="1"/>
          </p:cNvSpPr>
          <p:nvPr>
            <p:ph type="body" idx="1"/>
          </p:nvPr>
        </p:nvSpPr>
        <p:spPr>
          <a:xfrm>
            <a:off x="245193" y="1097280"/>
            <a:ext cx="8603532" cy="3480505"/>
          </a:xfrm>
          <a:prstGeom prst="rect">
            <a:avLst/>
          </a:prstGeom>
          <a:noFill/>
          <a:ln>
            <a:noFill/>
          </a:ln>
        </p:spPr>
        <p:txBody>
          <a:bodyPr spcFirstLastPara="1" wrap="square" lIns="0" tIns="0" rIns="0" bIns="45700" anchor="t" anchorCtr="0">
            <a:noAutofit/>
          </a:bodyPr>
          <a:lstStyle/>
          <a:p>
            <a:pPr marL="0" marR="0" lvl="0" indent="0" algn="l" rtl="0">
              <a:lnSpc>
                <a:spcPct val="70000"/>
              </a:lnSpc>
              <a:spcBef>
                <a:spcPts val="200"/>
              </a:spcBef>
              <a:spcAft>
                <a:spcPts val="0"/>
              </a:spcAft>
              <a:buSzPts val="2400"/>
              <a:buNone/>
            </a:pPr>
            <a:r>
              <a:rPr lang="en" sz="2080" b="1">
                <a:solidFill>
                  <a:srgbClr val="2F5496"/>
                </a:solidFill>
                <a:latin typeface="Calibri"/>
                <a:ea typeface="Calibri"/>
                <a:cs typeface="Calibri"/>
                <a:sym typeface="Calibri"/>
              </a:rPr>
              <a:t>Allowable Use of Funds</a:t>
            </a:r>
            <a:endParaRPr sz="1380"/>
          </a:p>
          <a:p>
            <a:pPr marL="0" marR="0" lvl="0" indent="0" algn="l" rtl="0">
              <a:lnSpc>
                <a:spcPct val="70000"/>
              </a:lnSpc>
              <a:spcBef>
                <a:spcPts val="0"/>
              </a:spcBef>
              <a:spcAft>
                <a:spcPts val="0"/>
              </a:spcAft>
              <a:buSzPts val="2400"/>
              <a:buNone/>
            </a:pPr>
            <a:r>
              <a:rPr lang="en" sz="1660">
                <a:solidFill>
                  <a:srgbClr val="000000"/>
                </a:solidFill>
                <a:latin typeface="Calibri"/>
                <a:ea typeface="Calibri"/>
                <a:cs typeface="Calibri"/>
                <a:sym typeface="Calibri"/>
              </a:rPr>
              <a:t>Each eligible entity that receives a grant award may use the award funds to carry out a broad array of activities through in-person (when health guidelines allow), virtual, remote or hybrid models of programming. </a:t>
            </a:r>
            <a:r>
              <a:rPr lang="en" sz="1660" u="sng">
                <a:solidFill>
                  <a:schemeClr val="hlink"/>
                </a:solidFill>
                <a:latin typeface="Calibri"/>
                <a:ea typeface="Calibri"/>
                <a:cs typeface="Calibri"/>
                <a:sym typeface="Calibri"/>
                <a:hlinkClick r:id="rId3"/>
              </a:rPr>
              <a:t>Attachment A</a:t>
            </a:r>
            <a:r>
              <a:rPr lang="en" sz="1660">
                <a:solidFill>
                  <a:srgbClr val="262626"/>
                </a:solidFill>
                <a:latin typeface="Calibri"/>
                <a:ea typeface="Calibri"/>
                <a:cs typeface="Calibri"/>
                <a:sym typeface="Calibri"/>
              </a:rPr>
              <a:t> </a:t>
            </a:r>
            <a:r>
              <a:rPr lang="en" sz="1660">
                <a:solidFill>
                  <a:srgbClr val="000000"/>
                </a:solidFill>
                <a:latin typeface="Calibri"/>
                <a:ea typeface="Calibri"/>
                <a:cs typeface="Calibri"/>
                <a:sym typeface="Calibri"/>
              </a:rPr>
              <a:t>provides a non-exhaustive list of allowable programs/activities.</a:t>
            </a:r>
            <a:endParaRPr sz="1660">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endParaRPr sz="1660">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r>
              <a:rPr lang="en" sz="1660" b="1">
                <a:solidFill>
                  <a:srgbClr val="262626"/>
                </a:solidFill>
                <a:latin typeface="Calibri"/>
                <a:ea typeface="Calibri"/>
                <a:cs typeface="Calibri"/>
                <a:sym typeface="Calibri"/>
              </a:rPr>
              <a:t>Examples of unallowable activities/costs include, but are not limited to:</a:t>
            </a:r>
            <a:endParaRPr sz="1660">
              <a:solidFill>
                <a:srgbClr val="262626"/>
              </a:solidFill>
              <a:latin typeface="Calibri"/>
              <a:ea typeface="Calibri"/>
              <a:cs typeface="Calibri"/>
              <a:sym typeface="Calibri"/>
            </a:endParaRPr>
          </a:p>
          <a:p>
            <a:pPr marL="800100" lvl="1" indent="-323850" algn="l" rtl="0">
              <a:lnSpc>
                <a:spcPct val="70000"/>
              </a:lnSpc>
              <a:spcBef>
                <a:spcPts val="0"/>
              </a:spcBef>
              <a:spcAft>
                <a:spcPts val="0"/>
              </a:spcAft>
              <a:buSzPts val="960"/>
              <a:buFont typeface="Arial"/>
              <a:buChar char="●"/>
            </a:pPr>
            <a:r>
              <a:rPr lang="en" sz="1380" u="none" strike="noStrike">
                <a:solidFill>
                  <a:srgbClr val="262626"/>
                </a:solidFill>
                <a:latin typeface="Calibri"/>
                <a:ea typeface="Calibri"/>
                <a:cs typeface="Calibri"/>
                <a:sym typeface="Calibri"/>
              </a:rPr>
              <a:t>Pre-award costs (those incurred before the grant effective date–indicated on the Grant Award Letter–including preparation of the initial grant application);</a:t>
            </a:r>
            <a:endParaRPr sz="1100"/>
          </a:p>
          <a:p>
            <a:pPr marL="800100" lvl="1" indent="-323850" algn="l" rtl="0">
              <a:lnSpc>
                <a:spcPct val="70000"/>
              </a:lnSpc>
              <a:spcBef>
                <a:spcPts val="0"/>
              </a:spcBef>
              <a:spcAft>
                <a:spcPts val="0"/>
              </a:spcAft>
              <a:buSzPts val="960"/>
              <a:buFont typeface="Arial"/>
              <a:buChar char="●"/>
            </a:pPr>
            <a:r>
              <a:rPr lang="en" sz="1380" u="none" strike="noStrike">
                <a:solidFill>
                  <a:srgbClr val="262626"/>
                </a:solidFill>
                <a:latin typeface="Calibri"/>
                <a:ea typeface="Calibri"/>
                <a:cs typeface="Calibri"/>
                <a:sym typeface="Calibri"/>
              </a:rPr>
              <a:t>Services that duplicate or supplant those provided by the Colorado Talking Book Library;</a:t>
            </a:r>
            <a:endParaRPr sz="1100"/>
          </a:p>
          <a:p>
            <a:pPr marL="800100" lvl="1" indent="-323850" algn="l" rtl="0">
              <a:lnSpc>
                <a:spcPct val="70000"/>
              </a:lnSpc>
              <a:spcBef>
                <a:spcPts val="0"/>
              </a:spcBef>
              <a:spcAft>
                <a:spcPts val="0"/>
              </a:spcAft>
              <a:buSzPts val="960"/>
              <a:buFont typeface="Arial"/>
              <a:buChar char="●"/>
            </a:pPr>
            <a:r>
              <a:rPr lang="en" sz="1380" u="none" strike="noStrike">
                <a:solidFill>
                  <a:srgbClr val="262626"/>
                </a:solidFill>
                <a:latin typeface="Calibri"/>
                <a:ea typeface="Calibri"/>
                <a:cs typeface="Calibri"/>
                <a:sym typeface="Calibri"/>
              </a:rPr>
              <a:t>Non-academic/entertainment programming; </a:t>
            </a:r>
            <a:endParaRPr sz="1100"/>
          </a:p>
          <a:p>
            <a:pPr marL="800100" lvl="1" indent="-323850" algn="l" rtl="0">
              <a:lnSpc>
                <a:spcPct val="70000"/>
              </a:lnSpc>
              <a:spcBef>
                <a:spcPts val="0"/>
              </a:spcBef>
              <a:spcAft>
                <a:spcPts val="0"/>
              </a:spcAft>
              <a:buSzPts val="960"/>
              <a:buFont typeface="Arial"/>
              <a:buChar char="●"/>
            </a:pPr>
            <a:r>
              <a:rPr lang="en" sz="1380" u="none" strike="noStrike">
                <a:solidFill>
                  <a:srgbClr val="262626"/>
                </a:solidFill>
                <a:latin typeface="Calibri"/>
                <a:ea typeface="Calibri"/>
                <a:cs typeface="Calibri"/>
                <a:sym typeface="Calibri"/>
              </a:rPr>
              <a:t>Food for staff;</a:t>
            </a:r>
            <a:endParaRPr sz="1100"/>
          </a:p>
          <a:p>
            <a:pPr marL="800100" lvl="1" indent="-323850" algn="l" rtl="0">
              <a:lnSpc>
                <a:spcPct val="70000"/>
              </a:lnSpc>
              <a:spcBef>
                <a:spcPts val="0"/>
              </a:spcBef>
              <a:spcAft>
                <a:spcPts val="0"/>
              </a:spcAft>
              <a:buSzPts val="960"/>
              <a:buFont typeface="Arial"/>
              <a:buChar char="●"/>
            </a:pPr>
            <a:r>
              <a:rPr lang="en" sz="1380" u="none" strike="noStrike">
                <a:solidFill>
                  <a:srgbClr val="262626"/>
                </a:solidFill>
                <a:latin typeface="Calibri"/>
                <a:ea typeface="Calibri"/>
                <a:cs typeface="Calibri"/>
                <a:sym typeface="Calibri"/>
              </a:rPr>
              <a:t>The purchase or rehabilitation of real estate and other real property.</a:t>
            </a:r>
            <a:endParaRPr sz="1100"/>
          </a:p>
          <a:p>
            <a:pPr marL="0" marR="0" lvl="0" indent="0" algn="l" rtl="0">
              <a:lnSpc>
                <a:spcPct val="70000"/>
              </a:lnSpc>
              <a:spcBef>
                <a:spcPts val="0"/>
              </a:spcBef>
              <a:spcAft>
                <a:spcPts val="0"/>
              </a:spcAft>
              <a:buSzPts val="2400"/>
              <a:buNone/>
            </a:pPr>
            <a:endParaRPr sz="1660">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endParaRPr sz="1660">
              <a:solidFill>
                <a:srgbClr val="262626"/>
              </a:solidFill>
              <a:latin typeface="Calibri"/>
              <a:ea typeface="Calibri"/>
              <a:cs typeface="Calibri"/>
              <a:sym typeface="Calibri"/>
            </a:endParaRPr>
          </a:p>
          <a:p>
            <a:pPr marL="0" marR="0" lvl="0" indent="0" algn="l" rtl="0">
              <a:lnSpc>
                <a:spcPct val="70000"/>
              </a:lnSpc>
              <a:spcBef>
                <a:spcPts val="0"/>
              </a:spcBef>
              <a:spcAft>
                <a:spcPts val="0"/>
              </a:spcAft>
              <a:buSzPts val="2400"/>
              <a:buNone/>
            </a:pPr>
            <a:r>
              <a:rPr lang="en" sz="1660">
                <a:solidFill>
                  <a:srgbClr val="262626"/>
                </a:solidFill>
                <a:latin typeface="Calibri"/>
                <a:ea typeface="Calibri"/>
                <a:cs typeface="Calibri"/>
                <a:sym typeface="Calibri"/>
              </a:rPr>
              <a:t>These funds are specific to this program, the ESSER Expanded Learning Opportunities Grant Program, and uses of funds for any other purpose are not allowed. Please review the </a:t>
            </a:r>
            <a:r>
              <a:rPr lang="en" sz="1660" u="sng">
                <a:solidFill>
                  <a:schemeClr val="hlink"/>
                </a:solidFill>
                <a:latin typeface="Calibri"/>
                <a:ea typeface="Calibri"/>
                <a:cs typeface="Calibri"/>
                <a:sym typeface="Calibri"/>
                <a:hlinkClick r:id="rId4"/>
              </a:rPr>
              <a:t>ESSER Allowable Uses</a:t>
            </a:r>
            <a:r>
              <a:rPr lang="en" sz="1660">
                <a:solidFill>
                  <a:srgbClr val="262626"/>
                </a:solidFill>
                <a:latin typeface="Calibri"/>
                <a:ea typeface="Calibri"/>
                <a:cs typeface="Calibri"/>
                <a:sym typeface="Calibri"/>
              </a:rPr>
              <a:t> document for further clarity. If you have any questions regarding allowable expenses, please reach out to Evan Davis (</a:t>
            </a:r>
            <a:r>
              <a:rPr lang="en" sz="1660" u="sng">
                <a:solidFill>
                  <a:schemeClr val="hlink"/>
                </a:solidFill>
                <a:latin typeface="Calibri"/>
                <a:ea typeface="Calibri"/>
                <a:cs typeface="Calibri"/>
                <a:sym typeface="Calibri"/>
                <a:hlinkClick r:id="rId5"/>
              </a:rPr>
              <a:t>davis_e@cde.state.co.us</a:t>
            </a:r>
            <a:r>
              <a:rPr lang="en" sz="1660">
                <a:solidFill>
                  <a:srgbClr val="262626"/>
                </a:solidFill>
                <a:latin typeface="Calibri"/>
                <a:ea typeface="Calibri"/>
                <a:cs typeface="Calibri"/>
                <a:sym typeface="Calibri"/>
              </a:rPr>
              <a:t>) for assistance.</a:t>
            </a:r>
            <a:endParaRPr sz="1380"/>
          </a:p>
          <a:p>
            <a:pPr marL="0" lvl="0" indent="0" algn="l" rtl="0">
              <a:lnSpc>
                <a:spcPct val="70000"/>
              </a:lnSpc>
              <a:spcBef>
                <a:spcPts val="1000"/>
              </a:spcBef>
              <a:spcAft>
                <a:spcPts val="0"/>
              </a:spcAft>
              <a:buClr>
                <a:schemeClr val="dk1"/>
              </a:buClr>
              <a:buSzPts val="2400"/>
              <a:buNone/>
            </a:pPr>
            <a:endParaRPr sz="1380"/>
          </a:p>
        </p:txBody>
      </p:sp>
      <p:sp>
        <p:nvSpPr>
          <p:cNvPr id="493" name="Google Shape;493;p80"/>
          <p:cNvSpPr txBox="1">
            <a:spLocks noGrp="1"/>
          </p:cNvSpPr>
          <p:nvPr>
            <p:ph type="sldNum" idx="12"/>
          </p:nvPr>
        </p:nvSpPr>
        <p:spPr>
          <a:xfrm>
            <a:off x="245193" y="4678771"/>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1"/>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Duration of Grant</a:t>
            </a:r>
            <a:endParaRPr/>
          </a:p>
        </p:txBody>
      </p:sp>
      <p:sp>
        <p:nvSpPr>
          <p:cNvPr id="499" name="Google Shape;499;p81"/>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rmAutofit/>
          </a:bodyPr>
          <a:lstStyle/>
          <a:p>
            <a:pPr marL="76200" lvl="0" indent="0" algn="l" rtl="0">
              <a:lnSpc>
                <a:spcPct val="90000"/>
              </a:lnSpc>
              <a:spcBef>
                <a:spcPts val="1000"/>
              </a:spcBef>
              <a:spcAft>
                <a:spcPts val="0"/>
              </a:spcAft>
              <a:buSzPts val="2400"/>
              <a:buNone/>
            </a:pPr>
            <a:r>
              <a:rPr lang="en" sz="1800">
                <a:solidFill>
                  <a:srgbClr val="262626"/>
                </a:solidFill>
              </a:rPr>
              <a:t>Funds awarded through this program are available as of the date of the Grant Award Letter (July 2022) and must be expended no later than September 30, 2024. </a:t>
            </a:r>
            <a:endParaRPr sz="1800">
              <a:solidFill>
                <a:srgbClr val="262626"/>
              </a:solidFill>
              <a:latin typeface="Calibri"/>
              <a:ea typeface="Calibri"/>
              <a:cs typeface="Calibri"/>
              <a:sym typeface="Calibri"/>
            </a:endParaRPr>
          </a:p>
          <a:p>
            <a:pPr marL="76200" lvl="0" indent="0" algn="l" rtl="0">
              <a:lnSpc>
                <a:spcPct val="90000"/>
              </a:lnSpc>
              <a:spcBef>
                <a:spcPts val="1000"/>
              </a:spcBef>
              <a:spcAft>
                <a:spcPts val="0"/>
              </a:spcAft>
              <a:buSzPts val="2400"/>
              <a:buNone/>
            </a:pPr>
            <a:endParaRPr/>
          </a:p>
        </p:txBody>
      </p:sp>
      <p:sp>
        <p:nvSpPr>
          <p:cNvPr id="500" name="Google Shape;500;p81"/>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2"/>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Evaluation and Reporting</a:t>
            </a:r>
            <a:endParaRPr/>
          </a:p>
        </p:txBody>
      </p:sp>
      <p:sp>
        <p:nvSpPr>
          <p:cNvPr id="506" name="Google Shape;506;p82"/>
          <p:cNvSpPr txBox="1">
            <a:spLocks noGrp="1"/>
          </p:cNvSpPr>
          <p:nvPr>
            <p:ph type="body" idx="1"/>
          </p:nvPr>
        </p:nvSpPr>
        <p:spPr>
          <a:xfrm>
            <a:off x="245193" y="1097280"/>
            <a:ext cx="8641632" cy="3480505"/>
          </a:xfrm>
          <a:prstGeom prst="rect">
            <a:avLst/>
          </a:prstGeom>
          <a:noFill/>
          <a:ln>
            <a:noFill/>
          </a:ln>
        </p:spPr>
        <p:txBody>
          <a:bodyPr spcFirstLastPara="1" wrap="square" lIns="0" tIns="0" rIns="0" bIns="45700" anchor="t" anchorCtr="0">
            <a:noAutofit/>
          </a:bodyPr>
          <a:lstStyle/>
          <a:p>
            <a:pPr marL="0" marR="0" lvl="0" indent="0" algn="l" rtl="0">
              <a:lnSpc>
                <a:spcPct val="80000"/>
              </a:lnSpc>
              <a:spcBef>
                <a:spcPts val="0"/>
              </a:spcBef>
              <a:spcAft>
                <a:spcPts val="0"/>
              </a:spcAft>
              <a:buSzPts val="2400"/>
              <a:buNone/>
            </a:pPr>
            <a:r>
              <a:rPr lang="en" sz="1365">
                <a:solidFill>
                  <a:srgbClr val="262626"/>
                </a:solidFill>
                <a:latin typeface="Calibri"/>
                <a:ea typeface="Calibri"/>
                <a:cs typeface="Calibri"/>
                <a:sym typeface="Calibri"/>
              </a:rPr>
              <a:t>Each applicant receiving funding through the ESSER Expanded Learning Opportunities Grant Program is required to report, at a minimum, the following information to the Department on or before July 31 following each school year for which an applicant has received funding:</a:t>
            </a:r>
            <a:endParaRPr sz="1920"/>
          </a:p>
          <a:p>
            <a:pPr marL="800100" lvl="1" indent="-323881" algn="l" rtl="0">
              <a:lnSpc>
                <a:spcPct val="80000"/>
              </a:lnSpc>
              <a:spcBef>
                <a:spcPts val="0"/>
              </a:spcBef>
              <a:spcAft>
                <a:spcPts val="0"/>
              </a:spcAft>
              <a:buSzPts val="1088"/>
              <a:buFont typeface="Arial"/>
              <a:buChar char="●"/>
            </a:pPr>
            <a:r>
              <a:rPr lang="en" sz="1087">
                <a:solidFill>
                  <a:srgbClr val="262626"/>
                </a:solidFill>
                <a:latin typeface="Noto Sans Symbols"/>
                <a:ea typeface="Noto Sans Symbols"/>
                <a:cs typeface="Noto Sans Symbols"/>
                <a:sym typeface="Noto Sans Symbols"/>
              </a:rPr>
              <a:t>A description of the status of planned activities (e.g., completed, in progress);</a:t>
            </a:r>
            <a:endParaRPr sz="1550"/>
          </a:p>
          <a:p>
            <a:pPr marL="800100" lvl="1" indent="-323881" algn="l" rtl="0">
              <a:lnSpc>
                <a:spcPct val="80000"/>
              </a:lnSpc>
              <a:spcBef>
                <a:spcPts val="0"/>
              </a:spcBef>
              <a:spcAft>
                <a:spcPts val="0"/>
              </a:spcAft>
              <a:buSzPts val="1088"/>
              <a:buFont typeface="Arial"/>
              <a:buChar char="●"/>
            </a:pPr>
            <a:r>
              <a:rPr lang="en" sz="1087">
                <a:solidFill>
                  <a:srgbClr val="262626"/>
                </a:solidFill>
                <a:latin typeface="Noto Sans Symbols"/>
                <a:ea typeface="Noto Sans Symbols"/>
                <a:cs typeface="Noto Sans Symbols"/>
                <a:sym typeface="Noto Sans Symbols"/>
              </a:rPr>
              <a:t>Any adjustments made to the LEP’s program plan and the reason adjustments were made;</a:t>
            </a:r>
            <a:endParaRPr sz="1550"/>
          </a:p>
          <a:p>
            <a:pPr marL="800100" lvl="1" indent="-323881" algn="l" rtl="0">
              <a:lnSpc>
                <a:spcPct val="80000"/>
              </a:lnSpc>
              <a:spcBef>
                <a:spcPts val="0"/>
              </a:spcBef>
              <a:spcAft>
                <a:spcPts val="0"/>
              </a:spcAft>
              <a:buSzPts val="1088"/>
              <a:buFont typeface="Arial"/>
              <a:buChar char="●"/>
            </a:pPr>
            <a:r>
              <a:rPr lang="en" sz="1087">
                <a:solidFill>
                  <a:srgbClr val="262626"/>
                </a:solidFill>
                <a:latin typeface="Noto Sans Symbols"/>
                <a:ea typeface="Noto Sans Symbols"/>
                <a:cs typeface="Noto Sans Symbols"/>
                <a:sym typeface="Noto Sans Symbols"/>
              </a:rPr>
              <a:t>The number of students served by the applicant’s program(s) (separated by program);</a:t>
            </a:r>
            <a:endParaRPr sz="1550"/>
          </a:p>
          <a:p>
            <a:pPr marL="800100" lvl="1" indent="-323881" algn="l" rtl="0">
              <a:lnSpc>
                <a:spcPct val="80000"/>
              </a:lnSpc>
              <a:spcBef>
                <a:spcPts val="0"/>
              </a:spcBef>
              <a:spcAft>
                <a:spcPts val="0"/>
              </a:spcAft>
              <a:buSzPts val="1088"/>
              <a:buFont typeface="Arial"/>
              <a:buChar char="●"/>
            </a:pPr>
            <a:r>
              <a:rPr lang="en" sz="1087">
                <a:solidFill>
                  <a:srgbClr val="000000"/>
                </a:solidFill>
                <a:latin typeface="Noto Sans Symbols"/>
                <a:ea typeface="Noto Sans Symbols"/>
                <a:cs typeface="Noto Sans Symbols"/>
                <a:sym typeface="Noto Sans Symbols"/>
              </a:rPr>
              <a:t>The staff and positions recruited, reassigned, hired, or provided professional development to support the program;</a:t>
            </a:r>
            <a:endParaRPr sz="1087">
              <a:solidFill>
                <a:srgbClr val="262626"/>
              </a:solidFill>
              <a:latin typeface="Noto Sans Symbols"/>
              <a:ea typeface="Noto Sans Symbols"/>
              <a:cs typeface="Noto Sans Symbols"/>
              <a:sym typeface="Noto Sans Symbols"/>
            </a:endParaRPr>
          </a:p>
          <a:p>
            <a:pPr marL="800100" lvl="1" indent="-323881" algn="l" rtl="0">
              <a:lnSpc>
                <a:spcPct val="80000"/>
              </a:lnSpc>
              <a:spcBef>
                <a:spcPts val="0"/>
              </a:spcBef>
              <a:spcAft>
                <a:spcPts val="0"/>
              </a:spcAft>
              <a:buSzPts val="1088"/>
              <a:buFont typeface="Arial"/>
              <a:buChar char="●"/>
            </a:pPr>
            <a:r>
              <a:rPr lang="en" sz="1087">
                <a:solidFill>
                  <a:srgbClr val="000000"/>
                </a:solidFill>
                <a:latin typeface="Noto Sans Symbols"/>
                <a:ea typeface="Noto Sans Symbols"/>
                <a:cs typeface="Noto Sans Symbols"/>
                <a:sym typeface="Noto Sans Symbols"/>
              </a:rPr>
              <a:t>Any student outcomes (including, but not limited to, academic outcomes, student engagement outcomes, and school climate outcomes) identified through the implementation of the program(s) (separated by program); and</a:t>
            </a:r>
            <a:endParaRPr sz="1087">
              <a:solidFill>
                <a:srgbClr val="262626"/>
              </a:solidFill>
              <a:latin typeface="Noto Sans Symbols"/>
              <a:ea typeface="Noto Sans Symbols"/>
              <a:cs typeface="Noto Sans Symbols"/>
              <a:sym typeface="Noto Sans Symbols"/>
            </a:endParaRPr>
          </a:p>
          <a:p>
            <a:pPr marL="800100" lvl="1" indent="-323881" algn="l" rtl="0">
              <a:lnSpc>
                <a:spcPct val="80000"/>
              </a:lnSpc>
              <a:spcBef>
                <a:spcPts val="0"/>
              </a:spcBef>
              <a:spcAft>
                <a:spcPts val="0"/>
              </a:spcAft>
              <a:buSzPts val="1088"/>
              <a:buFont typeface="Arial"/>
              <a:buChar char="●"/>
            </a:pPr>
            <a:r>
              <a:rPr lang="en" sz="1087">
                <a:solidFill>
                  <a:srgbClr val="262626"/>
                </a:solidFill>
                <a:latin typeface="Noto Sans Symbols"/>
                <a:ea typeface="Noto Sans Symbols"/>
                <a:cs typeface="Noto Sans Symbols"/>
                <a:sym typeface="Noto Sans Symbols"/>
              </a:rPr>
              <a:t>A description of the measurable student outcomes (including academic, social and/or emotional outcomes), disaggregated by student groups, and whether the expected result of the activities described in the plan were met.</a:t>
            </a:r>
            <a:endParaRPr sz="1550"/>
          </a:p>
          <a:p>
            <a:pPr marL="0" marR="0" lvl="0" indent="0" algn="l" rtl="0">
              <a:lnSpc>
                <a:spcPct val="80000"/>
              </a:lnSpc>
              <a:spcBef>
                <a:spcPts val="0"/>
              </a:spcBef>
              <a:spcAft>
                <a:spcPts val="0"/>
              </a:spcAft>
              <a:buSzPts val="2400"/>
              <a:buNone/>
            </a:pPr>
            <a:endParaRPr sz="1365">
              <a:solidFill>
                <a:srgbClr val="262626"/>
              </a:solidFill>
              <a:latin typeface="Calibri"/>
              <a:ea typeface="Calibri"/>
              <a:cs typeface="Calibri"/>
              <a:sym typeface="Calibri"/>
            </a:endParaRPr>
          </a:p>
          <a:p>
            <a:pPr marL="0" marR="0" lvl="0" indent="0" algn="l" rtl="0">
              <a:lnSpc>
                <a:spcPct val="80000"/>
              </a:lnSpc>
              <a:spcBef>
                <a:spcPts val="0"/>
              </a:spcBef>
              <a:spcAft>
                <a:spcPts val="0"/>
              </a:spcAft>
              <a:buSzPts val="2400"/>
              <a:buNone/>
            </a:pPr>
            <a:r>
              <a:rPr lang="en" sz="1365">
                <a:solidFill>
                  <a:srgbClr val="262626"/>
                </a:solidFill>
                <a:latin typeface="Calibri"/>
                <a:ea typeface="Calibri"/>
                <a:cs typeface="Calibri"/>
                <a:sym typeface="Calibri"/>
              </a:rPr>
              <a:t>Additionally, per H.B. 21-1259, CDE will be streamlining reporting requirements for this grant program and other expanded learning opportunities grants funded by state or ESSER funds. This single reporting system will require grant recipients to submit once annually for all students participating in any of these additional supports, along with information regarding their type and level of participation. </a:t>
            </a:r>
            <a:endParaRPr sz="1920"/>
          </a:p>
          <a:p>
            <a:pPr marL="0" marR="0" lvl="0" indent="0" algn="l" rtl="0">
              <a:lnSpc>
                <a:spcPct val="80000"/>
              </a:lnSpc>
              <a:spcBef>
                <a:spcPts val="0"/>
              </a:spcBef>
              <a:spcAft>
                <a:spcPts val="0"/>
              </a:spcAft>
              <a:buSzPts val="2400"/>
              <a:buNone/>
            </a:pPr>
            <a:endParaRPr sz="1365">
              <a:solidFill>
                <a:srgbClr val="262626"/>
              </a:solidFill>
              <a:latin typeface="Calibri"/>
              <a:ea typeface="Calibri"/>
              <a:cs typeface="Calibri"/>
              <a:sym typeface="Calibri"/>
            </a:endParaRPr>
          </a:p>
          <a:p>
            <a:pPr marL="0" marR="0" lvl="0" indent="0" algn="l" rtl="0">
              <a:lnSpc>
                <a:spcPct val="80000"/>
              </a:lnSpc>
              <a:spcBef>
                <a:spcPts val="0"/>
              </a:spcBef>
              <a:spcAft>
                <a:spcPts val="0"/>
              </a:spcAft>
              <a:buSzPts val="2400"/>
              <a:buNone/>
            </a:pPr>
            <a:r>
              <a:rPr lang="en" sz="1365">
                <a:solidFill>
                  <a:srgbClr val="262626"/>
                </a:solidFill>
                <a:latin typeface="Calibri"/>
                <a:ea typeface="Calibri"/>
                <a:cs typeface="Calibri"/>
                <a:sym typeface="Calibri"/>
              </a:rPr>
              <a:t>LEPs receiving funding will also be required to submit Interim Financial Reporting and Annual Financial Reporting. Details and formats for all reporting will be provided upon award and as part of the budget workbook and/or grant award letter (GAL).</a:t>
            </a:r>
            <a:endParaRPr sz="1920"/>
          </a:p>
          <a:p>
            <a:pPr marL="0" lvl="0" indent="0" algn="l" rtl="0">
              <a:lnSpc>
                <a:spcPct val="80000"/>
              </a:lnSpc>
              <a:spcBef>
                <a:spcPts val="1000"/>
              </a:spcBef>
              <a:spcAft>
                <a:spcPts val="0"/>
              </a:spcAft>
              <a:buClr>
                <a:schemeClr val="dk1"/>
              </a:buClr>
              <a:buSzPts val="1665"/>
              <a:buNone/>
            </a:pPr>
            <a:endParaRPr sz="1365">
              <a:solidFill>
                <a:srgbClr val="262626"/>
              </a:solidFill>
              <a:latin typeface="Calibri"/>
              <a:ea typeface="Calibri"/>
              <a:cs typeface="Calibri"/>
              <a:sym typeface="Calibri"/>
            </a:endParaRPr>
          </a:p>
          <a:p>
            <a:pPr marL="0" lvl="0" indent="0" algn="l" rtl="0">
              <a:lnSpc>
                <a:spcPct val="80000"/>
              </a:lnSpc>
              <a:spcBef>
                <a:spcPts val="1000"/>
              </a:spcBef>
              <a:spcAft>
                <a:spcPts val="0"/>
              </a:spcAft>
              <a:buClr>
                <a:schemeClr val="dk1"/>
              </a:buClr>
              <a:buSzPts val="2220"/>
              <a:buNone/>
            </a:pPr>
            <a:endParaRPr sz="1920"/>
          </a:p>
        </p:txBody>
      </p:sp>
      <p:sp>
        <p:nvSpPr>
          <p:cNvPr id="507" name="Google Shape;507;p82"/>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3"/>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Technical Assistance</a:t>
            </a:r>
            <a:endParaRPr/>
          </a:p>
        </p:txBody>
      </p:sp>
      <p:sp>
        <p:nvSpPr>
          <p:cNvPr id="513" name="Google Shape;513;p83"/>
          <p:cNvSpPr txBox="1">
            <a:spLocks noGrp="1"/>
          </p:cNvSpPr>
          <p:nvPr>
            <p:ph type="body" idx="1"/>
          </p:nvPr>
        </p:nvSpPr>
        <p:spPr>
          <a:xfrm>
            <a:off x="628650" y="1097280"/>
            <a:ext cx="7886700" cy="3480505"/>
          </a:xfrm>
          <a:prstGeom prst="rect">
            <a:avLst/>
          </a:prstGeom>
          <a:noFill/>
          <a:ln>
            <a:noFill/>
          </a:ln>
        </p:spPr>
        <p:txBody>
          <a:bodyPr spcFirstLastPara="1" wrap="square" lIns="0" tIns="0" rIns="0" bIns="45700" anchor="t" anchorCtr="0">
            <a:noAutofit/>
          </a:bodyPr>
          <a:lstStyle/>
          <a:p>
            <a:pPr marL="0" marR="0" lvl="0" indent="0" algn="l" rtl="0">
              <a:lnSpc>
                <a:spcPct val="90000"/>
              </a:lnSpc>
              <a:spcBef>
                <a:spcPts val="0"/>
              </a:spcBef>
              <a:spcAft>
                <a:spcPts val="0"/>
              </a:spcAft>
              <a:buSzPts val="2400"/>
              <a:buNone/>
            </a:pPr>
            <a:r>
              <a:rPr lang="en" sz="1500">
                <a:solidFill>
                  <a:srgbClr val="262626"/>
                </a:solidFill>
              </a:rPr>
              <a:t>Several types of technical assistance are offered to all potential applicants to encourage high-quality applications. All of these technical assistance opportunities are available at no cost to applicants. Resources include:</a:t>
            </a:r>
            <a:endParaRPr sz="2100"/>
          </a:p>
          <a:p>
            <a:pPr marL="0" marR="0" lvl="0" indent="0" algn="l" rtl="0">
              <a:lnSpc>
                <a:spcPct val="90000"/>
              </a:lnSpc>
              <a:spcBef>
                <a:spcPts val="0"/>
              </a:spcBef>
              <a:spcAft>
                <a:spcPts val="0"/>
              </a:spcAft>
              <a:buSzPts val="2400"/>
              <a:buNone/>
            </a:pPr>
            <a:endParaRPr sz="1500">
              <a:solidFill>
                <a:srgbClr val="262626"/>
              </a:solidFill>
              <a:latin typeface="Calibri"/>
              <a:ea typeface="Calibri"/>
              <a:cs typeface="Calibri"/>
              <a:sym typeface="Calibri"/>
            </a:endParaRPr>
          </a:p>
          <a:p>
            <a:pPr marL="800100" lvl="1" indent="-323850" algn="l" rtl="0">
              <a:lnSpc>
                <a:spcPct val="90000"/>
              </a:lnSpc>
              <a:spcBef>
                <a:spcPts val="0"/>
              </a:spcBef>
              <a:spcAft>
                <a:spcPts val="0"/>
              </a:spcAft>
              <a:buSzPts val="1500"/>
              <a:buFont typeface="Arial"/>
              <a:buChar char="●"/>
            </a:pPr>
            <a:r>
              <a:rPr lang="en" sz="1500">
                <a:solidFill>
                  <a:srgbClr val="262626"/>
                </a:solidFill>
                <a:latin typeface="Noto Sans Symbols"/>
                <a:ea typeface="Noto Sans Symbols"/>
                <a:cs typeface="Noto Sans Symbols"/>
                <a:sym typeface="Noto Sans Symbols"/>
              </a:rPr>
              <a:t>Office hours will occur during the regularly scheduled ESEA Office Hours which are held biweekly on Thursdays from 2:00 to 3:30pm. Dates of ELO Office Hours will be posted on the </a:t>
            </a:r>
            <a:r>
              <a:rPr lang="en" sz="1500" u="sng">
                <a:solidFill>
                  <a:schemeClr val="hlink"/>
                </a:solidFill>
                <a:latin typeface="Noto Sans Symbols"/>
                <a:ea typeface="Noto Sans Symbols"/>
                <a:cs typeface="Noto Sans Symbols"/>
                <a:sym typeface="Noto Sans Symbols"/>
                <a:hlinkClick r:id="rId3"/>
              </a:rPr>
              <a:t>ESSER Expanded Learning Opportunities (ELO) Grant Program webpage</a:t>
            </a:r>
            <a:r>
              <a:rPr lang="en" sz="1500">
                <a:solidFill>
                  <a:srgbClr val="262626"/>
                </a:solidFill>
                <a:latin typeface="Noto Sans Symbols"/>
                <a:ea typeface="Noto Sans Symbols"/>
                <a:cs typeface="Noto Sans Symbols"/>
                <a:sym typeface="Noto Sans Symbols"/>
              </a:rPr>
              <a:t>.</a:t>
            </a:r>
            <a:endParaRPr sz="1700"/>
          </a:p>
          <a:p>
            <a:pPr marL="800100" lvl="1" indent="-228600" algn="l" rtl="0">
              <a:lnSpc>
                <a:spcPct val="90000"/>
              </a:lnSpc>
              <a:spcBef>
                <a:spcPts val="0"/>
              </a:spcBef>
              <a:spcAft>
                <a:spcPts val="0"/>
              </a:spcAft>
              <a:buSzPts val="1800"/>
              <a:buFont typeface="Arial"/>
              <a:buNone/>
            </a:pPr>
            <a:endParaRPr sz="1500">
              <a:solidFill>
                <a:srgbClr val="262626"/>
              </a:solidFill>
              <a:latin typeface="Noto Sans Symbols"/>
              <a:ea typeface="Noto Sans Symbols"/>
              <a:cs typeface="Noto Sans Symbols"/>
              <a:sym typeface="Noto Sans Symbols"/>
            </a:endParaRPr>
          </a:p>
          <a:p>
            <a:pPr marL="800100" lvl="1" indent="-323850" algn="l" rtl="0">
              <a:lnSpc>
                <a:spcPct val="90000"/>
              </a:lnSpc>
              <a:spcBef>
                <a:spcPts val="0"/>
              </a:spcBef>
              <a:spcAft>
                <a:spcPts val="0"/>
              </a:spcAft>
              <a:buSzPts val="1500"/>
              <a:buFont typeface="Arial"/>
              <a:buChar char="●"/>
            </a:pPr>
            <a:r>
              <a:rPr lang="en" sz="1500">
                <a:solidFill>
                  <a:srgbClr val="262626"/>
                </a:solidFill>
                <a:latin typeface="Noto Sans Symbols"/>
                <a:ea typeface="Noto Sans Symbols"/>
                <a:cs typeface="Noto Sans Symbols"/>
                <a:sym typeface="Noto Sans Symbols"/>
              </a:rPr>
              <a:t>CDE will, on the </a:t>
            </a:r>
            <a:r>
              <a:rPr lang="en" sz="1500" b="1" u="sng">
                <a:solidFill>
                  <a:schemeClr val="hlink"/>
                </a:solidFill>
                <a:latin typeface="Noto Sans Symbols"/>
                <a:ea typeface="Noto Sans Symbols"/>
                <a:cs typeface="Noto Sans Symbols"/>
                <a:sym typeface="Noto Sans Symbols"/>
                <a:hlinkClick r:id="rId4"/>
              </a:rPr>
              <a:t>ESSER Expanded Learning Opportunities (ELO) Grant Program webpage</a:t>
            </a:r>
            <a:r>
              <a:rPr lang="en" sz="1500">
                <a:solidFill>
                  <a:srgbClr val="262626"/>
                </a:solidFill>
                <a:latin typeface="Noto Sans Symbols"/>
                <a:ea typeface="Noto Sans Symbols"/>
                <a:cs typeface="Noto Sans Symbols"/>
                <a:sym typeface="Noto Sans Symbols"/>
              </a:rPr>
              <a:t>, provide a regularly updated list of Frequently Asked Questions (FAQs) to support applicants in quickly addressing questions that might arise.</a:t>
            </a:r>
            <a:endParaRPr sz="1700"/>
          </a:p>
          <a:p>
            <a:pPr marL="0" marR="0" lvl="0" indent="0" algn="l" rtl="0">
              <a:lnSpc>
                <a:spcPct val="90000"/>
              </a:lnSpc>
              <a:spcBef>
                <a:spcPts val="0"/>
              </a:spcBef>
              <a:spcAft>
                <a:spcPts val="0"/>
              </a:spcAft>
              <a:buSzPts val="2400"/>
              <a:buNone/>
            </a:pPr>
            <a:endParaRPr sz="1500">
              <a:solidFill>
                <a:srgbClr val="262626"/>
              </a:solidFill>
              <a:latin typeface="Calibri"/>
              <a:ea typeface="Calibri"/>
              <a:cs typeface="Calibri"/>
              <a:sym typeface="Calibri"/>
            </a:endParaRPr>
          </a:p>
          <a:p>
            <a:pPr marL="0" marR="0" lvl="0" indent="0" algn="l" rtl="0">
              <a:lnSpc>
                <a:spcPct val="90000"/>
              </a:lnSpc>
              <a:spcBef>
                <a:spcPts val="0"/>
              </a:spcBef>
              <a:spcAft>
                <a:spcPts val="0"/>
              </a:spcAft>
              <a:buSzPts val="2400"/>
              <a:buNone/>
            </a:pPr>
            <a:r>
              <a:rPr lang="en" sz="1500">
                <a:solidFill>
                  <a:srgbClr val="262626"/>
                </a:solidFill>
              </a:rPr>
              <a:t>If interested in applying for this funding opportunity, submit the </a:t>
            </a:r>
            <a:r>
              <a:rPr lang="en" sz="1500">
                <a:solidFill>
                  <a:srgbClr val="1155CC"/>
                </a:solidFill>
              </a:rPr>
              <a:t> </a:t>
            </a:r>
            <a:r>
              <a:rPr lang="en" sz="1500" u="sng">
                <a:solidFill>
                  <a:srgbClr val="1155CC"/>
                </a:solidFill>
              </a:rPr>
              <a:t>Intent to Apply</a:t>
            </a:r>
            <a:r>
              <a:rPr lang="en" sz="1500">
                <a:solidFill>
                  <a:srgbClr val="262626"/>
                </a:solidFill>
              </a:rPr>
              <a:t> by </a:t>
            </a:r>
            <a:r>
              <a:rPr lang="en" sz="1500" b="1">
                <a:solidFill>
                  <a:srgbClr val="262626"/>
                </a:solidFill>
              </a:rPr>
              <a:t>Friday, May 13, by 11:59 pm MDT</a:t>
            </a:r>
            <a:r>
              <a:rPr lang="en" sz="1500">
                <a:solidFill>
                  <a:srgbClr val="262626"/>
                </a:solidFill>
              </a:rPr>
              <a:t>. The Intent to Apply is encouraged, but not required to submit an application.</a:t>
            </a:r>
            <a:endParaRPr sz="2100"/>
          </a:p>
          <a:p>
            <a:pPr marL="228600" lvl="0" indent="-76200" algn="l" rtl="0">
              <a:lnSpc>
                <a:spcPct val="90000"/>
              </a:lnSpc>
              <a:spcBef>
                <a:spcPts val="1000"/>
              </a:spcBef>
              <a:spcAft>
                <a:spcPts val="0"/>
              </a:spcAft>
              <a:buClr>
                <a:schemeClr val="dk1"/>
              </a:buClr>
              <a:buSzPts val="2400"/>
              <a:buNone/>
            </a:pPr>
            <a:endParaRPr sz="2100"/>
          </a:p>
        </p:txBody>
      </p:sp>
      <p:sp>
        <p:nvSpPr>
          <p:cNvPr id="514" name="Google Shape;514;p83"/>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7"/>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334" name="Google Shape;334;p57"/>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4"/>
          <p:cNvSpPr txBox="1">
            <a:spLocks noGrp="1"/>
          </p:cNvSpPr>
          <p:nvPr>
            <p:ph type="title"/>
          </p:nvPr>
        </p:nvSpPr>
        <p:spPr>
          <a:xfrm>
            <a:off x="245193" y="190886"/>
            <a:ext cx="6081865" cy="56731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Application Contacts</a:t>
            </a:r>
            <a:endParaRPr/>
          </a:p>
        </p:txBody>
      </p:sp>
      <p:sp>
        <p:nvSpPr>
          <p:cNvPr id="520" name="Google Shape;520;p84"/>
          <p:cNvSpPr txBox="1">
            <a:spLocks noGrp="1"/>
          </p:cNvSpPr>
          <p:nvPr>
            <p:ph type="body" idx="1"/>
          </p:nvPr>
        </p:nvSpPr>
        <p:spPr>
          <a:xfrm>
            <a:off x="628650" y="1105445"/>
            <a:ext cx="7886700" cy="3480506"/>
          </a:xfrm>
          <a:prstGeom prst="rect">
            <a:avLst/>
          </a:prstGeom>
          <a:noFill/>
          <a:ln>
            <a:noFill/>
          </a:ln>
        </p:spPr>
        <p:txBody>
          <a:bodyPr spcFirstLastPara="1" wrap="square" lIns="0" tIns="0" rIns="0" bIns="45700" anchor="t" anchorCtr="0">
            <a:normAutofit/>
          </a:bodyPr>
          <a:lstStyle/>
          <a:p>
            <a:pPr marL="0" marR="0" lvl="0" indent="0" algn="ctr" rtl="0">
              <a:lnSpc>
                <a:spcPct val="90000"/>
              </a:lnSpc>
              <a:spcBef>
                <a:spcPts val="0"/>
              </a:spcBef>
              <a:spcAft>
                <a:spcPts val="0"/>
              </a:spcAft>
              <a:buClr>
                <a:srgbClr val="262626"/>
              </a:buClr>
              <a:buSzPts val="2200"/>
              <a:buNone/>
            </a:pPr>
            <a:r>
              <a:rPr lang="en" sz="1900" b="1">
                <a:solidFill>
                  <a:srgbClr val="262626"/>
                </a:solidFill>
                <a:latin typeface="Calibri"/>
                <a:ea typeface="Calibri"/>
                <a:cs typeface="Calibri"/>
                <a:sym typeface="Calibri"/>
              </a:rPr>
              <a:t>Program Questions:</a:t>
            </a:r>
            <a:endParaRPr sz="19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 sz="1900">
                <a:solidFill>
                  <a:srgbClr val="262626"/>
                </a:solidFill>
                <a:latin typeface="Calibri"/>
                <a:ea typeface="Calibri"/>
                <a:cs typeface="Calibri"/>
                <a:sym typeface="Calibri"/>
              </a:rPr>
              <a:t>Spencer Ellis, High Impact Tutoring Program Manager</a:t>
            </a:r>
            <a:endParaRPr sz="2100"/>
          </a:p>
          <a:p>
            <a:pPr marL="0" marR="0" lvl="0" indent="0" algn="ctr" rtl="0">
              <a:lnSpc>
                <a:spcPct val="90000"/>
              </a:lnSpc>
              <a:spcBef>
                <a:spcPts val="0"/>
              </a:spcBef>
              <a:spcAft>
                <a:spcPts val="0"/>
              </a:spcAft>
              <a:buClr>
                <a:srgbClr val="262626"/>
              </a:buClr>
              <a:buSzPts val="2200"/>
              <a:buNone/>
            </a:pPr>
            <a:r>
              <a:rPr lang="en" sz="1900">
                <a:solidFill>
                  <a:srgbClr val="262626"/>
                </a:solidFill>
                <a:latin typeface="Calibri"/>
                <a:ea typeface="Calibri"/>
                <a:cs typeface="Calibri"/>
                <a:sym typeface="Calibri"/>
              </a:rPr>
              <a:t>720-237-3306 | </a:t>
            </a:r>
            <a:r>
              <a:rPr lang="en" sz="1900" u="sng">
                <a:solidFill>
                  <a:schemeClr val="hlink"/>
                </a:solidFill>
                <a:latin typeface="Calibri"/>
                <a:ea typeface="Calibri"/>
                <a:cs typeface="Calibri"/>
                <a:sym typeface="Calibri"/>
                <a:hlinkClick r:id="rId3"/>
              </a:rPr>
              <a:t>ESSERelo@cde.state.co.us</a:t>
            </a:r>
            <a:endParaRPr sz="19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endParaRPr sz="1900">
              <a:solidFill>
                <a:srgbClr val="262626"/>
              </a:solidFill>
              <a:latin typeface="Calibri"/>
              <a:ea typeface="Calibri"/>
              <a:cs typeface="Calibri"/>
              <a:sym typeface="Calibri"/>
            </a:endParaRPr>
          </a:p>
          <a:p>
            <a:pPr marL="0" marR="0" lvl="0" indent="0" algn="ctr" rtl="0">
              <a:lnSpc>
                <a:spcPct val="107000"/>
              </a:lnSpc>
              <a:spcBef>
                <a:spcPts val="0"/>
              </a:spcBef>
              <a:spcAft>
                <a:spcPts val="0"/>
              </a:spcAft>
              <a:buClr>
                <a:srgbClr val="262626"/>
              </a:buClr>
              <a:buSzPts val="2200"/>
              <a:buNone/>
            </a:pPr>
            <a:r>
              <a:rPr lang="en" sz="1900" b="1">
                <a:solidFill>
                  <a:srgbClr val="262626"/>
                </a:solidFill>
                <a:latin typeface="Calibri"/>
                <a:ea typeface="Calibri"/>
                <a:cs typeface="Calibri"/>
                <a:sym typeface="Calibri"/>
              </a:rPr>
              <a:t>Budget/Fiscal Questions:</a:t>
            </a:r>
            <a:endParaRPr sz="1900" b="1">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 sz="1900">
                <a:solidFill>
                  <a:srgbClr val="262626"/>
                </a:solidFill>
              </a:rPr>
              <a:t>Evan Davis, Federal Fiscal Grants Supervisor</a:t>
            </a:r>
            <a:r>
              <a:rPr lang="en" sz="1900">
                <a:latin typeface="Calibri"/>
                <a:ea typeface="Calibri"/>
                <a:cs typeface="Calibri"/>
                <a:sym typeface="Calibri"/>
              </a:rPr>
              <a:t> </a:t>
            </a:r>
            <a:r>
              <a:rPr lang="en" sz="2100" u="sng">
                <a:solidFill>
                  <a:schemeClr val="hlink"/>
                </a:solidFill>
                <a:latin typeface="Calibri"/>
                <a:ea typeface="Calibri"/>
                <a:cs typeface="Calibri"/>
                <a:sym typeface="Calibri"/>
                <a:hlinkClick r:id="rId4"/>
              </a:rPr>
              <a:t>davis_e@cde.state.co.us</a:t>
            </a:r>
            <a:endParaRPr sz="21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endParaRPr sz="1900">
              <a:solidFill>
                <a:srgbClr val="262626"/>
              </a:solidFill>
              <a:latin typeface="Calibri"/>
              <a:ea typeface="Calibri"/>
              <a:cs typeface="Calibri"/>
              <a:sym typeface="Calibri"/>
            </a:endParaRPr>
          </a:p>
          <a:p>
            <a:pPr marL="0" marR="0" lvl="0" indent="0" algn="ctr" rtl="0">
              <a:lnSpc>
                <a:spcPct val="107000"/>
              </a:lnSpc>
              <a:spcBef>
                <a:spcPts val="0"/>
              </a:spcBef>
              <a:spcAft>
                <a:spcPts val="0"/>
              </a:spcAft>
              <a:buClr>
                <a:srgbClr val="262626"/>
              </a:buClr>
              <a:buSzPts val="2200"/>
              <a:buNone/>
            </a:pPr>
            <a:r>
              <a:rPr lang="en" sz="1900" b="1">
                <a:solidFill>
                  <a:srgbClr val="262626"/>
                </a:solidFill>
                <a:latin typeface="Calibri"/>
                <a:ea typeface="Calibri"/>
                <a:cs typeface="Calibri"/>
                <a:sym typeface="Calibri"/>
              </a:rPr>
              <a:t>Application Process Questions:</a:t>
            </a:r>
            <a:endParaRPr sz="1900" b="1">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 sz="1900">
                <a:solidFill>
                  <a:srgbClr val="262626"/>
                </a:solidFill>
                <a:latin typeface="Calibri"/>
                <a:ea typeface="Calibri"/>
                <a:cs typeface="Calibri"/>
                <a:sym typeface="Calibri"/>
              </a:rPr>
              <a:t>Kim Burnham, Grants Program Administration</a:t>
            </a:r>
            <a:endParaRPr sz="1900">
              <a:solidFill>
                <a:srgbClr val="262626"/>
              </a:solidFill>
              <a:latin typeface="Calibri"/>
              <a:ea typeface="Calibri"/>
              <a:cs typeface="Calibri"/>
              <a:sym typeface="Calibri"/>
            </a:endParaRPr>
          </a:p>
          <a:p>
            <a:pPr marL="0" marR="0" lvl="0" indent="0" algn="ctr" rtl="0">
              <a:lnSpc>
                <a:spcPct val="90000"/>
              </a:lnSpc>
              <a:spcBef>
                <a:spcPts val="0"/>
              </a:spcBef>
              <a:spcAft>
                <a:spcPts val="0"/>
              </a:spcAft>
              <a:buClr>
                <a:srgbClr val="262626"/>
              </a:buClr>
              <a:buSzPts val="2200"/>
              <a:buNone/>
            </a:pPr>
            <a:r>
              <a:rPr lang="en" sz="1900">
                <a:solidFill>
                  <a:srgbClr val="262626"/>
                </a:solidFill>
                <a:latin typeface="Calibri"/>
                <a:ea typeface="Calibri"/>
                <a:cs typeface="Calibri"/>
                <a:sym typeface="Calibri"/>
              </a:rPr>
              <a:t>(720) 607-1495 | </a:t>
            </a:r>
            <a:r>
              <a:rPr lang="en" sz="1900" u="sng">
                <a:solidFill>
                  <a:schemeClr val="hlink"/>
                </a:solidFill>
                <a:hlinkClick r:id="rId5"/>
              </a:rPr>
              <a:t>CompetitiveGrants@cde.state.co.us</a:t>
            </a:r>
            <a:r>
              <a:rPr lang="en" sz="1900" u="sng">
                <a:solidFill>
                  <a:srgbClr val="262626"/>
                </a:solidFill>
              </a:rPr>
              <a:t> </a:t>
            </a:r>
            <a:br>
              <a:rPr lang="en" sz="1500">
                <a:solidFill>
                  <a:srgbClr val="262626"/>
                </a:solidFill>
                <a:latin typeface="Calibri"/>
                <a:ea typeface="Calibri"/>
                <a:cs typeface="Calibri"/>
                <a:sym typeface="Calibri"/>
              </a:rPr>
            </a:br>
            <a:endParaRPr sz="2100"/>
          </a:p>
        </p:txBody>
      </p:sp>
      <p:sp>
        <p:nvSpPr>
          <p:cNvPr id="521" name="Google Shape;521;p84"/>
          <p:cNvSpPr txBox="1">
            <a:spLocks noGrp="1"/>
          </p:cNvSpPr>
          <p:nvPr>
            <p:ph type="sldNum" idx="12"/>
          </p:nvPr>
        </p:nvSpPr>
        <p:spPr>
          <a:xfrm>
            <a:off x="223071" y="4820264"/>
            <a:ext cx="2057400" cy="2738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6"/>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532" name="Google Shape;532;p86"/>
          <p:cNvSpPr txBox="1">
            <a:spLocks noGrp="1"/>
          </p:cNvSpPr>
          <p:nvPr>
            <p:ph type="body" idx="1"/>
          </p:nvPr>
        </p:nvSpPr>
        <p:spPr>
          <a:xfrm>
            <a:off x="628650" y="1097288"/>
            <a:ext cx="4811850" cy="3480525"/>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a:p>
          <a:p>
            <a:pPr marL="419100" lvl="0" indent="-266700" algn="l" rtl="0">
              <a:lnSpc>
                <a:spcPct val="90000"/>
              </a:lnSpc>
              <a:spcBef>
                <a:spcPts val="600"/>
              </a:spcBef>
              <a:spcAft>
                <a:spcPts val="0"/>
              </a:spcAft>
              <a:buSzPts val="1800"/>
              <a:buChar char="•"/>
            </a:pPr>
            <a:r>
              <a:rPr lang="en" sz="1800"/>
              <a:t>May 26</a:t>
            </a:r>
            <a:endParaRPr/>
          </a:p>
          <a:p>
            <a:pPr marL="762000" lvl="1" indent="-260350" algn="l" rtl="0">
              <a:lnSpc>
                <a:spcPct val="90000"/>
              </a:lnSpc>
              <a:spcBef>
                <a:spcPts val="300"/>
              </a:spcBef>
              <a:spcAft>
                <a:spcPts val="0"/>
              </a:spcAft>
              <a:buSzPts val="1500"/>
              <a:buChar char="•"/>
            </a:pPr>
            <a:r>
              <a:rPr lang="en" sz="1600"/>
              <a:t>ESSER III Evidence-Based Interventions</a:t>
            </a:r>
            <a:endParaRPr/>
          </a:p>
          <a:p>
            <a:pPr marL="762000" lvl="1" indent="-260350" algn="l" rtl="0">
              <a:lnSpc>
                <a:spcPct val="90000"/>
              </a:lnSpc>
              <a:spcBef>
                <a:spcPts val="300"/>
              </a:spcBef>
              <a:spcAft>
                <a:spcPts val="0"/>
              </a:spcAft>
              <a:buSzPts val="1500"/>
              <a:buChar char="•"/>
            </a:pPr>
            <a:r>
              <a:rPr lang="en" sz="1600"/>
              <a:t>IDEA Maintenance of Equity and Other Requirements for ESSER Fund Recipients</a:t>
            </a:r>
            <a:endParaRPr sz="1600"/>
          </a:p>
          <a:p>
            <a:pPr marL="457200" lvl="0" indent="-336550" algn="l" rtl="0">
              <a:lnSpc>
                <a:spcPct val="90000"/>
              </a:lnSpc>
              <a:spcBef>
                <a:spcPts val="300"/>
              </a:spcBef>
              <a:spcAft>
                <a:spcPts val="0"/>
              </a:spcAft>
              <a:buSzPts val="1700"/>
              <a:buChar char="•"/>
            </a:pPr>
            <a:r>
              <a:rPr lang="en" sz="1800"/>
              <a:t>June 9</a:t>
            </a:r>
            <a:endParaRPr sz="1800"/>
          </a:p>
          <a:p>
            <a:pPr marL="762000" lvl="1" indent="-260350" algn="l" rtl="0">
              <a:lnSpc>
                <a:spcPct val="90000"/>
              </a:lnSpc>
              <a:spcBef>
                <a:spcPts val="300"/>
              </a:spcBef>
              <a:spcAft>
                <a:spcPts val="0"/>
              </a:spcAft>
              <a:buSzPts val="1500"/>
              <a:buChar char="•"/>
            </a:pPr>
            <a:r>
              <a:rPr lang="en" sz="1600"/>
              <a:t>GEPA Requirements for ESSER Grants</a:t>
            </a:r>
            <a:endParaRPr sz="1600"/>
          </a:p>
        </p:txBody>
      </p:sp>
      <p:sp>
        <p:nvSpPr>
          <p:cNvPr id="533" name="Google Shape;533;p86"/>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32</a:t>
            </a:fld>
            <a:endParaRPr/>
          </a:p>
        </p:txBody>
      </p:sp>
      <p:pic>
        <p:nvPicPr>
          <p:cNvPr id="534" name="Google Shape;534;p86" descr="Text, whiteboard&#10;&#10;Description automatically generated"/>
          <p:cNvPicPr preferRelativeResize="0"/>
          <p:nvPr/>
        </p:nvPicPr>
        <p:blipFill rotWithShape="1">
          <a:blip r:embed="rId3">
            <a:alphaModFix/>
          </a:blip>
          <a:srcRect/>
          <a:stretch/>
        </p:blipFill>
        <p:spPr>
          <a:xfrm>
            <a:off x="5894316" y="1963861"/>
            <a:ext cx="2621027" cy="1747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7"/>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541" name="Google Shape;541;p87"/>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33</a:t>
            </a:fld>
            <a:endParaRPr/>
          </a:p>
        </p:txBody>
      </p:sp>
      <p:graphicFrame>
        <p:nvGraphicFramePr>
          <p:cNvPr id="542" name="Google Shape;542;p87"/>
          <p:cNvGraphicFramePr/>
          <p:nvPr/>
        </p:nvGraphicFramePr>
        <p:xfrm>
          <a:off x="157781" y="994130"/>
          <a:ext cx="3000000" cy="3000000"/>
        </p:xfrm>
        <a:graphic>
          <a:graphicData uri="http://schemas.openxmlformats.org/drawingml/2006/table">
            <a:tbl>
              <a:tblPr firstRow="1">
                <a:noFill/>
                <a:tableStyleId>{605DCCE1-2A28-490C-B2DA-A7BF0A9B5B0F}</a:tableStyleId>
              </a:tblPr>
              <a:tblGrid>
                <a:gridCol w="4447275">
                  <a:extLst>
                    <a:ext uri="{9D8B030D-6E8A-4147-A177-3AD203B41FA5}">
                      <a16:colId xmlns:a16="http://schemas.microsoft.com/office/drawing/2014/main" val="20000"/>
                    </a:ext>
                  </a:extLst>
                </a:gridCol>
                <a:gridCol w="4447275">
                  <a:extLst>
                    <a:ext uri="{9D8B030D-6E8A-4147-A177-3AD203B41FA5}">
                      <a16:colId xmlns:a16="http://schemas.microsoft.com/office/drawing/2014/main" val="20001"/>
                    </a:ext>
                  </a:extLst>
                </a:gridCol>
              </a:tblGrid>
              <a:tr h="4536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Federal Programs &amp; Supports </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(ESEA/ESSER Program Supports)</a:t>
                      </a:r>
                      <a:endParaRPr sz="11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Finance &amp; Operations</a:t>
                      </a:r>
                      <a:endParaRPr sz="11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(Fiscal and Systems Supports) </a:t>
                      </a:r>
                      <a:endParaRPr sz="11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4"/>
                        </a:rPr>
                        <a:t>Nazie Mohajeri-Nelson</a:t>
                      </a:r>
                      <a:r>
                        <a:rPr lang="en" sz="1100" u="none" strike="noStrike" cap="none">
                          <a:solidFill>
                            <a:schemeClr val="dk1"/>
                          </a:solidFill>
                          <a:latin typeface="Calibri"/>
                          <a:ea typeface="Calibri"/>
                          <a:cs typeface="Calibri"/>
                          <a:sym typeface="Calibri"/>
                        </a:rPr>
                        <a:t>, Federal Programs &amp; Supports Unit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ESEA Programs Specialists</a:t>
                      </a:r>
                      <a:r>
                        <a:rPr lang="en" sz="1100" u="none" strike="noStrike" cap="none">
                          <a:solidFill>
                            <a:schemeClr val="dk1"/>
                          </a:solidFill>
                          <a:latin typeface="Calibri"/>
                          <a:ea typeface="Calibri"/>
                          <a:cs typeface="Calibri"/>
                          <a:sym typeface="Calibri"/>
                        </a:rPr>
                        <a:t> and </a:t>
                      </a:r>
                      <a:r>
                        <a:rPr lang="en" sz="1100" u="sng" strike="noStrike" cap="none">
                          <a:solidFill>
                            <a:schemeClr val="hlink"/>
                          </a:solidFill>
                          <a:latin typeface="Calibri"/>
                          <a:ea typeface="Calibri"/>
                          <a:cs typeface="Calibri"/>
                          <a:sym typeface="Calibri"/>
                          <a:hlinkClick r:id="rId5"/>
                        </a:rPr>
                        <a:t>ESEA Regional Contacts</a:t>
                      </a:r>
                      <a:r>
                        <a:rPr lang="en" sz="1100" u="none" strike="noStrike" cap="none">
                          <a:solidFill>
                            <a:schemeClr val="dk1"/>
                          </a:solidFill>
                          <a:latin typeface="Calibri"/>
                          <a:ea typeface="Calibri"/>
                          <a:cs typeface="Calibri"/>
                          <a:sym typeface="Calibri"/>
                        </a:rPr>
                        <a:t> (assigned by district)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 </a:t>
                      </a:r>
                      <a:r>
                        <a:rPr lang="en" sz="1100" u="sng" strike="noStrike" cap="none">
                          <a:solidFill>
                            <a:schemeClr val="hlink"/>
                          </a:solidFill>
                          <a:latin typeface="Calibri"/>
                          <a:ea typeface="Calibri"/>
                          <a:cs typeface="Calibri"/>
                          <a:sym typeface="Calibri"/>
                          <a:hlinkClick r:id="rId6"/>
                        </a:rPr>
                        <a:t>Laura Meushaw</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9"/>
                        </a:rPr>
                        <a:t>Evita Byrd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 </a:t>
                      </a:r>
                      <a:r>
                        <a:rPr lang="en" sz="1100" u="sng" strike="noStrike" cap="none">
                          <a:solidFill>
                            <a:schemeClr val="hlink"/>
                          </a:solidFill>
                          <a:latin typeface="Calibri"/>
                          <a:ea typeface="Calibri"/>
                          <a:cs typeface="Calibri"/>
                          <a:sym typeface="Calibri"/>
                          <a:hlinkClick r:id="rId8"/>
                        </a:rPr>
                        <a:t>Niko Kaloudis</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0"/>
                        </a:rPr>
                        <a:t>Karen Bixler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III: </a:t>
                      </a:r>
                      <a:r>
                        <a:rPr lang="en" sz="1100" u="sng" strike="noStrike" cap="none">
                          <a:solidFill>
                            <a:schemeClr val="hlink"/>
                          </a:solidFill>
                          <a:latin typeface="Calibri"/>
                          <a:ea typeface="Calibri"/>
                          <a:cs typeface="Calibri"/>
                          <a:sym typeface="Calibri"/>
                          <a:hlinkClick r:id="rId7"/>
                        </a:rPr>
                        <a:t>Kathryn Wisner</a:t>
                      </a:r>
                      <a:r>
                        <a:rPr lang="en" sz="1100" u="none" strike="noStrike" cap="none">
                          <a:solidFill>
                            <a:schemeClr val="dk1"/>
                          </a:solidFill>
                          <a:latin typeface="Calibri"/>
                          <a:ea typeface="Calibri"/>
                          <a:cs typeface="Calibri"/>
                          <a:sym typeface="Calibri"/>
                        </a:rPr>
                        <a:t>, </a:t>
                      </a:r>
                      <a:r>
                        <a:rPr lang="en" sz="1100" u="sng" strike="noStrike" cap="none">
                          <a:solidFill>
                            <a:schemeClr val="hlink"/>
                          </a:solidFill>
                          <a:latin typeface="Calibri"/>
                          <a:ea typeface="Calibri"/>
                          <a:cs typeface="Calibri"/>
                          <a:sym typeface="Calibri"/>
                          <a:hlinkClick r:id="rId11"/>
                        </a:rPr>
                        <a:t>Rachel Temple</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IV: </a:t>
                      </a:r>
                      <a:r>
                        <a:rPr lang="en" sz="1100" u="sng" strike="noStrike" cap="none">
                          <a:solidFill>
                            <a:schemeClr val="hlink"/>
                          </a:solidFill>
                          <a:latin typeface="Calibri"/>
                          <a:ea typeface="Calibri"/>
                          <a:cs typeface="Calibri"/>
                          <a:sym typeface="Calibri"/>
                          <a:hlinkClick r:id="rId12"/>
                        </a:rPr>
                        <a:t>Tammy Giessinger</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Title V: TBD</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none" strike="noStrike" cap="none">
                          <a:solidFill>
                            <a:schemeClr val="dk1"/>
                          </a:solidFill>
                          <a:latin typeface="Calibri"/>
                          <a:ea typeface="Calibri"/>
                          <a:cs typeface="Calibri"/>
                          <a:sym typeface="Calibri"/>
                        </a:rPr>
                        <a:t>ESEA and ESSER: </a:t>
                      </a:r>
                      <a:r>
                        <a:rPr lang="en" sz="1100" u="sng" strike="noStrike" cap="none">
                          <a:solidFill>
                            <a:schemeClr val="hlink"/>
                          </a:solidFill>
                          <a:latin typeface="Calibri"/>
                          <a:ea typeface="Calibri"/>
                          <a:cs typeface="Calibri"/>
                          <a:sym typeface="Calibri"/>
                          <a:hlinkClick r:id="rId13"/>
                        </a:rPr>
                        <a:t>Shannon Wilson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Program Monitoring Specialists</a:t>
                      </a:r>
                      <a:endParaRPr sz="1100" b="1" u="sng" strike="noStrike" cap="none">
                        <a:solidFill>
                          <a:schemeClr val="dk1"/>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4"/>
                        </a:rPr>
                        <a:t>Kristin Crumley</a:t>
                      </a:r>
                      <a:r>
                        <a:rPr lang="en" sz="1100" u="sng" strike="noStrike" cap="none">
                          <a:solidFill>
                            <a:schemeClr val="hlink"/>
                          </a:solidFill>
                          <a:latin typeface="Calibri"/>
                          <a:ea typeface="Calibri"/>
                          <a:cs typeface="Calibri"/>
                          <a:sym typeface="Calibri"/>
                        </a:rPr>
                        <a:t>  </a:t>
                      </a:r>
                      <a:endParaRPr sz="1100" u="sng" strike="noStrike" cap="none">
                        <a:solidFill>
                          <a:schemeClr val="hlink"/>
                        </a:solidFill>
                        <a:latin typeface="Calibri"/>
                        <a:ea typeface="Calibri"/>
                        <a:cs typeface="Calibri"/>
                        <a:sym typeface="Calibri"/>
                      </a:endParaRPr>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5"/>
                        </a:rPr>
                        <a:t>Jonathan Schelke</a:t>
                      </a:r>
                      <a:endParaRPr sz="1100" u="none" strike="noStrike" cap="none"/>
                    </a:p>
                    <a:p>
                      <a:pPr marL="2540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6"/>
                        </a:rPr>
                        <a:t>Kim Boylan</a:t>
                      </a:r>
                      <a:r>
                        <a:rPr lang="en" sz="1100" u="none" strike="noStrike" cap="none">
                          <a:solidFill>
                            <a:schemeClr val="dk1"/>
                          </a:solidFill>
                          <a:latin typeface="Calibri"/>
                          <a:ea typeface="Calibri"/>
                          <a:cs typeface="Calibri"/>
                          <a:sym typeface="Calibri"/>
                        </a:rPr>
                        <a: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 and ESSER Data and Reporting Specialists</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7"/>
                        </a:rPr>
                        <a:t>Tina Negley</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8"/>
                        </a:rPr>
                        <a:t>Alan Shimmin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19"/>
                        </a:rPr>
                        <a:t>Mary Shen</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0"/>
                        </a:rPr>
                        <a:t>Mackenzie Owens</a:t>
                      </a:r>
                      <a:endParaRPr sz="11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1"/>
                        </a:rPr>
                        <a:t>Kate Bartlett</a:t>
                      </a:r>
                      <a:r>
                        <a:rPr lang="en" sz="1100" u="none" strike="noStrike" cap="none">
                          <a:solidFill>
                            <a:schemeClr val="dk1"/>
                          </a:solidFill>
                          <a:latin typeface="Calibri"/>
                          <a:ea typeface="Calibri"/>
                          <a:cs typeface="Calibri"/>
                          <a:sym typeface="Calibri"/>
                        </a:rPr>
                        <a:t>, Executive Director of School District Operations Unit</a:t>
                      </a: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Fiscal Specialists</a:t>
                      </a:r>
                      <a:endParaRPr sz="11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100" u="sng" strike="noStrike" cap="none">
                          <a:solidFill>
                            <a:schemeClr val="hlink"/>
                          </a:solidFill>
                          <a:latin typeface="Calibri"/>
                          <a:ea typeface="Calibri"/>
                          <a:cs typeface="Calibri"/>
                          <a:sym typeface="Calibri"/>
                          <a:hlinkClick r:id="rId22"/>
                        </a:rPr>
                        <a:t>Jennifer Austin</a:t>
                      </a:r>
                      <a:r>
                        <a:rPr lang="en" sz="1100" u="none" strike="noStrike" cap="none">
                          <a:solidFill>
                            <a:schemeClr val="dk1"/>
                          </a:solidFill>
                          <a:latin typeface="Calibri"/>
                          <a:ea typeface="Calibri"/>
                          <a:cs typeface="Calibri"/>
                          <a:sym typeface="Calibri"/>
                        </a:rPr>
                        <a:t>, Director of Grants Fiscal Management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ESEA</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3"/>
                        </a:rPr>
                        <a:t>Robert Hawkins</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 </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Fiscal Specialist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4"/>
                        </a:rPr>
                        <a:t>Steven Kaleda</a:t>
                      </a:r>
                      <a:r>
                        <a:rPr lang="en" sz="1100" u="none" strike="noStrike" cap="none">
                          <a:solidFill>
                            <a:schemeClr val="dk1"/>
                          </a:solidFill>
                          <a:latin typeface="Calibri"/>
                          <a:ea typeface="Calibri"/>
                          <a:cs typeface="Calibri"/>
                          <a:sym typeface="Calibri"/>
                        </a:rPr>
                        <a:t> Grants Fiscal Analyst</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Calibri"/>
                        <a:buChar char="●"/>
                      </a:pPr>
                      <a:r>
                        <a:rPr lang="en" sz="1100" b="1" u="sng" strike="noStrike" cap="none">
                          <a:solidFill>
                            <a:schemeClr val="dk1"/>
                          </a:solidFill>
                          <a:latin typeface="Calibri"/>
                          <a:ea typeface="Calibri"/>
                          <a:cs typeface="Calibri"/>
                          <a:sym typeface="Calibri"/>
                        </a:rPr>
                        <a:t>ESSER Monitoring</a:t>
                      </a:r>
                      <a:endParaRPr sz="1100" b="1" u="sng"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5"/>
                        </a:rPr>
                        <a:t>Bill Parsley</a:t>
                      </a:r>
                      <a:r>
                        <a:rPr lang="en" sz="1100" u="none" strike="noStrike" cap="none">
                          <a:solidFill>
                            <a:schemeClr val="dk1"/>
                          </a:solidFill>
                          <a:latin typeface="Calibri"/>
                          <a:ea typeface="Calibri"/>
                          <a:cs typeface="Calibri"/>
                          <a:sym typeface="Calibri"/>
                        </a:rPr>
                        <a:t>, ESSER Fiscal Monitoring Supervisor </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6"/>
                        </a:rPr>
                        <a:t>Hilery Morris</a:t>
                      </a:r>
                      <a:r>
                        <a:rPr lang="en" sz="1100" u="none" strike="noStrike" cap="none">
                          <a:solidFill>
                            <a:schemeClr val="dk1"/>
                          </a:solidFill>
                          <a:latin typeface="Calibri"/>
                          <a:ea typeface="Calibri"/>
                          <a:cs typeface="Calibri"/>
                          <a:sym typeface="Calibri"/>
                        </a:rPr>
                        <a:t>, ESSER Fiscal Monitoring </a:t>
                      </a:r>
                      <a:endParaRPr sz="11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1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100" b="1" u="sng" strike="noStrike" cap="none">
                          <a:solidFill>
                            <a:schemeClr val="dk1"/>
                          </a:solidFill>
                          <a:latin typeface="Calibri"/>
                          <a:ea typeface="Calibri"/>
                          <a:cs typeface="Calibri"/>
                          <a:sym typeface="Calibri"/>
                        </a:rPr>
                        <a:t>Application Systems Specialists</a:t>
                      </a:r>
                      <a:endParaRPr sz="11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100" u="sng" strike="noStrike" cap="none">
                          <a:solidFill>
                            <a:schemeClr val="hlink"/>
                          </a:solidFill>
                          <a:latin typeface="Calibri"/>
                          <a:ea typeface="Calibri"/>
                          <a:cs typeface="Calibri"/>
                          <a:sym typeface="Calibri"/>
                          <a:hlinkClick r:id="rId27"/>
                        </a:rPr>
                        <a:t>DeLilah Collins</a:t>
                      </a:r>
                      <a:r>
                        <a:rPr lang="en" sz="1100" u="none" strike="noStrike" cap="none">
                          <a:solidFill>
                            <a:schemeClr val="dk1"/>
                          </a:solidFill>
                          <a:latin typeface="Calibri"/>
                          <a:ea typeface="Calibri"/>
                          <a:cs typeface="Calibri"/>
                          <a:sym typeface="Calibri"/>
                        </a:rPr>
                        <a:t>, Director of Grants Program Administration</a:t>
                      </a:r>
                      <a:endParaRPr sz="1100" u="none" strike="noStrike" cap="none">
                        <a:solidFill>
                          <a:schemeClr val="dk1"/>
                        </a:solidFill>
                        <a:latin typeface="Calibri"/>
                        <a:ea typeface="Calibri"/>
                        <a:cs typeface="Calibri"/>
                        <a:sym typeface="Calibri"/>
                      </a:endParaRPr>
                    </a:p>
                    <a:p>
                      <a:pPr marL="76200" marR="0" lvl="0" indent="-76200" algn="l" rtl="0">
                        <a:lnSpc>
                          <a:spcPct val="90000"/>
                        </a:lnSpc>
                        <a:spcBef>
                          <a:spcPts val="500"/>
                        </a:spcBef>
                        <a:spcAft>
                          <a:spcPts val="0"/>
                        </a:spcAft>
                        <a:buClr>
                          <a:schemeClr val="dk1"/>
                        </a:buClr>
                        <a:buSzPts val="1100"/>
                        <a:buFont typeface="Arial"/>
                        <a:buChar char="●"/>
                      </a:pPr>
                      <a:r>
                        <a:rPr lang="en" sz="1100" b="1" u="sng" strike="noStrike" cap="none">
                          <a:solidFill>
                            <a:schemeClr val="dk1"/>
                          </a:solidFill>
                          <a:latin typeface="Calibri"/>
                          <a:ea typeface="Calibri"/>
                          <a:cs typeface="Calibri"/>
                          <a:sym typeface="Calibri"/>
                        </a:rPr>
                        <a:t>Online Applications Systems Technical Support</a:t>
                      </a:r>
                      <a:endParaRPr sz="1100" u="none" strike="noStrike" cap="none">
                        <a:solidFill>
                          <a:schemeClr val="dk1"/>
                        </a:solidFill>
                        <a:latin typeface="Calibri"/>
                        <a:ea typeface="Calibri"/>
                        <a:cs typeface="Calibri"/>
                        <a:sym typeface="Calibri"/>
                      </a:endParaRPr>
                    </a:p>
                    <a:p>
                      <a:pPr marL="266700" marR="0" lvl="1" indent="-82550" algn="l" rtl="0">
                        <a:lnSpc>
                          <a:spcPct val="90000"/>
                        </a:lnSpc>
                        <a:spcBef>
                          <a:spcPts val="200"/>
                        </a:spcBef>
                        <a:spcAft>
                          <a:spcPts val="0"/>
                        </a:spcAft>
                        <a:buClr>
                          <a:schemeClr val="dk1"/>
                        </a:buClr>
                        <a:buSzPts val="1100"/>
                        <a:buFont typeface="Calibri"/>
                        <a:buChar char="○"/>
                      </a:pPr>
                      <a:r>
                        <a:rPr lang="en" sz="1100" u="sng" strike="noStrike" cap="none">
                          <a:solidFill>
                            <a:schemeClr val="hlink"/>
                          </a:solidFill>
                          <a:latin typeface="Calibri"/>
                          <a:ea typeface="Calibri"/>
                          <a:cs typeface="Calibri"/>
                          <a:sym typeface="Calibri"/>
                          <a:hlinkClick r:id="rId28"/>
                        </a:rPr>
                        <a:t>Michelle Prael</a:t>
                      </a:r>
                      <a:endParaRPr sz="11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338"/>
        <p:cNvGrpSpPr/>
        <p:nvPr/>
      </p:nvGrpSpPr>
      <p:grpSpPr>
        <a:xfrm>
          <a:off x="0" y="0"/>
          <a:ext cx="0" cy="0"/>
          <a:chOff x="0" y="0"/>
          <a:chExt cx="0" cy="0"/>
        </a:xfrm>
      </p:grpSpPr>
      <p:sp>
        <p:nvSpPr>
          <p:cNvPr id="339" name="Google Shape;339;p58"/>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ESEA/ESSA Updates</a:t>
            </a:r>
            <a:endParaRPr/>
          </a:p>
        </p:txBody>
      </p:sp>
      <p:sp>
        <p:nvSpPr>
          <p:cNvPr id="340" name="Google Shape;340;p58"/>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Consolidated Application and U.S. Department of Education Monitoring of CDE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9"/>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21-22</a:t>
            </a:r>
            <a:r>
              <a:rPr lang="en" sz="2100"/>
              <a:t> Consolidated Application </a:t>
            </a:r>
            <a:r>
              <a:rPr lang="en"/>
              <a:t>PAR</a:t>
            </a:r>
            <a:endParaRPr sz="2100"/>
          </a:p>
        </p:txBody>
      </p:sp>
      <p:sp>
        <p:nvSpPr>
          <p:cNvPr id="346" name="Google Shape;346;p59"/>
          <p:cNvSpPr txBox="1">
            <a:spLocks noGrp="1"/>
          </p:cNvSpPr>
          <p:nvPr>
            <p:ph type="body" idx="1"/>
          </p:nvPr>
        </p:nvSpPr>
        <p:spPr>
          <a:xfrm>
            <a:off x="464100" y="1029800"/>
            <a:ext cx="7895100" cy="2902800"/>
          </a:xfrm>
          <a:prstGeom prst="rect">
            <a:avLst/>
          </a:prstGeom>
          <a:noFill/>
          <a:ln>
            <a:noFill/>
          </a:ln>
        </p:spPr>
        <p:txBody>
          <a:bodyPr spcFirstLastPara="1" wrap="square" lIns="0" tIns="0" rIns="0" bIns="34275" anchor="t" anchorCtr="0">
            <a:noAutofit/>
          </a:bodyPr>
          <a:lstStyle/>
          <a:p>
            <a:pPr marL="457200" lvl="0" indent="-336550" algn="l" rtl="0">
              <a:lnSpc>
                <a:spcPct val="90000"/>
              </a:lnSpc>
              <a:spcBef>
                <a:spcPts val="800"/>
              </a:spcBef>
              <a:spcAft>
                <a:spcPts val="0"/>
              </a:spcAft>
              <a:buSzPts val="1700"/>
              <a:buFont typeface="Arial"/>
              <a:buChar char="●"/>
            </a:pPr>
            <a:r>
              <a:rPr lang="en" sz="1700">
                <a:latin typeface="Arial"/>
                <a:ea typeface="Arial"/>
                <a:cs typeface="Arial"/>
                <a:sym typeface="Arial"/>
              </a:rPr>
              <a:t>2020-2021 Consolidated Application PAR requests must be submitted by </a:t>
            </a:r>
            <a:r>
              <a:rPr lang="en" sz="1700" b="1" u="sng">
                <a:solidFill>
                  <a:srgbClr val="FF0000"/>
                </a:solidFill>
                <a:latin typeface="Arial"/>
                <a:ea typeface="Arial"/>
                <a:cs typeface="Arial"/>
                <a:sym typeface="Arial"/>
              </a:rPr>
              <a:t>June 15, 2022</a:t>
            </a:r>
            <a:r>
              <a:rPr lang="en" sz="1700">
                <a:latin typeface="Arial"/>
                <a:ea typeface="Arial"/>
                <a:cs typeface="Arial"/>
                <a:sym typeface="Arial"/>
              </a:rPr>
              <a:t>.  </a:t>
            </a:r>
            <a:endParaRPr sz="1700">
              <a:latin typeface="Arial"/>
              <a:ea typeface="Arial"/>
              <a:cs typeface="Arial"/>
              <a:sym typeface="Arial"/>
            </a:endParaRPr>
          </a:p>
          <a:p>
            <a:pPr marL="914400" lvl="1" indent="-336550" algn="l" rtl="0">
              <a:lnSpc>
                <a:spcPct val="90000"/>
              </a:lnSpc>
              <a:spcBef>
                <a:spcPts val="0"/>
              </a:spcBef>
              <a:spcAft>
                <a:spcPts val="0"/>
              </a:spcAft>
              <a:buSzPts val="1700"/>
              <a:buFont typeface="Arial"/>
              <a:buChar char="○"/>
            </a:pPr>
            <a:r>
              <a:rPr lang="en" sz="1700">
                <a:latin typeface="Arial"/>
                <a:ea typeface="Arial"/>
                <a:cs typeface="Arial"/>
                <a:sym typeface="Arial"/>
              </a:rPr>
              <a:t>Any outstanding comments from previously submitted PAR requests must also be addressed by June 15, 2022.</a:t>
            </a:r>
            <a:endParaRPr sz="1700">
              <a:latin typeface="Arial"/>
              <a:ea typeface="Arial"/>
              <a:cs typeface="Arial"/>
              <a:sym typeface="Arial"/>
            </a:endParaRPr>
          </a:p>
          <a:p>
            <a:pPr marL="457200" lvl="0" indent="0" algn="l" rtl="0">
              <a:lnSpc>
                <a:spcPct val="90000"/>
              </a:lnSpc>
              <a:spcBef>
                <a:spcPts val="800"/>
              </a:spcBef>
              <a:spcAft>
                <a:spcPts val="0"/>
              </a:spcAft>
              <a:buNone/>
            </a:pPr>
            <a:endParaRPr sz="1700">
              <a:latin typeface="Arial"/>
              <a:ea typeface="Arial"/>
              <a:cs typeface="Arial"/>
              <a:sym typeface="Arial"/>
            </a:endParaRPr>
          </a:p>
          <a:p>
            <a:pPr marL="457200" lvl="0" indent="0" algn="l" rtl="0">
              <a:lnSpc>
                <a:spcPct val="90000"/>
              </a:lnSpc>
              <a:spcBef>
                <a:spcPts val="800"/>
              </a:spcBef>
              <a:spcAft>
                <a:spcPts val="0"/>
              </a:spcAft>
              <a:buNone/>
            </a:pPr>
            <a:endParaRPr sz="1700">
              <a:latin typeface="Arial"/>
              <a:ea typeface="Arial"/>
              <a:cs typeface="Arial"/>
              <a:sym typeface="Arial"/>
            </a:endParaRPr>
          </a:p>
          <a:p>
            <a:pPr marL="457200" lvl="0" indent="0" algn="l" rtl="0">
              <a:lnSpc>
                <a:spcPct val="90000"/>
              </a:lnSpc>
              <a:spcBef>
                <a:spcPts val="800"/>
              </a:spcBef>
              <a:spcAft>
                <a:spcPts val="0"/>
              </a:spcAft>
              <a:buNone/>
            </a:pPr>
            <a:endParaRPr sz="1700">
              <a:latin typeface="Arial"/>
              <a:ea typeface="Arial"/>
              <a:cs typeface="Arial"/>
              <a:sym typeface="Arial"/>
            </a:endParaRPr>
          </a:p>
          <a:p>
            <a:pPr marL="457200" lvl="0" indent="0" algn="l" rtl="0">
              <a:lnSpc>
                <a:spcPct val="90000"/>
              </a:lnSpc>
              <a:spcBef>
                <a:spcPts val="800"/>
              </a:spcBef>
              <a:spcAft>
                <a:spcPts val="0"/>
              </a:spcAft>
              <a:buNone/>
            </a:pPr>
            <a:endParaRPr sz="1700">
              <a:latin typeface="Arial"/>
              <a:ea typeface="Arial"/>
              <a:cs typeface="Arial"/>
              <a:sym typeface="Arial"/>
            </a:endParaRPr>
          </a:p>
          <a:p>
            <a:pPr marL="457200" lvl="0" indent="-336550" algn="l" rtl="0">
              <a:lnSpc>
                <a:spcPct val="90000"/>
              </a:lnSpc>
              <a:spcBef>
                <a:spcPts val="800"/>
              </a:spcBef>
              <a:spcAft>
                <a:spcPts val="0"/>
              </a:spcAft>
              <a:buSzPts val="1700"/>
              <a:buFont typeface="Arial"/>
              <a:buChar char="●"/>
            </a:pPr>
            <a:r>
              <a:rPr lang="en" sz="1700">
                <a:latin typeface="Arial"/>
                <a:ea typeface="Arial"/>
                <a:cs typeface="Arial"/>
                <a:sym typeface="Arial"/>
              </a:rPr>
              <a:t>If you want to draw down funds prior to the end of the fiscal year, CDE must receive your </a:t>
            </a:r>
            <a:r>
              <a:rPr lang="en" sz="1700" u="sng">
                <a:solidFill>
                  <a:schemeClr val="hlink"/>
                </a:solidFill>
                <a:latin typeface="Arial"/>
                <a:ea typeface="Arial"/>
                <a:cs typeface="Arial"/>
                <a:sym typeface="Arial"/>
                <a:hlinkClick r:id="rId3"/>
              </a:rPr>
              <a:t>Request for Funds (RFF)</a:t>
            </a:r>
            <a:r>
              <a:rPr lang="en" sz="1700">
                <a:latin typeface="Arial"/>
                <a:ea typeface="Arial"/>
                <a:cs typeface="Arial"/>
                <a:sym typeface="Arial"/>
              </a:rPr>
              <a:t> by June 1. </a:t>
            </a:r>
            <a:endParaRPr sz="1700">
              <a:latin typeface="Arial"/>
              <a:ea typeface="Arial"/>
              <a:cs typeface="Arial"/>
              <a:sym typeface="Arial"/>
            </a:endParaRPr>
          </a:p>
        </p:txBody>
      </p:sp>
      <p:sp>
        <p:nvSpPr>
          <p:cNvPr id="347" name="Google Shape;347;p59"/>
          <p:cNvSpPr txBox="1">
            <a:spLocks noGrp="1"/>
          </p:cNvSpPr>
          <p:nvPr>
            <p:ph type="sldNum" idx="12"/>
          </p:nvPr>
        </p:nvSpPr>
        <p:spPr>
          <a:xfrm>
            <a:off x="187241" y="3575447"/>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5</a:t>
            </a:fld>
            <a:endParaRPr/>
          </a:p>
        </p:txBody>
      </p:sp>
      <p:sp>
        <p:nvSpPr>
          <p:cNvPr id="348" name="Google Shape;348;p59"/>
          <p:cNvSpPr/>
          <p:nvPr/>
        </p:nvSpPr>
        <p:spPr>
          <a:xfrm>
            <a:off x="2272500" y="2109300"/>
            <a:ext cx="4599000" cy="924900"/>
          </a:xfrm>
          <a:prstGeom prst="roundRect">
            <a:avLst>
              <a:gd name="adj" fmla="val 16667"/>
            </a:avLst>
          </a:prstGeom>
          <a:solidFill>
            <a:srgbClr val="F9CB9C"/>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0000"/>
                </a:solidFill>
              </a:rPr>
              <a:t>Reminder: Draw down funds before they expire!!!</a:t>
            </a:r>
            <a:endParaRPr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0"/>
          <p:cNvSpPr txBox="1">
            <a:spLocks noGrp="1"/>
          </p:cNvSpPr>
          <p:nvPr>
            <p:ph type="title"/>
          </p:nvPr>
        </p:nvSpPr>
        <p:spPr>
          <a:xfrm>
            <a:off x="249499" y="115400"/>
            <a:ext cx="5153100" cy="505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100"/>
              <a:t>22-23 Consolidated Application Updates</a:t>
            </a:r>
            <a:endParaRPr sz="2100"/>
          </a:p>
        </p:txBody>
      </p:sp>
      <p:sp>
        <p:nvSpPr>
          <p:cNvPr id="354" name="Google Shape;354;p60"/>
          <p:cNvSpPr txBox="1">
            <a:spLocks noGrp="1"/>
          </p:cNvSpPr>
          <p:nvPr>
            <p:ph type="body" idx="1"/>
          </p:nvPr>
        </p:nvSpPr>
        <p:spPr>
          <a:xfrm>
            <a:off x="464100" y="1029800"/>
            <a:ext cx="8119800" cy="3759300"/>
          </a:xfrm>
          <a:prstGeom prst="rect">
            <a:avLst/>
          </a:prstGeom>
          <a:noFill/>
          <a:ln>
            <a:noFill/>
          </a:ln>
        </p:spPr>
        <p:txBody>
          <a:bodyPr spcFirstLastPara="1" wrap="square" lIns="0" tIns="0" rIns="0" bIns="34275" anchor="t" anchorCtr="0">
            <a:noAutofit/>
          </a:bodyPr>
          <a:lstStyle/>
          <a:p>
            <a:pPr marL="457200" lvl="0" indent="-336550" algn="l" rtl="0">
              <a:lnSpc>
                <a:spcPct val="90000"/>
              </a:lnSpc>
              <a:spcBef>
                <a:spcPts val="800"/>
              </a:spcBef>
              <a:spcAft>
                <a:spcPts val="0"/>
              </a:spcAft>
              <a:buSzPts val="1700"/>
              <a:buFont typeface="Arial"/>
              <a:buChar char="●"/>
            </a:pPr>
            <a:r>
              <a:rPr lang="en"/>
              <a:t>Now open and accepting applications! </a:t>
            </a:r>
            <a:endParaRPr/>
          </a:p>
          <a:p>
            <a:pPr marL="914400" lvl="1" indent="-323850" algn="l" rtl="0">
              <a:lnSpc>
                <a:spcPct val="90000"/>
              </a:lnSpc>
              <a:spcBef>
                <a:spcPts val="0"/>
              </a:spcBef>
              <a:spcAft>
                <a:spcPts val="0"/>
              </a:spcAft>
              <a:buSzPts val="1500"/>
              <a:buChar char="○"/>
            </a:pPr>
            <a:r>
              <a:rPr lang="en" u="sng">
                <a:solidFill>
                  <a:schemeClr val="hlink"/>
                </a:solidFill>
                <a:hlinkClick r:id="rId3"/>
              </a:rPr>
              <a:t>Online application</a:t>
            </a:r>
            <a:r>
              <a:rPr lang="en"/>
              <a:t> </a:t>
            </a:r>
            <a:endParaRPr/>
          </a:p>
          <a:p>
            <a:pPr marL="914400" lvl="1" indent="-323850" algn="l" rtl="0">
              <a:lnSpc>
                <a:spcPct val="90000"/>
              </a:lnSpc>
              <a:spcBef>
                <a:spcPts val="0"/>
              </a:spcBef>
              <a:spcAft>
                <a:spcPts val="0"/>
              </a:spcAft>
              <a:buSzPts val="1500"/>
              <a:buChar char="○"/>
            </a:pPr>
            <a:r>
              <a:rPr lang="en"/>
              <a:t>Requires a login username and password through the </a:t>
            </a:r>
            <a:r>
              <a:rPr lang="en" u="sng">
                <a:solidFill>
                  <a:schemeClr val="hlink"/>
                </a:solidFill>
                <a:hlinkClick r:id="rId4"/>
              </a:rPr>
              <a:t>CDE Identity Management System</a:t>
            </a:r>
            <a:r>
              <a:rPr lang="en"/>
              <a:t>; work with your Local Access Manager (LAM)</a:t>
            </a:r>
            <a:endParaRPr/>
          </a:p>
          <a:p>
            <a:pPr marL="457200" lvl="0" indent="0" algn="l" rtl="0">
              <a:lnSpc>
                <a:spcPct val="90000"/>
              </a:lnSpc>
              <a:spcBef>
                <a:spcPts val="800"/>
              </a:spcBef>
              <a:spcAft>
                <a:spcPts val="0"/>
              </a:spcAft>
              <a:buNone/>
            </a:pPr>
            <a:endParaRPr/>
          </a:p>
          <a:p>
            <a:pPr marL="457200" lvl="0" indent="-336550" algn="l" rtl="0">
              <a:lnSpc>
                <a:spcPct val="90000"/>
              </a:lnSpc>
              <a:spcBef>
                <a:spcPts val="800"/>
              </a:spcBef>
              <a:spcAft>
                <a:spcPts val="0"/>
              </a:spcAft>
              <a:buSzPts val="1700"/>
              <a:buFont typeface="Arial"/>
              <a:buChar char="●"/>
            </a:pPr>
            <a:r>
              <a:rPr lang="en" sz="1700" u="sng">
                <a:solidFill>
                  <a:schemeClr val="hlink"/>
                </a:solidFill>
                <a:latin typeface="Arial"/>
                <a:ea typeface="Arial"/>
                <a:cs typeface="Arial"/>
                <a:sym typeface="Arial"/>
                <a:hlinkClick r:id="rId5"/>
              </a:rPr>
              <a:t>Non-Public Consultation form</a:t>
            </a:r>
            <a:r>
              <a:rPr lang="en" sz="1700">
                <a:latin typeface="Arial"/>
                <a:ea typeface="Arial"/>
                <a:cs typeface="Arial"/>
                <a:sym typeface="Arial"/>
              </a:rPr>
              <a:t> and the </a:t>
            </a:r>
            <a:r>
              <a:rPr lang="en" sz="1700" u="sng">
                <a:solidFill>
                  <a:schemeClr val="hlink"/>
                </a:solidFill>
                <a:latin typeface="Arial"/>
                <a:ea typeface="Arial"/>
                <a:cs typeface="Arial"/>
                <a:sym typeface="Arial"/>
                <a:hlinkClick r:id="rId6"/>
              </a:rPr>
              <a:t>School Improvement Retention of Funds form</a:t>
            </a:r>
            <a:r>
              <a:rPr lang="en" sz="1700">
                <a:latin typeface="Arial"/>
                <a:ea typeface="Arial"/>
                <a:cs typeface="Arial"/>
                <a:sym typeface="Arial"/>
              </a:rPr>
              <a:t> are both available on the website and are due on May 31st.</a:t>
            </a:r>
            <a:endParaRPr sz="1700">
              <a:latin typeface="Arial"/>
              <a:ea typeface="Arial"/>
              <a:cs typeface="Arial"/>
              <a:sym typeface="Arial"/>
            </a:endParaRPr>
          </a:p>
          <a:p>
            <a:pPr marL="914400" lvl="1" indent="-336550" algn="l" rtl="0">
              <a:lnSpc>
                <a:spcPct val="90000"/>
              </a:lnSpc>
              <a:spcBef>
                <a:spcPts val="0"/>
              </a:spcBef>
              <a:spcAft>
                <a:spcPts val="0"/>
              </a:spcAft>
              <a:buSzPts val="1700"/>
              <a:buFont typeface="Arial"/>
              <a:buChar char="○"/>
            </a:pPr>
            <a:r>
              <a:rPr lang="en" sz="1700">
                <a:latin typeface="Arial"/>
                <a:ea typeface="Arial"/>
                <a:cs typeface="Arial"/>
                <a:sym typeface="Arial"/>
              </a:rPr>
              <a:t>These will need to be uploaded in the application.</a:t>
            </a:r>
            <a:endParaRPr sz="1700">
              <a:latin typeface="Arial"/>
              <a:ea typeface="Arial"/>
              <a:cs typeface="Arial"/>
              <a:sym typeface="Arial"/>
            </a:endParaRPr>
          </a:p>
          <a:p>
            <a:pPr marL="0" lvl="0" indent="0" algn="l" rtl="0">
              <a:lnSpc>
                <a:spcPct val="90000"/>
              </a:lnSpc>
              <a:spcBef>
                <a:spcPts val="800"/>
              </a:spcBef>
              <a:spcAft>
                <a:spcPts val="0"/>
              </a:spcAft>
              <a:buNone/>
            </a:pPr>
            <a:endParaRPr sz="1700">
              <a:latin typeface="Arial"/>
              <a:ea typeface="Arial"/>
              <a:cs typeface="Arial"/>
              <a:sym typeface="Arial"/>
            </a:endParaRPr>
          </a:p>
          <a:p>
            <a:pPr marL="457200" lvl="0" indent="-336550" algn="l" rtl="0">
              <a:lnSpc>
                <a:spcPct val="90000"/>
              </a:lnSpc>
              <a:spcBef>
                <a:spcPts val="800"/>
              </a:spcBef>
              <a:spcAft>
                <a:spcPts val="0"/>
              </a:spcAft>
              <a:buSzPts val="1700"/>
              <a:buFont typeface="Arial"/>
              <a:buChar char="●"/>
            </a:pPr>
            <a:r>
              <a:rPr lang="en" sz="1700">
                <a:latin typeface="Arial"/>
                <a:ea typeface="Arial"/>
                <a:cs typeface="Arial"/>
                <a:sym typeface="Arial"/>
              </a:rPr>
              <a:t>Applications are due </a:t>
            </a:r>
            <a:r>
              <a:rPr lang="en" sz="1700" b="1" u="sng">
                <a:latin typeface="Arial"/>
                <a:ea typeface="Arial"/>
                <a:cs typeface="Arial"/>
                <a:sym typeface="Arial"/>
              </a:rPr>
              <a:t>June 30, 2022! </a:t>
            </a:r>
            <a:endParaRPr sz="1700" b="1" u="sng">
              <a:latin typeface="Arial"/>
              <a:ea typeface="Arial"/>
              <a:cs typeface="Arial"/>
              <a:sym typeface="Arial"/>
            </a:endParaRPr>
          </a:p>
          <a:p>
            <a:pPr marL="457200" lvl="0" indent="0" algn="l" rtl="0">
              <a:lnSpc>
                <a:spcPct val="90000"/>
              </a:lnSpc>
              <a:spcBef>
                <a:spcPts val="800"/>
              </a:spcBef>
              <a:spcAft>
                <a:spcPts val="0"/>
              </a:spcAft>
              <a:buNone/>
            </a:pPr>
            <a:endParaRPr sz="1700" b="1" u="sng">
              <a:latin typeface="Arial"/>
              <a:ea typeface="Arial"/>
              <a:cs typeface="Arial"/>
              <a:sym typeface="Arial"/>
            </a:endParaRPr>
          </a:p>
          <a:p>
            <a:pPr marL="457200" lvl="0" indent="-336550" algn="l" rtl="0">
              <a:lnSpc>
                <a:spcPct val="90000"/>
              </a:lnSpc>
              <a:spcBef>
                <a:spcPts val="800"/>
              </a:spcBef>
              <a:spcAft>
                <a:spcPts val="0"/>
              </a:spcAft>
              <a:buSzPts val="1700"/>
              <a:buChar char="●"/>
            </a:pPr>
            <a:r>
              <a:rPr lang="en" sz="1700">
                <a:latin typeface="Arial"/>
                <a:ea typeface="Arial"/>
                <a:cs typeface="Arial"/>
                <a:sym typeface="Arial"/>
              </a:rPr>
              <a:t>For questions or assistance, please contact your </a:t>
            </a:r>
            <a:r>
              <a:rPr lang="en" sz="1700" u="sng">
                <a:solidFill>
                  <a:schemeClr val="hlink"/>
                </a:solidFill>
                <a:latin typeface="Arial"/>
                <a:ea typeface="Arial"/>
                <a:cs typeface="Arial"/>
                <a:sym typeface="Arial"/>
                <a:hlinkClick r:id="rId7"/>
              </a:rPr>
              <a:t>ESEA Regional Contact</a:t>
            </a:r>
            <a:r>
              <a:rPr lang="en" sz="1700">
                <a:latin typeface="Arial"/>
                <a:ea typeface="Arial"/>
                <a:cs typeface="Arial"/>
                <a:sym typeface="Arial"/>
              </a:rPr>
              <a:t>. </a:t>
            </a:r>
            <a:endParaRPr sz="1700">
              <a:latin typeface="Arial"/>
              <a:ea typeface="Arial"/>
              <a:cs typeface="Arial"/>
              <a:sym typeface="Arial"/>
            </a:endParaRPr>
          </a:p>
        </p:txBody>
      </p:sp>
      <p:sp>
        <p:nvSpPr>
          <p:cNvPr id="355" name="Google Shape;355;p60"/>
          <p:cNvSpPr txBox="1">
            <a:spLocks noGrp="1"/>
          </p:cNvSpPr>
          <p:nvPr>
            <p:ph type="sldNum" idx="12"/>
          </p:nvPr>
        </p:nvSpPr>
        <p:spPr>
          <a:xfrm>
            <a:off x="187241" y="3575447"/>
            <a:ext cx="1543200" cy="20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Reminders ~ in Preparation for the Consolidated Application Submission!</a:t>
            </a:r>
            <a:endParaRPr/>
          </a:p>
        </p:txBody>
      </p:sp>
      <p:sp>
        <p:nvSpPr>
          <p:cNvPr id="361" name="Google Shape;361;p61"/>
          <p:cNvSpPr txBox="1">
            <a:spLocks noGrp="1"/>
          </p:cNvSpPr>
          <p:nvPr>
            <p:ph type="body" idx="1"/>
          </p:nvPr>
        </p:nvSpPr>
        <p:spPr>
          <a:xfrm>
            <a:off x="628650" y="1165860"/>
            <a:ext cx="7886700" cy="3263400"/>
          </a:xfrm>
          <a:prstGeom prst="rect">
            <a:avLst/>
          </a:prstGeom>
          <a:solidFill>
            <a:schemeClr val="lt1"/>
          </a:solidFill>
        </p:spPr>
        <p:txBody>
          <a:bodyPr spcFirstLastPara="1" wrap="square" lIns="0" tIns="0" rIns="0" bIns="0" anchor="t" anchorCtr="0">
            <a:normAutofit lnSpcReduction="10000"/>
          </a:bodyPr>
          <a:lstStyle/>
          <a:p>
            <a:pPr marL="457200" lvl="0" indent="-336550" algn="l" rtl="0">
              <a:spcBef>
                <a:spcPts val="800"/>
              </a:spcBef>
              <a:spcAft>
                <a:spcPts val="0"/>
              </a:spcAft>
              <a:buSzPts val="1700"/>
              <a:buFont typeface="Calibri"/>
              <a:buChar char="•"/>
            </a:pPr>
            <a:r>
              <a:rPr lang="en" sz="1700">
                <a:highlight>
                  <a:srgbClr val="F3F3F3"/>
                </a:highlight>
              </a:rPr>
              <a:t>Coordinate with early childhood centers to plan transition of preschool students to Title I, Part A schools.</a:t>
            </a:r>
            <a:endParaRPr sz="1700">
              <a:highlight>
                <a:srgbClr val="F3F3F3"/>
              </a:highlight>
            </a:endParaRPr>
          </a:p>
          <a:p>
            <a:pPr marL="457200" lvl="0" indent="-336550" algn="l" rtl="0">
              <a:spcBef>
                <a:spcPts val="0"/>
              </a:spcBef>
              <a:spcAft>
                <a:spcPts val="0"/>
              </a:spcAft>
              <a:buSzPts val="1700"/>
              <a:buFont typeface="Calibri"/>
              <a:buChar char="•"/>
            </a:pPr>
            <a:r>
              <a:rPr lang="en" sz="1700">
                <a:highlight>
                  <a:srgbClr val="FFFFFF"/>
                </a:highlight>
              </a:rPr>
              <a:t>Declare participation in Community Eligibility Provision to School Nutrition, if applicable. CEP is an optional poverty measure used for serving Title I schools.</a:t>
            </a:r>
            <a:endParaRPr sz="1700">
              <a:highlight>
                <a:srgbClr val="FFFFFF"/>
              </a:highlight>
            </a:endParaRPr>
          </a:p>
          <a:p>
            <a:pPr marL="457200" lvl="0" indent="-336550" algn="l" rtl="0">
              <a:spcBef>
                <a:spcPts val="0"/>
              </a:spcBef>
              <a:spcAft>
                <a:spcPts val="0"/>
              </a:spcAft>
              <a:buSzPts val="1700"/>
              <a:buFont typeface="Calibri"/>
              <a:buChar char="•"/>
            </a:pPr>
            <a:r>
              <a:rPr lang="en" sz="1700">
                <a:highlight>
                  <a:srgbClr val="F3F3F3"/>
                </a:highlight>
              </a:rPr>
              <a:t>Evaluate English learner redesignation status including ELs with disabilities.</a:t>
            </a:r>
            <a:endParaRPr sz="1700">
              <a:highlight>
                <a:srgbClr val="F3F3F3"/>
              </a:highlight>
            </a:endParaRPr>
          </a:p>
          <a:p>
            <a:pPr marL="457200" lvl="0" indent="-336550" algn="l" rtl="0">
              <a:spcBef>
                <a:spcPts val="0"/>
              </a:spcBef>
              <a:spcAft>
                <a:spcPts val="0"/>
              </a:spcAft>
              <a:buSzPts val="1700"/>
              <a:buFont typeface="Calibri"/>
              <a:buChar char="•"/>
            </a:pPr>
            <a:r>
              <a:rPr lang="en" sz="1700">
                <a:highlight>
                  <a:srgbClr val="FFFFFF"/>
                </a:highlight>
              </a:rPr>
              <a:t>Have LEA budget discussions that include staff assignments to ensure compliance with Title I, Part A comparability and EDT requirements for the following school year.</a:t>
            </a:r>
            <a:endParaRPr sz="1700">
              <a:highlight>
                <a:srgbClr val="FFFFFF"/>
              </a:highlight>
            </a:endParaRPr>
          </a:p>
          <a:p>
            <a:pPr marL="914400" lvl="1" indent="-336550" algn="l" rtl="0">
              <a:spcBef>
                <a:spcPts val="0"/>
              </a:spcBef>
              <a:spcAft>
                <a:spcPts val="0"/>
              </a:spcAft>
              <a:buSzPts val="1700"/>
              <a:buChar char="•"/>
            </a:pPr>
            <a:r>
              <a:rPr lang="en" sz="1700">
                <a:highlight>
                  <a:srgbClr val="FFFFFF"/>
                </a:highlight>
              </a:rPr>
              <a:t>Ensure students of poverty and minority students have access to experienced, effective educators teaching in-field. </a:t>
            </a:r>
            <a:endParaRPr sz="1700">
              <a:highlight>
                <a:srgbClr val="FFFFFF"/>
              </a:highlight>
            </a:endParaRPr>
          </a:p>
          <a:p>
            <a:pPr marL="914400" lvl="1" indent="-336550" algn="l" rtl="0">
              <a:spcBef>
                <a:spcPts val="0"/>
              </a:spcBef>
              <a:spcAft>
                <a:spcPts val="0"/>
              </a:spcAft>
              <a:buSzPts val="1700"/>
              <a:buChar char="•"/>
            </a:pPr>
            <a:r>
              <a:rPr lang="en" sz="1700">
                <a:highlight>
                  <a:srgbClr val="FFFFFF"/>
                </a:highlight>
              </a:rPr>
              <a:t>Ensure comparable services in Title I v. non-Title I schools. </a:t>
            </a:r>
            <a:endParaRPr sz="1700">
              <a:highlight>
                <a:srgbClr val="FFFFFF"/>
              </a:highlight>
            </a:endParaRPr>
          </a:p>
          <a:p>
            <a:pPr marL="914400" lvl="1" indent="-336550" algn="l" rtl="0">
              <a:spcBef>
                <a:spcPts val="0"/>
              </a:spcBef>
              <a:spcAft>
                <a:spcPts val="0"/>
              </a:spcAft>
              <a:buSzPts val="1700"/>
              <a:buChar char="•"/>
            </a:pPr>
            <a:r>
              <a:rPr lang="en" sz="1700">
                <a:highlight>
                  <a:srgbClr val="FFFFFF"/>
                </a:highlight>
              </a:rPr>
              <a:t>Ensure decisions about state and local funds are neutral of school’s Title I status. </a:t>
            </a:r>
            <a:endParaRPr sz="1700">
              <a:highlight>
                <a:srgbClr val="FFFFFF"/>
              </a:highlight>
            </a:endParaRPr>
          </a:p>
          <a:p>
            <a:pPr marL="457200" lvl="0" indent="-336550" algn="l" rtl="0">
              <a:spcBef>
                <a:spcPts val="0"/>
              </a:spcBef>
              <a:spcAft>
                <a:spcPts val="0"/>
              </a:spcAft>
              <a:buSzPts val="1700"/>
              <a:buFont typeface="Calibri"/>
              <a:buChar char="•"/>
            </a:pPr>
            <a:r>
              <a:rPr lang="en" sz="1700">
                <a:highlight>
                  <a:srgbClr val="F3F3F3"/>
                </a:highlight>
              </a:rPr>
              <a:t>Plan and collaborate with local neglected or delinquent facilities to plan activities for Consolidated Application, if applicable.</a:t>
            </a:r>
            <a:endParaRPr sz="1700">
              <a:highlight>
                <a:srgbClr val="F3F3F3"/>
              </a:highlight>
            </a:endParaRPr>
          </a:p>
          <a:p>
            <a:pPr marL="457200" marR="0" lvl="0" indent="-336550" algn="l" rtl="0">
              <a:lnSpc>
                <a:spcPct val="90000"/>
              </a:lnSpc>
              <a:spcBef>
                <a:spcPts val="0"/>
              </a:spcBef>
              <a:spcAft>
                <a:spcPts val="0"/>
              </a:spcAft>
              <a:buSzPts val="1700"/>
              <a:buFont typeface="Calibri"/>
              <a:buChar char="•"/>
            </a:pPr>
            <a:r>
              <a:rPr lang="en" sz="1700">
                <a:highlight>
                  <a:srgbClr val="FFFFFF"/>
                </a:highlight>
              </a:rPr>
              <a:t>Attend Consolidated Application trainings.</a:t>
            </a:r>
            <a:endParaRPr sz="170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000"/>
              <a:t>Upcoming In-Person Consolidated Application Work Sessions </a:t>
            </a:r>
            <a:endParaRPr sz="2000"/>
          </a:p>
        </p:txBody>
      </p:sp>
      <p:sp>
        <p:nvSpPr>
          <p:cNvPr id="368" name="Google Shape;368;p62"/>
          <p:cNvSpPr txBox="1">
            <a:spLocks noGrp="1"/>
          </p:cNvSpPr>
          <p:nvPr>
            <p:ph type="body" idx="1"/>
          </p:nvPr>
        </p:nvSpPr>
        <p:spPr>
          <a:xfrm>
            <a:off x="628650" y="1097288"/>
            <a:ext cx="7886700" cy="39429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sz="1700"/>
              <a:t>CDE staff will be available to walk you through filling out the application and answer any questions you have.</a:t>
            </a:r>
            <a:endParaRPr sz="1700"/>
          </a:p>
          <a:p>
            <a:pPr marL="342900" lvl="0" indent="-304800" algn="l" rtl="0">
              <a:lnSpc>
                <a:spcPct val="90000"/>
              </a:lnSpc>
              <a:spcBef>
                <a:spcPts val="600"/>
              </a:spcBef>
              <a:spcAft>
                <a:spcPts val="0"/>
              </a:spcAft>
              <a:buSzPts val="2200"/>
              <a:buChar char="•"/>
            </a:pPr>
            <a:r>
              <a:rPr lang="en" sz="1700"/>
              <a:t>Metro Region: </a:t>
            </a:r>
            <a:r>
              <a:rPr lang="en" sz="1700">
                <a:solidFill>
                  <a:srgbClr val="0000FF"/>
                </a:solidFill>
              </a:rPr>
              <a:t>Friday, May 13 from 9:30-12:30</a:t>
            </a:r>
            <a:r>
              <a:rPr lang="en" sz="1700"/>
              <a:t> at Bemis Public Library in Littleton – </a:t>
            </a:r>
            <a:r>
              <a:rPr lang="en" sz="1700" u="sng">
                <a:solidFill>
                  <a:schemeClr val="hlink"/>
                </a:solidFill>
                <a:hlinkClick r:id="rId3"/>
              </a:rPr>
              <a:t>Register Here</a:t>
            </a:r>
            <a:endParaRPr sz="1700">
              <a:solidFill>
                <a:srgbClr val="FF0000"/>
              </a:solidFill>
            </a:endParaRPr>
          </a:p>
          <a:p>
            <a:pPr marL="342900" lvl="0" indent="-304800" algn="l" rtl="0">
              <a:lnSpc>
                <a:spcPct val="90000"/>
              </a:lnSpc>
              <a:spcBef>
                <a:spcPts val="800"/>
              </a:spcBef>
              <a:spcAft>
                <a:spcPts val="0"/>
              </a:spcAft>
              <a:buSzPts val="2200"/>
              <a:buChar char="•"/>
            </a:pPr>
            <a:r>
              <a:rPr lang="en" sz="1700"/>
              <a:t>North Central and Northeast: </a:t>
            </a:r>
            <a:r>
              <a:rPr lang="en" sz="1700">
                <a:solidFill>
                  <a:srgbClr val="0000FF"/>
                </a:solidFill>
              </a:rPr>
              <a:t>Thursday, May 19 from 12:30-3:30</a:t>
            </a:r>
            <a:r>
              <a:rPr lang="en" sz="1700"/>
              <a:t> at Greeley School District Family Center – </a:t>
            </a:r>
            <a:r>
              <a:rPr lang="en" sz="1700" u="sng">
                <a:solidFill>
                  <a:schemeClr val="hlink"/>
                </a:solidFill>
                <a:hlinkClick r:id="rId4"/>
              </a:rPr>
              <a:t>Register Here</a:t>
            </a:r>
            <a:endParaRPr sz="1700">
              <a:solidFill>
                <a:srgbClr val="FF0000"/>
              </a:solidFill>
            </a:endParaRPr>
          </a:p>
          <a:p>
            <a:pPr marL="342900" lvl="0" indent="-304800" algn="l" rtl="0">
              <a:lnSpc>
                <a:spcPct val="90000"/>
              </a:lnSpc>
              <a:spcBef>
                <a:spcPts val="800"/>
              </a:spcBef>
              <a:spcAft>
                <a:spcPts val="0"/>
              </a:spcAft>
              <a:buSzPts val="2200"/>
              <a:buChar char="•"/>
            </a:pPr>
            <a:r>
              <a:rPr lang="en" sz="1700"/>
              <a:t>Southwest: </a:t>
            </a:r>
            <a:r>
              <a:rPr lang="en" sz="1700">
                <a:solidFill>
                  <a:srgbClr val="0000FF"/>
                </a:solidFill>
              </a:rPr>
              <a:t>Thursday, May 19 from 8:30-11:30</a:t>
            </a:r>
            <a:r>
              <a:rPr lang="en" sz="1700"/>
              <a:t> at Durango School District Administration Building – </a:t>
            </a:r>
            <a:r>
              <a:rPr lang="en" sz="1700" u="sng">
                <a:solidFill>
                  <a:schemeClr val="hlink"/>
                </a:solidFill>
                <a:hlinkClick r:id="rId5"/>
              </a:rPr>
              <a:t>Register Here</a:t>
            </a:r>
            <a:endParaRPr sz="1700">
              <a:solidFill>
                <a:srgbClr val="FF0000"/>
              </a:solidFill>
            </a:endParaRPr>
          </a:p>
          <a:p>
            <a:pPr marL="342900" lvl="0" indent="-273050" algn="l" rtl="0">
              <a:lnSpc>
                <a:spcPct val="90000"/>
              </a:lnSpc>
              <a:spcBef>
                <a:spcPts val="800"/>
              </a:spcBef>
              <a:spcAft>
                <a:spcPts val="800"/>
              </a:spcAft>
              <a:buSzPts val="1700"/>
              <a:buChar char="•"/>
            </a:pPr>
            <a:r>
              <a:rPr lang="en" sz="1700"/>
              <a:t>Northwest and West Central: </a:t>
            </a:r>
            <a:r>
              <a:rPr lang="en" sz="1700">
                <a:solidFill>
                  <a:srgbClr val="0000FF"/>
                </a:solidFill>
              </a:rPr>
              <a:t>Wednesday, May 25 from 8:30-11:30 </a:t>
            </a:r>
            <a:r>
              <a:rPr lang="en" sz="1700"/>
              <a:t>at Basil T. Knight Center in Grand Junction – </a:t>
            </a:r>
            <a:r>
              <a:rPr lang="en" sz="1700" u="sng">
                <a:solidFill>
                  <a:schemeClr val="hlink"/>
                </a:solidFill>
                <a:hlinkClick r:id="rId6"/>
              </a:rPr>
              <a:t>Register Here</a:t>
            </a:r>
            <a:endParaRPr sz="1700">
              <a:solidFill>
                <a:srgbClr val="FF0000"/>
              </a:solidFill>
            </a:endParaRPr>
          </a:p>
        </p:txBody>
      </p:sp>
      <p:sp>
        <p:nvSpPr>
          <p:cNvPr id="369" name="Google Shape;369;p62"/>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3"/>
          <p:cNvSpPr txBox="1">
            <a:spLocks noGrp="1"/>
          </p:cNvSpPr>
          <p:nvPr>
            <p:ph type="body" idx="2"/>
          </p:nvPr>
        </p:nvSpPr>
        <p:spPr>
          <a:xfrm>
            <a:off x="4832400" y="1152475"/>
            <a:ext cx="3999900" cy="2567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b="1"/>
              <a:t>Date: Tuesday, May 31, 2022</a:t>
            </a:r>
            <a:endParaRPr b="1"/>
          </a:p>
          <a:p>
            <a:pPr marL="0" lvl="0" indent="0" algn="l" rtl="0">
              <a:spcBef>
                <a:spcPts val="800"/>
              </a:spcBef>
              <a:spcAft>
                <a:spcPts val="0"/>
              </a:spcAft>
              <a:buClr>
                <a:schemeClr val="dk1"/>
              </a:buClr>
              <a:buSzPts val="1100"/>
              <a:buFont typeface="Arial"/>
              <a:buNone/>
            </a:pPr>
            <a:r>
              <a:rPr lang="en" b="1"/>
              <a:t>Time: 10am-12pm</a:t>
            </a:r>
            <a:endParaRPr b="1"/>
          </a:p>
          <a:p>
            <a:pPr marL="0" lvl="0" indent="0" algn="l" rtl="0">
              <a:spcBef>
                <a:spcPts val="800"/>
              </a:spcBef>
              <a:spcAft>
                <a:spcPts val="0"/>
              </a:spcAft>
              <a:buClr>
                <a:schemeClr val="dk1"/>
              </a:buClr>
              <a:buSzPts val="1100"/>
              <a:buFont typeface="Arial"/>
              <a:buNone/>
            </a:pPr>
            <a:r>
              <a:rPr lang="en"/>
              <a:t>Register </a:t>
            </a:r>
            <a:r>
              <a:rPr lang="en" u="sng">
                <a:solidFill>
                  <a:schemeClr val="hlink"/>
                </a:solidFill>
                <a:hlinkClick r:id="rId3"/>
              </a:rPr>
              <a:t>HERE</a:t>
            </a:r>
            <a:endParaRPr u="sng"/>
          </a:p>
          <a:p>
            <a:pPr marL="0" lvl="0" indent="0" algn="l" rtl="0">
              <a:spcBef>
                <a:spcPts val="800"/>
              </a:spcBef>
              <a:spcAft>
                <a:spcPts val="0"/>
              </a:spcAft>
              <a:buNone/>
            </a:pPr>
            <a:r>
              <a:rPr lang="en" u="sng"/>
              <a:t>Agenda</a:t>
            </a:r>
            <a:endParaRPr/>
          </a:p>
          <a:p>
            <a:pPr marL="457200" lvl="0" indent="-317500" algn="l" rtl="0">
              <a:spcBef>
                <a:spcPts val="800"/>
              </a:spcBef>
              <a:spcAft>
                <a:spcPts val="0"/>
              </a:spcAft>
              <a:buSzPts val="1400"/>
              <a:buChar char="•"/>
            </a:pPr>
            <a:r>
              <a:rPr lang="en"/>
              <a:t>Small vs Med/Large Gaps</a:t>
            </a:r>
            <a:endParaRPr/>
          </a:p>
          <a:p>
            <a:pPr marL="457200" lvl="0" indent="-317500" algn="l" rtl="0">
              <a:spcBef>
                <a:spcPts val="800"/>
              </a:spcBef>
              <a:spcAft>
                <a:spcPts val="0"/>
              </a:spcAft>
              <a:buSzPts val="1400"/>
              <a:buChar char="•"/>
            </a:pPr>
            <a:r>
              <a:rPr lang="en"/>
              <a:t>Alternative Calculator Assurance</a:t>
            </a:r>
            <a:endParaRPr/>
          </a:p>
          <a:p>
            <a:pPr marL="457200" lvl="0" indent="-317500" algn="l" rtl="0">
              <a:spcBef>
                <a:spcPts val="800"/>
              </a:spcBef>
              <a:spcAft>
                <a:spcPts val="0"/>
              </a:spcAft>
              <a:buSzPts val="1400"/>
              <a:buChar char="•"/>
            </a:pPr>
            <a:r>
              <a:rPr lang="en"/>
              <a:t>Walkthrough of the EDT Plan Narrative Question</a:t>
            </a:r>
            <a:endParaRPr/>
          </a:p>
          <a:p>
            <a:pPr marL="457200" lvl="0" indent="-317500" algn="l" rtl="0">
              <a:spcBef>
                <a:spcPts val="800"/>
              </a:spcBef>
              <a:spcAft>
                <a:spcPts val="0"/>
              </a:spcAft>
              <a:buSzPts val="1400"/>
              <a:buChar char="•"/>
            </a:pPr>
            <a:r>
              <a:rPr lang="en"/>
              <a:t>EDT Monitoring Indicators</a:t>
            </a:r>
            <a:endParaRPr/>
          </a:p>
        </p:txBody>
      </p:sp>
      <p:sp>
        <p:nvSpPr>
          <p:cNvPr id="375" name="Google Shape;375;p6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376" name="Google Shape;376;p63"/>
          <p:cNvSpPr txBox="1">
            <a:spLocks noGrp="1"/>
          </p:cNvSpPr>
          <p:nvPr>
            <p:ph type="body" idx="1"/>
          </p:nvPr>
        </p:nvSpPr>
        <p:spPr>
          <a:xfrm>
            <a:off x="311700" y="1152475"/>
            <a:ext cx="3999900" cy="3393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b="1" u="sng"/>
              <a:t>Equitable Distribution of Teachers Series Training #4: Building an EDT Plan</a:t>
            </a:r>
            <a:endParaRPr b="1" u="sng"/>
          </a:p>
          <a:p>
            <a:pPr marL="0" lvl="0" indent="0" algn="l" rtl="0">
              <a:spcBef>
                <a:spcPts val="800"/>
              </a:spcBef>
              <a:spcAft>
                <a:spcPts val="0"/>
              </a:spcAft>
              <a:buNone/>
            </a:pPr>
            <a:r>
              <a:rPr lang="en"/>
              <a:t>This training helps LEAs build an EDT plan that addresses gaps and adequately answers the EDT question of the Consolidated Application. </a:t>
            </a:r>
            <a:endParaRPr/>
          </a:p>
          <a:p>
            <a:pPr marL="0" lvl="0" indent="0" algn="l" rtl="0">
              <a:spcBef>
                <a:spcPts val="800"/>
              </a:spcBef>
              <a:spcAft>
                <a:spcPts val="0"/>
              </a:spcAft>
              <a:buNone/>
            </a:pPr>
            <a:r>
              <a:rPr lang="en" b="1"/>
              <a:t>Target Audience:</a:t>
            </a:r>
            <a:r>
              <a:rPr lang="en"/>
              <a:t> LEAs with medium or large EDT gaps (district leadership, HR, hiring managers, principals); LEAs with small gaps also welcome.</a:t>
            </a:r>
            <a:endParaRPr/>
          </a:p>
          <a:p>
            <a:pPr marL="0" lvl="0" indent="0" algn="l" rtl="0">
              <a:spcBef>
                <a:spcPts val="800"/>
              </a:spcBef>
              <a:spcAft>
                <a:spcPts val="0"/>
              </a:spcAft>
              <a:buNone/>
            </a:pPr>
            <a:r>
              <a:rPr lang="en" b="1"/>
              <a:t>Prep:</a:t>
            </a:r>
            <a:r>
              <a:rPr lang="en"/>
              <a:t> LEAs will need access to their 20-21 EDT data from Syncplicity. </a:t>
            </a:r>
            <a:r>
              <a:rPr lang="en" i="1"/>
              <a:t>Recommended to watch the recording of at least training #3 of the </a:t>
            </a:r>
            <a:r>
              <a:rPr lang="en" i="1" u="sng">
                <a:solidFill>
                  <a:schemeClr val="hlink"/>
                </a:solidFill>
                <a:hlinkClick r:id="rId4"/>
              </a:rPr>
              <a:t>EDT Training Series</a:t>
            </a:r>
            <a:r>
              <a:rPr lang="en" i="1"/>
              <a:t> and come to the training with some possible strategies to address gaps ready.</a:t>
            </a:r>
            <a:endParaRPr i="1"/>
          </a:p>
        </p:txBody>
      </p:sp>
      <p:sp>
        <p:nvSpPr>
          <p:cNvPr id="377" name="Google Shape;377;p63"/>
          <p:cNvSpPr txBox="1">
            <a:spLocks noGrp="1"/>
          </p:cNvSpPr>
          <p:nvPr>
            <p:ph type="title"/>
          </p:nvPr>
        </p:nvSpPr>
        <p:spPr>
          <a:xfrm>
            <a:off x="213100" y="2010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Upcoming Training</a:t>
            </a:r>
            <a:endParaRPr/>
          </a:p>
        </p:txBody>
      </p:sp>
      <p:sp>
        <p:nvSpPr>
          <p:cNvPr id="378" name="Google Shape;378;p63"/>
          <p:cNvSpPr/>
          <p:nvPr/>
        </p:nvSpPr>
        <p:spPr>
          <a:xfrm>
            <a:off x="4311600" y="3719875"/>
            <a:ext cx="4701600" cy="7347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Contact Wilson_S@cde.state.co.us for any logistics questions or Kaloudis_N@cde.state.co.us with questions about the training.</a:t>
            </a:r>
            <a:endParaRPr sz="13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4407</Words>
  <Application>Microsoft Office PowerPoint</Application>
  <PresentationFormat>On-screen Show (16:9)</PresentationFormat>
  <Paragraphs>379</Paragraphs>
  <Slides>33</Slides>
  <Notes>33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Noto Sans Symbols</vt:lpstr>
      <vt:lpstr>Rockwell</vt:lpstr>
      <vt:lpstr>Simple Light</vt:lpstr>
      <vt:lpstr>Office Theme</vt:lpstr>
      <vt:lpstr>Office Theme</vt:lpstr>
      <vt:lpstr>Office Theme</vt:lpstr>
      <vt:lpstr>CDE Office Hours</vt:lpstr>
      <vt:lpstr>ESSER Office Hours</vt:lpstr>
      <vt:lpstr>Updates, Reminders, and Clarifications</vt:lpstr>
      <vt:lpstr>ESEA/ESSA Updates</vt:lpstr>
      <vt:lpstr>21-22 Consolidated Application PAR</vt:lpstr>
      <vt:lpstr>22-23 Consolidated Application Updates</vt:lpstr>
      <vt:lpstr>Reminders ~ in Preparation for the Consolidated Application Submission!</vt:lpstr>
      <vt:lpstr>Upcoming In-Person Consolidated Application Work Sessions </vt:lpstr>
      <vt:lpstr>Upcoming Training</vt:lpstr>
      <vt:lpstr>U.S. Department of Education (USDE) Targeted Monitoring of Colorado Title I</vt:lpstr>
      <vt:lpstr>ESSER Updates</vt:lpstr>
      <vt:lpstr>Use of Funds Plans Update</vt:lpstr>
      <vt:lpstr>ESSER III LEA Plans for Supplemental Funds </vt:lpstr>
      <vt:lpstr>ARP ESSER III Supplemental Funds Clarifications!</vt:lpstr>
      <vt:lpstr>Resources to support meeting this May 20 Deadline </vt:lpstr>
      <vt:lpstr>Reporting Reminder</vt:lpstr>
      <vt:lpstr>U.S. Department of Education (USDE) Universal Monitoring of ESSERs I, II, &amp; III</vt:lpstr>
      <vt:lpstr> ESSER Expanded Learning Opportunities (ELO) Grant Program      </vt:lpstr>
      <vt:lpstr>Introduction</vt:lpstr>
      <vt:lpstr>Purpose and Program Activities</vt:lpstr>
      <vt:lpstr>Eligible Applicants</vt:lpstr>
      <vt:lpstr>Priority Consideration</vt:lpstr>
      <vt:lpstr>Available Funds</vt:lpstr>
      <vt:lpstr>Allowable Uses of Funds</vt:lpstr>
      <vt:lpstr>Allowable Uses of Funds (Continued)</vt:lpstr>
      <vt:lpstr>Allowable Uses of Funds (Continued)</vt:lpstr>
      <vt:lpstr>Duration of Grant</vt:lpstr>
      <vt:lpstr>Evaluation and Reporting</vt:lpstr>
      <vt:lpstr>Technical Assistance</vt:lpstr>
      <vt:lpstr>Application Contacts</vt:lpstr>
      <vt:lpstr>Upcoming Meetings</vt:lpstr>
      <vt:lpstr>Any Requests for Upcoming Topics or Questions! </vt:lpstr>
      <vt:lpstr>CDE Contacts! Emails: Lastname_Firstinital@cde.state.co.us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cp:revision>
  <dcterms:modified xsi:type="dcterms:W3CDTF">2022-05-12T22:01:34Z</dcterms:modified>
</cp:coreProperties>
</file>