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 id="2147483687"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PpR8JBUewLJ+UcFye5rQrKRZx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B7572C-04FB-4FBD-909F-7FBDC2BB6CFF}">
  <a:tblStyle styleId="{3CB7572C-04FB-4FBD-909F-7FBDC2BB6CF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9f0dcf8920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9f0dcf8920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9f0dcf89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9f0dcf89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9670174d5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9670174d5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95d6ff40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195d6ff40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95d6ff40f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195d6ff40f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95d6ff40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195d6ff40f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a75c3c9b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a75c3c9b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95d6ff40f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195d6ff40f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391" name="Google Shape;3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82" name="Google Shape;2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89" name="Google Shape;2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a86807ea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a86807ea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9670174d5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19670174d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Kim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8df158f25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8df158f25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Quick reminder that ESSER III Safe Return to In-Person Instruction Plans are a Stakeholder Engagement Requirement, SE 7.1, that includes “during the period of…”.  Going forward, a good rule of thumb would be, when you’re submitting a PAR, please check the link you provided within the Fiscal, Program and Reporting Assurances section of the application.  Review what is posted, and if the plan is still effective, please simply include a “Reviewed on such-and-such date”.  Perhaps it would be helpful to check at the start of the school year, and after the winter break.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a573e3ee3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a573e3ee3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links can help you check if your plan is meeting the program requirements, and under “Quick Links”, you can download a template (seen here) to update your plan, the template does include the 3 major components of what’s required.                     I’ll pause now for any questions…      Please don’t hesitate to reach out to your ESSER Contact if you have any questions.  Thank you!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73dbf0a9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173dbf0a9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Evita &amp; Nazie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9f0dcf8920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9f0dcf8920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Evita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2745"/>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2"/>
        <p:cNvGrpSpPr/>
        <p:nvPr/>
      </p:nvGrpSpPr>
      <p:grpSpPr>
        <a:xfrm>
          <a:off x="0" y="0"/>
          <a:ext cx="0" cy="0"/>
          <a:chOff x="0" y="0"/>
          <a:chExt cx="0" cy="0"/>
        </a:xfrm>
      </p:grpSpPr>
      <p:pic>
        <p:nvPicPr>
          <p:cNvPr id="113" name="Google Shape;113;g173dbf0a91b_0_10"/>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4" name="Google Shape;114;g173dbf0a91b_0_1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73dbf0a91b_0_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16"/>
        <p:cNvGrpSpPr/>
        <p:nvPr/>
      </p:nvGrpSpPr>
      <p:grpSpPr>
        <a:xfrm>
          <a:off x="0" y="0"/>
          <a:ext cx="0" cy="0"/>
          <a:chOff x="0" y="0"/>
          <a:chExt cx="0" cy="0"/>
        </a:xfrm>
      </p:grpSpPr>
      <p:pic>
        <p:nvPicPr>
          <p:cNvPr id="117" name="Google Shape;117;g15b2484f12c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18" name="Google Shape;118;g15b2484f12c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19" name="Google Shape;119;g15b2484f12c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20" name="Google Shape;120;g15b2484f12c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21" name="Google Shape;121;g15b2484f12c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22" name="Google Shape;122;g15b2484f12c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pic>
        <p:nvPicPr>
          <p:cNvPr id="124" name="Google Shape;124;g173dbf0a91b_0_4"/>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25" name="Google Shape;125;g173dbf0a91b_0_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173dbf0a91b_0_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7" name="Google Shape;127;g173dbf0a91b_0_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8" name="Google Shape;128;g173dbf0a91b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9"/>
        <p:cNvGrpSpPr/>
        <p:nvPr/>
      </p:nvGrpSpPr>
      <p:grpSpPr>
        <a:xfrm>
          <a:off x="0" y="0"/>
          <a:ext cx="0" cy="0"/>
          <a:chOff x="0" y="0"/>
          <a:chExt cx="0" cy="0"/>
        </a:xfrm>
      </p:grpSpPr>
      <p:sp>
        <p:nvSpPr>
          <p:cNvPr id="130" name="Google Shape;130;g173dbf0a91b_0_43"/>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g173dbf0a91b_0_43"/>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2" name="Google Shape;132;g173dbf0a91b_0_43"/>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33" name="Google Shape;133;g173dbf0a91b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4" name="Google Shape;134;g173dbf0a91b_0_43"/>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35" name="Google Shape;135;g173dbf0a91b_0_4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g15b2484f12c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8" name="Google Shape;138;g15b2484f12c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9" name="Google Shape;139;g15b2484f12c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g15b2484f12c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2" name="Google Shape;142;g15b2484f12c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15b2484f12c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g15b2484f12c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6" name="Google Shape;146;g15b2484f12c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g15b2484f12c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9" name="Google Shape;149;g15b2484f12c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0" name="Google Shape;150;g15b2484f12c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1" name="Google Shape;151;g15b2484f12c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g15b2484f12c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g15b2484f12c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g15b2484f12c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7" name="Google Shape;157;g15b2484f12c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8" name="Google Shape;158;g15b2484f12c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9"/>
        <p:cNvGrpSpPr/>
        <p:nvPr/>
      </p:nvGrpSpPr>
      <p:grpSpPr>
        <a:xfrm>
          <a:off x="0" y="0"/>
          <a:ext cx="0" cy="0"/>
          <a:chOff x="0" y="0"/>
          <a:chExt cx="0" cy="0"/>
        </a:xfrm>
      </p:grpSpPr>
      <p:sp>
        <p:nvSpPr>
          <p:cNvPr id="160" name="Google Shape;160;g15b2484f12c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1" name="Google Shape;161;g15b2484f12c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g15b2484f12c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5b2484f12c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5" name="Google Shape;165;g15b2484f12c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6" name="Google Shape;166;g15b2484f12c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7" name="Google Shape;167;g15b2484f12c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g15b2484f12c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0" name="Google Shape;170;g15b2484f12c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1"/>
        <p:cNvGrpSpPr/>
        <p:nvPr/>
      </p:nvGrpSpPr>
      <p:grpSpPr>
        <a:xfrm>
          <a:off x="0" y="0"/>
          <a:ext cx="0" cy="0"/>
          <a:chOff x="0" y="0"/>
          <a:chExt cx="0" cy="0"/>
        </a:xfrm>
      </p:grpSpPr>
      <p:sp>
        <p:nvSpPr>
          <p:cNvPr id="172" name="Google Shape;172;g15b2484f12c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3" name="Google Shape;173;g15b2484f12c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74" name="Google Shape;174;g15b2484f12c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g15b2484f12c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pic>
        <p:nvPicPr>
          <p:cNvPr id="178" name="Google Shape;178;g173dbf0a91b_0_1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9" name="Google Shape;179;g173dbf0a91b_0_1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73dbf0a91b_0_1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1"/>
        <p:cNvGrpSpPr/>
        <p:nvPr/>
      </p:nvGrpSpPr>
      <p:grpSpPr>
        <a:xfrm>
          <a:off x="0" y="0"/>
          <a:ext cx="0" cy="0"/>
          <a:chOff x="0" y="0"/>
          <a:chExt cx="0" cy="0"/>
        </a:xfrm>
      </p:grpSpPr>
      <p:pic>
        <p:nvPicPr>
          <p:cNvPr id="182" name="Google Shape;182;g173dbf0a91b_0_1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3" name="Google Shape;183;g173dbf0a91b_0_1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73dbf0a91b_0_1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85"/>
        <p:cNvGrpSpPr/>
        <p:nvPr/>
      </p:nvGrpSpPr>
      <p:grpSpPr>
        <a:xfrm>
          <a:off x="0" y="0"/>
          <a:ext cx="0" cy="0"/>
          <a:chOff x="0" y="0"/>
          <a:chExt cx="0" cy="0"/>
        </a:xfrm>
      </p:grpSpPr>
      <p:pic>
        <p:nvPicPr>
          <p:cNvPr id="186" name="Google Shape;186;g173dbf0a91b_0_2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7" name="Google Shape;187;g173dbf0a91b_0_2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g173dbf0a91b_0_2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9" name="Google Shape;189;g173dbf0a91b_0_2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0" name="Google Shape;190;g173dbf0a91b_0_2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1" name="Google Shape;191;g173dbf0a91b_0_2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2"/>
        <p:cNvGrpSpPr/>
        <p:nvPr/>
      </p:nvGrpSpPr>
      <p:grpSpPr>
        <a:xfrm>
          <a:off x="0" y="0"/>
          <a:ext cx="0" cy="0"/>
          <a:chOff x="0" y="0"/>
          <a:chExt cx="0" cy="0"/>
        </a:xfrm>
      </p:grpSpPr>
      <p:pic>
        <p:nvPicPr>
          <p:cNvPr id="193" name="Google Shape;193;g173dbf0a91b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4" name="Google Shape;194;g173dbf0a91b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g173dbf0a91b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6" name="Google Shape;196;g173dbf0a91b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7" name="Google Shape;197;g173dbf0a91b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8" name="Google Shape;198;g173dbf0a91b_0_29"/>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9"/>
        <p:cNvGrpSpPr/>
        <p:nvPr/>
      </p:nvGrpSpPr>
      <p:grpSpPr>
        <a:xfrm>
          <a:off x="0" y="0"/>
          <a:ext cx="0" cy="0"/>
          <a:chOff x="0" y="0"/>
          <a:chExt cx="0" cy="0"/>
        </a:xfrm>
      </p:grpSpPr>
      <p:pic>
        <p:nvPicPr>
          <p:cNvPr id="200" name="Google Shape;200;g173dbf0a91b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73dbf0a91b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73dbf0a91b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73dbf0a91b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73dbf0a91b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73dbf0a91b_0_3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6"/>
        <p:cNvGrpSpPr/>
        <p:nvPr/>
      </p:nvGrpSpPr>
      <p:grpSpPr>
        <a:xfrm>
          <a:off x="0" y="0"/>
          <a:ext cx="0" cy="0"/>
          <a:chOff x="0" y="0"/>
          <a:chExt cx="0" cy="0"/>
        </a:xfrm>
      </p:grpSpPr>
      <p:pic>
        <p:nvPicPr>
          <p:cNvPr id="207" name="Google Shape;207;g173dbf0a91b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73dbf0a91b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73dbf0a91b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73dbf0a91b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73dbf0a91b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73dbf0a91b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3"/>
        <p:cNvGrpSpPr/>
        <p:nvPr/>
      </p:nvGrpSpPr>
      <p:grpSpPr>
        <a:xfrm>
          <a:off x="0" y="0"/>
          <a:ext cx="0" cy="0"/>
          <a:chOff x="0" y="0"/>
          <a:chExt cx="0" cy="0"/>
        </a:xfrm>
      </p:grpSpPr>
      <p:pic>
        <p:nvPicPr>
          <p:cNvPr id="214" name="Google Shape;214;g173dbf0a91b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73dbf0a91b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73dbf0a91b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73dbf0a91b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73dbf0a91b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73dbf0a91b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4"/>
        <p:cNvGrpSpPr/>
        <p:nvPr/>
      </p:nvGrpSpPr>
      <p:grpSpPr>
        <a:xfrm>
          <a:off x="0" y="0"/>
          <a:ext cx="0" cy="0"/>
          <a:chOff x="0" y="0"/>
          <a:chExt cx="0" cy="0"/>
        </a:xfrm>
      </p:grpSpPr>
      <p:sp>
        <p:nvSpPr>
          <p:cNvPr id="225" name="Google Shape;225;g19f0dcf8920_2_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6" name="Google Shape;226;g19f0dcf8920_2_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7" name="Google Shape;227;g19f0dcf8920_2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8"/>
        <p:cNvGrpSpPr/>
        <p:nvPr/>
      </p:nvGrpSpPr>
      <p:grpSpPr>
        <a:xfrm>
          <a:off x="0" y="0"/>
          <a:ext cx="0" cy="0"/>
          <a:chOff x="0" y="0"/>
          <a:chExt cx="0" cy="0"/>
        </a:xfrm>
      </p:grpSpPr>
      <p:sp>
        <p:nvSpPr>
          <p:cNvPr id="229" name="Google Shape;229;g19f0dcf8920_2_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0" name="Google Shape;230;g19f0dcf8920_2_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g19f0dcf8920_2_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3" name="Google Shape;233;g19f0dcf8920_2_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4" name="Google Shape;234;g19f0dcf8920_2_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5"/>
        <p:cNvGrpSpPr/>
        <p:nvPr/>
      </p:nvGrpSpPr>
      <p:grpSpPr>
        <a:xfrm>
          <a:off x="0" y="0"/>
          <a:ext cx="0" cy="0"/>
          <a:chOff x="0" y="0"/>
          <a:chExt cx="0" cy="0"/>
        </a:xfrm>
      </p:grpSpPr>
      <p:sp>
        <p:nvSpPr>
          <p:cNvPr id="236" name="Google Shape;236;g19f0dcf8920_2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g19f0dcf8920_2_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8" name="Google Shape;238;g19f0dcf8920_2_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9" name="Google Shape;239;g19f0dcf8920_2_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0"/>
        <p:cNvGrpSpPr/>
        <p:nvPr/>
      </p:nvGrpSpPr>
      <p:grpSpPr>
        <a:xfrm>
          <a:off x="0" y="0"/>
          <a:ext cx="0" cy="0"/>
          <a:chOff x="0" y="0"/>
          <a:chExt cx="0" cy="0"/>
        </a:xfrm>
      </p:grpSpPr>
      <p:sp>
        <p:nvSpPr>
          <p:cNvPr id="241" name="Google Shape;241;g19f0dcf8920_2_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2" name="Google Shape;242;g19f0dcf8920_2_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sp>
        <p:nvSpPr>
          <p:cNvPr id="244" name="Google Shape;244;g19f0dcf8920_2_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5" name="Google Shape;245;g19f0dcf8920_2_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6" name="Google Shape;246;g19f0dcf8920_2_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7"/>
        <p:cNvGrpSpPr/>
        <p:nvPr/>
      </p:nvGrpSpPr>
      <p:grpSpPr>
        <a:xfrm>
          <a:off x="0" y="0"/>
          <a:ext cx="0" cy="0"/>
          <a:chOff x="0" y="0"/>
          <a:chExt cx="0" cy="0"/>
        </a:xfrm>
      </p:grpSpPr>
      <p:sp>
        <p:nvSpPr>
          <p:cNvPr id="248" name="Google Shape;248;g19f0dcf8920_2_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49" name="Google Shape;249;g19f0dcf8920_2_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51" name="Google Shape;251;g19f0dcf8920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19f0dcf8920_2_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53" name="Google Shape;253;g19f0dcf8920_2_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4" name="Google Shape;254;g19f0dcf8920_2_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5" name="Google Shape;255;g19f0dcf8920_2_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6"/>
        <p:cNvGrpSpPr/>
        <p:nvPr/>
      </p:nvGrpSpPr>
      <p:grpSpPr>
        <a:xfrm>
          <a:off x="0" y="0"/>
          <a:ext cx="0" cy="0"/>
          <a:chOff x="0" y="0"/>
          <a:chExt cx="0" cy="0"/>
        </a:xfrm>
      </p:grpSpPr>
      <p:sp>
        <p:nvSpPr>
          <p:cNvPr id="257" name="Google Shape;257;g19f0dcf8920_2_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58" name="Google Shape;258;g19f0dcf8920_2_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sp>
        <p:nvSpPr>
          <p:cNvPr id="260" name="Google Shape;260;g19f0dcf8920_2_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1" name="Google Shape;261;g19f0dcf8920_2_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62" name="Google Shape;262;g19f0dcf8920_2_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
        <p:nvSpPr>
          <p:cNvPr id="264" name="Google Shape;264;g19f0dcf8920_2_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265"/>
        <p:cNvGrpSpPr/>
        <p:nvPr/>
      </p:nvGrpSpPr>
      <p:grpSpPr>
        <a:xfrm>
          <a:off x="0" y="0"/>
          <a:ext cx="0" cy="0"/>
          <a:chOff x="0" y="0"/>
          <a:chExt cx="0" cy="0"/>
        </a:xfrm>
      </p:grpSpPr>
      <p:pic>
        <p:nvPicPr>
          <p:cNvPr id="266" name="Google Shape;266;g19f0dcf8920_2_4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67" name="Google Shape;267;g19f0dcf8920_2_45"/>
          <p:cNvPicPr preferRelativeResize="0"/>
          <p:nvPr/>
        </p:nvPicPr>
        <p:blipFill>
          <a:blip r:embed="rId3">
            <a:alphaModFix/>
          </a:blip>
          <a:stretch>
            <a:fillRect/>
          </a:stretch>
        </p:blipFill>
        <p:spPr>
          <a:xfrm>
            <a:off x="0" y="0"/>
            <a:ext cx="9144000" cy="914400"/>
          </a:xfrm>
          <a:prstGeom prst="rect">
            <a:avLst/>
          </a:prstGeom>
          <a:noFill/>
          <a:ln>
            <a:noFill/>
          </a:ln>
        </p:spPr>
      </p:pic>
      <p:sp>
        <p:nvSpPr>
          <p:cNvPr id="268" name="Google Shape;268;g19f0dcf8920_2_45"/>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269" name="Google Shape;269;g19f0dcf8920_2_4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70" name="Google Shape;270;g19f0dcf8920_2_4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71" name="Google Shape;271;g19f0dcf8920_2_4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15b2484f12c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g15b2484f12c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1" name="Google Shape;111;g15b2484f12c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20"/>
        <p:cNvGrpSpPr/>
        <p:nvPr/>
      </p:nvGrpSpPr>
      <p:grpSpPr>
        <a:xfrm>
          <a:off x="0" y="0"/>
          <a:ext cx="0" cy="0"/>
          <a:chOff x="0" y="0"/>
          <a:chExt cx="0" cy="0"/>
        </a:xfrm>
      </p:grpSpPr>
      <p:sp>
        <p:nvSpPr>
          <p:cNvPr id="221" name="Google Shape;221;g19f0dcf8920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222" name="Google Shape;222;g19f0dcf8920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23" name="Google Shape;223;g19f0dcf8920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fedprograms/progevaltraining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negley_t@cde.state.co.us" TargetMode="External"/><Relationship Id="rId4" Type="http://schemas.openxmlformats.org/officeDocument/2006/relationships/hyperlink" Target="mailto:mohajeri-nelson_n@cde.state.co.u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s://www.cde.state.co.us/fedprograms/monit/inde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hickman_n@cde.state.co.us" TargetMode="External"/><Relationship Id="rId18" Type="http://schemas.openxmlformats.org/officeDocument/2006/relationships/hyperlink" Target="mailto:wilson_s@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temple_r@cde.state.co.us" TargetMode="External"/><Relationship Id="rId17" Type="http://schemas.openxmlformats.org/officeDocument/2006/relationships/hyperlink" Target="mailto:boylan_k@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20.xml"/><Relationship Id="rId16" Type="http://schemas.openxmlformats.org/officeDocument/2006/relationships/hyperlink" Target="mailto:schelke_j@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collins_d@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bixler_k@cde.state.co.us" TargetMode="External"/><Relationship Id="rId24" Type="http://schemas.openxmlformats.org/officeDocument/2006/relationships/hyperlink" Target="mailto:Kaleda_s@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crumley_k@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hagemann_w@cde.state.co.us" TargetMode="External"/><Relationship Id="rId10" Type="http://schemas.openxmlformats.org/officeDocument/2006/relationships/hyperlink" Target="mailto:echsner_r@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Wilson_s@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jones_kristina@cde.state.co.us" TargetMode="External"/><Relationship Id="rId30" Type="http://schemas.openxmlformats.org/officeDocument/2006/relationships/hyperlink" Target="mailto:prael_m@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nutrition/healthymealsforallgui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us06web.zoom.us/rec/play/ujqwF7gF6kdd0rfNGCeMOg3htBz7jpzSzTJu_guEHPynV5dacWxT7KaGn1iKtH81q2jLJyXjHQsIO5k.3Dp4eIsbMjmfAGUT?continueMode=true&amp;_x_zm_rtaid=evLPUMQyQWaMtPZUvZw04g.1669662839016.24f4a99ca305fcca2b3fd5a700ced025&amp;_x_zm_rhtaid=814" TargetMode="External"/><Relationship Id="rId4" Type="http://schemas.openxmlformats.org/officeDocument/2006/relationships/hyperlink" Target="https://www.cde.state.co.us/nutrition/novotmhealthymealsslid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fedprograms/eseaesserprogramrequirem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fedprograms/esser3-leapla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cde.state.co.us/fedprograms/safereturntoschoolplansampletemplate" TargetMode="External"/><Relationship Id="rId4" Type="http://schemas.openxmlformats.org/officeDocument/2006/relationships/hyperlink" Target="https://www.cde.state.co.us/fedprograms/safereturntoschoolchecklis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title1admin.com/TI2/servlet/GetCase?cite=119+LRP+48032" TargetMode="External"/><Relationship Id="rId2" Type="http://schemas.openxmlformats.org/officeDocument/2006/relationships/notesSlide" Target="../notesSlides/notesSlide9.xml"/><Relationship Id="rId1" Type="http://schemas.openxmlformats.org/officeDocument/2006/relationships/slideLayout" Target="../slideLayouts/slideLayout4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Hours</a:t>
            </a:r>
            <a:endParaRPr/>
          </a:p>
        </p:txBody>
      </p:sp>
      <p:sp>
        <p:nvSpPr>
          <p:cNvPr id="277" name="Google Shape;277;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December 1, 2022</a:t>
            </a:r>
            <a:endParaRPr sz="1400"/>
          </a:p>
        </p:txBody>
      </p:sp>
      <p:sp>
        <p:nvSpPr>
          <p:cNvPr id="278" name="Google Shape;278;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9f0dcf8920_2_6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Implementation Plan to Strengthen ESEA Investments</a:t>
            </a:r>
            <a:endParaRPr/>
          </a:p>
        </p:txBody>
      </p:sp>
      <p:sp>
        <p:nvSpPr>
          <p:cNvPr id="337" name="Google Shape;337;g19f0dcf8920_2_6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10</a:t>
            </a:fld>
            <a:endParaRPr/>
          </a:p>
        </p:txBody>
      </p:sp>
      <p:sp>
        <p:nvSpPr>
          <p:cNvPr id="338" name="Google Shape;338;g19f0dcf8920_2_60"/>
          <p:cNvSpPr txBox="1"/>
          <p:nvPr/>
        </p:nvSpPr>
        <p:spPr>
          <a:xfrm>
            <a:off x="461400" y="1145900"/>
            <a:ext cx="8204400" cy="4079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a:solidFill>
                  <a:schemeClr val="dk1"/>
                </a:solidFill>
                <a:highlight>
                  <a:srgbClr val="FFFFFF"/>
                </a:highlight>
              </a:rPr>
              <a:t>· Well-defined and measurable outcomes.</a:t>
            </a:r>
            <a:endParaRPr>
              <a:solidFill>
                <a:schemeClr val="dk1"/>
              </a:solidFill>
              <a:highlight>
                <a:srgbClr val="FFFFFF"/>
              </a:highlight>
            </a:endParaRPr>
          </a:p>
          <a:p>
            <a:pPr marL="0" lvl="0" indent="0" algn="l" rtl="0">
              <a:lnSpc>
                <a:spcPct val="150000"/>
              </a:lnSpc>
              <a:spcBef>
                <a:spcPts val="1200"/>
              </a:spcBef>
              <a:spcAft>
                <a:spcPts val="0"/>
              </a:spcAft>
              <a:buNone/>
            </a:pPr>
            <a:r>
              <a:rPr lang="en">
                <a:solidFill>
                  <a:schemeClr val="dk1"/>
                </a:solidFill>
                <a:highlight>
                  <a:srgbClr val="FFFFFF"/>
                </a:highlight>
              </a:rPr>
              <a:t>· Clearly defined roles and responsibilities for people involved at all levels of the project.</a:t>
            </a:r>
            <a:endParaRPr>
              <a:solidFill>
                <a:schemeClr val="dk1"/>
              </a:solidFill>
              <a:highlight>
                <a:srgbClr val="FFFFFF"/>
              </a:highlight>
            </a:endParaRPr>
          </a:p>
          <a:p>
            <a:pPr marL="0" lvl="0" indent="0" algn="l" rtl="0">
              <a:lnSpc>
                <a:spcPct val="150000"/>
              </a:lnSpc>
              <a:spcBef>
                <a:spcPts val="1200"/>
              </a:spcBef>
              <a:spcAft>
                <a:spcPts val="0"/>
              </a:spcAft>
              <a:buNone/>
            </a:pPr>
            <a:r>
              <a:rPr lang="en">
                <a:solidFill>
                  <a:schemeClr val="dk1"/>
                </a:solidFill>
                <a:highlight>
                  <a:srgbClr val="FFFFFF"/>
                </a:highlight>
              </a:rPr>
              <a:t>· Timelines for successful execution.</a:t>
            </a:r>
            <a:endParaRPr>
              <a:solidFill>
                <a:schemeClr val="dk1"/>
              </a:solidFill>
              <a:highlight>
                <a:srgbClr val="FFFFFF"/>
              </a:highlight>
            </a:endParaRPr>
          </a:p>
          <a:p>
            <a:pPr marL="0" lvl="0" indent="0" algn="l" rtl="0">
              <a:lnSpc>
                <a:spcPct val="150000"/>
              </a:lnSpc>
              <a:spcBef>
                <a:spcPts val="1200"/>
              </a:spcBef>
              <a:spcAft>
                <a:spcPts val="0"/>
              </a:spcAft>
              <a:buNone/>
            </a:pPr>
            <a:r>
              <a:rPr lang="en">
                <a:solidFill>
                  <a:schemeClr val="dk1"/>
                </a:solidFill>
                <a:highlight>
                  <a:srgbClr val="FFFFFF"/>
                </a:highlight>
              </a:rPr>
              <a:t>· Resources needed to support the intervention.</a:t>
            </a:r>
            <a:endParaRPr>
              <a:solidFill>
                <a:schemeClr val="dk1"/>
              </a:solidFill>
              <a:highlight>
                <a:srgbClr val="FFFFFF"/>
              </a:highlight>
            </a:endParaRPr>
          </a:p>
          <a:p>
            <a:pPr marL="0" lvl="0" indent="0" algn="l" rtl="0">
              <a:lnSpc>
                <a:spcPct val="150000"/>
              </a:lnSpc>
              <a:spcBef>
                <a:spcPts val="1200"/>
              </a:spcBef>
              <a:spcAft>
                <a:spcPts val="0"/>
              </a:spcAft>
              <a:buNone/>
            </a:pPr>
            <a:r>
              <a:rPr lang="en">
                <a:solidFill>
                  <a:schemeClr val="dk1"/>
                </a:solidFill>
                <a:highlight>
                  <a:srgbClr val="FFFFFF"/>
                </a:highlight>
              </a:rPr>
              <a:t>· Monitoring, evaluation, and data collection strategies.</a:t>
            </a:r>
            <a:endParaRPr>
              <a:solidFill>
                <a:schemeClr val="dk1"/>
              </a:solidFill>
              <a:highlight>
                <a:srgbClr val="FFFFFF"/>
              </a:highlight>
            </a:endParaRPr>
          </a:p>
          <a:p>
            <a:pPr marL="0" lvl="0" indent="0" algn="l" rtl="0">
              <a:spcBef>
                <a:spcPts val="1200"/>
              </a:spcBef>
              <a:spcAft>
                <a:spcPts val="0"/>
              </a:spcAft>
              <a:buNone/>
            </a:pPr>
            <a:endParaRPr sz="1000">
              <a:solidFill>
                <a:schemeClr val="dk1"/>
              </a:solidFill>
              <a:highlight>
                <a:srgbClr val="FFFFFF"/>
              </a:highlight>
            </a:endParaRPr>
          </a:p>
          <a:p>
            <a:pPr marL="0" lvl="0" indent="0" algn="l" rtl="0">
              <a:spcBef>
                <a:spcPts val="0"/>
              </a:spcBef>
              <a:spcAft>
                <a:spcPts val="0"/>
              </a:spcAft>
              <a:buNone/>
            </a:pPr>
            <a:endParaRPr sz="1000">
              <a:solidFill>
                <a:schemeClr val="dk1"/>
              </a:solidFill>
              <a:highlight>
                <a:srgbClr val="FFFFFF"/>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None/>
            </a:pPr>
            <a:endParaRPr sz="6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800">
                <a:solidFill>
                  <a:schemeClr val="dk1"/>
                </a:solidFill>
                <a:highlight>
                  <a:schemeClr val="lt1"/>
                </a:highlight>
              </a:rPr>
              <a:t>Reference:</a:t>
            </a:r>
            <a:r>
              <a:rPr lang="en" sz="600">
                <a:solidFill>
                  <a:schemeClr val="dk1"/>
                </a:solidFill>
                <a:highlight>
                  <a:schemeClr val="lt1"/>
                </a:highlight>
              </a:rPr>
              <a:t> </a:t>
            </a:r>
            <a:r>
              <a:rPr lang="en" sz="800">
                <a:solidFill>
                  <a:schemeClr val="dk1"/>
                </a:solidFill>
              </a:rPr>
              <a:t>Tiegen, A. (2022, October 5). </a:t>
            </a:r>
            <a:r>
              <a:rPr lang="en" sz="800" i="1">
                <a:solidFill>
                  <a:schemeClr val="dk1"/>
                </a:solidFill>
              </a:rPr>
              <a:t>Do set up implementation plan to strengthen an ESEA investment</a:t>
            </a:r>
            <a:r>
              <a:rPr lang="en" sz="800">
                <a:solidFill>
                  <a:schemeClr val="dk1"/>
                </a:solidFill>
              </a:rPr>
              <a:t>. Title1Admin®.com. Retrieved October 6, 2022, from https://www.title1admin.com/TI2/index.jsp?contentId=22743413 </a:t>
            </a:r>
            <a:endParaRPr sz="500">
              <a:solidFill>
                <a:schemeClr val="dk1"/>
              </a:solidFill>
              <a:highlight>
                <a:srgbClr val="FFFFFF"/>
              </a:highlight>
            </a:endParaRPr>
          </a:p>
          <a:p>
            <a:pPr marL="0" lvl="0" indent="0" algn="l" rtl="0">
              <a:spcBef>
                <a:spcPts val="0"/>
              </a:spcBef>
              <a:spcAft>
                <a:spcPts val="0"/>
              </a:spcAft>
              <a:buNone/>
            </a:pPr>
            <a:r>
              <a:rPr lang="en" sz="800">
                <a:solidFill>
                  <a:schemeClr val="dk1"/>
                </a:solidFill>
                <a:highlight>
                  <a:srgbClr val="FFFFFF"/>
                </a:highlight>
              </a:rPr>
              <a:t>Image by vectorjuice on Freepik.com</a:t>
            </a:r>
            <a:endParaRPr sz="800">
              <a:solidFill>
                <a:schemeClr val="dk1"/>
              </a:solidFill>
              <a:highlight>
                <a:srgbClr val="FFFFFF"/>
              </a:highlight>
            </a:endParaRPr>
          </a:p>
        </p:txBody>
      </p:sp>
      <p:sp>
        <p:nvSpPr>
          <p:cNvPr id="339" name="Google Shape;339;g19f0dcf8920_2_60">
            <a:extLst>
              <a:ext uri="{C183D7F6-B498-43B3-948B-1728B52AA6E4}">
                <adec:decorative xmlns:adec="http://schemas.microsoft.com/office/drawing/2017/decorative" val="1"/>
              </a:ext>
            </a:extLst>
          </p:cNvPr>
          <p:cNvSpPr txBox="1"/>
          <p:nvPr/>
        </p:nvSpPr>
        <p:spPr>
          <a:xfrm>
            <a:off x="4727225" y="1145900"/>
            <a:ext cx="3824100" cy="354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100" b="1">
              <a:solidFill>
                <a:schemeClr val="dk1"/>
              </a:solidFill>
              <a:highlight>
                <a:srgbClr val="FFFFFF"/>
              </a:highlight>
            </a:endParaRPr>
          </a:p>
        </p:txBody>
      </p:sp>
      <p:pic>
        <p:nvPicPr>
          <p:cNvPr id="340" name="Google Shape;340;g19f0dcf8920_2_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970146" y="2182761"/>
            <a:ext cx="2581173" cy="22479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9f0dcf8920_0_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Program Evaluation </a:t>
            </a:r>
            <a:endParaRPr/>
          </a:p>
        </p:txBody>
      </p:sp>
      <p:sp>
        <p:nvSpPr>
          <p:cNvPr id="346" name="Google Shape;346;g19f0dcf8920_0_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u="sng">
                <a:latin typeface="Calibri"/>
                <a:ea typeface="Calibri"/>
                <a:cs typeface="Calibri"/>
                <a:sym typeface="Calibri"/>
              </a:rPr>
              <a:t>Purpose</a:t>
            </a:r>
            <a:r>
              <a:rPr lang="en">
                <a:latin typeface="Calibri"/>
                <a:ea typeface="Calibri"/>
                <a:cs typeface="Calibri"/>
                <a:sym typeface="Calibri"/>
              </a:rPr>
              <a:t>: Examine the program (implementation) to determine if desired outcomes are reached/achieved; helps with decision making on how to refine and improve the program; and allows answering questions about the value of programs and the investments being made. </a:t>
            </a:r>
            <a:endParaRPr>
              <a:latin typeface="Calibri"/>
              <a:ea typeface="Calibri"/>
              <a:cs typeface="Calibri"/>
              <a:sym typeface="Calibri"/>
            </a:endParaRPr>
          </a:p>
          <a:p>
            <a:pPr marL="0" lvl="0" indent="0" algn="l" rtl="0">
              <a:spcBef>
                <a:spcPts val="1200"/>
              </a:spcBef>
              <a:spcAft>
                <a:spcPts val="0"/>
              </a:spcAft>
              <a:buNone/>
            </a:pPr>
            <a:r>
              <a:rPr lang="en" u="sng">
                <a:latin typeface="Calibri"/>
                <a:ea typeface="Calibri"/>
                <a:cs typeface="Calibri"/>
                <a:sym typeface="Calibri"/>
              </a:rPr>
              <a:t>Cycle</a:t>
            </a:r>
            <a:r>
              <a:rPr lang="en">
                <a:latin typeface="Calibri"/>
                <a:ea typeface="Calibri"/>
                <a:cs typeface="Calibri"/>
                <a:sym typeface="Calibri"/>
              </a:rPr>
              <a:t>: Planned, iterative, and includes feedback loops </a:t>
            </a:r>
            <a:endParaRPr>
              <a:latin typeface="Calibri"/>
              <a:ea typeface="Calibri"/>
              <a:cs typeface="Calibri"/>
              <a:sym typeface="Calibri"/>
            </a:endParaRPr>
          </a:p>
          <a:p>
            <a:pPr marL="457200" lvl="0" indent="-334327" algn="l" rtl="0">
              <a:spcBef>
                <a:spcPts val="1200"/>
              </a:spcBef>
              <a:spcAft>
                <a:spcPts val="0"/>
              </a:spcAft>
              <a:buSzPct val="100000"/>
              <a:buFont typeface="Calibri"/>
              <a:buChar char="●"/>
            </a:pPr>
            <a:r>
              <a:rPr lang="en">
                <a:latin typeface="Calibri"/>
                <a:ea typeface="Calibri"/>
                <a:cs typeface="Calibri"/>
                <a:sym typeface="Calibri"/>
              </a:rPr>
              <a:t>Logic Model - graphical representation of a program that promotes shared understanding and explicit connections between program components </a:t>
            </a:r>
            <a:endParaRPr>
              <a:latin typeface="Calibri"/>
              <a:ea typeface="Calibri"/>
              <a:cs typeface="Calibri"/>
              <a:sym typeface="Calibri"/>
            </a:endParaRPr>
          </a:p>
          <a:p>
            <a:pPr marL="457200" lvl="0" indent="-334327" algn="l" rtl="0">
              <a:spcBef>
                <a:spcPts val="0"/>
              </a:spcBef>
              <a:spcAft>
                <a:spcPts val="0"/>
              </a:spcAft>
              <a:buSzPct val="100000"/>
              <a:buFont typeface="Calibri"/>
              <a:buChar char="●"/>
            </a:pPr>
            <a:r>
              <a:rPr lang="en">
                <a:latin typeface="Calibri"/>
                <a:ea typeface="Calibri"/>
                <a:cs typeface="Calibri"/>
                <a:sym typeface="Calibri"/>
              </a:rPr>
              <a:t>Evaluation Questions </a:t>
            </a:r>
            <a:endParaRPr>
              <a:latin typeface="Calibri"/>
              <a:ea typeface="Calibri"/>
              <a:cs typeface="Calibri"/>
              <a:sym typeface="Calibri"/>
            </a:endParaRPr>
          </a:p>
          <a:p>
            <a:pPr marL="457200" lvl="0" indent="-334327" algn="l" rtl="0">
              <a:spcBef>
                <a:spcPts val="0"/>
              </a:spcBef>
              <a:spcAft>
                <a:spcPts val="0"/>
              </a:spcAft>
              <a:buSzPct val="100000"/>
              <a:buFont typeface="Calibri"/>
              <a:buChar char="●"/>
            </a:pPr>
            <a:r>
              <a:rPr lang="en">
                <a:latin typeface="Calibri"/>
                <a:ea typeface="Calibri"/>
                <a:cs typeface="Calibri"/>
                <a:sym typeface="Calibri"/>
              </a:rPr>
              <a:t>Develop Methodology</a:t>
            </a:r>
            <a:endParaRPr>
              <a:latin typeface="Calibri"/>
              <a:ea typeface="Calibri"/>
              <a:cs typeface="Calibri"/>
              <a:sym typeface="Calibri"/>
            </a:endParaRPr>
          </a:p>
          <a:p>
            <a:pPr marL="457200" lvl="0" indent="-334327" algn="l" rtl="0">
              <a:spcBef>
                <a:spcPts val="0"/>
              </a:spcBef>
              <a:spcAft>
                <a:spcPts val="0"/>
              </a:spcAft>
              <a:buSzPct val="100000"/>
              <a:buFont typeface="Calibri"/>
              <a:buChar char="●"/>
            </a:pPr>
            <a:r>
              <a:rPr lang="en">
                <a:latin typeface="Calibri"/>
                <a:ea typeface="Calibri"/>
                <a:cs typeface="Calibri"/>
                <a:sym typeface="Calibri"/>
              </a:rPr>
              <a:t>Data Collection and Analysis </a:t>
            </a:r>
            <a:endParaRPr>
              <a:latin typeface="Calibri"/>
              <a:ea typeface="Calibri"/>
              <a:cs typeface="Calibri"/>
              <a:sym typeface="Calibri"/>
            </a:endParaRPr>
          </a:p>
          <a:p>
            <a:pPr marL="457200" lvl="0" indent="-334327" algn="l" rtl="0">
              <a:spcBef>
                <a:spcPts val="0"/>
              </a:spcBef>
              <a:spcAft>
                <a:spcPts val="0"/>
              </a:spcAft>
              <a:buSzPct val="100000"/>
              <a:buFont typeface="Calibri"/>
              <a:buChar char="●"/>
            </a:pPr>
            <a:r>
              <a:rPr lang="en">
                <a:latin typeface="Calibri"/>
                <a:ea typeface="Calibri"/>
                <a:cs typeface="Calibri"/>
                <a:sym typeface="Calibri"/>
              </a:rPr>
              <a:t>Results</a:t>
            </a:r>
            <a:endParaRPr>
              <a:latin typeface="Calibri"/>
              <a:ea typeface="Calibri"/>
              <a:cs typeface="Calibri"/>
              <a:sym typeface="Calibri"/>
            </a:endParaRPr>
          </a:p>
          <a:p>
            <a:pPr marL="457200" lvl="0" indent="-334327" algn="l" rtl="0">
              <a:spcBef>
                <a:spcPts val="0"/>
              </a:spcBef>
              <a:spcAft>
                <a:spcPts val="0"/>
              </a:spcAft>
              <a:buSzPct val="100000"/>
              <a:buFont typeface="Calibri"/>
              <a:buChar char="●"/>
            </a:pPr>
            <a:r>
              <a:rPr lang="en">
                <a:latin typeface="Calibri"/>
                <a:ea typeface="Calibri"/>
                <a:cs typeface="Calibri"/>
                <a:sym typeface="Calibri"/>
              </a:rPr>
              <a:t>Dissemination and Use of Results to Inform Programmatic Decisions</a:t>
            </a:r>
            <a:endParaRPr>
              <a:latin typeface="Calibri"/>
              <a:ea typeface="Calibri"/>
              <a:cs typeface="Calibri"/>
              <a:sym typeface="Calibri"/>
            </a:endParaRPr>
          </a:p>
        </p:txBody>
      </p:sp>
      <p:sp>
        <p:nvSpPr>
          <p:cNvPr id="347" name="Google Shape;347;g19f0dcf8920_0_0"/>
          <p:cNvSpPr/>
          <p:nvPr/>
        </p:nvSpPr>
        <p:spPr>
          <a:xfrm>
            <a:off x="5714050" y="2662525"/>
            <a:ext cx="3224448" cy="1253448"/>
          </a:xfrm>
          <a:prstGeom prst="cloud">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Formal? Comprehensive? Process? Outcome?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9670174d5d_0_12"/>
          <p:cNvSpPr txBox="1">
            <a:spLocks noGrp="1"/>
          </p:cNvSpPr>
          <p:nvPr>
            <p:ph type="title"/>
          </p:nvPr>
        </p:nvSpPr>
        <p:spPr>
          <a:xfrm>
            <a:off x="245201" y="190875"/>
            <a:ext cx="71592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1800"/>
              <a:t>Program Evaluation Training Modules and Resources</a:t>
            </a:r>
            <a:endParaRPr sz="1800"/>
          </a:p>
        </p:txBody>
      </p:sp>
      <p:sp>
        <p:nvSpPr>
          <p:cNvPr id="353" name="Google Shape;353;g19670174d5d_0_12"/>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100"/>
              <a:buFont typeface="Arial"/>
              <a:buNone/>
            </a:pPr>
            <a:r>
              <a:rPr lang="en" sz="1800"/>
              <a:t>Co-developed with Marzano Research</a:t>
            </a:r>
            <a:endParaRPr sz="1800"/>
          </a:p>
          <a:p>
            <a:pPr marL="0" lvl="0" indent="0" algn="l" rtl="0">
              <a:lnSpc>
                <a:spcPct val="90000"/>
              </a:lnSpc>
              <a:spcBef>
                <a:spcPts val="600"/>
              </a:spcBef>
              <a:spcAft>
                <a:spcPts val="0"/>
              </a:spcAft>
              <a:buClr>
                <a:schemeClr val="dk1"/>
              </a:buClr>
              <a:buSzPts val="1100"/>
              <a:buFont typeface="Arial"/>
              <a:buNone/>
            </a:pPr>
            <a:r>
              <a:rPr lang="en" sz="1800" u="sng">
                <a:solidFill>
                  <a:schemeClr val="hlink"/>
                </a:solidFill>
                <a:hlinkClick r:id="rId3"/>
              </a:rPr>
              <a:t>Five Modules</a:t>
            </a:r>
            <a:r>
              <a:rPr lang="en" sz="1800"/>
              <a:t>: </a:t>
            </a:r>
            <a:endParaRPr sz="1800"/>
          </a:p>
          <a:p>
            <a:pPr marL="457200" lvl="0" indent="-342900" algn="l" rtl="0">
              <a:lnSpc>
                <a:spcPct val="90000"/>
              </a:lnSpc>
              <a:spcBef>
                <a:spcPts val="600"/>
              </a:spcBef>
              <a:spcAft>
                <a:spcPts val="0"/>
              </a:spcAft>
              <a:buSzPts val="1800"/>
              <a:buChar char="•"/>
            </a:pPr>
            <a:r>
              <a:rPr lang="en" sz="1800"/>
              <a:t>Logic Models and Evaluation Questions </a:t>
            </a:r>
            <a:endParaRPr sz="1800"/>
          </a:p>
          <a:p>
            <a:pPr marL="457200" lvl="0" indent="-342900" algn="l" rtl="0">
              <a:lnSpc>
                <a:spcPct val="90000"/>
              </a:lnSpc>
              <a:spcBef>
                <a:spcPts val="0"/>
              </a:spcBef>
              <a:spcAft>
                <a:spcPts val="0"/>
              </a:spcAft>
              <a:buSzPts val="1800"/>
              <a:buChar char="•"/>
            </a:pPr>
            <a:r>
              <a:rPr lang="en" sz="1800"/>
              <a:t>Assessing the Availability  and Quality of Existing Data </a:t>
            </a:r>
            <a:endParaRPr sz="1800"/>
          </a:p>
          <a:p>
            <a:pPr marL="457200" lvl="0" indent="-342900" algn="l" rtl="0">
              <a:lnSpc>
                <a:spcPct val="90000"/>
              </a:lnSpc>
              <a:spcBef>
                <a:spcPts val="0"/>
              </a:spcBef>
              <a:spcAft>
                <a:spcPts val="0"/>
              </a:spcAft>
              <a:buSzPts val="1800"/>
              <a:buChar char="•"/>
            </a:pPr>
            <a:r>
              <a:rPr lang="en" sz="1800"/>
              <a:t>Identifying and Developing Data Collection Instruments </a:t>
            </a:r>
            <a:endParaRPr sz="1800"/>
          </a:p>
          <a:p>
            <a:pPr marL="457200" lvl="0" indent="-342900" algn="l" rtl="0">
              <a:lnSpc>
                <a:spcPct val="90000"/>
              </a:lnSpc>
              <a:spcBef>
                <a:spcPts val="0"/>
              </a:spcBef>
              <a:spcAft>
                <a:spcPts val="0"/>
              </a:spcAft>
              <a:buSzPts val="1800"/>
              <a:buChar char="•"/>
            </a:pPr>
            <a:r>
              <a:rPr lang="en" sz="1800"/>
              <a:t>Coding, Cleaning, and Analyzing Data </a:t>
            </a:r>
            <a:endParaRPr sz="1800"/>
          </a:p>
          <a:p>
            <a:pPr marL="457200" lvl="0" indent="-342900" algn="l" rtl="0">
              <a:lnSpc>
                <a:spcPct val="90000"/>
              </a:lnSpc>
              <a:spcBef>
                <a:spcPts val="0"/>
              </a:spcBef>
              <a:spcAft>
                <a:spcPts val="0"/>
              </a:spcAft>
              <a:buSzPts val="1800"/>
              <a:buChar char="•"/>
            </a:pPr>
            <a:r>
              <a:rPr lang="en" sz="1800"/>
              <a:t>Interpreting and Presenting Findings</a:t>
            </a:r>
            <a:endParaRPr sz="1800"/>
          </a:p>
          <a:p>
            <a:pPr marL="0" lvl="0" indent="0" algn="l" rtl="0">
              <a:lnSpc>
                <a:spcPct val="90000"/>
              </a:lnSpc>
              <a:spcBef>
                <a:spcPts val="600"/>
              </a:spcBef>
              <a:spcAft>
                <a:spcPts val="0"/>
              </a:spcAft>
              <a:buNone/>
            </a:pPr>
            <a:endParaRPr sz="1800"/>
          </a:p>
          <a:p>
            <a:pPr marL="0" lvl="0" indent="0" algn="l" rtl="0">
              <a:lnSpc>
                <a:spcPct val="90000"/>
              </a:lnSpc>
              <a:spcBef>
                <a:spcPts val="600"/>
              </a:spcBef>
              <a:spcAft>
                <a:spcPts val="0"/>
              </a:spcAft>
              <a:buNone/>
            </a:pPr>
            <a:r>
              <a:rPr lang="en" sz="1800"/>
              <a:t>Request individualized training or technical assistance by emailing </a:t>
            </a:r>
            <a:r>
              <a:rPr lang="en" sz="1800" u="sng">
                <a:solidFill>
                  <a:schemeClr val="hlink"/>
                </a:solidFill>
                <a:hlinkClick r:id="rId4"/>
              </a:rPr>
              <a:t>Nazie Mohajeri-Nelson</a:t>
            </a:r>
            <a:r>
              <a:rPr lang="en" sz="1800"/>
              <a:t> or </a:t>
            </a:r>
            <a:r>
              <a:rPr lang="en" sz="1800" u="sng">
                <a:solidFill>
                  <a:schemeClr val="hlink"/>
                </a:solidFill>
                <a:hlinkClick r:id="rId5"/>
              </a:rPr>
              <a:t>Tina Negley</a:t>
            </a:r>
            <a:endParaRPr sz="1800"/>
          </a:p>
          <a:p>
            <a:pPr marL="457200" lvl="0" indent="0" algn="l" rtl="0">
              <a:lnSpc>
                <a:spcPct val="90000"/>
              </a:lnSpc>
              <a:spcBef>
                <a:spcPts val="600"/>
              </a:spcBef>
              <a:spcAft>
                <a:spcPts val="0"/>
              </a:spcAft>
              <a:buSzPts val="1800"/>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95d6ff40fd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Monitoring </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r>
              <a:rPr lang="en"/>
              <a:t>Update and Q&amp;A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95d6ff40fd_0_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400"/>
              <a:t>Self-Assessments Update</a:t>
            </a:r>
            <a:endParaRPr sz="2400"/>
          </a:p>
        </p:txBody>
      </p:sp>
      <p:sp>
        <p:nvSpPr>
          <p:cNvPr id="364" name="Google Shape;364;g195d6ff40fd_0_4"/>
          <p:cNvSpPr txBox="1">
            <a:spLocks noGrp="1"/>
          </p:cNvSpPr>
          <p:nvPr>
            <p:ph type="body" idx="1"/>
          </p:nvPr>
        </p:nvSpPr>
        <p:spPr>
          <a:xfrm>
            <a:off x="4332325" y="306475"/>
            <a:ext cx="3201600" cy="3191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600"/>
              </a:spcBef>
              <a:spcAft>
                <a:spcPts val="0"/>
              </a:spcAft>
              <a:buClr>
                <a:schemeClr val="dk1"/>
              </a:buClr>
              <a:buSzPts val="1100"/>
              <a:buFont typeface="Arial"/>
              <a:buNone/>
            </a:pPr>
            <a:r>
              <a:rPr lang="en">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SzPts val="1600"/>
              <a:buNone/>
            </a:pPr>
            <a:endParaRPr/>
          </a:p>
        </p:txBody>
      </p:sp>
      <p:pic>
        <p:nvPicPr>
          <p:cNvPr id="365" name="Google Shape;365;g195d6ff40fd_0_4" descr="Screenshot of CDE's monitoring website."/>
          <p:cNvPicPr preferRelativeResize="0"/>
          <p:nvPr/>
        </p:nvPicPr>
        <p:blipFill>
          <a:blip r:embed="rId3">
            <a:alphaModFix/>
          </a:blip>
          <a:stretch>
            <a:fillRect/>
          </a:stretch>
        </p:blipFill>
        <p:spPr>
          <a:xfrm>
            <a:off x="3958026" y="945725"/>
            <a:ext cx="4861999" cy="3452463"/>
          </a:xfrm>
          <a:prstGeom prst="rect">
            <a:avLst/>
          </a:prstGeom>
          <a:noFill/>
          <a:ln>
            <a:noFill/>
          </a:ln>
        </p:spPr>
      </p:pic>
      <p:sp>
        <p:nvSpPr>
          <p:cNvPr id="366" name="Google Shape;366;g195d6ff40fd_0_4"/>
          <p:cNvSpPr/>
          <p:nvPr/>
        </p:nvSpPr>
        <p:spPr>
          <a:xfrm rot="763313">
            <a:off x="630766" y="1578929"/>
            <a:ext cx="3283098" cy="1640686"/>
          </a:xfrm>
          <a:prstGeom prst="homePlate">
            <a:avLst>
              <a:gd name="adj" fmla="val 50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600"/>
              </a:spcBef>
              <a:spcAft>
                <a:spcPts val="0"/>
              </a:spcAft>
              <a:buClr>
                <a:schemeClr val="dk1"/>
              </a:buClr>
              <a:buSzPts val="1100"/>
              <a:buFont typeface="Arial"/>
              <a:buNone/>
            </a:pPr>
            <a:r>
              <a:rPr lang="en" sz="1800">
                <a:solidFill>
                  <a:schemeClr val="dk1"/>
                </a:solidFill>
                <a:latin typeface="Calibri"/>
                <a:ea typeface="Calibri"/>
                <a:cs typeface="Calibri"/>
                <a:sym typeface="Calibri"/>
              </a:rPr>
              <a:t>The Program Monitoring and Fiscal Self-Assessments are now available on the </a:t>
            </a:r>
            <a:r>
              <a:rPr lang="en" sz="18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Monitoring website</a:t>
            </a:r>
            <a:r>
              <a:rPr lang="en" sz="1800">
                <a:solidFill>
                  <a:schemeClr val="dk1"/>
                </a:solidFill>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95d6ff40fd_0_9" descr="Graphs depicting the data year for submitting evidence."/>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Fiscal Year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Reminders</a:t>
            </a:r>
            <a:endParaRPr/>
          </a:p>
        </p:txBody>
      </p:sp>
      <p:pic>
        <p:nvPicPr>
          <p:cNvPr id="372" name="Google Shape;372;g195d6ff40fd_0_9" descr="Graphs depicting the data year for submitting evidence."/>
          <p:cNvPicPr preferRelativeResize="0"/>
          <p:nvPr/>
        </p:nvPicPr>
        <p:blipFill>
          <a:blip r:embed="rId3">
            <a:alphaModFix/>
          </a:blip>
          <a:stretch>
            <a:fillRect/>
          </a:stretch>
        </p:blipFill>
        <p:spPr>
          <a:xfrm>
            <a:off x="143400" y="677475"/>
            <a:ext cx="5352474" cy="2411400"/>
          </a:xfrm>
          <a:prstGeom prst="rect">
            <a:avLst/>
          </a:prstGeom>
          <a:noFill/>
          <a:ln>
            <a:noFill/>
          </a:ln>
        </p:spPr>
      </p:pic>
      <p:pic>
        <p:nvPicPr>
          <p:cNvPr id="373" name="Google Shape;373;g195d6ff40fd_0_9" descr="Graphs depicting the data year for submitting evidence."/>
          <p:cNvPicPr preferRelativeResize="0"/>
          <p:nvPr/>
        </p:nvPicPr>
        <p:blipFill>
          <a:blip r:embed="rId4">
            <a:alphaModFix/>
          </a:blip>
          <a:stretch>
            <a:fillRect/>
          </a:stretch>
        </p:blipFill>
        <p:spPr>
          <a:xfrm>
            <a:off x="3429072" y="2439000"/>
            <a:ext cx="5618410" cy="1978625"/>
          </a:xfrm>
          <a:prstGeom prst="rect">
            <a:avLst/>
          </a:prstGeom>
          <a:noFill/>
          <a:ln>
            <a:noFill/>
          </a:ln>
        </p:spPr>
      </p:pic>
      <p:sp>
        <p:nvSpPr>
          <p:cNvPr id="374" name="Google Shape;374;g195d6ff40fd_0_9" descr="Graphs depicting the data year for submitting evidence."/>
          <p:cNvSpPr txBox="1"/>
          <p:nvPr/>
        </p:nvSpPr>
        <p:spPr>
          <a:xfrm>
            <a:off x="5668875" y="1181550"/>
            <a:ext cx="33786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t>To clarify, Fiscal is looking for all of your FY22 ESSER expenditure activity (and ESEA if applicable).</a:t>
            </a:r>
            <a:endParaRPr sz="15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a75c3c9b6c_1_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Monitoring Status </a:t>
            </a: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Poll</a:t>
            </a:r>
            <a:endParaRPr/>
          </a:p>
        </p:txBody>
      </p:sp>
      <p:sp>
        <p:nvSpPr>
          <p:cNvPr id="380" name="Google Shape;380;g1a75c3c9b6c_1_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AutoNum type="arabicPeriod"/>
            </a:pPr>
            <a:r>
              <a:rPr lang="en"/>
              <a:t>Our LEA has completed and submitted both the program and the fiscal monitoring self-assessments.</a:t>
            </a:r>
            <a:endParaRPr/>
          </a:p>
          <a:p>
            <a:pPr marL="457200" lvl="0" indent="-330200" algn="l" rtl="0">
              <a:spcBef>
                <a:spcPts val="0"/>
              </a:spcBef>
              <a:spcAft>
                <a:spcPts val="0"/>
              </a:spcAft>
              <a:buSzPts val="1600"/>
              <a:buAutoNum type="arabicPeriod"/>
            </a:pPr>
            <a:r>
              <a:rPr lang="en"/>
              <a:t>Our LEA has completed and submitted one of the self-assessments.</a:t>
            </a:r>
            <a:endParaRPr/>
          </a:p>
          <a:p>
            <a:pPr marL="457200" lvl="0" indent="-330200" algn="l" rtl="0">
              <a:spcBef>
                <a:spcPts val="0"/>
              </a:spcBef>
              <a:spcAft>
                <a:spcPts val="0"/>
              </a:spcAft>
              <a:buSzPts val="1600"/>
              <a:buAutoNum type="arabicPeriod"/>
            </a:pPr>
            <a:r>
              <a:rPr lang="en"/>
              <a:t>Our LEA is working on one or both of the self-assessments. </a:t>
            </a:r>
            <a:endParaRPr/>
          </a:p>
          <a:p>
            <a:pPr marL="457200" lvl="0" indent="-330200" algn="l" rtl="0">
              <a:spcBef>
                <a:spcPts val="0"/>
              </a:spcBef>
              <a:spcAft>
                <a:spcPts val="0"/>
              </a:spcAft>
              <a:buSzPts val="1600"/>
              <a:buAutoNum type="arabicPeriod"/>
            </a:pPr>
            <a:r>
              <a:rPr lang="en"/>
              <a:t>Our LEA has not started either of the self-assessments.</a:t>
            </a:r>
            <a:endParaRPr/>
          </a:p>
          <a:p>
            <a:pPr marL="457200" lvl="0" indent="-330200" algn="l" rtl="0">
              <a:spcBef>
                <a:spcPts val="0"/>
              </a:spcBef>
              <a:spcAft>
                <a:spcPts val="0"/>
              </a:spcAft>
              <a:buSzPts val="1600"/>
              <a:buAutoNum type="arabicPeriod"/>
            </a:pPr>
            <a:r>
              <a:rPr lang="en"/>
              <a:t>Our LEA is not being monitored this year. </a:t>
            </a:r>
            <a:endParaRPr/>
          </a:p>
        </p:txBody>
      </p:sp>
      <p:pic>
        <p:nvPicPr>
          <p:cNvPr id="381" name="Google Shape;381;g1a75c3c9b6c_1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23488" y="2862075"/>
            <a:ext cx="2847975" cy="1600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195d6ff40fd_0_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a:t>Time for Q&amp;A</a:t>
            </a:r>
            <a:endParaRPr/>
          </a:p>
        </p:txBody>
      </p:sp>
      <p:pic>
        <p:nvPicPr>
          <p:cNvPr id="387" name="Google Shape;387;g195d6ff40fd_0_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26350" y="1280263"/>
            <a:ext cx="4507325" cy="2582975"/>
          </a:xfrm>
          <a:prstGeom prst="rect">
            <a:avLst/>
          </a:prstGeom>
          <a:noFill/>
          <a:ln>
            <a:noFill/>
          </a:ln>
        </p:spPr>
      </p:pic>
      <p:sp>
        <p:nvSpPr>
          <p:cNvPr id="388" name="Google Shape;388;g195d6ff40fd_0_14"/>
          <p:cNvSpPr txBox="1"/>
          <p:nvPr/>
        </p:nvSpPr>
        <p:spPr>
          <a:xfrm>
            <a:off x="350550" y="1199525"/>
            <a:ext cx="3441300" cy="1431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I need help with…</a:t>
            </a:r>
            <a:endParaRPr/>
          </a:p>
          <a:p>
            <a:pPr marL="457200" lvl="0" indent="-317500" algn="l" rtl="0">
              <a:spcBef>
                <a:spcPts val="1000"/>
              </a:spcBef>
              <a:spcAft>
                <a:spcPts val="0"/>
              </a:spcAft>
              <a:buSzPts val="1400"/>
              <a:buChar char="❏"/>
            </a:pPr>
            <a:r>
              <a:rPr lang="en"/>
              <a:t>I would like CDE to provide…</a:t>
            </a:r>
            <a:endParaRPr/>
          </a:p>
          <a:p>
            <a:pPr marL="457200" lvl="0" indent="-317500" algn="l" rtl="0">
              <a:spcBef>
                <a:spcPts val="1000"/>
              </a:spcBef>
              <a:spcAft>
                <a:spcPts val="0"/>
              </a:spcAft>
              <a:buSzPts val="1400"/>
              <a:buChar char="❏"/>
            </a:pPr>
            <a:r>
              <a:rPr lang="en"/>
              <a:t>I am wondering…</a:t>
            </a:r>
            <a:endParaRPr/>
          </a:p>
          <a:p>
            <a:pPr marL="457200" lvl="0" indent="-317500" algn="l" rtl="0">
              <a:spcBef>
                <a:spcPts val="1000"/>
              </a:spcBef>
              <a:spcAft>
                <a:spcPts val="1000"/>
              </a:spcAft>
              <a:buSzPts val="1400"/>
              <a:buChar char="❏"/>
            </a:pPr>
            <a:r>
              <a:rPr lang="en"/>
              <a:t>I would like to share…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399" name="Google Shape;399;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sz="1600"/>
          </a:p>
          <a:p>
            <a:pPr marL="0" lvl="0" indent="0" algn="l" rtl="0">
              <a:lnSpc>
                <a:spcPct val="90000"/>
              </a:lnSpc>
              <a:spcBef>
                <a:spcPts val="0"/>
              </a:spcBef>
              <a:spcAft>
                <a:spcPts val="0"/>
              </a:spcAft>
              <a:buSzPts val="1800"/>
              <a:buNone/>
            </a:pPr>
            <a:endParaRPr sz="1600"/>
          </a:p>
          <a:p>
            <a:pPr marL="0" lvl="0" indent="0" algn="l" rtl="0">
              <a:lnSpc>
                <a:spcPct val="90000"/>
              </a:lnSpc>
              <a:spcBef>
                <a:spcPts val="0"/>
              </a:spcBef>
              <a:spcAft>
                <a:spcPts val="0"/>
              </a:spcAft>
              <a:buSzPts val="1800"/>
              <a:buNone/>
            </a:pPr>
            <a:r>
              <a:rPr lang="en" sz="1600"/>
              <a:t>December Changes! </a:t>
            </a:r>
            <a:endParaRPr sz="1600"/>
          </a:p>
          <a:p>
            <a:pPr marL="457200" lvl="0" indent="-330200" algn="l" rtl="0">
              <a:lnSpc>
                <a:spcPct val="90000"/>
              </a:lnSpc>
              <a:spcBef>
                <a:spcPts val="0"/>
              </a:spcBef>
              <a:spcAft>
                <a:spcPts val="0"/>
              </a:spcAft>
              <a:buSzPts val="1600"/>
              <a:buChar char="•"/>
            </a:pPr>
            <a:r>
              <a:rPr lang="en" sz="1600"/>
              <a:t>December 15</a:t>
            </a:r>
            <a:endParaRPr sz="1600"/>
          </a:p>
          <a:p>
            <a:pPr marL="457200" lvl="0" indent="-330200" algn="l" rtl="0">
              <a:lnSpc>
                <a:spcPct val="90000"/>
              </a:lnSpc>
              <a:spcBef>
                <a:spcPts val="0"/>
              </a:spcBef>
              <a:spcAft>
                <a:spcPts val="0"/>
              </a:spcAft>
              <a:buSzPts val="1600"/>
              <a:buChar char="•"/>
            </a:pPr>
            <a:r>
              <a:rPr lang="en" sz="1600"/>
              <a:t>December 29 - </a:t>
            </a:r>
            <a:r>
              <a:rPr lang="en" sz="1600" b="1" i="1">
                <a:solidFill>
                  <a:srgbClr val="FF0000"/>
                </a:solidFill>
              </a:rPr>
              <a:t>Cancelled </a:t>
            </a:r>
            <a:endParaRPr sz="1600" b="1" i="1">
              <a:solidFill>
                <a:srgbClr val="FF0000"/>
              </a:solidFill>
            </a:endParaRPr>
          </a:p>
          <a:p>
            <a:pPr marL="0" lvl="0" indent="0" algn="l" rtl="0">
              <a:lnSpc>
                <a:spcPct val="90000"/>
              </a:lnSpc>
              <a:spcBef>
                <a:spcPts val="0"/>
              </a:spcBef>
              <a:spcAft>
                <a:spcPts val="0"/>
              </a:spcAft>
              <a:buSzPts val="1800"/>
              <a:buNone/>
            </a:pPr>
            <a:endParaRPr sz="1600" b="1" i="1">
              <a:solidFill>
                <a:srgbClr val="FF0000"/>
              </a:solidFill>
            </a:endParaRPr>
          </a:p>
          <a:p>
            <a:pPr marL="0" lvl="0" indent="0" algn="l" rtl="0">
              <a:lnSpc>
                <a:spcPct val="90000"/>
              </a:lnSpc>
              <a:spcBef>
                <a:spcPts val="0"/>
              </a:spcBef>
              <a:spcAft>
                <a:spcPts val="0"/>
              </a:spcAft>
              <a:buClr>
                <a:schemeClr val="dk1"/>
              </a:buClr>
              <a:buSzPts val="1800"/>
              <a:buFont typeface="Arial"/>
              <a:buNone/>
            </a:pPr>
            <a:r>
              <a:rPr lang="en" sz="1600"/>
              <a:t>January Changes! </a:t>
            </a:r>
            <a:endParaRPr sz="1600"/>
          </a:p>
          <a:p>
            <a:pPr marL="457200" lvl="0" indent="-330200" algn="l" rtl="0">
              <a:lnSpc>
                <a:spcPct val="90000"/>
              </a:lnSpc>
              <a:spcBef>
                <a:spcPts val="0"/>
              </a:spcBef>
              <a:spcAft>
                <a:spcPts val="0"/>
              </a:spcAft>
              <a:buSzPts val="1600"/>
              <a:buChar char="•"/>
            </a:pPr>
            <a:r>
              <a:rPr lang="en" sz="1600"/>
              <a:t>January 12</a:t>
            </a:r>
            <a:endParaRPr sz="1600"/>
          </a:p>
          <a:p>
            <a:pPr marL="457200" lvl="0" indent="-330200" algn="l" rtl="0">
              <a:lnSpc>
                <a:spcPct val="90000"/>
              </a:lnSpc>
              <a:spcBef>
                <a:spcPts val="0"/>
              </a:spcBef>
              <a:spcAft>
                <a:spcPts val="0"/>
              </a:spcAft>
              <a:buSzPts val="1600"/>
              <a:buChar char="•"/>
            </a:pPr>
            <a:r>
              <a:rPr lang="en" sz="1600"/>
              <a:t>January 26 - BruMan Training</a:t>
            </a:r>
            <a:endParaRPr sz="1600"/>
          </a:p>
          <a:p>
            <a:pPr marL="0" lvl="0" indent="0" algn="l" rtl="0">
              <a:lnSpc>
                <a:spcPct val="90000"/>
              </a:lnSpc>
              <a:spcBef>
                <a:spcPts val="0"/>
              </a:spcBef>
              <a:spcAft>
                <a:spcPts val="0"/>
              </a:spcAft>
              <a:buNone/>
            </a:pPr>
            <a:endParaRPr sz="1600"/>
          </a:p>
          <a:p>
            <a:pPr marL="0" lvl="0" indent="0" algn="l" rtl="0">
              <a:lnSpc>
                <a:spcPct val="90000"/>
              </a:lnSpc>
              <a:spcBef>
                <a:spcPts val="0"/>
              </a:spcBef>
              <a:spcAft>
                <a:spcPts val="0"/>
              </a:spcAft>
              <a:buNone/>
            </a:pPr>
            <a:r>
              <a:rPr lang="en" sz="1600"/>
              <a:t>February Changes!</a:t>
            </a:r>
            <a:endParaRPr sz="1600"/>
          </a:p>
          <a:p>
            <a:pPr marL="457200" lvl="0" indent="-330200" algn="l" rtl="0">
              <a:lnSpc>
                <a:spcPct val="90000"/>
              </a:lnSpc>
              <a:spcBef>
                <a:spcPts val="0"/>
              </a:spcBef>
              <a:spcAft>
                <a:spcPts val="0"/>
              </a:spcAft>
              <a:buSzPts val="1600"/>
              <a:buChar char="•"/>
            </a:pPr>
            <a:r>
              <a:rPr lang="en" sz="1600"/>
              <a:t>February 9</a:t>
            </a:r>
            <a:endParaRPr sz="1600"/>
          </a:p>
          <a:p>
            <a:pPr marL="457200" lvl="0" indent="-330200" algn="l" rtl="0">
              <a:lnSpc>
                <a:spcPct val="90000"/>
              </a:lnSpc>
              <a:spcBef>
                <a:spcPts val="0"/>
              </a:spcBef>
              <a:spcAft>
                <a:spcPts val="0"/>
              </a:spcAft>
              <a:buSzPts val="1600"/>
              <a:buChar char="•"/>
            </a:pPr>
            <a:r>
              <a:rPr lang="en" sz="1600"/>
              <a:t>February 23</a:t>
            </a:r>
            <a:endParaRPr sz="1600"/>
          </a:p>
        </p:txBody>
      </p:sp>
      <p:sp>
        <p:nvSpPr>
          <p:cNvPr id="400" name="Google Shape;400;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19</a:t>
            </a:fld>
            <a:endParaRPr/>
          </a:p>
        </p:txBody>
      </p:sp>
      <p:pic>
        <p:nvPicPr>
          <p:cNvPr id="401" name="Google Shape;401;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85" name="Google Shape;285;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dirty="0"/>
              <a:t>Topics</a:t>
            </a:r>
            <a:endParaRPr dirty="0"/>
          </a:p>
          <a:p>
            <a:pPr marL="457200" lvl="0" indent="-342900" algn="l" rtl="0">
              <a:lnSpc>
                <a:spcPct val="90000"/>
              </a:lnSpc>
              <a:spcBef>
                <a:spcPts val="0"/>
              </a:spcBef>
              <a:spcAft>
                <a:spcPts val="0"/>
              </a:spcAft>
              <a:buSzPts val="1800"/>
              <a:buChar char="•"/>
            </a:pPr>
            <a:r>
              <a:rPr lang="en" sz="1800" dirty="0"/>
              <a:t>Updates and Reminders</a:t>
            </a:r>
          </a:p>
          <a:p>
            <a:pPr marL="457200" lvl="0" indent="-342900" algn="l" rtl="0">
              <a:lnSpc>
                <a:spcPct val="90000"/>
              </a:lnSpc>
              <a:spcBef>
                <a:spcPts val="0"/>
              </a:spcBef>
              <a:spcAft>
                <a:spcPts val="0"/>
              </a:spcAft>
              <a:buSzPts val="1800"/>
              <a:buChar char="•"/>
            </a:pPr>
            <a:r>
              <a:rPr lang="en" sz="1800" dirty="0"/>
              <a:t>Safe Return to In-person Instruction Plans</a:t>
            </a:r>
            <a:endParaRPr sz="1800" dirty="0"/>
          </a:p>
          <a:p>
            <a:pPr marL="457200" lvl="0" indent="-342900" algn="l" rtl="0">
              <a:lnSpc>
                <a:spcPct val="90000"/>
              </a:lnSpc>
              <a:spcBef>
                <a:spcPts val="0"/>
              </a:spcBef>
              <a:spcAft>
                <a:spcPts val="0"/>
              </a:spcAft>
              <a:buSzPts val="1800"/>
              <a:buChar char="•"/>
            </a:pPr>
            <a:r>
              <a:rPr lang="en" sz="1800" dirty="0"/>
              <a:t>Setting up Implementation Plans that Strengthen an ESEA Investment</a:t>
            </a:r>
            <a:endParaRPr sz="1800" dirty="0"/>
          </a:p>
          <a:p>
            <a:pPr marL="457200" lvl="0" indent="-342900" algn="l" rtl="0">
              <a:lnSpc>
                <a:spcPct val="90000"/>
              </a:lnSpc>
              <a:spcBef>
                <a:spcPts val="0"/>
              </a:spcBef>
              <a:spcAft>
                <a:spcPts val="0"/>
              </a:spcAft>
              <a:buSzPts val="1800"/>
              <a:buChar char="•"/>
            </a:pPr>
            <a:r>
              <a:rPr lang="en" sz="1800" dirty="0"/>
              <a:t>Monitoring Updates and Q&amp;A</a:t>
            </a:r>
            <a:endParaRPr sz="1800" dirty="0"/>
          </a:p>
        </p:txBody>
      </p:sp>
      <p:sp>
        <p:nvSpPr>
          <p:cNvPr id="286" name="Google Shape;286;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408" name="Google Shape;408;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20</a:t>
            </a:fld>
            <a:endParaRPr/>
          </a:p>
        </p:txBody>
      </p:sp>
      <p:graphicFrame>
        <p:nvGraphicFramePr>
          <p:cNvPr id="409" name="Google Shape;409;p11"/>
          <p:cNvGraphicFramePr/>
          <p:nvPr/>
        </p:nvGraphicFramePr>
        <p:xfrm>
          <a:off x="157781" y="994130"/>
          <a:ext cx="8894550" cy="4071600"/>
        </p:xfrm>
        <a:graphic>
          <a:graphicData uri="http://schemas.openxmlformats.org/drawingml/2006/table">
            <a:tbl>
              <a:tblPr firstRow="1">
                <a:noFill/>
                <a:tableStyleId>{3CB7572C-04FB-4FBD-909F-7FBDC2BB6CFF}</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6"/>
                        </a:rPr>
                        <a:t>Tammy Giessinger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8"/>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0"/>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1"/>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2"/>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6"/>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4"/>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b="1" u="sng"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5"/>
                        </a:rPr>
                        <a:t>Kristin Crumley</a:t>
                      </a:r>
                      <a:r>
                        <a:rPr lang="en" sz="1000" u="sng" strike="noStrike" cap="none">
                          <a:solidFill>
                            <a:schemeClr val="hlink"/>
                          </a:solidFill>
                          <a:latin typeface="Calibri"/>
                          <a:ea typeface="Calibri"/>
                          <a:cs typeface="Calibri"/>
                          <a:sym typeface="Calibri"/>
                        </a:rPr>
                        <a:t>  </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1"/>
                        </a:rPr>
                        <a:t>Kate Bartlett</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3"/>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29"/>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92" name="Google Shape;292;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a86807eada_0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Updates and Reminders</a:t>
            </a:r>
            <a:endParaRPr/>
          </a:p>
        </p:txBody>
      </p:sp>
      <p:sp>
        <p:nvSpPr>
          <p:cNvPr id="298" name="Google Shape;298;g1a86807eada_0_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457200" lvl="0" indent="-342900" algn="l" rtl="0">
              <a:lnSpc>
                <a:spcPct val="150000"/>
              </a:lnSpc>
              <a:spcBef>
                <a:spcPts val="600"/>
              </a:spcBef>
              <a:spcAft>
                <a:spcPts val="0"/>
              </a:spcAft>
              <a:buSzPts val="1800"/>
              <a:buChar char="•"/>
            </a:pPr>
            <a:r>
              <a:rPr lang="en" sz="1800" dirty="0"/>
              <a:t>ESSER online applications are used for reporting and evaluation purposes </a:t>
            </a:r>
            <a:endParaRPr sz="1800" dirty="0"/>
          </a:p>
          <a:p>
            <a:pPr marL="914400" lvl="1" indent="-323850" algn="l" rtl="0">
              <a:lnSpc>
                <a:spcPct val="150000"/>
              </a:lnSpc>
              <a:spcBef>
                <a:spcPts val="0"/>
              </a:spcBef>
              <a:spcAft>
                <a:spcPts val="0"/>
              </a:spcAft>
              <a:buSzPts val="1500"/>
              <a:buChar char="•"/>
            </a:pPr>
            <a:r>
              <a:rPr lang="en" sz="1600" dirty="0"/>
              <a:t>Request to fill in gaps or make updates </a:t>
            </a:r>
            <a:endParaRPr sz="1600" dirty="0"/>
          </a:p>
          <a:p>
            <a:pPr marL="457200" lvl="0" indent="-342900" algn="l" rtl="0">
              <a:lnSpc>
                <a:spcPct val="150000"/>
              </a:lnSpc>
              <a:spcBef>
                <a:spcPts val="0"/>
              </a:spcBef>
              <a:spcAft>
                <a:spcPts val="0"/>
              </a:spcAft>
              <a:buSzPts val="1800"/>
              <a:buChar char="•"/>
            </a:pPr>
            <a:r>
              <a:rPr lang="en" sz="1800" dirty="0"/>
              <a:t>Public reports on uses of and impact of stimulus funds </a:t>
            </a:r>
          </a:p>
          <a:p>
            <a:pPr marL="457200" lvl="0" indent="-342900" algn="l" rtl="0">
              <a:lnSpc>
                <a:spcPct val="150000"/>
              </a:lnSpc>
              <a:spcBef>
                <a:spcPts val="0"/>
              </a:spcBef>
              <a:spcAft>
                <a:spcPts val="0"/>
              </a:spcAft>
              <a:buSzPts val="1800"/>
              <a:buChar char="•"/>
            </a:pPr>
            <a:r>
              <a:rPr lang="en" sz="1800" dirty="0"/>
              <a:t>Nutrition Office Resources on Healthy School Meals for All</a:t>
            </a:r>
          </a:p>
          <a:p>
            <a:pPr lvl="1" indent="-342900">
              <a:lnSpc>
                <a:spcPct val="150000"/>
              </a:lnSpc>
              <a:spcBef>
                <a:spcPts val="0"/>
              </a:spcBef>
              <a:buSzPts val="1800"/>
            </a:pPr>
            <a:r>
              <a:rPr lang="en" sz="1600" dirty="0">
                <a:hlinkClick r:id="rId3"/>
              </a:rPr>
              <a:t>Frequenlty Asked Questions Document</a:t>
            </a:r>
            <a:endParaRPr lang="en" sz="1600" dirty="0"/>
          </a:p>
          <a:p>
            <a:pPr lvl="1" indent="-342900">
              <a:lnSpc>
                <a:spcPct val="150000"/>
              </a:lnSpc>
              <a:spcBef>
                <a:spcPts val="0"/>
              </a:spcBef>
              <a:buSzPts val="1800"/>
            </a:pPr>
            <a:r>
              <a:rPr lang="en-US" sz="1600" u="sng" dirty="0">
                <a:solidFill>
                  <a:srgbClr val="0563C1"/>
                </a:solidFill>
                <a:effectLst/>
                <a:latin typeface="Calibri" panose="020F0502020204030204" pitchFamily="34" charset="0"/>
                <a:ea typeface="Calibri" panose="020F0502020204030204" pitchFamily="34" charset="0"/>
                <a:hlinkClick r:id="rId4"/>
              </a:rPr>
              <a:t>Webinar PPT slides</a:t>
            </a:r>
            <a:endParaRPr lang="en-US" sz="1600" dirty="0">
              <a:effectLst/>
              <a:latin typeface="Calibri" panose="020F0502020204030204" pitchFamily="34" charset="0"/>
              <a:ea typeface="Calibri" panose="020F0502020204030204" pitchFamily="34" charset="0"/>
            </a:endParaRPr>
          </a:p>
          <a:p>
            <a:pPr lvl="1" indent="-342900">
              <a:lnSpc>
                <a:spcPct val="150000"/>
              </a:lnSpc>
              <a:spcBef>
                <a:spcPts val="0"/>
              </a:spcBef>
              <a:buSzPts val="1800"/>
            </a:pPr>
            <a:r>
              <a:rPr lang="en-US" sz="1600" u="sng" dirty="0">
                <a:solidFill>
                  <a:srgbClr val="0563C1"/>
                </a:solidFill>
                <a:effectLst/>
                <a:latin typeface="Calibri" panose="020F0502020204030204" pitchFamily="34" charset="0"/>
                <a:ea typeface="Calibri" panose="020F0502020204030204" pitchFamily="34" charset="0"/>
                <a:hlinkClick r:id="rId5"/>
              </a:rPr>
              <a:t>Healthy Meals for All webinar 11.17.22</a:t>
            </a:r>
            <a:endParaRPr lang="en-US" sz="1600" dirty="0">
              <a:effectLst/>
              <a:latin typeface="Calibri" panose="020F0502020204030204" pitchFamily="34" charset="0"/>
              <a:ea typeface="Calibri" panose="020F0502020204030204" pitchFamily="34" charset="0"/>
            </a:endParaRPr>
          </a:p>
          <a:p>
            <a:pPr lvl="1" indent="-342900">
              <a:lnSpc>
                <a:spcPct val="150000"/>
              </a:lnSpc>
              <a:spcBef>
                <a:spcPts val="0"/>
              </a:spcBef>
              <a:buSzPts val="1800"/>
            </a:pPr>
            <a:endParaRPr lang="en" dirty="0"/>
          </a:p>
          <a:p>
            <a:pPr lvl="1" indent="-342900">
              <a:lnSpc>
                <a:spcPct val="150000"/>
              </a:lnSpc>
              <a:spcBef>
                <a:spcPts val="0"/>
              </a:spcBef>
              <a:buSzPts val="1800"/>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9670174d5d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Safe Return to In-Person Instruction Plans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8df158f253_1_0"/>
          <p:cNvSpPr txBox="1">
            <a:spLocks noGrp="1"/>
          </p:cNvSpPr>
          <p:nvPr>
            <p:ph type="title"/>
          </p:nvPr>
        </p:nvSpPr>
        <p:spPr>
          <a:xfrm>
            <a:off x="245201" y="267075"/>
            <a:ext cx="74808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400"/>
              <a:t>ESSER III Safe Return to In-Person Instruction Plans</a:t>
            </a:r>
            <a:endParaRPr sz="2400"/>
          </a:p>
        </p:txBody>
      </p:sp>
      <p:sp>
        <p:nvSpPr>
          <p:cNvPr id="309" name="Google Shape;309;g18df158f253_1_0"/>
          <p:cNvSpPr txBox="1">
            <a:spLocks noGrp="1"/>
          </p:cNvSpPr>
          <p:nvPr>
            <p:ph type="body" idx="1"/>
          </p:nvPr>
        </p:nvSpPr>
        <p:spPr>
          <a:xfrm>
            <a:off x="245200" y="1121625"/>
            <a:ext cx="6837000" cy="3316200"/>
          </a:xfrm>
          <a:prstGeom prst="rect">
            <a:avLst/>
          </a:prstGeom>
          <a:noFill/>
          <a:ln>
            <a:noFill/>
          </a:ln>
        </p:spPr>
        <p:txBody>
          <a:bodyPr spcFirstLastPara="1" wrap="square" lIns="0" tIns="0" rIns="0" bIns="34275" anchor="t" anchorCtr="0">
            <a:noAutofit/>
          </a:bodyPr>
          <a:lstStyle/>
          <a:p>
            <a:pPr marL="457200" lvl="0" indent="-330200" algn="l" rtl="0">
              <a:lnSpc>
                <a:spcPct val="90000"/>
              </a:lnSpc>
              <a:spcBef>
                <a:spcPts val="600"/>
              </a:spcBef>
              <a:spcAft>
                <a:spcPts val="0"/>
              </a:spcAft>
              <a:buSzPts val="1600"/>
              <a:buChar char="•"/>
            </a:pPr>
            <a:r>
              <a:rPr lang="en" sz="1600" b="1"/>
              <a:t>“…during the period of the ARP ESSER award established in section 2001(a) of the ARP Act (i.e., until September 30, 2023), an LEA must periodically, but no less frequently than every six months, review and, as appropriate, revise its plan.”</a:t>
            </a:r>
            <a:endParaRPr sz="1600" b="1"/>
          </a:p>
          <a:p>
            <a:pPr marL="457200" lvl="0" indent="-330200" algn="l" rtl="0">
              <a:lnSpc>
                <a:spcPct val="90000"/>
              </a:lnSpc>
              <a:spcBef>
                <a:spcPts val="0"/>
              </a:spcBef>
              <a:spcAft>
                <a:spcPts val="0"/>
              </a:spcAft>
              <a:buSzPts val="1600"/>
              <a:buChar char="•"/>
            </a:pPr>
            <a:r>
              <a:rPr lang="en" sz="1600" b="1"/>
              <a:t>If the plan is still up-to-date, simply post “Reviewed on xx/xx/2022(3)” on the LEA’s website.</a:t>
            </a:r>
            <a:endParaRPr sz="1600" b="1"/>
          </a:p>
          <a:p>
            <a:pPr marL="457200" lvl="0" indent="-330200" algn="l" rtl="0">
              <a:lnSpc>
                <a:spcPct val="90000"/>
              </a:lnSpc>
              <a:spcBef>
                <a:spcPts val="0"/>
              </a:spcBef>
              <a:spcAft>
                <a:spcPts val="0"/>
              </a:spcAft>
              <a:buSzPts val="1600"/>
              <a:buChar char="•"/>
            </a:pPr>
            <a:r>
              <a:rPr lang="en" sz="1600" b="1"/>
              <a:t>When submitting a PAR, please check the link posted within the “Fiscal, Program and Reporting Assurances” section of the application and update, if necessary.</a:t>
            </a:r>
            <a:endParaRPr sz="1600" b="1"/>
          </a:p>
          <a:p>
            <a:pPr marL="457200" lvl="0" indent="0" algn="l" rtl="0">
              <a:lnSpc>
                <a:spcPct val="90000"/>
              </a:lnSpc>
              <a:spcBef>
                <a:spcPts val="600"/>
              </a:spcBef>
              <a:spcAft>
                <a:spcPts val="0"/>
              </a:spcAft>
              <a:buNone/>
            </a:pPr>
            <a:endParaRPr sz="1600" b="1"/>
          </a:p>
          <a:p>
            <a:pPr marL="0" lvl="0" indent="0" algn="l" rtl="0">
              <a:lnSpc>
                <a:spcPct val="90000"/>
              </a:lnSpc>
              <a:spcBef>
                <a:spcPts val="600"/>
              </a:spcBef>
              <a:spcAft>
                <a:spcPts val="0"/>
              </a:spcAft>
              <a:buNone/>
            </a:pPr>
            <a:endParaRPr sz="1600" b="1">
              <a:solidFill>
                <a:srgbClr val="CC0000"/>
              </a:solidFill>
            </a:endParaRPr>
          </a:p>
          <a:p>
            <a:pPr marL="0" lvl="0" indent="0" algn="l" rtl="0">
              <a:lnSpc>
                <a:spcPct val="90000"/>
              </a:lnSpc>
              <a:spcBef>
                <a:spcPts val="600"/>
              </a:spcBef>
              <a:spcAft>
                <a:spcPts val="0"/>
              </a:spcAft>
              <a:buNone/>
            </a:pPr>
            <a:endParaRPr sz="1600" b="1">
              <a:solidFill>
                <a:srgbClr val="CC0000"/>
              </a:solidFill>
            </a:endParaRPr>
          </a:p>
          <a:p>
            <a:pPr marL="457200" lvl="0" indent="0" algn="l" rtl="0">
              <a:lnSpc>
                <a:spcPct val="90000"/>
              </a:lnSpc>
              <a:spcBef>
                <a:spcPts val="600"/>
              </a:spcBef>
              <a:spcAft>
                <a:spcPts val="0"/>
              </a:spcAft>
              <a:buNone/>
            </a:pPr>
            <a:endParaRPr sz="1600" b="1">
              <a:solidFill>
                <a:srgbClr val="CC0000"/>
              </a:solidFill>
            </a:endParaRPr>
          </a:p>
          <a:p>
            <a:pPr marL="457200" lvl="0" indent="0" algn="l" rtl="0">
              <a:lnSpc>
                <a:spcPct val="90000"/>
              </a:lnSpc>
              <a:spcBef>
                <a:spcPts val="600"/>
              </a:spcBef>
              <a:spcAft>
                <a:spcPts val="0"/>
              </a:spcAft>
              <a:buSzPts val="1800"/>
              <a:buNone/>
            </a:pPr>
            <a:endParaRPr/>
          </a:p>
          <a:p>
            <a:pPr marL="457200" lvl="0" indent="0" algn="l" rtl="0">
              <a:lnSpc>
                <a:spcPct val="90000"/>
              </a:lnSpc>
              <a:spcBef>
                <a:spcPts val="600"/>
              </a:spcBef>
              <a:spcAft>
                <a:spcPts val="0"/>
              </a:spcAft>
              <a:buSzPts val="1800"/>
              <a:buNone/>
            </a:pPr>
            <a:r>
              <a:rPr lang="en"/>
              <a:t>For more information, please see SE 7. 1 in the </a:t>
            </a:r>
            <a:r>
              <a:rPr lang="en" u="sng">
                <a:solidFill>
                  <a:schemeClr val="hlink"/>
                </a:solidFill>
                <a:hlinkClick r:id="rId3"/>
              </a:rPr>
              <a:t>Monitoring Program Requirements</a:t>
            </a:r>
            <a:r>
              <a:rPr lang="en"/>
              <a:t>. </a:t>
            </a:r>
            <a:endParaRPr/>
          </a:p>
          <a:p>
            <a:pPr marL="457200" lvl="0" indent="0" algn="l" rtl="0">
              <a:lnSpc>
                <a:spcPct val="90000"/>
              </a:lnSpc>
              <a:spcBef>
                <a:spcPts val="600"/>
              </a:spcBef>
              <a:spcAft>
                <a:spcPts val="0"/>
              </a:spcAft>
              <a:buSzPts val="1800"/>
              <a:buNone/>
            </a:pPr>
            <a:endParaRPr/>
          </a:p>
          <a:p>
            <a:pPr marL="457200" lvl="0" indent="0" algn="l" rtl="0">
              <a:lnSpc>
                <a:spcPct val="90000"/>
              </a:lnSpc>
              <a:spcBef>
                <a:spcPts val="600"/>
              </a:spcBef>
              <a:spcAft>
                <a:spcPts val="0"/>
              </a:spcAft>
              <a:buSzPts val="1800"/>
              <a:buNone/>
            </a:pPr>
            <a:endParaRPr/>
          </a:p>
          <a:p>
            <a:pPr marL="457200" lvl="0" indent="0" algn="l" rtl="0">
              <a:lnSpc>
                <a:spcPct val="90000"/>
              </a:lnSpc>
              <a:spcBef>
                <a:spcPts val="600"/>
              </a:spcBef>
              <a:spcAft>
                <a:spcPts val="0"/>
              </a:spcAft>
              <a:buSzPts val="1800"/>
              <a:buNone/>
            </a:pPr>
            <a:endParaRPr/>
          </a:p>
          <a:p>
            <a:pPr marL="457200" lvl="0" indent="0" algn="l" rtl="0">
              <a:spcBef>
                <a:spcPts val="600"/>
              </a:spcBef>
              <a:spcAft>
                <a:spcPts val="0"/>
              </a:spcAft>
              <a:buNone/>
            </a:pPr>
            <a:endParaRPr/>
          </a:p>
        </p:txBody>
      </p:sp>
      <p:pic>
        <p:nvPicPr>
          <p:cNvPr id="310" name="Google Shape;310;g18df158f253_1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50700" y="1529488"/>
            <a:ext cx="1539000" cy="1539000"/>
          </a:xfrm>
          <a:prstGeom prst="rect">
            <a:avLst/>
          </a:prstGeom>
          <a:noFill/>
          <a:ln>
            <a:noFill/>
          </a:ln>
        </p:spPr>
      </p:pic>
      <p:pic>
        <p:nvPicPr>
          <p:cNvPr id="311" name="Google Shape;311;g18df158f253_1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49925" y="3322713"/>
            <a:ext cx="8644150" cy="936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a573e3ee3a_1_10"/>
          <p:cNvSpPr txBox="1">
            <a:spLocks noGrp="1"/>
          </p:cNvSpPr>
          <p:nvPr>
            <p:ph type="title"/>
          </p:nvPr>
        </p:nvSpPr>
        <p:spPr>
          <a:xfrm>
            <a:off x="245202" y="196600"/>
            <a:ext cx="80058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ESSER III Safe Return to In-Person Instruction Plans</a:t>
            </a:r>
            <a:endParaRPr sz="2400"/>
          </a:p>
        </p:txBody>
      </p:sp>
      <p:sp>
        <p:nvSpPr>
          <p:cNvPr id="317" name="Google Shape;317;g1a573e3ee3a_1_10"/>
          <p:cNvSpPr txBox="1">
            <a:spLocks noGrp="1"/>
          </p:cNvSpPr>
          <p:nvPr>
            <p:ph type="body" idx="1"/>
          </p:nvPr>
        </p:nvSpPr>
        <p:spPr>
          <a:xfrm>
            <a:off x="628650" y="1116755"/>
            <a:ext cx="7886700" cy="3480600"/>
          </a:xfrm>
          <a:prstGeom prst="rect">
            <a:avLst/>
          </a:prstGeom>
        </p:spPr>
        <p:txBody>
          <a:bodyPr spcFirstLastPara="1" wrap="square" lIns="0" tIns="0" rIns="0" bIns="34275" anchor="t" anchorCtr="0">
            <a:noAutofit/>
          </a:bodyPr>
          <a:lstStyle/>
          <a:p>
            <a:pPr marL="457200" lvl="0" indent="-317500" algn="l" rtl="0">
              <a:spcBef>
                <a:spcPts val="600"/>
              </a:spcBef>
              <a:spcAft>
                <a:spcPts val="0"/>
              </a:spcAft>
              <a:buSzPts val="1400"/>
              <a:buChar char="•"/>
            </a:pPr>
            <a:r>
              <a:rPr lang="en" u="sng">
                <a:solidFill>
                  <a:schemeClr val="hlink"/>
                </a:solidFill>
                <a:hlinkClick r:id="rId3"/>
              </a:rPr>
              <a:t>Link to LEA Plans</a:t>
            </a:r>
            <a:endParaRPr/>
          </a:p>
          <a:p>
            <a:pPr marL="457200" lvl="0" indent="-317500" algn="l" rtl="0">
              <a:spcBef>
                <a:spcPts val="0"/>
              </a:spcBef>
              <a:spcAft>
                <a:spcPts val="0"/>
              </a:spcAft>
              <a:buSzPts val="1400"/>
              <a:buChar char="•"/>
            </a:pPr>
            <a:r>
              <a:rPr lang="en" u="sng">
                <a:solidFill>
                  <a:schemeClr val="hlink"/>
                </a:solidFill>
                <a:hlinkClick r:id="rId4"/>
              </a:rPr>
              <a:t>Safe Return to In-Person Instruction Plan Checklist</a:t>
            </a:r>
            <a:endParaRPr/>
          </a:p>
          <a:p>
            <a:pPr marL="457200" lvl="0" indent="-317500" algn="l" rtl="0">
              <a:spcBef>
                <a:spcPts val="0"/>
              </a:spcBef>
              <a:spcAft>
                <a:spcPts val="0"/>
              </a:spcAft>
              <a:buSzPts val="1400"/>
              <a:buChar char="•"/>
            </a:pPr>
            <a:r>
              <a:rPr lang="en" u="sng">
                <a:solidFill>
                  <a:schemeClr val="hlink"/>
                </a:solidFill>
                <a:hlinkClick r:id="rId5"/>
              </a:rPr>
              <a:t>Safe Return to In-Person Instruction Plan Template</a:t>
            </a:r>
            <a:endParaRPr/>
          </a:p>
        </p:txBody>
      </p:sp>
      <p:pic>
        <p:nvPicPr>
          <p:cNvPr id="318" name="Google Shape;318;g1a573e3ee3a_1_10" descr="Image of Safe Return to School Plan."/>
          <p:cNvPicPr preferRelativeResize="0"/>
          <p:nvPr/>
        </p:nvPicPr>
        <p:blipFill rotWithShape="1">
          <a:blip r:embed="rId6">
            <a:alphaModFix/>
          </a:blip>
          <a:srcRect t="7313" r="1487"/>
          <a:stretch/>
        </p:blipFill>
        <p:spPr>
          <a:xfrm>
            <a:off x="2472700" y="1852575"/>
            <a:ext cx="4198576" cy="2955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73dbf0a91b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Implementation Plans to Strengthen an ESEA Investment</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9f0dcf8920_2_5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Implementation Plan to Strengthen ESEA Investments</a:t>
            </a:r>
            <a:endParaRPr/>
          </a:p>
        </p:txBody>
      </p:sp>
      <p:sp>
        <p:nvSpPr>
          <p:cNvPr id="329" name="Google Shape;329;g19f0dcf8920_2_5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9</a:t>
            </a:fld>
            <a:endParaRPr/>
          </a:p>
        </p:txBody>
      </p:sp>
      <p:sp>
        <p:nvSpPr>
          <p:cNvPr id="330" name="Google Shape;330;g19f0dcf8920_2_52"/>
          <p:cNvSpPr txBox="1"/>
          <p:nvPr/>
        </p:nvSpPr>
        <p:spPr>
          <a:xfrm>
            <a:off x="461400" y="1145900"/>
            <a:ext cx="8204400" cy="420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000">
                <a:solidFill>
                  <a:schemeClr val="dk1"/>
                </a:solidFill>
                <a:highlight>
                  <a:srgbClr val="FFFFFF"/>
                </a:highlight>
              </a:rPr>
              <a:t>It is a best practice to develop an implementation plan </a:t>
            </a:r>
            <a:r>
              <a:rPr lang="en" sz="1000">
                <a:solidFill>
                  <a:schemeClr val="dk1"/>
                </a:solidFill>
                <a:highlight>
                  <a:schemeClr val="lt1"/>
                </a:highlight>
              </a:rPr>
              <a:t>before initiating an allowable activity funded by ESEA federal funds</a:t>
            </a:r>
            <a:r>
              <a:rPr lang="en" sz="1000">
                <a:solidFill>
                  <a:schemeClr val="dk1"/>
                </a:solidFill>
                <a:highlight>
                  <a:srgbClr val="FFFFFF"/>
                </a:highlight>
              </a:rPr>
              <a:t>. According to </a:t>
            </a:r>
            <a:r>
              <a:rPr lang="en" sz="1000" i="1">
                <a:solidFill>
                  <a:schemeClr val="dk1"/>
                </a:solidFill>
                <a:highlight>
                  <a:srgbClr val="FFFFFF"/>
                </a:highlight>
              </a:rPr>
              <a:t>Non-Regulatory Guidance: Using Evidence to Strengthen Education Investments</a:t>
            </a:r>
            <a:r>
              <a:rPr lang="en" sz="1000">
                <a:solidFill>
                  <a:schemeClr val="dk1"/>
                </a:solidFill>
                <a:highlight>
                  <a:srgbClr val="FFFFFF"/>
                </a:highlight>
              </a:rPr>
              <a:t>, "An implementation plan, developed with input from stakeholders, sets up SEAs, LEAs, and schools for successful implementation" </a:t>
            </a:r>
            <a:r>
              <a:rPr lang="en" sz="1000" u="sng">
                <a:solidFill>
                  <a:schemeClr val="accent5"/>
                </a:solidFill>
                <a:highlight>
                  <a:schemeClr val="lt1"/>
                </a:highlight>
                <a:hlinkClick r:id="rId3">
                  <a:extLst>
                    <a:ext uri="{A12FA001-AC4F-418D-AE19-62706E023703}">
                      <ahyp:hlinkClr xmlns:ahyp="http://schemas.microsoft.com/office/drawing/2018/hyperlinkcolor" val="tx"/>
                    </a:ext>
                  </a:extLst>
                </a:hlinkClick>
              </a:rPr>
              <a:t> 119 LRP 48032 </a:t>
            </a:r>
            <a:r>
              <a:rPr lang="en" sz="1000">
                <a:solidFill>
                  <a:schemeClr val="dk1"/>
                </a:solidFill>
                <a:highlight>
                  <a:schemeClr val="lt1"/>
                </a:highlight>
              </a:rPr>
              <a:t>(EDU 09/16/16). </a:t>
            </a:r>
            <a:r>
              <a:rPr lang="en" sz="1000">
                <a:solidFill>
                  <a:schemeClr val="dk1"/>
                </a:solidFill>
                <a:highlight>
                  <a:srgbClr val="FFFFFF"/>
                </a:highlight>
              </a:rPr>
              <a:t>The implementation plan could include:</a:t>
            </a:r>
            <a:endParaRPr sz="1000">
              <a:solidFill>
                <a:schemeClr val="dk1"/>
              </a:solidFill>
              <a:highlight>
                <a:srgbClr val="FFFFFF"/>
              </a:highlight>
            </a:endParaRPr>
          </a:p>
          <a:p>
            <a:pPr marL="0" lvl="0" indent="0" algn="l" rtl="0">
              <a:lnSpc>
                <a:spcPct val="115000"/>
              </a:lnSpc>
              <a:spcBef>
                <a:spcPts val="1200"/>
              </a:spcBef>
              <a:spcAft>
                <a:spcPts val="0"/>
              </a:spcAft>
              <a:buNone/>
            </a:pPr>
            <a:r>
              <a:rPr lang="en" sz="1000">
                <a:solidFill>
                  <a:schemeClr val="dk1"/>
                </a:solidFill>
                <a:highlight>
                  <a:srgbClr val="FFFFFF"/>
                </a:highlight>
              </a:rPr>
              <a:t>· A logic model</a:t>
            </a:r>
            <a:r>
              <a:rPr lang="en" sz="1000" i="1">
                <a:solidFill>
                  <a:schemeClr val="dk1"/>
                </a:solidFill>
                <a:highlight>
                  <a:srgbClr val="FFFFFF"/>
                </a:highlight>
              </a:rPr>
              <a:t> </a:t>
            </a:r>
            <a:r>
              <a:rPr lang="en" sz="1000">
                <a:solidFill>
                  <a:schemeClr val="dk1"/>
                </a:solidFill>
                <a:highlight>
                  <a:srgbClr val="FFFFFF"/>
                </a:highlight>
              </a:rPr>
              <a:t>informed by research or an evaluation suggesting how the intervention will likely improve relevant outcomes.</a:t>
            </a:r>
            <a:endParaRPr sz="1000">
              <a:solidFill>
                <a:schemeClr val="dk1"/>
              </a:solidFill>
              <a:highlight>
                <a:srgbClr val="FFFFFF"/>
              </a:highlight>
            </a:endParaRPr>
          </a:p>
          <a:p>
            <a:pPr marL="0" lvl="0" indent="0" algn="l" rtl="0">
              <a:lnSpc>
                <a:spcPct val="115000"/>
              </a:lnSpc>
              <a:spcBef>
                <a:spcPts val="1200"/>
              </a:spcBef>
              <a:spcAft>
                <a:spcPts val="0"/>
              </a:spcAft>
              <a:buNone/>
            </a:pPr>
            <a:endParaRPr sz="1000">
              <a:solidFill>
                <a:schemeClr val="dk1"/>
              </a:solidFill>
              <a:highlight>
                <a:srgbClr val="FFFFFF"/>
              </a:highlight>
            </a:endParaRPr>
          </a:p>
          <a:p>
            <a:pPr marL="0" lvl="0" indent="0" algn="l" rtl="0">
              <a:lnSpc>
                <a:spcPct val="115000"/>
              </a:lnSpc>
              <a:spcBef>
                <a:spcPts val="1200"/>
              </a:spcBef>
              <a:spcAft>
                <a:spcPts val="0"/>
              </a:spcAft>
              <a:buNone/>
            </a:pPr>
            <a:endParaRPr sz="1000">
              <a:solidFill>
                <a:schemeClr val="dk1"/>
              </a:solidFill>
              <a:highlight>
                <a:srgbClr val="FFFFFF"/>
              </a:highlight>
            </a:endParaRPr>
          </a:p>
          <a:p>
            <a:pPr marL="0" lvl="0" indent="0" algn="l" rtl="0">
              <a:lnSpc>
                <a:spcPct val="115000"/>
              </a:lnSpc>
              <a:spcBef>
                <a:spcPts val="1200"/>
              </a:spcBef>
              <a:spcAft>
                <a:spcPts val="0"/>
              </a:spcAft>
              <a:buNone/>
            </a:pPr>
            <a:endParaRPr sz="1000">
              <a:solidFill>
                <a:schemeClr val="dk1"/>
              </a:solidFill>
              <a:highlight>
                <a:srgbClr val="FFFFFF"/>
              </a:highlight>
            </a:endParaRPr>
          </a:p>
          <a:p>
            <a:pPr marL="0" lvl="0" indent="0" algn="l" rtl="0">
              <a:lnSpc>
                <a:spcPct val="115000"/>
              </a:lnSpc>
              <a:spcBef>
                <a:spcPts val="1200"/>
              </a:spcBef>
              <a:spcAft>
                <a:spcPts val="0"/>
              </a:spcAft>
              <a:buNone/>
            </a:pPr>
            <a:endParaRPr sz="10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1200"/>
              </a:spcBef>
              <a:spcAft>
                <a:spcPts val="0"/>
              </a:spcAft>
              <a:buNone/>
            </a:pPr>
            <a:endParaRPr sz="10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800">
                <a:solidFill>
                  <a:schemeClr val="dk1"/>
                </a:solidFill>
                <a:highlight>
                  <a:schemeClr val="lt1"/>
                </a:highlight>
              </a:rPr>
              <a:t>Reference:</a:t>
            </a:r>
            <a:r>
              <a:rPr lang="en" sz="600">
                <a:solidFill>
                  <a:schemeClr val="dk1"/>
                </a:solidFill>
                <a:highlight>
                  <a:schemeClr val="lt1"/>
                </a:highlight>
              </a:rPr>
              <a:t> </a:t>
            </a:r>
            <a:r>
              <a:rPr lang="en" sz="800">
                <a:solidFill>
                  <a:schemeClr val="dk1"/>
                </a:solidFill>
              </a:rPr>
              <a:t>Tiegen, A. (2022, October 5). </a:t>
            </a:r>
            <a:r>
              <a:rPr lang="en" sz="800" i="1">
                <a:solidFill>
                  <a:schemeClr val="dk1"/>
                </a:solidFill>
              </a:rPr>
              <a:t>Do set up implementation plan to strengthen an ESEA investment</a:t>
            </a:r>
            <a:r>
              <a:rPr lang="en" sz="800">
                <a:solidFill>
                  <a:schemeClr val="dk1"/>
                </a:solidFill>
              </a:rPr>
              <a:t>. Title1Admin®.com. Retrieved October 6, 2022, from https://www.title1admin.com/TI2/index.jsp?contentId=22743413 </a:t>
            </a:r>
            <a:endParaRPr sz="8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highlight>
                <a:schemeClr val="lt1"/>
              </a:highlight>
            </a:endParaRPr>
          </a:p>
          <a:p>
            <a:pPr marL="0" lvl="0" indent="0" algn="l" rtl="0">
              <a:spcBef>
                <a:spcPts val="0"/>
              </a:spcBef>
              <a:spcAft>
                <a:spcPts val="0"/>
              </a:spcAft>
              <a:buNone/>
            </a:pPr>
            <a:endParaRPr sz="1100" b="1">
              <a:solidFill>
                <a:schemeClr val="dk1"/>
              </a:solidFill>
              <a:highlight>
                <a:srgbClr val="FFFFFF"/>
              </a:highlight>
            </a:endParaRPr>
          </a:p>
        </p:txBody>
      </p:sp>
      <p:pic>
        <p:nvPicPr>
          <p:cNvPr id="331" name="Google Shape;331;g19f0dcf8920_2_52" descr="Image of a logic model listed as if..then statements."/>
          <p:cNvPicPr preferRelativeResize="0"/>
          <p:nvPr/>
        </p:nvPicPr>
        <p:blipFill>
          <a:blip r:embed="rId4">
            <a:alphaModFix/>
          </a:blip>
          <a:stretch>
            <a:fillRect/>
          </a:stretch>
        </p:blipFill>
        <p:spPr>
          <a:xfrm>
            <a:off x="2097175" y="2356900"/>
            <a:ext cx="4325274" cy="19539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1298</Words>
  <Application>Microsoft Office PowerPoint</Application>
  <PresentationFormat>On-screen Show (16:9)</PresentationFormat>
  <Paragraphs>185</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Rockwell</vt:lpstr>
      <vt:lpstr>Office Theme</vt:lpstr>
      <vt:lpstr>Simple Light</vt:lpstr>
      <vt:lpstr>Simple Light</vt:lpstr>
      <vt:lpstr>CDE Office Hours</vt:lpstr>
      <vt:lpstr>ESSER Office Hours</vt:lpstr>
      <vt:lpstr>Updates, Reminders, and Clarifications</vt:lpstr>
      <vt:lpstr>Updates and Reminders</vt:lpstr>
      <vt:lpstr>Safe Return to In-Person Instruction Plans</vt:lpstr>
      <vt:lpstr>ESSER III Safe Return to In-Person Instruction Plans</vt:lpstr>
      <vt:lpstr>ESSER III Safe Return to In-Person Instruction Plans</vt:lpstr>
      <vt:lpstr>Implementation Plans to Strengthen an ESEA Investment  </vt:lpstr>
      <vt:lpstr>Implementation Plan to Strengthen ESEA Investments</vt:lpstr>
      <vt:lpstr>Implementation Plan to Strengthen ESEA Investments</vt:lpstr>
      <vt:lpstr>Program Evaluation </vt:lpstr>
      <vt:lpstr>Program Evaluation Training Modules and Resources</vt:lpstr>
      <vt:lpstr>Monitoring   Update and Q&amp;A</vt:lpstr>
      <vt:lpstr>Self-Assessments Update</vt:lpstr>
      <vt:lpstr>Fiscal Year Reminders</vt:lpstr>
      <vt:lpstr>Monitoring Status Poll</vt:lpstr>
      <vt:lpstr>Time for Q&amp;A</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4</cp:revision>
  <dcterms:modified xsi:type="dcterms:W3CDTF">2022-12-21T17:48:53Z</dcterms:modified>
</cp:coreProperties>
</file>