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2.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3.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4.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860" r:id="rId1"/>
    <p:sldMasterId id="2147483861" r:id="rId2"/>
    <p:sldMasterId id="2147483862" r:id="rId3"/>
    <p:sldMasterId id="2147483863" r:id="rId4"/>
    <p:sldMasterId id="2147483864" r:id="rId5"/>
  </p:sldMasterIdLst>
  <p:notesMasterIdLst>
    <p:notesMasterId r:id="rId47"/>
  </p:notesMasterIdLst>
  <p:sldIdLst>
    <p:sldId id="256" r:id="rId6"/>
    <p:sldId id="257" r:id="rId7"/>
    <p:sldId id="258" r:id="rId8"/>
    <p:sldId id="259" r:id="rId9"/>
    <p:sldId id="260" r:id="rId10"/>
    <p:sldId id="261" r:id="rId11"/>
    <p:sldId id="262" r:id="rId12"/>
    <p:sldId id="263"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Lst>
  <p:sldSz cx="9144000" cy="5143500" type="screen16x9"/>
  <p:notesSz cx="6858000" cy="9144000"/>
  <p:embeddedFontLst>
    <p:embeddedFont>
      <p:font typeface="Palatino Linotype" panose="02040502050505030304" pitchFamily="18" charset="0"/>
      <p:regular r:id="rId48"/>
      <p:bold r:id="rId49"/>
      <p:italic r:id="rId50"/>
      <p:boldItalic r:id="rId51"/>
    </p:embeddedFont>
    <p:embeddedFont>
      <p:font typeface="Roboto" panose="020F0502020204030204" pitchFamily="2" charset="0"/>
      <p:regular r:id="rId52"/>
      <p:bold r:id="rId53"/>
      <p:italic r:id="rId54"/>
      <p:boldItalic r:id="rId55"/>
    </p:embeddedFont>
    <p:embeddedFont>
      <p:font typeface="Roboto Medium" panose="020F0502020204030204" pitchFamily="2" charset="0"/>
      <p:regular r:id="rId56"/>
      <p:bold r:id="rId57"/>
      <p:italic r:id="rId58"/>
      <p:boldItalic r:id="rId59"/>
    </p:embeddedFont>
    <p:embeddedFont>
      <p:font typeface="Rockwell" panose="02060603020205020403" pitchFamily="18" charset="0"/>
      <p:regular r:id="rId60"/>
      <p:bold r:id="rId61"/>
      <p:italic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01">
          <p15:clr>
            <a:srgbClr val="747775"/>
          </p15:clr>
        </p15:guide>
        <p15:guide id="2" orient="horz" pos="406">
          <p15:clr>
            <a:srgbClr val="747775"/>
          </p15:clr>
        </p15:guide>
        <p15:guide id="3" orient="horz" pos="396">
          <p15:clr>
            <a:srgbClr val="747775"/>
          </p15:clr>
        </p15:guide>
        <p15:guide id="4" orient="horz" pos="391">
          <p15:clr>
            <a:srgbClr val="747775"/>
          </p15:clr>
        </p15:guide>
        <p15:guide id="5" orient="horz" pos="504">
          <p15:clr>
            <a:srgbClr val="747775"/>
          </p15:clr>
        </p15:guide>
        <p15:guide id="6"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600F"/>
    <a:srgbClr val="A4C2F4"/>
    <a:srgbClr val="EA9999"/>
    <a:srgbClr val="FFE599"/>
    <a:srgbClr val="B6D7A8"/>
    <a:srgbClr val="FFC6C6"/>
    <a:srgbClr val="AAE5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AB4BBAD-738B-4F69-A932-66A3E05C43DE}">
  <a:tblStyle styleId="{3AB4BBAD-738B-4F69-A932-66A3E05C43DE}" styleName="Table_0">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D4313047-8644-4CD5-B368-B0E0FA641009}"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CE817E-17B8-408F-B4B8-81371072657D}" styleName="Table_2">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8" d="100"/>
          <a:sy n="158" d="100"/>
        </p:scale>
        <p:origin x="264" y="138"/>
      </p:cViewPr>
      <p:guideLst>
        <p:guide orient="horz" pos="401"/>
        <p:guide orient="horz" pos="406"/>
        <p:guide orient="horz" pos="396"/>
        <p:guide orient="horz" pos="391"/>
        <p:guide orient="horz" pos="504"/>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font" Target="fonts/font16.fntdata"/><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font" Target="fonts/font14.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font" Target="fonts/font4.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12.fntdata"/><Relationship Id="rId67"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7.fntdata"/><Relationship Id="rId62"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cde.state.co.us/accountability/2025fallaccountabilitynotificationletter"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www.cde.state.co.us/accountability/district_identification_dashboard"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cde.state.co.us/fedprograms/essaplanningrequirements"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7"/>
        <p:cNvGrpSpPr/>
        <p:nvPr/>
      </p:nvGrpSpPr>
      <p:grpSpPr>
        <a:xfrm>
          <a:off x="0" y="0"/>
          <a:ext cx="0" cy="0"/>
          <a:chOff x="0" y="0"/>
          <a:chExt cx="0" cy="0"/>
        </a:xfrm>
      </p:grpSpPr>
      <p:sp>
        <p:nvSpPr>
          <p:cNvPr id="1718" name="Google Shape;1718;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9" name="Google Shape;17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0"/>
        <p:cNvGrpSpPr/>
        <p:nvPr/>
      </p:nvGrpSpPr>
      <p:grpSpPr>
        <a:xfrm>
          <a:off x="0" y="0"/>
          <a:ext cx="0" cy="0"/>
          <a:chOff x="0" y="0"/>
          <a:chExt cx="0" cy="0"/>
        </a:xfrm>
      </p:grpSpPr>
      <p:sp>
        <p:nvSpPr>
          <p:cNvPr id="1781" name="Google Shape;1781;g3825665ff34_2_3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2" name="Google Shape;1782;g3825665ff34_2_3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Districts with identified schools received an email notification from CDE on September 15th, which was sent to the Superintendent, Title I Contact, Authorized Representative for the ESEA Consolidated Application, and District Accountability Contact. The notification included an outline of changes in state and federal accountability, resources and grants available for identified schools, improvement planning requirements, and a link to the Data Dashboard. ESSA School Profiles were shared with districts via Syncplicity, and in the near future the list of all ESSA identified schools will be posted on CDE’s Methods for Identification and Exit Criteria for ESSA Support and Improvement website.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Google Shape;1788;g3825665ff34_3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9" name="Google Shape;1789;g3825665ff34_3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This slide provides a brief overview of the five indicators used in the ESSA Identification process.</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Colorado utilizes mean scale scores on the CMAS, COALT, and SAT assessments, in both English language arts and math, for the Academic Achievement indicator. Please note that this includes students in grades 3-8 and grade 11.</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Median growth percentiles for the CMAS and SAT English language arts and math assessments are utilized for the Academic Progress indicator, for students in grades 4-8 and grade 11.</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The Progress in Achieving English Language Proficiency Indicator is based on median growth percentiles from the ACCESS assessment, as well as the percentage of English learners that are on-track to attaining fluency within a six-year timeline.</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The School Quality or Student Success Indicator, often referred to as the SQSS indicator, consists of three measures. Science mean scale scores for all schools, chronic absenteeism rates for elementary and middle schools only, and dropout rates for high schools only.</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The last indicator, Graduation Rates, includes both 4-year and 7-year graduation rates.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
                <a:solidFill>
                  <a:schemeClr val="dk1"/>
                </a:solidFill>
              </a:rPr>
              <a:t>Please note the box on the right, which outlines identification criteria for alternative education campuses or AECs. Colorado is required to include all schools in the ESSA identification process and use a consistent identification process across all schools. When necessary, Colorado utilizes attendance and truancy rates in addition to the other indicators, to further differentiate among the lowest performing AECs.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6"/>
        <p:cNvGrpSpPr/>
        <p:nvPr/>
      </p:nvGrpSpPr>
      <p:grpSpPr>
        <a:xfrm>
          <a:off x="0" y="0"/>
          <a:ext cx="0" cy="0"/>
          <a:chOff x="0" y="0"/>
          <a:chExt cx="0" cy="0"/>
        </a:xfrm>
      </p:grpSpPr>
      <p:sp>
        <p:nvSpPr>
          <p:cNvPr id="1797" name="Google Shape;1797;g3825665ff34_3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8" name="Google Shape;1798;g3825665ff34_3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ESSA requires that states look at the performance of individual student groups in addition to the performance of all students. The following student groups are included in the ESSA identification process: English learners, students with disabilities, students experiencing poverty, and students from each racial or ethnic group. In addition, in order to maximize the number of students that can be included in the accountability process, Colorado has developed an “Aggregated Non-White group”. Any non-White students from racial or ethnic groups that do not meet the minimum number of students to be reported on their own, will be combined into one Aggregated Non-White group for accountability purposes.</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3"/>
        <p:cNvGrpSpPr/>
        <p:nvPr/>
      </p:nvGrpSpPr>
      <p:grpSpPr>
        <a:xfrm>
          <a:off x="0" y="0"/>
          <a:ext cx="0" cy="0"/>
          <a:chOff x="0" y="0"/>
          <a:chExt cx="0" cy="0"/>
        </a:xfrm>
      </p:grpSpPr>
      <p:sp>
        <p:nvSpPr>
          <p:cNvPr id="1804" name="Google Shape;1804;g3825665ff34_3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5" name="Google Shape;1805;g3825665ff34_3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Colorado annually identifies schools for support and improvement. Schools can be identified based on one of two categories: Comprehensive Support and Improvement, or CS, and Targeted Support and Improvement, or TS.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Within Comprehensive Support and Improvement, there are three sub-categories: CS – Lowest 5 Percent, CS – Low Graduation Rate, and CS – Former ATS.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171450" lvl="0" indent="-171450" algn="l" rtl="0">
              <a:spcBef>
                <a:spcPts val="0"/>
              </a:spcBef>
              <a:spcAft>
                <a:spcPts val="0"/>
              </a:spcAft>
              <a:buClr>
                <a:schemeClr val="dk1"/>
              </a:buClr>
              <a:buSzPts val="1100"/>
              <a:buChar char="●"/>
            </a:pPr>
            <a:r>
              <a:rPr lang="en">
                <a:solidFill>
                  <a:schemeClr val="dk1"/>
                </a:solidFill>
              </a:rPr>
              <a:t>The CS – Lowest 5 Percent category includes Title I schools with the lowest total percentage points earned, based on a composite scores calculated from the 5 indicators mentioned on the previous slide.</a:t>
            </a:r>
            <a:endParaRPr>
              <a:solidFill>
                <a:schemeClr val="dk1"/>
              </a:solidFill>
            </a:endParaRPr>
          </a:p>
          <a:p>
            <a:pPr marL="171450" lvl="0" indent="-171450" algn="l" rtl="0">
              <a:spcBef>
                <a:spcPts val="0"/>
              </a:spcBef>
              <a:spcAft>
                <a:spcPts val="0"/>
              </a:spcAft>
              <a:buClr>
                <a:schemeClr val="dk1"/>
              </a:buClr>
              <a:buSzPts val="1100"/>
              <a:buChar char="●"/>
            </a:pPr>
            <a:r>
              <a:rPr lang="en">
                <a:solidFill>
                  <a:schemeClr val="dk1"/>
                </a:solidFill>
              </a:rPr>
              <a:t>The CS – Low Graduation category includes all public high schools, including AECs, with a 7-year graduation rate below 67 percent based on three years of aggregated data.</a:t>
            </a:r>
            <a:endParaRPr>
              <a:solidFill>
                <a:schemeClr val="dk1"/>
              </a:solidFill>
            </a:endParaRPr>
          </a:p>
          <a:p>
            <a:pPr marL="171450" lvl="0" indent="-171450" algn="l" rtl="0">
              <a:spcBef>
                <a:spcPts val="0"/>
              </a:spcBef>
              <a:spcAft>
                <a:spcPts val="0"/>
              </a:spcAft>
              <a:buClr>
                <a:schemeClr val="dk1"/>
              </a:buClr>
              <a:buSzPts val="1100"/>
              <a:buChar char="●"/>
            </a:pPr>
            <a:r>
              <a:rPr lang="en">
                <a:solidFill>
                  <a:schemeClr val="dk1"/>
                </a:solidFill>
              </a:rPr>
              <a:t>The CS – Former ATS category includes Title I schools that have been identified for Additional Targeted Support and Improvement for four consecutive years for the same student group.</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Within Targeted Support and Improvement, there are two sub-categories: Targeted Support (TS) and Additional Targeted Support (ATS).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171450" lvl="0" indent="-171450" algn="l" rtl="0">
              <a:spcBef>
                <a:spcPts val="0"/>
              </a:spcBef>
              <a:spcAft>
                <a:spcPts val="0"/>
              </a:spcAft>
              <a:buClr>
                <a:schemeClr val="dk1"/>
              </a:buClr>
              <a:buSzPts val="1100"/>
              <a:buChar char="●"/>
            </a:pPr>
            <a:r>
              <a:rPr lang="en">
                <a:solidFill>
                  <a:schemeClr val="dk1"/>
                </a:solidFill>
              </a:rPr>
              <a:t>The Targeted Support category includes schools with at least one consistently underperforming student group.</a:t>
            </a:r>
            <a:endParaRPr>
              <a:solidFill>
                <a:schemeClr val="dk1"/>
              </a:solidFill>
            </a:endParaRPr>
          </a:p>
          <a:p>
            <a:pPr marL="171450" lvl="0" indent="-171450" algn="l" rtl="0">
              <a:spcBef>
                <a:spcPts val="0"/>
              </a:spcBef>
              <a:spcAft>
                <a:spcPts val="0"/>
              </a:spcAft>
              <a:buClr>
                <a:schemeClr val="dk1"/>
              </a:buClr>
              <a:buSzPts val="1100"/>
              <a:buChar char="●"/>
            </a:pPr>
            <a:r>
              <a:rPr lang="en">
                <a:solidFill>
                  <a:schemeClr val="dk1"/>
                </a:solidFill>
              </a:rPr>
              <a:t>The Additional Targeted Support category is a subset of TS and includes schools with at least one disaggregated group that, on its own, meets the criteria for CS – Lowest 5 percent.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
                <a:solidFill>
                  <a:schemeClr val="dk1"/>
                </a:solidFill>
              </a:rPr>
              <a:t>Please keep in mind that it is possible for a school to be identified for CS or TS based on participation only. Under ESSA, schools are required to assess at least 95 percent of students on the state assessments. Non-participants, including parent excusals, in excess of 5 percent must be counted as non-proficient and assigned the lowest possible scale score on the missed assessment. Colorado identifies schools for support and improvement based on actual mean scale scores first, then runs a second round of identifications based on participation-adjusted mean scale scores.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K-2 schools will be identified later in October and LEAs will be notified at a later date.</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1"/>
        <p:cNvGrpSpPr/>
        <p:nvPr/>
      </p:nvGrpSpPr>
      <p:grpSpPr>
        <a:xfrm>
          <a:off x="0" y="0"/>
          <a:ext cx="0" cy="0"/>
          <a:chOff x="0" y="0"/>
          <a:chExt cx="0" cy="0"/>
        </a:xfrm>
      </p:grpSpPr>
      <p:sp>
        <p:nvSpPr>
          <p:cNvPr id="1812" name="Google Shape;1812;g3825665ff34_3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3" name="Google Shape;1813;g3825665ff34_3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Comprehensive Support and Improvement is a 3 year designation. Schools are eligible to exit from CS - Lowest 5% when they have not been re-identified for 3 consecutive years and when they have a higher performance, based on total percentage points earned, than the year in which they were identified. Schools are eligible to exit from CS - Low Graduation Rate when </a:t>
            </a:r>
            <a:r>
              <a:rPr lang="en">
                <a:solidFill>
                  <a:schemeClr val="dk1"/>
                </a:solidFill>
              </a:rPr>
              <a:t>they have not been re-identified for 3 consecutive years and when they no longer have a 7-year graduation rate, based on three years of aggregated data, below 67 percent.</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TS and ATS exit criteria and timelines are established by the district.</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7"/>
        <p:cNvGrpSpPr/>
        <p:nvPr/>
      </p:nvGrpSpPr>
      <p:grpSpPr>
        <a:xfrm>
          <a:off x="0" y="0"/>
          <a:ext cx="0" cy="0"/>
          <a:chOff x="0" y="0"/>
          <a:chExt cx="0" cy="0"/>
        </a:xfrm>
      </p:grpSpPr>
      <p:sp>
        <p:nvSpPr>
          <p:cNvPr id="1818" name="Google Shape;1818;g3825665ff34_3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9" name="Google Shape;1819;g3825665ff34_3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This slide provides a high-level overview of the various flags that may be included as part of a school’s identification.</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171450" lvl="0" indent="-171450" algn="l" rtl="0">
              <a:spcBef>
                <a:spcPts val="0"/>
              </a:spcBef>
              <a:spcAft>
                <a:spcPts val="0"/>
              </a:spcAft>
              <a:buClr>
                <a:schemeClr val="dk1"/>
              </a:buClr>
              <a:buSzPts val="1100"/>
              <a:buChar char="●"/>
            </a:pPr>
            <a:r>
              <a:rPr lang="en">
                <a:solidFill>
                  <a:schemeClr val="dk1"/>
                </a:solidFill>
              </a:rPr>
              <a:t>Within CS – Lowest 5 percent:</a:t>
            </a:r>
            <a:endParaRPr>
              <a:solidFill>
                <a:schemeClr val="dk1"/>
              </a:solidFill>
            </a:endParaRPr>
          </a:p>
          <a:p>
            <a:pPr marL="628650" lvl="1" indent="-171450" algn="l" rtl="0">
              <a:spcBef>
                <a:spcPts val="0"/>
              </a:spcBef>
              <a:spcAft>
                <a:spcPts val="0"/>
              </a:spcAft>
              <a:buClr>
                <a:schemeClr val="dk1"/>
              </a:buClr>
              <a:buSzPts val="1100"/>
              <a:buChar char="○"/>
            </a:pPr>
            <a:r>
              <a:rPr lang="en">
                <a:solidFill>
                  <a:schemeClr val="dk1"/>
                </a:solidFill>
              </a:rPr>
              <a:t>A school can be flagged as On Watch, which indicates the school no longer meets identification criteria, but has not yet exited CS status, which is a multi-year identification. Please note this was previously labeled as Hold, but we have transitioned to On Watch to better align with the categories used for the Performance Frameworks.</a:t>
            </a:r>
            <a:endParaRPr>
              <a:solidFill>
                <a:schemeClr val="dk1"/>
              </a:solidFill>
            </a:endParaRPr>
          </a:p>
          <a:p>
            <a:pPr marL="628650" lvl="1" indent="-171450" algn="l" rtl="0">
              <a:spcBef>
                <a:spcPts val="0"/>
              </a:spcBef>
              <a:spcAft>
                <a:spcPts val="0"/>
              </a:spcAft>
              <a:buClr>
                <a:schemeClr val="dk1"/>
              </a:buClr>
              <a:buSzPts val="1100"/>
              <a:buChar char="○"/>
            </a:pPr>
            <a:r>
              <a:rPr lang="en">
                <a:solidFill>
                  <a:schemeClr val="dk1"/>
                </a:solidFill>
              </a:rPr>
              <a:t>A school can also be flagged as Due to Participation Only, if the school meets identification criteria as a result of participation-adjusted calculations only.</a:t>
            </a:r>
            <a:endParaRPr>
              <a:solidFill>
                <a:schemeClr val="dk1"/>
              </a:solidFill>
            </a:endParaRPr>
          </a:p>
          <a:p>
            <a:pPr marL="171450" lvl="0" indent="-171450" algn="l" rtl="0">
              <a:spcBef>
                <a:spcPts val="0"/>
              </a:spcBef>
              <a:spcAft>
                <a:spcPts val="0"/>
              </a:spcAft>
              <a:buClr>
                <a:schemeClr val="dk1"/>
              </a:buClr>
              <a:buSzPts val="1100"/>
              <a:buChar char="●"/>
            </a:pPr>
            <a:r>
              <a:rPr lang="en">
                <a:solidFill>
                  <a:schemeClr val="dk1"/>
                </a:solidFill>
              </a:rPr>
              <a:t>Within CS – Low Graduation rate:</a:t>
            </a:r>
            <a:endParaRPr>
              <a:solidFill>
                <a:schemeClr val="dk1"/>
              </a:solidFill>
            </a:endParaRPr>
          </a:p>
          <a:p>
            <a:pPr marL="628650" lvl="1" indent="-171450" algn="l" rtl="0">
              <a:spcBef>
                <a:spcPts val="0"/>
              </a:spcBef>
              <a:spcAft>
                <a:spcPts val="0"/>
              </a:spcAft>
              <a:buClr>
                <a:schemeClr val="dk1"/>
              </a:buClr>
              <a:buSzPts val="1100"/>
              <a:buChar char="○"/>
            </a:pPr>
            <a:r>
              <a:rPr lang="en">
                <a:solidFill>
                  <a:schemeClr val="dk1"/>
                </a:solidFill>
              </a:rPr>
              <a:t>A school can be flagged as On Watch, as previously described.</a:t>
            </a:r>
            <a:endParaRPr>
              <a:solidFill>
                <a:schemeClr val="dk1"/>
              </a:solidFill>
            </a:endParaRPr>
          </a:p>
          <a:p>
            <a:pPr marL="171450" lvl="0" indent="-171450" algn="l" rtl="0">
              <a:spcBef>
                <a:spcPts val="0"/>
              </a:spcBef>
              <a:spcAft>
                <a:spcPts val="0"/>
              </a:spcAft>
              <a:buClr>
                <a:schemeClr val="dk1"/>
              </a:buClr>
              <a:buSzPts val="1100"/>
              <a:buChar char="●"/>
            </a:pPr>
            <a:r>
              <a:rPr lang="en">
                <a:solidFill>
                  <a:schemeClr val="dk1"/>
                </a:solidFill>
              </a:rPr>
              <a:t>We do not currently have any schools identified for CS – Former ATS.</a:t>
            </a:r>
            <a:endParaRPr>
              <a:solidFill>
                <a:schemeClr val="dk1"/>
              </a:solidFill>
            </a:endParaRPr>
          </a:p>
          <a:p>
            <a:pPr marL="171450" lvl="0" indent="-171450" algn="l" rtl="0">
              <a:spcBef>
                <a:spcPts val="0"/>
              </a:spcBef>
              <a:spcAft>
                <a:spcPts val="0"/>
              </a:spcAft>
              <a:buClr>
                <a:schemeClr val="dk1"/>
              </a:buClr>
              <a:buSzPts val="1100"/>
              <a:buChar char="●"/>
            </a:pPr>
            <a:r>
              <a:rPr lang="en">
                <a:solidFill>
                  <a:schemeClr val="dk1"/>
                </a:solidFill>
              </a:rPr>
              <a:t>Within TS and ATS:</a:t>
            </a:r>
            <a:endParaRPr>
              <a:solidFill>
                <a:schemeClr val="dk1"/>
              </a:solidFill>
            </a:endParaRPr>
          </a:p>
          <a:p>
            <a:pPr marL="628650" lvl="1" indent="-171450" algn="l" rtl="0">
              <a:spcBef>
                <a:spcPts val="0"/>
              </a:spcBef>
              <a:spcAft>
                <a:spcPts val="0"/>
              </a:spcAft>
              <a:buClr>
                <a:schemeClr val="dk1"/>
              </a:buClr>
              <a:buSzPts val="1100"/>
              <a:buChar char="○"/>
            </a:pPr>
            <a:r>
              <a:rPr lang="en">
                <a:solidFill>
                  <a:schemeClr val="dk1"/>
                </a:solidFill>
              </a:rPr>
              <a:t>A school can be flagged as Not Exited by District, which indicates the school no longer meets identification criteria, but was not exited by the district. Districts are responsible for establishing exit criteria and timelines for TS as part of their Consolidated Application and are responsible for notifying CDE when each school has exited. If a school was not exited by the district, the designation will indicate the year of the original identification.</a:t>
            </a:r>
            <a:endParaRPr>
              <a:solidFill>
                <a:schemeClr val="dk1"/>
              </a:solidFill>
            </a:endParaRPr>
          </a:p>
          <a:p>
            <a:pPr marL="628650" lvl="1" indent="-171450" algn="l" rtl="0">
              <a:spcBef>
                <a:spcPts val="0"/>
              </a:spcBef>
              <a:spcAft>
                <a:spcPts val="0"/>
              </a:spcAft>
              <a:buClr>
                <a:schemeClr val="dk1"/>
              </a:buClr>
              <a:buSzPts val="1100"/>
              <a:buChar char="○"/>
            </a:pPr>
            <a:r>
              <a:rPr lang="en">
                <a:solidFill>
                  <a:schemeClr val="dk1"/>
                </a:solidFill>
              </a:rPr>
              <a:t>A school can also be flagged as Due to Participation Only, if the school meets identification criteria as a result of participation-adjusted calculations only.</a:t>
            </a: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4"/>
        <p:cNvGrpSpPr/>
        <p:nvPr/>
      </p:nvGrpSpPr>
      <p:grpSpPr>
        <a:xfrm>
          <a:off x="0" y="0"/>
          <a:ext cx="0" cy="0"/>
          <a:chOff x="0" y="0"/>
          <a:chExt cx="0" cy="0"/>
        </a:xfrm>
      </p:grpSpPr>
      <p:sp>
        <p:nvSpPr>
          <p:cNvPr id="1825" name="Google Shape;1825;g3825665ff34_3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6" name="Google Shape;1826;g3825665ff34_3_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Now that we’ve provided a high-level overview of the ESSA Identification process, we’d like to discuss some of the notable differences between the ESSA Identification process and the Performance Frameworks.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9"/>
        <p:cNvGrpSpPr/>
        <p:nvPr/>
      </p:nvGrpSpPr>
      <p:grpSpPr>
        <a:xfrm>
          <a:off x="0" y="0"/>
          <a:ext cx="0" cy="0"/>
          <a:chOff x="0" y="0"/>
          <a:chExt cx="0" cy="0"/>
        </a:xfrm>
      </p:grpSpPr>
      <p:sp>
        <p:nvSpPr>
          <p:cNvPr id="1830" name="Google Shape;1830;g3825665ff34_2_4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31" name="Google Shape;1831;g3825665ff34_2_4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This slide shows the overlap between the School Performance Framework ratings and ESSA identifications. Please note these numbers are based on preliminary SPF ratings and do not reflect the request to reconsider process. There are a total of 180 schools on Performance Watch based on the Fall 2025 SPF preliminary ratings. Of those, 109 schools are state identified only, not ESSA identified. There are a total of 229 schools identified under ESSA. Of those, 158 are ESSA identified only, not on Performance Watch. There are a total of 71 schools that both state and ESSA identified.</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6"/>
        <p:cNvGrpSpPr/>
        <p:nvPr/>
      </p:nvGrpSpPr>
      <p:grpSpPr>
        <a:xfrm>
          <a:off x="0" y="0"/>
          <a:ext cx="0" cy="0"/>
          <a:chOff x="0" y="0"/>
          <a:chExt cx="0" cy="0"/>
        </a:xfrm>
      </p:grpSpPr>
      <p:sp>
        <p:nvSpPr>
          <p:cNvPr id="1837" name="Google Shape;1837;g38267362429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8" name="Google Shape;1838;g38267362429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Although the Performance Frameworks and ESSA Identification use many of the same indicators and metrics, there are some notable differences that contribute to the Venn diagram on the previous slide. Examples include:</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Differences in the categories of identification. Performance Frameworks assign an overall rating (Performance, Improvement, Priority Improvement, Turnaround, and Insufficient State Data) based on a composite score taking into consideration all indicators. ESSA Identification includes the CS - Lowest 5% category based on overall performance, similar to the state, but also requires the identification of schools based solely on graduation rates, for CS - Low Grad, and based on the performance of student groups, for TS and ATS.</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Another difference is that Performance Frameworks include PSAT 9/10 data and SAT 11 data, while ESSA Identification includes SAT 11 data only. For the Performance Frameworks, PSAT 9/10 data is included in the Academic Achievement indicator, while SAT 11 data is included in the Postsecondary and Workforce Readiness, or PWR, indicator. For ESSA Identification, SAT 11 data is part of the Academic Achievement indicator.</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Science mean scale scores are part of the Academic Achievement indicator for Performance Frameworks, but part of the SQSS indicator for ESSA Identification.</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ESSA includes a School Quality or Student Success Indicator, which is not part of the Performance Frameworks. This indicator includes the use of chronic absenteeism rates, which are not utilized in the Frameworks.</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Only 4-year and 7-year graduation rates are used for ESSA Identification, while Performance Frameworks utilize the best of the 4-, 5-, 6-, and 7-year graduation rate.</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Performance Frameworks include a Postsecondary &amp; Workforce Readiness (PWR) Indicator, which is not utilized in ESSA Identification.This indicator includes the use of matriculation rates, which are not part of ESSA Identification.</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Performance Frameworks typically utilize one year of data (unless criteria is met for using multi-year frameworks), whereas ESSA Identification utilizes three years of aggregated data (and up to five years of aggregated data may be used for smaller systems).</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There are separate AEC Frameworks, whereas ESSA Identification requires the use of the same methodology for all schools.</a:t>
            </a: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3"/>
        <p:cNvGrpSpPr/>
        <p:nvPr/>
      </p:nvGrpSpPr>
      <p:grpSpPr>
        <a:xfrm>
          <a:off x="0" y="0"/>
          <a:ext cx="0" cy="0"/>
          <a:chOff x="0" y="0"/>
          <a:chExt cx="0" cy="0"/>
        </a:xfrm>
      </p:grpSpPr>
      <p:sp>
        <p:nvSpPr>
          <p:cNvPr id="1844" name="Google Shape;1844;g3825665ff34_3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5" name="Google Shape;1845;g3825665ff34_3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This slide highlights key differences based on the use of graduation rates in the Performance Frameworks compared to ESSA Identification.</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For ESSA Identification, all schools with aggregated 7-year graduation rates below 67 percent are identified for CS - Low Graduation Rate.</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For the Performance Frameworks, the standard frameworks use a best of graduation rate compared to an established set of cut scores. The AEC frameworks use a best of completion rate instead, again compared to an established set of cut scores. A completion rate of 49.5% of higher, for example, would earn a Meets rating on the AEC frameworks, which is below the ESSA requirement of 67 percent.</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2"/>
        <p:cNvGrpSpPr/>
        <p:nvPr/>
      </p:nvGrpSpPr>
      <p:grpSpPr>
        <a:xfrm>
          <a:off x="0" y="0"/>
          <a:ext cx="0" cy="0"/>
          <a:chOff x="0" y="0"/>
          <a:chExt cx="0" cy="0"/>
        </a:xfrm>
      </p:grpSpPr>
      <p:sp>
        <p:nvSpPr>
          <p:cNvPr id="1723" name="Google Shape;1723;g330903a26ff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24" name="Google Shape;1724;g330903a26ff_2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1"/>
        <p:cNvGrpSpPr/>
        <p:nvPr/>
      </p:nvGrpSpPr>
      <p:grpSpPr>
        <a:xfrm>
          <a:off x="0" y="0"/>
          <a:ext cx="0" cy="0"/>
          <a:chOff x="0" y="0"/>
          <a:chExt cx="0" cy="0"/>
        </a:xfrm>
      </p:grpSpPr>
      <p:sp>
        <p:nvSpPr>
          <p:cNvPr id="1852" name="Google Shape;1852;g3825665ff34_2_3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53" name="Google Shape;1853;g3825665ff34_2_3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Now we will walk through the Fall 2025 ESSA Identification Results.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6"/>
        <p:cNvGrpSpPr/>
        <p:nvPr/>
      </p:nvGrpSpPr>
      <p:grpSpPr>
        <a:xfrm>
          <a:off x="0" y="0"/>
          <a:ext cx="0" cy="0"/>
          <a:chOff x="0" y="0"/>
          <a:chExt cx="0" cy="0"/>
        </a:xfrm>
      </p:grpSpPr>
      <p:sp>
        <p:nvSpPr>
          <p:cNvPr id="1857" name="Google Shape;1857;g3825665ff34_2_3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58" name="Google Shape;1858;g3825665ff34_2_3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Currently, we have 229 schools identified for support and improvement under ESSA, not including K-2 schools.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There are 20 newly identified schools this year. The largest number of schools fall into the TS category, with 76 schools. There are 4 schools in the ATS category, 1 of which was not exited by the district. There are 58 schools in the CS – Low Graduation Rate category, with 2 on watch and 30 currently identified for their fourth or more year. And there are 69 schools in the CS – Lowest 5 percent category, with 30 on watch and 4 currently identified for their fourth or more year.</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There are an additional 22 schools that were identified due to participation only, of which 5 are in the CS – Lowest 5 percent category and 17 are in the TS category.</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3"/>
        <p:cNvGrpSpPr/>
        <p:nvPr/>
      </p:nvGrpSpPr>
      <p:grpSpPr>
        <a:xfrm>
          <a:off x="0" y="0"/>
          <a:ext cx="0" cy="0"/>
          <a:chOff x="0" y="0"/>
          <a:chExt cx="0" cy="0"/>
        </a:xfrm>
      </p:grpSpPr>
      <p:sp>
        <p:nvSpPr>
          <p:cNvPr id="1864" name="Google Shape;1864;g3825665ff34_2_4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65" name="Google Shape;1865;g3825665ff34_2_4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This slide provides an overall of the specific student groups associated with schools identified for Targeted Support and Improvement. Please note that schools can be identified for more than one student group, therefore the counts may not add up to the total.</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Of the 4 schools identified for ATS, 2 were identified based on the performance of students eligible for free/reduced meals, 3 were identified based on the performance of students with disabilities, and 2 were identified based on the performance of specific racial/ethnic groups.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Of the 93 schools identified for TS, 29 were identified based on the performance of students eligible for free/reduced meals, 19 were identified based on the performance of students with disabilities, </a:t>
            </a:r>
            <a:r>
              <a:rPr lang="en">
                <a:solidFill>
                  <a:schemeClr val="dk1"/>
                </a:solidFill>
              </a:rPr>
              <a:t>5 were identified based on the performance of multilingual learners, </a:t>
            </a:r>
            <a:r>
              <a:rPr lang="en"/>
              <a:t>and 80 were identified based on the performance of specific racial/ethnic groups.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0"/>
        <p:cNvGrpSpPr/>
        <p:nvPr/>
      </p:nvGrpSpPr>
      <p:grpSpPr>
        <a:xfrm>
          <a:off x="0" y="0"/>
          <a:ext cx="0" cy="0"/>
          <a:chOff x="0" y="0"/>
          <a:chExt cx="0" cy="0"/>
        </a:xfrm>
      </p:grpSpPr>
      <p:sp>
        <p:nvSpPr>
          <p:cNvPr id="1871" name="Google Shape;1871;g3825665ff34_2_4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2" name="Google Shape;1872;g3825665ff34_2_4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ESSA School Profiles were created for every school identified for support and improvement under ESSA. Profiles were shared via Syncplicity with superintendents, district accountability contacts, and authorized representatives from the Consolidated Application. Authorized individuals can request access for additional school and/or district personnel by sending an email to Yazmine Patino.</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6"/>
        <p:cNvGrpSpPr/>
        <p:nvPr/>
      </p:nvGrpSpPr>
      <p:grpSpPr>
        <a:xfrm>
          <a:off x="0" y="0"/>
          <a:ext cx="0" cy="0"/>
          <a:chOff x="0" y="0"/>
          <a:chExt cx="0" cy="0"/>
        </a:xfrm>
      </p:grpSpPr>
      <p:sp>
        <p:nvSpPr>
          <p:cNvPr id="1877" name="Google Shape;1877;g3825665ff34_3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8" name="Google Shape;1878;g3825665ff34_3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The ESSA School Profiles start with a cover page showing the school, district, and administrative unit, or AU, information.</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2"/>
        <p:cNvGrpSpPr/>
        <p:nvPr/>
      </p:nvGrpSpPr>
      <p:grpSpPr>
        <a:xfrm>
          <a:off x="0" y="0"/>
          <a:ext cx="0" cy="0"/>
          <a:chOff x="0" y="0"/>
          <a:chExt cx="0" cy="0"/>
        </a:xfrm>
      </p:grpSpPr>
      <p:sp>
        <p:nvSpPr>
          <p:cNvPr id="1883" name="Google Shape;1883;g3825665ff34_2_4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4" name="Google Shape;1884;g3825665ff34_2_4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The next section in the ESSA School Profiles is the ESSA Identification section. A few things to note in this section:</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171450" lvl="0" indent="-171450" algn="l" rtl="0">
              <a:spcBef>
                <a:spcPts val="0"/>
              </a:spcBef>
              <a:spcAft>
                <a:spcPts val="0"/>
              </a:spcAft>
              <a:buClr>
                <a:schemeClr val="dk1"/>
              </a:buClr>
              <a:buSzPts val="1100"/>
              <a:buChar char="●"/>
            </a:pPr>
            <a:r>
              <a:rPr lang="en">
                <a:solidFill>
                  <a:schemeClr val="dk1"/>
                </a:solidFill>
              </a:rPr>
              <a:t>More than one identification category may be noted, if a school meets identification criteria for multiple categories. Schools are only identified for a single category, however, based on prioritization of the categories in the order listed. In this example, you’ll see the school met identification criteria for both CS - Low Grad and TS. The CS - Low Grad identification was prioritized, as evidenced by the Identified status. The TS identification was not prioritized, which is why the status indicates met identification criteria and the information is greyed out.</a:t>
            </a:r>
            <a:endParaRPr>
              <a:solidFill>
                <a:schemeClr val="dk1"/>
              </a:solidFill>
            </a:endParaRPr>
          </a:p>
          <a:p>
            <a:pPr marL="171450" lvl="0" indent="-171450" algn="l" rtl="0">
              <a:spcBef>
                <a:spcPts val="0"/>
              </a:spcBef>
              <a:spcAft>
                <a:spcPts val="0"/>
              </a:spcAft>
              <a:buClr>
                <a:schemeClr val="dk1"/>
              </a:buClr>
              <a:buSzPts val="1100"/>
              <a:buChar char="●"/>
            </a:pPr>
            <a:r>
              <a:rPr lang="en">
                <a:solidFill>
                  <a:schemeClr val="dk1"/>
                </a:solidFill>
              </a:rPr>
              <a:t>For CS and ATS designations, the profiles include the consecutive year of identification. In this example, the school is in Year 2 of CS identification.</a:t>
            </a:r>
            <a:endParaRPr>
              <a:solidFill>
                <a:schemeClr val="dk1"/>
              </a:solidFill>
            </a:endParaRPr>
          </a:p>
          <a:p>
            <a:pPr marL="171450" lvl="0" indent="-171450" algn="l" rtl="0">
              <a:spcBef>
                <a:spcPts val="0"/>
              </a:spcBef>
              <a:spcAft>
                <a:spcPts val="0"/>
              </a:spcAft>
              <a:buClr>
                <a:schemeClr val="dk1"/>
              </a:buClr>
              <a:buSzPts val="1100"/>
              <a:buChar char="●"/>
            </a:pPr>
            <a:r>
              <a:rPr lang="en">
                <a:solidFill>
                  <a:schemeClr val="dk1"/>
                </a:solidFill>
              </a:rPr>
              <a:t>For ATS and TS designations, the profiles indicate the specific student groups for which schools were identified. In this example, the school met TS identification criteria for multiple student groups, including students eligible for free/reduced meals, students with disabilities, and multilingual learners.</a:t>
            </a:r>
            <a:endParaRPr>
              <a:solidFill>
                <a:schemeClr val="dk1"/>
              </a:solidFill>
            </a:endParaRPr>
          </a:p>
          <a:p>
            <a:pPr marL="171450" lvl="0" indent="-171450" algn="l" rtl="0">
              <a:spcBef>
                <a:spcPts val="0"/>
              </a:spcBef>
              <a:spcAft>
                <a:spcPts val="0"/>
              </a:spcAft>
              <a:buClr>
                <a:schemeClr val="dk1"/>
              </a:buClr>
              <a:buSzPts val="1100"/>
              <a:buChar char="●"/>
            </a:pPr>
            <a:r>
              <a:rPr lang="en">
                <a:solidFill>
                  <a:schemeClr val="dk1"/>
                </a:solidFill>
              </a:rPr>
              <a:t>Designations may also indicate On Watch, Due to Participation Only, or Not Exited by District as applicable.</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8"/>
        <p:cNvGrpSpPr/>
        <p:nvPr/>
      </p:nvGrpSpPr>
      <p:grpSpPr>
        <a:xfrm>
          <a:off x="0" y="0"/>
          <a:ext cx="0" cy="0"/>
          <a:chOff x="0" y="0"/>
          <a:chExt cx="0" cy="0"/>
        </a:xfrm>
      </p:grpSpPr>
      <p:sp>
        <p:nvSpPr>
          <p:cNvPr id="1889" name="Google Shape;1889;g3825665ff34_2_4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90" name="Google Shape;1890;g3825665ff34_2_4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The last section in the ESSA School Profiles, labeled Actual Data, includes specific performance data for each student group for each ESSA indicator:</a:t>
            </a:r>
            <a:endParaRPr/>
          </a:p>
          <a:p>
            <a:pPr marL="0" lvl="0" indent="0" algn="l" rtl="0">
              <a:lnSpc>
                <a:spcPct val="100000"/>
              </a:lnSpc>
              <a:spcBef>
                <a:spcPts val="0"/>
              </a:spcBef>
              <a:spcAft>
                <a:spcPts val="0"/>
              </a:spcAft>
              <a:buSzPts val="1100"/>
              <a:buNone/>
            </a:pPr>
            <a:endParaRPr/>
          </a:p>
          <a:p>
            <a:pPr marL="171450" lvl="0" indent="-171450" algn="l" rtl="0">
              <a:lnSpc>
                <a:spcPct val="100000"/>
              </a:lnSpc>
              <a:spcBef>
                <a:spcPts val="0"/>
              </a:spcBef>
              <a:spcAft>
                <a:spcPts val="0"/>
              </a:spcAft>
              <a:buSzPts val="1100"/>
              <a:buChar char="●"/>
            </a:pPr>
            <a:r>
              <a:rPr lang="en"/>
              <a:t>The student group is noted in the first column, followed by grade span, and metric.</a:t>
            </a:r>
            <a:endParaRPr/>
          </a:p>
          <a:p>
            <a:pPr marL="171450" lvl="0" indent="-171450" algn="l" rtl="0">
              <a:lnSpc>
                <a:spcPct val="100000"/>
              </a:lnSpc>
              <a:spcBef>
                <a:spcPts val="0"/>
              </a:spcBef>
              <a:spcAft>
                <a:spcPts val="0"/>
              </a:spcAft>
              <a:buSzPts val="1100"/>
              <a:buChar char="●"/>
            </a:pPr>
            <a:r>
              <a:rPr lang="en"/>
              <a:t>If an indicator or grade span does not apply, the information will be greyed out.</a:t>
            </a:r>
            <a:endParaRPr/>
          </a:p>
          <a:p>
            <a:pPr marL="171450" lvl="0" indent="-171450" algn="l" rtl="0">
              <a:lnSpc>
                <a:spcPct val="100000"/>
              </a:lnSpc>
              <a:spcBef>
                <a:spcPts val="0"/>
              </a:spcBef>
              <a:spcAft>
                <a:spcPts val="0"/>
              </a:spcAft>
              <a:buSzPts val="1100"/>
              <a:buChar char="●"/>
            </a:pPr>
            <a:r>
              <a:rPr lang="en"/>
              <a:t>If the minimum number of students for a given indicator was not met, the profiles will display n &lt; 16 or n &lt; 20 as applicable.</a:t>
            </a:r>
            <a:endParaRPr/>
          </a:p>
          <a:p>
            <a:pPr marL="171450" lvl="0" indent="-171450" algn="l" rtl="0">
              <a:lnSpc>
                <a:spcPct val="100000"/>
              </a:lnSpc>
              <a:spcBef>
                <a:spcPts val="0"/>
              </a:spcBef>
              <a:spcAft>
                <a:spcPts val="0"/>
              </a:spcAft>
              <a:buSzPts val="1100"/>
              <a:buChar char="●"/>
            </a:pPr>
            <a:r>
              <a:rPr lang="en"/>
              <a:t>Otherwise, the profiles will display the n-count, or number of students with data for that metric, specific rate, for example, the mean scale score, median growth percentile, or percentage, and the associated rating. In this example, the Dropout rate is 21.9% for all students, which earns a Does Not Meet rating.</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If a school was identified due to participation only, their profile will include their actual mean scale scores, as well as an additional tab labeled “Participation Adjusted Data” which contains their participation-adjusted mean scale scores.</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4"/>
        <p:cNvGrpSpPr/>
        <p:nvPr/>
      </p:nvGrpSpPr>
      <p:grpSpPr>
        <a:xfrm>
          <a:off x="0" y="0"/>
          <a:ext cx="0" cy="0"/>
          <a:chOff x="0" y="0"/>
          <a:chExt cx="0" cy="0"/>
        </a:xfrm>
      </p:grpSpPr>
      <p:sp>
        <p:nvSpPr>
          <p:cNvPr id="1895" name="Google Shape;1895;g3825665ff34_2_4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96" name="Google Shape;1896;g3825665ff34_2_4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For more information, you can visit CDE’s ESSA Methods and Criteria for Identification of Schools for Support and Improvement webpage. CDE will be updating this webpage within the next couple weeks to include a list of schools identified for support and improvement in Fall 2025, and to provide additional resources regarding the methodology.</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For any additional questions regarding the methodology, criteria, or data used to identify schools for support and improvement under ESSA, you can contact myself, Anna Rowan, or Nazie.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Thank you!</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0"/>
        <p:cNvGrpSpPr/>
        <p:nvPr/>
      </p:nvGrpSpPr>
      <p:grpSpPr>
        <a:xfrm>
          <a:off x="0" y="0"/>
          <a:ext cx="0" cy="0"/>
          <a:chOff x="0" y="0"/>
          <a:chExt cx="0" cy="0"/>
        </a:xfrm>
      </p:grpSpPr>
      <p:sp>
        <p:nvSpPr>
          <p:cNvPr id="1901" name="Google Shape;1901;g3825665ff34_2_4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2" name="Google Shape;1902;g3825665ff34_2_4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I am here today to provide guidance and resources for you to support your ESSA-identified schools.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5"/>
        <p:cNvGrpSpPr/>
        <p:nvPr/>
      </p:nvGrpSpPr>
      <p:grpSpPr>
        <a:xfrm>
          <a:off x="0" y="0"/>
          <a:ext cx="0" cy="0"/>
          <a:chOff x="0" y="0"/>
          <a:chExt cx="0" cy="0"/>
        </a:xfrm>
      </p:grpSpPr>
      <p:sp>
        <p:nvSpPr>
          <p:cNvPr id="1906" name="Google Shape;1906;g3825665ff34_2_4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07" name="Google Shape;1907;g3825665ff34_2_4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8"/>
        <p:cNvGrpSpPr/>
        <p:nvPr/>
      </p:nvGrpSpPr>
      <p:grpSpPr>
        <a:xfrm>
          <a:off x="0" y="0"/>
          <a:ext cx="0" cy="0"/>
          <a:chOff x="0" y="0"/>
          <a:chExt cx="0" cy="0"/>
        </a:xfrm>
      </p:grpSpPr>
      <p:sp>
        <p:nvSpPr>
          <p:cNvPr id="1729" name="Google Shape;1729;g365b2900290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0" name="Google Shape;1730;g365b2900290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2"/>
        <p:cNvGrpSpPr/>
        <p:nvPr/>
      </p:nvGrpSpPr>
      <p:grpSpPr>
        <a:xfrm>
          <a:off x="0" y="0"/>
          <a:ext cx="0" cy="0"/>
          <a:chOff x="0" y="0"/>
          <a:chExt cx="0" cy="0"/>
        </a:xfrm>
      </p:grpSpPr>
      <p:sp>
        <p:nvSpPr>
          <p:cNvPr id="1913" name="Google Shape;1913;g3825665ff34_2_4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14" name="Google Shape;1914;g3825665ff34_2_4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8"/>
        <p:cNvGrpSpPr/>
        <p:nvPr/>
      </p:nvGrpSpPr>
      <p:grpSpPr>
        <a:xfrm>
          <a:off x="0" y="0"/>
          <a:ext cx="0" cy="0"/>
          <a:chOff x="0" y="0"/>
          <a:chExt cx="0" cy="0"/>
        </a:xfrm>
      </p:grpSpPr>
      <p:sp>
        <p:nvSpPr>
          <p:cNvPr id="1919" name="Google Shape;1919;g3829031318d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0" name="Google Shape;1920;g3829031318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Calling your attention to the upper right, the Unified Improvement Plan in Colorado serves as the school improvement planning instrument in which schools meet state and federal accountability requirements.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0"/>
        <p:cNvGrpSpPr/>
        <p:nvPr/>
      </p:nvGrpSpPr>
      <p:grpSpPr>
        <a:xfrm>
          <a:off x="0" y="0"/>
          <a:ext cx="0" cy="0"/>
          <a:chOff x="0" y="0"/>
          <a:chExt cx="0" cy="0"/>
        </a:xfrm>
      </p:grpSpPr>
      <p:sp>
        <p:nvSpPr>
          <p:cNvPr id="1941" name="Google Shape;1941;g3825665ff34_2_8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42" name="Google Shape;1942;g3825665ff34_2_8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6"/>
        <p:cNvGrpSpPr/>
        <p:nvPr/>
      </p:nvGrpSpPr>
      <p:grpSpPr>
        <a:xfrm>
          <a:off x="0" y="0"/>
          <a:ext cx="0" cy="0"/>
          <a:chOff x="0" y="0"/>
          <a:chExt cx="0" cy="0"/>
        </a:xfrm>
      </p:grpSpPr>
      <p:sp>
        <p:nvSpPr>
          <p:cNvPr id="1947" name="Google Shape;1947;g3825665ff34_2_8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8" name="Google Shape;1948;g3825665ff34_2_8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There are multiple ways to know which schools have been identified for Comprehensive Support (CS), Targeted Support (TS), or Additional Targeted Support (ATS).</a:t>
            </a:r>
            <a:endParaRPr>
              <a:solidFill>
                <a:schemeClr val="dk1"/>
              </a:solidFill>
            </a:endParaRPr>
          </a:p>
          <a:p>
            <a:pPr marL="457200" lvl="0" indent="-298450" algn="l" rtl="0">
              <a:spcBef>
                <a:spcPts val="0"/>
              </a:spcBef>
              <a:spcAft>
                <a:spcPts val="0"/>
              </a:spcAft>
              <a:buClr>
                <a:schemeClr val="dk1"/>
              </a:buClr>
              <a:buSzPts val="1100"/>
              <a:buAutoNum type="arabicPeriod"/>
            </a:pPr>
            <a:r>
              <a:rPr lang="en">
                <a:solidFill>
                  <a:schemeClr val="dk1"/>
                </a:solidFill>
              </a:rPr>
              <a:t>Each LEA receives an Accountability Letter at the beginning of the year. </a:t>
            </a:r>
            <a:r>
              <a:rPr lang="en" u="sng">
                <a:solidFill>
                  <a:schemeClr val="hlink"/>
                </a:solidFill>
                <a:hlinkClick r:id="rId3"/>
              </a:rPr>
              <a:t>https://www.cde.state.co.us/accountability/2025fallaccountabilitynotificationletter</a:t>
            </a:r>
            <a:r>
              <a:rPr lang="en">
                <a:solidFill>
                  <a:schemeClr val="dk1"/>
                </a:solidFill>
              </a:rPr>
              <a:t> </a:t>
            </a:r>
            <a:endParaRPr>
              <a:solidFill>
                <a:schemeClr val="dk1"/>
              </a:solidFill>
            </a:endParaRPr>
          </a:p>
          <a:p>
            <a:pPr marL="457200" lvl="0" indent="-298450" algn="l" rtl="0">
              <a:spcBef>
                <a:spcPts val="0"/>
              </a:spcBef>
              <a:spcAft>
                <a:spcPts val="0"/>
              </a:spcAft>
              <a:buClr>
                <a:schemeClr val="dk1"/>
              </a:buClr>
              <a:buSzPts val="1100"/>
              <a:buAutoNum type="arabicPeriod"/>
            </a:pPr>
            <a:r>
              <a:rPr lang="en">
                <a:solidFill>
                  <a:schemeClr val="dk1"/>
                </a:solidFill>
              </a:rPr>
              <a:t>The one-stop shop is the identification dashboard.  For ESSA identification, see the drop-down.  You can view all schools ESSA identified, or select by CS, TS, and ATS. </a:t>
            </a:r>
            <a:r>
              <a:rPr lang="en" u="sng">
                <a:solidFill>
                  <a:schemeClr val="hlink"/>
                </a:solidFill>
                <a:hlinkClick r:id="rId4"/>
              </a:rPr>
              <a:t>https://www.cde.state.co.us/accountability/district_identification_dashboard</a:t>
            </a:r>
            <a:r>
              <a:rPr lang="en">
                <a:solidFill>
                  <a:schemeClr val="dk1"/>
                </a:solidFill>
              </a:rPr>
              <a:t> </a:t>
            </a:r>
            <a:endParaRPr>
              <a:solidFill>
                <a:schemeClr val="dk1"/>
              </a:solidFill>
            </a:endParaRPr>
          </a:p>
          <a:p>
            <a:pPr marL="457200" lvl="0" indent="-298450" algn="l" rtl="0">
              <a:spcBef>
                <a:spcPts val="0"/>
              </a:spcBef>
              <a:spcAft>
                <a:spcPts val="0"/>
              </a:spcAft>
              <a:buClr>
                <a:schemeClr val="dk1"/>
              </a:buClr>
              <a:buSzPts val="1100"/>
              <a:buAutoNum type="arabicPeriod"/>
            </a:pPr>
            <a:r>
              <a:rPr lang="en">
                <a:solidFill>
                  <a:schemeClr val="dk1"/>
                </a:solidFill>
              </a:rPr>
              <a:t>New this year! The Consolidated Application includes a table of identified schools on the ESSA School Improvement Narratives page.</a:t>
            </a:r>
            <a:endParaRPr>
              <a:solidFill>
                <a:schemeClr val="dk1"/>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4"/>
        <p:cNvGrpSpPr/>
        <p:nvPr/>
      </p:nvGrpSpPr>
      <p:grpSpPr>
        <a:xfrm>
          <a:off x="0" y="0"/>
          <a:ext cx="0" cy="0"/>
          <a:chOff x="0" y="0"/>
          <a:chExt cx="0" cy="0"/>
        </a:xfrm>
      </p:grpSpPr>
      <p:sp>
        <p:nvSpPr>
          <p:cNvPr id="1955" name="Google Shape;1955;g3829031318d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6" name="Google Shape;1956;g3829031318d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The table outlining the planning requirements for CS, TS, and ATS schools is available on the ESSA Planning Requirements website. </a:t>
            </a:r>
            <a:r>
              <a:rPr lang="en" u="sng">
                <a:solidFill>
                  <a:schemeClr val="hlink"/>
                </a:solidFill>
                <a:hlinkClick r:id="rId3"/>
              </a:rPr>
              <a:t>https://www.cde.state.co.us/fedprograms/essaplanningrequirements</a:t>
            </a:r>
            <a:r>
              <a:rPr lang="en">
                <a:solidFill>
                  <a:schemeClr val="dk1"/>
                </a:solidFill>
              </a:rPr>
              <a:t>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g3829031318d_1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2" name="Google Shape;1962;g3829031318d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LEAs are required to review and approve plans for TS and ATS schools, as well as CS schools.  The state is also required to review and approve plans for CS Schools.</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6"/>
        <p:cNvGrpSpPr/>
        <p:nvPr/>
      </p:nvGrpSpPr>
      <p:grpSpPr>
        <a:xfrm>
          <a:off x="0" y="0"/>
          <a:ext cx="0" cy="0"/>
          <a:chOff x="0" y="0"/>
          <a:chExt cx="0" cy="0"/>
        </a:xfrm>
      </p:grpSpPr>
      <p:sp>
        <p:nvSpPr>
          <p:cNvPr id="1967" name="Google Shape;1967;g3829031318d_1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8" name="Google Shape;1968;g3829031318d_1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3"/>
        <p:cNvGrpSpPr/>
        <p:nvPr/>
      </p:nvGrpSpPr>
      <p:grpSpPr>
        <a:xfrm>
          <a:off x="0" y="0"/>
          <a:ext cx="0" cy="0"/>
          <a:chOff x="0" y="0"/>
          <a:chExt cx="0" cy="0"/>
        </a:xfrm>
      </p:grpSpPr>
      <p:sp>
        <p:nvSpPr>
          <p:cNvPr id="1974" name="Google Shape;1974;g3829031318d_1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5" name="Google Shape;1975;g3829031318d_1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first example shows a planning element that must be addressed by all schools and districts. It is also included in the criteria for approval for CS, TS, and ATS plans. </a:t>
            </a:r>
            <a:endParaRPr/>
          </a:p>
          <a:p>
            <a:pPr marL="0" lvl="0" indent="0" algn="l" rtl="0">
              <a:spcBef>
                <a:spcPts val="0"/>
              </a:spcBef>
              <a:spcAft>
                <a:spcPts val="0"/>
              </a:spcAft>
              <a:buNone/>
            </a:pPr>
            <a:r>
              <a:rPr lang="en"/>
              <a:t>The second example shows a planning element that is specific to schools with federal identifications.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0"/>
        <p:cNvGrpSpPr/>
        <p:nvPr/>
      </p:nvGrpSpPr>
      <p:grpSpPr>
        <a:xfrm>
          <a:off x="0" y="0"/>
          <a:ext cx="0" cy="0"/>
          <a:chOff x="0" y="0"/>
          <a:chExt cx="0" cy="0"/>
        </a:xfrm>
      </p:grpSpPr>
      <p:sp>
        <p:nvSpPr>
          <p:cNvPr id="1981" name="Google Shape;1981;g3829031318d_1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2" name="Google Shape;1982;g3829031318d_1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7"/>
        <p:cNvGrpSpPr/>
        <p:nvPr/>
      </p:nvGrpSpPr>
      <p:grpSpPr>
        <a:xfrm>
          <a:off x="0" y="0"/>
          <a:ext cx="0" cy="0"/>
          <a:chOff x="0" y="0"/>
          <a:chExt cx="0" cy="0"/>
        </a:xfrm>
      </p:grpSpPr>
      <p:sp>
        <p:nvSpPr>
          <p:cNvPr id="1988" name="Google Shape;1988;g272f327b636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9" name="Google Shape;1989;g272f327b636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3"/>
        <p:cNvGrpSpPr/>
        <p:nvPr/>
      </p:nvGrpSpPr>
      <p:grpSpPr>
        <a:xfrm>
          <a:off x="0" y="0"/>
          <a:ext cx="0" cy="0"/>
          <a:chOff x="0" y="0"/>
          <a:chExt cx="0" cy="0"/>
        </a:xfrm>
      </p:grpSpPr>
      <p:sp>
        <p:nvSpPr>
          <p:cNvPr id="1734" name="Google Shape;1734;g365b290029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5" name="Google Shape;1735;g365b290029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Nazie</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2"/>
        <p:cNvGrpSpPr/>
        <p:nvPr/>
      </p:nvGrpSpPr>
      <p:grpSpPr>
        <a:xfrm>
          <a:off x="0" y="0"/>
          <a:ext cx="0" cy="0"/>
          <a:chOff x="0" y="0"/>
          <a:chExt cx="0" cy="0"/>
        </a:xfrm>
      </p:grpSpPr>
      <p:sp>
        <p:nvSpPr>
          <p:cNvPr id="1993" name="Google Shape;1993;g272f327b636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4" name="Google Shape;1994;g272f327b636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9"/>
        <p:cNvGrpSpPr/>
        <p:nvPr/>
      </p:nvGrpSpPr>
      <p:grpSpPr>
        <a:xfrm>
          <a:off x="0" y="0"/>
          <a:ext cx="0" cy="0"/>
          <a:chOff x="0" y="0"/>
          <a:chExt cx="0" cy="0"/>
        </a:xfrm>
      </p:grpSpPr>
      <p:sp>
        <p:nvSpPr>
          <p:cNvPr id="2000" name="Google Shape;2000;g272f327b636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1" name="Google Shape;2001;g272f327b636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0"/>
        <p:cNvGrpSpPr/>
        <p:nvPr/>
      </p:nvGrpSpPr>
      <p:grpSpPr>
        <a:xfrm>
          <a:off x="0" y="0"/>
          <a:ext cx="0" cy="0"/>
          <a:chOff x="0" y="0"/>
          <a:chExt cx="0" cy="0"/>
        </a:xfrm>
      </p:grpSpPr>
      <p:sp>
        <p:nvSpPr>
          <p:cNvPr id="1741" name="Google Shape;1741;g374ae32137e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2" name="Google Shape;1742;g374ae32137e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7"/>
        <p:cNvGrpSpPr/>
        <p:nvPr/>
      </p:nvGrpSpPr>
      <p:grpSpPr>
        <a:xfrm>
          <a:off x="0" y="0"/>
          <a:ext cx="0" cy="0"/>
          <a:chOff x="0" y="0"/>
          <a:chExt cx="0" cy="0"/>
        </a:xfrm>
      </p:grpSpPr>
      <p:sp>
        <p:nvSpPr>
          <p:cNvPr id="1748" name="Google Shape;1748;g38267362429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9" name="Google Shape;1749;g38267362429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4"/>
        <p:cNvGrpSpPr/>
        <p:nvPr/>
      </p:nvGrpSpPr>
      <p:grpSpPr>
        <a:xfrm>
          <a:off x="0" y="0"/>
          <a:ext cx="0" cy="0"/>
          <a:chOff x="0" y="0"/>
          <a:chExt cx="0" cy="0"/>
        </a:xfrm>
      </p:grpSpPr>
      <p:sp>
        <p:nvSpPr>
          <p:cNvPr id="1755" name="Google Shape;1755;g3825665ff34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56" name="Google Shape;1756;g3825665ff34_2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Nazie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9"/>
        <p:cNvGrpSpPr/>
        <p:nvPr/>
      </p:nvGrpSpPr>
      <p:grpSpPr>
        <a:xfrm>
          <a:off x="0" y="0"/>
          <a:ext cx="0" cy="0"/>
          <a:chOff x="0" y="0"/>
          <a:chExt cx="0" cy="0"/>
        </a:xfrm>
      </p:grpSpPr>
      <p:sp>
        <p:nvSpPr>
          <p:cNvPr id="1760" name="Google Shape;1760;g3825665ff3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1" name="Google Shape;1761;g3825665ff3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Every state that accepts funds under the Every Student Succeeds Act (ESSA), the most recent reauthorization of the Elementary and Secondary Education Act (ESEA), must have a process for identifying schools for support and improvement that is approved by the U.S. Department of Education. This process must include all public schools in the methodology for identification, including Alternative Education Campuses, or AECs, and schools that enroll students in Kindergarten through 2nd grade only. CDE must notify districts of their schools that have been identified for support and improvement under ESSA, and districts must notify schools and support them in the development of an improvement plan that meets ESSA requirements.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3"/>
        <p:cNvGrpSpPr/>
        <p:nvPr/>
      </p:nvGrpSpPr>
      <p:grpSpPr>
        <a:xfrm>
          <a:off x="0" y="0"/>
          <a:ext cx="0" cy="0"/>
          <a:chOff x="0" y="0"/>
          <a:chExt cx="0" cy="0"/>
        </a:xfrm>
      </p:grpSpPr>
      <p:sp>
        <p:nvSpPr>
          <p:cNvPr id="1774" name="Google Shape;1774;g3825665ff34_3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5" name="Google Shape;1775;g3825665ff34_3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Colorado’s most recent amendment included the following changes:</a:t>
            </a:r>
            <a:endParaRPr>
              <a:solidFill>
                <a:schemeClr val="dk1"/>
              </a:solidFill>
            </a:endParaRPr>
          </a:p>
          <a:p>
            <a:pPr marL="171450" lvl="0" indent="-171450" algn="l" rtl="0">
              <a:spcBef>
                <a:spcPts val="0"/>
              </a:spcBef>
              <a:spcAft>
                <a:spcPts val="0"/>
              </a:spcAft>
              <a:buClr>
                <a:schemeClr val="dk1"/>
              </a:buClr>
              <a:buSzPts val="1100"/>
              <a:buChar char="●"/>
            </a:pPr>
            <a:r>
              <a:rPr lang="en">
                <a:solidFill>
                  <a:schemeClr val="dk1"/>
                </a:solidFill>
              </a:rPr>
              <a:t>Transition to using the more asset-based term of “Multilingual Learner” instead of “English Learner”.</a:t>
            </a:r>
            <a:endParaRPr>
              <a:solidFill>
                <a:schemeClr val="dk1"/>
              </a:solidFill>
            </a:endParaRPr>
          </a:p>
          <a:p>
            <a:pPr marL="171450" lvl="0" indent="-171450" algn="l" rtl="0">
              <a:spcBef>
                <a:spcPts val="0"/>
              </a:spcBef>
              <a:spcAft>
                <a:spcPts val="0"/>
              </a:spcAft>
              <a:buClr>
                <a:schemeClr val="dk1"/>
              </a:buClr>
              <a:buSzPts val="1100"/>
              <a:buChar char="●"/>
            </a:pPr>
            <a:r>
              <a:rPr lang="en">
                <a:solidFill>
                  <a:schemeClr val="dk1"/>
                </a:solidFill>
              </a:rPr>
              <a:t>Revisions to the School Quality and Student Success, or SQSS, indicator. Specifically, resume using the standard definition of chronic absenteeism, which includes both excused and unexcused absences, and resume using science achievement. Also, adding the SQSS indicator to the K-2 school methodology, using chronic absenteeism rates.</a:t>
            </a:r>
            <a:endParaRPr>
              <a:solidFill>
                <a:schemeClr val="dk1"/>
              </a:solidFill>
            </a:endParaRPr>
          </a:p>
          <a:p>
            <a:pPr marL="171450" lvl="0" indent="-171450" algn="l" rtl="0">
              <a:spcBef>
                <a:spcPts val="0"/>
              </a:spcBef>
              <a:spcAft>
                <a:spcPts val="0"/>
              </a:spcAft>
              <a:buClr>
                <a:schemeClr val="dk1"/>
              </a:buClr>
              <a:buSzPts val="1100"/>
              <a:buChar char="●"/>
            </a:pPr>
            <a:r>
              <a:rPr lang="en">
                <a:solidFill>
                  <a:schemeClr val="dk1"/>
                </a:solidFill>
              </a:rPr>
              <a:t>Change the methodology used for Comprehensive Support and Improvement - Low Graduation Rate to be based on the three-year weighted average of the 7-year graduation rate only.</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15.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Master" Target="../slideMasters/slideMaster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1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0.png"/><Relationship Id="rId1" Type="http://schemas.openxmlformats.org/officeDocument/2006/relationships/slideMaster" Target="../slideMasters/slideMaster3.xml"/><Relationship Id="rId4" Type="http://schemas.openxmlformats.org/officeDocument/2006/relationships/image" Target="../media/image41.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25.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15.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5.png"/></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Master" Target="../slideMasters/slideMaster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15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0.png"/><Relationship Id="rId1" Type="http://schemas.openxmlformats.org/officeDocument/2006/relationships/slideMaster" Target="../slideMasters/slideMaster4.xml"/><Relationship Id="rId4" Type="http://schemas.openxmlformats.org/officeDocument/2006/relationships/image" Target="../media/image41.pn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2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5.xml"/><Relationship Id="rId4" Type="http://schemas.openxmlformats.org/officeDocument/2006/relationships/image" Target="../media/image15.png"/></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4.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Master" Target="../slideMasters/slideMaster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19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0.png"/><Relationship Id="rId1" Type="http://schemas.openxmlformats.org/officeDocument/2006/relationships/slideMaster" Target="../slideMasters/slideMaster5.xml"/><Relationship Id="rId4" Type="http://schemas.openxmlformats.org/officeDocument/2006/relationships/image" Target="../media/image41.png"/></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2.png"/><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2.png"/><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0.png"/><Relationship Id="rId1" Type="http://schemas.openxmlformats.org/officeDocument/2006/relationships/slideMaster" Target="../slideMasters/slideMaster1.xml"/><Relationship Id="rId4" Type="http://schemas.openxmlformats.org/officeDocument/2006/relationships/image" Target="../media/image4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0.png"/><Relationship Id="rId1" Type="http://schemas.openxmlformats.org/officeDocument/2006/relationships/slideMaster" Target="../slideMasters/slideMaster2.xml"/><Relationship Id="rId4" Type="http://schemas.openxmlformats.org/officeDocument/2006/relationships/image" Target="../media/image41.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9"/>
        <p:cNvGrpSpPr/>
        <p:nvPr/>
      </p:nvGrpSpPr>
      <p:grpSpPr>
        <a:xfrm>
          <a:off x="0" y="0"/>
          <a:ext cx="0" cy="0"/>
          <a:chOff x="0" y="0"/>
          <a:chExt cx="0" cy="0"/>
        </a:xfrm>
      </p:grpSpPr>
      <p:sp>
        <p:nvSpPr>
          <p:cNvPr id="10" name="Google Shape;10;p2"/>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 name="Google Shape;11;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2" name="Google Shape;12;p2"/>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3" name="Google Shape;13;p2"/>
          <p:cNvPicPr preferRelativeResize="0"/>
          <p:nvPr/>
        </p:nvPicPr>
        <p:blipFill>
          <a:blip r:embed="rId3">
            <a:alphaModFix/>
          </a:blip>
          <a:stretch>
            <a:fillRect/>
          </a:stretch>
        </p:blipFill>
        <p:spPr>
          <a:xfrm>
            <a:off x="2299325" y="703400"/>
            <a:ext cx="1456100" cy="919150"/>
          </a:xfrm>
          <a:prstGeom prst="rect">
            <a:avLst/>
          </a:prstGeom>
          <a:noFill/>
          <a:ln>
            <a:noFill/>
          </a:ln>
        </p:spPr>
      </p:pic>
      <p:sp>
        <p:nvSpPr>
          <p:cNvPr id="14" name="Google Shape;14;p2"/>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000000"/>
              </a:solidFill>
              <a:latin typeface="Roboto"/>
              <a:ea typeface="Roboto"/>
              <a:cs typeface="Roboto"/>
              <a:sym typeface="Roboto"/>
            </a:endParaRPr>
          </a:p>
        </p:txBody>
      </p:sp>
      <p:pic>
        <p:nvPicPr>
          <p:cNvPr id="15" name="Google Shape;15;p2"/>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6" name="Google Shape;16;p2"/>
          <p:cNvSpPr txBox="1">
            <a:spLocks noGrp="1"/>
          </p:cNvSpPr>
          <p:nvPr>
            <p:ph type="title"/>
          </p:nvPr>
        </p:nvSpPr>
        <p:spPr>
          <a:xfrm>
            <a:off x="205525" y="2070900"/>
            <a:ext cx="5778300" cy="5361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7" name="Google Shape;17;p2"/>
          <p:cNvSpPr txBox="1">
            <a:spLocks noGrp="1"/>
          </p:cNvSpPr>
          <p:nvPr>
            <p:ph type="title" idx="2"/>
          </p:nvPr>
        </p:nvSpPr>
        <p:spPr>
          <a:xfrm>
            <a:off x="205525" y="2960750"/>
            <a:ext cx="5778300" cy="1040100"/>
          </a:xfrm>
          <a:prstGeom prst="rect">
            <a:avLst/>
          </a:prstGeom>
        </p:spPr>
        <p:txBody>
          <a:bodyPr spcFirstLastPara="1" wrap="square" lIns="0" tIns="0" rIns="0" bIns="0" anchor="t" anchorCtr="0">
            <a:noAutofit/>
          </a:bodyPr>
          <a:lstStyle>
            <a:lvl1pPr lvl="0" algn="ctr">
              <a:spcBef>
                <a:spcPts val="0"/>
              </a:spcBef>
              <a:spcAft>
                <a:spcPts val="0"/>
              </a:spcAft>
              <a:buSzPts val="2200"/>
              <a:buFont typeface="Roboto"/>
              <a:buNone/>
              <a:defRPr sz="2200">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8" name="Google Shape;18;p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115"/>
        <p:cNvGrpSpPr/>
        <p:nvPr/>
      </p:nvGrpSpPr>
      <p:grpSpPr>
        <a:xfrm>
          <a:off x="0" y="0"/>
          <a:ext cx="0" cy="0"/>
          <a:chOff x="0" y="0"/>
          <a:chExt cx="0" cy="0"/>
        </a:xfrm>
      </p:grpSpPr>
      <p:pic>
        <p:nvPicPr>
          <p:cNvPr id="116" name="Google Shape;116;p11"/>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7" name="Google Shape;117;p11"/>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18" name="Google Shape;118;p1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19" name="Google Shape;119;p11"/>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852"/>
        <p:cNvGrpSpPr/>
        <p:nvPr/>
      </p:nvGrpSpPr>
      <p:grpSpPr>
        <a:xfrm>
          <a:off x="0" y="0"/>
          <a:ext cx="0" cy="0"/>
          <a:chOff x="0" y="0"/>
          <a:chExt cx="0" cy="0"/>
        </a:xfrm>
      </p:grpSpPr>
      <p:pic>
        <p:nvPicPr>
          <p:cNvPr id="853" name="Google Shape;853;p103"/>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54" name="Google Shape;854;p103"/>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55" name="Google Shape;855;p10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56" name="Google Shape;856;p103"/>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857"/>
        <p:cNvGrpSpPr/>
        <p:nvPr/>
      </p:nvGrpSpPr>
      <p:grpSpPr>
        <a:xfrm>
          <a:off x="0" y="0"/>
          <a:ext cx="0" cy="0"/>
          <a:chOff x="0" y="0"/>
          <a:chExt cx="0" cy="0"/>
        </a:xfrm>
      </p:grpSpPr>
      <p:sp>
        <p:nvSpPr>
          <p:cNvPr id="858" name="Google Shape;858;p10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59" name="Google Shape;859;p104"/>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0" name="Google Shape;860;p104"/>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861" name="Google Shape;861;p104"/>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862" name="Google Shape;862;p104"/>
          <p:cNvPicPr preferRelativeResize="0"/>
          <p:nvPr/>
        </p:nvPicPr>
        <p:blipFill rotWithShape="1">
          <a:blip r:embed="rId3">
            <a:alphaModFix/>
          </a:blip>
          <a:srcRect/>
          <a:stretch/>
        </p:blipFill>
        <p:spPr>
          <a:xfrm>
            <a:off x="2294525" y="746675"/>
            <a:ext cx="1456100" cy="919150"/>
          </a:xfrm>
          <a:prstGeom prst="rect">
            <a:avLst/>
          </a:prstGeom>
          <a:noFill/>
          <a:ln>
            <a:noFill/>
          </a:ln>
        </p:spPr>
      </p:pic>
      <p:pic>
        <p:nvPicPr>
          <p:cNvPr id="863" name="Google Shape;863;p104"/>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864" name="Google Shape;864;p104"/>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865" name="Google Shape;865;p104"/>
          <p:cNvSpPr txBox="1">
            <a:spLocks noGrp="1"/>
          </p:cNvSpPr>
          <p:nvPr>
            <p:ph type="title" idx="3"/>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866" name="Google Shape;866;p10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67" name="Google Shape;867;p104"/>
          <p:cNvPicPr preferRelativeResize="0"/>
          <p:nvPr/>
        </p:nvPicPr>
        <p:blipFill rotWithShape="1">
          <a:blip r:embed="rId5">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868"/>
        <p:cNvGrpSpPr/>
        <p:nvPr/>
      </p:nvGrpSpPr>
      <p:grpSpPr>
        <a:xfrm>
          <a:off x="0" y="0"/>
          <a:ext cx="0" cy="0"/>
          <a:chOff x="0" y="0"/>
          <a:chExt cx="0" cy="0"/>
        </a:xfrm>
      </p:grpSpPr>
      <p:pic>
        <p:nvPicPr>
          <p:cNvPr id="869" name="Google Shape;869;p105"/>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870" name="Google Shape;870;p105"/>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871" name="Google Shape;871;p105"/>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872" name="Google Shape;872;p105"/>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73" name="Google Shape;873;p105"/>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874" name="Google Shape;874;p105"/>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875" name="Google Shape;875;p10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76" name="Google Shape;876;p105"/>
          <p:cNvPicPr preferRelativeResize="0"/>
          <p:nvPr/>
        </p:nvPicPr>
        <p:blipFill rotWithShape="1">
          <a:blip r:embed="rId4">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877"/>
        <p:cNvGrpSpPr/>
        <p:nvPr/>
      </p:nvGrpSpPr>
      <p:grpSpPr>
        <a:xfrm>
          <a:off x="0" y="0"/>
          <a:ext cx="0" cy="0"/>
          <a:chOff x="0" y="0"/>
          <a:chExt cx="0" cy="0"/>
        </a:xfrm>
      </p:grpSpPr>
      <p:pic>
        <p:nvPicPr>
          <p:cNvPr id="878" name="Google Shape;878;p106"/>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879" name="Google Shape;879;p106"/>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880" name="Google Shape;880;p106"/>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881" name="Google Shape;881;p106"/>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82" name="Google Shape;882;p106"/>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883" name="Google Shape;883;p10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84" name="Google Shape;884;p106"/>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885"/>
        <p:cNvGrpSpPr/>
        <p:nvPr/>
      </p:nvGrpSpPr>
      <p:grpSpPr>
        <a:xfrm>
          <a:off x="0" y="0"/>
          <a:ext cx="0" cy="0"/>
          <a:chOff x="0" y="0"/>
          <a:chExt cx="0" cy="0"/>
        </a:xfrm>
      </p:grpSpPr>
      <p:pic>
        <p:nvPicPr>
          <p:cNvPr id="886" name="Google Shape;886;p107"/>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887" name="Google Shape;887;p107"/>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888" name="Google Shape;888;p10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89" name="Google Shape;889;p107"/>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890"/>
        <p:cNvGrpSpPr/>
        <p:nvPr/>
      </p:nvGrpSpPr>
      <p:grpSpPr>
        <a:xfrm>
          <a:off x="0" y="0"/>
          <a:ext cx="0" cy="0"/>
          <a:chOff x="0" y="0"/>
          <a:chExt cx="0" cy="0"/>
        </a:xfrm>
      </p:grpSpPr>
      <p:pic>
        <p:nvPicPr>
          <p:cNvPr id="891" name="Google Shape;891;p108"/>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892" name="Google Shape;892;p108"/>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000000"/>
                </a:solidFill>
                <a:latin typeface="Roboto"/>
                <a:ea typeface="Roboto"/>
                <a:cs typeface="Roboto"/>
                <a:sym typeface="Roboto"/>
              </a:rPr>
              <a:t>Our schools, students, and educators</a:t>
            </a:r>
            <a:endParaRPr sz="2300" b="1" i="0" u="none" strike="noStrike" cap="none">
              <a:solidFill>
                <a:srgbClr val="000000"/>
              </a:solidFill>
              <a:latin typeface="Roboto"/>
              <a:ea typeface="Roboto"/>
              <a:cs typeface="Roboto"/>
              <a:sym typeface="Roboto"/>
            </a:endParaRPr>
          </a:p>
        </p:txBody>
      </p:sp>
      <p:sp>
        <p:nvSpPr>
          <p:cNvPr id="893" name="Google Shape;893;p108"/>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894" name="Google Shape;894;p108"/>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2"/>
                </a:solidFill>
                <a:latin typeface="Roboto"/>
                <a:ea typeface="Roboto"/>
                <a:cs typeface="Roboto"/>
                <a:sym typeface="Roboto"/>
              </a:rPr>
              <a:t>*Includes both Non-English Proficient and Limited English Proficient students</a:t>
            </a:r>
            <a:endParaRPr sz="800" b="0" i="1" u="none" strike="noStrike" cap="none">
              <a:solidFill>
                <a:schemeClr val="dk2"/>
              </a:solidFill>
              <a:latin typeface="Roboto"/>
              <a:ea typeface="Roboto"/>
              <a:cs typeface="Roboto"/>
              <a:sym typeface="Roboto"/>
            </a:endParaRPr>
          </a:p>
        </p:txBody>
      </p:sp>
      <p:grpSp>
        <p:nvGrpSpPr>
          <p:cNvPr id="895" name="Google Shape;895;p108"/>
          <p:cNvGrpSpPr/>
          <p:nvPr/>
        </p:nvGrpSpPr>
        <p:grpSpPr>
          <a:xfrm>
            <a:off x="308400" y="1062325"/>
            <a:ext cx="1006800" cy="1003500"/>
            <a:chOff x="308400" y="1076275"/>
            <a:chExt cx="1006800" cy="1003500"/>
          </a:xfrm>
        </p:grpSpPr>
        <p:sp>
          <p:nvSpPr>
            <p:cNvPr id="896" name="Google Shape;896;p108"/>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7" name="Google Shape;897;p108"/>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898" name="Google Shape;898;p108"/>
          <p:cNvGrpSpPr/>
          <p:nvPr/>
        </p:nvGrpSpPr>
        <p:grpSpPr>
          <a:xfrm>
            <a:off x="308400" y="2150613"/>
            <a:ext cx="1006800" cy="1003500"/>
            <a:chOff x="308400" y="2218825"/>
            <a:chExt cx="1006800" cy="1003500"/>
          </a:xfrm>
        </p:grpSpPr>
        <p:sp>
          <p:nvSpPr>
            <p:cNvPr id="899" name="Google Shape;899;p108"/>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0" name="Google Shape;900;p108"/>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a:t>
              </a:r>
              <a:endParaRPr sz="1200" b="0" i="0" u="none" strike="noStrike" cap="none">
                <a:solidFill>
                  <a:schemeClr val="dk1"/>
                </a:solidFill>
                <a:latin typeface="Roboto"/>
                <a:ea typeface="Roboto"/>
                <a:cs typeface="Roboto"/>
                <a:sym typeface="Roboto"/>
              </a:endParaRPr>
            </a:p>
          </p:txBody>
        </p:sp>
      </p:grpSp>
      <p:grpSp>
        <p:nvGrpSpPr>
          <p:cNvPr id="901" name="Google Shape;901;p108"/>
          <p:cNvGrpSpPr/>
          <p:nvPr/>
        </p:nvGrpSpPr>
        <p:grpSpPr>
          <a:xfrm>
            <a:off x="308400" y="3238900"/>
            <a:ext cx="1006800" cy="1003500"/>
            <a:chOff x="308400" y="1076275"/>
            <a:chExt cx="1006800" cy="1003500"/>
          </a:xfrm>
        </p:grpSpPr>
        <p:sp>
          <p:nvSpPr>
            <p:cNvPr id="902" name="Google Shape;902;p108"/>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3" name="Google Shape;903;p108"/>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904" name="Google Shape;904;p108"/>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905" name="Google Shape;905;p108"/>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906" name="Google Shape;906;p108"/>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907" name="Google Shape;907;p10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08" name="Google Shape;908;p108"/>
          <p:cNvPicPr preferRelativeResize="0"/>
          <p:nvPr/>
        </p:nvPicPr>
        <p:blipFill rotWithShape="1">
          <a:blip r:embed="rId4">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909"/>
        <p:cNvGrpSpPr/>
        <p:nvPr/>
      </p:nvGrpSpPr>
      <p:grpSpPr>
        <a:xfrm>
          <a:off x="0" y="0"/>
          <a:ext cx="0" cy="0"/>
          <a:chOff x="0" y="0"/>
          <a:chExt cx="0" cy="0"/>
        </a:xfrm>
      </p:grpSpPr>
      <p:pic>
        <p:nvPicPr>
          <p:cNvPr id="910" name="Google Shape;910;p109"/>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911" name="Google Shape;911;p10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12" name="Google Shape;912;p109"/>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913" name="Google Shape;913;p109"/>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Vision </a:t>
            </a:r>
            <a:endParaRPr sz="1200" b="0"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914" name="Google Shape;914;p109"/>
          <p:cNvCxnSpPr/>
          <p:nvPr/>
        </p:nvCxnSpPr>
        <p:spPr>
          <a:xfrm>
            <a:off x="-160100" y="1282346"/>
            <a:ext cx="8989500" cy="0"/>
          </a:xfrm>
          <a:prstGeom prst="straightConnector1">
            <a:avLst/>
          </a:prstGeom>
          <a:noFill/>
          <a:ln w="9525" cap="flat" cmpd="sng">
            <a:solidFill>
              <a:srgbClr val="488BC9"/>
            </a:solidFill>
            <a:prstDash val="dot"/>
            <a:round/>
            <a:headEnd type="none" w="sm" len="sm"/>
            <a:tailEnd type="none" w="sm" len="sm"/>
          </a:ln>
        </p:spPr>
      </p:cxnSp>
      <p:sp>
        <p:nvSpPr>
          <p:cNvPr id="915" name="Google Shape;915;p109"/>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SERVE</a:t>
            </a:r>
            <a:endParaRPr sz="1100" b="0"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916" name="Google Shape;916;p109"/>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488BC9"/>
                </a:solidFill>
                <a:latin typeface="Roboto Medium"/>
                <a:ea typeface="Roboto Medium"/>
                <a:cs typeface="Roboto Medium"/>
                <a:sym typeface="Roboto Medium"/>
              </a:rPr>
              <a:t>&gt; </a:t>
            </a:r>
            <a:r>
              <a:rPr lang="en" sz="1100" b="0" i="0" u="none" strike="noStrike" cap="none">
                <a:solidFill>
                  <a:srgbClr val="488BC9"/>
                </a:solidFill>
                <a:latin typeface="Roboto Medium"/>
                <a:ea typeface="Roboto Medium"/>
                <a:cs typeface="Roboto Medium"/>
                <a:sym typeface="Roboto Medium"/>
              </a:rPr>
              <a:t>GUIDE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enact legislation in an effective way </a:t>
            </a:r>
            <a:endParaRPr sz="1000" b="0" i="0" u="none" strike="noStrike" cap="none">
              <a:solidFill>
                <a:srgbClr val="000000"/>
              </a:solidFill>
              <a:latin typeface="Roboto"/>
              <a:ea typeface="Roboto"/>
              <a:cs typeface="Roboto"/>
              <a:sym typeface="Roboto"/>
            </a:endParaRPr>
          </a:p>
        </p:txBody>
      </p:sp>
      <p:sp>
        <p:nvSpPr>
          <p:cNvPr id="917" name="Google Shape;917;p109"/>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ELEVATE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918" name="Google Shape;918;p109"/>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488BC9"/>
                </a:solidFill>
                <a:latin typeface="Roboto"/>
                <a:ea typeface="Roboto"/>
                <a:cs typeface="Roboto"/>
                <a:sym typeface="Roboto"/>
              </a:rPr>
              <a:t>Our Role</a:t>
            </a:r>
            <a:endParaRPr sz="1600" b="1"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919" name="Google Shape;919;p109"/>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Core Values: </a:t>
            </a:r>
            <a:r>
              <a:rPr lang="en" sz="1600" b="1" i="0" u="none" strike="noStrike" cap="none">
                <a:solidFill>
                  <a:srgbClr val="EF7521"/>
                </a:solidFill>
                <a:latin typeface="Roboto"/>
                <a:ea typeface="Roboto"/>
                <a:cs typeface="Roboto"/>
                <a:sym typeface="Roboto"/>
              </a:rPr>
              <a:t>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920" name="Google Shape;920;p109"/>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921" name="Google Shape;921;p109"/>
          <p:cNvGrpSpPr/>
          <p:nvPr/>
        </p:nvGrpSpPr>
        <p:grpSpPr>
          <a:xfrm>
            <a:off x="311700" y="3548650"/>
            <a:ext cx="8363900" cy="646200"/>
            <a:chOff x="375100" y="3396250"/>
            <a:chExt cx="8363900" cy="646200"/>
          </a:xfrm>
        </p:grpSpPr>
        <p:sp>
          <p:nvSpPr>
            <p:cNvPr id="922" name="Google Shape;922;p109"/>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3" name="Google Shape;923;p109"/>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4" name="Google Shape;924;p109"/>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5" name="Google Shape;925;p109"/>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6" name="Google Shape;926;p109"/>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927" name="Google Shape;927;p109"/>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928" name="Google Shape;928;p109"/>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929" name="Google Shape;929;p109"/>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930" name="Google Shape;930;p109"/>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931" name="Google Shape;931;p109"/>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932" name="Google Shape;932;p109"/>
          <p:cNvCxnSpPr/>
          <p:nvPr/>
        </p:nvCxnSpPr>
        <p:spPr>
          <a:xfrm>
            <a:off x="-160100" y="2409466"/>
            <a:ext cx="9030600" cy="0"/>
          </a:xfrm>
          <a:prstGeom prst="straightConnector1">
            <a:avLst/>
          </a:prstGeom>
          <a:noFill/>
          <a:ln w="9525" cap="flat" cmpd="sng">
            <a:solidFill>
              <a:srgbClr val="488BC9"/>
            </a:solidFill>
            <a:prstDash val="dot"/>
            <a:round/>
            <a:headEnd type="none" w="sm" len="sm"/>
            <a:tailEnd type="none" w="sm" len="sm"/>
          </a:ln>
        </p:spPr>
      </p:cxnSp>
      <p:cxnSp>
        <p:nvCxnSpPr>
          <p:cNvPr id="933" name="Google Shape;933;p109"/>
          <p:cNvCxnSpPr/>
          <p:nvPr/>
        </p:nvCxnSpPr>
        <p:spPr>
          <a:xfrm>
            <a:off x="-160100" y="3016625"/>
            <a:ext cx="9030600" cy="0"/>
          </a:xfrm>
          <a:prstGeom prst="straightConnector1">
            <a:avLst/>
          </a:prstGeom>
          <a:noFill/>
          <a:ln w="9525" cap="flat" cmpd="sng">
            <a:solidFill>
              <a:srgbClr val="488BC9"/>
            </a:solidFill>
            <a:prstDash val="dot"/>
            <a:round/>
            <a:headEnd type="none" w="sm" len="sm"/>
            <a:tailEnd type="none" w="sm" len="sm"/>
          </a:ln>
        </p:spPr>
      </p:cxnSp>
      <p:sp>
        <p:nvSpPr>
          <p:cNvPr id="934" name="Google Shape;934;p109"/>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Priorities:</a:t>
            </a:r>
            <a:endParaRPr sz="1300" b="0" i="0" u="none" strike="noStrike" cap="none">
              <a:solidFill>
                <a:srgbClr val="488BC9"/>
              </a:solidFill>
              <a:latin typeface="Arial"/>
              <a:ea typeface="Arial"/>
              <a:cs typeface="Arial"/>
              <a:sym typeface="Arial"/>
            </a:endParaRPr>
          </a:p>
        </p:txBody>
      </p:sp>
      <p:sp>
        <p:nvSpPr>
          <p:cNvPr id="935" name="Google Shape;935;p109"/>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936" name="Google Shape;936;p109"/>
          <p:cNvCxnSpPr/>
          <p:nvPr/>
        </p:nvCxnSpPr>
        <p:spPr>
          <a:xfrm>
            <a:off x="-160100" y="588900"/>
            <a:ext cx="8989500" cy="0"/>
          </a:xfrm>
          <a:prstGeom prst="straightConnector1">
            <a:avLst/>
          </a:prstGeom>
          <a:noFill/>
          <a:ln w="9525" cap="flat" cmpd="sng">
            <a:solidFill>
              <a:srgbClr val="488BC9"/>
            </a:solidFill>
            <a:prstDash val="dot"/>
            <a:round/>
            <a:headEnd type="none" w="sm" len="sm"/>
            <a:tailEnd type="none" w="sm" len="sm"/>
          </a:ln>
        </p:spPr>
      </p:cxn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937"/>
        <p:cNvGrpSpPr/>
        <p:nvPr/>
      </p:nvGrpSpPr>
      <p:grpSpPr>
        <a:xfrm>
          <a:off x="0" y="0"/>
          <a:ext cx="0" cy="0"/>
          <a:chOff x="0" y="0"/>
          <a:chExt cx="0" cy="0"/>
        </a:xfrm>
      </p:grpSpPr>
      <p:pic>
        <p:nvPicPr>
          <p:cNvPr id="938" name="Google Shape;938;p110"/>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39" name="Google Shape;939;p11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40" name="Google Shape;940;p1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41" name="Google Shape;941;p11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42" name="Google Shape;942;p110"/>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943"/>
        <p:cNvGrpSpPr/>
        <p:nvPr/>
      </p:nvGrpSpPr>
      <p:grpSpPr>
        <a:xfrm>
          <a:off x="0" y="0"/>
          <a:ext cx="0" cy="0"/>
          <a:chOff x="0" y="0"/>
          <a:chExt cx="0" cy="0"/>
        </a:xfrm>
      </p:grpSpPr>
      <p:pic>
        <p:nvPicPr>
          <p:cNvPr id="944" name="Google Shape;944;p111"/>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45" name="Google Shape;945;p111"/>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46" name="Google Shape;946;p1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47" name="Google Shape;947;p11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48" name="Google Shape;948;p111"/>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949"/>
        <p:cNvGrpSpPr/>
        <p:nvPr/>
      </p:nvGrpSpPr>
      <p:grpSpPr>
        <a:xfrm>
          <a:off x="0" y="0"/>
          <a:ext cx="0" cy="0"/>
          <a:chOff x="0" y="0"/>
          <a:chExt cx="0" cy="0"/>
        </a:xfrm>
      </p:grpSpPr>
      <p:pic>
        <p:nvPicPr>
          <p:cNvPr id="950" name="Google Shape;950;p11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51" name="Google Shape;951;p112"/>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52" name="Google Shape;952;p1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53" name="Google Shape;953;p11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54" name="Google Shape;954;p112"/>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120"/>
        <p:cNvGrpSpPr/>
        <p:nvPr/>
      </p:nvGrpSpPr>
      <p:grpSpPr>
        <a:xfrm>
          <a:off x="0" y="0"/>
          <a:ext cx="0" cy="0"/>
          <a:chOff x="0" y="0"/>
          <a:chExt cx="0" cy="0"/>
        </a:xfrm>
      </p:grpSpPr>
      <p:pic>
        <p:nvPicPr>
          <p:cNvPr id="121" name="Google Shape;121;p1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2" name="Google Shape;122;p12"/>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23" name="Google Shape;123;p1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24" name="Google Shape;124;p12"/>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955"/>
        <p:cNvGrpSpPr/>
        <p:nvPr/>
      </p:nvGrpSpPr>
      <p:grpSpPr>
        <a:xfrm>
          <a:off x="0" y="0"/>
          <a:ext cx="0" cy="0"/>
          <a:chOff x="0" y="0"/>
          <a:chExt cx="0" cy="0"/>
        </a:xfrm>
      </p:grpSpPr>
      <p:pic>
        <p:nvPicPr>
          <p:cNvPr id="956" name="Google Shape;956;p113"/>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57" name="Google Shape;957;p113"/>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58" name="Google Shape;958;p1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59" name="Google Shape;959;p11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60" name="Google Shape;960;p113"/>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961"/>
        <p:cNvGrpSpPr/>
        <p:nvPr/>
      </p:nvGrpSpPr>
      <p:grpSpPr>
        <a:xfrm>
          <a:off x="0" y="0"/>
          <a:ext cx="0" cy="0"/>
          <a:chOff x="0" y="0"/>
          <a:chExt cx="0" cy="0"/>
        </a:xfrm>
      </p:grpSpPr>
      <p:pic>
        <p:nvPicPr>
          <p:cNvPr id="962" name="Google Shape;962;p114"/>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63" name="Google Shape;963;p114"/>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64" name="Google Shape;964;p1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65" name="Google Shape;965;p11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66" name="Google Shape;966;p114"/>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967"/>
        <p:cNvGrpSpPr/>
        <p:nvPr/>
      </p:nvGrpSpPr>
      <p:grpSpPr>
        <a:xfrm>
          <a:off x="0" y="0"/>
          <a:ext cx="0" cy="0"/>
          <a:chOff x="0" y="0"/>
          <a:chExt cx="0" cy="0"/>
        </a:xfrm>
      </p:grpSpPr>
      <p:pic>
        <p:nvPicPr>
          <p:cNvPr id="968" name="Google Shape;968;p115"/>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69" name="Google Shape;969;p115"/>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70" name="Google Shape;970;p1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71" name="Google Shape;971;p11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72" name="Google Shape;972;p115"/>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973"/>
        <p:cNvGrpSpPr/>
        <p:nvPr/>
      </p:nvGrpSpPr>
      <p:grpSpPr>
        <a:xfrm>
          <a:off x="0" y="0"/>
          <a:ext cx="0" cy="0"/>
          <a:chOff x="0" y="0"/>
          <a:chExt cx="0" cy="0"/>
        </a:xfrm>
      </p:grpSpPr>
      <p:pic>
        <p:nvPicPr>
          <p:cNvPr id="974" name="Google Shape;974;p116"/>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75" name="Google Shape;975;p116"/>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76" name="Google Shape;976;p1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77" name="Google Shape;977;p11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78" name="Google Shape;978;p116"/>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979"/>
        <p:cNvGrpSpPr/>
        <p:nvPr/>
      </p:nvGrpSpPr>
      <p:grpSpPr>
        <a:xfrm>
          <a:off x="0" y="0"/>
          <a:ext cx="0" cy="0"/>
          <a:chOff x="0" y="0"/>
          <a:chExt cx="0" cy="0"/>
        </a:xfrm>
      </p:grpSpPr>
      <p:pic>
        <p:nvPicPr>
          <p:cNvPr id="980" name="Google Shape;980;p117"/>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81" name="Google Shape;981;p117"/>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82" name="Google Shape;982;p1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83" name="Google Shape;983;p11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84" name="Google Shape;984;p117"/>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985"/>
        <p:cNvGrpSpPr/>
        <p:nvPr/>
      </p:nvGrpSpPr>
      <p:grpSpPr>
        <a:xfrm>
          <a:off x="0" y="0"/>
          <a:ext cx="0" cy="0"/>
          <a:chOff x="0" y="0"/>
          <a:chExt cx="0" cy="0"/>
        </a:xfrm>
      </p:grpSpPr>
      <p:pic>
        <p:nvPicPr>
          <p:cNvPr id="986" name="Google Shape;986;p118"/>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987" name="Google Shape;987;p118"/>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988" name="Google Shape;988;p118"/>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989" name="Google Shape;989;p118"/>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990" name="Google Shape;990;p118"/>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991" name="Google Shape;991;p118"/>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992" name="Google Shape;992;p118"/>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993" name="Google Shape;993;p118"/>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994"/>
        <p:cNvGrpSpPr/>
        <p:nvPr/>
      </p:nvGrpSpPr>
      <p:grpSpPr>
        <a:xfrm>
          <a:off x="0" y="0"/>
          <a:ext cx="0" cy="0"/>
          <a:chOff x="0" y="0"/>
          <a:chExt cx="0" cy="0"/>
        </a:xfrm>
      </p:grpSpPr>
      <p:pic>
        <p:nvPicPr>
          <p:cNvPr id="995" name="Google Shape;995;p119"/>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996" name="Google Shape;996;p119"/>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997" name="Google Shape;997;p119"/>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998" name="Google Shape;998;p119"/>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999" name="Google Shape;999;p119"/>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1000" name="Google Shape;1000;p119"/>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1001" name="Google Shape;1001;p119"/>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1002" name="Google Shape;1002;p119"/>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1003"/>
        <p:cNvGrpSpPr/>
        <p:nvPr/>
      </p:nvGrpSpPr>
      <p:grpSpPr>
        <a:xfrm>
          <a:off x="0" y="0"/>
          <a:ext cx="0" cy="0"/>
          <a:chOff x="0" y="0"/>
          <a:chExt cx="0" cy="0"/>
        </a:xfrm>
      </p:grpSpPr>
      <p:pic>
        <p:nvPicPr>
          <p:cNvPr id="1004" name="Google Shape;1004;p120"/>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1005" name="Google Shape;1005;p120"/>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1006" name="Google Shape;1006;p120"/>
          <p:cNvPicPr preferRelativeResize="0"/>
          <p:nvPr/>
        </p:nvPicPr>
        <p:blipFill rotWithShape="1">
          <a:blip r:embed="rId4">
            <a:alphaModFix/>
          </a:blip>
          <a:srcRect/>
          <a:stretch/>
        </p:blipFill>
        <p:spPr>
          <a:xfrm>
            <a:off x="4731467" y="152400"/>
            <a:ext cx="1828800" cy="1828800"/>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07"/>
        <p:cNvGrpSpPr/>
        <p:nvPr/>
      </p:nvGrpSpPr>
      <p:grpSpPr>
        <a:xfrm>
          <a:off x="0" y="0"/>
          <a:ext cx="0" cy="0"/>
          <a:chOff x="0" y="0"/>
          <a:chExt cx="0" cy="0"/>
        </a:xfrm>
      </p:grpSpPr>
      <p:sp>
        <p:nvSpPr>
          <p:cNvPr id="1008" name="Google Shape;1008;p12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09" name="Google Shape;1009;p12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010" name="Google Shape;1010;p12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011" name="Google Shape;1011;p1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12"/>
        <p:cNvGrpSpPr/>
        <p:nvPr/>
      </p:nvGrpSpPr>
      <p:grpSpPr>
        <a:xfrm>
          <a:off x="0" y="0"/>
          <a:ext cx="0" cy="0"/>
          <a:chOff x="0" y="0"/>
          <a:chExt cx="0" cy="0"/>
        </a:xfrm>
      </p:grpSpPr>
      <p:sp>
        <p:nvSpPr>
          <p:cNvPr id="1013" name="Google Shape;1013;p12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14" name="Google Shape;1014;p1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125"/>
        <p:cNvGrpSpPr/>
        <p:nvPr/>
      </p:nvGrpSpPr>
      <p:grpSpPr>
        <a:xfrm>
          <a:off x="0" y="0"/>
          <a:ext cx="0" cy="0"/>
          <a:chOff x="0" y="0"/>
          <a:chExt cx="0" cy="0"/>
        </a:xfrm>
      </p:grpSpPr>
      <p:pic>
        <p:nvPicPr>
          <p:cNvPr id="126" name="Google Shape;126;p13"/>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7" name="Google Shape;127;p13"/>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28" name="Google Shape;128;p1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29" name="Google Shape;129;p13"/>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15"/>
        <p:cNvGrpSpPr/>
        <p:nvPr/>
      </p:nvGrpSpPr>
      <p:grpSpPr>
        <a:xfrm>
          <a:off x="0" y="0"/>
          <a:ext cx="0" cy="0"/>
          <a:chOff x="0" y="0"/>
          <a:chExt cx="0" cy="0"/>
        </a:xfrm>
      </p:grpSpPr>
      <p:sp>
        <p:nvSpPr>
          <p:cNvPr id="1016" name="Google Shape;1016;p123"/>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017" name="Google Shape;1017;p123"/>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018" name="Google Shape;1018;p1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19"/>
        <p:cNvGrpSpPr/>
        <p:nvPr/>
      </p:nvGrpSpPr>
      <p:grpSpPr>
        <a:xfrm>
          <a:off x="0" y="0"/>
          <a:ext cx="0" cy="0"/>
          <a:chOff x="0" y="0"/>
          <a:chExt cx="0" cy="0"/>
        </a:xfrm>
      </p:grpSpPr>
      <p:sp>
        <p:nvSpPr>
          <p:cNvPr id="1020" name="Google Shape;1020;p124"/>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021" name="Google Shape;1021;p1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22"/>
        <p:cNvGrpSpPr/>
        <p:nvPr/>
      </p:nvGrpSpPr>
      <p:grpSpPr>
        <a:xfrm>
          <a:off x="0" y="0"/>
          <a:ext cx="0" cy="0"/>
          <a:chOff x="0" y="0"/>
          <a:chExt cx="0" cy="0"/>
        </a:xfrm>
      </p:grpSpPr>
      <p:sp>
        <p:nvSpPr>
          <p:cNvPr id="1023" name="Google Shape;1023;p12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4" name="Google Shape;1024;p125"/>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025" name="Google Shape;1025;p125"/>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026" name="Google Shape;1026;p125"/>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027" name="Google Shape;1027;p1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28"/>
        <p:cNvGrpSpPr/>
        <p:nvPr/>
      </p:nvGrpSpPr>
      <p:grpSpPr>
        <a:xfrm>
          <a:off x="0" y="0"/>
          <a:ext cx="0" cy="0"/>
          <a:chOff x="0" y="0"/>
          <a:chExt cx="0" cy="0"/>
        </a:xfrm>
      </p:grpSpPr>
      <p:sp>
        <p:nvSpPr>
          <p:cNvPr id="1029" name="Google Shape;1029;p126"/>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1030" name="Google Shape;1030;p1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31"/>
        <p:cNvGrpSpPr/>
        <p:nvPr/>
      </p:nvGrpSpPr>
      <p:grpSpPr>
        <a:xfrm>
          <a:off x="0" y="0"/>
          <a:ext cx="0" cy="0"/>
          <a:chOff x="0" y="0"/>
          <a:chExt cx="0" cy="0"/>
        </a:xfrm>
      </p:grpSpPr>
      <p:sp>
        <p:nvSpPr>
          <p:cNvPr id="1032" name="Google Shape;1032;p127"/>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033" name="Google Shape;1033;p127"/>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1034" name="Google Shape;1034;p1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35"/>
        <p:cNvGrpSpPr/>
        <p:nvPr/>
      </p:nvGrpSpPr>
      <p:grpSpPr>
        <a:xfrm>
          <a:off x="0" y="0"/>
          <a:ext cx="0" cy="0"/>
          <a:chOff x="0" y="0"/>
          <a:chExt cx="0" cy="0"/>
        </a:xfrm>
      </p:grpSpPr>
      <p:pic>
        <p:nvPicPr>
          <p:cNvPr id="1036" name="Google Shape;1036;p128"/>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1037" name="Google Shape;1037;p128"/>
          <p:cNvSpPr txBox="1">
            <a:spLocks noGrp="1"/>
          </p:cNvSpPr>
          <p:nvPr>
            <p:ph type="title"/>
          </p:nvPr>
        </p:nvSpPr>
        <p:spPr>
          <a:xfrm>
            <a:off x="332674" y="153882"/>
            <a:ext cx="6048876" cy="67389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38" name="Google Shape;1038;p128"/>
          <p:cNvSpPr txBox="1">
            <a:spLocks noGrp="1"/>
          </p:cNvSpPr>
          <p:nvPr>
            <p:ph type="body" idx="1"/>
          </p:nvPr>
        </p:nvSpPr>
        <p:spPr>
          <a:xfrm>
            <a:off x="628650" y="1165860"/>
            <a:ext cx="7886700" cy="3263503"/>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039" name="Google Shape;1039;p128"/>
          <p:cNvPicPr preferRelativeResize="0"/>
          <p:nvPr/>
        </p:nvPicPr>
        <p:blipFill rotWithShape="1">
          <a:blip r:embed="rId3">
            <a:alphaModFix/>
          </a:blip>
          <a:srcRect/>
          <a:stretch/>
        </p:blipFill>
        <p:spPr>
          <a:xfrm>
            <a:off x="8086704" y="4629152"/>
            <a:ext cx="857291" cy="364739"/>
          </a:xfrm>
          <a:prstGeom prst="rect">
            <a:avLst/>
          </a:prstGeom>
          <a:noFill/>
          <a:ln>
            <a:noFill/>
          </a:ln>
        </p:spPr>
      </p:pic>
      <p:sp>
        <p:nvSpPr>
          <p:cNvPr id="1040" name="Google Shape;1040;p128"/>
          <p:cNvSpPr txBox="1">
            <a:spLocks noGrp="1"/>
          </p:cNvSpPr>
          <p:nvPr>
            <p:ph type="sldNum" idx="12"/>
          </p:nvPr>
        </p:nvSpPr>
        <p:spPr>
          <a:xfrm>
            <a:off x="249655" y="4767263"/>
            <a:ext cx="2057400" cy="273844"/>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1045"/>
        <p:cNvGrpSpPr/>
        <p:nvPr/>
      </p:nvGrpSpPr>
      <p:grpSpPr>
        <a:xfrm>
          <a:off x="0" y="0"/>
          <a:ext cx="0" cy="0"/>
          <a:chOff x="0" y="0"/>
          <a:chExt cx="0" cy="0"/>
        </a:xfrm>
      </p:grpSpPr>
      <p:sp>
        <p:nvSpPr>
          <p:cNvPr id="1046" name="Google Shape;1046;p130"/>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47" name="Google Shape;1047;p1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048" name="Google Shape;1048;p130"/>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049" name="Google Shape;1049;p130"/>
          <p:cNvPicPr preferRelativeResize="0"/>
          <p:nvPr/>
        </p:nvPicPr>
        <p:blipFill>
          <a:blip r:embed="rId3">
            <a:alphaModFix/>
          </a:blip>
          <a:stretch>
            <a:fillRect/>
          </a:stretch>
        </p:blipFill>
        <p:spPr>
          <a:xfrm>
            <a:off x="2299325" y="703400"/>
            <a:ext cx="1456100" cy="919150"/>
          </a:xfrm>
          <a:prstGeom prst="rect">
            <a:avLst/>
          </a:prstGeom>
          <a:noFill/>
          <a:ln>
            <a:noFill/>
          </a:ln>
        </p:spPr>
      </p:pic>
      <p:sp>
        <p:nvSpPr>
          <p:cNvPr id="1050" name="Google Shape;1050;p130"/>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000000"/>
              </a:solidFill>
              <a:latin typeface="Roboto"/>
              <a:ea typeface="Roboto"/>
              <a:cs typeface="Roboto"/>
              <a:sym typeface="Roboto"/>
            </a:endParaRPr>
          </a:p>
        </p:txBody>
      </p:sp>
      <p:pic>
        <p:nvPicPr>
          <p:cNvPr id="1051" name="Google Shape;1051;p130"/>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052" name="Google Shape;1052;p130"/>
          <p:cNvSpPr txBox="1">
            <a:spLocks noGrp="1"/>
          </p:cNvSpPr>
          <p:nvPr>
            <p:ph type="title"/>
          </p:nvPr>
        </p:nvSpPr>
        <p:spPr>
          <a:xfrm>
            <a:off x="205525" y="2070900"/>
            <a:ext cx="5778300" cy="5361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053" name="Google Shape;1053;p130"/>
          <p:cNvSpPr txBox="1">
            <a:spLocks noGrp="1"/>
          </p:cNvSpPr>
          <p:nvPr>
            <p:ph type="title" idx="2"/>
          </p:nvPr>
        </p:nvSpPr>
        <p:spPr>
          <a:xfrm>
            <a:off x="205525" y="2960750"/>
            <a:ext cx="5778300" cy="1040100"/>
          </a:xfrm>
          <a:prstGeom prst="rect">
            <a:avLst/>
          </a:prstGeom>
        </p:spPr>
        <p:txBody>
          <a:bodyPr spcFirstLastPara="1" wrap="square" lIns="0" tIns="0" rIns="0" bIns="0" anchor="t" anchorCtr="0">
            <a:noAutofit/>
          </a:bodyPr>
          <a:lstStyle>
            <a:lvl1pPr lvl="0" algn="ctr">
              <a:spcBef>
                <a:spcPts val="0"/>
              </a:spcBef>
              <a:spcAft>
                <a:spcPts val="0"/>
              </a:spcAft>
              <a:buSzPts val="2200"/>
              <a:buFont typeface="Roboto"/>
              <a:buNone/>
              <a:defRPr sz="2200">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054" name="Google Shape;1054;p13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1055"/>
        <p:cNvGrpSpPr/>
        <p:nvPr/>
      </p:nvGrpSpPr>
      <p:grpSpPr>
        <a:xfrm>
          <a:off x="0" y="0"/>
          <a:ext cx="0" cy="0"/>
          <a:chOff x="0" y="0"/>
          <a:chExt cx="0" cy="0"/>
        </a:xfrm>
      </p:grpSpPr>
      <p:sp>
        <p:nvSpPr>
          <p:cNvPr id="1056" name="Google Shape;1056;p1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057" name="Google Shape;1057;p131"/>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058" name="Google Shape;1058;p13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
        <p:nvSpPr>
          <p:cNvPr id="1059" name="Google Shape;1059;p131"/>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pic>
        <p:nvPicPr>
          <p:cNvPr id="1060" name="Google Shape;1060;p131"/>
          <p:cNvPicPr preferRelativeResize="0"/>
          <p:nvPr/>
        </p:nvPicPr>
        <p:blipFill>
          <a:blip r:embed="rId3">
            <a:alphaModFix/>
          </a:blip>
          <a:stretch>
            <a:fillRect/>
          </a:stretch>
        </p:blipFill>
        <p:spPr>
          <a:xfrm>
            <a:off x="8002150" y="4594525"/>
            <a:ext cx="924425" cy="403399"/>
          </a:xfrm>
          <a:prstGeom prst="rect">
            <a:avLst/>
          </a:prstGeom>
          <a:noFill/>
          <a:ln>
            <a:noFill/>
          </a:ln>
        </p:spPr>
      </p:pic>
      <p:cxnSp>
        <p:nvCxnSpPr>
          <p:cNvPr id="1061" name="Google Shape;1061;p131"/>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1062" name="Google Shape;1062;p131"/>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063" name="Google Shape;1063;p131"/>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064" name="Google Shape;1064;p131"/>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1065" name="Google Shape;1065;p131"/>
          <p:cNvPicPr preferRelativeResize="0"/>
          <p:nvPr/>
        </p:nvPicPr>
        <p:blipFill>
          <a:blip r:embed="rId4">
            <a:alphaModFix/>
          </a:blip>
          <a:stretch>
            <a:fillRect/>
          </a:stretch>
        </p:blipFill>
        <p:spPr>
          <a:xfrm>
            <a:off x="6109200" y="616825"/>
            <a:ext cx="3034799" cy="3034799"/>
          </a:xfrm>
          <a:prstGeom prst="rect">
            <a:avLst/>
          </a:prstGeom>
          <a:noFill/>
          <a:ln>
            <a:noFill/>
          </a:ln>
        </p:spPr>
      </p:pic>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1066"/>
        <p:cNvGrpSpPr/>
        <p:nvPr/>
      </p:nvGrpSpPr>
      <p:grpSpPr>
        <a:xfrm>
          <a:off x="0" y="0"/>
          <a:ext cx="0" cy="0"/>
          <a:chOff x="0" y="0"/>
          <a:chExt cx="0" cy="0"/>
        </a:xfrm>
      </p:grpSpPr>
      <p:sp>
        <p:nvSpPr>
          <p:cNvPr id="1067" name="Google Shape;1067;p1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068" name="Google Shape;1068;p132"/>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069" name="Google Shape;1069;p132"/>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cxnSp>
        <p:nvCxnSpPr>
          <p:cNvPr id="1070" name="Google Shape;1070;p132"/>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1071" name="Google Shape;1071;p132"/>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072" name="Google Shape;1072;p132"/>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073" name="Google Shape;1073;p132"/>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074" name="Google Shape;1074;p13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075" name="Google Shape;1075;p132"/>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1076"/>
        <p:cNvGrpSpPr/>
        <p:nvPr/>
      </p:nvGrpSpPr>
      <p:grpSpPr>
        <a:xfrm>
          <a:off x="0" y="0"/>
          <a:ext cx="0" cy="0"/>
          <a:chOff x="0" y="0"/>
          <a:chExt cx="0" cy="0"/>
        </a:xfrm>
      </p:grpSpPr>
      <p:sp>
        <p:nvSpPr>
          <p:cNvPr id="1077" name="Google Shape;1077;p1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078" name="Google Shape;1078;p133"/>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079" name="Google Shape;1079;p133"/>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sp>
        <p:nvSpPr>
          <p:cNvPr id="1080" name="Google Shape;1080;p133"/>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081" name="Google Shape;1081;p13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082" name="Google Shape;1082;p133"/>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130"/>
        <p:cNvGrpSpPr/>
        <p:nvPr/>
      </p:nvGrpSpPr>
      <p:grpSpPr>
        <a:xfrm>
          <a:off x="0" y="0"/>
          <a:ext cx="0" cy="0"/>
          <a:chOff x="0" y="0"/>
          <a:chExt cx="0" cy="0"/>
        </a:xfrm>
      </p:grpSpPr>
      <p:pic>
        <p:nvPicPr>
          <p:cNvPr id="131" name="Google Shape;131;p14"/>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32" name="Google Shape;132;p14"/>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33" name="Google Shape;133;p1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34" name="Google Shape;134;p14"/>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1083"/>
        <p:cNvGrpSpPr/>
        <p:nvPr/>
      </p:nvGrpSpPr>
      <p:grpSpPr>
        <a:xfrm>
          <a:off x="0" y="0"/>
          <a:ext cx="0" cy="0"/>
          <a:chOff x="0" y="0"/>
          <a:chExt cx="0" cy="0"/>
        </a:xfrm>
      </p:grpSpPr>
      <p:sp>
        <p:nvSpPr>
          <p:cNvPr id="1084" name="Google Shape;1084;p1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085" name="Google Shape;1085;p134"/>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086" name="Google Shape;1086;p134"/>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087" name="Google Shape;1087;p134"/>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Roboto"/>
                <a:ea typeface="Roboto"/>
                <a:cs typeface="Roboto"/>
                <a:sym typeface="Roboto"/>
              </a:rPr>
              <a:t>Our schools, students, and educators</a:t>
            </a:r>
            <a:endParaRPr sz="2200" b="1">
              <a:latin typeface="Roboto"/>
              <a:ea typeface="Roboto"/>
              <a:cs typeface="Roboto"/>
              <a:sym typeface="Roboto"/>
            </a:endParaRPr>
          </a:p>
        </p:txBody>
      </p:sp>
      <p:sp>
        <p:nvSpPr>
          <p:cNvPr id="1088" name="Google Shape;1088;p134"/>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t>Eligible for Free/Reduced </a:t>
            </a:r>
            <a:br>
              <a:rPr lang="en" sz="1100" b="1"/>
            </a:br>
            <a:r>
              <a:rPr lang="en" sz="1100" b="1"/>
              <a:t>Lunch:</a:t>
            </a:r>
            <a:endParaRPr sz="1100" b="1"/>
          </a:p>
          <a:p>
            <a:pPr marL="182880" lvl="0" indent="0" algn="l" rtl="0">
              <a:spcBef>
                <a:spcPts val="0"/>
              </a:spcBef>
              <a:spcAft>
                <a:spcPts val="0"/>
              </a:spcAft>
              <a:buNone/>
            </a:pPr>
            <a:r>
              <a:rPr lang="en" sz="1200"/>
              <a:t>403,231 (~46%)</a:t>
            </a:r>
            <a:endParaRPr sz="1200"/>
          </a:p>
          <a:p>
            <a:pPr marL="0" lvl="0" indent="0" algn="l" rtl="0">
              <a:lnSpc>
                <a:spcPct val="100000"/>
              </a:lnSpc>
              <a:spcBef>
                <a:spcPts val="800"/>
              </a:spcBef>
              <a:spcAft>
                <a:spcPts val="0"/>
              </a:spcAft>
              <a:buNone/>
            </a:pPr>
            <a:r>
              <a:rPr lang="en" sz="1100" b="1"/>
              <a:t>Students with Individualized Education Programs:</a:t>
            </a:r>
            <a:endParaRPr sz="1100" b="1"/>
          </a:p>
          <a:p>
            <a:pPr marL="182880" lvl="0" indent="0" algn="l" rtl="0">
              <a:spcBef>
                <a:spcPts val="0"/>
              </a:spcBef>
              <a:spcAft>
                <a:spcPts val="0"/>
              </a:spcAft>
              <a:buNone/>
            </a:pPr>
            <a:r>
              <a:rPr lang="en" sz="1200"/>
              <a:t>113,992 (~13%)</a:t>
            </a:r>
            <a:endParaRPr sz="1200"/>
          </a:p>
          <a:p>
            <a:pPr marL="0" lvl="0" indent="0" algn="l" rtl="0">
              <a:lnSpc>
                <a:spcPct val="100000"/>
              </a:lnSpc>
              <a:spcBef>
                <a:spcPts val="800"/>
              </a:spcBef>
              <a:spcAft>
                <a:spcPts val="0"/>
              </a:spcAft>
              <a:buNone/>
            </a:pPr>
            <a:r>
              <a:rPr lang="en" sz="1100" b="1"/>
              <a:t>Multilingual Learners*:</a:t>
            </a:r>
            <a:endParaRPr sz="1100" b="1"/>
          </a:p>
          <a:p>
            <a:pPr marL="182880" lvl="0" indent="0" algn="l" rtl="0">
              <a:spcBef>
                <a:spcPts val="0"/>
              </a:spcBef>
              <a:spcAft>
                <a:spcPts val="0"/>
              </a:spcAft>
              <a:buNone/>
            </a:pPr>
            <a:r>
              <a:rPr lang="en" sz="1200"/>
              <a:t>95,734 (~11%)</a:t>
            </a:r>
            <a:endParaRPr sz="1200"/>
          </a:p>
          <a:p>
            <a:pPr marL="0" lvl="0" indent="0" algn="l" rtl="0">
              <a:lnSpc>
                <a:spcPct val="100000"/>
              </a:lnSpc>
              <a:spcBef>
                <a:spcPts val="800"/>
              </a:spcBef>
              <a:spcAft>
                <a:spcPts val="0"/>
              </a:spcAft>
              <a:buNone/>
            </a:pPr>
            <a:r>
              <a:rPr lang="en" sz="1100" b="1"/>
              <a:t>McKinney Vento:</a:t>
            </a:r>
            <a:endParaRPr sz="1100" b="1"/>
          </a:p>
          <a:p>
            <a:pPr marL="182880" lvl="0" indent="0" algn="l" rtl="0">
              <a:spcBef>
                <a:spcPts val="0"/>
              </a:spcBef>
              <a:spcAft>
                <a:spcPts val="0"/>
              </a:spcAft>
              <a:buNone/>
            </a:pPr>
            <a:r>
              <a:rPr lang="en" sz="1200"/>
              <a:t>16,540 (~2%)</a:t>
            </a:r>
            <a:endParaRPr sz="1200"/>
          </a:p>
        </p:txBody>
      </p:sp>
      <p:sp>
        <p:nvSpPr>
          <p:cNvPr id="1089" name="Google Shape;1089;p134"/>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lvl="0" indent="0" algn="l" rtl="0">
              <a:spcBef>
                <a:spcPts val="0"/>
              </a:spcBef>
              <a:spcAft>
                <a:spcPts val="0"/>
              </a:spcAft>
              <a:buNone/>
            </a:pPr>
            <a:r>
              <a:rPr lang="en" sz="800" i="1">
                <a:solidFill>
                  <a:schemeClr val="dk1"/>
                </a:solidFill>
                <a:latin typeface="Roboto"/>
                <a:ea typeface="Roboto"/>
                <a:cs typeface="Roboto"/>
                <a:sym typeface="Roboto"/>
              </a:rPr>
              <a:t>*Includes both Non-English Proficient and Limited English Proficient students</a:t>
            </a:r>
            <a:endParaRPr sz="800" i="1">
              <a:solidFill>
                <a:schemeClr val="dk1"/>
              </a:solidFill>
              <a:latin typeface="Roboto"/>
              <a:ea typeface="Roboto"/>
              <a:cs typeface="Roboto"/>
              <a:sym typeface="Roboto"/>
            </a:endParaRPr>
          </a:p>
        </p:txBody>
      </p:sp>
      <p:grpSp>
        <p:nvGrpSpPr>
          <p:cNvPr id="1090" name="Google Shape;1090;p134"/>
          <p:cNvGrpSpPr/>
          <p:nvPr/>
        </p:nvGrpSpPr>
        <p:grpSpPr>
          <a:xfrm>
            <a:off x="308400" y="1062325"/>
            <a:ext cx="1006800" cy="1003500"/>
            <a:chOff x="308400" y="1076275"/>
            <a:chExt cx="1006800" cy="1003500"/>
          </a:xfrm>
        </p:grpSpPr>
        <p:sp>
          <p:nvSpPr>
            <p:cNvPr id="1091" name="Google Shape;1091;p134"/>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92" name="Google Shape;1092;p134"/>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178</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SCHOOL</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DISTRICTS</a:t>
              </a:r>
              <a:endParaRPr sz="1200">
                <a:solidFill>
                  <a:schemeClr val="lt1"/>
                </a:solidFill>
                <a:latin typeface="Roboto"/>
                <a:ea typeface="Roboto"/>
                <a:cs typeface="Roboto"/>
                <a:sym typeface="Roboto"/>
              </a:endParaRPr>
            </a:p>
          </p:txBody>
        </p:sp>
      </p:grpSp>
      <p:grpSp>
        <p:nvGrpSpPr>
          <p:cNvPr id="1093" name="Google Shape;1093;p134"/>
          <p:cNvGrpSpPr/>
          <p:nvPr/>
        </p:nvGrpSpPr>
        <p:grpSpPr>
          <a:xfrm>
            <a:off x="308400" y="2150613"/>
            <a:ext cx="1006800" cy="1003500"/>
            <a:chOff x="308400" y="2218825"/>
            <a:chExt cx="1006800" cy="1003500"/>
          </a:xfrm>
        </p:grpSpPr>
        <p:sp>
          <p:nvSpPr>
            <p:cNvPr id="1094" name="Google Shape;1094;p134"/>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95" name="Google Shape;1095;p134"/>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dk1"/>
                  </a:solidFill>
                  <a:latin typeface="Roboto"/>
                  <a:ea typeface="Roboto"/>
                  <a:cs typeface="Roboto"/>
                  <a:sym typeface="Roboto"/>
                </a:rPr>
                <a:t>1,927</a:t>
              </a:r>
              <a:endParaRPr sz="1300" b="1">
                <a:solidFill>
                  <a:schemeClr val="dk1"/>
                </a:solidFill>
                <a:latin typeface="Roboto"/>
                <a:ea typeface="Roboto"/>
                <a:cs typeface="Roboto"/>
                <a:sym typeface="Roboto"/>
              </a:endParaRPr>
            </a:p>
            <a:p>
              <a:pPr marL="0" lvl="0" indent="0" algn="ctr" rtl="0">
                <a:spcBef>
                  <a:spcPts val="0"/>
                </a:spcBef>
                <a:spcAft>
                  <a:spcPts val="0"/>
                </a:spcAft>
                <a:buNone/>
              </a:pPr>
              <a:r>
                <a:rPr lang="en" sz="1200">
                  <a:solidFill>
                    <a:schemeClr val="dk1"/>
                  </a:solidFill>
                  <a:latin typeface="Roboto"/>
                  <a:ea typeface="Roboto"/>
                  <a:cs typeface="Roboto"/>
                  <a:sym typeface="Roboto"/>
                </a:rPr>
                <a:t>SCHOOLS</a:t>
              </a:r>
              <a:endParaRPr sz="1200">
                <a:solidFill>
                  <a:schemeClr val="dk1"/>
                </a:solidFill>
                <a:latin typeface="Roboto"/>
                <a:ea typeface="Roboto"/>
                <a:cs typeface="Roboto"/>
                <a:sym typeface="Roboto"/>
              </a:endParaRPr>
            </a:p>
          </p:txBody>
        </p:sp>
      </p:grpSp>
      <p:grpSp>
        <p:nvGrpSpPr>
          <p:cNvPr id="1096" name="Google Shape;1096;p134"/>
          <p:cNvGrpSpPr/>
          <p:nvPr/>
        </p:nvGrpSpPr>
        <p:grpSpPr>
          <a:xfrm>
            <a:off x="308400" y="3238900"/>
            <a:ext cx="1006800" cy="1003500"/>
            <a:chOff x="308400" y="1076275"/>
            <a:chExt cx="1006800" cy="1003500"/>
          </a:xfrm>
        </p:grpSpPr>
        <p:sp>
          <p:nvSpPr>
            <p:cNvPr id="1097" name="Google Shape;1097;p134"/>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98" name="Google Shape;1098;p134"/>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881,464</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PUBLIC </a:t>
              </a:r>
              <a:br>
                <a:rPr lang="en" sz="1000">
                  <a:solidFill>
                    <a:schemeClr val="lt1"/>
                  </a:solidFill>
                  <a:latin typeface="Roboto"/>
                  <a:ea typeface="Roboto"/>
                  <a:cs typeface="Roboto"/>
                  <a:sym typeface="Roboto"/>
                </a:rPr>
              </a:br>
              <a:r>
                <a:rPr lang="en" sz="1000">
                  <a:solidFill>
                    <a:schemeClr val="lt1"/>
                  </a:solidFill>
                  <a:latin typeface="Roboto"/>
                  <a:ea typeface="Roboto"/>
                  <a:cs typeface="Roboto"/>
                  <a:sym typeface="Roboto"/>
                </a:rPr>
                <a:t>SCHOOL</a:t>
              </a:r>
              <a:endParaRPr sz="1000">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STUDENTS</a:t>
              </a:r>
              <a:endParaRPr sz="1000">
                <a:solidFill>
                  <a:schemeClr val="lt1"/>
                </a:solidFill>
                <a:latin typeface="Roboto"/>
                <a:ea typeface="Roboto"/>
                <a:cs typeface="Roboto"/>
                <a:sym typeface="Roboto"/>
              </a:endParaRPr>
            </a:p>
          </p:txBody>
        </p:sp>
      </p:grpSp>
      <p:sp>
        <p:nvSpPr>
          <p:cNvPr id="1099" name="Google Shape;1099;p134"/>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b="1">
                <a:solidFill>
                  <a:schemeClr val="dk1"/>
                </a:solidFill>
                <a:latin typeface="Roboto"/>
                <a:ea typeface="Roboto"/>
                <a:cs typeface="Roboto"/>
                <a:sym typeface="Roboto"/>
              </a:rPr>
              <a:t>Student Demographics*</a:t>
            </a:r>
            <a:endParaRPr b="1">
              <a:solidFill>
                <a:schemeClr val="dk1"/>
              </a:solidFill>
              <a:latin typeface="Roboto"/>
              <a:ea typeface="Roboto"/>
              <a:cs typeface="Roboto"/>
              <a:sym typeface="Roboto"/>
            </a:endParaRPr>
          </a:p>
        </p:txBody>
      </p:sp>
      <p:pic>
        <p:nvPicPr>
          <p:cNvPr id="1100" name="Google Shape;1100;p134"/>
          <p:cNvPicPr preferRelativeResize="0"/>
          <p:nvPr/>
        </p:nvPicPr>
        <p:blipFill>
          <a:blip r:embed="rId3">
            <a:alphaModFix/>
          </a:blip>
          <a:stretch>
            <a:fillRect/>
          </a:stretch>
        </p:blipFill>
        <p:spPr>
          <a:xfrm>
            <a:off x="1761637" y="1426175"/>
            <a:ext cx="4307277" cy="2744887"/>
          </a:xfrm>
          <a:prstGeom prst="rect">
            <a:avLst/>
          </a:prstGeom>
          <a:noFill/>
          <a:ln>
            <a:noFill/>
          </a:ln>
        </p:spPr>
      </p:pic>
      <p:cxnSp>
        <p:nvCxnSpPr>
          <p:cNvPr id="1101" name="Google Shape;1101;p134"/>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1102" name="Google Shape;1102;p13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103" name="Google Shape;1103;p134"/>
          <p:cNvPicPr preferRelativeResize="0"/>
          <p:nvPr/>
        </p:nvPicPr>
        <p:blipFill>
          <a:blip r:embed="rId4">
            <a:alphaModFix/>
          </a:blip>
          <a:stretch>
            <a:fillRect/>
          </a:stretch>
        </p:blipFill>
        <p:spPr>
          <a:xfrm>
            <a:off x="8002150" y="4594525"/>
            <a:ext cx="924425" cy="403399"/>
          </a:xfrm>
          <a:prstGeom prst="rect">
            <a:avLst/>
          </a:prstGeom>
          <a:noFill/>
          <a:ln>
            <a:noFill/>
          </a:ln>
        </p:spPr>
      </p:pic>
      <p:sp>
        <p:nvSpPr>
          <p:cNvPr id="1104" name="Google Shape;1104;p134"/>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0"/>
              </a:spcAft>
              <a:buNone/>
            </a:pPr>
            <a:r>
              <a:rPr lang="en" sz="800">
                <a:solidFill>
                  <a:schemeClr val="dk1"/>
                </a:solidFill>
                <a:latin typeface="Roboto"/>
                <a:ea typeface="Roboto"/>
                <a:cs typeface="Roboto"/>
                <a:sym typeface="Roboto"/>
              </a:rPr>
              <a:t>*October 2023 Data</a:t>
            </a:r>
            <a:endParaRPr sz="800">
              <a:solidFill>
                <a:schemeClr val="dk1"/>
              </a:solidFill>
              <a:latin typeface="Roboto"/>
              <a:ea typeface="Roboto"/>
              <a:cs typeface="Roboto"/>
              <a:sym typeface="Roboto"/>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1105"/>
        <p:cNvGrpSpPr/>
        <p:nvPr/>
      </p:nvGrpSpPr>
      <p:grpSpPr>
        <a:xfrm>
          <a:off x="0" y="0"/>
          <a:ext cx="0" cy="0"/>
          <a:chOff x="0" y="0"/>
          <a:chExt cx="0" cy="0"/>
        </a:xfrm>
      </p:grpSpPr>
      <p:sp>
        <p:nvSpPr>
          <p:cNvPr id="1106" name="Google Shape;1106;p1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107" name="Google Shape;1107;p135"/>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108" name="Google Shape;1108;p135"/>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sz="1600" b="1">
                <a:solidFill>
                  <a:srgbClr val="EF7521"/>
                </a:solidFill>
                <a:latin typeface="Roboto"/>
                <a:ea typeface="Roboto"/>
                <a:cs typeface="Roboto"/>
                <a:sym typeface="Roboto"/>
              </a:rPr>
              <a:t>Our Vision </a:t>
            </a:r>
            <a:endParaRPr sz="1200">
              <a:solidFill>
                <a:srgbClr val="EF7521"/>
              </a:solidFill>
              <a:latin typeface="Roboto"/>
              <a:ea typeface="Roboto"/>
              <a:cs typeface="Roboto"/>
              <a:sym typeface="Roboto"/>
            </a:endParaRPr>
          </a:p>
          <a:p>
            <a:pPr marL="0" lvl="0" indent="0" algn="l" rtl="0">
              <a:spcBef>
                <a:spcPts val="200"/>
              </a:spcBef>
              <a:spcAft>
                <a:spcPts val="0"/>
              </a:spcAft>
              <a:buNone/>
            </a:pPr>
            <a:r>
              <a:rPr lang="en" sz="1000">
                <a:solidFill>
                  <a:schemeClr val="dk1"/>
                </a:solidFill>
                <a:latin typeface="Roboto"/>
                <a:ea typeface="Roboto"/>
                <a:cs typeface="Roboto"/>
                <a:sym typeface="Roboto"/>
              </a:rPr>
              <a:t>To create an equitable educational environment where </a:t>
            </a:r>
            <a:r>
              <a:rPr lang="en" sz="1000" i="1">
                <a:solidFill>
                  <a:schemeClr val="dk1"/>
                </a:solidFill>
                <a:latin typeface="Roboto"/>
                <a:ea typeface="Roboto"/>
                <a:cs typeface="Roboto"/>
                <a:sym typeface="Roboto"/>
              </a:rPr>
              <a:t>all</a:t>
            </a:r>
            <a:r>
              <a:rPr lang="en" sz="1000">
                <a:solidFill>
                  <a:schemeClr val="dk1"/>
                </a:solidFill>
                <a:latin typeface="Roboto"/>
                <a:ea typeface="Roboto"/>
                <a:cs typeface="Roboto"/>
                <a:sym typeface="Roboto"/>
              </a:rPr>
              <a:t> students and staff in Colorado thrive</a:t>
            </a:r>
            <a:endParaRPr sz="2000">
              <a:latin typeface="Rockwell"/>
              <a:ea typeface="Rockwell"/>
              <a:cs typeface="Rockwell"/>
              <a:sym typeface="Rockwell"/>
            </a:endParaRPr>
          </a:p>
        </p:txBody>
      </p:sp>
      <p:sp>
        <p:nvSpPr>
          <p:cNvPr id="1109" name="Google Shape;1109;p13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110" name="Google Shape;1110;p135"/>
          <p:cNvPicPr preferRelativeResize="0"/>
          <p:nvPr/>
        </p:nvPicPr>
        <p:blipFill>
          <a:blip r:embed="rId3">
            <a:alphaModFix/>
          </a:blip>
          <a:stretch>
            <a:fillRect/>
          </a:stretch>
        </p:blipFill>
        <p:spPr>
          <a:xfrm>
            <a:off x="8002150" y="4594525"/>
            <a:ext cx="924425" cy="403399"/>
          </a:xfrm>
          <a:prstGeom prst="rect">
            <a:avLst/>
          </a:prstGeom>
          <a:noFill/>
          <a:ln>
            <a:noFill/>
          </a:ln>
        </p:spPr>
      </p:pic>
      <p:cxnSp>
        <p:nvCxnSpPr>
          <p:cNvPr id="1111" name="Google Shape;1111;p135"/>
          <p:cNvCxnSpPr/>
          <p:nvPr/>
        </p:nvCxnSpPr>
        <p:spPr>
          <a:xfrm>
            <a:off x="-160100" y="1282346"/>
            <a:ext cx="8989500" cy="0"/>
          </a:xfrm>
          <a:prstGeom prst="straightConnector1">
            <a:avLst/>
          </a:prstGeom>
          <a:noFill/>
          <a:ln w="9525" cap="flat" cmpd="sng">
            <a:solidFill>
              <a:srgbClr val="EF7521"/>
            </a:solidFill>
            <a:prstDash val="dot"/>
            <a:round/>
            <a:headEnd type="none" w="med" len="med"/>
            <a:tailEnd type="none" w="med" len="med"/>
          </a:ln>
        </p:spPr>
      </p:cxnSp>
      <p:sp>
        <p:nvSpPr>
          <p:cNvPr id="1112" name="Google Shape;1112;p135"/>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lvl="0" indent="-114300" algn="l" rtl="0">
              <a:spcBef>
                <a:spcPts val="0"/>
              </a:spcBef>
              <a:spcAft>
                <a:spcPts val="0"/>
              </a:spcAft>
              <a:buNone/>
            </a:pPr>
            <a:r>
              <a:rPr lang="en" sz="1100">
                <a:solidFill>
                  <a:srgbClr val="EF7521"/>
                </a:solidFill>
                <a:latin typeface="Roboto Medium"/>
                <a:ea typeface="Roboto Medium"/>
                <a:cs typeface="Roboto Medium"/>
                <a:sym typeface="Roboto Medium"/>
              </a:rPr>
              <a:t>&gt; SERVE</a:t>
            </a:r>
            <a:endParaRPr sz="1100">
              <a:solidFill>
                <a:srgbClr val="EF7521"/>
              </a:solidFill>
            </a:endParaRPr>
          </a:p>
          <a:p>
            <a:pPr marL="137160" lvl="0" indent="0" algn="l" rtl="0">
              <a:spcBef>
                <a:spcPts val="100"/>
              </a:spcBef>
              <a:spcAft>
                <a:spcPts val="500"/>
              </a:spcAft>
              <a:buNone/>
            </a:pPr>
            <a:r>
              <a:rPr lang="en" sz="1000">
                <a:latin typeface="Roboto"/>
                <a:ea typeface="Roboto"/>
                <a:cs typeface="Roboto"/>
                <a:sym typeface="Roboto"/>
              </a:rPr>
              <a:t>Provide actionable support to local educational agencies</a:t>
            </a:r>
            <a:endParaRPr sz="1000">
              <a:latin typeface="Roboto"/>
              <a:ea typeface="Roboto"/>
              <a:cs typeface="Roboto"/>
              <a:sym typeface="Roboto"/>
            </a:endParaRPr>
          </a:p>
        </p:txBody>
      </p:sp>
      <p:sp>
        <p:nvSpPr>
          <p:cNvPr id="1113" name="Google Shape;1113;p135"/>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300">
                <a:solidFill>
                  <a:srgbClr val="EF7521"/>
                </a:solidFill>
                <a:latin typeface="Roboto Medium"/>
                <a:ea typeface="Roboto Medium"/>
                <a:cs typeface="Roboto Medium"/>
                <a:sym typeface="Roboto Medium"/>
              </a:rPr>
              <a:t>&gt; </a:t>
            </a:r>
            <a:r>
              <a:rPr lang="en" sz="1100">
                <a:solidFill>
                  <a:srgbClr val="EF7521"/>
                </a:solidFill>
                <a:latin typeface="Roboto Medium"/>
                <a:ea typeface="Roboto Medium"/>
                <a:cs typeface="Roboto Medium"/>
                <a:sym typeface="Roboto Medium"/>
              </a:rPr>
              <a:t>GUIDE</a:t>
            </a:r>
            <a:endParaRPr b="1">
              <a:solidFill>
                <a:srgbClr val="EF7521"/>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Implement policy and enact legislation in an effective way </a:t>
            </a:r>
            <a:endParaRPr sz="1000">
              <a:latin typeface="Roboto"/>
              <a:ea typeface="Roboto"/>
              <a:cs typeface="Roboto"/>
              <a:sym typeface="Roboto"/>
            </a:endParaRPr>
          </a:p>
        </p:txBody>
      </p:sp>
      <p:sp>
        <p:nvSpPr>
          <p:cNvPr id="1114" name="Google Shape;1114;p135"/>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100">
                <a:solidFill>
                  <a:srgbClr val="EF7521"/>
                </a:solidFill>
                <a:latin typeface="Roboto Medium"/>
                <a:ea typeface="Roboto Medium"/>
                <a:cs typeface="Roboto Medium"/>
                <a:sym typeface="Roboto Medium"/>
              </a:rPr>
              <a:t>&gt; ELEVATE</a:t>
            </a:r>
            <a:endParaRPr b="1">
              <a:solidFill>
                <a:srgbClr val="EF7521"/>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Share the experiences of local educational agencies and students</a:t>
            </a:r>
            <a:endParaRPr sz="1000">
              <a:latin typeface="Roboto"/>
              <a:ea typeface="Roboto"/>
              <a:cs typeface="Roboto"/>
              <a:sym typeface="Roboto"/>
            </a:endParaRPr>
          </a:p>
        </p:txBody>
      </p:sp>
      <p:sp>
        <p:nvSpPr>
          <p:cNvPr id="1115" name="Google Shape;1115;p135"/>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 sz="1600" b="1">
                <a:solidFill>
                  <a:srgbClr val="EF7521"/>
                </a:solidFill>
                <a:latin typeface="Roboto"/>
                <a:ea typeface="Roboto"/>
                <a:cs typeface="Roboto"/>
                <a:sym typeface="Roboto"/>
              </a:rPr>
              <a:t>Our Role</a:t>
            </a:r>
            <a:endParaRPr sz="1600" b="1">
              <a:solidFill>
                <a:srgbClr val="EF7521"/>
              </a:solidFill>
              <a:latin typeface="Roboto"/>
              <a:ea typeface="Roboto"/>
              <a:cs typeface="Roboto"/>
              <a:sym typeface="Roboto"/>
            </a:endParaRPr>
          </a:p>
          <a:p>
            <a:pPr marL="0" lvl="0" indent="0" algn="l" rtl="0">
              <a:spcBef>
                <a:spcPts val="200"/>
              </a:spcBef>
              <a:spcAft>
                <a:spcPts val="0"/>
              </a:spcAft>
              <a:buNone/>
            </a:pPr>
            <a:r>
              <a:rPr lang="en" sz="1000">
                <a:latin typeface="Roboto"/>
                <a:ea typeface="Roboto"/>
                <a:cs typeface="Roboto"/>
                <a:sym typeface="Roboto"/>
              </a:rPr>
              <a:t>To improve student outcomes and ensure students and families across Colorado have access to high-quality schools, we will: </a:t>
            </a:r>
            <a:endParaRPr sz="1000">
              <a:latin typeface="Roboto"/>
              <a:ea typeface="Roboto"/>
              <a:cs typeface="Roboto"/>
              <a:sym typeface="Roboto"/>
            </a:endParaRPr>
          </a:p>
        </p:txBody>
      </p:sp>
      <p:sp>
        <p:nvSpPr>
          <p:cNvPr id="1116" name="Google Shape;1116;p135"/>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EF7521"/>
                </a:solidFill>
                <a:latin typeface="Roboto"/>
                <a:ea typeface="Roboto"/>
                <a:cs typeface="Roboto"/>
                <a:sym typeface="Roboto"/>
              </a:rPr>
              <a:t>Our Core Values:    </a:t>
            </a:r>
            <a:r>
              <a:rPr lang="en" sz="1300">
                <a:solidFill>
                  <a:schemeClr val="dk1"/>
                </a:solidFill>
              </a:rPr>
              <a:t>INTEGRITY  |  EQUITY  |  ACCOUNTABILITY  |  TRUST  |  SERVICE</a:t>
            </a:r>
            <a:endParaRPr sz="1300">
              <a:solidFill>
                <a:schemeClr val="dk1"/>
              </a:solidFill>
            </a:endParaRPr>
          </a:p>
        </p:txBody>
      </p:sp>
      <p:cxnSp>
        <p:nvCxnSpPr>
          <p:cNvPr id="1117" name="Google Shape;1117;p135"/>
          <p:cNvCxnSpPr/>
          <p:nvPr/>
        </p:nvCxnSpPr>
        <p:spPr>
          <a:xfrm>
            <a:off x="3130417" y="1632525"/>
            <a:ext cx="0" cy="674700"/>
          </a:xfrm>
          <a:prstGeom prst="straightConnector1">
            <a:avLst/>
          </a:prstGeom>
          <a:noFill/>
          <a:ln w="9525" cap="flat" cmpd="sng">
            <a:solidFill>
              <a:srgbClr val="EF7521"/>
            </a:solidFill>
            <a:prstDash val="dot"/>
            <a:round/>
            <a:headEnd type="none" w="med" len="med"/>
            <a:tailEnd type="none" w="med" len="med"/>
          </a:ln>
        </p:spPr>
      </p:cxnSp>
      <p:grpSp>
        <p:nvGrpSpPr>
          <p:cNvPr id="1118" name="Google Shape;1118;p135"/>
          <p:cNvGrpSpPr/>
          <p:nvPr/>
        </p:nvGrpSpPr>
        <p:grpSpPr>
          <a:xfrm>
            <a:off x="311700" y="3548650"/>
            <a:ext cx="8363900" cy="646200"/>
            <a:chOff x="375100" y="3396250"/>
            <a:chExt cx="8363900" cy="646200"/>
          </a:xfrm>
        </p:grpSpPr>
        <p:sp>
          <p:nvSpPr>
            <p:cNvPr id="1119" name="Google Shape;1119;p135"/>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20" name="Google Shape;1120;p135"/>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21" name="Google Shape;1121;p135"/>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22" name="Google Shape;1122;p135"/>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23" name="Google Shape;1123;p135"/>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Increase Student</a:t>
              </a:r>
              <a:br>
                <a:rPr lang="en" sz="1200" b="1">
                  <a:solidFill>
                    <a:srgbClr val="FFFFFF"/>
                  </a:solidFill>
                  <a:latin typeface="Roboto"/>
                  <a:ea typeface="Roboto"/>
                  <a:cs typeface="Roboto"/>
                  <a:sym typeface="Roboto"/>
                </a:rPr>
              </a:br>
              <a:r>
                <a:rPr lang="en" sz="1200" b="1">
                  <a:solidFill>
                    <a:srgbClr val="FFFFFF"/>
                  </a:solidFill>
                  <a:latin typeface="Roboto"/>
                  <a:ea typeface="Roboto"/>
                  <a:cs typeface="Roboto"/>
                  <a:sym typeface="Roboto"/>
                </a:rPr>
                <a:t>Engagement</a:t>
              </a:r>
              <a:endParaRPr sz="1200" b="1">
                <a:solidFill>
                  <a:srgbClr val="FFFFFF"/>
                </a:solidFill>
                <a:latin typeface="Roboto"/>
                <a:ea typeface="Roboto"/>
                <a:cs typeface="Roboto"/>
                <a:sym typeface="Roboto"/>
              </a:endParaRPr>
            </a:p>
          </p:txBody>
        </p:sp>
        <p:sp>
          <p:nvSpPr>
            <p:cNvPr id="1124" name="Google Shape;1124;p135"/>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en" sz="1200" b="1">
                  <a:solidFill>
                    <a:schemeClr val="lt1"/>
                  </a:solidFill>
                  <a:latin typeface="Roboto"/>
                  <a:ea typeface="Roboto"/>
                  <a:cs typeface="Roboto"/>
                  <a:sym typeface="Roboto"/>
                </a:rPr>
                <a:t>Accelerate Student Outcomes</a:t>
              </a:r>
              <a:endParaRPr sz="1200" b="1">
                <a:solidFill>
                  <a:srgbClr val="FFFFFF"/>
                </a:solidFill>
                <a:latin typeface="Roboto"/>
                <a:ea typeface="Roboto"/>
                <a:cs typeface="Roboto"/>
                <a:sym typeface="Roboto"/>
              </a:endParaRPr>
            </a:p>
          </p:txBody>
        </p:sp>
        <p:sp>
          <p:nvSpPr>
            <p:cNvPr id="1125" name="Google Shape;1125;p135"/>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Provide Operational Excellence</a:t>
              </a:r>
              <a:endParaRPr sz="1200" b="1">
                <a:solidFill>
                  <a:srgbClr val="FFFFFF"/>
                </a:solidFill>
                <a:latin typeface="Roboto"/>
                <a:ea typeface="Roboto"/>
                <a:cs typeface="Roboto"/>
                <a:sym typeface="Roboto"/>
              </a:endParaRPr>
            </a:p>
          </p:txBody>
        </p:sp>
        <p:sp>
          <p:nvSpPr>
            <p:cNvPr id="1126" name="Google Shape;1126;p135"/>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Strengthen the Educator Workforce</a:t>
              </a:r>
              <a:endParaRPr sz="1200" b="1">
                <a:solidFill>
                  <a:srgbClr val="FFFFFF"/>
                </a:solidFill>
                <a:latin typeface="Roboto"/>
                <a:ea typeface="Roboto"/>
                <a:cs typeface="Roboto"/>
                <a:sym typeface="Roboto"/>
              </a:endParaRPr>
            </a:p>
          </p:txBody>
        </p:sp>
      </p:grpSp>
      <p:cxnSp>
        <p:nvCxnSpPr>
          <p:cNvPr id="1127" name="Google Shape;1127;p135"/>
          <p:cNvCxnSpPr/>
          <p:nvPr/>
        </p:nvCxnSpPr>
        <p:spPr>
          <a:xfrm>
            <a:off x="5120450"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1128" name="Google Shape;1128;p135"/>
          <p:cNvCxnSpPr/>
          <p:nvPr/>
        </p:nvCxnSpPr>
        <p:spPr>
          <a:xfrm>
            <a:off x="7110483"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1129" name="Google Shape;1129;p135"/>
          <p:cNvCxnSpPr/>
          <p:nvPr/>
        </p:nvCxnSpPr>
        <p:spPr>
          <a:xfrm>
            <a:off x="-160100" y="2409466"/>
            <a:ext cx="9030600" cy="0"/>
          </a:xfrm>
          <a:prstGeom prst="straightConnector1">
            <a:avLst/>
          </a:prstGeom>
          <a:noFill/>
          <a:ln w="9525" cap="flat" cmpd="sng">
            <a:solidFill>
              <a:srgbClr val="EF7521"/>
            </a:solidFill>
            <a:prstDash val="dot"/>
            <a:round/>
            <a:headEnd type="none" w="med" len="med"/>
            <a:tailEnd type="none" w="med" len="med"/>
          </a:ln>
        </p:spPr>
      </p:cxnSp>
      <p:cxnSp>
        <p:nvCxnSpPr>
          <p:cNvPr id="1130" name="Google Shape;1130;p135"/>
          <p:cNvCxnSpPr/>
          <p:nvPr/>
        </p:nvCxnSpPr>
        <p:spPr>
          <a:xfrm>
            <a:off x="-160100" y="3016625"/>
            <a:ext cx="9030600" cy="0"/>
          </a:xfrm>
          <a:prstGeom prst="straightConnector1">
            <a:avLst/>
          </a:prstGeom>
          <a:noFill/>
          <a:ln w="9525" cap="flat" cmpd="sng">
            <a:solidFill>
              <a:srgbClr val="EF7521"/>
            </a:solidFill>
            <a:prstDash val="dot"/>
            <a:round/>
            <a:headEnd type="none" w="med" len="med"/>
            <a:tailEnd type="none" w="med" len="med"/>
          </a:ln>
        </p:spPr>
      </p:cxnSp>
      <p:sp>
        <p:nvSpPr>
          <p:cNvPr id="1131" name="Google Shape;1131;p135"/>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EF7521"/>
                </a:solidFill>
                <a:latin typeface="Roboto"/>
                <a:ea typeface="Roboto"/>
                <a:cs typeface="Roboto"/>
                <a:sym typeface="Roboto"/>
              </a:rPr>
              <a:t>Our Priorities:</a:t>
            </a:r>
            <a:endParaRPr sz="1300">
              <a:solidFill>
                <a:schemeClr val="dk1"/>
              </a:solidFill>
            </a:endParaRPr>
          </a:p>
        </p:txBody>
      </p:sp>
      <p:sp>
        <p:nvSpPr>
          <p:cNvPr id="1132" name="Google Shape;1132;p135"/>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200"/>
              </a:spcAft>
              <a:buNone/>
            </a:pPr>
            <a:r>
              <a:rPr lang="en" sz="2000" b="1">
                <a:solidFill>
                  <a:schemeClr val="dk1"/>
                </a:solidFill>
                <a:latin typeface="Roboto"/>
                <a:ea typeface="Roboto"/>
                <a:cs typeface="Roboto"/>
                <a:sym typeface="Roboto"/>
              </a:rPr>
              <a:t>Theory of Change</a:t>
            </a:r>
            <a:endParaRPr sz="2000" b="1">
              <a:solidFill>
                <a:schemeClr val="dk1"/>
              </a:solidFill>
              <a:latin typeface="Roboto"/>
              <a:ea typeface="Roboto"/>
              <a:cs typeface="Roboto"/>
              <a:sym typeface="Roboto"/>
            </a:endParaRPr>
          </a:p>
        </p:txBody>
      </p:sp>
      <p:cxnSp>
        <p:nvCxnSpPr>
          <p:cNvPr id="1133" name="Google Shape;1133;p135"/>
          <p:cNvCxnSpPr/>
          <p:nvPr/>
        </p:nvCxnSpPr>
        <p:spPr>
          <a:xfrm>
            <a:off x="-160100" y="588900"/>
            <a:ext cx="8989500" cy="0"/>
          </a:xfrm>
          <a:prstGeom prst="straightConnector1">
            <a:avLst/>
          </a:prstGeom>
          <a:noFill/>
          <a:ln w="9525" cap="flat" cmpd="sng">
            <a:solidFill>
              <a:srgbClr val="EF7521"/>
            </a:solidFill>
            <a:prstDash val="dot"/>
            <a:round/>
            <a:headEnd type="none" w="med" len="med"/>
            <a:tailEnd type="none" w="med" len="med"/>
          </a:ln>
        </p:spPr>
      </p:cxn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1134"/>
        <p:cNvGrpSpPr/>
        <p:nvPr/>
      </p:nvGrpSpPr>
      <p:grpSpPr>
        <a:xfrm>
          <a:off x="0" y="0"/>
          <a:ext cx="0" cy="0"/>
          <a:chOff x="0" y="0"/>
          <a:chExt cx="0" cy="0"/>
        </a:xfrm>
      </p:grpSpPr>
      <p:pic>
        <p:nvPicPr>
          <p:cNvPr id="1135" name="Google Shape;1135;p136"/>
          <p:cNvPicPr preferRelativeResize="0"/>
          <p:nvPr/>
        </p:nvPicPr>
        <p:blipFill>
          <a:blip r:embed="rId2">
            <a:alphaModFix/>
          </a:blip>
          <a:stretch>
            <a:fillRect/>
          </a:stretch>
        </p:blipFill>
        <p:spPr>
          <a:xfrm>
            <a:off x="0" y="0"/>
            <a:ext cx="9144008" cy="5143501"/>
          </a:xfrm>
          <a:prstGeom prst="rect">
            <a:avLst/>
          </a:prstGeom>
          <a:noFill/>
          <a:ln>
            <a:noFill/>
          </a:ln>
        </p:spPr>
      </p:pic>
      <p:sp>
        <p:nvSpPr>
          <p:cNvPr id="1136" name="Google Shape;1136;p136"/>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137" name="Google Shape;1137;p1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138" name="Google Shape;1138;p13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139" name="Google Shape;1139;p136"/>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1140"/>
        <p:cNvGrpSpPr/>
        <p:nvPr/>
      </p:nvGrpSpPr>
      <p:grpSpPr>
        <a:xfrm>
          <a:off x="0" y="0"/>
          <a:ext cx="0" cy="0"/>
          <a:chOff x="0" y="0"/>
          <a:chExt cx="0" cy="0"/>
        </a:xfrm>
      </p:grpSpPr>
      <p:pic>
        <p:nvPicPr>
          <p:cNvPr id="1141" name="Google Shape;1141;p137"/>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42" name="Google Shape;1142;p137"/>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143" name="Google Shape;1143;p1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144" name="Google Shape;1144;p13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145" name="Google Shape;1145;p137"/>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1146"/>
        <p:cNvGrpSpPr/>
        <p:nvPr/>
      </p:nvGrpSpPr>
      <p:grpSpPr>
        <a:xfrm>
          <a:off x="0" y="0"/>
          <a:ext cx="0" cy="0"/>
          <a:chOff x="0" y="0"/>
          <a:chExt cx="0" cy="0"/>
        </a:xfrm>
      </p:grpSpPr>
      <p:pic>
        <p:nvPicPr>
          <p:cNvPr id="1147" name="Google Shape;1147;p138"/>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48" name="Google Shape;1148;p138"/>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149" name="Google Shape;1149;p1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150" name="Google Shape;1150;p13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151" name="Google Shape;1151;p138"/>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1152"/>
        <p:cNvGrpSpPr/>
        <p:nvPr/>
      </p:nvGrpSpPr>
      <p:grpSpPr>
        <a:xfrm>
          <a:off x="0" y="0"/>
          <a:ext cx="0" cy="0"/>
          <a:chOff x="0" y="0"/>
          <a:chExt cx="0" cy="0"/>
        </a:xfrm>
      </p:grpSpPr>
      <p:pic>
        <p:nvPicPr>
          <p:cNvPr id="1153" name="Google Shape;1153;p139"/>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54" name="Google Shape;1154;p139"/>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155" name="Google Shape;1155;p13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156" name="Google Shape;1156;p139"/>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1157"/>
        <p:cNvGrpSpPr/>
        <p:nvPr/>
      </p:nvGrpSpPr>
      <p:grpSpPr>
        <a:xfrm>
          <a:off x="0" y="0"/>
          <a:ext cx="0" cy="0"/>
          <a:chOff x="0" y="0"/>
          <a:chExt cx="0" cy="0"/>
        </a:xfrm>
      </p:grpSpPr>
      <p:pic>
        <p:nvPicPr>
          <p:cNvPr id="1158" name="Google Shape;1158;p140"/>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59" name="Google Shape;1159;p140"/>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160" name="Google Shape;1160;p14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161" name="Google Shape;1161;p140"/>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1162"/>
        <p:cNvGrpSpPr/>
        <p:nvPr/>
      </p:nvGrpSpPr>
      <p:grpSpPr>
        <a:xfrm>
          <a:off x="0" y="0"/>
          <a:ext cx="0" cy="0"/>
          <a:chOff x="0" y="0"/>
          <a:chExt cx="0" cy="0"/>
        </a:xfrm>
      </p:grpSpPr>
      <p:pic>
        <p:nvPicPr>
          <p:cNvPr id="1163" name="Google Shape;1163;p141"/>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64" name="Google Shape;1164;p141"/>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165" name="Google Shape;1165;p14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166" name="Google Shape;1166;p141"/>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1167"/>
        <p:cNvGrpSpPr/>
        <p:nvPr/>
      </p:nvGrpSpPr>
      <p:grpSpPr>
        <a:xfrm>
          <a:off x="0" y="0"/>
          <a:ext cx="0" cy="0"/>
          <a:chOff x="0" y="0"/>
          <a:chExt cx="0" cy="0"/>
        </a:xfrm>
      </p:grpSpPr>
      <p:pic>
        <p:nvPicPr>
          <p:cNvPr id="1168" name="Google Shape;1168;p14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69" name="Google Shape;1169;p142"/>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170" name="Google Shape;1170;p14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171" name="Google Shape;1171;p142"/>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1172"/>
        <p:cNvGrpSpPr/>
        <p:nvPr/>
      </p:nvGrpSpPr>
      <p:grpSpPr>
        <a:xfrm>
          <a:off x="0" y="0"/>
          <a:ext cx="0" cy="0"/>
          <a:chOff x="0" y="0"/>
          <a:chExt cx="0" cy="0"/>
        </a:xfrm>
      </p:grpSpPr>
      <p:pic>
        <p:nvPicPr>
          <p:cNvPr id="1173" name="Google Shape;1173;p143"/>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74" name="Google Shape;1174;p143"/>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175" name="Google Shape;1175;p14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176" name="Google Shape;1176;p143"/>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135"/>
        <p:cNvGrpSpPr/>
        <p:nvPr/>
      </p:nvGrpSpPr>
      <p:grpSpPr>
        <a:xfrm>
          <a:off x="0" y="0"/>
          <a:ext cx="0" cy="0"/>
          <a:chOff x="0" y="0"/>
          <a:chExt cx="0" cy="0"/>
        </a:xfrm>
      </p:grpSpPr>
      <p:pic>
        <p:nvPicPr>
          <p:cNvPr id="136" name="Google Shape;136;p15"/>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37" name="Google Shape;137;p15"/>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38" name="Google Shape;138;p1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39" name="Google Shape;139;p1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1177"/>
        <p:cNvGrpSpPr/>
        <p:nvPr/>
      </p:nvGrpSpPr>
      <p:grpSpPr>
        <a:xfrm>
          <a:off x="0" y="0"/>
          <a:ext cx="0" cy="0"/>
          <a:chOff x="0" y="0"/>
          <a:chExt cx="0" cy="0"/>
        </a:xfrm>
      </p:grpSpPr>
      <p:sp>
        <p:nvSpPr>
          <p:cNvPr id="1178" name="Google Shape;1178;p1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179" name="Google Shape;1179;p144"/>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80" name="Google Shape;1180;p144"/>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181" name="Google Shape;1181;p144"/>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182" name="Google Shape;1182;p144"/>
          <p:cNvPicPr preferRelativeResize="0"/>
          <p:nvPr/>
        </p:nvPicPr>
        <p:blipFill>
          <a:blip r:embed="rId3">
            <a:alphaModFix/>
          </a:blip>
          <a:stretch>
            <a:fillRect/>
          </a:stretch>
        </p:blipFill>
        <p:spPr>
          <a:xfrm>
            <a:off x="2294525" y="746675"/>
            <a:ext cx="1456100" cy="919150"/>
          </a:xfrm>
          <a:prstGeom prst="rect">
            <a:avLst/>
          </a:prstGeom>
          <a:noFill/>
          <a:ln>
            <a:noFill/>
          </a:ln>
        </p:spPr>
      </p:pic>
      <p:pic>
        <p:nvPicPr>
          <p:cNvPr id="1183" name="Google Shape;1183;p144"/>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184" name="Google Shape;1184;p144"/>
          <p:cNvSpPr txBox="1">
            <a:spLocks noGrp="1"/>
          </p:cNvSpPr>
          <p:nvPr>
            <p:ph type="title"/>
          </p:nvPr>
        </p:nvSpPr>
        <p:spPr>
          <a:xfrm>
            <a:off x="205525" y="2075700"/>
            <a:ext cx="5778300" cy="5313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185" name="Google Shape;1185;p144"/>
          <p:cNvSpPr txBox="1">
            <a:spLocks noGrp="1"/>
          </p:cNvSpPr>
          <p:nvPr>
            <p:ph type="title" idx="3"/>
          </p:nvPr>
        </p:nvSpPr>
        <p:spPr>
          <a:xfrm>
            <a:off x="205525" y="2960750"/>
            <a:ext cx="5778300" cy="1040100"/>
          </a:xfrm>
          <a:prstGeom prst="rect">
            <a:avLst/>
          </a:prstGeom>
        </p:spPr>
        <p:txBody>
          <a:bodyPr spcFirstLastPara="1" wrap="square" lIns="0" tIns="0" rIns="0" bIns="0" anchor="t" anchorCtr="0">
            <a:noAutofit/>
          </a:bodyPr>
          <a:lstStyle>
            <a:lvl1pPr lvl="0" algn="ctr">
              <a:spcBef>
                <a:spcPts val="0"/>
              </a:spcBef>
              <a:spcAft>
                <a:spcPts val="0"/>
              </a:spcAft>
              <a:buSzPts val="2200"/>
              <a:buFont typeface="Roboto"/>
              <a:buNone/>
              <a:defRPr sz="2200">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186" name="Google Shape;1186;p14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187" name="Google Shape;1187;p144"/>
          <p:cNvPicPr preferRelativeResize="0"/>
          <p:nvPr/>
        </p:nvPicPr>
        <p:blipFill>
          <a:blip r:embed="rId5">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1188"/>
        <p:cNvGrpSpPr/>
        <p:nvPr/>
      </p:nvGrpSpPr>
      <p:grpSpPr>
        <a:xfrm>
          <a:off x="0" y="0"/>
          <a:ext cx="0" cy="0"/>
          <a:chOff x="0" y="0"/>
          <a:chExt cx="0" cy="0"/>
        </a:xfrm>
      </p:grpSpPr>
      <p:pic>
        <p:nvPicPr>
          <p:cNvPr id="1189" name="Google Shape;1189;p145"/>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190" name="Google Shape;1190;p145"/>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191" name="Google Shape;1191;p145"/>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192" name="Google Shape;1192;p145"/>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193" name="Google Shape;1193;p145"/>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1194" name="Google Shape;1194;p145"/>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1195" name="Google Shape;1195;p14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196" name="Google Shape;1196;p145"/>
          <p:cNvPicPr preferRelativeResize="0"/>
          <p:nvPr/>
        </p:nvPicPr>
        <p:blipFill>
          <a:blip r:embed="rId4">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1197"/>
        <p:cNvGrpSpPr/>
        <p:nvPr/>
      </p:nvGrpSpPr>
      <p:grpSpPr>
        <a:xfrm>
          <a:off x="0" y="0"/>
          <a:ext cx="0" cy="0"/>
          <a:chOff x="0" y="0"/>
          <a:chExt cx="0" cy="0"/>
        </a:xfrm>
      </p:grpSpPr>
      <p:pic>
        <p:nvPicPr>
          <p:cNvPr id="1198" name="Google Shape;1198;p146"/>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199" name="Google Shape;1199;p146"/>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200" name="Google Shape;1200;p146"/>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201" name="Google Shape;1201;p146"/>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202" name="Google Shape;1202;p146"/>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203" name="Google Shape;1203;p14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204" name="Google Shape;1204;p146"/>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1205"/>
        <p:cNvGrpSpPr/>
        <p:nvPr/>
      </p:nvGrpSpPr>
      <p:grpSpPr>
        <a:xfrm>
          <a:off x="0" y="0"/>
          <a:ext cx="0" cy="0"/>
          <a:chOff x="0" y="0"/>
          <a:chExt cx="0" cy="0"/>
        </a:xfrm>
      </p:grpSpPr>
      <p:pic>
        <p:nvPicPr>
          <p:cNvPr id="1206" name="Google Shape;1206;p147"/>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207" name="Google Shape;1207;p147"/>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208" name="Google Shape;1208;p14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209" name="Google Shape;1209;p147"/>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1210"/>
        <p:cNvGrpSpPr/>
        <p:nvPr/>
      </p:nvGrpSpPr>
      <p:grpSpPr>
        <a:xfrm>
          <a:off x="0" y="0"/>
          <a:ext cx="0" cy="0"/>
          <a:chOff x="0" y="0"/>
          <a:chExt cx="0" cy="0"/>
        </a:xfrm>
      </p:grpSpPr>
      <p:pic>
        <p:nvPicPr>
          <p:cNvPr id="1211" name="Google Shape;1211;p148"/>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212" name="Google Shape;1212;p148"/>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300" b="1">
                <a:latin typeface="Roboto"/>
                <a:ea typeface="Roboto"/>
                <a:cs typeface="Roboto"/>
                <a:sym typeface="Roboto"/>
              </a:rPr>
              <a:t>Our schools, students, and educators</a:t>
            </a:r>
            <a:endParaRPr sz="2300" b="1">
              <a:latin typeface="Roboto"/>
              <a:ea typeface="Roboto"/>
              <a:cs typeface="Roboto"/>
              <a:sym typeface="Roboto"/>
            </a:endParaRPr>
          </a:p>
        </p:txBody>
      </p:sp>
      <p:sp>
        <p:nvSpPr>
          <p:cNvPr id="1213" name="Google Shape;1213;p148"/>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t>Eligible for Free/Reduced </a:t>
            </a:r>
            <a:br>
              <a:rPr lang="en" sz="1100" b="1"/>
            </a:br>
            <a:r>
              <a:rPr lang="en" sz="1100" b="1"/>
              <a:t>Lunch:</a:t>
            </a:r>
            <a:endParaRPr sz="1100" b="1"/>
          </a:p>
          <a:p>
            <a:pPr marL="182880" lvl="0" indent="0" algn="l" rtl="0">
              <a:spcBef>
                <a:spcPts val="0"/>
              </a:spcBef>
              <a:spcAft>
                <a:spcPts val="0"/>
              </a:spcAft>
              <a:buNone/>
            </a:pPr>
            <a:r>
              <a:rPr lang="en" sz="1200"/>
              <a:t>403,231 (~46%)</a:t>
            </a:r>
            <a:endParaRPr sz="1200"/>
          </a:p>
          <a:p>
            <a:pPr marL="0" lvl="0" indent="0" algn="l" rtl="0">
              <a:lnSpc>
                <a:spcPct val="100000"/>
              </a:lnSpc>
              <a:spcBef>
                <a:spcPts val="800"/>
              </a:spcBef>
              <a:spcAft>
                <a:spcPts val="0"/>
              </a:spcAft>
              <a:buNone/>
            </a:pPr>
            <a:r>
              <a:rPr lang="en" sz="1100" b="1"/>
              <a:t>Students with Individualized Education Programs:</a:t>
            </a:r>
            <a:endParaRPr sz="1100" b="1"/>
          </a:p>
          <a:p>
            <a:pPr marL="182880" lvl="0" indent="0" algn="l" rtl="0">
              <a:spcBef>
                <a:spcPts val="0"/>
              </a:spcBef>
              <a:spcAft>
                <a:spcPts val="0"/>
              </a:spcAft>
              <a:buNone/>
            </a:pPr>
            <a:r>
              <a:rPr lang="en" sz="1200"/>
              <a:t>113,992 (~13%)</a:t>
            </a:r>
            <a:endParaRPr sz="1200"/>
          </a:p>
          <a:p>
            <a:pPr marL="0" lvl="0" indent="0" algn="l" rtl="0">
              <a:lnSpc>
                <a:spcPct val="100000"/>
              </a:lnSpc>
              <a:spcBef>
                <a:spcPts val="800"/>
              </a:spcBef>
              <a:spcAft>
                <a:spcPts val="0"/>
              </a:spcAft>
              <a:buNone/>
            </a:pPr>
            <a:r>
              <a:rPr lang="en" sz="1100" b="1"/>
              <a:t>Multilingual Learners*:</a:t>
            </a:r>
            <a:endParaRPr sz="1100" b="1"/>
          </a:p>
          <a:p>
            <a:pPr marL="182880" lvl="0" indent="0" algn="l" rtl="0">
              <a:spcBef>
                <a:spcPts val="0"/>
              </a:spcBef>
              <a:spcAft>
                <a:spcPts val="0"/>
              </a:spcAft>
              <a:buNone/>
            </a:pPr>
            <a:r>
              <a:rPr lang="en" sz="1200"/>
              <a:t>95,734 (~11%)</a:t>
            </a:r>
            <a:endParaRPr sz="1200"/>
          </a:p>
          <a:p>
            <a:pPr marL="0" lvl="0" indent="0" algn="l" rtl="0">
              <a:lnSpc>
                <a:spcPct val="100000"/>
              </a:lnSpc>
              <a:spcBef>
                <a:spcPts val="800"/>
              </a:spcBef>
              <a:spcAft>
                <a:spcPts val="0"/>
              </a:spcAft>
              <a:buNone/>
            </a:pPr>
            <a:r>
              <a:rPr lang="en" sz="1100" b="1"/>
              <a:t>McKinney Vento:</a:t>
            </a:r>
            <a:endParaRPr sz="1100" b="1"/>
          </a:p>
          <a:p>
            <a:pPr marL="182880" lvl="0" indent="0" algn="l" rtl="0">
              <a:spcBef>
                <a:spcPts val="0"/>
              </a:spcBef>
              <a:spcAft>
                <a:spcPts val="0"/>
              </a:spcAft>
              <a:buNone/>
            </a:pPr>
            <a:r>
              <a:rPr lang="en" sz="1200"/>
              <a:t>16,540 (~2%)</a:t>
            </a:r>
            <a:endParaRPr sz="1200"/>
          </a:p>
        </p:txBody>
      </p:sp>
      <p:sp>
        <p:nvSpPr>
          <p:cNvPr id="1214" name="Google Shape;1214;p148"/>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800" i="1">
                <a:solidFill>
                  <a:schemeClr val="dk2"/>
                </a:solidFill>
                <a:latin typeface="Roboto"/>
                <a:ea typeface="Roboto"/>
                <a:cs typeface="Roboto"/>
                <a:sym typeface="Roboto"/>
              </a:rPr>
              <a:t>*Includes both Non-English Proficient and Limited English Proficient students</a:t>
            </a:r>
            <a:endParaRPr sz="800" i="1">
              <a:solidFill>
                <a:schemeClr val="dk2"/>
              </a:solidFill>
              <a:latin typeface="Roboto"/>
              <a:ea typeface="Roboto"/>
              <a:cs typeface="Roboto"/>
              <a:sym typeface="Roboto"/>
            </a:endParaRPr>
          </a:p>
        </p:txBody>
      </p:sp>
      <p:grpSp>
        <p:nvGrpSpPr>
          <p:cNvPr id="1215" name="Google Shape;1215;p148"/>
          <p:cNvGrpSpPr/>
          <p:nvPr/>
        </p:nvGrpSpPr>
        <p:grpSpPr>
          <a:xfrm>
            <a:off x="308400" y="1062325"/>
            <a:ext cx="1006800" cy="1003500"/>
            <a:chOff x="308400" y="1076275"/>
            <a:chExt cx="1006800" cy="1003500"/>
          </a:xfrm>
        </p:grpSpPr>
        <p:sp>
          <p:nvSpPr>
            <p:cNvPr id="1216" name="Google Shape;1216;p148"/>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17" name="Google Shape;1217;p148"/>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178</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SCHOOL</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DISTRICTS</a:t>
              </a:r>
              <a:endParaRPr sz="1200">
                <a:solidFill>
                  <a:schemeClr val="lt1"/>
                </a:solidFill>
                <a:latin typeface="Roboto"/>
                <a:ea typeface="Roboto"/>
                <a:cs typeface="Roboto"/>
                <a:sym typeface="Roboto"/>
              </a:endParaRPr>
            </a:p>
          </p:txBody>
        </p:sp>
      </p:grpSp>
      <p:grpSp>
        <p:nvGrpSpPr>
          <p:cNvPr id="1218" name="Google Shape;1218;p148"/>
          <p:cNvGrpSpPr/>
          <p:nvPr/>
        </p:nvGrpSpPr>
        <p:grpSpPr>
          <a:xfrm>
            <a:off x="308400" y="2150613"/>
            <a:ext cx="1006800" cy="1003500"/>
            <a:chOff x="308400" y="2218825"/>
            <a:chExt cx="1006800" cy="1003500"/>
          </a:xfrm>
        </p:grpSpPr>
        <p:sp>
          <p:nvSpPr>
            <p:cNvPr id="1219" name="Google Shape;1219;p148"/>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20" name="Google Shape;1220;p148"/>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dk1"/>
                  </a:solidFill>
                  <a:latin typeface="Roboto"/>
                  <a:ea typeface="Roboto"/>
                  <a:cs typeface="Roboto"/>
                  <a:sym typeface="Roboto"/>
                </a:rPr>
                <a:t>1,927</a:t>
              </a:r>
              <a:endParaRPr sz="1300" b="1">
                <a:solidFill>
                  <a:schemeClr val="dk1"/>
                </a:solidFill>
                <a:latin typeface="Roboto"/>
                <a:ea typeface="Roboto"/>
                <a:cs typeface="Roboto"/>
                <a:sym typeface="Roboto"/>
              </a:endParaRPr>
            </a:p>
            <a:p>
              <a:pPr marL="0" lvl="0" indent="0" algn="ctr" rtl="0">
                <a:spcBef>
                  <a:spcPts val="0"/>
                </a:spcBef>
                <a:spcAft>
                  <a:spcPts val="0"/>
                </a:spcAft>
                <a:buNone/>
              </a:pPr>
              <a:r>
                <a:rPr lang="en" sz="1200">
                  <a:solidFill>
                    <a:schemeClr val="dk1"/>
                  </a:solidFill>
                  <a:latin typeface="Roboto"/>
                  <a:ea typeface="Roboto"/>
                  <a:cs typeface="Roboto"/>
                  <a:sym typeface="Roboto"/>
                </a:rPr>
                <a:t>SCHOOL</a:t>
              </a:r>
              <a:endParaRPr sz="1200">
                <a:solidFill>
                  <a:schemeClr val="dk1"/>
                </a:solidFill>
                <a:latin typeface="Roboto"/>
                <a:ea typeface="Roboto"/>
                <a:cs typeface="Roboto"/>
                <a:sym typeface="Roboto"/>
              </a:endParaRPr>
            </a:p>
          </p:txBody>
        </p:sp>
      </p:grpSp>
      <p:grpSp>
        <p:nvGrpSpPr>
          <p:cNvPr id="1221" name="Google Shape;1221;p148"/>
          <p:cNvGrpSpPr/>
          <p:nvPr/>
        </p:nvGrpSpPr>
        <p:grpSpPr>
          <a:xfrm>
            <a:off x="308400" y="3238900"/>
            <a:ext cx="1006800" cy="1003500"/>
            <a:chOff x="308400" y="1076275"/>
            <a:chExt cx="1006800" cy="1003500"/>
          </a:xfrm>
        </p:grpSpPr>
        <p:sp>
          <p:nvSpPr>
            <p:cNvPr id="1222" name="Google Shape;1222;p148"/>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23" name="Google Shape;1223;p148"/>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881,464</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PUBLIC </a:t>
              </a:r>
              <a:br>
                <a:rPr lang="en" sz="1000">
                  <a:solidFill>
                    <a:schemeClr val="lt1"/>
                  </a:solidFill>
                  <a:latin typeface="Roboto"/>
                  <a:ea typeface="Roboto"/>
                  <a:cs typeface="Roboto"/>
                  <a:sym typeface="Roboto"/>
                </a:rPr>
              </a:br>
              <a:r>
                <a:rPr lang="en" sz="1000">
                  <a:solidFill>
                    <a:schemeClr val="lt1"/>
                  </a:solidFill>
                  <a:latin typeface="Roboto"/>
                  <a:ea typeface="Roboto"/>
                  <a:cs typeface="Roboto"/>
                  <a:sym typeface="Roboto"/>
                </a:rPr>
                <a:t>SCHOOL</a:t>
              </a:r>
              <a:endParaRPr sz="1000">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STUDENTS</a:t>
              </a:r>
              <a:endParaRPr sz="1000">
                <a:solidFill>
                  <a:schemeClr val="lt1"/>
                </a:solidFill>
                <a:latin typeface="Roboto"/>
                <a:ea typeface="Roboto"/>
                <a:cs typeface="Roboto"/>
                <a:sym typeface="Roboto"/>
              </a:endParaRPr>
            </a:p>
          </p:txBody>
        </p:sp>
      </p:grpSp>
      <p:sp>
        <p:nvSpPr>
          <p:cNvPr id="1224" name="Google Shape;1224;p148"/>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b="1">
                <a:solidFill>
                  <a:schemeClr val="dk1"/>
                </a:solidFill>
                <a:latin typeface="Roboto"/>
                <a:ea typeface="Roboto"/>
                <a:cs typeface="Roboto"/>
                <a:sym typeface="Roboto"/>
              </a:rPr>
              <a:t>Student Demographics</a:t>
            </a:r>
            <a:endParaRPr b="1">
              <a:solidFill>
                <a:schemeClr val="dk1"/>
              </a:solidFill>
              <a:latin typeface="Roboto"/>
              <a:ea typeface="Roboto"/>
              <a:cs typeface="Roboto"/>
              <a:sym typeface="Roboto"/>
            </a:endParaRPr>
          </a:p>
        </p:txBody>
      </p:sp>
      <p:pic>
        <p:nvPicPr>
          <p:cNvPr id="1225" name="Google Shape;1225;p148"/>
          <p:cNvPicPr preferRelativeResize="0"/>
          <p:nvPr/>
        </p:nvPicPr>
        <p:blipFill>
          <a:blip r:embed="rId3">
            <a:alphaModFix/>
          </a:blip>
          <a:stretch>
            <a:fillRect/>
          </a:stretch>
        </p:blipFill>
        <p:spPr>
          <a:xfrm>
            <a:off x="1761637" y="1426175"/>
            <a:ext cx="4307277" cy="2744887"/>
          </a:xfrm>
          <a:prstGeom prst="rect">
            <a:avLst/>
          </a:prstGeom>
          <a:noFill/>
          <a:ln>
            <a:noFill/>
          </a:ln>
        </p:spPr>
      </p:pic>
      <p:cxnSp>
        <p:nvCxnSpPr>
          <p:cNvPr id="1226" name="Google Shape;1226;p148"/>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227" name="Google Shape;1227;p14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228" name="Google Shape;1228;p148"/>
          <p:cNvPicPr preferRelativeResize="0"/>
          <p:nvPr/>
        </p:nvPicPr>
        <p:blipFill>
          <a:blip r:embed="rId4">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1229"/>
        <p:cNvGrpSpPr/>
        <p:nvPr/>
      </p:nvGrpSpPr>
      <p:grpSpPr>
        <a:xfrm>
          <a:off x="0" y="0"/>
          <a:ext cx="0" cy="0"/>
          <a:chOff x="0" y="0"/>
          <a:chExt cx="0" cy="0"/>
        </a:xfrm>
      </p:grpSpPr>
      <p:pic>
        <p:nvPicPr>
          <p:cNvPr id="1230" name="Google Shape;1230;p149"/>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231" name="Google Shape;1231;p14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232" name="Google Shape;1232;p149"/>
          <p:cNvPicPr preferRelativeResize="0"/>
          <p:nvPr/>
        </p:nvPicPr>
        <p:blipFill>
          <a:blip r:embed="rId3">
            <a:alphaModFix/>
          </a:blip>
          <a:stretch>
            <a:fillRect/>
          </a:stretch>
        </p:blipFill>
        <p:spPr>
          <a:xfrm>
            <a:off x="8002150" y="4594525"/>
            <a:ext cx="924425" cy="403399"/>
          </a:xfrm>
          <a:prstGeom prst="rect">
            <a:avLst/>
          </a:prstGeom>
          <a:noFill/>
          <a:ln>
            <a:noFill/>
          </a:ln>
        </p:spPr>
      </p:pic>
      <p:sp>
        <p:nvSpPr>
          <p:cNvPr id="1233" name="Google Shape;1233;p149"/>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600" b="1">
                <a:solidFill>
                  <a:srgbClr val="488BC9"/>
                </a:solidFill>
                <a:latin typeface="Roboto"/>
                <a:ea typeface="Roboto"/>
                <a:cs typeface="Roboto"/>
                <a:sym typeface="Roboto"/>
              </a:rPr>
              <a:t>Our Vision </a:t>
            </a:r>
            <a:endParaRPr sz="1200">
              <a:solidFill>
                <a:srgbClr val="488BC9"/>
              </a:solidFill>
              <a:latin typeface="Roboto"/>
              <a:ea typeface="Roboto"/>
              <a:cs typeface="Roboto"/>
              <a:sym typeface="Roboto"/>
            </a:endParaRPr>
          </a:p>
          <a:p>
            <a:pPr marL="0" lvl="0" indent="0" algn="l" rtl="0">
              <a:spcBef>
                <a:spcPts val="200"/>
              </a:spcBef>
              <a:spcAft>
                <a:spcPts val="0"/>
              </a:spcAft>
              <a:buNone/>
            </a:pPr>
            <a:r>
              <a:rPr lang="en" sz="1000">
                <a:solidFill>
                  <a:schemeClr val="dk1"/>
                </a:solidFill>
                <a:latin typeface="Roboto"/>
                <a:ea typeface="Roboto"/>
                <a:cs typeface="Roboto"/>
                <a:sym typeface="Roboto"/>
              </a:rPr>
              <a:t>To create an equitable educational environment where </a:t>
            </a:r>
            <a:r>
              <a:rPr lang="en" sz="1000" i="1">
                <a:solidFill>
                  <a:schemeClr val="dk1"/>
                </a:solidFill>
                <a:latin typeface="Roboto"/>
                <a:ea typeface="Roboto"/>
                <a:cs typeface="Roboto"/>
                <a:sym typeface="Roboto"/>
              </a:rPr>
              <a:t>all</a:t>
            </a:r>
            <a:r>
              <a:rPr lang="en" sz="1000">
                <a:solidFill>
                  <a:schemeClr val="dk1"/>
                </a:solidFill>
                <a:latin typeface="Roboto"/>
                <a:ea typeface="Roboto"/>
                <a:cs typeface="Roboto"/>
                <a:sym typeface="Roboto"/>
              </a:rPr>
              <a:t> students and staff in Colorado thrive</a:t>
            </a:r>
            <a:endParaRPr sz="2000">
              <a:latin typeface="Rockwell"/>
              <a:ea typeface="Rockwell"/>
              <a:cs typeface="Rockwell"/>
              <a:sym typeface="Rockwell"/>
            </a:endParaRPr>
          </a:p>
        </p:txBody>
      </p:sp>
      <p:cxnSp>
        <p:nvCxnSpPr>
          <p:cNvPr id="1234" name="Google Shape;1234;p149"/>
          <p:cNvCxnSpPr/>
          <p:nvPr/>
        </p:nvCxnSpPr>
        <p:spPr>
          <a:xfrm>
            <a:off x="-160100" y="1282346"/>
            <a:ext cx="8989500" cy="0"/>
          </a:xfrm>
          <a:prstGeom prst="straightConnector1">
            <a:avLst/>
          </a:prstGeom>
          <a:noFill/>
          <a:ln w="9525" cap="flat" cmpd="sng">
            <a:solidFill>
              <a:srgbClr val="488BC9"/>
            </a:solidFill>
            <a:prstDash val="dot"/>
            <a:round/>
            <a:headEnd type="none" w="med" len="med"/>
            <a:tailEnd type="none" w="med" len="med"/>
          </a:ln>
        </p:spPr>
      </p:cxnSp>
      <p:sp>
        <p:nvSpPr>
          <p:cNvPr id="1235" name="Google Shape;1235;p149"/>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lvl="0" indent="-114300" algn="l" rtl="0">
              <a:spcBef>
                <a:spcPts val="0"/>
              </a:spcBef>
              <a:spcAft>
                <a:spcPts val="0"/>
              </a:spcAft>
              <a:buNone/>
            </a:pPr>
            <a:r>
              <a:rPr lang="en" sz="1100">
                <a:solidFill>
                  <a:srgbClr val="488BC9"/>
                </a:solidFill>
                <a:latin typeface="Roboto Medium"/>
                <a:ea typeface="Roboto Medium"/>
                <a:cs typeface="Roboto Medium"/>
                <a:sym typeface="Roboto Medium"/>
              </a:rPr>
              <a:t>&gt; SERVE</a:t>
            </a:r>
            <a:endParaRPr sz="1100">
              <a:solidFill>
                <a:srgbClr val="488BC9"/>
              </a:solidFill>
            </a:endParaRPr>
          </a:p>
          <a:p>
            <a:pPr marL="137160" lvl="0" indent="0" algn="l" rtl="0">
              <a:spcBef>
                <a:spcPts val="100"/>
              </a:spcBef>
              <a:spcAft>
                <a:spcPts val="500"/>
              </a:spcAft>
              <a:buNone/>
            </a:pPr>
            <a:r>
              <a:rPr lang="en" sz="1000">
                <a:latin typeface="Roboto"/>
                <a:ea typeface="Roboto"/>
                <a:cs typeface="Roboto"/>
                <a:sym typeface="Roboto"/>
              </a:rPr>
              <a:t>Provide actionable support to local educational agencies</a:t>
            </a:r>
            <a:endParaRPr sz="1000">
              <a:latin typeface="Roboto"/>
              <a:ea typeface="Roboto"/>
              <a:cs typeface="Roboto"/>
              <a:sym typeface="Roboto"/>
            </a:endParaRPr>
          </a:p>
        </p:txBody>
      </p:sp>
      <p:sp>
        <p:nvSpPr>
          <p:cNvPr id="1236" name="Google Shape;1236;p149"/>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300">
                <a:solidFill>
                  <a:srgbClr val="488BC9"/>
                </a:solidFill>
                <a:latin typeface="Roboto Medium"/>
                <a:ea typeface="Roboto Medium"/>
                <a:cs typeface="Roboto Medium"/>
                <a:sym typeface="Roboto Medium"/>
              </a:rPr>
              <a:t>&gt; </a:t>
            </a:r>
            <a:r>
              <a:rPr lang="en" sz="1100">
                <a:solidFill>
                  <a:srgbClr val="488BC9"/>
                </a:solidFill>
                <a:latin typeface="Roboto Medium"/>
                <a:ea typeface="Roboto Medium"/>
                <a:cs typeface="Roboto Medium"/>
                <a:sym typeface="Roboto Medium"/>
              </a:rPr>
              <a:t>GUIDE</a:t>
            </a:r>
            <a:endParaRPr b="1">
              <a:solidFill>
                <a:srgbClr val="488BC9"/>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Implement policy and enact legislation in an effective way </a:t>
            </a:r>
            <a:endParaRPr sz="1000">
              <a:latin typeface="Roboto"/>
              <a:ea typeface="Roboto"/>
              <a:cs typeface="Roboto"/>
              <a:sym typeface="Roboto"/>
            </a:endParaRPr>
          </a:p>
        </p:txBody>
      </p:sp>
      <p:sp>
        <p:nvSpPr>
          <p:cNvPr id="1237" name="Google Shape;1237;p149"/>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100">
                <a:solidFill>
                  <a:srgbClr val="488BC9"/>
                </a:solidFill>
                <a:latin typeface="Roboto Medium"/>
                <a:ea typeface="Roboto Medium"/>
                <a:cs typeface="Roboto Medium"/>
                <a:sym typeface="Roboto Medium"/>
              </a:rPr>
              <a:t>&gt; ELEVATE</a:t>
            </a:r>
            <a:endParaRPr b="1">
              <a:solidFill>
                <a:srgbClr val="488BC9"/>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Share the experiences of local educational agencies and students</a:t>
            </a:r>
            <a:endParaRPr sz="1000">
              <a:latin typeface="Roboto"/>
              <a:ea typeface="Roboto"/>
              <a:cs typeface="Roboto"/>
              <a:sym typeface="Roboto"/>
            </a:endParaRPr>
          </a:p>
        </p:txBody>
      </p:sp>
      <p:sp>
        <p:nvSpPr>
          <p:cNvPr id="1238" name="Google Shape;1238;p149"/>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 sz="1600" b="1">
                <a:solidFill>
                  <a:srgbClr val="488BC9"/>
                </a:solidFill>
                <a:latin typeface="Roboto"/>
                <a:ea typeface="Roboto"/>
                <a:cs typeface="Roboto"/>
                <a:sym typeface="Roboto"/>
              </a:rPr>
              <a:t>Our Role</a:t>
            </a:r>
            <a:endParaRPr sz="1600" b="1">
              <a:solidFill>
                <a:srgbClr val="488BC9"/>
              </a:solidFill>
              <a:latin typeface="Roboto"/>
              <a:ea typeface="Roboto"/>
              <a:cs typeface="Roboto"/>
              <a:sym typeface="Roboto"/>
            </a:endParaRPr>
          </a:p>
          <a:p>
            <a:pPr marL="0" lvl="0" indent="0" algn="l" rtl="0">
              <a:spcBef>
                <a:spcPts val="200"/>
              </a:spcBef>
              <a:spcAft>
                <a:spcPts val="0"/>
              </a:spcAft>
              <a:buNone/>
            </a:pPr>
            <a:r>
              <a:rPr lang="en" sz="1000">
                <a:latin typeface="Roboto"/>
                <a:ea typeface="Roboto"/>
                <a:cs typeface="Roboto"/>
                <a:sym typeface="Roboto"/>
              </a:rPr>
              <a:t>To improve student outcomes and ensure students and families across Colorado have access to high-quality schools, we will: </a:t>
            </a:r>
            <a:endParaRPr sz="1000">
              <a:latin typeface="Roboto"/>
              <a:ea typeface="Roboto"/>
              <a:cs typeface="Roboto"/>
              <a:sym typeface="Roboto"/>
            </a:endParaRPr>
          </a:p>
        </p:txBody>
      </p:sp>
      <p:sp>
        <p:nvSpPr>
          <p:cNvPr id="1239" name="Google Shape;1239;p149"/>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488BC9"/>
                </a:solidFill>
                <a:latin typeface="Roboto"/>
                <a:ea typeface="Roboto"/>
                <a:cs typeface="Roboto"/>
                <a:sym typeface="Roboto"/>
              </a:rPr>
              <a:t>Our Core Values: </a:t>
            </a:r>
            <a:r>
              <a:rPr lang="en" sz="1600" b="1">
                <a:solidFill>
                  <a:srgbClr val="EF7521"/>
                </a:solidFill>
                <a:latin typeface="Roboto"/>
                <a:ea typeface="Roboto"/>
                <a:cs typeface="Roboto"/>
                <a:sym typeface="Roboto"/>
              </a:rPr>
              <a:t>   </a:t>
            </a:r>
            <a:r>
              <a:rPr lang="en" sz="1300">
                <a:solidFill>
                  <a:schemeClr val="dk1"/>
                </a:solidFill>
              </a:rPr>
              <a:t>INTEGRITY  |  EQUITY  |  ACCOUNTABILITY  |  TRUST  |  SERVICE</a:t>
            </a:r>
            <a:endParaRPr sz="1300">
              <a:solidFill>
                <a:schemeClr val="dk1"/>
              </a:solidFill>
            </a:endParaRPr>
          </a:p>
        </p:txBody>
      </p:sp>
      <p:cxnSp>
        <p:nvCxnSpPr>
          <p:cNvPr id="1240" name="Google Shape;1240;p149"/>
          <p:cNvCxnSpPr/>
          <p:nvPr/>
        </p:nvCxnSpPr>
        <p:spPr>
          <a:xfrm>
            <a:off x="3130417" y="1632525"/>
            <a:ext cx="0" cy="674700"/>
          </a:xfrm>
          <a:prstGeom prst="straightConnector1">
            <a:avLst/>
          </a:prstGeom>
          <a:noFill/>
          <a:ln w="9525" cap="flat" cmpd="sng">
            <a:solidFill>
              <a:srgbClr val="EF7521"/>
            </a:solidFill>
            <a:prstDash val="dot"/>
            <a:round/>
            <a:headEnd type="none" w="med" len="med"/>
            <a:tailEnd type="none" w="med" len="med"/>
          </a:ln>
        </p:spPr>
      </p:cxnSp>
      <p:grpSp>
        <p:nvGrpSpPr>
          <p:cNvPr id="1241" name="Google Shape;1241;p149"/>
          <p:cNvGrpSpPr/>
          <p:nvPr/>
        </p:nvGrpSpPr>
        <p:grpSpPr>
          <a:xfrm>
            <a:off x="311700" y="3548650"/>
            <a:ext cx="8363900" cy="646200"/>
            <a:chOff x="375100" y="3396250"/>
            <a:chExt cx="8363900" cy="646200"/>
          </a:xfrm>
        </p:grpSpPr>
        <p:sp>
          <p:nvSpPr>
            <p:cNvPr id="1242" name="Google Shape;1242;p149"/>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43" name="Google Shape;1243;p149"/>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44" name="Google Shape;1244;p149"/>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45" name="Google Shape;1245;p149"/>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46" name="Google Shape;1246;p149"/>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Increase Student</a:t>
              </a:r>
              <a:br>
                <a:rPr lang="en" sz="1200" b="1">
                  <a:solidFill>
                    <a:srgbClr val="FFFFFF"/>
                  </a:solidFill>
                  <a:latin typeface="Roboto"/>
                  <a:ea typeface="Roboto"/>
                  <a:cs typeface="Roboto"/>
                  <a:sym typeface="Roboto"/>
                </a:rPr>
              </a:br>
              <a:r>
                <a:rPr lang="en" sz="1200" b="1">
                  <a:solidFill>
                    <a:srgbClr val="FFFFFF"/>
                  </a:solidFill>
                  <a:latin typeface="Roboto"/>
                  <a:ea typeface="Roboto"/>
                  <a:cs typeface="Roboto"/>
                  <a:sym typeface="Roboto"/>
                </a:rPr>
                <a:t>Engagement</a:t>
              </a:r>
              <a:endParaRPr sz="1200" b="1">
                <a:solidFill>
                  <a:srgbClr val="FFFFFF"/>
                </a:solidFill>
                <a:latin typeface="Roboto"/>
                <a:ea typeface="Roboto"/>
                <a:cs typeface="Roboto"/>
                <a:sym typeface="Roboto"/>
              </a:endParaRPr>
            </a:p>
          </p:txBody>
        </p:sp>
        <p:sp>
          <p:nvSpPr>
            <p:cNvPr id="1247" name="Google Shape;1247;p149"/>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Accelerate Student Outcomes</a:t>
              </a:r>
              <a:endParaRPr sz="1200" b="1">
                <a:solidFill>
                  <a:srgbClr val="FFFFFF"/>
                </a:solidFill>
                <a:latin typeface="Roboto"/>
                <a:ea typeface="Roboto"/>
                <a:cs typeface="Roboto"/>
                <a:sym typeface="Roboto"/>
              </a:endParaRPr>
            </a:p>
          </p:txBody>
        </p:sp>
        <p:sp>
          <p:nvSpPr>
            <p:cNvPr id="1248" name="Google Shape;1248;p149"/>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Provide Operational Excellence</a:t>
              </a:r>
              <a:endParaRPr sz="1200" b="1">
                <a:solidFill>
                  <a:srgbClr val="FFFFFF"/>
                </a:solidFill>
                <a:latin typeface="Roboto"/>
                <a:ea typeface="Roboto"/>
                <a:cs typeface="Roboto"/>
                <a:sym typeface="Roboto"/>
              </a:endParaRPr>
            </a:p>
          </p:txBody>
        </p:sp>
        <p:sp>
          <p:nvSpPr>
            <p:cNvPr id="1249" name="Google Shape;1249;p149"/>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Strengthen the Educator Workforce</a:t>
              </a:r>
              <a:endParaRPr sz="1200" b="1">
                <a:solidFill>
                  <a:srgbClr val="FFFFFF"/>
                </a:solidFill>
                <a:latin typeface="Roboto"/>
                <a:ea typeface="Roboto"/>
                <a:cs typeface="Roboto"/>
                <a:sym typeface="Roboto"/>
              </a:endParaRPr>
            </a:p>
          </p:txBody>
        </p:sp>
      </p:grpSp>
      <p:cxnSp>
        <p:nvCxnSpPr>
          <p:cNvPr id="1250" name="Google Shape;1250;p149"/>
          <p:cNvCxnSpPr/>
          <p:nvPr/>
        </p:nvCxnSpPr>
        <p:spPr>
          <a:xfrm>
            <a:off x="5120450"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1251" name="Google Shape;1251;p149"/>
          <p:cNvCxnSpPr/>
          <p:nvPr/>
        </p:nvCxnSpPr>
        <p:spPr>
          <a:xfrm>
            <a:off x="7110483"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1252" name="Google Shape;1252;p149"/>
          <p:cNvCxnSpPr/>
          <p:nvPr/>
        </p:nvCxnSpPr>
        <p:spPr>
          <a:xfrm>
            <a:off x="-160100" y="2409466"/>
            <a:ext cx="9030600" cy="0"/>
          </a:xfrm>
          <a:prstGeom prst="straightConnector1">
            <a:avLst/>
          </a:prstGeom>
          <a:noFill/>
          <a:ln w="9525" cap="flat" cmpd="sng">
            <a:solidFill>
              <a:srgbClr val="488BC9"/>
            </a:solidFill>
            <a:prstDash val="dot"/>
            <a:round/>
            <a:headEnd type="none" w="med" len="med"/>
            <a:tailEnd type="none" w="med" len="med"/>
          </a:ln>
        </p:spPr>
      </p:cxnSp>
      <p:cxnSp>
        <p:nvCxnSpPr>
          <p:cNvPr id="1253" name="Google Shape;1253;p149"/>
          <p:cNvCxnSpPr/>
          <p:nvPr/>
        </p:nvCxnSpPr>
        <p:spPr>
          <a:xfrm>
            <a:off x="-160100" y="3016625"/>
            <a:ext cx="9030600" cy="0"/>
          </a:xfrm>
          <a:prstGeom prst="straightConnector1">
            <a:avLst/>
          </a:prstGeom>
          <a:noFill/>
          <a:ln w="9525" cap="flat" cmpd="sng">
            <a:solidFill>
              <a:srgbClr val="488BC9"/>
            </a:solidFill>
            <a:prstDash val="dot"/>
            <a:round/>
            <a:headEnd type="none" w="med" len="med"/>
            <a:tailEnd type="none" w="med" len="med"/>
          </a:ln>
        </p:spPr>
      </p:cxnSp>
      <p:sp>
        <p:nvSpPr>
          <p:cNvPr id="1254" name="Google Shape;1254;p149"/>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488BC9"/>
                </a:solidFill>
                <a:latin typeface="Roboto"/>
                <a:ea typeface="Roboto"/>
                <a:cs typeface="Roboto"/>
                <a:sym typeface="Roboto"/>
              </a:rPr>
              <a:t>Our Priorities:</a:t>
            </a:r>
            <a:endParaRPr sz="1300">
              <a:solidFill>
                <a:srgbClr val="488BC9"/>
              </a:solidFill>
            </a:endParaRPr>
          </a:p>
        </p:txBody>
      </p:sp>
      <p:sp>
        <p:nvSpPr>
          <p:cNvPr id="1255" name="Google Shape;1255;p149"/>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200"/>
              </a:spcAft>
              <a:buNone/>
            </a:pPr>
            <a:r>
              <a:rPr lang="en" sz="2000" b="1">
                <a:solidFill>
                  <a:schemeClr val="dk1"/>
                </a:solidFill>
                <a:latin typeface="Roboto"/>
                <a:ea typeface="Roboto"/>
                <a:cs typeface="Roboto"/>
                <a:sym typeface="Roboto"/>
              </a:rPr>
              <a:t>Theory of Change</a:t>
            </a:r>
            <a:endParaRPr sz="2000" b="1">
              <a:solidFill>
                <a:schemeClr val="dk1"/>
              </a:solidFill>
              <a:latin typeface="Roboto"/>
              <a:ea typeface="Roboto"/>
              <a:cs typeface="Roboto"/>
              <a:sym typeface="Roboto"/>
            </a:endParaRPr>
          </a:p>
        </p:txBody>
      </p:sp>
      <p:cxnSp>
        <p:nvCxnSpPr>
          <p:cNvPr id="1256" name="Google Shape;1256;p149"/>
          <p:cNvCxnSpPr/>
          <p:nvPr/>
        </p:nvCxnSpPr>
        <p:spPr>
          <a:xfrm>
            <a:off x="-160100" y="588900"/>
            <a:ext cx="8989500" cy="0"/>
          </a:xfrm>
          <a:prstGeom prst="straightConnector1">
            <a:avLst/>
          </a:prstGeom>
          <a:noFill/>
          <a:ln w="9525" cap="flat" cmpd="sng">
            <a:solidFill>
              <a:srgbClr val="488BC9"/>
            </a:solidFill>
            <a:prstDash val="dot"/>
            <a:round/>
            <a:headEnd type="none" w="med" len="med"/>
            <a:tailEnd type="none" w="med" len="med"/>
          </a:ln>
        </p:spPr>
      </p:cxn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1257"/>
        <p:cNvGrpSpPr/>
        <p:nvPr/>
      </p:nvGrpSpPr>
      <p:grpSpPr>
        <a:xfrm>
          <a:off x="0" y="0"/>
          <a:ext cx="0" cy="0"/>
          <a:chOff x="0" y="0"/>
          <a:chExt cx="0" cy="0"/>
        </a:xfrm>
      </p:grpSpPr>
      <p:pic>
        <p:nvPicPr>
          <p:cNvPr id="1258" name="Google Shape;1258;p150"/>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59" name="Google Shape;1259;p150"/>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260" name="Google Shape;1260;p1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261" name="Google Shape;1261;p15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262" name="Google Shape;1262;p150"/>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1263"/>
        <p:cNvGrpSpPr/>
        <p:nvPr/>
      </p:nvGrpSpPr>
      <p:grpSpPr>
        <a:xfrm>
          <a:off x="0" y="0"/>
          <a:ext cx="0" cy="0"/>
          <a:chOff x="0" y="0"/>
          <a:chExt cx="0" cy="0"/>
        </a:xfrm>
      </p:grpSpPr>
      <p:pic>
        <p:nvPicPr>
          <p:cNvPr id="1264" name="Google Shape;1264;p151"/>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65" name="Google Shape;1265;p151"/>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266" name="Google Shape;1266;p1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267" name="Google Shape;1267;p15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268" name="Google Shape;1268;p151"/>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1269"/>
        <p:cNvGrpSpPr/>
        <p:nvPr/>
      </p:nvGrpSpPr>
      <p:grpSpPr>
        <a:xfrm>
          <a:off x="0" y="0"/>
          <a:ext cx="0" cy="0"/>
          <a:chOff x="0" y="0"/>
          <a:chExt cx="0" cy="0"/>
        </a:xfrm>
      </p:grpSpPr>
      <p:pic>
        <p:nvPicPr>
          <p:cNvPr id="1270" name="Google Shape;1270;p15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71" name="Google Shape;1271;p152"/>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272" name="Google Shape;1272;p1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273" name="Google Shape;1273;p15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274" name="Google Shape;1274;p152"/>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1275"/>
        <p:cNvGrpSpPr/>
        <p:nvPr/>
      </p:nvGrpSpPr>
      <p:grpSpPr>
        <a:xfrm>
          <a:off x="0" y="0"/>
          <a:ext cx="0" cy="0"/>
          <a:chOff x="0" y="0"/>
          <a:chExt cx="0" cy="0"/>
        </a:xfrm>
      </p:grpSpPr>
      <p:pic>
        <p:nvPicPr>
          <p:cNvPr id="1276" name="Google Shape;1276;p153"/>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77" name="Google Shape;1277;p153"/>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278" name="Google Shape;1278;p1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279" name="Google Shape;1279;p15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280" name="Google Shape;1280;p153"/>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140"/>
        <p:cNvGrpSpPr/>
        <p:nvPr/>
      </p:nvGrpSpPr>
      <p:grpSpPr>
        <a:xfrm>
          <a:off x="0" y="0"/>
          <a:ext cx="0" cy="0"/>
          <a:chOff x="0" y="0"/>
          <a:chExt cx="0" cy="0"/>
        </a:xfrm>
      </p:grpSpPr>
      <p:sp>
        <p:nvSpPr>
          <p:cNvPr id="141" name="Google Shape;141;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42" name="Google Shape;142;p16"/>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3" name="Google Shape;143;p16"/>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44" name="Google Shape;144;p16"/>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45" name="Google Shape;145;p16"/>
          <p:cNvPicPr preferRelativeResize="0"/>
          <p:nvPr/>
        </p:nvPicPr>
        <p:blipFill>
          <a:blip r:embed="rId3">
            <a:alphaModFix/>
          </a:blip>
          <a:stretch>
            <a:fillRect/>
          </a:stretch>
        </p:blipFill>
        <p:spPr>
          <a:xfrm>
            <a:off x="2294525" y="746675"/>
            <a:ext cx="1456100" cy="919150"/>
          </a:xfrm>
          <a:prstGeom prst="rect">
            <a:avLst/>
          </a:prstGeom>
          <a:noFill/>
          <a:ln>
            <a:noFill/>
          </a:ln>
        </p:spPr>
      </p:pic>
      <p:pic>
        <p:nvPicPr>
          <p:cNvPr id="146" name="Google Shape;146;p16"/>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47" name="Google Shape;147;p16"/>
          <p:cNvSpPr txBox="1">
            <a:spLocks noGrp="1"/>
          </p:cNvSpPr>
          <p:nvPr>
            <p:ph type="title"/>
          </p:nvPr>
        </p:nvSpPr>
        <p:spPr>
          <a:xfrm>
            <a:off x="205525" y="2075700"/>
            <a:ext cx="5778300" cy="5313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48" name="Google Shape;148;p16"/>
          <p:cNvSpPr txBox="1">
            <a:spLocks noGrp="1"/>
          </p:cNvSpPr>
          <p:nvPr>
            <p:ph type="title" idx="3"/>
          </p:nvPr>
        </p:nvSpPr>
        <p:spPr>
          <a:xfrm>
            <a:off x="205525" y="2960750"/>
            <a:ext cx="5778300" cy="1040100"/>
          </a:xfrm>
          <a:prstGeom prst="rect">
            <a:avLst/>
          </a:prstGeom>
        </p:spPr>
        <p:txBody>
          <a:bodyPr spcFirstLastPara="1" wrap="square" lIns="0" tIns="0" rIns="0" bIns="0" anchor="t" anchorCtr="0">
            <a:noAutofit/>
          </a:bodyPr>
          <a:lstStyle>
            <a:lvl1pPr lvl="0" algn="ctr">
              <a:spcBef>
                <a:spcPts val="0"/>
              </a:spcBef>
              <a:spcAft>
                <a:spcPts val="0"/>
              </a:spcAft>
              <a:buSzPts val="2200"/>
              <a:buFont typeface="Roboto"/>
              <a:buNone/>
              <a:defRPr sz="2200">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49" name="Google Shape;149;p1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50" name="Google Shape;150;p16"/>
          <p:cNvPicPr preferRelativeResize="0"/>
          <p:nvPr/>
        </p:nvPicPr>
        <p:blipFill>
          <a:blip r:embed="rId5">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1281"/>
        <p:cNvGrpSpPr/>
        <p:nvPr/>
      </p:nvGrpSpPr>
      <p:grpSpPr>
        <a:xfrm>
          <a:off x="0" y="0"/>
          <a:ext cx="0" cy="0"/>
          <a:chOff x="0" y="0"/>
          <a:chExt cx="0" cy="0"/>
        </a:xfrm>
      </p:grpSpPr>
      <p:pic>
        <p:nvPicPr>
          <p:cNvPr id="1282" name="Google Shape;1282;p154"/>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83" name="Google Shape;1283;p154"/>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284" name="Google Shape;1284;p1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285" name="Google Shape;1285;p15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286" name="Google Shape;1286;p154"/>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1287"/>
        <p:cNvGrpSpPr/>
        <p:nvPr/>
      </p:nvGrpSpPr>
      <p:grpSpPr>
        <a:xfrm>
          <a:off x="0" y="0"/>
          <a:ext cx="0" cy="0"/>
          <a:chOff x="0" y="0"/>
          <a:chExt cx="0" cy="0"/>
        </a:xfrm>
      </p:grpSpPr>
      <p:pic>
        <p:nvPicPr>
          <p:cNvPr id="1288" name="Google Shape;1288;p155"/>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89" name="Google Shape;1289;p155"/>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290" name="Google Shape;1290;p1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291" name="Google Shape;1291;p15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292" name="Google Shape;1292;p15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1293"/>
        <p:cNvGrpSpPr/>
        <p:nvPr/>
      </p:nvGrpSpPr>
      <p:grpSpPr>
        <a:xfrm>
          <a:off x="0" y="0"/>
          <a:ext cx="0" cy="0"/>
          <a:chOff x="0" y="0"/>
          <a:chExt cx="0" cy="0"/>
        </a:xfrm>
      </p:grpSpPr>
      <p:pic>
        <p:nvPicPr>
          <p:cNvPr id="1294" name="Google Shape;1294;p156"/>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95" name="Google Shape;1295;p156"/>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296" name="Google Shape;1296;p1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297" name="Google Shape;1297;p15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298" name="Google Shape;1298;p156"/>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1299"/>
        <p:cNvGrpSpPr/>
        <p:nvPr/>
      </p:nvGrpSpPr>
      <p:grpSpPr>
        <a:xfrm>
          <a:off x="0" y="0"/>
          <a:ext cx="0" cy="0"/>
          <a:chOff x="0" y="0"/>
          <a:chExt cx="0" cy="0"/>
        </a:xfrm>
      </p:grpSpPr>
      <p:pic>
        <p:nvPicPr>
          <p:cNvPr id="1300" name="Google Shape;1300;p157"/>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301" name="Google Shape;1301;p157"/>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302" name="Google Shape;1302;p1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303" name="Google Shape;1303;p15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304" name="Google Shape;1304;p157"/>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1305"/>
        <p:cNvGrpSpPr/>
        <p:nvPr/>
      </p:nvGrpSpPr>
      <p:grpSpPr>
        <a:xfrm>
          <a:off x="0" y="0"/>
          <a:ext cx="0" cy="0"/>
          <a:chOff x="0" y="0"/>
          <a:chExt cx="0" cy="0"/>
        </a:xfrm>
      </p:grpSpPr>
      <p:pic>
        <p:nvPicPr>
          <p:cNvPr id="1306" name="Google Shape;1306;p158"/>
          <p:cNvPicPr preferRelativeResize="0"/>
          <p:nvPr/>
        </p:nvPicPr>
        <p:blipFill>
          <a:blip r:embed="rId2">
            <a:alphaModFix/>
          </a:blip>
          <a:stretch>
            <a:fillRect/>
          </a:stretch>
        </p:blipFill>
        <p:spPr>
          <a:xfrm>
            <a:off x="152400" y="152400"/>
            <a:ext cx="1828800" cy="1828800"/>
          </a:xfrm>
          <a:prstGeom prst="rect">
            <a:avLst/>
          </a:prstGeom>
          <a:noFill/>
          <a:ln>
            <a:noFill/>
          </a:ln>
        </p:spPr>
      </p:pic>
      <p:pic>
        <p:nvPicPr>
          <p:cNvPr id="1307" name="Google Shape;1307;p158"/>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1308" name="Google Shape;1308;p158"/>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1309" name="Google Shape;1309;p158"/>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1310" name="Google Shape;1310;p158"/>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1311" name="Google Shape;1311;p158"/>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1312" name="Google Shape;1312;p158"/>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1313" name="Google Shape;1313;p158"/>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1314"/>
        <p:cNvGrpSpPr/>
        <p:nvPr/>
      </p:nvGrpSpPr>
      <p:grpSpPr>
        <a:xfrm>
          <a:off x="0" y="0"/>
          <a:ext cx="0" cy="0"/>
          <a:chOff x="0" y="0"/>
          <a:chExt cx="0" cy="0"/>
        </a:xfrm>
      </p:grpSpPr>
      <p:pic>
        <p:nvPicPr>
          <p:cNvPr id="1315" name="Google Shape;1315;p159"/>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1316" name="Google Shape;1316;p159"/>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1317" name="Google Shape;1317;p159"/>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1318" name="Google Shape;1318;p159"/>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1319" name="Google Shape;1319;p159"/>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1320" name="Google Shape;1320;p159"/>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1321" name="Google Shape;1321;p159"/>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1322" name="Google Shape;1322;p159"/>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1323"/>
        <p:cNvGrpSpPr/>
        <p:nvPr/>
      </p:nvGrpSpPr>
      <p:grpSpPr>
        <a:xfrm>
          <a:off x="0" y="0"/>
          <a:ext cx="0" cy="0"/>
          <a:chOff x="0" y="0"/>
          <a:chExt cx="0" cy="0"/>
        </a:xfrm>
      </p:grpSpPr>
      <p:pic>
        <p:nvPicPr>
          <p:cNvPr id="1324" name="Google Shape;1324;p160"/>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1325" name="Google Shape;1325;p160"/>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1326" name="Google Shape;1326;p160"/>
          <p:cNvPicPr preferRelativeResize="0"/>
          <p:nvPr/>
        </p:nvPicPr>
        <p:blipFill rotWithShape="1">
          <a:blip r:embed="rId4">
            <a:alphaModFix/>
          </a:blip>
          <a:srcRect/>
          <a:stretch/>
        </p:blipFill>
        <p:spPr>
          <a:xfrm>
            <a:off x="4731467" y="152400"/>
            <a:ext cx="1828800" cy="1828800"/>
          </a:xfrm>
          <a:prstGeom prst="rect">
            <a:avLst/>
          </a:prstGeom>
          <a:noFill/>
          <a:ln>
            <a:noFill/>
          </a:ln>
        </p:spPr>
      </p:pic>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327"/>
        <p:cNvGrpSpPr/>
        <p:nvPr/>
      </p:nvGrpSpPr>
      <p:grpSpPr>
        <a:xfrm>
          <a:off x="0" y="0"/>
          <a:ext cx="0" cy="0"/>
          <a:chOff x="0" y="0"/>
          <a:chExt cx="0" cy="0"/>
        </a:xfrm>
      </p:grpSpPr>
      <p:sp>
        <p:nvSpPr>
          <p:cNvPr id="1328" name="Google Shape;1328;p16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29" name="Google Shape;1329;p161"/>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330" name="Google Shape;1330;p161"/>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331" name="Google Shape;1331;p16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32"/>
        <p:cNvGrpSpPr/>
        <p:nvPr/>
      </p:nvGrpSpPr>
      <p:grpSpPr>
        <a:xfrm>
          <a:off x="0" y="0"/>
          <a:ext cx="0" cy="0"/>
          <a:chOff x="0" y="0"/>
          <a:chExt cx="0" cy="0"/>
        </a:xfrm>
      </p:grpSpPr>
      <p:sp>
        <p:nvSpPr>
          <p:cNvPr id="1333" name="Google Shape;1333;p16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34" name="Google Shape;1334;p16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335"/>
        <p:cNvGrpSpPr/>
        <p:nvPr/>
      </p:nvGrpSpPr>
      <p:grpSpPr>
        <a:xfrm>
          <a:off x="0" y="0"/>
          <a:ext cx="0" cy="0"/>
          <a:chOff x="0" y="0"/>
          <a:chExt cx="0" cy="0"/>
        </a:xfrm>
      </p:grpSpPr>
      <p:sp>
        <p:nvSpPr>
          <p:cNvPr id="1336" name="Google Shape;1336;p163"/>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337" name="Google Shape;1337;p163"/>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338" name="Google Shape;1338;p16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151"/>
        <p:cNvGrpSpPr/>
        <p:nvPr/>
      </p:nvGrpSpPr>
      <p:grpSpPr>
        <a:xfrm>
          <a:off x="0" y="0"/>
          <a:ext cx="0" cy="0"/>
          <a:chOff x="0" y="0"/>
          <a:chExt cx="0" cy="0"/>
        </a:xfrm>
      </p:grpSpPr>
      <p:pic>
        <p:nvPicPr>
          <p:cNvPr id="152" name="Google Shape;152;p17"/>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53" name="Google Shape;153;p17"/>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54" name="Google Shape;154;p17"/>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55" name="Google Shape;155;p17"/>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56" name="Google Shape;156;p17"/>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157" name="Google Shape;157;p17"/>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158" name="Google Shape;158;p1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59" name="Google Shape;159;p17"/>
          <p:cNvPicPr preferRelativeResize="0"/>
          <p:nvPr/>
        </p:nvPicPr>
        <p:blipFill>
          <a:blip r:embed="rId4">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339"/>
        <p:cNvGrpSpPr/>
        <p:nvPr/>
      </p:nvGrpSpPr>
      <p:grpSpPr>
        <a:xfrm>
          <a:off x="0" y="0"/>
          <a:ext cx="0" cy="0"/>
          <a:chOff x="0" y="0"/>
          <a:chExt cx="0" cy="0"/>
        </a:xfrm>
      </p:grpSpPr>
      <p:sp>
        <p:nvSpPr>
          <p:cNvPr id="1340" name="Google Shape;1340;p164"/>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341" name="Google Shape;1341;p16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42"/>
        <p:cNvGrpSpPr/>
        <p:nvPr/>
      </p:nvGrpSpPr>
      <p:grpSpPr>
        <a:xfrm>
          <a:off x="0" y="0"/>
          <a:ext cx="0" cy="0"/>
          <a:chOff x="0" y="0"/>
          <a:chExt cx="0" cy="0"/>
        </a:xfrm>
      </p:grpSpPr>
      <p:sp>
        <p:nvSpPr>
          <p:cNvPr id="1343" name="Google Shape;1343;p16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65"/>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345" name="Google Shape;1345;p165"/>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346" name="Google Shape;1346;p165"/>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347" name="Google Shape;1347;p16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48"/>
        <p:cNvGrpSpPr/>
        <p:nvPr/>
      </p:nvGrpSpPr>
      <p:grpSpPr>
        <a:xfrm>
          <a:off x="0" y="0"/>
          <a:ext cx="0" cy="0"/>
          <a:chOff x="0" y="0"/>
          <a:chExt cx="0" cy="0"/>
        </a:xfrm>
      </p:grpSpPr>
      <p:sp>
        <p:nvSpPr>
          <p:cNvPr id="1349" name="Google Shape;1349;p166"/>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1350" name="Google Shape;1350;p16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51"/>
        <p:cNvGrpSpPr/>
        <p:nvPr/>
      </p:nvGrpSpPr>
      <p:grpSpPr>
        <a:xfrm>
          <a:off x="0" y="0"/>
          <a:ext cx="0" cy="0"/>
          <a:chOff x="0" y="0"/>
          <a:chExt cx="0" cy="0"/>
        </a:xfrm>
      </p:grpSpPr>
      <p:sp>
        <p:nvSpPr>
          <p:cNvPr id="1352" name="Google Shape;1352;p167"/>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353" name="Google Shape;1353;p167"/>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1354" name="Google Shape;1354;p16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55"/>
        <p:cNvGrpSpPr/>
        <p:nvPr/>
      </p:nvGrpSpPr>
      <p:grpSpPr>
        <a:xfrm>
          <a:off x="0" y="0"/>
          <a:ext cx="0" cy="0"/>
          <a:chOff x="0" y="0"/>
          <a:chExt cx="0" cy="0"/>
        </a:xfrm>
      </p:grpSpPr>
      <p:sp>
        <p:nvSpPr>
          <p:cNvPr id="1356" name="Google Shape;1356;p16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57"/>
        <p:cNvGrpSpPr/>
        <p:nvPr/>
      </p:nvGrpSpPr>
      <p:grpSpPr>
        <a:xfrm>
          <a:off x="0" y="0"/>
          <a:ext cx="0" cy="0"/>
          <a:chOff x="0" y="0"/>
          <a:chExt cx="0" cy="0"/>
        </a:xfrm>
      </p:grpSpPr>
      <p:pic>
        <p:nvPicPr>
          <p:cNvPr id="1358" name="Google Shape;1358;p169"/>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1359" name="Google Shape;1359;p169"/>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60" name="Google Shape;1360;p169"/>
          <p:cNvSpPr txBox="1">
            <a:spLocks noGrp="1"/>
          </p:cNvSpPr>
          <p:nvPr>
            <p:ph type="body" idx="1"/>
          </p:nvPr>
        </p:nvSpPr>
        <p:spPr>
          <a:xfrm>
            <a:off x="628650" y="1165860"/>
            <a:ext cx="7886700" cy="326340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361" name="Google Shape;1361;p169"/>
          <p:cNvPicPr preferRelativeResize="0"/>
          <p:nvPr/>
        </p:nvPicPr>
        <p:blipFill rotWithShape="1">
          <a:blip r:embed="rId3">
            <a:alphaModFix/>
          </a:blip>
          <a:srcRect/>
          <a:stretch/>
        </p:blipFill>
        <p:spPr>
          <a:xfrm>
            <a:off x="8086704" y="4629152"/>
            <a:ext cx="857291" cy="364739"/>
          </a:xfrm>
          <a:prstGeom prst="rect">
            <a:avLst/>
          </a:prstGeom>
          <a:noFill/>
          <a:ln>
            <a:noFill/>
          </a:ln>
        </p:spPr>
      </p:pic>
      <p:sp>
        <p:nvSpPr>
          <p:cNvPr id="1362" name="Google Shape;1362;p169"/>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1363"/>
        <p:cNvGrpSpPr/>
        <p:nvPr/>
      </p:nvGrpSpPr>
      <p:grpSpPr>
        <a:xfrm>
          <a:off x="0" y="0"/>
          <a:ext cx="0" cy="0"/>
          <a:chOff x="0" y="0"/>
          <a:chExt cx="0" cy="0"/>
        </a:xfrm>
      </p:grpSpPr>
      <p:pic>
        <p:nvPicPr>
          <p:cNvPr id="1364" name="Google Shape;1364;p170"/>
          <p:cNvPicPr preferRelativeResize="0"/>
          <p:nvPr/>
        </p:nvPicPr>
        <p:blipFill rotWithShape="1">
          <a:blip r:embed="rId2">
            <a:alphaModFix/>
          </a:blip>
          <a:srcRect/>
          <a:stretch/>
        </p:blipFill>
        <p:spPr>
          <a:xfrm>
            <a:off x="0" y="2"/>
            <a:ext cx="9144000" cy="5143500"/>
          </a:xfrm>
          <a:prstGeom prst="rect">
            <a:avLst/>
          </a:prstGeom>
          <a:noFill/>
          <a:ln>
            <a:noFill/>
          </a:ln>
        </p:spPr>
      </p:pic>
      <p:sp>
        <p:nvSpPr>
          <p:cNvPr id="1365" name="Google Shape;1365;p170"/>
          <p:cNvSpPr txBox="1">
            <a:spLocks noGrp="1"/>
          </p:cNvSpPr>
          <p:nvPr>
            <p:ph type="ctrTitle"/>
          </p:nvPr>
        </p:nvSpPr>
        <p:spPr>
          <a:xfrm>
            <a:off x="0" y="1946787"/>
            <a:ext cx="9144000" cy="17532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66" name="Google Shape;1366;p170"/>
          <p:cNvSpPr txBox="1">
            <a:spLocks noGrp="1"/>
          </p:cNvSpPr>
          <p:nvPr>
            <p:ph type="sldNum" idx="12"/>
          </p:nvPr>
        </p:nvSpPr>
        <p:spPr>
          <a:xfrm>
            <a:off x="170937" y="4820266"/>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1367"/>
        <p:cNvGrpSpPr/>
        <p:nvPr/>
      </p:nvGrpSpPr>
      <p:grpSpPr>
        <a:xfrm>
          <a:off x="0" y="0"/>
          <a:ext cx="0" cy="0"/>
          <a:chOff x="0" y="0"/>
          <a:chExt cx="0" cy="0"/>
        </a:xfrm>
      </p:grpSpPr>
      <p:pic>
        <p:nvPicPr>
          <p:cNvPr id="1368" name="Google Shape;1368;p171"/>
          <p:cNvPicPr preferRelativeResize="0"/>
          <p:nvPr/>
        </p:nvPicPr>
        <p:blipFill rotWithShape="1">
          <a:blip r:embed="rId2">
            <a:alphaModFix/>
          </a:blip>
          <a:srcRect/>
          <a:stretch/>
        </p:blipFill>
        <p:spPr>
          <a:xfrm>
            <a:off x="0" y="-1"/>
            <a:ext cx="9144470" cy="5143765"/>
          </a:xfrm>
          <a:prstGeom prst="rect">
            <a:avLst/>
          </a:prstGeom>
          <a:noFill/>
          <a:ln>
            <a:noFill/>
          </a:ln>
        </p:spPr>
      </p:pic>
      <p:sp>
        <p:nvSpPr>
          <p:cNvPr id="1369" name="Google Shape;1369;p171"/>
          <p:cNvSpPr txBox="1">
            <a:spLocks noGrp="1"/>
          </p:cNvSpPr>
          <p:nvPr>
            <p:ph type="ctrTitle"/>
          </p:nvPr>
        </p:nvSpPr>
        <p:spPr>
          <a:xfrm>
            <a:off x="-1" y="1946787"/>
            <a:ext cx="9144600" cy="17532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70" name="Google Shape;1370;p171"/>
          <p:cNvSpPr txBox="1">
            <a:spLocks noGrp="1"/>
          </p:cNvSpPr>
          <p:nvPr>
            <p:ph type="sldNum" idx="12"/>
          </p:nvPr>
        </p:nvSpPr>
        <p:spPr>
          <a:xfrm>
            <a:off x="175065" y="4820266"/>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1375"/>
        <p:cNvGrpSpPr/>
        <p:nvPr/>
      </p:nvGrpSpPr>
      <p:grpSpPr>
        <a:xfrm>
          <a:off x="0" y="0"/>
          <a:ext cx="0" cy="0"/>
          <a:chOff x="0" y="0"/>
          <a:chExt cx="0" cy="0"/>
        </a:xfrm>
      </p:grpSpPr>
      <p:sp>
        <p:nvSpPr>
          <p:cNvPr id="1376" name="Google Shape;1376;p173" descr="&quot;&quot;"/>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77" name="Google Shape;1377;p17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378" name="Google Shape;1378;p173"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379" name="Google Shape;1379;p173" descr="CDE logo"/>
          <p:cNvPicPr preferRelativeResize="0"/>
          <p:nvPr/>
        </p:nvPicPr>
        <p:blipFill>
          <a:blip r:embed="rId3">
            <a:alphaModFix/>
          </a:blip>
          <a:stretch>
            <a:fillRect/>
          </a:stretch>
        </p:blipFill>
        <p:spPr>
          <a:xfrm>
            <a:off x="2299325" y="703400"/>
            <a:ext cx="1456100" cy="919150"/>
          </a:xfrm>
          <a:prstGeom prst="rect">
            <a:avLst/>
          </a:prstGeom>
          <a:noFill/>
          <a:ln>
            <a:noFill/>
          </a:ln>
        </p:spPr>
      </p:pic>
      <p:sp>
        <p:nvSpPr>
          <p:cNvPr id="1380" name="Google Shape;1380;p173"/>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000000"/>
              </a:solidFill>
              <a:latin typeface="Roboto"/>
              <a:ea typeface="Roboto"/>
              <a:cs typeface="Roboto"/>
              <a:sym typeface="Roboto"/>
            </a:endParaRPr>
          </a:p>
        </p:txBody>
      </p:sp>
      <p:pic>
        <p:nvPicPr>
          <p:cNvPr id="1381" name="Google Shape;1381;p173" descr="Photo of two elementary students"/>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382" name="Google Shape;1382;p173"/>
          <p:cNvSpPr txBox="1">
            <a:spLocks noGrp="1"/>
          </p:cNvSpPr>
          <p:nvPr>
            <p:ph type="title"/>
          </p:nvPr>
        </p:nvSpPr>
        <p:spPr>
          <a:xfrm>
            <a:off x="205525" y="2070900"/>
            <a:ext cx="5778300" cy="5361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383" name="Google Shape;1383;p173"/>
          <p:cNvSpPr txBox="1">
            <a:spLocks noGrp="1"/>
          </p:cNvSpPr>
          <p:nvPr>
            <p:ph type="title" idx="2"/>
          </p:nvPr>
        </p:nvSpPr>
        <p:spPr>
          <a:xfrm>
            <a:off x="205525" y="2960750"/>
            <a:ext cx="5778300" cy="1040100"/>
          </a:xfrm>
          <a:prstGeom prst="rect">
            <a:avLst/>
          </a:prstGeom>
        </p:spPr>
        <p:txBody>
          <a:bodyPr spcFirstLastPara="1" wrap="square" lIns="0" tIns="0" rIns="0" bIns="0" anchor="t" anchorCtr="0">
            <a:noAutofit/>
          </a:bodyPr>
          <a:lstStyle>
            <a:lvl1pPr lvl="0" algn="ctr">
              <a:spcBef>
                <a:spcPts val="0"/>
              </a:spcBef>
              <a:spcAft>
                <a:spcPts val="0"/>
              </a:spcAft>
              <a:buSzPts val="2200"/>
              <a:buFont typeface="Roboto"/>
              <a:buNone/>
              <a:defRPr sz="2200">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384" name="Google Shape;1384;p17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1385"/>
        <p:cNvGrpSpPr/>
        <p:nvPr/>
      </p:nvGrpSpPr>
      <p:grpSpPr>
        <a:xfrm>
          <a:off x="0" y="0"/>
          <a:ext cx="0" cy="0"/>
          <a:chOff x="0" y="0"/>
          <a:chExt cx="0" cy="0"/>
        </a:xfrm>
      </p:grpSpPr>
      <p:sp>
        <p:nvSpPr>
          <p:cNvPr id="1386" name="Google Shape;1386;p17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387" name="Google Shape;1387;p17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388" name="Google Shape;1388;p17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
        <p:nvSpPr>
          <p:cNvPr id="1389" name="Google Shape;1389;p17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pic>
        <p:nvPicPr>
          <p:cNvPr id="1390" name="Google Shape;1390;p174"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cxnSp>
        <p:nvCxnSpPr>
          <p:cNvPr id="1391" name="Google Shape;1391;p174" descr="&quot;&quot;"/>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1392" name="Google Shape;1392;p174"/>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393" name="Google Shape;1393;p174"/>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394" name="Google Shape;1394;p174"/>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1395" name="Google Shape;1395;p174" descr="Photo of elementary student"/>
          <p:cNvPicPr preferRelativeResize="0"/>
          <p:nvPr/>
        </p:nvPicPr>
        <p:blipFill>
          <a:blip r:embed="rId4">
            <a:alphaModFix/>
          </a:blip>
          <a:stretch>
            <a:fillRect/>
          </a:stretch>
        </p:blipFill>
        <p:spPr>
          <a:xfrm>
            <a:off x="6109200" y="616825"/>
            <a:ext cx="3034799" cy="3034799"/>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160"/>
        <p:cNvGrpSpPr/>
        <p:nvPr/>
      </p:nvGrpSpPr>
      <p:grpSpPr>
        <a:xfrm>
          <a:off x="0" y="0"/>
          <a:ext cx="0" cy="0"/>
          <a:chOff x="0" y="0"/>
          <a:chExt cx="0" cy="0"/>
        </a:xfrm>
      </p:grpSpPr>
      <p:pic>
        <p:nvPicPr>
          <p:cNvPr id="161" name="Google Shape;161;p18"/>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62" name="Google Shape;162;p18"/>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63" name="Google Shape;163;p1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64" name="Google Shape;164;p18"/>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65" name="Google Shape;165;p18"/>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66" name="Google Shape;166;p1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67" name="Google Shape;167;p18"/>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1396"/>
        <p:cNvGrpSpPr/>
        <p:nvPr/>
      </p:nvGrpSpPr>
      <p:grpSpPr>
        <a:xfrm>
          <a:off x="0" y="0"/>
          <a:ext cx="0" cy="0"/>
          <a:chOff x="0" y="0"/>
          <a:chExt cx="0" cy="0"/>
        </a:xfrm>
      </p:grpSpPr>
      <p:sp>
        <p:nvSpPr>
          <p:cNvPr id="1397" name="Google Shape;1397;p17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398" name="Google Shape;1398;p175"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399" name="Google Shape;1399;p175"/>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cxnSp>
        <p:nvCxnSpPr>
          <p:cNvPr id="1400" name="Google Shape;1400;p175" descr="&quot;&quot;"/>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1401" name="Google Shape;1401;p175"/>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402" name="Google Shape;1402;p175"/>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403" name="Google Shape;1403;p175"/>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404" name="Google Shape;1404;p17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405" name="Google Shape;1405;p175"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1406"/>
        <p:cNvGrpSpPr/>
        <p:nvPr/>
      </p:nvGrpSpPr>
      <p:grpSpPr>
        <a:xfrm>
          <a:off x="0" y="0"/>
          <a:ext cx="0" cy="0"/>
          <a:chOff x="0" y="0"/>
          <a:chExt cx="0" cy="0"/>
        </a:xfrm>
      </p:grpSpPr>
      <p:sp>
        <p:nvSpPr>
          <p:cNvPr id="1407" name="Google Shape;1407;p17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408" name="Google Shape;1408;p17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409" name="Google Shape;1409;p176"/>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sp>
        <p:nvSpPr>
          <p:cNvPr id="1410" name="Google Shape;1410;p176"/>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411" name="Google Shape;1411;p17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412" name="Google Shape;1412;p176"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1413"/>
        <p:cNvGrpSpPr/>
        <p:nvPr/>
      </p:nvGrpSpPr>
      <p:grpSpPr>
        <a:xfrm>
          <a:off x="0" y="0"/>
          <a:ext cx="0" cy="0"/>
          <a:chOff x="0" y="0"/>
          <a:chExt cx="0" cy="0"/>
        </a:xfrm>
      </p:grpSpPr>
      <p:sp>
        <p:nvSpPr>
          <p:cNvPr id="1414" name="Google Shape;1414;p17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415" name="Google Shape;1415;p17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416" name="Google Shape;1416;p177"/>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417" name="Google Shape;1417;p177"/>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Roboto"/>
                <a:ea typeface="Roboto"/>
                <a:cs typeface="Roboto"/>
                <a:sym typeface="Roboto"/>
              </a:rPr>
              <a:t>Our schools, students, and educators</a:t>
            </a:r>
            <a:endParaRPr sz="2200" b="1">
              <a:latin typeface="Roboto"/>
              <a:ea typeface="Roboto"/>
              <a:cs typeface="Roboto"/>
              <a:sym typeface="Roboto"/>
            </a:endParaRPr>
          </a:p>
        </p:txBody>
      </p:sp>
      <p:sp>
        <p:nvSpPr>
          <p:cNvPr id="1418" name="Google Shape;1418;p177"/>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t>Eligible for Free/Reduced </a:t>
            </a:r>
            <a:br>
              <a:rPr lang="en" sz="1100" b="1"/>
            </a:br>
            <a:r>
              <a:rPr lang="en" sz="1100" b="1"/>
              <a:t>Lunch:</a:t>
            </a:r>
            <a:endParaRPr sz="1100" b="1"/>
          </a:p>
          <a:p>
            <a:pPr marL="182880" lvl="0" indent="0" algn="l" rtl="0">
              <a:spcBef>
                <a:spcPts val="0"/>
              </a:spcBef>
              <a:spcAft>
                <a:spcPts val="0"/>
              </a:spcAft>
              <a:buNone/>
            </a:pPr>
            <a:r>
              <a:rPr lang="en" sz="1200"/>
              <a:t>403,231 (~46%)</a:t>
            </a:r>
            <a:endParaRPr sz="1200"/>
          </a:p>
          <a:p>
            <a:pPr marL="0" lvl="0" indent="0" algn="l" rtl="0">
              <a:lnSpc>
                <a:spcPct val="100000"/>
              </a:lnSpc>
              <a:spcBef>
                <a:spcPts val="800"/>
              </a:spcBef>
              <a:spcAft>
                <a:spcPts val="0"/>
              </a:spcAft>
              <a:buNone/>
            </a:pPr>
            <a:r>
              <a:rPr lang="en" sz="1100" b="1"/>
              <a:t>Students with Individualized Education Programs:</a:t>
            </a:r>
            <a:endParaRPr sz="1100" b="1"/>
          </a:p>
          <a:p>
            <a:pPr marL="182880" lvl="0" indent="0" algn="l" rtl="0">
              <a:spcBef>
                <a:spcPts val="0"/>
              </a:spcBef>
              <a:spcAft>
                <a:spcPts val="0"/>
              </a:spcAft>
              <a:buNone/>
            </a:pPr>
            <a:r>
              <a:rPr lang="en" sz="1200"/>
              <a:t>113,992 (~13%)</a:t>
            </a:r>
            <a:endParaRPr sz="1200"/>
          </a:p>
          <a:p>
            <a:pPr marL="0" lvl="0" indent="0" algn="l" rtl="0">
              <a:lnSpc>
                <a:spcPct val="100000"/>
              </a:lnSpc>
              <a:spcBef>
                <a:spcPts val="800"/>
              </a:spcBef>
              <a:spcAft>
                <a:spcPts val="0"/>
              </a:spcAft>
              <a:buNone/>
            </a:pPr>
            <a:r>
              <a:rPr lang="en" sz="1100" b="1"/>
              <a:t>Multilingual Learners*:</a:t>
            </a:r>
            <a:endParaRPr sz="1100" b="1"/>
          </a:p>
          <a:p>
            <a:pPr marL="182880" lvl="0" indent="0" algn="l" rtl="0">
              <a:spcBef>
                <a:spcPts val="0"/>
              </a:spcBef>
              <a:spcAft>
                <a:spcPts val="0"/>
              </a:spcAft>
              <a:buNone/>
            </a:pPr>
            <a:r>
              <a:rPr lang="en" sz="1200"/>
              <a:t>95,734 (~11%)</a:t>
            </a:r>
            <a:endParaRPr sz="1200"/>
          </a:p>
          <a:p>
            <a:pPr marL="0" lvl="0" indent="0" algn="l" rtl="0">
              <a:lnSpc>
                <a:spcPct val="100000"/>
              </a:lnSpc>
              <a:spcBef>
                <a:spcPts val="800"/>
              </a:spcBef>
              <a:spcAft>
                <a:spcPts val="0"/>
              </a:spcAft>
              <a:buNone/>
            </a:pPr>
            <a:r>
              <a:rPr lang="en" sz="1100" b="1"/>
              <a:t>McKinney Vento:</a:t>
            </a:r>
            <a:endParaRPr sz="1100" b="1"/>
          </a:p>
          <a:p>
            <a:pPr marL="182880" lvl="0" indent="0" algn="l" rtl="0">
              <a:spcBef>
                <a:spcPts val="0"/>
              </a:spcBef>
              <a:spcAft>
                <a:spcPts val="0"/>
              </a:spcAft>
              <a:buNone/>
            </a:pPr>
            <a:r>
              <a:rPr lang="en" sz="1200"/>
              <a:t>16,540 (~2%)</a:t>
            </a:r>
            <a:endParaRPr sz="1200"/>
          </a:p>
        </p:txBody>
      </p:sp>
      <p:sp>
        <p:nvSpPr>
          <p:cNvPr id="1419" name="Google Shape;1419;p177"/>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lvl="0" indent="0" algn="l" rtl="0">
              <a:spcBef>
                <a:spcPts val="0"/>
              </a:spcBef>
              <a:spcAft>
                <a:spcPts val="0"/>
              </a:spcAft>
              <a:buNone/>
            </a:pPr>
            <a:r>
              <a:rPr lang="en" sz="800" i="1">
                <a:solidFill>
                  <a:schemeClr val="dk1"/>
                </a:solidFill>
                <a:latin typeface="Roboto"/>
                <a:ea typeface="Roboto"/>
                <a:cs typeface="Roboto"/>
                <a:sym typeface="Roboto"/>
              </a:rPr>
              <a:t>*Includes both Non-English Proficient and Limited English Proficient students</a:t>
            </a:r>
            <a:endParaRPr sz="800" i="1">
              <a:solidFill>
                <a:schemeClr val="dk1"/>
              </a:solidFill>
              <a:latin typeface="Roboto"/>
              <a:ea typeface="Roboto"/>
              <a:cs typeface="Roboto"/>
              <a:sym typeface="Roboto"/>
            </a:endParaRPr>
          </a:p>
        </p:txBody>
      </p:sp>
      <p:grpSp>
        <p:nvGrpSpPr>
          <p:cNvPr id="1420" name="Google Shape;1420;p177"/>
          <p:cNvGrpSpPr/>
          <p:nvPr/>
        </p:nvGrpSpPr>
        <p:grpSpPr>
          <a:xfrm>
            <a:off x="308400" y="1062325"/>
            <a:ext cx="1006800" cy="1003500"/>
            <a:chOff x="308400" y="1076275"/>
            <a:chExt cx="1006800" cy="1003500"/>
          </a:xfrm>
        </p:grpSpPr>
        <p:sp>
          <p:nvSpPr>
            <p:cNvPr id="1421" name="Google Shape;1421;p177"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22" name="Google Shape;1422;p177"/>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178</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SCHOOL</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DISTRICTS</a:t>
              </a:r>
              <a:endParaRPr sz="1200">
                <a:solidFill>
                  <a:schemeClr val="lt1"/>
                </a:solidFill>
                <a:latin typeface="Roboto"/>
                <a:ea typeface="Roboto"/>
                <a:cs typeface="Roboto"/>
                <a:sym typeface="Roboto"/>
              </a:endParaRPr>
            </a:p>
          </p:txBody>
        </p:sp>
      </p:grpSp>
      <p:grpSp>
        <p:nvGrpSpPr>
          <p:cNvPr id="1423" name="Google Shape;1423;p177"/>
          <p:cNvGrpSpPr/>
          <p:nvPr/>
        </p:nvGrpSpPr>
        <p:grpSpPr>
          <a:xfrm>
            <a:off x="308400" y="2150613"/>
            <a:ext cx="1006800" cy="1003500"/>
            <a:chOff x="308400" y="2218825"/>
            <a:chExt cx="1006800" cy="1003500"/>
          </a:xfrm>
        </p:grpSpPr>
        <p:sp>
          <p:nvSpPr>
            <p:cNvPr id="1424" name="Google Shape;1424;p177"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25" name="Google Shape;1425;p177"/>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dk1"/>
                  </a:solidFill>
                  <a:latin typeface="Roboto"/>
                  <a:ea typeface="Roboto"/>
                  <a:cs typeface="Roboto"/>
                  <a:sym typeface="Roboto"/>
                </a:rPr>
                <a:t>1,927</a:t>
              </a:r>
              <a:endParaRPr sz="1300" b="1">
                <a:solidFill>
                  <a:schemeClr val="dk1"/>
                </a:solidFill>
                <a:latin typeface="Roboto"/>
                <a:ea typeface="Roboto"/>
                <a:cs typeface="Roboto"/>
                <a:sym typeface="Roboto"/>
              </a:endParaRPr>
            </a:p>
            <a:p>
              <a:pPr marL="0" lvl="0" indent="0" algn="ctr" rtl="0">
                <a:spcBef>
                  <a:spcPts val="0"/>
                </a:spcBef>
                <a:spcAft>
                  <a:spcPts val="0"/>
                </a:spcAft>
                <a:buNone/>
              </a:pPr>
              <a:r>
                <a:rPr lang="en" sz="1200">
                  <a:solidFill>
                    <a:schemeClr val="dk1"/>
                  </a:solidFill>
                  <a:latin typeface="Roboto"/>
                  <a:ea typeface="Roboto"/>
                  <a:cs typeface="Roboto"/>
                  <a:sym typeface="Roboto"/>
                </a:rPr>
                <a:t>SCHOOLS</a:t>
              </a:r>
              <a:endParaRPr sz="1200">
                <a:solidFill>
                  <a:schemeClr val="dk1"/>
                </a:solidFill>
                <a:latin typeface="Roboto"/>
                <a:ea typeface="Roboto"/>
                <a:cs typeface="Roboto"/>
                <a:sym typeface="Roboto"/>
              </a:endParaRPr>
            </a:p>
          </p:txBody>
        </p:sp>
      </p:grpSp>
      <p:grpSp>
        <p:nvGrpSpPr>
          <p:cNvPr id="1426" name="Google Shape;1426;p177"/>
          <p:cNvGrpSpPr/>
          <p:nvPr/>
        </p:nvGrpSpPr>
        <p:grpSpPr>
          <a:xfrm>
            <a:off x="308400" y="3238900"/>
            <a:ext cx="1006800" cy="1003500"/>
            <a:chOff x="308400" y="1076275"/>
            <a:chExt cx="1006800" cy="1003500"/>
          </a:xfrm>
        </p:grpSpPr>
        <p:sp>
          <p:nvSpPr>
            <p:cNvPr id="1427" name="Google Shape;1427;p177"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28" name="Google Shape;1428;p177"/>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881,464</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PUBLIC </a:t>
              </a:r>
              <a:br>
                <a:rPr lang="en" sz="1000">
                  <a:solidFill>
                    <a:schemeClr val="lt1"/>
                  </a:solidFill>
                  <a:latin typeface="Roboto"/>
                  <a:ea typeface="Roboto"/>
                  <a:cs typeface="Roboto"/>
                  <a:sym typeface="Roboto"/>
                </a:rPr>
              </a:br>
              <a:r>
                <a:rPr lang="en" sz="1000">
                  <a:solidFill>
                    <a:schemeClr val="lt1"/>
                  </a:solidFill>
                  <a:latin typeface="Roboto"/>
                  <a:ea typeface="Roboto"/>
                  <a:cs typeface="Roboto"/>
                  <a:sym typeface="Roboto"/>
                </a:rPr>
                <a:t>SCHOOL</a:t>
              </a:r>
              <a:endParaRPr sz="1000">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STUDENTS</a:t>
              </a:r>
              <a:endParaRPr sz="1000">
                <a:solidFill>
                  <a:schemeClr val="lt1"/>
                </a:solidFill>
                <a:latin typeface="Roboto"/>
                <a:ea typeface="Roboto"/>
                <a:cs typeface="Roboto"/>
                <a:sym typeface="Roboto"/>
              </a:endParaRPr>
            </a:p>
          </p:txBody>
        </p:sp>
      </p:grpSp>
      <p:sp>
        <p:nvSpPr>
          <p:cNvPr id="1429" name="Google Shape;1429;p177"/>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b="1">
                <a:solidFill>
                  <a:schemeClr val="dk1"/>
                </a:solidFill>
                <a:latin typeface="Roboto"/>
                <a:ea typeface="Roboto"/>
                <a:cs typeface="Roboto"/>
                <a:sym typeface="Roboto"/>
              </a:rPr>
              <a:t>Student Demographics*</a:t>
            </a:r>
            <a:endParaRPr b="1">
              <a:solidFill>
                <a:schemeClr val="dk1"/>
              </a:solidFill>
              <a:latin typeface="Roboto"/>
              <a:ea typeface="Roboto"/>
              <a:cs typeface="Roboto"/>
              <a:sym typeface="Roboto"/>
            </a:endParaRPr>
          </a:p>
        </p:txBody>
      </p:sp>
      <p:pic>
        <p:nvPicPr>
          <p:cNvPr id="1430" name="Google Shape;1430;p177"/>
          <p:cNvPicPr preferRelativeResize="0"/>
          <p:nvPr/>
        </p:nvPicPr>
        <p:blipFill rotWithShape="1">
          <a:blip r:embed="rId3">
            <a:alphaModFix/>
          </a:blip>
          <a:srcRect l="49" r="59"/>
          <a:stretch/>
        </p:blipFill>
        <p:spPr>
          <a:xfrm>
            <a:off x="1761637" y="1426175"/>
            <a:ext cx="4307278" cy="2744888"/>
          </a:xfrm>
          <a:prstGeom prst="rect">
            <a:avLst/>
          </a:prstGeom>
          <a:noFill/>
          <a:ln>
            <a:noFill/>
          </a:ln>
        </p:spPr>
      </p:pic>
      <p:cxnSp>
        <p:nvCxnSpPr>
          <p:cNvPr id="1431" name="Google Shape;1431;p177"/>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1432" name="Google Shape;1432;p177"/>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0"/>
              </a:spcAft>
              <a:buNone/>
            </a:pPr>
            <a:r>
              <a:rPr lang="en" sz="800">
                <a:solidFill>
                  <a:schemeClr val="dk1"/>
                </a:solidFill>
                <a:latin typeface="Roboto"/>
                <a:ea typeface="Roboto"/>
                <a:cs typeface="Roboto"/>
                <a:sym typeface="Roboto"/>
              </a:rPr>
              <a:t>*October 2023 Data</a:t>
            </a:r>
            <a:endParaRPr sz="800">
              <a:solidFill>
                <a:schemeClr val="dk1"/>
              </a:solidFill>
              <a:latin typeface="Roboto"/>
              <a:ea typeface="Roboto"/>
              <a:cs typeface="Roboto"/>
              <a:sym typeface="Roboto"/>
            </a:endParaRPr>
          </a:p>
        </p:txBody>
      </p:sp>
      <p:sp>
        <p:nvSpPr>
          <p:cNvPr id="1433" name="Google Shape;1433;p17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434" name="Google Shape;1434;p177" descr="CDE logo"/>
          <p:cNvPicPr preferRelativeResize="0"/>
          <p:nvPr/>
        </p:nvPicPr>
        <p:blipFill>
          <a:blip r:embed="rId4">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1435"/>
        <p:cNvGrpSpPr/>
        <p:nvPr/>
      </p:nvGrpSpPr>
      <p:grpSpPr>
        <a:xfrm>
          <a:off x="0" y="0"/>
          <a:ext cx="0" cy="0"/>
          <a:chOff x="0" y="0"/>
          <a:chExt cx="0" cy="0"/>
        </a:xfrm>
      </p:grpSpPr>
      <p:sp>
        <p:nvSpPr>
          <p:cNvPr id="1436" name="Google Shape;1436;p17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437" name="Google Shape;1437;p17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438" name="Google Shape;1438;p178"/>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sz="1600" b="1">
                <a:solidFill>
                  <a:srgbClr val="EF7521"/>
                </a:solidFill>
                <a:latin typeface="Roboto"/>
                <a:ea typeface="Roboto"/>
                <a:cs typeface="Roboto"/>
                <a:sym typeface="Roboto"/>
              </a:rPr>
              <a:t>Our Vision </a:t>
            </a:r>
            <a:endParaRPr sz="1200">
              <a:solidFill>
                <a:srgbClr val="EF7521"/>
              </a:solidFill>
              <a:latin typeface="Roboto"/>
              <a:ea typeface="Roboto"/>
              <a:cs typeface="Roboto"/>
              <a:sym typeface="Roboto"/>
            </a:endParaRPr>
          </a:p>
          <a:p>
            <a:pPr marL="0" lvl="0" indent="0" algn="l" rtl="0">
              <a:spcBef>
                <a:spcPts val="200"/>
              </a:spcBef>
              <a:spcAft>
                <a:spcPts val="0"/>
              </a:spcAft>
              <a:buNone/>
            </a:pPr>
            <a:r>
              <a:rPr lang="en" sz="1000">
                <a:solidFill>
                  <a:schemeClr val="dk1"/>
                </a:solidFill>
                <a:latin typeface="Roboto"/>
                <a:ea typeface="Roboto"/>
                <a:cs typeface="Roboto"/>
                <a:sym typeface="Roboto"/>
              </a:rPr>
              <a:t>To create an equitable educational environment where </a:t>
            </a:r>
            <a:r>
              <a:rPr lang="en" sz="1000" i="1">
                <a:solidFill>
                  <a:schemeClr val="dk1"/>
                </a:solidFill>
                <a:latin typeface="Roboto"/>
                <a:ea typeface="Roboto"/>
                <a:cs typeface="Roboto"/>
                <a:sym typeface="Roboto"/>
              </a:rPr>
              <a:t>all</a:t>
            </a:r>
            <a:r>
              <a:rPr lang="en" sz="1000">
                <a:solidFill>
                  <a:schemeClr val="dk1"/>
                </a:solidFill>
                <a:latin typeface="Roboto"/>
                <a:ea typeface="Roboto"/>
                <a:cs typeface="Roboto"/>
                <a:sym typeface="Roboto"/>
              </a:rPr>
              <a:t> students and staff in Colorado thrive</a:t>
            </a:r>
            <a:endParaRPr sz="2000">
              <a:latin typeface="Rockwell"/>
              <a:ea typeface="Rockwell"/>
              <a:cs typeface="Rockwell"/>
              <a:sym typeface="Rockwell"/>
            </a:endParaRPr>
          </a:p>
        </p:txBody>
      </p:sp>
      <p:cxnSp>
        <p:nvCxnSpPr>
          <p:cNvPr id="1439" name="Google Shape;1439;p178" descr="&quot;&quot;"/>
          <p:cNvCxnSpPr/>
          <p:nvPr/>
        </p:nvCxnSpPr>
        <p:spPr>
          <a:xfrm>
            <a:off x="-160100" y="1282346"/>
            <a:ext cx="8989500" cy="0"/>
          </a:xfrm>
          <a:prstGeom prst="straightConnector1">
            <a:avLst/>
          </a:prstGeom>
          <a:noFill/>
          <a:ln w="9525" cap="flat" cmpd="sng">
            <a:solidFill>
              <a:srgbClr val="EF7521"/>
            </a:solidFill>
            <a:prstDash val="dot"/>
            <a:round/>
            <a:headEnd type="none" w="med" len="med"/>
            <a:tailEnd type="none" w="med" len="med"/>
          </a:ln>
        </p:spPr>
      </p:cxnSp>
      <p:sp>
        <p:nvSpPr>
          <p:cNvPr id="1440" name="Google Shape;1440;p178"/>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lvl="0" indent="-114300" algn="l" rtl="0">
              <a:spcBef>
                <a:spcPts val="0"/>
              </a:spcBef>
              <a:spcAft>
                <a:spcPts val="0"/>
              </a:spcAft>
              <a:buNone/>
            </a:pPr>
            <a:r>
              <a:rPr lang="en" sz="1100">
                <a:solidFill>
                  <a:srgbClr val="EF7521"/>
                </a:solidFill>
                <a:latin typeface="Roboto Medium"/>
                <a:ea typeface="Roboto Medium"/>
                <a:cs typeface="Roboto Medium"/>
                <a:sym typeface="Roboto Medium"/>
              </a:rPr>
              <a:t>&gt; SERVE</a:t>
            </a:r>
            <a:endParaRPr sz="1100">
              <a:solidFill>
                <a:srgbClr val="EF7521"/>
              </a:solidFill>
            </a:endParaRPr>
          </a:p>
          <a:p>
            <a:pPr marL="137160" lvl="0" indent="0" algn="l" rtl="0">
              <a:spcBef>
                <a:spcPts val="100"/>
              </a:spcBef>
              <a:spcAft>
                <a:spcPts val="500"/>
              </a:spcAft>
              <a:buNone/>
            </a:pPr>
            <a:r>
              <a:rPr lang="en" sz="1000">
                <a:latin typeface="Roboto"/>
                <a:ea typeface="Roboto"/>
                <a:cs typeface="Roboto"/>
                <a:sym typeface="Roboto"/>
              </a:rPr>
              <a:t>Provide actionable support to local educational agencies</a:t>
            </a:r>
            <a:endParaRPr sz="1000">
              <a:latin typeface="Roboto"/>
              <a:ea typeface="Roboto"/>
              <a:cs typeface="Roboto"/>
              <a:sym typeface="Roboto"/>
            </a:endParaRPr>
          </a:p>
        </p:txBody>
      </p:sp>
      <p:sp>
        <p:nvSpPr>
          <p:cNvPr id="1441" name="Google Shape;1441;p178"/>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300">
                <a:solidFill>
                  <a:srgbClr val="EF7521"/>
                </a:solidFill>
                <a:latin typeface="Roboto Medium"/>
                <a:ea typeface="Roboto Medium"/>
                <a:cs typeface="Roboto Medium"/>
                <a:sym typeface="Roboto Medium"/>
              </a:rPr>
              <a:t>&gt; </a:t>
            </a:r>
            <a:r>
              <a:rPr lang="en" sz="1100">
                <a:solidFill>
                  <a:srgbClr val="EF7521"/>
                </a:solidFill>
                <a:latin typeface="Roboto Medium"/>
                <a:ea typeface="Roboto Medium"/>
                <a:cs typeface="Roboto Medium"/>
                <a:sym typeface="Roboto Medium"/>
              </a:rPr>
              <a:t>GUIDE</a:t>
            </a:r>
            <a:endParaRPr b="1">
              <a:solidFill>
                <a:srgbClr val="EF7521"/>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Implement policy and legislation in an effective way </a:t>
            </a:r>
            <a:endParaRPr sz="1000">
              <a:latin typeface="Roboto"/>
              <a:ea typeface="Roboto"/>
              <a:cs typeface="Roboto"/>
              <a:sym typeface="Roboto"/>
            </a:endParaRPr>
          </a:p>
        </p:txBody>
      </p:sp>
      <p:sp>
        <p:nvSpPr>
          <p:cNvPr id="1442" name="Google Shape;1442;p178"/>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100">
                <a:solidFill>
                  <a:srgbClr val="EF7521"/>
                </a:solidFill>
                <a:latin typeface="Roboto Medium"/>
                <a:ea typeface="Roboto Medium"/>
                <a:cs typeface="Roboto Medium"/>
                <a:sym typeface="Roboto Medium"/>
              </a:rPr>
              <a:t>&gt; ELEVATE</a:t>
            </a:r>
            <a:endParaRPr b="1">
              <a:solidFill>
                <a:srgbClr val="EF7521"/>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Share the experiences of local educational agencies and students</a:t>
            </a:r>
            <a:endParaRPr sz="1000">
              <a:latin typeface="Roboto"/>
              <a:ea typeface="Roboto"/>
              <a:cs typeface="Roboto"/>
              <a:sym typeface="Roboto"/>
            </a:endParaRPr>
          </a:p>
        </p:txBody>
      </p:sp>
      <p:sp>
        <p:nvSpPr>
          <p:cNvPr id="1443" name="Google Shape;1443;p178"/>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 sz="1600" b="1">
                <a:solidFill>
                  <a:srgbClr val="EF7521"/>
                </a:solidFill>
                <a:latin typeface="Roboto"/>
                <a:ea typeface="Roboto"/>
                <a:cs typeface="Roboto"/>
                <a:sym typeface="Roboto"/>
              </a:rPr>
              <a:t>Our Role</a:t>
            </a:r>
            <a:endParaRPr sz="1600" b="1">
              <a:solidFill>
                <a:srgbClr val="EF7521"/>
              </a:solidFill>
              <a:latin typeface="Roboto"/>
              <a:ea typeface="Roboto"/>
              <a:cs typeface="Roboto"/>
              <a:sym typeface="Roboto"/>
            </a:endParaRPr>
          </a:p>
          <a:p>
            <a:pPr marL="0" lvl="0" indent="0" algn="l" rtl="0">
              <a:spcBef>
                <a:spcPts val="200"/>
              </a:spcBef>
              <a:spcAft>
                <a:spcPts val="0"/>
              </a:spcAft>
              <a:buNone/>
            </a:pPr>
            <a:r>
              <a:rPr lang="en" sz="1000">
                <a:latin typeface="Roboto"/>
                <a:ea typeface="Roboto"/>
                <a:cs typeface="Roboto"/>
                <a:sym typeface="Roboto"/>
              </a:rPr>
              <a:t>To improve student outcomes and ensure students and families across Colorado have access to high-quality schools, we will: </a:t>
            </a:r>
            <a:endParaRPr sz="1000">
              <a:latin typeface="Roboto"/>
              <a:ea typeface="Roboto"/>
              <a:cs typeface="Roboto"/>
              <a:sym typeface="Roboto"/>
            </a:endParaRPr>
          </a:p>
        </p:txBody>
      </p:sp>
      <p:sp>
        <p:nvSpPr>
          <p:cNvPr id="1444" name="Google Shape;1444;p178"/>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EF7521"/>
                </a:solidFill>
                <a:latin typeface="Roboto"/>
                <a:ea typeface="Roboto"/>
                <a:cs typeface="Roboto"/>
                <a:sym typeface="Roboto"/>
              </a:rPr>
              <a:t>Our Core Values:    </a:t>
            </a:r>
            <a:r>
              <a:rPr lang="en" sz="1300">
                <a:solidFill>
                  <a:schemeClr val="dk1"/>
                </a:solidFill>
              </a:rPr>
              <a:t>INTEGRITY  |  EQUITY  |  ACCOUNTABILITY  |  TRUST  |  SERVICE</a:t>
            </a:r>
            <a:endParaRPr sz="1300">
              <a:solidFill>
                <a:schemeClr val="dk1"/>
              </a:solidFill>
            </a:endParaRPr>
          </a:p>
        </p:txBody>
      </p:sp>
      <p:cxnSp>
        <p:nvCxnSpPr>
          <p:cNvPr id="1445" name="Google Shape;1445;p178" descr="&quot;&quot;"/>
          <p:cNvCxnSpPr/>
          <p:nvPr/>
        </p:nvCxnSpPr>
        <p:spPr>
          <a:xfrm>
            <a:off x="3130417" y="1632525"/>
            <a:ext cx="0" cy="674700"/>
          </a:xfrm>
          <a:prstGeom prst="straightConnector1">
            <a:avLst/>
          </a:prstGeom>
          <a:noFill/>
          <a:ln w="9525" cap="flat" cmpd="sng">
            <a:solidFill>
              <a:srgbClr val="EF7521"/>
            </a:solidFill>
            <a:prstDash val="dot"/>
            <a:round/>
            <a:headEnd type="none" w="med" len="med"/>
            <a:tailEnd type="none" w="med" len="med"/>
          </a:ln>
        </p:spPr>
      </p:cxnSp>
      <p:grpSp>
        <p:nvGrpSpPr>
          <p:cNvPr id="1446" name="Google Shape;1446;p178"/>
          <p:cNvGrpSpPr/>
          <p:nvPr/>
        </p:nvGrpSpPr>
        <p:grpSpPr>
          <a:xfrm>
            <a:off x="311700" y="3548650"/>
            <a:ext cx="8363900" cy="646200"/>
            <a:chOff x="375100" y="3396250"/>
            <a:chExt cx="8363900" cy="646200"/>
          </a:xfrm>
        </p:grpSpPr>
        <p:sp>
          <p:nvSpPr>
            <p:cNvPr id="1447" name="Google Shape;1447;p178"/>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48" name="Google Shape;1448;p178"/>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49" name="Google Shape;1449;p178"/>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50" name="Google Shape;1450;p178"/>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51" name="Google Shape;1451;p178"/>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Increase Student</a:t>
              </a:r>
              <a:br>
                <a:rPr lang="en" sz="1200" b="1">
                  <a:solidFill>
                    <a:srgbClr val="FFFFFF"/>
                  </a:solidFill>
                  <a:latin typeface="Roboto"/>
                  <a:ea typeface="Roboto"/>
                  <a:cs typeface="Roboto"/>
                  <a:sym typeface="Roboto"/>
                </a:rPr>
              </a:br>
              <a:r>
                <a:rPr lang="en" sz="1200" b="1">
                  <a:solidFill>
                    <a:srgbClr val="FFFFFF"/>
                  </a:solidFill>
                  <a:latin typeface="Roboto"/>
                  <a:ea typeface="Roboto"/>
                  <a:cs typeface="Roboto"/>
                  <a:sym typeface="Roboto"/>
                </a:rPr>
                <a:t>Engagement</a:t>
              </a:r>
              <a:endParaRPr sz="1200" b="1">
                <a:solidFill>
                  <a:srgbClr val="FFFFFF"/>
                </a:solidFill>
                <a:latin typeface="Roboto"/>
                <a:ea typeface="Roboto"/>
                <a:cs typeface="Roboto"/>
                <a:sym typeface="Roboto"/>
              </a:endParaRPr>
            </a:p>
          </p:txBody>
        </p:sp>
        <p:sp>
          <p:nvSpPr>
            <p:cNvPr id="1452" name="Google Shape;1452;p178"/>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en" sz="1200" b="1">
                  <a:solidFill>
                    <a:schemeClr val="lt1"/>
                  </a:solidFill>
                  <a:latin typeface="Roboto"/>
                  <a:ea typeface="Roboto"/>
                  <a:cs typeface="Roboto"/>
                  <a:sym typeface="Roboto"/>
                </a:rPr>
                <a:t>Accelerate Student Outcomes</a:t>
              </a:r>
              <a:endParaRPr sz="1200" b="1">
                <a:solidFill>
                  <a:srgbClr val="FFFFFF"/>
                </a:solidFill>
                <a:latin typeface="Roboto"/>
                <a:ea typeface="Roboto"/>
                <a:cs typeface="Roboto"/>
                <a:sym typeface="Roboto"/>
              </a:endParaRPr>
            </a:p>
          </p:txBody>
        </p:sp>
        <p:sp>
          <p:nvSpPr>
            <p:cNvPr id="1453" name="Google Shape;1453;p178"/>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Provide Operational Excellence</a:t>
              </a:r>
              <a:endParaRPr sz="1200" b="1">
                <a:solidFill>
                  <a:srgbClr val="FFFFFF"/>
                </a:solidFill>
                <a:latin typeface="Roboto"/>
                <a:ea typeface="Roboto"/>
                <a:cs typeface="Roboto"/>
                <a:sym typeface="Roboto"/>
              </a:endParaRPr>
            </a:p>
          </p:txBody>
        </p:sp>
        <p:sp>
          <p:nvSpPr>
            <p:cNvPr id="1454" name="Google Shape;1454;p178"/>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Strengthen the Educator Workforce</a:t>
              </a:r>
              <a:endParaRPr sz="1200" b="1">
                <a:solidFill>
                  <a:srgbClr val="FFFFFF"/>
                </a:solidFill>
                <a:latin typeface="Roboto"/>
                <a:ea typeface="Roboto"/>
                <a:cs typeface="Roboto"/>
                <a:sym typeface="Roboto"/>
              </a:endParaRPr>
            </a:p>
          </p:txBody>
        </p:sp>
      </p:grpSp>
      <p:cxnSp>
        <p:nvCxnSpPr>
          <p:cNvPr id="1455" name="Google Shape;1455;p178" descr="&quot;&quot;"/>
          <p:cNvCxnSpPr/>
          <p:nvPr/>
        </p:nvCxnSpPr>
        <p:spPr>
          <a:xfrm>
            <a:off x="5120450"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1456" name="Google Shape;1456;p178" descr="&quot;&quot;"/>
          <p:cNvCxnSpPr/>
          <p:nvPr/>
        </p:nvCxnSpPr>
        <p:spPr>
          <a:xfrm>
            <a:off x="7110483"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1457" name="Google Shape;1457;p178"/>
          <p:cNvCxnSpPr/>
          <p:nvPr/>
        </p:nvCxnSpPr>
        <p:spPr>
          <a:xfrm>
            <a:off x="-160100" y="2409466"/>
            <a:ext cx="9030600" cy="0"/>
          </a:xfrm>
          <a:prstGeom prst="straightConnector1">
            <a:avLst/>
          </a:prstGeom>
          <a:noFill/>
          <a:ln w="9525" cap="flat" cmpd="sng">
            <a:solidFill>
              <a:srgbClr val="EF7521"/>
            </a:solidFill>
            <a:prstDash val="dot"/>
            <a:round/>
            <a:headEnd type="none" w="med" len="med"/>
            <a:tailEnd type="none" w="med" len="med"/>
          </a:ln>
        </p:spPr>
      </p:cxnSp>
      <p:cxnSp>
        <p:nvCxnSpPr>
          <p:cNvPr id="1458" name="Google Shape;1458;p178"/>
          <p:cNvCxnSpPr/>
          <p:nvPr/>
        </p:nvCxnSpPr>
        <p:spPr>
          <a:xfrm>
            <a:off x="-160100" y="3016625"/>
            <a:ext cx="9030600" cy="0"/>
          </a:xfrm>
          <a:prstGeom prst="straightConnector1">
            <a:avLst/>
          </a:prstGeom>
          <a:noFill/>
          <a:ln w="9525" cap="flat" cmpd="sng">
            <a:solidFill>
              <a:srgbClr val="EF7521"/>
            </a:solidFill>
            <a:prstDash val="dot"/>
            <a:round/>
            <a:headEnd type="none" w="med" len="med"/>
            <a:tailEnd type="none" w="med" len="med"/>
          </a:ln>
        </p:spPr>
      </p:cxnSp>
      <p:sp>
        <p:nvSpPr>
          <p:cNvPr id="1459" name="Google Shape;1459;p178"/>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EF7521"/>
                </a:solidFill>
                <a:latin typeface="Roboto"/>
                <a:ea typeface="Roboto"/>
                <a:cs typeface="Roboto"/>
                <a:sym typeface="Roboto"/>
              </a:rPr>
              <a:t>Our Priorities:</a:t>
            </a:r>
            <a:endParaRPr sz="1300">
              <a:solidFill>
                <a:schemeClr val="dk1"/>
              </a:solidFill>
            </a:endParaRPr>
          </a:p>
        </p:txBody>
      </p:sp>
      <p:sp>
        <p:nvSpPr>
          <p:cNvPr id="1460" name="Google Shape;1460;p178"/>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200"/>
              </a:spcAft>
              <a:buNone/>
            </a:pPr>
            <a:r>
              <a:rPr lang="en" sz="2000" b="1">
                <a:solidFill>
                  <a:schemeClr val="dk1"/>
                </a:solidFill>
                <a:latin typeface="Roboto"/>
                <a:ea typeface="Roboto"/>
                <a:cs typeface="Roboto"/>
                <a:sym typeface="Roboto"/>
              </a:rPr>
              <a:t>Theory of Change</a:t>
            </a:r>
            <a:endParaRPr sz="2000" b="1">
              <a:solidFill>
                <a:schemeClr val="dk1"/>
              </a:solidFill>
              <a:latin typeface="Roboto"/>
              <a:ea typeface="Roboto"/>
              <a:cs typeface="Roboto"/>
              <a:sym typeface="Roboto"/>
            </a:endParaRPr>
          </a:p>
        </p:txBody>
      </p:sp>
      <p:cxnSp>
        <p:nvCxnSpPr>
          <p:cNvPr id="1461" name="Google Shape;1461;p178" descr="&quot;&quot;"/>
          <p:cNvCxnSpPr/>
          <p:nvPr/>
        </p:nvCxnSpPr>
        <p:spPr>
          <a:xfrm>
            <a:off x="-160100" y="588900"/>
            <a:ext cx="8989500" cy="0"/>
          </a:xfrm>
          <a:prstGeom prst="straightConnector1">
            <a:avLst/>
          </a:prstGeom>
          <a:noFill/>
          <a:ln w="9525" cap="flat" cmpd="sng">
            <a:solidFill>
              <a:srgbClr val="EF7521"/>
            </a:solidFill>
            <a:prstDash val="dot"/>
            <a:round/>
            <a:headEnd type="none" w="med" len="med"/>
            <a:tailEnd type="none" w="med" len="med"/>
          </a:ln>
        </p:spPr>
      </p:cxnSp>
      <p:sp>
        <p:nvSpPr>
          <p:cNvPr id="1462" name="Google Shape;1462;p17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463" name="Google Shape;1463;p178"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1464"/>
        <p:cNvGrpSpPr/>
        <p:nvPr/>
      </p:nvGrpSpPr>
      <p:grpSpPr>
        <a:xfrm>
          <a:off x="0" y="0"/>
          <a:ext cx="0" cy="0"/>
          <a:chOff x="0" y="0"/>
          <a:chExt cx="0" cy="0"/>
        </a:xfrm>
      </p:grpSpPr>
      <p:pic>
        <p:nvPicPr>
          <p:cNvPr id="1465" name="Google Shape;1465;p179" descr="Photo of elementary students and teacher"/>
          <p:cNvPicPr preferRelativeResize="0"/>
          <p:nvPr/>
        </p:nvPicPr>
        <p:blipFill>
          <a:blip r:embed="rId2">
            <a:alphaModFix/>
          </a:blip>
          <a:stretch>
            <a:fillRect/>
          </a:stretch>
        </p:blipFill>
        <p:spPr>
          <a:xfrm>
            <a:off x="0" y="0"/>
            <a:ext cx="9144008" cy="5143501"/>
          </a:xfrm>
          <a:prstGeom prst="rect">
            <a:avLst/>
          </a:prstGeom>
          <a:noFill/>
          <a:ln>
            <a:noFill/>
          </a:ln>
        </p:spPr>
      </p:pic>
      <p:sp>
        <p:nvSpPr>
          <p:cNvPr id="1466" name="Google Shape;1466;p179"/>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467" name="Google Shape;1467;p17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468" name="Google Shape;1468;p17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469" name="Google Shape;1469;p179"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1470"/>
        <p:cNvGrpSpPr/>
        <p:nvPr/>
      </p:nvGrpSpPr>
      <p:grpSpPr>
        <a:xfrm>
          <a:off x="0" y="0"/>
          <a:ext cx="0" cy="0"/>
          <a:chOff x="0" y="0"/>
          <a:chExt cx="0" cy="0"/>
        </a:xfrm>
      </p:grpSpPr>
      <p:pic>
        <p:nvPicPr>
          <p:cNvPr id="1471" name="Google Shape;1471;p180"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472" name="Google Shape;1472;p180"/>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473" name="Google Shape;1473;p18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474" name="Google Shape;1474;p18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475" name="Google Shape;1475;p180"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1476"/>
        <p:cNvGrpSpPr/>
        <p:nvPr/>
      </p:nvGrpSpPr>
      <p:grpSpPr>
        <a:xfrm>
          <a:off x="0" y="0"/>
          <a:ext cx="0" cy="0"/>
          <a:chOff x="0" y="0"/>
          <a:chExt cx="0" cy="0"/>
        </a:xfrm>
      </p:grpSpPr>
      <p:pic>
        <p:nvPicPr>
          <p:cNvPr id="1477" name="Google Shape;1477;p181"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478" name="Google Shape;1478;p181"/>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479" name="Google Shape;1479;p18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480" name="Google Shape;1480;p181" descr="CDE logo"/>
          <p:cNvPicPr preferRelativeResize="0"/>
          <p:nvPr/>
        </p:nvPicPr>
        <p:blipFill>
          <a:blip r:embed="rId3">
            <a:alphaModFix/>
          </a:blip>
          <a:stretch>
            <a:fillRect/>
          </a:stretch>
        </p:blipFill>
        <p:spPr>
          <a:xfrm>
            <a:off x="8002150" y="4594525"/>
            <a:ext cx="924425" cy="403399"/>
          </a:xfrm>
          <a:prstGeom prst="rect">
            <a:avLst/>
          </a:prstGeom>
          <a:noFill/>
          <a:ln>
            <a:noFill/>
          </a:ln>
        </p:spPr>
      </p:pic>
      <p:sp>
        <p:nvSpPr>
          <p:cNvPr id="1481" name="Google Shape;1481;p18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1482"/>
        <p:cNvGrpSpPr/>
        <p:nvPr/>
      </p:nvGrpSpPr>
      <p:grpSpPr>
        <a:xfrm>
          <a:off x="0" y="0"/>
          <a:ext cx="0" cy="0"/>
          <a:chOff x="0" y="0"/>
          <a:chExt cx="0" cy="0"/>
        </a:xfrm>
      </p:grpSpPr>
      <p:pic>
        <p:nvPicPr>
          <p:cNvPr id="1483" name="Google Shape;1483;p182"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484" name="Google Shape;1484;p182"/>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485" name="Google Shape;1485;p18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chemeClr val="dk1"/>
                </a:solidFill>
              </a:rPr>
              <a:t> </a:t>
            </a:r>
            <a:fld id="{00000000-1234-1234-1234-123412341234}" type="slidenum">
              <a:rPr lang="en" sz="1300">
                <a:solidFill>
                  <a:schemeClr val="dk1"/>
                </a:solidFill>
              </a:rPr>
              <a:t>‹#›</a:t>
            </a:fld>
            <a:endParaRPr sz="1300">
              <a:solidFill>
                <a:schemeClr val="dk1"/>
              </a:solidFill>
            </a:endParaRPr>
          </a:p>
        </p:txBody>
      </p:sp>
      <p:pic>
        <p:nvPicPr>
          <p:cNvPr id="1486" name="Google Shape;1486;p182"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1487"/>
        <p:cNvGrpSpPr/>
        <p:nvPr/>
      </p:nvGrpSpPr>
      <p:grpSpPr>
        <a:xfrm>
          <a:off x="0" y="0"/>
          <a:ext cx="0" cy="0"/>
          <a:chOff x="0" y="0"/>
          <a:chExt cx="0" cy="0"/>
        </a:xfrm>
      </p:grpSpPr>
      <p:pic>
        <p:nvPicPr>
          <p:cNvPr id="1488" name="Google Shape;1488;p183"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489" name="Google Shape;1489;p183"/>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490" name="Google Shape;1490;p18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chemeClr val="dk1"/>
                </a:solidFill>
              </a:rPr>
              <a:t> </a:t>
            </a:r>
            <a:fld id="{00000000-1234-1234-1234-123412341234}" type="slidenum">
              <a:rPr lang="en" sz="1300">
                <a:solidFill>
                  <a:schemeClr val="dk1"/>
                </a:solidFill>
              </a:rPr>
              <a:t>‹#›</a:t>
            </a:fld>
            <a:endParaRPr sz="1300">
              <a:solidFill>
                <a:schemeClr val="dk1"/>
              </a:solidFill>
            </a:endParaRPr>
          </a:p>
        </p:txBody>
      </p:sp>
      <p:pic>
        <p:nvPicPr>
          <p:cNvPr id="1491" name="Google Shape;1491;p183"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1492"/>
        <p:cNvGrpSpPr/>
        <p:nvPr/>
      </p:nvGrpSpPr>
      <p:grpSpPr>
        <a:xfrm>
          <a:off x="0" y="0"/>
          <a:ext cx="0" cy="0"/>
          <a:chOff x="0" y="0"/>
          <a:chExt cx="0" cy="0"/>
        </a:xfrm>
      </p:grpSpPr>
      <p:pic>
        <p:nvPicPr>
          <p:cNvPr id="1493" name="Google Shape;1493;p184" descr="Photo of elementary str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494" name="Google Shape;1494;p184"/>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495" name="Google Shape;1495;p18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496" name="Google Shape;1496;p184"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168"/>
        <p:cNvGrpSpPr/>
        <p:nvPr/>
      </p:nvGrpSpPr>
      <p:grpSpPr>
        <a:xfrm>
          <a:off x="0" y="0"/>
          <a:ext cx="0" cy="0"/>
          <a:chOff x="0" y="0"/>
          <a:chExt cx="0" cy="0"/>
        </a:xfrm>
      </p:grpSpPr>
      <p:pic>
        <p:nvPicPr>
          <p:cNvPr id="169" name="Google Shape;169;p19"/>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70" name="Google Shape;170;p19"/>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71" name="Google Shape;171;p1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72" name="Google Shape;172;p19"/>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1497"/>
        <p:cNvGrpSpPr/>
        <p:nvPr/>
      </p:nvGrpSpPr>
      <p:grpSpPr>
        <a:xfrm>
          <a:off x="0" y="0"/>
          <a:ext cx="0" cy="0"/>
          <a:chOff x="0" y="0"/>
          <a:chExt cx="0" cy="0"/>
        </a:xfrm>
      </p:grpSpPr>
      <p:pic>
        <p:nvPicPr>
          <p:cNvPr id="1498" name="Google Shape;1498;p185"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499" name="Google Shape;1499;p185"/>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500" name="Google Shape;1500;p18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501" name="Google Shape;1501;p185"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1502"/>
        <p:cNvGrpSpPr/>
        <p:nvPr/>
      </p:nvGrpSpPr>
      <p:grpSpPr>
        <a:xfrm>
          <a:off x="0" y="0"/>
          <a:ext cx="0" cy="0"/>
          <a:chOff x="0" y="0"/>
          <a:chExt cx="0" cy="0"/>
        </a:xfrm>
      </p:grpSpPr>
      <p:pic>
        <p:nvPicPr>
          <p:cNvPr id="1503" name="Google Shape;1503;p186" descr="Photo of elementary student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504" name="Google Shape;1504;p186"/>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505" name="Google Shape;1505;p18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506" name="Google Shape;1506;p186"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1507"/>
        <p:cNvGrpSpPr/>
        <p:nvPr/>
      </p:nvGrpSpPr>
      <p:grpSpPr>
        <a:xfrm>
          <a:off x="0" y="0"/>
          <a:ext cx="0" cy="0"/>
          <a:chOff x="0" y="0"/>
          <a:chExt cx="0" cy="0"/>
        </a:xfrm>
      </p:grpSpPr>
      <p:sp>
        <p:nvSpPr>
          <p:cNvPr id="1508" name="Google Shape;1508;p18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509" name="Google Shape;1509;p187" descr="&quot;&quot;"/>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10" name="Google Shape;1510;p187"/>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511" name="Google Shape;1511;p18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512" name="Google Shape;1512;p187" descr="CDE logo"/>
          <p:cNvPicPr preferRelativeResize="0"/>
          <p:nvPr/>
        </p:nvPicPr>
        <p:blipFill>
          <a:blip r:embed="rId3">
            <a:alphaModFix/>
          </a:blip>
          <a:stretch>
            <a:fillRect/>
          </a:stretch>
        </p:blipFill>
        <p:spPr>
          <a:xfrm>
            <a:off x="2294525" y="746675"/>
            <a:ext cx="1456100" cy="919150"/>
          </a:xfrm>
          <a:prstGeom prst="rect">
            <a:avLst/>
          </a:prstGeom>
          <a:noFill/>
          <a:ln>
            <a:noFill/>
          </a:ln>
        </p:spPr>
      </p:pic>
      <p:pic>
        <p:nvPicPr>
          <p:cNvPr id="1513" name="Google Shape;1513;p187" descr="Photo of high school student"/>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514" name="Google Shape;1514;p187"/>
          <p:cNvSpPr txBox="1">
            <a:spLocks noGrp="1"/>
          </p:cNvSpPr>
          <p:nvPr>
            <p:ph type="title"/>
          </p:nvPr>
        </p:nvSpPr>
        <p:spPr>
          <a:xfrm>
            <a:off x="205525" y="2075700"/>
            <a:ext cx="5778300" cy="5313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515" name="Google Shape;1515;p187"/>
          <p:cNvSpPr txBox="1">
            <a:spLocks noGrp="1"/>
          </p:cNvSpPr>
          <p:nvPr>
            <p:ph type="title" idx="3"/>
          </p:nvPr>
        </p:nvSpPr>
        <p:spPr>
          <a:xfrm>
            <a:off x="205525" y="2960750"/>
            <a:ext cx="5778300" cy="1040100"/>
          </a:xfrm>
          <a:prstGeom prst="rect">
            <a:avLst/>
          </a:prstGeom>
        </p:spPr>
        <p:txBody>
          <a:bodyPr spcFirstLastPara="1" wrap="square" lIns="0" tIns="0" rIns="0" bIns="0" anchor="t" anchorCtr="0">
            <a:noAutofit/>
          </a:bodyPr>
          <a:lstStyle>
            <a:lvl1pPr lvl="0" algn="ctr">
              <a:spcBef>
                <a:spcPts val="0"/>
              </a:spcBef>
              <a:spcAft>
                <a:spcPts val="0"/>
              </a:spcAft>
              <a:buSzPts val="2200"/>
              <a:buFont typeface="Roboto"/>
              <a:buNone/>
              <a:defRPr sz="2200">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1516"/>
        <p:cNvGrpSpPr/>
        <p:nvPr/>
      </p:nvGrpSpPr>
      <p:grpSpPr>
        <a:xfrm>
          <a:off x="0" y="0"/>
          <a:ext cx="0" cy="0"/>
          <a:chOff x="0" y="0"/>
          <a:chExt cx="0" cy="0"/>
        </a:xfrm>
      </p:grpSpPr>
      <p:pic>
        <p:nvPicPr>
          <p:cNvPr id="1517" name="Google Shape;1517;p18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518" name="Google Shape;1518;p188" descr="&quot;&quot;"/>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519" name="Google Shape;1519;p18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520" name="Google Shape;1520;p188"/>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521" name="Google Shape;1521;p188"/>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1522" name="Google Shape;1522;p188" descr="Photo of high school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1523" name="Google Shape;1523;p18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524" name="Google Shape;1524;p188" descr="CDE logo"/>
          <p:cNvPicPr preferRelativeResize="0"/>
          <p:nvPr/>
        </p:nvPicPr>
        <p:blipFill>
          <a:blip r:embed="rId4">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1525"/>
        <p:cNvGrpSpPr/>
        <p:nvPr/>
      </p:nvGrpSpPr>
      <p:grpSpPr>
        <a:xfrm>
          <a:off x="0" y="0"/>
          <a:ext cx="0" cy="0"/>
          <a:chOff x="0" y="0"/>
          <a:chExt cx="0" cy="0"/>
        </a:xfrm>
      </p:grpSpPr>
      <p:pic>
        <p:nvPicPr>
          <p:cNvPr id="1526" name="Google Shape;1526;p189"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527" name="Google Shape;1527;p189" descr="&quot;&quot;"/>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528" name="Google Shape;1528;p189"/>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529" name="Google Shape;1529;p189"/>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530" name="Google Shape;1530;p189"/>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531" name="Google Shape;1531;p18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532" name="Google Shape;1532;p189"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1533"/>
        <p:cNvGrpSpPr/>
        <p:nvPr/>
      </p:nvGrpSpPr>
      <p:grpSpPr>
        <a:xfrm>
          <a:off x="0" y="0"/>
          <a:ext cx="0" cy="0"/>
          <a:chOff x="0" y="0"/>
          <a:chExt cx="0" cy="0"/>
        </a:xfrm>
      </p:grpSpPr>
      <p:pic>
        <p:nvPicPr>
          <p:cNvPr id="1534" name="Google Shape;1534;p19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535" name="Google Shape;1535;p190"/>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536" name="Google Shape;1536;p19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537" name="Google Shape;1537;p190"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1538"/>
        <p:cNvGrpSpPr/>
        <p:nvPr/>
      </p:nvGrpSpPr>
      <p:grpSpPr>
        <a:xfrm>
          <a:off x="0" y="0"/>
          <a:ext cx="0" cy="0"/>
          <a:chOff x="0" y="0"/>
          <a:chExt cx="0" cy="0"/>
        </a:xfrm>
      </p:grpSpPr>
      <p:pic>
        <p:nvPicPr>
          <p:cNvPr id="1539" name="Google Shape;1539;p191"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540" name="Google Shape;1540;p191"/>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300" b="1">
                <a:latin typeface="Roboto"/>
                <a:ea typeface="Roboto"/>
                <a:cs typeface="Roboto"/>
                <a:sym typeface="Roboto"/>
              </a:rPr>
              <a:t>Our schools, students, and educators</a:t>
            </a:r>
            <a:endParaRPr sz="2300" b="1">
              <a:latin typeface="Roboto"/>
              <a:ea typeface="Roboto"/>
              <a:cs typeface="Roboto"/>
              <a:sym typeface="Roboto"/>
            </a:endParaRPr>
          </a:p>
        </p:txBody>
      </p:sp>
      <p:sp>
        <p:nvSpPr>
          <p:cNvPr id="1541" name="Google Shape;1541;p191"/>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t>Eligible for Free/Reduced </a:t>
            </a:r>
            <a:br>
              <a:rPr lang="en" sz="1100" b="1"/>
            </a:br>
            <a:r>
              <a:rPr lang="en" sz="1100" b="1"/>
              <a:t>Lunch:</a:t>
            </a:r>
            <a:endParaRPr sz="1100" b="1"/>
          </a:p>
          <a:p>
            <a:pPr marL="182880" lvl="0" indent="0" algn="l" rtl="0">
              <a:spcBef>
                <a:spcPts val="0"/>
              </a:spcBef>
              <a:spcAft>
                <a:spcPts val="0"/>
              </a:spcAft>
              <a:buNone/>
            </a:pPr>
            <a:r>
              <a:rPr lang="en" sz="1200"/>
              <a:t>403,231 (~46%)</a:t>
            </a:r>
            <a:endParaRPr sz="1200"/>
          </a:p>
          <a:p>
            <a:pPr marL="0" lvl="0" indent="0" algn="l" rtl="0">
              <a:lnSpc>
                <a:spcPct val="100000"/>
              </a:lnSpc>
              <a:spcBef>
                <a:spcPts val="800"/>
              </a:spcBef>
              <a:spcAft>
                <a:spcPts val="0"/>
              </a:spcAft>
              <a:buNone/>
            </a:pPr>
            <a:r>
              <a:rPr lang="en" sz="1100" b="1"/>
              <a:t>Students with Individualized Education Programs:</a:t>
            </a:r>
            <a:endParaRPr sz="1100" b="1"/>
          </a:p>
          <a:p>
            <a:pPr marL="182880" lvl="0" indent="0" algn="l" rtl="0">
              <a:spcBef>
                <a:spcPts val="0"/>
              </a:spcBef>
              <a:spcAft>
                <a:spcPts val="0"/>
              </a:spcAft>
              <a:buNone/>
            </a:pPr>
            <a:r>
              <a:rPr lang="en" sz="1200"/>
              <a:t>113,992 (~13%)</a:t>
            </a:r>
            <a:endParaRPr sz="1200"/>
          </a:p>
          <a:p>
            <a:pPr marL="0" lvl="0" indent="0" algn="l" rtl="0">
              <a:lnSpc>
                <a:spcPct val="100000"/>
              </a:lnSpc>
              <a:spcBef>
                <a:spcPts val="800"/>
              </a:spcBef>
              <a:spcAft>
                <a:spcPts val="0"/>
              </a:spcAft>
              <a:buNone/>
            </a:pPr>
            <a:r>
              <a:rPr lang="en" sz="1100" b="1"/>
              <a:t>Multilingual Learners*:</a:t>
            </a:r>
            <a:endParaRPr sz="1100" b="1"/>
          </a:p>
          <a:p>
            <a:pPr marL="182880" lvl="0" indent="0" algn="l" rtl="0">
              <a:spcBef>
                <a:spcPts val="0"/>
              </a:spcBef>
              <a:spcAft>
                <a:spcPts val="0"/>
              </a:spcAft>
              <a:buNone/>
            </a:pPr>
            <a:r>
              <a:rPr lang="en" sz="1200"/>
              <a:t>95,734 (~11%)</a:t>
            </a:r>
            <a:endParaRPr sz="1200"/>
          </a:p>
          <a:p>
            <a:pPr marL="0" lvl="0" indent="0" algn="l" rtl="0">
              <a:lnSpc>
                <a:spcPct val="100000"/>
              </a:lnSpc>
              <a:spcBef>
                <a:spcPts val="800"/>
              </a:spcBef>
              <a:spcAft>
                <a:spcPts val="0"/>
              </a:spcAft>
              <a:buNone/>
            </a:pPr>
            <a:r>
              <a:rPr lang="en" sz="1100" b="1"/>
              <a:t>McKinney Vento:</a:t>
            </a:r>
            <a:endParaRPr sz="1100" b="1"/>
          </a:p>
          <a:p>
            <a:pPr marL="182880" lvl="0" indent="0" algn="l" rtl="0">
              <a:spcBef>
                <a:spcPts val="0"/>
              </a:spcBef>
              <a:spcAft>
                <a:spcPts val="0"/>
              </a:spcAft>
              <a:buNone/>
            </a:pPr>
            <a:r>
              <a:rPr lang="en" sz="1200"/>
              <a:t>16,540 (~2%)</a:t>
            </a:r>
            <a:endParaRPr sz="1200"/>
          </a:p>
        </p:txBody>
      </p:sp>
      <p:sp>
        <p:nvSpPr>
          <p:cNvPr id="1542" name="Google Shape;1542;p191"/>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800" i="1">
                <a:solidFill>
                  <a:schemeClr val="dk2"/>
                </a:solidFill>
                <a:latin typeface="Roboto"/>
                <a:ea typeface="Roboto"/>
                <a:cs typeface="Roboto"/>
                <a:sym typeface="Roboto"/>
              </a:rPr>
              <a:t>*Includes both Non-English Proficient and Limited English Proficient students</a:t>
            </a:r>
            <a:endParaRPr sz="800" i="1">
              <a:solidFill>
                <a:schemeClr val="dk2"/>
              </a:solidFill>
              <a:latin typeface="Roboto"/>
              <a:ea typeface="Roboto"/>
              <a:cs typeface="Roboto"/>
              <a:sym typeface="Roboto"/>
            </a:endParaRPr>
          </a:p>
        </p:txBody>
      </p:sp>
      <p:grpSp>
        <p:nvGrpSpPr>
          <p:cNvPr id="1543" name="Google Shape;1543;p191"/>
          <p:cNvGrpSpPr/>
          <p:nvPr/>
        </p:nvGrpSpPr>
        <p:grpSpPr>
          <a:xfrm>
            <a:off x="308400" y="1062325"/>
            <a:ext cx="1006800" cy="1003500"/>
            <a:chOff x="308400" y="1076275"/>
            <a:chExt cx="1006800" cy="1003500"/>
          </a:xfrm>
        </p:grpSpPr>
        <p:sp>
          <p:nvSpPr>
            <p:cNvPr id="1544" name="Google Shape;1544;p191"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45" name="Google Shape;1545;p191"/>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178</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SCHOOL</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DISTRICTS</a:t>
              </a:r>
              <a:endParaRPr sz="1200">
                <a:solidFill>
                  <a:schemeClr val="lt1"/>
                </a:solidFill>
                <a:latin typeface="Roboto"/>
                <a:ea typeface="Roboto"/>
                <a:cs typeface="Roboto"/>
                <a:sym typeface="Roboto"/>
              </a:endParaRPr>
            </a:p>
          </p:txBody>
        </p:sp>
      </p:grpSp>
      <p:grpSp>
        <p:nvGrpSpPr>
          <p:cNvPr id="1546" name="Google Shape;1546;p191"/>
          <p:cNvGrpSpPr/>
          <p:nvPr/>
        </p:nvGrpSpPr>
        <p:grpSpPr>
          <a:xfrm>
            <a:off x="308400" y="2150613"/>
            <a:ext cx="1006800" cy="1003500"/>
            <a:chOff x="308400" y="2218825"/>
            <a:chExt cx="1006800" cy="1003500"/>
          </a:xfrm>
        </p:grpSpPr>
        <p:sp>
          <p:nvSpPr>
            <p:cNvPr id="1547" name="Google Shape;1547;p191"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48" name="Google Shape;1548;p191"/>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dk1"/>
                  </a:solidFill>
                  <a:latin typeface="Roboto"/>
                  <a:ea typeface="Roboto"/>
                  <a:cs typeface="Roboto"/>
                  <a:sym typeface="Roboto"/>
                </a:rPr>
                <a:t>1,927</a:t>
              </a:r>
              <a:endParaRPr sz="1300" b="1">
                <a:solidFill>
                  <a:schemeClr val="dk1"/>
                </a:solidFill>
                <a:latin typeface="Roboto"/>
                <a:ea typeface="Roboto"/>
                <a:cs typeface="Roboto"/>
                <a:sym typeface="Roboto"/>
              </a:endParaRPr>
            </a:p>
            <a:p>
              <a:pPr marL="0" lvl="0" indent="0" algn="ctr" rtl="0">
                <a:spcBef>
                  <a:spcPts val="0"/>
                </a:spcBef>
                <a:spcAft>
                  <a:spcPts val="0"/>
                </a:spcAft>
                <a:buNone/>
              </a:pPr>
              <a:r>
                <a:rPr lang="en" sz="1200">
                  <a:solidFill>
                    <a:schemeClr val="dk1"/>
                  </a:solidFill>
                  <a:latin typeface="Roboto"/>
                  <a:ea typeface="Roboto"/>
                  <a:cs typeface="Roboto"/>
                  <a:sym typeface="Roboto"/>
                </a:rPr>
                <a:t>SCHOOL</a:t>
              </a:r>
              <a:endParaRPr sz="1200">
                <a:solidFill>
                  <a:schemeClr val="dk1"/>
                </a:solidFill>
                <a:latin typeface="Roboto"/>
                <a:ea typeface="Roboto"/>
                <a:cs typeface="Roboto"/>
                <a:sym typeface="Roboto"/>
              </a:endParaRPr>
            </a:p>
          </p:txBody>
        </p:sp>
      </p:grpSp>
      <p:grpSp>
        <p:nvGrpSpPr>
          <p:cNvPr id="1549" name="Google Shape;1549;p191"/>
          <p:cNvGrpSpPr/>
          <p:nvPr/>
        </p:nvGrpSpPr>
        <p:grpSpPr>
          <a:xfrm>
            <a:off x="308400" y="3238900"/>
            <a:ext cx="1006800" cy="1003500"/>
            <a:chOff x="308400" y="1076275"/>
            <a:chExt cx="1006800" cy="1003500"/>
          </a:xfrm>
        </p:grpSpPr>
        <p:sp>
          <p:nvSpPr>
            <p:cNvPr id="1550" name="Google Shape;1550;p191"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51" name="Google Shape;1551;p191"/>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881,464</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PUBLIC </a:t>
              </a:r>
              <a:br>
                <a:rPr lang="en" sz="1000">
                  <a:solidFill>
                    <a:schemeClr val="lt1"/>
                  </a:solidFill>
                  <a:latin typeface="Roboto"/>
                  <a:ea typeface="Roboto"/>
                  <a:cs typeface="Roboto"/>
                  <a:sym typeface="Roboto"/>
                </a:rPr>
              </a:br>
              <a:r>
                <a:rPr lang="en" sz="1000">
                  <a:solidFill>
                    <a:schemeClr val="lt1"/>
                  </a:solidFill>
                  <a:latin typeface="Roboto"/>
                  <a:ea typeface="Roboto"/>
                  <a:cs typeface="Roboto"/>
                  <a:sym typeface="Roboto"/>
                </a:rPr>
                <a:t>SCHOOL</a:t>
              </a:r>
              <a:endParaRPr sz="1000">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STUDENTS</a:t>
              </a:r>
              <a:endParaRPr sz="1000">
                <a:solidFill>
                  <a:schemeClr val="lt1"/>
                </a:solidFill>
                <a:latin typeface="Roboto"/>
                <a:ea typeface="Roboto"/>
                <a:cs typeface="Roboto"/>
                <a:sym typeface="Roboto"/>
              </a:endParaRPr>
            </a:p>
          </p:txBody>
        </p:sp>
      </p:grpSp>
      <p:sp>
        <p:nvSpPr>
          <p:cNvPr id="1552" name="Google Shape;1552;p191"/>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b="1">
                <a:solidFill>
                  <a:schemeClr val="dk1"/>
                </a:solidFill>
                <a:latin typeface="Roboto"/>
                <a:ea typeface="Roboto"/>
                <a:cs typeface="Roboto"/>
                <a:sym typeface="Roboto"/>
              </a:rPr>
              <a:t>Student Demographics</a:t>
            </a:r>
            <a:endParaRPr b="1">
              <a:solidFill>
                <a:schemeClr val="dk1"/>
              </a:solidFill>
              <a:latin typeface="Roboto"/>
              <a:ea typeface="Roboto"/>
              <a:cs typeface="Roboto"/>
              <a:sym typeface="Roboto"/>
            </a:endParaRPr>
          </a:p>
        </p:txBody>
      </p:sp>
      <p:pic>
        <p:nvPicPr>
          <p:cNvPr id="1553" name="Google Shape;1553;p191" descr="Graphic of student demographics, October 2023 data "/>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1554" name="Google Shape;1554;p191" descr="&quot;&quot;"/>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555" name="Google Shape;1555;p19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556" name="Google Shape;1556;p191" descr="CDE logo"/>
          <p:cNvPicPr preferRelativeResize="0"/>
          <p:nvPr/>
        </p:nvPicPr>
        <p:blipFill>
          <a:blip r:embed="rId4">
            <a:alphaModFix/>
          </a:blip>
          <a:stretch>
            <a:fillRect/>
          </a:stretch>
        </p:blipFill>
        <p:spPr>
          <a:xfrm>
            <a:off x="8002150" y="4518325"/>
            <a:ext cx="924425" cy="403399"/>
          </a:xfrm>
          <a:prstGeom prst="rect">
            <a:avLst/>
          </a:prstGeom>
          <a:noFill/>
          <a:ln>
            <a:noFill/>
          </a:ln>
        </p:spPr>
      </p:pic>
      <p:sp>
        <p:nvSpPr>
          <p:cNvPr id="1557" name="Google Shape;1557;p191"/>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0"/>
              </a:spcAft>
              <a:buNone/>
            </a:pPr>
            <a:r>
              <a:rPr lang="en" sz="800">
                <a:solidFill>
                  <a:schemeClr val="dk1"/>
                </a:solidFill>
                <a:latin typeface="Roboto"/>
                <a:ea typeface="Roboto"/>
                <a:cs typeface="Roboto"/>
                <a:sym typeface="Roboto"/>
              </a:rPr>
              <a:t>*October 2023 Data</a:t>
            </a:r>
            <a:endParaRPr sz="800">
              <a:solidFill>
                <a:schemeClr val="dk1"/>
              </a:solidFill>
              <a:latin typeface="Roboto"/>
              <a:ea typeface="Roboto"/>
              <a:cs typeface="Roboto"/>
              <a:sym typeface="Roboto"/>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1558"/>
        <p:cNvGrpSpPr/>
        <p:nvPr/>
      </p:nvGrpSpPr>
      <p:grpSpPr>
        <a:xfrm>
          <a:off x="0" y="0"/>
          <a:ext cx="0" cy="0"/>
          <a:chOff x="0" y="0"/>
          <a:chExt cx="0" cy="0"/>
        </a:xfrm>
      </p:grpSpPr>
      <p:pic>
        <p:nvPicPr>
          <p:cNvPr id="1559" name="Google Shape;1559;p19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560" name="Google Shape;1560;p192"/>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600" b="1">
                <a:solidFill>
                  <a:srgbClr val="488BC9"/>
                </a:solidFill>
                <a:latin typeface="Roboto"/>
                <a:ea typeface="Roboto"/>
                <a:cs typeface="Roboto"/>
                <a:sym typeface="Roboto"/>
              </a:rPr>
              <a:t>Our Vision </a:t>
            </a:r>
            <a:endParaRPr sz="1200">
              <a:solidFill>
                <a:srgbClr val="488BC9"/>
              </a:solidFill>
              <a:latin typeface="Roboto"/>
              <a:ea typeface="Roboto"/>
              <a:cs typeface="Roboto"/>
              <a:sym typeface="Roboto"/>
            </a:endParaRPr>
          </a:p>
          <a:p>
            <a:pPr marL="0" lvl="0" indent="0" algn="l" rtl="0">
              <a:spcBef>
                <a:spcPts val="200"/>
              </a:spcBef>
              <a:spcAft>
                <a:spcPts val="0"/>
              </a:spcAft>
              <a:buNone/>
            </a:pPr>
            <a:r>
              <a:rPr lang="en" sz="1000">
                <a:solidFill>
                  <a:schemeClr val="dk1"/>
                </a:solidFill>
                <a:latin typeface="Roboto"/>
                <a:ea typeface="Roboto"/>
                <a:cs typeface="Roboto"/>
                <a:sym typeface="Roboto"/>
              </a:rPr>
              <a:t>To create an equitable educational environment where </a:t>
            </a:r>
            <a:r>
              <a:rPr lang="en" sz="1000" i="1">
                <a:solidFill>
                  <a:schemeClr val="dk1"/>
                </a:solidFill>
                <a:latin typeface="Roboto"/>
                <a:ea typeface="Roboto"/>
                <a:cs typeface="Roboto"/>
                <a:sym typeface="Roboto"/>
              </a:rPr>
              <a:t>all</a:t>
            </a:r>
            <a:r>
              <a:rPr lang="en" sz="1000">
                <a:solidFill>
                  <a:schemeClr val="dk1"/>
                </a:solidFill>
                <a:latin typeface="Roboto"/>
                <a:ea typeface="Roboto"/>
                <a:cs typeface="Roboto"/>
                <a:sym typeface="Roboto"/>
              </a:rPr>
              <a:t> students and staff in Colorado thrive</a:t>
            </a:r>
            <a:endParaRPr sz="2000">
              <a:latin typeface="Rockwell"/>
              <a:ea typeface="Rockwell"/>
              <a:cs typeface="Rockwell"/>
              <a:sym typeface="Rockwell"/>
            </a:endParaRPr>
          </a:p>
        </p:txBody>
      </p:sp>
      <p:cxnSp>
        <p:nvCxnSpPr>
          <p:cNvPr id="1561" name="Google Shape;1561;p192" descr="&quot;&quot;"/>
          <p:cNvCxnSpPr/>
          <p:nvPr/>
        </p:nvCxnSpPr>
        <p:spPr>
          <a:xfrm>
            <a:off x="-160100" y="1282346"/>
            <a:ext cx="8989500" cy="0"/>
          </a:xfrm>
          <a:prstGeom prst="straightConnector1">
            <a:avLst/>
          </a:prstGeom>
          <a:noFill/>
          <a:ln w="9525" cap="flat" cmpd="sng">
            <a:solidFill>
              <a:srgbClr val="488BC9"/>
            </a:solidFill>
            <a:prstDash val="dot"/>
            <a:round/>
            <a:headEnd type="none" w="med" len="med"/>
            <a:tailEnd type="none" w="med" len="med"/>
          </a:ln>
        </p:spPr>
      </p:cxnSp>
      <p:sp>
        <p:nvSpPr>
          <p:cNvPr id="1562" name="Google Shape;1562;p192"/>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lvl="0" indent="-114300" algn="l" rtl="0">
              <a:spcBef>
                <a:spcPts val="0"/>
              </a:spcBef>
              <a:spcAft>
                <a:spcPts val="0"/>
              </a:spcAft>
              <a:buNone/>
            </a:pPr>
            <a:r>
              <a:rPr lang="en" sz="1100">
                <a:solidFill>
                  <a:srgbClr val="488BC9"/>
                </a:solidFill>
                <a:latin typeface="Roboto Medium"/>
                <a:ea typeface="Roboto Medium"/>
                <a:cs typeface="Roboto Medium"/>
                <a:sym typeface="Roboto Medium"/>
              </a:rPr>
              <a:t>&gt; SERVE</a:t>
            </a:r>
            <a:endParaRPr sz="1100">
              <a:solidFill>
                <a:srgbClr val="488BC9"/>
              </a:solidFill>
            </a:endParaRPr>
          </a:p>
          <a:p>
            <a:pPr marL="137160" lvl="0" indent="0" algn="l" rtl="0">
              <a:spcBef>
                <a:spcPts val="100"/>
              </a:spcBef>
              <a:spcAft>
                <a:spcPts val="500"/>
              </a:spcAft>
              <a:buNone/>
            </a:pPr>
            <a:r>
              <a:rPr lang="en" sz="1000">
                <a:latin typeface="Roboto"/>
                <a:ea typeface="Roboto"/>
                <a:cs typeface="Roboto"/>
                <a:sym typeface="Roboto"/>
              </a:rPr>
              <a:t>Provide actionable support to local educational agencies</a:t>
            </a:r>
            <a:endParaRPr sz="1000">
              <a:latin typeface="Roboto"/>
              <a:ea typeface="Roboto"/>
              <a:cs typeface="Roboto"/>
              <a:sym typeface="Roboto"/>
            </a:endParaRPr>
          </a:p>
        </p:txBody>
      </p:sp>
      <p:sp>
        <p:nvSpPr>
          <p:cNvPr id="1563" name="Google Shape;1563;p192"/>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300">
                <a:solidFill>
                  <a:srgbClr val="488BC9"/>
                </a:solidFill>
                <a:latin typeface="Roboto Medium"/>
                <a:ea typeface="Roboto Medium"/>
                <a:cs typeface="Roboto Medium"/>
                <a:sym typeface="Roboto Medium"/>
              </a:rPr>
              <a:t>&gt; </a:t>
            </a:r>
            <a:r>
              <a:rPr lang="en" sz="1100">
                <a:solidFill>
                  <a:srgbClr val="488BC9"/>
                </a:solidFill>
                <a:latin typeface="Roboto Medium"/>
                <a:ea typeface="Roboto Medium"/>
                <a:cs typeface="Roboto Medium"/>
                <a:sym typeface="Roboto Medium"/>
              </a:rPr>
              <a:t>GUIDE</a:t>
            </a:r>
            <a:endParaRPr b="1">
              <a:solidFill>
                <a:srgbClr val="488BC9"/>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Implement policy and legislation in an effective way </a:t>
            </a:r>
            <a:endParaRPr sz="1000">
              <a:latin typeface="Roboto"/>
              <a:ea typeface="Roboto"/>
              <a:cs typeface="Roboto"/>
              <a:sym typeface="Roboto"/>
            </a:endParaRPr>
          </a:p>
        </p:txBody>
      </p:sp>
      <p:sp>
        <p:nvSpPr>
          <p:cNvPr id="1564" name="Google Shape;1564;p192"/>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100">
                <a:solidFill>
                  <a:srgbClr val="488BC9"/>
                </a:solidFill>
                <a:latin typeface="Roboto Medium"/>
                <a:ea typeface="Roboto Medium"/>
                <a:cs typeface="Roboto Medium"/>
                <a:sym typeface="Roboto Medium"/>
              </a:rPr>
              <a:t>&gt; ELEVATE</a:t>
            </a:r>
            <a:endParaRPr b="1">
              <a:solidFill>
                <a:srgbClr val="488BC9"/>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Share the experiences of local educational agencies and students</a:t>
            </a:r>
            <a:endParaRPr sz="1000">
              <a:latin typeface="Roboto"/>
              <a:ea typeface="Roboto"/>
              <a:cs typeface="Roboto"/>
              <a:sym typeface="Roboto"/>
            </a:endParaRPr>
          </a:p>
        </p:txBody>
      </p:sp>
      <p:sp>
        <p:nvSpPr>
          <p:cNvPr id="1565" name="Google Shape;1565;p192"/>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 sz="1600" b="1">
                <a:solidFill>
                  <a:srgbClr val="488BC9"/>
                </a:solidFill>
                <a:latin typeface="Roboto"/>
                <a:ea typeface="Roboto"/>
                <a:cs typeface="Roboto"/>
                <a:sym typeface="Roboto"/>
              </a:rPr>
              <a:t>Our Role</a:t>
            </a:r>
            <a:endParaRPr sz="1600" b="1">
              <a:solidFill>
                <a:srgbClr val="488BC9"/>
              </a:solidFill>
              <a:latin typeface="Roboto"/>
              <a:ea typeface="Roboto"/>
              <a:cs typeface="Roboto"/>
              <a:sym typeface="Roboto"/>
            </a:endParaRPr>
          </a:p>
          <a:p>
            <a:pPr marL="0" lvl="0" indent="0" algn="l" rtl="0">
              <a:spcBef>
                <a:spcPts val="200"/>
              </a:spcBef>
              <a:spcAft>
                <a:spcPts val="0"/>
              </a:spcAft>
              <a:buNone/>
            </a:pPr>
            <a:r>
              <a:rPr lang="en" sz="1000">
                <a:latin typeface="Roboto"/>
                <a:ea typeface="Roboto"/>
                <a:cs typeface="Roboto"/>
                <a:sym typeface="Roboto"/>
              </a:rPr>
              <a:t>To improve student outcomes and ensure students and families across Colorado have access to high-quality schools, we will: </a:t>
            </a:r>
            <a:endParaRPr sz="1000">
              <a:latin typeface="Roboto"/>
              <a:ea typeface="Roboto"/>
              <a:cs typeface="Roboto"/>
              <a:sym typeface="Roboto"/>
            </a:endParaRPr>
          </a:p>
        </p:txBody>
      </p:sp>
      <p:sp>
        <p:nvSpPr>
          <p:cNvPr id="1566" name="Google Shape;1566;p192"/>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488BC9"/>
                </a:solidFill>
                <a:latin typeface="Roboto"/>
                <a:ea typeface="Roboto"/>
                <a:cs typeface="Roboto"/>
                <a:sym typeface="Roboto"/>
              </a:rPr>
              <a:t>Our Core Values: </a:t>
            </a:r>
            <a:r>
              <a:rPr lang="en" sz="1600" b="1">
                <a:solidFill>
                  <a:srgbClr val="EF7521"/>
                </a:solidFill>
                <a:latin typeface="Roboto"/>
                <a:ea typeface="Roboto"/>
                <a:cs typeface="Roboto"/>
                <a:sym typeface="Roboto"/>
              </a:rPr>
              <a:t>   </a:t>
            </a:r>
            <a:r>
              <a:rPr lang="en" sz="1300">
                <a:solidFill>
                  <a:schemeClr val="dk1"/>
                </a:solidFill>
              </a:rPr>
              <a:t>INTEGRITY  |  EQUITY  |  ACCOUNTABILITY  |  TRUST  |  SERVICE</a:t>
            </a:r>
            <a:endParaRPr sz="1300">
              <a:solidFill>
                <a:schemeClr val="dk1"/>
              </a:solidFill>
            </a:endParaRPr>
          </a:p>
        </p:txBody>
      </p:sp>
      <p:cxnSp>
        <p:nvCxnSpPr>
          <p:cNvPr id="1567" name="Google Shape;1567;p192" descr="&quot;&quot;"/>
          <p:cNvCxnSpPr/>
          <p:nvPr/>
        </p:nvCxnSpPr>
        <p:spPr>
          <a:xfrm>
            <a:off x="3130417" y="1632525"/>
            <a:ext cx="0" cy="674700"/>
          </a:xfrm>
          <a:prstGeom prst="straightConnector1">
            <a:avLst/>
          </a:prstGeom>
          <a:noFill/>
          <a:ln w="9525" cap="flat" cmpd="sng">
            <a:solidFill>
              <a:srgbClr val="488BC9"/>
            </a:solidFill>
            <a:prstDash val="dot"/>
            <a:round/>
            <a:headEnd type="none" w="med" len="med"/>
            <a:tailEnd type="none" w="med" len="med"/>
          </a:ln>
        </p:spPr>
      </p:cxnSp>
      <p:grpSp>
        <p:nvGrpSpPr>
          <p:cNvPr id="1568" name="Google Shape;1568;p192"/>
          <p:cNvGrpSpPr/>
          <p:nvPr/>
        </p:nvGrpSpPr>
        <p:grpSpPr>
          <a:xfrm>
            <a:off x="311700" y="3548650"/>
            <a:ext cx="8363900" cy="646200"/>
            <a:chOff x="375100" y="3396250"/>
            <a:chExt cx="8363900" cy="646200"/>
          </a:xfrm>
        </p:grpSpPr>
        <p:sp>
          <p:nvSpPr>
            <p:cNvPr id="1569" name="Google Shape;1569;p192"/>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70" name="Google Shape;1570;p192"/>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71" name="Google Shape;1571;p192"/>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72" name="Google Shape;1572;p192"/>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73" name="Google Shape;1573;p192"/>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Increase Student</a:t>
              </a:r>
              <a:br>
                <a:rPr lang="en" sz="1200" b="1">
                  <a:solidFill>
                    <a:srgbClr val="FFFFFF"/>
                  </a:solidFill>
                  <a:latin typeface="Roboto"/>
                  <a:ea typeface="Roboto"/>
                  <a:cs typeface="Roboto"/>
                  <a:sym typeface="Roboto"/>
                </a:rPr>
              </a:br>
              <a:r>
                <a:rPr lang="en" sz="1200" b="1">
                  <a:solidFill>
                    <a:srgbClr val="FFFFFF"/>
                  </a:solidFill>
                  <a:latin typeface="Roboto"/>
                  <a:ea typeface="Roboto"/>
                  <a:cs typeface="Roboto"/>
                  <a:sym typeface="Roboto"/>
                </a:rPr>
                <a:t>Engagement</a:t>
              </a:r>
              <a:endParaRPr sz="1200" b="1">
                <a:solidFill>
                  <a:srgbClr val="FFFFFF"/>
                </a:solidFill>
                <a:latin typeface="Roboto"/>
                <a:ea typeface="Roboto"/>
                <a:cs typeface="Roboto"/>
                <a:sym typeface="Roboto"/>
              </a:endParaRPr>
            </a:p>
          </p:txBody>
        </p:sp>
        <p:sp>
          <p:nvSpPr>
            <p:cNvPr id="1574" name="Google Shape;1574;p192"/>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Accelerate Student Outcomes</a:t>
              </a:r>
              <a:endParaRPr sz="1200" b="1">
                <a:solidFill>
                  <a:srgbClr val="FFFFFF"/>
                </a:solidFill>
                <a:latin typeface="Roboto"/>
                <a:ea typeface="Roboto"/>
                <a:cs typeface="Roboto"/>
                <a:sym typeface="Roboto"/>
              </a:endParaRPr>
            </a:p>
          </p:txBody>
        </p:sp>
        <p:sp>
          <p:nvSpPr>
            <p:cNvPr id="1575" name="Google Shape;1575;p192"/>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Provide Operational Excellence</a:t>
              </a:r>
              <a:endParaRPr sz="1200" b="1">
                <a:solidFill>
                  <a:srgbClr val="FFFFFF"/>
                </a:solidFill>
                <a:latin typeface="Roboto"/>
                <a:ea typeface="Roboto"/>
                <a:cs typeface="Roboto"/>
                <a:sym typeface="Roboto"/>
              </a:endParaRPr>
            </a:p>
          </p:txBody>
        </p:sp>
        <p:sp>
          <p:nvSpPr>
            <p:cNvPr id="1576" name="Google Shape;1576;p192"/>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Strengthen the Educator Workforce</a:t>
              </a:r>
              <a:endParaRPr sz="1200" b="1">
                <a:solidFill>
                  <a:srgbClr val="FFFFFF"/>
                </a:solidFill>
                <a:latin typeface="Roboto"/>
                <a:ea typeface="Roboto"/>
                <a:cs typeface="Roboto"/>
                <a:sym typeface="Roboto"/>
              </a:endParaRPr>
            </a:p>
          </p:txBody>
        </p:sp>
      </p:grpSp>
      <p:cxnSp>
        <p:nvCxnSpPr>
          <p:cNvPr id="1577" name="Google Shape;1577;p192" descr="&quot;&quot;"/>
          <p:cNvCxnSpPr/>
          <p:nvPr/>
        </p:nvCxnSpPr>
        <p:spPr>
          <a:xfrm>
            <a:off x="5120450" y="1632525"/>
            <a:ext cx="0" cy="674700"/>
          </a:xfrm>
          <a:prstGeom prst="straightConnector1">
            <a:avLst/>
          </a:prstGeom>
          <a:noFill/>
          <a:ln w="9525" cap="flat" cmpd="sng">
            <a:solidFill>
              <a:srgbClr val="488BC9"/>
            </a:solidFill>
            <a:prstDash val="dot"/>
            <a:round/>
            <a:headEnd type="none" w="med" len="med"/>
            <a:tailEnd type="none" w="med" len="med"/>
          </a:ln>
        </p:spPr>
      </p:cxnSp>
      <p:cxnSp>
        <p:nvCxnSpPr>
          <p:cNvPr id="1578" name="Google Shape;1578;p192" descr="&quot;&quot;"/>
          <p:cNvCxnSpPr/>
          <p:nvPr/>
        </p:nvCxnSpPr>
        <p:spPr>
          <a:xfrm>
            <a:off x="7110483" y="1632525"/>
            <a:ext cx="0" cy="674700"/>
          </a:xfrm>
          <a:prstGeom prst="straightConnector1">
            <a:avLst/>
          </a:prstGeom>
          <a:noFill/>
          <a:ln w="9525" cap="flat" cmpd="sng">
            <a:solidFill>
              <a:srgbClr val="488BC9"/>
            </a:solidFill>
            <a:prstDash val="dot"/>
            <a:round/>
            <a:headEnd type="none" w="med" len="med"/>
            <a:tailEnd type="none" w="med" len="med"/>
          </a:ln>
        </p:spPr>
      </p:cxnSp>
      <p:cxnSp>
        <p:nvCxnSpPr>
          <p:cNvPr id="1579" name="Google Shape;1579;p192" descr="&quot;&quot;"/>
          <p:cNvCxnSpPr/>
          <p:nvPr/>
        </p:nvCxnSpPr>
        <p:spPr>
          <a:xfrm>
            <a:off x="-160100" y="2409466"/>
            <a:ext cx="9030600" cy="0"/>
          </a:xfrm>
          <a:prstGeom prst="straightConnector1">
            <a:avLst/>
          </a:prstGeom>
          <a:noFill/>
          <a:ln w="9525" cap="flat" cmpd="sng">
            <a:solidFill>
              <a:srgbClr val="488BC9"/>
            </a:solidFill>
            <a:prstDash val="dot"/>
            <a:round/>
            <a:headEnd type="none" w="med" len="med"/>
            <a:tailEnd type="none" w="med" len="med"/>
          </a:ln>
        </p:spPr>
      </p:cxnSp>
      <p:cxnSp>
        <p:nvCxnSpPr>
          <p:cNvPr id="1580" name="Google Shape;1580;p192" descr="&quot;&quot;"/>
          <p:cNvCxnSpPr/>
          <p:nvPr/>
        </p:nvCxnSpPr>
        <p:spPr>
          <a:xfrm>
            <a:off x="-160100" y="3016625"/>
            <a:ext cx="9030600" cy="0"/>
          </a:xfrm>
          <a:prstGeom prst="straightConnector1">
            <a:avLst/>
          </a:prstGeom>
          <a:noFill/>
          <a:ln w="9525" cap="flat" cmpd="sng">
            <a:solidFill>
              <a:srgbClr val="488BC9"/>
            </a:solidFill>
            <a:prstDash val="dot"/>
            <a:round/>
            <a:headEnd type="none" w="med" len="med"/>
            <a:tailEnd type="none" w="med" len="med"/>
          </a:ln>
        </p:spPr>
      </p:cxnSp>
      <p:sp>
        <p:nvSpPr>
          <p:cNvPr id="1581" name="Google Shape;1581;p192"/>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488BC9"/>
                </a:solidFill>
                <a:latin typeface="Roboto"/>
                <a:ea typeface="Roboto"/>
                <a:cs typeface="Roboto"/>
                <a:sym typeface="Roboto"/>
              </a:rPr>
              <a:t>Our Priorities:</a:t>
            </a:r>
            <a:endParaRPr sz="1300">
              <a:solidFill>
                <a:srgbClr val="488BC9"/>
              </a:solidFill>
            </a:endParaRPr>
          </a:p>
        </p:txBody>
      </p:sp>
      <p:sp>
        <p:nvSpPr>
          <p:cNvPr id="1582" name="Google Shape;1582;p192"/>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200"/>
              </a:spcAft>
              <a:buNone/>
            </a:pPr>
            <a:r>
              <a:rPr lang="en" sz="2000" b="1">
                <a:solidFill>
                  <a:schemeClr val="dk1"/>
                </a:solidFill>
                <a:latin typeface="Roboto"/>
                <a:ea typeface="Roboto"/>
                <a:cs typeface="Roboto"/>
                <a:sym typeface="Roboto"/>
              </a:rPr>
              <a:t>Theory of Change</a:t>
            </a:r>
            <a:endParaRPr sz="2000" b="1">
              <a:solidFill>
                <a:schemeClr val="dk1"/>
              </a:solidFill>
              <a:latin typeface="Roboto"/>
              <a:ea typeface="Roboto"/>
              <a:cs typeface="Roboto"/>
              <a:sym typeface="Roboto"/>
            </a:endParaRPr>
          </a:p>
        </p:txBody>
      </p:sp>
      <p:cxnSp>
        <p:nvCxnSpPr>
          <p:cNvPr id="1583" name="Google Shape;1583;p192" descr="&quot;&quot;"/>
          <p:cNvCxnSpPr/>
          <p:nvPr/>
        </p:nvCxnSpPr>
        <p:spPr>
          <a:xfrm>
            <a:off x="-160100" y="588900"/>
            <a:ext cx="8989500" cy="0"/>
          </a:xfrm>
          <a:prstGeom prst="straightConnector1">
            <a:avLst/>
          </a:prstGeom>
          <a:noFill/>
          <a:ln w="9525" cap="flat" cmpd="sng">
            <a:solidFill>
              <a:srgbClr val="488BC9"/>
            </a:solidFill>
            <a:prstDash val="dot"/>
            <a:round/>
            <a:headEnd type="none" w="med" len="med"/>
            <a:tailEnd type="none" w="med" len="med"/>
          </a:ln>
        </p:spPr>
      </p:cxnSp>
      <p:sp>
        <p:nvSpPr>
          <p:cNvPr id="1584" name="Google Shape;1584;p19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585" name="Google Shape;1585;p192"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1586"/>
        <p:cNvGrpSpPr/>
        <p:nvPr/>
      </p:nvGrpSpPr>
      <p:grpSpPr>
        <a:xfrm>
          <a:off x="0" y="0"/>
          <a:ext cx="0" cy="0"/>
          <a:chOff x="0" y="0"/>
          <a:chExt cx="0" cy="0"/>
        </a:xfrm>
      </p:grpSpPr>
      <p:pic>
        <p:nvPicPr>
          <p:cNvPr id="1587" name="Google Shape;1587;p193"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588" name="Google Shape;1588;p193"/>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589" name="Google Shape;1589;p19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chemeClr val="dk1"/>
                </a:solidFill>
              </a:rPr>
              <a:t>‹#›</a:t>
            </a:fld>
            <a:endParaRPr sz="1300">
              <a:solidFill>
                <a:schemeClr val="dk1"/>
              </a:solidFill>
            </a:endParaRPr>
          </a:p>
        </p:txBody>
      </p:sp>
      <p:pic>
        <p:nvPicPr>
          <p:cNvPr id="1590" name="Google Shape;1590;p193"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1591"/>
        <p:cNvGrpSpPr/>
        <p:nvPr/>
      </p:nvGrpSpPr>
      <p:grpSpPr>
        <a:xfrm>
          <a:off x="0" y="0"/>
          <a:ext cx="0" cy="0"/>
          <a:chOff x="0" y="0"/>
          <a:chExt cx="0" cy="0"/>
        </a:xfrm>
      </p:grpSpPr>
      <p:pic>
        <p:nvPicPr>
          <p:cNvPr id="1592" name="Google Shape;1592;p194"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593" name="Google Shape;1593;p194"/>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594" name="Google Shape;1594;p19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595" name="Google Shape;1595;p194"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173"/>
        <p:cNvGrpSpPr/>
        <p:nvPr/>
      </p:nvGrpSpPr>
      <p:grpSpPr>
        <a:xfrm>
          <a:off x="0" y="0"/>
          <a:ext cx="0" cy="0"/>
          <a:chOff x="0" y="0"/>
          <a:chExt cx="0" cy="0"/>
        </a:xfrm>
      </p:grpSpPr>
      <p:pic>
        <p:nvPicPr>
          <p:cNvPr id="174" name="Google Shape;174;p20"/>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75" name="Google Shape;175;p20"/>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300" b="1">
                <a:latin typeface="Roboto"/>
                <a:ea typeface="Roboto"/>
                <a:cs typeface="Roboto"/>
                <a:sym typeface="Roboto"/>
              </a:rPr>
              <a:t>Our schools, students, and educators</a:t>
            </a:r>
            <a:endParaRPr sz="2300" b="1">
              <a:latin typeface="Roboto"/>
              <a:ea typeface="Roboto"/>
              <a:cs typeface="Roboto"/>
              <a:sym typeface="Roboto"/>
            </a:endParaRPr>
          </a:p>
        </p:txBody>
      </p:sp>
      <p:sp>
        <p:nvSpPr>
          <p:cNvPr id="176" name="Google Shape;176;p20"/>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t>Eligible for Free/Reduced </a:t>
            </a:r>
            <a:br>
              <a:rPr lang="en" sz="1100" b="1"/>
            </a:br>
            <a:r>
              <a:rPr lang="en" sz="1100" b="1"/>
              <a:t>Lunch:</a:t>
            </a:r>
            <a:endParaRPr sz="1100" b="1"/>
          </a:p>
          <a:p>
            <a:pPr marL="182880" lvl="0" indent="0" algn="l" rtl="0">
              <a:spcBef>
                <a:spcPts val="0"/>
              </a:spcBef>
              <a:spcAft>
                <a:spcPts val="0"/>
              </a:spcAft>
              <a:buNone/>
            </a:pPr>
            <a:r>
              <a:rPr lang="en" sz="1200"/>
              <a:t>403,231 (~46%)</a:t>
            </a:r>
            <a:endParaRPr sz="1200"/>
          </a:p>
          <a:p>
            <a:pPr marL="0" lvl="0" indent="0" algn="l" rtl="0">
              <a:lnSpc>
                <a:spcPct val="100000"/>
              </a:lnSpc>
              <a:spcBef>
                <a:spcPts val="800"/>
              </a:spcBef>
              <a:spcAft>
                <a:spcPts val="0"/>
              </a:spcAft>
              <a:buNone/>
            </a:pPr>
            <a:r>
              <a:rPr lang="en" sz="1100" b="1"/>
              <a:t>Students with Individualized Education Programs:</a:t>
            </a:r>
            <a:endParaRPr sz="1100" b="1"/>
          </a:p>
          <a:p>
            <a:pPr marL="182880" lvl="0" indent="0" algn="l" rtl="0">
              <a:spcBef>
                <a:spcPts val="0"/>
              </a:spcBef>
              <a:spcAft>
                <a:spcPts val="0"/>
              </a:spcAft>
              <a:buNone/>
            </a:pPr>
            <a:r>
              <a:rPr lang="en" sz="1200"/>
              <a:t>113,992 (~13%)</a:t>
            </a:r>
            <a:endParaRPr sz="1200"/>
          </a:p>
          <a:p>
            <a:pPr marL="0" lvl="0" indent="0" algn="l" rtl="0">
              <a:lnSpc>
                <a:spcPct val="100000"/>
              </a:lnSpc>
              <a:spcBef>
                <a:spcPts val="800"/>
              </a:spcBef>
              <a:spcAft>
                <a:spcPts val="0"/>
              </a:spcAft>
              <a:buNone/>
            </a:pPr>
            <a:r>
              <a:rPr lang="en" sz="1100" b="1"/>
              <a:t>Multilingual Learners*:</a:t>
            </a:r>
            <a:endParaRPr sz="1100" b="1"/>
          </a:p>
          <a:p>
            <a:pPr marL="182880" lvl="0" indent="0" algn="l" rtl="0">
              <a:spcBef>
                <a:spcPts val="0"/>
              </a:spcBef>
              <a:spcAft>
                <a:spcPts val="0"/>
              </a:spcAft>
              <a:buNone/>
            </a:pPr>
            <a:r>
              <a:rPr lang="en" sz="1200"/>
              <a:t>95,734 (~11%)</a:t>
            </a:r>
            <a:endParaRPr sz="1200"/>
          </a:p>
          <a:p>
            <a:pPr marL="0" lvl="0" indent="0" algn="l" rtl="0">
              <a:lnSpc>
                <a:spcPct val="100000"/>
              </a:lnSpc>
              <a:spcBef>
                <a:spcPts val="800"/>
              </a:spcBef>
              <a:spcAft>
                <a:spcPts val="0"/>
              </a:spcAft>
              <a:buNone/>
            </a:pPr>
            <a:r>
              <a:rPr lang="en" sz="1100" b="1"/>
              <a:t>McKinney Vento:</a:t>
            </a:r>
            <a:endParaRPr sz="1100" b="1"/>
          </a:p>
          <a:p>
            <a:pPr marL="182880" lvl="0" indent="0" algn="l" rtl="0">
              <a:spcBef>
                <a:spcPts val="0"/>
              </a:spcBef>
              <a:spcAft>
                <a:spcPts val="0"/>
              </a:spcAft>
              <a:buNone/>
            </a:pPr>
            <a:r>
              <a:rPr lang="en" sz="1200"/>
              <a:t>16,540 (~2%)</a:t>
            </a:r>
            <a:endParaRPr sz="1200"/>
          </a:p>
        </p:txBody>
      </p:sp>
      <p:sp>
        <p:nvSpPr>
          <p:cNvPr id="177" name="Google Shape;177;p20"/>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800" i="1">
                <a:solidFill>
                  <a:schemeClr val="dk2"/>
                </a:solidFill>
                <a:latin typeface="Roboto"/>
                <a:ea typeface="Roboto"/>
                <a:cs typeface="Roboto"/>
                <a:sym typeface="Roboto"/>
              </a:rPr>
              <a:t>*Includes both Non-English Proficient and Limited English Proficient students</a:t>
            </a:r>
            <a:endParaRPr sz="800" i="1">
              <a:solidFill>
                <a:schemeClr val="dk2"/>
              </a:solidFill>
              <a:latin typeface="Roboto"/>
              <a:ea typeface="Roboto"/>
              <a:cs typeface="Roboto"/>
              <a:sym typeface="Roboto"/>
            </a:endParaRPr>
          </a:p>
        </p:txBody>
      </p:sp>
      <p:grpSp>
        <p:nvGrpSpPr>
          <p:cNvPr id="178" name="Google Shape;178;p20"/>
          <p:cNvGrpSpPr/>
          <p:nvPr/>
        </p:nvGrpSpPr>
        <p:grpSpPr>
          <a:xfrm>
            <a:off x="308400" y="1062325"/>
            <a:ext cx="1006800" cy="1003500"/>
            <a:chOff x="308400" y="1076275"/>
            <a:chExt cx="1006800" cy="1003500"/>
          </a:xfrm>
        </p:grpSpPr>
        <p:sp>
          <p:nvSpPr>
            <p:cNvPr id="179" name="Google Shape;179;p20"/>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0" name="Google Shape;180;p20"/>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178</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SCHOOL</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DISTRICTS</a:t>
              </a:r>
              <a:endParaRPr sz="1200">
                <a:solidFill>
                  <a:schemeClr val="lt1"/>
                </a:solidFill>
                <a:latin typeface="Roboto"/>
                <a:ea typeface="Roboto"/>
                <a:cs typeface="Roboto"/>
                <a:sym typeface="Roboto"/>
              </a:endParaRPr>
            </a:p>
          </p:txBody>
        </p:sp>
      </p:grpSp>
      <p:grpSp>
        <p:nvGrpSpPr>
          <p:cNvPr id="181" name="Google Shape;181;p20"/>
          <p:cNvGrpSpPr/>
          <p:nvPr/>
        </p:nvGrpSpPr>
        <p:grpSpPr>
          <a:xfrm>
            <a:off x="308400" y="2150613"/>
            <a:ext cx="1006800" cy="1003500"/>
            <a:chOff x="308400" y="2218825"/>
            <a:chExt cx="1006800" cy="1003500"/>
          </a:xfrm>
        </p:grpSpPr>
        <p:sp>
          <p:nvSpPr>
            <p:cNvPr id="182" name="Google Shape;182;p20"/>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3" name="Google Shape;183;p20"/>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dk1"/>
                  </a:solidFill>
                  <a:latin typeface="Roboto"/>
                  <a:ea typeface="Roboto"/>
                  <a:cs typeface="Roboto"/>
                  <a:sym typeface="Roboto"/>
                </a:rPr>
                <a:t>1,927</a:t>
              </a:r>
              <a:endParaRPr sz="1300" b="1">
                <a:solidFill>
                  <a:schemeClr val="dk1"/>
                </a:solidFill>
                <a:latin typeface="Roboto"/>
                <a:ea typeface="Roboto"/>
                <a:cs typeface="Roboto"/>
                <a:sym typeface="Roboto"/>
              </a:endParaRPr>
            </a:p>
            <a:p>
              <a:pPr marL="0" lvl="0" indent="0" algn="ctr" rtl="0">
                <a:spcBef>
                  <a:spcPts val="0"/>
                </a:spcBef>
                <a:spcAft>
                  <a:spcPts val="0"/>
                </a:spcAft>
                <a:buNone/>
              </a:pPr>
              <a:r>
                <a:rPr lang="en" sz="1200">
                  <a:solidFill>
                    <a:schemeClr val="dk1"/>
                  </a:solidFill>
                  <a:latin typeface="Roboto"/>
                  <a:ea typeface="Roboto"/>
                  <a:cs typeface="Roboto"/>
                  <a:sym typeface="Roboto"/>
                </a:rPr>
                <a:t>SCHOOL</a:t>
              </a:r>
              <a:endParaRPr sz="1200">
                <a:solidFill>
                  <a:schemeClr val="dk1"/>
                </a:solidFill>
                <a:latin typeface="Roboto"/>
                <a:ea typeface="Roboto"/>
                <a:cs typeface="Roboto"/>
                <a:sym typeface="Roboto"/>
              </a:endParaRPr>
            </a:p>
          </p:txBody>
        </p:sp>
      </p:grpSp>
      <p:grpSp>
        <p:nvGrpSpPr>
          <p:cNvPr id="184" name="Google Shape;184;p20"/>
          <p:cNvGrpSpPr/>
          <p:nvPr/>
        </p:nvGrpSpPr>
        <p:grpSpPr>
          <a:xfrm>
            <a:off x="308400" y="3238900"/>
            <a:ext cx="1006800" cy="1003500"/>
            <a:chOff x="308400" y="1076275"/>
            <a:chExt cx="1006800" cy="1003500"/>
          </a:xfrm>
        </p:grpSpPr>
        <p:sp>
          <p:nvSpPr>
            <p:cNvPr id="185" name="Google Shape;185;p20"/>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6" name="Google Shape;186;p20"/>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881,464</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PUBLIC </a:t>
              </a:r>
              <a:br>
                <a:rPr lang="en" sz="1000">
                  <a:solidFill>
                    <a:schemeClr val="lt1"/>
                  </a:solidFill>
                  <a:latin typeface="Roboto"/>
                  <a:ea typeface="Roboto"/>
                  <a:cs typeface="Roboto"/>
                  <a:sym typeface="Roboto"/>
                </a:rPr>
              </a:br>
              <a:r>
                <a:rPr lang="en" sz="1000">
                  <a:solidFill>
                    <a:schemeClr val="lt1"/>
                  </a:solidFill>
                  <a:latin typeface="Roboto"/>
                  <a:ea typeface="Roboto"/>
                  <a:cs typeface="Roboto"/>
                  <a:sym typeface="Roboto"/>
                </a:rPr>
                <a:t>SCHOOL</a:t>
              </a:r>
              <a:endParaRPr sz="1000">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STUDENTS</a:t>
              </a:r>
              <a:endParaRPr sz="1000">
                <a:solidFill>
                  <a:schemeClr val="lt1"/>
                </a:solidFill>
                <a:latin typeface="Roboto"/>
                <a:ea typeface="Roboto"/>
                <a:cs typeface="Roboto"/>
                <a:sym typeface="Roboto"/>
              </a:endParaRPr>
            </a:p>
          </p:txBody>
        </p:sp>
      </p:grpSp>
      <p:sp>
        <p:nvSpPr>
          <p:cNvPr id="187" name="Google Shape;187;p20"/>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b="1">
                <a:solidFill>
                  <a:schemeClr val="dk1"/>
                </a:solidFill>
                <a:latin typeface="Roboto"/>
                <a:ea typeface="Roboto"/>
                <a:cs typeface="Roboto"/>
                <a:sym typeface="Roboto"/>
              </a:rPr>
              <a:t>Student Demographics</a:t>
            </a:r>
            <a:endParaRPr b="1">
              <a:solidFill>
                <a:schemeClr val="dk1"/>
              </a:solidFill>
              <a:latin typeface="Roboto"/>
              <a:ea typeface="Roboto"/>
              <a:cs typeface="Roboto"/>
              <a:sym typeface="Roboto"/>
            </a:endParaRPr>
          </a:p>
        </p:txBody>
      </p:sp>
      <p:pic>
        <p:nvPicPr>
          <p:cNvPr id="188" name="Google Shape;188;p20"/>
          <p:cNvPicPr preferRelativeResize="0"/>
          <p:nvPr/>
        </p:nvPicPr>
        <p:blipFill>
          <a:blip r:embed="rId3">
            <a:alphaModFix/>
          </a:blip>
          <a:stretch>
            <a:fillRect/>
          </a:stretch>
        </p:blipFill>
        <p:spPr>
          <a:xfrm>
            <a:off x="1761637" y="1426175"/>
            <a:ext cx="4307277" cy="2744887"/>
          </a:xfrm>
          <a:prstGeom prst="rect">
            <a:avLst/>
          </a:prstGeom>
          <a:noFill/>
          <a:ln>
            <a:noFill/>
          </a:ln>
        </p:spPr>
      </p:pic>
      <p:cxnSp>
        <p:nvCxnSpPr>
          <p:cNvPr id="189" name="Google Shape;189;p20"/>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90" name="Google Shape;190;p2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91" name="Google Shape;191;p20"/>
          <p:cNvPicPr preferRelativeResize="0"/>
          <p:nvPr/>
        </p:nvPicPr>
        <p:blipFill>
          <a:blip r:embed="rId4">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1596"/>
        <p:cNvGrpSpPr/>
        <p:nvPr/>
      </p:nvGrpSpPr>
      <p:grpSpPr>
        <a:xfrm>
          <a:off x="0" y="0"/>
          <a:ext cx="0" cy="0"/>
          <a:chOff x="0" y="0"/>
          <a:chExt cx="0" cy="0"/>
        </a:xfrm>
      </p:grpSpPr>
      <p:pic>
        <p:nvPicPr>
          <p:cNvPr id="1597" name="Google Shape;1597;p195" descr="Photo of high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598" name="Google Shape;1598;p195"/>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599" name="Google Shape;1599;p19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chemeClr val="dk1"/>
                </a:solidFill>
              </a:rPr>
              <a:t>‹#›</a:t>
            </a:fld>
            <a:endParaRPr sz="1300">
              <a:solidFill>
                <a:schemeClr val="dk1"/>
              </a:solidFill>
            </a:endParaRPr>
          </a:p>
        </p:txBody>
      </p:sp>
      <p:pic>
        <p:nvPicPr>
          <p:cNvPr id="1600" name="Google Shape;1600;p195"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1601"/>
        <p:cNvGrpSpPr/>
        <p:nvPr/>
      </p:nvGrpSpPr>
      <p:grpSpPr>
        <a:xfrm>
          <a:off x="0" y="0"/>
          <a:ext cx="0" cy="0"/>
          <a:chOff x="0" y="0"/>
          <a:chExt cx="0" cy="0"/>
        </a:xfrm>
      </p:grpSpPr>
      <p:pic>
        <p:nvPicPr>
          <p:cNvPr id="1602" name="Google Shape;1602;p196" descr="Photo of high school student and family"/>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603" name="Google Shape;1603;p196"/>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604" name="Google Shape;1604;p19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605" name="Google Shape;1605;p196"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1606"/>
        <p:cNvGrpSpPr/>
        <p:nvPr/>
      </p:nvGrpSpPr>
      <p:grpSpPr>
        <a:xfrm>
          <a:off x="0" y="0"/>
          <a:ext cx="0" cy="0"/>
          <a:chOff x="0" y="0"/>
          <a:chExt cx="0" cy="0"/>
        </a:xfrm>
      </p:grpSpPr>
      <p:pic>
        <p:nvPicPr>
          <p:cNvPr id="1607" name="Google Shape;1607;p197"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608" name="Google Shape;1608;p197"/>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609" name="Google Shape;1609;p19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610" name="Google Shape;1610;p197"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1611"/>
        <p:cNvGrpSpPr/>
        <p:nvPr/>
      </p:nvGrpSpPr>
      <p:grpSpPr>
        <a:xfrm>
          <a:off x="0" y="0"/>
          <a:ext cx="0" cy="0"/>
          <a:chOff x="0" y="0"/>
          <a:chExt cx="0" cy="0"/>
        </a:xfrm>
      </p:grpSpPr>
      <p:pic>
        <p:nvPicPr>
          <p:cNvPr id="1612" name="Google Shape;1612;p198"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613" name="Google Shape;1613;p198"/>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614" name="Google Shape;1614;p19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chemeClr val="dk1"/>
                </a:solidFill>
              </a:rPr>
              <a:t>‹#›</a:t>
            </a:fld>
            <a:endParaRPr sz="1300">
              <a:solidFill>
                <a:schemeClr val="dk1"/>
              </a:solidFill>
            </a:endParaRPr>
          </a:p>
        </p:txBody>
      </p:sp>
      <p:pic>
        <p:nvPicPr>
          <p:cNvPr id="1615" name="Google Shape;1615;p198"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1616"/>
        <p:cNvGrpSpPr/>
        <p:nvPr/>
      </p:nvGrpSpPr>
      <p:grpSpPr>
        <a:xfrm>
          <a:off x="0" y="0"/>
          <a:ext cx="0" cy="0"/>
          <a:chOff x="0" y="0"/>
          <a:chExt cx="0" cy="0"/>
        </a:xfrm>
      </p:grpSpPr>
      <p:pic>
        <p:nvPicPr>
          <p:cNvPr id="1617" name="Google Shape;1617;p199"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618" name="Google Shape;1618;p199"/>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619" name="Google Shape;1619;p19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620" name="Google Shape;1620;p199"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1621"/>
        <p:cNvGrpSpPr/>
        <p:nvPr/>
      </p:nvGrpSpPr>
      <p:grpSpPr>
        <a:xfrm>
          <a:off x="0" y="0"/>
          <a:ext cx="0" cy="0"/>
          <a:chOff x="0" y="0"/>
          <a:chExt cx="0" cy="0"/>
        </a:xfrm>
      </p:grpSpPr>
      <p:pic>
        <p:nvPicPr>
          <p:cNvPr id="1622" name="Google Shape;1622;p200"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623" name="Google Shape;1623;p200"/>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624" name="Google Shape;1624;p20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chemeClr val="dk1"/>
                </a:solidFill>
              </a:rPr>
              <a:t> </a:t>
            </a:r>
            <a:fld id="{00000000-1234-1234-1234-123412341234}" type="slidenum">
              <a:rPr lang="en" sz="1300">
                <a:solidFill>
                  <a:schemeClr val="dk1"/>
                </a:solidFill>
              </a:rPr>
              <a:t>‹#›</a:t>
            </a:fld>
            <a:endParaRPr sz="1300">
              <a:solidFill>
                <a:schemeClr val="dk1"/>
              </a:solidFill>
            </a:endParaRPr>
          </a:p>
        </p:txBody>
      </p:sp>
      <p:pic>
        <p:nvPicPr>
          <p:cNvPr id="1625" name="Google Shape;1625;p200"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1626"/>
        <p:cNvGrpSpPr/>
        <p:nvPr/>
      </p:nvGrpSpPr>
      <p:grpSpPr>
        <a:xfrm>
          <a:off x="0" y="0"/>
          <a:ext cx="0" cy="0"/>
          <a:chOff x="0" y="0"/>
          <a:chExt cx="0" cy="0"/>
        </a:xfrm>
      </p:grpSpPr>
      <p:pic>
        <p:nvPicPr>
          <p:cNvPr id="1627" name="Google Shape;1627;p201" descr="Photo of elementary student"/>
          <p:cNvPicPr preferRelativeResize="0"/>
          <p:nvPr/>
        </p:nvPicPr>
        <p:blipFill>
          <a:blip r:embed="rId2">
            <a:alphaModFix/>
          </a:blip>
          <a:stretch>
            <a:fillRect/>
          </a:stretch>
        </p:blipFill>
        <p:spPr>
          <a:xfrm>
            <a:off x="152400" y="152400"/>
            <a:ext cx="1828800" cy="1828800"/>
          </a:xfrm>
          <a:prstGeom prst="rect">
            <a:avLst/>
          </a:prstGeom>
          <a:noFill/>
          <a:ln>
            <a:noFill/>
          </a:ln>
        </p:spPr>
      </p:pic>
      <p:pic>
        <p:nvPicPr>
          <p:cNvPr id="1628" name="Google Shape;1628;p201" descr="Photo of elementary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1629" name="Google Shape;1629;p201" descr="Photo of elementary students and teacher"/>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1630" name="Google Shape;1630;p201" descr="Photo of elementary student"/>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1631" name="Google Shape;1631;p201" descr="Photo of elementary student"/>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1632" name="Google Shape;1632;p201" descr="Photo of elementary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1633" name="Google Shape;1633;p201" descr="Photo of elementary student"/>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1634" name="Google Shape;1634;p201" descr="Photo of elementary students"/>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1635"/>
        <p:cNvGrpSpPr/>
        <p:nvPr/>
      </p:nvGrpSpPr>
      <p:grpSpPr>
        <a:xfrm>
          <a:off x="0" y="0"/>
          <a:ext cx="0" cy="0"/>
          <a:chOff x="0" y="0"/>
          <a:chExt cx="0" cy="0"/>
        </a:xfrm>
      </p:grpSpPr>
      <p:pic>
        <p:nvPicPr>
          <p:cNvPr id="1636" name="Google Shape;1636;p202" descr="Photo of elementary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1637" name="Google Shape;1637;p202" descr="Photo of elementary students"/>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1638" name="Google Shape;1638;p202" descr="Photo of high school student"/>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1639" name="Google Shape;1639;p202" descr="Photo of high school students"/>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1640" name="Google Shape;1640;p202" descr="Photo of high school students"/>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1641" name="Google Shape;1641;p202" descr="Photo of high school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1642" name="Google Shape;1642;p202" descr="Photo of high school students"/>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1643" name="Google Shape;1643;p202" descr="Photo of high school student"/>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1644"/>
        <p:cNvGrpSpPr/>
        <p:nvPr/>
      </p:nvGrpSpPr>
      <p:grpSpPr>
        <a:xfrm>
          <a:off x="0" y="0"/>
          <a:ext cx="0" cy="0"/>
          <a:chOff x="0" y="0"/>
          <a:chExt cx="0" cy="0"/>
        </a:xfrm>
      </p:grpSpPr>
      <p:pic>
        <p:nvPicPr>
          <p:cNvPr id="1645" name="Google Shape;1645;p203" descr="Photo of high school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1646" name="Google Shape;1646;p203" descr="Photo of high school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1647" name="Google Shape;1647;p203" descr="Photo of high school students"/>
          <p:cNvPicPr preferRelativeResize="0"/>
          <p:nvPr/>
        </p:nvPicPr>
        <p:blipFill rotWithShape="1">
          <a:blip r:embed="rId4">
            <a:alphaModFix/>
          </a:blip>
          <a:srcRect/>
          <a:stretch/>
        </p:blipFill>
        <p:spPr>
          <a:xfrm>
            <a:off x="4731467" y="152400"/>
            <a:ext cx="1828800" cy="1828800"/>
          </a:xfrm>
          <a:prstGeom prst="rect">
            <a:avLst/>
          </a:prstGeom>
          <a:noFill/>
          <a:ln>
            <a:noFill/>
          </a:ln>
        </p:spPr>
      </p:pic>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648"/>
        <p:cNvGrpSpPr/>
        <p:nvPr/>
      </p:nvGrpSpPr>
      <p:grpSpPr>
        <a:xfrm>
          <a:off x="0" y="0"/>
          <a:ext cx="0" cy="0"/>
          <a:chOff x="0" y="0"/>
          <a:chExt cx="0" cy="0"/>
        </a:xfrm>
      </p:grpSpPr>
      <p:sp>
        <p:nvSpPr>
          <p:cNvPr id="1649" name="Google Shape;1649;p20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50" name="Google Shape;1650;p204"/>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651" name="Google Shape;1651;p204"/>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652" name="Google Shape;1652;p20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19"/>
        <p:cNvGrpSpPr/>
        <p:nvPr/>
      </p:nvGrpSpPr>
      <p:grpSpPr>
        <a:xfrm>
          <a:off x="0" y="0"/>
          <a:ext cx="0" cy="0"/>
          <a:chOff x="0" y="0"/>
          <a:chExt cx="0" cy="0"/>
        </a:xfrm>
      </p:grpSpPr>
      <p:sp>
        <p:nvSpPr>
          <p:cNvPr id="20" name="Google Shape;20;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1" name="Google Shape;21;p3"/>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2" name="Google Shape;22;p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
        <p:nvSpPr>
          <p:cNvPr id="23" name="Google Shape;23;p3"/>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pic>
        <p:nvPicPr>
          <p:cNvPr id="24" name="Google Shape;24;p3"/>
          <p:cNvPicPr preferRelativeResize="0"/>
          <p:nvPr/>
        </p:nvPicPr>
        <p:blipFill>
          <a:blip r:embed="rId3">
            <a:alphaModFix/>
          </a:blip>
          <a:stretch>
            <a:fillRect/>
          </a:stretch>
        </p:blipFill>
        <p:spPr>
          <a:xfrm>
            <a:off x="8002150" y="4594525"/>
            <a:ext cx="924425" cy="403399"/>
          </a:xfrm>
          <a:prstGeom prst="rect">
            <a:avLst/>
          </a:prstGeom>
          <a:noFill/>
          <a:ln>
            <a:noFill/>
          </a:ln>
        </p:spPr>
      </p:pic>
      <p:cxnSp>
        <p:nvCxnSpPr>
          <p:cNvPr id="25" name="Google Shape;25;p3"/>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26" name="Google Shape;26;p3"/>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7" name="Google Shape;27;p3"/>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28" name="Google Shape;28;p3"/>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192"/>
        <p:cNvGrpSpPr/>
        <p:nvPr/>
      </p:nvGrpSpPr>
      <p:grpSpPr>
        <a:xfrm>
          <a:off x="0" y="0"/>
          <a:ext cx="0" cy="0"/>
          <a:chOff x="0" y="0"/>
          <a:chExt cx="0" cy="0"/>
        </a:xfrm>
      </p:grpSpPr>
      <p:pic>
        <p:nvPicPr>
          <p:cNvPr id="193" name="Google Shape;193;p21"/>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94" name="Google Shape;194;p2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95" name="Google Shape;195;p21"/>
          <p:cNvPicPr preferRelativeResize="0"/>
          <p:nvPr/>
        </p:nvPicPr>
        <p:blipFill>
          <a:blip r:embed="rId3">
            <a:alphaModFix/>
          </a:blip>
          <a:stretch>
            <a:fillRect/>
          </a:stretch>
        </p:blipFill>
        <p:spPr>
          <a:xfrm>
            <a:off x="8002150" y="4594525"/>
            <a:ext cx="924425" cy="403399"/>
          </a:xfrm>
          <a:prstGeom prst="rect">
            <a:avLst/>
          </a:prstGeom>
          <a:noFill/>
          <a:ln>
            <a:noFill/>
          </a:ln>
        </p:spPr>
      </p:pic>
      <p:sp>
        <p:nvSpPr>
          <p:cNvPr id="196" name="Google Shape;196;p21"/>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600" b="1">
                <a:solidFill>
                  <a:srgbClr val="488BC9"/>
                </a:solidFill>
                <a:latin typeface="Roboto"/>
                <a:ea typeface="Roboto"/>
                <a:cs typeface="Roboto"/>
                <a:sym typeface="Roboto"/>
              </a:rPr>
              <a:t>Our Vision </a:t>
            </a:r>
            <a:endParaRPr sz="1200">
              <a:solidFill>
                <a:srgbClr val="488BC9"/>
              </a:solidFill>
              <a:latin typeface="Roboto"/>
              <a:ea typeface="Roboto"/>
              <a:cs typeface="Roboto"/>
              <a:sym typeface="Roboto"/>
            </a:endParaRPr>
          </a:p>
          <a:p>
            <a:pPr marL="0" lvl="0" indent="0" algn="l" rtl="0">
              <a:spcBef>
                <a:spcPts val="200"/>
              </a:spcBef>
              <a:spcAft>
                <a:spcPts val="0"/>
              </a:spcAft>
              <a:buNone/>
            </a:pPr>
            <a:r>
              <a:rPr lang="en" sz="1000">
                <a:solidFill>
                  <a:schemeClr val="dk1"/>
                </a:solidFill>
                <a:latin typeface="Roboto"/>
                <a:ea typeface="Roboto"/>
                <a:cs typeface="Roboto"/>
                <a:sym typeface="Roboto"/>
              </a:rPr>
              <a:t>To create an equitable educational environment where </a:t>
            </a:r>
            <a:r>
              <a:rPr lang="en" sz="1000" i="1">
                <a:solidFill>
                  <a:schemeClr val="dk1"/>
                </a:solidFill>
                <a:latin typeface="Roboto"/>
                <a:ea typeface="Roboto"/>
                <a:cs typeface="Roboto"/>
                <a:sym typeface="Roboto"/>
              </a:rPr>
              <a:t>all</a:t>
            </a:r>
            <a:r>
              <a:rPr lang="en" sz="1000">
                <a:solidFill>
                  <a:schemeClr val="dk1"/>
                </a:solidFill>
                <a:latin typeface="Roboto"/>
                <a:ea typeface="Roboto"/>
                <a:cs typeface="Roboto"/>
                <a:sym typeface="Roboto"/>
              </a:rPr>
              <a:t> students and staff in Colorado thrive</a:t>
            </a:r>
            <a:endParaRPr sz="2000">
              <a:latin typeface="Rockwell"/>
              <a:ea typeface="Rockwell"/>
              <a:cs typeface="Rockwell"/>
              <a:sym typeface="Rockwell"/>
            </a:endParaRPr>
          </a:p>
        </p:txBody>
      </p:sp>
      <p:cxnSp>
        <p:nvCxnSpPr>
          <p:cNvPr id="197" name="Google Shape;197;p21"/>
          <p:cNvCxnSpPr/>
          <p:nvPr/>
        </p:nvCxnSpPr>
        <p:spPr>
          <a:xfrm>
            <a:off x="-160100" y="1282346"/>
            <a:ext cx="8989500" cy="0"/>
          </a:xfrm>
          <a:prstGeom prst="straightConnector1">
            <a:avLst/>
          </a:prstGeom>
          <a:noFill/>
          <a:ln w="9525" cap="flat" cmpd="sng">
            <a:solidFill>
              <a:srgbClr val="488BC9"/>
            </a:solidFill>
            <a:prstDash val="dot"/>
            <a:round/>
            <a:headEnd type="none" w="med" len="med"/>
            <a:tailEnd type="none" w="med" len="med"/>
          </a:ln>
        </p:spPr>
      </p:cxnSp>
      <p:sp>
        <p:nvSpPr>
          <p:cNvPr id="198" name="Google Shape;198;p21"/>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lvl="0" indent="-114300" algn="l" rtl="0">
              <a:spcBef>
                <a:spcPts val="0"/>
              </a:spcBef>
              <a:spcAft>
                <a:spcPts val="0"/>
              </a:spcAft>
              <a:buNone/>
            </a:pPr>
            <a:r>
              <a:rPr lang="en" sz="1100">
                <a:solidFill>
                  <a:srgbClr val="488BC9"/>
                </a:solidFill>
                <a:latin typeface="Roboto Medium"/>
                <a:ea typeface="Roboto Medium"/>
                <a:cs typeface="Roboto Medium"/>
                <a:sym typeface="Roboto Medium"/>
              </a:rPr>
              <a:t>&gt; SERVE</a:t>
            </a:r>
            <a:endParaRPr sz="1100">
              <a:solidFill>
                <a:srgbClr val="488BC9"/>
              </a:solidFill>
            </a:endParaRPr>
          </a:p>
          <a:p>
            <a:pPr marL="137160" lvl="0" indent="0" algn="l" rtl="0">
              <a:spcBef>
                <a:spcPts val="100"/>
              </a:spcBef>
              <a:spcAft>
                <a:spcPts val="500"/>
              </a:spcAft>
              <a:buNone/>
            </a:pPr>
            <a:r>
              <a:rPr lang="en" sz="1000">
                <a:latin typeface="Roboto"/>
                <a:ea typeface="Roboto"/>
                <a:cs typeface="Roboto"/>
                <a:sym typeface="Roboto"/>
              </a:rPr>
              <a:t>Provide actionable support to local educational agencies</a:t>
            </a:r>
            <a:endParaRPr sz="1000">
              <a:latin typeface="Roboto"/>
              <a:ea typeface="Roboto"/>
              <a:cs typeface="Roboto"/>
              <a:sym typeface="Roboto"/>
            </a:endParaRPr>
          </a:p>
        </p:txBody>
      </p:sp>
      <p:sp>
        <p:nvSpPr>
          <p:cNvPr id="199" name="Google Shape;199;p21"/>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300">
                <a:solidFill>
                  <a:srgbClr val="488BC9"/>
                </a:solidFill>
                <a:latin typeface="Roboto Medium"/>
                <a:ea typeface="Roboto Medium"/>
                <a:cs typeface="Roboto Medium"/>
                <a:sym typeface="Roboto Medium"/>
              </a:rPr>
              <a:t>&gt; </a:t>
            </a:r>
            <a:r>
              <a:rPr lang="en" sz="1100">
                <a:solidFill>
                  <a:srgbClr val="488BC9"/>
                </a:solidFill>
                <a:latin typeface="Roboto Medium"/>
                <a:ea typeface="Roboto Medium"/>
                <a:cs typeface="Roboto Medium"/>
                <a:sym typeface="Roboto Medium"/>
              </a:rPr>
              <a:t>GUIDE</a:t>
            </a:r>
            <a:endParaRPr b="1">
              <a:solidFill>
                <a:srgbClr val="488BC9"/>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Implement policy and enact legislation in an effective way </a:t>
            </a:r>
            <a:endParaRPr sz="1000">
              <a:latin typeface="Roboto"/>
              <a:ea typeface="Roboto"/>
              <a:cs typeface="Roboto"/>
              <a:sym typeface="Roboto"/>
            </a:endParaRPr>
          </a:p>
        </p:txBody>
      </p:sp>
      <p:sp>
        <p:nvSpPr>
          <p:cNvPr id="200" name="Google Shape;200;p21"/>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100">
                <a:solidFill>
                  <a:srgbClr val="488BC9"/>
                </a:solidFill>
                <a:latin typeface="Roboto Medium"/>
                <a:ea typeface="Roboto Medium"/>
                <a:cs typeface="Roboto Medium"/>
                <a:sym typeface="Roboto Medium"/>
              </a:rPr>
              <a:t>&gt; ELEVATE</a:t>
            </a:r>
            <a:endParaRPr b="1">
              <a:solidFill>
                <a:srgbClr val="488BC9"/>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Share the experiences of local educational agencies and students</a:t>
            </a:r>
            <a:endParaRPr sz="1000">
              <a:latin typeface="Roboto"/>
              <a:ea typeface="Roboto"/>
              <a:cs typeface="Roboto"/>
              <a:sym typeface="Roboto"/>
            </a:endParaRPr>
          </a:p>
        </p:txBody>
      </p:sp>
      <p:sp>
        <p:nvSpPr>
          <p:cNvPr id="201" name="Google Shape;201;p21"/>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 sz="1600" b="1">
                <a:solidFill>
                  <a:srgbClr val="488BC9"/>
                </a:solidFill>
                <a:latin typeface="Roboto"/>
                <a:ea typeface="Roboto"/>
                <a:cs typeface="Roboto"/>
                <a:sym typeface="Roboto"/>
              </a:rPr>
              <a:t>Our Role</a:t>
            </a:r>
            <a:endParaRPr sz="1600" b="1">
              <a:solidFill>
                <a:srgbClr val="488BC9"/>
              </a:solidFill>
              <a:latin typeface="Roboto"/>
              <a:ea typeface="Roboto"/>
              <a:cs typeface="Roboto"/>
              <a:sym typeface="Roboto"/>
            </a:endParaRPr>
          </a:p>
          <a:p>
            <a:pPr marL="0" lvl="0" indent="0" algn="l" rtl="0">
              <a:spcBef>
                <a:spcPts val="200"/>
              </a:spcBef>
              <a:spcAft>
                <a:spcPts val="0"/>
              </a:spcAft>
              <a:buNone/>
            </a:pPr>
            <a:r>
              <a:rPr lang="en" sz="1000">
                <a:latin typeface="Roboto"/>
                <a:ea typeface="Roboto"/>
                <a:cs typeface="Roboto"/>
                <a:sym typeface="Roboto"/>
              </a:rPr>
              <a:t>To improve student outcomes and ensure students and families across Colorado have access to high-quality schools, we will: </a:t>
            </a:r>
            <a:endParaRPr sz="1000">
              <a:latin typeface="Roboto"/>
              <a:ea typeface="Roboto"/>
              <a:cs typeface="Roboto"/>
              <a:sym typeface="Roboto"/>
            </a:endParaRPr>
          </a:p>
        </p:txBody>
      </p:sp>
      <p:sp>
        <p:nvSpPr>
          <p:cNvPr id="202" name="Google Shape;202;p21"/>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488BC9"/>
                </a:solidFill>
                <a:latin typeface="Roboto"/>
                <a:ea typeface="Roboto"/>
                <a:cs typeface="Roboto"/>
                <a:sym typeface="Roboto"/>
              </a:rPr>
              <a:t>Our Core Values: </a:t>
            </a:r>
            <a:r>
              <a:rPr lang="en" sz="1600" b="1">
                <a:solidFill>
                  <a:srgbClr val="EF7521"/>
                </a:solidFill>
                <a:latin typeface="Roboto"/>
                <a:ea typeface="Roboto"/>
                <a:cs typeface="Roboto"/>
                <a:sym typeface="Roboto"/>
              </a:rPr>
              <a:t>   </a:t>
            </a:r>
            <a:r>
              <a:rPr lang="en" sz="1300">
                <a:solidFill>
                  <a:schemeClr val="dk1"/>
                </a:solidFill>
              </a:rPr>
              <a:t>INTEGRITY  |  EQUITY  |  ACCOUNTABILITY  |  TRUST  |  SERVICE</a:t>
            </a:r>
            <a:endParaRPr sz="1300">
              <a:solidFill>
                <a:schemeClr val="dk1"/>
              </a:solidFill>
            </a:endParaRPr>
          </a:p>
        </p:txBody>
      </p:sp>
      <p:cxnSp>
        <p:nvCxnSpPr>
          <p:cNvPr id="203" name="Google Shape;203;p21"/>
          <p:cNvCxnSpPr/>
          <p:nvPr/>
        </p:nvCxnSpPr>
        <p:spPr>
          <a:xfrm>
            <a:off x="3130417" y="1632525"/>
            <a:ext cx="0" cy="674700"/>
          </a:xfrm>
          <a:prstGeom prst="straightConnector1">
            <a:avLst/>
          </a:prstGeom>
          <a:noFill/>
          <a:ln w="9525" cap="flat" cmpd="sng">
            <a:solidFill>
              <a:srgbClr val="EF7521"/>
            </a:solidFill>
            <a:prstDash val="dot"/>
            <a:round/>
            <a:headEnd type="none" w="med" len="med"/>
            <a:tailEnd type="none" w="med" len="med"/>
          </a:ln>
        </p:spPr>
      </p:cxnSp>
      <p:grpSp>
        <p:nvGrpSpPr>
          <p:cNvPr id="204" name="Google Shape;204;p21"/>
          <p:cNvGrpSpPr/>
          <p:nvPr/>
        </p:nvGrpSpPr>
        <p:grpSpPr>
          <a:xfrm>
            <a:off x="311700" y="3548650"/>
            <a:ext cx="8363900" cy="646200"/>
            <a:chOff x="375100" y="3396250"/>
            <a:chExt cx="8363900" cy="646200"/>
          </a:xfrm>
        </p:grpSpPr>
        <p:sp>
          <p:nvSpPr>
            <p:cNvPr id="205" name="Google Shape;205;p21"/>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6" name="Google Shape;206;p21"/>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7" name="Google Shape;207;p21"/>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8" name="Google Shape;208;p21"/>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9" name="Google Shape;209;p21"/>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Increase Student</a:t>
              </a:r>
              <a:br>
                <a:rPr lang="en" sz="1200" b="1">
                  <a:solidFill>
                    <a:srgbClr val="FFFFFF"/>
                  </a:solidFill>
                  <a:latin typeface="Roboto"/>
                  <a:ea typeface="Roboto"/>
                  <a:cs typeface="Roboto"/>
                  <a:sym typeface="Roboto"/>
                </a:rPr>
              </a:br>
              <a:r>
                <a:rPr lang="en" sz="1200" b="1">
                  <a:solidFill>
                    <a:srgbClr val="FFFFFF"/>
                  </a:solidFill>
                  <a:latin typeface="Roboto"/>
                  <a:ea typeface="Roboto"/>
                  <a:cs typeface="Roboto"/>
                  <a:sym typeface="Roboto"/>
                </a:rPr>
                <a:t>Engagement</a:t>
              </a:r>
              <a:endParaRPr sz="1200" b="1">
                <a:solidFill>
                  <a:srgbClr val="FFFFFF"/>
                </a:solidFill>
                <a:latin typeface="Roboto"/>
                <a:ea typeface="Roboto"/>
                <a:cs typeface="Roboto"/>
                <a:sym typeface="Roboto"/>
              </a:endParaRPr>
            </a:p>
          </p:txBody>
        </p:sp>
        <p:sp>
          <p:nvSpPr>
            <p:cNvPr id="210" name="Google Shape;210;p21"/>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Accelerate Student Outcomes</a:t>
              </a:r>
              <a:endParaRPr sz="1200" b="1">
                <a:solidFill>
                  <a:srgbClr val="FFFFFF"/>
                </a:solidFill>
                <a:latin typeface="Roboto"/>
                <a:ea typeface="Roboto"/>
                <a:cs typeface="Roboto"/>
                <a:sym typeface="Roboto"/>
              </a:endParaRPr>
            </a:p>
          </p:txBody>
        </p:sp>
        <p:sp>
          <p:nvSpPr>
            <p:cNvPr id="211" name="Google Shape;211;p21"/>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Provide Operational Excellence</a:t>
              </a:r>
              <a:endParaRPr sz="1200" b="1">
                <a:solidFill>
                  <a:srgbClr val="FFFFFF"/>
                </a:solidFill>
                <a:latin typeface="Roboto"/>
                <a:ea typeface="Roboto"/>
                <a:cs typeface="Roboto"/>
                <a:sym typeface="Roboto"/>
              </a:endParaRPr>
            </a:p>
          </p:txBody>
        </p:sp>
        <p:sp>
          <p:nvSpPr>
            <p:cNvPr id="212" name="Google Shape;212;p21"/>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Strengthen the Educator Workforce</a:t>
              </a:r>
              <a:endParaRPr sz="1200" b="1">
                <a:solidFill>
                  <a:srgbClr val="FFFFFF"/>
                </a:solidFill>
                <a:latin typeface="Roboto"/>
                <a:ea typeface="Roboto"/>
                <a:cs typeface="Roboto"/>
                <a:sym typeface="Roboto"/>
              </a:endParaRPr>
            </a:p>
          </p:txBody>
        </p:sp>
      </p:grpSp>
      <p:cxnSp>
        <p:nvCxnSpPr>
          <p:cNvPr id="213" name="Google Shape;213;p21"/>
          <p:cNvCxnSpPr/>
          <p:nvPr/>
        </p:nvCxnSpPr>
        <p:spPr>
          <a:xfrm>
            <a:off x="5120450"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214" name="Google Shape;214;p21"/>
          <p:cNvCxnSpPr/>
          <p:nvPr/>
        </p:nvCxnSpPr>
        <p:spPr>
          <a:xfrm>
            <a:off x="7110483"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215" name="Google Shape;215;p21"/>
          <p:cNvCxnSpPr/>
          <p:nvPr/>
        </p:nvCxnSpPr>
        <p:spPr>
          <a:xfrm>
            <a:off x="-160100" y="2409466"/>
            <a:ext cx="9030600" cy="0"/>
          </a:xfrm>
          <a:prstGeom prst="straightConnector1">
            <a:avLst/>
          </a:prstGeom>
          <a:noFill/>
          <a:ln w="9525" cap="flat" cmpd="sng">
            <a:solidFill>
              <a:srgbClr val="488BC9"/>
            </a:solidFill>
            <a:prstDash val="dot"/>
            <a:round/>
            <a:headEnd type="none" w="med" len="med"/>
            <a:tailEnd type="none" w="med" len="med"/>
          </a:ln>
        </p:spPr>
      </p:cxnSp>
      <p:cxnSp>
        <p:nvCxnSpPr>
          <p:cNvPr id="216" name="Google Shape;216;p21"/>
          <p:cNvCxnSpPr/>
          <p:nvPr/>
        </p:nvCxnSpPr>
        <p:spPr>
          <a:xfrm>
            <a:off x="-160100" y="3016625"/>
            <a:ext cx="9030600" cy="0"/>
          </a:xfrm>
          <a:prstGeom prst="straightConnector1">
            <a:avLst/>
          </a:prstGeom>
          <a:noFill/>
          <a:ln w="9525" cap="flat" cmpd="sng">
            <a:solidFill>
              <a:srgbClr val="488BC9"/>
            </a:solidFill>
            <a:prstDash val="dot"/>
            <a:round/>
            <a:headEnd type="none" w="med" len="med"/>
            <a:tailEnd type="none" w="med" len="med"/>
          </a:ln>
        </p:spPr>
      </p:cxnSp>
      <p:sp>
        <p:nvSpPr>
          <p:cNvPr id="217" name="Google Shape;217;p21"/>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488BC9"/>
                </a:solidFill>
                <a:latin typeface="Roboto"/>
                <a:ea typeface="Roboto"/>
                <a:cs typeface="Roboto"/>
                <a:sym typeface="Roboto"/>
              </a:rPr>
              <a:t>Our Priorities:</a:t>
            </a:r>
            <a:endParaRPr sz="1300">
              <a:solidFill>
                <a:srgbClr val="488BC9"/>
              </a:solidFill>
            </a:endParaRPr>
          </a:p>
        </p:txBody>
      </p:sp>
      <p:sp>
        <p:nvSpPr>
          <p:cNvPr id="218" name="Google Shape;218;p21"/>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200"/>
              </a:spcAft>
              <a:buNone/>
            </a:pPr>
            <a:r>
              <a:rPr lang="en" sz="2000" b="1">
                <a:solidFill>
                  <a:schemeClr val="dk1"/>
                </a:solidFill>
                <a:latin typeface="Roboto"/>
                <a:ea typeface="Roboto"/>
                <a:cs typeface="Roboto"/>
                <a:sym typeface="Roboto"/>
              </a:rPr>
              <a:t>Theory of Change</a:t>
            </a:r>
            <a:endParaRPr sz="2000" b="1">
              <a:solidFill>
                <a:schemeClr val="dk1"/>
              </a:solidFill>
              <a:latin typeface="Roboto"/>
              <a:ea typeface="Roboto"/>
              <a:cs typeface="Roboto"/>
              <a:sym typeface="Roboto"/>
            </a:endParaRPr>
          </a:p>
        </p:txBody>
      </p:sp>
      <p:cxnSp>
        <p:nvCxnSpPr>
          <p:cNvPr id="219" name="Google Shape;219;p21"/>
          <p:cNvCxnSpPr/>
          <p:nvPr/>
        </p:nvCxnSpPr>
        <p:spPr>
          <a:xfrm>
            <a:off x="-160100" y="588900"/>
            <a:ext cx="8989500" cy="0"/>
          </a:xfrm>
          <a:prstGeom prst="straightConnector1">
            <a:avLst/>
          </a:prstGeom>
          <a:noFill/>
          <a:ln w="9525" cap="flat" cmpd="sng">
            <a:solidFill>
              <a:srgbClr val="488BC9"/>
            </a:solidFill>
            <a:prstDash val="dot"/>
            <a:round/>
            <a:headEnd type="none" w="med" len="med"/>
            <a:tailEnd type="none" w="med" len="med"/>
          </a:ln>
        </p:spPr>
      </p:cxn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53"/>
        <p:cNvGrpSpPr/>
        <p:nvPr/>
      </p:nvGrpSpPr>
      <p:grpSpPr>
        <a:xfrm>
          <a:off x="0" y="0"/>
          <a:ext cx="0" cy="0"/>
          <a:chOff x="0" y="0"/>
          <a:chExt cx="0" cy="0"/>
        </a:xfrm>
      </p:grpSpPr>
      <p:sp>
        <p:nvSpPr>
          <p:cNvPr id="1654" name="Google Shape;1654;p20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55" name="Google Shape;1655;p20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656"/>
        <p:cNvGrpSpPr/>
        <p:nvPr/>
      </p:nvGrpSpPr>
      <p:grpSpPr>
        <a:xfrm>
          <a:off x="0" y="0"/>
          <a:ext cx="0" cy="0"/>
          <a:chOff x="0" y="0"/>
          <a:chExt cx="0" cy="0"/>
        </a:xfrm>
      </p:grpSpPr>
      <p:sp>
        <p:nvSpPr>
          <p:cNvPr id="1657" name="Google Shape;1657;p206"/>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658" name="Google Shape;1658;p206"/>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659" name="Google Shape;1659;p20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660"/>
        <p:cNvGrpSpPr/>
        <p:nvPr/>
      </p:nvGrpSpPr>
      <p:grpSpPr>
        <a:xfrm>
          <a:off x="0" y="0"/>
          <a:ext cx="0" cy="0"/>
          <a:chOff x="0" y="0"/>
          <a:chExt cx="0" cy="0"/>
        </a:xfrm>
      </p:grpSpPr>
      <p:sp>
        <p:nvSpPr>
          <p:cNvPr id="1661" name="Google Shape;1661;p207"/>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662" name="Google Shape;1662;p20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663"/>
        <p:cNvGrpSpPr/>
        <p:nvPr/>
      </p:nvGrpSpPr>
      <p:grpSpPr>
        <a:xfrm>
          <a:off x="0" y="0"/>
          <a:ext cx="0" cy="0"/>
          <a:chOff x="0" y="0"/>
          <a:chExt cx="0" cy="0"/>
        </a:xfrm>
      </p:grpSpPr>
      <p:sp>
        <p:nvSpPr>
          <p:cNvPr id="1664" name="Google Shape;1664;p208"/>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208"/>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666" name="Google Shape;1666;p20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667" name="Google Shape;1667;p208"/>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668" name="Google Shape;1668;p20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669"/>
        <p:cNvGrpSpPr/>
        <p:nvPr/>
      </p:nvGrpSpPr>
      <p:grpSpPr>
        <a:xfrm>
          <a:off x="0" y="0"/>
          <a:ext cx="0" cy="0"/>
          <a:chOff x="0" y="0"/>
          <a:chExt cx="0" cy="0"/>
        </a:xfrm>
      </p:grpSpPr>
      <p:sp>
        <p:nvSpPr>
          <p:cNvPr id="1670" name="Google Shape;1670;p209"/>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1671" name="Google Shape;1671;p20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672"/>
        <p:cNvGrpSpPr/>
        <p:nvPr/>
      </p:nvGrpSpPr>
      <p:grpSpPr>
        <a:xfrm>
          <a:off x="0" y="0"/>
          <a:ext cx="0" cy="0"/>
          <a:chOff x="0" y="0"/>
          <a:chExt cx="0" cy="0"/>
        </a:xfrm>
      </p:grpSpPr>
      <p:sp>
        <p:nvSpPr>
          <p:cNvPr id="1673" name="Google Shape;1673;p210"/>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674" name="Google Shape;1674;p210"/>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1675" name="Google Shape;1675;p2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76"/>
        <p:cNvGrpSpPr/>
        <p:nvPr/>
      </p:nvGrpSpPr>
      <p:grpSpPr>
        <a:xfrm>
          <a:off x="0" y="0"/>
          <a:ext cx="0" cy="0"/>
          <a:chOff x="0" y="0"/>
          <a:chExt cx="0" cy="0"/>
        </a:xfrm>
      </p:grpSpPr>
      <p:sp>
        <p:nvSpPr>
          <p:cNvPr id="1677" name="Google Shape;1677;p2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Title slide-blue">
  <p:cSld name="TITLE_1">
    <p:spTree>
      <p:nvGrpSpPr>
        <p:cNvPr id="1" name="Shape 1678"/>
        <p:cNvGrpSpPr/>
        <p:nvPr/>
      </p:nvGrpSpPr>
      <p:grpSpPr>
        <a:xfrm>
          <a:off x="0" y="0"/>
          <a:ext cx="0" cy="0"/>
          <a:chOff x="0" y="0"/>
          <a:chExt cx="0" cy="0"/>
        </a:xfrm>
      </p:grpSpPr>
      <p:sp>
        <p:nvSpPr>
          <p:cNvPr id="1679" name="Google Shape;1679;p2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1680" name="Google Shape;1680;p212"/>
          <p:cNvPicPr preferRelativeResize="0"/>
          <p:nvPr/>
        </p:nvPicPr>
        <p:blipFill rotWithShape="1">
          <a:blip r:embed="rId2">
            <a:alphaModFix/>
          </a:blip>
          <a:srcRect/>
          <a:stretch/>
        </p:blipFill>
        <p:spPr>
          <a:xfrm>
            <a:off x="-12" y="-11537"/>
            <a:ext cx="9144024" cy="5166574"/>
          </a:xfrm>
          <a:prstGeom prst="rect">
            <a:avLst/>
          </a:prstGeom>
          <a:noFill/>
          <a:ln>
            <a:noFill/>
          </a:ln>
        </p:spPr>
      </p:pic>
      <p:cxnSp>
        <p:nvCxnSpPr>
          <p:cNvPr id="1681" name="Google Shape;1681;p212"/>
          <p:cNvCxnSpPr/>
          <p:nvPr/>
        </p:nvCxnSpPr>
        <p:spPr>
          <a:xfrm>
            <a:off x="301350" y="2758925"/>
            <a:ext cx="8541300" cy="0"/>
          </a:xfrm>
          <a:prstGeom prst="straightConnector1">
            <a:avLst/>
          </a:prstGeom>
          <a:noFill/>
          <a:ln w="9525" cap="flat" cmpd="sng">
            <a:solidFill>
              <a:schemeClr val="lt1"/>
            </a:solidFill>
            <a:prstDash val="solid"/>
            <a:round/>
            <a:headEnd type="none" w="sm" len="sm"/>
            <a:tailEnd type="none" w="sm" len="sm"/>
          </a:ln>
        </p:spPr>
      </p:cxnSp>
      <p:sp>
        <p:nvSpPr>
          <p:cNvPr id="1682" name="Google Shape;1682;p212"/>
          <p:cNvSpPr txBox="1">
            <a:spLocks noGrp="1"/>
          </p:cNvSpPr>
          <p:nvPr>
            <p:ph type="subTitle" idx="1"/>
          </p:nvPr>
        </p:nvSpPr>
        <p:spPr>
          <a:xfrm>
            <a:off x="311700" y="2834125"/>
            <a:ext cx="8520600" cy="792600"/>
          </a:xfrm>
          <a:prstGeom prst="rect">
            <a:avLst/>
          </a:prstGeom>
          <a:noFill/>
          <a:ln>
            <a:noFill/>
          </a:ln>
        </p:spPr>
        <p:txBody>
          <a:bodyPr spcFirstLastPara="1" wrap="square" lIns="0" tIns="0" rIns="0" bIns="0" anchor="t" anchorCtr="0">
            <a:normAutofit/>
          </a:bodyPr>
          <a:lstStyle>
            <a:lvl1pPr lvl="0" algn="ctr">
              <a:lnSpc>
                <a:spcPct val="100000"/>
              </a:lnSpc>
              <a:spcBef>
                <a:spcPts val="0"/>
              </a:spcBef>
              <a:spcAft>
                <a:spcPts val="0"/>
              </a:spcAft>
              <a:buClr>
                <a:schemeClr val="lt1"/>
              </a:buClr>
              <a:buSzPts val="2300"/>
              <a:buNone/>
              <a:defRPr sz="2300">
                <a:solidFill>
                  <a:schemeClr val="l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683" name="Google Shape;1683;p21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4000"/>
              <a:buFont typeface="Rockwell"/>
              <a:buChar char="●"/>
              <a:defRPr sz="4000">
                <a:solidFill>
                  <a:schemeClr val="lt1"/>
                </a:solidFill>
                <a:latin typeface="Rockwell"/>
                <a:ea typeface="Rockwell"/>
                <a:cs typeface="Rockwell"/>
                <a:sym typeface="Rockwell"/>
              </a:defRPr>
            </a:lvl1pPr>
            <a:lvl2pPr lvl="1" algn="ctr">
              <a:lnSpc>
                <a:spcPct val="100000"/>
              </a:lnSpc>
              <a:spcBef>
                <a:spcPts val="0"/>
              </a:spcBef>
              <a:spcAft>
                <a:spcPts val="0"/>
              </a:spcAft>
              <a:buSzPts val="5200"/>
              <a:buChar char="○"/>
              <a:defRPr sz="5200"/>
            </a:lvl2pPr>
            <a:lvl3pPr lvl="2" algn="ctr">
              <a:lnSpc>
                <a:spcPct val="100000"/>
              </a:lnSpc>
              <a:spcBef>
                <a:spcPts val="0"/>
              </a:spcBef>
              <a:spcAft>
                <a:spcPts val="0"/>
              </a:spcAft>
              <a:buSzPts val="5200"/>
              <a:buChar char="■"/>
              <a:defRPr sz="5200"/>
            </a:lvl3pPr>
            <a:lvl4pPr lvl="3" algn="ctr">
              <a:lnSpc>
                <a:spcPct val="100000"/>
              </a:lnSpc>
              <a:spcBef>
                <a:spcPts val="0"/>
              </a:spcBef>
              <a:spcAft>
                <a:spcPts val="0"/>
              </a:spcAft>
              <a:buSzPts val="5200"/>
              <a:buChar char="●"/>
              <a:defRPr sz="5200"/>
            </a:lvl4pPr>
            <a:lvl5pPr lvl="4" algn="ctr">
              <a:lnSpc>
                <a:spcPct val="100000"/>
              </a:lnSpc>
              <a:spcBef>
                <a:spcPts val="0"/>
              </a:spcBef>
              <a:spcAft>
                <a:spcPts val="0"/>
              </a:spcAft>
              <a:buSzPts val="5200"/>
              <a:buChar char="○"/>
              <a:defRPr sz="5200"/>
            </a:lvl5pPr>
            <a:lvl6pPr lvl="5" algn="ctr">
              <a:lnSpc>
                <a:spcPct val="100000"/>
              </a:lnSpc>
              <a:spcBef>
                <a:spcPts val="0"/>
              </a:spcBef>
              <a:spcAft>
                <a:spcPts val="0"/>
              </a:spcAft>
              <a:buSzPts val="5200"/>
              <a:buChar char="■"/>
              <a:defRPr sz="5200"/>
            </a:lvl6pPr>
            <a:lvl7pPr lvl="6" algn="ctr">
              <a:lnSpc>
                <a:spcPct val="100000"/>
              </a:lnSpc>
              <a:spcBef>
                <a:spcPts val="0"/>
              </a:spcBef>
              <a:spcAft>
                <a:spcPts val="0"/>
              </a:spcAft>
              <a:buSzPts val="5200"/>
              <a:buChar char="●"/>
              <a:defRPr sz="5200"/>
            </a:lvl7pPr>
            <a:lvl8pPr lvl="7" algn="ctr">
              <a:lnSpc>
                <a:spcPct val="100000"/>
              </a:lnSpc>
              <a:spcBef>
                <a:spcPts val="0"/>
              </a:spcBef>
              <a:spcAft>
                <a:spcPts val="0"/>
              </a:spcAft>
              <a:buSzPts val="5200"/>
              <a:buChar char="○"/>
              <a:defRPr sz="5200"/>
            </a:lvl8pPr>
            <a:lvl9pPr lvl="8" algn="ctr">
              <a:lnSpc>
                <a:spcPct val="100000"/>
              </a:lnSpc>
              <a:spcBef>
                <a:spcPts val="0"/>
              </a:spcBef>
              <a:spcAft>
                <a:spcPts val="0"/>
              </a:spcAft>
              <a:buSzPts val="5200"/>
              <a:buChar char="■"/>
              <a:defRPr sz="5200"/>
            </a:lvl9pPr>
          </a:lstStyle>
          <a:p>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Content slide-image space - blue">
  <p:cSld name="TITLE_ONLY_1">
    <p:spTree>
      <p:nvGrpSpPr>
        <p:cNvPr id="1" name="Shape 1684"/>
        <p:cNvGrpSpPr/>
        <p:nvPr/>
      </p:nvGrpSpPr>
      <p:grpSpPr>
        <a:xfrm>
          <a:off x="0" y="0"/>
          <a:ext cx="0" cy="0"/>
          <a:chOff x="0" y="0"/>
          <a:chExt cx="0" cy="0"/>
        </a:xfrm>
      </p:grpSpPr>
      <p:sp>
        <p:nvSpPr>
          <p:cNvPr id="1685" name="Google Shape;1685;p213"/>
          <p:cNvSpPr/>
          <p:nvPr/>
        </p:nvSpPr>
        <p:spPr>
          <a:xfrm>
            <a:off x="5486400" y="917250"/>
            <a:ext cx="3657600" cy="4226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86" name="Google Shape;1686;p213"/>
          <p:cNvPicPr preferRelativeResize="0"/>
          <p:nvPr/>
        </p:nvPicPr>
        <p:blipFill rotWithShape="1">
          <a:blip r:embed="rId2">
            <a:alphaModFix/>
          </a:blip>
          <a:srcRect/>
          <a:stretch/>
        </p:blipFill>
        <p:spPr>
          <a:xfrm>
            <a:off x="-6900" y="0"/>
            <a:ext cx="9172498" cy="917250"/>
          </a:xfrm>
          <a:prstGeom prst="rect">
            <a:avLst/>
          </a:prstGeom>
          <a:noFill/>
          <a:ln>
            <a:noFill/>
          </a:ln>
        </p:spPr>
      </p:pic>
      <p:sp>
        <p:nvSpPr>
          <p:cNvPr id="1687" name="Google Shape;1687;p213"/>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pic>
        <p:nvPicPr>
          <p:cNvPr id="1688" name="Google Shape;1688;p213"/>
          <p:cNvPicPr preferRelativeResize="0"/>
          <p:nvPr/>
        </p:nvPicPr>
        <p:blipFill rotWithShape="1">
          <a:blip r:embed="rId3">
            <a:alphaModFix/>
          </a:blip>
          <a:srcRect/>
          <a:stretch/>
        </p:blipFill>
        <p:spPr>
          <a:xfrm>
            <a:off x="4524250" y="4676400"/>
            <a:ext cx="867951" cy="369000"/>
          </a:xfrm>
          <a:prstGeom prst="rect">
            <a:avLst/>
          </a:prstGeom>
          <a:noFill/>
          <a:ln>
            <a:noFill/>
          </a:ln>
        </p:spPr>
      </p:pic>
      <p:cxnSp>
        <p:nvCxnSpPr>
          <p:cNvPr id="1689" name="Google Shape;1689;p213"/>
          <p:cNvCxnSpPr/>
          <p:nvPr/>
        </p:nvCxnSpPr>
        <p:spPr>
          <a:xfrm>
            <a:off x="0" y="4561600"/>
            <a:ext cx="5392200" cy="0"/>
          </a:xfrm>
          <a:prstGeom prst="straightConnector1">
            <a:avLst/>
          </a:prstGeom>
          <a:noFill/>
          <a:ln w="9525" cap="flat" cmpd="sng">
            <a:solidFill>
              <a:schemeClr val="accent1"/>
            </a:solidFill>
            <a:prstDash val="solid"/>
            <a:round/>
            <a:headEnd type="none" w="sm" len="sm"/>
            <a:tailEnd type="none" w="sm" len="sm"/>
          </a:ln>
        </p:spPr>
      </p:cxnSp>
      <p:sp>
        <p:nvSpPr>
          <p:cNvPr id="1690" name="Google Shape;1690;p213"/>
          <p:cNvSpPr txBox="1">
            <a:spLocks noGrp="1"/>
          </p:cNvSpPr>
          <p:nvPr>
            <p:ph type="body" idx="1"/>
          </p:nvPr>
        </p:nvSpPr>
        <p:spPr>
          <a:xfrm>
            <a:off x="457200" y="1143000"/>
            <a:ext cx="3776400" cy="31917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Clr>
                <a:schemeClr val="dk1"/>
              </a:buClr>
              <a:buSzPts val="1800"/>
              <a:buChar char="●"/>
              <a:defRPr>
                <a:solidFill>
                  <a:schemeClr val="dk1"/>
                </a:solidFill>
              </a:defRPr>
            </a:lvl1pPr>
            <a:lvl2pPr marL="914400" lvl="1" indent="-330200" algn="l">
              <a:lnSpc>
                <a:spcPct val="115000"/>
              </a:lnSpc>
              <a:spcBef>
                <a:spcPts val="0"/>
              </a:spcBef>
              <a:spcAft>
                <a:spcPts val="0"/>
              </a:spcAft>
              <a:buClr>
                <a:schemeClr val="dk1"/>
              </a:buClr>
              <a:buSzPts val="1600"/>
              <a:buChar char="○"/>
              <a:defRPr sz="1600">
                <a:solidFill>
                  <a:schemeClr val="dk1"/>
                </a:solidFill>
              </a:defRPr>
            </a:lvl2pPr>
            <a:lvl3pPr marL="1371600" lvl="2" indent="-330200" algn="l">
              <a:lnSpc>
                <a:spcPct val="115000"/>
              </a:lnSpc>
              <a:spcBef>
                <a:spcPts val="0"/>
              </a:spcBef>
              <a:spcAft>
                <a:spcPts val="0"/>
              </a:spcAft>
              <a:buClr>
                <a:schemeClr val="dk1"/>
              </a:buClr>
              <a:buSzPts val="1600"/>
              <a:buChar char="■"/>
              <a:defRPr sz="1600">
                <a:solidFill>
                  <a:schemeClr val="dk1"/>
                </a:solidFill>
              </a:defRPr>
            </a:lvl3pPr>
            <a:lvl4pPr marL="1828800" lvl="3" indent="-330200" algn="l">
              <a:lnSpc>
                <a:spcPct val="115000"/>
              </a:lnSpc>
              <a:spcBef>
                <a:spcPts val="0"/>
              </a:spcBef>
              <a:spcAft>
                <a:spcPts val="0"/>
              </a:spcAft>
              <a:buClr>
                <a:schemeClr val="dk1"/>
              </a:buClr>
              <a:buSzPts val="1600"/>
              <a:buChar char="●"/>
              <a:defRPr sz="1600">
                <a:solidFill>
                  <a:schemeClr val="dk1"/>
                </a:solidFill>
              </a:defRPr>
            </a:lvl4pPr>
            <a:lvl5pPr marL="2286000" lvl="4" indent="-330200" algn="l">
              <a:lnSpc>
                <a:spcPct val="115000"/>
              </a:lnSpc>
              <a:spcBef>
                <a:spcPts val="0"/>
              </a:spcBef>
              <a:spcAft>
                <a:spcPts val="0"/>
              </a:spcAft>
              <a:buClr>
                <a:schemeClr val="dk1"/>
              </a:buClr>
              <a:buSzPts val="1600"/>
              <a:buChar char="○"/>
              <a:defRPr sz="1600">
                <a:solidFill>
                  <a:schemeClr val="dk1"/>
                </a:solidFill>
              </a:defRPr>
            </a:lvl5pPr>
            <a:lvl6pPr marL="2743200" lvl="5" indent="-330200" algn="l">
              <a:lnSpc>
                <a:spcPct val="115000"/>
              </a:lnSpc>
              <a:spcBef>
                <a:spcPts val="0"/>
              </a:spcBef>
              <a:spcAft>
                <a:spcPts val="0"/>
              </a:spcAft>
              <a:buClr>
                <a:schemeClr val="dk1"/>
              </a:buClr>
              <a:buSzPts val="1600"/>
              <a:buChar char="■"/>
              <a:defRPr sz="1600">
                <a:solidFill>
                  <a:schemeClr val="dk1"/>
                </a:solidFill>
              </a:defRPr>
            </a:lvl6pPr>
            <a:lvl7pPr marL="3200400" lvl="6" indent="-330200" algn="l">
              <a:lnSpc>
                <a:spcPct val="115000"/>
              </a:lnSpc>
              <a:spcBef>
                <a:spcPts val="0"/>
              </a:spcBef>
              <a:spcAft>
                <a:spcPts val="0"/>
              </a:spcAft>
              <a:buClr>
                <a:schemeClr val="dk1"/>
              </a:buClr>
              <a:buSzPts val="1600"/>
              <a:buChar char="●"/>
              <a:defRPr sz="1600">
                <a:solidFill>
                  <a:schemeClr val="dk1"/>
                </a:solidFill>
              </a:defRPr>
            </a:lvl7pPr>
            <a:lvl8pPr marL="3657600" lvl="7" indent="-330200" algn="l">
              <a:lnSpc>
                <a:spcPct val="115000"/>
              </a:lnSpc>
              <a:spcBef>
                <a:spcPts val="0"/>
              </a:spcBef>
              <a:spcAft>
                <a:spcPts val="0"/>
              </a:spcAft>
              <a:buClr>
                <a:schemeClr val="dk1"/>
              </a:buClr>
              <a:buSzPts val="1600"/>
              <a:buChar char="○"/>
              <a:defRPr sz="1600">
                <a:solidFill>
                  <a:schemeClr val="dk1"/>
                </a:solidFill>
              </a:defRPr>
            </a:lvl8pPr>
            <a:lvl9pPr marL="4114800" lvl="8" indent="-330200" algn="l">
              <a:lnSpc>
                <a:spcPct val="115000"/>
              </a:lnSpc>
              <a:spcBef>
                <a:spcPts val="0"/>
              </a:spcBef>
              <a:spcAft>
                <a:spcPts val="0"/>
              </a:spcAft>
              <a:buClr>
                <a:schemeClr val="dk1"/>
              </a:buClr>
              <a:buSzPts val="1600"/>
              <a:buChar char="■"/>
              <a:defRPr sz="1600">
                <a:solidFill>
                  <a:schemeClr val="dk1"/>
                </a:solidFill>
              </a:defRPr>
            </a:lvl9pPr>
          </a:lstStyle>
          <a:p>
            <a:endParaRPr/>
          </a:p>
        </p:txBody>
      </p:sp>
      <p:sp>
        <p:nvSpPr>
          <p:cNvPr id="1691" name="Google Shape;1691;p213"/>
          <p:cNvSpPr txBox="1">
            <a:spLocks noGrp="1"/>
          </p:cNvSpPr>
          <p:nvPr>
            <p:ph type="sldNum" idx="12"/>
          </p:nvPr>
        </p:nvSpPr>
        <p:spPr>
          <a:xfrm>
            <a:off x="88683" y="4676392"/>
            <a:ext cx="548700" cy="393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
        <p:nvSpPr>
          <p:cNvPr id="1692" name="Google Shape;1692;p213"/>
          <p:cNvSpPr>
            <a:spLocks noGrp="1"/>
          </p:cNvSpPr>
          <p:nvPr>
            <p:ph type="pic" idx="2"/>
          </p:nvPr>
        </p:nvSpPr>
        <p:spPr>
          <a:xfrm>
            <a:off x="5556750" y="989400"/>
            <a:ext cx="3516900" cy="4082100"/>
          </a:xfrm>
          <a:prstGeom prst="rect">
            <a:avLst/>
          </a:prstGeom>
          <a:noFill/>
          <a:ln>
            <a:noFill/>
          </a:ln>
        </p:spPr>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Content slide-blank">
  <p:cSld name="TITLE_AND_TWO_COLUMNS_1">
    <p:spTree>
      <p:nvGrpSpPr>
        <p:cNvPr id="1" name="Shape 1693"/>
        <p:cNvGrpSpPr/>
        <p:nvPr/>
      </p:nvGrpSpPr>
      <p:grpSpPr>
        <a:xfrm>
          <a:off x="0" y="0"/>
          <a:ext cx="0" cy="0"/>
          <a:chOff x="0" y="0"/>
          <a:chExt cx="0" cy="0"/>
        </a:xfrm>
      </p:grpSpPr>
      <p:pic>
        <p:nvPicPr>
          <p:cNvPr id="1694" name="Google Shape;1694;p214"/>
          <p:cNvPicPr preferRelativeResize="0"/>
          <p:nvPr/>
        </p:nvPicPr>
        <p:blipFill rotWithShape="1">
          <a:blip r:embed="rId2">
            <a:alphaModFix/>
          </a:blip>
          <a:srcRect/>
          <a:stretch/>
        </p:blipFill>
        <p:spPr>
          <a:xfrm>
            <a:off x="8146725" y="4676400"/>
            <a:ext cx="867951" cy="369000"/>
          </a:xfrm>
          <a:prstGeom prst="rect">
            <a:avLst/>
          </a:prstGeom>
          <a:noFill/>
          <a:ln>
            <a:noFill/>
          </a:ln>
        </p:spPr>
      </p:pic>
      <p:cxnSp>
        <p:nvCxnSpPr>
          <p:cNvPr id="1695" name="Google Shape;1695;p214"/>
          <p:cNvCxnSpPr/>
          <p:nvPr/>
        </p:nvCxnSpPr>
        <p:spPr>
          <a:xfrm>
            <a:off x="0" y="4561600"/>
            <a:ext cx="9152700" cy="0"/>
          </a:xfrm>
          <a:prstGeom prst="straightConnector1">
            <a:avLst/>
          </a:prstGeom>
          <a:noFill/>
          <a:ln w="9525" cap="flat" cmpd="sng">
            <a:solidFill>
              <a:schemeClr val="accent1"/>
            </a:solidFill>
            <a:prstDash val="solid"/>
            <a:round/>
            <a:headEnd type="none" w="sm" len="sm"/>
            <a:tailEnd type="none" w="sm" len="sm"/>
          </a:ln>
        </p:spPr>
      </p:cxnSp>
      <p:sp>
        <p:nvSpPr>
          <p:cNvPr id="1696" name="Google Shape;1696;p214"/>
          <p:cNvSpPr txBox="1">
            <a:spLocks noGrp="1"/>
          </p:cNvSpPr>
          <p:nvPr>
            <p:ph type="sldNum" idx="12"/>
          </p:nvPr>
        </p:nvSpPr>
        <p:spPr>
          <a:xfrm>
            <a:off x="88683" y="4676392"/>
            <a:ext cx="548700" cy="393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220"/>
        <p:cNvGrpSpPr/>
        <p:nvPr/>
      </p:nvGrpSpPr>
      <p:grpSpPr>
        <a:xfrm>
          <a:off x="0" y="0"/>
          <a:ext cx="0" cy="0"/>
          <a:chOff x="0" y="0"/>
          <a:chExt cx="0" cy="0"/>
        </a:xfrm>
      </p:grpSpPr>
      <p:pic>
        <p:nvPicPr>
          <p:cNvPr id="221" name="Google Shape;221;p2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2" name="Google Shape;222;p22"/>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23" name="Google Shape;223;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24" name="Google Shape;224;p2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25" name="Google Shape;225;p22"/>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Divider slide-blue">
  <p:cSld name="TITLE_2">
    <p:spTree>
      <p:nvGrpSpPr>
        <p:cNvPr id="1" name="Shape 1697"/>
        <p:cNvGrpSpPr/>
        <p:nvPr/>
      </p:nvGrpSpPr>
      <p:grpSpPr>
        <a:xfrm>
          <a:off x="0" y="0"/>
          <a:ext cx="0" cy="0"/>
          <a:chOff x="0" y="0"/>
          <a:chExt cx="0" cy="0"/>
        </a:xfrm>
      </p:grpSpPr>
      <p:sp>
        <p:nvSpPr>
          <p:cNvPr id="1698" name="Google Shape;1698;p2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1699" name="Google Shape;1699;p215"/>
          <p:cNvPicPr preferRelativeResize="0"/>
          <p:nvPr/>
        </p:nvPicPr>
        <p:blipFill rotWithShape="1">
          <a:blip r:embed="rId2">
            <a:alphaModFix/>
          </a:blip>
          <a:srcRect/>
          <a:stretch/>
        </p:blipFill>
        <p:spPr>
          <a:xfrm>
            <a:off x="-12" y="-11537"/>
            <a:ext cx="9144024" cy="5166574"/>
          </a:xfrm>
          <a:prstGeom prst="rect">
            <a:avLst/>
          </a:prstGeom>
          <a:noFill/>
          <a:ln>
            <a:noFill/>
          </a:ln>
        </p:spPr>
      </p:pic>
      <p:sp>
        <p:nvSpPr>
          <p:cNvPr id="1700" name="Google Shape;1700;p215"/>
          <p:cNvSpPr txBox="1">
            <a:spLocks noGrp="1"/>
          </p:cNvSpPr>
          <p:nvPr>
            <p:ph type="ctrTitle"/>
          </p:nvPr>
        </p:nvSpPr>
        <p:spPr>
          <a:xfrm>
            <a:off x="311700" y="1840075"/>
            <a:ext cx="8520600" cy="1531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1pPr>
            <a:lvl2pPr lvl="1" algn="ctr">
              <a:lnSpc>
                <a:spcPct val="100000"/>
              </a:lnSpc>
              <a:spcBef>
                <a:spcPts val="0"/>
              </a:spcBef>
              <a:spcAft>
                <a:spcPts val="0"/>
              </a:spcAft>
              <a:buSzPts val="1400"/>
              <a:buNone/>
              <a:defRPr sz="4000">
                <a:solidFill>
                  <a:schemeClr val="dk1"/>
                </a:solidFill>
                <a:latin typeface="Rockwell"/>
                <a:ea typeface="Rockwell"/>
                <a:cs typeface="Rockwell"/>
                <a:sym typeface="Rockwell"/>
              </a:defRPr>
            </a:lvl2pPr>
            <a:lvl3pPr lvl="2" algn="ctr">
              <a:lnSpc>
                <a:spcPct val="100000"/>
              </a:lnSpc>
              <a:spcBef>
                <a:spcPts val="0"/>
              </a:spcBef>
              <a:spcAft>
                <a:spcPts val="0"/>
              </a:spcAft>
              <a:buSzPts val="1400"/>
              <a:buNone/>
              <a:defRPr sz="4000">
                <a:solidFill>
                  <a:schemeClr val="dk1"/>
                </a:solidFill>
                <a:latin typeface="Rockwell"/>
                <a:ea typeface="Rockwell"/>
                <a:cs typeface="Rockwell"/>
                <a:sym typeface="Rockwell"/>
              </a:defRPr>
            </a:lvl3pPr>
            <a:lvl4pPr lvl="3" algn="ctr">
              <a:lnSpc>
                <a:spcPct val="100000"/>
              </a:lnSpc>
              <a:spcBef>
                <a:spcPts val="0"/>
              </a:spcBef>
              <a:spcAft>
                <a:spcPts val="0"/>
              </a:spcAft>
              <a:buSzPts val="1400"/>
              <a:buNone/>
              <a:defRPr sz="4000">
                <a:solidFill>
                  <a:schemeClr val="dk1"/>
                </a:solidFill>
                <a:latin typeface="Rockwell"/>
                <a:ea typeface="Rockwell"/>
                <a:cs typeface="Rockwell"/>
                <a:sym typeface="Rockwell"/>
              </a:defRPr>
            </a:lvl4pPr>
            <a:lvl5pPr lvl="4" algn="ctr">
              <a:lnSpc>
                <a:spcPct val="100000"/>
              </a:lnSpc>
              <a:spcBef>
                <a:spcPts val="0"/>
              </a:spcBef>
              <a:spcAft>
                <a:spcPts val="0"/>
              </a:spcAft>
              <a:buSzPts val="1400"/>
              <a:buNone/>
              <a:defRPr sz="4000">
                <a:solidFill>
                  <a:schemeClr val="dk1"/>
                </a:solidFill>
                <a:latin typeface="Rockwell"/>
                <a:ea typeface="Rockwell"/>
                <a:cs typeface="Rockwell"/>
                <a:sym typeface="Rockwell"/>
              </a:defRPr>
            </a:lvl5pPr>
            <a:lvl6pPr lvl="5" algn="ctr">
              <a:lnSpc>
                <a:spcPct val="100000"/>
              </a:lnSpc>
              <a:spcBef>
                <a:spcPts val="0"/>
              </a:spcBef>
              <a:spcAft>
                <a:spcPts val="0"/>
              </a:spcAft>
              <a:buSzPts val="1400"/>
              <a:buNone/>
              <a:defRPr sz="4000">
                <a:solidFill>
                  <a:schemeClr val="dk1"/>
                </a:solidFill>
                <a:latin typeface="Rockwell"/>
                <a:ea typeface="Rockwell"/>
                <a:cs typeface="Rockwell"/>
                <a:sym typeface="Rockwell"/>
              </a:defRPr>
            </a:lvl6pPr>
            <a:lvl7pPr lvl="6" algn="ctr">
              <a:lnSpc>
                <a:spcPct val="100000"/>
              </a:lnSpc>
              <a:spcBef>
                <a:spcPts val="0"/>
              </a:spcBef>
              <a:spcAft>
                <a:spcPts val="0"/>
              </a:spcAft>
              <a:buSzPts val="1400"/>
              <a:buNone/>
              <a:defRPr sz="4000">
                <a:solidFill>
                  <a:schemeClr val="dk1"/>
                </a:solidFill>
                <a:latin typeface="Rockwell"/>
                <a:ea typeface="Rockwell"/>
                <a:cs typeface="Rockwell"/>
                <a:sym typeface="Rockwell"/>
              </a:defRPr>
            </a:lvl7pPr>
            <a:lvl8pPr lvl="7" algn="ctr">
              <a:lnSpc>
                <a:spcPct val="100000"/>
              </a:lnSpc>
              <a:spcBef>
                <a:spcPts val="0"/>
              </a:spcBef>
              <a:spcAft>
                <a:spcPts val="0"/>
              </a:spcAft>
              <a:buSzPts val="1400"/>
              <a:buNone/>
              <a:defRPr sz="4000">
                <a:solidFill>
                  <a:schemeClr val="dk1"/>
                </a:solidFill>
                <a:latin typeface="Rockwell"/>
                <a:ea typeface="Rockwell"/>
                <a:cs typeface="Rockwell"/>
                <a:sym typeface="Rockwell"/>
              </a:defRPr>
            </a:lvl8pPr>
            <a:lvl9pPr lvl="8" algn="ctr">
              <a:lnSpc>
                <a:spcPct val="100000"/>
              </a:lnSpc>
              <a:spcBef>
                <a:spcPts val="0"/>
              </a:spcBef>
              <a:spcAft>
                <a:spcPts val="0"/>
              </a:spcAft>
              <a:buSzPts val="1400"/>
              <a:buNone/>
              <a:defRPr sz="4000">
                <a:solidFill>
                  <a:schemeClr val="dk1"/>
                </a:solidFill>
                <a:latin typeface="Rockwell"/>
                <a:ea typeface="Rockwell"/>
                <a:cs typeface="Rockwell"/>
                <a:sym typeface="Rockwell"/>
              </a:defRPr>
            </a:lvl9pPr>
          </a:lstStyle>
          <a:p>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Content slide-2 column - blue">
  <p:cSld name="ONE_COLUMN_TEXT_1">
    <p:spTree>
      <p:nvGrpSpPr>
        <p:cNvPr id="1" name="Shape 1701"/>
        <p:cNvGrpSpPr/>
        <p:nvPr/>
      </p:nvGrpSpPr>
      <p:grpSpPr>
        <a:xfrm>
          <a:off x="0" y="0"/>
          <a:ext cx="0" cy="0"/>
          <a:chOff x="0" y="0"/>
          <a:chExt cx="0" cy="0"/>
        </a:xfrm>
      </p:grpSpPr>
      <p:sp>
        <p:nvSpPr>
          <p:cNvPr id="1702" name="Google Shape;1702;p2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1703" name="Google Shape;1703;p216"/>
          <p:cNvPicPr preferRelativeResize="0"/>
          <p:nvPr/>
        </p:nvPicPr>
        <p:blipFill rotWithShape="1">
          <a:blip r:embed="rId2">
            <a:alphaModFix/>
          </a:blip>
          <a:srcRect/>
          <a:stretch/>
        </p:blipFill>
        <p:spPr>
          <a:xfrm>
            <a:off x="-6900" y="0"/>
            <a:ext cx="9172498" cy="917250"/>
          </a:xfrm>
          <a:prstGeom prst="rect">
            <a:avLst/>
          </a:prstGeom>
          <a:noFill/>
          <a:ln>
            <a:noFill/>
          </a:ln>
        </p:spPr>
      </p:pic>
      <p:sp>
        <p:nvSpPr>
          <p:cNvPr id="1704" name="Google Shape;1704;p216"/>
          <p:cNvSpPr txBox="1">
            <a:spLocks noGrp="1"/>
          </p:cNvSpPr>
          <p:nvPr>
            <p:ph type="body" idx="1"/>
          </p:nvPr>
        </p:nvSpPr>
        <p:spPr>
          <a:xfrm>
            <a:off x="311700" y="1152475"/>
            <a:ext cx="3999900" cy="3178800"/>
          </a:xfrm>
          <a:prstGeom prst="rect">
            <a:avLst/>
          </a:prstGeom>
          <a:noFill/>
          <a:ln>
            <a:noFill/>
          </a:ln>
        </p:spPr>
        <p:txBody>
          <a:bodyPr spcFirstLastPara="1" wrap="square" lIns="0" tIns="0" rIns="0" bIns="0" anchor="t" anchorCtr="0">
            <a:normAutofit/>
          </a:bodyPr>
          <a:lstStyle>
            <a:lvl1pPr marL="457200" lvl="0" indent="-317500" algn="l">
              <a:lnSpc>
                <a:spcPct val="115000"/>
              </a:lnSpc>
              <a:spcBef>
                <a:spcPts val="0"/>
              </a:spcBef>
              <a:spcAft>
                <a:spcPts val="0"/>
              </a:spcAft>
              <a:buClr>
                <a:schemeClr val="dk1"/>
              </a:buClr>
              <a:buSzPts val="1400"/>
              <a:buChar char="●"/>
              <a:defRPr sz="1400">
                <a:solidFill>
                  <a:schemeClr val="dk1"/>
                </a:solidFill>
              </a:defRPr>
            </a:lvl1pPr>
            <a:lvl2pPr marL="914400" lvl="1" indent="-304800" algn="l">
              <a:lnSpc>
                <a:spcPct val="115000"/>
              </a:lnSpc>
              <a:spcBef>
                <a:spcPts val="0"/>
              </a:spcBef>
              <a:spcAft>
                <a:spcPts val="0"/>
              </a:spcAft>
              <a:buClr>
                <a:schemeClr val="dk1"/>
              </a:buClr>
              <a:buSzPts val="1200"/>
              <a:buChar char="○"/>
              <a:defRPr sz="1200">
                <a:solidFill>
                  <a:schemeClr val="dk1"/>
                </a:solidFill>
              </a:defRPr>
            </a:lvl2pPr>
            <a:lvl3pPr marL="1371600" lvl="2" indent="-304800" algn="l">
              <a:lnSpc>
                <a:spcPct val="115000"/>
              </a:lnSpc>
              <a:spcBef>
                <a:spcPts val="0"/>
              </a:spcBef>
              <a:spcAft>
                <a:spcPts val="0"/>
              </a:spcAft>
              <a:buClr>
                <a:schemeClr val="dk1"/>
              </a:buClr>
              <a:buSzPts val="1200"/>
              <a:buChar char="■"/>
              <a:defRPr sz="1200">
                <a:solidFill>
                  <a:schemeClr val="dk1"/>
                </a:solidFill>
              </a:defRPr>
            </a:lvl3pPr>
            <a:lvl4pPr marL="1828800" lvl="3" indent="-304800" algn="l">
              <a:lnSpc>
                <a:spcPct val="115000"/>
              </a:lnSpc>
              <a:spcBef>
                <a:spcPts val="0"/>
              </a:spcBef>
              <a:spcAft>
                <a:spcPts val="0"/>
              </a:spcAft>
              <a:buClr>
                <a:schemeClr val="dk1"/>
              </a:buClr>
              <a:buSzPts val="1200"/>
              <a:buChar char="●"/>
              <a:defRPr sz="1200">
                <a:solidFill>
                  <a:schemeClr val="dk1"/>
                </a:solidFill>
              </a:defRPr>
            </a:lvl4pPr>
            <a:lvl5pPr marL="2286000" lvl="4" indent="-304800" algn="l">
              <a:lnSpc>
                <a:spcPct val="115000"/>
              </a:lnSpc>
              <a:spcBef>
                <a:spcPts val="0"/>
              </a:spcBef>
              <a:spcAft>
                <a:spcPts val="0"/>
              </a:spcAft>
              <a:buClr>
                <a:schemeClr val="dk1"/>
              </a:buClr>
              <a:buSzPts val="1200"/>
              <a:buChar char="○"/>
              <a:defRPr sz="1200">
                <a:solidFill>
                  <a:schemeClr val="dk1"/>
                </a:solidFill>
              </a:defRPr>
            </a:lvl5pPr>
            <a:lvl6pPr marL="2743200" lvl="5" indent="-304800" algn="l">
              <a:lnSpc>
                <a:spcPct val="115000"/>
              </a:lnSpc>
              <a:spcBef>
                <a:spcPts val="0"/>
              </a:spcBef>
              <a:spcAft>
                <a:spcPts val="0"/>
              </a:spcAft>
              <a:buClr>
                <a:schemeClr val="dk1"/>
              </a:buClr>
              <a:buSzPts val="1200"/>
              <a:buChar char="■"/>
              <a:defRPr sz="1200">
                <a:solidFill>
                  <a:schemeClr val="dk1"/>
                </a:solidFill>
              </a:defRPr>
            </a:lvl6pPr>
            <a:lvl7pPr marL="3200400" lvl="6" indent="-304800" algn="l">
              <a:lnSpc>
                <a:spcPct val="115000"/>
              </a:lnSpc>
              <a:spcBef>
                <a:spcPts val="0"/>
              </a:spcBef>
              <a:spcAft>
                <a:spcPts val="0"/>
              </a:spcAft>
              <a:buClr>
                <a:schemeClr val="dk1"/>
              </a:buClr>
              <a:buSzPts val="1200"/>
              <a:buChar char="●"/>
              <a:defRPr sz="1200">
                <a:solidFill>
                  <a:schemeClr val="dk1"/>
                </a:solidFill>
              </a:defRPr>
            </a:lvl7pPr>
            <a:lvl8pPr marL="3657600" lvl="7" indent="-304800" algn="l">
              <a:lnSpc>
                <a:spcPct val="115000"/>
              </a:lnSpc>
              <a:spcBef>
                <a:spcPts val="0"/>
              </a:spcBef>
              <a:spcAft>
                <a:spcPts val="0"/>
              </a:spcAft>
              <a:buClr>
                <a:schemeClr val="dk1"/>
              </a:buClr>
              <a:buSzPts val="1200"/>
              <a:buChar char="○"/>
              <a:defRPr sz="1200">
                <a:solidFill>
                  <a:schemeClr val="dk1"/>
                </a:solidFill>
              </a:defRPr>
            </a:lvl8pPr>
            <a:lvl9pPr marL="4114800" lvl="8" indent="-304800" algn="l">
              <a:lnSpc>
                <a:spcPct val="115000"/>
              </a:lnSpc>
              <a:spcBef>
                <a:spcPts val="0"/>
              </a:spcBef>
              <a:spcAft>
                <a:spcPts val="0"/>
              </a:spcAft>
              <a:buClr>
                <a:schemeClr val="dk1"/>
              </a:buClr>
              <a:buSzPts val="1200"/>
              <a:buChar char="■"/>
              <a:defRPr sz="1200">
                <a:solidFill>
                  <a:schemeClr val="dk1"/>
                </a:solidFill>
              </a:defRPr>
            </a:lvl9pPr>
          </a:lstStyle>
          <a:p>
            <a:endParaRPr/>
          </a:p>
        </p:txBody>
      </p:sp>
      <p:sp>
        <p:nvSpPr>
          <p:cNvPr id="1705" name="Google Shape;1705;p216"/>
          <p:cNvSpPr txBox="1">
            <a:spLocks noGrp="1"/>
          </p:cNvSpPr>
          <p:nvPr>
            <p:ph type="body" idx="2"/>
          </p:nvPr>
        </p:nvSpPr>
        <p:spPr>
          <a:xfrm>
            <a:off x="4832400" y="1152475"/>
            <a:ext cx="3999900" cy="3178800"/>
          </a:xfrm>
          <a:prstGeom prst="rect">
            <a:avLst/>
          </a:prstGeom>
          <a:noFill/>
          <a:ln>
            <a:noFill/>
          </a:ln>
        </p:spPr>
        <p:txBody>
          <a:bodyPr spcFirstLastPara="1" wrap="square" lIns="0" tIns="0" rIns="0" bIns="0" anchor="t" anchorCtr="0">
            <a:normAutofit/>
          </a:bodyPr>
          <a:lstStyle>
            <a:lvl1pPr marL="457200" lvl="0" indent="-317500" algn="l">
              <a:lnSpc>
                <a:spcPct val="115000"/>
              </a:lnSpc>
              <a:spcBef>
                <a:spcPts val="0"/>
              </a:spcBef>
              <a:spcAft>
                <a:spcPts val="0"/>
              </a:spcAft>
              <a:buClr>
                <a:schemeClr val="dk1"/>
              </a:buClr>
              <a:buSzPts val="1400"/>
              <a:buChar char="●"/>
              <a:defRPr sz="1400">
                <a:solidFill>
                  <a:schemeClr val="dk1"/>
                </a:solidFill>
              </a:defRPr>
            </a:lvl1pPr>
            <a:lvl2pPr marL="914400" lvl="1" indent="-304800" algn="l">
              <a:lnSpc>
                <a:spcPct val="115000"/>
              </a:lnSpc>
              <a:spcBef>
                <a:spcPts val="0"/>
              </a:spcBef>
              <a:spcAft>
                <a:spcPts val="0"/>
              </a:spcAft>
              <a:buClr>
                <a:schemeClr val="dk1"/>
              </a:buClr>
              <a:buSzPts val="1200"/>
              <a:buChar char="○"/>
              <a:defRPr sz="1200">
                <a:solidFill>
                  <a:schemeClr val="dk1"/>
                </a:solidFill>
              </a:defRPr>
            </a:lvl2pPr>
            <a:lvl3pPr marL="1371600" lvl="2" indent="-304800" algn="l">
              <a:lnSpc>
                <a:spcPct val="115000"/>
              </a:lnSpc>
              <a:spcBef>
                <a:spcPts val="0"/>
              </a:spcBef>
              <a:spcAft>
                <a:spcPts val="0"/>
              </a:spcAft>
              <a:buClr>
                <a:schemeClr val="dk1"/>
              </a:buClr>
              <a:buSzPts val="1200"/>
              <a:buChar char="■"/>
              <a:defRPr sz="1200">
                <a:solidFill>
                  <a:schemeClr val="dk1"/>
                </a:solidFill>
              </a:defRPr>
            </a:lvl3pPr>
            <a:lvl4pPr marL="1828800" lvl="3" indent="-304800" algn="l">
              <a:lnSpc>
                <a:spcPct val="115000"/>
              </a:lnSpc>
              <a:spcBef>
                <a:spcPts val="0"/>
              </a:spcBef>
              <a:spcAft>
                <a:spcPts val="0"/>
              </a:spcAft>
              <a:buClr>
                <a:schemeClr val="dk1"/>
              </a:buClr>
              <a:buSzPts val="1200"/>
              <a:buChar char="●"/>
              <a:defRPr sz="1200">
                <a:solidFill>
                  <a:schemeClr val="dk1"/>
                </a:solidFill>
              </a:defRPr>
            </a:lvl4pPr>
            <a:lvl5pPr marL="2286000" lvl="4" indent="-304800" algn="l">
              <a:lnSpc>
                <a:spcPct val="115000"/>
              </a:lnSpc>
              <a:spcBef>
                <a:spcPts val="0"/>
              </a:spcBef>
              <a:spcAft>
                <a:spcPts val="0"/>
              </a:spcAft>
              <a:buClr>
                <a:schemeClr val="dk1"/>
              </a:buClr>
              <a:buSzPts val="1200"/>
              <a:buChar char="○"/>
              <a:defRPr sz="1200">
                <a:solidFill>
                  <a:schemeClr val="dk1"/>
                </a:solidFill>
              </a:defRPr>
            </a:lvl5pPr>
            <a:lvl6pPr marL="2743200" lvl="5" indent="-304800" algn="l">
              <a:lnSpc>
                <a:spcPct val="115000"/>
              </a:lnSpc>
              <a:spcBef>
                <a:spcPts val="0"/>
              </a:spcBef>
              <a:spcAft>
                <a:spcPts val="0"/>
              </a:spcAft>
              <a:buClr>
                <a:schemeClr val="dk1"/>
              </a:buClr>
              <a:buSzPts val="1200"/>
              <a:buChar char="■"/>
              <a:defRPr sz="1200">
                <a:solidFill>
                  <a:schemeClr val="dk1"/>
                </a:solidFill>
              </a:defRPr>
            </a:lvl6pPr>
            <a:lvl7pPr marL="3200400" lvl="6" indent="-304800" algn="l">
              <a:lnSpc>
                <a:spcPct val="115000"/>
              </a:lnSpc>
              <a:spcBef>
                <a:spcPts val="0"/>
              </a:spcBef>
              <a:spcAft>
                <a:spcPts val="0"/>
              </a:spcAft>
              <a:buClr>
                <a:schemeClr val="dk1"/>
              </a:buClr>
              <a:buSzPts val="1200"/>
              <a:buChar char="●"/>
              <a:defRPr sz="1200">
                <a:solidFill>
                  <a:schemeClr val="dk1"/>
                </a:solidFill>
              </a:defRPr>
            </a:lvl7pPr>
            <a:lvl8pPr marL="3657600" lvl="7" indent="-304800" algn="l">
              <a:lnSpc>
                <a:spcPct val="115000"/>
              </a:lnSpc>
              <a:spcBef>
                <a:spcPts val="0"/>
              </a:spcBef>
              <a:spcAft>
                <a:spcPts val="0"/>
              </a:spcAft>
              <a:buClr>
                <a:schemeClr val="dk1"/>
              </a:buClr>
              <a:buSzPts val="1200"/>
              <a:buChar char="○"/>
              <a:defRPr sz="1200">
                <a:solidFill>
                  <a:schemeClr val="dk1"/>
                </a:solidFill>
              </a:defRPr>
            </a:lvl8pPr>
            <a:lvl9pPr marL="4114800" lvl="8" indent="-304800" algn="l">
              <a:lnSpc>
                <a:spcPct val="115000"/>
              </a:lnSpc>
              <a:spcBef>
                <a:spcPts val="0"/>
              </a:spcBef>
              <a:spcAft>
                <a:spcPts val="0"/>
              </a:spcAft>
              <a:buClr>
                <a:schemeClr val="dk1"/>
              </a:buClr>
              <a:buSzPts val="1200"/>
              <a:buChar char="■"/>
              <a:defRPr sz="1200">
                <a:solidFill>
                  <a:schemeClr val="dk1"/>
                </a:solidFill>
              </a:defRPr>
            </a:lvl9pPr>
          </a:lstStyle>
          <a:p>
            <a:endParaRPr/>
          </a:p>
        </p:txBody>
      </p:sp>
      <p:sp>
        <p:nvSpPr>
          <p:cNvPr id="1706" name="Google Shape;1706;p216"/>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1707" name="Google Shape;1707;p216"/>
          <p:cNvSpPr txBox="1">
            <a:spLocks noGrp="1"/>
          </p:cNvSpPr>
          <p:nvPr>
            <p:ph type="sldNum" idx="3"/>
          </p:nvPr>
        </p:nvSpPr>
        <p:spPr>
          <a:xfrm>
            <a:off x="88683" y="4676392"/>
            <a:ext cx="548700" cy="393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pic>
        <p:nvPicPr>
          <p:cNvPr id="1708" name="Google Shape;1708;p216"/>
          <p:cNvPicPr preferRelativeResize="0"/>
          <p:nvPr/>
        </p:nvPicPr>
        <p:blipFill rotWithShape="1">
          <a:blip r:embed="rId3">
            <a:alphaModFix/>
          </a:blip>
          <a:srcRect/>
          <a:stretch/>
        </p:blipFill>
        <p:spPr>
          <a:xfrm>
            <a:off x="8146725" y="4676400"/>
            <a:ext cx="867951" cy="369000"/>
          </a:xfrm>
          <a:prstGeom prst="rect">
            <a:avLst/>
          </a:prstGeom>
          <a:noFill/>
          <a:ln>
            <a:noFill/>
          </a:ln>
        </p:spPr>
      </p:pic>
      <p:cxnSp>
        <p:nvCxnSpPr>
          <p:cNvPr id="1709" name="Google Shape;1709;p216"/>
          <p:cNvCxnSpPr/>
          <p:nvPr/>
        </p:nvCxnSpPr>
        <p:spPr>
          <a:xfrm>
            <a:off x="0" y="4561600"/>
            <a:ext cx="9152700" cy="0"/>
          </a:xfrm>
          <a:prstGeom prst="straightConnector1">
            <a:avLst/>
          </a:prstGeom>
          <a:noFill/>
          <a:ln w="9525" cap="flat" cmpd="sng">
            <a:solidFill>
              <a:schemeClr val="accent1"/>
            </a:solidFill>
            <a:prstDash val="solid"/>
            <a:round/>
            <a:headEnd type="none" w="sm" len="sm"/>
            <a:tailEnd type="none" w="sm" len="sm"/>
          </a:ln>
        </p:spPr>
      </p:cxn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Content slide with header/logo - blue">
  <p:cSld name="SECTION_HEADER_2">
    <p:spTree>
      <p:nvGrpSpPr>
        <p:cNvPr id="1" name="Shape 1710"/>
        <p:cNvGrpSpPr/>
        <p:nvPr/>
      </p:nvGrpSpPr>
      <p:grpSpPr>
        <a:xfrm>
          <a:off x="0" y="0"/>
          <a:ext cx="0" cy="0"/>
          <a:chOff x="0" y="0"/>
          <a:chExt cx="0" cy="0"/>
        </a:xfrm>
      </p:grpSpPr>
      <p:pic>
        <p:nvPicPr>
          <p:cNvPr id="1711" name="Google Shape;1711;p217"/>
          <p:cNvPicPr preferRelativeResize="0"/>
          <p:nvPr/>
        </p:nvPicPr>
        <p:blipFill rotWithShape="1">
          <a:blip r:embed="rId2">
            <a:alphaModFix/>
          </a:blip>
          <a:srcRect/>
          <a:stretch/>
        </p:blipFill>
        <p:spPr>
          <a:xfrm>
            <a:off x="-6900" y="0"/>
            <a:ext cx="9172498" cy="917250"/>
          </a:xfrm>
          <a:prstGeom prst="rect">
            <a:avLst/>
          </a:prstGeom>
          <a:noFill/>
          <a:ln>
            <a:noFill/>
          </a:ln>
        </p:spPr>
      </p:pic>
      <p:sp>
        <p:nvSpPr>
          <p:cNvPr id="1712" name="Google Shape;1712;p217"/>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1713" name="Google Shape;1713;p217"/>
          <p:cNvSpPr txBox="1">
            <a:spLocks noGrp="1"/>
          </p:cNvSpPr>
          <p:nvPr>
            <p:ph type="body" idx="1"/>
          </p:nvPr>
        </p:nvSpPr>
        <p:spPr>
          <a:xfrm>
            <a:off x="457200" y="1143000"/>
            <a:ext cx="8520600" cy="3191700"/>
          </a:xfrm>
          <a:prstGeom prst="rect">
            <a:avLst/>
          </a:prstGeom>
          <a:noFill/>
          <a:ln>
            <a:noFill/>
          </a:ln>
        </p:spPr>
        <p:txBody>
          <a:bodyPr spcFirstLastPara="1" wrap="square" lIns="0" tIns="0" rIns="0" bIns="0" anchor="t" anchorCtr="0">
            <a:normAutofit/>
          </a:bodyPr>
          <a:lstStyle>
            <a:lvl1pPr marL="457200" lvl="0" indent="-330200" algn="l">
              <a:lnSpc>
                <a:spcPct val="115000"/>
              </a:lnSpc>
              <a:spcBef>
                <a:spcPts val="0"/>
              </a:spcBef>
              <a:spcAft>
                <a:spcPts val="0"/>
              </a:spcAft>
              <a:buClr>
                <a:schemeClr val="dk1"/>
              </a:buClr>
              <a:buSzPts val="1600"/>
              <a:buChar char="●"/>
              <a:defRPr>
                <a:solidFill>
                  <a:schemeClr val="dk1"/>
                </a:solidFill>
              </a:defRPr>
            </a:lvl1pPr>
            <a:lvl2pPr marL="914400" lvl="1" indent="-292100" algn="l">
              <a:lnSpc>
                <a:spcPct val="115000"/>
              </a:lnSpc>
              <a:spcBef>
                <a:spcPts val="0"/>
              </a:spcBef>
              <a:spcAft>
                <a:spcPts val="0"/>
              </a:spcAft>
              <a:buClr>
                <a:schemeClr val="dk1"/>
              </a:buClr>
              <a:buSzPts val="1000"/>
              <a:buChar char="○"/>
              <a:defRPr sz="1600">
                <a:solidFill>
                  <a:schemeClr val="dk1"/>
                </a:solidFill>
              </a:defRPr>
            </a:lvl2pPr>
            <a:lvl3pPr marL="1371600" lvl="2" indent="-292100" algn="l">
              <a:lnSpc>
                <a:spcPct val="115000"/>
              </a:lnSpc>
              <a:spcBef>
                <a:spcPts val="0"/>
              </a:spcBef>
              <a:spcAft>
                <a:spcPts val="0"/>
              </a:spcAft>
              <a:buClr>
                <a:schemeClr val="dk1"/>
              </a:buClr>
              <a:buSzPts val="1000"/>
              <a:buChar char="■"/>
              <a:defRPr sz="1600">
                <a:solidFill>
                  <a:schemeClr val="dk1"/>
                </a:solidFill>
              </a:defRPr>
            </a:lvl3pPr>
            <a:lvl4pPr marL="1828800" lvl="3" indent="-292100" algn="l">
              <a:lnSpc>
                <a:spcPct val="115000"/>
              </a:lnSpc>
              <a:spcBef>
                <a:spcPts val="0"/>
              </a:spcBef>
              <a:spcAft>
                <a:spcPts val="0"/>
              </a:spcAft>
              <a:buClr>
                <a:schemeClr val="dk1"/>
              </a:buClr>
              <a:buSzPts val="1000"/>
              <a:buChar char="●"/>
              <a:defRPr sz="1600">
                <a:solidFill>
                  <a:schemeClr val="dk1"/>
                </a:solidFill>
              </a:defRPr>
            </a:lvl4pPr>
            <a:lvl5pPr marL="2286000" lvl="4" indent="-292100" algn="l">
              <a:lnSpc>
                <a:spcPct val="115000"/>
              </a:lnSpc>
              <a:spcBef>
                <a:spcPts val="0"/>
              </a:spcBef>
              <a:spcAft>
                <a:spcPts val="0"/>
              </a:spcAft>
              <a:buClr>
                <a:schemeClr val="dk1"/>
              </a:buClr>
              <a:buSzPts val="1000"/>
              <a:buChar char="○"/>
              <a:defRPr sz="1600">
                <a:solidFill>
                  <a:schemeClr val="dk1"/>
                </a:solidFill>
              </a:defRPr>
            </a:lvl5pPr>
            <a:lvl6pPr marL="2743200" lvl="5" indent="-292100" algn="l">
              <a:lnSpc>
                <a:spcPct val="115000"/>
              </a:lnSpc>
              <a:spcBef>
                <a:spcPts val="0"/>
              </a:spcBef>
              <a:spcAft>
                <a:spcPts val="0"/>
              </a:spcAft>
              <a:buClr>
                <a:schemeClr val="dk1"/>
              </a:buClr>
              <a:buSzPts val="1000"/>
              <a:buChar char="■"/>
              <a:defRPr sz="1600">
                <a:solidFill>
                  <a:schemeClr val="dk1"/>
                </a:solidFill>
              </a:defRPr>
            </a:lvl6pPr>
            <a:lvl7pPr marL="3200400" lvl="6" indent="-292100" algn="l">
              <a:lnSpc>
                <a:spcPct val="115000"/>
              </a:lnSpc>
              <a:spcBef>
                <a:spcPts val="0"/>
              </a:spcBef>
              <a:spcAft>
                <a:spcPts val="0"/>
              </a:spcAft>
              <a:buClr>
                <a:schemeClr val="dk1"/>
              </a:buClr>
              <a:buSzPts val="1000"/>
              <a:buChar char="●"/>
              <a:defRPr sz="1600">
                <a:solidFill>
                  <a:schemeClr val="dk1"/>
                </a:solidFill>
              </a:defRPr>
            </a:lvl7pPr>
            <a:lvl8pPr marL="3657600" lvl="7" indent="-292100" algn="l">
              <a:lnSpc>
                <a:spcPct val="115000"/>
              </a:lnSpc>
              <a:spcBef>
                <a:spcPts val="0"/>
              </a:spcBef>
              <a:spcAft>
                <a:spcPts val="0"/>
              </a:spcAft>
              <a:buClr>
                <a:schemeClr val="dk1"/>
              </a:buClr>
              <a:buSzPts val="1000"/>
              <a:buChar char="○"/>
              <a:defRPr sz="1600">
                <a:solidFill>
                  <a:schemeClr val="dk1"/>
                </a:solidFill>
              </a:defRPr>
            </a:lvl8pPr>
            <a:lvl9pPr marL="4114800" lvl="8" indent="-292100" algn="l">
              <a:lnSpc>
                <a:spcPct val="115000"/>
              </a:lnSpc>
              <a:spcBef>
                <a:spcPts val="0"/>
              </a:spcBef>
              <a:spcAft>
                <a:spcPts val="0"/>
              </a:spcAft>
              <a:buClr>
                <a:schemeClr val="dk1"/>
              </a:buClr>
              <a:buSzPts val="1000"/>
              <a:buChar char="■"/>
              <a:defRPr sz="1600">
                <a:solidFill>
                  <a:schemeClr val="dk1"/>
                </a:solidFill>
              </a:defRPr>
            </a:lvl9pPr>
          </a:lstStyle>
          <a:p>
            <a:endParaRPr/>
          </a:p>
        </p:txBody>
      </p:sp>
      <p:pic>
        <p:nvPicPr>
          <p:cNvPr id="1714" name="Google Shape;1714;p217"/>
          <p:cNvPicPr preferRelativeResize="0"/>
          <p:nvPr/>
        </p:nvPicPr>
        <p:blipFill rotWithShape="1">
          <a:blip r:embed="rId3">
            <a:alphaModFix/>
          </a:blip>
          <a:srcRect/>
          <a:stretch/>
        </p:blipFill>
        <p:spPr>
          <a:xfrm>
            <a:off x="8146725" y="4676400"/>
            <a:ext cx="867951" cy="369000"/>
          </a:xfrm>
          <a:prstGeom prst="rect">
            <a:avLst/>
          </a:prstGeom>
          <a:noFill/>
          <a:ln>
            <a:noFill/>
          </a:ln>
        </p:spPr>
      </p:pic>
      <p:cxnSp>
        <p:nvCxnSpPr>
          <p:cNvPr id="1715" name="Google Shape;1715;p217"/>
          <p:cNvCxnSpPr/>
          <p:nvPr/>
        </p:nvCxnSpPr>
        <p:spPr>
          <a:xfrm>
            <a:off x="0" y="4561600"/>
            <a:ext cx="9152700" cy="0"/>
          </a:xfrm>
          <a:prstGeom prst="straightConnector1">
            <a:avLst/>
          </a:prstGeom>
          <a:noFill/>
          <a:ln w="9525" cap="flat" cmpd="sng">
            <a:solidFill>
              <a:schemeClr val="accent1"/>
            </a:solidFill>
            <a:prstDash val="solid"/>
            <a:round/>
            <a:headEnd type="none" w="sm" len="sm"/>
            <a:tailEnd type="none" w="sm" len="sm"/>
          </a:ln>
        </p:spPr>
      </p:cxnSp>
      <p:sp>
        <p:nvSpPr>
          <p:cNvPr id="1716" name="Google Shape;1716;p217"/>
          <p:cNvSpPr txBox="1">
            <a:spLocks noGrp="1"/>
          </p:cNvSpPr>
          <p:nvPr>
            <p:ph type="sldNum" idx="12"/>
          </p:nvPr>
        </p:nvSpPr>
        <p:spPr>
          <a:xfrm>
            <a:off x="114300" y="4732500"/>
            <a:ext cx="347100" cy="2814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226"/>
        <p:cNvGrpSpPr/>
        <p:nvPr/>
      </p:nvGrpSpPr>
      <p:grpSpPr>
        <a:xfrm>
          <a:off x="0" y="0"/>
          <a:ext cx="0" cy="0"/>
          <a:chOff x="0" y="0"/>
          <a:chExt cx="0" cy="0"/>
        </a:xfrm>
      </p:grpSpPr>
      <p:pic>
        <p:nvPicPr>
          <p:cNvPr id="227" name="Google Shape;227;p23"/>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8" name="Google Shape;228;p23"/>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29" name="Google Shape;229;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30" name="Google Shape;230;p2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31" name="Google Shape;231;p23"/>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232"/>
        <p:cNvGrpSpPr/>
        <p:nvPr/>
      </p:nvGrpSpPr>
      <p:grpSpPr>
        <a:xfrm>
          <a:off x="0" y="0"/>
          <a:ext cx="0" cy="0"/>
          <a:chOff x="0" y="0"/>
          <a:chExt cx="0" cy="0"/>
        </a:xfrm>
      </p:grpSpPr>
      <p:pic>
        <p:nvPicPr>
          <p:cNvPr id="233" name="Google Shape;233;p24"/>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34" name="Google Shape;234;p24"/>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35" name="Google Shape;235;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36" name="Google Shape;236;p2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37" name="Google Shape;237;p24"/>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238"/>
        <p:cNvGrpSpPr/>
        <p:nvPr/>
      </p:nvGrpSpPr>
      <p:grpSpPr>
        <a:xfrm>
          <a:off x="0" y="0"/>
          <a:ext cx="0" cy="0"/>
          <a:chOff x="0" y="0"/>
          <a:chExt cx="0" cy="0"/>
        </a:xfrm>
      </p:grpSpPr>
      <p:pic>
        <p:nvPicPr>
          <p:cNvPr id="239" name="Google Shape;239;p25"/>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40" name="Google Shape;240;p25"/>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41" name="Google Shape;241;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2" name="Google Shape;242;p2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43" name="Google Shape;243;p2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244"/>
        <p:cNvGrpSpPr/>
        <p:nvPr/>
      </p:nvGrpSpPr>
      <p:grpSpPr>
        <a:xfrm>
          <a:off x="0" y="0"/>
          <a:ext cx="0" cy="0"/>
          <a:chOff x="0" y="0"/>
          <a:chExt cx="0" cy="0"/>
        </a:xfrm>
      </p:grpSpPr>
      <p:pic>
        <p:nvPicPr>
          <p:cNvPr id="245" name="Google Shape;245;p26"/>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46" name="Google Shape;246;p26"/>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47" name="Google Shape;247;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8" name="Google Shape;248;p2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49" name="Google Shape;249;p26"/>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250"/>
        <p:cNvGrpSpPr/>
        <p:nvPr/>
      </p:nvGrpSpPr>
      <p:grpSpPr>
        <a:xfrm>
          <a:off x="0" y="0"/>
          <a:ext cx="0" cy="0"/>
          <a:chOff x="0" y="0"/>
          <a:chExt cx="0" cy="0"/>
        </a:xfrm>
      </p:grpSpPr>
      <p:pic>
        <p:nvPicPr>
          <p:cNvPr id="251" name="Google Shape;251;p27"/>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52" name="Google Shape;252;p27"/>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53" name="Google Shape;253;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54" name="Google Shape;254;p2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55" name="Google Shape;255;p27"/>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256"/>
        <p:cNvGrpSpPr/>
        <p:nvPr/>
      </p:nvGrpSpPr>
      <p:grpSpPr>
        <a:xfrm>
          <a:off x="0" y="0"/>
          <a:ext cx="0" cy="0"/>
          <a:chOff x="0" y="0"/>
          <a:chExt cx="0" cy="0"/>
        </a:xfrm>
      </p:grpSpPr>
      <p:pic>
        <p:nvPicPr>
          <p:cNvPr id="257" name="Google Shape;257;p28"/>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58" name="Google Shape;258;p28"/>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59" name="Google Shape;259;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60" name="Google Shape;260;p2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61" name="Google Shape;261;p28"/>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262"/>
        <p:cNvGrpSpPr/>
        <p:nvPr/>
      </p:nvGrpSpPr>
      <p:grpSpPr>
        <a:xfrm>
          <a:off x="0" y="0"/>
          <a:ext cx="0" cy="0"/>
          <a:chOff x="0" y="0"/>
          <a:chExt cx="0" cy="0"/>
        </a:xfrm>
      </p:grpSpPr>
      <p:pic>
        <p:nvPicPr>
          <p:cNvPr id="263" name="Google Shape;263;p29"/>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64" name="Google Shape;264;p29"/>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65" name="Google Shape;265;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66" name="Google Shape;266;p2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67" name="Google Shape;267;p29"/>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268"/>
        <p:cNvGrpSpPr/>
        <p:nvPr/>
      </p:nvGrpSpPr>
      <p:grpSpPr>
        <a:xfrm>
          <a:off x="0" y="0"/>
          <a:ext cx="0" cy="0"/>
          <a:chOff x="0" y="0"/>
          <a:chExt cx="0" cy="0"/>
        </a:xfrm>
      </p:grpSpPr>
      <p:pic>
        <p:nvPicPr>
          <p:cNvPr id="269" name="Google Shape;269;p30"/>
          <p:cNvPicPr preferRelativeResize="0"/>
          <p:nvPr/>
        </p:nvPicPr>
        <p:blipFill>
          <a:blip r:embed="rId2">
            <a:alphaModFix/>
          </a:blip>
          <a:stretch>
            <a:fillRect/>
          </a:stretch>
        </p:blipFill>
        <p:spPr>
          <a:xfrm>
            <a:off x="152400" y="152400"/>
            <a:ext cx="1828800" cy="1828800"/>
          </a:xfrm>
          <a:prstGeom prst="rect">
            <a:avLst/>
          </a:prstGeom>
          <a:noFill/>
          <a:ln>
            <a:noFill/>
          </a:ln>
        </p:spPr>
      </p:pic>
      <p:pic>
        <p:nvPicPr>
          <p:cNvPr id="270" name="Google Shape;270;p30"/>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71" name="Google Shape;271;p30"/>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72" name="Google Shape;272;p30"/>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73" name="Google Shape;273;p30"/>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74" name="Google Shape;274;p30"/>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75" name="Google Shape;275;p30"/>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76" name="Google Shape;276;p30"/>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29"/>
        <p:cNvGrpSpPr/>
        <p:nvPr/>
      </p:nvGrpSpPr>
      <p:grpSpPr>
        <a:xfrm>
          <a:off x="0" y="0"/>
          <a:ext cx="0" cy="0"/>
          <a:chOff x="0" y="0"/>
          <a:chExt cx="0" cy="0"/>
        </a:xfrm>
      </p:grpSpPr>
      <p:sp>
        <p:nvSpPr>
          <p:cNvPr id="30" name="Google Shape;3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31" name="Google Shape;31;p4"/>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2" name="Google Shape;32;p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cxnSp>
        <p:nvCxnSpPr>
          <p:cNvPr id="33" name="Google Shape;33;p4"/>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34" name="Google Shape;34;p4"/>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5" name="Google Shape;35;p4"/>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6" name="Google Shape;36;p4"/>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7" name="Google Shape;37;p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38" name="Google Shape;38;p4"/>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277"/>
        <p:cNvGrpSpPr/>
        <p:nvPr/>
      </p:nvGrpSpPr>
      <p:grpSpPr>
        <a:xfrm>
          <a:off x="0" y="0"/>
          <a:ext cx="0" cy="0"/>
          <a:chOff x="0" y="0"/>
          <a:chExt cx="0" cy="0"/>
        </a:xfrm>
      </p:grpSpPr>
      <p:pic>
        <p:nvPicPr>
          <p:cNvPr id="278" name="Google Shape;278;p31"/>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79" name="Google Shape;279;p31"/>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80" name="Google Shape;280;p31"/>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81" name="Google Shape;281;p31"/>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82" name="Google Shape;282;p31"/>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83" name="Google Shape;283;p31"/>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84" name="Google Shape;284;p31"/>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85" name="Google Shape;285;p31"/>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286"/>
        <p:cNvGrpSpPr/>
        <p:nvPr/>
      </p:nvGrpSpPr>
      <p:grpSpPr>
        <a:xfrm>
          <a:off x="0" y="0"/>
          <a:ext cx="0" cy="0"/>
          <a:chOff x="0" y="0"/>
          <a:chExt cx="0" cy="0"/>
        </a:xfrm>
      </p:grpSpPr>
      <p:pic>
        <p:nvPicPr>
          <p:cNvPr id="287" name="Google Shape;287;p32"/>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88" name="Google Shape;288;p32"/>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89" name="Google Shape;289;p32"/>
          <p:cNvPicPr preferRelativeResize="0"/>
          <p:nvPr/>
        </p:nvPicPr>
        <p:blipFill rotWithShape="1">
          <a:blip r:embed="rId4">
            <a:alphaModFix/>
          </a:blip>
          <a:srcRect/>
          <a:stretch/>
        </p:blipFill>
        <p:spPr>
          <a:xfrm>
            <a:off x="4731467" y="152400"/>
            <a:ext cx="1828800" cy="182880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0"/>
        <p:cNvGrpSpPr/>
        <p:nvPr/>
      </p:nvGrpSpPr>
      <p:grpSpPr>
        <a:xfrm>
          <a:off x="0" y="0"/>
          <a:ext cx="0" cy="0"/>
          <a:chOff x="0" y="0"/>
          <a:chExt cx="0" cy="0"/>
        </a:xfrm>
      </p:grpSpPr>
      <p:sp>
        <p:nvSpPr>
          <p:cNvPr id="291" name="Google Shape;291;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2" name="Google Shape;292;p33"/>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3" name="Google Shape;293;p3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4" name="Google Shape;294;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5"/>
        <p:cNvGrpSpPr/>
        <p:nvPr/>
      </p:nvGrpSpPr>
      <p:grpSpPr>
        <a:xfrm>
          <a:off x="0" y="0"/>
          <a:ext cx="0" cy="0"/>
          <a:chOff x="0" y="0"/>
          <a:chExt cx="0" cy="0"/>
        </a:xfrm>
      </p:grpSpPr>
      <p:sp>
        <p:nvSpPr>
          <p:cNvPr id="296" name="Google Shape;296;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7" name="Google Shape;297;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8"/>
        <p:cNvGrpSpPr/>
        <p:nvPr/>
      </p:nvGrpSpPr>
      <p:grpSpPr>
        <a:xfrm>
          <a:off x="0" y="0"/>
          <a:ext cx="0" cy="0"/>
          <a:chOff x="0" y="0"/>
          <a:chExt cx="0" cy="0"/>
        </a:xfrm>
      </p:grpSpPr>
      <p:sp>
        <p:nvSpPr>
          <p:cNvPr id="299" name="Google Shape;299;p35"/>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0" name="Google Shape;300;p35"/>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01" name="Google Shape;301;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02"/>
        <p:cNvGrpSpPr/>
        <p:nvPr/>
      </p:nvGrpSpPr>
      <p:grpSpPr>
        <a:xfrm>
          <a:off x="0" y="0"/>
          <a:ext cx="0" cy="0"/>
          <a:chOff x="0" y="0"/>
          <a:chExt cx="0" cy="0"/>
        </a:xfrm>
      </p:grpSpPr>
      <p:sp>
        <p:nvSpPr>
          <p:cNvPr id="303" name="Google Shape;303;p36"/>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04" name="Google Shape;304;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05"/>
        <p:cNvGrpSpPr/>
        <p:nvPr/>
      </p:nvGrpSpPr>
      <p:grpSpPr>
        <a:xfrm>
          <a:off x="0" y="0"/>
          <a:ext cx="0" cy="0"/>
          <a:chOff x="0" y="0"/>
          <a:chExt cx="0" cy="0"/>
        </a:xfrm>
      </p:grpSpPr>
      <p:sp>
        <p:nvSpPr>
          <p:cNvPr id="306" name="Google Shape;306;p37"/>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08" name="Google Shape;308;p37"/>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09" name="Google Shape;309;p37"/>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10" name="Google Shape;310;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11"/>
        <p:cNvGrpSpPr/>
        <p:nvPr/>
      </p:nvGrpSpPr>
      <p:grpSpPr>
        <a:xfrm>
          <a:off x="0" y="0"/>
          <a:ext cx="0" cy="0"/>
          <a:chOff x="0" y="0"/>
          <a:chExt cx="0" cy="0"/>
        </a:xfrm>
      </p:grpSpPr>
      <p:sp>
        <p:nvSpPr>
          <p:cNvPr id="312" name="Google Shape;312;p38"/>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313" name="Google Shape;313;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14"/>
        <p:cNvGrpSpPr/>
        <p:nvPr/>
      </p:nvGrpSpPr>
      <p:grpSpPr>
        <a:xfrm>
          <a:off x="0" y="0"/>
          <a:ext cx="0" cy="0"/>
          <a:chOff x="0" y="0"/>
          <a:chExt cx="0" cy="0"/>
        </a:xfrm>
      </p:grpSpPr>
      <p:sp>
        <p:nvSpPr>
          <p:cNvPr id="315" name="Google Shape;315;p39"/>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16" name="Google Shape;316;p39"/>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317" name="Google Shape;317;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8"/>
        <p:cNvGrpSpPr/>
        <p:nvPr/>
      </p:nvGrpSpPr>
      <p:grpSpPr>
        <a:xfrm>
          <a:off x="0" y="0"/>
          <a:ext cx="0" cy="0"/>
          <a:chOff x="0" y="0"/>
          <a:chExt cx="0" cy="0"/>
        </a:xfrm>
      </p:grpSpPr>
      <p:sp>
        <p:nvSpPr>
          <p:cNvPr id="319" name="Google Shape;319;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39"/>
        <p:cNvGrpSpPr/>
        <p:nvPr/>
      </p:nvGrpSpPr>
      <p:grpSpPr>
        <a:xfrm>
          <a:off x="0" y="0"/>
          <a:ext cx="0" cy="0"/>
          <a:chOff x="0" y="0"/>
          <a:chExt cx="0" cy="0"/>
        </a:xfrm>
      </p:grpSpPr>
      <p:sp>
        <p:nvSpPr>
          <p:cNvPr id="40" name="Google Shape;40;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41" name="Google Shape;41;p5"/>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2" name="Google Shape;42;p5"/>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sp>
        <p:nvSpPr>
          <p:cNvPr id="43" name="Google Shape;43;p5"/>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44" name="Google Shape;44;p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45" name="Google Shape;45;p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0"/>
        <p:cNvGrpSpPr/>
        <p:nvPr/>
      </p:nvGrpSpPr>
      <p:grpSpPr>
        <a:xfrm>
          <a:off x="0" y="0"/>
          <a:ext cx="0" cy="0"/>
          <a:chOff x="0" y="0"/>
          <a:chExt cx="0" cy="0"/>
        </a:xfrm>
      </p:grpSpPr>
      <p:pic>
        <p:nvPicPr>
          <p:cNvPr id="321" name="Google Shape;321;p41"/>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322" name="Google Shape;322;p41"/>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3" name="Google Shape;323;p41"/>
          <p:cNvSpPr txBox="1">
            <a:spLocks noGrp="1"/>
          </p:cNvSpPr>
          <p:nvPr>
            <p:ph type="body" idx="1"/>
          </p:nvPr>
        </p:nvSpPr>
        <p:spPr>
          <a:xfrm>
            <a:off x="628650" y="1165860"/>
            <a:ext cx="7886700" cy="326340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324" name="Google Shape;324;p41"/>
          <p:cNvPicPr preferRelativeResize="0"/>
          <p:nvPr/>
        </p:nvPicPr>
        <p:blipFill rotWithShape="1">
          <a:blip r:embed="rId3">
            <a:alphaModFix/>
          </a:blip>
          <a:srcRect/>
          <a:stretch/>
        </p:blipFill>
        <p:spPr>
          <a:xfrm>
            <a:off x="8086704" y="4629152"/>
            <a:ext cx="857291" cy="364739"/>
          </a:xfrm>
          <a:prstGeom prst="rect">
            <a:avLst/>
          </a:prstGeom>
          <a:noFill/>
          <a:ln>
            <a:noFill/>
          </a:ln>
        </p:spPr>
      </p:pic>
      <p:sp>
        <p:nvSpPr>
          <p:cNvPr id="325" name="Google Shape;325;p41"/>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326"/>
        <p:cNvGrpSpPr/>
        <p:nvPr/>
      </p:nvGrpSpPr>
      <p:grpSpPr>
        <a:xfrm>
          <a:off x="0" y="0"/>
          <a:ext cx="0" cy="0"/>
          <a:chOff x="0" y="0"/>
          <a:chExt cx="0" cy="0"/>
        </a:xfrm>
      </p:grpSpPr>
      <p:pic>
        <p:nvPicPr>
          <p:cNvPr id="327" name="Google Shape;327;p42"/>
          <p:cNvPicPr preferRelativeResize="0"/>
          <p:nvPr/>
        </p:nvPicPr>
        <p:blipFill rotWithShape="1">
          <a:blip r:embed="rId2">
            <a:alphaModFix/>
          </a:blip>
          <a:srcRect/>
          <a:stretch/>
        </p:blipFill>
        <p:spPr>
          <a:xfrm>
            <a:off x="0" y="2"/>
            <a:ext cx="9144000" cy="5143500"/>
          </a:xfrm>
          <a:prstGeom prst="rect">
            <a:avLst/>
          </a:prstGeom>
          <a:noFill/>
          <a:ln>
            <a:noFill/>
          </a:ln>
        </p:spPr>
      </p:pic>
      <p:sp>
        <p:nvSpPr>
          <p:cNvPr id="328" name="Google Shape;328;p42"/>
          <p:cNvSpPr txBox="1">
            <a:spLocks noGrp="1"/>
          </p:cNvSpPr>
          <p:nvPr>
            <p:ph type="ctrTitle"/>
          </p:nvPr>
        </p:nvSpPr>
        <p:spPr>
          <a:xfrm>
            <a:off x="0" y="1946787"/>
            <a:ext cx="9144000" cy="17532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9" name="Google Shape;329;p42"/>
          <p:cNvSpPr txBox="1">
            <a:spLocks noGrp="1"/>
          </p:cNvSpPr>
          <p:nvPr>
            <p:ph type="sldNum" idx="12"/>
          </p:nvPr>
        </p:nvSpPr>
        <p:spPr>
          <a:xfrm>
            <a:off x="170937" y="4820266"/>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330"/>
        <p:cNvGrpSpPr/>
        <p:nvPr/>
      </p:nvGrpSpPr>
      <p:grpSpPr>
        <a:xfrm>
          <a:off x="0" y="0"/>
          <a:ext cx="0" cy="0"/>
          <a:chOff x="0" y="0"/>
          <a:chExt cx="0" cy="0"/>
        </a:xfrm>
      </p:grpSpPr>
      <p:pic>
        <p:nvPicPr>
          <p:cNvPr id="331" name="Google Shape;331;p43"/>
          <p:cNvPicPr preferRelativeResize="0"/>
          <p:nvPr/>
        </p:nvPicPr>
        <p:blipFill rotWithShape="1">
          <a:blip r:embed="rId2">
            <a:alphaModFix/>
          </a:blip>
          <a:srcRect/>
          <a:stretch/>
        </p:blipFill>
        <p:spPr>
          <a:xfrm>
            <a:off x="0" y="-1"/>
            <a:ext cx="9144470" cy="5143765"/>
          </a:xfrm>
          <a:prstGeom prst="rect">
            <a:avLst/>
          </a:prstGeom>
          <a:noFill/>
          <a:ln>
            <a:noFill/>
          </a:ln>
        </p:spPr>
      </p:pic>
      <p:sp>
        <p:nvSpPr>
          <p:cNvPr id="332" name="Google Shape;332;p43"/>
          <p:cNvSpPr txBox="1">
            <a:spLocks noGrp="1"/>
          </p:cNvSpPr>
          <p:nvPr>
            <p:ph type="ctrTitle"/>
          </p:nvPr>
        </p:nvSpPr>
        <p:spPr>
          <a:xfrm>
            <a:off x="-1" y="1946787"/>
            <a:ext cx="9144600" cy="17532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33" name="Google Shape;333;p43"/>
          <p:cNvSpPr txBox="1">
            <a:spLocks noGrp="1"/>
          </p:cNvSpPr>
          <p:nvPr>
            <p:ph type="sldNum" idx="12"/>
          </p:nvPr>
        </p:nvSpPr>
        <p:spPr>
          <a:xfrm>
            <a:off x="175065" y="4820266"/>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_3">
    <p:spTree>
      <p:nvGrpSpPr>
        <p:cNvPr id="1" name="Shape 334"/>
        <p:cNvGrpSpPr/>
        <p:nvPr/>
      </p:nvGrpSpPr>
      <p:grpSpPr>
        <a:xfrm>
          <a:off x="0" y="0"/>
          <a:ext cx="0" cy="0"/>
          <a:chOff x="0" y="0"/>
          <a:chExt cx="0" cy="0"/>
        </a:xfrm>
      </p:grpSpPr>
      <p:pic>
        <p:nvPicPr>
          <p:cNvPr id="335" name="Google Shape;335;p4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336" name="Google Shape;336;p44"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337" name="Google Shape;337;p4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38" name="Google Shape;338;p44"/>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39" name="Google Shape;339;p44"/>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40" name="Google Shape;340;p4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41" name="Google Shape;341;p4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42" name="Google Shape;342;p4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_4">
    <p:spTree>
      <p:nvGrpSpPr>
        <p:cNvPr id="1" name="Shape 343"/>
        <p:cNvGrpSpPr/>
        <p:nvPr/>
      </p:nvGrpSpPr>
      <p:grpSpPr>
        <a:xfrm>
          <a:off x="0" y="0"/>
          <a:ext cx="0" cy="0"/>
          <a:chOff x="0" y="0"/>
          <a:chExt cx="0" cy="0"/>
        </a:xfrm>
      </p:grpSpPr>
      <p:pic>
        <p:nvPicPr>
          <p:cNvPr id="344" name="Google Shape;344;p45"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345" name="Google Shape;345;p45"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346" name="Google Shape;346;p45"/>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47" name="Google Shape;347;p45"/>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48" name="Google Shape;348;p45"/>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49" name="Google Shape;349;p4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50" name="Google Shape;350;p4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51" name="Google Shape;351;p4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_5">
    <p:spTree>
      <p:nvGrpSpPr>
        <p:cNvPr id="1" name="Shape 352"/>
        <p:cNvGrpSpPr/>
        <p:nvPr/>
      </p:nvGrpSpPr>
      <p:grpSpPr>
        <a:xfrm>
          <a:off x="0" y="0"/>
          <a:ext cx="0" cy="0"/>
          <a:chOff x="0" y="0"/>
          <a:chExt cx="0" cy="0"/>
        </a:xfrm>
      </p:grpSpPr>
      <p:pic>
        <p:nvPicPr>
          <p:cNvPr id="353" name="Google Shape;353;p4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354" name="Google Shape;354;p46"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355" name="Google Shape;355;p46"/>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56" name="Google Shape;356;p46"/>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57" name="Google Shape;357;p46"/>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58" name="Google Shape;358;p4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59" name="Google Shape;359;p4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60" name="Google Shape;360;p4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365"/>
        <p:cNvGrpSpPr/>
        <p:nvPr/>
      </p:nvGrpSpPr>
      <p:grpSpPr>
        <a:xfrm>
          <a:off x="0" y="0"/>
          <a:ext cx="0" cy="0"/>
          <a:chOff x="0" y="0"/>
          <a:chExt cx="0" cy="0"/>
        </a:xfrm>
      </p:grpSpPr>
      <p:sp>
        <p:nvSpPr>
          <p:cNvPr id="366" name="Google Shape;366;p48"/>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367" name="Google Shape;367;p48"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368" name="Google Shape;368;p48"/>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69" name="Google Shape;369;p48"/>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70" name="Google Shape;370;p48"/>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71" name="Google Shape;371;p4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72" name="Google Shape;372;p4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373" name="Google Shape;373;p4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74" name="Google Shape;374;p4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375"/>
        <p:cNvGrpSpPr/>
        <p:nvPr/>
      </p:nvGrpSpPr>
      <p:grpSpPr>
        <a:xfrm>
          <a:off x="0" y="0"/>
          <a:ext cx="0" cy="0"/>
          <a:chOff x="0" y="0"/>
          <a:chExt cx="0" cy="0"/>
        </a:xfrm>
      </p:grpSpPr>
      <p:sp>
        <p:nvSpPr>
          <p:cNvPr id="376" name="Google Shape;376;p49"/>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 name="Google Shape;377;p49" descr="&quot;&quot;"/>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78" name="Google Shape;378;p49" descr="CDE logo"/>
          <p:cNvPicPr preferRelativeResize="0"/>
          <p:nvPr/>
        </p:nvPicPr>
        <p:blipFill rotWithShape="1">
          <a:blip r:embed="rId2">
            <a:alphaModFix/>
          </a:blip>
          <a:srcRect/>
          <a:stretch/>
        </p:blipFill>
        <p:spPr>
          <a:xfrm>
            <a:off x="2299325" y="703400"/>
            <a:ext cx="1456100" cy="919150"/>
          </a:xfrm>
          <a:prstGeom prst="rect">
            <a:avLst/>
          </a:prstGeom>
          <a:noFill/>
          <a:ln>
            <a:noFill/>
          </a:ln>
        </p:spPr>
      </p:pic>
      <p:sp>
        <p:nvSpPr>
          <p:cNvPr id="379" name="Google Shape;379;p49"/>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Roboto"/>
              <a:ea typeface="Roboto"/>
              <a:cs typeface="Roboto"/>
              <a:sym typeface="Roboto"/>
            </a:endParaRPr>
          </a:p>
        </p:txBody>
      </p:sp>
      <p:pic>
        <p:nvPicPr>
          <p:cNvPr id="380" name="Google Shape;380;p49" descr="Photo of two elementary students"/>
          <p:cNvPicPr preferRelativeResize="0"/>
          <p:nvPr/>
        </p:nvPicPr>
        <p:blipFill rotWithShape="1">
          <a:blip r:embed="rId3">
            <a:alphaModFix/>
          </a:blip>
          <a:srcRect/>
          <a:stretch/>
        </p:blipFill>
        <p:spPr>
          <a:xfrm>
            <a:off x="6124275" y="0"/>
            <a:ext cx="3019725" cy="4483625"/>
          </a:xfrm>
          <a:prstGeom prst="rect">
            <a:avLst/>
          </a:prstGeom>
          <a:noFill/>
          <a:ln>
            <a:noFill/>
          </a:ln>
        </p:spPr>
      </p:pic>
      <p:sp>
        <p:nvSpPr>
          <p:cNvPr id="381" name="Google Shape;381;p49"/>
          <p:cNvSpPr txBox="1">
            <a:spLocks noGrp="1"/>
          </p:cNvSpPr>
          <p:nvPr>
            <p:ph type="title"/>
          </p:nvPr>
        </p:nvSpPr>
        <p:spPr>
          <a:xfrm>
            <a:off x="205525" y="2070900"/>
            <a:ext cx="5778300" cy="536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82" name="Google Shape;382;p49"/>
          <p:cNvSpPr txBox="1">
            <a:spLocks noGrp="1"/>
          </p:cNvSpPr>
          <p:nvPr>
            <p:ph type="title" idx="2"/>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83" name="Google Shape;383;p4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384" name="Google Shape;384;p4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385"/>
        <p:cNvGrpSpPr/>
        <p:nvPr/>
      </p:nvGrpSpPr>
      <p:grpSpPr>
        <a:xfrm>
          <a:off x="0" y="0"/>
          <a:ext cx="0" cy="0"/>
          <a:chOff x="0" y="0"/>
          <a:chExt cx="0" cy="0"/>
        </a:xfrm>
      </p:grpSpPr>
      <p:sp>
        <p:nvSpPr>
          <p:cNvPr id="386" name="Google Shape;386;p5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87" name="Google Shape;387;p5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88" name="Google Shape;388;p50"/>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89" name="Google Shape;389;p50"/>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000000"/>
                </a:solidFill>
                <a:latin typeface="Roboto"/>
                <a:ea typeface="Roboto"/>
                <a:cs typeface="Roboto"/>
                <a:sym typeface="Roboto"/>
              </a:rPr>
              <a:t>Our schools, students, and educators</a:t>
            </a:r>
            <a:endParaRPr sz="2200" b="1" i="0" u="none" strike="noStrike" cap="none">
              <a:solidFill>
                <a:srgbClr val="000000"/>
              </a:solidFill>
              <a:latin typeface="Roboto"/>
              <a:ea typeface="Roboto"/>
              <a:cs typeface="Roboto"/>
              <a:sym typeface="Roboto"/>
            </a:endParaRPr>
          </a:p>
        </p:txBody>
      </p:sp>
      <p:sp>
        <p:nvSpPr>
          <p:cNvPr id="390" name="Google Shape;390;p50"/>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391" name="Google Shape;391;p50"/>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1"/>
                </a:solidFill>
                <a:latin typeface="Roboto"/>
                <a:ea typeface="Roboto"/>
                <a:cs typeface="Roboto"/>
                <a:sym typeface="Roboto"/>
              </a:rPr>
              <a:t>*Includes both Non-English Proficient and Limited English Proficient students</a:t>
            </a:r>
            <a:endParaRPr sz="800" b="0" i="1" u="none" strike="noStrike" cap="none">
              <a:solidFill>
                <a:schemeClr val="dk1"/>
              </a:solidFill>
              <a:latin typeface="Roboto"/>
              <a:ea typeface="Roboto"/>
              <a:cs typeface="Roboto"/>
              <a:sym typeface="Roboto"/>
            </a:endParaRPr>
          </a:p>
        </p:txBody>
      </p:sp>
      <p:grpSp>
        <p:nvGrpSpPr>
          <p:cNvPr id="392" name="Google Shape;392;p50"/>
          <p:cNvGrpSpPr/>
          <p:nvPr/>
        </p:nvGrpSpPr>
        <p:grpSpPr>
          <a:xfrm>
            <a:off x="308400" y="1062325"/>
            <a:ext cx="1006800" cy="1003500"/>
            <a:chOff x="308400" y="1076275"/>
            <a:chExt cx="1006800" cy="1003500"/>
          </a:xfrm>
        </p:grpSpPr>
        <p:sp>
          <p:nvSpPr>
            <p:cNvPr id="393" name="Google Shape;393;p50"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 name="Google Shape;394;p50"/>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395" name="Google Shape;395;p50"/>
          <p:cNvGrpSpPr/>
          <p:nvPr/>
        </p:nvGrpSpPr>
        <p:grpSpPr>
          <a:xfrm>
            <a:off x="308400" y="2150613"/>
            <a:ext cx="1006800" cy="1003500"/>
            <a:chOff x="308400" y="2218825"/>
            <a:chExt cx="1006800" cy="1003500"/>
          </a:xfrm>
        </p:grpSpPr>
        <p:sp>
          <p:nvSpPr>
            <p:cNvPr id="396" name="Google Shape;396;p50"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 name="Google Shape;397;p50"/>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SCHOOLS</a:t>
              </a:r>
              <a:endParaRPr sz="1200" b="0" i="0" u="none" strike="noStrike" cap="none">
                <a:solidFill>
                  <a:schemeClr val="dk1"/>
                </a:solidFill>
                <a:latin typeface="Roboto"/>
                <a:ea typeface="Roboto"/>
                <a:cs typeface="Roboto"/>
                <a:sym typeface="Roboto"/>
              </a:endParaRPr>
            </a:p>
          </p:txBody>
        </p:sp>
      </p:grpSp>
      <p:grpSp>
        <p:nvGrpSpPr>
          <p:cNvPr id="398" name="Google Shape;398;p50"/>
          <p:cNvGrpSpPr/>
          <p:nvPr/>
        </p:nvGrpSpPr>
        <p:grpSpPr>
          <a:xfrm>
            <a:off x="308400" y="3238900"/>
            <a:ext cx="1006800" cy="1003500"/>
            <a:chOff x="308400" y="1076275"/>
            <a:chExt cx="1006800" cy="1003500"/>
          </a:xfrm>
        </p:grpSpPr>
        <p:sp>
          <p:nvSpPr>
            <p:cNvPr id="399" name="Google Shape;399;p50"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 name="Google Shape;400;p50"/>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401" name="Google Shape;401;p50"/>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402" name="Google Shape;402;p50"/>
          <p:cNvPicPr preferRelativeResize="0"/>
          <p:nvPr/>
        </p:nvPicPr>
        <p:blipFill rotWithShape="1">
          <a:blip r:embed="rId3">
            <a:alphaModFix/>
          </a:blip>
          <a:srcRect l="49" r="59"/>
          <a:stretch/>
        </p:blipFill>
        <p:spPr>
          <a:xfrm>
            <a:off x="1761637" y="1426175"/>
            <a:ext cx="4307278" cy="2744888"/>
          </a:xfrm>
          <a:prstGeom prst="rect">
            <a:avLst/>
          </a:prstGeom>
          <a:noFill/>
          <a:ln>
            <a:noFill/>
          </a:ln>
        </p:spPr>
      </p:pic>
      <p:cxnSp>
        <p:nvCxnSpPr>
          <p:cNvPr id="403" name="Google Shape;403;p50"/>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404" name="Google Shape;404;p50"/>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405" name="Google Shape;405;p5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06" name="Google Shape;406;p50"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7"/>
        <p:cNvGrpSpPr/>
        <p:nvPr/>
      </p:nvGrpSpPr>
      <p:grpSpPr>
        <a:xfrm>
          <a:off x="0" y="0"/>
          <a:ext cx="0" cy="0"/>
          <a:chOff x="0" y="0"/>
          <a:chExt cx="0" cy="0"/>
        </a:xfrm>
      </p:grpSpPr>
      <p:sp>
        <p:nvSpPr>
          <p:cNvPr id="408" name="Google Shape;408;p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46"/>
        <p:cNvGrpSpPr/>
        <p:nvPr/>
      </p:nvGrpSpPr>
      <p:grpSpPr>
        <a:xfrm>
          <a:off x="0" y="0"/>
          <a:ext cx="0" cy="0"/>
          <a:chOff x="0" y="0"/>
          <a:chExt cx="0" cy="0"/>
        </a:xfrm>
      </p:grpSpPr>
      <p:sp>
        <p:nvSpPr>
          <p:cNvPr id="47" name="Google Shape;4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48" name="Google Shape;48;p6"/>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9" name="Google Shape;49;p6"/>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0" name="Google Shape;50;p6"/>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Roboto"/>
                <a:ea typeface="Roboto"/>
                <a:cs typeface="Roboto"/>
                <a:sym typeface="Roboto"/>
              </a:rPr>
              <a:t>Our schools, students, and educators</a:t>
            </a:r>
            <a:endParaRPr sz="2200" b="1">
              <a:latin typeface="Roboto"/>
              <a:ea typeface="Roboto"/>
              <a:cs typeface="Roboto"/>
              <a:sym typeface="Roboto"/>
            </a:endParaRPr>
          </a:p>
        </p:txBody>
      </p:sp>
      <p:sp>
        <p:nvSpPr>
          <p:cNvPr id="51" name="Google Shape;51;p6"/>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t>Eligible for Free/Reduced </a:t>
            </a:r>
            <a:br>
              <a:rPr lang="en" sz="1100" b="1"/>
            </a:br>
            <a:r>
              <a:rPr lang="en" sz="1100" b="1"/>
              <a:t>Lunch:</a:t>
            </a:r>
            <a:endParaRPr sz="1100" b="1"/>
          </a:p>
          <a:p>
            <a:pPr marL="182880" lvl="0" indent="0" algn="l" rtl="0">
              <a:spcBef>
                <a:spcPts val="0"/>
              </a:spcBef>
              <a:spcAft>
                <a:spcPts val="0"/>
              </a:spcAft>
              <a:buNone/>
            </a:pPr>
            <a:r>
              <a:rPr lang="en" sz="1200"/>
              <a:t>403,231 (~46%)</a:t>
            </a:r>
            <a:endParaRPr sz="1200"/>
          </a:p>
          <a:p>
            <a:pPr marL="0" lvl="0" indent="0" algn="l" rtl="0">
              <a:lnSpc>
                <a:spcPct val="100000"/>
              </a:lnSpc>
              <a:spcBef>
                <a:spcPts val="800"/>
              </a:spcBef>
              <a:spcAft>
                <a:spcPts val="0"/>
              </a:spcAft>
              <a:buNone/>
            </a:pPr>
            <a:r>
              <a:rPr lang="en" sz="1100" b="1"/>
              <a:t>Students with Individualized Education Programs:</a:t>
            </a:r>
            <a:endParaRPr sz="1100" b="1"/>
          </a:p>
          <a:p>
            <a:pPr marL="182880" lvl="0" indent="0" algn="l" rtl="0">
              <a:spcBef>
                <a:spcPts val="0"/>
              </a:spcBef>
              <a:spcAft>
                <a:spcPts val="0"/>
              </a:spcAft>
              <a:buNone/>
            </a:pPr>
            <a:r>
              <a:rPr lang="en" sz="1200"/>
              <a:t>113,992 (~13%)</a:t>
            </a:r>
            <a:endParaRPr sz="1200"/>
          </a:p>
          <a:p>
            <a:pPr marL="0" lvl="0" indent="0" algn="l" rtl="0">
              <a:lnSpc>
                <a:spcPct val="100000"/>
              </a:lnSpc>
              <a:spcBef>
                <a:spcPts val="800"/>
              </a:spcBef>
              <a:spcAft>
                <a:spcPts val="0"/>
              </a:spcAft>
              <a:buNone/>
            </a:pPr>
            <a:r>
              <a:rPr lang="en" sz="1100" b="1"/>
              <a:t>Multilingual Learners*:</a:t>
            </a:r>
            <a:endParaRPr sz="1100" b="1"/>
          </a:p>
          <a:p>
            <a:pPr marL="182880" lvl="0" indent="0" algn="l" rtl="0">
              <a:spcBef>
                <a:spcPts val="0"/>
              </a:spcBef>
              <a:spcAft>
                <a:spcPts val="0"/>
              </a:spcAft>
              <a:buNone/>
            </a:pPr>
            <a:r>
              <a:rPr lang="en" sz="1200"/>
              <a:t>95,734 (~11%)</a:t>
            </a:r>
            <a:endParaRPr sz="1200"/>
          </a:p>
          <a:p>
            <a:pPr marL="0" lvl="0" indent="0" algn="l" rtl="0">
              <a:lnSpc>
                <a:spcPct val="100000"/>
              </a:lnSpc>
              <a:spcBef>
                <a:spcPts val="800"/>
              </a:spcBef>
              <a:spcAft>
                <a:spcPts val="0"/>
              </a:spcAft>
              <a:buNone/>
            </a:pPr>
            <a:r>
              <a:rPr lang="en" sz="1100" b="1"/>
              <a:t>McKinney Vento:</a:t>
            </a:r>
            <a:endParaRPr sz="1100" b="1"/>
          </a:p>
          <a:p>
            <a:pPr marL="182880" lvl="0" indent="0" algn="l" rtl="0">
              <a:spcBef>
                <a:spcPts val="0"/>
              </a:spcBef>
              <a:spcAft>
                <a:spcPts val="0"/>
              </a:spcAft>
              <a:buNone/>
            </a:pPr>
            <a:r>
              <a:rPr lang="en" sz="1200"/>
              <a:t>16,540 (~2%)</a:t>
            </a:r>
            <a:endParaRPr sz="1200"/>
          </a:p>
        </p:txBody>
      </p:sp>
      <p:sp>
        <p:nvSpPr>
          <p:cNvPr id="52" name="Google Shape;52;p6"/>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lvl="0" indent="0" algn="l" rtl="0">
              <a:spcBef>
                <a:spcPts val="0"/>
              </a:spcBef>
              <a:spcAft>
                <a:spcPts val="0"/>
              </a:spcAft>
              <a:buNone/>
            </a:pPr>
            <a:r>
              <a:rPr lang="en" sz="800" i="1">
                <a:solidFill>
                  <a:schemeClr val="dk1"/>
                </a:solidFill>
                <a:latin typeface="Roboto"/>
                <a:ea typeface="Roboto"/>
                <a:cs typeface="Roboto"/>
                <a:sym typeface="Roboto"/>
              </a:rPr>
              <a:t>*Includes both Non-English Proficient and Limited English Proficient students</a:t>
            </a:r>
            <a:endParaRPr sz="800" i="1">
              <a:solidFill>
                <a:schemeClr val="dk1"/>
              </a:solidFill>
              <a:latin typeface="Roboto"/>
              <a:ea typeface="Roboto"/>
              <a:cs typeface="Roboto"/>
              <a:sym typeface="Roboto"/>
            </a:endParaRPr>
          </a:p>
        </p:txBody>
      </p:sp>
      <p:grpSp>
        <p:nvGrpSpPr>
          <p:cNvPr id="53" name="Google Shape;53;p6"/>
          <p:cNvGrpSpPr/>
          <p:nvPr/>
        </p:nvGrpSpPr>
        <p:grpSpPr>
          <a:xfrm>
            <a:off x="308400" y="1062325"/>
            <a:ext cx="1006800" cy="1003500"/>
            <a:chOff x="308400" y="1076275"/>
            <a:chExt cx="1006800" cy="1003500"/>
          </a:xfrm>
        </p:grpSpPr>
        <p:sp>
          <p:nvSpPr>
            <p:cNvPr id="54" name="Google Shape;54;p6"/>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5" name="Google Shape;55;p6"/>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178</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SCHOOL</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DISTRICTS</a:t>
              </a:r>
              <a:endParaRPr sz="1200">
                <a:solidFill>
                  <a:schemeClr val="lt1"/>
                </a:solidFill>
                <a:latin typeface="Roboto"/>
                <a:ea typeface="Roboto"/>
                <a:cs typeface="Roboto"/>
                <a:sym typeface="Roboto"/>
              </a:endParaRPr>
            </a:p>
          </p:txBody>
        </p:sp>
      </p:grpSp>
      <p:grpSp>
        <p:nvGrpSpPr>
          <p:cNvPr id="56" name="Google Shape;56;p6"/>
          <p:cNvGrpSpPr/>
          <p:nvPr/>
        </p:nvGrpSpPr>
        <p:grpSpPr>
          <a:xfrm>
            <a:off x="308400" y="2150613"/>
            <a:ext cx="1006800" cy="1003500"/>
            <a:chOff x="308400" y="2218825"/>
            <a:chExt cx="1006800" cy="1003500"/>
          </a:xfrm>
        </p:grpSpPr>
        <p:sp>
          <p:nvSpPr>
            <p:cNvPr id="57" name="Google Shape;57;p6"/>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8" name="Google Shape;58;p6"/>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dk1"/>
                  </a:solidFill>
                  <a:latin typeface="Roboto"/>
                  <a:ea typeface="Roboto"/>
                  <a:cs typeface="Roboto"/>
                  <a:sym typeface="Roboto"/>
                </a:rPr>
                <a:t>1,927</a:t>
              </a:r>
              <a:endParaRPr sz="1300" b="1">
                <a:solidFill>
                  <a:schemeClr val="dk1"/>
                </a:solidFill>
                <a:latin typeface="Roboto"/>
                <a:ea typeface="Roboto"/>
                <a:cs typeface="Roboto"/>
                <a:sym typeface="Roboto"/>
              </a:endParaRPr>
            </a:p>
            <a:p>
              <a:pPr marL="0" lvl="0" indent="0" algn="ctr" rtl="0">
                <a:spcBef>
                  <a:spcPts val="0"/>
                </a:spcBef>
                <a:spcAft>
                  <a:spcPts val="0"/>
                </a:spcAft>
                <a:buNone/>
              </a:pPr>
              <a:r>
                <a:rPr lang="en" sz="1200">
                  <a:solidFill>
                    <a:schemeClr val="dk1"/>
                  </a:solidFill>
                  <a:latin typeface="Roboto"/>
                  <a:ea typeface="Roboto"/>
                  <a:cs typeface="Roboto"/>
                  <a:sym typeface="Roboto"/>
                </a:rPr>
                <a:t>SCHOOLS</a:t>
              </a:r>
              <a:endParaRPr sz="1200">
                <a:solidFill>
                  <a:schemeClr val="dk1"/>
                </a:solidFill>
                <a:latin typeface="Roboto"/>
                <a:ea typeface="Roboto"/>
                <a:cs typeface="Roboto"/>
                <a:sym typeface="Roboto"/>
              </a:endParaRPr>
            </a:p>
          </p:txBody>
        </p:sp>
      </p:grpSp>
      <p:grpSp>
        <p:nvGrpSpPr>
          <p:cNvPr id="59" name="Google Shape;59;p6"/>
          <p:cNvGrpSpPr/>
          <p:nvPr/>
        </p:nvGrpSpPr>
        <p:grpSpPr>
          <a:xfrm>
            <a:off x="308400" y="3238900"/>
            <a:ext cx="1006800" cy="1003500"/>
            <a:chOff x="308400" y="1076275"/>
            <a:chExt cx="1006800" cy="1003500"/>
          </a:xfrm>
        </p:grpSpPr>
        <p:sp>
          <p:nvSpPr>
            <p:cNvPr id="60" name="Google Shape;60;p6"/>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1" name="Google Shape;61;p6"/>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881,464</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PUBLIC </a:t>
              </a:r>
              <a:br>
                <a:rPr lang="en" sz="1000">
                  <a:solidFill>
                    <a:schemeClr val="lt1"/>
                  </a:solidFill>
                  <a:latin typeface="Roboto"/>
                  <a:ea typeface="Roboto"/>
                  <a:cs typeface="Roboto"/>
                  <a:sym typeface="Roboto"/>
                </a:rPr>
              </a:br>
              <a:r>
                <a:rPr lang="en" sz="1000">
                  <a:solidFill>
                    <a:schemeClr val="lt1"/>
                  </a:solidFill>
                  <a:latin typeface="Roboto"/>
                  <a:ea typeface="Roboto"/>
                  <a:cs typeface="Roboto"/>
                  <a:sym typeface="Roboto"/>
                </a:rPr>
                <a:t>SCHOOL</a:t>
              </a:r>
              <a:endParaRPr sz="1000">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STUDENTS</a:t>
              </a:r>
              <a:endParaRPr sz="1000">
                <a:solidFill>
                  <a:schemeClr val="lt1"/>
                </a:solidFill>
                <a:latin typeface="Roboto"/>
                <a:ea typeface="Roboto"/>
                <a:cs typeface="Roboto"/>
                <a:sym typeface="Roboto"/>
              </a:endParaRPr>
            </a:p>
          </p:txBody>
        </p:sp>
      </p:grpSp>
      <p:sp>
        <p:nvSpPr>
          <p:cNvPr id="62" name="Google Shape;62;p6"/>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b="1">
                <a:solidFill>
                  <a:schemeClr val="dk1"/>
                </a:solidFill>
                <a:latin typeface="Roboto"/>
                <a:ea typeface="Roboto"/>
                <a:cs typeface="Roboto"/>
                <a:sym typeface="Roboto"/>
              </a:rPr>
              <a:t>Student Demographics*</a:t>
            </a:r>
            <a:endParaRPr b="1">
              <a:solidFill>
                <a:schemeClr val="dk1"/>
              </a:solidFill>
              <a:latin typeface="Roboto"/>
              <a:ea typeface="Roboto"/>
              <a:cs typeface="Roboto"/>
              <a:sym typeface="Roboto"/>
            </a:endParaRPr>
          </a:p>
        </p:txBody>
      </p:sp>
      <p:pic>
        <p:nvPicPr>
          <p:cNvPr id="63" name="Google Shape;63;p6"/>
          <p:cNvPicPr preferRelativeResize="0"/>
          <p:nvPr/>
        </p:nvPicPr>
        <p:blipFill>
          <a:blip r:embed="rId3">
            <a:alphaModFix/>
          </a:blip>
          <a:stretch>
            <a:fillRect/>
          </a:stretch>
        </p:blipFill>
        <p:spPr>
          <a:xfrm>
            <a:off x="1761637" y="1426175"/>
            <a:ext cx="4307277" cy="2744887"/>
          </a:xfrm>
          <a:prstGeom prst="rect">
            <a:avLst/>
          </a:prstGeom>
          <a:noFill/>
          <a:ln>
            <a:noFill/>
          </a:ln>
        </p:spPr>
      </p:pic>
      <p:cxnSp>
        <p:nvCxnSpPr>
          <p:cNvPr id="64" name="Google Shape;64;p6"/>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65" name="Google Shape;65;p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66" name="Google Shape;66;p6"/>
          <p:cNvPicPr preferRelativeResize="0"/>
          <p:nvPr/>
        </p:nvPicPr>
        <p:blipFill>
          <a:blip r:embed="rId4">
            <a:alphaModFix/>
          </a:blip>
          <a:stretch>
            <a:fillRect/>
          </a:stretch>
        </p:blipFill>
        <p:spPr>
          <a:xfrm>
            <a:off x="8002150" y="4594525"/>
            <a:ext cx="924425" cy="403399"/>
          </a:xfrm>
          <a:prstGeom prst="rect">
            <a:avLst/>
          </a:prstGeom>
          <a:noFill/>
          <a:ln>
            <a:noFill/>
          </a:ln>
        </p:spPr>
      </p:pic>
      <p:sp>
        <p:nvSpPr>
          <p:cNvPr id="67" name="Google Shape;67;p6"/>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0"/>
              </a:spcAft>
              <a:buNone/>
            </a:pPr>
            <a:r>
              <a:rPr lang="en" sz="800">
                <a:solidFill>
                  <a:schemeClr val="dk1"/>
                </a:solidFill>
                <a:latin typeface="Roboto"/>
                <a:ea typeface="Roboto"/>
                <a:cs typeface="Roboto"/>
                <a:sym typeface="Roboto"/>
              </a:rPr>
              <a:t>*October 2023 Data</a:t>
            </a:r>
            <a:endParaRPr sz="800">
              <a:solidFill>
                <a:schemeClr val="dk1"/>
              </a:solidFill>
              <a:latin typeface="Roboto"/>
              <a:ea typeface="Roboto"/>
              <a:cs typeface="Roboto"/>
              <a:sym typeface="Roboto"/>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409"/>
        <p:cNvGrpSpPr/>
        <p:nvPr/>
      </p:nvGrpSpPr>
      <p:grpSpPr>
        <a:xfrm>
          <a:off x="0" y="0"/>
          <a:ext cx="0" cy="0"/>
          <a:chOff x="0" y="0"/>
          <a:chExt cx="0" cy="0"/>
        </a:xfrm>
      </p:grpSpPr>
      <p:pic>
        <p:nvPicPr>
          <p:cNvPr id="410" name="Google Shape;410;p52" descr="Photo of elementary students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11" name="Google Shape;411;p52"/>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12" name="Google Shape;412;p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13" name="Google Shape;413;p5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14" name="Google Shape;414;p5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415"/>
        <p:cNvGrpSpPr/>
        <p:nvPr/>
      </p:nvGrpSpPr>
      <p:grpSpPr>
        <a:xfrm>
          <a:off x="0" y="0"/>
          <a:ext cx="0" cy="0"/>
          <a:chOff x="0" y="0"/>
          <a:chExt cx="0" cy="0"/>
        </a:xfrm>
      </p:grpSpPr>
      <p:pic>
        <p:nvPicPr>
          <p:cNvPr id="416" name="Google Shape;416;p53"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17" name="Google Shape;417;p53"/>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18" name="Google Shape;418;p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19" name="Google Shape;419;p5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20" name="Google Shape;420;p5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421"/>
        <p:cNvGrpSpPr/>
        <p:nvPr/>
      </p:nvGrpSpPr>
      <p:grpSpPr>
        <a:xfrm>
          <a:off x="0" y="0"/>
          <a:ext cx="0" cy="0"/>
          <a:chOff x="0" y="0"/>
          <a:chExt cx="0" cy="0"/>
        </a:xfrm>
      </p:grpSpPr>
      <p:pic>
        <p:nvPicPr>
          <p:cNvPr id="422" name="Google Shape;422;p54"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23" name="Google Shape;423;p54"/>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24" name="Google Shape;424;p5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425" name="Google Shape;425;p54" descr="CDE logo"/>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426" name="Google Shape;426;p5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427"/>
        <p:cNvGrpSpPr/>
        <p:nvPr/>
      </p:nvGrpSpPr>
      <p:grpSpPr>
        <a:xfrm>
          <a:off x="0" y="0"/>
          <a:ext cx="0" cy="0"/>
          <a:chOff x="0" y="0"/>
          <a:chExt cx="0" cy="0"/>
        </a:xfrm>
      </p:grpSpPr>
      <p:pic>
        <p:nvPicPr>
          <p:cNvPr id="428" name="Google Shape;428;p55"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29" name="Google Shape;429;p55"/>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30" name="Google Shape;430;p5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431" name="Google Shape;431;p5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32" name="Google Shape;432;p5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433"/>
        <p:cNvGrpSpPr/>
        <p:nvPr/>
      </p:nvGrpSpPr>
      <p:grpSpPr>
        <a:xfrm>
          <a:off x="0" y="0"/>
          <a:ext cx="0" cy="0"/>
          <a:chOff x="0" y="0"/>
          <a:chExt cx="0" cy="0"/>
        </a:xfrm>
      </p:grpSpPr>
      <p:pic>
        <p:nvPicPr>
          <p:cNvPr id="434" name="Google Shape;434;p56"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35" name="Google Shape;435;p56"/>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36" name="Google Shape;436;p5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437" name="Google Shape;437;p5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38" name="Google Shape;438;p5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439"/>
        <p:cNvGrpSpPr/>
        <p:nvPr/>
      </p:nvGrpSpPr>
      <p:grpSpPr>
        <a:xfrm>
          <a:off x="0" y="0"/>
          <a:ext cx="0" cy="0"/>
          <a:chOff x="0" y="0"/>
          <a:chExt cx="0" cy="0"/>
        </a:xfrm>
      </p:grpSpPr>
      <p:pic>
        <p:nvPicPr>
          <p:cNvPr id="440" name="Google Shape;440;p57" descr="Photo of elementary str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41" name="Google Shape;441;p57"/>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42" name="Google Shape;442;p5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43" name="Google Shape;443;p5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44" name="Google Shape;444;p5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445"/>
        <p:cNvGrpSpPr/>
        <p:nvPr/>
      </p:nvGrpSpPr>
      <p:grpSpPr>
        <a:xfrm>
          <a:off x="0" y="0"/>
          <a:ext cx="0" cy="0"/>
          <a:chOff x="0" y="0"/>
          <a:chExt cx="0" cy="0"/>
        </a:xfrm>
      </p:grpSpPr>
      <p:pic>
        <p:nvPicPr>
          <p:cNvPr id="446" name="Google Shape;446;p58"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47" name="Google Shape;447;p58"/>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48" name="Google Shape;448;p5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49" name="Google Shape;449;p5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50" name="Google Shape;450;p5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451"/>
        <p:cNvGrpSpPr/>
        <p:nvPr/>
      </p:nvGrpSpPr>
      <p:grpSpPr>
        <a:xfrm>
          <a:off x="0" y="0"/>
          <a:ext cx="0" cy="0"/>
          <a:chOff x="0" y="0"/>
          <a:chExt cx="0" cy="0"/>
        </a:xfrm>
      </p:grpSpPr>
      <p:pic>
        <p:nvPicPr>
          <p:cNvPr id="452" name="Google Shape;452;p59" descr="Photo of elementary student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53" name="Google Shape;453;p59"/>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54" name="Google Shape;454;p5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55" name="Google Shape;455;p5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56" name="Google Shape;456;p5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457"/>
        <p:cNvGrpSpPr/>
        <p:nvPr/>
      </p:nvGrpSpPr>
      <p:grpSpPr>
        <a:xfrm>
          <a:off x="0" y="0"/>
          <a:ext cx="0" cy="0"/>
          <a:chOff x="0" y="0"/>
          <a:chExt cx="0" cy="0"/>
        </a:xfrm>
      </p:grpSpPr>
      <p:sp>
        <p:nvSpPr>
          <p:cNvPr id="458" name="Google Shape;458;p6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59" name="Google Shape;459;p60" descr="&quot;&quot;"/>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 name="Google Shape;460;p60"/>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461" name="Google Shape;461;p6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462" name="Google Shape;462;p60" descr="CDE logo"/>
          <p:cNvPicPr preferRelativeResize="0"/>
          <p:nvPr/>
        </p:nvPicPr>
        <p:blipFill rotWithShape="1">
          <a:blip r:embed="rId3">
            <a:alphaModFix/>
          </a:blip>
          <a:srcRect/>
          <a:stretch/>
        </p:blipFill>
        <p:spPr>
          <a:xfrm>
            <a:off x="2294525" y="746675"/>
            <a:ext cx="1456100" cy="919150"/>
          </a:xfrm>
          <a:prstGeom prst="rect">
            <a:avLst/>
          </a:prstGeom>
          <a:noFill/>
          <a:ln>
            <a:noFill/>
          </a:ln>
        </p:spPr>
      </p:pic>
      <p:pic>
        <p:nvPicPr>
          <p:cNvPr id="463" name="Google Shape;463;p60" descr="Photo of high school student"/>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464" name="Google Shape;464;p60"/>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465" name="Google Shape;465;p60"/>
          <p:cNvSpPr txBox="1">
            <a:spLocks noGrp="1"/>
          </p:cNvSpPr>
          <p:nvPr>
            <p:ph type="title" idx="3"/>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466"/>
        <p:cNvGrpSpPr/>
        <p:nvPr/>
      </p:nvGrpSpPr>
      <p:grpSpPr>
        <a:xfrm>
          <a:off x="0" y="0"/>
          <a:ext cx="0" cy="0"/>
          <a:chOff x="0" y="0"/>
          <a:chExt cx="0" cy="0"/>
        </a:xfrm>
      </p:grpSpPr>
      <p:pic>
        <p:nvPicPr>
          <p:cNvPr id="467" name="Google Shape;467;p61"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68" name="Google Shape;468;p61"/>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000000"/>
                </a:solidFill>
                <a:latin typeface="Roboto"/>
                <a:ea typeface="Roboto"/>
                <a:cs typeface="Roboto"/>
                <a:sym typeface="Roboto"/>
              </a:rPr>
              <a:t>Our schools, students, and educators</a:t>
            </a:r>
            <a:endParaRPr sz="2300" b="1" i="0" u="none" strike="noStrike" cap="none">
              <a:solidFill>
                <a:srgbClr val="000000"/>
              </a:solidFill>
              <a:latin typeface="Roboto"/>
              <a:ea typeface="Roboto"/>
              <a:cs typeface="Roboto"/>
              <a:sym typeface="Roboto"/>
            </a:endParaRPr>
          </a:p>
        </p:txBody>
      </p:sp>
      <p:sp>
        <p:nvSpPr>
          <p:cNvPr id="469" name="Google Shape;469;p61"/>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470" name="Google Shape;470;p61"/>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2"/>
                </a:solidFill>
                <a:latin typeface="Roboto"/>
                <a:ea typeface="Roboto"/>
                <a:cs typeface="Roboto"/>
                <a:sym typeface="Roboto"/>
              </a:rPr>
              <a:t>*Includes both Non-English Proficient and Limited English Proficient students</a:t>
            </a:r>
            <a:endParaRPr sz="800" b="0" i="1" u="none" strike="noStrike" cap="none">
              <a:solidFill>
                <a:schemeClr val="dk2"/>
              </a:solidFill>
              <a:latin typeface="Roboto"/>
              <a:ea typeface="Roboto"/>
              <a:cs typeface="Roboto"/>
              <a:sym typeface="Roboto"/>
            </a:endParaRPr>
          </a:p>
        </p:txBody>
      </p:sp>
      <p:grpSp>
        <p:nvGrpSpPr>
          <p:cNvPr id="471" name="Google Shape;471;p61"/>
          <p:cNvGrpSpPr/>
          <p:nvPr/>
        </p:nvGrpSpPr>
        <p:grpSpPr>
          <a:xfrm>
            <a:off x="308400" y="1062325"/>
            <a:ext cx="1006800" cy="1003500"/>
            <a:chOff x="308400" y="1076275"/>
            <a:chExt cx="1006800" cy="1003500"/>
          </a:xfrm>
        </p:grpSpPr>
        <p:sp>
          <p:nvSpPr>
            <p:cNvPr id="472" name="Google Shape;472;p61"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 name="Google Shape;473;p61"/>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474" name="Google Shape;474;p61"/>
          <p:cNvGrpSpPr/>
          <p:nvPr/>
        </p:nvGrpSpPr>
        <p:grpSpPr>
          <a:xfrm>
            <a:off x="308400" y="2150613"/>
            <a:ext cx="1006800" cy="1003500"/>
            <a:chOff x="308400" y="2218825"/>
            <a:chExt cx="1006800" cy="1003500"/>
          </a:xfrm>
        </p:grpSpPr>
        <p:sp>
          <p:nvSpPr>
            <p:cNvPr id="475" name="Google Shape;475;p61"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 name="Google Shape;476;p61"/>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a:t>
              </a:r>
              <a:endParaRPr sz="1200" b="0" i="0" u="none" strike="noStrike" cap="none">
                <a:solidFill>
                  <a:schemeClr val="dk1"/>
                </a:solidFill>
                <a:latin typeface="Roboto"/>
                <a:ea typeface="Roboto"/>
                <a:cs typeface="Roboto"/>
                <a:sym typeface="Roboto"/>
              </a:endParaRPr>
            </a:p>
          </p:txBody>
        </p:sp>
      </p:grpSp>
      <p:grpSp>
        <p:nvGrpSpPr>
          <p:cNvPr id="477" name="Google Shape;477;p61"/>
          <p:cNvGrpSpPr/>
          <p:nvPr/>
        </p:nvGrpSpPr>
        <p:grpSpPr>
          <a:xfrm>
            <a:off x="308400" y="3238900"/>
            <a:ext cx="1006800" cy="1003500"/>
            <a:chOff x="308400" y="1076275"/>
            <a:chExt cx="1006800" cy="1003500"/>
          </a:xfrm>
        </p:grpSpPr>
        <p:sp>
          <p:nvSpPr>
            <p:cNvPr id="478" name="Google Shape;478;p61"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 name="Google Shape;479;p61"/>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480" name="Google Shape;480;p61"/>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481" name="Google Shape;481;p61" descr="Graphic of student demographics, October 2023 data "/>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482" name="Google Shape;482;p61"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483" name="Google Shape;483;p6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84" name="Google Shape;484;p61"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485" name="Google Shape;485;p61"/>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486" name="Google Shape;486;p6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68"/>
        <p:cNvGrpSpPr/>
        <p:nvPr/>
      </p:nvGrpSpPr>
      <p:grpSpPr>
        <a:xfrm>
          <a:off x="0" y="0"/>
          <a:ext cx="0" cy="0"/>
          <a:chOff x="0" y="0"/>
          <a:chExt cx="0" cy="0"/>
        </a:xfrm>
      </p:grpSpPr>
      <p:sp>
        <p:nvSpPr>
          <p:cNvPr id="69" name="Google Shape;69;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70" name="Google Shape;70;p7"/>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1" name="Google Shape;71;p7"/>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sz="1600" b="1">
                <a:solidFill>
                  <a:srgbClr val="EF7521"/>
                </a:solidFill>
                <a:latin typeface="Roboto"/>
                <a:ea typeface="Roboto"/>
                <a:cs typeface="Roboto"/>
                <a:sym typeface="Roboto"/>
              </a:rPr>
              <a:t>Our Vision </a:t>
            </a:r>
            <a:endParaRPr sz="1200">
              <a:solidFill>
                <a:srgbClr val="EF7521"/>
              </a:solidFill>
              <a:latin typeface="Roboto"/>
              <a:ea typeface="Roboto"/>
              <a:cs typeface="Roboto"/>
              <a:sym typeface="Roboto"/>
            </a:endParaRPr>
          </a:p>
          <a:p>
            <a:pPr marL="0" lvl="0" indent="0" algn="l" rtl="0">
              <a:spcBef>
                <a:spcPts val="200"/>
              </a:spcBef>
              <a:spcAft>
                <a:spcPts val="0"/>
              </a:spcAft>
              <a:buNone/>
            </a:pPr>
            <a:r>
              <a:rPr lang="en" sz="1000">
                <a:solidFill>
                  <a:schemeClr val="dk1"/>
                </a:solidFill>
                <a:latin typeface="Roboto"/>
                <a:ea typeface="Roboto"/>
                <a:cs typeface="Roboto"/>
                <a:sym typeface="Roboto"/>
              </a:rPr>
              <a:t>To create an equitable educational environment where </a:t>
            </a:r>
            <a:r>
              <a:rPr lang="en" sz="1000" i="1">
                <a:solidFill>
                  <a:schemeClr val="dk1"/>
                </a:solidFill>
                <a:latin typeface="Roboto"/>
                <a:ea typeface="Roboto"/>
                <a:cs typeface="Roboto"/>
                <a:sym typeface="Roboto"/>
              </a:rPr>
              <a:t>all</a:t>
            </a:r>
            <a:r>
              <a:rPr lang="en" sz="1000">
                <a:solidFill>
                  <a:schemeClr val="dk1"/>
                </a:solidFill>
                <a:latin typeface="Roboto"/>
                <a:ea typeface="Roboto"/>
                <a:cs typeface="Roboto"/>
                <a:sym typeface="Roboto"/>
              </a:rPr>
              <a:t> students and staff in Colorado thrive</a:t>
            </a:r>
            <a:endParaRPr sz="2000">
              <a:latin typeface="Rockwell"/>
              <a:ea typeface="Rockwell"/>
              <a:cs typeface="Rockwell"/>
              <a:sym typeface="Rockwell"/>
            </a:endParaRPr>
          </a:p>
        </p:txBody>
      </p:sp>
      <p:sp>
        <p:nvSpPr>
          <p:cNvPr id="72" name="Google Shape;72;p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73" name="Google Shape;73;p7"/>
          <p:cNvPicPr preferRelativeResize="0"/>
          <p:nvPr/>
        </p:nvPicPr>
        <p:blipFill>
          <a:blip r:embed="rId3">
            <a:alphaModFix/>
          </a:blip>
          <a:stretch>
            <a:fillRect/>
          </a:stretch>
        </p:blipFill>
        <p:spPr>
          <a:xfrm>
            <a:off x="8002150" y="4594525"/>
            <a:ext cx="924425" cy="403399"/>
          </a:xfrm>
          <a:prstGeom prst="rect">
            <a:avLst/>
          </a:prstGeom>
          <a:noFill/>
          <a:ln>
            <a:noFill/>
          </a:ln>
        </p:spPr>
      </p:pic>
      <p:cxnSp>
        <p:nvCxnSpPr>
          <p:cNvPr id="74" name="Google Shape;74;p7"/>
          <p:cNvCxnSpPr/>
          <p:nvPr/>
        </p:nvCxnSpPr>
        <p:spPr>
          <a:xfrm>
            <a:off x="-160100" y="1282346"/>
            <a:ext cx="8989500" cy="0"/>
          </a:xfrm>
          <a:prstGeom prst="straightConnector1">
            <a:avLst/>
          </a:prstGeom>
          <a:noFill/>
          <a:ln w="9525" cap="flat" cmpd="sng">
            <a:solidFill>
              <a:srgbClr val="EF7521"/>
            </a:solidFill>
            <a:prstDash val="dot"/>
            <a:round/>
            <a:headEnd type="none" w="med" len="med"/>
            <a:tailEnd type="none" w="med" len="med"/>
          </a:ln>
        </p:spPr>
      </p:cxnSp>
      <p:sp>
        <p:nvSpPr>
          <p:cNvPr id="75" name="Google Shape;75;p7"/>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lvl="0" indent="-114300" algn="l" rtl="0">
              <a:spcBef>
                <a:spcPts val="0"/>
              </a:spcBef>
              <a:spcAft>
                <a:spcPts val="0"/>
              </a:spcAft>
              <a:buNone/>
            </a:pPr>
            <a:r>
              <a:rPr lang="en" sz="1100">
                <a:solidFill>
                  <a:srgbClr val="EF7521"/>
                </a:solidFill>
                <a:latin typeface="Roboto Medium"/>
                <a:ea typeface="Roboto Medium"/>
                <a:cs typeface="Roboto Medium"/>
                <a:sym typeface="Roboto Medium"/>
              </a:rPr>
              <a:t>&gt; SERVE</a:t>
            </a:r>
            <a:endParaRPr sz="1100">
              <a:solidFill>
                <a:srgbClr val="EF7521"/>
              </a:solidFill>
            </a:endParaRPr>
          </a:p>
          <a:p>
            <a:pPr marL="137160" lvl="0" indent="0" algn="l" rtl="0">
              <a:spcBef>
                <a:spcPts val="100"/>
              </a:spcBef>
              <a:spcAft>
                <a:spcPts val="500"/>
              </a:spcAft>
              <a:buNone/>
            </a:pPr>
            <a:r>
              <a:rPr lang="en" sz="1000">
                <a:latin typeface="Roboto"/>
                <a:ea typeface="Roboto"/>
                <a:cs typeface="Roboto"/>
                <a:sym typeface="Roboto"/>
              </a:rPr>
              <a:t>Provide actionable support to local educational agencies</a:t>
            </a:r>
            <a:endParaRPr sz="1000">
              <a:latin typeface="Roboto"/>
              <a:ea typeface="Roboto"/>
              <a:cs typeface="Roboto"/>
              <a:sym typeface="Roboto"/>
            </a:endParaRPr>
          </a:p>
        </p:txBody>
      </p:sp>
      <p:sp>
        <p:nvSpPr>
          <p:cNvPr id="76" name="Google Shape;76;p7"/>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300">
                <a:solidFill>
                  <a:srgbClr val="EF7521"/>
                </a:solidFill>
                <a:latin typeface="Roboto Medium"/>
                <a:ea typeface="Roboto Medium"/>
                <a:cs typeface="Roboto Medium"/>
                <a:sym typeface="Roboto Medium"/>
              </a:rPr>
              <a:t>&gt; </a:t>
            </a:r>
            <a:r>
              <a:rPr lang="en" sz="1100">
                <a:solidFill>
                  <a:srgbClr val="EF7521"/>
                </a:solidFill>
                <a:latin typeface="Roboto Medium"/>
                <a:ea typeface="Roboto Medium"/>
                <a:cs typeface="Roboto Medium"/>
                <a:sym typeface="Roboto Medium"/>
              </a:rPr>
              <a:t>GUIDE</a:t>
            </a:r>
            <a:endParaRPr b="1">
              <a:solidFill>
                <a:srgbClr val="EF7521"/>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Implement policy and enact legislation in an effective way </a:t>
            </a:r>
            <a:endParaRPr sz="1000">
              <a:latin typeface="Roboto"/>
              <a:ea typeface="Roboto"/>
              <a:cs typeface="Roboto"/>
              <a:sym typeface="Roboto"/>
            </a:endParaRPr>
          </a:p>
        </p:txBody>
      </p:sp>
      <p:sp>
        <p:nvSpPr>
          <p:cNvPr id="77" name="Google Shape;77;p7"/>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100">
                <a:solidFill>
                  <a:srgbClr val="EF7521"/>
                </a:solidFill>
                <a:latin typeface="Roboto Medium"/>
                <a:ea typeface="Roboto Medium"/>
                <a:cs typeface="Roboto Medium"/>
                <a:sym typeface="Roboto Medium"/>
              </a:rPr>
              <a:t>&gt; ELEVATE</a:t>
            </a:r>
            <a:endParaRPr b="1">
              <a:solidFill>
                <a:srgbClr val="EF7521"/>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Share the experiences of local educational agencies and students</a:t>
            </a:r>
            <a:endParaRPr sz="1000">
              <a:latin typeface="Roboto"/>
              <a:ea typeface="Roboto"/>
              <a:cs typeface="Roboto"/>
              <a:sym typeface="Roboto"/>
            </a:endParaRPr>
          </a:p>
        </p:txBody>
      </p:sp>
      <p:sp>
        <p:nvSpPr>
          <p:cNvPr id="78" name="Google Shape;78;p7"/>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 sz="1600" b="1">
                <a:solidFill>
                  <a:srgbClr val="EF7521"/>
                </a:solidFill>
                <a:latin typeface="Roboto"/>
                <a:ea typeface="Roboto"/>
                <a:cs typeface="Roboto"/>
                <a:sym typeface="Roboto"/>
              </a:rPr>
              <a:t>Our Role</a:t>
            </a:r>
            <a:endParaRPr sz="1600" b="1">
              <a:solidFill>
                <a:srgbClr val="EF7521"/>
              </a:solidFill>
              <a:latin typeface="Roboto"/>
              <a:ea typeface="Roboto"/>
              <a:cs typeface="Roboto"/>
              <a:sym typeface="Roboto"/>
            </a:endParaRPr>
          </a:p>
          <a:p>
            <a:pPr marL="0" lvl="0" indent="0" algn="l" rtl="0">
              <a:spcBef>
                <a:spcPts val="200"/>
              </a:spcBef>
              <a:spcAft>
                <a:spcPts val="0"/>
              </a:spcAft>
              <a:buNone/>
            </a:pPr>
            <a:r>
              <a:rPr lang="en" sz="1000">
                <a:latin typeface="Roboto"/>
                <a:ea typeface="Roboto"/>
                <a:cs typeface="Roboto"/>
                <a:sym typeface="Roboto"/>
              </a:rPr>
              <a:t>To improve student outcomes and ensure students and families across Colorado have access to high-quality schools, we will: </a:t>
            </a:r>
            <a:endParaRPr sz="1000">
              <a:latin typeface="Roboto"/>
              <a:ea typeface="Roboto"/>
              <a:cs typeface="Roboto"/>
              <a:sym typeface="Roboto"/>
            </a:endParaRPr>
          </a:p>
        </p:txBody>
      </p:sp>
      <p:sp>
        <p:nvSpPr>
          <p:cNvPr id="79" name="Google Shape;79;p7"/>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EF7521"/>
                </a:solidFill>
                <a:latin typeface="Roboto"/>
                <a:ea typeface="Roboto"/>
                <a:cs typeface="Roboto"/>
                <a:sym typeface="Roboto"/>
              </a:rPr>
              <a:t>Our Core Values:    </a:t>
            </a:r>
            <a:r>
              <a:rPr lang="en" sz="1300">
                <a:solidFill>
                  <a:schemeClr val="dk1"/>
                </a:solidFill>
              </a:rPr>
              <a:t>INTEGRITY  |  EQUITY  |  ACCOUNTABILITY  |  TRUST  |  SERVICE</a:t>
            </a:r>
            <a:endParaRPr sz="1300">
              <a:solidFill>
                <a:schemeClr val="dk1"/>
              </a:solidFill>
            </a:endParaRPr>
          </a:p>
        </p:txBody>
      </p:sp>
      <p:cxnSp>
        <p:nvCxnSpPr>
          <p:cNvPr id="80" name="Google Shape;80;p7"/>
          <p:cNvCxnSpPr/>
          <p:nvPr/>
        </p:nvCxnSpPr>
        <p:spPr>
          <a:xfrm>
            <a:off x="3130417" y="1632525"/>
            <a:ext cx="0" cy="674700"/>
          </a:xfrm>
          <a:prstGeom prst="straightConnector1">
            <a:avLst/>
          </a:prstGeom>
          <a:noFill/>
          <a:ln w="9525" cap="flat" cmpd="sng">
            <a:solidFill>
              <a:srgbClr val="EF7521"/>
            </a:solidFill>
            <a:prstDash val="dot"/>
            <a:round/>
            <a:headEnd type="none" w="med" len="med"/>
            <a:tailEnd type="none" w="med" len="med"/>
          </a:ln>
        </p:spPr>
      </p:cxnSp>
      <p:grpSp>
        <p:nvGrpSpPr>
          <p:cNvPr id="81" name="Google Shape;81;p7"/>
          <p:cNvGrpSpPr/>
          <p:nvPr/>
        </p:nvGrpSpPr>
        <p:grpSpPr>
          <a:xfrm>
            <a:off x="311700" y="3548650"/>
            <a:ext cx="8363900" cy="646200"/>
            <a:chOff x="375100" y="3396250"/>
            <a:chExt cx="8363900" cy="646200"/>
          </a:xfrm>
        </p:grpSpPr>
        <p:sp>
          <p:nvSpPr>
            <p:cNvPr id="82" name="Google Shape;82;p7"/>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3" name="Google Shape;83;p7"/>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4" name="Google Shape;84;p7"/>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5" name="Google Shape;85;p7"/>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6" name="Google Shape;86;p7"/>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Increase Student</a:t>
              </a:r>
              <a:br>
                <a:rPr lang="en" sz="1200" b="1">
                  <a:solidFill>
                    <a:srgbClr val="FFFFFF"/>
                  </a:solidFill>
                  <a:latin typeface="Roboto"/>
                  <a:ea typeface="Roboto"/>
                  <a:cs typeface="Roboto"/>
                  <a:sym typeface="Roboto"/>
                </a:rPr>
              </a:br>
              <a:r>
                <a:rPr lang="en" sz="1200" b="1">
                  <a:solidFill>
                    <a:srgbClr val="FFFFFF"/>
                  </a:solidFill>
                  <a:latin typeface="Roboto"/>
                  <a:ea typeface="Roboto"/>
                  <a:cs typeface="Roboto"/>
                  <a:sym typeface="Roboto"/>
                </a:rPr>
                <a:t>Engagement</a:t>
              </a:r>
              <a:endParaRPr sz="1200" b="1">
                <a:solidFill>
                  <a:srgbClr val="FFFFFF"/>
                </a:solidFill>
                <a:latin typeface="Roboto"/>
                <a:ea typeface="Roboto"/>
                <a:cs typeface="Roboto"/>
                <a:sym typeface="Roboto"/>
              </a:endParaRPr>
            </a:p>
          </p:txBody>
        </p:sp>
        <p:sp>
          <p:nvSpPr>
            <p:cNvPr id="87" name="Google Shape;87;p7"/>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en" sz="1200" b="1">
                  <a:solidFill>
                    <a:schemeClr val="lt1"/>
                  </a:solidFill>
                  <a:latin typeface="Roboto"/>
                  <a:ea typeface="Roboto"/>
                  <a:cs typeface="Roboto"/>
                  <a:sym typeface="Roboto"/>
                </a:rPr>
                <a:t>Accelerate Student Outcomes</a:t>
              </a:r>
              <a:endParaRPr sz="1200" b="1">
                <a:solidFill>
                  <a:srgbClr val="FFFFFF"/>
                </a:solidFill>
                <a:latin typeface="Roboto"/>
                <a:ea typeface="Roboto"/>
                <a:cs typeface="Roboto"/>
                <a:sym typeface="Roboto"/>
              </a:endParaRPr>
            </a:p>
          </p:txBody>
        </p:sp>
        <p:sp>
          <p:nvSpPr>
            <p:cNvPr id="88" name="Google Shape;88;p7"/>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Provide Operational Excellence</a:t>
              </a:r>
              <a:endParaRPr sz="1200" b="1">
                <a:solidFill>
                  <a:srgbClr val="FFFFFF"/>
                </a:solidFill>
                <a:latin typeface="Roboto"/>
                <a:ea typeface="Roboto"/>
                <a:cs typeface="Roboto"/>
                <a:sym typeface="Roboto"/>
              </a:endParaRPr>
            </a:p>
          </p:txBody>
        </p:sp>
        <p:sp>
          <p:nvSpPr>
            <p:cNvPr id="89" name="Google Shape;89;p7"/>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Strengthen the Educator Workforce</a:t>
              </a:r>
              <a:endParaRPr sz="1200" b="1">
                <a:solidFill>
                  <a:srgbClr val="FFFFFF"/>
                </a:solidFill>
                <a:latin typeface="Roboto"/>
                <a:ea typeface="Roboto"/>
                <a:cs typeface="Roboto"/>
                <a:sym typeface="Roboto"/>
              </a:endParaRPr>
            </a:p>
          </p:txBody>
        </p:sp>
      </p:grpSp>
      <p:cxnSp>
        <p:nvCxnSpPr>
          <p:cNvPr id="90" name="Google Shape;90;p7"/>
          <p:cNvCxnSpPr/>
          <p:nvPr/>
        </p:nvCxnSpPr>
        <p:spPr>
          <a:xfrm>
            <a:off x="5120450"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91" name="Google Shape;91;p7"/>
          <p:cNvCxnSpPr/>
          <p:nvPr/>
        </p:nvCxnSpPr>
        <p:spPr>
          <a:xfrm>
            <a:off x="7110483"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92" name="Google Shape;92;p7"/>
          <p:cNvCxnSpPr/>
          <p:nvPr/>
        </p:nvCxnSpPr>
        <p:spPr>
          <a:xfrm>
            <a:off x="-160100" y="2409466"/>
            <a:ext cx="9030600" cy="0"/>
          </a:xfrm>
          <a:prstGeom prst="straightConnector1">
            <a:avLst/>
          </a:prstGeom>
          <a:noFill/>
          <a:ln w="9525" cap="flat" cmpd="sng">
            <a:solidFill>
              <a:srgbClr val="EF7521"/>
            </a:solidFill>
            <a:prstDash val="dot"/>
            <a:round/>
            <a:headEnd type="none" w="med" len="med"/>
            <a:tailEnd type="none" w="med" len="med"/>
          </a:ln>
        </p:spPr>
      </p:cxnSp>
      <p:cxnSp>
        <p:nvCxnSpPr>
          <p:cNvPr id="93" name="Google Shape;93;p7"/>
          <p:cNvCxnSpPr/>
          <p:nvPr/>
        </p:nvCxnSpPr>
        <p:spPr>
          <a:xfrm>
            <a:off x="-160100" y="3016625"/>
            <a:ext cx="9030600" cy="0"/>
          </a:xfrm>
          <a:prstGeom prst="straightConnector1">
            <a:avLst/>
          </a:prstGeom>
          <a:noFill/>
          <a:ln w="9525" cap="flat" cmpd="sng">
            <a:solidFill>
              <a:srgbClr val="EF7521"/>
            </a:solidFill>
            <a:prstDash val="dot"/>
            <a:round/>
            <a:headEnd type="none" w="med" len="med"/>
            <a:tailEnd type="none" w="med" len="med"/>
          </a:ln>
        </p:spPr>
      </p:cxnSp>
      <p:sp>
        <p:nvSpPr>
          <p:cNvPr id="94" name="Google Shape;94;p7"/>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EF7521"/>
                </a:solidFill>
                <a:latin typeface="Roboto"/>
                <a:ea typeface="Roboto"/>
                <a:cs typeface="Roboto"/>
                <a:sym typeface="Roboto"/>
              </a:rPr>
              <a:t>Our Priorities:</a:t>
            </a:r>
            <a:endParaRPr sz="1300">
              <a:solidFill>
                <a:schemeClr val="dk1"/>
              </a:solidFill>
            </a:endParaRPr>
          </a:p>
        </p:txBody>
      </p:sp>
      <p:sp>
        <p:nvSpPr>
          <p:cNvPr id="95" name="Google Shape;95;p7"/>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200"/>
              </a:spcAft>
              <a:buNone/>
            </a:pPr>
            <a:r>
              <a:rPr lang="en" sz="2000" b="1">
                <a:solidFill>
                  <a:schemeClr val="dk1"/>
                </a:solidFill>
                <a:latin typeface="Roboto"/>
                <a:ea typeface="Roboto"/>
                <a:cs typeface="Roboto"/>
                <a:sym typeface="Roboto"/>
              </a:rPr>
              <a:t>Theory of Change</a:t>
            </a:r>
            <a:endParaRPr sz="2000" b="1">
              <a:solidFill>
                <a:schemeClr val="dk1"/>
              </a:solidFill>
              <a:latin typeface="Roboto"/>
              <a:ea typeface="Roboto"/>
              <a:cs typeface="Roboto"/>
              <a:sym typeface="Roboto"/>
            </a:endParaRPr>
          </a:p>
        </p:txBody>
      </p:sp>
      <p:cxnSp>
        <p:nvCxnSpPr>
          <p:cNvPr id="96" name="Google Shape;96;p7"/>
          <p:cNvCxnSpPr/>
          <p:nvPr/>
        </p:nvCxnSpPr>
        <p:spPr>
          <a:xfrm>
            <a:off x="-160100" y="588900"/>
            <a:ext cx="8989500" cy="0"/>
          </a:xfrm>
          <a:prstGeom prst="straightConnector1">
            <a:avLst/>
          </a:prstGeom>
          <a:noFill/>
          <a:ln w="9525" cap="flat" cmpd="sng">
            <a:solidFill>
              <a:srgbClr val="EF7521"/>
            </a:solidFill>
            <a:prstDash val="dot"/>
            <a:round/>
            <a:headEnd type="none" w="med" len="med"/>
            <a:tailEnd type="none" w="med" len="med"/>
          </a:ln>
        </p:spPr>
      </p:cxn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487"/>
        <p:cNvGrpSpPr/>
        <p:nvPr/>
      </p:nvGrpSpPr>
      <p:grpSpPr>
        <a:xfrm>
          <a:off x="0" y="0"/>
          <a:ext cx="0" cy="0"/>
          <a:chOff x="0" y="0"/>
          <a:chExt cx="0" cy="0"/>
        </a:xfrm>
      </p:grpSpPr>
      <p:pic>
        <p:nvPicPr>
          <p:cNvPr id="488" name="Google Shape;488;p6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89" name="Google Shape;489;p62"/>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Vision </a:t>
            </a:r>
            <a:endParaRPr sz="1200" b="0"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490" name="Google Shape;490;p62" descr="&quot;&quot;"/>
          <p:cNvCxnSpPr/>
          <p:nvPr/>
        </p:nvCxnSpPr>
        <p:spPr>
          <a:xfrm>
            <a:off x="-160100" y="1282346"/>
            <a:ext cx="8989500" cy="0"/>
          </a:xfrm>
          <a:prstGeom prst="straightConnector1">
            <a:avLst/>
          </a:prstGeom>
          <a:noFill/>
          <a:ln w="9525" cap="flat" cmpd="sng">
            <a:solidFill>
              <a:srgbClr val="488BC9"/>
            </a:solidFill>
            <a:prstDash val="dot"/>
            <a:round/>
            <a:headEnd type="none" w="sm" len="sm"/>
            <a:tailEnd type="none" w="sm" len="sm"/>
          </a:ln>
        </p:spPr>
      </p:cxnSp>
      <p:sp>
        <p:nvSpPr>
          <p:cNvPr id="491" name="Google Shape;491;p62"/>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SERVE</a:t>
            </a:r>
            <a:endParaRPr sz="1100" b="0"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492" name="Google Shape;492;p62"/>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488BC9"/>
                </a:solidFill>
                <a:latin typeface="Roboto Medium"/>
                <a:ea typeface="Roboto Medium"/>
                <a:cs typeface="Roboto Medium"/>
                <a:sym typeface="Roboto Medium"/>
              </a:rPr>
              <a:t>&gt; </a:t>
            </a:r>
            <a:r>
              <a:rPr lang="en" sz="1100" b="0" i="0" u="none" strike="noStrike" cap="none">
                <a:solidFill>
                  <a:srgbClr val="488BC9"/>
                </a:solidFill>
                <a:latin typeface="Roboto Medium"/>
                <a:ea typeface="Roboto Medium"/>
                <a:cs typeface="Roboto Medium"/>
                <a:sym typeface="Roboto Medium"/>
              </a:rPr>
              <a:t>GUIDE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493" name="Google Shape;493;p62"/>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ELEVATE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494" name="Google Shape;494;p62"/>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488BC9"/>
                </a:solidFill>
                <a:latin typeface="Roboto"/>
                <a:ea typeface="Roboto"/>
                <a:cs typeface="Roboto"/>
                <a:sym typeface="Roboto"/>
              </a:rPr>
              <a:t>Our Role</a:t>
            </a:r>
            <a:endParaRPr sz="1600" b="1"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495" name="Google Shape;495;p62"/>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Core Values: </a:t>
            </a:r>
            <a:r>
              <a:rPr lang="en" sz="1600" b="1" i="0" u="none" strike="noStrike" cap="none">
                <a:solidFill>
                  <a:srgbClr val="EF7521"/>
                </a:solidFill>
                <a:latin typeface="Roboto"/>
                <a:ea typeface="Roboto"/>
                <a:cs typeface="Roboto"/>
                <a:sym typeface="Roboto"/>
              </a:rPr>
              <a:t>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496" name="Google Shape;496;p62" descr="&quot;&quot;"/>
          <p:cNvCxnSpPr/>
          <p:nvPr/>
        </p:nvCxnSpPr>
        <p:spPr>
          <a:xfrm>
            <a:off x="3130417" y="1632525"/>
            <a:ext cx="0" cy="674700"/>
          </a:xfrm>
          <a:prstGeom prst="straightConnector1">
            <a:avLst/>
          </a:prstGeom>
          <a:noFill/>
          <a:ln w="9525" cap="flat" cmpd="sng">
            <a:solidFill>
              <a:srgbClr val="488BC9"/>
            </a:solidFill>
            <a:prstDash val="dot"/>
            <a:round/>
            <a:headEnd type="none" w="sm" len="sm"/>
            <a:tailEnd type="none" w="sm" len="sm"/>
          </a:ln>
        </p:spPr>
      </p:cxnSp>
      <p:grpSp>
        <p:nvGrpSpPr>
          <p:cNvPr id="497" name="Google Shape;497;p62"/>
          <p:cNvGrpSpPr/>
          <p:nvPr/>
        </p:nvGrpSpPr>
        <p:grpSpPr>
          <a:xfrm>
            <a:off x="311700" y="3548650"/>
            <a:ext cx="8363900" cy="646200"/>
            <a:chOff x="375100" y="3396250"/>
            <a:chExt cx="8363900" cy="646200"/>
          </a:xfrm>
        </p:grpSpPr>
        <p:sp>
          <p:nvSpPr>
            <p:cNvPr id="498" name="Google Shape;498;p62"/>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 name="Google Shape;499;p62"/>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 name="Google Shape;500;p62"/>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 name="Google Shape;501;p62"/>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 name="Google Shape;502;p62"/>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503" name="Google Shape;503;p62"/>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504" name="Google Shape;504;p62"/>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505" name="Google Shape;505;p62"/>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506" name="Google Shape;506;p62" descr="&quot;&quot;"/>
          <p:cNvCxnSpPr/>
          <p:nvPr/>
        </p:nvCxnSpPr>
        <p:spPr>
          <a:xfrm>
            <a:off x="5120450"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507" name="Google Shape;507;p62" descr="&quot;&quot;"/>
          <p:cNvCxnSpPr/>
          <p:nvPr/>
        </p:nvCxnSpPr>
        <p:spPr>
          <a:xfrm>
            <a:off x="7110483"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508" name="Google Shape;508;p62" descr="&quot;&quot;"/>
          <p:cNvCxnSpPr/>
          <p:nvPr/>
        </p:nvCxnSpPr>
        <p:spPr>
          <a:xfrm>
            <a:off x="-160100" y="2409466"/>
            <a:ext cx="9030600" cy="0"/>
          </a:xfrm>
          <a:prstGeom prst="straightConnector1">
            <a:avLst/>
          </a:prstGeom>
          <a:noFill/>
          <a:ln w="9525" cap="flat" cmpd="sng">
            <a:solidFill>
              <a:srgbClr val="488BC9"/>
            </a:solidFill>
            <a:prstDash val="dot"/>
            <a:round/>
            <a:headEnd type="none" w="sm" len="sm"/>
            <a:tailEnd type="none" w="sm" len="sm"/>
          </a:ln>
        </p:spPr>
      </p:cxnSp>
      <p:cxnSp>
        <p:nvCxnSpPr>
          <p:cNvPr id="509" name="Google Shape;509;p62" descr="&quot;&quot;"/>
          <p:cNvCxnSpPr/>
          <p:nvPr/>
        </p:nvCxnSpPr>
        <p:spPr>
          <a:xfrm>
            <a:off x="-160100" y="3016625"/>
            <a:ext cx="9030600" cy="0"/>
          </a:xfrm>
          <a:prstGeom prst="straightConnector1">
            <a:avLst/>
          </a:prstGeom>
          <a:noFill/>
          <a:ln w="9525" cap="flat" cmpd="sng">
            <a:solidFill>
              <a:srgbClr val="488BC9"/>
            </a:solidFill>
            <a:prstDash val="dot"/>
            <a:round/>
            <a:headEnd type="none" w="sm" len="sm"/>
            <a:tailEnd type="none" w="sm" len="sm"/>
          </a:ln>
        </p:spPr>
      </p:cxnSp>
      <p:sp>
        <p:nvSpPr>
          <p:cNvPr id="510" name="Google Shape;510;p62"/>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Priorities:</a:t>
            </a:r>
            <a:endParaRPr sz="1300" b="0" i="0" u="none" strike="noStrike" cap="none">
              <a:solidFill>
                <a:srgbClr val="488BC9"/>
              </a:solidFill>
              <a:latin typeface="Arial"/>
              <a:ea typeface="Arial"/>
              <a:cs typeface="Arial"/>
              <a:sym typeface="Arial"/>
            </a:endParaRPr>
          </a:p>
        </p:txBody>
      </p:sp>
      <p:sp>
        <p:nvSpPr>
          <p:cNvPr id="511" name="Google Shape;511;p62"/>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512" name="Google Shape;512;p62" descr="&quot;&quot;"/>
          <p:cNvCxnSpPr/>
          <p:nvPr/>
        </p:nvCxnSpPr>
        <p:spPr>
          <a:xfrm>
            <a:off x="-160100" y="588900"/>
            <a:ext cx="8989500" cy="0"/>
          </a:xfrm>
          <a:prstGeom prst="straightConnector1">
            <a:avLst/>
          </a:prstGeom>
          <a:noFill/>
          <a:ln w="9525" cap="flat" cmpd="sng">
            <a:solidFill>
              <a:srgbClr val="488BC9"/>
            </a:solidFill>
            <a:prstDash val="dot"/>
            <a:round/>
            <a:headEnd type="none" w="sm" len="sm"/>
            <a:tailEnd type="none" w="sm" len="sm"/>
          </a:ln>
        </p:spPr>
      </p:cxnSp>
      <p:sp>
        <p:nvSpPr>
          <p:cNvPr id="513" name="Google Shape;513;p6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14" name="Google Shape;514;p6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15" name="Google Shape;515;p6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516"/>
        <p:cNvGrpSpPr/>
        <p:nvPr/>
      </p:nvGrpSpPr>
      <p:grpSpPr>
        <a:xfrm>
          <a:off x="0" y="0"/>
          <a:ext cx="0" cy="0"/>
          <a:chOff x="0" y="0"/>
          <a:chExt cx="0" cy="0"/>
        </a:xfrm>
      </p:grpSpPr>
      <p:pic>
        <p:nvPicPr>
          <p:cNvPr id="517" name="Google Shape;517;p63"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518" name="Google Shape;518;p63"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519" name="Google Shape;519;p63"/>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520" name="Google Shape;520;p63"/>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521" name="Google Shape;521;p63"/>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522" name="Google Shape;522;p63" descr="Photo of high school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523" name="Google Shape;523;p6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24" name="Google Shape;524;p63"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525" name="Google Shape;525;p6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526"/>
        <p:cNvGrpSpPr/>
        <p:nvPr/>
      </p:nvGrpSpPr>
      <p:grpSpPr>
        <a:xfrm>
          <a:off x="0" y="0"/>
          <a:ext cx="0" cy="0"/>
          <a:chOff x="0" y="0"/>
          <a:chExt cx="0" cy="0"/>
        </a:xfrm>
      </p:grpSpPr>
      <p:pic>
        <p:nvPicPr>
          <p:cNvPr id="527" name="Google Shape;527;p6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528" name="Google Shape;528;p64"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529" name="Google Shape;529;p6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530" name="Google Shape;530;p64"/>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531" name="Google Shape;531;p64"/>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32" name="Google Shape;532;p6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33" name="Google Shape;533;p6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34" name="Google Shape;534;p6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535"/>
        <p:cNvGrpSpPr/>
        <p:nvPr/>
      </p:nvGrpSpPr>
      <p:grpSpPr>
        <a:xfrm>
          <a:off x="0" y="0"/>
          <a:ext cx="0" cy="0"/>
          <a:chOff x="0" y="0"/>
          <a:chExt cx="0" cy="0"/>
        </a:xfrm>
      </p:grpSpPr>
      <p:pic>
        <p:nvPicPr>
          <p:cNvPr id="536" name="Google Shape;536;p65"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37" name="Google Shape;537;p65"/>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38" name="Google Shape;538;p6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539" name="Google Shape;539;p6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40" name="Google Shape;540;p6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541"/>
        <p:cNvGrpSpPr/>
        <p:nvPr/>
      </p:nvGrpSpPr>
      <p:grpSpPr>
        <a:xfrm>
          <a:off x="0" y="0"/>
          <a:ext cx="0" cy="0"/>
          <a:chOff x="0" y="0"/>
          <a:chExt cx="0" cy="0"/>
        </a:xfrm>
      </p:grpSpPr>
      <p:pic>
        <p:nvPicPr>
          <p:cNvPr id="542" name="Google Shape;542;p66"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43" name="Google Shape;543;p66"/>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44" name="Google Shape;544;p6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45" name="Google Shape;545;p6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46" name="Google Shape;546;p6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547"/>
        <p:cNvGrpSpPr/>
        <p:nvPr/>
      </p:nvGrpSpPr>
      <p:grpSpPr>
        <a:xfrm>
          <a:off x="0" y="0"/>
          <a:ext cx="0" cy="0"/>
          <a:chOff x="0" y="0"/>
          <a:chExt cx="0" cy="0"/>
        </a:xfrm>
      </p:grpSpPr>
      <p:pic>
        <p:nvPicPr>
          <p:cNvPr id="548" name="Google Shape;548;p67" descr="Photo of high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49" name="Google Shape;549;p67"/>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50" name="Google Shape;550;p6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551" name="Google Shape;551;p6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52" name="Google Shape;552;p6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553"/>
        <p:cNvGrpSpPr/>
        <p:nvPr/>
      </p:nvGrpSpPr>
      <p:grpSpPr>
        <a:xfrm>
          <a:off x="0" y="0"/>
          <a:ext cx="0" cy="0"/>
          <a:chOff x="0" y="0"/>
          <a:chExt cx="0" cy="0"/>
        </a:xfrm>
      </p:grpSpPr>
      <p:pic>
        <p:nvPicPr>
          <p:cNvPr id="554" name="Google Shape;554;p68" descr="Photo of high school student and family"/>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55" name="Google Shape;555;p68"/>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56" name="Google Shape;556;p6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57" name="Google Shape;557;p6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58" name="Google Shape;558;p6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559"/>
        <p:cNvGrpSpPr/>
        <p:nvPr/>
      </p:nvGrpSpPr>
      <p:grpSpPr>
        <a:xfrm>
          <a:off x="0" y="0"/>
          <a:ext cx="0" cy="0"/>
          <a:chOff x="0" y="0"/>
          <a:chExt cx="0" cy="0"/>
        </a:xfrm>
      </p:grpSpPr>
      <p:pic>
        <p:nvPicPr>
          <p:cNvPr id="560" name="Google Shape;560;p69"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61" name="Google Shape;561;p69"/>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62" name="Google Shape;562;p6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563" name="Google Shape;563;p6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64" name="Google Shape;564;p6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565"/>
        <p:cNvGrpSpPr/>
        <p:nvPr/>
      </p:nvGrpSpPr>
      <p:grpSpPr>
        <a:xfrm>
          <a:off x="0" y="0"/>
          <a:ext cx="0" cy="0"/>
          <a:chOff x="0" y="0"/>
          <a:chExt cx="0" cy="0"/>
        </a:xfrm>
      </p:grpSpPr>
      <p:pic>
        <p:nvPicPr>
          <p:cNvPr id="566" name="Google Shape;566;p70"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67" name="Google Shape;567;p7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68" name="Google Shape;568;p7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69" name="Google Shape;569;p7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70" name="Google Shape;570;p7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571"/>
        <p:cNvGrpSpPr/>
        <p:nvPr/>
      </p:nvGrpSpPr>
      <p:grpSpPr>
        <a:xfrm>
          <a:off x="0" y="0"/>
          <a:ext cx="0" cy="0"/>
          <a:chOff x="0" y="0"/>
          <a:chExt cx="0" cy="0"/>
        </a:xfrm>
      </p:grpSpPr>
      <p:pic>
        <p:nvPicPr>
          <p:cNvPr id="572" name="Google Shape;572;p71"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73" name="Google Shape;573;p71"/>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74" name="Google Shape;574;p7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575" name="Google Shape;575;p7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76" name="Google Shape;576;p7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97"/>
        <p:cNvGrpSpPr/>
        <p:nvPr/>
      </p:nvGrpSpPr>
      <p:grpSpPr>
        <a:xfrm>
          <a:off x="0" y="0"/>
          <a:ext cx="0" cy="0"/>
          <a:chOff x="0" y="0"/>
          <a:chExt cx="0" cy="0"/>
        </a:xfrm>
      </p:grpSpPr>
      <p:pic>
        <p:nvPicPr>
          <p:cNvPr id="98" name="Google Shape;98;p8"/>
          <p:cNvPicPr preferRelativeResize="0"/>
          <p:nvPr/>
        </p:nvPicPr>
        <p:blipFill>
          <a:blip r:embed="rId2">
            <a:alphaModFix/>
          </a:blip>
          <a:stretch>
            <a:fillRect/>
          </a:stretch>
        </p:blipFill>
        <p:spPr>
          <a:xfrm>
            <a:off x="0" y="0"/>
            <a:ext cx="9144008" cy="5143501"/>
          </a:xfrm>
          <a:prstGeom prst="rect">
            <a:avLst/>
          </a:prstGeom>
          <a:noFill/>
          <a:ln>
            <a:noFill/>
          </a:ln>
        </p:spPr>
      </p:pic>
      <p:sp>
        <p:nvSpPr>
          <p:cNvPr id="99" name="Google Shape;99;p8"/>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00" name="Google Shape;10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1" name="Google Shape;101;p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02" name="Google Shape;102;p8"/>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577"/>
        <p:cNvGrpSpPr/>
        <p:nvPr/>
      </p:nvGrpSpPr>
      <p:grpSpPr>
        <a:xfrm>
          <a:off x="0" y="0"/>
          <a:ext cx="0" cy="0"/>
          <a:chOff x="0" y="0"/>
          <a:chExt cx="0" cy="0"/>
        </a:xfrm>
      </p:grpSpPr>
      <p:pic>
        <p:nvPicPr>
          <p:cNvPr id="578" name="Google Shape;578;p72"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79" name="Google Shape;579;p72"/>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80" name="Google Shape;580;p7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81" name="Google Shape;581;p7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82" name="Google Shape;582;p7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583"/>
        <p:cNvGrpSpPr/>
        <p:nvPr/>
      </p:nvGrpSpPr>
      <p:grpSpPr>
        <a:xfrm>
          <a:off x="0" y="0"/>
          <a:ext cx="0" cy="0"/>
          <a:chOff x="0" y="0"/>
          <a:chExt cx="0" cy="0"/>
        </a:xfrm>
      </p:grpSpPr>
      <p:sp>
        <p:nvSpPr>
          <p:cNvPr id="584" name="Google Shape;584;p73"/>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 name="Google Shape;585;p7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86" name="Google Shape;586;p73"/>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sp>
        <p:nvSpPr>
          <p:cNvPr id="587" name="Google Shape;587;p73"/>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88" name="Google Shape;588;p7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89" name="Google Shape;589;p73"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590"/>
        <p:cNvGrpSpPr/>
        <p:nvPr/>
      </p:nvGrpSpPr>
      <p:grpSpPr>
        <a:xfrm>
          <a:off x="0" y="0"/>
          <a:ext cx="0" cy="0"/>
          <a:chOff x="0" y="0"/>
          <a:chExt cx="0" cy="0"/>
        </a:xfrm>
      </p:grpSpPr>
      <p:sp>
        <p:nvSpPr>
          <p:cNvPr id="591" name="Google Shape;591;p74"/>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 name="Google Shape;592;p7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593" name="Google Shape;593;p7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pic>
        <p:nvPicPr>
          <p:cNvPr id="594" name="Google Shape;594;p74"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cxnSp>
        <p:nvCxnSpPr>
          <p:cNvPr id="595" name="Google Shape;595;p74" descr="&quot;&quot;"/>
          <p:cNvCxnSpPr/>
          <p:nvPr/>
        </p:nvCxnSpPr>
        <p:spPr>
          <a:xfrm>
            <a:off x="0" y="918350"/>
            <a:ext cx="7479600" cy="0"/>
          </a:xfrm>
          <a:prstGeom prst="straightConnector1">
            <a:avLst/>
          </a:prstGeom>
          <a:noFill/>
          <a:ln w="19050" cap="flat" cmpd="sng">
            <a:solidFill>
              <a:srgbClr val="87BF40"/>
            </a:solidFill>
            <a:prstDash val="solid"/>
            <a:round/>
            <a:headEnd type="none" w="sm" len="sm"/>
            <a:tailEnd type="none" w="sm" len="sm"/>
          </a:ln>
        </p:spPr>
      </p:cxnSp>
      <p:sp>
        <p:nvSpPr>
          <p:cNvPr id="596" name="Google Shape;596;p7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597" name="Google Shape;597;p74"/>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598" name="Google Shape;598;p74"/>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599" name="Google Shape;599;p74" descr="Photo of elementary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600" name="Google Shape;600;p7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601"/>
        <p:cNvGrpSpPr/>
        <p:nvPr/>
      </p:nvGrpSpPr>
      <p:grpSpPr>
        <a:xfrm>
          <a:off x="0" y="0"/>
          <a:ext cx="0" cy="0"/>
          <a:chOff x="0" y="0"/>
          <a:chExt cx="0" cy="0"/>
        </a:xfrm>
      </p:grpSpPr>
      <p:sp>
        <p:nvSpPr>
          <p:cNvPr id="602" name="Google Shape;602;p7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603" name="Google Shape;603;p75"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604" name="Google Shape;604;p75"/>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test test</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605" name="Google Shape;605;p75"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606" name="Google Shape;606;p75"/>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607" name="Google Shape;607;p75"/>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608" name="Google Shape;608;p75"/>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609" name="Google Shape;609;p75"/>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610" name="Google Shape;610;p75"/>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611" name="Google Shape;611;p75"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612" name="Google Shape;612;p75"/>
          <p:cNvGrpSpPr/>
          <p:nvPr/>
        </p:nvGrpSpPr>
        <p:grpSpPr>
          <a:xfrm>
            <a:off x="311700" y="3548650"/>
            <a:ext cx="8363900" cy="646200"/>
            <a:chOff x="375100" y="3396250"/>
            <a:chExt cx="8363900" cy="646200"/>
          </a:xfrm>
        </p:grpSpPr>
        <p:sp>
          <p:nvSpPr>
            <p:cNvPr id="613" name="Google Shape;613;p75"/>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 name="Google Shape;614;p75"/>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 name="Google Shape;615;p75"/>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 name="Google Shape;616;p75"/>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 name="Google Shape;617;p75"/>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618" name="Google Shape;618;p75"/>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619" name="Google Shape;619;p75"/>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620" name="Google Shape;620;p75"/>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621" name="Google Shape;621;p75"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622" name="Google Shape;622;p75"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623" name="Google Shape;623;p75"/>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624" name="Google Shape;624;p75"/>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625" name="Google Shape;625;p75"/>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626" name="Google Shape;626;p75"/>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627" name="Google Shape;627;p75"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628" name="Google Shape;628;p7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29" name="Google Shape;629;p7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630"/>
        <p:cNvGrpSpPr/>
        <p:nvPr/>
      </p:nvGrpSpPr>
      <p:grpSpPr>
        <a:xfrm>
          <a:off x="0" y="0"/>
          <a:ext cx="0" cy="0"/>
          <a:chOff x="0" y="0"/>
          <a:chExt cx="0" cy="0"/>
        </a:xfrm>
      </p:grpSpPr>
      <p:pic>
        <p:nvPicPr>
          <p:cNvPr id="631" name="Google Shape;631;p7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632" name="Google Shape;632;p76"/>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633" name="Google Shape;633;p7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34" name="Google Shape;634;p7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635" name="Google Shape;635;p7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636"/>
        <p:cNvGrpSpPr/>
        <p:nvPr/>
      </p:nvGrpSpPr>
      <p:grpSpPr>
        <a:xfrm>
          <a:off x="0" y="0"/>
          <a:ext cx="0" cy="0"/>
          <a:chOff x="0" y="0"/>
          <a:chExt cx="0" cy="0"/>
        </a:xfrm>
      </p:grpSpPr>
      <p:pic>
        <p:nvPicPr>
          <p:cNvPr id="637" name="Google Shape;637;p77" descr="Photo of elementary student"/>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638" name="Google Shape;638;p77" descr="Photo of elementary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639" name="Google Shape;639;p77" descr="Photo of elementary students and teacher"/>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640" name="Google Shape;640;p77" descr="Photo of elementary student"/>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641" name="Google Shape;641;p77" descr="Photo of elementary student"/>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642" name="Google Shape;642;p77" descr="Photo of elementary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643" name="Google Shape;643;p77" descr="Photo of elementary student"/>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644" name="Google Shape;644;p77" descr="Photo of elementary students"/>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645" name="Google Shape;645;p7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646"/>
        <p:cNvGrpSpPr/>
        <p:nvPr/>
      </p:nvGrpSpPr>
      <p:grpSpPr>
        <a:xfrm>
          <a:off x="0" y="0"/>
          <a:ext cx="0" cy="0"/>
          <a:chOff x="0" y="0"/>
          <a:chExt cx="0" cy="0"/>
        </a:xfrm>
      </p:grpSpPr>
      <p:pic>
        <p:nvPicPr>
          <p:cNvPr id="647" name="Google Shape;647;p78" descr="Photo of elementary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648" name="Google Shape;648;p78" descr="Photo of elementary students"/>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649" name="Google Shape;649;p78" descr="Photo of high school student"/>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650" name="Google Shape;650;p78" descr="Photo of high school students"/>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651" name="Google Shape;651;p78" descr="Photo of high school students"/>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652" name="Google Shape;652;p78" descr="Photo of high school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653" name="Google Shape;653;p78" descr="Photo of high school students"/>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654" name="Google Shape;654;p78" descr="Photo of high school student"/>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655" name="Google Shape;655;p7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656"/>
        <p:cNvGrpSpPr/>
        <p:nvPr/>
      </p:nvGrpSpPr>
      <p:grpSpPr>
        <a:xfrm>
          <a:off x="0" y="0"/>
          <a:ext cx="0" cy="0"/>
          <a:chOff x="0" y="0"/>
          <a:chExt cx="0" cy="0"/>
        </a:xfrm>
      </p:grpSpPr>
      <p:pic>
        <p:nvPicPr>
          <p:cNvPr id="657" name="Google Shape;657;p79" descr="Photo of high school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658" name="Google Shape;658;p79" descr="Photo of high school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659" name="Google Shape;659;p79" descr="Photo of high school students"/>
          <p:cNvPicPr preferRelativeResize="0"/>
          <p:nvPr/>
        </p:nvPicPr>
        <p:blipFill rotWithShape="1">
          <a:blip r:embed="rId4">
            <a:alphaModFix/>
          </a:blip>
          <a:srcRect/>
          <a:stretch/>
        </p:blipFill>
        <p:spPr>
          <a:xfrm>
            <a:off x="4731467" y="152400"/>
            <a:ext cx="1828800" cy="1828800"/>
          </a:xfrm>
          <a:prstGeom prst="rect">
            <a:avLst/>
          </a:prstGeom>
          <a:noFill/>
          <a:ln>
            <a:noFill/>
          </a:ln>
        </p:spPr>
      </p:pic>
      <p:sp>
        <p:nvSpPr>
          <p:cNvPr id="660" name="Google Shape;660;p7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61"/>
        <p:cNvGrpSpPr/>
        <p:nvPr/>
      </p:nvGrpSpPr>
      <p:grpSpPr>
        <a:xfrm>
          <a:off x="0" y="0"/>
          <a:ext cx="0" cy="0"/>
          <a:chOff x="0" y="0"/>
          <a:chExt cx="0" cy="0"/>
        </a:xfrm>
      </p:grpSpPr>
      <p:sp>
        <p:nvSpPr>
          <p:cNvPr id="662" name="Google Shape;662;p8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63" name="Google Shape;663;p80"/>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64" name="Google Shape;664;p80"/>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65" name="Google Shape;665;p8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66"/>
        <p:cNvGrpSpPr/>
        <p:nvPr/>
      </p:nvGrpSpPr>
      <p:grpSpPr>
        <a:xfrm>
          <a:off x="0" y="0"/>
          <a:ext cx="0" cy="0"/>
          <a:chOff x="0" y="0"/>
          <a:chExt cx="0" cy="0"/>
        </a:xfrm>
      </p:grpSpPr>
      <p:sp>
        <p:nvSpPr>
          <p:cNvPr id="667" name="Google Shape;667;p8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68" name="Google Shape;668;p8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103"/>
        <p:cNvGrpSpPr/>
        <p:nvPr/>
      </p:nvGrpSpPr>
      <p:grpSpPr>
        <a:xfrm>
          <a:off x="0" y="0"/>
          <a:ext cx="0" cy="0"/>
          <a:chOff x="0" y="0"/>
          <a:chExt cx="0" cy="0"/>
        </a:xfrm>
      </p:grpSpPr>
      <p:pic>
        <p:nvPicPr>
          <p:cNvPr id="104" name="Google Shape;104;p9"/>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05" name="Google Shape;105;p9"/>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06" name="Google Shape;106;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7" name="Google Shape;107;p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08" name="Google Shape;108;p9"/>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69"/>
        <p:cNvGrpSpPr/>
        <p:nvPr/>
      </p:nvGrpSpPr>
      <p:grpSpPr>
        <a:xfrm>
          <a:off x="0" y="0"/>
          <a:ext cx="0" cy="0"/>
          <a:chOff x="0" y="0"/>
          <a:chExt cx="0" cy="0"/>
        </a:xfrm>
      </p:grpSpPr>
      <p:sp>
        <p:nvSpPr>
          <p:cNvPr id="670" name="Google Shape;670;p82"/>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671" name="Google Shape;671;p82"/>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72" name="Google Shape;672;p8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73"/>
        <p:cNvGrpSpPr/>
        <p:nvPr/>
      </p:nvGrpSpPr>
      <p:grpSpPr>
        <a:xfrm>
          <a:off x="0" y="0"/>
          <a:ext cx="0" cy="0"/>
          <a:chOff x="0" y="0"/>
          <a:chExt cx="0" cy="0"/>
        </a:xfrm>
      </p:grpSpPr>
      <p:sp>
        <p:nvSpPr>
          <p:cNvPr id="674" name="Google Shape;674;p83"/>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675" name="Google Shape;675;p8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76"/>
        <p:cNvGrpSpPr/>
        <p:nvPr/>
      </p:nvGrpSpPr>
      <p:grpSpPr>
        <a:xfrm>
          <a:off x="0" y="0"/>
          <a:ext cx="0" cy="0"/>
          <a:chOff x="0" y="0"/>
          <a:chExt cx="0" cy="0"/>
        </a:xfrm>
      </p:grpSpPr>
      <p:sp>
        <p:nvSpPr>
          <p:cNvPr id="677" name="Google Shape;677;p8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 name="Google Shape;678;p84"/>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679" name="Google Shape;679;p84"/>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80" name="Google Shape;680;p84"/>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681" name="Google Shape;681;p8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82"/>
        <p:cNvGrpSpPr/>
        <p:nvPr/>
      </p:nvGrpSpPr>
      <p:grpSpPr>
        <a:xfrm>
          <a:off x="0" y="0"/>
          <a:ext cx="0" cy="0"/>
          <a:chOff x="0" y="0"/>
          <a:chExt cx="0" cy="0"/>
        </a:xfrm>
      </p:grpSpPr>
      <p:sp>
        <p:nvSpPr>
          <p:cNvPr id="683" name="Google Shape;683;p85"/>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684" name="Google Shape;684;p8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85"/>
        <p:cNvGrpSpPr/>
        <p:nvPr/>
      </p:nvGrpSpPr>
      <p:grpSpPr>
        <a:xfrm>
          <a:off x="0" y="0"/>
          <a:ext cx="0" cy="0"/>
          <a:chOff x="0" y="0"/>
          <a:chExt cx="0" cy="0"/>
        </a:xfrm>
      </p:grpSpPr>
      <p:sp>
        <p:nvSpPr>
          <p:cNvPr id="686" name="Google Shape;686;p86"/>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687" name="Google Shape;687;p86"/>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688" name="Google Shape;688;p8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689"/>
        <p:cNvGrpSpPr/>
        <p:nvPr/>
      </p:nvGrpSpPr>
      <p:grpSpPr>
        <a:xfrm>
          <a:off x="0" y="0"/>
          <a:ext cx="0" cy="0"/>
          <a:chOff x="0" y="0"/>
          <a:chExt cx="0" cy="0"/>
        </a:xfrm>
      </p:grpSpPr>
      <p:sp>
        <p:nvSpPr>
          <p:cNvPr id="690" name="Google Shape;690;p8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91" name="Google Shape;691;p87"/>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692" name="Google Shape;692;p8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693" name="Google Shape;693;p87"/>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694" name="Google Shape;694;p87"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695" name="Google Shape;695;p87"/>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696" name="Google Shape;696;p87"/>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697" name="Google Shape;697;p87"/>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698" name="Google Shape;698;p87"/>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699" name="Google Shape;699;p87"/>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700" name="Google Shape;700;p87"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701" name="Google Shape;701;p87"/>
          <p:cNvGrpSpPr/>
          <p:nvPr/>
        </p:nvGrpSpPr>
        <p:grpSpPr>
          <a:xfrm>
            <a:off x="311700" y="3548650"/>
            <a:ext cx="8363900" cy="646200"/>
            <a:chOff x="375100" y="3396250"/>
            <a:chExt cx="8363900" cy="646200"/>
          </a:xfrm>
        </p:grpSpPr>
        <p:sp>
          <p:nvSpPr>
            <p:cNvPr id="702" name="Google Shape;702;p87"/>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3" name="Google Shape;703;p87"/>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4" name="Google Shape;704;p87"/>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5" name="Google Shape;705;p87"/>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6" name="Google Shape;706;p87"/>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707" name="Google Shape;707;p87"/>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708" name="Google Shape;708;p87"/>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709" name="Google Shape;709;p87"/>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710" name="Google Shape;710;p87"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711" name="Google Shape;711;p87"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712" name="Google Shape;712;p87"/>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713" name="Google Shape;713;p87"/>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714" name="Google Shape;714;p87"/>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715" name="Google Shape;715;p87"/>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716" name="Google Shape;716;p87"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717" name="Google Shape;717;p8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18" name="Google Shape;718;p8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723"/>
        <p:cNvGrpSpPr/>
        <p:nvPr/>
      </p:nvGrpSpPr>
      <p:grpSpPr>
        <a:xfrm>
          <a:off x="0" y="0"/>
          <a:ext cx="0" cy="0"/>
          <a:chOff x="0" y="0"/>
          <a:chExt cx="0" cy="0"/>
        </a:xfrm>
      </p:grpSpPr>
      <p:sp>
        <p:nvSpPr>
          <p:cNvPr id="724" name="Google Shape;724;p89"/>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5" name="Google Shape;725;p8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26" name="Google Shape;726;p89"/>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727" name="Google Shape;727;p89"/>
          <p:cNvPicPr preferRelativeResize="0"/>
          <p:nvPr/>
        </p:nvPicPr>
        <p:blipFill rotWithShape="1">
          <a:blip r:embed="rId3">
            <a:alphaModFix/>
          </a:blip>
          <a:srcRect/>
          <a:stretch/>
        </p:blipFill>
        <p:spPr>
          <a:xfrm>
            <a:off x="2299325" y="703400"/>
            <a:ext cx="1456100" cy="919150"/>
          </a:xfrm>
          <a:prstGeom prst="rect">
            <a:avLst/>
          </a:prstGeom>
          <a:noFill/>
          <a:ln>
            <a:noFill/>
          </a:ln>
        </p:spPr>
      </p:pic>
      <p:sp>
        <p:nvSpPr>
          <p:cNvPr id="728" name="Google Shape;728;p89"/>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Roboto"/>
              <a:ea typeface="Roboto"/>
              <a:cs typeface="Roboto"/>
              <a:sym typeface="Roboto"/>
            </a:endParaRPr>
          </a:p>
        </p:txBody>
      </p:sp>
      <p:pic>
        <p:nvPicPr>
          <p:cNvPr id="729" name="Google Shape;729;p89"/>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730" name="Google Shape;730;p89"/>
          <p:cNvSpPr txBox="1">
            <a:spLocks noGrp="1"/>
          </p:cNvSpPr>
          <p:nvPr>
            <p:ph type="title"/>
          </p:nvPr>
        </p:nvSpPr>
        <p:spPr>
          <a:xfrm>
            <a:off x="205525" y="2070900"/>
            <a:ext cx="5778300" cy="536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731" name="Google Shape;731;p89"/>
          <p:cNvSpPr txBox="1">
            <a:spLocks noGrp="1"/>
          </p:cNvSpPr>
          <p:nvPr>
            <p:ph type="title" idx="2"/>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732" name="Google Shape;732;p8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733"/>
        <p:cNvGrpSpPr/>
        <p:nvPr/>
      </p:nvGrpSpPr>
      <p:grpSpPr>
        <a:xfrm>
          <a:off x="0" y="0"/>
          <a:ext cx="0" cy="0"/>
          <a:chOff x="0" y="0"/>
          <a:chExt cx="0" cy="0"/>
        </a:xfrm>
      </p:grpSpPr>
      <p:sp>
        <p:nvSpPr>
          <p:cNvPr id="734" name="Google Shape;734;p9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35" name="Google Shape;735;p90"/>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36" name="Google Shape;736;p90"/>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737" name="Google Shape;737;p90"/>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738" name="Google Shape;738;p90"/>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739" name="Google Shape;739;p90"/>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740" name="Google Shape;740;p90"/>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741" name="Google Shape;741;p9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42" name="Google Shape;742;p90"/>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743"/>
        <p:cNvGrpSpPr/>
        <p:nvPr/>
      </p:nvGrpSpPr>
      <p:grpSpPr>
        <a:xfrm>
          <a:off x="0" y="0"/>
          <a:ext cx="0" cy="0"/>
          <a:chOff x="0" y="0"/>
          <a:chExt cx="0" cy="0"/>
        </a:xfrm>
      </p:grpSpPr>
      <p:pic>
        <p:nvPicPr>
          <p:cNvPr id="744" name="Google Shape;744;p91"/>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45" name="Google Shape;745;p91"/>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746" name="Google Shape;746;p9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47" name="Google Shape;747;p91"/>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748"/>
        <p:cNvGrpSpPr/>
        <p:nvPr/>
      </p:nvGrpSpPr>
      <p:grpSpPr>
        <a:xfrm>
          <a:off x="0" y="0"/>
          <a:ext cx="0" cy="0"/>
          <a:chOff x="0" y="0"/>
          <a:chExt cx="0" cy="0"/>
        </a:xfrm>
      </p:grpSpPr>
      <p:sp>
        <p:nvSpPr>
          <p:cNvPr id="749" name="Google Shape;749;p9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50" name="Google Shape;750;p92"/>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51" name="Google Shape;751;p9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752" name="Google Shape;752;p92"/>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pic>
        <p:nvPicPr>
          <p:cNvPr id="753" name="Google Shape;753;p92"/>
          <p:cNvPicPr preferRelativeResize="0"/>
          <p:nvPr/>
        </p:nvPicPr>
        <p:blipFill rotWithShape="1">
          <a:blip r:embed="rId3">
            <a:alphaModFix/>
          </a:blip>
          <a:srcRect/>
          <a:stretch/>
        </p:blipFill>
        <p:spPr>
          <a:xfrm>
            <a:off x="8002150" y="4594525"/>
            <a:ext cx="924425" cy="403399"/>
          </a:xfrm>
          <a:prstGeom prst="rect">
            <a:avLst/>
          </a:prstGeom>
          <a:noFill/>
          <a:ln>
            <a:noFill/>
          </a:ln>
        </p:spPr>
      </p:pic>
      <p:cxnSp>
        <p:nvCxnSpPr>
          <p:cNvPr id="754" name="Google Shape;754;p92"/>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755" name="Google Shape;755;p92"/>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756" name="Google Shape;756;p92"/>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757" name="Google Shape;757;p92"/>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758" name="Google Shape;758;p92"/>
          <p:cNvPicPr preferRelativeResize="0"/>
          <p:nvPr/>
        </p:nvPicPr>
        <p:blipFill rotWithShape="1">
          <a:blip r:embed="rId4">
            <a:alphaModFix/>
          </a:blip>
          <a:srcRect/>
          <a:stretch/>
        </p:blipFill>
        <p:spPr>
          <a:xfrm>
            <a:off x="6109200" y="616825"/>
            <a:ext cx="3034799" cy="303479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109"/>
        <p:cNvGrpSpPr/>
        <p:nvPr/>
      </p:nvGrpSpPr>
      <p:grpSpPr>
        <a:xfrm>
          <a:off x="0" y="0"/>
          <a:ext cx="0" cy="0"/>
          <a:chOff x="0" y="0"/>
          <a:chExt cx="0" cy="0"/>
        </a:xfrm>
      </p:grpSpPr>
      <p:pic>
        <p:nvPicPr>
          <p:cNvPr id="110" name="Google Shape;110;p10"/>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1" name="Google Shape;111;p10"/>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12" name="Google Shape;112;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13" name="Google Shape;113;p1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14" name="Google Shape;114;p10"/>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759"/>
        <p:cNvGrpSpPr/>
        <p:nvPr/>
      </p:nvGrpSpPr>
      <p:grpSpPr>
        <a:xfrm>
          <a:off x="0" y="0"/>
          <a:ext cx="0" cy="0"/>
          <a:chOff x="0" y="0"/>
          <a:chExt cx="0" cy="0"/>
        </a:xfrm>
      </p:grpSpPr>
      <p:pic>
        <p:nvPicPr>
          <p:cNvPr id="760" name="Google Shape;760;p93"/>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61" name="Google Shape;761;p93"/>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762" name="Google Shape;762;p9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63" name="Google Shape;763;p93"/>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64"/>
        <p:cNvGrpSpPr/>
        <p:nvPr/>
      </p:nvGrpSpPr>
      <p:grpSpPr>
        <a:xfrm>
          <a:off x="0" y="0"/>
          <a:ext cx="0" cy="0"/>
          <a:chOff x="0" y="0"/>
          <a:chExt cx="0" cy="0"/>
        </a:xfrm>
      </p:grpSpPr>
      <p:sp>
        <p:nvSpPr>
          <p:cNvPr id="765" name="Google Shape;765;p9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766"/>
        <p:cNvGrpSpPr/>
        <p:nvPr/>
      </p:nvGrpSpPr>
      <p:grpSpPr>
        <a:xfrm>
          <a:off x="0" y="0"/>
          <a:ext cx="0" cy="0"/>
          <a:chOff x="0" y="0"/>
          <a:chExt cx="0" cy="0"/>
        </a:xfrm>
      </p:grpSpPr>
      <p:sp>
        <p:nvSpPr>
          <p:cNvPr id="767" name="Google Shape;767;p9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68" name="Google Shape;768;p95"/>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69" name="Google Shape;769;p95"/>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sp>
        <p:nvSpPr>
          <p:cNvPr id="770" name="Google Shape;770;p95"/>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771" name="Google Shape;771;p9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72" name="Google Shape;772;p95"/>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773"/>
        <p:cNvGrpSpPr/>
        <p:nvPr/>
      </p:nvGrpSpPr>
      <p:grpSpPr>
        <a:xfrm>
          <a:off x="0" y="0"/>
          <a:ext cx="0" cy="0"/>
          <a:chOff x="0" y="0"/>
          <a:chExt cx="0" cy="0"/>
        </a:xfrm>
      </p:grpSpPr>
      <p:sp>
        <p:nvSpPr>
          <p:cNvPr id="774" name="Google Shape;774;p9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75" name="Google Shape;775;p96"/>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76" name="Google Shape;776;p96"/>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777" name="Google Shape;777;p96"/>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000000"/>
                </a:solidFill>
                <a:latin typeface="Roboto"/>
                <a:ea typeface="Roboto"/>
                <a:cs typeface="Roboto"/>
                <a:sym typeface="Roboto"/>
              </a:rPr>
              <a:t>Our schools, students, and educators</a:t>
            </a:r>
            <a:endParaRPr sz="2200" b="1" i="0" u="none" strike="noStrike" cap="none">
              <a:solidFill>
                <a:srgbClr val="000000"/>
              </a:solidFill>
              <a:latin typeface="Roboto"/>
              <a:ea typeface="Roboto"/>
              <a:cs typeface="Roboto"/>
              <a:sym typeface="Roboto"/>
            </a:endParaRPr>
          </a:p>
        </p:txBody>
      </p:sp>
      <p:sp>
        <p:nvSpPr>
          <p:cNvPr id="778" name="Google Shape;778;p96"/>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779" name="Google Shape;779;p96"/>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1"/>
                </a:solidFill>
                <a:latin typeface="Roboto"/>
                <a:ea typeface="Roboto"/>
                <a:cs typeface="Roboto"/>
                <a:sym typeface="Roboto"/>
              </a:rPr>
              <a:t>*Includes both Non-English Proficient and Limited English Proficient students</a:t>
            </a:r>
            <a:endParaRPr sz="800" b="0" i="1" u="none" strike="noStrike" cap="none">
              <a:solidFill>
                <a:schemeClr val="dk1"/>
              </a:solidFill>
              <a:latin typeface="Roboto"/>
              <a:ea typeface="Roboto"/>
              <a:cs typeface="Roboto"/>
              <a:sym typeface="Roboto"/>
            </a:endParaRPr>
          </a:p>
        </p:txBody>
      </p:sp>
      <p:grpSp>
        <p:nvGrpSpPr>
          <p:cNvPr id="780" name="Google Shape;780;p96"/>
          <p:cNvGrpSpPr/>
          <p:nvPr/>
        </p:nvGrpSpPr>
        <p:grpSpPr>
          <a:xfrm>
            <a:off x="308400" y="1062325"/>
            <a:ext cx="1006800" cy="1003500"/>
            <a:chOff x="308400" y="1076275"/>
            <a:chExt cx="1006800" cy="1003500"/>
          </a:xfrm>
        </p:grpSpPr>
        <p:sp>
          <p:nvSpPr>
            <p:cNvPr id="781" name="Google Shape;781;p96"/>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2" name="Google Shape;782;p96"/>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783" name="Google Shape;783;p96"/>
          <p:cNvGrpSpPr/>
          <p:nvPr/>
        </p:nvGrpSpPr>
        <p:grpSpPr>
          <a:xfrm>
            <a:off x="308400" y="2150613"/>
            <a:ext cx="1006800" cy="1003500"/>
            <a:chOff x="308400" y="2218825"/>
            <a:chExt cx="1006800" cy="1003500"/>
          </a:xfrm>
        </p:grpSpPr>
        <p:sp>
          <p:nvSpPr>
            <p:cNvPr id="784" name="Google Shape;784;p96"/>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5" name="Google Shape;785;p96"/>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SCHOOLS</a:t>
              </a:r>
              <a:endParaRPr sz="1200" b="0" i="0" u="none" strike="noStrike" cap="none">
                <a:solidFill>
                  <a:schemeClr val="dk1"/>
                </a:solidFill>
                <a:latin typeface="Roboto"/>
                <a:ea typeface="Roboto"/>
                <a:cs typeface="Roboto"/>
                <a:sym typeface="Roboto"/>
              </a:endParaRPr>
            </a:p>
          </p:txBody>
        </p:sp>
      </p:grpSp>
      <p:grpSp>
        <p:nvGrpSpPr>
          <p:cNvPr id="786" name="Google Shape;786;p96"/>
          <p:cNvGrpSpPr/>
          <p:nvPr/>
        </p:nvGrpSpPr>
        <p:grpSpPr>
          <a:xfrm>
            <a:off x="308400" y="3238900"/>
            <a:ext cx="1006800" cy="1003500"/>
            <a:chOff x="308400" y="1076275"/>
            <a:chExt cx="1006800" cy="1003500"/>
          </a:xfrm>
        </p:grpSpPr>
        <p:sp>
          <p:nvSpPr>
            <p:cNvPr id="787" name="Google Shape;787;p96"/>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8" name="Google Shape;788;p96"/>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789" name="Google Shape;789;p96"/>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790" name="Google Shape;790;p96"/>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791" name="Google Shape;791;p96"/>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792" name="Google Shape;792;p9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93" name="Google Shape;793;p96"/>
          <p:cNvPicPr preferRelativeResize="0"/>
          <p:nvPr/>
        </p:nvPicPr>
        <p:blipFill rotWithShape="1">
          <a:blip r:embed="rId4">
            <a:alphaModFix/>
          </a:blip>
          <a:srcRect/>
          <a:stretch/>
        </p:blipFill>
        <p:spPr>
          <a:xfrm>
            <a:off x="8002150" y="4594525"/>
            <a:ext cx="924425" cy="403399"/>
          </a:xfrm>
          <a:prstGeom prst="rect">
            <a:avLst/>
          </a:prstGeom>
          <a:noFill/>
          <a:ln>
            <a:noFill/>
          </a:ln>
        </p:spPr>
      </p:pic>
      <p:sp>
        <p:nvSpPr>
          <p:cNvPr id="794" name="Google Shape;794;p96"/>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795"/>
        <p:cNvGrpSpPr/>
        <p:nvPr/>
      </p:nvGrpSpPr>
      <p:grpSpPr>
        <a:xfrm>
          <a:off x="0" y="0"/>
          <a:ext cx="0" cy="0"/>
          <a:chOff x="0" y="0"/>
          <a:chExt cx="0" cy="0"/>
        </a:xfrm>
      </p:grpSpPr>
      <p:sp>
        <p:nvSpPr>
          <p:cNvPr id="796" name="Google Shape;796;p9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97" name="Google Shape;797;p97"/>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98" name="Google Shape;798;p97"/>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sp>
        <p:nvSpPr>
          <p:cNvPr id="799" name="Google Shape;799;p9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00" name="Google Shape;800;p97"/>
          <p:cNvPicPr preferRelativeResize="0"/>
          <p:nvPr/>
        </p:nvPicPr>
        <p:blipFill rotWithShape="1">
          <a:blip r:embed="rId3">
            <a:alphaModFix/>
          </a:blip>
          <a:srcRect/>
          <a:stretch/>
        </p:blipFill>
        <p:spPr>
          <a:xfrm>
            <a:off x="8002150" y="4594525"/>
            <a:ext cx="924425" cy="403399"/>
          </a:xfrm>
          <a:prstGeom prst="rect">
            <a:avLst/>
          </a:prstGeom>
          <a:noFill/>
          <a:ln>
            <a:noFill/>
          </a:ln>
        </p:spPr>
      </p:pic>
      <p:cxnSp>
        <p:nvCxnSpPr>
          <p:cNvPr id="801" name="Google Shape;801;p97"/>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802" name="Google Shape;802;p97"/>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803" name="Google Shape;803;p97"/>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enact legislation in an effective way </a:t>
            </a:r>
            <a:endParaRPr sz="1000" b="0" i="0" u="none" strike="noStrike" cap="none">
              <a:solidFill>
                <a:srgbClr val="000000"/>
              </a:solidFill>
              <a:latin typeface="Roboto"/>
              <a:ea typeface="Roboto"/>
              <a:cs typeface="Roboto"/>
              <a:sym typeface="Roboto"/>
            </a:endParaRPr>
          </a:p>
        </p:txBody>
      </p:sp>
      <p:sp>
        <p:nvSpPr>
          <p:cNvPr id="804" name="Google Shape;804;p97"/>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805" name="Google Shape;805;p97"/>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806" name="Google Shape;806;p97"/>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807" name="Google Shape;807;p97"/>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808" name="Google Shape;808;p97"/>
          <p:cNvGrpSpPr/>
          <p:nvPr/>
        </p:nvGrpSpPr>
        <p:grpSpPr>
          <a:xfrm>
            <a:off x="311700" y="3548650"/>
            <a:ext cx="8363900" cy="646200"/>
            <a:chOff x="375100" y="3396250"/>
            <a:chExt cx="8363900" cy="646200"/>
          </a:xfrm>
        </p:grpSpPr>
        <p:sp>
          <p:nvSpPr>
            <p:cNvPr id="809" name="Google Shape;809;p97"/>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0" name="Google Shape;810;p97"/>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1" name="Google Shape;811;p97"/>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2" name="Google Shape;812;p97"/>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3" name="Google Shape;813;p97"/>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814" name="Google Shape;814;p97"/>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815" name="Google Shape;815;p97"/>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816" name="Google Shape;816;p97"/>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817" name="Google Shape;817;p97"/>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818" name="Google Shape;818;p97"/>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819" name="Google Shape;819;p97"/>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820" name="Google Shape;820;p97"/>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821" name="Google Shape;821;p97"/>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822" name="Google Shape;822;p97"/>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823" name="Google Shape;823;p97"/>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824"/>
        <p:cNvGrpSpPr/>
        <p:nvPr/>
      </p:nvGrpSpPr>
      <p:grpSpPr>
        <a:xfrm>
          <a:off x="0" y="0"/>
          <a:ext cx="0" cy="0"/>
          <a:chOff x="0" y="0"/>
          <a:chExt cx="0" cy="0"/>
        </a:xfrm>
      </p:grpSpPr>
      <p:pic>
        <p:nvPicPr>
          <p:cNvPr id="825" name="Google Shape;825;p98"/>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26" name="Google Shape;826;p98"/>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27" name="Google Shape;827;p9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28" name="Google Shape;828;p9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29" name="Google Shape;829;p98"/>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830"/>
        <p:cNvGrpSpPr/>
        <p:nvPr/>
      </p:nvGrpSpPr>
      <p:grpSpPr>
        <a:xfrm>
          <a:off x="0" y="0"/>
          <a:ext cx="0" cy="0"/>
          <a:chOff x="0" y="0"/>
          <a:chExt cx="0" cy="0"/>
        </a:xfrm>
      </p:grpSpPr>
      <p:pic>
        <p:nvPicPr>
          <p:cNvPr id="831" name="Google Shape;831;p99"/>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32" name="Google Shape;832;p99"/>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33" name="Google Shape;833;p9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34" name="Google Shape;834;p9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35" name="Google Shape;835;p99"/>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836"/>
        <p:cNvGrpSpPr/>
        <p:nvPr/>
      </p:nvGrpSpPr>
      <p:grpSpPr>
        <a:xfrm>
          <a:off x="0" y="0"/>
          <a:ext cx="0" cy="0"/>
          <a:chOff x="0" y="0"/>
          <a:chExt cx="0" cy="0"/>
        </a:xfrm>
      </p:grpSpPr>
      <p:pic>
        <p:nvPicPr>
          <p:cNvPr id="837" name="Google Shape;837;p100"/>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38" name="Google Shape;838;p100"/>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39" name="Google Shape;839;p10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40" name="Google Shape;840;p10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41" name="Google Shape;841;p100"/>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842"/>
        <p:cNvGrpSpPr/>
        <p:nvPr/>
      </p:nvGrpSpPr>
      <p:grpSpPr>
        <a:xfrm>
          <a:off x="0" y="0"/>
          <a:ext cx="0" cy="0"/>
          <a:chOff x="0" y="0"/>
          <a:chExt cx="0" cy="0"/>
        </a:xfrm>
      </p:grpSpPr>
      <p:pic>
        <p:nvPicPr>
          <p:cNvPr id="843" name="Google Shape;843;p101"/>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44" name="Google Shape;844;p101"/>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45" name="Google Shape;845;p10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46" name="Google Shape;846;p101"/>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847"/>
        <p:cNvGrpSpPr/>
        <p:nvPr/>
      </p:nvGrpSpPr>
      <p:grpSpPr>
        <a:xfrm>
          <a:off x="0" y="0"/>
          <a:ext cx="0" cy="0"/>
          <a:chOff x="0" y="0"/>
          <a:chExt cx="0" cy="0"/>
        </a:xfrm>
      </p:grpSpPr>
      <p:pic>
        <p:nvPicPr>
          <p:cNvPr id="848" name="Google Shape;848;p10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49" name="Google Shape;849;p102"/>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50" name="Google Shape;850;p10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51" name="Google Shape;851;p102"/>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9" Type="http://schemas.openxmlformats.org/officeDocument/2006/relationships/slideLayout" Target="../slideLayouts/slideLayout84.xml"/><Relationship Id="rId21" Type="http://schemas.openxmlformats.org/officeDocument/2006/relationships/slideLayout" Target="../slideLayouts/slideLayout66.xml"/><Relationship Id="rId34" Type="http://schemas.openxmlformats.org/officeDocument/2006/relationships/slideLayout" Target="../slideLayouts/slideLayout79.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29" Type="http://schemas.openxmlformats.org/officeDocument/2006/relationships/slideLayout" Target="../slideLayouts/slideLayout74.xml"/><Relationship Id="rId41" Type="http://schemas.openxmlformats.org/officeDocument/2006/relationships/theme" Target="../theme/theme2.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32" Type="http://schemas.openxmlformats.org/officeDocument/2006/relationships/slideLayout" Target="../slideLayouts/slideLayout77.xml"/><Relationship Id="rId37" Type="http://schemas.openxmlformats.org/officeDocument/2006/relationships/slideLayout" Target="../slideLayouts/slideLayout82.xml"/><Relationship Id="rId40" Type="http://schemas.openxmlformats.org/officeDocument/2006/relationships/slideLayout" Target="../slideLayouts/slideLayout85.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slideLayout" Target="../slideLayouts/slideLayout73.xml"/><Relationship Id="rId36" Type="http://schemas.openxmlformats.org/officeDocument/2006/relationships/slideLayout" Target="../slideLayouts/slideLayout81.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31" Type="http://schemas.openxmlformats.org/officeDocument/2006/relationships/slideLayout" Target="../slideLayouts/slideLayout76.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 Id="rId30" Type="http://schemas.openxmlformats.org/officeDocument/2006/relationships/slideLayout" Target="../slideLayouts/slideLayout75.xml"/><Relationship Id="rId35" Type="http://schemas.openxmlformats.org/officeDocument/2006/relationships/slideLayout" Target="../slideLayouts/slideLayout80.xml"/><Relationship Id="rId8" Type="http://schemas.openxmlformats.org/officeDocument/2006/relationships/slideLayout" Target="../slideLayouts/slideLayout53.xml"/><Relationship Id="rId3" Type="http://schemas.openxmlformats.org/officeDocument/2006/relationships/slideLayout" Target="../slideLayouts/slideLayout48.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33" Type="http://schemas.openxmlformats.org/officeDocument/2006/relationships/slideLayout" Target="../slideLayouts/slideLayout78.xml"/><Relationship Id="rId38" Type="http://schemas.openxmlformats.org/officeDocument/2006/relationships/slideLayout" Target="../slideLayouts/slideLayout8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8.xml"/><Relationship Id="rId18" Type="http://schemas.openxmlformats.org/officeDocument/2006/relationships/slideLayout" Target="../slideLayouts/slideLayout103.xml"/><Relationship Id="rId26" Type="http://schemas.openxmlformats.org/officeDocument/2006/relationships/slideLayout" Target="../slideLayouts/slideLayout111.xml"/><Relationship Id="rId39" Type="http://schemas.openxmlformats.org/officeDocument/2006/relationships/slideLayout" Target="../slideLayouts/slideLayout124.xml"/><Relationship Id="rId21" Type="http://schemas.openxmlformats.org/officeDocument/2006/relationships/slideLayout" Target="../slideLayouts/slideLayout106.xml"/><Relationship Id="rId34" Type="http://schemas.openxmlformats.org/officeDocument/2006/relationships/slideLayout" Target="../slideLayouts/slideLayout119.xml"/><Relationship Id="rId7" Type="http://schemas.openxmlformats.org/officeDocument/2006/relationships/slideLayout" Target="../slideLayouts/slideLayout92.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slideLayout" Target="../slideLayouts/slideLayout105.xml"/><Relationship Id="rId29" Type="http://schemas.openxmlformats.org/officeDocument/2006/relationships/slideLayout" Target="../slideLayouts/slideLayout114.xml"/><Relationship Id="rId41" Type="http://schemas.openxmlformats.org/officeDocument/2006/relationships/theme" Target="../theme/theme3.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24" Type="http://schemas.openxmlformats.org/officeDocument/2006/relationships/slideLayout" Target="../slideLayouts/slideLayout109.xml"/><Relationship Id="rId32" Type="http://schemas.openxmlformats.org/officeDocument/2006/relationships/slideLayout" Target="../slideLayouts/slideLayout117.xml"/><Relationship Id="rId37" Type="http://schemas.openxmlformats.org/officeDocument/2006/relationships/slideLayout" Target="../slideLayouts/slideLayout122.xml"/><Relationship Id="rId40" Type="http://schemas.openxmlformats.org/officeDocument/2006/relationships/slideLayout" Target="../slideLayouts/slideLayout125.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28" Type="http://schemas.openxmlformats.org/officeDocument/2006/relationships/slideLayout" Target="../slideLayouts/slideLayout113.xml"/><Relationship Id="rId36" Type="http://schemas.openxmlformats.org/officeDocument/2006/relationships/slideLayout" Target="../slideLayouts/slideLayout121.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31" Type="http://schemas.openxmlformats.org/officeDocument/2006/relationships/slideLayout" Target="../slideLayouts/slideLayout116.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 Id="rId27" Type="http://schemas.openxmlformats.org/officeDocument/2006/relationships/slideLayout" Target="../slideLayouts/slideLayout112.xml"/><Relationship Id="rId30" Type="http://schemas.openxmlformats.org/officeDocument/2006/relationships/slideLayout" Target="../slideLayouts/slideLayout115.xml"/><Relationship Id="rId35" Type="http://schemas.openxmlformats.org/officeDocument/2006/relationships/slideLayout" Target="../slideLayouts/slideLayout120.xml"/><Relationship Id="rId8" Type="http://schemas.openxmlformats.org/officeDocument/2006/relationships/slideLayout" Target="../slideLayouts/slideLayout93.xml"/><Relationship Id="rId3" Type="http://schemas.openxmlformats.org/officeDocument/2006/relationships/slideLayout" Target="../slideLayouts/slideLayout88.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5" Type="http://schemas.openxmlformats.org/officeDocument/2006/relationships/slideLayout" Target="../slideLayouts/slideLayout110.xml"/><Relationship Id="rId33" Type="http://schemas.openxmlformats.org/officeDocument/2006/relationships/slideLayout" Target="../slideLayouts/slideLayout118.xml"/><Relationship Id="rId38" Type="http://schemas.openxmlformats.org/officeDocument/2006/relationships/slideLayout" Target="../slideLayouts/slideLayout12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38.xml"/><Relationship Id="rId18" Type="http://schemas.openxmlformats.org/officeDocument/2006/relationships/slideLayout" Target="../slideLayouts/slideLayout143.xml"/><Relationship Id="rId26" Type="http://schemas.openxmlformats.org/officeDocument/2006/relationships/slideLayout" Target="../slideLayouts/slideLayout151.xml"/><Relationship Id="rId39" Type="http://schemas.openxmlformats.org/officeDocument/2006/relationships/slideLayout" Target="../slideLayouts/slideLayout164.xml"/><Relationship Id="rId21" Type="http://schemas.openxmlformats.org/officeDocument/2006/relationships/slideLayout" Target="../slideLayouts/slideLayout146.xml"/><Relationship Id="rId34" Type="http://schemas.openxmlformats.org/officeDocument/2006/relationships/slideLayout" Target="../slideLayouts/slideLayout159.xml"/><Relationship Id="rId42" Type="http://schemas.openxmlformats.org/officeDocument/2006/relationships/slideLayout" Target="../slideLayouts/slideLayout167.xml"/><Relationship Id="rId7" Type="http://schemas.openxmlformats.org/officeDocument/2006/relationships/slideLayout" Target="../slideLayouts/slideLayout132.xml"/><Relationship Id="rId2" Type="http://schemas.openxmlformats.org/officeDocument/2006/relationships/slideLayout" Target="../slideLayouts/slideLayout127.xml"/><Relationship Id="rId16" Type="http://schemas.openxmlformats.org/officeDocument/2006/relationships/slideLayout" Target="../slideLayouts/slideLayout141.xml"/><Relationship Id="rId20" Type="http://schemas.openxmlformats.org/officeDocument/2006/relationships/slideLayout" Target="../slideLayouts/slideLayout145.xml"/><Relationship Id="rId29" Type="http://schemas.openxmlformats.org/officeDocument/2006/relationships/slideLayout" Target="../slideLayouts/slideLayout154.xml"/><Relationship Id="rId41" Type="http://schemas.openxmlformats.org/officeDocument/2006/relationships/slideLayout" Target="../slideLayouts/slideLayout166.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24" Type="http://schemas.openxmlformats.org/officeDocument/2006/relationships/slideLayout" Target="../slideLayouts/slideLayout149.xml"/><Relationship Id="rId32" Type="http://schemas.openxmlformats.org/officeDocument/2006/relationships/slideLayout" Target="../slideLayouts/slideLayout157.xml"/><Relationship Id="rId37" Type="http://schemas.openxmlformats.org/officeDocument/2006/relationships/slideLayout" Target="../slideLayouts/slideLayout162.xml"/><Relationship Id="rId40" Type="http://schemas.openxmlformats.org/officeDocument/2006/relationships/slideLayout" Target="../slideLayouts/slideLayout165.xml"/><Relationship Id="rId5" Type="http://schemas.openxmlformats.org/officeDocument/2006/relationships/slideLayout" Target="../slideLayouts/slideLayout130.xml"/><Relationship Id="rId15" Type="http://schemas.openxmlformats.org/officeDocument/2006/relationships/slideLayout" Target="../slideLayouts/slideLayout140.xml"/><Relationship Id="rId23" Type="http://schemas.openxmlformats.org/officeDocument/2006/relationships/slideLayout" Target="../slideLayouts/slideLayout148.xml"/><Relationship Id="rId28" Type="http://schemas.openxmlformats.org/officeDocument/2006/relationships/slideLayout" Target="../slideLayouts/slideLayout153.xml"/><Relationship Id="rId36" Type="http://schemas.openxmlformats.org/officeDocument/2006/relationships/slideLayout" Target="../slideLayouts/slideLayout161.xml"/><Relationship Id="rId10" Type="http://schemas.openxmlformats.org/officeDocument/2006/relationships/slideLayout" Target="../slideLayouts/slideLayout135.xml"/><Relationship Id="rId19" Type="http://schemas.openxmlformats.org/officeDocument/2006/relationships/slideLayout" Target="../slideLayouts/slideLayout144.xml"/><Relationship Id="rId31" Type="http://schemas.openxmlformats.org/officeDocument/2006/relationships/slideLayout" Target="../slideLayouts/slideLayout156.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 Id="rId22" Type="http://schemas.openxmlformats.org/officeDocument/2006/relationships/slideLayout" Target="../slideLayouts/slideLayout147.xml"/><Relationship Id="rId27" Type="http://schemas.openxmlformats.org/officeDocument/2006/relationships/slideLayout" Target="../slideLayouts/slideLayout152.xml"/><Relationship Id="rId30" Type="http://schemas.openxmlformats.org/officeDocument/2006/relationships/slideLayout" Target="../slideLayouts/slideLayout155.xml"/><Relationship Id="rId35" Type="http://schemas.openxmlformats.org/officeDocument/2006/relationships/slideLayout" Target="../slideLayouts/slideLayout160.xml"/><Relationship Id="rId43" Type="http://schemas.openxmlformats.org/officeDocument/2006/relationships/theme" Target="../theme/theme4.xml"/><Relationship Id="rId8" Type="http://schemas.openxmlformats.org/officeDocument/2006/relationships/slideLayout" Target="../slideLayouts/slideLayout133.xml"/><Relationship Id="rId3" Type="http://schemas.openxmlformats.org/officeDocument/2006/relationships/slideLayout" Target="../slideLayouts/slideLayout128.xml"/><Relationship Id="rId12" Type="http://schemas.openxmlformats.org/officeDocument/2006/relationships/slideLayout" Target="../slideLayouts/slideLayout137.xml"/><Relationship Id="rId17" Type="http://schemas.openxmlformats.org/officeDocument/2006/relationships/slideLayout" Target="../slideLayouts/slideLayout142.xml"/><Relationship Id="rId25" Type="http://schemas.openxmlformats.org/officeDocument/2006/relationships/slideLayout" Target="../slideLayouts/slideLayout150.xml"/><Relationship Id="rId33" Type="http://schemas.openxmlformats.org/officeDocument/2006/relationships/slideLayout" Target="../slideLayouts/slideLayout158.xml"/><Relationship Id="rId38" Type="http://schemas.openxmlformats.org/officeDocument/2006/relationships/slideLayout" Target="../slideLayouts/slideLayout163.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80.xml"/><Relationship Id="rId18" Type="http://schemas.openxmlformats.org/officeDocument/2006/relationships/slideLayout" Target="../slideLayouts/slideLayout185.xml"/><Relationship Id="rId26" Type="http://schemas.openxmlformats.org/officeDocument/2006/relationships/slideLayout" Target="../slideLayouts/slideLayout193.xml"/><Relationship Id="rId39" Type="http://schemas.openxmlformats.org/officeDocument/2006/relationships/slideLayout" Target="../slideLayouts/slideLayout206.xml"/><Relationship Id="rId21" Type="http://schemas.openxmlformats.org/officeDocument/2006/relationships/slideLayout" Target="../slideLayouts/slideLayout188.xml"/><Relationship Id="rId34" Type="http://schemas.openxmlformats.org/officeDocument/2006/relationships/slideLayout" Target="../slideLayouts/slideLayout201.xml"/><Relationship Id="rId42" Type="http://schemas.openxmlformats.org/officeDocument/2006/relationships/slideLayout" Target="../slideLayouts/slideLayout209.xml"/><Relationship Id="rId7" Type="http://schemas.openxmlformats.org/officeDocument/2006/relationships/slideLayout" Target="../slideLayouts/slideLayout174.xml"/><Relationship Id="rId2" Type="http://schemas.openxmlformats.org/officeDocument/2006/relationships/slideLayout" Target="../slideLayouts/slideLayout169.xml"/><Relationship Id="rId16" Type="http://schemas.openxmlformats.org/officeDocument/2006/relationships/slideLayout" Target="../slideLayouts/slideLayout183.xml"/><Relationship Id="rId29" Type="http://schemas.openxmlformats.org/officeDocument/2006/relationships/slideLayout" Target="../slideLayouts/slideLayout196.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24" Type="http://schemas.openxmlformats.org/officeDocument/2006/relationships/slideLayout" Target="../slideLayouts/slideLayout191.xml"/><Relationship Id="rId32" Type="http://schemas.openxmlformats.org/officeDocument/2006/relationships/slideLayout" Target="../slideLayouts/slideLayout199.xml"/><Relationship Id="rId37" Type="http://schemas.openxmlformats.org/officeDocument/2006/relationships/slideLayout" Target="../slideLayouts/slideLayout204.xml"/><Relationship Id="rId40" Type="http://schemas.openxmlformats.org/officeDocument/2006/relationships/slideLayout" Target="../slideLayouts/slideLayout207.xml"/><Relationship Id="rId45" Type="http://schemas.openxmlformats.org/officeDocument/2006/relationships/slideLayout" Target="../slideLayouts/slideLayout212.xml"/><Relationship Id="rId5" Type="http://schemas.openxmlformats.org/officeDocument/2006/relationships/slideLayout" Target="../slideLayouts/slideLayout172.xml"/><Relationship Id="rId15" Type="http://schemas.openxmlformats.org/officeDocument/2006/relationships/slideLayout" Target="../slideLayouts/slideLayout182.xml"/><Relationship Id="rId23" Type="http://schemas.openxmlformats.org/officeDocument/2006/relationships/slideLayout" Target="../slideLayouts/slideLayout190.xml"/><Relationship Id="rId28" Type="http://schemas.openxmlformats.org/officeDocument/2006/relationships/slideLayout" Target="../slideLayouts/slideLayout195.xml"/><Relationship Id="rId36" Type="http://schemas.openxmlformats.org/officeDocument/2006/relationships/slideLayout" Target="../slideLayouts/slideLayout203.xml"/><Relationship Id="rId10" Type="http://schemas.openxmlformats.org/officeDocument/2006/relationships/slideLayout" Target="../slideLayouts/slideLayout177.xml"/><Relationship Id="rId19" Type="http://schemas.openxmlformats.org/officeDocument/2006/relationships/slideLayout" Target="../slideLayouts/slideLayout186.xml"/><Relationship Id="rId31" Type="http://schemas.openxmlformats.org/officeDocument/2006/relationships/slideLayout" Target="../slideLayouts/slideLayout198.xml"/><Relationship Id="rId44" Type="http://schemas.openxmlformats.org/officeDocument/2006/relationships/slideLayout" Target="../slideLayouts/slideLayout211.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slideLayout" Target="../slideLayouts/slideLayout181.xml"/><Relationship Id="rId22" Type="http://schemas.openxmlformats.org/officeDocument/2006/relationships/slideLayout" Target="../slideLayouts/slideLayout189.xml"/><Relationship Id="rId27" Type="http://schemas.openxmlformats.org/officeDocument/2006/relationships/slideLayout" Target="../slideLayouts/slideLayout194.xml"/><Relationship Id="rId30" Type="http://schemas.openxmlformats.org/officeDocument/2006/relationships/slideLayout" Target="../slideLayouts/slideLayout197.xml"/><Relationship Id="rId35" Type="http://schemas.openxmlformats.org/officeDocument/2006/relationships/slideLayout" Target="../slideLayouts/slideLayout202.xml"/><Relationship Id="rId43" Type="http://schemas.openxmlformats.org/officeDocument/2006/relationships/slideLayout" Target="../slideLayouts/slideLayout210.xml"/><Relationship Id="rId8" Type="http://schemas.openxmlformats.org/officeDocument/2006/relationships/slideLayout" Target="../slideLayouts/slideLayout175.xml"/><Relationship Id="rId3" Type="http://schemas.openxmlformats.org/officeDocument/2006/relationships/slideLayout" Target="../slideLayouts/slideLayout170.xml"/><Relationship Id="rId12" Type="http://schemas.openxmlformats.org/officeDocument/2006/relationships/slideLayout" Target="../slideLayouts/slideLayout179.xml"/><Relationship Id="rId17" Type="http://schemas.openxmlformats.org/officeDocument/2006/relationships/slideLayout" Target="../slideLayouts/slideLayout184.xml"/><Relationship Id="rId25" Type="http://schemas.openxmlformats.org/officeDocument/2006/relationships/slideLayout" Target="../slideLayouts/slideLayout192.xml"/><Relationship Id="rId33" Type="http://schemas.openxmlformats.org/officeDocument/2006/relationships/slideLayout" Target="../slideLayouts/slideLayout200.xml"/><Relationship Id="rId38" Type="http://schemas.openxmlformats.org/officeDocument/2006/relationships/slideLayout" Target="../slideLayouts/slideLayout205.xml"/><Relationship Id="rId46" Type="http://schemas.openxmlformats.org/officeDocument/2006/relationships/theme" Target="../theme/theme5.xml"/><Relationship Id="rId20" Type="http://schemas.openxmlformats.org/officeDocument/2006/relationships/slideLayout" Target="../slideLayouts/slideLayout187.xml"/><Relationship Id="rId41" Type="http://schemas.openxmlformats.org/officeDocument/2006/relationships/slideLayout" Target="../slideLayouts/slideLayout20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61"/>
        <p:cNvGrpSpPr/>
        <p:nvPr/>
      </p:nvGrpSpPr>
      <p:grpSpPr>
        <a:xfrm>
          <a:off x="0" y="0"/>
          <a:ext cx="0" cy="0"/>
          <a:chOff x="0" y="0"/>
          <a:chExt cx="0" cy="0"/>
        </a:xfrm>
      </p:grpSpPr>
      <p:sp>
        <p:nvSpPr>
          <p:cNvPr id="362" name="Google Shape;362;p4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63" name="Google Shape;363;p4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364" name="Google Shape;364;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 id="2147483719" r:id="rId27"/>
    <p:sldLayoutId id="2147483720" r:id="rId28"/>
    <p:sldLayoutId id="2147483721" r:id="rId29"/>
    <p:sldLayoutId id="2147483722" r:id="rId30"/>
    <p:sldLayoutId id="2147483723" r:id="rId31"/>
    <p:sldLayoutId id="2147483724" r:id="rId32"/>
    <p:sldLayoutId id="2147483725" r:id="rId33"/>
    <p:sldLayoutId id="2147483726" r:id="rId34"/>
    <p:sldLayoutId id="2147483727" r:id="rId35"/>
    <p:sldLayoutId id="2147483728" r:id="rId36"/>
    <p:sldLayoutId id="2147483729" r:id="rId37"/>
    <p:sldLayoutId id="2147483730" r:id="rId38"/>
    <p:sldLayoutId id="2147483731" r:id="rId39"/>
    <p:sldLayoutId id="2147483732"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719"/>
        <p:cNvGrpSpPr/>
        <p:nvPr/>
      </p:nvGrpSpPr>
      <p:grpSpPr>
        <a:xfrm>
          <a:off x="0" y="0"/>
          <a:ext cx="0" cy="0"/>
          <a:chOff x="0" y="0"/>
          <a:chExt cx="0" cy="0"/>
        </a:xfrm>
      </p:grpSpPr>
      <p:sp>
        <p:nvSpPr>
          <p:cNvPr id="720" name="Google Shape;720;p8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21" name="Google Shape;721;p8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722" name="Google Shape;722;p8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 id="2147483753" r:id="rId21"/>
    <p:sldLayoutId id="2147483754" r:id="rId22"/>
    <p:sldLayoutId id="2147483755" r:id="rId23"/>
    <p:sldLayoutId id="2147483756" r:id="rId24"/>
    <p:sldLayoutId id="2147483757" r:id="rId25"/>
    <p:sldLayoutId id="2147483758" r:id="rId26"/>
    <p:sldLayoutId id="2147483759" r:id="rId27"/>
    <p:sldLayoutId id="2147483760" r:id="rId28"/>
    <p:sldLayoutId id="2147483761" r:id="rId29"/>
    <p:sldLayoutId id="2147483762" r:id="rId30"/>
    <p:sldLayoutId id="2147483763" r:id="rId31"/>
    <p:sldLayoutId id="2147483764" r:id="rId32"/>
    <p:sldLayoutId id="2147483765" r:id="rId33"/>
    <p:sldLayoutId id="2147483766" r:id="rId34"/>
    <p:sldLayoutId id="2147483767" r:id="rId35"/>
    <p:sldLayoutId id="2147483768" r:id="rId36"/>
    <p:sldLayoutId id="2147483769" r:id="rId37"/>
    <p:sldLayoutId id="2147483770" r:id="rId38"/>
    <p:sldLayoutId id="2147483771" r:id="rId39"/>
    <p:sldLayoutId id="2147483772"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041"/>
        <p:cNvGrpSpPr/>
        <p:nvPr/>
      </p:nvGrpSpPr>
      <p:grpSpPr>
        <a:xfrm>
          <a:off x="0" y="0"/>
          <a:ext cx="0" cy="0"/>
          <a:chOff x="0" y="0"/>
          <a:chExt cx="0" cy="0"/>
        </a:xfrm>
      </p:grpSpPr>
      <p:sp>
        <p:nvSpPr>
          <p:cNvPr id="1042" name="Google Shape;1042;p1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1043" name="Google Shape;1043;p12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1044" name="Google Shape;1044;p1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 id="2147483789" r:id="rId17"/>
    <p:sldLayoutId id="2147483790" r:id="rId18"/>
    <p:sldLayoutId id="2147483791" r:id="rId19"/>
    <p:sldLayoutId id="2147483792" r:id="rId20"/>
    <p:sldLayoutId id="2147483793" r:id="rId21"/>
    <p:sldLayoutId id="2147483794" r:id="rId22"/>
    <p:sldLayoutId id="2147483795" r:id="rId23"/>
    <p:sldLayoutId id="2147483796" r:id="rId24"/>
    <p:sldLayoutId id="2147483797" r:id="rId25"/>
    <p:sldLayoutId id="2147483798" r:id="rId26"/>
    <p:sldLayoutId id="2147483799" r:id="rId27"/>
    <p:sldLayoutId id="2147483800" r:id="rId28"/>
    <p:sldLayoutId id="2147483801" r:id="rId29"/>
    <p:sldLayoutId id="2147483802" r:id="rId30"/>
    <p:sldLayoutId id="2147483803" r:id="rId31"/>
    <p:sldLayoutId id="2147483804" r:id="rId32"/>
    <p:sldLayoutId id="2147483805" r:id="rId33"/>
    <p:sldLayoutId id="2147483806" r:id="rId34"/>
    <p:sldLayoutId id="2147483807" r:id="rId35"/>
    <p:sldLayoutId id="2147483808" r:id="rId36"/>
    <p:sldLayoutId id="2147483809" r:id="rId37"/>
    <p:sldLayoutId id="2147483810" r:id="rId38"/>
    <p:sldLayoutId id="2147483811" r:id="rId39"/>
    <p:sldLayoutId id="2147483812" r:id="rId40"/>
    <p:sldLayoutId id="2147483813" r:id="rId41"/>
    <p:sldLayoutId id="2147483814" r:id="rId4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371"/>
        <p:cNvGrpSpPr/>
        <p:nvPr/>
      </p:nvGrpSpPr>
      <p:grpSpPr>
        <a:xfrm>
          <a:off x="0" y="0"/>
          <a:ext cx="0" cy="0"/>
          <a:chOff x="0" y="0"/>
          <a:chExt cx="0" cy="0"/>
        </a:xfrm>
      </p:grpSpPr>
      <p:sp>
        <p:nvSpPr>
          <p:cNvPr id="1372" name="Google Shape;1372;p17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1373" name="Google Shape;1373;p17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1374" name="Google Shape;1374;p17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 id="2147483828" r:id="rId14"/>
    <p:sldLayoutId id="2147483829" r:id="rId15"/>
    <p:sldLayoutId id="2147483830" r:id="rId16"/>
    <p:sldLayoutId id="2147483831" r:id="rId17"/>
    <p:sldLayoutId id="2147483832" r:id="rId18"/>
    <p:sldLayoutId id="2147483833" r:id="rId19"/>
    <p:sldLayoutId id="2147483834" r:id="rId20"/>
    <p:sldLayoutId id="2147483835" r:id="rId21"/>
    <p:sldLayoutId id="2147483836" r:id="rId22"/>
    <p:sldLayoutId id="2147483837" r:id="rId23"/>
    <p:sldLayoutId id="2147483838" r:id="rId24"/>
    <p:sldLayoutId id="2147483839" r:id="rId25"/>
    <p:sldLayoutId id="2147483840" r:id="rId26"/>
    <p:sldLayoutId id="2147483841" r:id="rId27"/>
    <p:sldLayoutId id="2147483842" r:id="rId28"/>
    <p:sldLayoutId id="2147483843" r:id="rId29"/>
    <p:sldLayoutId id="2147483844" r:id="rId30"/>
    <p:sldLayoutId id="2147483845" r:id="rId31"/>
    <p:sldLayoutId id="2147483846" r:id="rId32"/>
    <p:sldLayoutId id="2147483847" r:id="rId33"/>
    <p:sldLayoutId id="2147483848" r:id="rId34"/>
    <p:sldLayoutId id="2147483849" r:id="rId35"/>
    <p:sldLayoutId id="2147483850" r:id="rId36"/>
    <p:sldLayoutId id="2147483851" r:id="rId37"/>
    <p:sldLayoutId id="2147483852" r:id="rId38"/>
    <p:sldLayoutId id="2147483853" r:id="rId39"/>
    <p:sldLayoutId id="2147483854" r:id="rId40"/>
    <p:sldLayoutId id="2147483855" r:id="rId41"/>
    <p:sldLayoutId id="2147483856" r:id="rId42"/>
    <p:sldLayoutId id="2147483857" r:id="rId43"/>
    <p:sldLayoutId id="2147483858" r:id="rId44"/>
    <p:sldLayoutId id="2147483859" r:id="rId4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cde.state.co.us/accountability/district_identification_dashboard" TargetMode="External"/><Relationship Id="rId2" Type="http://schemas.openxmlformats.org/officeDocument/2006/relationships/notesSlide" Target="../notesSlides/notesSlide10.xml"/><Relationship Id="rId1" Type="http://schemas.openxmlformats.org/officeDocument/2006/relationships/slideLayout" Target="../slideLayouts/slideLayout128.xml"/><Relationship Id="rId4" Type="http://schemas.openxmlformats.org/officeDocument/2006/relationships/hyperlink" Target="http://cde.state.co.us/fedprograms/essa_csi_tsi"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7.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12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7.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12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9.xml"/></Relationships>
</file>

<file path=ppt/slides/_rels/slide23.xml.rels><?xml version="1.0" encoding="UTF-8" standalone="yes"?>
<Relationships xmlns="http://schemas.openxmlformats.org/package/2006/relationships"><Relationship Id="rId3" Type="http://schemas.openxmlformats.org/officeDocument/2006/relationships/hyperlink" Target="mailto:patino_y@cde.state.co.us" TargetMode="External"/><Relationship Id="rId2" Type="http://schemas.openxmlformats.org/officeDocument/2006/relationships/notesSlide" Target="../notesSlides/notesSlide23.xml"/><Relationship Id="rId1" Type="http://schemas.openxmlformats.org/officeDocument/2006/relationships/slideLayout" Target="../slideLayouts/slideLayout128.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129.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129.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128.xml"/></Relationships>
</file>

<file path=ppt/slides/_rels/slide27.xml.rels><?xml version="1.0" encoding="UTF-8" standalone="yes"?>
<Relationships xmlns="http://schemas.openxmlformats.org/package/2006/relationships"><Relationship Id="rId3" Type="http://schemas.openxmlformats.org/officeDocument/2006/relationships/hyperlink" Target="http://www.cde.state.co.us/fedprograms/essa_csi_tsi" TargetMode="External"/><Relationship Id="rId2" Type="http://schemas.openxmlformats.org/officeDocument/2006/relationships/notesSlide" Target="../notesSlides/notesSlide27.xml"/><Relationship Id="rId1" Type="http://schemas.openxmlformats.org/officeDocument/2006/relationships/slideLayout" Target="../slideLayouts/slideLayout128.xml"/><Relationship Id="rId6" Type="http://schemas.openxmlformats.org/officeDocument/2006/relationships/hyperlink" Target="mailto:mohajeri-nelson_n@cde.state.co.us" TargetMode="External"/><Relationship Id="rId5" Type="http://schemas.openxmlformats.org/officeDocument/2006/relationships/hyperlink" Target="mailto:rowan_a@cde.state.co.us" TargetMode="External"/><Relationship Id="rId4" Type="http://schemas.openxmlformats.org/officeDocument/2006/relationships/hyperlink" Target="mailto:negley_t@cde.state.co.us"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6.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3" Type="http://schemas.openxmlformats.org/officeDocument/2006/relationships/hyperlink" Target="https://www.cde.state.co.us/accountability/2025fallaccountabilitynotificationletter" TargetMode="External"/><Relationship Id="rId2" Type="http://schemas.openxmlformats.org/officeDocument/2006/relationships/notesSlide" Target="../notesSlides/notesSlide33.xml"/><Relationship Id="rId1" Type="http://schemas.openxmlformats.org/officeDocument/2006/relationships/slideLayout" Target="../slideLayouts/slideLayout170.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hyperlink" Target="https://www.cde.state.co.us/accountability/district_identification_dashboard"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cde.state.co.us/fedprograms/evidence_based_interventions" TargetMode="External"/><Relationship Id="rId2" Type="http://schemas.openxmlformats.org/officeDocument/2006/relationships/notesSlide" Target="../notesSlides/notesSlide34.xml"/><Relationship Id="rId1" Type="http://schemas.openxmlformats.org/officeDocument/2006/relationships/slideLayout" Target="../slideLayouts/slideLayout170.xml"/><Relationship Id="rId4" Type="http://schemas.openxmlformats.org/officeDocument/2006/relationships/hyperlink" Target="https://www.cde.state.co.us/fedprograms/resource_inequities_planning_requirements"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70.xml"/></Relationships>
</file>

<file path=ppt/slides/_rels/slide36.xml.rels><?xml version="1.0" encoding="UTF-8" standalone="yes"?>
<Relationships xmlns="http://schemas.openxmlformats.org/package/2006/relationships"><Relationship Id="rId8" Type="http://schemas.openxmlformats.org/officeDocument/2006/relationships/hyperlink" Target="https://www.google.com/url?q=https://www.cde.state.co.us/uip/QCRubric-CSPlanApproval-PDF&amp;sa=D&amp;source=editors&amp;ust=1758728406246886&amp;usg=AOvVaw2SoahSQoW-acGQ8e8WiR0T" TargetMode="External"/><Relationship Id="rId3" Type="http://schemas.openxmlformats.org/officeDocument/2006/relationships/hyperlink" Target="https://www.cde.state.co.us/fedprograms/essaplanningrequirements" TargetMode="External"/><Relationship Id="rId7" Type="http://schemas.openxmlformats.org/officeDocument/2006/relationships/hyperlink" Target="https://www.cde.state.co.us/uip/UIPQualityCriteria-Rubric-PDF" TargetMode="External"/><Relationship Id="rId2" Type="http://schemas.openxmlformats.org/officeDocument/2006/relationships/notesSlide" Target="../notesSlides/notesSlide36.xml"/><Relationship Id="rId1" Type="http://schemas.openxmlformats.org/officeDocument/2006/relationships/slideLayout" Target="../slideLayouts/slideLayout170.xml"/><Relationship Id="rId6" Type="http://schemas.openxmlformats.org/officeDocument/2006/relationships/hyperlink" Target="https://www.cde.state.co.us/UIPQualityCriteriaPDF" TargetMode="External"/><Relationship Id="rId5" Type="http://schemas.openxmlformats.org/officeDocument/2006/relationships/hyperlink" Target="https://www.cde.state.co.us/uip/uip_general_resources#criteriaandrequirements" TargetMode="External"/><Relationship Id="rId4" Type="http://schemas.openxmlformats.org/officeDocument/2006/relationships/hyperlink" Target="https://www.cde.state.co.us/fedprograms/resource_inequities_planning_requirements"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170.xml"/><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hyperlink" Target="mailto:uiphelp@cde.state.co.us" TargetMode="External"/><Relationship Id="rId2" Type="http://schemas.openxmlformats.org/officeDocument/2006/relationships/notesSlide" Target="../notesSlides/notesSlide38.xml"/><Relationship Id="rId1" Type="http://schemas.openxmlformats.org/officeDocument/2006/relationships/slideLayout" Target="../slideLayouts/slideLayout170.xml"/><Relationship Id="rId4" Type="http://schemas.openxmlformats.org/officeDocument/2006/relationships/hyperlink" Target="https://www.cde.state.co.us/fedprograms/regionalcontactspage"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7.xml"/></Relationships>
</file>

<file path=ppt/slides/_rels/slide4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8" Type="http://schemas.openxmlformats.org/officeDocument/2006/relationships/hyperlink" Target="mailto:crumley_k@cde.state.co.us" TargetMode="External"/><Relationship Id="rId13" Type="http://schemas.openxmlformats.org/officeDocument/2006/relationships/hyperlink" Target="mailto:echsner_r@cde.state.co.us" TargetMode="External"/><Relationship Id="rId18" Type="http://schemas.openxmlformats.org/officeDocument/2006/relationships/hyperlink" Target="mailto:ring_j@cde.state.co.us" TargetMode="External"/><Relationship Id="rId26" Type="http://schemas.openxmlformats.org/officeDocument/2006/relationships/hyperlink" Target="mailto:prael_m@cde.state.co.us" TargetMode="External"/><Relationship Id="rId3" Type="http://schemas.openxmlformats.org/officeDocument/2006/relationships/hyperlink" Target="mailto:Lastname_Firstinital@cde.state.co.us" TargetMode="External"/><Relationship Id="rId21" Type="http://schemas.openxmlformats.org/officeDocument/2006/relationships/hyperlink" Target="mailto:Kaleda_s@cde.state.co.us" TargetMode="External"/><Relationship Id="rId7" Type="http://schemas.openxmlformats.org/officeDocument/2006/relationships/hyperlink" Target="mailto:giessinger_t@cde.state.co.us" TargetMode="External"/><Relationship Id="rId12" Type="http://schemas.openxmlformats.org/officeDocument/2006/relationships/hyperlink" Target="mailto:byrd_e@cde.state.co.us" TargetMode="External"/><Relationship Id="rId17" Type="http://schemas.openxmlformats.org/officeDocument/2006/relationships/hyperlink" Target="mailto:chaffin_m@cde.state.co.us" TargetMode="External"/><Relationship Id="rId25" Type="http://schemas.openxmlformats.org/officeDocument/2006/relationships/hyperlink" Target="mailto:hollingshead_j@cde.state.co.us" TargetMode="External"/><Relationship Id="rId2" Type="http://schemas.openxmlformats.org/officeDocument/2006/relationships/notesSlide" Target="../notesSlides/notesSlide41.xml"/><Relationship Id="rId16" Type="http://schemas.openxmlformats.org/officeDocument/2006/relationships/hyperlink" Target="mailto:hickman_n@cde.state.co.us" TargetMode="External"/><Relationship Id="rId20" Type="http://schemas.openxmlformats.org/officeDocument/2006/relationships/hyperlink" Target="mailto:Hawkins_r@cde.state.co.us" TargetMode="External"/><Relationship Id="rId1" Type="http://schemas.openxmlformats.org/officeDocument/2006/relationships/slideLayout" Target="../slideLayouts/slideLayout39.xml"/><Relationship Id="rId6" Type="http://schemas.openxmlformats.org/officeDocument/2006/relationships/hyperlink" Target="mailto:adeboye-sullivan_c@cde.state.co.us" TargetMode="External"/><Relationship Id="rId11" Type="http://schemas.openxmlformats.org/officeDocument/2006/relationships/hyperlink" Target="https://www.cde.state.co.us/fedprograms/regionalcontactspage" TargetMode="External"/><Relationship Id="rId24" Type="http://schemas.openxmlformats.org/officeDocument/2006/relationships/hyperlink" Target="mailto:collins_d@cde.state.co.us" TargetMode="External"/><Relationship Id="rId5" Type="http://schemas.openxmlformats.org/officeDocument/2006/relationships/hyperlink" Target="mailto:meushaw_l@cde.state.co.us" TargetMode="External"/><Relationship Id="rId15" Type="http://schemas.openxmlformats.org/officeDocument/2006/relationships/hyperlink" Target="mailto:temple_r@cde.state.co.us" TargetMode="External"/><Relationship Id="rId23" Type="http://schemas.openxmlformats.org/officeDocument/2006/relationships/hyperlink" Target="mailto:morris_h@cde.state.co.us" TargetMode="External"/><Relationship Id="rId10" Type="http://schemas.openxmlformats.org/officeDocument/2006/relationships/hyperlink" Target="mailto:rowan_a@cde.state.co.us" TargetMode="External"/><Relationship Id="rId19" Type="http://schemas.openxmlformats.org/officeDocument/2006/relationships/hyperlink" Target="mailto:Austin_j@cde.state.co.us" TargetMode="External"/><Relationship Id="rId4" Type="http://schemas.openxmlformats.org/officeDocument/2006/relationships/hyperlink" Target="mailto:mohajeri-nelson_n@cde.state.co.us" TargetMode="External"/><Relationship Id="rId9" Type="http://schemas.openxmlformats.org/officeDocument/2006/relationships/hyperlink" Target="mailto:negley_t@cde.state.co.us" TargetMode="External"/><Relationship Id="rId14" Type="http://schemas.openxmlformats.org/officeDocument/2006/relationships/hyperlink" Target="mailto:boylan_k@cde.state.co.us" TargetMode="External"/><Relationship Id="rId22" Type="http://schemas.openxmlformats.org/officeDocument/2006/relationships/hyperlink" Target="mailto:%20parsley_b@cde.state.co.us"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cde.state.co.us/fedprograms/consapp/index" TargetMode="External"/><Relationship Id="rId2" Type="http://schemas.openxmlformats.org/officeDocument/2006/relationships/notesSlide" Target="../notesSlides/notesSlide5.xml"/><Relationship Id="rId1" Type="http://schemas.openxmlformats.org/officeDocument/2006/relationships/slideLayout" Target="../slideLayouts/slideLayout46.xml"/><Relationship Id="rId4" Type="http://schemas.openxmlformats.org/officeDocument/2006/relationships/hyperlink" Target="https://app.smartsheet.com/b/publish?EQBCT=865716cc48d640a3b7eedffdb7c94706"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nam04.safelinks.protection.outlook.com/?url=https%3A%2F%2Fwww.cde.state.co.us%2Fgains%2Ffinalexpenditurereport&amp;data=05%7C02%7CMeushaw_L%40cde.state.co.us%7Cd2c6c60c83a644b2d1bf08dda9e2eae6%7Ca751cfc81f9a4edb83709f1c6d4bea5a%7C0%7C0%7C638853514258958900%7CUnknown%7CTWFpbGZsb3d8eyJFbXB0eU1hcGkiOnRydWUsIlYiOiIwLjAuMDAwMCIsIlAiOiJXaW4zMiIsIkFOIjoiTWFpbCIsIldUIjoyfQ%3D%3D%7C0%7C%7C%7C&amp;sdata=lPEJy%2FiqjPcKVoVabpf%2FpWXxdK5ckKLBcrj4HroODyw%3D&amp;reserved=0" TargetMode="External"/><Relationship Id="rId2" Type="http://schemas.openxmlformats.org/officeDocument/2006/relationships/notesSlide" Target="../notesSlides/notesSlide6.xml"/><Relationship Id="rId1" Type="http://schemas.openxmlformats.org/officeDocument/2006/relationships/slideLayout" Target="../slideLayouts/slideLayout46.xml"/><Relationship Id="rId4" Type="http://schemas.openxmlformats.org/officeDocument/2006/relationships/hyperlink" Target="https://nam04.safelinks.protection.outlook.com/?url=https%3A%2F%2Fvimeo.com%2F1013633242%3Fshare%3Dcopy&amp;data=05%7C02%7CMeushaw_L%40cde.state.co.us%7Cd2c6c60c83a644b2d1bf08dda9e2eae6%7Ca751cfc81f9a4edb83709f1c6d4bea5a%7C0%7C0%7C638853514258980257%7CUnknown%7CTWFpbGZsb3d8eyJFbXB0eU1hcGkiOnRydWUsIlYiOiIwLjAuMDAwMCIsIlAiOiJXaW4zMiIsIkFOIjoiTWFpbCIsIldUIjoyfQ%3D%3D%7C0%7C%7C%7C&amp;sdata=7HF3h2XrcyrjouhZlkpwfpzFyNMJMVoDPLnHSjs%2FmGc%3D&amp;reserved=0"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20"/>
        <p:cNvGrpSpPr/>
        <p:nvPr/>
      </p:nvGrpSpPr>
      <p:grpSpPr>
        <a:xfrm>
          <a:off x="0" y="0"/>
          <a:ext cx="0" cy="0"/>
          <a:chOff x="0" y="0"/>
          <a:chExt cx="0" cy="0"/>
        </a:xfrm>
      </p:grpSpPr>
      <p:sp>
        <p:nvSpPr>
          <p:cNvPr id="1721" name="Google Shape;1721;p218"/>
          <p:cNvSpPr txBox="1">
            <a:spLocks noGrp="1"/>
          </p:cNvSpPr>
          <p:nvPr>
            <p:ph type="title" idx="2"/>
          </p:nvPr>
        </p:nvSpPr>
        <p:spPr>
          <a:xfrm>
            <a:off x="205525" y="2960750"/>
            <a:ext cx="5778300" cy="10401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a:t>CDE ESEA Office Hours</a:t>
            </a:r>
            <a:endParaRPr/>
          </a:p>
          <a:p>
            <a:pPr marL="0" lvl="0" indent="0" algn="ctr" rtl="0">
              <a:spcBef>
                <a:spcPts val="0"/>
              </a:spcBef>
              <a:spcAft>
                <a:spcPts val="0"/>
              </a:spcAft>
              <a:buNone/>
            </a:pPr>
            <a:endParaRPr sz="1000"/>
          </a:p>
          <a:p>
            <a:pPr marL="0" lvl="0" indent="0" algn="ctr" rtl="0">
              <a:spcBef>
                <a:spcPts val="0"/>
              </a:spcBef>
              <a:spcAft>
                <a:spcPts val="0"/>
              </a:spcAft>
              <a:buNone/>
            </a:pPr>
            <a:r>
              <a:rPr lang="en"/>
              <a:t>September 25, 2025</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83"/>
        <p:cNvGrpSpPr/>
        <p:nvPr/>
      </p:nvGrpSpPr>
      <p:grpSpPr>
        <a:xfrm>
          <a:off x="0" y="0"/>
          <a:ext cx="0" cy="0"/>
          <a:chOff x="0" y="0"/>
          <a:chExt cx="0" cy="0"/>
        </a:xfrm>
      </p:grpSpPr>
      <p:sp>
        <p:nvSpPr>
          <p:cNvPr id="1784" name="Google Shape;1784;p22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ESSA Identification Update</a:t>
            </a:r>
            <a:endParaRPr dirty="0"/>
          </a:p>
        </p:txBody>
      </p:sp>
      <p:sp>
        <p:nvSpPr>
          <p:cNvPr id="1785" name="Google Shape;1785;p228"/>
          <p:cNvSpPr txBox="1">
            <a:spLocks noGrp="1"/>
          </p:cNvSpPr>
          <p:nvPr>
            <p:ph type="body" idx="1"/>
          </p:nvPr>
        </p:nvSpPr>
        <p:spPr>
          <a:xfrm>
            <a:off x="311700" y="1054350"/>
            <a:ext cx="7167900" cy="3251202"/>
          </a:xfrm>
          <a:prstGeom prst="rect">
            <a:avLst/>
          </a:prstGeom>
        </p:spPr>
        <p:txBody>
          <a:bodyPr spcFirstLastPara="1" wrap="square" lIns="91425" tIns="91425" rIns="91425" bIns="91425" anchor="t" anchorCtr="0">
            <a:normAutofit fontScale="92500" lnSpcReduction="10000"/>
          </a:bodyPr>
          <a:lstStyle/>
          <a:p>
            <a:pPr marL="457200" lvl="0" indent="-330200" algn="l" rtl="0">
              <a:spcBef>
                <a:spcPts val="0"/>
              </a:spcBef>
              <a:spcAft>
                <a:spcPts val="0"/>
              </a:spcAft>
              <a:buSzPts val="1600"/>
              <a:buChar char="●"/>
            </a:pPr>
            <a:r>
              <a:rPr lang="en" dirty="0"/>
              <a:t>Districts with identified schools (except K-2 schools) received notifications from Lindsay Jaeckel (CDE) by September 15, 2025.</a:t>
            </a:r>
            <a:endParaRPr dirty="0"/>
          </a:p>
          <a:p>
            <a:pPr marL="914400" lvl="1" indent="-317500" algn="l" rtl="0">
              <a:spcBef>
                <a:spcPts val="0"/>
              </a:spcBef>
              <a:spcAft>
                <a:spcPts val="0"/>
              </a:spcAft>
              <a:buSzPts val="1400"/>
              <a:buChar char="○"/>
            </a:pPr>
            <a:r>
              <a:rPr lang="en" dirty="0"/>
              <a:t>Sent to Superintendent, Title I Contact (if provided in GAINS), Authorized Representative, and District Accountability Contact</a:t>
            </a:r>
            <a:endParaRPr dirty="0"/>
          </a:p>
          <a:p>
            <a:pPr marL="914400" lvl="1" indent="-317500" algn="l" rtl="0">
              <a:spcBef>
                <a:spcPts val="0"/>
              </a:spcBef>
              <a:spcAft>
                <a:spcPts val="0"/>
              </a:spcAft>
              <a:buSzPts val="1400"/>
              <a:buChar char="○"/>
            </a:pPr>
            <a:r>
              <a:rPr lang="en" dirty="0"/>
              <a:t>Includes </a:t>
            </a:r>
            <a:endParaRPr dirty="0"/>
          </a:p>
          <a:p>
            <a:pPr marL="1371600" lvl="2" indent="-317500" algn="l" rtl="0">
              <a:spcBef>
                <a:spcPts val="0"/>
              </a:spcBef>
              <a:spcAft>
                <a:spcPts val="0"/>
              </a:spcAft>
              <a:buSzPts val="1400"/>
              <a:buChar char="■"/>
            </a:pPr>
            <a:r>
              <a:rPr lang="en" dirty="0"/>
              <a:t>Outline of changes in state and federal (ESSA) accountability </a:t>
            </a:r>
            <a:endParaRPr dirty="0"/>
          </a:p>
          <a:p>
            <a:pPr marL="1371600" lvl="2" indent="-317500" algn="l" rtl="0">
              <a:spcBef>
                <a:spcPts val="0"/>
              </a:spcBef>
              <a:spcAft>
                <a:spcPts val="0"/>
              </a:spcAft>
              <a:buSzPts val="1400"/>
              <a:buChar char="■"/>
            </a:pPr>
            <a:r>
              <a:rPr lang="en" dirty="0"/>
              <a:t>Resources and grants (EASI) available for identified schools </a:t>
            </a:r>
            <a:endParaRPr dirty="0"/>
          </a:p>
          <a:p>
            <a:pPr marL="1371600" lvl="2" indent="-317500" algn="l" rtl="0">
              <a:spcBef>
                <a:spcPts val="0"/>
              </a:spcBef>
              <a:spcAft>
                <a:spcPts val="0"/>
              </a:spcAft>
              <a:buSzPts val="1400"/>
              <a:buChar char="■"/>
            </a:pPr>
            <a:r>
              <a:rPr lang="en" dirty="0"/>
              <a:t>Improvement planning requirements </a:t>
            </a:r>
            <a:endParaRPr dirty="0"/>
          </a:p>
          <a:p>
            <a:pPr marL="1371600" lvl="2" indent="-317500" algn="l" rtl="0">
              <a:spcBef>
                <a:spcPts val="0"/>
              </a:spcBef>
              <a:spcAft>
                <a:spcPts val="0"/>
              </a:spcAft>
              <a:buSzPts val="1400"/>
              <a:buChar char="■"/>
            </a:pPr>
            <a:r>
              <a:rPr lang="en" dirty="0"/>
              <a:t>Link to a </a:t>
            </a:r>
            <a:r>
              <a:rPr lang="en" u="sng" dirty="0">
                <a:solidFill>
                  <a:schemeClr val="hlink"/>
                </a:solidFill>
                <a:hlinkClick r:id="rId3"/>
              </a:rPr>
              <a:t>Data Dashboard</a:t>
            </a:r>
            <a:r>
              <a:rPr lang="en" dirty="0"/>
              <a:t> </a:t>
            </a:r>
            <a:endParaRPr dirty="0"/>
          </a:p>
          <a:p>
            <a:pPr marL="457200" lvl="0" indent="-330200" algn="l" rtl="0">
              <a:spcBef>
                <a:spcPts val="0"/>
              </a:spcBef>
              <a:spcAft>
                <a:spcPts val="0"/>
              </a:spcAft>
              <a:buSzPts val="1600"/>
              <a:buChar char="●"/>
            </a:pPr>
            <a:r>
              <a:rPr lang="en" dirty="0"/>
              <a:t>ESSA School Profiles were shared with districts via Syncplicity.</a:t>
            </a:r>
            <a:endParaRPr dirty="0"/>
          </a:p>
          <a:p>
            <a:pPr marL="457200" lvl="0" indent="-330200" algn="l" rtl="0">
              <a:spcBef>
                <a:spcPts val="0"/>
              </a:spcBef>
              <a:spcAft>
                <a:spcPts val="0"/>
              </a:spcAft>
              <a:buSzPts val="1600"/>
              <a:buChar char="●"/>
            </a:pPr>
            <a:r>
              <a:rPr lang="en" dirty="0"/>
              <a:t>In the near future, the list of all ESSA identified schools will be posted on CDE’s </a:t>
            </a:r>
            <a:r>
              <a:rPr lang="en" u="sng" dirty="0">
                <a:solidFill>
                  <a:schemeClr val="hlink"/>
                </a:solidFill>
                <a:hlinkClick r:id="rId4"/>
              </a:rPr>
              <a:t>Methods for Identification and Exit Criteria for ESSA Support and Improvement website</a:t>
            </a:r>
            <a:r>
              <a:rPr lang="en" dirty="0"/>
              <a:t>.</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sp>
        <p:nvSpPr>
          <p:cNvPr id="1791" name="Google Shape;1791;p229"/>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lnSpc>
                <a:spcPct val="90000"/>
              </a:lnSpc>
              <a:spcBef>
                <a:spcPts val="0"/>
              </a:spcBef>
              <a:spcAft>
                <a:spcPts val="0"/>
              </a:spcAft>
              <a:buClr>
                <a:schemeClr val="dk1"/>
              </a:buClr>
              <a:buSzPts val="2100"/>
              <a:buFont typeface="Arial"/>
              <a:buNone/>
            </a:pPr>
            <a:r>
              <a:rPr lang="en" dirty="0"/>
              <a:t>Indicators Used in School Identification Methodology</a:t>
            </a:r>
            <a:endParaRPr dirty="0"/>
          </a:p>
        </p:txBody>
      </p:sp>
      <p:sp>
        <p:nvSpPr>
          <p:cNvPr id="1792" name="Google Shape;1792;p229"/>
          <p:cNvSpPr txBox="1">
            <a:spLocks noGrp="1"/>
          </p:cNvSpPr>
          <p:nvPr>
            <p:ph type="body" idx="1"/>
          </p:nvPr>
        </p:nvSpPr>
        <p:spPr>
          <a:xfrm>
            <a:off x="311700" y="1152475"/>
            <a:ext cx="7167900" cy="3034800"/>
          </a:xfrm>
          <a:prstGeom prst="rect">
            <a:avLst/>
          </a:prstGeom>
        </p:spPr>
        <p:txBody>
          <a:bodyPr spcFirstLastPara="1" wrap="square" lIns="91425" tIns="91425" rIns="91425" bIns="91425" anchor="t" anchorCtr="0">
            <a:normAutofit lnSpcReduction="10000"/>
          </a:bodyPr>
          <a:lstStyle/>
          <a:p>
            <a:pPr marL="457200" lvl="0" indent="-330200" algn="l" rtl="0">
              <a:lnSpc>
                <a:spcPct val="95000"/>
              </a:lnSpc>
              <a:spcBef>
                <a:spcPts val="0"/>
              </a:spcBef>
              <a:spcAft>
                <a:spcPts val="0"/>
              </a:spcAft>
              <a:buSzPts val="1600"/>
              <a:buChar char="●"/>
            </a:pPr>
            <a:r>
              <a:rPr lang="en" dirty="0"/>
              <a:t>Academic Achievement</a:t>
            </a:r>
            <a:endParaRPr dirty="0"/>
          </a:p>
          <a:p>
            <a:pPr marL="914400" lvl="1" indent="-317500" algn="l" rtl="0">
              <a:lnSpc>
                <a:spcPct val="95000"/>
              </a:lnSpc>
              <a:spcBef>
                <a:spcPts val="0"/>
              </a:spcBef>
              <a:spcAft>
                <a:spcPts val="0"/>
              </a:spcAft>
              <a:buSzPts val="1400"/>
              <a:buChar char="○"/>
            </a:pPr>
            <a:r>
              <a:rPr lang="en" dirty="0"/>
              <a:t>English Language Arts (ELA) and Math mean scale scores</a:t>
            </a:r>
            <a:endParaRPr dirty="0"/>
          </a:p>
          <a:p>
            <a:pPr marL="457200" lvl="0" indent="-330200" algn="l" rtl="0">
              <a:lnSpc>
                <a:spcPct val="95000"/>
              </a:lnSpc>
              <a:spcBef>
                <a:spcPts val="0"/>
              </a:spcBef>
              <a:spcAft>
                <a:spcPts val="0"/>
              </a:spcAft>
              <a:buSzPts val="1600"/>
              <a:buChar char="●"/>
            </a:pPr>
            <a:r>
              <a:rPr lang="en" dirty="0"/>
              <a:t>Academic Progress (Growth)</a:t>
            </a:r>
            <a:endParaRPr dirty="0"/>
          </a:p>
          <a:p>
            <a:pPr marL="914400" lvl="1" indent="-317500" algn="l" rtl="0">
              <a:lnSpc>
                <a:spcPct val="95000"/>
              </a:lnSpc>
              <a:spcBef>
                <a:spcPts val="0"/>
              </a:spcBef>
              <a:spcAft>
                <a:spcPts val="0"/>
              </a:spcAft>
              <a:buSzPts val="1400"/>
              <a:buChar char="○"/>
            </a:pPr>
            <a:r>
              <a:rPr lang="en" dirty="0"/>
              <a:t>ELA and Math median growth percentiles</a:t>
            </a:r>
            <a:endParaRPr dirty="0"/>
          </a:p>
          <a:p>
            <a:pPr marL="457200" lvl="0" indent="-330200" algn="l" rtl="0">
              <a:lnSpc>
                <a:spcPct val="95000"/>
              </a:lnSpc>
              <a:spcBef>
                <a:spcPts val="0"/>
              </a:spcBef>
              <a:spcAft>
                <a:spcPts val="0"/>
              </a:spcAft>
              <a:buSzPts val="1600"/>
              <a:buChar char="●"/>
            </a:pPr>
            <a:r>
              <a:rPr lang="en" dirty="0"/>
              <a:t>Progress in Achieving English Language Proficiency (ELP)</a:t>
            </a:r>
            <a:endParaRPr dirty="0"/>
          </a:p>
          <a:p>
            <a:pPr marL="914400" lvl="1" indent="-317500" algn="l" rtl="0">
              <a:lnSpc>
                <a:spcPct val="95000"/>
              </a:lnSpc>
              <a:spcBef>
                <a:spcPts val="0"/>
              </a:spcBef>
              <a:spcAft>
                <a:spcPts val="0"/>
              </a:spcAft>
              <a:buSzPts val="1400"/>
              <a:buChar char="○"/>
            </a:pPr>
            <a:r>
              <a:rPr lang="en" dirty="0"/>
              <a:t>ACCESS median growth percentiles</a:t>
            </a:r>
            <a:endParaRPr dirty="0"/>
          </a:p>
          <a:p>
            <a:pPr marL="914400" lvl="1" indent="-317500" algn="l" rtl="0">
              <a:lnSpc>
                <a:spcPct val="95000"/>
              </a:lnSpc>
              <a:spcBef>
                <a:spcPts val="0"/>
              </a:spcBef>
              <a:spcAft>
                <a:spcPts val="0"/>
              </a:spcAft>
              <a:buSzPts val="1400"/>
              <a:buChar char="○"/>
            </a:pPr>
            <a:r>
              <a:rPr lang="en" dirty="0"/>
              <a:t>Percent on-track to attaining proficiency</a:t>
            </a:r>
            <a:endParaRPr dirty="0"/>
          </a:p>
          <a:p>
            <a:pPr marL="457200" lvl="0" indent="-330200" algn="l" rtl="0">
              <a:lnSpc>
                <a:spcPct val="95000"/>
              </a:lnSpc>
              <a:spcBef>
                <a:spcPts val="0"/>
              </a:spcBef>
              <a:spcAft>
                <a:spcPts val="0"/>
              </a:spcAft>
              <a:buSzPts val="1600"/>
              <a:buChar char="●"/>
            </a:pPr>
            <a:r>
              <a:rPr lang="en" dirty="0"/>
              <a:t>School Quality or Student Success</a:t>
            </a:r>
            <a:endParaRPr dirty="0"/>
          </a:p>
          <a:p>
            <a:pPr marL="914400" lvl="1" indent="-317500" algn="l" rtl="0">
              <a:lnSpc>
                <a:spcPct val="95000"/>
              </a:lnSpc>
              <a:spcBef>
                <a:spcPts val="0"/>
              </a:spcBef>
              <a:spcAft>
                <a:spcPts val="0"/>
              </a:spcAft>
              <a:buSzPts val="1400"/>
              <a:buChar char="○"/>
            </a:pPr>
            <a:r>
              <a:rPr lang="en" dirty="0"/>
              <a:t>Science mean scale scores (elementary/middle/high)</a:t>
            </a:r>
            <a:endParaRPr dirty="0"/>
          </a:p>
          <a:p>
            <a:pPr marL="914400" lvl="1" indent="-317500" algn="l" rtl="0">
              <a:lnSpc>
                <a:spcPct val="95000"/>
              </a:lnSpc>
              <a:spcBef>
                <a:spcPts val="0"/>
              </a:spcBef>
              <a:spcAft>
                <a:spcPts val="0"/>
              </a:spcAft>
              <a:buSzPts val="1400"/>
              <a:buChar char="○"/>
            </a:pPr>
            <a:r>
              <a:rPr lang="en" dirty="0"/>
              <a:t>Chronic absenteeism rate (elementary/middle)</a:t>
            </a:r>
            <a:endParaRPr dirty="0"/>
          </a:p>
          <a:p>
            <a:pPr marL="914400" lvl="1" indent="-317500" algn="l" rtl="0">
              <a:lnSpc>
                <a:spcPct val="95000"/>
              </a:lnSpc>
              <a:spcBef>
                <a:spcPts val="0"/>
              </a:spcBef>
              <a:spcAft>
                <a:spcPts val="0"/>
              </a:spcAft>
              <a:buSzPts val="1400"/>
              <a:buChar char="○"/>
            </a:pPr>
            <a:r>
              <a:rPr lang="en" dirty="0"/>
              <a:t>Dropout rate (high)</a:t>
            </a:r>
            <a:endParaRPr dirty="0"/>
          </a:p>
          <a:p>
            <a:pPr marL="457200" lvl="0" indent="-330200" algn="l" rtl="0">
              <a:lnSpc>
                <a:spcPct val="95000"/>
              </a:lnSpc>
              <a:spcBef>
                <a:spcPts val="0"/>
              </a:spcBef>
              <a:spcAft>
                <a:spcPts val="0"/>
              </a:spcAft>
              <a:buSzPts val="1600"/>
              <a:buChar char="●"/>
            </a:pPr>
            <a:r>
              <a:rPr lang="en" dirty="0"/>
              <a:t>Graduation Rates</a:t>
            </a:r>
            <a:endParaRPr dirty="0"/>
          </a:p>
          <a:p>
            <a:pPr marL="914400" lvl="1" indent="-317500" algn="l" rtl="0">
              <a:lnSpc>
                <a:spcPct val="95000"/>
              </a:lnSpc>
              <a:spcBef>
                <a:spcPts val="0"/>
              </a:spcBef>
              <a:spcAft>
                <a:spcPts val="0"/>
              </a:spcAft>
              <a:buSzPts val="1400"/>
              <a:buChar char="○"/>
            </a:pPr>
            <a:r>
              <a:rPr lang="en" dirty="0"/>
              <a:t>4-year adjusted cohort rate</a:t>
            </a:r>
            <a:endParaRPr dirty="0"/>
          </a:p>
          <a:p>
            <a:pPr marL="914400" lvl="1" indent="-317500" algn="l" rtl="0">
              <a:lnSpc>
                <a:spcPct val="95000"/>
              </a:lnSpc>
              <a:spcBef>
                <a:spcPts val="0"/>
              </a:spcBef>
              <a:spcAft>
                <a:spcPts val="0"/>
              </a:spcAft>
              <a:buSzPts val="1400"/>
              <a:buChar char="○"/>
            </a:pPr>
            <a:r>
              <a:rPr lang="en" dirty="0"/>
              <a:t>7-year adjusted cohort rate</a:t>
            </a:r>
            <a:endParaRPr dirty="0"/>
          </a:p>
        </p:txBody>
      </p:sp>
      <p:sp>
        <p:nvSpPr>
          <p:cNvPr id="1794" name="Google Shape;1794;p229"/>
          <p:cNvSpPr txBox="1"/>
          <p:nvPr/>
        </p:nvSpPr>
        <p:spPr>
          <a:xfrm>
            <a:off x="6168925" y="988050"/>
            <a:ext cx="2788200" cy="1654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u="sng" dirty="0">
                <a:solidFill>
                  <a:srgbClr val="9900FF"/>
                </a:solidFill>
                <a:latin typeface="Roboto"/>
                <a:ea typeface="Roboto"/>
                <a:cs typeface="Roboto"/>
                <a:sym typeface="Roboto"/>
              </a:rPr>
              <a:t>Alternative Education Campus (AECs) </a:t>
            </a:r>
            <a:endParaRPr sz="1200" b="1" u="sng" dirty="0">
              <a:solidFill>
                <a:srgbClr val="9900FF"/>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200"/>
              <a:buFont typeface="Arial"/>
              <a:buNone/>
            </a:pPr>
            <a:r>
              <a:rPr lang="en" sz="1200" i="0" u="none" strike="noStrike" cap="none" dirty="0">
                <a:solidFill>
                  <a:srgbClr val="9900FF"/>
                </a:solidFill>
                <a:latin typeface="Roboto"/>
                <a:ea typeface="Roboto"/>
                <a:cs typeface="Roboto"/>
                <a:sym typeface="Roboto"/>
              </a:rPr>
              <a:t>When necessary, the following indicators are also used to differentiate among lowest performing AECs, in addition to the other indicators listed to the left</a:t>
            </a:r>
            <a:endParaRPr sz="1200" i="0" u="none" strike="noStrike" cap="none" dirty="0">
              <a:solidFill>
                <a:srgbClr val="9900FF"/>
              </a:solidFill>
              <a:latin typeface="Roboto"/>
              <a:ea typeface="Roboto"/>
              <a:cs typeface="Roboto"/>
              <a:sym typeface="Roboto"/>
            </a:endParaRPr>
          </a:p>
          <a:p>
            <a:pPr marL="457200" marR="0" lvl="0" indent="-304800" algn="l" rtl="0">
              <a:lnSpc>
                <a:spcPct val="100000"/>
              </a:lnSpc>
              <a:spcBef>
                <a:spcPts val="0"/>
              </a:spcBef>
              <a:spcAft>
                <a:spcPts val="0"/>
              </a:spcAft>
              <a:buClr>
                <a:srgbClr val="9900FF"/>
              </a:buClr>
              <a:buSzPts val="1200"/>
              <a:buFont typeface="Roboto"/>
              <a:buChar char="●"/>
            </a:pPr>
            <a:r>
              <a:rPr lang="en" sz="1200" i="0" u="none" strike="noStrike" cap="none" dirty="0">
                <a:solidFill>
                  <a:srgbClr val="9900FF"/>
                </a:solidFill>
                <a:latin typeface="Roboto"/>
                <a:ea typeface="Roboto"/>
                <a:cs typeface="Roboto"/>
                <a:sym typeface="Roboto"/>
              </a:rPr>
              <a:t>Attendance rate</a:t>
            </a:r>
            <a:endParaRPr sz="1200" i="0" u="none" strike="noStrike" cap="none" dirty="0">
              <a:solidFill>
                <a:srgbClr val="9900FF"/>
              </a:solidFill>
              <a:latin typeface="Roboto"/>
              <a:ea typeface="Roboto"/>
              <a:cs typeface="Roboto"/>
              <a:sym typeface="Roboto"/>
            </a:endParaRPr>
          </a:p>
          <a:p>
            <a:pPr marL="457200" marR="0" lvl="0" indent="-304800" algn="l" rtl="0">
              <a:lnSpc>
                <a:spcPct val="100000"/>
              </a:lnSpc>
              <a:spcBef>
                <a:spcPts val="0"/>
              </a:spcBef>
              <a:spcAft>
                <a:spcPts val="0"/>
              </a:spcAft>
              <a:buClr>
                <a:srgbClr val="9900FF"/>
              </a:buClr>
              <a:buSzPts val="1200"/>
              <a:buFont typeface="Roboto"/>
              <a:buChar char="●"/>
            </a:pPr>
            <a:r>
              <a:rPr lang="en" sz="1200" i="0" u="none" strike="noStrike" cap="none" dirty="0">
                <a:solidFill>
                  <a:srgbClr val="9900FF"/>
                </a:solidFill>
                <a:latin typeface="Roboto"/>
                <a:ea typeface="Roboto"/>
                <a:cs typeface="Roboto"/>
                <a:sym typeface="Roboto"/>
              </a:rPr>
              <a:t>Truancy rate</a:t>
            </a:r>
            <a:endParaRPr sz="1200" dirty="0">
              <a:solidFill>
                <a:srgbClr val="9900FF"/>
              </a:solidFill>
              <a:latin typeface="Roboto"/>
              <a:ea typeface="Roboto"/>
              <a:cs typeface="Roboto"/>
              <a:sym typeface="Roboto"/>
            </a:endParaRPr>
          </a:p>
        </p:txBody>
      </p:sp>
      <p:sp>
        <p:nvSpPr>
          <p:cNvPr id="1795" name="Google Shape;1795;p229"/>
          <p:cNvSpPr txBox="1">
            <a:spLocks noGrp="1"/>
          </p:cNvSpPr>
          <p:nvPr>
            <p:ph type="title" idx="2"/>
          </p:nvPr>
        </p:nvSpPr>
        <p:spPr>
          <a:xfrm>
            <a:off x="6169025" y="3274075"/>
            <a:ext cx="2788200" cy="9132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200"/>
              <a:buFont typeface="Arial"/>
              <a:buNone/>
            </a:pPr>
            <a:r>
              <a:rPr lang="en" sz="1200" b="1" u="sng" dirty="0">
                <a:solidFill>
                  <a:srgbClr val="9900FF"/>
                </a:solidFill>
              </a:rPr>
              <a:t>K-2 Only Schools </a:t>
            </a:r>
            <a:endParaRPr sz="1200" dirty="0">
              <a:solidFill>
                <a:srgbClr val="9900FF"/>
              </a:solidFill>
            </a:endParaRPr>
          </a:p>
          <a:p>
            <a:pPr marL="0" marR="0" lvl="0" indent="0" algn="l" rtl="0">
              <a:lnSpc>
                <a:spcPct val="115000"/>
              </a:lnSpc>
              <a:spcBef>
                <a:spcPts val="0"/>
              </a:spcBef>
              <a:spcAft>
                <a:spcPts val="0"/>
              </a:spcAft>
              <a:buClr>
                <a:srgbClr val="000000"/>
              </a:buClr>
              <a:buSzPts val="1200"/>
              <a:buFont typeface="Arial"/>
              <a:buNone/>
            </a:pPr>
            <a:r>
              <a:rPr lang="en" sz="1200" dirty="0">
                <a:solidFill>
                  <a:srgbClr val="9900FF"/>
                </a:solidFill>
              </a:rPr>
              <a:t>READ Act Data is used for the Academic Achievement and Growth indicator</a:t>
            </a: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99"/>
        <p:cNvGrpSpPr/>
        <p:nvPr/>
      </p:nvGrpSpPr>
      <p:grpSpPr>
        <a:xfrm>
          <a:off x="0" y="0"/>
          <a:ext cx="0" cy="0"/>
          <a:chOff x="0" y="0"/>
          <a:chExt cx="0" cy="0"/>
        </a:xfrm>
      </p:grpSpPr>
      <p:sp>
        <p:nvSpPr>
          <p:cNvPr id="1800" name="Google Shape;1800;p230"/>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lnSpc>
                <a:spcPct val="90000"/>
              </a:lnSpc>
              <a:spcBef>
                <a:spcPts val="0"/>
              </a:spcBef>
              <a:spcAft>
                <a:spcPts val="0"/>
              </a:spcAft>
              <a:buClr>
                <a:schemeClr val="dk1"/>
              </a:buClr>
              <a:buSzPts val="2100"/>
              <a:buFont typeface="Arial"/>
              <a:buNone/>
            </a:pPr>
            <a:r>
              <a:rPr lang="en" dirty="0"/>
              <a:t>Student Groups Included in Identification Methodology</a:t>
            </a:r>
            <a:endParaRPr dirty="0"/>
          </a:p>
        </p:txBody>
      </p:sp>
      <p:sp>
        <p:nvSpPr>
          <p:cNvPr id="1801" name="Google Shape;1801;p230"/>
          <p:cNvSpPr txBox="1">
            <a:spLocks noGrp="1"/>
          </p:cNvSpPr>
          <p:nvPr>
            <p:ph type="body" idx="1"/>
          </p:nvPr>
        </p:nvSpPr>
        <p:spPr>
          <a:xfrm>
            <a:off x="311700" y="1152475"/>
            <a:ext cx="7167900" cy="3034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 dirty="0"/>
              <a:t>ESSA includes review of schools based on performance of:</a:t>
            </a:r>
            <a:endParaRPr dirty="0"/>
          </a:p>
          <a:p>
            <a:pPr marL="457200" lvl="0" indent="-330200" algn="l" rtl="0">
              <a:spcBef>
                <a:spcPts val="1200"/>
              </a:spcBef>
              <a:spcAft>
                <a:spcPts val="0"/>
              </a:spcAft>
              <a:buSzPts val="1600"/>
              <a:buChar char="●"/>
            </a:pPr>
            <a:r>
              <a:rPr lang="en" dirty="0"/>
              <a:t>All students</a:t>
            </a:r>
            <a:endParaRPr dirty="0"/>
          </a:p>
          <a:p>
            <a:pPr marL="457200" lvl="0" indent="-330200" algn="l" rtl="0">
              <a:spcBef>
                <a:spcPts val="0"/>
              </a:spcBef>
              <a:spcAft>
                <a:spcPts val="0"/>
              </a:spcAft>
              <a:buSzPts val="1600"/>
              <a:buChar char="●"/>
            </a:pPr>
            <a:r>
              <a:rPr lang="en" dirty="0"/>
              <a:t>Multilingual/English learners (ML/EL)</a:t>
            </a:r>
            <a:endParaRPr dirty="0"/>
          </a:p>
          <a:p>
            <a:pPr marL="457200" lvl="0" indent="-330200" algn="l" rtl="0">
              <a:spcBef>
                <a:spcPts val="0"/>
              </a:spcBef>
              <a:spcAft>
                <a:spcPts val="0"/>
              </a:spcAft>
              <a:buSzPts val="1600"/>
              <a:buChar char="●"/>
            </a:pPr>
            <a:r>
              <a:rPr lang="en" dirty="0"/>
              <a:t>Students with disabilities</a:t>
            </a:r>
            <a:endParaRPr dirty="0"/>
          </a:p>
          <a:p>
            <a:pPr marL="457200" lvl="0" indent="-330200" algn="l" rtl="0">
              <a:spcBef>
                <a:spcPts val="0"/>
              </a:spcBef>
              <a:spcAft>
                <a:spcPts val="0"/>
              </a:spcAft>
              <a:buSzPts val="1600"/>
              <a:buChar char="●"/>
            </a:pPr>
            <a:r>
              <a:rPr lang="en" dirty="0"/>
              <a:t>Students experiencing poverty</a:t>
            </a:r>
            <a:endParaRPr dirty="0"/>
          </a:p>
          <a:p>
            <a:pPr marL="457200" lvl="0" indent="-330200" algn="l" rtl="0">
              <a:spcBef>
                <a:spcPts val="0"/>
              </a:spcBef>
              <a:spcAft>
                <a:spcPts val="0"/>
              </a:spcAft>
              <a:buSzPts val="1600"/>
              <a:buChar char="●"/>
            </a:pPr>
            <a:r>
              <a:rPr lang="en" dirty="0"/>
              <a:t>Students from each racial/ethnic group, separately</a:t>
            </a:r>
            <a:endParaRPr dirty="0"/>
          </a:p>
          <a:p>
            <a:pPr marL="914400" lvl="1" indent="-317500" algn="l" rtl="0">
              <a:spcBef>
                <a:spcPts val="0"/>
              </a:spcBef>
              <a:spcAft>
                <a:spcPts val="0"/>
              </a:spcAft>
              <a:buSzPts val="1400"/>
              <a:buChar char="○"/>
            </a:pPr>
            <a:r>
              <a:rPr lang="en" dirty="0"/>
              <a:t>Aggregated Non-White group - Any non-White students from racial/ethnic groups that do not meet the minimum number of students to be reported on their own will be combined into one group for accountability purposes</a:t>
            </a: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06"/>
        <p:cNvGrpSpPr/>
        <p:nvPr/>
      </p:nvGrpSpPr>
      <p:grpSpPr>
        <a:xfrm>
          <a:off x="0" y="0"/>
          <a:ext cx="0" cy="0"/>
          <a:chOff x="0" y="0"/>
          <a:chExt cx="0" cy="0"/>
        </a:xfrm>
      </p:grpSpPr>
      <p:sp>
        <p:nvSpPr>
          <p:cNvPr id="1807" name="Google Shape;1807;p231"/>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lnSpc>
                <a:spcPct val="90000"/>
              </a:lnSpc>
              <a:spcBef>
                <a:spcPts val="0"/>
              </a:spcBef>
              <a:spcAft>
                <a:spcPts val="0"/>
              </a:spcAft>
              <a:buClr>
                <a:schemeClr val="dk1"/>
              </a:buClr>
              <a:buSzPts val="2100"/>
              <a:buFont typeface="Arial"/>
              <a:buNone/>
            </a:pPr>
            <a:r>
              <a:rPr lang="en" dirty="0"/>
              <a:t>Identification Categories</a:t>
            </a:r>
            <a:endParaRPr dirty="0"/>
          </a:p>
        </p:txBody>
      </p:sp>
      <p:sp>
        <p:nvSpPr>
          <p:cNvPr id="1808" name="Google Shape;1808;p231"/>
          <p:cNvSpPr txBox="1">
            <a:spLocks noGrp="1"/>
          </p:cNvSpPr>
          <p:nvPr>
            <p:ph type="body" idx="1"/>
          </p:nvPr>
        </p:nvSpPr>
        <p:spPr>
          <a:xfrm>
            <a:off x="311700" y="1152475"/>
            <a:ext cx="7167900" cy="3034800"/>
          </a:xfrm>
          <a:prstGeom prst="rect">
            <a:avLst/>
          </a:prstGeom>
        </p:spPr>
        <p:txBody>
          <a:bodyPr spcFirstLastPara="1" wrap="square" lIns="91425" tIns="91425" rIns="91425" bIns="91425" anchor="t" anchorCtr="0">
            <a:normAutofit fontScale="77500" lnSpcReduction="20000"/>
          </a:bodyPr>
          <a:lstStyle/>
          <a:p>
            <a:pPr marL="0" lvl="0" indent="0" algn="l" rtl="0">
              <a:spcBef>
                <a:spcPts val="0"/>
              </a:spcBef>
              <a:spcAft>
                <a:spcPts val="0"/>
              </a:spcAft>
              <a:buNone/>
            </a:pPr>
            <a:r>
              <a:rPr lang="en" dirty="0"/>
              <a:t>Annual identification of schools for Support and Improvement under ESSA:</a:t>
            </a:r>
            <a:endParaRPr dirty="0"/>
          </a:p>
          <a:p>
            <a:pPr marL="457200" lvl="0" indent="-307340" algn="l" rtl="0">
              <a:spcBef>
                <a:spcPts val="1200"/>
              </a:spcBef>
              <a:spcAft>
                <a:spcPts val="0"/>
              </a:spcAft>
              <a:buSzPct val="100000"/>
              <a:buChar char="●"/>
            </a:pPr>
            <a:r>
              <a:rPr lang="en" dirty="0"/>
              <a:t>Comprehensive Support and Improvement (CS)</a:t>
            </a:r>
            <a:endParaRPr dirty="0"/>
          </a:p>
          <a:p>
            <a:pPr marL="914400" lvl="1" indent="-297497" algn="l" rtl="0">
              <a:spcBef>
                <a:spcPts val="0"/>
              </a:spcBef>
              <a:spcAft>
                <a:spcPts val="0"/>
              </a:spcAft>
              <a:buSzPct val="100000"/>
              <a:buChar char="○"/>
            </a:pPr>
            <a:r>
              <a:rPr lang="en" dirty="0"/>
              <a:t>CS - Lowest 5%</a:t>
            </a:r>
            <a:endParaRPr dirty="0"/>
          </a:p>
          <a:p>
            <a:pPr marL="1371600" lvl="2" indent="-297497" algn="l" rtl="0">
              <a:spcBef>
                <a:spcPts val="0"/>
              </a:spcBef>
              <a:spcAft>
                <a:spcPts val="0"/>
              </a:spcAft>
              <a:buSzPct val="100000"/>
              <a:buChar char="■"/>
            </a:pPr>
            <a:r>
              <a:rPr lang="en" dirty="0"/>
              <a:t>Title I schools with the lowest total percentage points earned</a:t>
            </a:r>
            <a:endParaRPr dirty="0"/>
          </a:p>
          <a:p>
            <a:pPr marL="914400" lvl="1" indent="-297497" algn="l" rtl="0">
              <a:spcBef>
                <a:spcPts val="0"/>
              </a:spcBef>
              <a:spcAft>
                <a:spcPts val="0"/>
              </a:spcAft>
              <a:buSzPct val="100000"/>
              <a:buChar char="○"/>
            </a:pPr>
            <a:r>
              <a:rPr lang="en" dirty="0"/>
              <a:t>CS - Low Graduation Rate</a:t>
            </a:r>
            <a:endParaRPr dirty="0"/>
          </a:p>
          <a:p>
            <a:pPr marL="1371600" lvl="2" indent="-297497" algn="l" rtl="0">
              <a:spcBef>
                <a:spcPts val="0"/>
              </a:spcBef>
              <a:spcAft>
                <a:spcPts val="0"/>
              </a:spcAft>
              <a:buSzPct val="100000"/>
              <a:buChar char="■"/>
            </a:pPr>
            <a:r>
              <a:rPr lang="en" dirty="0"/>
              <a:t>All public high schools with a 7-year graduation rate below 67 percent based on three years of aggregated data</a:t>
            </a:r>
            <a:endParaRPr dirty="0"/>
          </a:p>
          <a:p>
            <a:pPr marL="914400" lvl="1" indent="-297497" algn="l" rtl="0">
              <a:spcBef>
                <a:spcPts val="0"/>
              </a:spcBef>
              <a:spcAft>
                <a:spcPts val="0"/>
              </a:spcAft>
              <a:buSzPct val="100000"/>
              <a:buChar char="○"/>
            </a:pPr>
            <a:r>
              <a:rPr lang="en" dirty="0"/>
              <a:t>CS - Former ATS</a:t>
            </a:r>
            <a:endParaRPr dirty="0"/>
          </a:p>
          <a:p>
            <a:pPr marL="1371600" lvl="2" indent="-297497" algn="l" rtl="0">
              <a:spcBef>
                <a:spcPts val="0"/>
              </a:spcBef>
              <a:spcAft>
                <a:spcPts val="0"/>
              </a:spcAft>
              <a:buSzPct val="100000"/>
              <a:buChar char="■"/>
            </a:pPr>
            <a:r>
              <a:rPr lang="en" dirty="0"/>
              <a:t>Title I schools identified for Additional Targeted Support for four consecutive years for the same student group will be moved to this category</a:t>
            </a:r>
            <a:endParaRPr dirty="0"/>
          </a:p>
          <a:p>
            <a:pPr marL="457200" lvl="0" indent="-307340" algn="l" rtl="0">
              <a:spcBef>
                <a:spcPts val="0"/>
              </a:spcBef>
              <a:spcAft>
                <a:spcPts val="0"/>
              </a:spcAft>
              <a:buSzPct val="100000"/>
              <a:buChar char="●"/>
            </a:pPr>
            <a:r>
              <a:rPr lang="en" dirty="0"/>
              <a:t>Targeted Support and Improvement (TS)</a:t>
            </a:r>
            <a:endParaRPr dirty="0"/>
          </a:p>
          <a:p>
            <a:pPr marL="914400" lvl="1" indent="-297497" algn="l" rtl="0">
              <a:spcBef>
                <a:spcPts val="0"/>
              </a:spcBef>
              <a:spcAft>
                <a:spcPts val="0"/>
              </a:spcAft>
              <a:buSzPct val="100000"/>
              <a:buChar char="○"/>
            </a:pPr>
            <a:r>
              <a:rPr lang="en" dirty="0"/>
              <a:t>TS</a:t>
            </a:r>
            <a:endParaRPr dirty="0"/>
          </a:p>
          <a:p>
            <a:pPr marL="1371600" lvl="2" indent="-297497" algn="l" rtl="0">
              <a:spcBef>
                <a:spcPts val="0"/>
              </a:spcBef>
              <a:spcAft>
                <a:spcPts val="0"/>
              </a:spcAft>
              <a:buSzPct val="100000"/>
              <a:buChar char="■"/>
            </a:pPr>
            <a:r>
              <a:rPr lang="en" dirty="0"/>
              <a:t>Schools with at least one consistently underperforming student group</a:t>
            </a:r>
            <a:endParaRPr dirty="0"/>
          </a:p>
          <a:p>
            <a:pPr marL="914400" lvl="1" indent="-297497" algn="l" rtl="0">
              <a:spcBef>
                <a:spcPts val="0"/>
              </a:spcBef>
              <a:spcAft>
                <a:spcPts val="0"/>
              </a:spcAft>
              <a:buSzPct val="100000"/>
              <a:buChar char="○"/>
            </a:pPr>
            <a:r>
              <a:rPr lang="en" dirty="0"/>
              <a:t>Additional Targeted Support (ATS)</a:t>
            </a:r>
            <a:endParaRPr dirty="0"/>
          </a:p>
          <a:p>
            <a:pPr marL="1371600" lvl="2" indent="-297497" algn="l" rtl="0">
              <a:spcBef>
                <a:spcPts val="0"/>
              </a:spcBef>
              <a:spcAft>
                <a:spcPts val="0"/>
              </a:spcAft>
              <a:buSzPct val="100000"/>
              <a:buChar char="■"/>
            </a:pPr>
            <a:r>
              <a:rPr lang="en" dirty="0"/>
              <a:t>Subset of TS schools with at least one disaggregated group that, on its own, meets the criteria for CS - Lowest 5%</a:t>
            </a:r>
            <a:endParaRPr dirty="0"/>
          </a:p>
        </p:txBody>
      </p:sp>
      <p:sp>
        <p:nvSpPr>
          <p:cNvPr id="1810" name="Google Shape;1810;p231"/>
          <p:cNvSpPr txBox="1">
            <a:spLocks noGrp="1"/>
          </p:cNvSpPr>
          <p:nvPr>
            <p:ph type="title" idx="2"/>
          </p:nvPr>
        </p:nvSpPr>
        <p:spPr>
          <a:xfrm>
            <a:off x="296325" y="4009975"/>
            <a:ext cx="7335600" cy="250800"/>
          </a:xfrm>
          <a:prstGeom prst="rect">
            <a:avLst/>
          </a:prstGeom>
          <a:ln w="9525" cap="flat" cmpd="sng">
            <a:solidFill>
              <a:schemeClr val="dk1"/>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dirty="0">
                <a:solidFill>
                  <a:srgbClr val="9900FF"/>
                </a:solidFill>
                <a:latin typeface="Calibri"/>
                <a:ea typeface="Calibri"/>
                <a:cs typeface="Calibri"/>
                <a:sym typeface="Calibri"/>
              </a:rPr>
              <a:t>K-2 Schools will be identified based on READ Act data later in October and LEAs will be notified at a later date. </a:t>
            </a:r>
            <a:endParaRPr sz="1200" b="1" dirty="0">
              <a:solidFill>
                <a:srgbClr val="9900FF"/>
              </a:solidFill>
              <a:latin typeface="Calibri"/>
              <a:ea typeface="Calibri"/>
              <a:cs typeface="Calibri"/>
              <a:sym typeface="Calibri"/>
            </a:endParaRPr>
          </a:p>
        </p:txBody>
      </p:sp>
      <p:sp>
        <p:nvSpPr>
          <p:cNvPr id="1809" name="Google Shape;1809;p231"/>
          <p:cNvSpPr txBox="1"/>
          <p:nvPr/>
        </p:nvSpPr>
        <p:spPr>
          <a:xfrm>
            <a:off x="7632750" y="1288825"/>
            <a:ext cx="1122900" cy="26469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dirty="0">
                <a:solidFill>
                  <a:srgbClr val="9900FF"/>
                </a:solidFill>
                <a:latin typeface="Calibri"/>
                <a:ea typeface="Calibri"/>
                <a:cs typeface="Calibri"/>
                <a:sym typeface="Calibri"/>
              </a:rPr>
              <a:t>Second Phase: </a:t>
            </a:r>
            <a:endParaRPr sz="1200" b="1" dirty="0">
              <a:solidFill>
                <a:srgbClr val="9900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r>
              <a:rPr lang="en" sz="1200" b="1" dirty="0">
                <a:solidFill>
                  <a:srgbClr val="9900FF"/>
                </a:solidFill>
                <a:latin typeface="Calibri"/>
                <a:ea typeface="Calibri"/>
                <a:cs typeface="Calibri"/>
                <a:sym typeface="Calibri"/>
              </a:rPr>
              <a:t>Adjusted Achievement Scores for over 5% non- participation.</a:t>
            </a:r>
            <a:endParaRPr sz="1200" b="1" dirty="0">
              <a:solidFill>
                <a:srgbClr val="9900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r>
              <a:rPr lang="en" sz="1200" b="1" dirty="0">
                <a:solidFill>
                  <a:srgbClr val="9900FF"/>
                </a:solidFill>
                <a:latin typeface="Calibri"/>
                <a:ea typeface="Calibri"/>
                <a:cs typeface="Calibri"/>
                <a:sym typeface="Calibri"/>
              </a:rPr>
              <a:t>~</a:t>
            </a:r>
            <a:endParaRPr sz="1200" b="1" dirty="0">
              <a:solidFill>
                <a:srgbClr val="9900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r>
              <a:rPr lang="en" sz="1200" b="1" dirty="0">
                <a:solidFill>
                  <a:srgbClr val="9900FF"/>
                </a:solidFill>
                <a:latin typeface="Calibri"/>
                <a:ea typeface="Calibri"/>
                <a:cs typeface="Calibri"/>
                <a:sym typeface="Calibri"/>
              </a:rPr>
              <a:t> </a:t>
            </a:r>
            <a:r>
              <a:rPr lang="en" sz="1200" b="1" i="0" u="none" strike="noStrike" cap="none" dirty="0">
                <a:solidFill>
                  <a:srgbClr val="9900FF"/>
                </a:solidFill>
                <a:latin typeface="Calibri"/>
                <a:ea typeface="Calibri"/>
                <a:cs typeface="Calibri"/>
                <a:sym typeface="Calibri"/>
              </a:rPr>
              <a:t>Possible to be identified due to participation only </a:t>
            </a:r>
            <a:endParaRPr sz="1200" b="1" i="0" u="none" strike="noStrike" cap="none" dirty="0">
              <a:solidFill>
                <a:srgbClr val="9900FF"/>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14"/>
        <p:cNvGrpSpPr/>
        <p:nvPr/>
      </p:nvGrpSpPr>
      <p:grpSpPr>
        <a:xfrm>
          <a:off x="0" y="0"/>
          <a:ext cx="0" cy="0"/>
          <a:chOff x="0" y="0"/>
          <a:chExt cx="0" cy="0"/>
        </a:xfrm>
      </p:grpSpPr>
      <p:sp>
        <p:nvSpPr>
          <p:cNvPr id="1815" name="Google Shape;1815;p232"/>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Clr>
                <a:schemeClr val="dk1"/>
              </a:buClr>
              <a:buSzPts val="1100"/>
              <a:buFont typeface="Arial"/>
              <a:buNone/>
            </a:pPr>
            <a:r>
              <a:rPr lang="en"/>
              <a:t>Exiting Identification</a:t>
            </a:r>
            <a:endParaRPr/>
          </a:p>
        </p:txBody>
      </p:sp>
      <p:sp>
        <p:nvSpPr>
          <p:cNvPr id="1816" name="Google Shape;1816;p232"/>
          <p:cNvSpPr txBox="1">
            <a:spLocks noGrp="1"/>
          </p:cNvSpPr>
          <p:nvPr>
            <p:ph type="body" idx="1"/>
          </p:nvPr>
        </p:nvSpPr>
        <p:spPr>
          <a:xfrm>
            <a:off x="311700" y="1152475"/>
            <a:ext cx="7167900" cy="3034800"/>
          </a:xfrm>
          <a:prstGeom prst="rect">
            <a:avLst/>
          </a:prstGeom>
        </p:spPr>
        <p:txBody>
          <a:bodyPr spcFirstLastPara="1" wrap="square" lIns="91425" tIns="91425" rIns="91425" bIns="91425" anchor="t" anchorCtr="0">
            <a:normAutofit fontScale="92500" lnSpcReduction="20000"/>
          </a:bodyPr>
          <a:lstStyle/>
          <a:p>
            <a:pPr marL="457200" lvl="0" indent="-322580" algn="l" rtl="0">
              <a:spcBef>
                <a:spcPts val="0"/>
              </a:spcBef>
              <a:spcAft>
                <a:spcPts val="0"/>
              </a:spcAft>
              <a:buSzPct val="100000"/>
              <a:buChar char="●"/>
            </a:pPr>
            <a:r>
              <a:rPr lang="en" dirty="0"/>
              <a:t>CS - Lowest 5%</a:t>
            </a:r>
            <a:endParaRPr dirty="0"/>
          </a:p>
          <a:p>
            <a:pPr marL="914400" lvl="1" indent="-310832" algn="l" rtl="0">
              <a:spcBef>
                <a:spcPts val="0"/>
              </a:spcBef>
              <a:spcAft>
                <a:spcPts val="0"/>
              </a:spcAft>
              <a:buSzPct val="100000"/>
              <a:buChar char="○"/>
            </a:pPr>
            <a:r>
              <a:rPr lang="en" dirty="0"/>
              <a:t>3 year designation</a:t>
            </a:r>
            <a:endParaRPr dirty="0"/>
          </a:p>
          <a:p>
            <a:pPr marL="914400" lvl="1" indent="-310832" algn="l" rtl="0">
              <a:spcBef>
                <a:spcPts val="0"/>
              </a:spcBef>
              <a:spcAft>
                <a:spcPts val="0"/>
              </a:spcAft>
              <a:buSzPct val="100000"/>
              <a:buChar char="○"/>
            </a:pPr>
            <a:r>
              <a:rPr lang="en" dirty="0"/>
              <a:t>Can exit when:</a:t>
            </a:r>
            <a:endParaRPr dirty="0"/>
          </a:p>
          <a:p>
            <a:pPr marL="1371600" lvl="2" indent="-310832" algn="l" rtl="0">
              <a:spcBef>
                <a:spcPts val="0"/>
              </a:spcBef>
              <a:spcAft>
                <a:spcPts val="0"/>
              </a:spcAft>
              <a:buSzPct val="100000"/>
              <a:buChar char="■"/>
            </a:pPr>
            <a:r>
              <a:rPr lang="en" dirty="0"/>
              <a:t>Has not been re-identified for 3 consecutive years</a:t>
            </a:r>
            <a:endParaRPr dirty="0"/>
          </a:p>
          <a:p>
            <a:pPr marL="1371600" lvl="2" indent="-310832" algn="l" rtl="0">
              <a:spcBef>
                <a:spcPts val="0"/>
              </a:spcBef>
              <a:spcAft>
                <a:spcPts val="0"/>
              </a:spcAft>
              <a:buSzPct val="100000"/>
              <a:buChar char="■"/>
            </a:pPr>
            <a:r>
              <a:rPr lang="en" dirty="0"/>
              <a:t>Has a higher performance (percentage points earned) than the year of identification</a:t>
            </a:r>
            <a:endParaRPr dirty="0"/>
          </a:p>
          <a:p>
            <a:pPr marL="457200" lvl="0" indent="-322580" algn="l" rtl="0">
              <a:spcBef>
                <a:spcPts val="0"/>
              </a:spcBef>
              <a:spcAft>
                <a:spcPts val="0"/>
              </a:spcAft>
              <a:buSzPct val="100000"/>
              <a:buChar char="●"/>
            </a:pPr>
            <a:r>
              <a:rPr lang="en" dirty="0"/>
              <a:t>CS - Low Grad Rate</a:t>
            </a:r>
            <a:endParaRPr dirty="0"/>
          </a:p>
          <a:p>
            <a:pPr marL="914400" lvl="1" indent="-310832" algn="l" rtl="0">
              <a:spcBef>
                <a:spcPts val="0"/>
              </a:spcBef>
              <a:spcAft>
                <a:spcPts val="0"/>
              </a:spcAft>
              <a:buSzPct val="100000"/>
              <a:buChar char="○"/>
            </a:pPr>
            <a:r>
              <a:rPr lang="en" dirty="0"/>
              <a:t>3 year designation</a:t>
            </a:r>
            <a:endParaRPr dirty="0"/>
          </a:p>
          <a:p>
            <a:pPr marL="914400" lvl="1" indent="-310832" algn="l" rtl="0">
              <a:spcBef>
                <a:spcPts val="0"/>
              </a:spcBef>
              <a:spcAft>
                <a:spcPts val="0"/>
              </a:spcAft>
              <a:buSzPct val="100000"/>
              <a:buChar char="○"/>
            </a:pPr>
            <a:r>
              <a:rPr lang="en" dirty="0"/>
              <a:t>Can exit when:</a:t>
            </a:r>
            <a:endParaRPr dirty="0"/>
          </a:p>
          <a:p>
            <a:pPr marL="1371600" lvl="2" indent="-310832" algn="l" rtl="0">
              <a:spcBef>
                <a:spcPts val="0"/>
              </a:spcBef>
              <a:spcAft>
                <a:spcPts val="0"/>
              </a:spcAft>
              <a:buSzPct val="100000"/>
              <a:buChar char="■"/>
            </a:pPr>
            <a:r>
              <a:rPr lang="en" dirty="0"/>
              <a:t>Has not been re-identified for 3 consecutive years</a:t>
            </a:r>
            <a:endParaRPr dirty="0"/>
          </a:p>
          <a:p>
            <a:pPr marL="1371600" lvl="2" indent="-310832" algn="l" rtl="0">
              <a:spcBef>
                <a:spcPts val="0"/>
              </a:spcBef>
              <a:spcAft>
                <a:spcPts val="0"/>
              </a:spcAft>
              <a:buSzPct val="100000"/>
              <a:buChar char="■"/>
            </a:pPr>
            <a:r>
              <a:rPr lang="en" dirty="0"/>
              <a:t>No longer has a 7-year graduation rate, based on three years of aggregated data, below 67 percent</a:t>
            </a:r>
            <a:endParaRPr dirty="0"/>
          </a:p>
          <a:p>
            <a:pPr marL="457200" lvl="0" indent="-322580" algn="l" rtl="0">
              <a:spcBef>
                <a:spcPts val="0"/>
              </a:spcBef>
              <a:spcAft>
                <a:spcPts val="0"/>
              </a:spcAft>
              <a:buSzPct val="100000"/>
              <a:buChar char="●"/>
            </a:pPr>
            <a:r>
              <a:rPr lang="en" dirty="0"/>
              <a:t>TS or ATS</a:t>
            </a:r>
            <a:endParaRPr dirty="0"/>
          </a:p>
          <a:p>
            <a:pPr marL="914400" lvl="1" indent="-310832" algn="l" rtl="0">
              <a:spcBef>
                <a:spcPts val="0"/>
              </a:spcBef>
              <a:spcAft>
                <a:spcPts val="0"/>
              </a:spcAft>
              <a:buSzPct val="100000"/>
              <a:buChar char="○"/>
            </a:pPr>
            <a:r>
              <a:rPr lang="en" dirty="0"/>
              <a:t>Exit criteria and timeline is established by the district</a:t>
            </a: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20"/>
        <p:cNvGrpSpPr/>
        <p:nvPr/>
      </p:nvGrpSpPr>
      <p:grpSpPr>
        <a:xfrm>
          <a:off x="0" y="0"/>
          <a:ext cx="0" cy="0"/>
          <a:chOff x="0" y="0"/>
          <a:chExt cx="0" cy="0"/>
        </a:xfrm>
      </p:grpSpPr>
      <p:sp>
        <p:nvSpPr>
          <p:cNvPr id="1821" name="Google Shape;1821;p233"/>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lnSpc>
                <a:spcPct val="90000"/>
              </a:lnSpc>
              <a:spcBef>
                <a:spcPts val="0"/>
              </a:spcBef>
              <a:spcAft>
                <a:spcPts val="0"/>
              </a:spcAft>
              <a:buClr>
                <a:schemeClr val="dk1"/>
              </a:buClr>
              <a:buSzPts val="2100"/>
              <a:buFont typeface="Arial"/>
              <a:buNone/>
            </a:pPr>
            <a:r>
              <a:rPr lang="en"/>
              <a:t>Identification Categories in 2025-2026</a:t>
            </a:r>
            <a:endParaRPr/>
          </a:p>
        </p:txBody>
      </p:sp>
      <p:sp>
        <p:nvSpPr>
          <p:cNvPr id="1822" name="Google Shape;1822;p233"/>
          <p:cNvSpPr txBox="1">
            <a:spLocks noGrp="1"/>
          </p:cNvSpPr>
          <p:nvPr>
            <p:ph type="body" idx="1"/>
          </p:nvPr>
        </p:nvSpPr>
        <p:spPr>
          <a:xfrm>
            <a:off x="311700" y="1054350"/>
            <a:ext cx="7167900" cy="328148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dirty="0"/>
              <a:t>Under ESSA, districts may have schools identified in the following categories:</a:t>
            </a:r>
            <a:endParaRPr dirty="0"/>
          </a:p>
          <a:p>
            <a:pPr marL="457200" lvl="0" indent="-307340" algn="l" rtl="0">
              <a:spcBef>
                <a:spcPts val="1200"/>
              </a:spcBef>
              <a:spcAft>
                <a:spcPts val="0"/>
              </a:spcAft>
              <a:buSzPct val="114285"/>
              <a:buFont typeface="Calibri"/>
              <a:buChar char="●"/>
            </a:pPr>
            <a:r>
              <a:rPr lang="en" sz="1400" dirty="0"/>
              <a:t>Comprehensive Support and Improvement (CS) – Lowest 5%</a:t>
            </a:r>
            <a:endParaRPr sz="1400" dirty="0"/>
          </a:p>
          <a:p>
            <a:pPr marL="914400" lvl="1" indent="-292576" algn="l" rtl="0">
              <a:spcBef>
                <a:spcPts val="0"/>
              </a:spcBef>
              <a:spcAft>
                <a:spcPts val="0"/>
              </a:spcAft>
              <a:buSzPct val="108333"/>
              <a:buChar char="○"/>
            </a:pPr>
            <a:r>
              <a:rPr lang="en" sz="1200" b="1" dirty="0"/>
              <a:t>On Watch</a:t>
            </a:r>
            <a:r>
              <a:rPr lang="en" sz="1200" dirty="0"/>
              <a:t> - School no longer meets identification criteria, but has not yet exited CS status </a:t>
            </a:r>
            <a:endParaRPr sz="1200" dirty="0"/>
          </a:p>
          <a:p>
            <a:pPr marL="914400" lvl="1" indent="-292576" algn="l" rtl="0">
              <a:spcBef>
                <a:spcPts val="0"/>
              </a:spcBef>
              <a:spcAft>
                <a:spcPts val="0"/>
              </a:spcAft>
              <a:buSzPct val="108333"/>
              <a:buChar char="○"/>
            </a:pPr>
            <a:r>
              <a:rPr lang="en" sz="1200" b="1" dirty="0"/>
              <a:t>Due to Participation Only</a:t>
            </a:r>
            <a:r>
              <a:rPr lang="en" sz="1200" dirty="0"/>
              <a:t> - School met identification criteria as a result of participation-adjusted calculations</a:t>
            </a:r>
            <a:endParaRPr sz="1200" dirty="0"/>
          </a:p>
          <a:p>
            <a:pPr marL="457200" lvl="0" indent="-307340" algn="l" rtl="0">
              <a:spcBef>
                <a:spcPts val="0"/>
              </a:spcBef>
              <a:spcAft>
                <a:spcPts val="0"/>
              </a:spcAft>
              <a:buSzPct val="114285"/>
              <a:buFont typeface="Calibri"/>
              <a:buChar char="●"/>
            </a:pPr>
            <a:r>
              <a:rPr lang="en" sz="1400" dirty="0"/>
              <a:t>Comprehensive Support and Improvement (CS) - Low Graduation Rate</a:t>
            </a:r>
            <a:endParaRPr sz="1400" dirty="0"/>
          </a:p>
          <a:p>
            <a:pPr marL="914400" lvl="1" indent="-292576" algn="l" rtl="0">
              <a:spcBef>
                <a:spcPts val="0"/>
              </a:spcBef>
              <a:spcAft>
                <a:spcPts val="0"/>
              </a:spcAft>
              <a:buSzPct val="108333"/>
              <a:buChar char="○"/>
            </a:pPr>
            <a:r>
              <a:rPr lang="en" sz="1200" b="1" dirty="0"/>
              <a:t>On Watch</a:t>
            </a:r>
            <a:r>
              <a:rPr lang="en" sz="1200" dirty="0"/>
              <a:t> - School no longer meets identification criteria, but has not yet exited CS status </a:t>
            </a:r>
            <a:endParaRPr sz="1200" dirty="0"/>
          </a:p>
          <a:p>
            <a:pPr marL="457200" lvl="0" indent="-307340" algn="l" rtl="0">
              <a:spcBef>
                <a:spcPts val="0"/>
              </a:spcBef>
              <a:spcAft>
                <a:spcPts val="0"/>
              </a:spcAft>
              <a:buSzPct val="114285"/>
              <a:buFont typeface="Calibri"/>
              <a:buChar char="●"/>
            </a:pPr>
            <a:r>
              <a:rPr lang="en" sz="1400" dirty="0"/>
              <a:t>Targeted Support (TS)</a:t>
            </a:r>
            <a:endParaRPr sz="1400" dirty="0"/>
          </a:p>
          <a:p>
            <a:pPr marL="914400" lvl="1" indent="-292576" algn="l" rtl="0">
              <a:spcBef>
                <a:spcPts val="0"/>
              </a:spcBef>
              <a:spcAft>
                <a:spcPts val="0"/>
              </a:spcAft>
              <a:buSzPct val="108333"/>
              <a:buChar char="○"/>
            </a:pPr>
            <a:r>
              <a:rPr lang="en" sz="1200" b="1" dirty="0"/>
              <a:t>2018-19, 2022-23, 2023-24, 2024-25 - Not Exited by District</a:t>
            </a:r>
            <a:r>
              <a:rPr lang="en" sz="1200" dirty="0"/>
              <a:t> - School no longer meets identification criteria, but was not exited by district</a:t>
            </a:r>
            <a:endParaRPr sz="1200" dirty="0"/>
          </a:p>
          <a:p>
            <a:pPr marL="914400" lvl="1" indent="-292576" algn="l" rtl="0">
              <a:spcBef>
                <a:spcPts val="0"/>
              </a:spcBef>
              <a:spcAft>
                <a:spcPts val="0"/>
              </a:spcAft>
              <a:buSzPct val="108333"/>
              <a:buChar char="○"/>
            </a:pPr>
            <a:r>
              <a:rPr lang="en" sz="1200" b="1" dirty="0"/>
              <a:t>Due to Participation Only</a:t>
            </a:r>
            <a:r>
              <a:rPr lang="en" sz="1200" dirty="0"/>
              <a:t> - School met identification criteria as a result of participation-adjusted calculations</a:t>
            </a:r>
            <a:endParaRPr sz="1200" dirty="0"/>
          </a:p>
          <a:p>
            <a:pPr marL="457200" lvl="0" indent="-307340" algn="l" rtl="0">
              <a:spcBef>
                <a:spcPts val="0"/>
              </a:spcBef>
              <a:spcAft>
                <a:spcPts val="0"/>
              </a:spcAft>
              <a:buSzPct val="114285"/>
              <a:buFont typeface="Calibri"/>
              <a:buChar char="●"/>
            </a:pPr>
            <a:r>
              <a:rPr lang="en" sz="1400" dirty="0"/>
              <a:t>Additional Targeted Support (ATS)</a:t>
            </a:r>
            <a:endParaRPr sz="1400" dirty="0"/>
          </a:p>
          <a:p>
            <a:pPr marL="914400" lvl="1" indent="-292576" algn="l" rtl="0">
              <a:spcBef>
                <a:spcPts val="0"/>
              </a:spcBef>
              <a:spcAft>
                <a:spcPts val="0"/>
              </a:spcAft>
              <a:buSzPct val="108333"/>
              <a:buChar char="○"/>
            </a:pPr>
            <a:r>
              <a:rPr lang="en" sz="1200" b="1" dirty="0"/>
              <a:t>2018-19, 2022-23, 2023-24, 2024-25 - Not Exited by District</a:t>
            </a:r>
            <a:r>
              <a:rPr lang="en" sz="1200" dirty="0"/>
              <a:t> - School no longer meets identification criteria, but was not exited by district</a:t>
            </a:r>
            <a:endParaRPr sz="1200" dirty="0"/>
          </a:p>
          <a:p>
            <a:pPr marL="914400" lvl="1" indent="-292576" algn="l" rtl="0">
              <a:spcBef>
                <a:spcPts val="0"/>
              </a:spcBef>
              <a:spcAft>
                <a:spcPts val="0"/>
              </a:spcAft>
              <a:buSzPct val="108333"/>
              <a:buChar char="○"/>
            </a:pPr>
            <a:r>
              <a:rPr lang="en" sz="1200" b="1" dirty="0"/>
              <a:t>Due to Participation Only</a:t>
            </a:r>
            <a:r>
              <a:rPr lang="en" sz="1200" dirty="0"/>
              <a:t> - School met identification criteria as a result of participation-adjusted calculations</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27"/>
        <p:cNvGrpSpPr/>
        <p:nvPr/>
      </p:nvGrpSpPr>
      <p:grpSpPr>
        <a:xfrm>
          <a:off x="0" y="0"/>
          <a:ext cx="0" cy="0"/>
          <a:chOff x="0" y="0"/>
          <a:chExt cx="0" cy="0"/>
        </a:xfrm>
      </p:grpSpPr>
      <p:sp>
        <p:nvSpPr>
          <p:cNvPr id="1828" name="Google Shape;1828;p234"/>
          <p:cNvSpPr txBox="1">
            <a:spLocks noGrp="1"/>
          </p:cNvSpPr>
          <p:nvPr>
            <p:ph type="ctrTitle"/>
          </p:nvPr>
        </p:nvSpPr>
        <p:spPr>
          <a:xfrm>
            <a:off x="-1" y="1946787"/>
            <a:ext cx="9144600" cy="1753200"/>
          </a:xfrm>
          <a:prstGeom prst="rect">
            <a:avLst/>
          </a:prstGeom>
          <a:noFill/>
          <a:ln>
            <a:noFill/>
          </a:ln>
        </p:spPr>
        <p:txBody>
          <a:bodyPr spcFirstLastPara="1" wrap="square" lIns="68575" tIns="34275" rIns="68575" bIns="34275" anchor="t" anchorCtr="0">
            <a:normAutofit/>
          </a:bodyPr>
          <a:lstStyle/>
          <a:p>
            <a:pPr marL="0" lvl="0" indent="0" algn="ctr" rtl="0">
              <a:lnSpc>
                <a:spcPct val="90000"/>
              </a:lnSpc>
              <a:spcBef>
                <a:spcPts val="0"/>
              </a:spcBef>
              <a:spcAft>
                <a:spcPts val="0"/>
              </a:spcAft>
              <a:buSzPts val="3000"/>
              <a:buNone/>
            </a:pPr>
            <a:r>
              <a:rPr lang="en"/>
              <a:t>Preliminary Results: </a:t>
            </a:r>
            <a:endParaRPr/>
          </a:p>
          <a:p>
            <a:pPr marL="0" lvl="0" indent="0" algn="ctr" rtl="0">
              <a:lnSpc>
                <a:spcPct val="90000"/>
              </a:lnSpc>
              <a:spcBef>
                <a:spcPts val="0"/>
              </a:spcBef>
              <a:spcAft>
                <a:spcPts val="0"/>
              </a:spcAft>
              <a:buSzPts val="3000"/>
              <a:buNone/>
            </a:pPr>
            <a:r>
              <a:rPr lang="en"/>
              <a:t>ESSA Identification vs.Performance Frameworks - Notable Differences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32"/>
        <p:cNvGrpSpPr/>
        <p:nvPr/>
      </p:nvGrpSpPr>
      <p:grpSpPr>
        <a:xfrm>
          <a:off x="0" y="0"/>
          <a:ext cx="0" cy="0"/>
          <a:chOff x="0" y="0"/>
          <a:chExt cx="0" cy="0"/>
        </a:xfrm>
      </p:grpSpPr>
      <p:sp>
        <p:nvSpPr>
          <p:cNvPr id="1833" name="Google Shape;1833;p235"/>
          <p:cNvSpPr txBox="1">
            <a:spLocks noGrp="1"/>
          </p:cNvSpPr>
          <p:nvPr>
            <p:ph type="title"/>
          </p:nvPr>
        </p:nvSpPr>
        <p:spPr>
          <a:xfrm>
            <a:off x="311700" y="105100"/>
            <a:ext cx="8622900" cy="7413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100"/>
              <a:buNone/>
            </a:pPr>
            <a:r>
              <a:rPr lang="en" dirty="0"/>
              <a:t>Preliminary Fall 2025 State and Federal Identifications</a:t>
            </a:r>
            <a:endParaRPr dirty="0"/>
          </a:p>
        </p:txBody>
      </p:sp>
      <p:pic>
        <p:nvPicPr>
          <p:cNvPr id="1835" name="Google Shape;1835;p235" descr="A Venn diagram showing the overlap between state accountability and ESSA identification identified schools, of which there were 71."/>
          <p:cNvPicPr preferRelativeResize="0"/>
          <p:nvPr/>
        </p:nvPicPr>
        <p:blipFill>
          <a:blip r:embed="rId3">
            <a:alphaModFix/>
          </a:blip>
          <a:stretch>
            <a:fillRect/>
          </a:stretch>
        </p:blipFill>
        <p:spPr>
          <a:xfrm>
            <a:off x="1434663" y="969975"/>
            <a:ext cx="6274674" cy="3807000"/>
          </a:xfrm>
          <a:prstGeom prst="rect">
            <a:avLst/>
          </a:prstGeom>
          <a:noFill/>
          <a:ln>
            <a:noFill/>
          </a:ln>
        </p:spPr>
      </p:pic>
      <p:sp>
        <p:nvSpPr>
          <p:cNvPr id="1834" name="Google Shape;1834;p235"/>
          <p:cNvSpPr txBox="1"/>
          <p:nvPr/>
        </p:nvSpPr>
        <p:spPr>
          <a:xfrm>
            <a:off x="7438600" y="2879125"/>
            <a:ext cx="1675500" cy="146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u="sng" dirty="0">
                <a:solidFill>
                  <a:schemeClr val="dk2"/>
                </a:solidFill>
              </a:rPr>
              <a:t>Numbers are subject to change</a:t>
            </a:r>
            <a:endParaRPr sz="1100" b="1" u="sng" dirty="0">
              <a:solidFill>
                <a:schemeClr val="dk2"/>
              </a:solidFill>
            </a:endParaRPr>
          </a:p>
          <a:p>
            <a:pPr marL="457200" lvl="0" indent="-298450" algn="l" rtl="0">
              <a:spcBef>
                <a:spcPts val="0"/>
              </a:spcBef>
              <a:spcAft>
                <a:spcPts val="0"/>
              </a:spcAft>
              <a:buClr>
                <a:schemeClr val="dk2"/>
              </a:buClr>
              <a:buSzPts val="1100"/>
              <a:buChar char="●"/>
            </a:pPr>
            <a:r>
              <a:rPr lang="en" sz="1100" dirty="0">
                <a:solidFill>
                  <a:schemeClr val="dk2"/>
                </a:solidFill>
              </a:rPr>
              <a:t>Based on </a:t>
            </a:r>
            <a:r>
              <a:rPr lang="en" sz="1100" b="1" i="1" dirty="0">
                <a:solidFill>
                  <a:schemeClr val="dk2"/>
                </a:solidFill>
              </a:rPr>
              <a:t>preliminary </a:t>
            </a:r>
            <a:r>
              <a:rPr lang="en" sz="1100" dirty="0">
                <a:solidFill>
                  <a:schemeClr val="dk2"/>
                </a:solidFill>
              </a:rPr>
              <a:t>SPF ratings</a:t>
            </a:r>
            <a:endParaRPr sz="1100" dirty="0">
              <a:solidFill>
                <a:schemeClr val="dk2"/>
              </a:solidFill>
            </a:endParaRPr>
          </a:p>
          <a:p>
            <a:pPr marL="457200" lvl="0" indent="-298450" algn="l" rtl="0">
              <a:spcBef>
                <a:spcPts val="0"/>
              </a:spcBef>
              <a:spcAft>
                <a:spcPts val="0"/>
              </a:spcAft>
              <a:buClr>
                <a:schemeClr val="dk2"/>
              </a:buClr>
              <a:buSzPts val="1100"/>
              <a:buChar char="●"/>
            </a:pPr>
            <a:r>
              <a:rPr lang="en" sz="1100" dirty="0">
                <a:solidFill>
                  <a:schemeClr val="dk2"/>
                </a:solidFill>
              </a:rPr>
              <a:t>Does not include K-2</a:t>
            </a:r>
            <a:endParaRPr sz="1100" dirty="0">
              <a:solidFill>
                <a:schemeClr val="dk2"/>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39"/>
        <p:cNvGrpSpPr/>
        <p:nvPr/>
      </p:nvGrpSpPr>
      <p:grpSpPr>
        <a:xfrm>
          <a:off x="0" y="0"/>
          <a:ext cx="0" cy="0"/>
          <a:chOff x="0" y="0"/>
          <a:chExt cx="0" cy="0"/>
        </a:xfrm>
      </p:grpSpPr>
      <p:sp>
        <p:nvSpPr>
          <p:cNvPr id="1840" name="Google Shape;1840;p236"/>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Notable Differences between State and Federal Identification</a:t>
            </a:r>
            <a:endParaRPr/>
          </a:p>
        </p:txBody>
      </p:sp>
      <p:graphicFrame>
        <p:nvGraphicFramePr>
          <p:cNvPr id="1842" name="Google Shape;1842;p236"/>
          <p:cNvGraphicFramePr/>
          <p:nvPr>
            <p:extLst>
              <p:ext uri="{D42A27DB-BD31-4B8C-83A1-F6EECF244321}">
                <p14:modId xmlns:p14="http://schemas.microsoft.com/office/powerpoint/2010/main" val="1401346035"/>
              </p:ext>
            </p:extLst>
          </p:nvPr>
        </p:nvGraphicFramePr>
        <p:xfrm>
          <a:off x="166200" y="975872"/>
          <a:ext cx="8811600" cy="3328416"/>
        </p:xfrm>
        <a:graphic>
          <a:graphicData uri="http://schemas.openxmlformats.org/drawingml/2006/table">
            <a:tbl>
              <a:tblPr firstRow="1">
                <a:noFill/>
                <a:tableStyleId>{3AB4BBAD-738B-4F69-A932-66A3E05C43DE}</a:tableStyleId>
              </a:tblPr>
              <a:tblGrid>
                <a:gridCol w="1529800">
                  <a:extLst>
                    <a:ext uri="{9D8B030D-6E8A-4147-A177-3AD203B41FA5}">
                      <a16:colId xmlns:a16="http://schemas.microsoft.com/office/drawing/2014/main" val="20000"/>
                    </a:ext>
                  </a:extLst>
                </a:gridCol>
                <a:gridCol w="3406325">
                  <a:extLst>
                    <a:ext uri="{9D8B030D-6E8A-4147-A177-3AD203B41FA5}">
                      <a16:colId xmlns:a16="http://schemas.microsoft.com/office/drawing/2014/main" val="20001"/>
                    </a:ext>
                  </a:extLst>
                </a:gridCol>
                <a:gridCol w="3875475">
                  <a:extLst>
                    <a:ext uri="{9D8B030D-6E8A-4147-A177-3AD203B41FA5}">
                      <a16:colId xmlns:a16="http://schemas.microsoft.com/office/drawing/2014/main" val="20002"/>
                    </a:ext>
                  </a:extLst>
                </a:gridCol>
              </a:tblGrid>
              <a:tr h="0">
                <a:tc>
                  <a:txBody>
                    <a:bodyPr/>
                    <a:lstStyle/>
                    <a:p>
                      <a:pPr marL="0" lvl="0" indent="0" algn="ctr" rtl="0">
                        <a:spcBef>
                          <a:spcPts val="0"/>
                        </a:spcBef>
                        <a:spcAft>
                          <a:spcPts val="0"/>
                        </a:spcAft>
                        <a:buNone/>
                      </a:pPr>
                      <a:r>
                        <a:rPr lang="en" sz="800" b="1">
                          <a:latin typeface="Roboto"/>
                          <a:ea typeface="Roboto"/>
                          <a:cs typeface="Roboto"/>
                          <a:sym typeface="Roboto"/>
                        </a:rPr>
                        <a:t>Description or Indicator</a:t>
                      </a:r>
                      <a:endParaRPr sz="800" b="1">
                        <a:latin typeface="Roboto"/>
                        <a:ea typeface="Roboto"/>
                        <a:cs typeface="Roboto"/>
                        <a:sym typeface="Roboto"/>
                      </a:endParaRPr>
                    </a:p>
                  </a:txBody>
                  <a:tcPr marL="45720" marR="45720">
                    <a:solidFill>
                      <a:srgbClr val="C9DAF8"/>
                    </a:solidFill>
                  </a:tcPr>
                </a:tc>
                <a:tc>
                  <a:txBody>
                    <a:bodyPr/>
                    <a:lstStyle/>
                    <a:p>
                      <a:pPr marL="0" lvl="0" indent="0" algn="ctr" rtl="0">
                        <a:spcBef>
                          <a:spcPts val="0"/>
                        </a:spcBef>
                        <a:spcAft>
                          <a:spcPts val="0"/>
                        </a:spcAft>
                        <a:buNone/>
                      </a:pPr>
                      <a:r>
                        <a:rPr lang="en" sz="800" b="1" dirty="0">
                          <a:latin typeface="Roboto"/>
                          <a:ea typeface="Roboto"/>
                          <a:cs typeface="Roboto"/>
                          <a:sym typeface="Roboto"/>
                        </a:rPr>
                        <a:t>State: Performance Frameworks</a:t>
                      </a:r>
                      <a:endParaRPr sz="800" b="1" dirty="0">
                        <a:latin typeface="Roboto"/>
                        <a:ea typeface="Roboto"/>
                        <a:cs typeface="Roboto"/>
                        <a:sym typeface="Roboto"/>
                      </a:endParaRPr>
                    </a:p>
                  </a:txBody>
                  <a:tcPr marL="45720" marR="45720">
                    <a:solidFill>
                      <a:srgbClr val="C9DAF8"/>
                    </a:solidFill>
                  </a:tcPr>
                </a:tc>
                <a:tc>
                  <a:txBody>
                    <a:bodyPr/>
                    <a:lstStyle/>
                    <a:p>
                      <a:pPr marL="0" lvl="0" indent="0" algn="ctr" rtl="0">
                        <a:spcBef>
                          <a:spcPts val="0"/>
                        </a:spcBef>
                        <a:spcAft>
                          <a:spcPts val="0"/>
                        </a:spcAft>
                        <a:buNone/>
                      </a:pPr>
                      <a:r>
                        <a:rPr lang="en" sz="800" b="1" dirty="0">
                          <a:latin typeface="Roboto"/>
                          <a:ea typeface="Roboto"/>
                          <a:cs typeface="Roboto"/>
                          <a:sym typeface="Roboto"/>
                        </a:rPr>
                        <a:t>Federal: ESSA Identification</a:t>
                      </a:r>
                      <a:endParaRPr sz="800" b="1" dirty="0">
                        <a:latin typeface="Roboto"/>
                        <a:ea typeface="Roboto"/>
                        <a:cs typeface="Roboto"/>
                        <a:sym typeface="Roboto"/>
                      </a:endParaRPr>
                    </a:p>
                  </a:txBody>
                  <a:tcPr marL="45720" marR="45720">
                    <a:solidFill>
                      <a:srgbClr val="C9DAF8"/>
                    </a:solidFill>
                  </a:tcPr>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r>
                        <a:rPr lang="en" sz="850" dirty="0">
                          <a:latin typeface="Roboto"/>
                          <a:ea typeface="Roboto"/>
                          <a:cs typeface="Roboto"/>
                          <a:sym typeface="Roboto"/>
                        </a:rPr>
                        <a:t>Categories of Identification</a:t>
                      </a:r>
                      <a:endParaRPr sz="850" dirty="0">
                        <a:latin typeface="Roboto"/>
                        <a:ea typeface="Roboto"/>
                        <a:cs typeface="Roboto"/>
                        <a:sym typeface="Roboto"/>
                      </a:endParaRPr>
                    </a:p>
                  </a:txBody>
                  <a:tcPr marL="45720" marR="45720"/>
                </a:tc>
                <a:tc>
                  <a:txBody>
                    <a:bodyPr/>
                    <a:lstStyle/>
                    <a:p>
                      <a:pPr marL="171450" lvl="0" indent="-165100" algn="l" rtl="0">
                        <a:lnSpc>
                          <a:spcPct val="95000"/>
                        </a:lnSpc>
                        <a:spcBef>
                          <a:spcPts val="0"/>
                        </a:spcBef>
                        <a:spcAft>
                          <a:spcPts val="0"/>
                        </a:spcAft>
                        <a:buSzPts val="800"/>
                        <a:buFont typeface="Roboto"/>
                        <a:buChar char="●"/>
                      </a:pPr>
                      <a:r>
                        <a:rPr lang="en" sz="850">
                          <a:latin typeface="Roboto"/>
                          <a:ea typeface="Roboto"/>
                          <a:cs typeface="Roboto"/>
                          <a:sym typeface="Roboto"/>
                        </a:rPr>
                        <a:t>Turnaround, Priority Improvement, Improvement, and Performance based on a composite score taking into consideration all indicators</a:t>
                      </a:r>
                      <a:endParaRPr sz="850">
                        <a:latin typeface="Roboto"/>
                        <a:ea typeface="Roboto"/>
                        <a:cs typeface="Roboto"/>
                        <a:sym typeface="Roboto"/>
                      </a:endParaRPr>
                    </a:p>
                  </a:txBody>
                  <a:tcPr marL="45720" marR="45720"/>
                </a:tc>
                <a:tc>
                  <a:txBody>
                    <a:bodyPr/>
                    <a:lstStyle/>
                    <a:p>
                      <a:pPr marL="171450" marR="0" lvl="0" indent="-165100" algn="l" rtl="0">
                        <a:lnSpc>
                          <a:spcPct val="95000"/>
                        </a:lnSpc>
                        <a:spcBef>
                          <a:spcPts val="0"/>
                        </a:spcBef>
                        <a:spcAft>
                          <a:spcPts val="0"/>
                        </a:spcAft>
                        <a:buSzPts val="800"/>
                        <a:buFont typeface="Roboto"/>
                        <a:buChar char="●"/>
                      </a:pPr>
                      <a:r>
                        <a:rPr lang="en" sz="850">
                          <a:latin typeface="Roboto"/>
                          <a:ea typeface="Roboto"/>
                          <a:cs typeface="Roboto"/>
                          <a:sym typeface="Roboto"/>
                        </a:rPr>
                        <a:t>Comprehensive Support &amp; Improvement (CS) - Lowest 5% - based on overall performance - similar to State</a:t>
                      </a:r>
                      <a:endParaRPr sz="850">
                        <a:latin typeface="Roboto"/>
                        <a:ea typeface="Roboto"/>
                        <a:cs typeface="Roboto"/>
                        <a:sym typeface="Roboto"/>
                      </a:endParaRPr>
                    </a:p>
                    <a:p>
                      <a:pPr marL="171450" marR="0" lvl="0" indent="-165100" algn="l" rtl="0">
                        <a:lnSpc>
                          <a:spcPct val="95000"/>
                        </a:lnSpc>
                        <a:spcBef>
                          <a:spcPts val="0"/>
                        </a:spcBef>
                        <a:spcAft>
                          <a:spcPts val="0"/>
                        </a:spcAft>
                        <a:buSzPts val="800"/>
                        <a:buFont typeface="Roboto"/>
                        <a:buChar char="●"/>
                      </a:pPr>
                      <a:r>
                        <a:rPr lang="en" sz="850">
                          <a:latin typeface="Roboto"/>
                          <a:ea typeface="Roboto"/>
                          <a:cs typeface="Roboto"/>
                          <a:sym typeface="Roboto"/>
                        </a:rPr>
                        <a:t>CS - Low Graduation Rate - based only on graduation rate</a:t>
                      </a:r>
                      <a:endParaRPr sz="850">
                        <a:latin typeface="Roboto"/>
                        <a:ea typeface="Roboto"/>
                        <a:cs typeface="Roboto"/>
                        <a:sym typeface="Roboto"/>
                      </a:endParaRPr>
                    </a:p>
                    <a:p>
                      <a:pPr marL="171450" marR="0" lvl="0" indent="-165100" algn="l" rtl="0">
                        <a:lnSpc>
                          <a:spcPct val="95000"/>
                        </a:lnSpc>
                        <a:spcBef>
                          <a:spcPts val="0"/>
                        </a:spcBef>
                        <a:spcAft>
                          <a:spcPts val="0"/>
                        </a:spcAft>
                        <a:buSzPts val="800"/>
                        <a:buFont typeface="Roboto"/>
                        <a:buChar char="●"/>
                      </a:pPr>
                      <a:r>
                        <a:rPr lang="en" sz="850">
                          <a:latin typeface="Roboto"/>
                          <a:ea typeface="Roboto"/>
                          <a:cs typeface="Roboto"/>
                          <a:sym typeface="Roboto"/>
                        </a:rPr>
                        <a:t>Targeted Support and Improvement (TS) and Additional Targeted Support and Improvement (ATS) - based on the performance of student groups</a:t>
                      </a:r>
                      <a:endParaRPr sz="850">
                        <a:latin typeface="Roboto"/>
                        <a:ea typeface="Roboto"/>
                        <a:cs typeface="Roboto"/>
                        <a:sym typeface="Roboto"/>
                      </a:endParaRPr>
                    </a:p>
                  </a:txBody>
                  <a:tcPr marL="45720" marR="45720"/>
                </a:tc>
                <a:extLst>
                  <a:ext uri="{0D108BD9-81ED-4DB2-BD59-A6C34878D82A}">
                    <a16:rowId xmlns:a16="http://schemas.microsoft.com/office/drawing/2014/main" val="10001"/>
                  </a:ext>
                </a:extLst>
              </a:tr>
              <a:tr h="0">
                <a:tc>
                  <a:txBody>
                    <a:bodyPr/>
                    <a:lstStyle/>
                    <a:p>
                      <a:pPr marL="0" lvl="0" indent="0" algn="l" rtl="0">
                        <a:spcBef>
                          <a:spcPts val="0"/>
                        </a:spcBef>
                        <a:spcAft>
                          <a:spcPts val="0"/>
                        </a:spcAft>
                        <a:buNone/>
                      </a:pPr>
                      <a:r>
                        <a:rPr lang="en" sz="850">
                          <a:latin typeface="Roboto"/>
                          <a:ea typeface="Roboto"/>
                          <a:cs typeface="Roboto"/>
                          <a:sym typeface="Roboto"/>
                        </a:rPr>
                        <a:t>High School Assessments</a:t>
                      </a:r>
                      <a:endParaRPr sz="850">
                        <a:latin typeface="Roboto"/>
                        <a:ea typeface="Roboto"/>
                        <a:cs typeface="Roboto"/>
                        <a:sym typeface="Roboto"/>
                      </a:endParaRPr>
                    </a:p>
                  </a:txBody>
                  <a:tcPr marL="45720" marR="45720"/>
                </a:tc>
                <a:tc>
                  <a:txBody>
                    <a:bodyPr/>
                    <a:lstStyle/>
                    <a:p>
                      <a:pPr marL="171450" marR="0" lvl="0" indent="-165100" algn="l" rtl="0">
                        <a:lnSpc>
                          <a:spcPct val="95000"/>
                        </a:lnSpc>
                        <a:spcBef>
                          <a:spcPts val="0"/>
                        </a:spcBef>
                        <a:spcAft>
                          <a:spcPts val="0"/>
                        </a:spcAft>
                        <a:buSzPts val="800"/>
                        <a:buFont typeface="Roboto"/>
                        <a:buChar char="●"/>
                      </a:pPr>
                      <a:r>
                        <a:rPr lang="en" sz="850">
                          <a:latin typeface="Roboto"/>
                          <a:ea typeface="Roboto"/>
                          <a:cs typeface="Roboto"/>
                          <a:sym typeface="Roboto"/>
                        </a:rPr>
                        <a:t>Include PSAT 9/10 data (Academic Achievement) and SAT 11 data (PWR)</a:t>
                      </a:r>
                      <a:endParaRPr sz="850">
                        <a:latin typeface="Roboto"/>
                        <a:ea typeface="Roboto"/>
                        <a:cs typeface="Roboto"/>
                        <a:sym typeface="Roboto"/>
                      </a:endParaRPr>
                    </a:p>
                  </a:txBody>
                  <a:tcPr marL="45720" marR="45720"/>
                </a:tc>
                <a:tc>
                  <a:txBody>
                    <a:bodyPr/>
                    <a:lstStyle/>
                    <a:p>
                      <a:pPr marL="171450" marR="0" lvl="0" indent="-165100" algn="l" rtl="0">
                        <a:lnSpc>
                          <a:spcPct val="95000"/>
                        </a:lnSpc>
                        <a:spcBef>
                          <a:spcPts val="0"/>
                        </a:spcBef>
                        <a:spcAft>
                          <a:spcPts val="0"/>
                        </a:spcAft>
                        <a:buSzPts val="800"/>
                        <a:buFont typeface="Roboto"/>
                        <a:buChar char="●"/>
                      </a:pPr>
                      <a:r>
                        <a:rPr lang="en" sz="850">
                          <a:latin typeface="Roboto"/>
                          <a:ea typeface="Roboto"/>
                          <a:cs typeface="Roboto"/>
                          <a:sym typeface="Roboto"/>
                        </a:rPr>
                        <a:t>Includes SAT 11 data (Academic Achievement) only</a:t>
                      </a:r>
                      <a:endParaRPr sz="850">
                        <a:latin typeface="Roboto"/>
                        <a:ea typeface="Roboto"/>
                        <a:cs typeface="Roboto"/>
                        <a:sym typeface="Roboto"/>
                      </a:endParaRPr>
                    </a:p>
                  </a:txBody>
                  <a:tcPr marL="45720" marR="45720"/>
                </a:tc>
                <a:extLst>
                  <a:ext uri="{0D108BD9-81ED-4DB2-BD59-A6C34878D82A}">
                    <a16:rowId xmlns:a16="http://schemas.microsoft.com/office/drawing/2014/main" val="10002"/>
                  </a:ext>
                </a:extLst>
              </a:tr>
              <a:tr h="0">
                <a:tc>
                  <a:txBody>
                    <a:bodyPr/>
                    <a:lstStyle/>
                    <a:p>
                      <a:pPr marL="0" lvl="0" indent="0" algn="l" rtl="0">
                        <a:spcBef>
                          <a:spcPts val="0"/>
                        </a:spcBef>
                        <a:spcAft>
                          <a:spcPts val="0"/>
                        </a:spcAft>
                        <a:buNone/>
                      </a:pPr>
                      <a:r>
                        <a:rPr lang="en" sz="850">
                          <a:latin typeface="Roboto"/>
                          <a:ea typeface="Roboto"/>
                          <a:cs typeface="Roboto"/>
                          <a:sym typeface="Roboto"/>
                        </a:rPr>
                        <a:t>Science Assessment</a:t>
                      </a:r>
                      <a:endParaRPr sz="850">
                        <a:latin typeface="Roboto"/>
                        <a:ea typeface="Roboto"/>
                        <a:cs typeface="Roboto"/>
                        <a:sym typeface="Roboto"/>
                      </a:endParaRPr>
                    </a:p>
                  </a:txBody>
                  <a:tcPr marL="45720" marR="45720"/>
                </a:tc>
                <a:tc>
                  <a:txBody>
                    <a:bodyPr/>
                    <a:lstStyle/>
                    <a:p>
                      <a:pPr marL="171450" marR="0" lvl="0" indent="-165100" algn="l" rtl="0">
                        <a:lnSpc>
                          <a:spcPct val="95000"/>
                        </a:lnSpc>
                        <a:spcBef>
                          <a:spcPts val="0"/>
                        </a:spcBef>
                        <a:spcAft>
                          <a:spcPts val="0"/>
                        </a:spcAft>
                        <a:buSzPts val="800"/>
                        <a:buFont typeface="Roboto"/>
                        <a:buChar char="●"/>
                      </a:pPr>
                      <a:r>
                        <a:rPr lang="en" sz="850">
                          <a:latin typeface="Roboto"/>
                          <a:ea typeface="Roboto"/>
                          <a:cs typeface="Roboto"/>
                          <a:sym typeface="Roboto"/>
                        </a:rPr>
                        <a:t>Science mean scale scores are part of Academic Achievement</a:t>
                      </a:r>
                      <a:endParaRPr sz="850">
                        <a:latin typeface="Roboto"/>
                        <a:ea typeface="Roboto"/>
                        <a:cs typeface="Roboto"/>
                        <a:sym typeface="Roboto"/>
                      </a:endParaRPr>
                    </a:p>
                  </a:txBody>
                  <a:tcPr marL="45720" marR="45720"/>
                </a:tc>
                <a:tc>
                  <a:txBody>
                    <a:bodyPr/>
                    <a:lstStyle/>
                    <a:p>
                      <a:pPr marL="171450" marR="0" lvl="0" indent="-165100" algn="l" rtl="0">
                        <a:lnSpc>
                          <a:spcPct val="95000"/>
                        </a:lnSpc>
                        <a:spcBef>
                          <a:spcPts val="0"/>
                        </a:spcBef>
                        <a:spcAft>
                          <a:spcPts val="0"/>
                        </a:spcAft>
                        <a:buSzPts val="800"/>
                        <a:buFont typeface="Roboto"/>
                        <a:buChar char="●"/>
                      </a:pPr>
                      <a:r>
                        <a:rPr lang="en" sz="850">
                          <a:latin typeface="Roboto"/>
                          <a:ea typeface="Roboto"/>
                          <a:cs typeface="Roboto"/>
                          <a:sym typeface="Roboto"/>
                        </a:rPr>
                        <a:t>Science mean scale scores are part of the SQSS indicator</a:t>
                      </a:r>
                      <a:endParaRPr sz="850">
                        <a:latin typeface="Roboto"/>
                        <a:ea typeface="Roboto"/>
                        <a:cs typeface="Roboto"/>
                        <a:sym typeface="Roboto"/>
                      </a:endParaRPr>
                    </a:p>
                  </a:txBody>
                  <a:tcPr marL="45720" marR="45720"/>
                </a:tc>
                <a:extLst>
                  <a:ext uri="{0D108BD9-81ED-4DB2-BD59-A6C34878D82A}">
                    <a16:rowId xmlns:a16="http://schemas.microsoft.com/office/drawing/2014/main" val="10003"/>
                  </a:ext>
                </a:extLst>
              </a:tr>
              <a:tr h="0">
                <a:tc>
                  <a:txBody>
                    <a:bodyPr/>
                    <a:lstStyle/>
                    <a:p>
                      <a:pPr marL="0" lvl="0" indent="0" algn="l" rtl="0">
                        <a:spcBef>
                          <a:spcPts val="0"/>
                        </a:spcBef>
                        <a:spcAft>
                          <a:spcPts val="0"/>
                        </a:spcAft>
                        <a:buNone/>
                      </a:pPr>
                      <a:r>
                        <a:rPr lang="en" sz="850">
                          <a:latin typeface="Roboto"/>
                          <a:ea typeface="Roboto"/>
                          <a:cs typeface="Roboto"/>
                          <a:sym typeface="Roboto"/>
                        </a:rPr>
                        <a:t>School Quality or Student Success (SQSS)</a:t>
                      </a:r>
                      <a:endParaRPr sz="850">
                        <a:latin typeface="Roboto"/>
                        <a:ea typeface="Roboto"/>
                        <a:cs typeface="Roboto"/>
                        <a:sym typeface="Roboto"/>
                      </a:endParaRPr>
                    </a:p>
                  </a:txBody>
                  <a:tcPr marL="45720" marR="45720"/>
                </a:tc>
                <a:tc>
                  <a:txBody>
                    <a:bodyPr/>
                    <a:lstStyle/>
                    <a:p>
                      <a:pPr marL="171450" marR="0" lvl="0" indent="-165100" algn="l" rtl="0">
                        <a:lnSpc>
                          <a:spcPct val="95000"/>
                        </a:lnSpc>
                        <a:spcBef>
                          <a:spcPts val="0"/>
                        </a:spcBef>
                        <a:spcAft>
                          <a:spcPts val="0"/>
                        </a:spcAft>
                        <a:buSzPts val="800"/>
                        <a:buFont typeface="Roboto"/>
                        <a:buChar char="●"/>
                      </a:pPr>
                      <a:r>
                        <a:rPr lang="en" sz="850">
                          <a:latin typeface="Roboto"/>
                          <a:ea typeface="Roboto"/>
                          <a:cs typeface="Roboto"/>
                          <a:sym typeface="Roboto"/>
                        </a:rPr>
                        <a:t>NA</a:t>
                      </a:r>
                      <a:endParaRPr sz="850">
                        <a:latin typeface="Roboto"/>
                        <a:ea typeface="Roboto"/>
                        <a:cs typeface="Roboto"/>
                        <a:sym typeface="Roboto"/>
                      </a:endParaRPr>
                    </a:p>
                  </a:txBody>
                  <a:tcPr marL="45720" marR="45720"/>
                </a:tc>
                <a:tc>
                  <a:txBody>
                    <a:bodyPr/>
                    <a:lstStyle/>
                    <a:p>
                      <a:pPr marL="171450" marR="0" lvl="0" indent="-165100" algn="l" rtl="0">
                        <a:lnSpc>
                          <a:spcPct val="95000"/>
                        </a:lnSpc>
                        <a:spcBef>
                          <a:spcPts val="0"/>
                        </a:spcBef>
                        <a:spcAft>
                          <a:spcPts val="0"/>
                        </a:spcAft>
                        <a:buSzPts val="800"/>
                        <a:buFont typeface="Roboto"/>
                        <a:buChar char="●"/>
                      </a:pPr>
                      <a:r>
                        <a:rPr lang="en" sz="850">
                          <a:latin typeface="Roboto"/>
                          <a:ea typeface="Roboto"/>
                          <a:cs typeface="Roboto"/>
                          <a:sym typeface="Roboto"/>
                        </a:rPr>
                        <a:t>Elementary and middle school: chronic absenteeism  and science achievement</a:t>
                      </a:r>
                      <a:endParaRPr sz="850">
                        <a:latin typeface="Roboto"/>
                        <a:ea typeface="Roboto"/>
                        <a:cs typeface="Roboto"/>
                        <a:sym typeface="Roboto"/>
                      </a:endParaRPr>
                    </a:p>
                    <a:p>
                      <a:pPr marL="171450" marR="0" lvl="0" indent="-165100" algn="l" rtl="0">
                        <a:lnSpc>
                          <a:spcPct val="95000"/>
                        </a:lnSpc>
                        <a:spcBef>
                          <a:spcPts val="0"/>
                        </a:spcBef>
                        <a:spcAft>
                          <a:spcPts val="0"/>
                        </a:spcAft>
                        <a:buSzPts val="800"/>
                        <a:buFont typeface="Roboto"/>
                        <a:buChar char="●"/>
                      </a:pPr>
                      <a:r>
                        <a:rPr lang="en" sz="850">
                          <a:latin typeface="Roboto"/>
                          <a:ea typeface="Roboto"/>
                          <a:cs typeface="Roboto"/>
                          <a:sym typeface="Roboto"/>
                        </a:rPr>
                        <a:t>High school: dropout rate and science achievement </a:t>
                      </a:r>
                      <a:endParaRPr sz="850">
                        <a:latin typeface="Roboto"/>
                        <a:ea typeface="Roboto"/>
                        <a:cs typeface="Roboto"/>
                        <a:sym typeface="Roboto"/>
                      </a:endParaRPr>
                    </a:p>
                  </a:txBody>
                  <a:tcPr marL="45720" marR="45720"/>
                </a:tc>
                <a:extLst>
                  <a:ext uri="{0D108BD9-81ED-4DB2-BD59-A6C34878D82A}">
                    <a16:rowId xmlns:a16="http://schemas.microsoft.com/office/drawing/2014/main" val="10004"/>
                  </a:ext>
                </a:extLst>
              </a:tr>
              <a:tr h="0">
                <a:tc>
                  <a:txBody>
                    <a:bodyPr/>
                    <a:lstStyle/>
                    <a:p>
                      <a:pPr marL="0" lvl="0" indent="0" algn="l" rtl="0">
                        <a:spcBef>
                          <a:spcPts val="0"/>
                        </a:spcBef>
                        <a:spcAft>
                          <a:spcPts val="0"/>
                        </a:spcAft>
                        <a:buNone/>
                      </a:pPr>
                      <a:r>
                        <a:rPr lang="en" sz="850">
                          <a:latin typeface="Roboto"/>
                          <a:ea typeface="Roboto"/>
                          <a:cs typeface="Roboto"/>
                          <a:sym typeface="Roboto"/>
                        </a:rPr>
                        <a:t>Graduation Rate</a:t>
                      </a:r>
                      <a:endParaRPr sz="850">
                        <a:latin typeface="Roboto"/>
                        <a:ea typeface="Roboto"/>
                        <a:cs typeface="Roboto"/>
                        <a:sym typeface="Roboto"/>
                      </a:endParaRPr>
                    </a:p>
                  </a:txBody>
                  <a:tcPr marL="45720" marR="45720"/>
                </a:tc>
                <a:tc>
                  <a:txBody>
                    <a:bodyPr/>
                    <a:lstStyle/>
                    <a:p>
                      <a:pPr marL="171450" marR="0" lvl="0" indent="-165100" algn="l" rtl="0">
                        <a:lnSpc>
                          <a:spcPct val="95000"/>
                        </a:lnSpc>
                        <a:spcBef>
                          <a:spcPts val="0"/>
                        </a:spcBef>
                        <a:spcAft>
                          <a:spcPts val="0"/>
                        </a:spcAft>
                        <a:buSzPts val="800"/>
                        <a:buFont typeface="Roboto"/>
                        <a:buChar char="●"/>
                      </a:pPr>
                      <a:r>
                        <a:rPr lang="en" sz="850">
                          <a:latin typeface="Roboto"/>
                          <a:ea typeface="Roboto"/>
                          <a:cs typeface="Roboto"/>
                          <a:sym typeface="Roboto"/>
                        </a:rPr>
                        <a:t>best of 4-, 5-, 6-, and 7-year graduation rate</a:t>
                      </a:r>
                      <a:endParaRPr sz="850">
                        <a:latin typeface="Roboto"/>
                        <a:ea typeface="Roboto"/>
                        <a:cs typeface="Roboto"/>
                        <a:sym typeface="Roboto"/>
                      </a:endParaRPr>
                    </a:p>
                  </a:txBody>
                  <a:tcPr marL="45720" marR="45720"/>
                </a:tc>
                <a:tc>
                  <a:txBody>
                    <a:bodyPr/>
                    <a:lstStyle/>
                    <a:p>
                      <a:pPr marL="171450" marR="0" lvl="0" indent="-165100" algn="l" rtl="0">
                        <a:lnSpc>
                          <a:spcPct val="95000"/>
                        </a:lnSpc>
                        <a:spcBef>
                          <a:spcPts val="0"/>
                        </a:spcBef>
                        <a:spcAft>
                          <a:spcPts val="0"/>
                        </a:spcAft>
                        <a:buSzPts val="800"/>
                        <a:buFont typeface="Roboto"/>
                        <a:buChar char="●"/>
                      </a:pPr>
                      <a:r>
                        <a:rPr lang="en" sz="850">
                          <a:latin typeface="Roboto"/>
                          <a:ea typeface="Roboto"/>
                          <a:cs typeface="Roboto"/>
                          <a:sym typeface="Roboto"/>
                        </a:rPr>
                        <a:t>For CS-low graduation rate: only 7-year </a:t>
                      </a:r>
                      <a:endParaRPr sz="850">
                        <a:latin typeface="Roboto"/>
                        <a:ea typeface="Roboto"/>
                        <a:cs typeface="Roboto"/>
                        <a:sym typeface="Roboto"/>
                      </a:endParaRPr>
                    </a:p>
                    <a:p>
                      <a:pPr marL="171450" marR="0" lvl="0" indent="-165100" algn="l" rtl="0">
                        <a:lnSpc>
                          <a:spcPct val="95000"/>
                        </a:lnSpc>
                        <a:spcBef>
                          <a:spcPts val="0"/>
                        </a:spcBef>
                        <a:spcAft>
                          <a:spcPts val="0"/>
                        </a:spcAft>
                        <a:buSzPts val="800"/>
                        <a:buFont typeface="Roboto"/>
                        <a:buChar char="●"/>
                      </a:pPr>
                      <a:r>
                        <a:rPr lang="en" sz="850">
                          <a:latin typeface="Roboto"/>
                          <a:ea typeface="Roboto"/>
                          <a:cs typeface="Roboto"/>
                          <a:sym typeface="Roboto"/>
                        </a:rPr>
                        <a:t>For all other categories: 4-year and 7-year graduation rates</a:t>
                      </a:r>
                      <a:endParaRPr sz="850">
                        <a:latin typeface="Roboto"/>
                        <a:ea typeface="Roboto"/>
                        <a:cs typeface="Roboto"/>
                        <a:sym typeface="Roboto"/>
                      </a:endParaRPr>
                    </a:p>
                  </a:txBody>
                  <a:tcPr marL="45720" marR="45720"/>
                </a:tc>
                <a:extLst>
                  <a:ext uri="{0D108BD9-81ED-4DB2-BD59-A6C34878D82A}">
                    <a16:rowId xmlns:a16="http://schemas.microsoft.com/office/drawing/2014/main" val="10005"/>
                  </a:ext>
                </a:extLst>
              </a:tr>
              <a:tr h="0">
                <a:tc>
                  <a:txBody>
                    <a:bodyPr/>
                    <a:lstStyle/>
                    <a:p>
                      <a:pPr marL="0" lvl="0" indent="0" algn="l" rtl="0">
                        <a:spcBef>
                          <a:spcPts val="0"/>
                        </a:spcBef>
                        <a:spcAft>
                          <a:spcPts val="0"/>
                        </a:spcAft>
                        <a:buNone/>
                      </a:pPr>
                      <a:r>
                        <a:rPr lang="en" sz="850">
                          <a:latin typeface="Roboto"/>
                          <a:ea typeface="Roboto"/>
                          <a:cs typeface="Roboto"/>
                          <a:sym typeface="Roboto"/>
                        </a:rPr>
                        <a:t>Postsecondary &amp; Workforce Readiness (PWR) Indicator</a:t>
                      </a:r>
                      <a:endParaRPr sz="850">
                        <a:latin typeface="Roboto"/>
                        <a:ea typeface="Roboto"/>
                        <a:cs typeface="Roboto"/>
                        <a:sym typeface="Roboto"/>
                      </a:endParaRPr>
                    </a:p>
                  </a:txBody>
                  <a:tcPr marL="45720" marR="45720"/>
                </a:tc>
                <a:tc>
                  <a:txBody>
                    <a:bodyPr/>
                    <a:lstStyle/>
                    <a:p>
                      <a:pPr marL="171450" marR="0" lvl="0" indent="-165100" algn="l" rtl="0">
                        <a:lnSpc>
                          <a:spcPct val="95000"/>
                        </a:lnSpc>
                        <a:spcBef>
                          <a:spcPts val="0"/>
                        </a:spcBef>
                        <a:spcAft>
                          <a:spcPts val="0"/>
                        </a:spcAft>
                        <a:buSzPts val="800"/>
                        <a:buFont typeface="Roboto"/>
                        <a:buChar char="●"/>
                      </a:pPr>
                      <a:r>
                        <a:rPr lang="en" sz="850">
                          <a:latin typeface="Roboto"/>
                          <a:ea typeface="Roboto"/>
                          <a:cs typeface="Roboto"/>
                          <a:sym typeface="Roboto"/>
                        </a:rPr>
                        <a:t>Matriculation rate</a:t>
                      </a:r>
                      <a:endParaRPr sz="850">
                        <a:latin typeface="Roboto"/>
                        <a:ea typeface="Roboto"/>
                        <a:cs typeface="Roboto"/>
                        <a:sym typeface="Roboto"/>
                      </a:endParaRPr>
                    </a:p>
                  </a:txBody>
                  <a:tcPr marL="45720" marR="45720"/>
                </a:tc>
                <a:tc>
                  <a:txBody>
                    <a:bodyPr/>
                    <a:lstStyle/>
                    <a:p>
                      <a:pPr marL="171450" marR="0" lvl="0" indent="-165100" algn="l" rtl="0">
                        <a:lnSpc>
                          <a:spcPct val="95000"/>
                        </a:lnSpc>
                        <a:spcBef>
                          <a:spcPts val="0"/>
                        </a:spcBef>
                        <a:spcAft>
                          <a:spcPts val="0"/>
                        </a:spcAft>
                        <a:buSzPts val="800"/>
                        <a:buFont typeface="Roboto"/>
                        <a:buChar char="●"/>
                      </a:pPr>
                      <a:r>
                        <a:rPr lang="en" sz="850">
                          <a:latin typeface="Roboto"/>
                          <a:ea typeface="Roboto"/>
                          <a:cs typeface="Roboto"/>
                          <a:sym typeface="Roboto"/>
                        </a:rPr>
                        <a:t>NA</a:t>
                      </a:r>
                      <a:endParaRPr sz="850">
                        <a:latin typeface="Roboto"/>
                        <a:ea typeface="Roboto"/>
                        <a:cs typeface="Roboto"/>
                        <a:sym typeface="Roboto"/>
                      </a:endParaRPr>
                    </a:p>
                  </a:txBody>
                  <a:tcPr marL="45720" marR="45720"/>
                </a:tc>
                <a:extLst>
                  <a:ext uri="{0D108BD9-81ED-4DB2-BD59-A6C34878D82A}">
                    <a16:rowId xmlns:a16="http://schemas.microsoft.com/office/drawing/2014/main" val="10006"/>
                  </a:ext>
                </a:extLst>
              </a:tr>
              <a:tr h="0">
                <a:tc>
                  <a:txBody>
                    <a:bodyPr/>
                    <a:lstStyle/>
                    <a:p>
                      <a:pPr marL="0" lvl="0" indent="0" algn="l" rtl="0">
                        <a:spcBef>
                          <a:spcPts val="0"/>
                        </a:spcBef>
                        <a:spcAft>
                          <a:spcPts val="0"/>
                        </a:spcAft>
                        <a:buNone/>
                      </a:pPr>
                      <a:r>
                        <a:rPr lang="en" sz="850">
                          <a:latin typeface="Roboto"/>
                          <a:ea typeface="Roboto"/>
                          <a:cs typeface="Roboto"/>
                          <a:sym typeface="Roboto"/>
                        </a:rPr>
                        <a:t>Years of Data Included in Analyses</a:t>
                      </a:r>
                      <a:endParaRPr sz="850">
                        <a:latin typeface="Roboto"/>
                        <a:ea typeface="Roboto"/>
                        <a:cs typeface="Roboto"/>
                        <a:sym typeface="Roboto"/>
                      </a:endParaRPr>
                    </a:p>
                  </a:txBody>
                  <a:tcPr marL="45720" marR="45720"/>
                </a:tc>
                <a:tc>
                  <a:txBody>
                    <a:bodyPr/>
                    <a:lstStyle/>
                    <a:p>
                      <a:pPr marL="171450" marR="0" lvl="0" indent="-165100" algn="l" rtl="0">
                        <a:lnSpc>
                          <a:spcPct val="95000"/>
                        </a:lnSpc>
                        <a:spcBef>
                          <a:spcPts val="0"/>
                        </a:spcBef>
                        <a:spcAft>
                          <a:spcPts val="0"/>
                        </a:spcAft>
                        <a:buSzPts val="800"/>
                        <a:buFont typeface="Roboto"/>
                        <a:buChar char="●"/>
                      </a:pPr>
                      <a:r>
                        <a:rPr lang="en" sz="850">
                          <a:latin typeface="Roboto"/>
                          <a:ea typeface="Roboto"/>
                          <a:cs typeface="Roboto"/>
                          <a:sym typeface="Roboto"/>
                        </a:rPr>
                        <a:t>utilize one year of data (unless criteria is met for using multi-year frameworks)</a:t>
                      </a:r>
                      <a:endParaRPr sz="850">
                        <a:latin typeface="Roboto"/>
                        <a:ea typeface="Roboto"/>
                        <a:cs typeface="Roboto"/>
                        <a:sym typeface="Roboto"/>
                      </a:endParaRPr>
                    </a:p>
                  </a:txBody>
                  <a:tcPr marL="45720" marR="45720"/>
                </a:tc>
                <a:tc>
                  <a:txBody>
                    <a:bodyPr/>
                    <a:lstStyle/>
                    <a:p>
                      <a:pPr marL="171450" marR="0" lvl="0" indent="-165100" algn="l" rtl="0">
                        <a:lnSpc>
                          <a:spcPct val="95000"/>
                        </a:lnSpc>
                        <a:spcBef>
                          <a:spcPts val="0"/>
                        </a:spcBef>
                        <a:spcAft>
                          <a:spcPts val="0"/>
                        </a:spcAft>
                        <a:buSzPts val="800"/>
                        <a:buFont typeface="Roboto"/>
                        <a:buChar char="●"/>
                      </a:pPr>
                      <a:r>
                        <a:rPr lang="en" sz="850" dirty="0">
                          <a:latin typeface="Roboto"/>
                          <a:ea typeface="Roboto"/>
                          <a:cs typeface="Roboto"/>
                          <a:sym typeface="Roboto"/>
                        </a:rPr>
                        <a:t>utilizes three years of aggregated data (and up to five years of aggregated data may be used for smaller systems)</a:t>
                      </a:r>
                      <a:endParaRPr sz="850" dirty="0">
                        <a:latin typeface="Roboto"/>
                        <a:ea typeface="Roboto"/>
                        <a:cs typeface="Roboto"/>
                        <a:sym typeface="Roboto"/>
                      </a:endParaRPr>
                    </a:p>
                  </a:txBody>
                  <a:tcPr marL="45720" marR="45720"/>
                </a:tc>
                <a:extLst>
                  <a:ext uri="{0D108BD9-81ED-4DB2-BD59-A6C34878D82A}">
                    <a16:rowId xmlns:a16="http://schemas.microsoft.com/office/drawing/2014/main" val="10007"/>
                  </a:ext>
                </a:extLst>
              </a:tr>
              <a:tr h="0">
                <a:tc>
                  <a:txBody>
                    <a:bodyPr/>
                    <a:lstStyle/>
                    <a:p>
                      <a:pPr marL="0" lvl="0" indent="0" algn="l" rtl="0">
                        <a:spcBef>
                          <a:spcPts val="0"/>
                        </a:spcBef>
                        <a:spcAft>
                          <a:spcPts val="0"/>
                        </a:spcAft>
                        <a:buNone/>
                      </a:pPr>
                      <a:r>
                        <a:rPr lang="en" sz="850">
                          <a:latin typeface="Roboto"/>
                          <a:ea typeface="Roboto"/>
                          <a:cs typeface="Roboto"/>
                          <a:sym typeface="Roboto"/>
                        </a:rPr>
                        <a:t>Alternative Education Campuses (AECs)</a:t>
                      </a:r>
                      <a:endParaRPr sz="850">
                        <a:latin typeface="Roboto"/>
                        <a:ea typeface="Roboto"/>
                        <a:cs typeface="Roboto"/>
                        <a:sym typeface="Roboto"/>
                      </a:endParaRPr>
                    </a:p>
                  </a:txBody>
                  <a:tcPr marL="45720" marR="45720"/>
                </a:tc>
                <a:tc>
                  <a:txBody>
                    <a:bodyPr/>
                    <a:lstStyle/>
                    <a:p>
                      <a:pPr marL="171450" marR="0" lvl="0" indent="-165100" algn="l" rtl="0">
                        <a:lnSpc>
                          <a:spcPct val="95000"/>
                        </a:lnSpc>
                        <a:spcBef>
                          <a:spcPts val="0"/>
                        </a:spcBef>
                        <a:spcAft>
                          <a:spcPts val="0"/>
                        </a:spcAft>
                        <a:buSzPts val="800"/>
                        <a:buFont typeface="Roboto"/>
                        <a:buChar char="●"/>
                      </a:pPr>
                      <a:r>
                        <a:rPr lang="en" sz="850">
                          <a:latin typeface="Roboto"/>
                          <a:ea typeface="Roboto"/>
                          <a:cs typeface="Roboto"/>
                          <a:sym typeface="Roboto"/>
                        </a:rPr>
                        <a:t>AEC Frameworks include completion rates</a:t>
                      </a:r>
                      <a:endParaRPr sz="850">
                        <a:latin typeface="Roboto"/>
                        <a:ea typeface="Roboto"/>
                        <a:cs typeface="Roboto"/>
                        <a:sym typeface="Roboto"/>
                      </a:endParaRPr>
                    </a:p>
                  </a:txBody>
                  <a:tcPr marL="45720" marR="45720"/>
                </a:tc>
                <a:tc>
                  <a:txBody>
                    <a:bodyPr/>
                    <a:lstStyle/>
                    <a:p>
                      <a:pPr marL="171450" marR="0" lvl="0" indent="-165100" algn="l" rtl="0">
                        <a:lnSpc>
                          <a:spcPct val="95000"/>
                        </a:lnSpc>
                        <a:spcBef>
                          <a:spcPts val="0"/>
                        </a:spcBef>
                        <a:spcAft>
                          <a:spcPts val="0"/>
                        </a:spcAft>
                        <a:buSzPts val="800"/>
                        <a:buFont typeface="Roboto"/>
                        <a:buChar char="●"/>
                      </a:pPr>
                      <a:r>
                        <a:rPr lang="en" sz="850" dirty="0">
                          <a:latin typeface="Roboto"/>
                          <a:ea typeface="Roboto"/>
                          <a:cs typeface="Roboto"/>
                          <a:sym typeface="Roboto"/>
                        </a:rPr>
                        <a:t>Utilizes same methodology for all schools</a:t>
                      </a:r>
                      <a:endParaRPr sz="850" dirty="0">
                        <a:latin typeface="Roboto"/>
                        <a:ea typeface="Roboto"/>
                        <a:cs typeface="Roboto"/>
                        <a:sym typeface="Roboto"/>
                      </a:endParaRPr>
                    </a:p>
                  </a:txBody>
                  <a:tcPr marL="45720" marR="45720"/>
                </a:tc>
                <a:extLst>
                  <a:ext uri="{0D108BD9-81ED-4DB2-BD59-A6C34878D82A}">
                    <a16:rowId xmlns:a16="http://schemas.microsoft.com/office/drawing/2014/main" val="10008"/>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46"/>
        <p:cNvGrpSpPr/>
        <p:nvPr/>
      </p:nvGrpSpPr>
      <p:grpSpPr>
        <a:xfrm>
          <a:off x="0" y="0"/>
          <a:ext cx="0" cy="0"/>
          <a:chOff x="0" y="0"/>
          <a:chExt cx="0" cy="0"/>
        </a:xfrm>
      </p:grpSpPr>
      <p:sp>
        <p:nvSpPr>
          <p:cNvPr id="1847" name="Google Shape;1847;p237"/>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lnSpc>
                <a:spcPct val="90000"/>
              </a:lnSpc>
              <a:spcBef>
                <a:spcPts val="0"/>
              </a:spcBef>
              <a:spcAft>
                <a:spcPts val="0"/>
              </a:spcAft>
              <a:buNone/>
            </a:pPr>
            <a:r>
              <a:rPr lang="en" dirty="0"/>
              <a:t>Example - Graduation Rate Differences</a:t>
            </a:r>
            <a:endParaRPr dirty="0"/>
          </a:p>
        </p:txBody>
      </p:sp>
      <p:sp>
        <p:nvSpPr>
          <p:cNvPr id="1848" name="Google Shape;1848;p237"/>
          <p:cNvSpPr txBox="1">
            <a:spLocks noGrp="1"/>
          </p:cNvSpPr>
          <p:nvPr>
            <p:ph type="body" idx="1"/>
          </p:nvPr>
        </p:nvSpPr>
        <p:spPr>
          <a:xfrm>
            <a:off x="136085" y="934733"/>
            <a:ext cx="8529519" cy="1584669"/>
          </a:xfrm>
          <a:prstGeom prst="rect">
            <a:avLst/>
          </a:prstGeom>
        </p:spPr>
        <p:txBody>
          <a:bodyPr spcFirstLastPara="1" wrap="square" lIns="91425" tIns="91425" rIns="91425" bIns="91425" anchor="t" anchorCtr="0">
            <a:normAutofit/>
          </a:bodyPr>
          <a:lstStyle/>
          <a:p>
            <a:pPr marL="457200" lvl="0" indent="-307340" algn="l" rtl="0">
              <a:lnSpc>
                <a:spcPct val="95000"/>
              </a:lnSpc>
              <a:spcBef>
                <a:spcPts val="0"/>
              </a:spcBef>
              <a:spcAft>
                <a:spcPts val="0"/>
              </a:spcAft>
              <a:buSzPct val="100000"/>
              <a:buChar char="●"/>
            </a:pPr>
            <a:r>
              <a:rPr lang="en" dirty="0"/>
              <a:t>Federal (ESSA Identification)</a:t>
            </a:r>
            <a:endParaRPr dirty="0"/>
          </a:p>
          <a:p>
            <a:pPr marL="914400" lvl="1" indent="-297497" algn="l" rtl="0">
              <a:lnSpc>
                <a:spcPct val="95000"/>
              </a:lnSpc>
              <a:spcBef>
                <a:spcPts val="0"/>
              </a:spcBef>
              <a:spcAft>
                <a:spcPts val="0"/>
              </a:spcAft>
              <a:buSzPct val="100000"/>
              <a:buChar char="○"/>
            </a:pPr>
            <a:r>
              <a:rPr lang="en" dirty="0"/>
              <a:t>All schools with aggregated </a:t>
            </a:r>
            <a:r>
              <a:rPr lang="en" u="sng" dirty="0"/>
              <a:t>7-year</a:t>
            </a:r>
            <a:r>
              <a:rPr lang="en" dirty="0"/>
              <a:t> graduation rates </a:t>
            </a:r>
            <a:r>
              <a:rPr lang="en" u="sng" dirty="0"/>
              <a:t>below 67 percent</a:t>
            </a:r>
            <a:r>
              <a:rPr lang="en" dirty="0"/>
              <a:t> are identified for CS - Low Graduation Rate.</a:t>
            </a:r>
            <a:endParaRPr dirty="0"/>
          </a:p>
          <a:p>
            <a:pPr marL="457200" lvl="0" indent="-307340" algn="l" rtl="0">
              <a:lnSpc>
                <a:spcPct val="95000"/>
              </a:lnSpc>
              <a:spcBef>
                <a:spcPts val="0"/>
              </a:spcBef>
              <a:spcAft>
                <a:spcPts val="0"/>
              </a:spcAft>
              <a:buSzPct val="100000"/>
              <a:buChar char="●"/>
            </a:pPr>
            <a:r>
              <a:rPr lang="en" dirty="0"/>
              <a:t>State (Performance Frameworks):</a:t>
            </a:r>
            <a:endParaRPr dirty="0"/>
          </a:p>
          <a:p>
            <a:pPr marL="914400" lvl="1" indent="-297497" algn="l" rtl="0">
              <a:lnSpc>
                <a:spcPct val="95000"/>
              </a:lnSpc>
              <a:spcBef>
                <a:spcPts val="0"/>
              </a:spcBef>
              <a:spcAft>
                <a:spcPts val="0"/>
              </a:spcAft>
              <a:buSzPct val="100000"/>
              <a:buChar char="○"/>
            </a:pPr>
            <a:r>
              <a:rPr lang="en" dirty="0"/>
              <a:t>Standard Framework - The </a:t>
            </a:r>
            <a:r>
              <a:rPr lang="en" u="sng" dirty="0"/>
              <a:t>“best of” graduation rate</a:t>
            </a:r>
            <a:r>
              <a:rPr lang="en" dirty="0"/>
              <a:t> (best of the 4-, 5-, 6-, or 7-year rate) is compared to the </a:t>
            </a:r>
            <a:r>
              <a:rPr lang="en" u="sng" dirty="0"/>
              <a:t>following cut scores</a:t>
            </a:r>
            <a:r>
              <a:rPr lang="en" dirty="0"/>
              <a:t>:</a:t>
            </a:r>
            <a:endParaRPr dirty="0"/>
          </a:p>
        </p:txBody>
      </p:sp>
      <p:graphicFrame>
        <p:nvGraphicFramePr>
          <p:cNvPr id="3" name="Table 2">
            <a:extLst>
              <a:ext uri="{FF2B5EF4-FFF2-40B4-BE49-F238E27FC236}">
                <a16:creationId xmlns:a16="http://schemas.microsoft.com/office/drawing/2014/main" id="{AA9DEB70-D230-EFE5-B706-A18F5BE3346F}"/>
              </a:ext>
            </a:extLst>
          </p:cNvPr>
          <p:cNvGraphicFramePr>
            <a:graphicFrameLocks noGrp="1"/>
          </p:cNvGraphicFramePr>
          <p:nvPr>
            <p:extLst>
              <p:ext uri="{D42A27DB-BD31-4B8C-83A1-F6EECF244321}">
                <p14:modId xmlns:p14="http://schemas.microsoft.com/office/powerpoint/2010/main" val="37576524"/>
              </p:ext>
            </p:extLst>
          </p:nvPr>
        </p:nvGraphicFramePr>
        <p:xfrm>
          <a:off x="1732778" y="2332684"/>
          <a:ext cx="4853698" cy="1066800"/>
        </p:xfrm>
        <a:graphic>
          <a:graphicData uri="http://schemas.openxmlformats.org/drawingml/2006/table">
            <a:tbl>
              <a:tblPr firstRow="1" bandRow="1">
                <a:tableStyleId>{3AB4BBAD-738B-4F69-A932-66A3E05C43DE}</a:tableStyleId>
              </a:tblPr>
              <a:tblGrid>
                <a:gridCol w="2467780">
                  <a:extLst>
                    <a:ext uri="{9D8B030D-6E8A-4147-A177-3AD203B41FA5}">
                      <a16:colId xmlns:a16="http://schemas.microsoft.com/office/drawing/2014/main" val="2279290859"/>
                    </a:ext>
                  </a:extLst>
                </a:gridCol>
                <a:gridCol w="2385918">
                  <a:extLst>
                    <a:ext uri="{9D8B030D-6E8A-4147-A177-3AD203B41FA5}">
                      <a16:colId xmlns:a16="http://schemas.microsoft.com/office/drawing/2014/main" val="1454110113"/>
                    </a:ext>
                  </a:extLst>
                </a:gridCol>
              </a:tblGrid>
              <a:tr h="0">
                <a:tc>
                  <a:txBody>
                    <a:bodyPr/>
                    <a:lstStyle/>
                    <a:p>
                      <a:pPr algn="ctr"/>
                      <a:r>
                        <a:rPr lang="en-US" sz="800" b="1" dirty="0">
                          <a:latin typeface="Roboto" panose="02000000000000000000" pitchFamily="2" charset="0"/>
                          <a:ea typeface="Roboto" panose="02000000000000000000" pitchFamily="2" charset="0"/>
                          <a:cs typeface="Roboto" panose="02000000000000000000" pitchFamily="2" charset="0"/>
                        </a:rPr>
                        <a:t>Graduation Rate</a:t>
                      </a:r>
                    </a:p>
                  </a:txBody>
                  <a:tcPr marL="45720" marR="45720">
                    <a:solidFill>
                      <a:schemeClr val="bg2">
                        <a:lumMod val="20000"/>
                        <a:lumOff val="80000"/>
                      </a:schemeClr>
                    </a:solidFill>
                  </a:tcPr>
                </a:tc>
                <a:tc>
                  <a:txBody>
                    <a:bodyPr/>
                    <a:lstStyle/>
                    <a:p>
                      <a:pPr algn="ctr"/>
                      <a:r>
                        <a:rPr lang="en-US" sz="800" b="1" dirty="0">
                          <a:latin typeface="Roboto" panose="02000000000000000000" pitchFamily="2" charset="0"/>
                          <a:ea typeface="Roboto" panose="02000000000000000000" pitchFamily="2" charset="0"/>
                          <a:cs typeface="Roboto" panose="02000000000000000000" pitchFamily="2" charset="0"/>
                        </a:rPr>
                        <a:t>Rating</a:t>
                      </a:r>
                    </a:p>
                  </a:txBody>
                  <a:tcPr marL="45720" marR="45720">
                    <a:solidFill>
                      <a:schemeClr val="bg2">
                        <a:lumMod val="20000"/>
                        <a:lumOff val="80000"/>
                      </a:schemeClr>
                    </a:solidFill>
                  </a:tcPr>
                </a:tc>
                <a:extLst>
                  <a:ext uri="{0D108BD9-81ED-4DB2-BD59-A6C34878D82A}">
                    <a16:rowId xmlns:a16="http://schemas.microsoft.com/office/drawing/2014/main" val="2573842781"/>
                  </a:ext>
                </a:extLst>
              </a:tr>
              <a:tr h="0">
                <a:tc>
                  <a:txBody>
                    <a:bodyPr/>
                    <a:lstStyle/>
                    <a:p>
                      <a:r>
                        <a:rPr lang="en-US" sz="800" dirty="0">
                          <a:latin typeface="Roboto" panose="02000000000000000000" pitchFamily="2" charset="0"/>
                          <a:ea typeface="Roboto" panose="02000000000000000000" pitchFamily="2" charset="0"/>
                          <a:cs typeface="Roboto" panose="02000000000000000000" pitchFamily="2" charset="0"/>
                        </a:rPr>
                        <a:t>At or above 95.0%</a:t>
                      </a:r>
                    </a:p>
                  </a:txBody>
                  <a:tcPr marL="45720" marR="45720">
                    <a:solidFill>
                      <a:schemeClr val="bg1"/>
                    </a:solidFill>
                  </a:tcPr>
                </a:tc>
                <a:tc>
                  <a:txBody>
                    <a:bodyPr/>
                    <a:lstStyle/>
                    <a:p>
                      <a:pPr algn="ctr"/>
                      <a:r>
                        <a:rPr lang="en-US" sz="800" dirty="0">
                          <a:latin typeface="Roboto" panose="02000000000000000000" pitchFamily="2" charset="0"/>
                          <a:ea typeface="Roboto" panose="02000000000000000000" pitchFamily="2" charset="0"/>
                          <a:cs typeface="Roboto" panose="02000000000000000000" pitchFamily="2" charset="0"/>
                        </a:rPr>
                        <a:t>Exceeds</a:t>
                      </a:r>
                    </a:p>
                  </a:txBody>
                  <a:tcPr marL="45720" marR="45720">
                    <a:solidFill>
                      <a:srgbClr val="A4C2F4"/>
                    </a:solidFill>
                  </a:tcPr>
                </a:tc>
                <a:extLst>
                  <a:ext uri="{0D108BD9-81ED-4DB2-BD59-A6C34878D82A}">
                    <a16:rowId xmlns:a16="http://schemas.microsoft.com/office/drawing/2014/main" val="3007712043"/>
                  </a:ext>
                </a:extLst>
              </a:tr>
              <a:tr h="0">
                <a:tc>
                  <a:txBody>
                    <a:bodyPr/>
                    <a:lstStyle/>
                    <a:p>
                      <a:r>
                        <a:rPr lang="en-US" sz="800" dirty="0">
                          <a:latin typeface="Roboto" panose="02000000000000000000" pitchFamily="2" charset="0"/>
                          <a:ea typeface="Roboto" panose="02000000000000000000" pitchFamily="2" charset="0"/>
                          <a:cs typeface="Roboto" panose="02000000000000000000" pitchFamily="2" charset="0"/>
                        </a:rPr>
                        <a:t>At or above 85.0% but below 95.0%</a:t>
                      </a:r>
                    </a:p>
                  </a:txBody>
                  <a:tcPr marL="45720" marR="45720">
                    <a:solidFill>
                      <a:schemeClr val="bg1"/>
                    </a:solidFill>
                  </a:tcPr>
                </a:tc>
                <a:tc>
                  <a:txBody>
                    <a:bodyPr/>
                    <a:lstStyle/>
                    <a:p>
                      <a:pPr algn="ctr"/>
                      <a:r>
                        <a:rPr lang="en-US" sz="800" dirty="0">
                          <a:latin typeface="Roboto" panose="02000000000000000000" pitchFamily="2" charset="0"/>
                          <a:ea typeface="Roboto" panose="02000000000000000000" pitchFamily="2" charset="0"/>
                          <a:cs typeface="Roboto" panose="02000000000000000000" pitchFamily="2" charset="0"/>
                        </a:rPr>
                        <a:t>Meets</a:t>
                      </a:r>
                    </a:p>
                  </a:txBody>
                  <a:tcPr marL="45720" marR="45720">
                    <a:solidFill>
                      <a:srgbClr val="B6D7A8"/>
                    </a:solidFill>
                  </a:tcPr>
                </a:tc>
                <a:extLst>
                  <a:ext uri="{0D108BD9-81ED-4DB2-BD59-A6C34878D82A}">
                    <a16:rowId xmlns:a16="http://schemas.microsoft.com/office/drawing/2014/main" val="4040466087"/>
                  </a:ext>
                </a:extLst>
              </a:tr>
              <a:tr h="0">
                <a:tc>
                  <a:txBody>
                    <a:bodyPr/>
                    <a:lstStyle/>
                    <a:p>
                      <a:r>
                        <a:rPr lang="en-US" sz="800" dirty="0">
                          <a:latin typeface="Roboto" panose="02000000000000000000" pitchFamily="2" charset="0"/>
                          <a:ea typeface="Roboto" panose="02000000000000000000" pitchFamily="2" charset="0"/>
                          <a:cs typeface="Roboto" panose="02000000000000000000" pitchFamily="2" charset="0"/>
                        </a:rPr>
                        <a:t>At or above 75.0% but below 85.0%</a:t>
                      </a:r>
                    </a:p>
                  </a:txBody>
                  <a:tcPr marL="45720" marR="45720">
                    <a:solidFill>
                      <a:schemeClr val="bg1"/>
                    </a:solidFill>
                  </a:tcPr>
                </a:tc>
                <a:tc>
                  <a:txBody>
                    <a:bodyPr/>
                    <a:lstStyle/>
                    <a:p>
                      <a:pPr algn="ctr"/>
                      <a:r>
                        <a:rPr lang="en-US" sz="800" dirty="0">
                          <a:latin typeface="Roboto" panose="02000000000000000000" pitchFamily="2" charset="0"/>
                          <a:ea typeface="Roboto" panose="02000000000000000000" pitchFamily="2" charset="0"/>
                          <a:cs typeface="Roboto" panose="02000000000000000000" pitchFamily="2" charset="0"/>
                        </a:rPr>
                        <a:t>Approaching</a:t>
                      </a:r>
                    </a:p>
                  </a:txBody>
                  <a:tcPr marL="45720" marR="45720">
                    <a:solidFill>
                      <a:srgbClr val="FFE599"/>
                    </a:solidFill>
                  </a:tcPr>
                </a:tc>
                <a:extLst>
                  <a:ext uri="{0D108BD9-81ED-4DB2-BD59-A6C34878D82A}">
                    <a16:rowId xmlns:a16="http://schemas.microsoft.com/office/drawing/2014/main" val="3420617404"/>
                  </a:ext>
                </a:extLst>
              </a:tr>
              <a:tr h="0">
                <a:tc>
                  <a:txBody>
                    <a:bodyPr/>
                    <a:lstStyle/>
                    <a:p>
                      <a:r>
                        <a:rPr lang="en-US" sz="800" dirty="0">
                          <a:latin typeface="Roboto" panose="02000000000000000000" pitchFamily="2" charset="0"/>
                          <a:ea typeface="Roboto" panose="02000000000000000000" pitchFamily="2" charset="0"/>
                          <a:cs typeface="Roboto" panose="02000000000000000000" pitchFamily="2" charset="0"/>
                        </a:rPr>
                        <a:t>Below 75.0%</a:t>
                      </a:r>
                    </a:p>
                  </a:txBody>
                  <a:tcPr marL="45720" marR="45720">
                    <a:solidFill>
                      <a:schemeClr val="bg1"/>
                    </a:solidFill>
                  </a:tcPr>
                </a:tc>
                <a:tc>
                  <a:txBody>
                    <a:bodyPr/>
                    <a:lstStyle/>
                    <a:p>
                      <a:pPr algn="ctr"/>
                      <a:r>
                        <a:rPr lang="en-US" sz="800" dirty="0">
                          <a:latin typeface="Roboto" panose="02000000000000000000" pitchFamily="2" charset="0"/>
                          <a:ea typeface="Roboto" panose="02000000000000000000" pitchFamily="2" charset="0"/>
                          <a:cs typeface="Roboto" panose="02000000000000000000" pitchFamily="2" charset="0"/>
                        </a:rPr>
                        <a:t>Does Not Meet</a:t>
                      </a:r>
                    </a:p>
                  </a:txBody>
                  <a:tcPr marL="45720" marR="45720">
                    <a:solidFill>
                      <a:srgbClr val="EA9999"/>
                    </a:solidFill>
                  </a:tcPr>
                </a:tc>
                <a:extLst>
                  <a:ext uri="{0D108BD9-81ED-4DB2-BD59-A6C34878D82A}">
                    <a16:rowId xmlns:a16="http://schemas.microsoft.com/office/drawing/2014/main" val="1142398540"/>
                  </a:ext>
                </a:extLst>
              </a:tr>
            </a:tbl>
          </a:graphicData>
        </a:graphic>
      </p:graphicFrame>
      <p:sp>
        <p:nvSpPr>
          <p:cNvPr id="2" name="Google Shape;1848;p237">
            <a:extLst>
              <a:ext uri="{FF2B5EF4-FFF2-40B4-BE49-F238E27FC236}">
                <a16:creationId xmlns:a16="http://schemas.microsoft.com/office/drawing/2014/main" id="{22BACB3C-5898-5770-60DB-4BFA42D4E3DA}"/>
              </a:ext>
            </a:extLst>
          </p:cNvPr>
          <p:cNvSpPr txBox="1">
            <a:spLocks/>
          </p:cNvSpPr>
          <p:nvPr/>
        </p:nvSpPr>
        <p:spPr>
          <a:xfrm>
            <a:off x="130028" y="3397353"/>
            <a:ext cx="8529519" cy="432711"/>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Roboto"/>
              <a:buChar char="●"/>
              <a:defRPr sz="16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lvl="1" indent="-297497">
              <a:lnSpc>
                <a:spcPct val="95000"/>
              </a:lnSpc>
              <a:buSzPct val="100000"/>
            </a:pPr>
            <a:r>
              <a:rPr lang="en-US" dirty="0"/>
              <a:t>AEC Framework - The </a:t>
            </a:r>
            <a:r>
              <a:rPr lang="en-US" u="sng" dirty="0"/>
              <a:t>“best of” completion rate</a:t>
            </a:r>
            <a:r>
              <a:rPr lang="en-US" dirty="0"/>
              <a:t> is compared to the </a:t>
            </a:r>
            <a:r>
              <a:rPr lang="en-US" u="sng" dirty="0"/>
              <a:t>following cut scores</a:t>
            </a:r>
            <a:r>
              <a:rPr lang="en-US" dirty="0"/>
              <a:t>:</a:t>
            </a:r>
          </a:p>
        </p:txBody>
      </p:sp>
      <p:graphicFrame>
        <p:nvGraphicFramePr>
          <p:cNvPr id="4" name="Table 3">
            <a:extLst>
              <a:ext uri="{FF2B5EF4-FFF2-40B4-BE49-F238E27FC236}">
                <a16:creationId xmlns:a16="http://schemas.microsoft.com/office/drawing/2014/main" id="{C2AEDC56-70B3-54CA-5175-9ABA495BE666}"/>
              </a:ext>
            </a:extLst>
          </p:cNvPr>
          <p:cNvGraphicFramePr>
            <a:graphicFrameLocks noGrp="1"/>
          </p:cNvGraphicFramePr>
          <p:nvPr>
            <p:extLst>
              <p:ext uri="{D42A27DB-BD31-4B8C-83A1-F6EECF244321}">
                <p14:modId xmlns:p14="http://schemas.microsoft.com/office/powerpoint/2010/main" val="1113117796"/>
              </p:ext>
            </p:extLst>
          </p:nvPr>
        </p:nvGraphicFramePr>
        <p:xfrm>
          <a:off x="1732778" y="3744035"/>
          <a:ext cx="4853698" cy="1066800"/>
        </p:xfrm>
        <a:graphic>
          <a:graphicData uri="http://schemas.openxmlformats.org/drawingml/2006/table">
            <a:tbl>
              <a:tblPr firstRow="1" bandRow="1">
                <a:tableStyleId>{3AB4BBAD-738B-4F69-A932-66A3E05C43DE}</a:tableStyleId>
              </a:tblPr>
              <a:tblGrid>
                <a:gridCol w="2467780">
                  <a:extLst>
                    <a:ext uri="{9D8B030D-6E8A-4147-A177-3AD203B41FA5}">
                      <a16:colId xmlns:a16="http://schemas.microsoft.com/office/drawing/2014/main" val="2279290859"/>
                    </a:ext>
                  </a:extLst>
                </a:gridCol>
                <a:gridCol w="2385918">
                  <a:extLst>
                    <a:ext uri="{9D8B030D-6E8A-4147-A177-3AD203B41FA5}">
                      <a16:colId xmlns:a16="http://schemas.microsoft.com/office/drawing/2014/main" val="1454110113"/>
                    </a:ext>
                  </a:extLst>
                </a:gridCol>
              </a:tblGrid>
              <a:tr h="0">
                <a:tc>
                  <a:txBody>
                    <a:bodyPr/>
                    <a:lstStyle/>
                    <a:p>
                      <a:pPr algn="ctr"/>
                      <a:r>
                        <a:rPr lang="en-US" sz="800" b="1" dirty="0">
                          <a:latin typeface="Roboto" panose="02000000000000000000" pitchFamily="2" charset="0"/>
                          <a:ea typeface="Roboto" panose="02000000000000000000" pitchFamily="2" charset="0"/>
                          <a:cs typeface="Roboto" panose="02000000000000000000" pitchFamily="2" charset="0"/>
                        </a:rPr>
                        <a:t>Graduation Rate</a:t>
                      </a:r>
                    </a:p>
                  </a:txBody>
                  <a:tcPr marL="45720" marR="45720">
                    <a:solidFill>
                      <a:schemeClr val="bg2">
                        <a:lumMod val="20000"/>
                        <a:lumOff val="80000"/>
                      </a:schemeClr>
                    </a:solidFill>
                  </a:tcPr>
                </a:tc>
                <a:tc>
                  <a:txBody>
                    <a:bodyPr/>
                    <a:lstStyle/>
                    <a:p>
                      <a:pPr algn="ctr"/>
                      <a:r>
                        <a:rPr lang="en-US" sz="800" b="1" dirty="0">
                          <a:latin typeface="Roboto" panose="02000000000000000000" pitchFamily="2" charset="0"/>
                          <a:ea typeface="Roboto" panose="02000000000000000000" pitchFamily="2" charset="0"/>
                          <a:cs typeface="Roboto" panose="02000000000000000000" pitchFamily="2" charset="0"/>
                        </a:rPr>
                        <a:t>Rating</a:t>
                      </a:r>
                    </a:p>
                  </a:txBody>
                  <a:tcPr marL="45720" marR="45720">
                    <a:solidFill>
                      <a:schemeClr val="bg2">
                        <a:lumMod val="20000"/>
                        <a:lumOff val="80000"/>
                      </a:schemeClr>
                    </a:solidFill>
                  </a:tcPr>
                </a:tc>
                <a:extLst>
                  <a:ext uri="{0D108BD9-81ED-4DB2-BD59-A6C34878D82A}">
                    <a16:rowId xmlns:a16="http://schemas.microsoft.com/office/drawing/2014/main" val="2573842781"/>
                  </a:ext>
                </a:extLst>
              </a:tr>
              <a:tr h="0">
                <a:tc>
                  <a:txBody>
                    <a:bodyPr/>
                    <a:lstStyle/>
                    <a:p>
                      <a:r>
                        <a:rPr lang="en-US" sz="800" dirty="0">
                          <a:latin typeface="Roboto" panose="02000000000000000000" pitchFamily="2" charset="0"/>
                          <a:ea typeface="Roboto" panose="02000000000000000000" pitchFamily="2" charset="0"/>
                          <a:cs typeface="Roboto" panose="02000000000000000000" pitchFamily="2" charset="0"/>
                        </a:rPr>
                        <a:t>At or above 69.4%</a:t>
                      </a:r>
                    </a:p>
                  </a:txBody>
                  <a:tcPr marL="45720" marR="45720">
                    <a:solidFill>
                      <a:schemeClr val="bg1"/>
                    </a:solidFill>
                  </a:tcPr>
                </a:tc>
                <a:tc>
                  <a:txBody>
                    <a:bodyPr/>
                    <a:lstStyle/>
                    <a:p>
                      <a:pPr algn="ctr"/>
                      <a:r>
                        <a:rPr lang="en-US" sz="800" dirty="0">
                          <a:latin typeface="Roboto" panose="02000000000000000000" pitchFamily="2" charset="0"/>
                          <a:ea typeface="Roboto" panose="02000000000000000000" pitchFamily="2" charset="0"/>
                          <a:cs typeface="Roboto" panose="02000000000000000000" pitchFamily="2" charset="0"/>
                        </a:rPr>
                        <a:t>Exceeds</a:t>
                      </a:r>
                    </a:p>
                  </a:txBody>
                  <a:tcPr marL="45720" marR="45720">
                    <a:solidFill>
                      <a:srgbClr val="A4C2F4"/>
                    </a:solidFill>
                  </a:tcPr>
                </a:tc>
                <a:extLst>
                  <a:ext uri="{0D108BD9-81ED-4DB2-BD59-A6C34878D82A}">
                    <a16:rowId xmlns:a16="http://schemas.microsoft.com/office/drawing/2014/main" val="3007712043"/>
                  </a:ext>
                </a:extLst>
              </a:tr>
              <a:tr h="0">
                <a:tc>
                  <a:txBody>
                    <a:bodyPr/>
                    <a:lstStyle/>
                    <a:p>
                      <a:r>
                        <a:rPr lang="en-US" sz="800" dirty="0">
                          <a:latin typeface="Roboto" panose="02000000000000000000" pitchFamily="2" charset="0"/>
                          <a:ea typeface="Roboto" panose="02000000000000000000" pitchFamily="2" charset="0"/>
                          <a:cs typeface="Roboto" panose="02000000000000000000" pitchFamily="2" charset="0"/>
                        </a:rPr>
                        <a:t>At or above 49.5% but below 69.4%</a:t>
                      </a:r>
                    </a:p>
                  </a:txBody>
                  <a:tcPr marL="45720" marR="45720">
                    <a:solidFill>
                      <a:schemeClr val="bg1"/>
                    </a:solidFill>
                  </a:tcPr>
                </a:tc>
                <a:tc>
                  <a:txBody>
                    <a:bodyPr/>
                    <a:lstStyle/>
                    <a:p>
                      <a:pPr algn="ctr"/>
                      <a:r>
                        <a:rPr lang="en-US" sz="800" dirty="0">
                          <a:latin typeface="Roboto" panose="02000000000000000000" pitchFamily="2" charset="0"/>
                          <a:ea typeface="Roboto" panose="02000000000000000000" pitchFamily="2" charset="0"/>
                          <a:cs typeface="Roboto" panose="02000000000000000000" pitchFamily="2" charset="0"/>
                        </a:rPr>
                        <a:t>Meets</a:t>
                      </a:r>
                    </a:p>
                  </a:txBody>
                  <a:tcPr marL="45720" marR="45720">
                    <a:solidFill>
                      <a:srgbClr val="B6D7A8"/>
                    </a:solidFill>
                  </a:tcPr>
                </a:tc>
                <a:extLst>
                  <a:ext uri="{0D108BD9-81ED-4DB2-BD59-A6C34878D82A}">
                    <a16:rowId xmlns:a16="http://schemas.microsoft.com/office/drawing/2014/main" val="4040466087"/>
                  </a:ext>
                </a:extLst>
              </a:tr>
              <a:tr h="0">
                <a:tc>
                  <a:txBody>
                    <a:bodyPr/>
                    <a:lstStyle/>
                    <a:p>
                      <a:r>
                        <a:rPr lang="en-US" sz="800" dirty="0">
                          <a:latin typeface="Roboto" panose="02000000000000000000" pitchFamily="2" charset="0"/>
                          <a:ea typeface="Roboto" panose="02000000000000000000" pitchFamily="2" charset="0"/>
                          <a:cs typeface="Roboto" panose="02000000000000000000" pitchFamily="2" charset="0"/>
                        </a:rPr>
                        <a:t>At or above 40.0% but below 49.5%</a:t>
                      </a:r>
                    </a:p>
                  </a:txBody>
                  <a:tcPr marL="45720" marR="45720">
                    <a:solidFill>
                      <a:schemeClr val="bg1"/>
                    </a:solidFill>
                  </a:tcPr>
                </a:tc>
                <a:tc>
                  <a:txBody>
                    <a:bodyPr/>
                    <a:lstStyle/>
                    <a:p>
                      <a:pPr algn="ctr"/>
                      <a:r>
                        <a:rPr lang="en-US" sz="800" dirty="0">
                          <a:latin typeface="Roboto" panose="02000000000000000000" pitchFamily="2" charset="0"/>
                          <a:ea typeface="Roboto" panose="02000000000000000000" pitchFamily="2" charset="0"/>
                          <a:cs typeface="Roboto" panose="02000000000000000000" pitchFamily="2" charset="0"/>
                        </a:rPr>
                        <a:t>Approaching</a:t>
                      </a:r>
                    </a:p>
                  </a:txBody>
                  <a:tcPr marL="45720" marR="45720">
                    <a:solidFill>
                      <a:srgbClr val="FFE599"/>
                    </a:solidFill>
                  </a:tcPr>
                </a:tc>
                <a:extLst>
                  <a:ext uri="{0D108BD9-81ED-4DB2-BD59-A6C34878D82A}">
                    <a16:rowId xmlns:a16="http://schemas.microsoft.com/office/drawing/2014/main" val="3420617404"/>
                  </a:ext>
                </a:extLst>
              </a:tr>
              <a:tr h="0">
                <a:tc>
                  <a:txBody>
                    <a:bodyPr/>
                    <a:lstStyle/>
                    <a:p>
                      <a:r>
                        <a:rPr lang="en-US" sz="800" dirty="0">
                          <a:latin typeface="Roboto" panose="02000000000000000000" pitchFamily="2" charset="0"/>
                          <a:ea typeface="Roboto" panose="02000000000000000000" pitchFamily="2" charset="0"/>
                          <a:cs typeface="Roboto" panose="02000000000000000000" pitchFamily="2" charset="0"/>
                        </a:rPr>
                        <a:t>Below 40.0%</a:t>
                      </a:r>
                    </a:p>
                  </a:txBody>
                  <a:tcPr marL="45720" marR="45720">
                    <a:solidFill>
                      <a:schemeClr val="bg1"/>
                    </a:solidFill>
                  </a:tcPr>
                </a:tc>
                <a:tc>
                  <a:txBody>
                    <a:bodyPr/>
                    <a:lstStyle/>
                    <a:p>
                      <a:pPr algn="ctr"/>
                      <a:r>
                        <a:rPr lang="en-US" sz="800" dirty="0">
                          <a:latin typeface="Roboto" panose="02000000000000000000" pitchFamily="2" charset="0"/>
                          <a:ea typeface="Roboto" panose="02000000000000000000" pitchFamily="2" charset="0"/>
                          <a:cs typeface="Roboto" panose="02000000000000000000" pitchFamily="2" charset="0"/>
                        </a:rPr>
                        <a:t>Does Not Meet</a:t>
                      </a:r>
                    </a:p>
                  </a:txBody>
                  <a:tcPr marL="45720" marR="45720">
                    <a:solidFill>
                      <a:srgbClr val="EA9999"/>
                    </a:solidFill>
                  </a:tcPr>
                </a:tc>
                <a:extLst>
                  <a:ext uri="{0D108BD9-81ED-4DB2-BD59-A6C34878D82A}">
                    <a16:rowId xmlns:a16="http://schemas.microsoft.com/office/drawing/2014/main" val="1142398540"/>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25"/>
        <p:cNvGrpSpPr/>
        <p:nvPr/>
      </p:nvGrpSpPr>
      <p:grpSpPr>
        <a:xfrm>
          <a:off x="0" y="0"/>
          <a:ext cx="0" cy="0"/>
          <a:chOff x="0" y="0"/>
          <a:chExt cx="0" cy="0"/>
        </a:xfrm>
      </p:grpSpPr>
      <p:sp>
        <p:nvSpPr>
          <p:cNvPr id="1726" name="Google Shape;1726;p219"/>
          <p:cNvSpPr txBox="1">
            <a:spLocks noGrp="1"/>
          </p:cNvSpPr>
          <p:nvPr>
            <p:ph type="title"/>
          </p:nvPr>
        </p:nvSpPr>
        <p:spPr>
          <a:xfrm>
            <a:off x="311700" y="114025"/>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ESEA/ESSER Office Hours</a:t>
            </a:r>
            <a:endParaRPr/>
          </a:p>
        </p:txBody>
      </p:sp>
      <p:sp>
        <p:nvSpPr>
          <p:cNvPr id="1727" name="Google Shape;1727;p219"/>
          <p:cNvSpPr txBox="1">
            <a:spLocks noGrp="1"/>
          </p:cNvSpPr>
          <p:nvPr>
            <p:ph type="body" idx="1"/>
          </p:nvPr>
        </p:nvSpPr>
        <p:spPr>
          <a:xfrm>
            <a:off x="311700" y="1152475"/>
            <a:ext cx="8122200" cy="30348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600"/>
              <a:buNone/>
            </a:pPr>
            <a:r>
              <a:rPr lang="en" dirty="0"/>
              <a:t>Topics:</a:t>
            </a:r>
            <a:endParaRPr dirty="0"/>
          </a:p>
          <a:p>
            <a:pPr marL="457200" lvl="0" indent="-330200" algn="l" rtl="0">
              <a:spcBef>
                <a:spcPts val="0"/>
              </a:spcBef>
              <a:spcAft>
                <a:spcPts val="0"/>
              </a:spcAft>
              <a:buSzPts val="1600"/>
              <a:buChar char="●"/>
            </a:pPr>
            <a:r>
              <a:rPr lang="en" dirty="0"/>
              <a:t>Updates and Reminders</a:t>
            </a:r>
            <a:endParaRPr dirty="0"/>
          </a:p>
          <a:p>
            <a:pPr marL="457200" lvl="0" indent="-330200" algn="l" rtl="0">
              <a:spcBef>
                <a:spcPts val="0"/>
              </a:spcBef>
              <a:spcAft>
                <a:spcPts val="0"/>
              </a:spcAft>
              <a:buSzPts val="1600"/>
              <a:buChar char="●"/>
            </a:pPr>
            <a:r>
              <a:rPr lang="en" dirty="0"/>
              <a:t>Overview of ESSA Identification Methodology and Categories</a:t>
            </a:r>
            <a:endParaRPr dirty="0"/>
          </a:p>
          <a:p>
            <a:pPr marL="457200" lvl="0" indent="-330200" algn="l" rtl="0">
              <a:spcBef>
                <a:spcPts val="0"/>
              </a:spcBef>
              <a:spcAft>
                <a:spcPts val="0"/>
              </a:spcAft>
              <a:buClr>
                <a:srgbClr val="242424"/>
              </a:buClr>
              <a:buSzPts val="1600"/>
              <a:buFont typeface="Arial"/>
              <a:buChar char="●"/>
            </a:pPr>
            <a:r>
              <a:rPr lang="en" dirty="0"/>
              <a:t>UIP Requirements for ESSA Identified Schools and Resources Overview</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54"/>
        <p:cNvGrpSpPr/>
        <p:nvPr/>
      </p:nvGrpSpPr>
      <p:grpSpPr>
        <a:xfrm>
          <a:off x="0" y="0"/>
          <a:ext cx="0" cy="0"/>
          <a:chOff x="0" y="0"/>
          <a:chExt cx="0" cy="0"/>
        </a:xfrm>
      </p:grpSpPr>
      <p:sp>
        <p:nvSpPr>
          <p:cNvPr id="1855" name="Google Shape;1855;p238"/>
          <p:cNvSpPr txBox="1">
            <a:spLocks noGrp="1"/>
          </p:cNvSpPr>
          <p:nvPr>
            <p:ph type="ctrTitle"/>
          </p:nvPr>
        </p:nvSpPr>
        <p:spPr>
          <a:xfrm>
            <a:off x="-1" y="1946787"/>
            <a:ext cx="9144600" cy="1753200"/>
          </a:xfrm>
          <a:prstGeom prst="rect">
            <a:avLst/>
          </a:prstGeom>
          <a:noFill/>
          <a:ln>
            <a:noFill/>
          </a:ln>
        </p:spPr>
        <p:txBody>
          <a:bodyPr spcFirstLastPara="1" wrap="square" lIns="68575" tIns="34275" rIns="68575" bIns="34275" anchor="t" anchorCtr="0">
            <a:normAutofit/>
          </a:bodyPr>
          <a:lstStyle/>
          <a:p>
            <a:pPr marL="0" lvl="0" indent="0" algn="ctr" rtl="0">
              <a:lnSpc>
                <a:spcPct val="90000"/>
              </a:lnSpc>
              <a:spcBef>
                <a:spcPts val="0"/>
              </a:spcBef>
              <a:spcAft>
                <a:spcPts val="0"/>
              </a:spcAft>
              <a:buSzPts val="3000"/>
              <a:buNone/>
            </a:pPr>
            <a:r>
              <a:rPr lang="en"/>
              <a:t>Deeper Dive: </a:t>
            </a:r>
            <a:endParaRPr/>
          </a:p>
          <a:p>
            <a:pPr marL="0" lvl="0" indent="0" algn="ctr" rtl="0">
              <a:lnSpc>
                <a:spcPct val="90000"/>
              </a:lnSpc>
              <a:spcBef>
                <a:spcPts val="0"/>
              </a:spcBef>
              <a:spcAft>
                <a:spcPts val="0"/>
              </a:spcAft>
              <a:buSzPts val="3000"/>
              <a:buNone/>
            </a:pPr>
            <a:r>
              <a:rPr lang="en"/>
              <a:t>Fall 2025 ESSA Identification Results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59"/>
        <p:cNvGrpSpPr/>
        <p:nvPr/>
      </p:nvGrpSpPr>
      <p:grpSpPr>
        <a:xfrm>
          <a:off x="0" y="0"/>
          <a:ext cx="0" cy="0"/>
          <a:chOff x="0" y="0"/>
          <a:chExt cx="0" cy="0"/>
        </a:xfrm>
      </p:grpSpPr>
      <p:sp>
        <p:nvSpPr>
          <p:cNvPr id="1860" name="Google Shape;1860;p239"/>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100"/>
              <a:buNone/>
            </a:pPr>
            <a:r>
              <a:rPr lang="en" dirty="0"/>
              <a:t>Overview of Fall 2025 ESSA Identification</a:t>
            </a:r>
            <a:endParaRPr dirty="0"/>
          </a:p>
        </p:txBody>
      </p:sp>
      <p:sp>
        <p:nvSpPr>
          <p:cNvPr id="1861" name="Google Shape;1861;p239"/>
          <p:cNvSpPr txBox="1">
            <a:spLocks noGrp="1"/>
          </p:cNvSpPr>
          <p:nvPr>
            <p:ph type="body" idx="1"/>
          </p:nvPr>
        </p:nvSpPr>
        <p:spPr>
          <a:xfrm>
            <a:off x="311700" y="1152475"/>
            <a:ext cx="3601200" cy="30348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800"/>
              </a:spcBef>
              <a:spcAft>
                <a:spcPts val="0"/>
              </a:spcAft>
              <a:buSzPts val="1800"/>
              <a:buNone/>
            </a:pPr>
            <a:r>
              <a:rPr lang="en" dirty="0"/>
              <a:t>229 schools currently identified for support and improvement under ESSA (not including K-2)</a:t>
            </a:r>
            <a:endParaRPr dirty="0"/>
          </a:p>
          <a:p>
            <a:pPr marL="457200" marR="0" lvl="0" indent="-330200" algn="l" rtl="0">
              <a:lnSpc>
                <a:spcPct val="90000"/>
              </a:lnSpc>
              <a:spcBef>
                <a:spcPts val="800"/>
              </a:spcBef>
              <a:spcAft>
                <a:spcPts val="0"/>
              </a:spcAft>
              <a:buSzPts val="1600"/>
              <a:buChar char="•"/>
            </a:pPr>
            <a:r>
              <a:rPr lang="en" dirty="0"/>
              <a:t>20 </a:t>
            </a:r>
            <a:r>
              <a:rPr lang="en" sz="1600" dirty="0"/>
              <a:t>newly identified schools</a:t>
            </a:r>
            <a:endParaRPr sz="1600" dirty="0"/>
          </a:p>
          <a:p>
            <a:pPr marL="457200" lvl="0" indent="-330200" algn="l" rtl="0">
              <a:lnSpc>
                <a:spcPct val="90000"/>
              </a:lnSpc>
              <a:spcBef>
                <a:spcPts val="800"/>
              </a:spcBef>
              <a:spcAft>
                <a:spcPts val="0"/>
              </a:spcAft>
              <a:buSzPts val="1600"/>
              <a:buChar char="•"/>
            </a:pPr>
            <a:r>
              <a:rPr lang="en" dirty="0"/>
              <a:t>22 schools identified due to participation only</a:t>
            </a:r>
            <a:endParaRPr dirty="0"/>
          </a:p>
          <a:p>
            <a:pPr marL="457200" lvl="0" indent="-330200" algn="l" rtl="0">
              <a:lnSpc>
                <a:spcPct val="90000"/>
              </a:lnSpc>
              <a:spcBef>
                <a:spcPts val="800"/>
              </a:spcBef>
              <a:spcAft>
                <a:spcPts val="0"/>
              </a:spcAft>
              <a:buSzPts val="1600"/>
              <a:buChar char="•"/>
            </a:pPr>
            <a:r>
              <a:rPr lang="en" dirty="0"/>
              <a:t>Largest number of schools are identified based on performance of student group(s) - TS/ATS</a:t>
            </a:r>
            <a:endParaRPr dirty="0"/>
          </a:p>
        </p:txBody>
      </p:sp>
      <p:pic>
        <p:nvPicPr>
          <p:cNvPr id="1862" name="Google Shape;1862;p239" descr="Pie chart showing the breakdown of ESSA Identified schools by identification category."/>
          <p:cNvPicPr preferRelativeResize="0"/>
          <p:nvPr/>
        </p:nvPicPr>
        <p:blipFill>
          <a:blip r:embed="rId3">
            <a:alphaModFix/>
          </a:blip>
          <a:stretch>
            <a:fillRect/>
          </a:stretch>
        </p:blipFill>
        <p:spPr>
          <a:xfrm>
            <a:off x="4065300" y="998800"/>
            <a:ext cx="4926301" cy="364262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66"/>
        <p:cNvGrpSpPr/>
        <p:nvPr/>
      </p:nvGrpSpPr>
      <p:grpSpPr>
        <a:xfrm>
          <a:off x="0" y="0"/>
          <a:ext cx="0" cy="0"/>
          <a:chOff x="0" y="0"/>
          <a:chExt cx="0" cy="0"/>
        </a:xfrm>
      </p:grpSpPr>
      <p:sp>
        <p:nvSpPr>
          <p:cNvPr id="1867" name="Google Shape;1867;p240"/>
          <p:cNvSpPr txBox="1">
            <a:spLocks noGrp="1"/>
          </p:cNvSpPr>
          <p:nvPr>
            <p:ph type="title" idx="4294967295"/>
          </p:nvPr>
        </p:nvSpPr>
        <p:spPr>
          <a:xfrm>
            <a:off x="311700" y="105100"/>
            <a:ext cx="7167900" cy="7413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SzPts val="2100"/>
              <a:buNone/>
            </a:pPr>
            <a:r>
              <a:rPr lang="en" dirty="0"/>
              <a:t>Schools Identified for Targeted Support</a:t>
            </a:r>
            <a:endParaRPr dirty="0"/>
          </a:p>
        </p:txBody>
      </p:sp>
      <p:graphicFrame>
        <p:nvGraphicFramePr>
          <p:cNvPr id="2" name="Table 1">
            <a:extLst>
              <a:ext uri="{FF2B5EF4-FFF2-40B4-BE49-F238E27FC236}">
                <a16:creationId xmlns:a16="http://schemas.microsoft.com/office/drawing/2014/main" id="{D177E43C-D527-2E50-1CF1-BEE1810ADA08}"/>
              </a:ext>
            </a:extLst>
          </p:cNvPr>
          <p:cNvGraphicFramePr>
            <a:graphicFrameLocks noGrp="1"/>
          </p:cNvGraphicFramePr>
          <p:nvPr>
            <p:extLst>
              <p:ext uri="{D42A27DB-BD31-4B8C-83A1-F6EECF244321}">
                <p14:modId xmlns:p14="http://schemas.microsoft.com/office/powerpoint/2010/main" val="2047319367"/>
              </p:ext>
            </p:extLst>
          </p:nvPr>
        </p:nvGraphicFramePr>
        <p:xfrm>
          <a:off x="783288" y="727420"/>
          <a:ext cx="7577424" cy="3230880"/>
        </p:xfrm>
        <a:graphic>
          <a:graphicData uri="http://schemas.openxmlformats.org/drawingml/2006/table">
            <a:tbl>
              <a:tblPr firstRow="1" bandRow="1">
                <a:tableStyleId>{3AB4BBAD-738B-4F69-A932-66A3E05C43DE}</a:tableStyleId>
              </a:tblPr>
              <a:tblGrid>
                <a:gridCol w="3193149">
                  <a:extLst>
                    <a:ext uri="{9D8B030D-6E8A-4147-A177-3AD203B41FA5}">
                      <a16:colId xmlns:a16="http://schemas.microsoft.com/office/drawing/2014/main" val="2733735295"/>
                    </a:ext>
                  </a:extLst>
                </a:gridCol>
                <a:gridCol w="1096069">
                  <a:extLst>
                    <a:ext uri="{9D8B030D-6E8A-4147-A177-3AD203B41FA5}">
                      <a16:colId xmlns:a16="http://schemas.microsoft.com/office/drawing/2014/main" val="1221456542"/>
                    </a:ext>
                  </a:extLst>
                </a:gridCol>
                <a:gridCol w="1090013">
                  <a:extLst>
                    <a:ext uri="{9D8B030D-6E8A-4147-A177-3AD203B41FA5}">
                      <a16:colId xmlns:a16="http://schemas.microsoft.com/office/drawing/2014/main" val="4239203028"/>
                    </a:ext>
                  </a:extLst>
                </a:gridCol>
                <a:gridCol w="1077902">
                  <a:extLst>
                    <a:ext uri="{9D8B030D-6E8A-4147-A177-3AD203B41FA5}">
                      <a16:colId xmlns:a16="http://schemas.microsoft.com/office/drawing/2014/main" val="3954307232"/>
                    </a:ext>
                  </a:extLst>
                </a:gridCol>
                <a:gridCol w="1120291">
                  <a:extLst>
                    <a:ext uri="{9D8B030D-6E8A-4147-A177-3AD203B41FA5}">
                      <a16:colId xmlns:a16="http://schemas.microsoft.com/office/drawing/2014/main" val="2400726056"/>
                    </a:ext>
                  </a:extLst>
                </a:gridCol>
              </a:tblGrid>
              <a:tr h="0">
                <a:tc>
                  <a:txBody>
                    <a:bodyPr/>
                    <a:lstStyle/>
                    <a:p>
                      <a:pPr algn="ctr"/>
                      <a:r>
                        <a:rPr lang="en-US" sz="800" b="1" dirty="0"/>
                        <a:t>Student Group</a:t>
                      </a:r>
                    </a:p>
                  </a:txBody>
                  <a:tcPr marL="45720" marR="45720" anchor="ctr">
                    <a:solidFill>
                      <a:srgbClr val="A4C2F4"/>
                    </a:solidFill>
                  </a:tcPr>
                </a:tc>
                <a:tc>
                  <a:txBody>
                    <a:bodyPr/>
                    <a:lstStyle/>
                    <a:p>
                      <a:pPr algn="ctr"/>
                      <a:r>
                        <a:rPr lang="en-US" sz="800" dirty="0"/>
                        <a:t>Additional Targeted Support</a:t>
                      </a:r>
                    </a:p>
                    <a:p>
                      <a:pPr algn="ctr"/>
                      <a:r>
                        <a:rPr lang="en-US" sz="800" dirty="0"/>
                        <a:t># of Schools</a:t>
                      </a:r>
                    </a:p>
                  </a:txBody>
                  <a:tcPr marL="45720" marR="45720" anchor="ctr">
                    <a:solidFill>
                      <a:srgbClr val="A4C2F4"/>
                    </a:solidFill>
                  </a:tcPr>
                </a:tc>
                <a:tc>
                  <a:txBody>
                    <a:bodyPr/>
                    <a:lstStyle/>
                    <a:p>
                      <a:pPr algn="ctr"/>
                      <a:r>
                        <a:rPr lang="en-US" sz="800" dirty="0"/>
                        <a:t>Additional Targeted Support</a:t>
                      </a:r>
                    </a:p>
                    <a:p>
                      <a:pPr algn="ctr"/>
                      <a:r>
                        <a:rPr lang="en-US" sz="800" dirty="0"/>
                        <a:t>% of ATS</a:t>
                      </a:r>
                    </a:p>
                  </a:txBody>
                  <a:tcPr marL="45720" marR="45720" anchor="ctr">
                    <a:solidFill>
                      <a:srgbClr val="A4C2F4"/>
                    </a:solidFill>
                  </a:tcPr>
                </a:tc>
                <a:tc>
                  <a:txBody>
                    <a:bodyPr/>
                    <a:lstStyle/>
                    <a:p>
                      <a:pPr algn="ctr"/>
                      <a:r>
                        <a:rPr lang="en-US" sz="800" dirty="0"/>
                        <a:t>Targeted Support</a:t>
                      </a:r>
                    </a:p>
                    <a:p>
                      <a:pPr algn="ctr"/>
                      <a:r>
                        <a:rPr lang="en-US" sz="800" dirty="0"/>
                        <a:t># of Schools</a:t>
                      </a:r>
                    </a:p>
                  </a:txBody>
                  <a:tcPr marL="45720" marR="45720" anchor="ctr">
                    <a:solidFill>
                      <a:srgbClr val="A4C2F4"/>
                    </a:solidFill>
                  </a:tcPr>
                </a:tc>
                <a:tc>
                  <a:txBody>
                    <a:bodyPr/>
                    <a:lstStyle/>
                    <a:p>
                      <a:pPr algn="ctr"/>
                      <a:r>
                        <a:rPr lang="en-US" sz="800" dirty="0"/>
                        <a:t>Targeted Support</a:t>
                      </a:r>
                    </a:p>
                    <a:p>
                      <a:pPr algn="ctr"/>
                      <a:r>
                        <a:rPr lang="en-US" sz="800" dirty="0"/>
                        <a:t>% of TS</a:t>
                      </a:r>
                    </a:p>
                  </a:txBody>
                  <a:tcPr marL="45720" marR="45720" anchor="ctr">
                    <a:solidFill>
                      <a:srgbClr val="A4C2F4"/>
                    </a:solidFill>
                  </a:tcPr>
                </a:tc>
                <a:extLst>
                  <a:ext uri="{0D108BD9-81ED-4DB2-BD59-A6C34878D82A}">
                    <a16:rowId xmlns:a16="http://schemas.microsoft.com/office/drawing/2014/main" val="754878808"/>
                  </a:ext>
                </a:extLst>
              </a:tr>
              <a:tr h="0">
                <a:tc>
                  <a:txBody>
                    <a:bodyPr/>
                    <a:lstStyle/>
                    <a:p>
                      <a:r>
                        <a:rPr lang="en-US" sz="800" dirty="0"/>
                        <a:t>Students Eligible for Free/Reduced Meals</a:t>
                      </a:r>
                    </a:p>
                  </a:txBody>
                  <a:tcPr marL="45720" marR="45720"/>
                </a:tc>
                <a:tc>
                  <a:txBody>
                    <a:bodyPr/>
                    <a:lstStyle/>
                    <a:p>
                      <a:pPr algn="ctr"/>
                      <a:r>
                        <a:rPr lang="en-US" sz="800" dirty="0"/>
                        <a:t>2</a:t>
                      </a:r>
                    </a:p>
                  </a:txBody>
                  <a:tcPr marL="45720" marR="45720"/>
                </a:tc>
                <a:tc>
                  <a:txBody>
                    <a:bodyPr/>
                    <a:lstStyle/>
                    <a:p>
                      <a:pPr algn="ctr"/>
                      <a:r>
                        <a:rPr lang="en-US" sz="800" dirty="0"/>
                        <a:t>50.0%</a:t>
                      </a:r>
                    </a:p>
                  </a:txBody>
                  <a:tcPr marL="45720" marR="45720"/>
                </a:tc>
                <a:tc>
                  <a:txBody>
                    <a:bodyPr/>
                    <a:lstStyle/>
                    <a:p>
                      <a:pPr algn="ctr"/>
                      <a:r>
                        <a:rPr lang="en-US" sz="800" dirty="0"/>
                        <a:t>29</a:t>
                      </a:r>
                    </a:p>
                  </a:txBody>
                  <a:tcPr marL="45720" marR="45720"/>
                </a:tc>
                <a:tc>
                  <a:txBody>
                    <a:bodyPr/>
                    <a:lstStyle/>
                    <a:p>
                      <a:pPr algn="ctr"/>
                      <a:r>
                        <a:rPr lang="en-US" sz="800" dirty="0"/>
                        <a:t>31.2%</a:t>
                      </a:r>
                    </a:p>
                  </a:txBody>
                  <a:tcPr marL="45720" marR="45720"/>
                </a:tc>
                <a:extLst>
                  <a:ext uri="{0D108BD9-81ED-4DB2-BD59-A6C34878D82A}">
                    <a16:rowId xmlns:a16="http://schemas.microsoft.com/office/drawing/2014/main" val="3992530143"/>
                  </a:ext>
                </a:extLst>
              </a:tr>
              <a:tr h="0">
                <a:tc>
                  <a:txBody>
                    <a:bodyPr/>
                    <a:lstStyle/>
                    <a:p>
                      <a:r>
                        <a:rPr lang="en-US" sz="800" dirty="0"/>
                        <a:t>Students with Disabilities</a:t>
                      </a:r>
                    </a:p>
                  </a:txBody>
                  <a:tcPr marL="45720" marR="45720"/>
                </a:tc>
                <a:tc>
                  <a:txBody>
                    <a:bodyPr/>
                    <a:lstStyle/>
                    <a:p>
                      <a:pPr algn="ctr"/>
                      <a:r>
                        <a:rPr lang="en-US" sz="800" dirty="0"/>
                        <a:t>3</a:t>
                      </a:r>
                    </a:p>
                  </a:txBody>
                  <a:tcPr marL="45720" marR="45720"/>
                </a:tc>
                <a:tc>
                  <a:txBody>
                    <a:bodyPr/>
                    <a:lstStyle/>
                    <a:p>
                      <a:pPr algn="ctr"/>
                      <a:r>
                        <a:rPr lang="en-US" sz="800" dirty="0"/>
                        <a:t>75.0%</a:t>
                      </a:r>
                    </a:p>
                  </a:txBody>
                  <a:tcPr marL="45720" marR="45720"/>
                </a:tc>
                <a:tc>
                  <a:txBody>
                    <a:bodyPr/>
                    <a:lstStyle/>
                    <a:p>
                      <a:pPr algn="ctr"/>
                      <a:r>
                        <a:rPr lang="en-US" sz="800" dirty="0"/>
                        <a:t>19</a:t>
                      </a:r>
                    </a:p>
                  </a:txBody>
                  <a:tcPr marL="45720" marR="45720"/>
                </a:tc>
                <a:tc>
                  <a:txBody>
                    <a:bodyPr/>
                    <a:lstStyle/>
                    <a:p>
                      <a:pPr algn="ctr"/>
                      <a:r>
                        <a:rPr lang="en-US" sz="800" dirty="0"/>
                        <a:t>20.4%</a:t>
                      </a:r>
                    </a:p>
                  </a:txBody>
                  <a:tcPr marL="45720" marR="45720"/>
                </a:tc>
                <a:extLst>
                  <a:ext uri="{0D108BD9-81ED-4DB2-BD59-A6C34878D82A}">
                    <a16:rowId xmlns:a16="http://schemas.microsoft.com/office/drawing/2014/main" val="2517604494"/>
                  </a:ext>
                </a:extLst>
              </a:tr>
              <a:tr h="0">
                <a:tc>
                  <a:txBody>
                    <a:bodyPr/>
                    <a:lstStyle/>
                    <a:p>
                      <a:r>
                        <a:rPr lang="en-US" sz="800" dirty="0"/>
                        <a:t>Multilingual Learners</a:t>
                      </a:r>
                    </a:p>
                  </a:txBody>
                  <a:tcPr marL="45720" marR="45720"/>
                </a:tc>
                <a:tc>
                  <a:txBody>
                    <a:bodyPr/>
                    <a:lstStyle/>
                    <a:p>
                      <a:pPr algn="ctr"/>
                      <a:r>
                        <a:rPr lang="en-US" sz="800" dirty="0"/>
                        <a:t>0</a:t>
                      </a:r>
                    </a:p>
                  </a:txBody>
                  <a:tcPr marL="45720" marR="45720"/>
                </a:tc>
                <a:tc>
                  <a:txBody>
                    <a:bodyPr/>
                    <a:lstStyle/>
                    <a:p>
                      <a:pPr algn="ctr"/>
                      <a:r>
                        <a:rPr lang="en-US" sz="800" dirty="0"/>
                        <a:t>0.0%</a:t>
                      </a:r>
                    </a:p>
                  </a:txBody>
                  <a:tcPr marL="45720" marR="45720"/>
                </a:tc>
                <a:tc>
                  <a:txBody>
                    <a:bodyPr/>
                    <a:lstStyle/>
                    <a:p>
                      <a:pPr algn="ctr"/>
                      <a:r>
                        <a:rPr lang="en-US" sz="800" dirty="0"/>
                        <a:t>5</a:t>
                      </a:r>
                    </a:p>
                  </a:txBody>
                  <a:tcPr marL="45720" marR="45720"/>
                </a:tc>
                <a:tc>
                  <a:txBody>
                    <a:bodyPr/>
                    <a:lstStyle/>
                    <a:p>
                      <a:pPr algn="ctr"/>
                      <a:r>
                        <a:rPr lang="en-US" sz="800" dirty="0"/>
                        <a:t>5.4%</a:t>
                      </a:r>
                    </a:p>
                  </a:txBody>
                  <a:tcPr marL="45720" marR="45720"/>
                </a:tc>
                <a:extLst>
                  <a:ext uri="{0D108BD9-81ED-4DB2-BD59-A6C34878D82A}">
                    <a16:rowId xmlns:a16="http://schemas.microsoft.com/office/drawing/2014/main" val="3057851436"/>
                  </a:ext>
                </a:extLst>
              </a:tr>
              <a:tr h="0">
                <a:tc>
                  <a:txBody>
                    <a:bodyPr/>
                    <a:lstStyle/>
                    <a:p>
                      <a:r>
                        <a:rPr lang="en-US" sz="800" dirty="0"/>
                        <a:t>Racial/Ethnic Groups</a:t>
                      </a:r>
                    </a:p>
                  </a:txBody>
                  <a:tcPr marL="45720" marR="45720"/>
                </a:tc>
                <a:tc>
                  <a:txBody>
                    <a:bodyPr/>
                    <a:lstStyle/>
                    <a:p>
                      <a:pPr algn="ctr"/>
                      <a:r>
                        <a:rPr lang="en-US" sz="800" dirty="0"/>
                        <a:t>2</a:t>
                      </a:r>
                    </a:p>
                  </a:txBody>
                  <a:tcPr marL="45720" marR="45720"/>
                </a:tc>
                <a:tc>
                  <a:txBody>
                    <a:bodyPr/>
                    <a:lstStyle/>
                    <a:p>
                      <a:pPr algn="ctr"/>
                      <a:r>
                        <a:rPr lang="en-US" sz="800" dirty="0"/>
                        <a:t>50.0%</a:t>
                      </a:r>
                    </a:p>
                  </a:txBody>
                  <a:tcPr marL="45720" marR="45720"/>
                </a:tc>
                <a:tc>
                  <a:txBody>
                    <a:bodyPr/>
                    <a:lstStyle/>
                    <a:p>
                      <a:pPr algn="ctr"/>
                      <a:r>
                        <a:rPr lang="en-US" sz="800" dirty="0"/>
                        <a:t>80</a:t>
                      </a:r>
                    </a:p>
                  </a:txBody>
                  <a:tcPr marL="45720" marR="45720"/>
                </a:tc>
                <a:tc>
                  <a:txBody>
                    <a:bodyPr/>
                    <a:lstStyle/>
                    <a:p>
                      <a:pPr algn="ctr"/>
                      <a:r>
                        <a:rPr lang="en-US" sz="800" dirty="0"/>
                        <a:t>86.0%</a:t>
                      </a:r>
                    </a:p>
                  </a:txBody>
                  <a:tcPr marL="45720" marR="45720"/>
                </a:tc>
                <a:extLst>
                  <a:ext uri="{0D108BD9-81ED-4DB2-BD59-A6C34878D82A}">
                    <a16:rowId xmlns:a16="http://schemas.microsoft.com/office/drawing/2014/main" val="3444190461"/>
                  </a:ext>
                </a:extLst>
              </a:tr>
              <a:tr h="0">
                <a:tc>
                  <a:txBody>
                    <a:bodyPr/>
                    <a:lstStyle/>
                    <a:p>
                      <a:pPr lvl="0"/>
                      <a:r>
                        <a:rPr lang="en-US" sz="800" dirty="0"/>
                        <a:t>American Indian or Alaska Native</a:t>
                      </a:r>
                    </a:p>
                  </a:txBody>
                  <a:tcPr marL="548640" marR="45720"/>
                </a:tc>
                <a:tc>
                  <a:txBody>
                    <a:bodyPr/>
                    <a:lstStyle/>
                    <a:p>
                      <a:pPr algn="ctr"/>
                      <a:r>
                        <a:rPr lang="en-US" sz="800" dirty="0"/>
                        <a:t>0</a:t>
                      </a:r>
                    </a:p>
                  </a:txBody>
                  <a:tcPr marL="45720" marR="45720"/>
                </a:tc>
                <a:tc>
                  <a:txBody>
                    <a:bodyPr/>
                    <a:lstStyle/>
                    <a:p>
                      <a:pPr algn="ctr"/>
                      <a:r>
                        <a:rPr lang="en-US" sz="800" dirty="0"/>
                        <a:t>0.0%</a:t>
                      </a:r>
                    </a:p>
                  </a:txBody>
                  <a:tcPr marL="45720" marR="45720"/>
                </a:tc>
                <a:tc>
                  <a:txBody>
                    <a:bodyPr/>
                    <a:lstStyle/>
                    <a:p>
                      <a:pPr algn="ctr"/>
                      <a:r>
                        <a:rPr lang="en-US" sz="800" dirty="0"/>
                        <a:t>3</a:t>
                      </a:r>
                    </a:p>
                  </a:txBody>
                  <a:tcPr marL="45720" marR="45720"/>
                </a:tc>
                <a:tc>
                  <a:txBody>
                    <a:bodyPr/>
                    <a:lstStyle/>
                    <a:p>
                      <a:pPr algn="ctr"/>
                      <a:r>
                        <a:rPr lang="en-US" sz="800" dirty="0"/>
                        <a:t>3.2%</a:t>
                      </a:r>
                    </a:p>
                  </a:txBody>
                  <a:tcPr marL="45720" marR="45720"/>
                </a:tc>
                <a:extLst>
                  <a:ext uri="{0D108BD9-81ED-4DB2-BD59-A6C34878D82A}">
                    <a16:rowId xmlns:a16="http://schemas.microsoft.com/office/drawing/2014/main" val="2736918005"/>
                  </a:ext>
                </a:extLst>
              </a:tr>
              <a:tr h="0">
                <a:tc>
                  <a:txBody>
                    <a:bodyPr/>
                    <a:lstStyle/>
                    <a:p>
                      <a:pPr lvl="0"/>
                      <a:r>
                        <a:rPr lang="en-US" sz="800" dirty="0"/>
                        <a:t>Asian</a:t>
                      </a:r>
                    </a:p>
                  </a:txBody>
                  <a:tcPr marL="548640" marR="45720"/>
                </a:tc>
                <a:tc>
                  <a:txBody>
                    <a:bodyPr/>
                    <a:lstStyle/>
                    <a:p>
                      <a:pPr algn="ctr"/>
                      <a:r>
                        <a:rPr lang="en-US" sz="800" dirty="0"/>
                        <a:t>0</a:t>
                      </a:r>
                    </a:p>
                  </a:txBody>
                  <a:tcPr marL="45720" marR="45720"/>
                </a:tc>
                <a:tc>
                  <a:txBody>
                    <a:bodyPr/>
                    <a:lstStyle/>
                    <a:p>
                      <a:pPr algn="ctr"/>
                      <a:r>
                        <a:rPr lang="en-US" sz="800" dirty="0"/>
                        <a:t>0.0%</a:t>
                      </a:r>
                    </a:p>
                  </a:txBody>
                  <a:tcPr marL="45720" marR="45720"/>
                </a:tc>
                <a:tc>
                  <a:txBody>
                    <a:bodyPr/>
                    <a:lstStyle/>
                    <a:p>
                      <a:pPr algn="ctr"/>
                      <a:r>
                        <a:rPr lang="en-US" sz="800" dirty="0"/>
                        <a:t>1</a:t>
                      </a:r>
                    </a:p>
                  </a:txBody>
                  <a:tcPr marL="45720" marR="45720"/>
                </a:tc>
                <a:tc>
                  <a:txBody>
                    <a:bodyPr/>
                    <a:lstStyle/>
                    <a:p>
                      <a:pPr algn="ctr"/>
                      <a:r>
                        <a:rPr lang="en-US" sz="800" dirty="0"/>
                        <a:t>1.1%</a:t>
                      </a:r>
                    </a:p>
                  </a:txBody>
                  <a:tcPr marL="45720" marR="45720"/>
                </a:tc>
                <a:extLst>
                  <a:ext uri="{0D108BD9-81ED-4DB2-BD59-A6C34878D82A}">
                    <a16:rowId xmlns:a16="http://schemas.microsoft.com/office/drawing/2014/main" val="3470676484"/>
                  </a:ext>
                </a:extLst>
              </a:tr>
              <a:tr h="0">
                <a:tc>
                  <a:txBody>
                    <a:bodyPr/>
                    <a:lstStyle/>
                    <a:p>
                      <a:pPr lvl="0"/>
                      <a:r>
                        <a:rPr lang="en-US" sz="800" dirty="0"/>
                        <a:t>Black or African American</a:t>
                      </a:r>
                    </a:p>
                  </a:txBody>
                  <a:tcPr marL="548640" marR="45720"/>
                </a:tc>
                <a:tc>
                  <a:txBody>
                    <a:bodyPr/>
                    <a:lstStyle/>
                    <a:p>
                      <a:pPr algn="ctr"/>
                      <a:r>
                        <a:rPr lang="en-US" sz="800" dirty="0"/>
                        <a:t>0</a:t>
                      </a:r>
                    </a:p>
                  </a:txBody>
                  <a:tcPr marL="45720" marR="45720"/>
                </a:tc>
                <a:tc>
                  <a:txBody>
                    <a:bodyPr/>
                    <a:lstStyle/>
                    <a:p>
                      <a:pPr algn="ctr"/>
                      <a:r>
                        <a:rPr lang="en-US" sz="800" dirty="0"/>
                        <a:t>0.0%</a:t>
                      </a:r>
                    </a:p>
                  </a:txBody>
                  <a:tcPr marL="45720" marR="45720"/>
                </a:tc>
                <a:tc>
                  <a:txBody>
                    <a:bodyPr/>
                    <a:lstStyle/>
                    <a:p>
                      <a:pPr algn="ctr"/>
                      <a:r>
                        <a:rPr lang="en-US" sz="800" dirty="0"/>
                        <a:t>13</a:t>
                      </a:r>
                    </a:p>
                  </a:txBody>
                  <a:tcPr marL="45720" marR="45720"/>
                </a:tc>
                <a:tc>
                  <a:txBody>
                    <a:bodyPr/>
                    <a:lstStyle/>
                    <a:p>
                      <a:pPr algn="ctr"/>
                      <a:r>
                        <a:rPr lang="en-US" sz="800" dirty="0"/>
                        <a:t>14.0%</a:t>
                      </a:r>
                    </a:p>
                  </a:txBody>
                  <a:tcPr marL="45720" marR="45720"/>
                </a:tc>
                <a:extLst>
                  <a:ext uri="{0D108BD9-81ED-4DB2-BD59-A6C34878D82A}">
                    <a16:rowId xmlns:a16="http://schemas.microsoft.com/office/drawing/2014/main" val="2896006950"/>
                  </a:ext>
                </a:extLst>
              </a:tr>
              <a:tr h="0">
                <a:tc>
                  <a:txBody>
                    <a:bodyPr/>
                    <a:lstStyle/>
                    <a:p>
                      <a:pPr lvl="0"/>
                      <a:r>
                        <a:rPr lang="en-US" sz="800" dirty="0"/>
                        <a:t>Hispanic or Latino</a:t>
                      </a:r>
                    </a:p>
                  </a:txBody>
                  <a:tcPr marL="548640" marR="45720"/>
                </a:tc>
                <a:tc>
                  <a:txBody>
                    <a:bodyPr/>
                    <a:lstStyle/>
                    <a:p>
                      <a:pPr algn="ctr"/>
                      <a:r>
                        <a:rPr lang="en-US" sz="800" dirty="0"/>
                        <a:t>2</a:t>
                      </a:r>
                    </a:p>
                  </a:txBody>
                  <a:tcPr marL="45720" marR="45720"/>
                </a:tc>
                <a:tc>
                  <a:txBody>
                    <a:bodyPr/>
                    <a:lstStyle/>
                    <a:p>
                      <a:pPr algn="ctr"/>
                      <a:r>
                        <a:rPr lang="en-US" sz="800" dirty="0"/>
                        <a:t>50.0%</a:t>
                      </a:r>
                    </a:p>
                  </a:txBody>
                  <a:tcPr marL="45720" marR="45720"/>
                </a:tc>
                <a:tc>
                  <a:txBody>
                    <a:bodyPr/>
                    <a:lstStyle/>
                    <a:p>
                      <a:pPr algn="ctr"/>
                      <a:r>
                        <a:rPr lang="en-US" sz="800" dirty="0"/>
                        <a:t>28</a:t>
                      </a:r>
                    </a:p>
                  </a:txBody>
                  <a:tcPr marL="45720" marR="45720"/>
                </a:tc>
                <a:tc>
                  <a:txBody>
                    <a:bodyPr/>
                    <a:lstStyle/>
                    <a:p>
                      <a:pPr algn="ctr"/>
                      <a:r>
                        <a:rPr lang="en-US" sz="800" dirty="0"/>
                        <a:t>30.1%</a:t>
                      </a:r>
                    </a:p>
                  </a:txBody>
                  <a:tcPr marL="45720" marR="45720"/>
                </a:tc>
                <a:extLst>
                  <a:ext uri="{0D108BD9-81ED-4DB2-BD59-A6C34878D82A}">
                    <a16:rowId xmlns:a16="http://schemas.microsoft.com/office/drawing/2014/main" val="3628093378"/>
                  </a:ext>
                </a:extLst>
              </a:tr>
              <a:tr h="0">
                <a:tc>
                  <a:txBody>
                    <a:bodyPr/>
                    <a:lstStyle/>
                    <a:p>
                      <a:pPr lvl="0"/>
                      <a:r>
                        <a:rPr lang="en-US" sz="800" dirty="0"/>
                        <a:t>White</a:t>
                      </a:r>
                    </a:p>
                  </a:txBody>
                  <a:tcPr marL="548640" marR="45720"/>
                </a:tc>
                <a:tc>
                  <a:txBody>
                    <a:bodyPr/>
                    <a:lstStyle/>
                    <a:p>
                      <a:pPr algn="ctr"/>
                      <a:r>
                        <a:rPr lang="en-US" sz="800" dirty="0"/>
                        <a:t>1</a:t>
                      </a:r>
                    </a:p>
                  </a:txBody>
                  <a:tcPr marL="45720" marR="45720"/>
                </a:tc>
                <a:tc>
                  <a:txBody>
                    <a:bodyPr/>
                    <a:lstStyle/>
                    <a:p>
                      <a:pPr algn="ctr"/>
                      <a:r>
                        <a:rPr lang="en-US" sz="800" dirty="0"/>
                        <a:t>25.0%</a:t>
                      </a:r>
                    </a:p>
                  </a:txBody>
                  <a:tcPr marL="45720" marR="45720"/>
                </a:tc>
                <a:tc>
                  <a:txBody>
                    <a:bodyPr/>
                    <a:lstStyle/>
                    <a:p>
                      <a:pPr algn="ctr"/>
                      <a:r>
                        <a:rPr lang="en-US" sz="800" dirty="0"/>
                        <a:t>12</a:t>
                      </a:r>
                    </a:p>
                  </a:txBody>
                  <a:tcPr marL="45720" marR="45720"/>
                </a:tc>
                <a:tc>
                  <a:txBody>
                    <a:bodyPr/>
                    <a:lstStyle/>
                    <a:p>
                      <a:pPr algn="ctr"/>
                      <a:r>
                        <a:rPr lang="en-US" sz="800" dirty="0"/>
                        <a:t>12.9%</a:t>
                      </a:r>
                    </a:p>
                  </a:txBody>
                  <a:tcPr marL="45720" marR="45720"/>
                </a:tc>
                <a:extLst>
                  <a:ext uri="{0D108BD9-81ED-4DB2-BD59-A6C34878D82A}">
                    <a16:rowId xmlns:a16="http://schemas.microsoft.com/office/drawing/2014/main" val="3025059017"/>
                  </a:ext>
                </a:extLst>
              </a:tr>
              <a:tr h="0">
                <a:tc>
                  <a:txBody>
                    <a:bodyPr/>
                    <a:lstStyle/>
                    <a:p>
                      <a:pPr lvl="0"/>
                      <a:r>
                        <a:rPr lang="en-US" sz="800" dirty="0"/>
                        <a:t>Native Hawaiian or Other Pacific Islander</a:t>
                      </a:r>
                    </a:p>
                  </a:txBody>
                  <a:tcPr marL="548640" marR="45720"/>
                </a:tc>
                <a:tc>
                  <a:txBody>
                    <a:bodyPr/>
                    <a:lstStyle/>
                    <a:p>
                      <a:pPr algn="ctr"/>
                      <a:r>
                        <a:rPr lang="en-US" sz="800" dirty="0"/>
                        <a:t>0</a:t>
                      </a:r>
                    </a:p>
                  </a:txBody>
                  <a:tcPr marL="45720" marR="45720"/>
                </a:tc>
                <a:tc>
                  <a:txBody>
                    <a:bodyPr/>
                    <a:lstStyle/>
                    <a:p>
                      <a:pPr algn="ctr"/>
                      <a:r>
                        <a:rPr lang="en-US" sz="800" dirty="0"/>
                        <a:t>0.0%</a:t>
                      </a:r>
                    </a:p>
                  </a:txBody>
                  <a:tcPr marL="45720" marR="45720"/>
                </a:tc>
                <a:tc>
                  <a:txBody>
                    <a:bodyPr/>
                    <a:lstStyle/>
                    <a:p>
                      <a:pPr algn="ctr"/>
                      <a:r>
                        <a:rPr lang="en-US" sz="800" dirty="0"/>
                        <a:t>12</a:t>
                      </a:r>
                    </a:p>
                  </a:txBody>
                  <a:tcPr marL="45720" marR="45720"/>
                </a:tc>
                <a:tc>
                  <a:txBody>
                    <a:bodyPr/>
                    <a:lstStyle/>
                    <a:p>
                      <a:pPr algn="ctr"/>
                      <a:r>
                        <a:rPr lang="en-US" sz="800" dirty="0"/>
                        <a:t>12.9%</a:t>
                      </a:r>
                    </a:p>
                  </a:txBody>
                  <a:tcPr marL="45720" marR="45720"/>
                </a:tc>
                <a:extLst>
                  <a:ext uri="{0D108BD9-81ED-4DB2-BD59-A6C34878D82A}">
                    <a16:rowId xmlns:a16="http://schemas.microsoft.com/office/drawing/2014/main" val="600742177"/>
                  </a:ext>
                </a:extLst>
              </a:tr>
              <a:tr h="0">
                <a:tc>
                  <a:txBody>
                    <a:bodyPr/>
                    <a:lstStyle/>
                    <a:p>
                      <a:pPr lvl="0"/>
                      <a:r>
                        <a:rPr lang="en-US" sz="800" dirty="0"/>
                        <a:t>Two or More Races</a:t>
                      </a:r>
                    </a:p>
                  </a:txBody>
                  <a:tcPr marL="548640" marR="45720"/>
                </a:tc>
                <a:tc>
                  <a:txBody>
                    <a:bodyPr/>
                    <a:lstStyle/>
                    <a:p>
                      <a:pPr algn="ctr"/>
                      <a:r>
                        <a:rPr lang="en-US" sz="800" dirty="0"/>
                        <a:t>0</a:t>
                      </a:r>
                    </a:p>
                  </a:txBody>
                  <a:tcPr marL="45720" marR="45720"/>
                </a:tc>
                <a:tc>
                  <a:txBody>
                    <a:bodyPr/>
                    <a:lstStyle/>
                    <a:p>
                      <a:pPr algn="ctr"/>
                      <a:r>
                        <a:rPr lang="en-US" sz="800" dirty="0"/>
                        <a:t>0.0%</a:t>
                      </a:r>
                    </a:p>
                  </a:txBody>
                  <a:tcPr marL="45720" marR="45720"/>
                </a:tc>
                <a:tc>
                  <a:txBody>
                    <a:bodyPr/>
                    <a:lstStyle/>
                    <a:p>
                      <a:pPr algn="ctr"/>
                      <a:r>
                        <a:rPr lang="en-US" sz="800" dirty="0"/>
                        <a:t>15</a:t>
                      </a:r>
                    </a:p>
                  </a:txBody>
                  <a:tcPr marL="45720" marR="45720"/>
                </a:tc>
                <a:tc>
                  <a:txBody>
                    <a:bodyPr/>
                    <a:lstStyle/>
                    <a:p>
                      <a:pPr algn="ctr"/>
                      <a:r>
                        <a:rPr lang="en-US" sz="800" dirty="0"/>
                        <a:t>16.1%</a:t>
                      </a:r>
                    </a:p>
                  </a:txBody>
                  <a:tcPr marL="45720" marR="45720"/>
                </a:tc>
                <a:extLst>
                  <a:ext uri="{0D108BD9-81ED-4DB2-BD59-A6C34878D82A}">
                    <a16:rowId xmlns:a16="http://schemas.microsoft.com/office/drawing/2014/main" val="2127308045"/>
                  </a:ext>
                </a:extLst>
              </a:tr>
              <a:tr h="0">
                <a:tc>
                  <a:txBody>
                    <a:bodyPr/>
                    <a:lstStyle/>
                    <a:p>
                      <a:pPr lvl="0"/>
                      <a:r>
                        <a:rPr lang="en-US" sz="800" dirty="0"/>
                        <a:t>Aggregated Non-White</a:t>
                      </a:r>
                    </a:p>
                  </a:txBody>
                  <a:tcPr marL="548640" marR="45720"/>
                </a:tc>
                <a:tc>
                  <a:txBody>
                    <a:bodyPr/>
                    <a:lstStyle/>
                    <a:p>
                      <a:pPr algn="ctr"/>
                      <a:r>
                        <a:rPr lang="en-US" sz="800" dirty="0"/>
                        <a:t>1</a:t>
                      </a:r>
                    </a:p>
                  </a:txBody>
                  <a:tcPr marL="45720" marR="45720"/>
                </a:tc>
                <a:tc>
                  <a:txBody>
                    <a:bodyPr/>
                    <a:lstStyle/>
                    <a:p>
                      <a:pPr algn="ctr"/>
                      <a:r>
                        <a:rPr lang="en-US" sz="800" dirty="0"/>
                        <a:t>25.0%</a:t>
                      </a:r>
                    </a:p>
                  </a:txBody>
                  <a:tcPr marL="45720" marR="45720"/>
                </a:tc>
                <a:tc>
                  <a:txBody>
                    <a:bodyPr/>
                    <a:lstStyle/>
                    <a:p>
                      <a:pPr algn="ctr"/>
                      <a:r>
                        <a:rPr lang="en-US" sz="800" dirty="0"/>
                        <a:t>22</a:t>
                      </a:r>
                    </a:p>
                  </a:txBody>
                  <a:tcPr marL="45720" marR="45720"/>
                </a:tc>
                <a:tc>
                  <a:txBody>
                    <a:bodyPr/>
                    <a:lstStyle/>
                    <a:p>
                      <a:pPr algn="ctr"/>
                      <a:r>
                        <a:rPr lang="en-US" sz="800" dirty="0"/>
                        <a:t>23.7%</a:t>
                      </a:r>
                    </a:p>
                  </a:txBody>
                  <a:tcPr marL="45720" marR="45720"/>
                </a:tc>
                <a:extLst>
                  <a:ext uri="{0D108BD9-81ED-4DB2-BD59-A6C34878D82A}">
                    <a16:rowId xmlns:a16="http://schemas.microsoft.com/office/drawing/2014/main" val="2011760080"/>
                  </a:ext>
                </a:extLst>
              </a:tr>
              <a:tr h="0">
                <a:tc>
                  <a:txBody>
                    <a:bodyPr/>
                    <a:lstStyle/>
                    <a:p>
                      <a:r>
                        <a:rPr lang="en-US" sz="800" b="1" dirty="0"/>
                        <a:t>Total</a:t>
                      </a:r>
                    </a:p>
                  </a:txBody>
                  <a:tcPr marL="45720" marR="45720"/>
                </a:tc>
                <a:tc>
                  <a:txBody>
                    <a:bodyPr/>
                    <a:lstStyle/>
                    <a:p>
                      <a:pPr algn="ctr"/>
                      <a:r>
                        <a:rPr lang="en-US" sz="800" b="1" dirty="0"/>
                        <a:t>4</a:t>
                      </a:r>
                    </a:p>
                  </a:txBody>
                  <a:tcPr marL="45720" marR="45720"/>
                </a:tc>
                <a:tc>
                  <a:txBody>
                    <a:bodyPr/>
                    <a:lstStyle/>
                    <a:p>
                      <a:pPr algn="ctr"/>
                      <a:r>
                        <a:rPr lang="en-US" sz="800" b="1" dirty="0"/>
                        <a:t>N/A</a:t>
                      </a:r>
                    </a:p>
                  </a:txBody>
                  <a:tcPr marL="45720" marR="45720"/>
                </a:tc>
                <a:tc>
                  <a:txBody>
                    <a:bodyPr/>
                    <a:lstStyle/>
                    <a:p>
                      <a:pPr algn="ctr"/>
                      <a:r>
                        <a:rPr lang="en-US" sz="800" b="1" dirty="0"/>
                        <a:t>93</a:t>
                      </a:r>
                    </a:p>
                  </a:txBody>
                  <a:tcPr marL="45720" marR="45720"/>
                </a:tc>
                <a:tc>
                  <a:txBody>
                    <a:bodyPr/>
                    <a:lstStyle/>
                    <a:p>
                      <a:pPr algn="ctr"/>
                      <a:r>
                        <a:rPr lang="en-US" sz="800" b="1" dirty="0"/>
                        <a:t>N/A</a:t>
                      </a:r>
                    </a:p>
                  </a:txBody>
                  <a:tcPr marL="45720" marR="45720"/>
                </a:tc>
                <a:extLst>
                  <a:ext uri="{0D108BD9-81ED-4DB2-BD59-A6C34878D82A}">
                    <a16:rowId xmlns:a16="http://schemas.microsoft.com/office/drawing/2014/main" val="2775919673"/>
                  </a:ext>
                </a:extLst>
              </a:tr>
            </a:tbl>
          </a:graphicData>
        </a:graphic>
      </p:graphicFrame>
      <p:sp>
        <p:nvSpPr>
          <p:cNvPr id="1868" name="Google Shape;1868;p240"/>
          <p:cNvSpPr txBox="1">
            <a:spLocks noGrp="1"/>
          </p:cNvSpPr>
          <p:nvPr>
            <p:ph type="title"/>
          </p:nvPr>
        </p:nvSpPr>
        <p:spPr>
          <a:xfrm>
            <a:off x="123875" y="4097436"/>
            <a:ext cx="7267200" cy="156600"/>
          </a:xfrm>
          <a:prstGeom prst="rect">
            <a:avLst/>
          </a:prstGeom>
        </p:spPr>
        <p:txBody>
          <a:bodyPr spcFirstLastPara="1" wrap="square" lIns="0" tIns="0" rIns="0" bIns="0" anchor="b" anchorCtr="0">
            <a:noAutofit/>
          </a:bodyPr>
          <a:lstStyle/>
          <a:p>
            <a:pPr marL="0" lvl="0" indent="0" algn="l" rtl="0">
              <a:lnSpc>
                <a:spcPct val="115000"/>
              </a:lnSpc>
              <a:spcBef>
                <a:spcPts val="0"/>
              </a:spcBef>
              <a:spcAft>
                <a:spcPts val="0"/>
              </a:spcAft>
              <a:buClr>
                <a:schemeClr val="dk1"/>
              </a:buClr>
              <a:buSzPts val="1200"/>
              <a:buFont typeface="Arial"/>
              <a:buNone/>
            </a:pPr>
            <a:r>
              <a:rPr lang="en" sz="1200">
                <a:latin typeface="Calibri"/>
                <a:ea typeface="Calibri"/>
                <a:cs typeface="Calibri"/>
                <a:sym typeface="Calibri"/>
              </a:rPr>
              <a:t>*Note: Schools can be identified for more than one student group; therefore, counts may not add up to total.</a:t>
            </a:r>
            <a:endParaRPr sz="1500">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73"/>
        <p:cNvGrpSpPr/>
        <p:nvPr/>
      </p:nvGrpSpPr>
      <p:grpSpPr>
        <a:xfrm>
          <a:off x="0" y="0"/>
          <a:ext cx="0" cy="0"/>
          <a:chOff x="0" y="0"/>
          <a:chExt cx="0" cy="0"/>
        </a:xfrm>
      </p:grpSpPr>
      <p:sp>
        <p:nvSpPr>
          <p:cNvPr id="1874" name="Google Shape;1874;p241"/>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100"/>
              <a:buNone/>
            </a:pPr>
            <a:r>
              <a:rPr lang="en"/>
              <a:t>Reminder: ESSA School Profiles</a:t>
            </a:r>
            <a:endParaRPr/>
          </a:p>
        </p:txBody>
      </p:sp>
      <p:sp>
        <p:nvSpPr>
          <p:cNvPr id="1875" name="Google Shape;1875;p241"/>
          <p:cNvSpPr txBox="1">
            <a:spLocks noGrp="1"/>
          </p:cNvSpPr>
          <p:nvPr>
            <p:ph type="body" idx="1"/>
          </p:nvPr>
        </p:nvSpPr>
        <p:spPr>
          <a:xfrm>
            <a:off x="311700" y="1152475"/>
            <a:ext cx="7210800" cy="30348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800"/>
              </a:spcBef>
              <a:spcAft>
                <a:spcPts val="0"/>
              </a:spcAft>
              <a:buSzPts val="1800"/>
              <a:buNone/>
            </a:pPr>
            <a:r>
              <a:rPr lang="en" dirty="0"/>
              <a:t>Shared via Syncplicity with:</a:t>
            </a:r>
            <a:endParaRPr dirty="0"/>
          </a:p>
          <a:p>
            <a:pPr marL="457200" lvl="0" indent="-342900" algn="l" rtl="0">
              <a:lnSpc>
                <a:spcPct val="90000"/>
              </a:lnSpc>
              <a:spcBef>
                <a:spcPts val="800"/>
              </a:spcBef>
              <a:spcAft>
                <a:spcPts val="0"/>
              </a:spcAft>
              <a:buSzPts val="1800"/>
              <a:buFont typeface="Calibri"/>
              <a:buChar char="•"/>
            </a:pPr>
            <a:r>
              <a:rPr lang="en" dirty="0"/>
              <a:t>Superintendents</a:t>
            </a:r>
            <a:endParaRPr dirty="0"/>
          </a:p>
          <a:p>
            <a:pPr marL="457200" lvl="0" indent="-342900" algn="l" rtl="0">
              <a:lnSpc>
                <a:spcPct val="90000"/>
              </a:lnSpc>
              <a:spcBef>
                <a:spcPts val="0"/>
              </a:spcBef>
              <a:spcAft>
                <a:spcPts val="0"/>
              </a:spcAft>
              <a:buSzPts val="1800"/>
              <a:buFont typeface="Calibri"/>
              <a:buChar char="•"/>
            </a:pPr>
            <a:r>
              <a:rPr lang="en" dirty="0"/>
              <a:t>District Accountability Contacts</a:t>
            </a:r>
            <a:endParaRPr dirty="0"/>
          </a:p>
          <a:p>
            <a:pPr marL="457200" lvl="0" indent="-342900" algn="l" rtl="0">
              <a:lnSpc>
                <a:spcPct val="90000"/>
              </a:lnSpc>
              <a:spcBef>
                <a:spcPts val="0"/>
              </a:spcBef>
              <a:spcAft>
                <a:spcPts val="1200"/>
              </a:spcAft>
              <a:buSzPts val="1800"/>
              <a:buFont typeface="Calibri"/>
              <a:buChar char="•"/>
            </a:pPr>
            <a:r>
              <a:rPr lang="en" dirty="0"/>
              <a:t>Authorized Representatives in Consolidated Application</a:t>
            </a:r>
            <a:endParaRPr dirty="0"/>
          </a:p>
          <a:p>
            <a:pPr marL="0" lvl="0" indent="0" algn="l" rtl="0">
              <a:lnSpc>
                <a:spcPct val="90000"/>
              </a:lnSpc>
              <a:spcBef>
                <a:spcPts val="800"/>
              </a:spcBef>
              <a:spcAft>
                <a:spcPts val="0"/>
              </a:spcAft>
              <a:buSzPts val="1800"/>
              <a:buNone/>
            </a:pPr>
            <a:r>
              <a:rPr lang="en" dirty="0"/>
              <a:t>The above individuals can also request access for additional school and/or district personnel by sending an email to Yazmine Patino (</a:t>
            </a:r>
            <a:r>
              <a:rPr lang="en" u="sng" dirty="0">
                <a:solidFill>
                  <a:schemeClr val="hlink"/>
                </a:solidFill>
                <a:hlinkClick r:id="rId3"/>
              </a:rPr>
              <a:t>patino_y@cde.state.co.us</a:t>
            </a:r>
            <a:r>
              <a:rPr lang="en" dirty="0"/>
              <a:t>).</a:t>
            </a:r>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79"/>
        <p:cNvGrpSpPr/>
        <p:nvPr/>
      </p:nvGrpSpPr>
      <p:grpSpPr>
        <a:xfrm>
          <a:off x="0" y="0"/>
          <a:ext cx="0" cy="0"/>
          <a:chOff x="0" y="0"/>
          <a:chExt cx="0" cy="0"/>
        </a:xfrm>
      </p:grpSpPr>
      <p:sp>
        <p:nvSpPr>
          <p:cNvPr id="1880" name="Google Shape;1880;p242"/>
          <p:cNvSpPr txBox="1">
            <a:spLocks noGrp="1"/>
          </p:cNvSpPr>
          <p:nvPr>
            <p:ph type="title" idx="4294967295"/>
          </p:nvPr>
        </p:nvSpPr>
        <p:spPr>
          <a:xfrm>
            <a:off x="311700" y="105100"/>
            <a:ext cx="7167900" cy="741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dirty="0"/>
              <a:t>School Profiles: Cover Page</a:t>
            </a:r>
            <a:endParaRPr sz="2500" dirty="0"/>
          </a:p>
        </p:txBody>
      </p:sp>
      <p:pic>
        <p:nvPicPr>
          <p:cNvPr id="1881" name="Google Shape;1881;p242" descr="The Excel file cover page tab, which lists the name and code of the school, the district it's in, and the AU if applicable."/>
          <p:cNvPicPr preferRelativeResize="0"/>
          <p:nvPr/>
        </p:nvPicPr>
        <p:blipFill>
          <a:blip r:embed="rId3">
            <a:alphaModFix/>
          </a:blip>
          <a:stretch>
            <a:fillRect/>
          </a:stretch>
        </p:blipFill>
        <p:spPr>
          <a:xfrm>
            <a:off x="152400" y="998800"/>
            <a:ext cx="8839201" cy="135581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85"/>
        <p:cNvGrpSpPr/>
        <p:nvPr/>
      </p:nvGrpSpPr>
      <p:grpSpPr>
        <a:xfrm>
          <a:off x="0" y="0"/>
          <a:ext cx="0" cy="0"/>
          <a:chOff x="0" y="0"/>
          <a:chExt cx="0" cy="0"/>
        </a:xfrm>
      </p:grpSpPr>
      <p:sp>
        <p:nvSpPr>
          <p:cNvPr id="1886" name="Google Shape;1886;p243"/>
          <p:cNvSpPr txBox="1">
            <a:spLocks noGrp="1"/>
          </p:cNvSpPr>
          <p:nvPr>
            <p:ph type="title" idx="4294967295"/>
          </p:nvPr>
        </p:nvSpPr>
        <p:spPr>
          <a:xfrm>
            <a:off x="311700" y="105100"/>
            <a:ext cx="7167900" cy="741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dirty="0"/>
              <a:t>School Profiles: ESSA Identification</a:t>
            </a:r>
            <a:endParaRPr sz="2500" dirty="0"/>
          </a:p>
        </p:txBody>
      </p:sp>
      <p:pic>
        <p:nvPicPr>
          <p:cNvPr id="1887" name="Google Shape;1887;p243" descr="The ESSA identification tab of the school profile Excel spreadsheet."/>
          <p:cNvPicPr preferRelativeResize="0"/>
          <p:nvPr/>
        </p:nvPicPr>
        <p:blipFill>
          <a:blip r:embed="rId3">
            <a:alphaModFix/>
          </a:blip>
          <a:stretch>
            <a:fillRect/>
          </a:stretch>
        </p:blipFill>
        <p:spPr>
          <a:xfrm>
            <a:off x="785758" y="567050"/>
            <a:ext cx="7572483" cy="37803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91"/>
        <p:cNvGrpSpPr/>
        <p:nvPr/>
      </p:nvGrpSpPr>
      <p:grpSpPr>
        <a:xfrm>
          <a:off x="0" y="0"/>
          <a:ext cx="0" cy="0"/>
          <a:chOff x="0" y="0"/>
          <a:chExt cx="0" cy="0"/>
        </a:xfrm>
      </p:grpSpPr>
      <p:sp>
        <p:nvSpPr>
          <p:cNvPr id="1892" name="Google Shape;1892;p24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100"/>
              <a:buNone/>
            </a:pPr>
            <a:r>
              <a:rPr lang="en" dirty="0"/>
              <a:t>School Profiles: Data</a:t>
            </a:r>
            <a:endParaRPr dirty="0"/>
          </a:p>
        </p:txBody>
      </p:sp>
      <p:pic>
        <p:nvPicPr>
          <p:cNvPr id="1893" name="Google Shape;1893;p244" descr="The data tab of the school profile Excel spreadsheet."/>
          <p:cNvPicPr preferRelativeResize="0"/>
          <p:nvPr/>
        </p:nvPicPr>
        <p:blipFill>
          <a:blip r:embed="rId3">
            <a:alphaModFix/>
          </a:blip>
          <a:stretch>
            <a:fillRect/>
          </a:stretch>
        </p:blipFill>
        <p:spPr>
          <a:xfrm>
            <a:off x="152400" y="1085326"/>
            <a:ext cx="8839204" cy="273124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97"/>
        <p:cNvGrpSpPr/>
        <p:nvPr/>
      </p:nvGrpSpPr>
      <p:grpSpPr>
        <a:xfrm>
          <a:off x="0" y="0"/>
          <a:ext cx="0" cy="0"/>
          <a:chOff x="0" y="0"/>
          <a:chExt cx="0" cy="0"/>
        </a:xfrm>
      </p:grpSpPr>
      <p:sp>
        <p:nvSpPr>
          <p:cNvPr id="1898" name="Google Shape;1898;p245"/>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SzPts val="2100"/>
              <a:buNone/>
            </a:pPr>
            <a:r>
              <a:rPr lang="en" dirty="0"/>
              <a:t>Additional Information</a:t>
            </a:r>
            <a:endParaRPr dirty="0"/>
          </a:p>
        </p:txBody>
      </p:sp>
      <p:sp>
        <p:nvSpPr>
          <p:cNvPr id="1899" name="Google Shape;1899;p245"/>
          <p:cNvSpPr txBox="1">
            <a:spLocks noGrp="1"/>
          </p:cNvSpPr>
          <p:nvPr>
            <p:ph type="body" idx="1"/>
          </p:nvPr>
        </p:nvSpPr>
        <p:spPr>
          <a:xfrm>
            <a:off x="311700" y="995455"/>
            <a:ext cx="8290556" cy="1286350"/>
          </a:xfrm>
          <a:prstGeom prst="rect">
            <a:avLst/>
          </a:prstGeom>
          <a:noFill/>
          <a:ln>
            <a:noFill/>
          </a:ln>
        </p:spPr>
        <p:txBody>
          <a:bodyPr spcFirstLastPara="1" wrap="square" lIns="0" tIns="0" rIns="0" bIns="0" anchor="t" anchorCtr="0">
            <a:normAutofit/>
          </a:bodyPr>
          <a:lstStyle/>
          <a:p>
            <a:pPr marL="457200" lvl="0" indent="-336550" algn="l" rtl="0">
              <a:lnSpc>
                <a:spcPct val="115000"/>
              </a:lnSpc>
              <a:spcBef>
                <a:spcPts val="800"/>
              </a:spcBef>
              <a:spcAft>
                <a:spcPts val="0"/>
              </a:spcAft>
              <a:buSzPts val="1700"/>
              <a:buFont typeface="Calibri"/>
              <a:buChar char="•"/>
            </a:pPr>
            <a:r>
              <a:rPr lang="en" sz="1500" dirty="0"/>
              <a:t>For more information, please visit Colorado’s </a:t>
            </a:r>
            <a:r>
              <a:rPr lang="en" sz="1500" u="sng" dirty="0">
                <a:solidFill>
                  <a:schemeClr val="hlink"/>
                </a:solidFill>
                <a:hlinkClick r:id="rId3"/>
              </a:rPr>
              <a:t>ESSA Methods and Criteria for Identification of Schools for Support and Improvement Webpage</a:t>
            </a:r>
            <a:endParaRPr sz="1500" dirty="0"/>
          </a:p>
          <a:p>
            <a:pPr marL="457200" lvl="0" indent="-336550" algn="l" rtl="0">
              <a:lnSpc>
                <a:spcPct val="115000"/>
              </a:lnSpc>
              <a:spcBef>
                <a:spcPts val="0"/>
              </a:spcBef>
              <a:spcAft>
                <a:spcPts val="0"/>
              </a:spcAft>
              <a:buSzPts val="1700"/>
              <a:buFont typeface="Calibri"/>
              <a:buChar char="•"/>
            </a:pPr>
            <a:r>
              <a:rPr lang="en" sz="1500" dirty="0"/>
              <a:t>For additional information regarding the methodology, criteria, or data used to identify schools for support and improvement under ESSA, please contact:</a:t>
            </a:r>
            <a:endParaRPr sz="1500" dirty="0"/>
          </a:p>
        </p:txBody>
      </p:sp>
      <p:sp>
        <p:nvSpPr>
          <p:cNvPr id="2" name="Google Shape;1899;p245">
            <a:extLst>
              <a:ext uri="{FF2B5EF4-FFF2-40B4-BE49-F238E27FC236}">
                <a16:creationId xmlns:a16="http://schemas.microsoft.com/office/drawing/2014/main" id="{633F8EE5-62A5-B182-AC7E-77FA74C3E1C6}"/>
              </a:ext>
            </a:extLst>
          </p:cNvPr>
          <p:cNvSpPr txBox="1">
            <a:spLocks/>
          </p:cNvSpPr>
          <p:nvPr/>
        </p:nvSpPr>
        <p:spPr>
          <a:xfrm>
            <a:off x="541744" y="2259124"/>
            <a:ext cx="8060512" cy="2069596"/>
          </a:xfrm>
          <a:prstGeom prst="rect">
            <a:avLst/>
          </a:prstGeom>
          <a:noFill/>
          <a:ln>
            <a:noFill/>
          </a:ln>
        </p:spPr>
        <p:txBody>
          <a:bodyPr spcFirstLastPara="1" wrap="square" lIns="0" tIns="0" rIns="0" bIns="0" numCol="2" anchor="t" anchorCtr="0">
            <a:norm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Roboto"/>
              <a:buChar char="●"/>
              <a:defRPr sz="16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lvl="1">
              <a:buFont typeface="Calibri"/>
              <a:buChar char="•"/>
            </a:pPr>
            <a:r>
              <a:rPr lang="en-US" sz="1300" dirty="0"/>
              <a:t>Tina Negley</a:t>
            </a:r>
          </a:p>
          <a:p>
            <a:pPr lvl="2" indent="-311150">
              <a:buSzPts val="1300"/>
              <a:buFont typeface="Calibri"/>
              <a:buChar char="•"/>
            </a:pPr>
            <a:r>
              <a:rPr lang="en-US" sz="1300" dirty="0"/>
              <a:t>Supervisor, Program Effectiveness Office</a:t>
            </a:r>
          </a:p>
          <a:p>
            <a:pPr lvl="2" indent="-311150">
              <a:buSzPts val="1300"/>
              <a:buFont typeface="Calibri"/>
              <a:buChar char="•"/>
            </a:pPr>
            <a:r>
              <a:rPr lang="en-US" sz="1300" dirty="0"/>
              <a:t>720-766-2793</a:t>
            </a:r>
          </a:p>
          <a:p>
            <a:pPr lvl="2" indent="-311150">
              <a:buSzPts val="1300"/>
              <a:buFont typeface="Calibri"/>
              <a:buChar char="•"/>
            </a:pPr>
            <a:r>
              <a:rPr lang="en-US" sz="1300" u="sng" dirty="0">
                <a:solidFill>
                  <a:schemeClr val="hlink"/>
                </a:solidFill>
                <a:hlinkClick r:id="rId4"/>
              </a:rPr>
              <a:t>negley_t@cde.state.co.us</a:t>
            </a:r>
            <a:endParaRPr lang="en-US" sz="1300" dirty="0"/>
          </a:p>
          <a:p>
            <a:pPr lvl="1">
              <a:buFont typeface="Calibri"/>
              <a:buChar char="•"/>
            </a:pPr>
            <a:r>
              <a:rPr lang="en-US" sz="1300" dirty="0"/>
              <a:t>Anna Rowan</a:t>
            </a:r>
          </a:p>
          <a:p>
            <a:pPr lvl="2" indent="-311150">
              <a:buSzPts val="1300"/>
              <a:buFont typeface="Calibri"/>
              <a:buChar char="•"/>
            </a:pPr>
            <a:r>
              <a:rPr lang="en-US" sz="1300" dirty="0"/>
              <a:t>ESEA Research Analyst</a:t>
            </a:r>
          </a:p>
          <a:p>
            <a:pPr lvl="2" indent="-311150">
              <a:buSzPts val="1300"/>
              <a:buFont typeface="Calibri"/>
              <a:buChar char="•"/>
            </a:pPr>
            <a:r>
              <a:rPr lang="en-US" sz="1300" dirty="0"/>
              <a:t>720-215-7456</a:t>
            </a:r>
          </a:p>
          <a:p>
            <a:pPr lvl="2" indent="-311150">
              <a:buSzPts val="1300"/>
              <a:buFont typeface="Calibri"/>
              <a:buChar char="•"/>
            </a:pPr>
            <a:r>
              <a:rPr lang="en-US" sz="1300" u="sng" dirty="0">
                <a:solidFill>
                  <a:schemeClr val="hlink"/>
                </a:solidFill>
                <a:hlinkClick r:id="rId5"/>
              </a:rPr>
              <a:t>rowan_a@cde.state.co.us</a:t>
            </a:r>
            <a:endParaRPr lang="en-US" sz="1300" dirty="0"/>
          </a:p>
          <a:p>
            <a:pPr lvl="1">
              <a:buFont typeface="Calibri"/>
              <a:buChar char="•"/>
            </a:pPr>
            <a:r>
              <a:rPr lang="en-US" sz="1300" dirty="0"/>
              <a:t>Nazie Mohajeri-Nelson</a:t>
            </a:r>
          </a:p>
          <a:p>
            <a:pPr lvl="2" indent="-311150">
              <a:buSzPts val="1300"/>
              <a:buFont typeface="Calibri"/>
              <a:buChar char="•"/>
            </a:pPr>
            <a:r>
              <a:rPr lang="en-US" sz="1300" dirty="0"/>
              <a:t>Executive Director, Federal Programs and Supports Unit</a:t>
            </a:r>
          </a:p>
          <a:p>
            <a:pPr lvl="2" indent="-311150">
              <a:buSzPts val="1300"/>
              <a:buFont typeface="Calibri"/>
              <a:buChar char="•"/>
            </a:pPr>
            <a:r>
              <a:rPr lang="en-US" sz="1300" dirty="0"/>
              <a:t>720-626-3895</a:t>
            </a:r>
          </a:p>
          <a:p>
            <a:pPr lvl="2" indent="-311150">
              <a:buSzPts val="1300"/>
              <a:buFont typeface="Calibri"/>
              <a:buChar char="•"/>
            </a:pPr>
            <a:r>
              <a:rPr lang="en-US" sz="1300" u="sng" dirty="0">
                <a:solidFill>
                  <a:schemeClr val="hlink"/>
                </a:solidFill>
                <a:hlinkClick r:id="rId6"/>
              </a:rPr>
              <a:t>mohajeri-nelson_n@cde.state.co.us</a:t>
            </a:r>
            <a:endParaRPr lang="en-US" sz="13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03"/>
        <p:cNvGrpSpPr/>
        <p:nvPr/>
      </p:nvGrpSpPr>
      <p:grpSpPr>
        <a:xfrm>
          <a:off x="0" y="0"/>
          <a:ext cx="0" cy="0"/>
          <a:chOff x="0" y="0"/>
          <a:chExt cx="0" cy="0"/>
        </a:xfrm>
      </p:grpSpPr>
      <p:sp>
        <p:nvSpPr>
          <p:cNvPr id="1904" name="Google Shape;1904;p246"/>
          <p:cNvSpPr txBox="1">
            <a:spLocks noGrp="1"/>
          </p:cNvSpPr>
          <p:nvPr>
            <p:ph type="title"/>
          </p:nvPr>
        </p:nvSpPr>
        <p:spPr>
          <a:xfrm>
            <a:off x="0" y="3116125"/>
            <a:ext cx="9144000" cy="912300"/>
          </a:xfrm>
          <a:prstGeom prst="rect">
            <a:avLst/>
          </a:prstGeom>
          <a:solidFill>
            <a:srgbClr val="D7600F"/>
          </a:solidFill>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SzPct val="78571"/>
              <a:buFont typeface="Arial"/>
              <a:buNone/>
            </a:pPr>
            <a:r>
              <a:rPr lang="en" dirty="0"/>
              <a:t>School Improvement Planning:  ESSA-Identified Schools</a:t>
            </a:r>
            <a:endParaRPr dirty="0"/>
          </a:p>
          <a:p>
            <a:pPr marL="0" lvl="0" indent="0" algn="ctr" rtl="0">
              <a:spcBef>
                <a:spcPts val="0"/>
              </a:spcBef>
              <a:spcAft>
                <a:spcPts val="0"/>
              </a:spcAft>
              <a:buClr>
                <a:schemeClr val="dk1"/>
              </a:buClr>
              <a:buSzPct val="78571"/>
              <a:buFont typeface="Arial"/>
              <a:buNone/>
            </a:pPr>
            <a:r>
              <a:rPr lang="en" dirty="0"/>
              <a:t>TS, ATS, CS</a:t>
            </a:r>
            <a:endParaRP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08"/>
        <p:cNvGrpSpPr/>
        <p:nvPr/>
      </p:nvGrpSpPr>
      <p:grpSpPr>
        <a:xfrm>
          <a:off x="0" y="0"/>
          <a:ext cx="0" cy="0"/>
          <a:chOff x="0" y="0"/>
          <a:chExt cx="0" cy="0"/>
        </a:xfrm>
      </p:grpSpPr>
      <p:sp>
        <p:nvSpPr>
          <p:cNvPr id="1909" name="Google Shape;1909;p247"/>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Outcomes</a:t>
            </a:r>
            <a:endParaRPr/>
          </a:p>
        </p:txBody>
      </p:sp>
      <p:sp>
        <p:nvSpPr>
          <p:cNvPr id="1910" name="Google Shape;1910;p247"/>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p>
            <a:pPr marL="457200" lvl="0" indent="-330200" algn="l" rtl="0">
              <a:lnSpc>
                <a:spcPct val="115000"/>
              </a:lnSpc>
              <a:spcBef>
                <a:spcPts val="0"/>
              </a:spcBef>
              <a:spcAft>
                <a:spcPts val="1200"/>
              </a:spcAft>
              <a:buSzPts val="1600"/>
              <a:buChar char="●"/>
            </a:pPr>
            <a:r>
              <a:rPr lang="en" dirty="0"/>
              <a:t>Understand the LEA role in implementing ESSA requirements for school improvement planning for CS, TS and ATS schools.</a:t>
            </a:r>
            <a:endParaRPr dirty="0"/>
          </a:p>
          <a:p>
            <a:pPr marL="457200" lvl="0" indent="-330200" algn="l" rtl="0">
              <a:lnSpc>
                <a:spcPct val="115000"/>
              </a:lnSpc>
              <a:spcBef>
                <a:spcPts val="0"/>
              </a:spcBef>
              <a:spcAft>
                <a:spcPts val="0"/>
              </a:spcAft>
              <a:buSzPts val="1600"/>
              <a:buChar char="●"/>
            </a:pPr>
            <a:r>
              <a:rPr lang="en" dirty="0"/>
              <a:t>Utilize planning resources to support school leaders in developing their UIP.</a:t>
            </a:r>
            <a:endParaRPr dirty="0"/>
          </a:p>
        </p:txBody>
      </p:sp>
      <p:pic>
        <p:nvPicPr>
          <p:cNvPr id="1911" name="Google Shape;1911;p24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235350" y="1370363"/>
            <a:ext cx="2402774" cy="240277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31"/>
        <p:cNvGrpSpPr/>
        <p:nvPr/>
      </p:nvGrpSpPr>
      <p:grpSpPr>
        <a:xfrm>
          <a:off x="0" y="0"/>
          <a:ext cx="0" cy="0"/>
          <a:chOff x="0" y="0"/>
          <a:chExt cx="0" cy="0"/>
        </a:xfrm>
      </p:grpSpPr>
      <p:sp>
        <p:nvSpPr>
          <p:cNvPr id="1732" name="Google Shape;1732;p220"/>
          <p:cNvSpPr txBox="1">
            <a:spLocks noGrp="1"/>
          </p:cNvSpPr>
          <p:nvPr>
            <p:ph type="title"/>
          </p:nvPr>
        </p:nvSpPr>
        <p:spPr>
          <a:xfrm>
            <a:off x="0" y="3361600"/>
            <a:ext cx="9144000" cy="666600"/>
          </a:xfrm>
          <a:prstGeom prst="rect">
            <a:avLst/>
          </a:prstGeom>
          <a:solidFill>
            <a:srgbClr val="D7600F"/>
          </a:solidFill>
        </p:spPr>
        <p:txBody>
          <a:bodyPr spcFirstLastPara="1" wrap="square" lIns="91425" tIns="91425" rIns="91425" bIns="91425" anchor="t" anchorCtr="0">
            <a:normAutofit/>
          </a:bodyPr>
          <a:lstStyle/>
          <a:p>
            <a:pPr marL="0" lvl="0" indent="0" algn="ctr" rtl="0">
              <a:spcBef>
                <a:spcPts val="0"/>
              </a:spcBef>
              <a:spcAft>
                <a:spcPts val="0"/>
              </a:spcAft>
              <a:buNone/>
            </a:pPr>
            <a:r>
              <a:rPr lang="en"/>
              <a:t>Updates and Reminders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915"/>
        <p:cNvGrpSpPr/>
        <p:nvPr/>
      </p:nvGrpSpPr>
      <p:grpSpPr>
        <a:xfrm>
          <a:off x="0" y="0"/>
          <a:ext cx="0" cy="0"/>
          <a:chOff x="0" y="0"/>
          <a:chExt cx="0" cy="0"/>
        </a:xfrm>
      </p:grpSpPr>
      <p:sp>
        <p:nvSpPr>
          <p:cNvPr id="1916" name="Google Shape;1916;p248"/>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Acronyms - ESSA School Improvement</a:t>
            </a:r>
            <a:endParaRPr/>
          </a:p>
        </p:txBody>
      </p:sp>
      <p:sp>
        <p:nvSpPr>
          <p:cNvPr id="1917" name="Google Shape;1917;p248"/>
          <p:cNvSpPr txBox="1">
            <a:spLocks noGrp="1"/>
          </p:cNvSpPr>
          <p:nvPr>
            <p:ph type="body" idx="1"/>
          </p:nvPr>
        </p:nvSpPr>
        <p:spPr>
          <a:xfrm>
            <a:off x="311700" y="1152475"/>
            <a:ext cx="5673300" cy="1850784"/>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600"/>
              <a:buNone/>
            </a:pPr>
            <a:r>
              <a:rPr lang="en" sz="2300" b="1" dirty="0">
                <a:solidFill>
                  <a:srgbClr val="FFAB40"/>
                </a:solidFill>
              </a:rPr>
              <a:t>TS </a:t>
            </a:r>
            <a:r>
              <a:rPr lang="en" sz="2300" b="1" dirty="0"/>
              <a:t>- </a:t>
            </a:r>
            <a:r>
              <a:rPr lang="en" sz="2300" dirty="0"/>
              <a:t>Targeted Support</a:t>
            </a:r>
            <a:endParaRPr sz="2300" dirty="0"/>
          </a:p>
          <a:p>
            <a:pPr marL="0" lvl="0" indent="0" algn="l" rtl="0">
              <a:lnSpc>
                <a:spcPct val="115000"/>
              </a:lnSpc>
              <a:spcBef>
                <a:spcPts val="0"/>
              </a:spcBef>
              <a:spcAft>
                <a:spcPts val="0"/>
              </a:spcAft>
              <a:buSzPts val="1600"/>
              <a:buNone/>
            </a:pPr>
            <a:r>
              <a:rPr lang="en" sz="2300" b="1" dirty="0">
                <a:solidFill>
                  <a:srgbClr val="FFAB40"/>
                </a:solidFill>
              </a:rPr>
              <a:t>ATS </a:t>
            </a:r>
            <a:r>
              <a:rPr lang="en" sz="2300" b="1" dirty="0"/>
              <a:t>- </a:t>
            </a:r>
            <a:r>
              <a:rPr lang="en" sz="2300" dirty="0"/>
              <a:t>Additional Targeted Support</a:t>
            </a:r>
            <a:endParaRPr sz="2300" dirty="0"/>
          </a:p>
          <a:p>
            <a:pPr marL="0" lvl="0" indent="0" algn="l" rtl="0">
              <a:spcBef>
                <a:spcPts val="0"/>
              </a:spcBef>
              <a:spcAft>
                <a:spcPts val="0"/>
              </a:spcAft>
              <a:buClr>
                <a:schemeClr val="dk1"/>
              </a:buClr>
              <a:buSzPts val="1600"/>
              <a:buFont typeface="Arial"/>
              <a:buNone/>
            </a:pPr>
            <a:r>
              <a:rPr lang="en" sz="2300" b="1" dirty="0">
                <a:solidFill>
                  <a:srgbClr val="FFAB40"/>
                </a:solidFill>
              </a:rPr>
              <a:t>CS </a:t>
            </a:r>
            <a:r>
              <a:rPr lang="en" sz="2300" b="1" dirty="0"/>
              <a:t>- </a:t>
            </a:r>
            <a:r>
              <a:rPr lang="en" sz="2300" dirty="0"/>
              <a:t>Comprehensive Support</a:t>
            </a:r>
            <a:endParaRPr sz="2300" dirty="0"/>
          </a:p>
          <a:p>
            <a:pPr marL="0" lvl="0" indent="0" algn="l" rtl="0">
              <a:lnSpc>
                <a:spcPct val="115000"/>
              </a:lnSpc>
              <a:spcBef>
                <a:spcPts val="0"/>
              </a:spcBef>
              <a:spcAft>
                <a:spcPts val="0"/>
              </a:spcAft>
              <a:buSzPts val="1600"/>
              <a:buNone/>
            </a:pPr>
            <a:r>
              <a:rPr lang="en" sz="2300" b="1" dirty="0">
                <a:solidFill>
                  <a:srgbClr val="FFAB40"/>
                </a:solidFill>
              </a:rPr>
              <a:t>UIP</a:t>
            </a:r>
            <a:r>
              <a:rPr lang="en" sz="2300" b="1" dirty="0"/>
              <a:t> -</a:t>
            </a:r>
            <a:r>
              <a:rPr lang="en" sz="2300" dirty="0"/>
              <a:t> Unified Improvement Plan</a:t>
            </a:r>
            <a:endParaRPr sz="23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921"/>
        <p:cNvGrpSpPr/>
        <p:nvPr/>
      </p:nvGrpSpPr>
      <p:grpSpPr>
        <a:xfrm>
          <a:off x="0" y="0"/>
          <a:ext cx="0" cy="0"/>
          <a:chOff x="0" y="0"/>
          <a:chExt cx="0" cy="0"/>
        </a:xfrm>
      </p:grpSpPr>
      <p:sp>
        <p:nvSpPr>
          <p:cNvPr id="1922" name="Google Shape;1922;p249"/>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Clr>
                <a:schemeClr val="dk1"/>
              </a:buClr>
              <a:buSzPts val="1100"/>
              <a:buFont typeface="Arial"/>
              <a:buNone/>
            </a:pPr>
            <a:r>
              <a:rPr lang="en" dirty="0"/>
              <a:t>Unified Improvement Plan: Multiple Purposes</a:t>
            </a:r>
            <a:endParaRPr dirty="0"/>
          </a:p>
        </p:txBody>
      </p:sp>
      <p:sp>
        <p:nvSpPr>
          <p:cNvPr id="1923" name="Google Shape;1923;p249"/>
          <p:cNvSpPr txBox="1"/>
          <p:nvPr/>
        </p:nvSpPr>
        <p:spPr>
          <a:xfrm>
            <a:off x="1260325" y="885788"/>
            <a:ext cx="68733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dirty="0">
                <a:solidFill>
                  <a:schemeClr val="dk1"/>
                </a:solidFill>
                <a:latin typeface="Roboto"/>
                <a:ea typeface="Roboto"/>
                <a:cs typeface="Roboto"/>
                <a:sym typeface="Roboto"/>
              </a:rPr>
              <a:t>CDE has developed both a </a:t>
            </a:r>
            <a:r>
              <a:rPr lang="en" sz="1600" b="1" dirty="0">
                <a:solidFill>
                  <a:srgbClr val="ED7D31"/>
                </a:solidFill>
                <a:latin typeface="Roboto"/>
                <a:ea typeface="Roboto"/>
                <a:cs typeface="Roboto"/>
                <a:sym typeface="Roboto"/>
              </a:rPr>
              <a:t>process</a:t>
            </a:r>
            <a:r>
              <a:rPr lang="en" sz="1600" dirty="0">
                <a:solidFill>
                  <a:schemeClr val="dk1"/>
                </a:solidFill>
                <a:latin typeface="Roboto"/>
                <a:ea typeface="Roboto"/>
                <a:cs typeface="Roboto"/>
                <a:sym typeface="Roboto"/>
              </a:rPr>
              <a:t> and </a:t>
            </a:r>
            <a:r>
              <a:rPr lang="en" sz="1600" b="1" dirty="0">
                <a:solidFill>
                  <a:srgbClr val="ED7D31"/>
                </a:solidFill>
                <a:latin typeface="Roboto"/>
                <a:ea typeface="Roboto"/>
                <a:cs typeface="Roboto"/>
                <a:sym typeface="Roboto"/>
              </a:rPr>
              <a:t>template</a:t>
            </a:r>
            <a:r>
              <a:rPr lang="en" sz="1600" dirty="0">
                <a:solidFill>
                  <a:schemeClr val="dk1"/>
                </a:solidFill>
                <a:latin typeface="Roboto"/>
                <a:ea typeface="Roboto"/>
                <a:cs typeface="Roboto"/>
                <a:sym typeface="Roboto"/>
              </a:rPr>
              <a:t> to support schools and districts in their performance management efforts. </a:t>
            </a:r>
            <a:endParaRPr sz="1600" dirty="0"/>
          </a:p>
        </p:txBody>
      </p:sp>
      <p:sp>
        <p:nvSpPr>
          <p:cNvPr id="1935" name="Google Shape;1935;p249"/>
          <p:cNvSpPr txBox="1"/>
          <p:nvPr/>
        </p:nvSpPr>
        <p:spPr>
          <a:xfrm>
            <a:off x="635619" y="1602263"/>
            <a:ext cx="2216400" cy="831000"/>
          </a:xfrm>
          <a:prstGeom prst="rect">
            <a:avLst/>
          </a:prstGeom>
          <a:gradFill>
            <a:gsLst>
              <a:gs pos="0">
                <a:srgbClr val="B4D4A5"/>
              </a:gs>
              <a:gs pos="50000">
                <a:srgbClr val="A8CD97"/>
              </a:gs>
              <a:gs pos="100000">
                <a:srgbClr val="9BC985"/>
              </a:gs>
            </a:gsLst>
            <a:lin ang="5400012" scaled="0"/>
          </a:gradFill>
          <a:ln w="9525" cap="flat" cmpd="sng">
            <a:solidFill>
              <a:srgbClr val="70AD47"/>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dirty="0">
                <a:solidFill>
                  <a:srgbClr val="000000"/>
                </a:solidFill>
                <a:latin typeface="Calibri"/>
                <a:ea typeface="Calibri"/>
                <a:cs typeface="Calibri"/>
                <a:sym typeface="Calibri"/>
              </a:rPr>
              <a:t>A mechanism for triggering additional supports through CDE (especially for schools on the accountability clock. </a:t>
            </a:r>
            <a:endParaRPr sz="1400" b="0" i="0" u="none" strike="noStrike" cap="none" dirty="0">
              <a:solidFill>
                <a:srgbClr val="000000"/>
              </a:solidFill>
              <a:latin typeface="Arial"/>
              <a:ea typeface="Arial"/>
              <a:cs typeface="Arial"/>
              <a:sym typeface="Arial"/>
            </a:endParaRPr>
          </a:p>
        </p:txBody>
      </p:sp>
      <p:grpSp>
        <p:nvGrpSpPr>
          <p:cNvPr id="1924" name="Google Shape;1924;p249" descr="A pie chart of the process for unified improvement plan, which includes pie pieces for Support, Alignment, Best Practices, Documentation, and Transparency."/>
          <p:cNvGrpSpPr/>
          <p:nvPr/>
        </p:nvGrpSpPr>
        <p:grpSpPr>
          <a:xfrm>
            <a:off x="3015332" y="1438919"/>
            <a:ext cx="2852337" cy="2786416"/>
            <a:chOff x="1281379" y="242823"/>
            <a:chExt cx="3533181" cy="3578292"/>
          </a:xfrm>
        </p:grpSpPr>
        <p:sp>
          <p:nvSpPr>
            <p:cNvPr id="1925" name="Google Shape;1925;p249"/>
            <p:cNvSpPr/>
            <p:nvPr/>
          </p:nvSpPr>
          <p:spPr>
            <a:xfrm>
              <a:off x="1400860" y="242823"/>
              <a:ext cx="3413700" cy="3413700"/>
            </a:xfrm>
            <a:prstGeom prst="pie">
              <a:avLst>
                <a:gd name="adj1" fmla="val 16200000"/>
                <a:gd name="adj2" fmla="val 20520000"/>
              </a:avLst>
            </a:prstGeom>
            <a:gradFill>
              <a:gsLst>
                <a:gs pos="0">
                  <a:srgbClr val="F08B54"/>
                </a:gs>
                <a:gs pos="50000">
                  <a:srgbClr val="F67A26"/>
                </a:gs>
                <a:gs pos="100000">
                  <a:srgbClr val="E36A18"/>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6" name="Google Shape;1926;p249"/>
            <p:cNvSpPr txBox="1"/>
            <p:nvPr/>
          </p:nvSpPr>
          <p:spPr>
            <a:xfrm>
              <a:off x="3150819" y="752856"/>
              <a:ext cx="1158300" cy="792600"/>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rgbClr val="FFFFFF"/>
                </a:buClr>
                <a:buSzPts val="1200"/>
                <a:buFont typeface="Calibri"/>
                <a:buNone/>
              </a:pPr>
              <a:r>
                <a:rPr lang="en" sz="1200" b="0" i="0" u="none" strike="noStrike" cap="none">
                  <a:solidFill>
                    <a:srgbClr val="FFFFFF"/>
                  </a:solidFill>
                  <a:latin typeface="Calibri"/>
                  <a:ea typeface="Calibri"/>
                  <a:cs typeface="Calibri"/>
                  <a:sym typeface="Calibri"/>
                </a:rPr>
                <a:t>Alignment</a:t>
              </a:r>
              <a:endParaRPr sz="1400" b="0" i="0" u="none" strike="noStrike" cap="none">
                <a:solidFill>
                  <a:srgbClr val="000000"/>
                </a:solidFill>
                <a:latin typeface="Arial"/>
                <a:ea typeface="Arial"/>
                <a:cs typeface="Arial"/>
                <a:sym typeface="Arial"/>
              </a:endParaRPr>
            </a:p>
          </p:txBody>
        </p:sp>
        <p:sp>
          <p:nvSpPr>
            <p:cNvPr id="1927" name="Google Shape;1927;p249"/>
            <p:cNvSpPr/>
            <p:nvPr/>
          </p:nvSpPr>
          <p:spPr>
            <a:xfrm>
              <a:off x="1281379" y="407415"/>
              <a:ext cx="3413700" cy="3413700"/>
            </a:xfrm>
            <a:prstGeom prst="pie">
              <a:avLst>
                <a:gd name="adj1" fmla="val 20520000"/>
                <a:gd name="adj2" fmla="val 3240000"/>
              </a:avLst>
            </a:prstGeom>
            <a:gradFill>
              <a:gsLst>
                <a:gs pos="0">
                  <a:srgbClr val="AFAFAF"/>
                </a:gs>
                <a:gs pos="50000">
                  <a:srgbClr val="A5A5A5"/>
                </a:gs>
                <a:gs pos="100000">
                  <a:srgbClr val="919191"/>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8" name="Google Shape;1928;p249"/>
            <p:cNvSpPr txBox="1"/>
            <p:nvPr/>
          </p:nvSpPr>
          <p:spPr>
            <a:xfrm>
              <a:off x="3296096" y="1951737"/>
              <a:ext cx="1282500" cy="857400"/>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rgbClr val="FFFFFF"/>
                </a:buClr>
                <a:buSzPts val="1200"/>
                <a:buFont typeface="Calibri"/>
                <a:buNone/>
              </a:pPr>
              <a:r>
                <a:rPr lang="en" sz="1200" b="0" i="0" u="none" strike="noStrike" cap="none">
                  <a:solidFill>
                    <a:srgbClr val="FFFFFF"/>
                  </a:solidFill>
                  <a:latin typeface="Calibri"/>
                  <a:ea typeface="Calibri"/>
                  <a:cs typeface="Calibri"/>
                  <a:sym typeface="Calibri"/>
                </a:rPr>
                <a:t>Documentation</a:t>
              </a:r>
              <a:endParaRPr sz="1400" b="0" i="0" u="none" strike="noStrike" cap="none">
                <a:solidFill>
                  <a:srgbClr val="000000"/>
                </a:solidFill>
                <a:latin typeface="Arial"/>
                <a:ea typeface="Arial"/>
                <a:cs typeface="Arial"/>
                <a:sym typeface="Arial"/>
              </a:endParaRPr>
            </a:p>
          </p:txBody>
        </p:sp>
        <p:sp>
          <p:nvSpPr>
            <p:cNvPr id="1929" name="Google Shape;1929;p249"/>
            <p:cNvSpPr/>
            <p:nvPr/>
          </p:nvSpPr>
          <p:spPr>
            <a:xfrm>
              <a:off x="1281379" y="407415"/>
              <a:ext cx="3413700" cy="3413700"/>
            </a:xfrm>
            <a:prstGeom prst="pie">
              <a:avLst>
                <a:gd name="adj1" fmla="val 3240000"/>
                <a:gd name="adj2" fmla="val 7560000"/>
              </a:avLst>
            </a:prstGeom>
            <a:gradFill>
              <a:gsLst>
                <a:gs pos="0">
                  <a:srgbClr val="FFC647"/>
                </a:gs>
                <a:gs pos="50000">
                  <a:srgbClr val="FFC600"/>
                </a:gs>
                <a:gs pos="100000">
                  <a:srgbClr val="E3B400"/>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0" name="Google Shape;1930;p249"/>
            <p:cNvSpPr txBox="1"/>
            <p:nvPr/>
          </p:nvSpPr>
          <p:spPr>
            <a:xfrm>
              <a:off x="2378659" y="2967736"/>
              <a:ext cx="1219200" cy="731400"/>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rgbClr val="FFFFFF"/>
                </a:buClr>
                <a:buSzPts val="1200"/>
                <a:buFont typeface="Calibri"/>
                <a:buNone/>
              </a:pPr>
              <a:r>
                <a:rPr lang="en" sz="1200" b="0" i="0" u="none" strike="noStrike" cap="none">
                  <a:solidFill>
                    <a:srgbClr val="FFFFFF"/>
                  </a:solidFill>
                  <a:latin typeface="Calibri"/>
                  <a:ea typeface="Calibri"/>
                  <a:cs typeface="Calibri"/>
                  <a:sym typeface="Calibri"/>
                </a:rPr>
                <a:t>Transparency</a:t>
              </a:r>
              <a:endParaRPr sz="1400" b="0" i="0" u="none" strike="noStrike" cap="none">
                <a:solidFill>
                  <a:srgbClr val="000000"/>
                </a:solidFill>
                <a:latin typeface="Arial"/>
                <a:ea typeface="Arial"/>
                <a:cs typeface="Arial"/>
                <a:sym typeface="Arial"/>
              </a:endParaRPr>
            </a:p>
          </p:txBody>
        </p:sp>
        <p:sp>
          <p:nvSpPr>
            <p:cNvPr id="1931" name="Google Shape;1931;p249"/>
            <p:cNvSpPr/>
            <p:nvPr/>
          </p:nvSpPr>
          <p:spPr>
            <a:xfrm>
              <a:off x="1281379" y="407415"/>
              <a:ext cx="3413700" cy="3413700"/>
            </a:xfrm>
            <a:prstGeom prst="pie">
              <a:avLst>
                <a:gd name="adj1" fmla="val 7560000"/>
                <a:gd name="adj2" fmla="val 11880000"/>
              </a:avLst>
            </a:prstGeom>
            <a:gradFill>
              <a:gsLst>
                <a:gs pos="0">
                  <a:srgbClr val="5E81C9"/>
                </a:gs>
                <a:gs pos="50000">
                  <a:srgbClr val="3B70C9"/>
                </a:gs>
                <a:gs pos="100000">
                  <a:srgbClr val="2E60B8"/>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2" name="Google Shape;1932;p249"/>
            <p:cNvSpPr txBox="1"/>
            <p:nvPr/>
          </p:nvSpPr>
          <p:spPr>
            <a:xfrm>
              <a:off x="1443939" y="1951736"/>
              <a:ext cx="1016100" cy="857400"/>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rgbClr val="FFFFFF"/>
                </a:buClr>
                <a:buSzPts val="1200"/>
                <a:buFont typeface="Calibri"/>
                <a:buNone/>
              </a:pPr>
              <a:r>
                <a:rPr lang="en" sz="1200" b="0" i="0" u="none" strike="noStrike" cap="none">
                  <a:solidFill>
                    <a:srgbClr val="FFFFFF"/>
                  </a:solidFill>
                  <a:latin typeface="Calibri"/>
                  <a:ea typeface="Calibri"/>
                  <a:cs typeface="Calibri"/>
                  <a:sym typeface="Calibri"/>
                </a:rPr>
                <a:t>Best Practice</a:t>
              </a:r>
              <a:endParaRPr sz="1400" b="0" i="0" u="none" strike="noStrike" cap="none">
                <a:solidFill>
                  <a:srgbClr val="000000"/>
                </a:solidFill>
                <a:latin typeface="Arial"/>
                <a:ea typeface="Arial"/>
                <a:cs typeface="Arial"/>
                <a:sym typeface="Arial"/>
              </a:endParaRPr>
            </a:p>
          </p:txBody>
        </p:sp>
        <p:sp>
          <p:nvSpPr>
            <p:cNvPr id="1933" name="Google Shape;1933;p249"/>
            <p:cNvSpPr/>
            <p:nvPr/>
          </p:nvSpPr>
          <p:spPr>
            <a:xfrm>
              <a:off x="1281379" y="407415"/>
              <a:ext cx="3413700" cy="3413700"/>
            </a:xfrm>
            <a:prstGeom prst="pie">
              <a:avLst>
                <a:gd name="adj1" fmla="val 11880000"/>
                <a:gd name="adj2" fmla="val 16200000"/>
              </a:avLst>
            </a:prstGeom>
            <a:gradFill>
              <a:gsLst>
                <a:gs pos="0">
                  <a:srgbClr val="7FB75F"/>
                </a:gs>
                <a:gs pos="50000">
                  <a:srgbClr val="6EB141"/>
                </a:gs>
                <a:gs pos="100000">
                  <a:srgbClr val="5FA134"/>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4" name="Google Shape;1934;p249"/>
            <p:cNvSpPr txBox="1"/>
            <p:nvPr/>
          </p:nvSpPr>
          <p:spPr>
            <a:xfrm>
              <a:off x="1779219" y="927607"/>
              <a:ext cx="1158300" cy="792600"/>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rgbClr val="FFFFFF"/>
                </a:buClr>
                <a:buSzPts val="1200"/>
                <a:buFont typeface="Calibri"/>
                <a:buNone/>
              </a:pPr>
              <a:r>
                <a:rPr lang="en" sz="1200" b="0" i="0" u="none" strike="noStrike" cap="none">
                  <a:solidFill>
                    <a:srgbClr val="FFFFFF"/>
                  </a:solidFill>
                  <a:latin typeface="Calibri"/>
                  <a:ea typeface="Calibri"/>
                  <a:cs typeface="Calibri"/>
                  <a:sym typeface="Calibri"/>
                </a:rPr>
                <a:t>Support</a:t>
              </a:r>
              <a:endParaRPr sz="1400" b="0" i="0" u="none" strike="noStrike" cap="none">
                <a:solidFill>
                  <a:srgbClr val="000000"/>
                </a:solidFill>
                <a:latin typeface="Arial"/>
                <a:ea typeface="Arial"/>
                <a:cs typeface="Arial"/>
                <a:sym typeface="Arial"/>
              </a:endParaRPr>
            </a:p>
          </p:txBody>
        </p:sp>
      </p:grpSp>
      <p:sp>
        <p:nvSpPr>
          <p:cNvPr id="1937" name="Google Shape;1937;p249"/>
          <p:cNvSpPr txBox="1"/>
          <p:nvPr/>
        </p:nvSpPr>
        <p:spPr>
          <a:xfrm>
            <a:off x="6085720" y="1602270"/>
            <a:ext cx="2633400" cy="831000"/>
          </a:xfrm>
          <a:prstGeom prst="rect">
            <a:avLst/>
          </a:prstGeom>
          <a:gradFill>
            <a:gsLst>
              <a:gs pos="0">
                <a:srgbClr val="F7BCA2"/>
              </a:gs>
              <a:gs pos="50000">
                <a:srgbClr val="F4B093"/>
              </a:gs>
              <a:gs pos="100000">
                <a:srgbClr val="F7A47F"/>
              </a:gs>
            </a:gsLst>
            <a:lin ang="5400012" scaled="0"/>
          </a:gradFill>
          <a:ln w="9525" cap="flat" cmpd="sng">
            <a:solidFill>
              <a:srgbClr val="ED7D3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dirty="0">
                <a:solidFill>
                  <a:srgbClr val="000000"/>
                </a:solidFill>
                <a:latin typeface="Calibri"/>
                <a:ea typeface="Calibri"/>
                <a:cs typeface="Calibri"/>
                <a:sym typeface="Calibri"/>
              </a:rPr>
              <a:t>A system to align improvement planning requirements for state and federal accountability into a single plan.</a:t>
            </a:r>
            <a:endParaRPr sz="1200" b="0" i="0" u="none" strike="noStrike" cap="none" dirty="0">
              <a:solidFill>
                <a:srgbClr val="000000"/>
              </a:solidFill>
              <a:latin typeface="Palatino Linotype"/>
              <a:ea typeface="Palatino Linotype"/>
              <a:cs typeface="Palatino Linotype"/>
              <a:sym typeface="Palatino Linotype"/>
            </a:endParaRPr>
          </a:p>
        </p:txBody>
      </p:sp>
      <p:sp>
        <p:nvSpPr>
          <p:cNvPr id="1936" name="Google Shape;1936;p249"/>
          <p:cNvSpPr txBox="1"/>
          <p:nvPr/>
        </p:nvSpPr>
        <p:spPr>
          <a:xfrm>
            <a:off x="593022" y="2686599"/>
            <a:ext cx="2301600" cy="1200300"/>
          </a:xfrm>
          <a:prstGeom prst="rect">
            <a:avLst/>
          </a:prstGeom>
          <a:gradFill>
            <a:gsLst>
              <a:gs pos="0">
                <a:srgbClr val="A6B6DE"/>
              </a:gs>
              <a:gs pos="50000">
                <a:srgbClr val="98AAD9"/>
              </a:gs>
              <a:gs pos="100000">
                <a:srgbClr val="859CD7"/>
              </a:gs>
            </a:gsLst>
            <a:lin ang="5400012" scaled="0"/>
          </a:gradFill>
          <a:ln w="9525" cap="flat" cmpd="sng">
            <a:solidFill>
              <a:srgbClr val="4472C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dirty="0">
                <a:solidFill>
                  <a:srgbClr val="000000"/>
                </a:solidFill>
                <a:latin typeface="Calibri"/>
                <a:ea typeface="Calibri"/>
                <a:cs typeface="Calibri"/>
                <a:sym typeface="Calibri"/>
              </a:rPr>
              <a:t>A statewide strategy to promote improvement planning based on best practice, including use of state and local data and engagement in a continuous improvement cycle. </a:t>
            </a:r>
            <a:endParaRPr sz="1200" b="0" i="0" u="none" strike="noStrike" cap="none" dirty="0">
              <a:solidFill>
                <a:srgbClr val="000000"/>
              </a:solidFill>
              <a:latin typeface="Palatino Linotype"/>
              <a:ea typeface="Palatino Linotype"/>
              <a:cs typeface="Palatino Linotype"/>
              <a:sym typeface="Palatino Linotype"/>
            </a:endParaRPr>
          </a:p>
        </p:txBody>
      </p:sp>
      <p:sp>
        <p:nvSpPr>
          <p:cNvPr id="1939" name="Google Shape;1939;p249"/>
          <p:cNvSpPr txBox="1"/>
          <p:nvPr/>
        </p:nvSpPr>
        <p:spPr>
          <a:xfrm>
            <a:off x="3302065" y="4273021"/>
            <a:ext cx="2386800" cy="831000"/>
          </a:xfrm>
          <a:prstGeom prst="rect">
            <a:avLst/>
          </a:prstGeom>
          <a:gradFill>
            <a:gsLst>
              <a:gs pos="0">
                <a:srgbClr val="FFDC9B"/>
              </a:gs>
              <a:gs pos="50000">
                <a:srgbClr val="FFD68D"/>
              </a:gs>
              <a:gs pos="100000">
                <a:srgbClr val="FFD478"/>
              </a:gs>
            </a:gsLst>
            <a:lin ang="5400012" scaled="0"/>
          </a:gradFill>
          <a:ln w="9525" cap="flat" cmpd="sng">
            <a:solidFill>
              <a:srgbClr val="FFC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dirty="0">
                <a:solidFill>
                  <a:srgbClr val="000000"/>
                </a:solidFill>
                <a:latin typeface="Calibri"/>
                <a:ea typeface="Calibri"/>
                <a:cs typeface="Calibri"/>
                <a:sym typeface="Calibri"/>
              </a:rPr>
              <a:t>A process for including multiple voices, including staff, families and community representatives. Plans are posted publicly. </a:t>
            </a:r>
            <a:endParaRPr sz="1200" b="0" i="0" u="none" strike="noStrike" cap="none" dirty="0">
              <a:solidFill>
                <a:srgbClr val="000000"/>
              </a:solidFill>
              <a:latin typeface="Palatino Linotype"/>
              <a:ea typeface="Palatino Linotype"/>
              <a:cs typeface="Palatino Linotype"/>
              <a:sym typeface="Palatino Linotype"/>
            </a:endParaRPr>
          </a:p>
        </p:txBody>
      </p:sp>
      <p:sp>
        <p:nvSpPr>
          <p:cNvPr id="1938" name="Google Shape;1938;p249"/>
          <p:cNvSpPr txBox="1"/>
          <p:nvPr/>
        </p:nvSpPr>
        <p:spPr>
          <a:xfrm>
            <a:off x="6085719" y="2530869"/>
            <a:ext cx="2633400" cy="1569600"/>
          </a:xfrm>
          <a:prstGeom prst="rect">
            <a:avLst/>
          </a:prstGeom>
          <a:gradFill>
            <a:gsLst>
              <a:gs pos="0">
                <a:srgbClr val="D1D1D1"/>
              </a:gs>
              <a:gs pos="50000">
                <a:srgbClr val="C7C7C7"/>
              </a:gs>
              <a:gs pos="100000">
                <a:srgbClr val="C0C0C0"/>
              </a:gs>
            </a:gsLst>
            <a:lin ang="5400012" scaled="0"/>
          </a:gradFill>
          <a:ln w="9525" cap="flat" cmpd="sng">
            <a:solidFill>
              <a:srgbClr val="A5A5A5"/>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dirty="0">
                <a:solidFill>
                  <a:srgbClr val="000000"/>
                </a:solidFill>
                <a:latin typeface="Calibri"/>
                <a:ea typeface="Calibri"/>
                <a:cs typeface="Calibri"/>
                <a:sym typeface="Calibri"/>
              </a:rPr>
              <a:t>A common format for schools and districts to document improvement planning efforts. Schools/districts on the accountability clock must demonstrate a coherent plan for dramatic change and adjustments over time. Reviews conducted by CDE and State Review Panel.</a:t>
            </a:r>
            <a:endParaRPr sz="1200" b="0" i="0" u="none" strike="noStrike" cap="none" dirty="0">
              <a:solidFill>
                <a:srgbClr val="000000"/>
              </a:solidFill>
              <a:latin typeface="Palatino Linotype"/>
              <a:ea typeface="Palatino Linotype"/>
              <a:cs typeface="Palatino Linotype"/>
              <a:sym typeface="Palatino Linotype"/>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943"/>
        <p:cNvGrpSpPr/>
        <p:nvPr/>
      </p:nvGrpSpPr>
      <p:grpSpPr>
        <a:xfrm>
          <a:off x="0" y="0"/>
          <a:ext cx="0" cy="0"/>
          <a:chOff x="0" y="0"/>
          <a:chExt cx="0" cy="0"/>
        </a:xfrm>
      </p:grpSpPr>
      <p:sp>
        <p:nvSpPr>
          <p:cNvPr id="1944" name="Google Shape;1944;p250"/>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chemeClr val="dk1"/>
              </a:buClr>
              <a:buSzPts val="1100"/>
              <a:buFont typeface="Arial"/>
              <a:buNone/>
            </a:pPr>
            <a:r>
              <a:rPr lang="en"/>
              <a:t>LEA Role in Supporting ESSA Identified Schools</a:t>
            </a:r>
            <a:endParaRPr/>
          </a:p>
        </p:txBody>
      </p:sp>
      <p:sp>
        <p:nvSpPr>
          <p:cNvPr id="1945" name="Google Shape;1945;p250"/>
          <p:cNvSpPr txBox="1"/>
          <p:nvPr/>
        </p:nvSpPr>
        <p:spPr>
          <a:xfrm>
            <a:off x="377500" y="1046000"/>
            <a:ext cx="8520600" cy="2150206"/>
          </a:xfrm>
          <a:prstGeom prst="rect">
            <a:avLst/>
          </a:prstGeom>
          <a:noFill/>
          <a:ln>
            <a:noFill/>
          </a:ln>
        </p:spPr>
        <p:txBody>
          <a:bodyPr spcFirstLastPara="1" wrap="square" lIns="91425" tIns="91425" rIns="91425" bIns="91425" anchor="t" anchorCtr="0">
            <a:noAutofit/>
          </a:bodyPr>
          <a:lstStyle/>
          <a:p>
            <a:pPr marL="457200" lvl="0" indent="-317500" algn="l" rtl="0">
              <a:spcBef>
                <a:spcPts val="1000"/>
              </a:spcBef>
              <a:spcAft>
                <a:spcPts val="0"/>
              </a:spcAft>
              <a:buSzPts val="1400"/>
              <a:buFont typeface="Roboto"/>
              <a:buAutoNum type="arabicPeriod"/>
            </a:pPr>
            <a:r>
              <a:rPr lang="en" sz="1600" dirty="0">
                <a:solidFill>
                  <a:schemeClr val="dk1"/>
                </a:solidFill>
                <a:latin typeface="Roboto"/>
                <a:ea typeface="Roboto"/>
                <a:cs typeface="Roboto"/>
                <a:sym typeface="Roboto"/>
              </a:rPr>
              <a:t>Which schools have been identified?</a:t>
            </a:r>
            <a:endParaRPr sz="1600" dirty="0">
              <a:solidFill>
                <a:schemeClr val="dk1"/>
              </a:solidFill>
              <a:latin typeface="Roboto"/>
              <a:ea typeface="Roboto"/>
              <a:cs typeface="Roboto"/>
              <a:sym typeface="Roboto"/>
            </a:endParaRPr>
          </a:p>
          <a:p>
            <a:pPr marL="457200" lvl="0" indent="-317500" algn="l" rtl="0">
              <a:spcBef>
                <a:spcPts val="1000"/>
              </a:spcBef>
              <a:spcAft>
                <a:spcPts val="0"/>
              </a:spcAft>
              <a:buSzPts val="1400"/>
              <a:buFont typeface="Roboto"/>
              <a:buAutoNum type="arabicPeriod"/>
            </a:pPr>
            <a:r>
              <a:rPr lang="en" sz="1600" dirty="0">
                <a:solidFill>
                  <a:schemeClr val="dk1"/>
                </a:solidFill>
                <a:latin typeface="Roboto"/>
                <a:ea typeface="Roboto"/>
                <a:cs typeface="Roboto"/>
                <a:sym typeface="Roboto"/>
              </a:rPr>
              <a:t>What are the requirements in the UIP for CS, TS, and ATS schools?</a:t>
            </a:r>
            <a:endParaRPr sz="1600" dirty="0">
              <a:solidFill>
                <a:schemeClr val="dk1"/>
              </a:solidFill>
              <a:latin typeface="Roboto"/>
              <a:ea typeface="Roboto"/>
              <a:cs typeface="Roboto"/>
              <a:sym typeface="Roboto"/>
            </a:endParaRPr>
          </a:p>
          <a:p>
            <a:pPr marL="457200" lvl="0" indent="-330200" algn="l" rtl="0">
              <a:spcBef>
                <a:spcPts val="1000"/>
              </a:spcBef>
              <a:spcAft>
                <a:spcPts val="0"/>
              </a:spcAft>
              <a:buClr>
                <a:schemeClr val="dk1"/>
              </a:buClr>
              <a:buSzPts val="1600"/>
              <a:buFont typeface="Roboto"/>
              <a:buAutoNum type="arabicPeriod"/>
            </a:pPr>
            <a:r>
              <a:rPr lang="en" sz="1600" dirty="0">
                <a:solidFill>
                  <a:schemeClr val="dk1"/>
                </a:solidFill>
                <a:latin typeface="Roboto"/>
                <a:ea typeface="Roboto"/>
                <a:cs typeface="Roboto"/>
                <a:sym typeface="Roboto"/>
              </a:rPr>
              <a:t>What is the LEA’s process for reviewing, approving, and monitoring plans? </a:t>
            </a:r>
            <a:endParaRPr sz="1600" dirty="0">
              <a:solidFill>
                <a:schemeClr val="dk1"/>
              </a:solidFill>
              <a:latin typeface="Roboto"/>
              <a:ea typeface="Roboto"/>
              <a:cs typeface="Roboto"/>
              <a:sym typeface="Roboto"/>
            </a:endParaRPr>
          </a:p>
          <a:p>
            <a:pPr marL="457200" lvl="0" indent="-317500" algn="l" rtl="0">
              <a:spcBef>
                <a:spcPts val="1000"/>
              </a:spcBef>
              <a:spcAft>
                <a:spcPts val="0"/>
              </a:spcAft>
              <a:buSzPts val="1400"/>
              <a:buFont typeface="Roboto"/>
              <a:buAutoNum type="arabicPeriod"/>
            </a:pPr>
            <a:r>
              <a:rPr lang="en" sz="1600" dirty="0">
                <a:solidFill>
                  <a:schemeClr val="dk1"/>
                </a:solidFill>
                <a:latin typeface="Roboto"/>
                <a:ea typeface="Roboto"/>
                <a:cs typeface="Roboto"/>
                <a:sym typeface="Roboto"/>
              </a:rPr>
              <a:t>What supports are available for LEAs to use with school leaders?</a:t>
            </a:r>
            <a:endParaRPr sz="1600" dirty="0">
              <a:solidFill>
                <a:schemeClr val="dk1"/>
              </a:solidFill>
              <a:latin typeface="Roboto"/>
              <a:ea typeface="Roboto"/>
              <a:cs typeface="Roboto"/>
              <a:sym typeface="Roboto"/>
            </a:endParaRPr>
          </a:p>
          <a:p>
            <a:pPr marL="457200" lvl="0" indent="-317500" algn="l" rtl="0">
              <a:spcBef>
                <a:spcPts val="1000"/>
              </a:spcBef>
              <a:spcAft>
                <a:spcPts val="1000"/>
              </a:spcAft>
              <a:buSzPts val="1400"/>
              <a:buFont typeface="Roboto"/>
              <a:buAutoNum type="arabicPeriod"/>
            </a:pPr>
            <a:r>
              <a:rPr lang="en" sz="1600" dirty="0">
                <a:solidFill>
                  <a:schemeClr val="dk1"/>
                </a:solidFill>
                <a:latin typeface="Roboto"/>
                <a:ea typeface="Roboto"/>
                <a:cs typeface="Roboto"/>
                <a:sym typeface="Roboto"/>
              </a:rPr>
              <a:t>What else should LEAs consider?</a:t>
            </a:r>
            <a:endParaRPr sz="1800" dirty="0">
              <a:solidFill>
                <a:srgbClr val="FF00FF"/>
              </a:solidFill>
              <a:latin typeface="Roboto"/>
              <a:ea typeface="Roboto"/>
              <a:cs typeface="Roboto"/>
              <a:sym typeface="Roboto"/>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949"/>
        <p:cNvGrpSpPr/>
        <p:nvPr/>
      </p:nvGrpSpPr>
      <p:grpSpPr>
        <a:xfrm>
          <a:off x="0" y="0"/>
          <a:ext cx="0" cy="0"/>
          <a:chOff x="0" y="0"/>
          <a:chExt cx="0" cy="0"/>
        </a:xfrm>
      </p:grpSpPr>
      <p:sp>
        <p:nvSpPr>
          <p:cNvPr id="1950" name="Google Shape;1950;p251"/>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457200" lvl="0" indent="-355600" algn="l" rtl="0">
              <a:spcBef>
                <a:spcPts val="0"/>
              </a:spcBef>
              <a:spcAft>
                <a:spcPts val="0"/>
              </a:spcAft>
              <a:buSzPts val="2000"/>
              <a:buAutoNum type="arabicPeriod"/>
            </a:pPr>
            <a:r>
              <a:rPr lang="en" dirty="0"/>
              <a:t>Which schools have been identified?</a:t>
            </a:r>
            <a:endParaRPr dirty="0"/>
          </a:p>
        </p:txBody>
      </p:sp>
      <p:sp>
        <p:nvSpPr>
          <p:cNvPr id="1951" name="Google Shape;1951;p251"/>
          <p:cNvSpPr txBox="1">
            <a:spLocks noGrp="1"/>
          </p:cNvSpPr>
          <p:nvPr>
            <p:ph type="body" idx="1"/>
          </p:nvPr>
        </p:nvSpPr>
        <p:spPr>
          <a:xfrm>
            <a:off x="107325" y="943664"/>
            <a:ext cx="8646000" cy="1009469"/>
          </a:xfrm>
          <a:prstGeom prst="rect">
            <a:avLst/>
          </a:prstGeom>
        </p:spPr>
        <p:txBody>
          <a:bodyPr spcFirstLastPara="1" wrap="square" lIns="91425" tIns="91425" rIns="91425" bIns="91425" anchor="t" anchorCtr="0">
            <a:normAutofit lnSpcReduction="10000"/>
          </a:bodyPr>
          <a:lstStyle/>
          <a:p>
            <a:pPr marL="457200" lvl="0" indent="-330200" algn="l" rtl="0">
              <a:spcAft>
                <a:spcPts val="0"/>
              </a:spcAft>
              <a:buSzPts val="1600"/>
              <a:buChar char="●"/>
            </a:pPr>
            <a:r>
              <a:rPr lang="en" dirty="0"/>
              <a:t>Refer to the LEA’s </a:t>
            </a:r>
            <a:r>
              <a:rPr lang="en" u="sng" dirty="0">
                <a:solidFill>
                  <a:schemeClr val="hlink"/>
                </a:solidFill>
                <a:hlinkClick r:id="rId3"/>
              </a:rPr>
              <a:t>Accountability Letter</a:t>
            </a:r>
            <a:r>
              <a:rPr lang="en" dirty="0"/>
              <a:t> </a:t>
            </a:r>
            <a:endParaRPr dirty="0"/>
          </a:p>
          <a:p>
            <a:pPr marL="457200" lvl="0" indent="-330200" algn="l" rtl="0">
              <a:spcAft>
                <a:spcPts val="0"/>
              </a:spcAft>
              <a:buSzPts val="1600"/>
              <a:buChar char="●"/>
            </a:pPr>
            <a:r>
              <a:rPr lang="en" dirty="0"/>
              <a:t>Use CDE’s </a:t>
            </a:r>
            <a:r>
              <a:rPr lang="en" u="sng" dirty="0">
                <a:solidFill>
                  <a:schemeClr val="hlink"/>
                </a:solidFill>
                <a:hlinkClick r:id="rId4"/>
              </a:rPr>
              <a:t>Identification Dashboard</a:t>
            </a:r>
            <a:endParaRPr dirty="0"/>
          </a:p>
          <a:p>
            <a:pPr marL="457200" lvl="0" indent="-330200" algn="l" rtl="0">
              <a:spcAft>
                <a:spcPts val="0"/>
              </a:spcAft>
              <a:buSzPts val="1600"/>
              <a:buChar char="●"/>
            </a:pPr>
            <a:r>
              <a:rPr lang="en" dirty="0"/>
              <a:t>Check the ESSA School Improvement Narratives page in the Consolidated Application</a:t>
            </a:r>
            <a:endParaRPr dirty="0"/>
          </a:p>
        </p:txBody>
      </p:sp>
      <p:pic>
        <p:nvPicPr>
          <p:cNvPr id="1953" name="Google Shape;1953;p251" descr="The screenshot shows an image of the Identification Dashboard website. "/>
          <p:cNvPicPr preferRelativeResize="0"/>
          <p:nvPr/>
        </p:nvPicPr>
        <p:blipFill>
          <a:blip r:embed="rId5">
            <a:alphaModFix/>
          </a:blip>
          <a:stretch>
            <a:fillRect/>
          </a:stretch>
        </p:blipFill>
        <p:spPr>
          <a:xfrm>
            <a:off x="926500" y="1818550"/>
            <a:ext cx="3555449" cy="1687699"/>
          </a:xfrm>
          <a:prstGeom prst="rect">
            <a:avLst/>
          </a:prstGeom>
          <a:noFill/>
          <a:ln w="9525" cap="flat" cmpd="sng">
            <a:solidFill>
              <a:schemeClr val="dk2"/>
            </a:solidFill>
            <a:prstDash val="solid"/>
            <a:round/>
            <a:headEnd type="none" w="sm" len="sm"/>
            <a:tailEnd type="none" w="sm" len="sm"/>
          </a:ln>
        </p:spPr>
      </p:pic>
      <p:sp>
        <p:nvSpPr>
          <p:cNvPr id="2" name="Google Shape;1951;p251">
            <a:extLst>
              <a:ext uri="{FF2B5EF4-FFF2-40B4-BE49-F238E27FC236}">
                <a16:creationId xmlns:a16="http://schemas.microsoft.com/office/drawing/2014/main" id="{B8E8C3DD-0B23-A2EB-2746-90B55453B3BE}"/>
              </a:ext>
            </a:extLst>
          </p:cNvPr>
          <p:cNvSpPr txBox="1">
            <a:spLocks/>
          </p:cNvSpPr>
          <p:nvPr/>
        </p:nvSpPr>
        <p:spPr>
          <a:xfrm>
            <a:off x="107325" y="3472411"/>
            <a:ext cx="8646000" cy="460125"/>
          </a:xfrm>
          <a:prstGeom prst="rect">
            <a:avLst/>
          </a:prstGeom>
          <a:noFill/>
          <a:ln>
            <a:noFill/>
          </a:ln>
        </p:spPr>
        <p:txBody>
          <a:bodyPr spcFirstLastPara="1" wrap="square" lIns="91425" tIns="91425" rIns="91425" bIns="91425" anchor="t" anchorCtr="0">
            <a:normAutofit lnSpcReduction="10000"/>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Roboto"/>
              <a:buChar char="●"/>
              <a:defRPr sz="16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r>
              <a:rPr lang="en-US" dirty="0"/>
              <a:t>Check the ESSA School Improvement Narratives page in the Consolidated Application</a:t>
            </a:r>
          </a:p>
        </p:txBody>
      </p:sp>
      <p:pic>
        <p:nvPicPr>
          <p:cNvPr id="1952" name="Google Shape;1952;p251" descr="Screenshot of ESSA Identification table in the Consolidated Application"/>
          <p:cNvPicPr preferRelativeResize="0"/>
          <p:nvPr/>
        </p:nvPicPr>
        <p:blipFill>
          <a:blip r:embed="rId6">
            <a:alphaModFix/>
          </a:blip>
          <a:stretch>
            <a:fillRect/>
          </a:stretch>
        </p:blipFill>
        <p:spPr>
          <a:xfrm>
            <a:off x="854125" y="3876400"/>
            <a:ext cx="5514899" cy="460125"/>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957"/>
        <p:cNvGrpSpPr/>
        <p:nvPr/>
      </p:nvGrpSpPr>
      <p:grpSpPr>
        <a:xfrm>
          <a:off x="0" y="0"/>
          <a:ext cx="0" cy="0"/>
          <a:chOff x="0" y="0"/>
          <a:chExt cx="0" cy="0"/>
        </a:xfrm>
      </p:grpSpPr>
      <p:sp>
        <p:nvSpPr>
          <p:cNvPr id="1958" name="Google Shape;1958;p252"/>
          <p:cNvSpPr txBox="1">
            <a:spLocks noGrp="1"/>
          </p:cNvSpPr>
          <p:nvPr>
            <p:ph type="title"/>
          </p:nvPr>
        </p:nvSpPr>
        <p:spPr>
          <a:xfrm>
            <a:off x="311700" y="105100"/>
            <a:ext cx="81555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2. What are the requirements in the UIP for CS, TS, and ATS schools?</a:t>
            </a:r>
            <a:endParaRPr dirty="0"/>
          </a:p>
        </p:txBody>
      </p:sp>
      <p:graphicFrame>
        <p:nvGraphicFramePr>
          <p:cNvPr id="1959" name="Google Shape;1959;p252"/>
          <p:cNvGraphicFramePr/>
          <p:nvPr>
            <p:extLst>
              <p:ext uri="{D42A27DB-BD31-4B8C-83A1-F6EECF244321}">
                <p14:modId xmlns:p14="http://schemas.microsoft.com/office/powerpoint/2010/main" val="523593464"/>
              </p:ext>
            </p:extLst>
          </p:nvPr>
        </p:nvGraphicFramePr>
        <p:xfrm>
          <a:off x="148962" y="1017955"/>
          <a:ext cx="8846075" cy="3107589"/>
        </p:xfrm>
        <a:graphic>
          <a:graphicData uri="http://schemas.openxmlformats.org/drawingml/2006/table">
            <a:tbl>
              <a:tblPr firstRow="1">
                <a:noFill/>
                <a:tableStyleId>{D4313047-8644-4CD5-B368-B0E0FA641009}</a:tableStyleId>
              </a:tblPr>
              <a:tblGrid>
                <a:gridCol w="3096400">
                  <a:extLst>
                    <a:ext uri="{9D8B030D-6E8A-4147-A177-3AD203B41FA5}">
                      <a16:colId xmlns:a16="http://schemas.microsoft.com/office/drawing/2014/main" val="20000"/>
                    </a:ext>
                  </a:extLst>
                </a:gridCol>
                <a:gridCol w="2917700">
                  <a:extLst>
                    <a:ext uri="{9D8B030D-6E8A-4147-A177-3AD203B41FA5}">
                      <a16:colId xmlns:a16="http://schemas.microsoft.com/office/drawing/2014/main" val="20001"/>
                    </a:ext>
                  </a:extLst>
                </a:gridCol>
                <a:gridCol w="426850">
                  <a:extLst>
                    <a:ext uri="{9D8B030D-6E8A-4147-A177-3AD203B41FA5}">
                      <a16:colId xmlns:a16="http://schemas.microsoft.com/office/drawing/2014/main" val="20002"/>
                    </a:ext>
                  </a:extLst>
                </a:gridCol>
                <a:gridCol w="1176725">
                  <a:extLst>
                    <a:ext uri="{9D8B030D-6E8A-4147-A177-3AD203B41FA5}">
                      <a16:colId xmlns:a16="http://schemas.microsoft.com/office/drawing/2014/main" val="20003"/>
                    </a:ext>
                  </a:extLst>
                </a:gridCol>
                <a:gridCol w="1228400">
                  <a:extLst>
                    <a:ext uri="{9D8B030D-6E8A-4147-A177-3AD203B41FA5}">
                      <a16:colId xmlns:a16="http://schemas.microsoft.com/office/drawing/2014/main" val="20004"/>
                    </a:ext>
                  </a:extLst>
                </a:gridCol>
              </a:tblGrid>
              <a:tr h="251075">
                <a:tc>
                  <a:txBody>
                    <a:bodyPr/>
                    <a:lstStyle/>
                    <a:p>
                      <a:pPr marL="0" lvl="0" indent="0" algn="ctr" rtl="0">
                        <a:lnSpc>
                          <a:spcPct val="100000"/>
                        </a:lnSpc>
                        <a:spcBef>
                          <a:spcPts val="0"/>
                        </a:spcBef>
                        <a:spcAft>
                          <a:spcPts val="1500"/>
                        </a:spcAft>
                        <a:buNone/>
                      </a:pPr>
                      <a:r>
                        <a:rPr lang="en" sz="1050" b="1" dirty="0">
                          <a:solidFill>
                            <a:srgbClr val="333333"/>
                          </a:solidFill>
                        </a:rPr>
                        <a:t>ESSA Planning Requirements</a:t>
                      </a:r>
                      <a:endParaRPr sz="1050" b="1" dirty="0">
                        <a:solidFill>
                          <a:srgbClr val="333333"/>
                        </a:solidFill>
                      </a:endParaRPr>
                    </a:p>
                  </a:txBody>
                  <a:tcPr marL="76200" marR="76200" marT="76200" marB="76200" anchor="ctr">
                    <a:lnL w="10575" cap="flat" cmpd="sng">
                      <a:solidFill>
                        <a:srgbClr val="DDDDDD"/>
                      </a:solidFill>
                      <a:prstDash val="solid"/>
                      <a:round/>
                      <a:headEnd type="none" w="sm" len="sm"/>
                      <a:tailEnd type="none" w="sm" len="sm"/>
                    </a:lnL>
                    <a:lnR w="10575" cap="flat" cmpd="sng">
                      <a:solidFill>
                        <a:srgbClr val="DDDDDD"/>
                      </a:solidFill>
                      <a:prstDash val="solid"/>
                      <a:round/>
                      <a:headEnd type="none" w="sm" len="sm"/>
                      <a:tailEnd type="none" w="sm" len="sm"/>
                    </a:lnR>
                    <a:lnB w="10575" cap="flat" cmpd="sng">
                      <a:solidFill>
                        <a:srgbClr val="DDDDDD"/>
                      </a:solidFill>
                      <a:prstDash val="solid"/>
                      <a:round/>
                      <a:headEnd type="none" w="sm" len="sm"/>
                      <a:tailEnd type="none" w="sm" len="sm"/>
                    </a:lnB>
                    <a:solidFill>
                      <a:srgbClr val="F5F5F5"/>
                    </a:solidFill>
                  </a:tcPr>
                </a:tc>
                <a:tc>
                  <a:txBody>
                    <a:bodyPr/>
                    <a:lstStyle/>
                    <a:p>
                      <a:pPr marL="0" lvl="0" indent="0" algn="ctr" rtl="0">
                        <a:lnSpc>
                          <a:spcPct val="100000"/>
                        </a:lnSpc>
                        <a:spcBef>
                          <a:spcPts val="0"/>
                        </a:spcBef>
                        <a:spcAft>
                          <a:spcPts val="1500"/>
                        </a:spcAft>
                        <a:buNone/>
                      </a:pPr>
                      <a:r>
                        <a:rPr lang="en" sz="1050" b="1" dirty="0">
                          <a:solidFill>
                            <a:srgbClr val="333333"/>
                          </a:solidFill>
                        </a:rPr>
                        <a:t>UIP Section</a:t>
                      </a:r>
                      <a:endParaRPr sz="1050" b="1" dirty="0">
                        <a:solidFill>
                          <a:srgbClr val="333333"/>
                        </a:solidFill>
                      </a:endParaRPr>
                    </a:p>
                  </a:txBody>
                  <a:tcPr marL="76200" marR="76200" marT="76200" marB="76200" anchor="ctr">
                    <a:lnL w="10575" cap="flat" cmpd="sng">
                      <a:solidFill>
                        <a:srgbClr val="DDDDDD"/>
                      </a:solidFill>
                      <a:prstDash val="solid"/>
                      <a:round/>
                      <a:headEnd type="none" w="sm" len="sm"/>
                      <a:tailEnd type="none" w="sm" len="sm"/>
                    </a:lnL>
                    <a:lnR w="10575" cap="flat" cmpd="sng">
                      <a:solidFill>
                        <a:srgbClr val="DDDDDD"/>
                      </a:solidFill>
                      <a:prstDash val="solid"/>
                      <a:round/>
                      <a:headEnd type="none" w="sm" len="sm"/>
                      <a:tailEnd type="none" w="sm" len="sm"/>
                    </a:lnR>
                    <a:lnB w="10575" cap="flat" cmpd="sng">
                      <a:solidFill>
                        <a:srgbClr val="DDDDDD"/>
                      </a:solidFill>
                      <a:prstDash val="solid"/>
                      <a:round/>
                      <a:headEnd type="none" w="sm" len="sm"/>
                      <a:tailEnd type="none" w="sm" len="sm"/>
                    </a:lnB>
                    <a:solidFill>
                      <a:srgbClr val="F5F5F5"/>
                    </a:solidFill>
                  </a:tcPr>
                </a:tc>
                <a:tc>
                  <a:txBody>
                    <a:bodyPr/>
                    <a:lstStyle/>
                    <a:p>
                      <a:pPr marL="0" lvl="0" indent="0" algn="ctr" rtl="0">
                        <a:lnSpc>
                          <a:spcPct val="100000"/>
                        </a:lnSpc>
                        <a:spcBef>
                          <a:spcPts val="0"/>
                        </a:spcBef>
                        <a:spcAft>
                          <a:spcPts val="1500"/>
                        </a:spcAft>
                        <a:buNone/>
                      </a:pPr>
                      <a:r>
                        <a:rPr lang="en" sz="1050" b="1">
                          <a:solidFill>
                            <a:srgbClr val="333333"/>
                          </a:solidFill>
                        </a:rPr>
                        <a:t>CS</a:t>
                      </a:r>
                      <a:endParaRPr sz="1050" b="1">
                        <a:solidFill>
                          <a:srgbClr val="333333"/>
                        </a:solidFill>
                      </a:endParaRPr>
                    </a:p>
                  </a:txBody>
                  <a:tcPr marL="76200" marR="76200" marT="76200" marB="76200" anchor="ctr">
                    <a:lnL w="10575" cap="flat" cmpd="sng">
                      <a:solidFill>
                        <a:srgbClr val="DDDDDD"/>
                      </a:solidFill>
                      <a:prstDash val="solid"/>
                      <a:round/>
                      <a:headEnd type="none" w="sm" len="sm"/>
                      <a:tailEnd type="none" w="sm" len="sm"/>
                    </a:lnL>
                    <a:lnR w="10575" cap="flat" cmpd="sng">
                      <a:solidFill>
                        <a:srgbClr val="DDDDDD"/>
                      </a:solidFill>
                      <a:prstDash val="solid"/>
                      <a:round/>
                      <a:headEnd type="none" w="sm" len="sm"/>
                      <a:tailEnd type="none" w="sm" len="sm"/>
                    </a:lnR>
                    <a:lnB w="10575" cap="flat" cmpd="sng">
                      <a:solidFill>
                        <a:srgbClr val="DDDDDD"/>
                      </a:solidFill>
                      <a:prstDash val="solid"/>
                      <a:round/>
                      <a:headEnd type="none" w="sm" len="sm"/>
                      <a:tailEnd type="none" w="sm" len="sm"/>
                    </a:lnB>
                    <a:solidFill>
                      <a:srgbClr val="F5F5F5"/>
                    </a:solidFill>
                  </a:tcPr>
                </a:tc>
                <a:tc>
                  <a:txBody>
                    <a:bodyPr/>
                    <a:lstStyle/>
                    <a:p>
                      <a:pPr marL="0" lvl="0" indent="0" algn="ctr" rtl="0">
                        <a:lnSpc>
                          <a:spcPct val="100000"/>
                        </a:lnSpc>
                        <a:spcBef>
                          <a:spcPts val="0"/>
                        </a:spcBef>
                        <a:spcAft>
                          <a:spcPts val="1500"/>
                        </a:spcAft>
                        <a:buNone/>
                      </a:pPr>
                      <a:r>
                        <a:rPr lang="en" sz="1050" b="1">
                          <a:solidFill>
                            <a:srgbClr val="333333"/>
                          </a:solidFill>
                        </a:rPr>
                        <a:t>TS</a:t>
                      </a:r>
                      <a:endParaRPr sz="1050" b="1">
                        <a:solidFill>
                          <a:srgbClr val="333333"/>
                        </a:solidFill>
                      </a:endParaRPr>
                    </a:p>
                  </a:txBody>
                  <a:tcPr marL="76200" marR="76200" marT="76200" marB="76200" anchor="ctr">
                    <a:lnL w="10575" cap="flat" cmpd="sng">
                      <a:solidFill>
                        <a:srgbClr val="DDDDDD"/>
                      </a:solidFill>
                      <a:prstDash val="solid"/>
                      <a:round/>
                      <a:headEnd type="none" w="sm" len="sm"/>
                      <a:tailEnd type="none" w="sm" len="sm"/>
                    </a:lnL>
                    <a:lnR w="10575" cap="flat" cmpd="sng">
                      <a:solidFill>
                        <a:srgbClr val="DDDDDD"/>
                      </a:solidFill>
                      <a:prstDash val="solid"/>
                      <a:round/>
                      <a:headEnd type="none" w="sm" len="sm"/>
                      <a:tailEnd type="none" w="sm" len="sm"/>
                    </a:lnR>
                    <a:lnB w="10575" cap="flat" cmpd="sng">
                      <a:solidFill>
                        <a:srgbClr val="DDDDDD"/>
                      </a:solidFill>
                      <a:prstDash val="solid"/>
                      <a:round/>
                      <a:headEnd type="none" w="sm" len="sm"/>
                      <a:tailEnd type="none" w="sm" len="sm"/>
                    </a:lnB>
                    <a:solidFill>
                      <a:srgbClr val="F5F5F5"/>
                    </a:solidFill>
                  </a:tcPr>
                </a:tc>
                <a:tc>
                  <a:txBody>
                    <a:bodyPr/>
                    <a:lstStyle/>
                    <a:p>
                      <a:pPr marL="0" lvl="0" indent="0" algn="ctr" rtl="0">
                        <a:lnSpc>
                          <a:spcPct val="100000"/>
                        </a:lnSpc>
                        <a:spcBef>
                          <a:spcPts val="0"/>
                        </a:spcBef>
                        <a:spcAft>
                          <a:spcPts val="1500"/>
                        </a:spcAft>
                        <a:buNone/>
                      </a:pPr>
                      <a:r>
                        <a:rPr lang="en" sz="1050" b="1">
                          <a:solidFill>
                            <a:srgbClr val="333333"/>
                          </a:solidFill>
                        </a:rPr>
                        <a:t>ATS</a:t>
                      </a:r>
                      <a:endParaRPr sz="1050" b="1">
                        <a:solidFill>
                          <a:srgbClr val="333333"/>
                        </a:solidFill>
                      </a:endParaRPr>
                    </a:p>
                  </a:txBody>
                  <a:tcPr marL="76200" marR="76200" marT="76200" marB="76200" anchor="ctr">
                    <a:lnL w="10575" cap="flat" cmpd="sng">
                      <a:solidFill>
                        <a:srgbClr val="DDDDDD"/>
                      </a:solidFill>
                      <a:prstDash val="solid"/>
                      <a:round/>
                      <a:headEnd type="none" w="sm" len="sm"/>
                      <a:tailEnd type="none" w="sm" len="sm"/>
                    </a:lnL>
                    <a:lnR w="10575" cap="flat" cmpd="sng">
                      <a:solidFill>
                        <a:srgbClr val="DDDDDD"/>
                      </a:solidFill>
                      <a:prstDash val="solid"/>
                      <a:round/>
                      <a:headEnd type="none" w="sm" len="sm"/>
                      <a:tailEnd type="none" w="sm" len="sm"/>
                    </a:lnR>
                    <a:lnB w="10575" cap="flat" cmpd="sng">
                      <a:solidFill>
                        <a:srgbClr val="DDDDDD"/>
                      </a:solidFill>
                      <a:prstDash val="solid"/>
                      <a:round/>
                      <a:headEnd type="none" w="sm" len="sm"/>
                      <a:tailEnd type="none" w="sm" len="sm"/>
                    </a:lnB>
                    <a:solidFill>
                      <a:srgbClr val="F5F5F5"/>
                    </a:solidFill>
                  </a:tcPr>
                </a:tc>
                <a:extLst>
                  <a:ext uri="{0D108BD9-81ED-4DB2-BD59-A6C34878D82A}">
                    <a16:rowId xmlns:a16="http://schemas.microsoft.com/office/drawing/2014/main" val="10000"/>
                  </a:ext>
                </a:extLst>
              </a:tr>
              <a:tr h="349775">
                <a:tc>
                  <a:txBody>
                    <a:bodyPr/>
                    <a:lstStyle/>
                    <a:p>
                      <a:pPr marL="0" lvl="0" indent="0" algn="ctr" rtl="0">
                        <a:lnSpc>
                          <a:spcPct val="100000"/>
                        </a:lnSpc>
                        <a:spcBef>
                          <a:spcPts val="0"/>
                        </a:spcBef>
                        <a:spcAft>
                          <a:spcPts val="0"/>
                        </a:spcAft>
                        <a:buNone/>
                      </a:pPr>
                      <a:r>
                        <a:rPr lang="en" sz="1050">
                          <a:solidFill>
                            <a:srgbClr val="333333"/>
                          </a:solidFill>
                        </a:rPr>
                        <a:t>Plans must be developed with stakeholders (including school leaders, teachers, and parents).</a:t>
                      </a:r>
                      <a:endParaRPr sz="1050">
                        <a:solidFill>
                          <a:srgbClr val="333333"/>
                        </a:solidFill>
                      </a:endParaRPr>
                    </a:p>
                  </a:txBody>
                  <a:tcPr marL="45720" marR="45720">
                    <a:lnL w="10575" cap="flat" cmpd="sng">
                      <a:solidFill>
                        <a:srgbClr val="DDDDDD"/>
                      </a:solidFill>
                      <a:prstDash val="solid"/>
                      <a:round/>
                      <a:headEnd type="none" w="sm" len="sm"/>
                      <a:tailEnd type="none" w="sm" len="sm"/>
                    </a:lnL>
                    <a:lnR w="10575" cap="flat" cmpd="sng">
                      <a:solidFill>
                        <a:srgbClr val="DDDDDD"/>
                      </a:solidFill>
                      <a:prstDash val="solid"/>
                      <a:round/>
                      <a:headEnd type="none" w="sm" len="sm"/>
                      <a:tailEnd type="none" w="sm" len="sm"/>
                    </a:lnR>
                    <a:lnT w="10575" cap="flat" cmpd="sng">
                      <a:solidFill>
                        <a:srgbClr val="DDDDDD"/>
                      </a:solidFill>
                      <a:prstDash val="solid"/>
                      <a:round/>
                      <a:headEnd type="none" w="sm" len="sm"/>
                      <a:tailEnd type="none" w="sm" len="sm"/>
                    </a:lnT>
                    <a:lnB w="10575" cap="flat" cmpd="sng">
                      <a:solidFill>
                        <a:srgbClr val="DDDDDD"/>
                      </a:solidFill>
                      <a:prstDash val="solid"/>
                      <a:round/>
                      <a:headEnd type="none" w="sm" len="sm"/>
                      <a:tailEnd type="none" w="sm" len="sm"/>
                    </a:lnB>
                    <a:solidFill>
                      <a:schemeClr val="bg1"/>
                    </a:solidFill>
                  </a:tcPr>
                </a:tc>
                <a:tc>
                  <a:txBody>
                    <a:bodyPr/>
                    <a:lstStyle/>
                    <a:p>
                      <a:pPr marL="0" lvl="0" indent="0" algn="ctr" rtl="0">
                        <a:lnSpc>
                          <a:spcPct val="100000"/>
                        </a:lnSpc>
                        <a:spcBef>
                          <a:spcPts val="0"/>
                        </a:spcBef>
                        <a:spcAft>
                          <a:spcPts val="800"/>
                        </a:spcAft>
                        <a:buNone/>
                      </a:pPr>
                      <a:r>
                        <a:rPr lang="en" sz="1050">
                          <a:solidFill>
                            <a:srgbClr val="333333"/>
                          </a:solidFill>
                        </a:rPr>
                        <a:t>Assurances</a:t>
                      </a:r>
                      <a:endParaRPr sz="1050">
                        <a:solidFill>
                          <a:srgbClr val="333333"/>
                        </a:solidFill>
                      </a:endParaRPr>
                    </a:p>
                  </a:txBody>
                  <a:tcPr marL="45720" marR="45720">
                    <a:lnL w="10575" cap="flat" cmpd="sng">
                      <a:solidFill>
                        <a:srgbClr val="DDDDDD"/>
                      </a:solidFill>
                      <a:prstDash val="solid"/>
                      <a:round/>
                      <a:headEnd type="none" w="sm" len="sm"/>
                      <a:tailEnd type="none" w="sm" len="sm"/>
                    </a:lnL>
                    <a:lnR w="10575" cap="flat" cmpd="sng">
                      <a:solidFill>
                        <a:srgbClr val="DDDDDD"/>
                      </a:solidFill>
                      <a:prstDash val="solid"/>
                      <a:round/>
                      <a:headEnd type="none" w="sm" len="sm"/>
                      <a:tailEnd type="none" w="sm" len="sm"/>
                    </a:lnR>
                    <a:lnT w="10575" cap="flat" cmpd="sng">
                      <a:solidFill>
                        <a:srgbClr val="DDDDDD"/>
                      </a:solidFill>
                      <a:prstDash val="solid"/>
                      <a:round/>
                      <a:headEnd type="none" w="sm" len="sm"/>
                      <a:tailEnd type="none" w="sm" len="sm"/>
                    </a:lnT>
                    <a:lnB w="10575" cap="flat" cmpd="sng">
                      <a:solidFill>
                        <a:srgbClr val="DDDDDD"/>
                      </a:solidFill>
                      <a:prstDash val="solid"/>
                      <a:round/>
                      <a:headEnd type="none" w="sm" len="sm"/>
                      <a:tailEnd type="none" w="sm" len="sm"/>
                    </a:lnB>
                    <a:solidFill>
                      <a:schemeClr val="bg1"/>
                    </a:solidFill>
                  </a:tcPr>
                </a:tc>
                <a:tc>
                  <a:txBody>
                    <a:bodyPr/>
                    <a:lstStyle/>
                    <a:p>
                      <a:pPr marL="0" lvl="0" indent="0" algn="ctr" rtl="0">
                        <a:lnSpc>
                          <a:spcPct val="100000"/>
                        </a:lnSpc>
                        <a:spcBef>
                          <a:spcPts val="0"/>
                        </a:spcBef>
                        <a:spcAft>
                          <a:spcPts val="800"/>
                        </a:spcAft>
                        <a:buNone/>
                      </a:pPr>
                      <a:r>
                        <a:rPr lang="en" sz="1050" b="1">
                          <a:solidFill>
                            <a:srgbClr val="333333"/>
                          </a:solidFill>
                        </a:rPr>
                        <a:t>X</a:t>
                      </a:r>
                      <a:endParaRPr sz="1050" b="1">
                        <a:solidFill>
                          <a:srgbClr val="333333"/>
                        </a:solidFill>
                      </a:endParaRPr>
                    </a:p>
                  </a:txBody>
                  <a:tcPr marL="45720" marR="45720">
                    <a:lnL w="10575" cap="flat" cmpd="sng">
                      <a:solidFill>
                        <a:srgbClr val="DDDDDD"/>
                      </a:solidFill>
                      <a:prstDash val="solid"/>
                      <a:round/>
                      <a:headEnd type="none" w="sm" len="sm"/>
                      <a:tailEnd type="none" w="sm" len="sm"/>
                    </a:lnL>
                    <a:lnR w="10575" cap="flat" cmpd="sng">
                      <a:solidFill>
                        <a:srgbClr val="DDDDDD"/>
                      </a:solidFill>
                      <a:prstDash val="solid"/>
                      <a:round/>
                      <a:headEnd type="none" w="sm" len="sm"/>
                      <a:tailEnd type="none" w="sm" len="sm"/>
                    </a:lnR>
                    <a:lnT w="10575" cap="flat" cmpd="sng">
                      <a:solidFill>
                        <a:srgbClr val="DDDDDD"/>
                      </a:solidFill>
                      <a:prstDash val="solid"/>
                      <a:round/>
                      <a:headEnd type="none" w="sm" len="sm"/>
                      <a:tailEnd type="none" w="sm" len="sm"/>
                    </a:lnT>
                    <a:lnB w="10575" cap="flat" cmpd="sng">
                      <a:solidFill>
                        <a:srgbClr val="DDDDDD"/>
                      </a:solidFill>
                      <a:prstDash val="solid"/>
                      <a:round/>
                      <a:headEnd type="none" w="sm" len="sm"/>
                      <a:tailEnd type="none" w="sm" len="sm"/>
                    </a:lnB>
                    <a:solidFill>
                      <a:schemeClr val="bg1"/>
                    </a:solidFill>
                  </a:tcPr>
                </a:tc>
                <a:tc>
                  <a:txBody>
                    <a:bodyPr/>
                    <a:lstStyle/>
                    <a:p>
                      <a:pPr marL="0" lvl="0" indent="0" algn="ctr" rtl="0">
                        <a:lnSpc>
                          <a:spcPct val="100000"/>
                        </a:lnSpc>
                        <a:spcBef>
                          <a:spcPts val="0"/>
                        </a:spcBef>
                        <a:spcAft>
                          <a:spcPts val="800"/>
                        </a:spcAft>
                        <a:buNone/>
                      </a:pPr>
                      <a:r>
                        <a:rPr lang="en" sz="1050" b="1">
                          <a:solidFill>
                            <a:srgbClr val="333333"/>
                          </a:solidFill>
                        </a:rPr>
                        <a:t>X</a:t>
                      </a:r>
                      <a:endParaRPr sz="1050" b="1">
                        <a:solidFill>
                          <a:srgbClr val="333333"/>
                        </a:solidFill>
                      </a:endParaRPr>
                    </a:p>
                  </a:txBody>
                  <a:tcPr marL="45720" marR="45720">
                    <a:lnL w="10575" cap="flat" cmpd="sng">
                      <a:solidFill>
                        <a:srgbClr val="DDDDDD"/>
                      </a:solidFill>
                      <a:prstDash val="solid"/>
                      <a:round/>
                      <a:headEnd type="none" w="sm" len="sm"/>
                      <a:tailEnd type="none" w="sm" len="sm"/>
                    </a:lnL>
                    <a:lnR w="10575" cap="flat" cmpd="sng">
                      <a:solidFill>
                        <a:srgbClr val="DDDDDD"/>
                      </a:solidFill>
                      <a:prstDash val="solid"/>
                      <a:round/>
                      <a:headEnd type="none" w="sm" len="sm"/>
                      <a:tailEnd type="none" w="sm" len="sm"/>
                    </a:lnR>
                    <a:lnT w="10575" cap="flat" cmpd="sng">
                      <a:solidFill>
                        <a:srgbClr val="DDDDDD"/>
                      </a:solidFill>
                      <a:prstDash val="solid"/>
                      <a:round/>
                      <a:headEnd type="none" w="sm" len="sm"/>
                      <a:tailEnd type="none" w="sm" len="sm"/>
                    </a:lnT>
                    <a:lnB w="10575" cap="flat" cmpd="sng">
                      <a:solidFill>
                        <a:srgbClr val="DDDDDD"/>
                      </a:solidFill>
                      <a:prstDash val="solid"/>
                      <a:round/>
                      <a:headEnd type="none" w="sm" len="sm"/>
                      <a:tailEnd type="none" w="sm" len="sm"/>
                    </a:lnB>
                    <a:solidFill>
                      <a:schemeClr val="bg1"/>
                    </a:solidFill>
                  </a:tcPr>
                </a:tc>
                <a:tc>
                  <a:txBody>
                    <a:bodyPr/>
                    <a:lstStyle/>
                    <a:p>
                      <a:pPr marL="0" lvl="0" indent="0" algn="ctr" rtl="0">
                        <a:lnSpc>
                          <a:spcPct val="100000"/>
                        </a:lnSpc>
                        <a:spcBef>
                          <a:spcPts val="0"/>
                        </a:spcBef>
                        <a:spcAft>
                          <a:spcPts val="800"/>
                        </a:spcAft>
                        <a:buNone/>
                      </a:pPr>
                      <a:r>
                        <a:rPr lang="en" sz="1050" b="1">
                          <a:solidFill>
                            <a:srgbClr val="333333"/>
                          </a:solidFill>
                        </a:rPr>
                        <a:t>X</a:t>
                      </a:r>
                      <a:endParaRPr sz="1050" b="1">
                        <a:solidFill>
                          <a:srgbClr val="333333"/>
                        </a:solidFill>
                      </a:endParaRPr>
                    </a:p>
                  </a:txBody>
                  <a:tcPr marL="45720" marR="45720">
                    <a:lnL w="10575" cap="flat" cmpd="sng">
                      <a:solidFill>
                        <a:srgbClr val="DDDDDD"/>
                      </a:solidFill>
                      <a:prstDash val="solid"/>
                      <a:round/>
                      <a:headEnd type="none" w="sm" len="sm"/>
                      <a:tailEnd type="none" w="sm" len="sm"/>
                    </a:lnL>
                    <a:lnR w="10575" cap="flat" cmpd="sng">
                      <a:solidFill>
                        <a:srgbClr val="DDDDDD"/>
                      </a:solidFill>
                      <a:prstDash val="solid"/>
                      <a:round/>
                      <a:headEnd type="none" w="sm" len="sm"/>
                      <a:tailEnd type="none" w="sm" len="sm"/>
                    </a:lnR>
                    <a:lnT w="10575" cap="flat" cmpd="sng">
                      <a:solidFill>
                        <a:srgbClr val="DDDDDD"/>
                      </a:solidFill>
                      <a:prstDash val="solid"/>
                      <a:round/>
                      <a:headEnd type="none" w="sm" len="sm"/>
                      <a:tailEnd type="none" w="sm" len="sm"/>
                    </a:lnT>
                    <a:lnB w="10575" cap="flat" cmpd="sng">
                      <a:solidFill>
                        <a:srgbClr val="DDDDDD"/>
                      </a:solidFill>
                      <a:prstDash val="solid"/>
                      <a:round/>
                      <a:headEnd type="none" w="sm" len="sm"/>
                      <a:tailEnd type="none" w="sm" len="sm"/>
                    </a:lnB>
                    <a:solidFill>
                      <a:schemeClr val="bg1"/>
                    </a:solidFill>
                  </a:tcPr>
                </a:tc>
                <a:extLst>
                  <a:ext uri="{0D108BD9-81ED-4DB2-BD59-A6C34878D82A}">
                    <a16:rowId xmlns:a16="http://schemas.microsoft.com/office/drawing/2014/main" val="10001"/>
                  </a:ext>
                </a:extLst>
              </a:tr>
              <a:tr h="414475">
                <a:tc>
                  <a:txBody>
                    <a:bodyPr/>
                    <a:lstStyle/>
                    <a:p>
                      <a:pPr marL="0" lvl="0" indent="0" algn="ctr" rtl="0">
                        <a:lnSpc>
                          <a:spcPct val="100000"/>
                        </a:lnSpc>
                        <a:spcBef>
                          <a:spcPts val="0"/>
                        </a:spcBef>
                        <a:spcAft>
                          <a:spcPts val="800"/>
                        </a:spcAft>
                        <a:buNone/>
                      </a:pPr>
                      <a:r>
                        <a:rPr lang="en" sz="1050">
                          <a:solidFill>
                            <a:srgbClr val="333333"/>
                          </a:solidFill>
                        </a:rPr>
                        <a:t>Stakeholders were made aware of reasons for ESSA identification to inform plan development.</a:t>
                      </a:r>
                      <a:endParaRPr sz="1050">
                        <a:solidFill>
                          <a:srgbClr val="333333"/>
                        </a:solidFill>
                      </a:endParaRPr>
                    </a:p>
                  </a:txBody>
                  <a:tcPr marL="45720" marR="45720">
                    <a:lnL w="10575" cap="flat" cmpd="sng">
                      <a:solidFill>
                        <a:srgbClr val="DDDDDD"/>
                      </a:solidFill>
                      <a:prstDash val="solid"/>
                      <a:round/>
                      <a:headEnd type="none" w="sm" len="sm"/>
                      <a:tailEnd type="none" w="sm" len="sm"/>
                    </a:lnL>
                    <a:lnR w="10575" cap="flat" cmpd="sng">
                      <a:solidFill>
                        <a:srgbClr val="DDDDDD"/>
                      </a:solidFill>
                      <a:prstDash val="solid"/>
                      <a:round/>
                      <a:headEnd type="none" w="sm" len="sm"/>
                      <a:tailEnd type="none" w="sm" len="sm"/>
                    </a:lnR>
                    <a:lnT w="10575" cap="flat" cmpd="sng">
                      <a:solidFill>
                        <a:srgbClr val="DDDDDD"/>
                      </a:solidFill>
                      <a:prstDash val="solid"/>
                      <a:round/>
                      <a:headEnd type="none" w="sm" len="sm"/>
                      <a:tailEnd type="none" w="sm" len="sm"/>
                    </a:lnT>
                    <a:lnB w="10575" cap="flat" cmpd="sng">
                      <a:solidFill>
                        <a:srgbClr val="DDDDDD"/>
                      </a:solidFill>
                      <a:prstDash val="solid"/>
                      <a:round/>
                      <a:headEnd type="none" w="sm" len="sm"/>
                      <a:tailEnd type="none" w="sm" len="sm"/>
                    </a:lnB>
                    <a:solidFill>
                      <a:schemeClr val="bg1"/>
                    </a:solidFill>
                  </a:tcPr>
                </a:tc>
                <a:tc>
                  <a:txBody>
                    <a:bodyPr/>
                    <a:lstStyle/>
                    <a:p>
                      <a:pPr marL="0" lvl="0" indent="0" algn="ctr" rtl="0">
                        <a:lnSpc>
                          <a:spcPct val="100000"/>
                        </a:lnSpc>
                        <a:spcBef>
                          <a:spcPts val="0"/>
                        </a:spcBef>
                        <a:spcAft>
                          <a:spcPts val="800"/>
                        </a:spcAft>
                        <a:buNone/>
                      </a:pPr>
                      <a:r>
                        <a:rPr lang="en" sz="1050">
                          <a:solidFill>
                            <a:srgbClr val="333333"/>
                          </a:solidFill>
                        </a:rPr>
                        <a:t>Assurances</a:t>
                      </a:r>
                      <a:endParaRPr sz="1050">
                        <a:solidFill>
                          <a:srgbClr val="333333"/>
                        </a:solidFill>
                      </a:endParaRPr>
                    </a:p>
                  </a:txBody>
                  <a:tcPr marL="45720" marR="45720">
                    <a:lnL w="10575" cap="flat" cmpd="sng">
                      <a:solidFill>
                        <a:srgbClr val="DDDDDD"/>
                      </a:solidFill>
                      <a:prstDash val="solid"/>
                      <a:round/>
                      <a:headEnd type="none" w="sm" len="sm"/>
                      <a:tailEnd type="none" w="sm" len="sm"/>
                    </a:lnL>
                    <a:lnR w="10575" cap="flat" cmpd="sng">
                      <a:solidFill>
                        <a:srgbClr val="DDDDDD"/>
                      </a:solidFill>
                      <a:prstDash val="solid"/>
                      <a:round/>
                      <a:headEnd type="none" w="sm" len="sm"/>
                      <a:tailEnd type="none" w="sm" len="sm"/>
                    </a:lnR>
                    <a:lnT w="10575" cap="flat" cmpd="sng">
                      <a:solidFill>
                        <a:srgbClr val="DDDDDD"/>
                      </a:solidFill>
                      <a:prstDash val="solid"/>
                      <a:round/>
                      <a:headEnd type="none" w="sm" len="sm"/>
                      <a:tailEnd type="none" w="sm" len="sm"/>
                    </a:lnT>
                    <a:lnB w="10575" cap="flat" cmpd="sng">
                      <a:solidFill>
                        <a:srgbClr val="DDDDDD"/>
                      </a:solidFill>
                      <a:prstDash val="solid"/>
                      <a:round/>
                      <a:headEnd type="none" w="sm" len="sm"/>
                      <a:tailEnd type="none" w="sm" len="sm"/>
                    </a:lnB>
                    <a:solidFill>
                      <a:schemeClr val="bg1"/>
                    </a:solidFill>
                  </a:tcPr>
                </a:tc>
                <a:tc>
                  <a:txBody>
                    <a:bodyPr/>
                    <a:lstStyle/>
                    <a:p>
                      <a:pPr marL="0" lvl="0" indent="0" algn="ctr" rtl="0">
                        <a:lnSpc>
                          <a:spcPct val="100000"/>
                        </a:lnSpc>
                        <a:spcBef>
                          <a:spcPts val="0"/>
                        </a:spcBef>
                        <a:spcAft>
                          <a:spcPts val="800"/>
                        </a:spcAft>
                        <a:buNone/>
                      </a:pPr>
                      <a:r>
                        <a:rPr lang="en" sz="1050" b="1">
                          <a:solidFill>
                            <a:srgbClr val="333333"/>
                          </a:solidFill>
                        </a:rPr>
                        <a:t>X</a:t>
                      </a:r>
                      <a:endParaRPr sz="1050" b="1">
                        <a:solidFill>
                          <a:srgbClr val="333333"/>
                        </a:solidFill>
                      </a:endParaRPr>
                    </a:p>
                  </a:txBody>
                  <a:tcPr marL="45720" marR="45720">
                    <a:lnL w="10575" cap="flat" cmpd="sng">
                      <a:solidFill>
                        <a:srgbClr val="DDDDDD"/>
                      </a:solidFill>
                      <a:prstDash val="solid"/>
                      <a:round/>
                      <a:headEnd type="none" w="sm" len="sm"/>
                      <a:tailEnd type="none" w="sm" len="sm"/>
                    </a:lnL>
                    <a:lnR w="10575" cap="flat" cmpd="sng">
                      <a:solidFill>
                        <a:srgbClr val="DDDDDD"/>
                      </a:solidFill>
                      <a:prstDash val="solid"/>
                      <a:round/>
                      <a:headEnd type="none" w="sm" len="sm"/>
                      <a:tailEnd type="none" w="sm" len="sm"/>
                    </a:lnR>
                    <a:lnT w="10575" cap="flat" cmpd="sng">
                      <a:solidFill>
                        <a:srgbClr val="DDDDDD"/>
                      </a:solidFill>
                      <a:prstDash val="solid"/>
                      <a:round/>
                      <a:headEnd type="none" w="sm" len="sm"/>
                      <a:tailEnd type="none" w="sm" len="sm"/>
                    </a:lnT>
                    <a:lnB w="10575" cap="flat" cmpd="sng">
                      <a:solidFill>
                        <a:srgbClr val="DDDDDD"/>
                      </a:solidFill>
                      <a:prstDash val="solid"/>
                      <a:round/>
                      <a:headEnd type="none" w="sm" len="sm"/>
                      <a:tailEnd type="none" w="sm" len="sm"/>
                    </a:lnB>
                    <a:solidFill>
                      <a:schemeClr val="bg1"/>
                    </a:solidFill>
                  </a:tcPr>
                </a:tc>
                <a:tc>
                  <a:txBody>
                    <a:bodyPr/>
                    <a:lstStyle/>
                    <a:p>
                      <a:pPr marL="0" lvl="0" indent="0" algn="ctr" rtl="0">
                        <a:lnSpc>
                          <a:spcPct val="100000"/>
                        </a:lnSpc>
                        <a:spcBef>
                          <a:spcPts val="0"/>
                        </a:spcBef>
                        <a:spcAft>
                          <a:spcPts val="800"/>
                        </a:spcAft>
                        <a:buNone/>
                      </a:pPr>
                      <a:r>
                        <a:rPr lang="en" sz="1050" b="1">
                          <a:solidFill>
                            <a:srgbClr val="333333"/>
                          </a:solidFill>
                        </a:rPr>
                        <a:t>X</a:t>
                      </a:r>
                      <a:endParaRPr sz="1050" b="1">
                        <a:solidFill>
                          <a:srgbClr val="333333"/>
                        </a:solidFill>
                      </a:endParaRPr>
                    </a:p>
                  </a:txBody>
                  <a:tcPr marL="45720" marR="45720">
                    <a:lnL w="10575" cap="flat" cmpd="sng">
                      <a:solidFill>
                        <a:srgbClr val="DDDDDD"/>
                      </a:solidFill>
                      <a:prstDash val="solid"/>
                      <a:round/>
                      <a:headEnd type="none" w="sm" len="sm"/>
                      <a:tailEnd type="none" w="sm" len="sm"/>
                    </a:lnL>
                    <a:lnR w="10575" cap="flat" cmpd="sng">
                      <a:solidFill>
                        <a:srgbClr val="DDDDDD"/>
                      </a:solidFill>
                      <a:prstDash val="solid"/>
                      <a:round/>
                      <a:headEnd type="none" w="sm" len="sm"/>
                      <a:tailEnd type="none" w="sm" len="sm"/>
                    </a:lnR>
                    <a:lnT w="10575" cap="flat" cmpd="sng">
                      <a:solidFill>
                        <a:srgbClr val="DDDDDD"/>
                      </a:solidFill>
                      <a:prstDash val="solid"/>
                      <a:round/>
                      <a:headEnd type="none" w="sm" len="sm"/>
                      <a:tailEnd type="none" w="sm" len="sm"/>
                    </a:lnT>
                    <a:lnB w="10575" cap="flat" cmpd="sng">
                      <a:solidFill>
                        <a:srgbClr val="DDDDDD"/>
                      </a:solidFill>
                      <a:prstDash val="solid"/>
                      <a:round/>
                      <a:headEnd type="none" w="sm" len="sm"/>
                      <a:tailEnd type="none" w="sm" len="sm"/>
                    </a:lnB>
                    <a:solidFill>
                      <a:schemeClr val="bg1"/>
                    </a:solidFill>
                  </a:tcPr>
                </a:tc>
                <a:tc>
                  <a:txBody>
                    <a:bodyPr/>
                    <a:lstStyle/>
                    <a:p>
                      <a:pPr marL="0" lvl="0" indent="0" algn="ctr" rtl="0">
                        <a:lnSpc>
                          <a:spcPct val="100000"/>
                        </a:lnSpc>
                        <a:spcBef>
                          <a:spcPts val="0"/>
                        </a:spcBef>
                        <a:spcAft>
                          <a:spcPts val="800"/>
                        </a:spcAft>
                        <a:buNone/>
                      </a:pPr>
                      <a:r>
                        <a:rPr lang="en" sz="1050" b="1">
                          <a:solidFill>
                            <a:srgbClr val="333333"/>
                          </a:solidFill>
                        </a:rPr>
                        <a:t>X</a:t>
                      </a:r>
                      <a:endParaRPr sz="1050" b="1">
                        <a:solidFill>
                          <a:srgbClr val="333333"/>
                        </a:solidFill>
                      </a:endParaRPr>
                    </a:p>
                  </a:txBody>
                  <a:tcPr marL="45720" marR="45720">
                    <a:lnL w="10575" cap="flat" cmpd="sng">
                      <a:solidFill>
                        <a:srgbClr val="DDDDDD"/>
                      </a:solidFill>
                      <a:prstDash val="solid"/>
                      <a:round/>
                      <a:headEnd type="none" w="sm" len="sm"/>
                      <a:tailEnd type="none" w="sm" len="sm"/>
                    </a:lnL>
                    <a:lnR w="10575" cap="flat" cmpd="sng">
                      <a:solidFill>
                        <a:srgbClr val="DDDDDD"/>
                      </a:solidFill>
                      <a:prstDash val="solid"/>
                      <a:round/>
                      <a:headEnd type="none" w="sm" len="sm"/>
                      <a:tailEnd type="none" w="sm" len="sm"/>
                    </a:lnR>
                    <a:lnT w="10575" cap="flat" cmpd="sng">
                      <a:solidFill>
                        <a:srgbClr val="DDDDDD"/>
                      </a:solidFill>
                      <a:prstDash val="solid"/>
                      <a:round/>
                      <a:headEnd type="none" w="sm" len="sm"/>
                      <a:tailEnd type="none" w="sm" len="sm"/>
                    </a:lnT>
                    <a:lnB w="10575" cap="flat" cmpd="sng">
                      <a:solidFill>
                        <a:srgbClr val="DDDDDD"/>
                      </a:solidFill>
                      <a:prstDash val="solid"/>
                      <a:round/>
                      <a:headEnd type="none" w="sm" len="sm"/>
                      <a:tailEnd type="none" w="sm" len="sm"/>
                    </a:lnB>
                    <a:solidFill>
                      <a:schemeClr val="bg1"/>
                    </a:solidFill>
                  </a:tcPr>
                </a:tc>
                <a:extLst>
                  <a:ext uri="{0D108BD9-81ED-4DB2-BD59-A6C34878D82A}">
                    <a16:rowId xmlns:a16="http://schemas.microsoft.com/office/drawing/2014/main" val="10002"/>
                  </a:ext>
                </a:extLst>
              </a:tr>
              <a:tr h="557525">
                <a:tc>
                  <a:txBody>
                    <a:bodyPr/>
                    <a:lstStyle/>
                    <a:p>
                      <a:pPr marL="0" lvl="0" indent="0" algn="ctr" rtl="0">
                        <a:lnSpc>
                          <a:spcPct val="100000"/>
                        </a:lnSpc>
                        <a:spcBef>
                          <a:spcPts val="0"/>
                        </a:spcBef>
                        <a:spcAft>
                          <a:spcPts val="800"/>
                        </a:spcAft>
                        <a:buNone/>
                      </a:pPr>
                      <a:r>
                        <a:rPr lang="en" sz="1050">
                          <a:solidFill>
                            <a:srgbClr val="333333"/>
                          </a:solidFill>
                        </a:rPr>
                        <a:t>Plan is informed by student performance against state-determined long-term goals on each accountability indicator in ESSA.</a:t>
                      </a:r>
                      <a:endParaRPr sz="1050">
                        <a:solidFill>
                          <a:srgbClr val="333333"/>
                        </a:solidFill>
                      </a:endParaRPr>
                    </a:p>
                  </a:txBody>
                  <a:tcPr marL="45720" marR="45720">
                    <a:lnL w="10575" cap="flat" cmpd="sng">
                      <a:solidFill>
                        <a:srgbClr val="DDDDDD"/>
                      </a:solidFill>
                      <a:prstDash val="solid"/>
                      <a:round/>
                      <a:headEnd type="none" w="sm" len="sm"/>
                      <a:tailEnd type="none" w="sm" len="sm"/>
                    </a:lnL>
                    <a:lnR w="10575" cap="flat" cmpd="sng">
                      <a:solidFill>
                        <a:srgbClr val="DDDDDD"/>
                      </a:solidFill>
                      <a:prstDash val="solid"/>
                      <a:round/>
                      <a:headEnd type="none" w="sm" len="sm"/>
                      <a:tailEnd type="none" w="sm" len="sm"/>
                    </a:lnR>
                    <a:lnT w="10575" cap="flat" cmpd="sng">
                      <a:solidFill>
                        <a:srgbClr val="DDDDDD"/>
                      </a:solidFill>
                      <a:prstDash val="solid"/>
                      <a:round/>
                      <a:headEnd type="none" w="sm" len="sm"/>
                      <a:tailEnd type="none" w="sm" len="sm"/>
                    </a:lnT>
                    <a:lnB w="10575" cap="flat" cmpd="sng">
                      <a:solidFill>
                        <a:srgbClr val="DDDDDD"/>
                      </a:solidFill>
                      <a:prstDash val="solid"/>
                      <a:round/>
                      <a:headEnd type="none" w="sm" len="sm"/>
                      <a:tailEnd type="none" w="sm" len="sm"/>
                    </a:lnB>
                    <a:solidFill>
                      <a:schemeClr val="bg1"/>
                    </a:solidFill>
                  </a:tcPr>
                </a:tc>
                <a:tc>
                  <a:txBody>
                    <a:bodyPr/>
                    <a:lstStyle/>
                    <a:p>
                      <a:pPr marL="0" lvl="0" indent="0" algn="ctr" rtl="0">
                        <a:lnSpc>
                          <a:spcPct val="100000"/>
                        </a:lnSpc>
                        <a:spcBef>
                          <a:spcPts val="0"/>
                        </a:spcBef>
                        <a:spcAft>
                          <a:spcPts val="800"/>
                        </a:spcAft>
                        <a:buNone/>
                      </a:pPr>
                      <a:r>
                        <a:rPr lang="en" sz="1050">
                          <a:solidFill>
                            <a:srgbClr val="333333"/>
                          </a:solidFill>
                        </a:rPr>
                        <a:t>Student Performance Priorities</a:t>
                      </a:r>
                      <a:endParaRPr sz="1050">
                        <a:solidFill>
                          <a:srgbClr val="333333"/>
                        </a:solidFill>
                      </a:endParaRPr>
                    </a:p>
                  </a:txBody>
                  <a:tcPr marL="45720" marR="45720">
                    <a:lnL w="10575" cap="flat" cmpd="sng">
                      <a:solidFill>
                        <a:srgbClr val="DDDDDD"/>
                      </a:solidFill>
                      <a:prstDash val="solid"/>
                      <a:round/>
                      <a:headEnd type="none" w="sm" len="sm"/>
                      <a:tailEnd type="none" w="sm" len="sm"/>
                    </a:lnL>
                    <a:lnR w="10575" cap="flat" cmpd="sng">
                      <a:solidFill>
                        <a:srgbClr val="DDDDDD"/>
                      </a:solidFill>
                      <a:prstDash val="solid"/>
                      <a:round/>
                      <a:headEnd type="none" w="sm" len="sm"/>
                      <a:tailEnd type="none" w="sm" len="sm"/>
                    </a:lnR>
                    <a:lnT w="10575" cap="flat" cmpd="sng">
                      <a:solidFill>
                        <a:srgbClr val="DDDDDD"/>
                      </a:solidFill>
                      <a:prstDash val="solid"/>
                      <a:round/>
                      <a:headEnd type="none" w="sm" len="sm"/>
                      <a:tailEnd type="none" w="sm" len="sm"/>
                    </a:lnT>
                    <a:lnB w="10575" cap="flat" cmpd="sng">
                      <a:solidFill>
                        <a:srgbClr val="DDDDDD"/>
                      </a:solidFill>
                      <a:prstDash val="solid"/>
                      <a:round/>
                      <a:headEnd type="none" w="sm" len="sm"/>
                      <a:tailEnd type="none" w="sm" len="sm"/>
                    </a:lnB>
                    <a:solidFill>
                      <a:schemeClr val="bg1"/>
                    </a:solidFill>
                  </a:tcPr>
                </a:tc>
                <a:tc>
                  <a:txBody>
                    <a:bodyPr/>
                    <a:lstStyle/>
                    <a:p>
                      <a:pPr marL="0" lvl="0" indent="0" algn="ctr" rtl="0">
                        <a:lnSpc>
                          <a:spcPct val="100000"/>
                        </a:lnSpc>
                        <a:spcBef>
                          <a:spcPts val="0"/>
                        </a:spcBef>
                        <a:spcAft>
                          <a:spcPts val="800"/>
                        </a:spcAft>
                        <a:buNone/>
                      </a:pPr>
                      <a:r>
                        <a:rPr lang="en" sz="1050" b="1">
                          <a:solidFill>
                            <a:srgbClr val="333333"/>
                          </a:solidFill>
                        </a:rPr>
                        <a:t>X</a:t>
                      </a:r>
                      <a:endParaRPr sz="1050" b="1">
                        <a:solidFill>
                          <a:srgbClr val="333333"/>
                        </a:solidFill>
                      </a:endParaRPr>
                    </a:p>
                  </a:txBody>
                  <a:tcPr marL="45720" marR="45720">
                    <a:lnL w="10575" cap="flat" cmpd="sng">
                      <a:solidFill>
                        <a:srgbClr val="DDDDDD"/>
                      </a:solidFill>
                      <a:prstDash val="solid"/>
                      <a:round/>
                      <a:headEnd type="none" w="sm" len="sm"/>
                      <a:tailEnd type="none" w="sm" len="sm"/>
                    </a:lnL>
                    <a:lnR w="10575" cap="flat" cmpd="sng">
                      <a:solidFill>
                        <a:srgbClr val="DDDDDD"/>
                      </a:solidFill>
                      <a:prstDash val="solid"/>
                      <a:round/>
                      <a:headEnd type="none" w="sm" len="sm"/>
                      <a:tailEnd type="none" w="sm" len="sm"/>
                    </a:lnR>
                    <a:lnT w="10575" cap="flat" cmpd="sng">
                      <a:solidFill>
                        <a:srgbClr val="DDDDDD"/>
                      </a:solidFill>
                      <a:prstDash val="solid"/>
                      <a:round/>
                      <a:headEnd type="none" w="sm" len="sm"/>
                      <a:tailEnd type="none" w="sm" len="sm"/>
                    </a:lnT>
                    <a:lnB w="10575" cap="flat" cmpd="sng">
                      <a:solidFill>
                        <a:srgbClr val="DDDDDD"/>
                      </a:solidFill>
                      <a:prstDash val="solid"/>
                      <a:round/>
                      <a:headEnd type="none" w="sm" len="sm"/>
                      <a:tailEnd type="none" w="sm" len="sm"/>
                    </a:lnB>
                    <a:solidFill>
                      <a:schemeClr val="bg1"/>
                    </a:solidFill>
                  </a:tcPr>
                </a:tc>
                <a:tc>
                  <a:txBody>
                    <a:bodyPr/>
                    <a:lstStyle/>
                    <a:p>
                      <a:pPr marL="0" lvl="0" indent="0" algn="ctr" rtl="0">
                        <a:lnSpc>
                          <a:spcPct val="100000"/>
                        </a:lnSpc>
                        <a:spcBef>
                          <a:spcPts val="0"/>
                        </a:spcBef>
                        <a:spcAft>
                          <a:spcPts val="800"/>
                        </a:spcAft>
                        <a:buNone/>
                      </a:pPr>
                      <a:r>
                        <a:rPr lang="en" sz="1050" b="1">
                          <a:solidFill>
                            <a:srgbClr val="333333"/>
                          </a:solidFill>
                        </a:rPr>
                        <a:t>X</a:t>
                      </a:r>
                      <a:endParaRPr sz="1050" b="1">
                        <a:solidFill>
                          <a:srgbClr val="333333"/>
                        </a:solidFill>
                      </a:endParaRPr>
                    </a:p>
                  </a:txBody>
                  <a:tcPr marL="45720" marR="45720">
                    <a:lnL w="10575" cap="flat" cmpd="sng">
                      <a:solidFill>
                        <a:srgbClr val="DDDDDD"/>
                      </a:solidFill>
                      <a:prstDash val="solid"/>
                      <a:round/>
                      <a:headEnd type="none" w="sm" len="sm"/>
                      <a:tailEnd type="none" w="sm" len="sm"/>
                    </a:lnL>
                    <a:lnR w="10575" cap="flat" cmpd="sng">
                      <a:solidFill>
                        <a:srgbClr val="DDDDDD"/>
                      </a:solidFill>
                      <a:prstDash val="solid"/>
                      <a:round/>
                      <a:headEnd type="none" w="sm" len="sm"/>
                      <a:tailEnd type="none" w="sm" len="sm"/>
                    </a:lnR>
                    <a:lnT w="10575" cap="flat" cmpd="sng">
                      <a:solidFill>
                        <a:srgbClr val="DDDDDD"/>
                      </a:solidFill>
                      <a:prstDash val="solid"/>
                      <a:round/>
                      <a:headEnd type="none" w="sm" len="sm"/>
                      <a:tailEnd type="none" w="sm" len="sm"/>
                    </a:lnT>
                    <a:lnB w="10575" cap="flat" cmpd="sng">
                      <a:solidFill>
                        <a:srgbClr val="DDDDDD"/>
                      </a:solidFill>
                      <a:prstDash val="solid"/>
                      <a:round/>
                      <a:headEnd type="none" w="sm" len="sm"/>
                      <a:tailEnd type="none" w="sm" len="sm"/>
                    </a:lnB>
                    <a:solidFill>
                      <a:schemeClr val="bg1"/>
                    </a:solidFill>
                  </a:tcPr>
                </a:tc>
                <a:tc>
                  <a:txBody>
                    <a:bodyPr/>
                    <a:lstStyle/>
                    <a:p>
                      <a:pPr marL="0" lvl="0" indent="0" algn="ctr" rtl="0">
                        <a:lnSpc>
                          <a:spcPct val="100000"/>
                        </a:lnSpc>
                        <a:spcBef>
                          <a:spcPts val="0"/>
                        </a:spcBef>
                        <a:spcAft>
                          <a:spcPts val="800"/>
                        </a:spcAft>
                        <a:buNone/>
                      </a:pPr>
                      <a:r>
                        <a:rPr lang="en" sz="1050" b="1">
                          <a:solidFill>
                            <a:srgbClr val="333333"/>
                          </a:solidFill>
                        </a:rPr>
                        <a:t>X</a:t>
                      </a:r>
                      <a:endParaRPr sz="1050" b="1">
                        <a:solidFill>
                          <a:srgbClr val="333333"/>
                        </a:solidFill>
                      </a:endParaRPr>
                    </a:p>
                  </a:txBody>
                  <a:tcPr marL="45720" marR="45720">
                    <a:lnL w="10575" cap="flat" cmpd="sng">
                      <a:solidFill>
                        <a:srgbClr val="DDDDDD"/>
                      </a:solidFill>
                      <a:prstDash val="solid"/>
                      <a:round/>
                      <a:headEnd type="none" w="sm" len="sm"/>
                      <a:tailEnd type="none" w="sm" len="sm"/>
                    </a:lnL>
                    <a:lnR w="10575" cap="flat" cmpd="sng">
                      <a:solidFill>
                        <a:srgbClr val="DDDDDD"/>
                      </a:solidFill>
                      <a:prstDash val="solid"/>
                      <a:round/>
                      <a:headEnd type="none" w="sm" len="sm"/>
                      <a:tailEnd type="none" w="sm" len="sm"/>
                    </a:lnR>
                    <a:lnT w="10575" cap="flat" cmpd="sng">
                      <a:solidFill>
                        <a:srgbClr val="DDDDDD"/>
                      </a:solidFill>
                      <a:prstDash val="solid"/>
                      <a:round/>
                      <a:headEnd type="none" w="sm" len="sm"/>
                      <a:tailEnd type="none" w="sm" len="sm"/>
                    </a:lnT>
                    <a:lnB w="10575" cap="flat" cmpd="sng">
                      <a:solidFill>
                        <a:srgbClr val="DDDDDD"/>
                      </a:solidFill>
                      <a:prstDash val="solid"/>
                      <a:round/>
                      <a:headEnd type="none" w="sm" len="sm"/>
                      <a:tailEnd type="none" w="sm" len="sm"/>
                    </a:lnB>
                    <a:solidFill>
                      <a:schemeClr val="bg1"/>
                    </a:solidFill>
                  </a:tcPr>
                </a:tc>
                <a:extLst>
                  <a:ext uri="{0D108BD9-81ED-4DB2-BD59-A6C34878D82A}">
                    <a16:rowId xmlns:a16="http://schemas.microsoft.com/office/drawing/2014/main" val="10003"/>
                  </a:ext>
                </a:extLst>
              </a:tr>
              <a:tr h="411100">
                <a:tc>
                  <a:txBody>
                    <a:bodyPr/>
                    <a:lstStyle/>
                    <a:p>
                      <a:pPr marL="0" lvl="0" indent="0" algn="ctr" rtl="0">
                        <a:lnSpc>
                          <a:spcPct val="100000"/>
                        </a:lnSpc>
                        <a:spcBef>
                          <a:spcPts val="0"/>
                        </a:spcBef>
                        <a:spcAft>
                          <a:spcPts val="800"/>
                        </a:spcAft>
                        <a:buNone/>
                      </a:pPr>
                      <a:r>
                        <a:rPr lang="en" sz="1050">
                          <a:solidFill>
                            <a:srgbClr val="333333"/>
                          </a:solidFill>
                        </a:rPr>
                        <a:t>Plan includes </a:t>
                      </a:r>
                      <a:r>
                        <a:rPr lang="en" sz="1050" u="sng">
                          <a:solidFill>
                            <a:schemeClr val="hlink"/>
                          </a:solidFill>
                          <a:hlinkClick r:id="rId3"/>
                        </a:rPr>
                        <a:t>evidenced-based interventions</a:t>
                      </a:r>
                      <a:r>
                        <a:rPr lang="en" sz="1050">
                          <a:solidFill>
                            <a:srgbClr val="333333"/>
                          </a:solidFill>
                        </a:rPr>
                        <a:t>.</a:t>
                      </a:r>
                      <a:endParaRPr sz="1050">
                        <a:solidFill>
                          <a:srgbClr val="333333"/>
                        </a:solidFill>
                      </a:endParaRPr>
                    </a:p>
                  </a:txBody>
                  <a:tcPr marL="45720" marR="45720">
                    <a:lnL w="10575" cap="flat" cmpd="sng">
                      <a:solidFill>
                        <a:srgbClr val="DDDDDD"/>
                      </a:solidFill>
                      <a:prstDash val="solid"/>
                      <a:round/>
                      <a:headEnd type="none" w="sm" len="sm"/>
                      <a:tailEnd type="none" w="sm" len="sm"/>
                    </a:lnL>
                    <a:lnR w="10575" cap="flat" cmpd="sng">
                      <a:solidFill>
                        <a:srgbClr val="DDDDDD"/>
                      </a:solidFill>
                      <a:prstDash val="solid"/>
                      <a:round/>
                      <a:headEnd type="none" w="sm" len="sm"/>
                      <a:tailEnd type="none" w="sm" len="sm"/>
                    </a:lnR>
                    <a:lnT w="10575" cap="flat" cmpd="sng">
                      <a:solidFill>
                        <a:srgbClr val="DDDDDD"/>
                      </a:solidFill>
                      <a:prstDash val="solid"/>
                      <a:round/>
                      <a:headEnd type="none" w="sm" len="sm"/>
                      <a:tailEnd type="none" w="sm" len="sm"/>
                    </a:lnT>
                    <a:lnB w="10575" cap="flat" cmpd="sng">
                      <a:solidFill>
                        <a:srgbClr val="DDDDDD"/>
                      </a:solidFill>
                      <a:prstDash val="solid"/>
                      <a:round/>
                      <a:headEnd type="none" w="sm" len="sm"/>
                      <a:tailEnd type="none" w="sm" len="sm"/>
                    </a:lnB>
                    <a:solidFill>
                      <a:schemeClr val="bg1"/>
                    </a:solidFill>
                  </a:tcPr>
                </a:tc>
                <a:tc>
                  <a:txBody>
                    <a:bodyPr/>
                    <a:lstStyle/>
                    <a:p>
                      <a:pPr marL="0" lvl="0" indent="0" algn="ctr" rtl="0">
                        <a:lnSpc>
                          <a:spcPct val="100000"/>
                        </a:lnSpc>
                        <a:spcBef>
                          <a:spcPts val="0"/>
                        </a:spcBef>
                        <a:spcAft>
                          <a:spcPts val="800"/>
                        </a:spcAft>
                        <a:buNone/>
                      </a:pPr>
                      <a:r>
                        <a:rPr lang="en" sz="1050" dirty="0">
                          <a:solidFill>
                            <a:srgbClr val="333333"/>
                          </a:solidFill>
                        </a:rPr>
                        <a:t>Root Causes and Strategies→ Major Improvement Strategies</a:t>
                      </a:r>
                      <a:endParaRPr sz="1050" dirty="0">
                        <a:solidFill>
                          <a:srgbClr val="333333"/>
                        </a:solidFill>
                      </a:endParaRPr>
                    </a:p>
                  </a:txBody>
                  <a:tcPr marL="45720" marR="45720">
                    <a:lnL w="10575" cap="flat" cmpd="sng">
                      <a:solidFill>
                        <a:srgbClr val="DDDDDD"/>
                      </a:solidFill>
                      <a:prstDash val="solid"/>
                      <a:round/>
                      <a:headEnd type="none" w="sm" len="sm"/>
                      <a:tailEnd type="none" w="sm" len="sm"/>
                    </a:lnL>
                    <a:lnR w="10575" cap="flat" cmpd="sng">
                      <a:solidFill>
                        <a:srgbClr val="DDDDDD"/>
                      </a:solidFill>
                      <a:prstDash val="solid"/>
                      <a:round/>
                      <a:headEnd type="none" w="sm" len="sm"/>
                      <a:tailEnd type="none" w="sm" len="sm"/>
                    </a:lnR>
                    <a:lnT w="10575" cap="flat" cmpd="sng">
                      <a:solidFill>
                        <a:srgbClr val="DDDDDD"/>
                      </a:solidFill>
                      <a:prstDash val="solid"/>
                      <a:round/>
                      <a:headEnd type="none" w="sm" len="sm"/>
                      <a:tailEnd type="none" w="sm" len="sm"/>
                    </a:lnT>
                    <a:lnB w="10575" cap="flat" cmpd="sng">
                      <a:solidFill>
                        <a:srgbClr val="DDDDDD"/>
                      </a:solidFill>
                      <a:prstDash val="solid"/>
                      <a:round/>
                      <a:headEnd type="none" w="sm" len="sm"/>
                      <a:tailEnd type="none" w="sm" len="sm"/>
                    </a:lnB>
                    <a:solidFill>
                      <a:schemeClr val="bg1"/>
                    </a:solidFill>
                  </a:tcPr>
                </a:tc>
                <a:tc>
                  <a:txBody>
                    <a:bodyPr/>
                    <a:lstStyle/>
                    <a:p>
                      <a:pPr marL="0" lvl="0" indent="0" algn="ctr" rtl="0">
                        <a:lnSpc>
                          <a:spcPct val="100000"/>
                        </a:lnSpc>
                        <a:spcBef>
                          <a:spcPts val="0"/>
                        </a:spcBef>
                        <a:spcAft>
                          <a:spcPts val="800"/>
                        </a:spcAft>
                        <a:buNone/>
                      </a:pPr>
                      <a:r>
                        <a:rPr lang="en" sz="1050" b="1">
                          <a:solidFill>
                            <a:srgbClr val="333333"/>
                          </a:solidFill>
                        </a:rPr>
                        <a:t>X</a:t>
                      </a:r>
                      <a:endParaRPr sz="1050" b="1">
                        <a:solidFill>
                          <a:srgbClr val="333333"/>
                        </a:solidFill>
                      </a:endParaRPr>
                    </a:p>
                  </a:txBody>
                  <a:tcPr marL="45720" marR="45720">
                    <a:lnL w="10575" cap="flat" cmpd="sng">
                      <a:solidFill>
                        <a:srgbClr val="DDDDDD"/>
                      </a:solidFill>
                      <a:prstDash val="solid"/>
                      <a:round/>
                      <a:headEnd type="none" w="sm" len="sm"/>
                      <a:tailEnd type="none" w="sm" len="sm"/>
                    </a:lnL>
                    <a:lnR w="10575" cap="flat" cmpd="sng">
                      <a:solidFill>
                        <a:srgbClr val="DDDDDD"/>
                      </a:solidFill>
                      <a:prstDash val="solid"/>
                      <a:round/>
                      <a:headEnd type="none" w="sm" len="sm"/>
                      <a:tailEnd type="none" w="sm" len="sm"/>
                    </a:lnR>
                    <a:lnT w="10575" cap="flat" cmpd="sng">
                      <a:solidFill>
                        <a:srgbClr val="DDDDDD"/>
                      </a:solidFill>
                      <a:prstDash val="solid"/>
                      <a:round/>
                      <a:headEnd type="none" w="sm" len="sm"/>
                      <a:tailEnd type="none" w="sm" len="sm"/>
                    </a:lnT>
                    <a:lnB w="10575" cap="flat" cmpd="sng">
                      <a:solidFill>
                        <a:srgbClr val="DDDDDD"/>
                      </a:solidFill>
                      <a:prstDash val="solid"/>
                      <a:round/>
                      <a:headEnd type="none" w="sm" len="sm"/>
                      <a:tailEnd type="none" w="sm" len="sm"/>
                    </a:lnB>
                    <a:solidFill>
                      <a:schemeClr val="bg1"/>
                    </a:solidFill>
                  </a:tcPr>
                </a:tc>
                <a:tc>
                  <a:txBody>
                    <a:bodyPr/>
                    <a:lstStyle/>
                    <a:p>
                      <a:pPr marL="0" lvl="0" indent="0" algn="ctr" rtl="0">
                        <a:lnSpc>
                          <a:spcPct val="100000"/>
                        </a:lnSpc>
                        <a:spcBef>
                          <a:spcPts val="0"/>
                        </a:spcBef>
                        <a:spcAft>
                          <a:spcPts val="800"/>
                        </a:spcAft>
                        <a:buNone/>
                      </a:pPr>
                      <a:r>
                        <a:rPr lang="en" sz="1050" b="1">
                          <a:solidFill>
                            <a:srgbClr val="333333"/>
                          </a:solidFill>
                        </a:rPr>
                        <a:t>X</a:t>
                      </a:r>
                      <a:endParaRPr sz="1050" b="1">
                        <a:solidFill>
                          <a:srgbClr val="333333"/>
                        </a:solidFill>
                      </a:endParaRPr>
                    </a:p>
                  </a:txBody>
                  <a:tcPr marL="45720" marR="45720">
                    <a:lnL w="10575" cap="flat" cmpd="sng">
                      <a:solidFill>
                        <a:srgbClr val="DDDDDD"/>
                      </a:solidFill>
                      <a:prstDash val="solid"/>
                      <a:round/>
                      <a:headEnd type="none" w="sm" len="sm"/>
                      <a:tailEnd type="none" w="sm" len="sm"/>
                    </a:lnL>
                    <a:lnR w="10575" cap="flat" cmpd="sng">
                      <a:solidFill>
                        <a:srgbClr val="DDDDDD"/>
                      </a:solidFill>
                      <a:prstDash val="solid"/>
                      <a:round/>
                      <a:headEnd type="none" w="sm" len="sm"/>
                      <a:tailEnd type="none" w="sm" len="sm"/>
                    </a:lnR>
                    <a:lnT w="10575" cap="flat" cmpd="sng">
                      <a:solidFill>
                        <a:srgbClr val="DDDDDD"/>
                      </a:solidFill>
                      <a:prstDash val="solid"/>
                      <a:round/>
                      <a:headEnd type="none" w="sm" len="sm"/>
                      <a:tailEnd type="none" w="sm" len="sm"/>
                    </a:lnT>
                    <a:lnB w="10575" cap="flat" cmpd="sng">
                      <a:solidFill>
                        <a:srgbClr val="DDDDDD"/>
                      </a:solidFill>
                      <a:prstDash val="solid"/>
                      <a:round/>
                      <a:headEnd type="none" w="sm" len="sm"/>
                      <a:tailEnd type="none" w="sm" len="sm"/>
                    </a:lnB>
                    <a:solidFill>
                      <a:schemeClr val="bg1"/>
                    </a:solidFill>
                  </a:tcPr>
                </a:tc>
                <a:tc>
                  <a:txBody>
                    <a:bodyPr/>
                    <a:lstStyle/>
                    <a:p>
                      <a:pPr marL="0" lvl="0" indent="0" algn="ctr" rtl="0">
                        <a:lnSpc>
                          <a:spcPct val="100000"/>
                        </a:lnSpc>
                        <a:spcBef>
                          <a:spcPts val="0"/>
                        </a:spcBef>
                        <a:spcAft>
                          <a:spcPts val="800"/>
                        </a:spcAft>
                        <a:buNone/>
                      </a:pPr>
                      <a:r>
                        <a:rPr lang="en" sz="1050" b="1">
                          <a:solidFill>
                            <a:srgbClr val="333333"/>
                          </a:solidFill>
                        </a:rPr>
                        <a:t>X</a:t>
                      </a:r>
                      <a:endParaRPr sz="1050" b="1">
                        <a:solidFill>
                          <a:srgbClr val="333333"/>
                        </a:solidFill>
                      </a:endParaRPr>
                    </a:p>
                  </a:txBody>
                  <a:tcPr marL="45720" marR="45720">
                    <a:lnL w="10575" cap="flat" cmpd="sng">
                      <a:solidFill>
                        <a:srgbClr val="DDDDDD"/>
                      </a:solidFill>
                      <a:prstDash val="solid"/>
                      <a:round/>
                      <a:headEnd type="none" w="sm" len="sm"/>
                      <a:tailEnd type="none" w="sm" len="sm"/>
                    </a:lnL>
                    <a:lnR w="10575" cap="flat" cmpd="sng">
                      <a:solidFill>
                        <a:srgbClr val="DDDDDD"/>
                      </a:solidFill>
                      <a:prstDash val="solid"/>
                      <a:round/>
                      <a:headEnd type="none" w="sm" len="sm"/>
                      <a:tailEnd type="none" w="sm" len="sm"/>
                    </a:lnR>
                    <a:lnT w="10575" cap="flat" cmpd="sng">
                      <a:solidFill>
                        <a:srgbClr val="DDDDDD"/>
                      </a:solidFill>
                      <a:prstDash val="solid"/>
                      <a:round/>
                      <a:headEnd type="none" w="sm" len="sm"/>
                      <a:tailEnd type="none" w="sm" len="sm"/>
                    </a:lnT>
                    <a:lnB w="10575" cap="flat" cmpd="sng">
                      <a:solidFill>
                        <a:srgbClr val="DDDDDD"/>
                      </a:solidFill>
                      <a:prstDash val="solid"/>
                      <a:round/>
                      <a:headEnd type="none" w="sm" len="sm"/>
                      <a:tailEnd type="none" w="sm" len="sm"/>
                    </a:lnB>
                    <a:solidFill>
                      <a:schemeClr val="bg1"/>
                    </a:solidFill>
                  </a:tcPr>
                </a:tc>
                <a:extLst>
                  <a:ext uri="{0D108BD9-81ED-4DB2-BD59-A6C34878D82A}">
                    <a16:rowId xmlns:a16="http://schemas.microsoft.com/office/drawing/2014/main" val="10004"/>
                  </a:ext>
                </a:extLst>
              </a:tr>
              <a:tr h="428075">
                <a:tc>
                  <a:txBody>
                    <a:bodyPr/>
                    <a:lstStyle/>
                    <a:p>
                      <a:pPr marL="0" lvl="0" indent="0" algn="ctr" rtl="0">
                        <a:lnSpc>
                          <a:spcPct val="100000"/>
                        </a:lnSpc>
                        <a:spcBef>
                          <a:spcPts val="0"/>
                        </a:spcBef>
                        <a:spcAft>
                          <a:spcPts val="800"/>
                        </a:spcAft>
                        <a:buNone/>
                      </a:pPr>
                      <a:r>
                        <a:rPr lang="en" sz="1050">
                          <a:solidFill>
                            <a:srgbClr val="333333"/>
                          </a:solidFill>
                        </a:rPr>
                        <a:t>Plan includes a school-level needs assessment.</a:t>
                      </a:r>
                      <a:endParaRPr sz="1050">
                        <a:solidFill>
                          <a:srgbClr val="333333"/>
                        </a:solidFill>
                      </a:endParaRPr>
                    </a:p>
                  </a:txBody>
                  <a:tcPr marL="45720" marR="45720">
                    <a:lnL w="10575" cap="flat" cmpd="sng">
                      <a:solidFill>
                        <a:srgbClr val="DDDDDD"/>
                      </a:solidFill>
                      <a:prstDash val="solid"/>
                      <a:round/>
                      <a:headEnd type="none" w="sm" len="sm"/>
                      <a:tailEnd type="none" w="sm" len="sm"/>
                    </a:lnL>
                    <a:lnR w="10575" cap="flat" cmpd="sng">
                      <a:solidFill>
                        <a:srgbClr val="DDDDDD"/>
                      </a:solidFill>
                      <a:prstDash val="solid"/>
                      <a:round/>
                      <a:headEnd type="none" w="sm" len="sm"/>
                      <a:tailEnd type="none" w="sm" len="sm"/>
                    </a:lnR>
                    <a:lnT w="10575" cap="flat" cmpd="sng">
                      <a:solidFill>
                        <a:srgbClr val="DDDDDD"/>
                      </a:solidFill>
                      <a:prstDash val="solid"/>
                      <a:round/>
                      <a:headEnd type="none" w="sm" len="sm"/>
                      <a:tailEnd type="none" w="sm" len="sm"/>
                    </a:lnT>
                    <a:lnB w="10575" cap="flat" cmpd="sng">
                      <a:solidFill>
                        <a:srgbClr val="DDDDDD"/>
                      </a:solidFill>
                      <a:prstDash val="solid"/>
                      <a:round/>
                      <a:headEnd type="none" w="sm" len="sm"/>
                      <a:tailEnd type="none" w="sm" len="sm"/>
                    </a:lnB>
                    <a:solidFill>
                      <a:schemeClr val="bg1"/>
                    </a:solidFill>
                  </a:tcPr>
                </a:tc>
                <a:tc>
                  <a:txBody>
                    <a:bodyPr/>
                    <a:lstStyle/>
                    <a:p>
                      <a:pPr marL="0" lvl="0" indent="0" algn="ctr" rtl="0">
                        <a:lnSpc>
                          <a:spcPct val="100000"/>
                        </a:lnSpc>
                        <a:spcBef>
                          <a:spcPts val="0"/>
                        </a:spcBef>
                        <a:spcAft>
                          <a:spcPts val="800"/>
                        </a:spcAft>
                        <a:buNone/>
                      </a:pPr>
                      <a:r>
                        <a:rPr lang="en" sz="1050">
                          <a:solidFill>
                            <a:srgbClr val="333333"/>
                          </a:solidFill>
                        </a:rPr>
                        <a:t>Assurances; Priorities and Targets → Student Performance Priority Evidence and Reasoning</a:t>
                      </a:r>
                      <a:endParaRPr sz="1050">
                        <a:solidFill>
                          <a:srgbClr val="333333"/>
                        </a:solidFill>
                      </a:endParaRPr>
                    </a:p>
                  </a:txBody>
                  <a:tcPr marL="45720" marR="45720">
                    <a:lnL w="10575" cap="flat" cmpd="sng">
                      <a:solidFill>
                        <a:srgbClr val="DDDDDD"/>
                      </a:solidFill>
                      <a:prstDash val="solid"/>
                      <a:round/>
                      <a:headEnd type="none" w="sm" len="sm"/>
                      <a:tailEnd type="none" w="sm" len="sm"/>
                    </a:lnL>
                    <a:lnR w="10575" cap="flat" cmpd="sng">
                      <a:solidFill>
                        <a:srgbClr val="DDDDDD"/>
                      </a:solidFill>
                      <a:prstDash val="solid"/>
                      <a:round/>
                      <a:headEnd type="none" w="sm" len="sm"/>
                      <a:tailEnd type="none" w="sm" len="sm"/>
                    </a:lnR>
                    <a:lnT w="10575" cap="flat" cmpd="sng">
                      <a:solidFill>
                        <a:srgbClr val="DDDDDD"/>
                      </a:solidFill>
                      <a:prstDash val="solid"/>
                      <a:round/>
                      <a:headEnd type="none" w="sm" len="sm"/>
                      <a:tailEnd type="none" w="sm" len="sm"/>
                    </a:lnT>
                    <a:lnB w="10575" cap="flat" cmpd="sng">
                      <a:solidFill>
                        <a:srgbClr val="DDDDDD"/>
                      </a:solidFill>
                      <a:prstDash val="solid"/>
                      <a:round/>
                      <a:headEnd type="none" w="sm" len="sm"/>
                      <a:tailEnd type="none" w="sm" len="sm"/>
                    </a:lnB>
                    <a:solidFill>
                      <a:schemeClr val="bg1"/>
                    </a:solidFill>
                  </a:tcPr>
                </a:tc>
                <a:tc>
                  <a:txBody>
                    <a:bodyPr/>
                    <a:lstStyle/>
                    <a:p>
                      <a:pPr marL="0" lvl="0" indent="0" algn="ctr" rtl="0">
                        <a:lnSpc>
                          <a:spcPct val="100000"/>
                        </a:lnSpc>
                        <a:spcBef>
                          <a:spcPts val="0"/>
                        </a:spcBef>
                        <a:spcAft>
                          <a:spcPts val="800"/>
                        </a:spcAft>
                        <a:buNone/>
                      </a:pPr>
                      <a:r>
                        <a:rPr lang="en" sz="1050" b="1">
                          <a:solidFill>
                            <a:srgbClr val="333333"/>
                          </a:solidFill>
                        </a:rPr>
                        <a:t>X</a:t>
                      </a:r>
                      <a:endParaRPr sz="1050" b="1">
                        <a:solidFill>
                          <a:srgbClr val="333333"/>
                        </a:solidFill>
                      </a:endParaRPr>
                    </a:p>
                  </a:txBody>
                  <a:tcPr marL="45720" marR="45720">
                    <a:lnL w="10575" cap="flat" cmpd="sng">
                      <a:solidFill>
                        <a:srgbClr val="DDDDDD"/>
                      </a:solidFill>
                      <a:prstDash val="solid"/>
                      <a:round/>
                      <a:headEnd type="none" w="sm" len="sm"/>
                      <a:tailEnd type="none" w="sm" len="sm"/>
                    </a:lnL>
                    <a:lnR w="10575" cap="flat" cmpd="sng">
                      <a:solidFill>
                        <a:srgbClr val="DDDDDD"/>
                      </a:solidFill>
                      <a:prstDash val="solid"/>
                      <a:round/>
                      <a:headEnd type="none" w="sm" len="sm"/>
                      <a:tailEnd type="none" w="sm" len="sm"/>
                    </a:lnR>
                    <a:lnT w="10575" cap="flat" cmpd="sng">
                      <a:solidFill>
                        <a:srgbClr val="DDDDDD"/>
                      </a:solidFill>
                      <a:prstDash val="solid"/>
                      <a:round/>
                      <a:headEnd type="none" w="sm" len="sm"/>
                      <a:tailEnd type="none" w="sm" len="sm"/>
                    </a:lnT>
                    <a:lnB w="10575" cap="flat" cmpd="sng">
                      <a:solidFill>
                        <a:srgbClr val="DDDDDD"/>
                      </a:solidFill>
                      <a:prstDash val="solid"/>
                      <a:round/>
                      <a:headEnd type="none" w="sm" len="sm"/>
                      <a:tailEnd type="none" w="sm" len="sm"/>
                    </a:lnB>
                    <a:solidFill>
                      <a:schemeClr val="bg1"/>
                    </a:solidFill>
                  </a:tcPr>
                </a:tc>
                <a:tc>
                  <a:txBody>
                    <a:bodyPr/>
                    <a:lstStyle/>
                    <a:p>
                      <a:pPr marL="0" lvl="0" indent="0" algn="ctr" rtl="0">
                        <a:lnSpc>
                          <a:spcPct val="100000"/>
                        </a:lnSpc>
                        <a:spcBef>
                          <a:spcPts val="0"/>
                        </a:spcBef>
                        <a:spcAft>
                          <a:spcPts val="800"/>
                        </a:spcAft>
                        <a:buNone/>
                      </a:pPr>
                      <a:r>
                        <a:rPr lang="en" sz="1050">
                          <a:solidFill>
                            <a:srgbClr val="333333"/>
                          </a:solidFill>
                        </a:rPr>
                        <a:t>Recommended but Not Required</a:t>
                      </a:r>
                      <a:endParaRPr sz="1050">
                        <a:solidFill>
                          <a:srgbClr val="333333"/>
                        </a:solidFill>
                      </a:endParaRPr>
                    </a:p>
                  </a:txBody>
                  <a:tcPr marL="45720" marR="45720">
                    <a:lnL w="10575" cap="flat" cmpd="sng">
                      <a:solidFill>
                        <a:srgbClr val="DDDDDD"/>
                      </a:solidFill>
                      <a:prstDash val="solid"/>
                      <a:round/>
                      <a:headEnd type="none" w="sm" len="sm"/>
                      <a:tailEnd type="none" w="sm" len="sm"/>
                    </a:lnL>
                    <a:lnR w="10575" cap="flat" cmpd="sng">
                      <a:solidFill>
                        <a:srgbClr val="DDDDDD"/>
                      </a:solidFill>
                      <a:prstDash val="solid"/>
                      <a:round/>
                      <a:headEnd type="none" w="sm" len="sm"/>
                      <a:tailEnd type="none" w="sm" len="sm"/>
                    </a:lnR>
                    <a:lnT w="10575" cap="flat" cmpd="sng">
                      <a:solidFill>
                        <a:srgbClr val="DDDDDD"/>
                      </a:solidFill>
                      <a:prstDash val="solid"/>
                      <a:round/>
                      <a:headEnd type="none" w="sm" len="sm"/>
                      <a:tailEnd type="none" w="sm" len="sm"/>
                    </a:lnT>
                    <a:lnB w="10575" cap="flat" cmpd="sng">
                      <a:solidFill>
                        <a:srgbClr val="DDDDDD"/>
                      </a:solidFill>
                      <a:prstDash val="solid"/>
                      <a:round/>
                      <a:headEnd type="none" w="sm" len="sm"/>
                      <a:tailEnd type="none" w="sm" len="sm"/>
                    </a:lnB>
                    <a:solidFill>
                      <a:schemeClr val="bg1"/>
                    </a:solidFill>
                  </a:tcPr>
                </a:tc>
                <a:tc>
                  <a:txBody>
                    <a:bodyPr/>
                    <a:lstStyle/>
                    <a:p>
                      <a:pPr marL="0" lvl="0" indent="0" algn="ctr" rtl="0">
                        <a:lnSpc>
                          <a:spcPct val="100000"/>
                        </a:lnSpc>
                        <a:spcBef>
                          <a:spcPts val="0"/>
                        </a:spcBef>
                        <a:spcAft>
                          <a:spcPts val="800"/>
                        </a:spcAft>
                        <a:buNone/>
                      </a:pPr>
                      <a:r>
                        <a:rPr lang="en" sz="1050">
                          <a:solidFill>
                            <a:srgbClr val="333333"/>
                          </a:solidFill>
                        </a:rPr>
                        <a:t>Recommended but Not Required</a:t>
                      </a:r>
                      <a:endParaRPr sz="1050">
                        <a:solidFill>
                          <a:srgbClr val="333333"/>
                        </a:solidFill>
                      </a:endParaRPr>
                    </a:p>
                  </a:txBody>
                  <a:tcPr marL="45720" marR="45720">
                    <a:lnL w="10575" cap="flat" cmpd="sng">
                      <a:solidFill>
                        <a:srgbClr val="DDDDDD"/>
                      </a:solidFill>
                      <a:prstDash val="solid"/>
                      <a:round/>
                      <a:headEnd type="none" w="sm" len="sm"/>
                      <a:tailEnd type="none" w="sm" len="sm"/>
                    </a:lnL>
                    <a:lnR w="10575" cap="flat" cmpd="sng">
                      <a:solidFill>
                        <a:srgbClr val="DDDDDD"/>
                      </a:solidFill>
                      <a:prstDash val="solid"/>
                      <a:round/>
                      <a:headEnd type="none" w="sm" len="sm"/>
                      <a:tailEnd type="none" w="sm" len="sm"/>
                    </a:lnR>
                    <a:lnT w="10575" cap="flat" cmpd="sng">
                      <a:solidFill>
                        <a:srgbClr val="DDDDDD"/>
                      </a:solidFill>
                      <a:prstDash val="solid"/>
                      <a:round/>
                      <a:headEnd type="none" w="sm" len="sm"/>
                      <a:tailEnd type="none" w="sm" len="sm"/>
                    </a:lnT>
                    <a:lnB w="10575" cap="flat" cmpd="sng">
                      <a:solidFill>
                        <a:srgbClr val="DDDDDD"/>
                      </a:solidFill>
                      <a:prstDash val="solid"/>
                      <a:round/>
                      <a:headEnd type="none" w="sm" len="sm"/>
                      <a:tailEnd type="none" w="sm" len="sm"/>
                    </a:lnB>
                    <a:solidFill>
                      <a:schemeClr val="bg1"/>
                    </a:solidFill>
                  </a:tcPr>
                </a:tc>
                <a:extLst>
                  <a:ext uri="{0D108BD9-81ED-4DB2-BD59-A6C34878D82A}">
                    <a16:rowId xmlns:a16="http://schemas.microsoft.com/office/drawing/2014/main" val="10005"/>
                  </a:ext>
                </a:extLst>
              </a:tr>
              <a:tr h="264725">
                <a:tc>
                  <a:txBody>
                    <a:bodyPr/>
                    <a:lstStyle/>
                    <a:p>
                      <a:pPr marL="0" lvl="0" indent="0" algn="ctr" rtl="0">
                        <a:lnSpc>
                          <a:spcPct val="100000"/>
                        </a:lnSpc>
                        <a:spcBef>
                          <a:spcPts val="0"/>
                        </a:spcBef>
                        <a:spcAft>
                          <a:spcPts val="800"/>
                        </a:spcAft>
                        <a:buNone/>
                      </a:pPr>
                      <a:r>
                        <a:rPr lang="en" sz="1050">
                          <a:solidFill>
                            <a:srgbClr val="333333"/>
                          </a:solidFill>
                        </a:rPr>
                        <a:t>Plan identifies </a:t>
                      </a:r>
                      <a:r>
                        <a:rPr lang="en" sz="1050" u="sng">
                          <a:solidFill>
                            <a:schemeClr val="hlink"/>
                          </a:solidFill>
                          <a:hlinkClick r:id="rId4"/>
                        </a:rPr>
                        <a:t>resource inequities</a:t>
                      </a:r>
                      <a:r>
                        <a:rPr lang="en" sz="1050">
                          <a:solidFill>
                            <a:srgbClr val="333333"/>
                          </a:solidFill>
                        </a:rPr>
                        <a:t>.</a:t>
                      </a:r>
                      <a:endParaRPr sz="1050">
                        <a:solidFill>
                          <a:srgbClr val="333333"/>
                        </a:solidFill>
                      </a:endParaRPr>
                    </a:p>
                  </a:txBody>
                  <a:tcPr marL="45720" marR="45720">
                    <a:lnL w="10575" cap="flat" cmpd="sng">
                      <a:solidFill>
                        <a:srgbClr val="DDDDDD"/>
                      </a:solidFill>
                      <a:prstDash val="solid"/>
                      <a:round/>
                      <a:headEnd type="none" w="sm" len="sm"/>
                      <a:tailEnd type="none" w="sm" len="sm"/>
                    </a:lnL>
                    <a:lnR w="10575" cap="flat" cmpd="sng">
                      <a:solidFill>
                        <a:srgbClr val="DDDDDD"/>
                      </a:solidFill>
                      <a:prstDash val="solid"/>
                      <a:round/>
                      <a:headEnd type="none" w="sm" len="sm"/>
                      <a:tailEnd type="none" w="sm" len="sm"/>
                    </a:lnR>
                    <a:lnT w="10575" cap="flat" cmpd="sng">
                      <a:solidFill>
                        <a:srgbClr val="DDDDDD"/>
                      </a:solidFill>
                      <a:prstDash val="solid"/>
                      <a:round/>
                      <a:headEnd type="none" w="sm" len="sm"/>
                      <a:tailEnd type="none" w="sm" len="sm"/>
                    </a:lnT>
                    <a:lnB w="10575" cap="flat" cmpd="sng">
                      <a:solidFill>
                        <a:srgbClr val="DDDDDD"/>
                      </a:solidFill>
                      <a:prstDash val="solid"/>
                      <a:round/>
                      <a:headEnd type="none" w="sm" len="sm"/>
                      <a:tailEnd type="none" w="sm" len="sm"/>
                    </a:lnB>
                    <a:solidFill>
                      <a:schemeClr val="bg1"/>
                    </a:solidFill>
                  </a:tcPr>
                </a:tc>
                <a:tc>
                  <a:txBody>
                    <a:bodyPr/>
                    <a:lstStyle/>
                    <a:p>
                      <a:pPr marL="0" lvl="0" indent="0" algn="ctr" rtl="0">
                        <a:lnSpc>
                          <a:spcPct val="100000"/>
                        </a:lnSpc>
                        <a:spcBef>
                          <a:spcPts val="0"/>
                        </a:spcBef>
                        <a:spcAft>
                          <a:spcPts val="800"/>
                        </a:spcAft>
                        <a:buNone/>
                      </a:pPr>
                      <a:r>
                        <a:rPr lang="en" sz="1050">
                          <a:solidFill>
                            <a:srgbClr val="333333"/>
                          </a:solidFill>
                        </a:rPr>
                        <a:t>Root Causes and Strategies → Root Causes</a:t>
                      </a:r>
                      <a:endParaRPr sz="1050">
                        <a:solidFill>
                          <a:srgbClr val="333333"/>
                        </a:solidFill>
                      </a:endParaRPr>
                    </a:p>
                  </a:txBody>
                  <a:tcPr marL="45720" marR="45720">
                    <a:lnL w="10575" cap="flat" cmpd="sng">
                      <a:solidFill>
                        <a:srgbClr val="DDDDDD"/>
                      </a:solidFill>
                      <a:prstDash val="solid"/>
                      <a:round/>
                      <a:headEnd type="none" w="sm" len="sm"/>
                      <a:tailEnd type="none" w="sm" len="sm"/>
                    </a:lnL>
                    <a:lnR w="10575" cap="flat" cmpd="sng">
                      <a:solidFill>
                        <a:srgbClr val="DDDDDD"/>
                      </a:solidFill>
                      <a:prstDash val="solid"/>
                      <a:round/>
                      <a:headEnd type="none" w="sm" len="sm"/>
                      <a:tailEnd type="none" w="sm" len="sm"/>
                    </a:lnR>
                    <a:lnT w="10575" cap="flat" cmpd="sng">
                      <a:solidFill>
                        <a:srgbClr val="DDDDDD"/>
                      </a:solidFill>
                      <a:prstDash val="solid"/>
                      <a:round/>
                      <a:headEnd type="none" w="sm" len="sm"/>
                      <a:tailEnd type="none" w="sm" len="sm"/>
                    </a:lnT>
                    <a:lnB w="10575" cap="flat" cmpd="sng">
                      <a:solidFill>
                        <a:srgbClr val="DDDDDD"/>
                      </a:solidFill>
                      <a:prstDash val="solid"/>
                      <a:round/>
                      <a:headEnd type="none" w="sm" len="sm"/>
                      <a:tailEnd type="none" w="sm" len="sm"/>
                    </a:lnB>
                    <a:solidFill>
                      <a:schemeClr val="bg1"/>
                    </a:solidFill>
                  </a:tcPr>
                </a:tc>
                <a:tc>
                  <a:txBody>
                    <a:bodyPr/>
                    <a:lstStyle/>
                    <a:p>
                      <a:pPr marL="0" lvl="0" indent="0" algn="ctr" rtl="0">
                        <a:lnSpc>
                          <a:spcPct val="100000"/>
                        </a:lnSpc>
                        <a:spcBef>
                          <a:spcPts val="0"/>
                        </a:spcBef>
                        <a:spcAft>
                          <a:spcPts val="800"/>
                        </a:spcAft>
                        <a:buNone/>
                      </a:pPr>
                      <a:r>
                        <a:rPr lang="en" sz="1050" b="1">
                          <a:solidFill>
                            <a:srgbClr val="333333"/>
                          </a:solidFill>
                        </a:rPr>
                        <a:t>X</a:t>
                      </a:r>
                      <a:endParaRPr sz="1050" b="1">
                        <a:solidFill>
                          <a:srgbClr val="333333"/>
                        </a:solidFill>
                      </a:endParaRPr>
                    </a:p>
                  </a:txBody>
                  <a:tcPr marL="45720" marR="45720">
                    <a:lnL w="10575" cap="flat" cmpd="sng">
                      <a:solidFill>
                        <a:srgbClr val="DDDDDD"/>
                      </a:solidFill>
                      <a:prstDash val="solid"/>
                      <a:round/>
                      <a:headEnd type="none" w="sm" len="sm"/>
                      <a:tailEnd type="none" w="sm" len="sm"/>
                    </a:lnL>
                    <a:lnR w="10575" cap="flat" cmpd="sng">
                      <a:solidFill>
                        <a:srgbClr val="DDDDDD"/>
                      </a:solidFill>
                      <a:prstDash val="solid"/>
                      <a:round/>
                      <a:headEnd type="none" w="sm" len="sm"/>
                      <a:tailEnd type="none" w="sm" len="sm"/>
                    </a:lnR>
                    <a:lnT w="10575" cap="flat" cmpd="sng">
                      <a:solidFill>
                        <a:srgbClr val="DDDDDD"/>
                      </a:solidFill>
                      <a:prstDash val="solid"/>
                      <a:round/>
                      <a:headEnd type="none" w="sm" len="sm"/>
                      <a:tailEnd type="none" w="sm" len="sm"/>
                    </a:lnT>
                    <a:lnB w="10575" cap="flat" cmpd="sng">
                      <a:solidFill>
                        <a:srgbClr val="DDDDDD"/>
                      </a:solidFill>
                      <a:prstDash val="solid"/>
                      <a:round/>
                      <a:headEnd type="none" w="sm" len="sm"/>
                      <a:tailEnd type="none" w="sm" len="sm"/>
                    </a:lnB>
                    <a:solidFill>
                      <a:schemeClr val="bg1"/>
                    </a:solidFill>
                  </a:tcPr>
                </a:tc>
                <a:tc>
                  <a:txBody>
                    <a:bodyPr/>
                    <a:lstStyle/>
                    <a:p>
                      <a:pPr marL="0" lvl="0" indent="0" algn="ctr" rtl="0">
                        <a:lnSpc>
                          <a:spcPct val="100000"/>
                        </a:lnSpc>
                        <a:spcBef>
                          <a:spcPts val="0"/>
                        </a:spcBef>
                        <a:spcAft>
                          <a:spcPts val="800"/>
                        </a:spcAft>
                        <a:buNone/>
                      </a:pPr>
                      <a:r>
                        <a:rPr lang="en" sz="1050">
                          <a:solidFill>
                            <a:srgbClr val="333333"/>
                          </a:solidFill>
                        </a:rPr>
                        <a:t>Not Required </a:t>
                      </a:r>
                      <a:endParaRPr sz="1050">
                        <a:solidFill>
                          <a:srgbClr val="333333"/>
                        </a:solidFill>
                      </a:endParaRPr>
                    </a:p>
                  </a:txBody>
                  <a:tcPr marL="45720" marR="45720">
                    <a:lnL w="10575" cap="flat" cmpd="sng">
                      <a:solidFill>
                        <a:srgbClr val="DDDDDD"/>
                      </a:solidFill>
                      <a:prstDash val="solid"/>
                      <a:round/>
                      <a:headEnd type="none" w="sm" len="sm"/>
                      <a:tailEnd type="none" w="sm" len="sm"/>
                    </a:lnL>
                    <a:lnR w="10575" cap="flat" cmpd="sng">
                      <a:solidFill>
                        <a:srgbClr val="DDDDDD"/>
                      </a:solidFill>
                      <a:prstDash val="solid"/>
                      <a:round/>
                      <a:headEnd type="none" w="sm" len="sm"/>
                      <a:tailEnd type="none" w="sm" len="sm"/>
                    </a:lnR>
                    <a:lnT w="10575" cap="flat" cmpd="sng">
                      <a:solidFill>
                        <a:srgbClr val="DDDDDD"/>
                      </a:solidFill>
                      <a:prstDash val="solid"/>
                      <a:round/>
                      <a:headEnd type="none" w="sm" len="sm"/>
                      <a:tailEnd type="none" w="sm" len="sm"/>
                    </a:lnT>
                    <a:lnB w="10575" cap="flat" cmpd="sng">
                      <a:solidFill>
                        <a:srgbClr val="DDDDDD"/>
                      </a:solidFill>
                      <a:prstDash val="solid"/>
                      <a:round/>
                      <a:headEnd type="none" w="sm" len="sm"/>
                      <a:tailEnd type="none" w="sm" len="sm"/>
                    </a:lnB>
                    <a:solidFill>
                      <a:schemeClr val="bg1"/>
                    </a:solidFill>
                  </a:tcPr>
                </a:tc>
                <a:tc>
                  <a:txBody>
                    <a:bodyPr/>
                    <a:lstStyle/>
                    <a:p>
                      <a:pPr marL="0" lvl="0" indent="0" algn="ctr" rtl="0">
                        <a:lnSpc>
                          <a:spcPct val="100000"/>
                        </a:lnSpc>
                        <a:spcBef>
                          <a:spcPts val="0"/>
                        </a:spcBef>
                        <a:spcAft>
                          <a:spcPts val="800"/>
                        </a:spcAft>
                        <a:buNone/>
                      </a:pPr>
                      <a:r>
                        <a:rPr lang="en" sz="1050" b="1">
                          <a:solidFill>
                            <a:srgbClr val="333333"/>
                          </a:solidFill>
                        </a:rPr>
                        <a:t>X</a:t>
                      </a:r>
                      <a:endParaRPr sz="1050" b="1">
                        <a:solidFill>
                          <a:srgbClr val="333333"/>
                        </a:solidFill>
                      </a:endParaRPr>
                    </a:p>
                  </a:txBody>
                  <a:tcPr marL="45720" marR="45720">
                    <a:lnL w="10575" cap="flat" cmpd="sng">
                      <a:solidFill>
                        <a:srgbClr val="DDDDDD"/>
                      </a:solidFill>
                      <a:prstDash val="solid"/>
                      <a:round/>
                      <a:headEnd type="none" w="sm" len="sm"/>
                      <a:tailEnd type="none" w="sm" len="sm"/>
                    </a:lnL>
                    <a:lnR w="10575" cap="flat" cmpd="sng">
                      <a:solidFill>
                        <a:srgbClr val="DDDDDD"/>
                      </a:solidFill>
                      <a:prstDash val="solid"/>
                      <a:round/>
                      <a:headEnd type="none" w="sm" len="sm"/>
                      <a:tailEnd type="none" w="sm" len="sm"/>
                    </a:lnR>
                    <a:lnT w="10575" cap="flat" cmpd="sng">
                      <a:solidFill>
                        <a:srgbClr val="DDDDDD"/>
                      </a:solidFill>
                      <a:prstDash val="solid"/>
                      <a:round/>
                      <a:headEnd type="none" w="sm" len="sm"/>
                      <a:tailEnd type="none" w="sm" len="sm"/>
                    </a:lnT>
                    <a:lnB w="10575" cap="flat" cmpd="sng">
                      <a:solidFill>
                        <a:srgbClr val="DDDDDD"/>
                      </a:solidFill>
                      <a:prstDash val="solid"/>
                      <a:round/>
                      <a:headEnd type="none" w="sm" len="sm"/>
                      <a:tailEnd type="none" w="sm" len="sm"/>
                    </a:lnB>
                    <a:solidFill>
                      <a:schemeClr val="bg1"/>
                    </a:solidFill>
                  </a:tcPr>
                </a:tc>
                <a:extLst>
                  <a:ext uri="{0D108BD9-81ED-4DB2-BD59-A6C34878D82A}">
                    <a16:rowId xmlns:a16="http://schemas.microsoft.com/office/drawing/2014/main" val="10006"/>
                  </a:ext>
                </a:extLst>
              </a:tr>
              <a:tr h="258875">
                <a:tc>
                  <a:txBody>
                    <a:bodyPr/>
                    <a:lstStyle/>
                    <a:p>
                      <a:pPr marL="0" lvl="0" indent="0" algn="ctr" rtl="0">
                        <a:lnSpc>
                          <a:spcPct val="142857"/>
                        </a:lnSpc>
                        <a:spcBef>
                          <a:spcPts val="0"/>
                        </a:spcBef>
                        <a:spcAft>
                          <a:spcPts val="0"/>
                        </a:spcAft>
                        <a:buNone/>
                      </a:pPr>
                      <a:r>
                        <a:rPr lang="en" sz="1050">
                          <a:solidFill>
                            <a:srgbClr val="333333"/>
                          </a:solidFill>
                        </a:rPr>
                        <a:t>Plan addresses resource inequities.</a:t>
                      </a:r>
                      <a:endParaRPr sz="1050">
                        <a:solidFill>
                          <a:srgbClr val="333333"/>
                        </a:solidFill>
                      </a:endParaRPr>
                    </a:p>
                  </a:txBody>
                  <a:tcPr marL="45720" marR="45720">
                    <a:lnL w="10575" cap="flat" cmpd="sng">
                      <a:solidFill>
                        <a:srgbClr val="DDDDDD"/>
                      </a:solidFill>
                      <a:prstDash val="solid"/>
                      <a:round/>
                      <a:headEnd type="none" w="sm" len="sm"/>
                      <a:tailEnd type="none" w="sm" len="sm"/>
                    </a:lnL>
                    <a:lnR w="10575" cap="flat" cmpd="sng">
                      <a:solidFill>
                        <a:srgbClr val="DDDDDD"/>
                      </a:solidFill>
                      <a:prstDash val="solid"/>
                      <a:round/>
                      <a:headEnd type="none" w="sm" len="sm"/>
                      <a:tailEnd type="none" w="sm" len="sm"/>
                    </a:lnR>
                    <a:lnT w="10575" cap="flat" cmpd="sng">
                      <a:solidFill>
                        <a:srgbClr val="DDDDDD"/>
                      </a:solidFill>
                      <a:prstDash val="solid"/>
                      <a:round/>
                      <a:headEnd type="none" w="sm" len="sm"/>
                      <a:tailEnd type="none" w="sm" len="sm"/>
                    </a:lnT>
                    <a:lnB w="10575" cap="flat" cmpd="sng">
                      <a:solidFill>
                        <a:srgbClr val="DDDDDD"/>
                      </a:solidFill>
                      <a:prstDash val="solid"/>
                      <a:round/>
                      <a:headEnd type="none" w="sm" len="sm"/>
                      <a:tailEnd type="none" w="sm" len="sm"/>
                    </a:lnB>
                    <a:solidFill>
                      <a:schemeClr val="bg1"/>
                    </a:solidFill>
                  </a:tcPr>
                </a:tc>
                <a:tc>
                  <a:txBody>
                    <a:bodyPr/>
                    <a:lstStyle/>
                    <a:p>
                      <a:pPr marL="0" lvl="0" indent="0" algn="ctr" rtl="0">
                        <a:lnSpc>
                          <a:spcPct val="100000"/>
                        </a:lnSpc>
                        <a:spcBef>
                          <a:spcPts val="0"/>
                        </a:spcBef>
                        <a:spcAft>
                          <a:spcPts val="800"/>
                        </a:spcAft>
                        <a:buNone/>
                      </a:pPr>
                      <a:r>
                        <a:rPr lang="en" sz="1050" dirty="0">
                          <a:solidFill>
                            <a:srgbClr val="333333"/>
                          </a:solidFill>
                        </a:rPr>
                        <a:t>Implementation and Actions → Action Steps</a:t>
                      </a:r>
                      <a:endParaRPr sz="1050" dirty="0">
                        <a:solidFill>
                          <a:srgbClr val="333333"/>
                        </a:solidFill>
                      </a:endParaRPr>
                    </a:p>
                  </a:txBody>
                  <a:tcPr marL="45720" marR="45720">
                    <a:lnL w="10575" cap="flat" cmpd="sng">
                      <a:solidFill>
                        <a:srgbClr val="DDDDDD"/>
                      </a:solidFill>
                      <a:prstDash val="solid"/>
                      <a:round/>
                      <a:headEnd type="none" w="sm" len="sm"/>
                      <a:tailEnd type="none" w="sm" len="sm"/>
                    </a:lnL>
                    <a:lnR w="10575" cap="flat" cmpd="sng">
                      <a:solidFill>
                        <a:srgbClr val="DDDDDD"/>
                      </a:solidFill>
                      <a:prstDash val="solid"/>
                      <a:round/>
                      <a:headEnd type="none" w="sm" len="sm"/>
                      <a:tailEnd type="none" w="sm" len="sm"/>
                    </a:lnR>
                    <a:lnT w="10575" cap="flat" cmpd="sng">
                      <a:solidFill>
                        <a:srgbClr val="DDDDDD"/>
                      </a:solidFill>
                      <a:prstDash val="solid"/>
                      <a:round/>
                      <a:headEnd type="none" w="sm" len="sm"/>
                      <a:tailEnd type="none" w="sm" len="sm"/>
                    </a:lnT>
                    <a:lnB w="10575" cap="flat" cmpd="sng">
                      <a:solidFill>
                        <a:srgbClr val="DDDDDD"/>
                      </a:solidFill>
                      <a:prstDash val="solid"/>
                      <a:round/>
                      <a:headEnd type="none" w="sm" len="sm"/>
                      <a:tailEnd type="none" w="sm" len="sm"/>
                    </a:lnB>
                    <a:solidFill>
                      <a:schemeClr val="bg1"/>
                    </a:solidFill>
                  </a:tcPr>
                </a:tc>
                <a:tc>
                  <a:txBody>
                    <a:bodyPr/>
                    <a:lstStyle/>
                    <a:p>
                      <a:pPr marL="0" lvl="0" indent="0" algn="ctr" rtl="0">
                        <a:lnSpc>
                          <a:spcPct val="142857"/>
                        </a:lnSpc>
                        <a:spcBef>
                          <a:spcPts val="0"/>
                        </a:spcBef>
                        <a:spcAft>
                          <a:spcPts val="800"/>
                        </a:spcAft>
                        <a:buNone/>
                      </a:pPr>
                      <a:r>
                        <a:rPr lang="en" sz="1050" b="1">
                          <a:solidFill>
                            <a:srgbClr val="333333"/>
                          </a:solidFill>
                        </a:rPr>
                        <a:t>X</a:t>
                      </a:r>
                      <a:endParaRPr sz="1050" b="1">
                        <a:solidFill>
                          <a:srgbClr val="333333"/>
                        </a:solidFill>
                      </a:endParaRPr>
                    </a:p>
                  </a:txBody>
                  <a:tcPr marL="45720" marR="45720">
                    <a:lnL w="10575" cap="flat" cmpd="sng">
                      <a:solidFill>
                        <a:srgbClr val="DDDDDD"/>
                      </a:solidFill>
                      <a:prstDash val="solid"/>
                      <a:round/>
                      <a:headEnd type="none" w="sm" len="sm"/>
                      <a:tailEnd type="none" w="sm" len="sm"/>
                    </a:lnL>
                    <a:lnR w="10575" cap="flat" cmpd="sng">
                      <a:solidFill>
                        <a:srgbClr val="DDDDDD"/>
                      </a:solidFill>
                      <a:prstDash val="solid"/>
                      <a:round/>
                      <a:headEnd type="none" w="sm" len="sm"/>
                      <a:tailEnd type="none" w="sm" len="sm"/>
                    </a:lnR>
                    <a:lnT w="10575" cap="flat" cmpd="sng">
                      <a:solidFill>
                        <a:srgbClr val="DDDDDD"/>
                      </a:solidFill>
                      <a:prstDash val="solid"/>
                      <a:round/>
                      <a:headEnd type="none" w="sm" len="sm"/>
                      <a:tailEnd type="none" w="sm" len="sm"/>
                    </a:lnT>
                    <a:lnB w="10575" cap="flat" cmpd="sng">
                      <a:solidFill>
                        <a:srgbClr val="DDDDDD"/>
                      </a:solidFill>
                      <a:prstDash val="solid"/>
                      <a:round/>
                      <a:headEnd type="none" w="sm" len="sm"/>
                      <a:tailEnd type="none" w="sm" len="sm"/>
                    </a:lnB>
                    <a:solidFill>
                      <a:schemeClr val="bg1"/>
                    </a:solidFill>
                  </a:tcPr>
                </a:tc>
                <a:tc>
                  <a:txBody>
                    <a:bodyPr/>
                    <a:lstStyle/>
                    <a:p>
                      <a:pPr marL="0" lvl="0" indent="0" algn="ctr" rtl="0">
                        <a:lnSpc>
                          <a:spcPct val="142857"/>
                        </a:lnSpc>
                        <a:spcBef>
                          <a:spcPts val="0"/>
                        </a:spcBef>
                        <a:spcAft>
                          <a:spcPts val="800"/>
                        </a:spcAft>
                        <a:buNone/>
                      </a:pPr>
                      <a:r>
                        <a:rPr lang="en" sz="1050">
                          <a:solidFill>
                            <a:srgbClr val="333333"/>
                          </a:solidFill>
                        </a:rPr>
                        <a:t> Not Required</a:t>
                      </a:r>
                      <a:endParaRPr sz="1050">
                        <a:solidFill>
                          <a:srgbClr val="333333"/>
                        </a:solidFill>
                      </a:endParaRPr>
                    </a:p>
                  </a:txBody>
                  <a:tcPr marL="45720" marR="45720">
                    <a:lnL w="10575" cap="flat" cmpd="sng">
                      <a:solidFill>
                        <a:srgbClr val="DDDDDD"/>
                      </a:solidFill>
                      <a:prstDash val="solid"/>
                      <a:round/>
                      <a:headEnd type="none" w="sm" len="sm"/>
                      <a:tailEnd type="none" w="sm" len="sm"/>
                    </a:lnL>
                    <a:lnR w="10575" cap="flat" cmpd="sng">
                      <a:solidFill>
                        <a:srgbClr val="DDDDDD"/>
                      </a:solidFill>
                      <a:prstDash val="solid"/>
                      <a:round/>
                      <a:headEnd type="none" w="sm" len="sm"/>
                      <a:tailEnd type="none" w="sm" len="sm"/>
                    </a:lnR>
                    <a:lnT w="10575" cap="flat" cmpd="sng">
                      <a:solidFill>
                        <a:srgbClr val="DDDDDD"/>
                      </a:solidFill>
                      <a:prstDash val="solid"/>
                      <a:round/>
                      <a:headEnd type="none" w="sm" len="sm"/>
                      <a:tailEnd type="none" w="sm" len="sm"/>
                    </a:lnT>
                    <a:lnB w="10575" cap="flat" cmpd="sng">
                      <a:solidFill>
                        <a:srgbClr val="DDDDDD"/>
                      </a:solidFill>
                      <a:prstDash val="solid"/>
                      <a:round/>
                      <a:headEnd type="none" w="sm" len="sm"/>
                      <a:tailEnd type="none" w="sm" len="sm"/>
                    </a:lnB>
                    <a:solidFill>
                      <a:schemeClr val="bg1"/>
                    </a:solidFill>
                  </a:tcPr>
                </a:tc>
                <a:tc>
                  <a:txBody>
                    <a:bodyPr/>
                    <a:lstStyle/>
                    <a:p>
                      <a:pPr marL="0" lvl="0" indent="0" algn="ctr" rtl="0">
                        <a:lnSpc>
                          <a:spcPct val="142857"/>
                        </a:lnSpc>
                        <a:spcBef>
                          <a:spcPts val="0"/>
                        </a:spcBef>
                        <a:spcAft>
                          <a:spcPts val="800"/>
                        </a:spcAft>
                        <a:buNone/>
                      </a:pPr>
                      <a:r>
                        <a:rPr lang="en" sz="1050" b="1" dirty="0">
                          <a:solidFill>
                            <a:srgbClr val="333333"/>
                          </a:solidFill>
                        </a:rPr>
                        <a:t>X</a:t>
                      </a:r>
                      <a:endParaRPr sz="1050" b="1" dirty="0">
                        <a:solidFill>
                          <a:srgbClr val="333333"/>
                        </a:solidFill>
                      </a:endParaRPr>
                    </a:p>
                  </a:txBody>
                  <a:tcPr marL="45720" marR="45720">
                    <a:lnL w="10575" cap="flat" cmpd="sng">
                      <a:solidFill>
                        <a:srgbClr val="DDDDDD"/>
                      </a:solidFill>
                      <a:prstDash val="solid"/>
                      <a:round/>
                      <a:headEnd type="none" w="sm" len="sm"/>
                      <a:tailEnd type="none" w="sm" len="sm"/>
                    </a:lnL>
                    <a:lnR w="10575" cap="flat" cmpd="sng">
                      <a:solidFill>
                        <a:srgbClr val="DDDDDD"/>
                      </a:solidFill>
                      <a:prstDash val="solid"/>
                      <a:round/>
                      <a:headEnd type="none" w="sm" len="sm"/>
                      <a:tailEnd type="none" w="sm" len="sm"/>
                    </a:lnR>
                    <a:lnT w="10575" cap="flat" cmpd="sng">
                      <a:solidFill>
                        <a:srgbClr val="DDDDDD"/>
                      </a:solidFill>
                      <a:prstDash val="solid"/>
                      <a:round/>
                      <a:headEnd type="none" w="sm" len="sm"/>
                      <a:tailEnd type="none" w="sm" len="sm"/>
                    </a:lnT>
                    <a:lnB w="10575" cap="flat" cmpd="sng">
                      <a:solidFill>
                        <a:srgbClr val="DDDDDD"/>
                      </a:solidFill>
                      <a:prstDash val="solid"/>
                      <a:round/>
                      <a:headEnd type="none" w="sm" len="sm"/>
                      <a:tailEnd type="none" w="sm" len="sm"/>
                    </a:lnB>
                    <a:solidFill>
                      <a:schemeClr val="bg1"/>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sp>
        <p:nvSpPr>
          <p:cNvPr id="1964" name="Google Shape;1964;p253"/>
          <p:cNvSpPr txBox="1">
            <a:spLocks noGrp="1"/>
          </p:cNvSpPr>
          <p:nvPr>
            <p:ph type="title"/>
          </p:nvPr>
        </p:nvSpPr>
        <p:spPr>
          <a:xfrm>
            <a:off x="311700" y="105100"/>
            <a:ext cx="87483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3. What is the LEA’s process for reviewing, approving, and monitoring plans? </a:t>
            </a:r>
            <a:endParaRPr/>
          </a:p>
        </p:txBody>
      </p:sp>
      <p:sp>
        <p:nvSpPr>
          <p:cNvPr id="1965" name="Google Shape;1965;p253"/>
          <p:cNvSpPr txBox="1">
            <a:spLocks noGrp="1"/>
          </p:cNvSpPr>
          <p:nvPr>
            <p:ph type="body" idx="1"/>
          </p:nvPr>
        </p:nvSpPr>
        <p:spPr>
          <a:xfrm>
            <a:off x="311700" y="1152475"/>
            <a:ext cx="7447200" cy="30348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 dirty="0"/>
              <a:t>The LEA’s process for reviewing, approving, and monitoring improvement plans from ESSA-identified schools is shared with CDE through the ESSA School Improvement Narratives in the Consolidated Application. </a:t>
            </a:r>
            <a:endParaRPr dirty="0"/>
          </a:p>
          <a:p>
            <a:pPr marL="457200" lvl="0" indent="-330200" algn="l" rtl="0">
              <a:spcBef>
                <a:spcPts val="1000"/>
              </a:spcBef>
              <a:spcAft>
                <a:spcPts val="0"/>
              </a:spcAft>
              <a:buSzPts val="1600"/>
              <a:buChar char="●"/>
            </a:pPr>
            <a:r>
              <a:rPr lang="en" dirty="0"/>
              <a:t>The ESSA School Improvement Narratives in the Consolidated Application also ask for the process used by the LEA to assist CS and ATS schools with identifying and addressing any resource inequities.</a:t>
            </a:r>
            <a:endParaRPr dirty="0"/>
          </a:p>
          <a:p>
            <a:pPr marL="457200" lvl="0" indent="-330200" algn="l" rtl="0">
              <a:spcBef>
                <a:spcPts val="1000"/>
              </a:spcBef>
              <a:spcAft>
                <a:spcPts val="0"/>
              </a:spcAft>
              <a:buSzPts val="1600"/>
              <a:buChar char="●"/>
            </a:pPr>
            <a:r>
              <a:rPr lang="en" dirty="0"/>
              <a:t>CDE is required to review and approve plans for schools identified as CS. </a:t>
            </a:r>
            <a:endParaRP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969"/>
        <p:cNvGrpSpPr/>
        <p:nvPr/>
      </p:nvGrpSpPr>
      <p:grpSpPr>
        <a:xfrm>
          <a:off x="0" y="0"/>
          <a:ext cx="0" cy="0"/>
          <a:chOff x="0" y="0"/>
          <a:chExt cx="0" cy="0"/>
        </a:xfrm>
      </p:grpSpPr>
      <p:sp>
        <p:nvSpPr>
          <p:cNvPr id="1970" name="Google Shape;1970;p254"/>
          <p:cNvSpPr txBox="1">
            <a:spLocks noGrp="1"/>
          </p:cNvSpPr>
          <p:nvPr>
            <p:ph type="title"/>
          </p:nvPr>
        </p:nvSpPr>
        <p:spPr>
          <a:xfrm>
            <a:off x="311700" y="105100"/>
            <a:ext cx="77127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4. What supports are available for LEAs to use with school leaders?</a:t>
            </a:r>
            <a:endParaRPr/>
          </a:p>
        </p:txBody>
      </p:sp>
      <p:sp>
        <p:nvSpPr>
          <p:cNvPr id="1972" name="Google Shape;1972;p254"/>
          <p:cNvSpPr txBox="1"/>
          <p:nvPr/>
        </p:nvSpPr>
        <p:spPr>
          <a:xfrm>
            <a:off x="258150" y="1107725"/>
            <a:ext cx="8393100" cy="2993400"/>
          </a:xfrm>
          <a:prstGeom prst="rect">
            <a:avLst/>
          </a:prstGeom>
          <a:noFill/>
          <a:ln>
            <a:noFill/>
          </a:ln>
        </p:spPr>
        <p:txBody>
          <a:bodyPr spcFirstLastPara="1" wrap="square" lIns="91425" tIns="91425" rIns="91425" bIns="91425" anchor="t" anchorCtr="0">
            <a:spAutoFit/>
          </a:bodyPr>
          <a:lstStyle/>
          <a:p>
            <a:pPr marL="457200" lvl="0" indent="-330200" algn="l" rtl="0">
              <a:lnSpc>
                <a:spcPct val="115000"/>
              </a:lnSpc>
              <a:spcBef>
                <a:spcPts val="0"/>
              </a:spcBef>
              <a:spcAft>
                <a:spcPts val="0"/>
              </a:spcAft>
              <a:buClr>
                <a:schemeClr val="dk1"/>
              </a:buClr>
              <a:buSzPts val="1600"/>
              <a:buFont typeface="Roboto"/>
              <a:buChar char="●"/>
            </a:pPr>
            <a:r>
              <a:rPr lang="en" sz="1600" u="sng" dirty="0">
                <a:solidFill>
                  <a:schemeClr val="accent5"/>
                </a:solidFill>
                <a:latin typeface="Roboto"/>
                <a:ea typeface="Roboto"/>
                <a:cs typeface="Roboto"/>
                <a:sym typeface="Roboto"/>
                <a:hlinkClick r:id="rId3">
                  <a:extLst>
                    <a:ext uri="{A12FA001-AC4F-418D-AE19-62706E023703}">
                      <ahyp:hlinkClr xmlns:ahyp="http://schemas.microsoft.com/office/drawing/2018/hyperlinkcolor" val="tx"/>
                    </a:ext>
                  </a:extLst>
                </a:hlinkClick>
              </a:rPr>
              <a:t>ESSA Planning Requirements</a:t>
            </a:r>
            <a:endParaRPr sz="1600" dirty="0">
              <a:solidFill>
                <a:schemeClr val="dk1"/>
              </a:solidFill>
              <a:latin typeface="Roboto"/>
              <a:ea typeface="Roboto"/>
              <a:cs typeface="Roboto"/>
              <a:sym typeface="Roboto"/>
            </a:endParaRPr>
          </a:p>
          <a:p>
            <a:pPr marL="457200" lvl="0" indent="-330200" algn="l" rtl="0">
              <a:lnSpc>
                <a:spcPct val="115000"/>
              </a:lnSpc>
              <a:spcBef>
                <a:spcPts val="1000"/>
              </a:spcBef>
              <a:spcAft>
                <a:spcPts val="0"/>
              </a:spcAft>
              <a:buClr>
                <a:schemeClr val="dk1"/>
              </a:buClr>
              <a:buSzPts val="1600"/>
              <a:buFont typeface="Roboto"/>
              <a:buChar char="●"/>
            </a:pPr>
            <a:r>
              <a:rPr lang="en" sz="1600" u="sng" dirty="0">
                <a:solidFill>
                  <a:schemeClr val="accent5"/>
                </a:solidFill>
                <a:latin typeface="Roboto"/>
                <a:ea typeface="Roboto"/>
                <a:cs typeface="Roboto"/>
                <a:sym typeface="Roboto"/>
                <a:hlinkClick r:id="rId4">
                  <a:extLst>
                    <a:ext uri="{A12FA001-AC4F-418D-AE19-62706E023703}">
                      <ahyp:hlinkClr xmlns:ahyp="http://schemas.microsoft.com/office/drawing/2018/hyperlinkcolor" val="tx"/>
                    </a:ext>
                  </a:extLst>
                </a:hlinkClick>
              </a:rPr>
              <a:t>Resource Inequities Planning Requirements</a:t>
            </a:r>
            <a:endParaRPr sz="1600" dirty="0">
              <a:solidFill>
                <a:schemeClr val="dk1"/>
              </a:solidFill>
              <a:latin typeface="Roboto"/>
              <a:ea typeface="Roboto"/>
              <a:cs typeface="Roboto"/>
              <a:sym typeface="Roboto"/>
            </a:endParaRPr>
          </a:p>
          <a:p>
            <a:pPr marL="914400" lvl="1" indent="-317500" algn="l" rtl="0">
              <a:lnSpc>
                <a:spcPct val="115000"/>
              </a:lnSpc>
              <a:spcBef>
                <a:spcPts val="0"/>
              </a:spcBef>
              <a:spcAft>
                <a:spcPts val="0"/>
              </a:spcAft>
              <a:buClr>
                <a:schemeClr val="dk1"/>
              </a:buClr>
              <a:buSzPts val="1400"/>
              <a:buFont typeface="Roboto"/>
              <a:buChar char="○"/>
            </a:pPr>
            <a:r>
              <a:rPr lang="en" dirty="0">
                <a:solidFill>
                  <a:schemeClr val="dk1"/>
                </a:solidFill>
                <a:latin typeface="Roboto"/>
                <a:ea typeface="Roboto"/>
                <a:cs typeface="Roboto"/>
                <a:sym typeface="Roboto"/>
              </a:rPr>
              <a:t>For CS and ATS Identified Schools</a:t>
            </a:r>
            <a:endParaRPr dirty="0">
              <a:solidFill>
                <a:schemeClr val="dk1"/>
              </a:solidFill>
              <a:latin typeface="Roboto"/>
              <a:ea typeface="Roboto"/>
              <a:cs typeface="Roboto"/>
              <a:sym typeface="Roboto"/>
            </a:endParaRPr>
          </a:p>
          <a:p>
            <a:pPr marL="457200" lvl="0" indent="-330200" algn="l" rtl="0">
              <a:lnSpc>
                <a:spcPct val="115000"/>
              </a:lnSpc>
              <a:spcBef>
                <a:spcPts val="1000"/>
              </a:spcBef>
              <a:spcAft>
                <a:spcPts val="0"/>
              </a:spcAft>
              <a:buClr>
                <a:schemeClr val="dk1"/>
              </a:buClr>
              <a:buSzPts val="1600"/>
              <a:buFont typeface="Roboto"/>
              <a:buChar char="●"/>
            </a:pPr>
            <a:r>
              <a:rPr lang="en" sz="1600" u="sng" dirty="0">
                <a:solidFill>
                  <a:schemeClr val="accent5"/>
                </a:solidFill>
                <a:latin typeface="Roboto"/>
                <a:ea typeface="Roboto"/>
                <a:cs typeface="Roboto"/>
                <a:sym typeface="Roboto"/>
                <a:hlinkClick r:id="rId5">
                  <a:extLst>
                    <a:ext uri="{A12FA001-AC4F-418D-AE19-62706E023703}">
                      <ahyp:hlinkClr xmlns:ahyp="http://schemas.microsoft.com/office/drawing/2018/hyperlinkcolor" val="tx"/>
                    </a:ext>
                  </a:extLst>
                </a:hlinkClick>
              </a:rPr>
              <a:t>Unified Improvement Planning:  Quality Criteria</a:t>
            </a:r>
            <a:endParaRPr dirty="0">
              <a:solidFill>
                <a:schemeClr val="dk1"/>
              </a:solidFill>
              <a:latin typeface="Roboto"/>
              <a:ea typeface="Roboto"/>
              <a:cs typeface="Roboto"/>
              <a:sym typeface="Roboto"/>
            </a:endParaRPr>
          </a:p>
          <a:p>
            <a:pPr marL="914400" lvl="1" indent="-317500" algn="l" rtl="0">
              <a:lnSpc>
                <a:spcPct val="115000"/>
              </a:lnSpc>
              <a:spcBef>
                <a:spcPts val="0"/>
              </a:spcBef>
              <a:spcAft>
                <a:spcPts val="0"/>
              </a:spcAft>
              <a:buClr>
                <a:schemeClr val="dk1"/>
              </a:buClr>
              <a:buSzPts val="1400"/>
              <a:buFont typeface="Roboto"/>
              <a:buChar char="○"/>
            </a:pPr>
            <a:r>
              <a:rPr lang="en" dirty="0">
                <a:solidFill>
                  <a:schemeClr val="dk1"/>
                </a:solidFill>
                <a:latin typeface="Roboto"/>
                <a:ea typeface="Roboto"/>
                <a:cs typeface="Roboto"/>
                <a:sym typeface="Roboto"/>
              </a:rPr>
              <a:t>The </a:t>
            </a:r>
            <a:r>
              <a:rPr lang="en" u="sng" dirty="0">
                <a:solidFill>
                  <a:schemeClr val="hlink"/>
                </a:solidFill>
                <a:latin typeface="Roboto"/>
                <a:ea typeface="Roboto"/>
                <a:cs typeface="Roboto"/>
                <a:sym typeface="Roboto"/>
                <a:hlinkClick r:id="rId6"/>
              </a:rPr>
              <a:t>Unified Improvement Plan Quality Criteria</a:t>
            </a:r>
            <a:r>
              <a:rPr lang="en" dirty="0">
                <a:solidFill>
                  <a:schemeClr val="dk1"/>
                </a:solidFill>
                <a:latin typeface="Roboto"/>
                <a:ea typeface="Roboto"/>
                <a:cs typeface="Roboto"/>
                <a:sym typeface="Roboto"/>
              </a:rPr>
              <a:t> supports planning for all schools, including specific criteria for ESSA-identified schools.  </a:t>
            </a:r>
            <a:endParaRPr dirty="0">
              <a:solidFill>
                <a:schemeClr val="dk1"/>
              </a:solidFill>
              <a:latin typeface="Roboto"/>
              <a:ea typeface="Roboto"/>
              <a:cs typeface="Roboto"/>
              <a:sym typeface="Roboto"/>
            </a:endParaRPr>
          </a:p>
          <a:p>
            <a:pPr marL="914400" lvl="1" indent="-317500" algn="l" rtl="0">
              <a:lnSpc>
                <a:spcPct val="115000"/>
              </a:lnSpc>
              <a:spcBef>
                <a:spcPts val="0"/>
              </a:spcBef>
              <a:spcAft>
                <a:spcPts val="0"/>
              </a:spcAft>
              <a:buClr>
                <a:schemeClr val="dk1"/>
              </a:buClr>
              <a:buSzPts val="1400"/>
              <a:buFont typeface="Roboto"/>
              <a:buChar char="○"/>
            </a:pPr>
            <a:r>
              <a:rPr lang="en" dirty="0">
                <a:solidFill>
                  <a:schemeClr val="dk1"/>
                </a:solidFill>
                <a:latin typeface="Roboto"/>
                <a:ea typeface="Roboto"/>
                <a:cs typeface="Roboto"/>
                <a:sym typeface="Roboto"/>
              </a:rPr>
              <a:t>LEAs can also use the </a:t>
            </a:r>
            <a:r>
              <a:rPr lang="en" u="sng" dirty="0">
                <a:solidFill>
                  <a:schemeClr val="hlink"/>
                </a:solidFill>
                <a:latin typeface="Roboto"/>
                <a:ea typeface="Roboto"/>
                <a:cs typeface="Roboto"/>
                <a:sym typeface="Roboto"/>
                <a:hlinkClick r:id="rId7"/>
              </a:rPr>
              <a:t>Unified Improvement Plan Quality Criteria Rubric</a:t>
            </a:r>
            <a:r>
              <a:rPr lang="en" dirty="0">
                <a:solidFill>
                  <a:schemeClr val="dk1"/>
                </a:solidFill>
                <a:latin typeface="Roboto"/>
                <a:ea typeface="Roboto"/>
                <a:cs typeface="Roboto"/>
                <a:sym typeface="Roboto"/>
              </a:rPr>
              <a:t> for reviewing and approving plans for CS, TS and ATS schools.  </a:t>
            </a:r>
            <a:endParaRPr dirty="0">
              <a:solidFill>
                <a:schemeClr val="dk1"/>
              </a:solidFill>
              <a:latin typeface="Roboto"/>
              <a:ea typeface="Roboto"/>
              <a:cs typeface="Roboto"/>
              <a:sym typeface="Roboto"/>
            </a:endParaRPr>
          </a:p>
          <a:p>
            <a:pPr marL="914400" lvl="1" indent="-317500" algn="l" rtl="0">
              <a:lnSpc>
                <a:spcPct val="115000"/>
              </a:lnSpc>
              <a:spcBef>
                <a:spcPts val="0"/>
              </a:spcBef>
              <a:spcAft>
                <a:spcPts val="0"/>
              </a:spcAft>
              <a:buClr>
                <a:schemeClr val="dk1"/>
              </a:buClr>
              <a:buSzPts val="1400"/>
              <a:buFont typeface="Roboto"/>
              <a:buChar char="○"/>
            </a:pPr>
            <a:r>
              <a:rPr lang="en" dirty="0">
                <a:solidFill>
                  <a:schemeClr val="dk1"/>
                </a:solidFill>
                <a:latin typeface="Roboto"/>
                <a:ea typeface="Roboto"/>
                <a:cs typeface="Roboto"/>
                <a:sym typeface="Roboto"/>
              </a:rPr>
              <a:t>CDE will use the </a:t>
            </a:r>
            <a:r>
              <a:rPr lang="en" u="sng" dirty="0">
                <a:solidFill>
                  <a:schemeClr val="hlink"/>
                </a:solidFill>
                <a:latin typeface="Roboto"/>
                <a:ea typeface="Roboto"/>
                <a:cs typeface="Roboto"/>
                <a:sym typeface="Roboto"/>
                <a:hlinkClick r:id="rId8"/>
              </a:rPr>
              <a:t>Quality Criteria Rubric for Comprehensive Support Plan Approval</a:t>
            </a:r>
            <a:r>
              <a:rPr lang="en" dirty="0">
                <a:solidFill>
                  <a:schemeClr val="dk1"/>
                </a:solidFill>
                <a:latin typeface="Roboto"/>
                <a:ea typeface="Roboto"/>
                <a:cs typeface="Roboto"/>
                <a:sym typeface="Roboto"/>
              </a:rPr>
              <a:t> for reviewing and approving CS-Identified UIPs.</a:t>
            </a:r>
            <a:endParaRPr dirty="0">
              <a:solidFill>
                <a:schemeClr val="dk1"/>
              </a:solidFill>
              <a:latin typeface="Roboto"/>
              <a:ea typeface="Roboto"/>
              <a:cs typeface="Roboto"/>
              <a:sym typeface="Roboto"/>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976"/>
        <p:cNvGrpSpPr/>
        <p:nvPr/>
      </p:nvGrpSpPr>
      <p:grpSpPr>
        <a:xfrm>
          <a:off x="0" y="0"/>
          <a:ext cx="0" cy="0"/>
          <a:chOff x="0" y="0"/>
          <a:chExt cx="0" cy="0"/>
        </a:xfrm>
      </p:grpSpPr>
      <p:sp>
        <p:nvSpPr>
          <p:cNvPr id="1978" name="Google Shape;1978;p255"/>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Examples of Quality Criteria</a:t>
            </a:r>
            <a:endParaRPr dirty="0"/>
          </a:p>
        </p:txBody>
      </p:sp>
      <p:pic>
        <p:nvPicPr>
          <p:cNvPr id="1977" name="Google Shape;1977;p255" descr="The screenshot shows stakeholder input as a planning element that must be addressed by all schools and districts. It is also included in the criteria for approval for CS, TS, and ATS plans."/>
          <p:cNvPicPr preferRelativeResize="0"/>
          <p:nvPr/>
        </p:nvPicPr>
        <p:blipFill>
          <a:blip r:embed="rId3">
            <a:alphaModFix/>
          </a:blip>
          <a:stretch>
            <a:fillRect/>
          </a:stretch>
        </p:blipFill>
        <p:spPr>
          <a:xfrm>
            <a:off x="227350" y="1053300"/>
            <a:ext cx="4166995" cy="1492400"/>
          </a:xfrm>
          <a:prstGeom prst="rect">
            <a:avLst/>
          </a:prstGeom>
          <a:noFill/>
          <a:ln>
            <a:noFill/>
          </a:ln>
        </p:spPr>
      </p:pic>
      <p:pic>
        <p:nvPicPr>
          <p:cNvPr id="1979" name="Google Shape;1979;p255" descr="The screenshot shows addressing indicators as a planning element that is specific to schools with federal identifications."/>
          <p:cNvPicPr preferRelativeResize="0"/>
          <p:nvPr/>
        </p:nvPicPr>
        <p:blipFill>
          <a:blip r:embed="rId4">
            <a:alphaModFix/>
          </a:blip>
          <a:stretch>
            <a:fillRect/>
          </a:stretch>
        </p:blipFill>
        <p:spPr>
          <a:xfrm>
            <a:off x="4030638" y="2354975"/>
            <a:ext cx="4752975" cy="17335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983"/>
        <p:cNvGrpSpPr/>
        <p:nvPr/>
      </p:nvGrpSpPr>
      <p:grpSpPr>
        <a:xfrm>
          <a:off x="0" y="0"/>
          <a:ext cx="0" cy="0"/>
          <a:chOff x="0" y="0"/>
          <a:chExt cx="0" cy="0"/>
        </a:xfrm>
      </p:grpSpPr>
      <p:sp>
        <p:nvSpPr>
          <p:cNvPr id="1984" name="Google Shape;1984;p256"/>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5. What else should LEAs consider?</a:t>
            </a:r>
            <a:endParaRPr dirty="0"/>
          </a:p>
        </p:txBody>
      </p:sp>
      <p:sp>
        <p:nvSpPr>
          <p:cNvPr id="1985" name="Google Shape;1985;p256"/>
          <p:cNvSpPr txBox="1">
            <a:spLocks noGrp="1"/>
          </p:cNvSpPr>
          <p:nvPr>
            <p:ph type="body" idx="1"/>
          </p:nvPr>
        </p:nvSpPr>
        <p:spPr>
          <a:xfrm>
            <a:off x="311700" y="1152475"/>
            <a:ext cx="7985400" cy="30348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 dirty="0"/>
              <a:t>UIPs are due on October 15th.</a:t>
            </a:r>
            <a:endParaRPr dirty="0"/>
          </a:p>
          <a:p>
            <a:pPr marL="457200" lvl="0" indent="-330200" algn="l" rtl="0">
              <a:spcBef>
                <a:spcPts val="1000"/>
              </a:spcBef>
              <a:spcAft>
                <a:spcPts val="0"/>
              </a:spcAft>
              <a:buSzPts val="1600"/>
              <a:buChar char="●"/>
            </a:pPr>
            <a:r>
              <a:rPr lang="en" dirty="0"/>
              <a:t>When eligible, schools with additional accountability expectations may still use the biennial flexibility for submission.</a:t>
            </a:r>
            <a:endParaRPr dirty="0"/>
          </a:p>
          <a:p>
            <a:pPr marL="457200" lvl="0" indent="-330200" algn="l" rtl="0">
              <a:spcBef>
                <a:spcPts val="1000"/>
              </a:spcBef>
              <a:spcAft>
                <a:spcPts val="0"/>
              </a:spcAft>
              <a:buSzPts val="1600"/>
              <a:buChar char="●"/>
            </a:pPr>
            <a:r>
              <a:rPr lang="en" dirty="0"/>
              <a:t>Newly identified schools may choose to submit (at the LEA’s discretion) by January 15th to have additional planning time.</a:t>
            </a:r>
            <a:endParaRPr dirty="0"/>
          </a:p>
          <a:p>
            <a:pPr marL="457200" lvl="0" indent="-330200" algn="l" rtl="0">
              <a:spcBef>
                <a:spcPts val="1000"/>
              </a:spcBef>
              <a:spcAft>
                <a:spcPts val="0"/>
              </a:spcAft>
              <a:buSzPts val="1600"/>
              <a:buChar char="●"/>
            </a:pPr>
            <a:r>
              <a:rPr lang="en" dirty="0"/>
              <a:t>For assistance with navigating the UIP tool, email </a:t>
            </a:r>
            <a:r>
              <a:rPr lang="en" u="sng" dirty="0">
                <a:solidFill>
                  <a:schemeClr val="hlink"/>
                </a:solidFill>
                <a:hlinkClick r:id="rId3"/>
              </a:rPr>
              <a:t>uiphelp@cde.state.co.us</a:t>
            </a:r>
            <a:r>
              <a:rPr lang="en" dirty="0"/>
              <a:t>.</a:t>
            </a:r>
            <a:endParaRPr dirty="0"/>
          </a:p>
          <a:p>
            <a:pPr marL="457200" lvl="0" indent="-330200" algn="l" rtl="0">
              <a:spcBef>
                <a:spcPts val="1000"/>
              </a:spcBef>
              <a:spcAft>
                <a:spcPts val="1000"/>
              </a:spcAft>
              <a:buSzPts val="1600"/>
              <a:buChar char="●"/>
            </a:pPr>
            <a:r>
              <a:rPr lang="en" dirty="0"/>
              <a:t>As always, your </a:t>
            </a:r>
            <a:r>
              <a:rPr lang="en" u="sng" dirty="0">
                <a:solidFill>
                  <a:schemeClr val="hlink"/>
                </a:solidFill>
                <a:hlinkClick r:id="rId4"/>
              </a:rPr>
              <a:t>Regional Contacts</a:t>
            </a:r>
            <a:r>
              <a:rPr lang="en" dirty="0"/>
              <a:t> are here to support!</a:t>
            </a:r>
            <a:endParaRPr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990"/>
        <p:cNvGrpSpPr/>
        <p:nvPr/>
      </p:nvGrpSpPr>
      <p:grpSpPr>
        <a:xfrm>
          <a:off x="0" y="0"/>
          <a:ext cx="0" cy="0"/>
          <a:chOff x="0" y="0"/>
          <a:chExt cx="0" cy="0"/>
        </a:xfrm>
      </p:grpSpPr>
      <p:sp>
        <p:nvSpPr>
          <p:cNvPr id="1991" name="Google Shape;1991;p257"/>
          <p:cNvSpPr txBox="1">
            <a:spLocks noGrp="1"/>
          </p:cNvSpPr>
          <p:nvPr>
            <p:ph type="title"/>
          </p:nvPr>
        </p:nvSpPr>
        <p:spPr>
          <a:xfrm>
            <a:off x="0" y="3361600"/>
            <a:ext cx="9144000" cy="666600"/>
          </a:xfrm>
          <a:prstGeom prst="rect">
            <a:avLst/>
          </a:prstGeom>
          <a:solidFill>
            <a:srgbClr val="D7600F"/>
          </a:solidFill>
        </p:spPr>
        <p:txBody>
          <a:bodyPr spcFirstLastPara="1" wrap="square" lIns="91425" tIns="91425" rIns="91425" bIns="91425" anchor="t" anchorCtr="0">
            <a:normAutofit/>
          </a:bodyPr>
          <a:lstStyle/>
          <a:p>
            <a:pPr marL="0" lvl="0" indent="0" algn="ctr" rtl="0">
              <a:spcBef>
                <a:spcPts val="0"/>
              </a:spcBef>
              <a:spcAft>
                <a:spcPts val="0"/>
              </a:spcAft>
              <a:buNone/>
            </a:pPr>
            <a:r>
              <a:rPr lang="en"/>
              <a:t>Upcoming Meetings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36"/>
        <p:cNvGrpSpPr/>
        <p:nvPr/>
      </p:nvGrpSpPr>
      <p:grpSpPr>
        <a:xfrm>
          <a:off x="0" y="0"/>
          <a:ext cx="0" cy="0"/>
          <a:chOff x="0" y="0"/>
          <a:chExt cx="0" cy="0"/>
        </a:xfrm>
      </p:grpSpPr>
      <p:sp>
        <p:nvSpPr>
          <p:cNvPr id="1737" name="Google Shape;1737;p221"/>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Updates</a:t>
            </a:r>
            <a:endParaRPr/>
          </a:p>
        </p:txBody>
      </p:sp>
      <p:sp>
        <p:nvSpPr>
          <p:cNvPr id="1738" name="Google Shape;1738;p221"/>
          <p:cNvSpPr txBox="1">
            <a:spLocks noGrp="1"/>
          </p:cNvSpPr>
          <p:nvPr>
            <p:ph type="body" idx="1"/>
          </p:nvPr>
        </p:nvSpPr>
        <p:spPr>
          <a:xfrm>
            <a:off x="311700" y="1152475"/>
            <a:ext cx="7079400" cy="30348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 dirty="0"/>
              <a:t>FERs are due by September 30, 2025</a:t>
            </a:r>
            <a:endParaRPr dirty="0"/>
          </a:p>
          <a:p>
            <a:pPr marL="457200" lvl="0" indent="-330200" algn="l" rtl="0">
              <a:spcBef>
                <a:spcPts val="0"/>
              </a:spcBef>
              <a:spcAft>
                <a:spcPts val="0"/>
              </a:spcAft>
              <a:buSzPts val="1600"/>
              <a:buChar char="●"/>
            </a:pPr>
            <a:r>
              <a:rPr lang="en" dirty="0"/>
              <a:t>Consolidated Applications are by October 3, 2025</a:t>
            </a:r>
            <a:endParaRP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995"/>
        <p:cNvGrpSpPr/>
        <p:nvPr/>
      </p:nvGrpSpPr>
      <p:grpSpPr>
        <a:xfrm>
          <a:off x="0" y="0"/>
          <a:ext cx="0" cy="0"/>
          <a:chOff x="0" y="0"/>
          <a:chExt cx="0" cy="0"/>
        </a:xfrm>
      </p:grpSpPr>
      <p:sp>
        <p:nvSpPr>
          <p:cNvPr id="1996" name="Google Shape;1996;p25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lnSpc>
                <a:spcPct val="90000"/>
              </a:lnSpc>
              <a:spcBef>
                <a:spcPts val="0"/>
              </a:spcBef>
              <a:spcAft>
                <a:spcPts val="0"/>
              </a:spcAft>
              <a:buClr>
                <a:schemeClr val="dk1"/>
              </a:buClr>
              <a:buSzPts val="2100"/>
              <a:buFont typeface="Arial"/>
              <a:buNone/>
            </a:pPr>
            <a:r>
              <a:rPr lang="en"/>
              <a:t>Looking Ahead…</a:t>
            </a:r>
            <a:endParaRPr/>
          </a:p>
          <a:p>
            <a:pPr marL="0" lvl="0" indent="0" algn="l" rtl="0">
              <a:spcBef>
                <a:spcPts val="0"/>
              </a:spcBef>
              <a:spcAft>
                <a:spcPts val="0"/>
              </a:spcAft>
              <a:buNone/>
            </a:pPr>
            <a:endParaRPr/>
          </a:p>
        </p:txBody>
      </p:sp>
      <p:sp>
        <p:nvSpPr>
          <p:cNvPr id="1997" name="Google Shape;1997;p258"/>
          <p:cNvSpPr txBox="1">
            <a:spLocks noGrp="1"/>
          </p:cNvSpPr>
          <p:nvPr>
            <p:ph type="body" idx="1"/>
          </p:nvPr>
        </p:nvSpPr>
        <p:spPr>
          <a:xfrm>
            <a:off x="349475" y="888075"/>
            <a:ext cx="5277900" cy="3034800"/>
          </a:xfrm>
          <a:prstGeom prst="rect">
            <a:avLst/>
          </a:prstGeom>
        </p:spPr>
        <p:txBody>
          <a:bodyPr spcFirstLastPara="1" wrap="square" lIns="91425" tIns="91425" rIns="91425" bIns="91425" anchor="t" anchorCtr="0">
            <a:normAutofit/>
          </a:bodyPr>
          <a:lstStyle/>
          <a:p>
            <a:pPr marL="0" lvl="0" indent="0" algn="l" rtl="0">
              <a:lnSpc>
                <a:spcPct val="90000"/>
              </a:lnSpc>
              <a:spcBef>
                <a:spcPts val="600"/>
              </a:spcBef>
              <a:spcAft>
                <a:spcPts val="1200"/>
              </a:spcAft>
              <a:buClr>
                <a:schemeClr val="dk1"/>
              </a:buClr>
              <a:buSzPts val="1800"/>
              <a:buFont typeface="Arial"/>
              <a:buNone/>
            </a:pPr>
            <a:r>
              <a:rPr lang="en" dirty="0"/>
              <a:t>Any requests for topics or questions?</a:t>
            </a:r>
            <a:endParaRPr dirty="0"/>
          </a:p>
          <a:p>
            <a:pPr marL="457200" lvl="0" indent="-330200" algn="l" rtl="0">
              <a:lnSpc>
                <a:spcPct val="90000"/>
              </a:lnSpc>
              <a:spcBef>
                <a:spcPts val="600"/>
              </a:spcBef>
              <a:spcAft>
                <a:spcPts val="0"/>
              </a:spcAft>
              <a:buSzPts val="1600"/>
              <a:buFont typeface="Roboto"/>
              <a:buChar char="•"/>
            </a:pPr>
            <a:r>
              <a:rPr lang="en" dirty="0"/>
              <a:t>Upcoming Office Hours </a:t>
            </a:r>
            <a:endParaRPr i="1" dirty="0"/>
          </a:p>
          <a:p>
            <a:pPr marL="914400" lvl="1" indent="-330200" algn="l" rtl="0">
              <a:lnSpc>
                <a:spcPct val="90000"/>
              </a:lnSpc>
              <a:spcBef>
                <a:spcPts val="600"/>
              </a:spcBef>
              <a:spcAft>
                <a:spcPts val="0"/>
              </a:spcAft>
              <a:buSzPts val="1600"/>
              <a:buFont typeface="Arial"/>
              <a:buChar char="•"/>
            </a:pPr>
            <a:r>
              <a:rPr lang="en" sz="1600" b="1" dirty="0"/>
              <a:t>October 9</a:t>
            </a:r>
            <a:endParaRPr sz="1600" b="1" dirty="0"/>
          </a:p>
          <a:p>
            <a:pPr marL="914400" lvl="1" indent="-330200" algn="l" rtl="0">
              <a:lnSpc>
                <a:spcPct val="90000"/>
              </a:lnSpc>
              <a:spcBef>
                <a:spcPts val="600"/>
              </a:spcBef>
              <a:spcAft>
                <a:spcPts val="0"/>
              </a:spcAft>
              <a:buSzPts val="1600"/>
              <a:buFont typeface="Arial"/>
              <a:buChar char="•"/>
            </a:pPr>
            <a:r>
              <a:rPr lang="en" sz="1600" b="1" dirty="0"/>
              <a:t>October 23</a:t>
            </a:r>
            <a:endParaRPr sz="1600" b="1" dirty="0"/>
          </a:p>
          <a:p>
            <a:pPr marL="1371600" lvl="2" indent="-330200" algn="l" rtl="0">
              <a:lnSpc>
                <a:spcPct val="90000"/>
              </a:lnSpc>
              <a:spcBef>
                <a:spcPts val="600"/>
              </a:spcBef>
              <a:spcAft>
                <a:spcPts val="0"/>
              </a:spcAft>
              <a:buSzPts val="1600"/>
              <a:buFont typeface="Arial"/>
              <a:buChar char="•"/>
            </a:pPr>
            <a:r>
              <a:rPr lang="en" sz="1600" dirty="0"/>
              <a:t>Monitoring Training</a:t>
            </a:r>
            <a:endParaRPr sz="1600" dirty="0"/>
          </a:p>
          <a:p>
            <a:pPr marL="0" lvl="0" indent="0" algn="l" rtl="0">
              <a:lnSpc>
                <a:spcPct val="90000"/>
              </a:lnSpc>
              <a:spcBef>
                <a:spcPts val="600"/>
              </a:spcBef>
              <a:spcAft>
                <a:spcPts val="0"/>
              </a:spcAft>
              <a:buNone/>
            </a:pPr>
            <a:endParaRPr sz="1400" b="1" dirty="0">
              <a:solidFill>
                <a:srgbClr val="CC0000"/>
              </a:solidFill>
            </a:endParaRPr>
          </a:p>
          <a:p>
            <a:pPr marL="0" lvl="0" indent="0" algn="ctr" rtl="0">
              <a:lnSpc>
                <a:spcPct val="90000"/>
              </a:lnSpc>
              <a:spcBef>
                <a:spcPts val="600"/>
              </a:spcBef>
              <a:spcAft>
                <a:spcPts val="0"/>
              </a:spcAft>
              <a:buNone/>
            </a:pPr>
            <a:endParaRPr sz="1400" b="1" dirty="0">
              <a:solidFill>
                <a:srgbClr val="CC0000"/>
              </a:solidFill>
            </a:endParaRPr>
          </a:p>
          <a:p>
            <a:pPr marL="0" lvl="0" indent="0" algn="ctr" rtl="0">
              <a:lnSpc>
                <a:spcPct val="90000"/>
              </a:lnSpc>
              <a:spcBef>
                <a:spcPts val="600"/>
              </a:spcBef>
              <a:spcAft>
                <a:spcPts val="0"/>
              </a:spcAft>
              <a:buNone/>
            </a:pPr>
            <a:endParaRPr sz="1400" b="1" i="1" dirty="0">
              <a:solidFill>
                <a:srgbClr val="CC0000"/>
              </a:solidFill>
            </a:endParaRPr>
          </a:p>
        </p:txBody>
      </p:sp>
      <p:pic>
        <p:nvPicPr>
          <p:cNvPr id="1998" name="Google Shape;1998;p25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835266" y="1152486"/>
            <a:ext cx="2621028" cy="17473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002"/>
        <p:cNvGrpSpPr/>
        <p:nvPr/>
      </p:nvGrpSpPr>
      <p:grpSpPr>
        <a:xfrm>
          <a:off x="0" y="0"/>
          <a:ext cx="0" cy="0"/>
          <a:chOff x="0" y="0"/>
          <a:chExt cx="0" cy="0"/>
        </a:xfrm>
      </p:grpSpPr>
      <p:sp>
        <p:nvSpPr>
          <p:cNvPr id="2003" name="Google Shape;2003;p259"/>
          <p:cNvSpPr txBox="1">
            <a:spLocks noGrp="1"/>
          </p:cNvSpPr>
          <p:nvPr>
            <p:ph type="title" idx="4294967295"/>
          </p:nvPr>
        </p:nvSpPr>
        <p:spPr>
          <a:xfrm>
            <a:off x="107025" y="0"/>
            <a:ext cx="8481000" cy="741300"/>
          </a:xfrm>
          <a:prstGeom prst="rect">
            <a:avLst/>
          </a:prstGeom>
        </p:spPr>
        <p:txBody>
          <a:bodyPr spcFirstLastPara="1" wrap="square" lIns="91425" tIns="91425" rIns="91425" bIns="91425" anchor="t" anchorCtr="0">
            <a:normAutofit/>
          </a:bodyPr>
          <a:lstStyle/>
          <a:p>
            <a:pPr marL="0" lvl="0" indent="0" algn="l" rtl="0">
              <a:lnSpc>
                <a:spcPct val="90000"/>
              </a:lnSpc>
              <a:spcBef>
                <a:spcPts val="0"/>
              </a:spcBef>
              <a:spcAft>
                <a:spcPts val="0"/>
              </a:spcAft>
              <a:buClr>
                <a:schemeClr val="lt1"/>
              </a:buClr>
              <a:buSzPts val="1620"/>
              <a:buFont typeface="Arial"/>
              <a:buNone/>
            </a:pPr>
            <a:r>
              <a:rPr lang="en" sz="1920">
                <a:latin typeface="Roboto"/>
                <a:ea typeface="Roboto"/>
                <a:cs typeface="Roboto"/>
                <a:sym typeface="Roboto"/>
              </a:rPr>
              <a:t>CDE Contacts!</a:t>
            </a:r>
            <a:endParaRPr sz="1920">
              <a:latin typeface="Roboto"/>
              <a:ea typeface="Roboto"/>
              <a:cs typeface="Roboto"/>
              <a:sym typeface="Roboto"/>
            </a:endParaRPr>
          </a:p>
          <a:p>
            <a:pPr marL="0" lvl="0" indent="0" algn="l" rtl="0">
              <a:lnSpc>
                <a:spcPct val="90000"/>
              </a:lnSpc>
              <a:spcBef>
                <a:spcPts val="0"/>
              </a:spcBef>
              <a:spcAft>
                <a:spcPts val="0"/>
              </a:spcAft>
              <a:buClr>
                <a:schemeClr val="dk1"/>
              </a:buClr>
              <a:buSzPts val="1620"/>
              <a:buFont typeface="Arial"/>
              <a:buNone/>
            </a:pPr>
            <a:r>
              <a:rPr lang="en" sz="1110">
                <a:latin typeface="Roboto"/>
                <a:ea typeface="Roboto"/>
                <a:cs typeface="Roboto"/>
                <a:sym typeface="Roboto"/>
              </a:rPr>
              <a:t>Emails: </a:t>
            </a:r>
            <a:r>
              <a:rPr lang="en" sz="1110" u="sng">
                <a:solidFill>
                  <a:schemeClr val="hlink"/>
                </a:solidFill>
                <a:latin typeface="Roboto"/>
                <a:ea typeface="Roboto"/>
                <a:cs typeface="Roboto"/>
                <a:sym typeface="Roboto"/>
                <a:hlinkClick r:id="rId3"/>
              </a:rPr>
              <a:t>Lastname_Firstinitial@cde.state.co.us</a:t>
            </a:r>
            <a:r>
              <a:rPr lang="en" sz="1110">
                <a:latin typeface="Roboto"/>
                <a:ea typeface="Roboto"/>
                <a:cs typeface="Roboto"/>
                <a:sym typeface="Roboto"/>
              </a:rPr>
              <a:t> (e.g., Smith_a@cde.state.co.us)</a:t>
            </a:r>
            <a:endParaRPr sz="1110">
              <a:latin typeface="Roboto"/>
              <a:ea typeface="Roboto"/>
              <a:cs typeface="Roboto"/>
              <a:sym typeface="Roboto"/>
            </a:endParaRPr>
          </a:p>
        </p:txBody>
      </p:sp>
      <p:graphicFrame>
        <p:nvGraphicFramePr>
          <p:cNvPr id="2004" name="Google Shape;2004;p259"/>
          <p:cNvGraphicFramePr/>
          <p:nvPr/>
        </p:nvGraphicFramePr>
        <p:xfrm>
          <a:off x="107018" y="623445"/>
          <a:ext cx="8481000" cy="4168825"/>
        </p:xfrm>
        <a:graphic>
          <a:graphicData uri="http://schemas.openxmlformats.org/drawingml/2006/table">
            <a:tbl>
              <a:tblPr firstRow="1">
                <a:noFill/>
                <a:tableStyleId>{69CE817E-17B8-408F-B4B8-81371072657D}</a:tableStyleId>
              </a:tblPr>
              <a:tblGrid>
                <a:gridCol w="4513975">
                  <a:extLst>
                    <a:ext uri="{9D8B030D-6E8A-4147-A177-3AD203B41FA5}">
                      <a16:colId xmlns:a16="http://schemas.microsoft.com/office/drawing/2014/main" val="20000"/>
                    </a:ext>
                  </a:extLst>
                </a:gridCol>
                <a:gridCol w="3967025">
                  <a:extLst>
                    <a:ext uri="{9D8B030D-6E8A-4147-A177-3AD203B41FA5}">
                      <a16:colId xmlns:a16="http://schemas.microsoft.com/office/drawing/2014/main" val="20001"/>
                    </a:ext>
                  </a:extLst>
                </a:gridCol>
              </a:tblGrid>
              <a:tr h="414825">
                <a:tc>
                  <a:txBody>
                    <a:bodyPr/>
                    <a:lstStyle/>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Federal Programs &amp; Supports </a:t>
                      </a:r>
                      <a:endParaRPr sz="1000" b="1" u="none" strike="noStrike" cap="none">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(ESEA/ESSER Program Supports)</a:t>
                      </a:r>
                      <a:endParaRPr sz="1000" b="1" u="none" strike="noStrike" cap="none">
                        <a:latin typeface="Calibri"/>
                        <a:ea typeface="Calibri"/>
                        <a:cs typeface="Calibri"/>
                        <a:sym typeface="Calibri"/>
                      </a:endParaRPr>
                    </a:p>
                  </a:txBody>
                  <a:tcPr marL="68575" marR="68575" marT="68575" marB="68575">
                    <a:solidFill>
                      <a:srgbClr val="F8B333"/>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School Finance &amp; Operations</a:t>
                      </a:r>
                      <a:endParaRPr sz="1000" b="1" u="none" strike="noStrike" cap="none">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(Fiscal and Systems Supports) </a:t>
                      </a:r>
                      <a:endParaRPr sz="1000" b="1" u="none" strike="noStrike" cap="none">
                        <a:latin typeface="Calibri"/>
                        <a:ea typeface="Calibri"/>
                        <a:cs typeface="Calibri"/>
                        <a:sym typeface="Calibri"/>
                      </a:endParaRPr>
                    </a:p>
                  </a:txBody>
                  <a:tcPr marL="68575" marR="68575" marT="68575" marB="68575">
                    <a:solidFill>
                      <a:srgbClr val="F8B333"/>
                    </a:solidFill>
                  </a:tcPr>
                </a:tc>
                <a:extLst>
                  <a:ext uri="{0D108BD9-81ED-4DB2-BD59-A6C34878D82A}">
                    <a16:rowId xmlns:a16="http://schemas.microsoft.com/office/drawing/2014/main" val="10000"/>
                  </a:ext>
                </a:extLst>
              </a:tr>
              <a:tr h="3726875">
                <a:tc>
                  <a:txBody>
                    <a:bodyPr/>
                    <a:lstStyle/>
                    <a:p>
                      <a:pPr marL="0" marR="0" lvl="0" indent="0" algn="l" rtl="0">
                        <a:lnSpc>
                          <a:spcPct val="90000"/>
                        </a:lnSpc>
                        <a:spcBef>
                          <a:spcPts val="0"/>
                        </a:spcBef>
                        <a:spcAft>
                          <a:spcPts val="0"/>
                        </a:spcAft>
                        <a:buClr>
                          <a:srgbClr val="000000"/>
                        </a:buClr>
                        <a:buSzPts val="1100"/>
                        <a:buFont typeface="Arial"/>
                        <a:buNone/>
                      </a:pPr>
                      <a:r>
                        <a:rPr lang="en" sz="1000" u="sng" strike="noStrike" cap="none">
                          <a:solidFill>
                            <a:schemeClr val="hlink"/>
                          </a:solidFill>
                          <a:latin typeface="Calibri"/>
                          <a:ea typeface="Calibri"/>
                          <a:cs typeface="Calibri"/>
                          <a:sym typeface="Calibri"/>
                          <a:hlinkClick r:id="rId4"/>
                        </a:rPr>
                        <a:t>Nazie Mohajeri-Nelson</a:t>
                      </a:r>
                      <a:r>
                        <a:rPr lang="en" sz="1000" u="none" strike="noStrike" cap="none">
                          <a:solidFill>
                            <a:schemeClr val="dk1"/>
                          </a:solidFill>
                          <a:latin typeface="Calibri"/>
                          <a:ea typeface="Calibri"/>
                          <a:cs typeface="Calibri"/>
                          <a:sym typeface="Calibri"/>
                        </a:rPr>
                        <a:t>, Executive Director of Federal Programs &amp; Supports Unit</a:t>
                      </a:r>
                      <a:endParaRPr sz="1000" u="none" strike="noStrike" cap="none">
                        <a:solidFill>
                          <a:schemeClr val="dk1"/>
                        </a:solidFill>
                        <a:latin typeface="Calibri"/>
                        <a:ea typeface="Calibri"/>
                        <a:cs typeface="Calibri"/>
                        <a:sym typeface="Calibri"/>
                      </a:endParaRPr>
                    </a:p>
                    <a:p>
                      <a:pPr marL="0" marR="0" lvl="0" indent="0" algn="ctr" rtl="0">
                        <a:lnSpc>
                          <a:spcPct val="90000"/>
                        </a:lnSpc>
                        <a:spcBef>
                          <a:spcPts val="500"/>
                        </a:spcBef>
                        <a:spcAft>
                          <a:spcPts val="0"/>
                        </a:spcAft>
                        <a:buClr>
                          <a:srgbClr val="000000"/>
                        </a:buClr>
                        <a:buSzPts val="1000"/>
                        <a:buFont typeface="Arial"/>
                        <a:buNone/>
                      </a:pPr>
                      <a:r>
                        <a:rPr lang="en" sz="1000" b="1" u="sng" strike="noStrike" cap="none">
                          <a:solidFill>
                            <a:schemeClr val="dk1"/>
                          </a:solidFill>
                          <a:latin typeface="Calibri"/>
                          <a:ea typeface="Calibri"/>
                          <a:cs typeface="Calibri"/>
                          <a:sym typeface="Calibri"/>
                        </a:rPr>
                        <a:t>Program Specialists</a:t>
                      </a:r>
                      <a:endParaRPr sz="1000" b="1" u="sng"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u="none" strike="noStrike" cap="none">
                          <a:solidFill>
                            <a:schemeClr val="dk1"/>
                          </a:solidFill>
                          <a:latin typeface="Calibri"/>
                          <a:ea typeface="Calibri"/>
                          <a:cs typeface="Calibri"/>
                          <a:sym typeface="Calibri"/>
                        </a:rPr>
                        <a:t>Program Implementation Supervisor: </a:t>
                      </a:r>
                      <a:r>
                        <a:rPr lang="en" sz="1000" u="sng" strike="noStrike" cap="none">
                          <a:solidFill>
                            <a:schemeClr val="hlink"/>
                          </a:solidFill>
                          <a:latin typeface="Calibri"/>
                          <a:ea typeface="Calibri"/>
                          <a:cs typeface="Calibri"/>
                          <a:sym typeface="Calibri"/>
                          <a:hlinkClick r:id="rId5"/>
                        </a:rPr>
                        <a:t>Laura Meushaw</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Program Implementation Coordinator: </a:t>
                      </a:r>
                      <a:r>
                        <a:rPr lang="en" sz="1000" u="sng" strike="noStrike" cap="none">
                          <a:solidFill>
                            <a:schemeClr val="hlink"/>
                          </a:solidFill>
                          <a:latin typeface="Calibri"/>
                          <a:ea typeface="Calibri"/>
                          <a:cs typeface="Calibri"/>
                          <a:sym typeface="Calibri"/>
                          <a:hlinkClick r:id="rId6"/>
                        </a:rPr>
                        <a:t>Christina Adeboye Sullivan</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u="none" strike="noStrike" cap="none">
                          <a:solidFill>
                            <a:schemeClr val="dk1"/>
                          </a:solidFill>
                          <a:latin typeface="Calibri"/>
                          <a:ea typeface="Calibri"/>
                          <a:cs typeface="Calibri"/>
                          <a:sym typeface="Calibri"/>
                        </a:rPr>
                        <a:t>Program Monitoring Supervisor: </a:t>
                      </a:r>
                      <a:r>
                        <a:rPr lang="en" sz="1000" u="sng" strike="noStrike" cap="none">
                          <a:solidFill>
                            <a:schemeClr val="hlink"/>
                          </a:solidFill>
                          <a:latin typeface="Calibri"/>
                          <a:ea typeface="Calibri"/>
                          <a:cs typeface="Calibri"/>
                          <a:sym typeface="Calibri"/>
                          <a:hlinkClick r:id="rId7"/>
                        </a:rPr>
                        <a:t>Tammy Giessinger</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ESEA Monitoring Coordinator: </a:t>
                      </a:r>
                      <a:r>
                        <a:rPr lang="en" sz="1000" u="sng" strike="noStrike" cap="none">
                          <a:solidFill>
                            <a:schemeClr val="hlink"/>
                          </a:solidFill>
                          <a:latin typeface="Calibri"/>
                          <a:ea typeface="Calibri"/>
                          <a:cs typeface="Calibri"/>
                          <a:sym typeface="Calibri"/>
                          <a:hlinkClick r:id="rId8"/>
                        </a:rPr>
                        <a:t>Kristin Crumley</a:t>
                      </a:r>
                      <a:r>
                        <a:rPr lang="en" sz="1000" u="sng" strike="noStrike" cap="none">
                          <a:solidFill>
                            <a:schemeClr val="hlink"/>
                          </a:solidFill>
                          <a:latin typeface="Calibri"/>
                          <a:ea typeface="Calibri"/>
                          <a:cs typeface="Calibri"/>
                          <a:sym typeface="Calibri"/>
                        </a:rPr>
                        <a:t> </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u="none" strike="noStrike" cap="none">
                          <a:solidFill>
                            <a:schemeClr val="dk1"/>
                          </a:solidFill>
                          <a:latin typeface="Calibri"/>
                          <a:ea typeface="Calibri"/>
                          <a:cs typeface="Calibri"/>
                          <a:sym typeface="Calibri"/>
                        </a:rPr>
                        <a:t>Program Effectiveness Supervisor: </a:t>
                      </a:r>
                      <a:r>
                        <a:rPr lang="en" sz="1000" u="sng" strike="noStrike" cap="none">
                          <a:solidFill>
                            <a:schemeClr val="hlink"/>
                          </a:solidFill>
                          <a:latin typeface="Calibri"/>
                          <a:ea typeface="Calibri"/>
                          <a:cs typeface="Calibri"/>
                          <a:sym typeface="Calibri"/>
                          <a:hlinkClick r:id="rId9"/>
                        </a:rPr>
                        <a:t>Tina Negley</a:t>
                      </a:r>
                      <a:endParaRPr sz="1000">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Program Evaluation &amp; Research Coordinator: </a:t>
                      </a:r>
                      <a:r>
                        <a:rPr lang="en" sz="1000" u="sng">
                          <a:solidFill>
                            <a:schemeClr val="hlink"/>
                          </a:solidFill>
                          <a:latin typeface="Calibri"/>
                          <a:ea typeface="Calibri"/>
                          <a:cs typeface="Calibri"/>
                          <a:sym typeface="Calibri"/>
                          <a:hlinkClick r:id="rId10"/>
                        </a:rPr>
                        <a:t>Anna Rowan</a:t>
                      </a:r>
                      <a:endParaRPr sz="1000">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b="1" u="sng" strike="noStrike" cap="none">
                          <a:solidFill>
                            <a:schemeClr val="dk1"/>
                          </a:solidFill>
                          <a:latin typeface="Calibri"/>
                          <a:ea typeface="Calibri"/>
                          <a:cs typeface="Calibri"/>
                          <a:sym typeface="Calibri"/>
                        </a:rPr>
                        <a:t>ESEA Programs Specialists</a:t>
                      </a:r>
                      <a:r>
                        <a:rPr lang="en" sz="1000" u="none" strike="noStrike" cap="none">
                          <a:solidFill>
                            <a:schemeClr val="dk1"/>
                          </a:solidFill>
                          <a:latin typeface="Calibri"/>
                          <a:ea typeface="Calibri"/>
                          <a:cs typeface="Calibri"/>
                          <a:sym typeface="Calibri"/>
                        </a:rPr>
                        <a:t> and </a:t>
                      </a:r>
                      <a:r>
                        <a:rPr lang="en" sz="1000" u="sng" strike="noStrike" cap="none">
                          <a:solidFill>
                            <a:schemeClr val="hlink"/>
                          </a:solidFill>
                          <a:latin typeface="Calibri"/>
                          <a:ea typeface="Calibri"/>
                          <a:cs typeface="Calibri"/>
                          <a:sym typeface="Calibri"/>
                          <a:hlinkClick r:id="rId11"/>
                        </a:rPr>
                        <a:t>ESEA Regional Contacts</a:t>
                      </a:r>
                      <a:r>
                        <a:rPr lang="en" sz="1000" u="none" strike="noStrike" cap="none">
                          <a:solidFill>
                            <a:schemeClr val="dk1"/>
                          </a:solidFill>
                          <a:latin typeface="Calibri"/>
                          <a:ea typeface="Calibri"/>
                          <a:cs typeface="Calibri"/>
                          <a:sym typeface="Calibri"/>
                        </a:rPr>
                        <a:t> </a:t>
                      </a:r>
                      <a:r>
                        <a:rPr lang="en" sz="1000" b="1" u="none" strike="noStrike" cap="none">
                          <a:solidFill>
                            <a:schemeClr val="dk1"/>
                          </a:solidFill>
                          <a:latin typeface="Calibri"/>
                          <a:ea typeface="Calibri"/>
                          <a:cs typeface="Calibri"/>
                          <a:sym typeface="Calibri"/>
                        </a:rPr>
                        <a:t>(assigned by district)</a:t>
                      </a:r>
                      <a:endParaRPr sz="1000" b="1"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 </a:t>
                      </a:r>
                      <a:r>
                        <a:rPr lang="en" sz="1000" u="sng" strike="noStrike" cap="none">
                          <a:solidFill>
                            <a:schemeClr val="hlink"/>
                          </a:solidFill>
                          <a:latin typeface="Calibri"/>
                          <a:ea typeface="Calibri"/>
                          <a:cs typeface="Calibri"/>
                          <a:sym typeface="Calibri"/>
                          <a:hlinkClick r:id="rId5"/>
                        </a:rPr>
                        <a:t>Laura Meushaw</a:t>
                      </a:r>
                      <a:r>
                        <a:rPr lang="en" sz="1000" u="none" strike="noStrike" cap="none">
                          <a:solidFill>
                            <a:schemeClr val="dk1"/>
                          </a:solidFill>
                          <a:latin typeface="Calibri"/>
                          <a:ea typeface="Calibri"/>
                          <a:cs typeface="Calibri"/>
                          <a:sym typeface="Calibri"/>
                        </a:rPr>
                        <a:t>, </a:t>
                      </a:r>
                      <a:r>
                        <a:rPr lang="en" sz="1000" u="sng" strike="noStrike" cap="none">
                          <a:solidFill>
                            <a:schemeClr val="hlink"/>
                          </a:solidFill>
                          <a:latin typeface="Calibri"/>
                          <a:ea typeface="Calibri"/>
                          <a:cs typeface="Calibri"/>
                          <a:sym typeface="Calibri"/>
                          <a:hlinkClick r:id="rId12"/>
                        </a:rPr>
                        <a:t>Evita Byrd</a:t>
                      </a:r>
                      <a:r>
                        <a:rPr lang="en" sz="1000" u="none" strike="noStrike" cap="none">
                          <a:solidFill>
                            <a:schemeClr val="dk1"/>
                          </a:solidFill>
                          <a:latin typeface="Calibri"/>
                          <a:ea typeface="Calibri"/>
                          <a:cs typeface="Calibri"/>
                          <a:sym typeface="Calibri"/>
                        </a:rPr>
                        <a:t>, </a:t>
                      </a:r>
                      <a:r>
                        <a:rPr lang="en" sz="1000" u="sng" strike="noStrike" cap="none">
                          <a:solidFill>
                            <a:schemeClr val="hlink"/>
                          </a:solidFill>
                          <a:latin typeface="Calibri"/>
                          <a:ea typeface="Calibri"/>
                          <a:cs typeface="Calibri"/>
                          <a:sym typeface="Calibri"/>
                          <a:hlinkClick r:id="rId13"/>
                        </a:rPr>
                        <a:t>Rachel Echsner</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4"/>
                        </a:rPr>
                        <a:t>Kim Boylan</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II: </a:t>
                      </a:r>
                      <a:r>
                        <a:rPr lang="en" sz="1000" u="sng" strike="noStrike" cap="none">
                          <a:solidFill>
                            <a:schemeClr val="hlink"/>
                          </a:solidFill>
                          <a:latin typeface="Calibri"/>
                          <a:ea typeface="Calibri"/>
                          <a:cs typeface="Calibri"/>
                          <a:sym typeface="Calibri"/>
                          <a:hlinkClick r:id="rId13"/>
                        </a:rPr>
                        <a:t>Rachel Echsner</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III: </a:t>
                      </a:r>
                      <a:r>
                        <a:rPr lang="en" sz="1000" u="sng" strike="noStrike" cap="none">
                          <a:solidFill>
                            <a:schemeClr val="hlink"/>
                          </a:solidFill>
                          <a:latin typeface="Calibri"/>
                          <a:ea typeface="Calibri"/>
                          <a:cs typeface="Calibri"/>
                          <a:sym typeface="Calibri"/>
                          <a:hlinkClick r:id="rId15"/>
                        </a:rPr>
                        <a:t>Rachel Temple</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4"/>
                        </a:rPr>
                        <a:t>Kim Boylan</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IV &amp; Stronger Connections Grant: </a:t>
                      </a:r>
                      <a:r>
                        <a:rPr lang="en" sz="1000" u="sng" strike="noStrike" cap="none">
                          <a:solidFill>
                            <a:schemeClr val="hlink"/>
                          </a:solidFill>
                          <a:latin typeface="Calibri"/>
                          <a:ea typeface="Calibri"/>
                          <a:cs typeface="Calibri"/>
                          <a:sym typeface="Calibri"/>
                          <a:hlinkClick r:id="rId16"/>
                        </a:rPr>
                        <a:t>Nathan Hickman</a:t>
                      </a:r>
                      <a:r>
                        <a:rPr lang="en" sz="1000" u="none" strike="noStrike" cap="none">
                          <a:solidFill>
                            <a:schemeClr val="dk1"/>
                          </a:solidFill>
                          <a:latin typeface="Calibri"/>
                          <a:ea typeface="Calibri"/>
                          <a:cs typeface="Calibri"/>
                          <a:sym typeface="Calibri"/>
                        </a:rPr>
                        <a:t>, </a:t>
                      </a:r>
                      <a:r>
                        <a:rPr lang="en" sz="1000" u="sng" strike="noStrike" cap="none">
                          <a:solidFill>
                            <a:schemeClr val="hlink"/>
                          </a:solidFill>
                          <a:latin typeface="Calibri"/>
                          <a:ea typeface="Calibri"/>
                          <a:cs typeface="Calibri"/>
                          <a:sym typeface="Calibri"/>
                          <a:hlinkClick r:id="rId12"/>
                        </a:rPr>
                        <a:t>Evita Byrd</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V: </a:t>
                      </a:r>
                      <a:r>
                        <a:rPr lang="en" sz="1000" u="sng">
                          <a:solidFill>
                            <a:schemeClr val="hlink"/>
                          </a:solidFill>
                          <a:latin typeface="Calibri"/>
                          <a:ea typeface="Calibri"/>
                          <a:cs typeface="Calibri"/>
                          <a:sym typeface="Calibri"/>
                          <a:hlinkClick r:id="rId6"/>
                        </a:rPr>
                        <a:t>Christina Adeboye-Sullivan</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3"/>
                        </a:rPr>
                        <a:t>Rachel Echsner</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a:solidFill>
                            <a:schemeClr val="dk1"/>
                          </a:solidFill>
                          <a:latin typeface="Calibri"/>
                          <a:ea typeface="Calibri"/>
                          <a:cs typeface="Calibri"/>
                          <a:sym typeface="Calibri"/>
                        </a:rPr>
                        <a:t>ESSER Specialist:</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4"/>
                        </a:rPr>
                        <a:t>Kim Boylan</a:t>
                      </a:r>
                      <a:endParaRPr sz="1000">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ESEA Data and Reporting Specialists</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rgbClr val="000000"/>
                        </a:buClr>
                        <a:buSzPts val="1000"/>
                        <a:buFont typeface="Calibri"/>
                        <a:buChar char="○"/>
                      </a:pPr>
                      <a:r>
                        <a:rPr lang="en" sz="1000" u="sng" strike="noStrike" cap="none">
                          <a:solidFill>
                            <a:schemeClr val="hlink"/>
                          </a:solidFill>
                          <a:latin typeface="Calibri"/>
                          <a:ea typeface="Calibri"/>
                          <a:cs typeface="Calibri"/>
                          <a:sym typeface="Calibri"/>
                          <a:hlinkClick r:id="rId17"/>
                        </a:rPr>
                        <a:t>Melissa Chaffin</a:t>
                      </a:r>
                      <a:r>
                        <a:rPr lang="en" sz="1000">
                          <a:latin typeface="Calibri"/>
                          <a:ea typeface="Calibri"/>
                          <a:cs typeface="Calibri"/>
                          <a:sym typeface="Calibri"/>
                        </a:rPr>
                        <a:t> (ESEA)</a:t>
                      </a:r>
                      <a:endParaRPr sz="1000">
                        <a:latin typeface="Calibri"/>
                        <a:ea typeface="Calibri"/>
                        <a:cs typeface="Calibri"/>
                        <a:sym typeface="Calibri"/>
                      </a:endParaRPr>
                    </a:p>
                    <a:p>
                      <a:pPr marL="266700" marR="0" lvl="1" indent="-76200" algn="l" rtl="0">
                        <a:lnSpc>
                          <a:spcPct val="90000"/>
                        </a:lnSpc>
                        <a:spcBef>
                          <a:spcPts val="200"/>
                        </a:spcBef>
                        <a:spcAft>
                          <a:spcPts val="0"/>
                        </a:spcAft>
                        <a:buSzPts val="1000"/>
                        <a:buFont typeface="Calibri"/>
                        <a:buChar char="○"/>
                      </a:pPr>
                      <a:r>
                        <a:rPr lang="en" sz="1000" u="sng">
                          <a:solidFill>
                            <a:schemeClr val="hlink"/>
                          </a:solidFill>
                          <a:latin typeface="Calibri"/>
                          <a:ea typeface="Calibri"/>
                          <a:cs typeface="Calibri"/>
                          <a:sym typeface="Calibri"/>
                          <a:hlinkClick r:id="rId18"/>
                        </a:rPr>
                        <a:t>Jerry Ring</a:t>
                      </a:r>
                      <a:r>
                        <a:rPr lang="en" sz="1000">
                          <a:latin typeface="Calibri"/>
                          <a:ea typeface="Calibri"/>
                          <a:cs typeface="Calibri"/>
                          <a:sym typeface="Calibri"/>
                        </a:rPr>
                        <a:t> </a:t>
                      </a:r>
                      <a:r>
                        <a:rPr lang="en" sz="1000">
                          <a:solidFill>
                            <a:schemeClr val="dk1"/>
                          </a:solidFill>
                          <a:latin typeface="Calibri"/>
                          <a:ea typeface="Calibri"/>
                          <a:cs typeface="Calibri"/>
                          <a:sym typeface="Calibri"/>
                        </a:rPr>
                        <a:t>(ESEA)</a:t>
                      </a:r>
                      <a:endParaRPr sz="1000">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a:solidFill>
                            <a:schemeClr val="hlink"/>
                          </a:solidFill>
                          <a:latin typeface="Calibri"/>
                          <a:ea typeface="Calibri"/>
                          <a:cs typeface="Calibri"/>
                          <a:sym typeface="Calibri"/>
                          <a:hlinkClick r:id="rId10"/>
                        </a:rPr>
                        <a:t>Anna Rowan</a:t>
                      </a:r>
                      <a:r>
                        <a:rPr lang="en" sz="1000">
                          <a:solidFill>
                            <a:schemeClr val="dk1"/>
                          </a:solidFill>
                          <a:latin typeface="Calibri"/>
                          <a:ea typeface="Calibri"/>
                          <a:cs typeface="Calibri"/>
                          <a:sym typeface="Calibri"/>
                        </a:rPr>
                        <a:t> (ESEA)</a:t>
                      </a:r>
                      <a:endParaRPr sz="1000">
                        <a:solidFill>
                          <a:schemeClr val="dk1"/>
                        </a:solidFill>
                        <a:latin typeface="Calibri"/>
                        <a:ea typeface="Calibri"/>
                        <a:cs typeface="Calibri"/>
                        <a:sym typeface="Calibri"/>
                      </a:endParaRPr>
                    </a:p>
                  </a:txBody>
                  <a:tcPr marL="68575" marR="68575" marT="68575" marB="68575"/>
                </a:tc>
                <a:tc>
                  <a:txBody>
                    <a:bodyPr/>
                    <a:lstStyle/>
                    <a:p>
                      <a:pPr marL="0" marR="0" lvl="0" indent="0" algn="l" rtl="0">
                        <a:lnSpc>
                          <a:spcPct val="90000"/>
                        </a:lnSpc>
                        <a:spcBef>
                          <a:spcPts val="0"/>
                        </a:spcBef>
                        <a:spcAft>
                          <a:spcPts val="0"/>
                        </a:spcAft>
                        <a:buClr>
                          <a:srgbClr val="000000"/>
                        </a:buClr>
                        <a:buSzPts val="1100"/>
                        <a:buFont typeface="Arial"/>
                        <a:buNone/>
                      </a:pPr>
                      <a:r>
                        <a:rPr lang="en" sz="1000">
                          <a:solidFill>
                            <a:schemeClr val="dk1"/>
                          </a:solidFill>
                          <a:latin typeface="Calibri"/>
                          <a:ea typeface="Calibri"/>
                          <a:cs typeface="Calibri"/>
                          <a:sym typeface="Calibri"/>
                        </a:rPr>
                        <a:t>Vacant</a:t>
                      </a:r>
                      <a:r>
                        <a:rPr lang="en" sz="1000" u="none" strike="noStrike" cap="none">
                          <a:solidFill>
                            <a:schemeClr val="dk1"/>
                          </a:solidFill>
                          <a:latin typeface="Calibri"/>
                          <a:ea typeface="Calibri"/>
                          <a:cs typeface="Calibri"/>
                          <a:sym typeface="Calibri"/>
                        </a:rPr>
                        <a:t>, Executive Director of School District Operations Unit</a:t>
                      </a:r>
                      <a:endParaRPr sz="1000" u="none" strike="noStrike" cap="none">
                        <a:solidFill>
                          <a:schemeClr val="dk1"/>
                        </a:solidFill>
                        <a:latin typeface="Calibri"/>
                        <a:ea typeface="Calibri"/>
                        <a:cs typeface="Calibri"/>
                        <a:sym typeface="Calibri"/>
                      </a:endParaRPr>
                    </a:p>
                    <a:p>
                      <a:pPr marL="0" marR="0" lvl="0" indent="0" algn="ctr" rtl="0">
                        <a:lnSpc>
                          <a:spcPct val="90000"/>
                        </a:lnSpc>
                        <a:spcBef>
                          <a:spcPts val="500"/>
                        </a:spcBef>
                        <a:spcAft>
                          <a:spcPts val="0"/>
                        </a:spcAft>
                        <a:buClr>
                          <a:srgbClr val="000000"/>
                        </a:buClr>
                        <a:buSzPts val="1100"/>
                        <a:buFont typeface="Arial"/>
                        <a:buNone/>
                      </a:pPr>
                      <a:r>
                        <a:rPr lang="en" sz="1000" b="1" u="sng" strike="noStrike" cap="none">
                          <a:solidFill>
                            <a:schemeClr val="dk1"/>
                          </a:solidFill>
                          <a:latin typeface="Calibri"/>
                          <a:ea typeface="Calibri"/>
                          <a:cs typeface="Calibri"/>
                          <a:sym typeface="Calibri"/>
                        </a:rPr>
                        <a:t>Fiscal Specialists</a:t>
                      </a:r>
                      <a:endParaRPr sz="1000" b="1" u="sng" strike="noStrike" cap="none">
                        <a:solidFill>
                          <a:schemeClr val="dk1"/>
                        </a:solidFill>
                        <a:latin typeface="Calibri"/>
                        <a:ea typeface="Calibri"/>
                        <a:cs typeface="Calibri"/>
                        <a:sym typeface="Calibri"/>
                      </a:endParaRPr>
                    </a:p>
                    <a:p>
                      <a:pPr marL="0" marR="0" lvl="0" indent="0" algn="l" rtl="0">
                        <a:lnSpc>
                          <a:spcPct val="90000"/>
                        </a:lnSpc>
                        <a:spcBef>
                          <a:spcPts val="500"/>
                        </a:spcBef>
                        <a:spcAft>
                          <a:spcPts val="0"/>
                        </a:spcAft>
                        <a:buClr>
                          <a:srgbClr val="000000"/>
                        </a:buClr>
                        <a:buSzPts val="1100"/>
                        <a:buFont typeface="Arial"/>
                        <a:buNone/>
                      </a:pPr>
                      <a:r>
                        <a:rPr lang="en" sz="1000" u="sng" strike="noStrike" cap="none">
                          <a:solidFill>
                            <a:schemeClr val="hlink"/>
                          </a:solidFill>
                          <a:latin typeface="Calibri"/>
                          <a:ea typeface="Calibri"/>
                          <a:cs typeface="Calibri"/>
                          <a:sym typeface="Calibri"/>
                          <a:hlinkClick r:id="rId19"/>
                        </a:rPr>
                        <a:t>Jennifer Austin</a:t>
                      </a:r>
                      <a:r>
                        <a:rPr lang="en" sz="1000" u="none" strike="noStrike" cap="none">
                          <a:solidFill>
                            <a:schemeClr val="dk1"/>
                          </a:solidFill>
                          <a:latin typeface="Calibri"/>
                          <a:ea typeface="Calibri"/>
                          <a:cs typeface="Calibri"/>
                          <a:sym typeface="Calibri"/>
                        </a:rPr>
                        <a:t>, Director of Grants Fiscal Management </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ESEA</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0"/>
                        </a:rPr>
                        <a:t>Robert Hawkins</a:t>
                      </a:r>
                      <a:r>
                        <a:rPr lang="en" sz="1000" u="none" strike="noStrike" cap="none">
                          <a:solidFill>
                            <a:schemeClr val="dk1"/>
                          </a:solidFill>
                          <a:latin typeface="Calibri"/>
                          <a:ea typeface="Calibri"/>
                          <a:cs typeface="Calibri"/>
                          <a:sym typeface="Calibri"/>
                        </a:rPr>
                        <a:t>, Grants Fiscal Analyst </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1"/>
                        </a:rPr>
                        <a:t>Steven Kaleda</a:t>
                      </a:r>
                      <a:r>
                        <a:rPr lang="en" sz="1000" u="none" strike="noStrike" cap="none">
                          <a:solidFill>
                            <a:schemeClr val="dk1"/>
                          </a:solidFill>
                          <a:latin typeface="Calibri"/>
                          <a:ea typeface="Calibri"/>
                          <a:cs typeface="Calibri"/>
                          <a:sym typeface="Calibri"/>
                        </a:rPr>
                        <a:t>, Grants Fiscal Analyst </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ESSER Fiscal Specialist</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1"/>
                        </a:rPr>
                        <a:t>Steven Kaleda</a:t>
                      </a:r>
                      <a:r>
                        <a:rPr lang="en" sz="1000" u="none" strike="noStrike" cap="none">
                          <a:solidFill>
                            <a:schemeClr val="dk1"/>
                          </a:solidFill>
                          <a:latin typeface="Calibri"/>
                          <a:ea typeface="Calibri"/>
                          <a:cs typeface="Calibri"/>
                          <a:sym typeface="Calibri"/>
                        </a:rPr>
                        <a:t> Grants Fiscal Analyst</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ESSER Monitoring</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a:solidFill>
                            <a:schemeClr val="hlink"/>
                          </a:solidFill>
                          <a:latin typeface="Calibri"/>
                          <a:ea typeface="Calibri"/>
                          <a:cs typeface="Calibri"/>
                          <a:sym typeface="Calibri"/>
                          <a:hlinkClick r:id="rId22"/>
                        </a:rPr>
                        <a:t>Bill Parsley</a:t>
                      </a:r>
                      <a:r>
                        <a:rPr lang="en" sz="1000">
                          <a:solidFill>
                            <a:schemeClr val="dk1"/>
                          </a:solidFill>
                          <a:latin typeface="Calibri"/>
                          <a:ea typeface="Calibri"/>
                          <a:cs typeface="Calibri"/>
                          <a:sym typeface="Calibri"/>
                        </a:rPr>
                        <a:t>, ESSER Fiscal Monitoring Supervisor</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3"/>
                        </a:rPr>
                        <a:t>Hilery Morris</a:t>
                      </a:r>
                      <a:r>
                        <a:rPr lang="en" sz="1000" u="none" strike="noStrike" cap="none">
                          <a:solidFill>
                            <a:schemeClr val="dk1"/>
                          </a:solidFill>
                          <a:latin typeface="Calibri"/>
                          <a:ea typeface="Calibri"/>
                          <a:cs typeface="Calibri"/>
                          <a:sym typeface="Calibri"/>
                        </a:rPr>
                        <a:t>, ESSER Fiscal Monitoring </a:t>
                      </a:r>
                      <a:endParaRPr sz="1000" u="none" strike="noStrike" cap="none">
                        <a:solidFill>
                          <a:schemeClr val="dk1"/>
                        </a:solidFill>
                        <a:latin typeface="Calibri"/>
                        <a:ea typeface="Calibri"/>
                        <a:cs typeface="Calibri"/>
                        <a:sym typeface="Calibri"/>
                      </a:endParaRPr>
                    </a:p>
                    <a:p>
                      <a:pPr marL="0" marR="0" lvl="0" indent="0" algn="l" rtl="0">
                        <a:lnSpc>
                          <a:spcPct val="90000"/>
                        </a:lnSpc>
                        <a:spcBef>
                          <a:spcPts val="200"/>
                        </a:spcBef>
                        <a:spcAft>
                          <a:spcPts val="0"/>
                        </a:spcAft>
                        <a:buClr>
                          <a:srgbClr val="000000"/>
                        </a:buClr>
                        <a:buSzPts val="1100"/>
                        <a:buFont typeface="Arial"/>
                        <a:buNone/>
                      </a:pPr>
                      <a:endParaRPr sz="1000" u="none" strike="noStrike" cap="none">
                        <a:solidFill>
                          <a:schemeClr val="dk1"/>
                        </a:solidFill>
                        <a:latin typeface="Calibri"/>
                        <a:ea typeface="Calibri"/>
                        <a:cs typeface="Calibri"/>
                        <a:sym typeface="Calibri"/>
                      </a:endParaRPr>
                    </a:p>
                    <a:p>
                      <a:pPr marL="0" marR="0" lvl="0" indent="0" algn="ctr" rtl="0">
                        <a:lnSpc>
                          <a:spcPct val="90000"/>
                        </a:lnSpc>
                        <a:spcBef>
                          <a:spcPts val="200"/>
                        </a:spcBef>
                        <a:spcAft>
                          <a:spcPts val="0"/>
                        </a:spcAft>
                        <a:buClr>
                          <a:srgbClr val="000000"/>
                        </a:buClr>
                        <a:buSzPts val="1100"/>
                        <a:buFont typeface="Arial"/>
                        <a:buNone/>
                      </a:pPr>
                      <a:r>
                        <a:rPr lang="en" sz="1000" b="1" u="sng" strike="noStrike" cap="none">
                          <a:solidFill>
                            <a:schemeClr val="dk1"/>
                          </a:solidFill>
                          <a:latin typeface="Calibri"/>
                          <a:ea typeface="Calibri"/>
                          <a:cs typeface="Calibri"/>
                          <a:sym typeface="Calibri"/>
                        </a:rPr>
                        <a:t>Application Systems Specialists</a:t>
                      </a:r>
                      <a:endParaRPr sz="1000" b="1" u="sng"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800"/>
                        <a:buFont typeface="Arial"/>
                        <a:buNone/>
                      </a:pPr>
                      <a:r>
                        <a:rPr lang="en" sz="1000" u="sng" strike="noStrike" cap="none">
                          <a:solidFill>
                            <a:schemeClr val="hlink"/>
                          </a:solidFill>
                          <a:latin typeface="Calibri"/>
                          <a:ea typeface="Calibri"/>
                          <a:cs typeface="Calibri"/>
                          <a:sym typeface="Calibri"/>
                          <a:hlinkClick r:id="rId24"/>
                        </a:rPr>
                        <a:t>DeLilah Collins</a:t>
                      </a:r>
                      <a:r>
                        <a:rPr lang="en" sz="1000" u="none" strike="noStrike" cap="none">
                          <a:solidFill>
                            <a:schemeClr val="dk1"/>
                          </a:solidFill>
                          <a:latin typeface="Calibri"/>
                          <a:ea typeface="Calibri"/>
                          <a:cs typeface="Calibri"/>
                          <a:sym typeface="Calibri"/>
                        </a:rPr>
                        <a:t>, Director of Grants Program Administration</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b="1" u="sng" strike="noStrike" cap="none">
                          <a:solidFill>
                            <a:schemeClr val="dk1"/>
                          </a:solidFill>
                          <a:latin typeface="Calibri"/>
                          <a:ea typeface="Calibri"/>
                          <a:cs typeface="Calibri"/>
                          <a:sym typeface="Calibri"/>
                        </a:rPr>
                        <a:t>Online Applications Systems Technical Support</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a:solidFill>
                            <a:schemeClr val="hlink"/>
                          </a:solidFill>
                          <a:latin typeface="Calibri"/>
                          <a:ea typeface="Calibri"/>
                          <a:cs typeface="Calibri"/>
                          <a:sym typeface="Calibri"/>
                          <a:hlinkClick r:id="rId25"/>
                        </a:rPr>
                        <a:t>Jessica Hollingshead</a:t>
                      </a:r>
                      <a:endParaRPr sz="1000">
                        <a:latin typeface="Calibri"/>
                        <a:ea typeface="Calibri"/>
                        <a:cs typeface="Calibri"/>
                        <a:sym typeface="Calibri"/>
                      </a:endParaRPr>
                    </a:p>
                    <a:p>
                      <a:pPr marL="266700" marR="0" lvl="1" indent="-76200" algn="l" rtl="0">
                        <a:lnSpc>
                          <a:spcPct val="90000"/>
                        </a:lnSpc>
                        <a:spcBef>
                          <a:spcPts val="200"/>
                        </a:spcBef>
                        <a:spcAft>
                          <a:spcPts val="0"/>
                        </a:spcAft>
                        <a:buSzPts val="1000"/>
                        <a:buFont typeface="Calibri"/>
                        <a:buChar char="○"/>
                      </a:pPr>
                      <a:r>
                        <a:rPr lang="en" sz="1000" u="sng">
                          <a:solidFill>
                            <a:schemeClr val="hlink"/>
                          </a:solidFill>
                          <a:latin typeface="Calibri"/>
                          <a:ea typeface="Calibri"/>
                          <a:cs typeface="Calibri"/>
                          <a:sym typeface="Calibri"/>
                          <a:hlinkClick r:id="rId26"/>
                        </a:rPr>
                        <a:t>Michelle Prael</a:t>
                      </a:r>
                      <a:endParaRPr sz="1000">
                        <a:latin typeface="Calibri"/>
                        <a:ea typeface="Calibri"/>
                        <a:cs typeface="Calibri"/>
                        <a:sym typeface="Calibri"/>
                      </a:endParaRPr>
                    </a:p>
                  </a:txBody>
                  <a:tcPr marL="68575" marR="68575" marT="68575" marB="68575"/>
                </a:tc>
                <a:extLst>
                  <a:ext uri="{0D108BD9-81ED-4DB2-BD59-A6C34878D82A}">
                    <a16:rowId xmlns:a16="http://schemas.microsoft.com/office/drawing/2014/main" val="10001"/>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43"/>
        <p:cNvGrpSpPr/>
        <p:nvPr/>
      </p:nvGrpSpPr>
      <p:grpSpPr>
        <a:xfrm>
          <a:off x="0" y="0"/>
          <a:ext cx="0" cy="0"/>
          <a:chOff x="0" y="0"/>
          <a:chExt cx="0" cy="0"/>
        </a:xfrm>
      </p:grpSpPr>
      <p:sp>
        <p:nvSpPr>
          <p:cNvPr id="1745" name="Google Shape;1745;p222"/>
          <p:cNvSpPr txBox="1">
            <a:spLocks noGrp="1"/>
          </p:cNvSpPr>
          <p:nvPr>
            <p:ph type="title"/>
          </p:nvPr>
        </p:nvSpPr>
        <p:spPr>
          <a:xfrm>
            <a:off x="311700" y="105100"/>
            <a:ext cx="81840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400" dirty="0"/>
              <a:t>2025-2026 Consolidated Application Timeline - </a:t>
            </a:r>
            <a:endParaRPr sz="2400" dirty="0"/>
          </a:p>
          <a:p>
            <a:pPr marL="0" lvl="0" indent="0" algn="l" rtl="0">
              <a:spcBef>
                <a:spcPts val="0"/>
              </a:spcBef>
              <a:spcAft>
                <a:spcPts val="0"/>
              </a:spcAft>
              <a:buNone/>
            </a:pPr>
            <a:r>
              <a:rPr lang="en" sz="2400" dirty="0"/>
              <a:t>Complete Application</a:t>
            </a:r>
            <a:endParaRPr sz="2400" dirty="0"/>
          </a:p>
        </p:txBody>
      </p:sp>
      <p:graphicFrame>
        <p:nvGraphicFramePr>
          <p:cNvPr id="1746" name="Google Shape;1746;p222"/>
          <p:cNvGraphicFramePr/>
          <p:nvPr>
            <p:extLst>
              <p:ext uri="{D42A27DB-BD31-4B8C-83A1-F6EECF244321}">
                <p14:modId xmlns:p14="http://schemas.microsoft.com/office/powerpoint/2010/main" val="151423016"/>
              </p:ext>
            </p:extLst>
          </p:nvPr>
        </p:nvGraphicFramePr>
        <p:xfrm>
          <a:off x="223975" y="993738"/>
          <a:ext cx="8696050" cy="3693160"/>
        </p:xfrm>
        <a:graphic>
          <a:graphicData uri="http://schemas.openxmlformats.org/drawingml/2006/table">
            <a:tbl>
              <a:tblPr firstRow="1">
                <a:noFill/>
                <a:tableStyleId>{3AB4BBAD-738B-4F69-A932-66A3E05C43DE}</a:tableStyleId>
              </a:tblPr>
              <a:tblGrid>
                <a:gridCol w="1490900">
                  <a:extLst>
                    <a:ext uri="{9D8B030D-6E8A-4147-A177-3AD203B41FA5}">
                      <a16:colId xmlns:a16="http://schemas.microsoft.com/office/drawing/2014/main" val="20000"/>
                    </a:ext>
                  </a:extLst>
                </a:gridCol>
                <a:gridCol w="1611225">
                  <a:extLst>
                    <a:ext uri="{9D8B030D-6E8A-4147-A177-3AD203B41FA5}">
                      <a16:colId xmlns:a16="http://schemas.microsoft.com/office/drawing/2014/main" val="20001"/>
                    </a:ext>
                  </a:extLst>
                </a:gridCol>
                <a:gridCol w="5593925">
                  <a:extLst>
                    <a:ext uri="{9D8B030D-6E8A-4147-A177-3AD203B41FA5}">
                      <a16:colId xmlns:a16="http://schemas.microsoft.com/office/drawing/2014/main" val="20002"/>
                    </a:ext>
                  </a:extLst>
                </a:gridCol>
              </a:tblGrid>
              <a:tr h="274320">
                <a:tc>
                  <a:txBody>
                    <a:bodyPr/>
                    <a:lstStyle/>
                    <a:p>
                      <a:pPr marL="0" lvl="0" indent="0" algn="l" rtl="0">
                        <a:spcBef>
                          <a:spcPts val="0"/>
                        </a:spcBef>
                        <a:spcAft>
                          <a:spcPts val="0"/>
                        </a:spcAft>
                        <a:buNone/>
                      </a:pPr>
                      <a:r>
                        <a:rPr lang="en-US" sz="1000" b="1" dirty="0">
                          <a:solidFill>
                            <a:schemeClr val="tx1"/>
                          </a:solidFill>
                          <a:latin typeface="Roboto"/>
                          <a:ea typeface="Roboto"/>
                          <a:cs typeface="Roboto"/>
                          <a:sym typeface="Roboto"/>
                        </a:rPr>
                        <a:t>Date</a:t>
                      </a:r>
                      <a:endParaRPr sz="1000" b="1" dirty="0">
                        <a:solidFill>
                          <a:schemeClr val="tx1"/>
                        </a:solidFill>
                        <a:latin typeface="Roboto"/>
                        <a:ea typeface="Roboto"/>
                        <a:cs typeface="Roboto"/>
                        <a:sym typeface="Roboto"/>
                      </a:endParaRPr>
                    </a:p>
                  </a:txBody>
                  <a:tcPr marL="45720" marR="45720">
                    <a:solidFill>
                      <a:schemeClr val="tx2"/>
                    </a:solidFill>
                  </a:tcPr>
                </a:tc>
                <a:tc>
                  <a:txBody>
                    <a:bodyPr/>
                    <a:lstStyle/>
                    <a:p>
                      <a:pPr marL="0" lvl="0" indent="0" algn="l" rtl="0">
                        <a:spcBef>
                          <a:spcPts val="0"/>
                        </a:spcBef>
                        <a:spcAft>
                          <a:spcPts val="0"/>
                        </a:spcAft>
                        <a:buNone/>
                      </a:pPr>
                      <a:r>
                        <a:rPr lang="en-US" sz="1000" b="1" dirty="0">
                          <a:solidFill>
                            <a:schemeClr val="tx1"/>
                          </a:solidFill>
                          <a:latin typeface="Roboto"/>
                          <a:ea typeface="Roboto"/>
                          <a:cs typeface="Roboto"/>
                          <a:sym typeface="Roboto"/>
                        </a:rPr>
                        <a:t>Action</a:t>
                      </a:r>
                      <a:endParaRPr sz="1000" b="1" dirty="0">
                        <a:solidFill>
                          <a:schemeClr val="tx1"/>
                        </a:solidFill>
                        <a:latin typeface="Roboto"/>
                        <a:ea typeface="Roboto"/>
                        <a:cs typeface="Roboto"/>
                        <a:sym typeface="Roboto"/>
                      </a:endParaRPr>
                    </a:p>
                  </a:txBody>
                  <a:tcPr marL="45720" marR="45720">
                    <a:solidFill>
                      <a:schemeClr val="tx2"/>
                    </a:solidFill>
                  </a:tcPr>
                </a:tc>
                <a:tc>
                  <a:txBody>
                    <a:bodyPr/>
                    <a:lstStyle/>
                    <a:p>
                      <a:pPr marL="0" lvl="0" indent="0" algn="l" rtl="0">
                        <a:spcBef>
                          <a:spcPts val="0"/>
                        </a:spcBef>
                        <a:spcAft>
                          <a:spcPts val="0"/>
                        </a:spcAft>
                        <a:buSzPts val="1200"/>
                        <a:buFont typeface="Roboto"/>
                        <a:buNone/>
                      </a:pPr>
                      <a:r>
                        <a:rPr lang="en-US" sz="1000" b="1" dirty="0">
                          <a:solidFill>
                            <a:schemeClr val="tx1"/>
                          </a:solidFill>
                          <a:latin typeface="Roboto"/>
                          <a:ea typeface="Roboto"/>
                          <a:cs typeface="Roboto"/>
                          <a:sym typeface="Roboto"/>
                        </a:rPr>
                        <a:t>Details</a:t>
                      </a:r>
                      <a:endParaRPr sz="1000" b="1" dirty="0">
                        <a:solidFill>
                          <a:schemeClr val="tx1"/>
                        </a:solidFill>
                        <a:latin typeface="Roboto"/>
                        <a:ea typeface="Roboto"/>
                        <a:cs typeface="Roboto"/>
                        <a:sym typeface="Roboto"/>
                      </a:endParaRPr>
                    </a:p>
                  </a:txBody>
                  <a:tcPr marL="45720" marR="45720">
                    <a:solidFill>
                      <a:schemeClr val="tx2"/>
                    </a:solidFill>
                  </a:tcPr>
                </a:tc>
                <a:extLst>
                  <a:ext uri="{0D108BD9-81ED-4DB2-BD59-A6C34878D82A}">
                    <a16:rowId xmlns:a16="http://schemas.microsoft.com/office/drawing/2014/main" val="4037963421"/>
                  </a:ext>
                </a:extLst>
              </a:tr>
              <a:tr h="3367950">
                <a:tc>
                  <a:txBody>
                    <a:bodyPr/>
                    <a:lstStyle/>
                    <a:p>
                      <a:pPr marL="0" lvl="0" indent="0" algn="l" rtl="0">
                        <a:spcBef>
                          <a:spcPts val="0"/>
                        </a:spcBef>
                        <a:spcAft>
                          <a:spcPts val="0"/>
                        </a:spcAft>
                        <a:buNone/>
                      </a:pPr>
                      <a:r>
                        <a:rPr lang="en" b="1" dirty="0">
                          <a:latin typeface="Roboto"/>
                          <a:ea typeface="Roboto"/>
                          <a:cs typeface="Roboto"/>
                          <a:sym typeface="Roboto"/>
                        </a:rPr>
                        <a:t>Friday, October 3</a:t>
                      </a:r>
                      <a:endParaRPr b="1" dirty="0">
                        <a:latin typeface="Roboto"/>
                        <a:ea typeface="Roboto"/>
                        <a:cs typeface="Roboto"/>
                        <a:sym typeface="Roboto"/>
                      </a:endParaRPr>
                    </a:p>
                  </a:txBody>
                  <a:tcPr marL="63500" marR="63500" marT="63500" marB="63500">
                    <a:solidFill>
                      <a:schemeClr val="bg1"/>
                    </a:solidFill>
                  </a:tcPr>
                </a:tc>
                <a:tc>
                  <a:txBody>
                    <a:bodyPr/>
                    <a:lstStyle/>
                    <a:p>
                      <a:pPr marL="0" lvl="0" indent="0" algn="l" rtl="0">
                        <a:spcBef>
                          <a:spcPts val="0"/>
                        </a:spcBef>
                        <a:spcAft>
                          <a:spcPts val="0"/>
                        </a:spcAft>
                        <a:buNone/>
                      </a:pPr>
                      <a:r>
                        <a:rPr lang="en" dirty="0">
                          <a:latin typeface="Roboto"/>
                          <a:ea typeface="Roboto"/>
                          <a:cs typeface="Roboto"/>
                          <a:sym typeface="Roboto"/>
                        </a:rPr>
                        <a:t>Submit a complete Consolidated Application within GAINS </a:t>
                      </a:r>
                      <a:r>
                        <a:rPr lang="en" b="1" dirty="0">
                          <a:latin typeface="Roboto"/>
                          <a:ea typeface="Roboto"/>
                          <a:cs typeface="Roboto"/>
                          <a:sym typeface="Roboto"/>
                        </a:rPr>
                        <a:t>on or before 10/3/2025</a:t>
                      </a:r>
                      <a:r>
                        <a:rPr lang="en" dirty="0">
                          <a:latin typeface="Roboto"/>
                          <a:ea typeface="Roboto"/>
                          <a:cs typeface="Roboto"/>
                          <a:sym typeface="Roboto"/>
                        </a:rPr>
                        <a:t>.</a:t>
                      </a:r>
                      <a:endParaRPr dirty="0">
                        <a:latin typeface="Roboto"/>
                        <a:ea typeface="Roboto"/>
                        <a:cs typeface="Roboto"/>
                        <a:sym typeface="Roboto"/>
                      </a:endParaRPr>
                    </a:p>
                  </a:txBody>
                  <a:tcPr marL="45720" marR="45720">
                    <a:solidFill>
                      <a:schemeClr val="bg1"/>
                    </a:solidFill>
                  </a:tcPr>
                </a:tc>
                <a:tc>
                  <a:txBody>
                    <a:bodyPr/>
                    <a:lstStyle/>
                    <a:p>
                      <a:pPr marL="171450" lvl="0" indent="-190500" algn="l" rtl="0">
                        <a:spcBef>
                          <a:spcPts val="0"/>
                        </a:spcBef>
                        <a:spcAft>
                          <a:spcPts val="0"/>
                        </a:spcAft>
                        <a:buSzPts val="1200"/>
                        <a:buFont typeface="Roboto"/>
                        <a:buChar char="●"/>
                      </a:pPr>
                      <a:r>
                        <a:rPr lang="en" sz="1200" dirty="0">
                          <a:latin typeface="Roboto"/>
                          <a:ea typeface="Roboto"/>
                          <a:cs typeface="Roboto"/>
                          <a:sym typeface="Roboto"/>
                        </a:rPr>
                        <a:t>CDE will review applications for final approval once a complete application is submitted by the LEA’s Authorized Representative.</a:t>
                      </a:r>
                      <a:endParaRPr sz="1200" dirty="0">
                        <a:latin typeface="Roboto"/>
                        <a:ea typeface="Roboto"/>
                        <a:cs typeface="Roboto"/>
                        <a:sym typeface="Roboto"/>
                      </a:endParaRPr>
                    </a:p>
                    <a:p>
                      <a:pPr marL="171450" lvl="0" indent="-190500" algn="l" rtl="0">
                        <a:spcBef>
                          <a:spcPts val="0"/>
                        </a:spcBef>
                        <a:spcAft>
                          <a:spcPts val="0"/>
                        </a:spcAft>
                        <a:buSzPts val="1200"/>
                        <a:buFont typeface="Roboto"/>
                        <a:buChar char="●"/>
                      </a:pPr>
                      <a:r>
                        <a:rPr lang="en" sz="1200" dirty="0">
                          <a:latin typeface="Roboto"/>
                          <a:ea typeface="Roboto"/>
                          <a:cs typeface="Roboto"/>
                          <a:sym typeface="Roboto"/>
                        </a:rPr>
                        <a:t>Budget needs to be balanced to submit. This may require removing any projected carryover amounts.</a:t>
                      </a:r>
                      <a:endParaRPr sz="1200" dirty="0">
                        <a:latin typeface="Roboto"/>
                        <a:ea typeface="Roboto"/>
                        <a:cs typeface="Roboto"/>
                        <a:sym typeface="Roboto"/>
                      </a:endParaRPr>
                    </a:p>
                    <a:p>
                      <a:pPr marL="171450" lvl="0" indent="-190500" algn="l" rtl="0">
                        <a:spcBef>
                          <a:spcPts val="0"/>
                        </a:spcBef>
                        <a:spcAft>
                          <a:spcPts val="0"/>
                        </a:spcAft>
                        <a:buSzPts val="1200"/>
                        <a:buFont typeface="Roboto"/>
                        <a:buChar char="●"/>
                      </a:pPr>
                      <a:r>
                        <a:rPr lang="en" sz="1200" dirty="0">
                          <a:latin typeface="Roboto"/>
                          <a:ea typeface="Roboto"/>
                          <a:cs typeface="Roboto"/>
                          <a:sym typeface="Roboto"/>
                        </a:rPr>
                        <a:t>Regional Contacts will be reviewing applications on a rolling basis once submitted.</a:t>
                      </a:r>
                      <a:endParaRPr sz="1200" dirty="0">
                        <a:latin typeface="Roboto"/>
                        <a:ea typeface="Roboto"/>
                        <a:cs typeface="Roboto"/>
                        <a:sym typeface="Roboto"/>
                      </a:endParaRPr>
                    </a:p>
                    <a:p>
                      <a:pPr marL="171450" lvl="0" indent="-190500" algn="l" rtl="0">
                        <a:spcBef>
                          <a:spcPts val="0"/>
                        </a:spcBef>
                        <a:spcAft>
                          <a:spcPts val="0"/>
                        </a:spcAft>
                        <a:buSzPts val="1200"/>
                        <a:buFont typeface="Roboto"/>
                        <a:buChar char="●"/>
                      </a:pPr>
                      <a:r>
                        <a:rPr lang="en" sz="1200" dirty="0">
                          <a:latin typeface="Roboto"/>
                          <a:ea typeface="Roboto"/>
                          <a:cs typeface="Roboto"/>
                          <a:sym typeface="Roboto"/>
                        </a:rPr>
                        <a:t>Highly Recommend referencing the </a:t>
                      </a:r>
                      <a:r>
                        <a:rPr lang="en" sz="1200" u="sng" dirty="0">
                          <a:solidFill>
                            <a:schemeClr val="hlink"/>
                          </a:solidFill>
                          <a:latin typeface="Roboto"/>
                          <a:ea typeface="Roboto"/>
                          <a:cs typeface="Roboto"/>
                          <a:sym typeface="Roboto"/>
                          <a:hlinkClick r:id="rId3"/>
                        </a:rPr>
                        <a:t>Consolidated Application Planning Document</a:t>
                      </a:r>
                      <a:r>
                        <a:rPr lang="en" sz="1200" dirty="0">
                          <a:latin typeface="Roboto"/>
                          <a:ea typeface="Roboto"/>
                          <a:cs typeface="Roboto"/>
                          <a:sym typeface="Roboto"/>
                        </a:rPr>
                        <a:t> when completing application.</a:t>
                      </a:r>
                      <a:endParaRPr sz="1200" dirty="0">
                        <a:latin typeface="Roboto"/>
                        <a:ea typeface="Roboto"/>
                        <a:cs typeface="Roboto"/>
                        <a:sym typeface="Roboto"/>
                      </a:endParaRPr>
                    </a:p>
                    <a:p>
                      <a:pPr marL="171450" lvl="0" indent="-190500" algn="l" rtl="0">
                        <a:spcBef>
                          <a:spcPts val="0"/>
                        </a:spcBef>
                        <a:spcAft>
                          <a:spcPts val="0"/>
                        </a:spcAft>
                        <a:buSzPts val="1200"/>
                        <a:buFont typeface="Roboto"/>
                        <a:buChar char="●"/>
                      </a:pPr>
                      <a:r>
                        <a:rPr lang="en" sz="1200" u="sng" dirty="0">
                          <a:solidFill>
                            <a:schemeClr val="hlink"/>
                          </a:solidFill>
                          <a:latin typeface="Roboto"/>
                          <a:ea typeface="Roboto"/>
                          <a:cs typeface="Roboto"/>
                          <a:sym typeface="Roboto"/>
                          <a:hlinkClick r:id="rId4"/>
                        </a:rPr>
                        <a:t>Current Bug Tracker</a:t>
                      </a:r>
                      <a:r>
                        <a:rPr lang="en" sz="1200" dirty="0">
                          <a:latin typeface="Roboto"/>
                          <a:ea typeface="Roboto"/>
                          <a:cs typeface="Roboto"/>
                          <a:sym typeface="Roboto"/>
                        </a:rPr>
                        <a:t>:</a:t>
                      </a:r>
                      <a:endParaRPr sz="1200" dirty="0">
                        <a:latin typeface="Roboto"/>
                        <a:ea typeface="Roboto"/>
                        <a:cs typeface="Roboto"/>
                        <a:sym typeface="Roboto"/>
                      </a:endParaRPr>
                    </a:p>
                    <a:p>
                      <a:pPr marL="400050" lvl="1" indent="-190500" algn="l" rtl="0">
                        <a:spcBef>
                          <a:spcPts val="0"/>
                        </a:spcBef>
                        <a:spcAft>
                          <a:spcPts val="0"/>
                        </a:spcAft>
                        <a:buSzPts val="1200"/>
                        <a:buFont typeface="Roboto"/>
                        <a:buChar char="○"/>
                      </a:pPr>
                      <a:r>
                        <a:rPr lang="en" sz="1200" dirty="0">
                          <a:latin typeface="Roboto"/>
                          <a:ea typeface="Roboto"/>
                          <a:cs typeface="Roboto"/>
                          <a:sym typeface="Roboto"/>
                        </a:rPr>
                        <a:t>Districts with OVER $30,000 in Title IV; Title IV Well-Rounded (WR), Safe and Healthy Students (SHS), Effective Use of Technology (EUT) validations not calculating correctly what is budgeted. (Warning)</a:t>
                      </a:r>
                      <a:endParaRPr sz="1200" dirty="0">
                        <a:latin typeface="Roboto"/>
                        <a:ea typeface="Roboto"/>
                        <a:cs typeface="Roboto"/>
                        <a:sym typeface="Roboto"/>
                      </a:endParaRPr>
                    </a:p>
                    <a:p>
                      <a:pPr marL="400050" lvl="1" indent="-190500" algn="l" rtl="0">
                        <a:spcBef>
                          <a:spcPts val="0"/>
                        </a:spcBef>
                        <a:spcAft>
                          <a:spcPts val="0"/>
                        </a:spcAft>
                        <a:buSzPts val="1200"/>
                        <a:buFont typeface="Roboto"/>
                        <a:buChar char="○"/>
                      </a:pPr>
                      <a:r>
                        <a:rPr lang="en" sz="1200" dirty="0">
                          <a:latin typeface="Roboto"/>
                          <a:ea typeface="Roboto"/>
                          <a:cs typeface="Roboto"/>
                          <a:sym typeface="Roboto"/>
                        </a:rPr>
                        <a:t>Districts UNDER $30,000 in Title IV: Funds must be budgeted in a least one of the three focus areas (WR, SHS, EUT). However, an error appears when funds are budgeted to SHS or EUT. Options:</a:t>
                      </a:r>
                      <a:endParaRPr sz="1200" dirty="0">
                        <a:latin typeface="Roboto"/>
                        <a:ea typeface="Roboto"/>
                        <a:cs typeface="Roboto"/>
                        <a:sym typeface="Roboto"/>
                      </a:endParaRPr>
                    </a:p>
                    <a:p>
                      <a:pPr marL="742950" lvl="0" indent="-133350" algn="l" rtl="0">
                        <a:spcBef>
                          <a:spcPts val="0"/>
                        </a:spcBef>
                        <a:spcAft>
                          <a:spcPts val="0"/>
                        </a:spcAft>
                        <a:buSzPts val="1200"/>
                        <a:buFont typeface="Roboto"/>
                        <a:buAutoNum type="arabicParenR"/>
                      </a:pPr>
                      <a:r>
                        <a:rPr lang="en" sz="1200" dirty="0">
                          <a:latin typeface="Roboto"/>
                          <a:ea typeface="Roboto"/>
                          <a:cs typeface="Roboto"/>
                          <a:sym typeface="Roboto"/>
                        </a:rPr>
                        <a:t> Change the budget lines to WRE in order to submit and revise when bug is fixed</a:t>
                      </a:r>
                      <a:endParaRPr sz="1200" dirty="0">
                        <a:latin typeface="Roboto"/>
                        <a:ea typeface="Roboto"/>
                        <a:cs typeface="Roboto"/>
                        <a:sym typeface="Roboto"/>
                      </a:endParaRPr>
                    </a:p>
                    <a:p>
                      <a:pPr marL="742950" lvl="0" indent="-133350" algn="l" rtl="0">
                        <a:spcBef>
                          <a:spcPts val="0"/>
                        </a:spcBef>
                        <a:spcAft>
                          <a:spcPts val="0"/>
                        </a:spcAft>
                        <a:buSzPts val="1200"/>
                        <a:buFont typeface="Roboto"/>
                        <a:buAutoNum type="arabicParenR"/>
                      </a:pPr>
                      <a:r>
                        <a:rPr lang="en" sz="1200" dirty="0">
                          <a:latin typeface="Roboto"/>
                          <a:ea typeface="Roboto"/>
                          <a:cs typeface="Roboto"/>
                          <a:sym typeface="Roboto"/>
                        </a:rPr>
                        <a:t> Wait to submit application when bug has been fixed</a:t>
                      </a:r>
                      <a:endParaRPr sz="1200" dirty="0">
                        <a:latin typeface="Roboto"/>
                        <a:ea typeface="Roboto"/>
                        <a:cs typeface="Roboto"/>
                        <a:sym typeface="Roboto"/>
                      </a:endParaRPr>
                    </a:p>
                  </a:txBody>
                  <a:tcPr marL="63500" marR="63500" marT="63500" marB="63500">
                    <a:solidFill>
                      <a:schemeClr val="bg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50"/>
        <p:cNvGrpSpPr/>
        <p:nvPr/>
      </p:nvGrpSpPr>
      <p:grpSpPr>
        <a:xfrm>
          <a:off x="0" y="0"/>
          <a:ext cx="0" cy="0"/>
          <a:chOff x="0" y="0"/>
          <a:chExt cx="0" cy="0"/>
        </a:xfrm>
      </p:grpSpPr>
      <p:sp>
        <p:nvSpPr>
          <p:cNvPr id="1751" name="Google Shape;1751;p223"/>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400" dirty="0"/>
              <a:t>Final Expenditure Report (FER) </a:t>
            </a:r>
            <a:endParaRPr sz="2400" dirty="0"/>
          </a:p>
        </p:txBody>
      </p:sp>
      <p:graphicFrame>
        <p:nvGraphicFramePr>
          <p:cNvPr id="1753" name="Google Shape;1753;p223"/>
          <p:cNvGraphicFramePr/>
          <p:nvPr>
            <p:extLst>
              <p:ext uri="{D42A27DB-BD31-4B8C-83A1-F6EECF244321}">
                <p14:modId xmlns:p14="http://schemas.microsoft.com/office/powerpoint/2010/main" val="2768322788"/>
              </p:ext>
            </p:extLst>
          </p:nvPr>
        </p:nvGraphicFramePr>
        <p:xfrm>
          <a:off x="383825" y="999490"/>
          <a:ext cx="8376350" cy="3571240"/>
        </p:xfrm>
        <a:graphic>
          <a:graphicData uri="http://schemas.openxmlformats.org/drawingml/2006/table">
            <a:tbl>
              <a:tblPr firstRow="1">
                <a:noFill/>
                <a:tableStyleId>{3AB4BBAD-738B-4F69-A932-66A3E05C43DE}</a:tableStyleId>
              </a:tblPr>
              <a:tblGrid>
                <a:gridCol w="1429875">
                  <a:extLst>
                    <a:ext uri="{9D8B030D-6E8A-4147-A177-3AD203B41FA5}">
                      <a16:colId xmlns:a16="http://schemas.microsoft.com/office/drawing/2014/main" val="20000"/>
                    </a:ext>
                  </a:extLst>
                </a:gridCol>
                <a:gridCol w="1656175">
                  <a:extLst>
                    <a:ext uri="{9D8B030D-6E8A-4147-A177-3AD203B41FA5}">
                      <a16:colId xmlns:a16="http://schemas.microsoft.com/office/drawing/2014/main" val="20001"/>
                    </a:ext>
                  </a:extLst>
                </a:gridCol>
                <a:gridCol w="5290300">
                  <a:extLst>
                    <a:ext uri="{9D8B030D-6E8A-4147-A177-3AD203B41FA5}">
                      <a16:colId xmlns:a16="http://schemas.microsoft.com/office/drawing/2014/main" val="20002"/>
                    </a:ext>
                  </a:extLst>
                </a:gridCol>
              </a:tblGrid>
              <a:tr h="0">
                <a:tc>
                  <a:txBody>
                    <a:bodyPr/>
                    <a:lstStyle/>
                    <a:p>
                      <a:pPr marL="0" lvl="0" indent="0" algn="l" rtl="0">
                        <a:spcBef>
                          <a:spcPts val="0"/>
                        </a:spcBef>
                        <a:spcAft>
                          <a:spcPts val="0"/>
                        </a:spcAft>
                        <a:buNone/>
                      </a:pPr>
                      <a:r>
                        <a:rPr lang="en-US" sz="1000" b="1" dirty="0">
                          <a:latin typeface="Roboto"/>
                          <a:ea typeface="Roboto"/>
                          <a:cs typeface="Roboto"/>
                          <a:sym typeface="Roboto"/>
                        </a:rPr>
                        <a:t>Date</a:t>
                      </a:r>
                      <a:endParaRPr sz="1000" b="1" dirty="0">
                        <a:latin typeface="Roboto"/>
                        <a:ea typeface="Roboto"/>
                        <a:cs typeface="Roboto"/>
                        <a:sym typeface="Roboto"/>
                      </a:endParaRPr>
                    </a:p>
                  </a:txBody>
                  <a:tcPr marL="45720" marR="45720">
                    <a:solidFill>
                      <a:schemeClr val="tx2"/>
                    </a:solidFill>
                  </a:tcPr>
                </a:tc>
                <a:tc>
                  <a:txBody>
                    <a:bodyPr/>
                    <a:lstStyle/>
                    <a:p>
                      <a:pPr marL="0" lvl="0" indent="0" algn="l" rtl="0">
                        <a:spcBef>
                          <a:spcPts val="0"/>
                        </a:spcBef>
                        <a:spcAft>
                          <a:spcPts val="0"/>
                        </a:spcAft>
                        <a:buNone/>
                      </a:pPr>
                      <a:r>
                        <a:rPr lang="en-US" sz="1000" b="1" dirty="0">
                          <a:solidFill>
                            <a:schemeClr val="dk1"/>
                          </a:solidFill>
                          <a:latin typeface="Roboto"/>
                          <a:ea typeface="Roboto"/>
                          <a:cs typeface="Roboto"/>
                          <a:sym typeface="Roboto"/>
                        </a:rPr>
                        <a:t>Action</a:t>
                      </a:r>
                      <a:endParaRPr sz="1000" b="1" dirty="0">
                        <a:solidFill>
                          <a:schemeClr val="dk1"/>
                        </a:solidFill>
                        <a:latin typeface="Roboto"/>
                        <a:ea typeface="Roboto"/>
                        <a:cs typeface="Roboto"/>
                        <a:sym typeface="Roboto"/>
                      </a:endParaRPr>
                    </a:p>
                  </a:txBody>
                  <a:tcPr marL="45720" marR="45720">
                    <a:solidFill>
                      <a:schemeClr val="tx2"/>
                    </a:solidFill>
                  </a:tcPr>
                </a:tc>
                <a:tc>
                  <a:txBody>
                    <a:bodyPr/>
                    <a:lstStyle/>
                    <a:p>
                      <a:pPr marL="25400" lvl="0" indent="0" algn="l" rtl="0">
                        <a:lnSpc>
                          <a:spcPct val="100000"/>
                        </a:lnSpc>
                        <a:spcBef>
                          <a:spcPts val="0"/>
                        </a:spcBef>
                        <a:spcAft>
                          <a:spcPts val="0"/>
                        </a:spcAft>
                        <a:buClr>
                          <a:schemeClr val="dk1"/>
                        </a:buClr>
                        <a:buSzPts val="1400"/>
                        <a:buFont typeface="Roboto"/>
                        <a:buNone/>
                      </a:pPr>
                      <a:r>
                        <a:rPr lang="en-US" sz="1000" b="1" dirty="0">
                          <a:latin typeface="Roboto"/>
                          <a:ea typeface="Roboto"/>
                          <a:cs typeface="Roboto"/>
                          <a:sym typeface="Roboto"/>
                        </a:rPr>
                        <a:t>Details</a:t>
                      </a:r>
                      <a:endParaRPr sz="1000" b="1" dirty="0">
                        <a:latin typeface="Roboto"/>
                        <a:ea typeface="Roboto"/>
                        <a:cs typeface="Roboto"/>
                        <a:sym typeface="Roboto"/>
                      </a:endParaRPr>
                    </a:p>
                  </a:txBody>
                  <a:tcPr marL="45720" marR="45720">
                    <a:solidFill>
                      <a:schemeClr val="tx2"/>
                    </a:solidFill>
                  </a:tcPr>
                </a:tc>
                <a:extLst>
                  <a:ext uri="{0D108BD9-81ED-4DB2-BD59-A6C34878D82A}">
                    <a16:rowId xmlns:a16="http://schemas.microsoft.com/office/drawing/2014/main" val="3220097175"/>
                  </a:ext>
                </a:extLst>
              </a:tr>
              <a:tr h="1193725">
                <a:tc>
                  <a:txBody>
                    <a:bodyPr/>
                    <a:lstStyle/>
                    <a:p>
                      <a:pPr marL="0" lvl="0" indent="0" algn="l" rtl="0">
                        <a:spcBef>
                          <a:spcPts val="0"/>
                        </a:spcBef>
                        <a:spcAft>
                          <a:spcPts val="0"/>
                        </a:spcAft>
                        <a:buNone/>
                      </a:pPr>
                      <a:r>
                        <a:rPr lang="en" b="1" dirty="0">
                          <a:highlight>
                            <a:srgbClr val="FFFFFF"/>
                          </a:highlight>
                          <a:latin typeface="Roboto"/>
                          <a:ea typeface="Roboto"/>
                          <a:cs typeface="Roboto"/>
                          <a:sym typeface="Roboto"/>
                        </a:rPr>
                        <a:t>Tuesday, September 30</a:t>
                      </a:r>
                      <a:endParaRPr b="1" dirty="0">
                        <a:highlight>
                          <a:srgbClr val="FFFFFF"/>
                        </a:highlight>
                        <a:latin typeface="Roboto"/>
                        <a:ea typeface="Roboto"/>
                        <a:cs typeface="Roboto"/>
                        <a:sym typeface="Roboto"/>
                      </a:endParaRPr>
                    </a:p>
                  </a:txBody>
                  <a:tcPr marL="63500" marR="63500" marT="63500" marB="63500"/>
                </a:tc>
                <a:tc>
                  <a:txBody>
                    <a:bodyPr/>
                    <a:lstStyle/>
                    <a:p>
                      <a:pPr marL="0" lvl="0" indent="0" algn="l" rtl="0">
                        <a:spcBef>
                          <a:spcPts val="0"/>
                        </a:spcBef>
                        <a:spcAft>
                          <a:spcPts val="0"/>
                        </a:spcAft>
                        <a:buNone/>
                      </a:pPr>
                      <a:r>
                        <a:rPr lang="en" dirty="0">
                          <a:solidFill>
                            <a:schemeClr val="dk1"/>
                          </a:solidFill>
                          <a:latin typeface="Roboto"/>
                          <a:ea typeface="Roboto"/>
                          <a:cs typeface="Roboto"/>
                          <a:sym typeface="Roboto"/>
                        </a:rPr>
                        <a:t>Final Expenditure Report (FER) due </a:t>
                      </a:r>
                      <a:r>
                        <a:rPr lang="en" b="1" dirty="0">
                          <a:solidFill>
                            <a:schemeClr val="dk1"/>
                          </a:solidFill>
                          <a:latin typeface="Roboto"/>
                          <a:ea typeface="Roboto"/>
                          <a:cs typeface="Roboto"/>
                          <a:sym typeface="Roboto"/>
                        </a:rPr>
                        <a:t>on or before 9/30/2025</a:t>
                      </a:r>
                      <a:r>
                        <a:rPr lang="en" dirty="0">
                          <a:solidFill>
                            <a:schemeClr val="dk1"/>
                          </a:solidFill>
                          <a:latin typeface="Roboto"/>
                          <a:ea typeface="Roboto"/>
                          <a:cs typeface="Roboto"/>
                          <a:sym typeface="Roboto"/>
                        </a:rPr>
                        <a:t>.</a:t>
                      </a:r>
                      <a:endParaRPr dirty="0">
                        <a:solidFill>
                          <a:schemeClr val="dk1"/>
                        </a:solidFill>
                        <a:latin typeface="Roboto"/>
                        <a:ea typeface="Roboto"/>
                        <a:cs typeface="Roboto"/>
                        <a:sym typeface="Roboto"/>
                      </a:endParaRPr>
                    </a:p>
                  </a:txBody>
                  <a:tcPr marL="45720" marR="45720"/>
                </a:tc>
                <a:tc>
                  <a:txBody>
                    <a:bodyPr/>
                    <a:lstStyle/>
                    <a:p>
                      <a:pPr rtl="0" fontAlgn="base">
                        <a:buFont typeface="Arial" panose="020B0604020202020204" pitchFamily="34" charset="0"/>
                        <a:buChar char="•"/>
                      </a:pPr>
                      <a:r>
                        <a:rPr lang="en-US" sz="1400" b="0" i="0" u="none" strike="noStrike" dirty="0">
                          <a:solidFill>
                            <a:srgbClr val="333333"/>
                          </a:solidFill>
                          <a:effectLst/>
                          <a:latin typeface="Roboto" panose="020F0502020204030204" pitchFamily="2" charset="0"/>
                        </a:rPr>
                        <a:t>In order for</a:t>
                      </a:r>
                      <a:r>
                        <a:rPr lang="en-US" sz="1400" b="0" i="0" u="none" strike="noStrike" dirty="0">
                          <a:solidFill>
                            <a:srgbClr val="000000"/>
                          </a:solidFill>
                          <a:effectLst/>
                          <a:latin typeface="Roboto" panose="020F0502020204030204" pitchFamily="2" charset="0"/>
                        </a:rPr>
                        <a:t> official carryover to be transferred into the 2025-2026 Consolidated Application, an LEA must submit and receive approval on the FER. </a:t>
                      </a:r>
                      <a:endParaRPr lang="en-US" sz="1400" b="0" i="0" u="none" strike="noStrike" dirty="0">
                        <a:solidFill>
                          <a:srgbClr val="333333"/>
                        </a:solidFill>
                        <a:effectLst/>
                        <a:latin typeface="Roboto" panose="020F0502020204030204" pitchFamily="2" charset="0"/>
                      </a:endParaRPr>
                    </a:p>
                    <a:p>
                      <a:pPr marL="742950" lvl="1" indent="-285750" rtl="0" fontAlgn="base">
                        <a:buFont typeface="Arial" panose="020B0604020202020204" pitchFamily="34" charset="0"/>
                        <a:buChar char="•"/>
                      </a:pPr>
                      <a:r>
                        <a:rPr lang="en-US" sz="1400" b="0" i="0" u="none" strike="noStrike" dirty="0">
                          <a:solidFill>
                            <a:srgbClr val="000000"/>
                          </a:solidFill>
                          <a:effectLst/>
                          <a:latin typeface="Roboto" panose="020F0502020204030204" pitchFamily="2" charset="0"/>
                        </a:rPr>
                        <a:t>67 approved FERs (carryover → 25-26 application)</a:t>
                      </a:r>
                    </a:p>
                    <a:p>
                      <a:pPr marL="742950" lvl="1" indent="-285750" rtl="0" fontAlgn="base">
                        <a:buFont typeface="Arial" panose="020B0604020202020204" pitchFamily="34" charset="0"/>
                        <a:buChar char="•"/>
                      </a:pPr>
                      <a:r>
                        <a:rPr lang="en-US" sz="1400" b="0" i="0" u="none" strike="noStrike" dirty="0">
                          <a:solidFill>
                            <a:srgbClr val="000000"/>
                          </a:solidFill>
                          <a:effectLst/>
                          <a:latin typeface="Roboto" panose="020F0502020204030204" pitchFamily="2" charset="0"/>
                        </a:rPr>
                        <a:t>62 not yet submitted </a:t>
                      </a:r>
                      <a:endParaRPr lang="en-US" sz="1100" b="0" i="0" u="none" strike="noStrike" dirty="0">
                        <a:solidFill>
                          <a:srgbClr val="000000"/>
                        </a:solidFill>
                        <a:effectLst/>
                        <a:latin typeface="Roboto" panose="020F0502020204030204" pitchFamily="2" charset="0"/>
                      </a:endParaRPr>
                    </a:p>
                    <a:p>
                      <a:pPr marL="1143000" lvl="2" indent="-228600" rtl="0" fontAlgn="base">
                        <a:buFont typeface="Arial" panose="020B0604020202020204" pitchFamily="34" charset="0"/>
                        <a:buChar char="•"/>
                      </a:pPr>
                      <a:r>
                        <a:rPr lang="en-US" sz="1400" b="0" i="0" u="none" strike="noStrike" dirty="0">
                          <a:solidFill>
                            <a:srgbClr val="000000"/>
                          </a:solidFill>
                          <a:effectLst/>
                          <a:latin typeface="Roboto" panose="020F0502020204030204" pitchFamily="2" charset="0"/>
                        </a:rPr>
                        <a:t>FER Authorized Rep Approved is the only submitted Status to CDE for review</a:t>
                      </a:r>
                      <a:endParaRPr lang="en-US" sz="1100" b="0" i="0" u="none" strike="noStrike" dirty="0">
                        <a:solidFill>
                          <a:srgbClr val="000000"/>
                        </a:solidFill>
                        <a:effectLst/>
                        <a:latin typeface="Roboto" panose="020F0502020204030204" pitchFamily="2" charset="0"/>
                      </a:endParaRPr>
                    </a:p>
                    <a:p>
                      <a:pPr rtl="0" fontAlgn="base">
                        <a:buFont typeface="Arial" panose="020B0604020202020204" pitchFamily="34" charset="0"/>
                        <a:buChar char="•"/>
                      </a:pPr>
                      <a:r>
                        <a:rPr lang="en-US" sz="1400" b="0" i="0" u="none" strike="noStrike" dirty="0">
                          <a:solidFill>
                            <a:srgbClr val="000000"/>
                          </a:solidFill>
                          <a:effectLst/>
                          <a:latin typeface="Roboto" panose="020F0502020204030204" pitchFamily="2" charset="0"/>
                        </a:rPr>
                        <a:t>FERs should be inclusive of all funds requested from the FY25 (2024-2025) application.</a:t>
                      </a:r>
                    </a:p>
                    <a:p>
                      <a:pPr rtl="0" fontAlgn="base">
                        <a:buFont typeface="Arial" panose="020B0604020202020204" pitchFamily="34" charset="0"/>
                        <a:buChar char="•"/>
                      </a:pPr>
                      <a:r>
                        <a:rPr lang="en-US" sz="1400" b="0" i="0" u="none" strike="noStrike" dirty="0">
                          <a:solidFill>
                            <a:srgbClr val="000000"/>
                          </a:solidFill>
                          <a:effectLst/>
                          <a:latin typeface="Roboto" panose="020F0502020204030204" pitchFamily="2" charset="0"/>
                        </a:rPr>
                        <a:t>The FER is available in GAINS under 2025. Instructions are available (</a:t>
                      </a:r>
                      <a:r>
                        <a:rPr lang="en-US" sz="1400" b="0" i="0" u="sng" strike="noStrike" dirty="0">
                          <a:solidFill>
                            <a:srgbClr val="0097A7"/>
                          </a:solidFill>
                          <a:effectLst/>
                          <a:latin typeface="Roboto" panose="020F0502020204030204" pitchFamily="2" charset="0"/>
                          <a:hlinkClick r:id="rId3">
                            <a:extLst>
                              <a:ext uri="{A12FA001-AC4F-418D-AE19-62706E023703}">
                                <ahyp:hlinkClr xmlns:ahyp="http://schemas.microsoft.com/office/drawing/2018/hyperlinkcolor" val="tx"/>
                              </a:ext>
                            </a:extLst>
                          </a:hlinkClick>
                        </a:rPr>
                        <a:t>FER Small Bite instructions</a:t>
                      </a:r>
                      <a:r>
                        <a:rPr lang="en-US" sz="1400" b="0" i="0" u="none" strike="noStrike" dirty="0">
                          <a:solidFill>
                            <a:srgbClr val="000000"/>
                          </a:solidFill>
                          <a:effectLst/>
                          <a:latin typeface="Roboto" panose="020F0502020204030204" pitchFamily="2" charset="0"/>
                        </a:rPr>
                        <a:t> and</a:t>
                      </a:r>
                      <a:r>
                        <a:rPr lang="en-US" sz="1400" b="0" i="0" u="none" strike="noStrike" dirty="0">
                          <a:solidFill>
                            <a:srgbClr val="000000"/>
                          </a:solidFill>
                          <a:effectLst/>
                          <a:latin typeface="Roboto" panose="020F0502020204030204" pitchFamily="2" charset="0"/>
                          <a:hlinkClick r:id="rId4">
                            <a:extLst>
                              <a:ext uri="{A12FA001-AC4F-418D-AE19-62706E023703}">
                                <ahyp:hlinkClr xmlns:ahyp="http://schemas.microsoft.com/office/drawing/2018/hyperlinkcolor" val="tx"/>
                              </a:ext>
                            </a:extLst>
                          </a:hlinkClick>
                        </a:rPr>
                        <a:t> </a:t>
                      </a:r>
                      <a:r>
                        <a:rPr lang="en-US" sz="1400" b="0" i="0" u="sng" strike="noStrike" dirty="0">
                          <a:solidFill>
                            <a:srgbClr val="0097A7"/>
                          </a:solidFill>
                          <a:effectLst/>
                          <a:latin typeface="Roboto" panose="020F0502020204030204" pitchFamily="2" charset="0"/>
                          <a:hlinkClick r:id="rId4">
                            <a:extLst>
                              <a:ext uri="{A12FA001-AC4F-418D-AE19-62706E023703}">
                                <ahyp:hlinkClr xmlns:ahyp="http://schemas.microsoft.com/office/drawing/2018/hyperlinkcolor" val="tx"/>
                              </a:ext>
                            </a:extLst>
                          </a:hlinkClick>
                        </a:rPr>
                        <a:t>Recording</a:t>
                      </a:r>
                      <a:r>
                        <a:rPr lang="en-US" sz="1400" b="0" i="0" u="none" strike="noStrike" dirty="0">
                          <a:solidFill>
                            <a:srgbClr val="000000"/>
                          </a:solidFill>
                          <a:effectLst/>
                          <a:latin typeface="Roboto" panose="020F0502020204030204" pitchFamily="2" charset="0"/>
                        </a:rPr>
                        <a:t>.)</a:t>
                      </a:r>
                    </a:p>
                    <a:p>
                      <a:pPr rtl="0" fontAlgn="base">
                        <a:buFont typeface="Arial" panose="020B0604020202020204" pitchFamily="34" charset="0"/>
                        <a:buChar char="•"/>
                      </a:pPr>
                      <a:r>
                        <a:rPr lang="en-US" sz="1400" b="0" i="0" u="none" strike="noStrike">
                          <a:solidFill>
                            <a:srgbClr val="000000"/>
                          </a:solidFill>
                          <a:effectLst/>
                          <a:latin typeface="Roboto" panose="020F0502020204030204" pitchFamily="2" charset="0"/>
                        </a:rPr>
                        <a:t>Carryover can be included for final approval or may be approved in post award, depending on the status of the application when the FER is approved.</a:t>
                      </a:r>
                    </a:p>
                    <a:p>
                      <a:pPr rtl="0" fontAlgn="base"/>
                      <a:endParaRPr lang="en-US" sz="1400" b="0" i="0" u="none" strike="noStrike" cap="none" dirty="0">
                        <a:solidFill>
                          <a:srgbClr val="000000"/>
                        </a:solidFill>
                        <a:effectLst/>
                        <a:highlight>
                          <a:srgbClr val="FFFFFF"/>
                        </a:highlight>
                        <a:latin typeface="Arial"/>
                        <a:ea typeface="Arial"/>
                        <a:cs typeface="Arial"/>
                        <a:sym typeface="Arial"/>
                      </a:endParaRPr>
                    </a:p>
                  </a:txBody>
                  <a:tcPr marL="63500" marR="63500" marT="63500" marB="63500"/>
                </a:tc>
                <a:extLst>
                  <a:ext uri="{0D108BD9-81ED-4DB2-BD59-A6C34878D82A}">
                    <a16:rowId xmlns:a16="http://schemas.microsoft.com/office/drawing/2014/main" val="10000"/>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57"/>
        <p:cNvGrpSpPr/>
        <p:nvPr/>
      </p:nvGrpSpPr>
      <p:grpSpPr>
        <a:xfrm>
          <a:off x="0" y="0"/>
          <a:ext cx="0" cy="0"/>
          <a:chOff x="0" y="0"/>
          <a:chExt cx="0" cy="0"/>
        </a:xfrm>
      </p:grpSpPr>
      <p:sp>
        <p:nvSpPr>
          <p:cNvPr id="1758" name="Google Shape;1758;p224"/>
          <p:cNvSpPr txBox="1">
            <a:spLocks noGrp="1"/>
          </p:cNvSpPr>
          <p:nvPr>
            <p:ph type="title"/>
          </p:nvPr>
        </p:nvSpPr>
        <p:spPr>
          <a:xfrm>
            <a:off x="0" y="3361600"/>
            <a:ext cx="9144000" cy="666600"/>
          </a:xfrm>
          <a:prstGeom prst="rect">
            <a:avLst/>
          </a:prstGeom>
          <a:solidFill>
            <a:srgbClr val="D7600F"/>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Clr>
                <a:schemeClr val="dk1"/>
              </a:buClr>
              <a:buSzPts val="2800"/>
              <a:buFont typeface="Arial"/>
              <a:buNone/>
            </a:pPr>
            <a:r>
              <a:rPr lang="en"/>
              <a:t>ESSA Identification</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62"/>
        <p:cNvGrpSpPr/>
        <p:nvPr/>
      </p:nvGrpSpPr>
      <p:grpSpPr>
        <a:xfrm>
          <a:off x="0" y="0"/>
          <a:ext cx="0" cy="0"/>
          <a:chOff x="0" y="0"/>
          <a:chExt cx="0" cy="0"/>
        </a:xfrm>
      </p:grpSpPr>
      <p:sp>
        <p:nvSpPr>
          <p:cNvPr id="1763" name="Google Shape;1763;p225"/>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lnSpc>
                <a:spcPct val="90000"/>
              </a:lnSpc>
              <a:spcBef>
                <a:spcPts val="0"/>
              </a:spcBef>
              <a:spcAft>
                <a:spcPts val="0"/>
              </a:spcAft>
              <a:buClr>
                <a:schemeClr val="dk1"/>
              </a:buClr>
              <a:buSzPts val="3000"/>
              <a:buFont typeface="Arial"/>
              <a:buNone/>
            </a:pPr>
            <a:r>
              <a:rPr lang="en" dirty="0"/>
              <a:t>Overview</a:t>
            </a:r>
            <a:endParaRPr dirty="0"/>
          </a:p>
        </p:txBody>
      </p:sp>
      <p:sp>
        <p:nvSpPr>
          <p:cNvPr id="1764" name="Google Shape;1764;p225"/>
          <p:cNvSpPr txBox="1">
            <a:spLocks noGrp="1"/>
          </p:cNvSpPr>
          <p:nvPr>
            <p:ph type="body" idx="1"/>
          </p:nvPr>
        </p:nvSpPr>
        <p:spPr>
          <a:xfrm>
            <a:off x="311700" y="1152475"/>
            <a:ext cx="7079400" cy="3034800"/>
          </a:xfrm>
          <a:prstGeom prst="rect">
            <a:avLst/>
          </a:prstGeom>
        </p:spPr>
        <p:txBody>
          <a:bodyPr spcFirstLastPara="1" wrap="square" lIns="91425" tIns="91425" rIns="91425" bIns="91425" anchor="t" anchorCtr="0">
            <a:normAutofit lnSpcReduction="10000"/>
          </a:bodyPr>
          <a:lstStyle/>
          <a:p>
            <a:pPr marL="457200" lvl="0" indent="-330200" algn="l" rtl="0">
              <a:spcBef>
                <a:spcPts val="0"/>
              </a:spcBef>
              <a:spcAft>
                <a:spcPts val="0"/>
              </a:spcAft>
              <a:buSzPts val="1600"/>
              <a:buChar char="●"/>
            </a:pPr>
            <a:r>
              <a:rPr lang="en" dirty="0"/>
              <a:t>Every state that accepts funds under the Every Student Succeeds Act (ESSA), the most recent reauthorization of the Elementary and Secondary Education Act (ESEA), must have a </a:t>
            </a:r>
            <a:r>
              <a:rPr lang="en" b="1" i="1" dirty="0"/>
              <a:t>process for identifying</a:t>
            </a:r>
            <a:r>
              <a:rPr lang="en" dirty="0"/>
              <a:t> schools for support and improvement that is approved by the U.S. Department of Education.</a:t>
            </a:r>
            <a:endParaRPr dirty="0"/>
          </a:p>
          <a:p>
            <a:pPr marL="914400" lvl="1" indent="-317500" algn="l" rtl="0">
              <a:spcBef>
                <a:spcPts val="0"/>
              </a:spcBef>
              <a:spcAft>
                <a:spcPts val="0"/>
              </a:spcAft>
              <a:buSzPts val="1400"/>
              <a:buChar char="○"/>
            </a:pPr>
            <a:r>
              <a:rPr lang="en" dirty="0"/>
              <a:t>Must include </a:t>
            </a:r>
            <a:r>
              <a:rPr lang="en" b="1" i="1" dirty="0"/>
              <a:t>all public schools</a:t>
            </a:r>
            <a:r>
              <a:rPr lang="en" dirty="0"/>
              <a:t> in methodology for identification, including Alternative Education Campuses (</a:t>
            </a:r>
            <a:r>
              <a:rPr lang="en" b="1" i="1" dirty="0"/>
              <a:t>AECs</a:t>
            </a:r>
            <a:r>
              <a:rPr lang="en" dirty="0"/>
              <a:t>) and schools with </a:t>
            </a:r>
            <a:r>
              <a:rPr lang="en" b="1" i="1" dirty="0"/>
              <a:t>Grade K-2</a:t>
            </a:r>
            <a:r>
              <a:rPr lang="en" dirty="0"/>
              <a:t> only.</a:t>
            </a:r>
            <a:endParaRPr dirty="0"/>
          </a:p>
          <a:p>
            <a:pPr marL="457200" lvl="0" indent="-330200" algn="l" rtl="0">
              <a:spcBef>
                <a:spcPts val="0"/>
              </a:spcBef>
              <a:spcAft>
                <a:spcPts val="0"/>
              </a:spcAft>
              <a:buSzPts val="1600"/>
              <a:buChar char="●"/>
            </a:pPr>
            <a:r>
              <a:rPr lang="en" dirty="0"/>
              <a:t>The State (CDE) must </a:t>
            </a:r>
            <a:r>
              <a:rPr lang="en" b="1" i="1" dirty="0"/>
              <a:t>notify the districts</a:t>
            </a:r>
            <a:r>
              <a:rPr lang="en" dirty="0"/>
              <a:t> of their schools that have been identified for ESSA support and improvement.</a:t>
            </a:r>
            <a:endParaRPr dirty="0"/>
          </a:p>
          <a:p>
            <a:pPr marL="457200" lvl="0" indent="-330200" algn="l" rtl="0">
              <a:spcBef>
                <a:spcPts val="0"/>
              </a:spcBef>
              <a:spcAft>
                <a:spcPts val="0"/>
              </a:spcAft>
              <a:buSzPts val="1600"/>
              <a:buChar char="●"/>
            </a:pPr>
            <a:r>
              <a:rPr lang="en" b="1" i="1" dirty="0"/>
              <a:t>Districts must notify schools</a:t>
            </a:r>
            <a:r>
              <a:rPr lang="en" dirty="0"/>
              <a:t> and support them in the development of an improvement plan that meets ESSA requirements.</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76"/>
        <p:cNvGrpSpPr/>
        <p:nvPr/>
      </p:nvGrpSpPr>
      <p:grpSpPr>
        <a:xfrm>
          <a:off x="0" y="0"/>
          <a:ext cx="0" cy="0"/>
          <a:chOff x="0" y="0"/>
          <a:chExt cx="0" cy="0"/>
        </a:xfrm>
      </p:grpSpPr>
      <p:sp>
        <p:nvSpPr>
          <p:cNvPr id="1777" name="Google Shape;1777;p227"/>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lnSpc>
                <a:spcPct val="90000"/>
              </a:lnSpc>
              <a:spcBef>
                <a:spcPts val="0"/>
              </a:spcBef>
              <a:spcAft>
                <a:spcPts val="0"/>
              </a:spcAft>
              <a:buClr>
                <a:schemeClr val="dk1"/>
              </a:buClr>
              <a:buSzPts val="2100"/>
              <a:buFont typeface="Arial"/>
              <a:buNone/>
            </a:pPr>
            <a:r>
              <a:rPr lang="en" dirty="0"/>
              <a:t>ESSA State Plan: Most Recent Amendments (FYI)</a:t>
            </a:r>
            <a:endParaRPr dirty="0"/>
          </a:p>
        </p:txBody>
      </p:sp>
      <p:sp>
        <p:nvSpPr>
          <p:cNvPr id="1778" name="Google Shape;1778;p227"/>
          <p:cNvSpPr txBox="1">
            <a:spLocks noGrp="1"/>
          </p:cNvSpPr>
          <p:nvPr>
            <p:ph type="body" idx="1"/>
          </p:nvPr>
        </p:nvSpPr>
        <p:spPr>
          <a:xfrm>
            <a:off x="311700" y="1152475"/>
            <a:ext cx="7079400" cy="30348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dirty="0"/>
              <a:t>April 2025</a:t>
            </a:r>
            <a:endParaRPr dirty="0"/>
          </a:p>
          <a:p>
            <a:pPr marL="457200" lvl="0" indent="-330200" algn="l" rtl="0">
              <a:spcBef>
                <a:spcPts val="1200"/>
              </a:spcBef>
              <a:spcAft>
                <a:spcPts val="0"/>
              </a:spcAft>
              <a:buSzPts val="1600"/>
              <a:buChar char="●"/>
            </a:pPr>
            <a:r>
              <a:rPr lang="en" dirty="0"/>
              <a:t>Use the more asset-based term of “Multilingual Learner” instead of “English Learner”.</a:t>
            </a:r>
            <a:endParaRPr dirty="0"/>
          </a:p>
          <a:p>
            <a:pPr marL="457200" lvl="0" indent="-330200" algn="l" rtl="0">
              <a:spcBef>
                <a:spcPts val="0"/>
              </a:spcBef>
              <a:spcAft>
                <a:spcPts val="0"/>
              </a:spcAft>
              <a:buSzPts val="1600"/>
              <a:buChar char="●"/>
            </a:pPr>
            <a:r>
              <a:rPr lang="en" dirty="0"/>
              <a:t>Revisions to the School Quality and Student Success (SQSS) indicator.</a:t>
            </a:r>
            <a:endParaRPr dirty="0"/>
          </a:p>
          <a:p>
            <a:pPr marL="914400" lvl="1" indent="-317500" algn="l" rtl="0">
              <a:spcBef>
                <a:spcPts val="0"/>
              </a:spcBef>
              <a:spcAft>
                <a:spcPts val="0"/>
              </a:spcAft>
              <a:buSzPts val="1400"/>
              <a:buChar char="○"/>
            </a:pPr>
            <a:r>
              <a:rPr lang="en" dirty="0"/>
              <a:t>Resume using the standard definition of chronic absenteeism (excused and unexcused absences).</a:t>
            </a:r>
            <a:endParaRPr dirty="0"/>
          </a:p>
          <a:p>
            <a:pPr marL="914400" lvl="1" indent="-317500" algn="l" rtl="0">
              <a:spcBef>
                <a:spcPts val="0"/>
              </a:spcBef>
              <a:spcAft>
                <a:spcPts val="0"/>
              </a:spcAft>
              <a:buSzPts val="1400"/>
              <a:buChar char="○"/>
            </a:pPr>
            <a:r>
              <a:rPr lang="en" dirty="0"/>
              <a:t>Resume the use of science achievement.</a:t>
            </a:r>
            <a:endParaRPr dirty="0"/>
          </a:p>
          <a:p>
            <a:pPr marL="914400" lvl="1" indent="-317500" algn="l" rtl="0">
              <a:spcBef>
                <a:spcPts val="0"/>
              </a:spcBef>
              <a:spcAft>
                <a:spcPts val="0"/>
              </a:spcAft>
              <a:buSzPts val="1400"/>
              <a:buChar char="○"/>
            </a:pPr>
            <a:r>
              <a:rPr lang="en" dirty="0"/>
              <a:t>Addition of a SQSS measure (chronic absenteeism) for K-2 schools.</a:t>
            </a:r>
            <a:endParaRPr dirty="0"/>
          </a:p>
          <a:p>
            <a:pPr marL="457200" lvl="0" indent="-330200" algn="l" rtl="0">
              <a:spcBef>
                <a:spcPts val="0"/>
              </a:spcBef>
              <a:spcAft>
                <a:spcPts val="0"/>
              </a:spcAft>
              <a:buSzPts val="1600"/>
              <a:buChar char="●"/>
            </a:pPr>
            <a:r>
              <a:rPr lang="en" dirty="0"/>
              <a:t>Change the methodology used for Comprehensive Support and Improvement (CS) - Low Graduation Rate to be based on the three-year weighted average of the 7-year graduation rate.</a:t>
            </a:r>
            <a:endParaRPr dirty="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TotalTime>
  <Words>6625</Words>
  <Application>Microsoft Office PowerPoint</Application>
  <PresentationFormat>On-screen Show (16:9)</PresentationFormat>
  <Paragraphs>556</Paragraphs>
  <Slides>41</Slides>
  <Notes>41</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41</vt:i4>
      </vt:variant>
    </vt:vector>
  </HeadingPairs>
  <TitlesOfParts>
    <vt:vector size="52" baseType="lpstr">
      <vt:lpstr>Palatino Linotype</vt:lpstr>
      <vt:lpstr>Roboto</vt:lpstr>
      <vt:lpstr>Calibri</vt:lpstr>
      <vt:lpstr>Arial</vt:lpstr>
      <vt:lpstr>Roboto Medium</vt:lpstr>
      <vt:lpstr>Rockwell</vt:lpstr>
      <vt:lpstr>Simple Light</vt:lpstr>
      <vt:lpstr>Simple Light</vt:lpstr>
      <vt:lpstr>Simple Light</vt:lpstr>
      <vt:lpstr>Simple Light</vt:lpstr>
      <vt:lpstr>Simple Light</vt:lpstr>
      <vt:lpstr>CDE ESEA Office Hours  September 25, 2025</vt:lpstr>
      <vt:lpstr>ESEA/ESSER Office Hours</vt:lpstr>
      <vt:lpstr>Updates and Reminders</vt:lpstr>
      <vt:lpstr>Updates</vt:lpstr>
      <vt:lpstr>2025-2026 Consolidated Application Timeline -  Complete Application</vt:lpstr>
      <vt:lpstr>Final Expenditure Report (FER) </vt:lpstr>
      <vt:lpstr>ESSA Identification</vt:lpstr>
      <vt:lpstr>Overview</vt:lpstr>
      <vt:lpstr>ESSA State Plan: Most Recent Amendments (FYI)</vt:lpstr>
      <vt:lpstr>ESSA Identification Update</vt:lpstr>
      <vt:lpstr>Indicators Used in School Identification Methodology</vt:lpstr>
      <vt:lpstr>Student Groups Included in Identification Methodology</vt:lpstr>
      <vt:lpstr>Identification Categories</vt:lpstr>
      <vt:lpstr>Exiting Identification</vt:lpstr>
      <vt:lpstr>Identification Categories in 2025-2026</vt:lpstr>
      <vt:lpstr>Preliminary Results:  ESSA Identification vs.Performance Frameworks - Notable Differences</vt:lpstr>
      <vt:lpstr>Preliminary Fall 2025 State and Federal Identifications</vt:lpstr>
      <vt:lpstr>Notable Differences between State and Federal Identification</vt:lpstr>
      <vt:lpstr>Example - Graduation Rate Differences</vt:lpstr>
      <vt:lpstr>Deeper Dive:  Fall 2025 ESSA Identification Results</vt:lpstr>
      <vt:lpstr>Overview of Fall 2025 ESSA Identification</vt:lpstr>
      <vt:lpstr>Schools Identified for Targeted Support</vt:lpstr>
      <vt:lpstr>Reminder: ESSA School Profiles</vt:lpstr>
      <vt:lpstr>School Profiles: Cover Page</vt:lpstr>
      <vt:lpstr>School Profiles: ESSA Identification</vt:lpstr>
      <vt:lpstr>School Profiles: Data</vt:lpstr>
      <vt:lpstr>Additional Information</vt:lpstr>
      <vt:lpstr>School Improvement Planning:  ESSA-Identified Schools TS, ATS, CS</vt:lpstr>
      <vt:lpstr>Outcomes</vt:lpstr>
      <vt:lpstr>Acronyms - ESSA School Improvement</vt:lpstr>
      <vt:lpstr>Unified Improvement Plan: Multiple Purposes</vt:lpstr>
      <vt:lpstr>LEA Role in Supporting ESSA Identified Schools</vt:lpstr>
      <vt:lpstr>Which schools have been identified?</vt:lpstr>
      <vt:lpstr>2. What are the requirements in the UIP for CS, TS, and ATS schools?</vt:lpstr>
      <vt:lpstr>3. What is the LEA’s process for reviewing, approving, and monitoring plans? </vt:lpstr>
      <vt:lpstr>4. What supports are available for LEAs to use with school leaders?</vt:lpstr>
      <vt:lpstr>Examples of Quality Criteria</vt:lpstr>
      <vt:lpstr>5. What else should LEAs consider?</vt:lpstr>
      <vt:lpstr>Upcoming Meetings</vt:lpstr>
      <vt:lpstr>Looking Ahead… </vt:lpstr>
      <vt:lpstr>CDE Contacts! Emails: Lastname_Firstinitial@cde.state.co.us (e.g., Smith_a@cde.state.co.us)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Owen, Emily</cp:lastModifiedBy>
  <cp:revision>5</cp:revision>
  <dcterms:modified xsi:type="dcterms:W3CDTF">2025-09-25T20:00:02Z</dcterms:modified>
</cp:coreProperties>
</file>