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Z5vFEze2yFi2jkcPSpK31EIv2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423377-7AF8-4B83-B3E7-EC680DC0D4B8}">
  <a:tblStyle styleId="{F5423377-7AF8-4B83-B3E7-EC680DC0D4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BA3BB8F-87B2-4AF9-978C-444732504A46}"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1" autoAdjust="0"/>
    <p:restoredTop sz="86420" autoAdjust="0"/>
  </p:normalViewPr>
  <p:slideViewPr>
    <p:cSldViewPr snapToGrid="0">
      <p:cViewPr varScale="1">
        <p:scale>
          <a:sx n="101" d="100"/>
          <a:sy n="101" d="100"/>
        </p:scale>
        <p:origin x="132" y="90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58537c1889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58537c1889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58537c1889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58537c188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47bd10ac8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Mark Rydberg</a:t>
            </a:r>
            <a:endParaRPr/>
          </a:p>
        </p:txBody>
      </p:sp>
      <p:sp>
        <p:nvSpPr>
          <p:cNvPr id="254" name="Google Shape;254;g147bd10ac8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582c3cf173_3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1582c3cf173_3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1582c3cf173_3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582c3cf173_3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1582c3cf173_3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1582c3cf173_3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582c3cf173_3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1582c3cf173_3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1582c3cf173_3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582c3cf173_3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1582c3cf173_3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1582c3cf173_3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582c3cf173_3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582c3cf173_3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1582c3cf173_3_2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300" name="Google Shape;3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177" name="Google Shape;17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184" name="Google Shape;1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5814e06ca5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r>
              <a:rPr lang="en"/>
              <a:t>Robert</a:t>
            </a:r>
            <a:endParaRPr/>
          </a:p>
        </p:txBody>
      </p:sp>
      <p:sp>
        <p:nvSpPr>
          <p:cNvPr id="190" name="Google Shape;190;g15814e06ca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5a91c97525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5a91c97525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58537c1889_1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r>
              <a:rPr lang="en"/>
              <a:t>Nazie</a:t>
            </a:r>
            <a:endParaRPr/>
          </a:p>
        </p:txBody>
      </p:sp>
      <p:sp>
        <p:nvSpPr>
          <p:cNvPr id="204" name="Google Shape;204;g158537c1889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5a91c9752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5a91c9752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Shannon (or someone else if we don’t want to switch speakers for one quick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5814e06ca5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r>
              <a:rPr lang="en"/>
              <a:t>Shannon</a:t>
            </a:r>
            <a:endParaRPr/>
          </a:p>
        </p:txBody>
      </p:sp>
      <p:sp>
        <p:nvSpPr>
          <p:cNvPr id="218" name="Google Shape;218;g15814e06ca5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582c3cf173_4_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582c3cf173_4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4705"/>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9" name="Google Shape;9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0" name="Google Shape;10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1" name="Google Shape;10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2" name="Google Shape;10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08"/>
        <p:cNvGrpSpPr/>
        <p:nvPr/>
      </p:nvGrpSpPr>
      <p:grpSpPr>
        <a:xfrm>
          <a:off x="0" y="0"/>
          <a:ext cx="0" cy="0"/>
          <a:chOff x="0" y="0"/>
          <a:chExt cx="0" cy="0"/>
        </a:xfrm>
      </p:grpSpPr>
      <p:pic>
        <p:nvPicPr>
          <p:cNvPr id="109" name="Google Shape;109;g1479fb5d64b_1_45"/>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110" name="Google Shape;110;g1479fb5d64b_1_45"/>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g1479fb5d64b_1_45"/>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2"/>
        <p:cNvGrpSpPr/>
        <p:nvPr/>
      </p:nvGrpSpPr>
      <p:grpSpPr>
        <a:xfrm>
          <a:off x="0" y="0"/>
          <a:ext cx="0" cy="0"/>
          <a:chOff x="0" y="0"/>
          <a:chExt cx="0" cy="0"/>
        </a:xfrm>
      </p:grpSpPr>
      <p:pic>
        <p:nvPicPr>
          <p:cNvPr id="113" name="Google Shape;113;g1479fb5d64b_1_4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14" name="Google Shape;114;g1479fb5d64b_1_4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g1479fb5d64b_1_4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6" name="Google Shape;116;g1479fb5d64b_1_4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7" name="Google Shape;117;g1479fb5d64b_1_4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8"/>
        <p:cNvGrpSpPr/>
        <p:nvPr/>
      </p:nvGrpSpPr>
      <p:grpSpPr>
        <a:xfrm>
          <a:off x="0" y="0"/>
          <a:ext cx="0" cy="0"/>
          <a:chOff x="0" y="0"/>
          <a:chExt cx="0" cy="0"/>
        </a:xfrm>
      </p:grpSpPr>
      <p:sp>
        <p:nvSpPr>
          <p:cNvPr id="119" name="Google Shape;119;g1479fb5d64b_1_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0" name="Google Shape;120;g1479fb5d64b_1_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1" name="Google Shape;121;g1479fb5d64b_1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g1479fb5d64b_1_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4" name="Google Shape;124;g1479fb5d64b_1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5"/>
        <p:cNvGrpSpPr/>
        <p:nvPr/>
      </p:nvGrpSpPr>
      <p:grpSpPr>
        <a:xfrm>
          <a:off x="0" y="0"/>
          <a:ext cx="0" cy="0"/>
          <a:chOff x="0" y="0"/>
          <a:chExt cx="0" cy="0"/>
        </a:xfrm>
      </p:grpSpPr>
      <p:sp>
        <p:nvSpPr>
          <p:cNvPr id="126" name="Google Shape;126;g1479fb5d64b_1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7" name="Google Shape;127;g1479fb5d64b_1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8" name="Google Shape;128;g1479fb5d64b_1_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9"/>
        <p:cNvGrpSpPr/>
        <p:nvPr/>
      </p:nvGrpSpPr>
      <p:grpSpPr>
        <a:xfrm>
          <a:off x="0" y="0"/>
          <a:ext cx="0" cy="0"/>
          <a:chOff x="0" y="0"/>
          <a:chExt cx="0" cy="0"/>
        </a:xfrm>
      </p:grpSpPr>
      <p:sp>
        <p:nvSpPr>
          <p:cNvPr id="130" name="Google Shape;130;g1479fb5d64b_1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1" name="Google Shape;131;g1479fb5d64b_1_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2" name="Google Shape;132;g1479fb5d64b_1_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3" name="Google Shape;133;g1479fb5d64b_1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g1479fb5d64b_1_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6" name="Google Shape;136;g1479fb5d64b_1_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7"/>
        <p:cNvGrpSpPr/>
        <p:nvPr/>
      </p:nvGrpSpPr>
      <p:grpSpPr>
        <a:xfrm>
          <a:off x="0" y="0"/>
          <a:ext cx="0" cy="0"/>
          <a:chOff x="0" y="0"/>
          <a:chExt cx="0" cy="0"/>
        </a:xfrm>
      </p:grpSpPr>
      <p:sp>
        <p:nvSpPr>
          <p:cNvPr id="138" name="Google Shape;138;g1479fb5d64b_1_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9" name="Google Shape;139;g1479fb5d64b_1_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40" name="Google Shape;140;g1479fb5d64b_1_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1"/>
        <p:cNvGrpSpPr/>
        <p:nvPr/>
      </p:nvGrpSpPr>
      <p:grpSpPr>
        <a:xfrm>
          <a:off x="0" y="0"/>
          <a:ext cx="0" cy="0"/>
          <a:chOff x="0" y="0"/>
          <a:chExt cx="0" cy="0"/>
        </a:xfrm>
      </p:grpSpPr>
      <p:sp>
        <p:nvSpPr>
          <p:cNvPr id="142" name="Google Shape;142;g1479fb5d64b_1_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43" name="Google Shape;143;g1479fb5d64b_1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4"/>
        <p:cNvGrpSpPr/>
        <p:nvPr/>
      </p:nvGrpSpPr>
      <p:grpSpPr>
        <a:xfrm>
          <a:off x="0" y="0"/>
          <a:ext cx="0" cy="0"/>
          <a:chOff x="0" y="0"/>
          <a:chExt cx="0" cy="0"/>
        </a:xfrm>
      </p:grpSpPr>
      <p:sp>
        <p:nvSpPr>
          <p:cNvPr id="145" name="Google Shape;145;g1479fb5d64b_1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1479fb5d64b_1_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7" name="Google Shape;147;g1479fb5d64b_1_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8" name="Google Shape;148;g1479fb5d64b_1_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9" name="Google Shape;149;g1479fb5d64b_1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0"/>
        <p:cNvGrpSpPr/>
        <p:nvPr/>
      </p:nvGrpSpPr>
      <p:grpSpPr>
        <a:xfrm>
          <a:off x="0" y="0"/>
          <a:ext cx="0" cy="0"/>
          <a:chOff x="0" y="0"/>
          <a:chExt cx="0" cy="0"/>
        </a:xfrm>
      </p:grpSpPr>
      <p:sp>
        <p:nvSpPr>
          <p:cNvPr id="151" name="Google Shape;151;g1479fb5d64b_1_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52" name="Google Shape;152;g1479fb5d64b_1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3"/>
        <p:cNvGrpSpPr/>
        <p:nvPr/>
      </p:nvGrpSpPr>
      <p:grpSpPr>
        <a:xfrm>
          <a:off x="0" y="0"/>
          <a:ext cx="0" cy="0"/>
          <a:chOff x="0" y="0"/>
          <a:chExt cx="0" cy="0"/>
        </a:xfrm>
      </p:grpSpPr>
      <p:sp>
        <p:nvSpPr>
          <p:cNvPr id="154" name="Google Shape;154;g1479fb5d64b_1_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5" name="Google Shape;155;g1479fb5d64b_1_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56" name="Google Shape;156;g1479fb5d64b_1_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
        <p:cNvGrpSpPr/>
        <p:nvPr/>
      </p:nvGrpSpPr>
      <p:grpSpPr>
        <a:xfrm>
          <a:off x="0" y="0"/>
          <a:ext cx="0" cy="0"/>
          <a:chOff x="0" y="0"/>
          <a:chExt cx="0" cy="0"/>
        </a:xfrm>
      </p:grpSpPr>
      <p:sp>
        <p:nvSpPr>
          <p:cNvPr id="158" name="Google Shape;158;g1479fb5d64b_1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59"/>
        <p:cNvGrpSpPr/>
        <p:nvPr/>
      </p:nvGrpSpPr>
      <p:grpSpPr>
        <a:xfrm>
          <a:off x="0" y="0"/>
          <a:ext cx="0" cy="0"/>
          <a:chOff x="0" y="0"/>
          <a:chExt cx="0" cy="0"/>
        </a:xfrm>
      </p:grpSpPr>
      <p:pic>
        <p:nvPicPr>
          <p:cNvPr id="160" name="Google Shape;160;g1582c3cf173_3_220"/>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61" name="Google Shape;161;g1582c3cf173_3_220"/>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2" name="Google Shape;162;g1582c3cf173_3_220"/>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63"/>
        <p:cNvGrpSpPr/>
        <p:nvPr/>
      </p:nvGrpSpPr>
      <p:grpSpPr>
        <a:xfrm>
          <a:off x="0" y="0"/>
          <a:ext cx="0" cy="0"/>
          <a:chOff x="0" y="0"/>
          <a:chExt cx="0" cy="0"/>
        </a:xfrm>
      </p:grpSpPr>
      <p:pic>
        <p:nvPicPr>
          <p:cNvPr id="164" name="Google Shape;164;g1582c3cf173_3_22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65" name="Google Shape;165;g1582c3cf173_3_224"/>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g1582c3cf173_3_224"/>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4"/>
        <p:cNvGrpSpPr/>
        <p:nvPr/>
      </p:nvGrpSpPr>
      <p:grpSpPr>
        <a:xfrm>
          <a:off x="0" y="0"/>
          <a:ext cx="0" cy="0"/>
          <a:chOff x="0" y="0"/>
          <a:chExt cx="0" cy="0"/>
        </a:xfrm>
      </p:grpSpPr>
      <p:sp>
        <p:nvSpPr>
          <p:cNvPr id="105" name="Google Shape;105;g1479fb5d64b_1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6" name="Google Shape;106;g1479fb5d64b_1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07" name="Google Shape;107;g1479fb5d64b_1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fedprograms/eseacaresactfiscalwaiver"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mailto:Gustafson_g@cde.state.co.us"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mailto:rydberg_m@cde.state.co.u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cde.state.co.us/fedprograms/regionalcontactspage" TargetMode="External"/><Relationship Id="rId13" Type="http://schemas.openxmlformats.org/officeDocument/2006/relationships/hyperlink" Target="mailto:hickman_n@cde.state.co.us" TargetMode="External"/><Relationship Id="rId18" Type="http://schemas.openxmlformats.org/officeDocument/2006/relationships/hyperlink" Target="mailto:wilson_s@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Bartlett_k@cde.state.co.us" TargetMode="External"/><Relationship Id="rId7" Type="http://schemas.openxmlformats.org/officeDocument/2006/relationships/hyperlink" Target="mailto:negley_t@cde.state.co.us" TargetMode="External"/><Relationship Id="rId12" Type="http://schemas.openxmlformats.org/officeDocument/2006/relationships/hyperlink" Target="mailto:temple_r@cde.state.co.us" TargetMode="External"/><Relationship Id="rId17" Type="http://schemas.openxmlformats.org/officeDocument/2006/relationships/hyperlink" Target="mailto:boylan_k@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20.xml"/><Relationship Id="rId16" Type="http://schemas.openxmlformats.org/officeDocument/2006/relationships/hyperlink" Target="mailto:schelke_j@cde.state.co.us" TargetMode="External"/><Relationship Id="rId20" Type="http://schemas.openxmlformats.org/officeDocument/2006/relationships/hyperlink" Target="mailto:owens_m@cde.state.co.us" TargetMode="External"/><Relationship Id="rId29" Type="http://schemas.openxmlformats.org/officeDocument/2006/relationships/hyperlink" Target="mailto:collins_d@cde.state.co.us" TargetMode="External"/><Relationship Id="rId1" Type="http://schemas.openxmlformats.org/officeDocument/2006/relationships/slideLayout" Target="../slideLayouts/slideLayout2.xml"/><Relationship Id="rId6" Type="http://schemas.openxmlformats.org/officeDocument/2006/relationships/hyperlink" Target="mailto:giessinger_t@cde.state.co.us" TargetMode="External"/><Relationship Id="rId11" Type="http://schemas.openxmlformats.org/officeDocument/2006/relationships/hyperlink" Target="mailto:bixler_k@cde.state.co.us" TargetMode="External"/><Relationship Id="rId24" Type="http://schemas.openxmlformats.org/officeDocument/2006/relationships/hyperlink" Target="mailto:Kaleda_s@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crumley_k@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hagemann_w@cde.state.co.us" TargetMode="External"/><Relationship Id="rId10" Type="http://schemas.openxmlformats.org/officeDocument/2006/relationships/hyperlink" Target="mailto:byrd_e@cde.state.co.us"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wisner_k@cde.state.co.us" TargetMode="External"/><Relationship Id="rId14" Type="http://schemas.openxmlformats.org/officeDocument/2006/relationships/hyperlink" Target="mailto:Wilson_s@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jones_kristina@cde.state.co.us" TargetMode="External"/><Relationship Id="rId30" Type="http://schemas.openxmlformats.org/officeDocument/2006/relationships/hyperlink" Target="mailto:prael_m@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hyperlink" Target="https://www.eventbrite.com/e/fall-regional-network-meeting-southeast-region-tickets-415630029607" TargetMode="External"/><Relationship Id="rId3" Type="http://schemas.openxmlformats.org/officeDocument/2006/relationships/hyperlink" Target="https://www.eventbrite.com/e/fall-regional-network-meeting-nw-and-west-central-region-tickets-415615756917" TargetMode="External"/><Relationship Id="rId7" Type="http://schemas.openxmlformats.org/officeDocument/2006/relationships/hyperlink" Target="https://www.eventbrite.com/e/fall-regional-network-meeting-metro-region-tickets-415625897247"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s://www.eventbrite.com/e/fall-regional-network-meeting-pikes-peak-region-tickets-415624141997" TargetMode="External"/><Relationship Id="rId5" Type="http://schemas.openxmlformats.org/officeDocument/2006/relationships/hyperlink" Target="https://www.eventbrite.com/e/fall-regional-network-meeting-southwest-region-tickets-415622697677" TargetMode="External"/><Relationship Id="rId10" Type="http://schemas.openxmlformats.org/officeDocument/2006/relationships/hyperlink" Target="https://us02web.zoom.us/meeting/register/tZUtd-CgrDguG9E4OrmG4UkCJlxoH3f33zj5" TargetMode="External"/><Relationship Id="rId4" Type="http://schemas.openxmlformats.org/officeDocument/2006/relationships/hyperlink" Target="https://www.eventbrite.com/e/fall-regional-network-meeting-nw-and-west-central-region-tickets-415620621467" TargetMode="External"/><Relationship Id="rId9" Type="http://schemas.openxmlformats.org/officeDocument/2006/relationships/hyperlink" Target="https://www.eventbrite.com/e/fall-regional-network-meeting-northeast-and-north-central-tickets-4156268200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dirty="0"/>
              <a:t>CDE Office </a:t>
            </a:r>
            <a:r>
              <a:rPr lang="en"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Hours</a:t>
            </a:r>
            <a:endParaRPr dirty="0"/>
          </a:p>
        </p:txBody>
      </p:sp>
      <p:sp>
        <p:nvSpPr>
          <p:cNvPr id="172" name="Google Shape;172;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September 15, 2022</a:t>
            </a:r>
            <a:endParaRPr sz="1400"/>
          </a:p>
        </p:txBody>
      </p:sp>
      <p:sp>
        <p:nvSpPr>
          <p:cNvPr id="173" name="Google Shape;173;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58537c1889_1_17"/>
          <p:cNvSpPr txBox="1">
            <a:spLocks noGrp="1"/>
          </p:cNvSpPr>
          <p:nvPr>
            <p:ph type="ctrTitle"/>
          </p:nvPr>
        </p:nvSpPr>
        <p:spPr>
          <a:xfrm>
            <a:off x="685800" y="1946787"/>
            <a:ext cx="7772400" cy="17532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a:t>Waiver Request</a:t>
            </a:r>
            <a:endParaRPr/>
          </a:p>
          <a:p>
            <a:pPr marL="0" lvl="0" indent="0" algn="ctr" rtl="0">
              <a:spcBef>
                <a:spcPts val="0"/>
              </a:spcBef>
              <a:spcAft>
                <a:spcPts val="0"/>
              </a:spcAft>
              <a:buNone/>
            </a:pPr>
            <a:endParaRPr/>
          </a:p>
          <a:p>
            <a:pPr marL="0" lvl="0" indent="0" algn="ctr" rtl="0">
              <a:spcBef>
                <a:spcPts val="0"/>
              </a:spcBef>
              <a:spcAft>
                <a:spcPts val="0"/>
              </a:spcAft>
              <a:buNone/>
            </a:pPr>
            <a:r>
              <a:rPr lang="en"/>
              <a:t>Public Comment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58537c1889_1_1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Waiver Request </a:t>
            </a:r>
            <a:endParaRPr/>
          </a:p>
        </p:txBody>
      </p:sp>
      <p:sp>
        <p:nvSpPr>
          <p:cNvPr id="250" name="Google Shape;250;g158537c1889_1_1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lnSpcReduction="10000"/>
          </a:bodyPr>
          <a:lstStyle/>
          <a:p>
            <a:pPr marL="0" lvl="0" indent="0" algn="l" rtl="0">
              <a:spcBef>
                <a:spcPts val="800"/>
              </a:spcBef>
              <a:spcAft>
                <a:spcPts val="0"/>
              </a:spcAft>
              <a:buNone/>
            </a:pPr>
            <a:r>
              <a:rPr lang="en" sz="1400"/>
              <a:t>CDE will be submitting a request for a waiver from the U.S. Department of Education from the Title I, Part A provision (Section 1127(b)) setting a carryover cap of 15%. </a:t>
            </a:r>
            <a:endParaRPr sz="1400"/>
          </a:p>
          <a:p>
            <a:pPr marL="0" lvl="0" indent="0" algn="l" rtl="0">
              <a:spcBef>
                <a:spcPts val="800"/>
              </a:spcBef>
              <a:spcAft>
                <a:spcPts val="0"/>
              </a:spcAft>
              <a:buNone/>
            </a:pPr>
            <a:endParaRPr sz="1400"/>
          </a:p>
          <a:p>
            <a:pPr marL="0" lvl="0" indent="0" algn="l" rtl="0">
              <a:spcBef>
                <a:spcPts val="800"/>
              </a:spcBef>
              <a:spcAft>
                <a:spcPts val="0"/>
              </a:spcAft>
              <a:buNone/>
            </a:pPr>
            <a:r>
              <a:rPr lang="en" sz="1400"/>
              <a:t>The waiver, if approved by the USDE, would allow CDE to allow an LEA to request a waiver of the cap more than once every 3 years. </a:t>
            </a:r>
            <a:endParaRPr sz="1400"/>
          </a:p>
          <a:p>
            <a:pPr marL="0" lvl="0" indent="0" algn="l" rtl="0">
              <a:spcBef>
                <a:spcPts val="800"/>
              </a:spcBef>
              <a:spcAft>
                <a:spcPts val="0"/>
              </a:spcAft>
              <a:buNone/>
            </a:pPr>
            <a:endParaRPr sz="1400"/>
          </a:p>
          <a:p>
            <a:pPr marL="0" lvl="0" indent="0" algn="l" rtl="0">
              <a:spcBef>
                <a:spcPts val="800"/>
              </a:spcBef>
              <a:spcAft>
                <a:spcPts val="0"/>
              </a:spcAft>
              <a:buNone/>
            </a:pPr>
            <a:r>
              <a:rPr lang="en" sz="1400"/>
              <a:t>Public Comment Period: 9/12/22 - 9/30/22</a:t>
            </a:r>
            <a:endParaRPr sz="1400"/>
          </a:p>
          <a:p>
            <a:pPr marL="0" lvl="0" indent="0" algn="l" rtl="0">
              <a:spcBef>
                <a:spcPts val="800"/>
              </a:spcBef>
              <a:spcAft>
                <a:spcPts val="0"/>
              </a:spcAft>
              <a:buNone/>
            </a:pPr>
            <a:r>
              <a:rPr lang="en" sz="1400"/>
              <a:t>Please submit comments to:</a:t>
            </a:r>
            <a:endParaRPr sz="1400"/>
          </a:p>
          <a:p>
            <a:pPr marL="914400" lvl="0" indent="0" algn="l" rtl="0">
              <a:spcBef>
                <a:spcPts val="800"/>
              </a:spcBef>
              <a:spcAft>
                <a:spcPts val="0"/>
              </a:spcAft>
              <a:buClr>
                <a:schemeClr val="dk1"/>
              </a:buClr>
              <a:buSzPts val="1100"/>
              <a:buFont typeface="Arial"/>
              <a:buNone/>
            </a:pPr>
            <a:r>
              <a:rPr lang="en" sz="1200">
                <a:solidFill>
                  <a:srgbClr val="333333"/>
                </a:solidFill>
                <a:highlight>
                  <a:srgbClr val="FFFFFF"/>
                </a:highlight>
              </a:rPr>
              <a:t>Colorado Department of Education</a:t>
            </a:r>
            <a:endParaRPr sz="1200">
              <a:solidFill>
                <a:srgbClr val="333333"/>
              </a:solidFill>
              <a:highlight>
                <a:srgbClr val="FFFFFF"/>
              </a:highlight>
            </a:endParaRPr>
          </a:p>
          <a:p>
            <a:pPr marL="914400" lvl="0" indent="0" algn="l" rtl="0">
              <a:spcBef>
                <a:spcPts val="800"/>
              </a:spcBef>
              <a:spcAft>
                <a:spcPts val="0"/>
              </a:spcAft>
              <a:buClr>
                <a:schemeClr val="dk1"/>
              </a:buClr>
              <a:buSzPts val="1100"/>
              <a:buFont typeface="Arial"/>
              <a:buNone/>
            </a:pPr>
            <a:r>
              <a:rPr lang="en" sz="1200">
                <a:solidFill>
                  <a:srgbClr val="333333"/>
                </a:solidFill>
                <a:highlight>
                  <a:srgbClr val="FFFFFF"/>
                </a:highlight>
              </a:rPr>
              <a:t>Federal Programs Unit</a:t>
            </a:r>
            <a:endParaRPr sz="1200">
              <a:solidFill>
                <a:srgbClr val="333333"/>
              </a:solidFill>
              <a:highlight>
                <a:srgbClr val="FFFFFF"/>
              </a:highlight>
            </a:endParaRPr>
          </a:p>
          <a:p>
            <a:pPr marL="914400" lvl="0" indent="0" algn="l" rtl="0">
              <a:spcBef>
                <a:spcPts val="800"/>
              </a:spcBef>
              <a:spcAft>
                <a:spcPts val="0"/>
              </a:spcAft>
              <a:buClr>
                <a:schemeClr val="dk1"/>
              </a:buClr>
              <a:buSzPts val="1100"/>
              <a:buFont typeface="Arial"/>
              <a:buNone/>
            </a:pPr>
            <a:r>
              <a:rPr lang="en" sz="1200">
                <a:solidFill>
                  <a:srgbClr val="333333"/>
                </a:solidFill>
                <a:highlight>
                  <a:srgbClr val="FFFFFF"/>
                </a:highlight>
              </a:rPr>
              <a:t>1560 Broadway, Suite 1100</a:t>
            </a:r>
            <a:endParaRPr sz="1200">
              <a:solidFill>
                <a:srgbClr val="333333"/>
              </a:solidFill>
              <a:highlight>
                <a:srgbClr val="FFFFFF"/>
              </a:highlight>
            </a:endParaRPr>
          </a:p>
          <a:p>
            <a:pPr marL="914400" lvl="0" indent="0" algn="l" rtl="0">
              <a:spcBef>
                <a:spcPts val="800"/>
              </a:spcBef>
              <a:spcAft>
                <a:spcPts val="0"/>
              </a:spcAft>
              <a:buClr>
                <a:schemeClr val="dk1"/>
              </a:buClr>
              <a:buSzPts val="1100"/>
              <a:buFont typeface="Arial"/>
              <a:buNone/>
            </a:pPr>
            <a:r>
              <a:rPr lang="en" sz="1200">
                <a:solidFill>
                  <a:srgbClr val="333333"/>
                </a:solidFill>
                <a:highlight>
                  <a:srgbClr val="FFFFFF"/>
                </a:highlight>
              </a:rPr>
              <a:t>Denver, CO 80202-5149</a:t>
            </a:r>
            <a:endParaRPr sz="1200">
              <a:solidFill>
                <a:srgbClr val="333333"/>
              </a:solidFill>
              <a:highlight>
                <a:srgbClr val="FFFFFF"/>
              </a:highlight>
            </a:endParaRPr>
          </a:p>
          <a:p>
            <a:pPr marL="914400" lvl="0" indent="0" algn="l" rtl="0">
              <a:spcBef>
                <a:spcPts val="800"/>
              </a:spcBef>
              <a:spcAft>
                <a:spcPts val="0"/>
              </a:spcAft>
              <a:buNone/>
            </a:pPr>
            <a:r>
              <a:rPr lang="en" sz="1200">
                <a:solidFill>
                  <a:srgbClr val="403F3B"/>
                </a:solidFill>
                <a:highlight>
                  <a:srgbClr val="FFFFFF"/>
                </a:highlight>
              </a:rPr>
              <a:t>ESSAquestions@cde.state.co.us</a:t>
            </a:r>
            <a:endParaRPr sz="1200"/>
          </a:p>
        </p:txBody>
      </p:sp>
      <p:sp>
        <p:nvSpPr>
          <p:cNvPr id="251" name="Google Shape;251;g158537c1889_1_12"/>
          <p:cNvSpPr/>
          <p:nvPr/>
        </p:nvSpPr>
        <p:spPr>
          <a:xfrm>
            <a:off x="5350975" y="2653875"/>
            <a:ext cx="3388500" cy="1357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For additional information, please visit our </a:t>
            </a:r>
            <a:r>
              <a:rPr lang="en" u="sng">
                <a:solidFill>
                  <a:schemeClr val="hlink"/>
                </a:solidFill>
                <a:hlinkClick r:id="rId3"/>
              </a:rPr>
              <a:t>ESEA Waiver Website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47bd10ac89_1_0"/>
          <p:cNvSpPr txBox="1">
            <a:spLocks noGrp="1"/>
          </p:cNvSpPr>
          <p:nvPr>
            <p:ph type="ctrTitle"/>
          </p:nvPr>
        </p:nvSpPr>
        <p:spPr>
          <a:xfrm>
            <a:off x="331625" y="1892125"/>
            <a:ext cx="85755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sz="3200"/>
              <a:t>Sustainability in Budgeting for Future Years</a:t>
            </a:r>
            <a:endParaRPr sz="3200"/>
          </a:p>
          <a:p>
            <a:pPr marL="0" lvl="0" indent="0" algn="ctr" rtl="0">
              <a:lnSpc>
                <a:spcPct val="90000"/>
              </a:lnSpc>
              <a:spcBef>
                <a:spcPts val="0"/>
              </a:spcBef>
              <a:spcAft>
                <a:spcPts val="0"/>
              </a:spcAft>
              <a:buClr>
                <a:schemeClr val="lt1"/>
              </a:buClr>
              <a:buSzPts val="3000"/>
              <a:buFont typeface="Arial"/>
              <a:buNone/>
            </a:pPr>
            <a:r>
              <a:rPr lang="en" sz="3200"/>
              <a:t>Recurring vs. Non-Recurring</a:t>
            </a:r>
            <a:endParaRPr sz="3200"/>
          </a:p>
        </p:txBody>
      </p:sp>
      <p:sp>
        <p:nvSpPr>
          <p:cNvPr id="257" name="Google Shape;257;g147bd10ac89_1_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582c3cf173_3_6"/>
          <p:cNvSpPr txBox="1">
            <a:spLocks noGrp="1"/>
          </p:cNvSpPr>
          <p:nvPr>
            <p:ph type="title"/>
          </p:nvPr>
        </p:nvSpPr>
        <p:spPr>
          <a:xfrm>
            <a:off x="1335268" y="178004"/>
            <a:ext cx="6081900" cy="567300"/>
          </a:xfrm>
          <a:prstGeom prst="rect">
            <a:avLst/>
          </a:prstGeom>
          <a:noFill/>
          <a:ln>
            <a:noFill/>
          </a:ln>
        </p:spPr>
        <p:txBody>
          <a:bodyPr spcFirstLastPara="1" wrap="square" lIns="0" tIns="0" rIns="0" bIns="0" anchor="t" anchorCtr="0">
            <a:normAutofit fontScale="90000"/>
          </a:bodyPr>
          <a:lstStyle/>
          <a:p>
            <a:pPr marL="0" lvl="0" indent="0" algn="ctr" rtl="0">
              <a:lnSpc>
                <a:spcPct val="90000"/>
              </a:lnSpc>
              <a:spcBef>
                <a:spcPts val="0"/>
              </a:spcBef>
              <a:spcAft>
                <a:spcPts val="0"/>
              </a:spcAft>
              <a:buSzPct val="54000"/>
              <a:buNone/>
            </a:pPr>
            <a:r>
              <a:rPr lang="en" sz="4444">
                <a:latin typeface="Rockwell"/>
                <a:ea typeface="Rockwell"/>
                <a:cs typeface="Rockwell"/>
                <a:sym typeface="Rockwell"/>
              </a:rPr>
              <a:t>Funding Sustainability</a:t>
            </a:r>
            <a:endParaRPr sz="4000">
              <a:latin typeface="Rockwell"/>
              <a:ea typeface="Rockwell"/>
              <a:cs typeface="Rockwell"/>
              <a:sym typeface="Rockwell"/>
            </a:endParaRPr>
          </a:p>
          <a:p>
            <a:pPr marL="0" lvl="0" indent="0" algn="ctr" rtl="0">
              <a:lnSpc>
                <a:spcPct val="90000"/>
              </a:lnSpc>
              <a:spcBef>
                <a:spcPts val="0"/>
              </a:spcBef>
              <a:spcAft>
                <a:spcPts val="0"/>
              </a:spcAft>
              <a:buSzPct val="114285"/>
              <a:buNone/>
            </a:pPr>
            <a:endParaRPr>
              <a:latin typeface="Rockwell"/>
              <a:ea typeface="Rockwell"/>
              <a:cs typeface="Rockwell"/>
              <a:sym typeface="Rockwell"/>
            </a:endParaRPr>
          </a:p>
        </p:txBody>
      </p:sp>
      <p:sp>
        <p:nvSpPr>
          <p:cNvPr id="264" name="Google Shape;264;g1582c3cf173_3_6"/>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13</a:t>
            </a:fld>
            <a:endParaRPr/>
          </a:p>
        </p:txBody>
      </p:sp>
      <p:sp>
        <p:nvSpPr>
          <p:cNvPr id="265" name="Google Shape;265;g1582c3cf173_3_6"/>
          <p:cNvSpPr txBox="1">
            <a:spLocks noGrp="1"/>
          </p:cNvSpPr>
          <p:nvPr>
            <p:ph type="body" idx="1"/>
          </p:nvPr>
        </p:nvSpPr>
        <p:spPr>
          <a:xfrm>
            <a:off x="628650" y="874400"/>
            <a:ext cx="7886700" cy="3801300"/>
          </a:xfrm>
          <a:prstGeom prst="rect">
            <a:avLst/>
          </a:prstGeom>
          <a:noFill/>
          <a:ln>
            <a:noFill/>
          </a:ln>
        </p:spPr>
        <p:txBody>
          <a:bodyPr spcFirstLastPara="1" wrap="square" lIns="0" tIns="0" rIns="0" bIns="45700" anchor="t" anchorCtr="0">
            <a:normAutofit fontScale="55000" lnSpcReduction="10000"/>
          </a:bodyPr>
          <a:lstStyle/>
          <a:p>
            <a:pPr marL="457200" lvl="0" indent="0" algn="ctr" rtl="0">
              <a:lnSpc>
                <a:spcPct val="100000"/>
              </a:lnSpc>
              <a:spcBef>
                <a:spcPts val="0"/>
              </a:spcBef>
              <a:spcAft>
                <a:spcPts val="0"/>
              </a:spcAft>
              <a:buNone/>
            </a:pPr>
            <a:r>
              <a:rPr lang="en" sz="3700" b="1">
                <a:latin typeface="Arial"/>
                <a:ea typeface="Arial"/>
                <a:cs typeface="Arial"/>
                <a:sym typeface="Arial"/>
              </a:rPr>
              <a:t>As Grant Revenue expires,  What happens to the expense?</a:t>
            </a:r>
            <a:endParaRPr sz="3700" b="1">
              <a:latin typeface="Arial"/>
              <a:ea typeface="Arial"/>
              <a:cs typeface="Arial"/>
              <a:sym typeface="Arial"/>
            </a:endParaRPr>
          </a:p>
          <a:p>
            <a:pPr marL="457200" lvl="0" indent="0" algn="ctr" rtl="0">
              <a:lnSpc>
                <a:spcPct val="100000"/>
              </a:lnSpc>
              <a:spcBef>
                <a:spcPts val="0"/>
              </a:spcBef>
              <a:spcAft>
                <a:spcPts val="0"/>
              </a:spcAft>
              <a:buNone/>
            </a:pPr>
            <a:endParaRPr sz="3700" b="1"/>
          </a:p>
          <a:p>
            <a:pPr marL="457200" lvl="0" indent="-333375" algn="l" rtl="0">
              <a:lnSpc>
                <a:spcPct val="100000"/>
              </a:lnSpc>
              <a:spcBef>
                <a:spcPts val="0"/>
              </a:spcBef>
              <a:spcAft>
                <a:spcPts val="0"/>
              </a:spcAft>
              <a:buSzPct val="100000"/>
              <a:buFont typeface="Arial"/>
              <a:buChar char="•"/>
            </a:pPr>
            <a:r>
              <a:rPr lang="en" sz="3000" b="1">
                <a:latin typeface="Arial"/>
                <a:ea typeface="Arial"/>
                <a:cs typeface="Arial"/>
                <a:sym typeface="Arial"/>
              </a:rPr>
              <a:t>Non-Recurring</a:t>
            </a:r>
            <a:r>
              <a:rPr lang="en" sz="3000">
                <a:latin typeface="Arial"/>
                <a:ea typeface="Arial"/>
                <a:cs typeface="Arial"/>
                <a:sym typeface="Arial"/>
              </a:rPr>
              <a:t> items are purchased once or have long useful lifes: Temporary FTE, Curriculum, HVAC renovations, Vehicles, Bonuses, PPE, deferred maintenance, Network IT equipment, etc.  	</a:t>
            </a:r>
            <a:endParaRPr sz="3000">
              <a:latin typeface="Arial"/>
              <a:ea typeface="Arial"/>
              <a:cs typeface="Arial"/>
              <a:sym typeface="Arial"/>
            </a:endParaRPr>
          </a:p>
          <a:p>
            <a:pPr marL="914400" lvl="1" indent="-333375" algn="l" rtl="0">
              <a:lnSpc>
                <a:spcPct val="100000"/>
              </a:lnSpc>
              <a:spcBef>
                <a:spcPts val="0"/>
              </a:spcBef>
              <a:spcAft>
                <a:spcPts val="0"/>
              </a:spcAft>
              <a:buSzPct val="100000"/>
              <a:buFont typeface="Arial"/>
              <a:buChar char="•"/>
            </a:pPr>
            <a:r>
              <a:rPr lang="en" sz="3000" b="1" i="1">
                <a:latin typeface="Arial"/>
                <a:ea typeface="Arial"/>
                <a:cs typeface="Arial"/>
                <a:sym typeface="Arial"/>
              </a:rPr>
              <a:t>Perfect Items for Grants.</a:t>
            </a:r>
            <a:endParaRPr sz="3000" b="1" i="1">
              <a:latin typeface="Arial"/>
              <a:ea typeface="Arial"/>
              <a:cs typeface="Arial"/>
              <a:sym typeface="Arial"/>
            </a:endParaRPr>
          </a:p>
          <a:p>
            <a:pPr marL="457200" lvl="0" indent="0" algn="l" rtl="0">
              <a:lnSpc>
                <a:spcPct val="100000"/>
              </a:lnSpc>
              <a:spcBef>
                <a:spcPts val="0"/>
              </a:spcBef>
              <a:spcAft>
                <a:spcPts val="0"/>
              </a:spcAft>
              <a:buNone/>
            </a:pPr>
            <a:endParaRPr sz="3000">
              <a:latin typeface="Arial"/>
              <a:ea typeface="Arial"/>
              <a:cs typeface="Arial"/>
              <a:sym typeface="Arial"/>
            </a:endParaRPr>
          </a:p>
          <a:p>
            <a:pPr marL="457200" lvl="0" indent="-333375" algn="l" rtl="0">
              <a:lnSpc>
                <a:spcPct val="100000"/>
              </a:lnSpc>
              <a:spcBef>
                <a:spcPts val="0"/>
              </a:spcBef>
              <a:spcAft>
                <a:spcPts val="0"/>
              </a:spcAft>
              <a:buSzPct val="100000"/>
              <a:buFont typeface="Arial"/>
              <a:buChar char="•"/>
            </a:pPr>
            <a:r>
              <a:rPr lang="en" sz="3000" b="1">
                <a:latin typeface="Arial"/>
                <a:ea typeface="Arial"/>
                <a:cs typeface="Arial"/>
                <a:sym typeface="Arial"/>
              </a:rPr>
              <a:t>Recurring items</a:t>
            </a:r>
            <a:r>
              <a:rPr lang="en" sz="3000">
                <a:latin typeface="Arial"/>
                <a:ea typeface="Arial"/>
                <a:cs typeface="Arial"/>
                <a:sym typeface="Arial"/>
              </a:rPr>
              <a:t> are ongoing expenses: Salary increases, permanent FTE, maintenance/HVAC supplies, other su</a:t>
            </a:r>
            <a:r>
              <a:rPr lang="en" sz="3000"/>
              <a:t>p</a:t>
            </a:r>
            <a:r>
              <a:rPr lang="en" sz="3000">
                <a:latin typeface="Arial"/>
                <a:ea typeface="Arial"/>
                <a:cs typeface="Arial"/>
                <a:sym typeface="Arial"/>
              </a:rPr>
              <a:t>planting items (chromebooks). </a:t>
            </a:r>
            <a:endParaRPr sz="3000">
              <a:latin typeface="Arial"/>
              <a:ea typeface="Arial"/>
              <a:cs typeface="Arial"/>
              <a:sym typeface="Arial"/>
            </a:endParaRPr>
          </a:p>
          <a:p>
            <a:pPr marL="914400" lvl="1" indent="-333375" algn="l" rtl="0">
              <a:lnSpc>
                <a:spcPct val="100000"/>
              </a:lnSpc>
              <a:spcBef>
                <a:spcPts val="0"/>
              </a:spcBef>
              <a:spcAft>
                <a:spcPts val="0"/>
              </a:spcAft>
              <a:buSzPct val="100000"/>
              <a:buFont typeface="Arial"/>
              <a:buChar char="•"/>
            </a:pPr>
            <a:r>
              <a:rPr lang="en" sz="3000" b="1" i="1">
                <a:latin typeface="Arial"/>
                <a:ea typeface="Arial"/>
                <a:cs typeface="Arial"/>
                <a:sym typeface="Arial"/>
              </a:rPr>
              <a:t>Can be problematic without a plan on how to fund when Grant Revenue expires.</a:t>
            </a:r>
            <a:endParaRPr sz="3000" b="1" i="1">
              <a:latin typeface="Arial"/>
              <a:ea typeface="Arial"/>
              <a:cs typeface="Arial"/>
              <a:sym typeface="Arial"/>
            </a:endParaRPr>
          </a:p>
          <a:p>
            <a:pPr marL="457200" lvl="0" indent="-333375" algn="l" rtl="0">
              <a:lnSpc>
                <a:spcPct val="100000"/>
              </a:lnSpc>
              <a:spcBef>
                <a:spcPts val="0"/>
              </a:spcBef>
              <a:spcAft>
                <a:spcPts val="0"/>
              </a:spcAft>
              <a:buSzPct val="100000"/>
              <a:buChar char="•"/>
            </a:pPr>
            <a:r>
              <a:rPr lang="en" sz="3000" i="1">
                <a:latin typeface="Arial"/>
                <a:ea typeface="Arial"/>
                <a:cs typeface="Arial"/>
                <a:sym typeface="Arial"/>
              </a:rPr>
              <a:t>This applies to all expiring grants: ESSER, Small Rural(expiring after 6/30/23), CDE competitive grants, &amp; using Beginning Fund Balance.</a:t>
            </a:r>
            <a:r>
              <a:rPr lang="en" sz="3600">
                <a:latin typeface="Arial"/>
                <a:ea typeface="Arial"/>
                <a:cs typeface="Arial"/>
                <a:sym typeface="Arial"/>
              </a:rPr>
              <a:t>					</a:t>
            </a:r>
            <a:endParaRPr sz="36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582c3cf173_3_13"/>
          <p:cNvSpPr txBox="1">
            <a:spLocks noGrp="1"/>
          </p:cNvSpPr>
          <p:nvPr>
            <p:ph type="title"/>
          </p:nvPr>
        </p:nvSpPr>
        <p:spPr>
          <a:xfrm>
            <a:off x="1335268" y="178004"/>
            <a:ext cx="6081900" cy="567300"/>
          </a:xfrm>
          <a:prstGeom prst="rect">
            <a:avLst/>
          </a:prstGeom>
          <a:noFill/>
          <a:ln>
            <a:noFill/>
          </a:ln>
        </p:spPr>
        <p:txBody>
          <a:bodyPr spcFirstLastPara="1" wrap="square" lIns="0" tIns="0" rIns="0" bIns="0" anchor="t" anchorCtr="0">
            <a:normAutofit fontScale="90000"/>
          </a:bodyPr>
          <a:lstStyle/>
          <a:p>
            <a:pPr marL="0" lvl="0" indent="0" algn="ctr" rtl="0">
              <a:lnSpc>
                <a:spcPct val="90000"/>
              </a:lnSpc>
              <a:spcBef>
                <a:spcPts val="0"/>
              </a:spcBef>
              <a:spcAft>
                <a:spcPts val="0"/>
              </a:spcAft>
              <a:buSzPct val="54000"/>
              <a:buNone/>
            </a:pPr>
            <a:r>
              <a:rPr lang="en" sz="4444">
                <a:latin typeface="Rockwell"/>
                <a:ea typeface="Rockwell"/>
                <a:cs typeface="Rockwell"/>
                <a:sym typeface="Rockwell"/>
              </a:rPr>
              <a:t>Funding Sustainability</a:t>
            </a:r>
            <a:endParaRPr sz="4000">
              <a:latin typeface="Rockwell"/>
              <a:ea typeface="Rockwell"/>
              <a:cs typeface="Rockwell"/>
              <a:sym typeface="Rockwell"/>
            </a:endParaRPr>
          </a:p>
          <a:p>
            <a:pPr marL="0" lvl="0" indent="0" algn="ctr" rtl="0">
              <a:lnSpc>
                <a:spcPct val="90000"/>
              </a:lnSpc>
              <a:spcBef>
                <a:spcPts val="0"/>
              </a:spcBef>
              <a:spcAft>
                <a:spcPts val="0"/>
              </a:spcAft>
              <a:buSzPct val="114285"/>
              <a:buNone/>
            </a:pPr>
            <a:endParaRPr>
              <a:latin typeface="Rockwell"/>
              <a:ea typeface="Rockwell"/>
              <a:cs typeface="Rockwell"/>
              <a:sym typeface="Rockwell"/>
            </a:endParaRPr>
          </a:p>
        </p:txBody>
      </p:sp>
      <p:sp>
        <p:nvSpPr>
          <p:cNvPr id="272" name="Google Shape;272;g1582c3cf173_3_13"/>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14</a:t>
            </a:fld>
            <a:endParaRPr/>
          </a:p>
        </p:txBody>
      </p:sp>
      <p:sp>
        <p:nvSpPr>
          <p:cNvPr id="273" name="Google Shape;273;g1582c3cf173_3_13"/>
          <p:cNvSpPr txBox="1">
            <a:spLocks noGrp="1"/>
          </p:cNvSpPr>
          <p:nvPr>
            <p:ph type="body" idx="1"/>
          </p:nvPr>
        </p:nvSpPr>
        <p:spPr>
          <a:xfrm>
            <a:off x="223075" y="1097288"/>
            <a:ext cx="8463000" cy="3480600"/>
          </a:xfrm>
          <a:prstGeom prst="rect">
            <a:avLst/>
          </a:prstGeom>
          <a:noFill/>
          <a:ln>
            <a:noFill/>
          </a:ln>
        </p:spPr>
        <p:txBody>
          <a:bodyPr spcFirstLastPara="1" wrap="square" lIns="0" tIns="0" rIns="0" bIns="45700" anchor="t" anchorCtr="0">
            <a:normAutofit fontScale="70000" lnSpcReduction="20000"/>
          </a:bodyPr>
          <a:lstStyle/>
          <a:p>
            <a:pPr marL="457200" lvl="0" indent="0" algn="ctr" rtl="0">
              <a:lnSpc>
                <a:spcPct val="100000"/>
              </a:lnSpc>
              <a:spcBef>
                <a:spcPts val="0"/>
              </a:spcBef>
              <a:spcAft>
                <a:spcPts val="0"/>
              </a:spcAft>
              <a:buNone/>
            </a:pPr>
            <a:r>
              <a:rPr lang="en" sz="3600">
                <a:latin typeface="Arial"/>
                <a:ea typeface="Arial"/>
                <a:cs typeface="Arial"/>
                <a:sym typeface="Arial"/>
              </a:rPr>
              <a:t> </a:t>
            </a:r>
            <a:r>
              <a:rPr lang="en" sz="3000" b="1">
                <a:latin typeface="Arial"/>
                <a:ea typeface="Arial"/>
                <a:cs typeface="Arial"/>
                <a:sym typeface="Arial"/>
              </a:rPr>
              <a:t>As Grant Revenue ends: What happens to the expense?</a:t>
            </a:r>
            <a:endParaRPr sz="3000" b="1">
              <a:latin typeface="Arial"/>
              <a:ea typeface="Arial"/>
              <a:cs typeface="Arial"/>
              <a:sym typeface="Arial"/>
            </a:endParaRPr>
          </a:p>
          <a:p>
            <a:pPr marL="457200" lvl="0" indent="-361950" algn="l" rtl="0">
              <a:lnSpc>
                <a:spcPct val="100000"/>
              </a:lnSpc>
              <a:spcBef>
                <a:spcPts val="0"/>
              </a:spcBef>
              <a:spcAft>
                <a:spcPts val="0"/>
              </a:spcAft>
              <a:buSzPct val="100000"/>
              <a:buFont typeface="Arial"/>
              <a:buChar char="•"/>
            </a:pPr>
            <a:r>
              <a:rPr lang="en" sz="3000" b="1">
                <a:latin typeface="Arial"/>
                <a:ea typeface="Arial"/>
                <a:cs typeface="Arial"/>
                <a:sym typeface="Arial"/>
              </a:rPr>
              <a:t>Uniqueness of ESSER funds-</a:t>
            </a:r>
            <a:r>
              <a:rPr lang="en" sz="2600" i="1"/>
              <a:t>Can backdate expenses as of March 13, 2020</a:t>
            </a:r>
            <a:endParaRPr sz="2600" i="1"/>
          </a:p>
          <a:p>
            <a:pPr marL="914400" lvl="1" indent="-361950" algn="l" rtl="0">
              <a:lnSpc>
                <a:spcPct val="100000"/>
              </a:lnSpc>
              <a:spcBef>
                <a:spcPts val="0"/>
              </a:spcBef>
              <a:spcAft>
                <a:spcPts val="0"/>
              </a:spcAft>
              <a:buSzPct val="100000"/>
              <a:buFont typeface="Arial"/>
              <a:buChar char="•"/>
            </a:pPr>
            <a:r>
              <a:rPr lang="en" sz="3000">
                <a:latin typeface="Arial"/>
                <a:ea typeface="Arial"/>
                <a:cs typeface="Arial"/>
                <a:sym typeface="Arial"/>
              </a:rPr>
              <a:t>Final Approval through the PAR procedure needs to happen before funds can be requested.</a:t>
            </a:r>
            <a:endParaRPr sz="3000">
              <a:latin typeface="Arial"/>
              <a:ea typeface="Arial"/>
              <a:cs typeface="Arial"/>
              <a:sym typeface="Arial"/>
            </a:endParaRPr>
          </a:p>
          <a:p>
            <a:pPr marL="914400" lvl="1" indent="-361950" algn="l" rtl="0">
              <a:lnSpc>
                <a:spcPct val="100000"/>
              </a:lnSpc>
              <a:spcBef>
                <a:spcPts val="0"/>
              </a:spcBef>
              <a:spcAft>
                <a:spcPts val="0"/>
              </a:spcAft>
              <a:buSzPct val="100000"/>
              <a:buFont typeface="Arial"/>
              <a:buChar char="•"/>
            </a:pPr>
            <a:r>
              <a:rPr lang="en" sz="3000">
                <a:latin typeface="Arial"/>
                <a:ea typeface="Arial"/>
                <a:cs typeface="Arial"/>
                <a:sym typeface="Arial"/>
              </a:rPr>
              <a:t>At this point, if you go back further than FY22, more than likely you’ll need to a prior year adjustment (consult with Auditor &amp; </a:t>
            </a:r>
            <a:r>
              <a:rPr lang="en" sz="3000" i="1">
                <a:latin typeface="Arial"/>
                <a:ea typeface="Arial"/>
                <a:cs typeface="Arial"/>
                <a:sym typeface="Arial"/>
              </a:rPr>
              <a:t>avoid if possible</a:t>
            </a:r>
            <a:r>
              <a:rPr lang="en" sz="3000">
                <a:latin typeface="Arial"/>
                <a:ea typeface="Arial"/>
                <a:cs typeface="Arial"/>
                <a:sym typeface="Arial"/>
              </a:rPr>
              <a:t>)	</a:t>
            </a:r>
            <a:endParaRPr sz="3000">
              <a:latin typeface="Arial"/>
              <a:ea typeface="Arial"/>
              <a:cs typeface="Arial"/>
              <a:sym typeface="Arial"/>
            </a:endParaRPr>
          </a:p>
          <a:p>
            <a:pPr marL="914400" lvl="1" indent="-361950" algn="l" rtl="0">
              <a:lnSpc>
                <a:spcPct val="100000"/>
              </a:lnSpc>
              <a:spcBef>
                <a:spcPts val="0"/>
              </a:spcBef>
              <a:spcAft>
                <a:spcPts val="0"/>
              </a:spcAft>
              <a:buSzPct val="100000"/>
              <a:buFont typeface="Arial"/>
              <a:buChar char="•"/>
            </a:pPr>
            <a:r>
              <a:rPr lang="en" sz="3000">
                <a:latin typeface="Arial"/>
                <a:ea typeface="Arial"/>
                <a:cs typeface="Arial"/>
                <a:sym typeface="Arial"/>
              </a:rPr>
              <a:t>Supplanting is acceptable.</a:t>
            </a:r>
            <a:endParaRPr sz="3000">
              <a:latin typeface="Arial"/>
              <a:ea typeface="Arial"/>
              <a:cs typeface="Arial"/>
              <a:sym typeface="Arial"/>
            </a:endParaRPr>
          </a:p>
          <a:p>
            <a:pPr marL="1371600" lvl="2" indent="-361950" algn="l" rtl="0">
              <a:lnSpc>
                <a:spcPct val="100000"/>
              </a:lnSpc>
              <a:spcBef>
                <a:spcPts val="0"/>
              </a:spcBef>
              <a:spcAft>
                <a:spcPts val="0"/>
              </a:spcAft>
              <a:buSzPct val="100000"/>
              <a:buFont typeface="Arial"/>
              <a:buChar char="•"/>
            </a:pPr>
            <a:r>
              <a:rPr lang="en" sz="3000" i="1"/>
              <a:t>Be careful if supplanting special education costs (3130) or ESEA that it does not cause a Maintenance of Effort issue. Otherwise, it might be possible to use ESEA or IDEA funds to cover ongoing expenses, if it would not violate MOE.</a:t>
            </a:r>
            <a:r>
              <a:rPr lang="en" sz="3000">
                <a:solidFill>
                  <a:schemeClr val="dk1"/>
                </a:solidFill>
              </a:rPr>
              <a:t> </a:t>
            </a:r>
            <a:endParaRPr sz="36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582c3cf173_3_20"/>
          <p:cNvSpPr txBox="1">
            <a:spLocks noGrp="1"/>
          </p:cNvSpPr>
          <p:nvPr>
            <p:ph type="title"/>
          </p:nvPr>
        </p:nvSpPr>
        <p:spPr>
          <a:xfrm>
            <a:off x="1335268" y="178004"/>
            <a:ext cx="6081900" cy="567300"/>
          </a:xfrm>
          <a:prstGeom prst="rect">
            <a:avLst/>
          </a:prstGeom>
          <a:noFill/>
          <a:ln>
            <a:noFill/>
          </a:ln>
        </p:spPr>
        <p:txBody>
          <a:bodyPr spcFirstLastPara="1" wrap="square" lIns="0" tIns="0" rIns="0" bIns="0" anchor="t" anchorCtr="0">
            <a:normAutofit fontScale="90000"/>
          </a:bodyPr>
          <a:lstStyle/>
          <a:p>
            <a:pPr marL="0" lvl="0" indent="0" algn="ctr" rtl="0">
              <a:lnSpc>
                <a:spcPct val="90000"/>
              </a:lnSpc>
              <a:spcBef>
                <a:spcPts val="0"/>
              </a:spcBef>
              <a:spcAft>
                <a:spcPts val="0"/>
              </a:spcAft>
              <a:buSzPct val="54000"/>
              <a:buNone/>
            </a:pPr>
            <a:r>
              <a:rPr lang="en" sz="4444">
                <a:latin typeface="Rockwell"/>
                <a:ea typeface="Rockwell"/>
                <a:cs typeface="Rockwell"/>
                <a:sym typeface="Rockwell"/>
              </a:rPr>
              <a:t>Funding Sustainability</a:t>
            </a:r>
            <a:endParaRPr sz="4000">
              <a:latin typeface="Rockwell"/>
              <a:ea typeface="Rockwell"/>
              <a:cs typeface="Rockwell"/>
              <a:sym typeface="Rockwell"/>
            </a:endParaRPr>
          </a:p>
          <a:p>
            <a:pPr marL="0" lvl="0" indent="0" algn="ctr" rtl="0">
              <a:lnSpc>
                <a:spcPct val="90000"/>
              </a:lnSpc>
              <a:spcBef>
                <a:spcPts val="0"/>
              </a:spcBef>
              <a:spcAft>
                <a:spcPts val="0"/>
              </a:spcAft>
              <a:buSzPct val="114285"/>
              <a:buNone/>
            </a:pPr>
            <a:endParaRPr>
              <a:latin typeface="Rockwell"/>
              <a:ea typeface="Rockwell"/>
              <a:cs typeface="Rockwell"/>
              <a:sym typeface="Rockwell"/>
            </a:endParaRPr>
          </a:p>
        </p:txBody>
      </p:sp>
      <p:sp>
        <p:nvSpPr>
          <p:cNvPr id="280" name="Google Shape;280;g1582c3cf173_3_20"/>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15</a:t>
            </a:fld>
            <a:endParaRPr/>
          </a:p>
        </p:txBody>
      </p:sp>
      <p:sp>
        <p:nvSpPr>
          <p:cNvPr id="281" name="Google Shape;281;g1582c3cf173_3_20"/>
          <p:cNvSpPr txBox="1">
            <a:spLocks noGrp="1"/>
          </p:cNvSpPr>
          <p:nvPr>
            <p:ph type="body" idx="1"/>
          </p:nvPr>
        </p:nvSpPr>
        <p:spPr>
          <a:xfrm>
            <a:off x="628650" y="874403"/>
            <a:ext cx="7886700" cy="3727200"/>
          </a:xfrm>
          <a:prstGeom prst="rect">
            <a:avLst/>
          </a:prstGeom>
          <a:noFill/>
          <a:ln>
            <a:noFill/>
          </a:ln>
        </p:spPr>
        <p:txBody>
          <a:bodyPr spcFirstLastPara="1" wrap="square" lIns="0" tIns="0" rIns="0" bIns="45700" anchor="t" anchorCtr="0">
            <a:normAutofit fontScale="70000" lnSpcReduction="20000"/>
          </a:bodyPr>
          <a:lstStyle/>
          <a:p>
            <a:pPr marL="457200" lvl="0" indent="0" algn="ctr" rtl="0">
              <a:lnSpc>
                <a:spcPct val="100000"/>
              </a:lnSpc>
              <a:spcBef>
                <a:spcPts val="0"/>
              </a:spcBef>
              <a:spcAft>
                <a:spcPts val="0"/>
              </a:spcAft>
              <a:buNone/>
            </a:pPr>
            <a:r>
              <a:rPr lang="en" sz="3600">
                <a:latin typeface="Arial"/>
                <a:ea typeface="Arial"/>
                <a:cs typeface="Arial"/>
                <a:sym typeface="Arial"/>
              </a:rPr>
              <a:t> </a:t>
            </a:r>
            <a:r>
              <a:rPr lang="en" sz="3000" b="1">
                <a:latin typeface="Arial"/>
                <a:ea typeface="Arial"/>
                <a:cs typeface="Arial"/>
                <a:sym typeface="Arial"/>
              </a:rPr>
              <a:t>Next Steps-Review status of all ESSER grants</a:t>
            </a:r>
            <a:endParaRPr sz="3000" b="1">
              <a:latin typeface="Arial"/>
              <a:ea typeface="Arial"/>
              <a:cs typeface="Arial"/>
              <a:sym typeface="Arial"/>
            </a:endParaRPr>
          </a:p>
          <a:p>
            <a:pPr marL="457200" lvl="0" indent="0" algn="l" rtl="0">
              <a:lnSpc>
                <a:spcPct val="100000"/>
              </a:lnSpc>
              <a:spcBef>
                <a:spcPts val="0"/>
              </a:spcBef>
              <a:spcAft>
                <a:spcPts val="0"/>
              </a:spcAft>
              <a:buNone/>
            </a:pPr>
            <a:endParaRPr sz="3000"/>
          </a:p>
          <a:p>
            <a:pPr marL="457200" lvl="0" indent="-361950" algn="l" rtl="0">
              <a:lnSpc>
                <a:spcPct val="100000"/>
              </a:lnSpc>
              <a:spcBef>
                <a:spcPts val="0"/>
              </a:spcBef>
              <a:spcAft>
                <a:spcPts val="0"/>
              </a:spcAft>
              <a:buSzPct val="100000"/>
              <a:buChar char="•"/>
            </a:pPr>
            <a:r>
              <a:rPr lang="en" sz="3000">
                <a:latin typeface="Arial"/>
                <a:ea typeface="Arial"/>
                <a:cs typeface="Arial"/>
                <a:sym typeface="Arial"/>
              </a:rPr>
              <a:t>Program and Fiscal need to be on same page!</a:t>
            </a:r>
            <a:endParaRPr sz="3000">
              <a:latin typeface="Arial"/>
              <a:ea typeface="Arial"/>
              <a:cs typeface="Arial"/>
              <a:sym typeface="Arial"/>
            </a:endParaRPr>
          </a:p>
          <a:p>
            <a:pPr marL="457200" lvl="0" indent="-361950" algn="l" rtl="0">
              <a:lnSpc>
                <a:spcPct val="100000"/>
              </a:lnSpc>
              <a:spcBef>
                <a:spcPts val="0"/>
              </a:spcBef>
              <a:spcAft>
                <a:spcPts val="0"/>
              </a:spcAft>
              <a:buSzPct val="100000"/>
              <a:buChar char="•"/>
            </a:pPr>
            <a:r>
              <a:rPr lang="en" sz="3000">
                <a:latin typeface="Arial"/>
                <a:ea typeface="Arial"/>
                <a:cs typeface="Arial"/>
                <a:sym typeface="Arial"/>
              </a:rPr>
              <a:t>Funds already spent, received, &amp; left to spend for each expiring grant should be updated monthly/quarterly.</a:t>
            </a:r>
            <a:endParaRPr sz="3000">
              <a:latin typeface="Arial"/>
              <a:ea typeface="Arial"/>
              <a:cs typeface="Arial"/>
              <a:sym typeface="Arial"/>
            </a:endParaRPr>
          </a:p>
          <a:p>
            <a:pPr marL="457200" lvl="0" indent="-361950" algn="l" rtl="0">
              <a:lnSpc>
                <a:spcPct val="100000"/>
              </a:lnSpc>
              <a:spcBef>
                <a:spcPts val="0"/>
              </a:spcBef>
              <a:spcAft>
                <a:spcPts val="0"/>
              </a:spcAft>
              <a:buSzPct val="100000"/>
              <a:buChar char="•"/>
            </a:pPr>
            <a:r>
              <a:rPr lang="en" sz="3000">
                <a:latin typeface="Arial"/>
                <a:ea typeface="Arial"/>
                <a:cs typeface="Arial"/>
                <a:sym typeface="Arial"/>
              </a:rPr>
              <a:t>Plan future spend</a:t>
            </a:r>
            <a:endParaRPr sz="3000">
              <a:latin typeface="Arial"/>
              <a:ea typeface="Arial"/>
              <a:cs typeface="Arial"/>
              <a:sym typeface="Arial"/>
            </a:endParaRPr>
          </a:p>
          <a:p>
            <a:pPr marL="914400" lvl="1" indent="-361950" algn="l" rtl="0">
              <a:lnSpc>
                <a:spcPct val="100000"/>
              </a:lnSpc>
              <a:spcBef>
                <a:spcPts val="0"/>
              </a:spcBef>
              <a:spcAft>
                <a:spcPts val="0"/>
              </a:spcAft>
              <a:buSzPct val="100000"/>
              <a:buChar char="•"/>
            </a:pPr>
            <a:r>
              <a:rPr lang="en" sz="3000">
                <a:latin typeface="Arial"/>
                <a:ea typeface="Arial"/>
                <a:cs typeface="Arial"/>
                <a:sym typeface="Arial"/>
              </a:rPr>
              <a:t>Does the current Approved Application/Budget still match the current spending plan.</a:t>
            </a:r>
            <a:endParaRPr sz="3000">
              <a:latin typeface="Arial"/>
              <a:ea typeface="Arial"/>
              <a:cs typeface="Arial"/>
              <a:sym typeface="Arial"/>
            </a:endParaRPr>
          </a:p>
          <a:p>
            <a:pPr marL="914400" lvl="1" indent="-361950" algn="l" rtl="0">
              <a:lnSpc>
                <a:spcPct val="100000"/>
              </a:lnSpc>
              <a:spcBef>
                <a:spcPts val="0"/>
              </a:spcBef>
              <a:spcAft>
                <a:spcPts val="0"/>
              </a:spcAft>
              <a:buSzPct val="100000"/>
              <a:buFont typeface="Arial"/>
              <a:buChar char="•"/>
            </a:pPr>
            <a:r>
              <a:rPr lang="en" sz="3000">
                <a:latin typeface="Arial"/>
                <a:ea typeface="Arial"/>
                <a:cs typeface="Arial"/>
                <a:sym typeface="Arial"/>
              </a:rPr>
              <a:t>Forecast the costs per month for </a:t>
            </a:r>
            <a:endParaRPr sz="3000">
              <a:latin typeface="Arial"/>
              <a:ea typeface="Arial"/>
              <a:cs typeface="Arial"/>
              <a:sym typeface="Arial"/>
            </a:endParaRPr>
          </a:p>
          <a:p>
            <a:pPr marL="1371600" lvl="2" indent="-361950" algn="l" rtl="0">
              <a:lnSpc>
                <a:spcPct val="100000"/>
              </a:lnSpc>
              <a:spcBef>
                <a:spcPts val="0"/>
              </a:spcBef>
              <a:spcAft>
                <a:spcPts val="0"/>
              </a:spcAft>
              <a:buSzPct val="100000"/>
              <a:buFont typeface="Arial"/>
              <a:buChar char="•"/>
            </a:pPr>
            <a:r>
              <a:rPr lang="en" sz="3000">
                <a:latin typeface="Arial"/>
                <a:ea typeface="Arial"/>
                <a:cs typeface="Arial"/>
                <a:sym typeface="Arial"/>
              </a:rPr>
              <a:t>9/30/23 for ESSER II &amp; 9/30/24 for ESSER III</a:t>
            </a:r>
            <a:endParaRPr sz="3000">
              <a:latin typeface="Arial"/>
              <a:ea typeface="Arial"/>
              <a:cs typeface="Arial"/>
              <a:sym typeface="Arial"/>
            </a:endParaRPr>
          </a:p>
          <a:p>
            <a:pPr marL="914400" lvl="1" indent="-361950" algn="l" rtl="0">
              <a:lnSpc>
                <a:spcPct val="100000"/>
              </a:lnSpc>
              <a:spcBef>
                <a:spcPts val="0"/>
              </a:spcBef>
              <a:spcAft>
                <a:spcPts val="0"/>
              </a:spcAft>
              <a:buSzPct val="100000"/>
              <a:buChar char="•"/>
            </a:pPr>
            <a:r>
              <a:rPr lang="en" sz="3000">
                <a:latin typeface="Arial"/>
                <a:ea typeface="Arial"/>
                <a:cs typeface="Arial"/>
                <a:sym typeface="Arial"/>
              </a:rPr>
              <a:t>How likely with the allowable expense occur?</a:t>
            </a:r>
            <a:endParaRPr sz="3000">
              <a:latin typeface="Arial"/>
              <a:ea typeface="Arial"/>
              <a:cs typeface="Arial"/>
              <a:sym typeface="Arial"/>
            </a:endParaRPr>
          </a:p>
          <a:p>
            <a:pPr marL="1371600" lvl="2" indent="-361950" algn="l" rtl="0">
              <a:lnSpc>
                <a:spcPct val="100000"/>
              </a:lnSpc>
              <a:spcBef>
                <a:spcPts val="0"/>
              </a:spcBef>
              <a:spcAft>
                <a:spcPts val="0"/>
              </a:spcAft>
              <a:buSzPct val="100000"/>
              <a:buFont typeface="Arial"/>
              <a:buChar char="•"/>
            </a:pPr>
            <a:r>
              <a:rPr lang="en" sz="3000">
                <a:latin typeface="Arial"/>
                <a:ea typeface="Arial"/>
                <a:cs typeface="Arial"/>
                <a:sym typeface="Arial"/>
              </a:rPr>
              <a:t>i.e. Originally wanted to spend on HVAC, but cost and timing are prohibitive</a:t>
            </a:r>
            <a:endParaRPr sz="36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582c3cf173_3_27"/>
          <p:cNvSpPr txBox="1">
            <a:spLocks noGrp="1"/>
          </p:cNvSpPr>
          <p:nvPr>
            <p:ph type="title"/>
          </p:nvPr>
        </p:nvSpPr>
        <p:spPr>
          <a:xfrm>
            <a:off x="1335268" y="178004"/>
            <a:ext cx="6081900" cy="567300"/>
          </a:xfrm>
          <a:prstGeom prst="rect">
            <a:avLst/>
          </a:prstGeom>
          <a:noFill/>
          <a:ln>
            <a:noFill/>
          </a:ln>
        </p:spPr>
        <p:txBody>
          <a:bodyPr spcFirstLastPara="1" wrap="square" lIns="0" tIns="0" rIns="0" bIns="0" anchor="t" anchorCtr="0">
            <a:normAutofit fontScale="90000"/>
          </a:bodyPr>
          <a:lstStyle/>
          <a:p>
            <a:pPr marL="0" lvl="0" indent="0" algn="ctr" rtl="0">
              <a:lnSpc>
                <a:spcPct val="90000"/>
              </a:lnSpc>
              <a:spcBef>
                <a:spcPts val="0"/>
              </a:spcBef>
              <a:spcAft>
                <a:spcPts val="0"/>
              </a:spcAft>
              <a:buSzPct val="54000"/>
              <a:buNone/>
            </a:pPr>
            <a:r>
              <a:rPr lang="en" sz="4444">
                <a:latin typeface="Rockwell"/>
                <a:ea typeface="Rockwell"/>
                <a:cs typeface="Rockwell"/>
                <a:sym typeface="Rockwell"/>
              </a:rPr>
              <a:t>Funding Sustainability</a:t>
            </a:r>
            <a:endParaRPr sz="4000">
              <a:latin typeface="Rockwell"/>
              <a:ea typeface="Rockwell"/>
              <a:cs typeface="Rockwell"/>
              <a:sym typeface="Rockwell"/>
            </a:endParaRPr>
          </a:p>
          <a:p>
            <a:pPr marL="0" lvl="0" indent="0" algn="ctr" rtl="0">
              <a:lnSpc>
                <a:spcPct val="90000"/>
              </a:lnSpc>
              <a:spcBef>
                <a:spcPts val="0"/>
              </a:spcBef>
              <a:spcAft>
                <a:spcPts val="0"/>
              </a:spcAft>
              <a:buSzPct val="114285"/>
              <a:buNone/>
            </a:pPr>
            <a:endParaRPr>
              <a:latin typeface="Rockwell"/>
              <a:ea typeface="Rockwell"/>
              <a:cs typeface="Rockwell"/>
              <a:sym typeface="Rockwell"/>
            </a:endParaRPr>
          </a:p>
        </p:txBody>
      </p:sp>
      <p:sp>
        <p:nvSpPr>
          <p:cNvPr id="288" name="Google Shape;288;g1582c3cf173_3_27"/>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16</a:t>
            </a:fld>
            <a:endParaRPr/>
          </a:p>
        </p:txBody>
      </p:sp>
      <p:sp>
        <p:nvSpPr>
          <p:cNvPr id="289" name="Google Shape;289;g1582c3cf173_3_27"/>
          <p:cNvSpPr txBox="1">
            <a:spLocks noGrp="1"/>
          </p:cNvSpPr>
          <p:nvPr>
            <p:ph type="body" idx="1"/>
          </p:nvPr>
        </p:nvSpPr>
        <p:spPr>
          <a:xfrm>
            <a:off x="628650" y="1097288"/>
            <a:ext cx="8069400" cy="3480600"/>
          </a:xfrm>
          <a:prstGeom prst="rect">
            <a:avLst/>
          </a:prstGeom>
          <a:noFill/>
          <a:ln>
            <a:noFill/>
          </a:ln>
        </p:spPr>
        <p:txBody>
          <a:bodyPr spcFirstLastPara="1" wrap="square" lIns="0" tIns="0" rIns="0" bIns="45700" anchor="t" anchorCtr="0">
            <a:normAutofit fontScale="92500"/>
          </a:bodyPr>
          <a:lstStyle/>
          <a:p>
            <a:pPr marL="457200" lvl="0" indent="0" algn="ctr" rtl="0">
              <a:lnSpc>
                <a:spcPct val="100000"/>
              </a:lnSpc>
              <a:spcBef>
                <a:spcPts val="0"/>
              </a:spcBef>
              <a:spcAft>
                <a:spcPts val="0"/>
              </a:spcAft>
              <a:buNone/>
            </a:pPr>
            <a:r>
              <a:rPr lang="en" sz="3600">
                <a:latin typeface="Arial"/>
                <a:ea typeface="Arial"/>
                <a:cs typeface="Arial"/>
                <a:sym typeface="Arial"/>
              </a:rPr>
              <a:t> </a:t>
            </a:r>
            <a:r>
              <a:rPr lang="en" sz="3000" b="1">
                <a:latin typeface="Arial"/>
                <a:ea typeface="Arial"/>
                <a:cs typeface="Arial"/>
                <a:sym typeface="Arial"/>
              </a:rPr>
              <a:t>Next Steps-Determine Financial Risk/Cliff</a:t>
            </a:r>
            <a:endParaRPr sz="3000" b="1">
              <a:latin typeface="Arial"/>
              <a:ea typeface="Arial"/>
              <a:cs typeface="Arial"/>
              <a:sym typeface="Arial"/>
            </a:endParaRPr>
          </a:p>
          <a:p>
            <a:pPr marL="457200" lvl="0" indent="-419100" algn="l" rtl="0">
              <a:lnSpc>
                <a:spcPct val="100000"/>
              </a:lnSpc>
              <a:spcBef>
                <a:spcPts val="0"/>
              </a:spcBef>
              <a:spcAft>
                <a:spcPts val="0"/>
              </a:spcAft>
              <a:buSzPts val="3000"/>
              <a:buChar char="•"/>
            </a:pPr>
            <a:r>
              <a:rPr lang="en" sz="2800">
                <a:latin typeface="Arial"/>
                <a:ea typeface="Arial"/>
                <a:cs typeface="Arial"/>
                <a:sym typeface="Arial"/>
              </a:rPr>
              <a:t>Determine which expenses are recurring &amp; non-recurring.</a:t>
            </a:r>
            <a:endParaRPr sz="2800">
              <a:latin typeface="Arial"/>
              <a:ea typeface="Arial"/>
              <a:cs typeface="Arial"/>
              <a:sym typeface="Arial"/>
            </a:endParaRPr>
          </a:p>
          <a:p>
            <a:pPr marL="457200" lvl="0" indent="-419100" algn="l" rtl="0">
              <a:lnSpc>
                <a:spcPct val="100000"/>
              </a:lnSpc>
              <a:spcBef>
                <a:spcPts val="0"/>
              </a:spcBef>
              <a:spcAft>
                <a:spcPts val="0"/>
              </a:spcAft>
              <a:buSzPts val="3000"/>
              <a:buChar char="•"/>
            </a:pPr>
            <a:r>
              <a:rPr lang="en" sz="2800">
                <a:latin typeface="Arial"/>
                <a:ea typeface="Arial"/>
                <a:cs typeface="Arial"/>
                <a:sym typeface="Arial"/>
              </a:rPr>
              <a:t>For recurring, supplanting, &amp; indirect revenue: forecast and/or plan how it will be funded for in the future.</a:t>
            </a:r>
            <a:endParaRPr sz="2800">
              <a:latin typeface="Arial"/>
              <a:ea typeface="Arial"/>
              <a:cs typeface="Arial"/>
              <a:sym typeface="Arial"/>
            </a:endParaRPr>
          </a:p>
          <a:p>
            <a:pPr marL="914400" lvl="1" indent="-406400" algn="l" rtl="0">
              <a:lnSpc>
                <a:spcPct val="100000"/>
              </a:lnSpc>
              <a:spcBef>
                <a:spcPts val="0"/>
              </a:spcBef>
              <a:spcAft>
                <a:spcPts val="0"/>
              </a:spcAft>
              <a:buSzPts val="2800"/>
              <a:buFont typeface="Arial"/>
              <a:buChar char="•"/>
            </a:pPr>
            <a:r>
              <a:rPr lang="en" sz="2800">
                <a:latin typeface="Arial"/>
                <a:ea typeface="Arial"/>
                <a:cs typeface="Arial"/>
                <a:sym typeface="Arial"/>
              </a:rPr>
              <a:t>Be thinking about other district fiscal issues: declining enrollment, inflation, labor scarcity, impacts of slowing economic growth…</a:t>
            </a:r>
            <a:endParaRPr sz="28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582c3cf173_3_228"/>
          <p:cNvSpPr txBox="1">
            <a:spLocks noGrp="1"/>
          </p:cNvSpPr>
          <p:nvPr>
            <p:ph type="title"/>
          </p:nvPr>
        </p:nvSpPr>
        <p:spPr>
          <a:xfrm>
            <a:off x="1335268" y="178004"/>
            <a:ext cx="6081900" cy="567300"/>
          </a:xfrm>
          <a:prstGeom prst="rect">
            <a:avLst/>
          </a:prstGeom>
          <a:noFill/>
          <a:ln>
            <a:noFill/>
          </a:ln>
        </p:spPr>
        <p:txBody>
          <a:bodyPr spcFirstLastPara="1" wrap="square" lIns="0" tIns="0" rIns="0" bIns="0" anchor="t" anchorCtr="0">
            <a:normAutofit fontScale="90000"/>
          </a:bodyPr>
          <a:lstStyle/>
          <a:p>
            <a:pPr marL="0" lvl="0" indent="0" algn="ctr" rtl="0">
              <a:lnSpc>
                <a:spcPct val="90000"/>
              </a:lnSpc>
              <a:spcBef>
                <a:spcPts val="0"/>
              </a:spcBef>
              <a:spcAft>
                <a:spcPts val="0"/>
              </a:spcAft>
              <a:buSzPct val="54000"/>
              <a:buNone/>
            </a:pPr>
            <a:r>
              <a:rPr lang="en" sz="4444">
                <a:latin typeface="Rockwell"/>
                <a:ea typeface="Rockwell"/>
                <a:cs typeface="Rockwell"/>
                <a:sym typeface="Rockwell"/>
              </a:rPr>
              <a:t>Funding Sustainability</a:t>
            </a:r>
            <a:endParaRPr sz="4000">
              <a:latin typeface="Rockwell"/>
              <a:ea typeface="Rockwell"/>
              <a:cs typeface="Rockwell"/>
              <a:sym typeface="Rockwell"/>
            </a:endParaRPr>
          </a:p>
          <a:p>
            <a:pPr marL="0" lvl="0" indent="0" algn="ctr" rtl="0">
              <a:lnSpc>
                <a:spcPct val="90000"/>
              </a:lnSpc>
              <a:spcBef>
                <a:spcPts val="0"/>
              </a:spcBef>
              <a:spcAft>
                <a:spcPts val="0"/>
              </a:spcAft>
              <a:buSzPct val="114285"/>
              <a:buNone/>
            </a:pPr>
            <a:endParaRPr>
              <a:latin typeface="Rockwell"/>
              <a:ea typeface="Rockwell"/>
              <a:cs typeface="Rockwell"/>
              <a:sym typeface="Rockwell"/>
            </a:endParaRPr>
          </a:p>
        </p:txBody>
      </p:sp>
      <p:sp>
        <p:nvSpPr>
          <p:cNvPr id="296" name="Google Shape;296;g1582c3cf173_3_228"/>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
              <a:t>17</a:t>
            </a:fld>
            <a:endParaRPr/>
          </a:p>
        </p:txBody>
      </p:sp>
      <p:sp>
        <p:nvSpPr>
          <p:cNvPr id="297" name="Google Shape;297;g1582c3cf173_3_228"/>
          <p:cNvSpPr txBox="1">
            <a:spLocks noGrp="1"/>
          </p:cNvSpPr>
          <p:nvPr>
            <p:ph type="body" idx="1"/>
          </p:nvPr>
        </p:nvSpPr>
        <p:spPr>
          <a:xfrm>
            <a:off x="628650" y="1097288"/>
            <a:ext cx="8069400" cy="3480600"/>
          </a:xfrm>
          <a:prstGeom prst="rect">
            <a:avLst/>
          </a:prstGeom>
          <a:noFill/>
          <a:ln>
            <a:noFill/>
          </a:ln>
        </p:spPr>
        <p:txBody>
          <a:bodyPr spcFirstLastPara="1" wrap="square" lIns="0" tIns="0" rIns="0" bIns="45700" anchor="t" anchorCtr="0">
            <a:normAutofit fontScale="85000" lnSpcReduction="20000"/>
          </a:bodyPr>
          <a:lstStyle/>
          <a:p>
            <a:pPr marL="457200" lvl="0" indent="0" algn="ctr" rtl="0">
              <a:spcBef>
                <a:spcPts val="0"/>
              </a:spcBef>
              <a:spcAft>
                <a:spcPts val="0"/>
              </a:spcAft>
              <a:buNone/>
            </a:pPr>
            <a:r>
              <a:rPr lang="en" sz="4011">
                <a:solidFill>
                  <a:schemeClr val="dk1"/>
                </a:solidFill>
                <a:latin typeface="Rockwell"/>
                <a:ea typeface="Rockwell"/>
                <a:cs typeface="Rockwell"/>
                <a:sym typeface="Rockwell"/>
              </a:rPr>
              <a:t>Next Steps Questions Contact</a:t>
            </a:r>
            <a:endParaRPr sz="4011">
              <a:solidFill>
                <a:schemeClr val="dk1"/>
              </a:solidFill>
              <a:latin typeface="Rockwell"/>
              <a:ea typeface="Rockwell"/>
              <a:cs typeface="Rockwell"/>
              <a:sym typeface="Rockwell"/>
            </a:endParaRPr>
          </a:p>
          <a:p>
            <a:pPr marL="457200" lvl="0" indent="0" algn="ctr" rtl="0">
              <a:lnSpc>
                <a:spcPct val="100000"/>
              </a:lnSpc>
              <a:spcBef>
                <a:spcPts val="0"/>
              </a:spcBef>
              <a:spcAft>
                <a:spcPts val="0"/>
              </a:spcAft>
              <a:buNone/>
            </a:pPr>
            <a:endParaRPr sz="2800" b="1">
              <a:solidFill>
                <a:schemeClr val="dk1"/>
              </a:solidFill>
              <a:latin typeface="Calibri"/>
              <a:ea typeface="Calibri"/>
              <a:cs typeface="Calibri"/>
              <a:sym typeface="Calibri"/>
            </a:endParaRPr>
          </a:p>
          <a:p>
            <a:pPr marL="457200" lvl="0" indent="0" algn="ctr" rtl="0">
              <a:lnSpc>
                <a:spcPct val="100000"/>
              </a:lnSpc>
              <a:spcBef>
                <a:spcPts val="0"/>
              </a:spcBef>
              <a:spcAft>
                <a:spcPts val="0"/>
              </a:spcAft>
              <a:buNone/>
            </a:pPr>
            <a:r>
              <a:rPr lang="en" sz="2800" b="1">
                <a:solidFill>
                  <a:schemeClr val="dk1"/>
                </a:solidFill>
                <a:latin typeface="Calibri"/>
                <a:ea typeface="Calibri"/>
                <a:cs typeface="Calibri"/>
                <a:sym typeface="Calibri"/>
              </a:rPr>
              <a:t>Glenn Gustafson, CPA</a:t>
            </a:r>
            <a:endParaRPr sz="2800" b="1">
              <a:solidFill>
                <a:schemeClr val="dk1"/>
              </a:solidFill>
              <a:latin typeface="Calibri"/>
              <a:ea typeface="Calibri"/>
              <a:cs typeface="Calibri"/>
              <a:sym typeface="Calibri"/>
            </a:endParaRPr>
          </a:p>
          <a:p>
            <a:pPr marL="457200" lvl="0" indent="0" algn="ctr" rtl="0">
              <a:lnSpc>
                <a:spcPct val="100000"/>
              </a:lnSpc>
              <a:spcBef>
                <a:spcPts val="0"/>
              </a:spcBef>
              <a:spcAft>
                <a:spcPts val="0"/>
              </a:spcAft>
              <a:buNone/>
            </a:pPr>
            <a:endParaRPr sz="1900" i="1">
              <a:solidFill>
                <a:schemeClr val="dk1"/>
              </a:solidFill>
              <a:latin typeface="Calibri"/>
              <a:ea typeface="Calibri"/>
              <a:cs typeface="Calibri"/>
              <a:sym typeface="Calibri"/>
            </a:endParaRPr>
          </a:p>
          <a:p>
            <a:pPr marL="457200" lvl="0" indent="0" algn="ctr" rtl="0">
              <a:lnSpc>
                <a:spcPct val="100000"/>
              </a:lnSpc>
              <a:spcBef>
                <a:spcPts val="0"/>
              </a:spcBef>
              <a:spcAft>
                <a:spcPts val="0"/>
              </a:spcAft>
              <a:buNone/>
            </a:pPr>
            <a:r>
              <a:rPr lang="en" sz="2200" b="1"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Gustafson_g@cde.state.co.us</a:t>
            </a:r>
            <a:endParaRPr sz="2200" b="1">
              <a:solidFill>
                <a:schemeClr val="dk1"/>
              </a:solidFill>
              <a:latin typeface="Calibri"/>
              <a:ea typeface="Calibri"/>
              <a:cs typeface="Calibri"/>
              <a:sym typeface="Calibri"/>
            </a:endParaRPr>
          </a:p>
          <a:p>
            <a:pPr marL="457200" lvl="0" indent="0" algn="ctr" rtl="0">
              <a:lnSpc>
                <a:spcPct val="100000"/>
              </a:lnSpc>
              <a:spcBef>
                <a:spcPts val="0"/>
              </a:spcBef>
              <a:spcAft>
                <a:spcPts val="0"/>
              </a:spcAft>
              <a:buNone/>
            </a:pPr>
            <a:r>
              <a:rPr lang="en" sz="2200">
                <a:solidFill>
                  <a:schemeClr val="dk1"/>
                </a:solidFill>
                <a:highlight>
                  <a:schemeClr val="lt1"/>
                </a:highlight>
                <a:latin typeface="Calibri"/>
                <a:ea typeface="Calibri"/>
                <a:cs typeface="Calibri"/>
                <a:sym typeface="Calibri"/>
              </a:rPr>
              <a:t>719 650 1960</a:t>
            </a:r>
            <a:endParaRPr sz="2200">
              <a:solidFill>
                <a:schemeClr val="dk1"/>
              </a:solidFill>
              <a:highlight>
                <a:schemeClr val="lt1"/>
              </a:highlight>
              <a:latin typeface="Calibri"/>
              <a:ea typeface="Calibri"/>
              <a:cs typeface="Calibri"/>
              <a:sym typeface="Calibri"/>
            </a:endParaRPr>
          </a:p>
          <a:p>
            <a:pPr marL="457200" lvl="0" indent="0" algn="ctr" rtl="0">
              <a:lnSpc>
                <a:spcPct val="100000"/>
              </a:lnSpc>
              <a:spcBef>
                <a:spcPts val="0"/>
              </a:spcBef>
              <a:spcAft>
                <a:spcPts val="0"/>
              </a:spcAft>
              <a:buNone/>
            </a:pPr>
            <a:r>
              <a:rPr lang="en" sz="2800" b="1">
                <a:solidFill>
                  <a:schemeClr val="dk1"/>
                </a:solidFill>
                <a:highlight>
                  <a:schemeClr val="lt1"/>
                </a:highlight>
                <a:latin typeface="Calibri"/>
                <a:ea typeface="Calibri"/>
                <a:cs typeface="Calibri"/>
                <a:sym typeface="Calibri"/>
              </a:rPr>
              <a:t>Mark Rydberg</a:t>
            </a:r>
            <a:endParaRPr sz="2800" b="1">
              <a:solidFill>
                <a:schemeClr val="dk1"/>
              </a:solidFill>
              <a:highlight>
                <a:schemeClr val="lt1"/>
              </a:highlight>
              <a:latin typeface="Calibri"/>
              <a:ea typeface="Calibri"/>
              <a:cs typeface="Calibri"/>
              <a:sym typeface="Calibri"/>
            </a:endParaRPr>
          </a:p>
          <a:p>
            <a:pPr marL="457200" lvl="0" indent="0" algn="ctr" rtl="0">
              <a:lnSpc>
                <a:spcPct val="100000"/>
              </a:lnSpc>
              <a:spcBef>
                <a:spcPts val="0"/>
              </a:spcBef>
              <a:spcAft>
                <a:spcPts val="0"/>
              </a:spcAft>
              <a:buNone/>
            </a:pPr>
            <a:endParaRPr sz="2800" b="1">
              <a:solidFill>
                <a:schemeClr val="dk1"/>
              </a:solidFill>
              <a:highlight>
                <a:schemeClr val="lt1"/>
              </a:highlight>
              <a:latin typeface="Calibri"/>
              <a:ea typeface="Calibri"/>
              <a:cs typeface="Calibri"/>
              <a:sym typeface="Calibri"/>
            </a:endParaRPr>
          </a:p>
          <a:p>
            <a:pPr marL="457200" lvl="0" indent="0" algn="ctr" rtl="0">
              <a:lnSpc>
                <a:spcPct val="100000"/>
              </a:lnSpc>
              <a:spcBef>
                <a:spcPts val="0"/>
              </a:spcBef>
              <a:spcAft>
                <a:spcPts val="0"/>
              </a:spcAft>
              <a:buNone/>
            </a:pPr>
            <a:r>
              <a:rPr lang="en" sz="2200" b="1" u="sng">
                <a:solidFill>
                  <a:schemeClr val="accent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rydberg_m@cde.state.co.us</a:t>
            </a:r>
            <a:endParaRPr sz="2200" b="1">
              <a:solidFill>
                <a:schemeClr val="dk1"/>
              </a:solidFill>
              <a:latin typeface="Calibri"/>
              <a:ea typeface="Calibri"/>
              <a:cs typeface="Calibri"/>
              <a:sym typeface="Calibri"/>
            </a:endParaRPr>
          </a:p>
          <a:p>
            <a:pPr marL="457200" lvl="0" indent="0" algn="ctr" rtl="0">
              <a:lnSpc>
                <a:spcPct val="100000"/>
              </a:lnSpc>
              <a:spcBef>
                <a:spcPts val="0"/>
              </a:spcBef>
              <a:spcAft>
                <a:spcPts val="0"/>
              </a:spcAft>
              <a:buNone/>
            </a:pPr>
            <a:r>
              <a:rPr lang="en" sz="2200">
                <a:solidFill>
                  <a:schemeClr val="dk1"/>
                </a:solidFill>
                <a:latin typeface="Calibri"/>
                <a:ea typeface="Calibri"/>
                <a:cs typeface="Calibri"/>
                <a:sym typeface="Calibri"/>
              </a:rPr>
              <a:t>720 402 6658</a:t>
            </a:r>
            <a:endParaRPr sz="2200">
              <a:solidFill>
                <a:schemeClr val="dk1"/>
              </a:solidFill>
              <a:latin typeface="Calibri"/>
              <a:ea typeface="Calibri"/>
              <a:cs typeface="Calibri"/>
              <a:sym typeface="Calibri"/>
            </a:endParaRPr>
          </a:p>
          <a:p>
            <a:pPr marL="457200" lvl="0" indent="0" algn="ctr" rtl="0">
              <a:lnSpc>
                <a:spcPct val="100000"/>
              </a:lnSpc>
              <a:spcBef>
                <a:spcPts val="0"/>
              </a:spcBef>
              <a:spcAft>
                <a:spcPts val="0"/>
              </a:spcAft>
              <a:buNone/>
            </a:pPr>
            <a:endParaRPr sz="2200" b="1">
              <a:solidFill>
                <a:schemeClr val="dk1"/>
              </a:solidFill>
              <a:latin typeface="Calibri"/>
              <a:ea typeface="Calibri"/>
              <a:cs typeface="Calibri"/>
              <a:sym typeface="Calibri"/>
            </a:endParaRPr>
          </a:p>
          <a:p>
            <a:pPr marL="457200" lvl="0" indent="0" algn="ctr" rtl="0">
              <a:lnSpc>
                <a:spcPct val="100000"/>
              </a:lnSpc>
              <a:spcBef>
                <a:spcPts val="0"/>
              </a:spcBef>
              <a:spcAft>
                <a:spcPts val="0"/>
              </a:spcAft>
              <a:buNone/>
            </a:pPr>
            <a:r>
              <a:rPr lang="en" sz="2600" b="1">
                <a:solidFill>
                  <a:schemeClr val="dk1"/>
                </a:solidFill>
                <a:latin typeface="Calibri"/>
                <a:ea typeface="Calibri"/>
                <a:cs typeface="Calibri"/>
                <a:sym typeface="Calibri"/>
              </a:rPr>
              <a:t>Join ListServ by emailing: Richardson_m@cde.state.co.us</a:t>
            </a:r>
            <a:endParaRPr sz="2850">
              <a:solidFill>
                <a:schemeClr val="dk1"/>
              </a:solidFill>
              <a:latin typeface="Rockwell"/>
              <a:ea typeface="Rockwell"/>
              <a:cs typeface="Rockwell"/>
              <a:sym typeface="Rockwell"/>
            </a:endParaRPr>
          </a:p>
          <a:p>
            <a:pPr marL="914400" lvl="0" indent="0" algn="l" rtl="0">
              <a:lnSpc>
                <a:spcPct val="100000"/>
              </a:lnSpc>
              <a:spcBef>
                <a:spcPts val="0"/>
              </a:spcBef>
              <a:spcAft>
                <a:spcPts val="0"/>
              </a:spcAft>
              <a:buNone/>
            </a:pP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9"/>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0"/>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308" name="Google Shape;308;p10"/>
          <p:cNvSpPr txBox="1">
            <a:spLocks noGrp="1"/>
          </p:cNvSpPr>
          <p:nvPr>
            <p:ph type="body" idx="1"/>
          </p:nvPr>
        </p:nvSpPr>
        <p:spPr>
          <a:xfrm>
            <a:off x="628650" y="1097288"/>
            <a:ext cx="4811850"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a:p>
          <a:p>
            <a:pPr marL="457200" lvl="0" indent="-336550" algn="l" rtl="0">
              <a:lnSpc>
                <a:spcPct val="90000"/>
              </a:lnSpc>
              <a:spcBef>
                <a:spcPts val="300"/>
              </a:spcBef>
              <a:spcAft>
                <a:spcPts val="0"/>
              </a:spcAft>
              <a:buSzPts val="1700"/>
              <a:buChar char="•"/>
            </a:pPr>
            <a:r>
              <a:rPr lang="en" sz="1800"/>
              <a:t>September 29</a:t>
            </a:r>
            <a:endParaRPr sz="1800"/>
          </a:p>
          <a:p>
            <a:pPr marL="914400" lvl="1" indent="-330200" algn="l" rtl="0">
              <a:lnSpc>
                <a:spcPct val="90000"/>
              </a:lnSpc>
              <a:spcBef>
                <a:spcPts val="300"/>
              </a:spcBef>
              <a:spcAft>
                <a:spcPts val="0"/>
              </a:spcAft>
              <a:buSzPts val="1600"/>
              <a:buChar char="•"/>
            </a:pPr>
            <a:r>
              <a:rPr lang="en" sz="1600"/>
              <a:t>Improving attendance at annual Title I meetings</a:t>
            </a:r>
            <a:endParaRPr sz="1600"/>
          </a:p>
          <a:p>
            <a:pPr marL="457200" lvl="0" indent="-330200" algn="l" rtl="0">
              <a:lnSpc>
                <a:spcPct val="90000"/>
              </a:lnSpc>
              <a:spcBef>
                <a:spcPts val="300"/>
              </a:spcBef>
              <a:spcAft>
                <a:spcPts val="0"/>
              </a:spcAft>
              <a:buSzPts val="1600"/>
              <a:buChar char="•"/>
            </a:pPr>
            <a:r>
              <a:rPr lang="en" sz="1600"/>
              <a:t>October 13</a:t>
            </a:r>
            <a:endParaRPr sz="1600"/>
          </a:p>
          <a:p>
            <a:pPr marL="914400" lvl="1" indent="-330200" algn="l" rtl="0">
              <a:lnSpc>
                <a:spcPct val="90000"/>
              </a:lnSpc>
              <a:spcBef>
                <a:spcPts val="300"/>
              </a:spcBef>
              <a:spcAft>
                <a:spcPts val="0"/>
              </a:spcAft>
              <a:buSzPts val="1600"/>
              <a:buChar char="•"/>
            </a:pPr>
            <a:r>
              <a:rPr lang="en" sz="1600"/>
              <a:t>2022-23 Monitoring training</a:t>
            </a:r>
            <a:endParaRPr sz="1600"/>
          </a:p>
        </p:txBody>
      </p:sp>
      <p:sp>
        <p:nvSpPr>
          <p:cNvPr id="309" name="Google Shape;309;p1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19</a:t>
            </a:fld>
            <a:endParaRPr/>
          </a:p>
        </p:txBody>
      </p:sp>
      <p:pic>
        <p:nvPicPr>
          <p:cNvPr id="310" name="Google Shape;310;p10" descr="Text, whiteboard&#10;&#10;Description automatically generated"/>
          <p:cNvPicPr preferRelativeResize="0"/>
          <p:nvPr/>
        </p:nvPicPr>
        <p:blipFill rotWithShape="1">
          <a:blip r:embed="rId3">
            <a:alphaModFix/>
          </a:blip>
          <a:srcRect/>
          <a:stretch/>
        </p:blipFill>
        <p:spPr>
          <a:xfrm>
            <a:off x="5894316" y="1963861"/>
            <a:ext cx="2621027" cy="174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180" name="Google Shape;180;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a:p>
          <a:p>
            <a:pPr marL="368300" lvl="0" indent="-190500" algn="l" rtl="0">
              <a:lnSpc>
                <a:spcPct val="90000"/>
              </a:lnSpc>
              <a:spcBef>
                <a:spcPts val="600"/>
              </a:spcBef>
              <a:spcAft>
                <a:spcPts val="0"/>
              </a:spcAft>
              <a:buSzPts val="1400"/>
              <a:buChar char="•"/>
            </a:pPr>
            <a:r>
              <a:rPr lang="en" sz="1600"/>
              <a:t>Updates and Reminders</a:t>
            </a:r>
            <a:endParaRPr sz="1400"/>
          </a:p>
          <a:p>
            <a:pPr marL="711200" lvl="1" indent="-190500" algn="l" rtl="0">
              <a:lnSpc>
                <a:spcPct val="90000"/>
              </a:lnSpc>
              <a:spcBef>
                <a:spcPts val="600"/>
              </a:spcBef>
              <a:spcAft>
                <a:spcPts val="0"/>
              </a:spcAft>
              <a:buSzPts val="1400"/>
              <a:buChar char="•"/>
            </a:pPr>
            <a:r>
              <a:rPr lang="en" sz="1400"/>
              <a:t>ESSER Request for Funds (RFF) Deadline </a:t>
            </a:r>
            <a:endParaRPr sz="1400"/>
          </a:p>
          <a:p>
            <a:pPr marL="711200" lvl="1" indent="-190500" algn="l" rtl="0">
              <a:lnSpc>
                <a:spcPct val="90000"/>
              </a:lnSpc>
              <a:spcBef>
                <a:spcPts val="600"/>
              </a:spcBef>
              <a:spcAft>
                <a:spcPts val="0"/>
              </a:spcAft>
              <a:buSzPts val="1400"/>
              <a:buChar char="•"/>
            </a:pPr>
            <a:r>
              <a:rPr lang="en" sz="1400"/>
              <a:t>ESSER AFR</a:t>
            </a:r>
            <a:endParaRPr sz="1400"/>
          </a:p>
          <a:p>
            <a:pPr marL="711200" lvl="1" indent="-190500" algn="l" rtl="0">
              <a:lnSpc>
                <a:spcPct val="90000"/>
              </a:lnSpc>
              <a:spcBef>
                <a:spcPts val="600"/>
              </a:spcBef>
              <a:spcAft>
                <a:spcPts val="0"/>
              </a:spcAft>
              <a:buSzPts val="1400"/>
              <a:buChar char="•"/>
            </a:pPr>
            <a:r>
              <a:rPr lang="en" sz="1400"/>
              <a:t>Uses of Funds Reminders</a:t>
            </a:r>
            <a:endParaRPr sz="1400"/>
          </a:p>
          <a:p>
            <a:pPr marL="711200" lvl="1" indent="-190500" algn="l" rtl="0">
              <a:lnSpc>
                <a:spcPct val="90000"/>
              </a:lnSpc>
              <a:spcBef>
                <a:spcPts val="600"/>
              </a:spcBef>
              <a:spcAft>
                <a:spcPts val="0"/>
              </a:spcAft>
              <a:buSzPts val="1400"/>
              <a:buChar char="•"/>
            </a:pPr>
            <a:r>
              <a:rPr lang="en" sz="1400"/>
              <a:t>Fall RNMs </a:t>
            </a:r>
            <a:endParaRPr sz="1400"/>
          </a:p>
          <a:p>
            <a:pPr marL="457200" lvl="0" indent="-317500" algn="l" rtl="0">
              <a:spcBef>
                <a:spcPts val="600"/>
              </a:spcBef>
              <a:spcAft>
                <a:spcPts val="0"/>
              </a:spcAft>
              <a:buSzPts val="1400"/>
              <a:buChar char="•"/>
            </a:pPr>
            <a:r>
              <a:rPr lang="en"/>
              <a:t>Waiver Request - Public Comment</a:t>
            </a:r>
            <a:endParaRPr/>
          </a:p>
          <a:p>
            <a:pPr marL="457200" lvl="0" indent="-317500" algn="l" rtl="0">
              <a:spcBef>
                <a:spcPts val="600"/>
              </a:spcBef>
              <a:spcAft>
                <a:spcPts val="0"/>
              </a:spcAft>
              <a:buSzPts val="1400"/>
              <a:buChar char="•"/>
            </a:pPr>
            <a:r>
              <a:rPr lang="en"/>
              <a:t>Sustainability in Planning &amp; Budgeting for Future Years</a:t>
            </a:r>
            <a:endParaRPr/>
          </a:p>
        </p:txBody>
      </p:sp>
      <p:sp>
        <p:nvSpPr>
          <p:cNvPr id="181" name="Google Shape;181;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1"/>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317" name="Google Shape;317;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20</a:t>
            </a:fld>
            <a:endParaRPr/>
          </a:p>
        </p:txBody>
      </p:sp>
      <p:graphicFrame>
        <p:nvGraphicFramePr>
          <p:cNvPr id="318" name="Google Shape;318;p11"/>
          <p:cNvGraphicFramePr/>
          <p:nvPr/>
        </p:nvGraphicFramePr>
        <p:xfrm>
          <a:off x="157781" y="994130"/>
          <a:ext cx="3000000" cy="3000000"/>
        </p:xfrm>
        <a:graphic>
          <a:graphicData uri="http://schemas.openxmlformats.org/drawingml/2006/table">
            <a:tbl>
              <a:tblPr firstRow="1">
                <a:noFill/>
                <a:tableStyleId>{CBA3BB8F-87B2-4AF9-978C-444732504A46}</a:tableStyleId>
              </a:tblPr>
              <a:tblGrid>
                <a:gridCol w="4734075">
                  <a:extLst>
                    <a:ext uri="{9D8B030D-6E8A-4147-A177-3AD203B41FA5}">
                      <a16:colId xmlns:a16="http://schemas.microsoft.com/office/drawing/2014/main" val="20000"/>
                    </a:ext>
                  </a:extLst>
                </a:gridCol>
                <a:gridCol w="4160475">
                  <a:extLst>
                    <a:ext uri="{9D8B030D-6E8A-4147-A177-3AD203B41FA5}">
                      <a16:colId xmlns:a16="http://schemas.microsoft.com/office/drawing/2014/main" val="20001"/>
                    </a:ext>
                  </a:extLst>
                </a:gridCol>
              </a:tblGrid>
              <a:tr h="4205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a:t>
                      </a:r>
                      <a:r>
                        <a:rPr lang="en" sz="1000">
                          <a:solidFill>
                            <a:schemeClr val="dk1"/>
                          </a:solidFill>
                          <a:latin typeface="Calibri"/>
                          <a:ea typeface="Calibri"/>
                          <a:cs typeface="Calibri"/>
                          <a:sym typeface="Calibri"/>
                        </a:rPr>
                        <a:t> of </a:t>
                      </a:r>
                      <a:r>
                        <a:rPr lang="en" sz="1000" u="none" strike="noStrike" cap="none">
                          <a:solidFill>
                            <a:schemeClr val="dk1"/>
                          </a:solidFill>
                          <a:latin typeface="Calibri"/>
                          <a:ea typeface="Calibri"/>
                          <a:cs typeface="Calibri"/>
                          <a:sym typeface="Calibri"/>
                        </a:rPr>
                        <a:t>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None/>
                      </a:pPr>
                      <a:r>
                        <a:rPr lang="en" sz="1000" b="1" u="sng">
                          <a:solidFill>
                            <a:schemeClr val="dk1"/>
                          </a:solidFill>
                          <a:latin typeface="Calibri"/>
                          <a:ea typeface="Calibri"/>
                          <a:cs typeface="Calibri"/>
                          <a:sym typeface="Calibri"/>
                        </a:rPr>
                        <a:t>Program Specialists</a:t>
                      </a:r>
                      <a:endParaRPr sz="1000" b="1" u="sng">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Char char="●"/>
                      </a:pPr>
                      <a:r>
                        <a:rPr lang="en" sz="1000">
                          <a:solidFill>
                            <a:schemeClr val="dk1"/>
                          </a:solidFill>
                          <a:latin typeface="Calibri"/>
                          <a:ea typeface="Calibri"/>
                          <a:cs typeface="Calibri"/>
                          <a:sym typeface="Calibri"/>
                        </a:rPr>
                        <a:t>Program Implementation Supervisor: </a:t>
                      </a:r>
                      <a:r>
                        <a:rPr lang="en" sz="1000" u="sng">
                          <a:solidFill>
                            <a:schemeClr val="hlink"/>
                          </a:solidFill>
                          <a:latin typeface="Calibri"/>
                          <a:ea typeface="Calibri"/>
                          <a:cs typeface="Calibri"/>
                          <a:sym typeface="Calibri"/>
                          <a:hlinkClick r:id="rId5"/>
                        </a:rPr>
                        <a:t>Laura Meushaw</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Char char="●"/>
                      </a:pPr>
                      <a:r>
                        <a:rPr lang="en" sz="1000">
                          <a:solidFill>
                            <a:schemeClr val="dk1"/>
                          </a:solidFill>
                          <a:latin typeface="Calibri"/>
                          <a:ea typeface="Calibri"/>
                          <a:cs typeface="Calibri"/>
                          <a:sym typeface="Calibri"/>
                        </a:rPr>
                        <a:t>Program Monitoring Supervisor: </a:t>
                      </a:r>
                      <a:r>
                        <a:rPr lang="en" sz="1000" u="sng">
                          <a:solidFill>
                            <a:schemeClr val="hlink"/>
                          </a:solidFill>
                          <a:latin typeface="Calibri"/>
                          <a:ea typeface="Calibri"/>
                          <a:cs typeface="Calibri"/>
                          <a:sym typeface="Calibri"/>
                          <a:hlinkClick r:id="rId6"/>
                        </a:rPr>
                        <a:t>Tammy Giessinger</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Char char="●"/>
                      </a:pPr>
                      <a:r>
                        <a:rPr lang="en" sz="1000">
                          <a:solidFill>
                            <a:schemeClr val="dk1"/>
                          </a:solidFill>
                          <a:latin typeface="Calibri"/>
                          <a:ea typeface="Calibri"/>
                          <a:cs typeface="Calibri"/>
                          <a:sym typeface="Calibri"/>
                        </a:rPr>
                        <a:t>Program Effectiveness Supervisor: </a:t>
                      </a:r>
                      <a:r>
                        <a:rPr lang="en" sz="1000" u="sng">
                          <a:solidFill>
                            <a:schemeClr val="hlink"/>
                          </a:solidFill>
                          <a:latin typeface="Calibri"/>
                          <a:ea typeface="Calibri"/>
                          <a:cs typeface="Calibri"/>
                          <a:sym typeface="Calibri"/>
                          <a:hlinkClick r:id="rId7"/>
                        </a:rPr>
                        <a:t>Tina Negley</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8"/>
                        </a:rPr>
                        <a:t>ESEA Regional </a:t>
                      </a:r>
                      <a:r>
                        <a:rPr lang="en" sz="1000" u="sng" strike="noStrike" cap="none">
                          <a:solidFill>
                            <a:schemeClr val="hlink"/>
                          </a:solidFill>
                          <a:latin typeface="Calibri"/>
                          <a:ea typeface="Calibri"/>
                          <a:cs typeface="Calibri"/>
                          <a:sym typeface="Calibri"/>
                          <a:hlinkClick r:id="rId8"/>
                        </a:rPr>
                        <a:t>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Title I: </a:t>
                      </a:r>
                      <a:r>
                        <a:rPr lang="en" sz="1000" u="sng">
                          <a:solidFill>
                            <a:schemeClr val="hlink"/>
                          </a:solidFill>
                          <a:latin typeface="Calibri"/>
                          <a:ea typeface="Calibri"/>
                          <a:cs typeface="Calibri"/>
                          <a:sym typeface="Calibri"/>
                          <a:hlinkClick r:id="rId5"/>
                        </a:rPr>
                        <a:t>Laura Meushaw</a:t>
                      </a:r>
                      <a:r>
                        <a:rPr lang="en" sz="1000">
                          <a:solidFill>
                            <a:schemeClr val="dk1"/>
                          </a:solidFill>
                          <a:latin typeface="Calibri"/>
                          <a:ea typeface="Calibri"/>
                          <a:cs typeface="Calibri"/>
                          <a:sym typeface="Calibri"/>
                        </a:rPr>
                        <a:t>,</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9"/>
                        </a:rPr>
                        <a:t>Kathryn Wisner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0"/>
                        </a:rPr>
                        <a:t>Evita Byrd</a:t>
                      </a:r>
                      <a:r>
                        <a:rPr lang="en" sz="1000" u="none" strike="noStrike" cap="none">
                          <a:solidFill>
                            <a:schemeClr val="dk1"/>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1"/>
                        </a:rPr>
                        <a:t>Karen Bixler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2"/>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6"/>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3"/>
                        </a:rPr>
                        <a:t>Nathan Hickman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a:solidFill>
                            <a:schemeClr val="hlink"/>
                          </a:solidFill>
                          <a:latin typeface="Calibri"/>
                          <a:ea typeface="Calibri"/>
                          <a:cs typeface="Calibri"/>
                          <a:sym typeface="Calibri"/>
                          <a:hlinkClick r:id="rId14"/>
                        </a:rPr>
                        <a:t>Shannon Wilson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b="1" u="sng"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5"/>
                        </a:rPr>
                        <a:t>Kristin Crumley</a:t>
                      </a:r>
                      <a:r>
                        <a:rPr lang="en" sz="1000" u="sng" strike="noStrike" cap="none">
                          <a:solidFill>
                            <a:schemeClr val="hlink"/>
                          </a:solidFill>
                          <a:latin typeface="Calibri"/>
                          <a:ea typeface="Calibri"/>
                          <a:cs typeface="Calibri"/>
                          <a:sym typeface="Calibri"/>
                        </a:rPr>
                        <a:t>  </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6"/>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Kim Boylan</a:t>
                      </a:r>
                      <a:endParaRPr sz="100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18"/>
                        </a:rPr>
                        <a:t>Shannon Wilson</a:t>
                      </a:r>
                      <a:r>
                        <a:rPr lang="en" sz="1000" u="none" strike="noStrike" cap="none">
                          <a:solidFill>
                            <a:schemeClr val="dk1"/>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7"/>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Mackenzie Owens</a:t>
                      </a:r>
                      <a:endParaRPr sz="1000">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1"/>
                        </a:rPr>
                        <a:t>Kate Bartlett</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2"/>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3"/>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27"/>
                        </a:rPr>
                        <a:t>Kristina Jones</a:t>
                      </a:r>
                      <a:r>
                        <a:rPr lang="en" sz="1000">
                          <a:solidFill>
                            <a:schemeClr val="dk1"/>
                          </a:solidFill>
                          <a:latin typeface="Calibri"/>
                          <a:ea typeface="Calibri"/>
                          <a:cs typeface="Calibri"/>
                          <a:sym typeface="Calibri"/>
                        </a:rPr>
                        <a:t>, Federal Fiscal Monitoring and Reporting Specialist</a:t>
                      </a:r>
                      <a:endParaRPr sz="100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28"/>
                        </a:rPr>
                        <a:t>Werner Hagemann</a:t>
                      </a:r>
                      <a:r>
                        <a:rPr lang="en" sz="1000">
                          <a:solidFill>
                            <a:schemeClr val="dk1"/>
                          </a:solidFill>
                          <a:latin typeface="Calibri"/>
                          <a:ea typeface="Calibri"/>
                          <a:cs typeface="Calibri"/>
                          <a:sym typeface="Calibri"/>
                        </a:rPr>
                        <a:t>, ESSER Fiscal Monitoring Specialist</a:t>
                      </a:r>
                      <a:endParaRPr sz="1000">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29"/>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187" name="Google Shape;187;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5814e06ca5_0_9"/>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4</a:t>
            </a:fld>
            <a:endParaRPr/>
          </a:p>
        </p:txBody>
      </p:sp>
      <p:sp>
        <p:nvSpPr>
          <p:cNvPr id="193" name="Google Shape;193;g15814e06ca5_0_9"/>
          <p:cNvSpPr txBox="1"/>
          <p:nvPr/>
        </p:nvSpPr>
        <p:spPr>
          <a:xfrm>
            <a:off x="198975" y="185625"/>
            <a:ext cx="395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ESSER RFF Deadline</a:t>
            </a:r>
            <a:endParaRPr>
              <a:solidFill>
                <a:schemeClr val="lt1"/>
              </a:solidFill>
            </a:endParaRPr>
          </a:p>
        </p:txBody>
      </p:sp>
      <p:sp>
        <p:nvSpPr>
          <p:cNvPr id="194" name="Google Shape;194;g15814e06ca5_0_9"/>
          <p:cNvSpPr txBox="1"/>
          <p:nvPr/>
        </p:nvSpPr>
        <p:spPr>
          <a:xfrm>
            <a:off x="1415675" y="1238275"/>
            <a:ext cx="6222000" cy="3780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000"/>
              </a:spcBef>
              <a:spcAft>
                <a:spcPts val="0"/>
              </a:spcAft>
              <a:buNone/>
            </a:pPr>
            <a:r>
              <a:rPr lang="en" sz="2150" b="1" i="1">
                <a:solidFill>
                  <a:schemeClr val="dk1"/>
                </a:solidFill>
                <a:latin typeface="Calibri"/>
                <a:ea typeface="Calibri"/>
                <a:cs typeface="Calibri"/>
                <a:sym typeface="Calibri"/>
              </a:rPr>
              <a:t>ESSER I - Drawing to a close</a:t>
            </a:r>
            <a:endParaRPr sz="2150" b="1" i="1">
              <a:solidFill>
                <a:schemeClr val="dk1"/>
              </a:solidFill>
              <a:latin typeface="Calibri"/>
              <a:ea typeface="Calibri"/>
              <a:cs typeface="Calibri"/>
              <a:sym typeface="Calibri"/>
            </a:endParaRPr>
          </a:p>
          <a:p>
            <a:pPr marL="457200" lvl="0" indent="-336550" algn="ctr" rtl="0">
              <a:lnSpc>
                <a:spcPct val="115000"/>
              </a:lnSpc>
              <a:spcBef>
                <a:spcPts val="100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Performance Period Expires 9/30/2022</a:t>
            </a:r>
            <a:endParaRPr sz="1700">
              <a:solidFill>
                <a:schemeClr val="dk1"/>
              </a:solidFill>
              <a:latin typeface="Calibri"/>
              <a:ea typeface="Calibri"/>
              <a:cs typeface="Calibri"/>
              <a:sym typeface="Calibri"/>
            </a:endParaRPr>
          </a:p>
          <a:p>
            <a:pPr marL="457200" lvl="0" indent="-336550" algn="ctr" rtl="0">
              <a:lnSpc>
                <a:spcPct val="115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Final Date to submit RFF:  11/15/2022</a:t>
            </a:r>
            <a:endParaRPr sz="17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endParaRPr sz="17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 sz="1700">
                <a:solidFill>
                  <a:schemeClr val="dk1"/>
                </a:solidFill>
                <a:latin typeface="Calibri"/>
                <a:ea typeface="Calibri"/>
                <a:cs typeface="Calibri"/>
                <a:sym typeface="Calibri"/>
              </a:rPr>
              <a:t>We suggest a reconciliation and review of accounts receivables outstanding in the awardee’s financial system, to ensure that you have captured all the expenditures, </a:t>
            </a:r>
            <a:endParaRPr sz="17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 sz="1700">
                <a:solidFill>
                  <a:schemeClr val="dk1"/>
                </a:solidFill>
                <a:latin typeface="Calibri"/>
                <a:ea typeface="Calibri"/>
                <a:cs typeface="Calibri"/>
                <a:sym typeface="Calibri"/>
              </a:rPr>
              <a:t>and are not leaving an A/R unpaid.</a:t>
            </a:r>
            <a:endParaRPr sz="17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endParaRPr sz="2150" b="1" i="1">
              <a:solidFill>
                <a:schemeClr val="dk1"/>
              </a:solidFill>
              <a:latin typeface="Calibri"/>
              <a:ea typeface="Calibri"/>
              <a:cs typeface="Calibri"/>
              <a:sym typeface="Calibri"/>
            </a:endParaRPr>
          </a:p>
          <a:p>
            <a:pPr marL="457200" lvl="0" indent="0" algn="l" rtl="0">
              <a:lnSpc>
                <a:spcPct val="115000"/>
              </a:lnSpc>
              <a:spcBef>
                <a:spcPts val="1000"/>
              </a:spcBef>
              <a:spcAft>
                <a:spcPts val="0"/>
              </a:spcAft>
              <a:buNone/>
            </a:pPr>
            <a:endParaRPr/>
          </a:p>
        </p:txBody>
      </p:sp>
      <p:sp>
        <p:nvSpPr>
          <p:cNvPr id="2" name="Title 1">
            <a:extLst>
              <a:ext uri="{FF2B5EF4-FFF2-40B4-BE49-F238E27FC236}">
                <a16:creationId xmlns:a16="http://schemas.microsoft.com/office/drawing/2014/main" id="{1BEF2938-D348-3B03-B607-64A932BF8634}"/>
              </a:ext>
            </a:extLst>
          </p:cNvPr>
          <p:cNvSpPr>
            <a:spLocks noGrp="1"/>
          </p:cNvSpPr>
          <p:nvPr>
            <p:ph type="title"/>
          </p:nvPr>
        </p:nvSpPr>
        <p:spPr>
          <a:xfrm>
            <a:off x="332674" y="-673800"/>
            <a:ext cx="6048900" cy="673800"/>
          </a:xfrm>
        </p:spPr>
        <p:txBody>
          <a:bodyPr spcFirstLastPara="1" wrap="square" lIns="0" tIns="0" rIns="0" bIns="0" anchor="b" anchorCtr="0">
            <a:normAutofit/>
          </a:bodyPr>
          <a:lstStyle/>
          <a:p>
            <a:r>
              <a:rPr lang="en-US" dirty="0"/>
              <a:t>ESSER </a:t>
            </a:r>
            <a:r>
              <a:rPr lang="en-US"/>
              <a:t>RFF Deadline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5a91c97525_4_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t>Funds That will Expire At the End of September!!!</a:t>
            </a:r>
            <a:endParaRPr dirty="0"/>
          </a:p>
        </p:txBody>
      </p:sp>
      <p:sp>
        <p:nvSpPr>
          <p:cNvPr id="200" name="Google Shape;200;g15a91c97525_4_0"/>
          <p:cNvSpPr txBox="1">
            <a:spLocks noGrp="1"/>
          </p:cNvSpPr>
          <p:nvPr>
            <p:ph type="body" idx="1"/>
          </p:nvPr>
        </p:nvSpPr>
        <p:spPr>
          <a:xfrm>
            <a:off x="628650" y="1165849"/>
            <a:ext cx="7886700" cy="3536700"/>
          </a:xfrm>
          <a:prstGeom prst="rect">
            <a:avLst/>
          </a:prstGeom>
        </p:spPr>
        <p:txBody>
          <a:bodyPr spcFirstLastPara="1" wrap="square" lIns="0" tIns="0" rIns="0" bIns="0" anchor="t" anchorCtr="0">
            <a:normAutofit lnSpcReduction="10000"/>
          </a:bodyPr>
          <a:lstStyle/>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457200" lvl="0" indent="-342900" algn="l" rtl="0">
              <a:spcBef>
                <a:spcPts val="800"/>
              </a:spcBef>
              <a:spcAft>
                <a:spcPts val="0"/>
              </a:spcAft>
              <a:buSzPts val="1800"/>
              <a:buChar char="•"/>
            </a:pPr>
            <a:r>
              <a:rPr lang="en"/>
              <a:t>March 2022, GFMU sent emails about funds expiring at end of September! </a:t>
            </a:r>
            <a:endParaRPr/>
          </a:p>
          <a:p>
            <a:pPr marL="457200" lvl="0" indent="-342900" algn="l" rtl="0">
              <a:spcBef>
                <a:spcPts val="0"/>
              </a:spcBef>
              <a:spcAft>
                <a:spcPts val="0"/>
              </a:spcAft>
              <a:buSzPts val="1800"/>
              <a:buChar char="•"/>
            </a:pPr>
            <a:r>
              <a:rPr lang="en"/>
              <a:t>Outreach attempts and reminders! </a:t>
            </a:r>
            <a:endParaRPr/>
          </a:p>
          <a:p>
            <a:pPr marL="457200" lvl="0" indent="-342900" algn="l" rtl="0">
              <a:spcBef>
                <a:spcPts val="0"/>
              </a:spcBef>
              <a:spcAft>
                <a:spcPts val="0"/>
              </a:spcAft>
              <a:buSzPts val="1800"/>
              <a:buChar char="•"/>
            </a:pPr>
            <a:r>
              <a:rPr lang="en"/>
              <a:t>An approved PAR is required! </a:t>
            </a:r>
            <a:endParaRPr/>
          </a:p>
          <a:p>
            <a:pPr marL="914400" lvl="1" indent="-323850" algn="l" rtl="0">
              <a:spcBef>
                <a:spcPts val="0"/>
              </a:spcBef>
              <a:spcAft>
                <a:spcPts val="0"/>
              </a:spcAft>
              <a:buSzPts val="1500"/>
              <a:buChar char="•"/>
            </a:pPr>
            <a:r>
              <a:rPr lang="en"/>
              <a:t>Do you have activities that are allowable, reasonable, and necessary to meet program intent? </a:t>
            </a:r>
            <a:endParaRPr/>
          </a:p>
          <a:p>
            <a:pPr marL="914400" lvl="1" indent="-323850" algn="l" rtl="0">
              <a:spcBef>
                <a:spcPts val="0"/>
              </a:spcBef>
              <a:spcAft>
                <a:spcPts val="0"/>
              </a:spcAft>
              <a:buSzPts val="1500"/>
              <a:buChar char="•"/>
            </a:pPr>
            <a:r>
              <a:rPr lang="en"/>
              <a:t>Do you have an approved plan? </a:t>
            </a:r>
            <a:endParaRPr/>
          </a:p>
          <a:p>
            <a:pPr marL="914400" lvl="1" indent="-323850" algn="l" rtl="0">
              <a:spcBef>
                <a:spcPts val="0"/>
              </a:spcBef>
              <a:spcAft>
                <a:spcPts val="0"/>
              </a:spcAft>
              <a:buSzPts val="1500"/>
              <a:buChar char="•"/>
            </a:pPr>
            <a:r>
              <a:rPr lang="en"/>
              <a:t>Can you spend by September 30 and draw down by November? </a:t>
            </a:r>
            <a:endParaRPr/>
          </a:p>
        </p:txBody>
      </p:sp>
      <p:graphicFrame>
        <p:nvGraphicFramePr>
          <p:cNvPr id="201" name="Google Shape;201;g15a91c97525_4_0"/>
          <p:cNvGraphicFramePr/>
          <p:nvPr>
            <p:extLst>
              <p:ext uri="{D42A27DB-BD31-4B8C-83A1-F6EECF244321}">
                <p14:modId xmlns:p14="http://schemas.microsoft.com/office/powerpoint/2010/main" val="2507635990"/>
              </p:ext>
            </p:extLst>
          </p:nvPr>
        </p:nvGraphicFramePr>
        <p:xfrm>
          <a:off x="952500" y="1097450"/>
          <a:ext cx="7239000" cy="1584840"/>
        </p:xfrm>
        <a:graphic>
          <a:graphicData uri="http://schemas.openxmlformats.org/drawingml/2006/table">
            <a:tbl>
              <a:tblPr firstRow="1">
                <a:noFill/>
                <a:tableStyleId>{F5423377-7AF8-4B83-B3E7-EC680DC0D4B8}</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a:t>Program / Funding Stream</a:t>
                      </a:r>
                      <a:endParaRPr/>
                    </a:p>
                  </a:txBody>
                  <a:tcPr marL="91425" marR="91425" marT="91425" marB="91425">
                    <a:solidFill>
                      <a:srgbClr val="B6D7A8"/>
                    </a:solidFill>
                  </a:tcPr>
                </a:tc>
                <a:tc>
                  <a:txBody>
                    <a:bodyPr/>
                    <a:lstStyle/>
                    <a:p>
                      <a:pPr marL="0" lvl="0" indent="0" algn="l" rtl="0">
                        <a:spcBef>
                          <a:spcPts val="0"/>
                        </a:spcBef>
                        <a:spcAft>
                          <a:spcPts val="0"/>
                        </a:spcAft>
                        <a:buNone/>
                      </a:pPr>
                      <a:r>
                        <a:rPr lang="en"/>
                        <a:t>Obligation Due Date</a:t>
                      </a:r>
                      <a:endParaRPr/>
                    </a:p>
                  </a:txBody>
                  <a:tcPr marL="91425" marR="91425" marT="91425" marB="91425">
                    <a:solidFill>
                      <a:srgbClr val="B6D7A8"/>
                    </a:solidFill>
                  </a:tcPr>
                </a:tc>
                <a:tc>
                  <a:txBody>
                    <a:bodyPr/>
                    <a:lstStyle/>
                    <a:p>
                      <a:pPr marL="0" lvl="0" indent="0" algn="l" rtl="0">
                        <a:spcBef>
                          <a:spcPts val="0"/>
                        </a:spcBef>
                        <a:spcAft>
                          <a:spcPts val="0"/>
                        </a:spcAft>
                        <a:buNone/>
                      </a:pPr>
                      <a:r>
                        <a:rPr lang="en"/>
                        <a:t>Request for Funds Form</a:t>
                      </a:r>
                      <a:endParaRPr/>
                    </a:p>
                  </a:txBody>
                  <a:tcPr marL="91425" marR="91425" marT="91425" marB="91425">
                    <a:solidFill>
                      <a:srgbClr val="B6D7A8"/>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ESEA FY20</a:t>
                      </a:r>
                      <a:endParaRPr/>
                    </a:p>
                  </a:txBody>
                  <a:tcPr marL="91425" marR="91425" marT="91425" marB="91425"/>
                </a:tc>
                <a:tc>
                  <a:txBody>
                    <a:bodyPr/>
                    <a:lstStyle/>
                    <a:p>
                      <a:pPr marL="0" lvl="0" indent="0" algn="l" rtl="0">
                        <a:spcBef>
                          <a:spcPts val="0"/>
                        </a:spcBef>
                        <a:spcAft>
                          <a:spcPts val="0"/>
                        </a:spcAft>
                        <a:buNone/>
                      </a:pPr>
                      <a:r>
                        <a:rPr lang="en"/>
                        <a:t>September 30, 2022</a:t>
                      </a:r>
                      <a:endParaRPr/>
                    </a:p>
                  </a:txBody>
                  <a:tcPr marL="91425" marR="91425" marT="91425" marB="91425"/>
                </a:tc>
                <a:tc>
                  <a:txBody>
                    <a:bodyPr/>
                    <a:lstStyle/>
                    <a:p>
                      <a:pPr marL="0" lvl="0" indent="0" algn="l" rtl="0">
                        <a:spcBef>
                          <a:spcPts val="0"/>
                        </a:spcBef>
                        <a:spcAft>
                          <a:spcPts val="0"/>
                        </a:spcAft>
                        <a:buNone/>
                      </a:pPr>
                      <a:r>
                        <a:rPr lang="en"/>
                        <a:t>November 1, 2022</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ESEA FY21</a:t>
                      </a:r>
                      <a:endParaRPr/>
                    </a:p>
                  </a:txBody>
                  <a:tcPr marL="91425" marR="91425" marT="91425" marB="91425"/>
                </a:tc>
                <a:tc>
                  <a:txBody>
                    <a:bodyPr/>
                    <a:lstStyle/>
                    <a:p>
                      <a:pPr marL="0" lvl="0" indent="0" algn="l" rtl="0">
                        <a:spcBef>
                          <a:spcPts val="0"/>
                        </a:spcBef>
                        <a:spcAft>
                          <a:spcPts val="0"/>
                        </a:spcAft>
                        <a:buNone/>
                      </a:pPr>
                      <a:r>
                        <a:rPr lang="en"/>
                        <a:t>September 30, 2022</a:t>
                      </a:r>
                      <a:endParaRPr/>
                    </a:p>
                  </a:txBody>
                  <a:tcPr marL="91425" marR="91425" marT="91425" marB="91425"/>
                </a:tc>
                <a:tc>
                  <a:txBody>
                    <a:bodyPr/>
                    <a:lstStyle/>
                    <a:p>
                      <a:pPr marL="0" lvl="0" indent="0" algn="l" rtl="0">
                        <a:spcBef>
                          <a:spcPts val="0"/>
                        </a:spcBef>
                        <a:spcAft>
                          <a:spcPts val="0"/>
                        </a:spcAft>
                        <a:buNone/>
                      </a:pPr>
                      <a:r>
                        <a:rPr lang="en"/>
                        <a:t>November 1, 2022</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ESSER I </a:t>
                      </a:r>
                      <a:endParaRPr/>
                    </a:p>
                  </a:txBody>
                  <a:tcPr marL="91425" marR="91425" marT="91425" marB="91425"/>
                </a:tc>
                <a:tc>
                  <a:txBody>
                    <a:bodyPr/>
                    <a:lstStyle/>
                    <a:p>
                      <a:pPr marL="0" lvl="0" indent="0" algn="l" rtl="0">
                        <a:spcBef>
                          <a:spcPts val="0"/>
                        </a:spcBef>
                        <a:spcAft>
                          <a:spcPts val="0"/>
                        </a:spcAft>
                        <a:buNone/>
                      </a:pPr>
                      <a:r>
                        <a:rPr lang="en"/>
                        <a:t>September 30, 2022</a:t>
                      </a:r>
                      <a:endParaRPr/>
                    </a:p>
                  </a:txBody>
                  <a:tcPr marL="91425" marR="91425" marT="91425" marB="91425"/>
                </a:tc>
                <a:tc>
                  <a:txBody>
                    <a:bodyPr/>
                    <a:lstStyle/>
                    <a:p>
                      <a:pPr marL="0" lvl="0" indent="0" algn="l" rtl="0">
                        <a:spcBef>
                          <a:spcPts val="0"/>
                        </a:spcBef>
                        <a:spcAft>
                          <a:spcPts val="0"/>
                        </a:spcAft>
                        <a:buNone/>
                      </a:pPr>
                      <a:r>
                        <a:rPr lang="en" dirty="0"/>
                        <a:t>November 15, 2022</a:t>
                      </a:r>
                      <a:endParaRPr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58537c1889_1_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
        <p:nvSpPr>
          <p:cNvPr id="207" name="Google Shape;207;g158537c1889_1_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Allocability Reminders</a:t>
            </a:r>
            <a:endParaRPr/>
          </a:p>
        </p:txBody>
      </p:sp>
      <p:sp>
        <p:nvSpPr>
          <p:cNvPr id="208" name="Google Shape;208;g158537c1889_1_4"/>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All ESSER funds must be used for </a:t>
            </a:r>
            <a:r>
              <a:rPr lang="en" b="1" i="1"/>
              <a:t>allowable </a:t>
            </a:r>
            <a:r>
              <a:rPr lang="en"/>
              <a:t>activities that are </a:t>
            </a:r>
            <a:r>
              <a:rPr lang="en" b="1" i="1"/>
              <a:t>reasonable </a:t>
            </a:r>
            <a:r>
              <a:rPr lang="en"/>
              <a:t>and </a:t>
            </a:r>
            <a:r>
              <a:rPr lang="en" b="1" i="1"/>
              <a:t>necessary </a:t>
            </a:r>
            <a:r>
              <a:rPr lang="en"/>
              <a:t>to respond to, prepare for, or prevent the spread of COVID-19 (and more recently addressing needs that have been exacerbated by the pandemic). </a:t>
            </a:r>
            <a:endParaRPr/>
          </a:p>
          <a:p>
            <a:pPr marL="0" lvl="0" indent="0" algn="l" rtl="0">
              <a:spcBef>
                <a:spcPts val="800"/>
              </a:spcBef>
              <a:spcAft>
                <a:spcPts val="0"/>
              </a:spcAft>
              <a:buNone/>
            </a:pPr>
            <a:r>
              <a:rPr lang="en"/>
              <a:t>Allocability ~ activities and costs are necessary to meet program intent</a:t>
            </a:r>
            <a:endParaRPr/>
          </a:p>
          <a:p>
            <a:pPr marL="457200" lvl="0" indent="-342900" algn="l" rtl="0">
              <a:lnSpc>
                <a:spcPct val="115000"/>
              </a:lnSpc>
              <a:spcBef>
                <a:spcPts val="0"/>
              </a:spcBef>
              <a:spcAft>
                <a:spcPts val="0"/>
              </a:spcAft>
              <a:buSzPts val="1800"/>
              <a:buChar char="•"/>
            </a:pPr>
            <a:r>
              <a:rPr lang="en" sz="1100" b="1">
                <a:solidFill>
                  <a:schemeClr val="dk1"/>
                </a:solidFill>
              </a:rPr>
              <a:t>ESSER I – Crisis Response</a:t>
            </a:r>
            <a:endParaRPr sz="1100" b="1">
              <a:solidFill>
                <a:schemeClr val="dk1"/>
              </a:solidFill>
            </a:endParaRPr>
          </a:p>
          <a:p>
            <a:pPr marL="914400" lvl="1" indent="-323850" algn="l" rtl="0">
              <a:lnSpc>
                <a:spcPct val="115000"/>
              </a:lnSpc>
              <a:spcBef>
                <a:spcPts val="0"/>
              </a:spcBef>
              <a:spcAft>
                <a:spcPts val="0"/>
              </a:spcAft>
              <a:buSzPts val="1500"/>
              <a:buChar char="•"/>
            </a:pPr>
            <a:r>
              <a:rPr lang="en" sz="1100">
                <a:solidFill>
                  <a:schemeClr val="dk1"/>
                </a:solidFill>
              </a:rPr>
              <a:t>To provide schools, staff and students with the </a:t>
            </a:r>
            <a:r>
              <a:rPr lang="en" sz="1100" i="1">
                <a:solidFill>
                  <a:schemeClr val="dk1"/>
                </a:solidFill>
              </a:rPr>
              <a:t>technology and infrastructure to accommodate remote learning environments </a:t>
            </a:r>
            <a:r>
              <a:rPr lang="en" sz="1100">
                <a:solidFill>
                  <a:schemeClr val="dk1"/>
                </a:solidFill>
              </a:rPr>
              <a:t>caused by COVID-19.</a:t>
            </a:r>
            <a:endParaRPr sz="1100">
              <a:solidFill>
                <a:schemeClr val="dk1"/>
              </a:solidFill>
            </a:endParaRPr>
          </a:p>
          <a:p>
            <a:pPr marL="457200" lvl="0" indent="-342900" algn="l" rtl="0">
              <a:lnSpc>
                <a:spcPct val="115000"/>
              </a:lnSpc>
              <a:spcBef>
                <a:spcPts val="0"/>
              </a:spcBef>
              <a:spcAft>
                <a:spcPts val="0"/>
              </a:spcAft>
              <a:buSzPts val="1800"/>
              <a:buChar char="•"/>
            </a:pPr>
            <a:r>
              <a:rPr lang="en" sz="1100" b="1">
                <a:solidFill>
                  <a:schemeClr val="dk1"/>
                </a:solidFill>
              </a:rPr>
              <a:t>ESSER II – Resuming/Sustaining In-Person</a:t>
            </a:r>
            <a:endParaRPr sz="1100" b="1">
              <a:solidFill>
                <a:schemeClr val="dk1"/>
              </a:solidFill>
            </a:endParaRPr>
          </a:p>
          <a:p>
            <a:pPr marL="914400" lvl="1" indent="-323850" algn="l" rtl="0">
              <a:lnSpc>
                <a:spcPct val="115000"/>
              </a:lnSpc>
              <a:spcBef>
                <a:spcPts val="0"/>
              </a:spcBef>
              <a:spcAft>
                <a:spcPts val="0"/>
              </a:spcAft>
              <a:buSzPts val="1500"/>
              <a:buChar char="•"/>
            </a:pPr>
            <a:r>
              <a:rPr lang="en" sz="1100">
                <a:solidFill>
                  <a:schemeClr val="dk1"/>
                </a:solidFill>
              </a:rPr>
              <a:t>To provide schools staff and students with the resources and equipment to </a:t>
            </a:r>
            <a:r>
              <a:rPr lang="en" sz="1100" i="1">
                <a:solidFill>
                  <a:schemeClr val="dk1"/>
                </a:solidFill>
              </a:rPr>
              <a:t>safely return to in-person learning </a:t>
            </a:r>
            <a:r>
              <a:rPr lang="en" sz="1100">
                <a:solidFill>
                  <a:schemeClr val="dk1"/>
                </a:solidFill>
              </a:rPr>
              <a:t>environments for students.</a:t>
            </a:r>
            <a:endParaRPr sz="1100">
              <a:solidFill>
                <a:schemeClr val="dk1"/>
              </a:solidFill>
            </a:endParaRPr>
          </a:p>
          <a:p>
            <a:pPr marL="457200" lvl="0" indent="-342900" algn="l" rtl="0">
              <a:lnSpc>
                <a:spcPct val="115000"/>
              </a:lnSpc>
              <a:spcBef>
                <a:spcPts val="0"/>
              </a:spcBef>
              <a:spcAft>
                <a:spcPts val="0"/>
              </a:spcAft>
              <a:buSzPts val="1800"/>
              <a:buChar char="•"/>
            </a:pPr>
            <a:r>
              <a:rPr lang="en" sz="1100" b="1">
                <a:solidFill>
                  <a:schemeClr val="dk1"/>
                </a:solidFill>
              </a:rPr>
              <a:t>ESSER III – Recovery</a:t>
            </a:r>
            <a:endParaRPr sz="1100" b="1">
              <a:solidFill>
                <a:schemeClr val="dk1"/>
              </a:solidFill>
            </a:endParaRPr>
          </a:p>
          <a:p>
            <a:pPr marL="914400" lvl="1" indent="-323850" algn="l" rtl="0">
              <a:lnSpc>
                <a:spcPct val="115000"/>
              </a:lnSpc>
              <a:spcBef>
                <a:spcPts val="0"/>
              </a:spcBef>
              <a:spcAft>
                <a:spcPts val="0"/>
              </a:spcAft>
              <a:buSzPts val="1500"/>
              <a:buChar char="•"/>
            </a:pPr>
            <a:r>
              <a:rPr lang="en" sz="1100">
                <a:solidFill>
                  <a:schemeClr val="dk1"/>
                </a:solidFill>
              </a:rPr>
              <a:t>To support schools, educators and students with resources and programming that </a:t>
            </a:r>
            <a:r>
              <a:rPr lang="en" sz="1100" i="1">
                <a:solidFill>
                  <a:schemeClr val="dk1"/>
                </a:solidFill>
              </a:rPr>
              <a:t>address learning loss </a:t>
            </a:r>
            <a:r>
              <a:rPr lang="en" sz="1100">
                <a:solidFill>
                  <a:schemeClr val="dk1"/>
                </a:solidFill>
              </a:rPr>
              <a:t>caused by COVID 19 and remote learning environments.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5a91c97525_1_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ESSER AFR</a:t>
            </a:r>
            <a:endParaRPr/>
          </a:p>
        </p:txBody>
      </p:sp>
      <p:sp>
        <p:nvSpPr>
          <p:cNvPr id="214" name="Google Shape;214;g15a91c97525_1_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55600" algn="l" rtl="0">
              <a:spcBef>
                <a:spcPts val="800"/>
              </a:spcBef>
              <a:spcAft>
                <a:spcPts val="0"/>
              </a:spcAft>
              <a:buSzPts val="2000"/>
              <a:buChar char="•"/>
            </a:pPr>
            <a:r>
              <a:rPr lang="en" sz="2000"/>
              <a:t>The ESSER Annual Financial Reports will be available soon through the online applications </a:t>
            </a:r>
            <a:endParaRPr sz="2000"/>
          </a:p>
          <a:p>
            <a:pPr marL="457200" lvl="0" indent="-355600" algn="l" rtl="0">
              <a:spcBef>
                <a:spcPts val="0"/>
              </a:spcBef>
              <a:spcAft>
                <a:spcPts val="0"/>
              </a:spcAft>
              <a:buSzPts val="2000"/>
              <a:buChar char="•"/>
            </a:pPr>
            <a:r>
              <a:rPr lang="en" sz="2000"/>
              <a:t>Due Date: October 28</a:t>
            </a:r>
            <a:endParaRPr sz="2000"/>
          </a:p>
          <a:p>
            <a:pPr marL="457200" lvl="0" indent="-355600" algn="l" rtl="0">
              <a:spcBef>
                <a:spcPts val="0"/>
              </a:spcBef>
              <a:spcAft>
                <a:spcPts val="0"/>
              </a:spcAft>
              <a:buSzPts val="2000"/>
              <a:buChar char="•"/>
            </a:pPr>
            <a:r>
              <a:rPr lang="en" sz="2000"/>
              <a:t>Look for an email from Michelle Prael with detailed instructions once it is available</a:t>
            </a:r>
            <a:endParaRPr sz="2000"/>
          </a:p>
          <a:p>
            <a:pPr marL="0" lvl="0" indent="0" algn="l" rtl="0">
              <a:spcBef>
                <a:spcPts val="800"/>
              </a:spcBef>
              <a:spcAft>
                <a:spcPts val="0"/>
              </a:spcAft>
              <a:buNone/>
            </a:pPr>
            <a:r>
              <a:rPr lang="en" i="1"/>
              <a:t>Note: Remember to make sure your contacts in the applications are up-to-date so that these emails go to the correct people</a:t>
            </a:r>
            <a:endParaRPr i="1"/>
          </a:p>
          <a:p>
            <a:pPr marL="0" lvl="0" indent="0" algn="l" rtl="0">
              <a:spcBef>
                <a:spcPts val="800"/>
              </a:spcBef>
              <a:spcAft>
                <a:spcPts val="0"/>
              </a:spcAft>
              <a:buNone/>
            </a:pPr>
            <a:endParaRPr/>
          </a:p>
        </p:txBody>
      </p:sp>
      <p:pic>
        <p:nvPicPr>
          <p:cNvPr id="215" name="Google Shape;215;g15a91c97525_1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31075" y="3273350"/>
            <a:ext cx="2281850" cy="1663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5814e06ca5_0_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8</a:t>
            </a:fld>
            <a:endParaRPr/>
          </a:p>
        </p:txBody>
      </p:sp>
      <p:sp>
        <p:nvSpPr>
          <p:cNvPr id="221" name="Google Shape;221;g15814e06ca5_0_4"/>
          <p:cNvSpPr txBox="1">
            <a:spLocks noGrp="1"/>
          </p:cNvSpPr>
          <p:nvPr>
            <p:ph type="title"/>
          </p:nvPr>
        </p:nvSpPr>
        <p:spPr>
          <a:xfrm>
            <a:off x="496774" y="15403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Fall Regional Network Meeting</a:t>
            </a:r>
            <a:endParaRPr/>
          </a:p>
        </p:txBody>
      </p:sp>
      <p:sp>
        <p:nvSpPr>
          <p:cNvPr id="222" name="Google Shape;222;g15814e06ca5_0_4"/>
          <p:cNvSpPr txBox="1">
            <a:spLocks noGrp="1"/>
          </p:cNvSpPr>
          <p:nvPr>
            <p:ph type="body" idx="1"/>
          </p:nvPr>
        </p:nvSpPr>
        <p:spPr>
          <a:xfrm>
            <a:off x="628650" y="949275"/>
            <a:ext cx="7932000" cy="726300"/>
          </a:xfrm>
          <a:prstGeom prst="rect">
            <a:avLst/>
          </a:prstGeom>
        </p:spPr>
        <p:txBody>
          <a:bodyPr spcFirstLastPara="1" wrap="square" lIns="0" tIns="0" rIns="0" bIns="0" anchor="t" anchorCtr="0">
            <a:normAutofit fontScale="40000" lnSpcReduction="20000"/>
          </a:bodyPr>
          <a:lstStyle/>
          <a:p>
            <a:pPr marL="0" lvl="0" indent="0" algn="l" rtl="0">
              <a:lnSpc>
                <a:spcPct val="115000"/>
              </a:lnSpc>
              <a:spcBef>
                <a:spcPts val="0"/>
              </a:spcBef>
              <a:spcAft>
                <a:spcPts val="0"/>
              </a:spcAft>
              <a:buNone/>
            </a:pPr>
            <a:r>
              <a:rPr lang="en" sz="3500">
                <a:solidFill>
                  <a:srgbClr val="333333"/>
                </a:solidFill>
                <a:highlight>
                  <a:srgbClr val="FFFFFF"/>
                </a:highlight>
                <a:latin typeface="Calibri"/>
                <a:ea typeface="Calibri"/>
                <a:cs typeface="Calibri"/>
                <a:sym typeface="Calibri"/>
              </a:rPr>
              <a:t>We are offering virtual and in-person training opportunities in the fall. The training is structured as </a:t>
            </a:r>
            <a:r>
              <a:rPr lang="en" sz="3500" b="1">
                <a:solidFill>
                  <a:srgbClr val="333333"/>
                </a:solidFill>
                <a:highlight>
                  <a:srgbClr val="FFFFFF"/>
                </a:highlight>
                <a:latin typeface="Calibri"/>
                <a:ea typeface="Calibri"/>
                <a:cs typeface="Calibri"/>
                <a:sym typeface="Calibri"/>
              </a:rPr>
              <a:t>three one-hour sessions</a:t>
            </a:r>
            <a:r>
              <a:rPr lang="en" sz="3500">
                <a:solidFill>
                  <a:srgbClr val="333333"/>
                </a:solidFill>
                <a:highlight>
                  <a:srgbClr val="FFFFFF"/>
                </a:highlight>
                <a:latin typeface="Calibri"/>
                <a:ea typeface="Calibri"/>
                <a:cs typeface="Calibri"/>
                <a:sym typeface="Calibri"/>
              </a:rPr>
              <a:t>. LEA staff may attend for the full time or for the sessions that are relevant to them.</a:t>
            </a:r>
            <a:endParaRPr/>
          </a:p>
        </p:txBody>
      </p:sp>
      <p:sp>
        <p:nvSpPr>
          <p:cNvPr id="223" name="Google Shape;223;g15814e06ca5_0_4"/>
          <p:cNvSpPr/>
          <p:nvPr/>
        </p:nvSpPr>
        <p:spPr>
          <a:xfrm>
            <a:off x="496775" y="1697075"/>
            <a:ext cx="2685900" cy="33441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t>Session 1</a:t>
            </a:r>
            <a:endParaRPr/>
          </a:p>
          <a:p>
            <a:pPr marL="0" lvl="0" indent="0" algn="ctr" rtl="0">
              <a:lnSpc>
                <a:spcPct val="100000"/>
              </a:lnSpc>
              <a:spcBef>
                <a:spcPts val="0"/>
              </a:spcBef>
              <a:spcAft>
                <a:spcPts val="0"/>
              </a:spcAft>
              <a:buNone/>
            </a:pPr>
            <a:r>
              <a:rPr lang="en"/>
              <a:t>New LEA staff orientation</a:t>
            </a:r>
            <a:endParaRPr sz="1050" u="sng">
              <a:solidFill>
                <a:srgbClr val="333333"/>
              </a:solidFill>
            </a:endParaRPr>
          </a:p>
          <a:p>
            <a:pPr marL="0" lvl="0" indent="0" algn="l" rtl="0">
              <a:lnSpc>
                <a:spcPct val="100000"/>
              </a:lnSpc>
              <a:spcBef>
                <a:spcPts val="0"/>
              </a:spcBef>
              <a:spcAft>
                <a:spcPts val="0"/>
              </a:spcAft>
              <a:buNone/>
            </a:pPr>
            <a:endParaRPr sz="1050">
              <a:solidFill>
                <a:srgbClr val="333333"/>
              </a:solidFill>
            </a:endParaRPr>
          </a:p>
          <a:p>
            <a:pPr marL="0" lvl="0" indent="0" algn="l" rtl="0">
              <a:lnSpc>
                <a:spcPct val="100000"/>
              </a:lnSpc>
              <a:spcBef>
                <a:spcPts val="0"/>
              </a:spcBef>
              <a:spcAft>
                <a:spcPts val="0"/>
              </a:spcAft>
              <a:buClr>
                <a:schemeClr val="dk1"/>
              </a:buClr>
              <a:buSzPts val="1100"/>
              <a:buFont typeface="Arial"/>
              <a:buNone/>
            </a:pPr>
            <a:r>
              <a:rPr lang="en" sz="1050">
                <a:solidFill>
                  <a:srgbClr val="333333"/>
                </a:solidFill>
              </a:rPr>
              <a:t>CDE staff will give an overview of the programs administered by the Unit of Federal Programs and Supports and provide helpful tools and resources to support new staff who work on these programs. LEA staff will have time to meet their Regional Contacts from CDE and network with LEA staff in their region. </a:t>
            </a:r>
            <a:endParaRPr sz="1050">
              <a:solidFill>
                <a:srgbClr val="333333"/>
              </a:solidFill>
            </a:endParaRPr>
          </a:p>
          <a:p>
            <a:pPr marL="0" lvl="0" indent="0" algn="l" rtl="0">
              <a:lnSpc>
                <a:spcPct val="100000"/>
              </a:lnSpc>
              <a:spcBef>
                <a:spcPts val="0"/>
              </a:spcBef>
              <a:spcAft>
                <a:spcPts val="0"/>
              </a:spcAft>
              <a:buNone/>
            </a:pPr>
            <a:endParaRPr sz="1050">
              <a:solidFill>
                <a:srgbClr val="333333"/>
              </a:solidFill>
            </a:endParaRPr>
          </a:p>
          <a:p>
            <a:pPr marL="0" lvl="0" indent="0" algn="l" rtl="0">
              <a:lnSpc>
                <a:spcPct val="100000"/>
              </a:lnSpc>
              <a:spcBef>
                <a:spcPts val="0"/>
              </a:spcBef>
              <a:spcAft>
                <a:spcPts val="0"/>
              </a:spcAft>
              <a:buNone/>
            </a:pPr>
            <a:r>
              <a:rPr lang="en" sz="1050" b="1">
                <a:solidFill>
                  <a:srgbClr val="333333"/>
                </a:solidFill>
              </a:rPr>
              <a:t>Target Audience:</a:t>
            </a:r>
            <a:r>
              <a:rPr lang="en" sz="1050">
                <a:solidFill>
                  <a:srgbClr val="333333"/>
                </a:solidFill>
              </a:rPr>
              <a:t> LEA staff who are new to administering Title I-A, I-D, II-A, III, IV-A, or V-B or ESSER programs</a:t>
            </a:r>
            <a:endParaRPr sz="1050">
              <a:solidFill>
                <a:srgbClr val="333333"/>
              </a:solidFill>
            </a:endParaRPr>
          </a:p>
          <a:p>
            <a:pPr marL="0" lvl="0" indent="0" algn="l" rtl="0">
              <a:lnSpc>
                <a:spcPct val="100000"/>
              </a:lnSpc>
              <a:spcBef>
                <a:spcPts val="0"/>
              </a:spcBef>
              <a:spcAft>
                <a:spcPts val="0"/>
              </a:spcAft>
              <a:buNone/>
            </a:pPr>
            <a:endParaRPr sz="1050">
              <a:solidFill>
                <a:srgbClr val="333333"/>
              </a:solidFill>
            </a:endParaRPr>
          </a:p>
        </p:txBody>
      </p:sp>
      <p:sp>
        <p:nvSpPr>
          <p:cNvPr id="224" name="Google Shape;224;g15814e06ca5_0_4"/>
          <p:cNvSpPr/>
          <p:nvPr/>
        </p:nvSpPr>
        <p:spPr>
          <a:xfrm>
            <a:off x="3260050" y="1697075"/>
            <a:ext cx="2685900" cy="33441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t>Session 2</a:t>
            </a:r>
            <a:endParaRPr/>
          </a:p>
          <a:p>
            <a:pPr marL="0" lvl="0" indent="0" algn="l" rtl="0">
              <a:lnSpc>
                <a:spcPct val="100000"/>
              </a:lnSpc>
              <a:spcBef>
                <a:spcPts val="0"/>
              </a:spcBef>
              <a:spcAft>
                <a:spcPts val="0"/>
              </a:spcAft>
              <a:buNone/>
            </a:pPr>
            <a:r>
              <a:rPr lang="en" sz="1350"/>
              <a:t>Post Award Revision Training</a:t>
            </a:r>
            <a:endParaRPr sz="1350" u="sng">
              <a:solidFill>
                <a:srgbClr val="333333"/>
              </a:solidFill>
            </a:endParaRPr>
          </a:p>
          <a:p>
            <a:pPr marL="0" lvl="0" indent="0" algn="l" rtl="0">
              <a:lnSpc>
                <a:spcPct val="100000"/>
              </a:lnSpc>
              <a:spcBef>
                <a:spcPts val="0"/>
              </a:spcBef>
              <a:spcAft>
                <a:spcPts val="0"/>
              </a:spcAft>
              <a:buNone/>
            </a:pPr>
            <a:endParaRPr sz="1050">
              <a:solidFill>
                <a:srgbClr val="333333"/>
              </a:solidFill>
            </a:endParaRPr>
          </a:p>
          <a:p>
            <a:pPr marL="0" lvl="0" indent="0" algn="l" rtl="0">
              <a:lnSpc>
                <a:spcPct val="115000"/>
              </a:lnSpc>
              <a:spcBef>
                <a:spcPts val="0"/>
              </a:spcBef>
              <a:spcAft>
                <a:spcPts val="0"/>
              </a:spcAft>
              <a:buNone/>
            </a:pPr>
            <a:r>
              <a:rPr lang="en" sz="1050">
                <a:solidFill>
                  <a:srgbClr val="333333"/>
                </a:solidFill>
              </a:rPr>
              <a:t>CDE staff will provide training on when and how LEAs should submit Post Award </a:t>
            </a:r>
            <a:r>
              <a:rPr lang="en" sz="1050">
                <a:solidFill>
                  <a:srgbClr val="33333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Revision</a:t>
            </a:r>
            <a:r>
              <a:rPr lang="en" sz="1050">
                <a:solidFill>
                  <a:srgbClr val="333333"/>
                </a:solidFill>
              </a:rPr>
              <a:t> in their ESEA Consolidated Application or ESSER applications. There will be time for LEA staff to work on Post Award Revisions with CDE staff available to answer questions. </a:t>
            </a:r>
            <a:endParaRPr sz="1050">
              <a:solidFill>
                <a:srgbClr val="333333"/>
              </a:solidFill>
            </a:endParaRPr>
          </a:p>
          <a:p>
            <a:pPr marL="0" lvl="0" indent="0" algn="l" rtl="0">
              <a:lnSpc>
                <a:spcPct val="115000"/>
              </a:lnSpc>
              <a:spcBef>
                <a:spcPts val="800"/>
              </a:spcBef>
              <a:spcAft>
                <a:spcPts val="0"/>
              </a:spcAft>
              <a:buNone/>
            </a:pPr>
            <a:r>
              <a:rPr lang="en" sz="1050" b="1">
                <a:solidFill>
                  <a:srgbClr val="333333"/>
                </a:solidFill>
              </a:rPr>
              <a:t>Target Audience:</a:t>
            </a:r>
            <a:r>
              <a:rPr lang="en" sz="1050">
                <a:solidFill>
                  <a:srgbClr val="333333"/>
                </a:solidFill>
              </a:rPr>
              <a:t> LEA staff who complete the Consolidated Application or ESSER applications or who administer federal programs</a:t>
            </a:r>
            <a:endParaRPr sz="1050">
              <a:solidFill>
                <a:srgbClr val="333333"/>
              </a:solidFill>
            </a:endParaRPr>
          </a:p>
          <a:p>
            <a:pPr marL="0" lvl="0" indent="0" algn="l" rtl="0">
              <a:lnSpc>
                <a:spcPct val="115000"/>
              </a:lnSpc>
              <a:spcBef>
                <a:spcPts val="800"/>
              </a:spcBef>
              <a:spcAft>
                <a:spcPts val="800"/>
              </a:spcAft>
              <a:buNone/>
            </a:pPr>
            <a:endParaRPr sz="1050">
              <a:solidFill>
                <a:srgbClr val="333333"/>
              </a:solidFill>
            </a:endParaRPr>
          </a:p>
        </p:txBody>
      </p:sp>
      <p:sp>
        <p:nvSpPr>
          <p:cNvPr id="225" name="Google Shape;225;g15814e06ca5_0_4"/>
          <p:cNvSpPr/>
          <p:nvPr/>
        </p:nvSpPr>
        <p:spPr>
          <a:xfrm>
            <a:off x="6023325" y="1697075"/>
            <a:ext cx="2685900" cy="33441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t>Session 3</a:t>
            </a:r>
            <a:endParaRPr/>
          </a:p>
          <a:p>
            <a:pPr marL="0" lvl="0" indent="0" algn="ctr" rtl="0">
              <a:lnSpc>
                <a:spcPct val="100000"/>
              </a:lnSpc>
              <a:spcBef>
                <a:spcPts val="0"/>
              </a:spcBef>
              <a:spcAft>
                <a:spcPts val="0"/>
              </a:spcAft>
              <a:buNone/>
            </a:pPr>
            <a:r>
              <a:rPr lang="en"/>
              <a:t>Monitoring Work Group</a:t>
            </a:r>
            <a:endParaRPr u="sng">
              <a:solidFill>
                <a:srgbClr val="333333"/>
              </a:solidFill>
            </a:endParaRPr>
          </a:p>
          <a:p>
            <a:pPr marL="0" lvl="0" indent="0" algn="l" rtl="0">
              <a:lnSpc>
                <a:spcPct val="100000"/>
              </a:lnSpc>
              <a:spcBef>
                <a:spcPts val="0"/>
              </a:spcBef>
              <a:spcAft>
                <a:spcPts val="0"/>
              </a:spcAft>
              <a:buNone/>
            </a:pPr>
            <a:endParaRPr sz="1050">
              <a:solidFill>
                <a:srgbClr val="333333"/>
              </a:solidFill>
            </a:endParaRPr>
          </a:p>
          <a:p>
            <a:pPr marL="0" lvl="0" indent="0" algn="l" rtl="0">
              <a:lnSpc>
                <a:spcPct val="115000"/>
              </a:lnSpc>
              <a:spcBef>
                <a:spcPts val="0"/>
              </a:spcBef>
              <a:spcAft>
                <a:spcPts val="0"/>
              </a:spcAft>
              <a:buNone/>
            </a:pPr>
            <a:r>
              <a:rPr lang="en" sz="1050">
                <a:solidFill>
                  <a:srgbClr val="333333"/>
                </a:solidFill>
              </a:rPr>
              <a:t>CDE staff will provide an overview of the 22-23 monitoring process, including the new self-assessment tools. Then, LEA staff will have time to work on completing the self-assessment and preparing documents for review with CDE staff present to support and answer questions.</a:t>
            </a:r>
            <a:endParaRPr sz="1050">
              <a:solidFill>
                <a:srgbClr val="333333"/>
              </a:solidFill>
            </a:endParaRPr>
          </a:p>
          <a:p>
            <a:pPr marL="0" lvl="0" indent="0" algn="l" rtl="0">
              <a:lnSpc>
                <a:spcPct val="115000"/>
              </a:lnSpc>
              <a:spcBef>
                <a:spcPts val="800"/>
              </a:spcBef>
              <a:spcAft>
                <a:spcPts val="800"/>
              </a:spcAft>
              <a:buNone/>
            </a:pPr>
            <a:r>
              <a:rPr lang="en" sz="1050" b="1">
                <a:solidFill>
                  <a:srgbClr val="333333"/>
                </a:solidFill>
              </a:rPr>
              <a:t>Target Audience:</a:t>
            </a:r>
            <a:r>
              <a:rPr lang="en" sz="1050">
                <a:solidFill>
                  <a:srgbClr val="333333"/>
                </a:solidFill>
              </a:rPr>
              <a:t> Staff members from LEAs who are being monitored for ESEA or ESSER during the 22-23 school year.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582c3cf173_4_412"/>
          <p:cNvSpPr txBox="1">
            <a:spLocks noGrp="1"/>
          </p:cNvSpPr>
          <p:nvPr>
            <p:ph type="title"/>
          </p:nvPr>
        </p:nvSpPr>
        <p:spPr>
          <a:xfrm>
            <a:off x="361199" y="1752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Fall RNM Dates and Locations</a:t>
            </a:r>
            <a:endParaRPr/>
          </a:p>
        </p:txBody>
      </p:sp>
      <p:sp>
        <p:nvSpPr>
          <p:cNvPr id="231" name="Google Shape;231;g1582c3cf173_4_412"/>
          <p:cNvSpPr/>
          <p:nvPr/>
        </p:nvSpPr>
        <p:spPr>
          <a:xfrm>
            <a:off x="149900" y="122035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050" b="1">
                <a:solidFill>
                  <a:srgbClr val="333333"/>
                </a:solidFill>
              </a:rPr>
              <a:t>Northwest and West Central- Montrose</a:t>
            </a:r>
            <a:endParaRPr sz="1050" b="1">
              <a:solidFill>
                <a:srgbClr val="333333"/>
              </a:solidFill>
            </a:endParaRPr>
          </a:p>
          <a:p>
            <a:pPr marL="0" lvl="0" indent="0" algn="ctr" rtl="0">
              <a:lnSpc>
                <a:spcPct val="115000"/>
              </a:lnSpc>
              <a:spcBef>
                <a:spcPts val="0"/>
              </a:spcBef>
              <a:spcAft>
                <a:spcPts val="0"/>
              </a:spcAft>
              <a:buClr>
                <a:schemeClr val="dk1"/>
              </a:buClr>
              <a:buSzPts val="1100"/>
              <a:buFont typeface="Arial"/>
              <a:buNone/>
            </a:pPr>
            <a:r>
              <a:rPr lang="en" sz="1050">
                <a:solidFill>
                  <a:srgbClr val="333333"/>
                </a:solidFill>
              </a:rPr>
              <a:t>Tuesday, October 18, 9:00-12:00</a:t>
            </a:r>
            <a:endParaRPr sz="1050">
              <a:solidFill>
                <a:srgbClr val="333333"/>
              </a:solidFill>
            </a:endParaRPr>
          </a:p>
          <a:p>
            <a:pPr marL="0" lvl="0" indent="0" algn="ctr" rtl="0">
              <a:lnSpc>
                <a:spcPct val="115000"/>
              </a:lnSpc>
              <a:spcBef>
                <a:spcPts val="0"/>
              </a:spcBef>
              <a:spcAft>
                <a:spcPts val="0"/>
              </a:spcAft>
              <a:buClr>
                <a:schemeClr val="dk1"/>
              </a:buClr>
              <a:buSzPts val="1100"/>
              <a:buFont typeface="Arial"/>
              <a:buNone/>
            </a:pPr>
            <a:r>
              <a:rPr lang="en" sz="1050">
                <a:solidFill>
                  <a:srgbClr val="333333"/>
                </a:solidFill>
              </a:rPr>
              <a:t>Montrose School District Board Room</a:t>
            </a:r>
            <a:endParaRPr sz="1050">
              <a:solidFill>
                <a:srgbClr val="333333"/>
              </a:solidFill>
            </a:endParaRPr>
          </a:p>
          <a:p>
            <a:pPr marL="0" lvl="0" indent="0" algn="ctr" rtl="0">
              <a:lnSpc>
                <a:spcPct val="115000"/>
              </a:lnSpc>
              <a:spcBef>
                <a:spcPts val="0"/>
              </a:spcBef>
              <a:spcAft>
                <a:spcPts val="0"/>
              </a:spcAft>
              <a:buClr>
                <a:schemeClr val="dk1"/>
              </a:buClr>
              <a:buSzPts val="1100"/>
              <a:buFont typeface="Arial"/>
              <a:buNone/>
            </a:pPr>
            <a:r>
              <a:rPr lang="en" sz="1050">
                <a:solidFill>
                  <a:srgbClr val="333333"/>
                </a:solidFill>
              </a:rPr>
              <a:t>Register</a:t>
            </a:r>
            <a:r>
              <a:rPr lang="en" sz="1050">
                <a:solidFill>
                  <a:srgbClr val="403F3B"/>
                </a:solidFill>
                <a:uFill>
                  <a:noFill/>
                </a:uFill>
                <a:hlinkClick r:id="rId3">
                  <a:extLst>
                    <a:ext uri="{A12FA001-AC4F-418D-AE19-62706E023703}">
                      <ahyp:hlinkClr xmlns:ahyp="http://schemas.microsoft.com/office/drawing/2018/hyperlinkcolor" val="tx"/>
                    </a:ext>
                  </a:extLst>
                </a:hlinkClick>
              </a:rPr>
              <a:t> </a:t>
            </a:r>
            <a:r>
              <a:rPr lang="en" sz="1050" u="sng">
                <a:solidFill>
                  <a:srgbClr val="403F3B"/>
                </a:solidFill>
                <a:hlinkClick r:id="rId3">
                  <a:extLst>
                    <a:ext uri="{A12FA001-AC4F-418D-AE19-62706E023703}">
                      <ahyp:hlinkClr xmlns:ahyp="http://schemas.microsoft.com/office/drawing/2018/hyperlinkcolor" val="tx"/>
                    </a:ext>
                  </a:extLst>
                </a:hlinkClick>
              </a:rPr>
              <a:t>HERE</a:t>
            </a:r>
            <a:endParaRPr sz="1050" u="sng">
              <a:solidFill>
                <a:srgbClr val="403F3B"/>
              </a:solidFill>
            </a:endParaRPr>
          </a:p>
        </p:txBody>
      </p:sp>
      <p:sp>
        <p:nvSpPr>
          <p:cNvPr id="232" name="Google Shape;232;g1582c3cf173_4_412"/>
          <p:cNvSpPr/>
          <p:nvPr/>
        </p:nvSpPr>
        <p:spPr>
          <a:xfrm>
            <a:off x="149900" y="240000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50" b="1">
                <a:solidFill>
                  <a:srgbClr val="333333"/>
                </a:solidFill>
              </a:rPr>
              <a:t>Northwest and West Central- Steamboat Springs</a:t>
            </a:r>
            <a:endParaRPr sz="1050" b="1">
              <a:solidFill>
                <a:srgbClr val="333333"/>
              </a:solidFill>
            </a:endParaRPr>
          </a:p>
          <a:p>
            <a:pPr marL="0" lvl="0" indent="0" algn="ctr" rtl="0">
              <a:lnSpc>
                <a:spcPct val="115000"/>
              </a:lnSpc>
              <a:spcBef>
                <a:spcPts val="0"/>
              </a:spcBef>
              <a:spcAft>
                <a:spcPts val="0"/>
              </a:spcAft>
              <a:buNone/>
            </a:pPr>
            <a:r>
              <a:rPr lang="en" sz="1050">
                <a:solidFill>
                  <a:srgbClr val="333333"/>
                </a:solidFill>
              </a:rPr>
              <a:t>Wednesday, October 19, 9:00-12:00</a:t>
            </a:r>
            <a:endParaRPr sz="1050">
              <a:solidFill>
                <a:srgbClr val="333333"/>
              </a:solidFill>
            </a:endParaRPr>
          </a:p>
          <a:p>
            <a:pPr marL="0" lvl="0" indent="0" algn="ctr" rtl="0">
              <a:lnSpc>
                <a:spcPct val="115000"/>
              </a:lnSpc>
              <a:spcBef>
                <a:spcPts val="0"/>
              </a:spcBef>
              <a:spcAft>
                <a:spcPts val="0"/>
              </a:spcAft>
              <a:buNone/>
            </a:pPr>
            <a:r>
              <a:rPr lang="en" sz="1050">
                <a:solidFill>
                  <a:srgbClr val="333333"/>
                </a:solidFill>
              </a:rPr>
              <a:t>Alpine Bank Conference Room</a:t>
            </a:r>
            <a:endParaRPr sz="1050">
              <a:solidFill>
                <a:srgbClr val="333333"/>
              </a:solidFill>
            </a:endParaRPr>
          </a:p>
          <a:p>
            <a:pPr marL="0" lvl="0" indent="0" algn="ctr" rtl="0">
              <a:lnSpc>
                <a:spcPct val="115000"/>
              </a:lnSpc>
              <a:spcBef>
                <a:spcPts val="0"/>
              </a:spcBef>
              <a:spcAft>
                <a:spcPts val="0"/>
              </a:spcAft>
              <a:buNone/>
            </a:pPr>
            <a:r>
              <a:rPr lang="en" sz="1050">
                <a:solidFill>
                  <a:srgbClr val="333333"/>
                </a:solidFill>
              </a:rPr>
              <a:t>Register </a:t>
            </a:r>
            <a:r>
              <a:rPr lang="en" sz="1050" u="sng">
                <a:solidFill>
                  <a:srgbClr val="403F3B"/>
                </a:solidFill>
                <a:hlinkClick r:id="rId4">
                  <a:extLst>
                    <a:ext uri="{A12FA001-AC4F-418D-AE19-62706E023703}">
                      <ahyp:hlinkClr xmlns:ahyp="http://schemas.microsoft.com/office/drawing/2018/hyperlinkcolor" val="tx"/>
                    </a:ext>
                  </a:extLst>
                </a:hlinkClick>
              </a:rPr>
              <a:t>HERE</a:t>
            </a:r>
            <a:r>
              <a:rPr lang="en" sz="1050">
                <a:solidFill>
                  <a:srgbClr val="333333"/>
                </a:solidFill>
              </a:rPr>
              <a:t> </a:t>
            </a:r>
            <a:endParaRPr sz="1050" b="1">
              <a:solidFill>
                <a:srgbClr val="333333"/>
              </a:solidFill>
            </a:endParaRPr>
          </a:p>
        </p:txBody>
      </p:sp>
      <p:sp>
        <p:nvSpPr>
          <p:cNvPr id="233" name="Google Shape;233;g1582c3cf173_4_412"/>
          <p:cNvSpPr/>
          <p:nvPr/>
        </p:nvSpPr>
        <p:spPr>
          <a:xfrm>
            <a:off x="149900" y="3608225"/>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50">
                <a:solidFill>
                  <a:srgbClr val="333333"/>
                </a:solidFill>
                <a:highlight>
                  <a:srgbClr val="FFFFFF"/>
                </a:highlight>
              </a:rPr>
              <a:t> </a:t>
            </a:r>
            <a:endParaRPr sz="1050">
              <a:solidFill>
                <a:srgbClr val="333333"/>
              </a:solidFill>
              <a:highlight>
                <a:srgbClr val="FFFFFF"/>
              </a:highlight>
            </a:endParaRPr>
          </a:p>
          <a:p>
            <a:pPr marL="0" lvl="0" indent="0" algn="ctr" rtl="0">
              <a:lnSpc>
                <a:spcPct val="115000"/>
              </a:lnSpc>
              <a:spcBef>
                <a:spcPts val="0"/>
              </a:spcBef>
              <a:spcAft>
                <a:spcPts val="0"/>
              </a:spcAft>
              <a:buNone/>
            </a:pPr>
            <a:r>
              <a:rPr lang="en" sz="1050" b="1">
                <a:solidFill>
                  <a:srgbClr val="333333"/>
                </a:solidFill>
              </a:rPr>
              <a:t>Southwest Region- Alamosa </a:t>
            </a:r>
            <a:endParaRPr sz="1050" b="1">
              <a:solidFill>
                <a:srgbClr val="333333"/>
              </a:solidFill>
            </a:endParaRPr>
          </a:p>
          <a:p>
            <a:pPr marL="0" lvl="0" indent="0" algn="ctr" rtl="0">
              <a:lnSpc>
                <a:spcPct val="115000"/>
              </a:lnSpc>
              <a:spcBef>
                <a:spcPts val="0"/>
              </a:spcBef>
              <a:spcAft>
                <a:spcPts val="0"/>
              </a:spcAft>
              <a:buNone/>
            </a:pPr>
            <a:r>
              <a:rPr lang="en" sz="1050">
                <a:solidFill>
                  <a:srgbClr val="333333"/>
                </a:solidFill>
              </a:rPr>
              <a:t>Thursday, October 20, 12:30-3:30</a:t>
            </a:r>
            <a:endParaRPr sz="1050">
              <a:solidFill>
                <a:srgbClr val="333333"/>
              </a:solidFill>
            </a:endParaRPr>
          </a:p>
          <a:p>
            <a:pPr marL="0" lvl="0" indent="0" algn="ctr" rtl="0">
              <a:lnSpc>
                <a:spcPct val="115000"/>
              </a:lnSpc>
              <a:spcBef>
                <a:spcPts val="0"/>
              </a:spcBef>
              <a:spcAft>
                <a:spcPts val="0"/>
              </a:spcAft>
              <a:buNone/>
            </a:pPr>
            <a:r>
              <a:rPr lang="en" sz="1050">
                <a:solidFill>
                  <a:srgbClr val="333333"/>
                </a:solidFill>
              </a:rPr>
              <a:t>San Luis Valley BOCES</a:t>
            </a:r>
            <a:endParaRPr sz="1050">
              <a:solidFill>
                <a:srgbClr val="333333"/>
              </a:solidFill>
            </a:endParaRPr>
          </a:p>
          <a:p>
            <a:pPr marL="0" lvl="0" indent="0" algn="ctr" rtl="0">
              <a:lnSpc>
                <a:spcPct val="115000"/>
              </a:lnSpc>
              <a:spcBef>
                <a:spcPts val="0"/>
              </a:spcBef>
              <a:spcAft>
                <a:spcPts val="0"/>
              </a:spcAft>
              <a:buNone/>
            </a:pPr>
            <a:r>
              <a:rPr lang="en" sz="1050">
                <a:solidFill>
                  <a:srgbClr val="333333"/>
                </a:solidFill>
              </a:rPr>
              <a:t>Register </a:t>
            </a:r>
            <a:r>
              <a:rPr lang="en" sz="1050" u="sng">
                <a:solidFill>
                  <a:srgbClr val="403F3B"/>
                </a:solidFill>
                <a:hlinkClick r:id="rId5">
                  <a:extLst>
                    <a:ext uri="{A12FA001-AC4F-418D-AE19-62706E023703}">
                      <ahyp:hlinkClr xmlns:ahyp="http://schemas.microsoft.com/office/drawing/2018/hyperlinkcolor" val="tx"/>
                    </a:ext>
                  </a:extLst>
                </a:hlinkClick>
              </a:rPr>
              <a:t>HERE</a:t>
            </a:r>
            <a:r>
              <a:rPr lang="en" sz="1050" u="sng">
                <a:solidFill>
                  <a:srgbClr val="333333"/>
                </a:solidFill>
              </a:rPr>
              <a:t> </a:t>
            </a:r>
            <a:endParaRPr sz="1050" u="sng">
              <a:solidFill>
                <a:srgbClr val="333333"/>
              </a:solidFill>
            </a:endParaRPr>
          </a:p>
          <a:p>
            <a:pPr marL="0" lvl="0" indent="0" algn="ctr" rtl="0">
              <a:lnSpc>
                <a:spcPct val="115000"/>
              </a:lnSpc>
              <a:spcBef>
                <a:spcPts val="0"/>
              </a:spcBef>
              <a:spcAft>
                <a:spcPts val="0"/>
              </a:spcAft>
              <a:buNone/>
            </a:pPr>
            <a:endParaRPr sz="1050">
              <a:solidFill>
                <a:srgbClr val="333333"/>
              </a:solidFill>
              <a:highlight>
                <a:srgbClr val="FFFFFF"/>
              </a:highlight>
            </a:endParaRPr>
          </a:p>
        </p:txBody>
      </p:sp>
      <p:sp>
        <p:nvSpPr>
          <p:cNvPr id="234" name="Google Shape;234;g1582c3cf173_4_412"/>
          <p:cNvSpPr/>
          <p:nvPr/>
        </p:nvSpPr>
        <p:spPr>
          <a:xfrm>
            <a:off x="3094225" y="122035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50">
                <a:solidFill>
                  <a:srgbClr val="333333"/>
                </a:solidFill>
                <a:highlight>
                  <a:srgbClr val="FFFFFF"/>
                </a:highlight>
              </a:rPr>
              <a:t> </a:t>
            </a:r>
            <a:endParaRPr sz="1050">
              <a:solidFill>
                <a:srgbClr val="333333"/>
              </a:solidFill>
              <a:highlight>
                <a:srgbClr val="FFFFFF"/>
              </a:highlight>
            </a:endParaRPr>
          </a:p>
          <a:p>
            <a:pPr marL="0" lvl="0" indent="0" algn="ctr" rtl="0">
              <a:lnSpc>
                <a:spcPct val="115000"/>
              </a:lnSpc>
              <a:spcBef>
                <a:spcPts val="0"/>
              </a:spcBef>
              <a:spcAft>
                <a:spcPts val="0"/>
              </a:spcAft>
              <a:buNone/>
            </a:pPr>
            <a:r>
              <a:rPr lang="en" sz="1050" b="1">
                <a:solidFill>
                  <a:srgbClr val="333333"/>
                </a:solidFill>
              </a:rPr>
              <a:t>Pikes Peak Region- Colorado Springs</a:t>
            </a:r>
            <a:endParaRPr sz="1050" b="1">
              <a:solidFill>
                <a:srgbClr val="333333"/>
              </a:solidFill>
            </a:endParaRPr>
          </a:p>
          <a:p>
            <a:pPr marL="0" lvl="0" indent="0" algn="ctr" rtl="0">
              <a:lnSpc>
                <a:spcPct val="115000"/>
              </a:lnSpc>
              <a:spcBef>
                <a:spcPts val="0"/>
              </a:spcBef>
              <a:spcAft>
                <a:spcPts val="0"/>
              </a:spcAft>
              <a:buNone/>
            </a:pPr>
            <a:r>
              <a:rPr lang="en" sz="1050">
                <a:solidFill>
                  <a:srgbClr val="333333"/>
                </a:solidFill>
              </a:rPr>
              <a:t>Tuesday, October 25, 12:30-3:30</a:t>
            </a:r>
            <a:endParaRPr sz="1050">
              <a:solidFill>
                <a:srgbClr val="333333"/>
              </a:solidFill>
            </a:endParaRPr>
          </a:p>
          <a:p>
            <a:pPr marL="0" lvl="0" indent="0" algn="ctr" rtl="0">
              <a:lnSpc>
                <a:spcPct val="115000"/>
              </a:lnSpc>
              <a:spcBef>
                <a:spcPts val="0"/>
              </a:spcBef>
              <a:spcAft>
                <a:spcPts val="0"/>
              </a:spcAft>
              <a:buNone/>
            </a:pPr>
            <a:r>
              <a:rPr lang="en" sz="1050">
                <a:solidFill>
                  <a:srgbClr val="333333"/>
                </a:solidFill>
              </a:rPr>
              <a:t>District 49 Creekside Success Center Peak View Hall</a:t>
            </a:r>
            <a:endParaRPr sz="1050">
              <a:solidFill>
                <a:srgbClr val="333333"/>
              </a:solidFill>
            </a:endParaRPr>
          </a:p>
          <a:p>
            <a:pPr marL="0" lvl="0" indent="0" algn="ctr" rtl="0">
              <a:lnSpc>
                <a:spcPct val="115000"/>
              </a:lnSpc>
              <a:spcBef>
                <a:spcPts val="0"/>
              </a:spcBef>
              <a:spcAft>
                <a:spcPts val="0"/>
              </a:spcAft>
              <a:buNone/>
            </a:pPr>
            <a:r>
              <a:rPr lang="en" sz="1050">
                <a:solidFill>
                  <a:srgbClr val="333333"/>
                </a:solidFill>
              </a:rPr>
              <a:t>Register </a:t>
            </a:r>
            <a:r>
              <a:rPr lang="en" sz="1050" u="sng">
                <a:solidFill>
                  <a:srgbClr val="403F3B"/>
                </a:solidFill>
                <a:hlinkClick r:id="rId6">
                  <a:extLst>
                    <a:ext uri="{A12FA001-AC4F-418D-AE19-62706E023703}">
                      <ahyp:hlinkClr xmlns:ahyp="http://schemas.microsoft.com/office/drawing/2018/hyperlinkcolor" val="tx"/>
                    </a:ext>
                  </a:extLst>
                </a:hlinkClick>
              </a:rPr>
              <a:t>HERE</a:t>
            </a:r>
            <a:r>
              <a:rPr lang="en" sz="1050" u="sng">
                <a:solidFill>
                  <a:srgbClr val="333333"/>
                </a:solidFill>
              </a:rPr>
              <a:t> </a:t>
            </a:r>
            <a:endParaRPr sz="1050" u="sng">
              <a:solidFill>
                <a:srgbClr val="333333"/>
              </a:solidFill>
            </a:endParaRPr>
          </a:p>
          <a:p>
            <a:pPr marL="0" lvl="0" indent="0" algn="ctr" rtl="0">
              <a:lnSpc>
                <a:spcPct val="115000"/>
              </a:lnSpc>
              <a:spcBef>
                <a:spcPts val="0"/>
              </a:spcBef>
              <a:spcAft>
                <a:spcPts val="0"/>
              </a:spcAft>
              <a:buNone/>
            </a:pPr>
            <a:endParaRPr sz="1050" b="1">
              <a:solidFill>
                <a:srgbClr val="333333"/>
              </a:solidFill>
            </a:endParaRPr>
          </a:p>
        </p:txBody>
      </p:sp>
      <p:sp>
        <p:nvSpPr>
          <p:cNvPr id="235" name="Google Shape;235;g1582c3cf173_4_412"/>
          <p:cNvSpPr/>
          <p:nvPr/>
        </p:nvSpPr>
        <p:spPr>
          <a:xfrm>
            <a:off x="3094225" y="240000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50" b="1">
                <a:solidFill>
                  <a:srgbClr val="333333"/>
                </a:solidFill>
              </a:rPr>
              <a:t>Metro Region- Denver</a:t>
            </a:r>
            <a:endParaRPr sz="1050" b="1">
              <a:solidFill>
                <a:srgbClr val="333333"/>
              </a:solidFill>
            </a:endParaRPr>
          </a:p>
          <a:p>
            <a:pPr marL="0" lvl="0" indent="0" algn="ctr" rtl="0">
              <a:lnSpc>
                <a:spcPct val="115000"/>
              </a:lnSpc>
              <a:spcBef>
                <a:spcPts val="0"/>
              </a:spcBef>
              <a:spcAft>
                <a:spcPts val="0"/>
              </a:spcAft>
              <a:buNone/>
            </a:pPr>
            <a:r>
              <a:rPr lang="en" sz="1050">
                <a:solidFill>
                  <a:srgbClr val="333333"/>
                </a:solidFill>
              </a:rPr>
              <a:t>Thursday, October 27, 9:00-12:00</a:t>
            </a:r>
            <a:endParaRPr sz="1050">
              <a:solidFill>
                <a:srgbClr val="333333"/>
              </a:solidFill>
            </a:endParaRPr>
          </a:p>
          <a:p>
            <a:pPr marL="0" lvl="0" indent="0" algn="ctr" rtl="0">
              <a:lnSpc>
                <a:spcPct val="115000"/>
              </a:lnSpc>
              <a:spcBef>
                <a:spcPts val="0"/>
              </a:spcBef>
              <a:spcAft>
                <a:spcPts val="0"/>
              </a:spcAft>
              <a:buNone/>
            </a:pPr>
            <a:r>
              <a:rPr lang="en" sz="1050">
                <a:solidFill>
                  <a:srgbClr val="333333"/>
                </a:solidFill>
              </a:rPr>
              <a:t>Colorado Talking Book Library</a:t>
            </a:r>
            <a:endParaRPr sz="1050">
              <a:solidFill>
                <a:srgbClr val="333333"/>
              </a:solidFill>
            </a:endParaRPr>
          </a:p>
          <a:p>
            <a:pPr marL="0" lvl="0" indent="0" algn="ctr" rtl="0">
              <a:lnSpc>
                <a:spcPct val="115000"/>
              </a:lnSpc>
              <a:spcBef>
                <a:spcPts val="0"/>
              </a:spcBef>
              <a:spcAft>
                <a:spcPts val="0"/>
              </a:spcAft>
              <a:buNone/>
            </a:pPr>
            <a:r>
              <a:rPr lang="en" sz="1050">
                <a:solidFill>
                  <a:srgbClr val="333333"/>
                </a:solidFill>
              </a:rPr>
              <a:t>Register </a:t>
            </a:r>
            <a:r>
              <a:rPr lang="en" sz="1050" u="sng">
                <a:solidFill>
                  <a:srgbClr val="403F3B"/>
                </a:solidFill>
                <a:hlinkClick r:id="rId7">
                  <a:extLst>
                    <a:ext uri="{A12FA001-AC4F-418D-AE19-62706E023703}">
                      <ahyp:hlinkClr xmlns:ahyp="http://schemas.microsoft.com/office/drawing/2018/hyperlinkcolor" val="tx"/>
                    </a:ext>
                  </a:extLst>
                </a:hlinkClick>
              </a:rPr>
              <a:t>HERE</a:t>
            </a:r>
            <a:r>
              <a:rPr lang="en" sz="1050">
                <a:solidFill>
                  <a:srgbClr val="333333"/>
                </a:solidFill>
              </a:rPr>
              <a:t>  </a:t>
            </a:r>
            <a:endParaRPr sz="1050" b="1">
              <a:solidFill>
                <a:srgbClr val="333333"/>
              </a:solidFill>
            </a:endParaRPr>
          </a:p>
        </p:txBody>
      </p:sp>
      <p:sp>
        <p:nvSpPr>
          <p:cNvPr id="236" name="Google Shape;236;g1582c3cf173_4_412"/>
          <p:cNvSpPr/>
          <p:nvPr/>
        </p:nvSpPr>
        <p:spPr>
          <a:xfrm>
            <a:off x="3094225" y="3608225"/>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50" b="1">
                <a:solidFill>
                  <a:srgbClr val="333333"/>
                </a:solidFill>
              </a:rPr>
              <a:t>Southeast Region- Lamar</a:t>
            </a:r>
            <a:endParaRPr sz="1050" b="1">
              <a:solidFill>
                <a:srgbClr val="333333"/>
              </a:solidFill>
            </a:endParaRPr>
          </a:p>
          <a:p>
            <a:pPr marL="0" lvl="0" indent="0" algn="ctr" rtl="0">
              <a:lnSpc>
                <a:spcPct val="115000"/>
              </a:lnSpc>
              <a:spcBef>
                <a:spcPts val="0"/>
              </a:spcBef>
              <a:spcAft>
                <a:spcPts val="0"/>
              </a:spcAft>
              <a:buNone/>
            </a:pPr>
            <a:r>
              <a:rPr lang="en" sz="1050">
                <a:solidFill>
                  <a:srgbClr val="333333"/>
                </a:solidFill>
              </a:rPr>
              <a:t>Tuesday, November 8, 12:30-3:30</a:t>
            </a:r>
            <a:endParaRPr sz="1050">
              <a:solidFill>
                <a:srgbClr val="333333"/>
              </a:solidFill>
            </a:endParaRPr>
          </a:p>
          <a:p>
            <a:pPr marL="0" lvl="0" indent="0" algn="ctr" rtl="0">
              <a:lnSpc>
                <a:spcPct val="115000"/>
              </a:lnSpc>
              <a:spcBef>
                <a:spcPts val="0"/>
              </a:spcBef>
              <a:spcAft>
                <a:spcPts val="0"/>
              </a:spcAft>
              <a:buNone/>
            </a:pPr>
            <a:r>
              <a:rPr lang="en" sz="1050">
                <a:solidFill>
                  <a:srgbClr val="333333"/>
                </a:solidFill>
              </a:rPr>
              <a:t>Southeastern BOCES</a:t>
            </a:r>
            <a:endParaRPr sz="1050">
              <a:solidFill>
                <a:srgbClr val="333333"/>
              </a:solidFill>
            </a:endParaRPr>
          </a:p>
          <a:p>
            <a:pPr marL="0" lvl="0" indent="0" algn="ctr" rtl="0">
              <a:lnSpc>
                <a:spcPct val="115000"/>
              </a:lnSpc>
              <a:spcBef>
                <a:spcPts val="0"/>
              </a:spcBef>
              <a:spcAft>
                <a:spcPts val="0"/>
              </a:spcAft>
              <a:buNone/>
            </a:pPr>
            <a:r>
              <a:rPr lang="en" sz="1050">
                <a:solidFill>
                  <a:srgbClr val="333333"/>
                </a:solidFill>
              </a:rPr>
              <a:t>Register </a:t>
            </a:r>
            <a:r>
              <a:rPr lang="en" sz="1050" u="sng">
                <a:solidFill>
                  <a:srgbClr val="403F3B"/>
                </a:solidFill>
                <a:hlinkClick r:id="rId8">
                  <a:extLst>
                    <a:ext uri="{A12FA001-AC4F-418D-AE19-62706E023703}">
                      <ahyp:hlinkClr xmlns:ahyp="http://schemas.microsoft.com/office/drawing/2018/hyperlinkcolor" val="tx"/>
                    </a:ext>
                  </a:extLst>
                </a:hlinkClick>
              </a:rPr>
              <a:t>HERE</a:t>
            </a:r>
            <a:endParaRPr sz="1050" b="1" u="sng">
              <a:solidFill>
                <a:srgbClr val="333333"/>
              </a:solidFill>
            </a:endParaRPr>
          </a:p>
        </p:txBody>
      </p:sp>
      <p:sp>
        <p:nvSpPr>
          <p:cNvPr id="237" name="Google Shape;237;g1582c3cf173_4_412"/>
          <p:cNvSpPr/>
          <p:nvPr/>
        </p:nvSpPr>
        <p:spPr>
          <a:xfrm>
            <a:off x="5984075" y="122035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b="1">
                <a:solidFill>
                  <a:srgbClr val="333333"/>
                </a:solidFill>
              </a:rPr>
              <a:t>Northeast and North Central- Fort Morgan</a:t>
            </a:r>
            <a:endParaRPr sz="1000" b="1">
              <a:solidFill>
                <a:srgbClr val="333333"/>
              </a:solidFill>
            </a:endParaRPr>
          </a:p>
          <a:p>
            <a:pPr marL="0" lvl="0" indent="0" algn="ctr" rtl="0">
              <a:lnSpc>
                <a:spcPct val="115000"/>
              </a:lnSpc>
              <a:spcBef>
                <a:spcPts val="0"/>
              </a:spcBef>
              <a:spcAft>
                <a:spcPts val="0"/>
              </a:spcAft>
              <a:buNone/>
            </a:pPr>
            <a:r>
              <a:rPr lang="en" sz="1050">
                <a:solidFill>
                  <a:srgbClr val="333333"/>
                </a:solidFill>
              </a:rPr>
              <a:t>Thursday, November 10, 9:30-12:30</a:t>
            </a:r>
            <a:endParaRPr sz="1050">
              <a:solidFill>
                <a:srgbClr val="333333"/>
              </a:solidFill>
            </a:endParaRPr>
          </a:p>
          <a:p>
            <a:pPr marL="0" lvl="0" indent="0" algn="ctr" rtl="0">
              <a:lnSpc>
                <a:spcPct val="115000"/>
              </a:lnSpc>
              <a:spcBef>
                <a:spcPts val="0"/>
              </a:spcBef>
              <a:spcAft>
                <a:spcPts val="0"/>
              </a:spcAft>
              <a:buNone/>
            </a:pPr>
            <a:r>
              <a:rPr lang="en" sz="1050">
                <a:solidFill>
                  <a:srgbClr val="333333"/>
                </a:solidFill>
              </a:rPr>
              <a:t>Fort Morgan Public Library</a:t>
            </a:r>
            <a:endParaRPr sz="1050">
              <a:solidFill>
                <a:srgbClr val="333333"/>
              </a:solidFill>
            </a:endParaRPr>
          </a:p>
          <a:p>
            <a:pPr marL="0" lvl="0" indent="0" algn="ctr" rtl="0">
              <a:lnSpc>
                <a:spcPct val="115000"/>
              </a:lnSpc>
              <a:spcBef>
                <a:spcPts val="0"/>
              </a:spcBef>
              <a:spcAft>
                <a:spcPts val="0"/>
              </a:spcAft>
              <a:buNone/>
            </a:pPr>
            <a:r>
              <a:rPr lang="en" sz="1050">
                <a:solidFill>
                  <a:srgbClr val="333333"/>
                </a:solidFill>
              </a:rPr>
              <a:t>Register </a:t>
            </a:r>
            <a:r>
              <a:rPr lang="en" sz="1050" u="sng">
                <a:solidFill>
                  <a:srgbClr val="403F3B"/>
                </a:solidFill>
                <a:hlinkClick r:id="rId9">
                  <a:extLst>
                    <a:ext uri="{A12FA001-AC4F-418D-AE19-62706E023703}">
                      <ahyp:hlinkClr xmlns:ahyp="http://schemas.microsoft.com/office/drawing/2018/hyperlinkcolor" val="tx"/>
                    </a:ext>
                  </a:extLst>
                </a:hlinkClick>
              </a:rPr>
              <a:t>HERE</a:t>
            </a:r>
            <a:r>
              <a:rPr lang="en" sz="1050">
                <a:solidFill>
                  <a:srgbClr val="333333"/>
                </a:solidFill>
              </a:rPr>
              <a:t> </a:t>
            </a:r>
            <a:endParaRPr sz="1050" b="1">
              <a:solidFill>
                <a:srgbClr val="333333"/>
              </a:solidFill>
            </a:endParaRPr>
          </a:p>
        </p:txBody>
      </p:sp>
      <p:sp>
        <p:nvSpPr>
          <p:cNvPr id="238" name="Google Shape;238;g1582c3cf173_4_412"/>
          <p:cNvSpPr/>
          <p:nvPr/>
        </p:nvSpPr>
        <p:spPr>
          <a:xfrm>
            <a:off x="5984075" y="2400000"/>
            <a:ext cx="2817900" cy="10986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50" b="1">
                <a:solidFill>
                  <a:srgbClr val="333333"/>
                </a:solidFill>
              </a:rPr>
              <a:t>VIRTUAL</a:t>
            </a:r>
            <a:endParaRPr sz="1050" b="1">
              <a:solidFill>
                <a:srgbClr val="333333"/>
              </a:solidFill>
            </a:endParaRPr>
          </a:p>
          <a:p>
            <a:pPr marL="0" lvl="0" indent="0" algn="ctr" rtl="0">
              <a:lnSpc>
                <a:spcPct val="115000"/>
              </a:lnSpc>
              <a:spcBef>
                <a:spcPts val="0"/>
              </a:spcBef>
              <a:spcAft>
                <a:spcPts val="0"/>
              </a:spcAft>
              <a:buNone/>
            </a:pPr>
            <a:r>
              <a:rPr lang="en" sz="1050">
                <a:solidFill>
                  <a:srgbClr val="333333"/>
                </a:solidFill>
              </a:rPr>
              <a:t>Tuesday, November 15, 9:00-12:00   </a:t>
            </a:r>
            <a:endParaRPr sz="1050">
              <a:solidFill>
                <a:srgbClr val="333333"/>
              </a:solidFill>
            </a:endParaRPr>
          </a:p>
          <a:p>
            <a:pPr marL="0" lvl="0" indent="0" algn="ctr" rtl="0">
              <a:lnSpc>
                <a:spcPct val="115000"/>
              </a:lnSpc>
              <a:spcBef>
                <a:spcPts val="0"/>
              </a:spcBef>
              <a:spcAft>
                <a:spcPts val="0"/>
              </a:spcAft>
              <a:buNone/>
            </a:pPr>
            <a:r>
              <a:rPr lang="en" sz="1050">
                <a:solidFill>
                  <a:srgbClr val="333333"/>
                </a:solidFill>
              </a:rPr>
              <a:t>Zoom</a:t>
            </a:r>
            <a:endParaRPr sz="1050">
              <a:solidFill>
                <a:srgbClr val="333333"/>
              </a:solidFill>
            </a:endParaRPr>
          </a:p>
          <a:p>
            <a:pPr marL="0" lvl="0" indent="0" algn="ctr" rtl="0">
              <a:lnSpc>
                <a:spcPct val="115000"/>
              </a:lnSpc>
              <a:spcBef>
                <a:spcPts val="0"/>
              </a:spcBef>
              <a:spcAft>
                <a:spcPts val="0"/>
              </a:spcAft>
              <a:buNone/>
            </a:pPr>
            <a:r>
              <a:rPr lang="en" sz="1050">
                <a:solidFill>
                  <a:srgbClr val="333333"/>
                </a:solidFill>
              </a:rPr>
              <a:t>Register </a:t>
            </a:r>
            <a:r>
              <a:rPr lang="en" sz="1050" u="sng">
                <a:solidFill>
                  <a:schemeClr val="hlink"/>
                </a:solidFill>
                <a:hlinkClick r:id="rId10"/>
              </a:rPr>
              <a:t>HERE</a:t>
            </a:r>
            <a:endParaRPr sz="1050">
              <a:solidFill>
                <a:srgbClr val="333333"/>
              </a:solidFill>
            </a:endParaRPr>
          </a:p>
        </p:txBody>
      </p:sp>
      <p:sp>
        <p:nvSpPr>
          <p:cNvPr id="239" name="Google Shape;239;g1582c3cf173_4_412"/>
          <p:cNvSpPr/>
          <p:nvPr/>
        </p:nvSpPr>
        <p:spPr>
          <a:xfrm>
            <a:off x="6470500" y="3579650"/>
            <a:ext cx="1876200" cy="1257600"/>
          </a:xfrm>
          <a:prstGeom prst="ellipse">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Note:</a:t>
            </a:r>
            <a:endParaRPr sz="1000"/>
          </a:p>
          <a:p>
            <a:pPr marL="0" lvl="0" indent="0" algn="ctr" rtl="0">
              <a:spcBef>
                <a:spcPts val="0"/>
              </a:spcBef>
              <a:spcAft>
                <a:spcPts val="0"/>
              </a:spcAft>
              <a:buNone/>
            </a:pPr>
            <a:r>
              <a:rPr lang="en" sz="1000"/>
              <a:t>LEAs may attend at any location, regardless of region</a:t>
            </a:r>
            <a:endParaRPr sz="10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1746</Words>
  <Application>Microsoft Office PowerPoint</Application>
  <PresentationFormat>On-screen Show (16:9)</PresentationFormat>
  <Paragraphs>259</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Rockwell</vt:lpstr>
      <vt:lpstr>Office Theme</vt:lpstr>
      <vt:lpstr>Simple Light</vt:lpstr>
      <vt:lpstr>CDE Office Hours</vt:lpstr>
      <vt:lpstr>ESSER Office Hours</vt:lpstr>
      <vt:lpstr>Updates, Reminders, and Clarifications</vt:lpstr>
      <vt:lpstr>ESSER RFF Deadline</vt:lpstr>
      <vt:lpstr>Funds That will Expire At the End of September!!!</vt:lpstr>
      <vt:lpstr>Allocability Reminders</vt:lpstr>
      <vt:lpstr>ESSER AFR</vt:lpstr>
      <vt:lpstr>Fall Regional Network Meeting</vt:lpstr>
      <vt:lpstr>Fall RNM Dates and Locations</vt:lpstr>
      <vt:lpstr>Waiver Request  Public Comment</vt:lpstr>
      <vt:lpstr>Waiver Request </vt:lpstr>
      <vt:lpstr>Sustainability in Budgeting for Future Years Recurring vs. Non-Recurring</vt:lpstr>
      <vt:lpstr>Funding Sustainability </vt:lpstr>
      <vt:lpstr>Funding Sustainability </vt:lpstr>
      <vt:lpstr>Funding Sustainability </vt:lpstr>
      <vt:lpstr>Funding Sustainability </vt:lpstr>
      <vt:lpstr>Funding Sustainability </vt:lpstr>
      <vt:lpstr>Upcoming Meetings</vt:lpstr>
      <vt:lpstr>Any Requests for Upcoming Topics or Questions!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1</cp:revision>
  <dcterms:modified xsi:type="dcterms:W3CDTF">2022-09-30T19:50:30Z</dcterms:modified>
</cp:coreProperties>
</file>