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8" r:id="rId1"/>
    <p:sldMasterId id="2147483729" r:id="rId2"/>
  </p:sldMasterIdLst>
  <p:notesMasterIdLst>
    <p:notesMasterId r:id="rId51"/>
  </p:notesMasterIdLst>
  <p:sldIdLst>
    <p:sldId id="256" r:id="rId3"/>
    <p:sldId id="257" r:id="rId4"/>
    <p:sldId id="258" r:id="rId5"/>
    <p:sldId id="259" r:id="rId6"/>
    <p:sldId id="260" r:id="rId7"/>
    <p:sldId id="302"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4" r:id="rId21"/>
    <p:sldId id="275" r:id="rId22"/>
    <p:sldId id="303"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304" r:id="rId47"/>
    <p:sldId id="299" r:id="rId48"/>
    <p:sldId id="300" r:id="rId49"/>
    <p:sldId id="301" r:id="rId50"/>
  </p:sldIdLst>
  <p:sldSz cx="9144000" cy="5143500" type="screen16x9"/>
  <p:notesSz cx="6858000" cy="9144000"/>
  <p:embeddedFontLst>
    <p:embeddedFont>
      <p:font typeface="Roboto" panose="02000000000000000000" pitchFamily="2" charset="0"/>
      <p:regular r:id="rId52"/>
      <p:bold r:id="rId53"/>
      <p:italic r:id="rId54"/>
      <p:boldItalic r:id="rId55"/>
    </p:embeddedFont>
    <p:embeddedFont>
      <p:font typeface="Roboto Medium" panose="02000000000000000000" pitchFamily="2" charset="0"/>
      <p:regular r:id="rId56"/>
      <p:bold r:id="rId57"/>
      <p:italic r:id="rId58"/>
      <p:boldItalic r:id="rId59"/>
    </p:embeddedFont>
    <p:embeddedFont>
      <p:font typeface="Rockwell" panose="02060603020205020403" pitchFamily="18"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01B"/>
    <a:srgbClr val="EF843B"/>
    <a:srgbClr val="CFD5EA"/>
    <a:srgbClr val="E9EBF5"/>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E5F6285-FDFE-4B4E-998A-BF31F6249254}">
  <a:tblStyle styleId="{2E5F6285-FDFE-4B4E-998A-BF31F624925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6C8D238-2E34-4BE6-A161-8CEF995597CB}"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7" autoAdjust="0"/>
    <p:restoredTop sz="86446" autoAdjust="0"/>
  </p:normalViewPr>
  <p:slideViewPr>
    <p:cSldViewPr snapToGrid="0">
      <p:cViewPr varScale="1">
        <p:scale>
          <a:sx n="146" d="100"/>
          <a:sy n="146" d="100"/>
        </p:scale>
        <p:origin x="192" y="114"/>
      </p:cViewPr>
      <p:guideLst>
        <p:guide orient="horz" pos="1620"/>
        <p:guide pos="2880"/>
      </p:guideLst>
    </p:cSldViewPr>
  </p:slideViewPr>
  <p:outlineViewPr>
    <p:cViewPr>
      <p:scale>
        <a:sx n="33" d="100"/>
        <a:sy n="33" d="100"/>
      </p:scale>
      <p:origin x="0" y="-598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4.fntdata"/><Relationship Id="rId63" Type="http://schemas.openxmlformats.org/officeDocument/2006/relationships/font" Target="fonts/font12.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10.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5.fntdata"/><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8.fntdata"/><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3.fntdata"/><Relationship Id="rId62"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2f6a7ea437a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2f6a7ea437a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Kriselda</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2f6a7ea437a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2f6a7ea437a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Kriselda</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2f6a7ea437a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2f6a7ea437a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Nadine</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2f6a7ea437a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2f6a7ea437a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Nadine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2f6a7ea437a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2f6a7ea437a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Nadine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2f6a7ea437a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2f6a7ea437a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Nadine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2f6a7ea437a_1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2f6a7ea437a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Nadine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2f6a7ea437a_1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2f6a7ea437a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Nadine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2f6a7ea437a_1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2f6a7ea437a_1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Nadine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f771e97670_4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2f771e97670_4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Nadine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271fd490ee5_0_3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271fd490ee5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f6a7ea437a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f6a7ea437a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Nadine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2f6a7ea437a_1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2f6a7ea437a_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Nadine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2f6a7ea437a_1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2f6a7ea437a_1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Nadine</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2f6a7ea437a_1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2f6a7ea437a_1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Nadine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2f6a7ea437a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2f6a7ea437a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Nadine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2f6a7ea437a_1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2f6a7ea437a_1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Kriselda</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2f6a7ea437a_1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2f6a7ea437a_1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Kriselda</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2f6a7ea437a_1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2f6a7ea437a_1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Kriselda</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2f6c1a47a4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3" name="Google Shape;853;g2f6c1a47a43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Tina</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2f670601a0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2f670601a0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Tina</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2f6705eeb30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8" name="Google Shape;698;g2f6705eeb30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2837c1ab0a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2837c1ab0a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Tina</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2837c1ab0a9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 name="Google Shape;870;g2837c1ab0a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Tina</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2837c1ab0a9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2837c1ab0a9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Tina</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2837c1ab0a9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2" name="Google Shape;882;g2837c1ab0a9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Tina</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2837c1ab0a9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g2837c1ab0a9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Tina</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2837c1ab0a9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2837c1ab0a9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Tina</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2837c1ab0a9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2837c1ab0a9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Tina</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2837c1ab0a9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2837c1ab0a9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Tina</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2837c1ab0a9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2837c1ab0a9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Tina</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2837c1ab0a9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2837c1ab0a9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Tina</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2f670601a03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2f670601a0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Rachel E.</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2837c1ab0a9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4" name="Google Shape;924;g2837c1ab0a9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Tina</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2837c1ab0a9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2837c1ab0a9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Tina</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2837c1ab0a9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7" name="Google Shape;937;g2837c1ab0a9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Tina</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2837c1ab0a9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4" name="Google Shape;944;g2837c1ab0a9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Tina</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2837c1ab0a9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2837c1ab0a9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Tina</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2f771e97670_2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2f771e97670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272f327b636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272f327b63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272f327b63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272f327b63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272f327b636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0" name="Google Shape;970;g272f327b636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2efd430732d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2efd430732d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Nadine, Kriselda</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2f771e97670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2f771e97670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Nazie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2f6a7ea437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2f6a7ea437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Kriselda</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2f6a7ea437a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2f6a7ea437a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Kriselda</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2f6a7ea437a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2f6a7ea437a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Kriselda</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4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9"/>
        <p:cNvGrpSpPr/>
        <p:nvPr/>
      </p:nvGrpSpPr>
      <p:grpSpPr>
        <a:xfrm>
          <a:off x="0" y="0"/>
          <a:ext cx="0" cy="0"/>
          <a:chOff x="0" y="0"/>
          <a:chExt cx="0" cy="0"/>
        </a:xfrm>
      </p:grpSpPr>
      <p:sp>
        <p:nvSpPr>
          <p:cNvPr id="10" name="Google Shape;10;p2"/>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 name="Google Shape;11;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2" name="Google Shape;12;p2"/>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3" name="Google Shape;13;p2"/>
          <p:cNvPicPr preferRelativeResize="0"/>
          <p:nvPr/>
        </p:nvPicPr>
        <p:blipFill>
          <a:blip r:embed="rId3">
            <a:alphaModFix/>
          </a:blip>
          <a:stretch>
            <a:fillRect/>
          </a:stretch>
        </p:blipFill>
        <p:spPr>
          <a:xfrm>
            <a:off x="2299325" y="703400"/>
            <a:ext cx="1456100" cy="919150"/>
          </a:xfrm>
          <a:prstGeom prst="rect">
            <a:avLst/>
          </a:prstGeom>
          <a:noFill/>
          <a:ln>
            <a:noFill/>
          </a:ln>
        </p:spPr>
      </p:pic>
      <p:sp>
        <p:nvSpPr>
          <p:cNvPr id="14" name="Google Shape;14;p2"/>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pic>
        <p:nvPicPr>
          <p:cNvPr id="15" name="Google Shape;15;p2"/>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6" name="Google Shape;16;p2"/>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 name="Google Shape;17;p2"/>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lvl1pPr lvl="0" algn="ctr" rtl="0">
              <a:spcBef>
                <a:spcPts val="0"/>
              </a:spcBef>
              <a:spcAft>
                <a:spcPts val="0"/>
              </a:spcAft>
              <a:buSzPts val="2200"/>
              <a:buFont typeface="Roboto"/>
              <a:buNone/>
              <a:defRPr sz="2200">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 name="Google Shape;18;p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16"/>
        <p:cNvGrpSpPr/>
        <p:nvPr/>
      </p:nvGrpSpPr>
      <p:grpSpPr>
        <a:xfrm>
          <a:off x="0" y="0"/>
          <a:ext cx="0" cy="0"/>
          <a:chOff x="0" y="0"/>
          <a:chExt cx="0" cy="0"/>
        </a:xfrm>
      </p:grpSpPr>
      <p:pic>
        <p:nvPicPr>
          <p:cNvPr id="117" name="Google Shape;117;p1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8" name="Google Shape;118;p11"/>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19" name="Google Shape;119;p1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0" name="Google Shape;120;p11"/>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21"/>
        <p:cNvGrpSpPr/>
        <p:nvPr/>
      </p:nvGrpSpPr>
      <p:grpSpPr>
        <a:xfrm>
          <a:off x="0" y="0"/>
          <a:ext cx="0" cy="0"/>
          <a:chOff x="0" y="0"/>
          <a:chExt cx="0" cy="0"/>
        </a:xfrm>
      </p:grpSpPr>
      <p:pic>
        <p:nvPicPr>
          <p:cNvPr id="122" name="Google Shape;122;p1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3" name="Google Shape;123;p12"/>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4" name="Google Shape;124;p1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5" name="Google Shape;125;p1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26"/>
        <p:cNvGrpSpPr/>
        <p:nvPr/>
      </p:nvGrpSpPr>
      <p:grpSpPr>
        <a:xfrm>
          <a:off x="0" y="0"/>
          <a:ext cx="0" cy="0"/>
          <a:chOff x="0" y="0"/>
          <a:chExt cx="0" cy="0"/>
        </a:xfrm>
      </p:grpSpPr>
      <p:pic>
        <p:nvPicPr>
          <p:cNvPr id="127" name="Google Shape;127;p1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8" name="Google Shape;128;p13"/>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9" name="Google Shape;129;p1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0" name="Google Shape;130;p1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31"/>
        <p:cNvGrpSpPr/>
        <p:nvPr/>
      </p:nvGrpSpPr>
      <p:grpSpPr>
        <a:xfrm>
          <a:off x="0" y="0"/>
          <a:ext cx="0" cy="0"/>
          <a:chOff x="0" y="0"/>
          <a:chExt cx="0" cy="0"/>
        </a:xfrm>
      </p:grpSpPr>
      <p:pic>
        <p:nvPicPr>
          <p:cNvPr id="132" name="Google Shape;132;p1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3" name="Google Shape;133;p14"/>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4" name="Google Shape;134;p1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5" name="Google Shape;135;p1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36"/>
        <p:cNvGrpSpPr/>
        <p:nvPr/>
      </p:nvGrpSpPr>
      <p:grpSpPr>
        <a:xfrm>
          <a:off x="0" y="0"/>
          <a:ext cx="0" cy="0"/>
          <a:chOff x="0" y="0"/>
          <a:chExt cx="0" cy="0"/>
        </a:xfrm>
      </p:grpSpPr>
      <p:pic>
        <p:nvPicPr>
          <p:cNvPr id="137" name="Google Shape;137;p1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8" name="Google Shape;138;p15"/>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9" name="Google Shape;139;p1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40" name="Google Shape;140;p1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41"/>
        <p:cNvGrpSpPr/>
        <p:nvPr/>
      </p:nvGrpSpPr>
      <p:grpSpPr>
        <a:xfrm>
          <a:off x="0" y="0"/>
          <a:ext cx="0" cy="0"/>
          <a:chOff x="0" y="0"/>
          <a:chExt cx="0" cy="0"/>
        </a:xfrm>
      </p:grpSpPr>
      <p:sp>
        <p:nvSpPr>
          <p:cNvPr id="142" name="Google Shape;14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43" name="Google Shape;143;p16"/>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4" name="Google Shape;144;p1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45" name="Google Shape;145;p16"/>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46" name="Google Shape;146;p16"/>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id="147" name="Google Shape;147;p16"/>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48" name="Google Shape;148;p16"/>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9" name="Google Shape;149;p16"/>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rtl="0">
              <a:spcBef>
                <a:spcPts val="0"/>
              </a:spcBef>
              <a:spcAft>
                <a:spcPts val="0"/>
              </a:spcAft>
              <a:buSzPts val="2200"/>
              <a:buFont typeface="Roboto"/>
              <a:buNone/>
              <a:defRPr sz="2200">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0" name="Google Shape;150;p1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1" name="Google Shape;151;p16"/>
          <p:cNvPicPr preferRelativeResize="0"/>
          <p:nvPr/>
        </p:nvPicPr>
        <p:blipFill>
          <a:blip r:embed="rId5">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52"/>
        <p:cNvGrpSpPr/>
        <p:nvPr/>
      </p:nvGrpSpPr>
      <p:grpSpPr>
        <a:xfrm>
          <a:off x="0" y="0"/>
          <a:ext cx="0" cy="0"/>
          <a:chOff x="0" y="0"/>
          <a:chExt cx="0" cy="0"/>
        </a:xfrm>
      </p:grpSpPr>
      <p:pic>
        <p:nvPicPr>
          <p:cNvPr id="153" name="Google Shape;153;p17"/>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54" name="Google Shape;154;p17"/>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55" name="Google Shape;155;p1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6" name="Google Shape;156;p17"/>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57" name="Google Shape;157;p1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58" name="Google Shape;158;p17"/>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59" name="Google Shape;159;p1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60" name="Google Shape;160;p17"/>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61"/>
        <p:cNvGrpSpPr/>
        <p:nvPr/>
      </p:nvGrpSpPr>
      <p:grpSpPr>
        <a:xfrm>
          <a:off x="0" y="0"/>
          <a:ext cx="0" cy="0"/>
          <a:chOff x="0" y="0"/>
          <a:chExt cx="0" cy="0"/>
        </a:xfrm>
      </p:grpSpPr>
      <p:pic>
        <p:nvPicPr>
          <p:cNvPr id="162" name="Google Shape;162;p18"/>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63" name="Google Shape;163;p18"/>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64" name="Google Shape;164;p1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5" name="Google Shape;165;p18"/>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66" name="Google Shape;166;p1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67" name="Google Shape;167;p1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68" name="Google Shape;168;p1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69"/>
        <p:cNvGrpSpPr/>
        <p:nvPr/>
      </p:nvGrpSpPr>
      <p:grpSpPr>
        <a:xfrm>
          <a:off x="0" y="0"/>
          <a:ext cx="0" cy="0"/>
          <a:chOff x="0" y="0"/>
          <a:chExt cx="0" cy="0"/>
        </a:xfrm>
      </p:grpSpPr>
      <p:pic>
        <p:nvPicPr>
          <p:cNvPr id="170" name="Google Shape;170;p19"/>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1" name="Google Shape;171;p19"/>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72" name="Google Shape;172;p1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73" name="Google Shape;173;p1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74"/>
        <p:cNvGrpSpPr/>
        <p:nvPr/>
      </p:nvGrpSpPr>
      <p:grpSpPr>
        <a:xfrm>
          <a:off x="0" y="0"/>
          <a:ext cx="0" cy="0"/>
          <a:chOff x="0" y="0"/>
          <a:chExt cx="0" cy="0"/>
        </a:xfrm>
      </p:grpSpPr>
      <p:pic>
        <p:nvPicPr>
          <p:cNvPr id="175" name="Google Shape;175;p20"/>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6" name="Google Shape;176;p20"/>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300" b="1">
                <a:latin typeface="Roboto"/>
                <a:ea typeface="Roboto"/>
                <a:cs typeface="Roboto"/>
                <a:sym typeface="Roboto"/>
              </a:rPr>
              <a:t>Our schools, students, and educators</a:t>
            </a:r>
            <a:endParaRPr sz="2300" b="1">
              <a:latin typeface="Roboto"/>
              <a:ea typeface="Roboto"/>
              <a:cs typeface="Roboto"/>
              <a:sym typeface="Roboto"/>
            </a:endParaRPr>
          </a:p>
        </p:txBody>
      </p:sp>
      <p:sp>
        <p:nvSpPr>
          <p:cNvPr id="177" name="Google Shape;177;p20"/>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178" name="Google Shape;178;p20"/>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i="1">
                <a:solidFill>
                  <a:schemeClr val="dk2"/>
                </a:solidFill>
                <a:latin typeface="Roboto"/>
                <a:ea typeface="Roboto"/>
                <a:cs typeface="Roboto"/>
                <a:sym typeface="Roboto"/>
              </a:rPr>
              <a:t>*Includes both Non-English Proficient and Limited English Proficient students</a:t>
            </a:r>
            <a:endParaRPr sz="800" i="1">
              <a:solidFill>
                <a:schemeClr val="dk2"/>
              </a:solidFill>
              <a:latin typeface="Roboto"/>
              <a:ea typeface="Roboto"/>
              <a:cs typeface="Roboto"/>
              <a:sym typeface="Roboto"/>
            </a:endParaRPr>
          </a:p>
        </p:txBody>
      </p:sp>
      <p:grpSp>
        <p:nvGrpSpPr>
          <p:cNvPr id="179" name="Google Shape;179;p20"/>
          <p:cNvGrpSpPr/>
          <p:nvPr/>
        </p:nvGrpSpPr>
        <p:grpSpPr>
          <a:xfrm>
            <a:off x="308400" y="1062325"/>
            <a:ext cx="1006800" cy="1003500"/>
            <a:chOff x="308400" y="1076275"/>
            <a:chExt cx="1006800" cy="1003500"/>
          </a:xfrm>
        </p:grpSpPr>
        <p:sp>
          <p:nvSpPr>
            <p:cNvPr id="180" name="Google Shape;180;p20"/>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1" name="Google Shape;181;p20"/>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182" name="Google Shape;182;p20"/>
          <p:cNvGrpSpPr/>
          <p:nvPr/>
        </p:nvGrpSpPr>
        <p:grpSpPr>
          <a:xfrm>
            <a:off x="308400" y="2150613"/>
            <a:ext cx="1006800" cy="1003500"/>
            <a:chOff x="308400" y="2218825"/>
            <a:chExt cx="1006800" cy="1003500"/>
          </a:xfrm>
        </p:grpSpPr>
        <p:sp>
          <p:nvSpPr>
            <p:cNvPr id="183" name="Google Shape;183;p20"/>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4" name="Google Shape;184;p20"/>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a:t>
              </a:r>
              <a:endParaRPr sz="1200">
                <a:solidFill>
                  <a:schemeClr val="dk1"/>
                </a:solidFill>
                <a:latin typeface="Roboto"/>
                <a:ea typeface="Roboto"/>
                <a:cs typeface="Roboto"/>
                <a:sym typeface="Roboto"/>
              </a:endParaRPr>
            </a:p>
          </p:txBody>
        </p:sp>
      </p:grpSp>
      <p:grpSp>
        <p:nvGrpSpPr>
          <p:cNvPr id="185" name="Google Shape;185;p20"/>
          <p:cNvGrpSpPr/>
          <p:nvPr/>
        </p:nvGrpSpPr>
        <p:grpSpPr>
          <a:xfrm>
            <a:off x="308400" y="3238900"/>
            <a:ext cx="1006800" cy="1003500"/>
            <a:chOff x="308400" y="1076275"/>
            <a:chExt cx="1006800" cy="1003500"/>
          </a:xfrm>
        </p:grpSpPr>
        <p:sp>
          <p:nvSpPr>
            <p:cNvPr id="186" name="Google Shape;186;p20"/>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7" name="Google Shape;187;p20"/>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188" name="Google Shape;188;p20"/>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189" name="Google Shape;189;p20"/>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190" name="Google Shape;190;p20"/>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91" name="Google Shape;191;p2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2" name="Google Shape;192;p20"/>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1" name="Google Shape;21;p3"/>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2" name="Google Shape;22;p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
        <p:nvSpPr>
          <p:cNvPr id="23" name="Google Shape;23;p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pic>
        <p:nvPicPr>
          <p:cNvPr id="24" name="Google Shape;24;p3"/>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25" name="Google Shape;25;p3"/>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26" name="Google Shape;26;p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8" name="Google Shape;28;p3"/>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29" name="Google Shape;29;p3"/>
          <p:cNvPicPr preferRelativeResize="0"/>
          <p:nvPr/>
        </p:nvPicPr>
        <p:blipFill>
          <a:blip r:embed="rId4">
            <a:alphaModFix/>
          </a:blip>
          <a:stretch>
            <a:fillRect/>
          </a:stretch>
        </p:blipFill>
        <p:spPr>
          <a:xfrm>
            <a:off x="6109200" y="616825"/>
            <a:ext cx="3034799" cy="303479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93"/>
        <p:cNvGrpSpPr/>
        <p:nvPr/>
      </p:nvGrpSpPr>
      <p:grpSpPr>
        <a:xfrm>
          <a:off x="0" y="0"/>
          <a:ext cx="0" cy="0"/>
          <a:chOff x="0" y="0"/>
          <a:chExt cx="0" cy="0"/>
        </a:xfrm>
      </p:grpSpPr>
      <p:pic>
        <p:nvPicPr>
          <p:cNvPr id="194" name="Google Shape;194;p21"/>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95" name="Google Shape;195;p2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6" name="Google Shape;196;p21"/>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197" name="Google Shape;197;p21"/>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488BC9"/>
                </a:solidFill>
                <a:latin typeface="Roboto"/>
                <a:ea typeface="Roboto"/>
                <a:cs typeface="Roboto"/>
                <a:sym typeface="Roboto"/>
              </a:rPr>
              <a:t>Our Vision </a:t>
            </a:r>
            <a:endParaRPr sz="1200">
              <a:solidFill>
                <a:srgbClr val="488BC9"/>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198" name="Google Shape;198;p21"/>
          <p:cNvCxnSpPr/>
          <p:nvPr/>
        </p:nvCxnSpPr>
        <p:spPr>
          <a:xfrm>
            <a:off x="-160100" y="1282346"/>
            <a:ext cx="8989500" cy="0"/>
          </a:xfrm>
          <a:prstGeom prst="straightConnector1">
            <a:avLst/>
          </a:prstGeom>
          <a:noFill/>
          <a:ln w="9525" cap="flat" cmpd="sng">
            <a:solidFill>
              <a:srgbClr val="488BC9"/>
            </a:solidFill>
            <a:prstDash val="dot"/>
            <a:round/>
            <a:headEnd type="none" w="med" len="med"/>
            <a:tailEnd type="none" w="med" len="med"/>
          </a:ln>
        </p:spPr>
      </p:cxnSp>
      <p:sp>
        <p:nvSpPr>
          <p:cNvPr id="199" name="Google Shape;199;p21"/>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488BC9"/>
                </a:solidFill>
                <a:latin typeface="Roboto Medium"/>
                <a:ea typeface="Roboto Medium"/>
                <a:cs typeface="Roboto Medium"/>
                <a:sym typeface="Roboto Medium"/>
              </a:rPr>
              <a:t>&gt; SERVE</a:t>
            </a:r>
            <a:endParaRPr sz="1100">
              <a:solidFill>
                <a:srgbClr val="488BC9"/>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200" name="Google Shape;200;p21"/>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488BC9"/>
                </a:solidFill>
                <a:latin typeface="Roboto Medium"/>
                <a:ea typeface="Roboto Medium"/>
                <a:cs typeface="Roboto Medium"/>
                <a:sym typeface="Roboto Medium"/>
              </a:rPr>
              <a:t>&gt; </a:t>
            </a:r>
            <a:r>
              <a:rPr lang="en" sz="1100">
                <a:solidFill>
                  <a:srgbClr val="488BC9"/>
                </a:solidFill>
                <a:latin typeface="Roboto Medium"/>
                <a:ea typeface="Roboto Medium"/>
                <a:cs typeface="Roboto Medium"/>
                <a:sym typeface="Roboto Medium"/>
              </a:rPr>
              <a:t>GUIDE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201" name="Google Shape;201;p21"/>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488BC9"/>
                </a:solidFill>
                <a:latin typeface="Roboto Medium"/>
                <a:ea typeface="Roboto Medium"/>
                <a:cs typeface="Roboto Medium"/>
                <a:sym typeface="Roboto Medium"/>
              </a:rPr>
              <a:t>&gt; ELEVATE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202" name="Google Shape;202;p21"/>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488BC9"/>
                </a:solidFill>
                <a:latin typeface="Roboto"/>
                <a:ea typeface="Roboto"/>
                <a:cs typeface="Roboto"/>
                <a:sym typeface="Roboto"/>
              </a:rPr>
              <a:t>Our Role</a:t>
            </a:r>
            <a:endParaRPr sz="1600" b="1">
              <a:solidFill>
                <a:srgbClr val="488BC9"/>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203" name="Google Shape;203;p21"/>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Core Values: </a:t>
            </a:r>
            <a:r>
              <a:rPr lang="en" sz="1600" b="1">
                <a:solidFill>
                  <a:srgbClr val="EF7521"/>
                </a:solidFill>
                <a:latin typeface="Roboto"/>
                <a:ea typeface="Roboto"/>
                <a:cs typeface="Roboto"/>
                <a:sym typeface="Roboto"/>
              </a:rPr>
              <a:t>   </a:t>
            </a:r>
            <a:r>
              <a:rPr lang="en" sz="1300">
                <a:solidFill>
                  <a:schemeClr val="dk1"/>
                </a:solidFill>
              </a:rPr>
              <a:t>INTEGRITY  |  EQUITY  |  ACCOUNTABILITY  |  TRUST  |  SERVICE</a:t>
            </a:r>
            <a:endParaRPr sz="1300">
              <a:solidFill>
                <a:schemeClr val="dk1"/>
              </a:solidFill>
            </a:endParaRPr>
          </a:p>
        </p:txBody>
      </p:sp>
      <p:cxnSp>
        <p:nvCxnSpPr>
          <p:cNvPr id="204" name="Google Shape;204;p21"/>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205" name="Google Shape;205;p21"/>
          <p:cNvGrpSpPr/>
          <p:nvPr/>
        </p:nvGrpSpPr>
        <p:grpSpPr>
          <a:xfrm>
            <a:off x="311700" y="3548650"/>
            <a:ext cx="8363900" cy="646200"/>
            <a:chOff x="375100" y="3396250"/>
            <a:chExt cx="8363900" cy="646200"/>
          </a:xfrm>
        </p:grpSpPr>
        <p:sp>
          <p:nvSpPr>
            <p:cNvPr id="206" name="Google Shape;206;p21"/>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7" name="Google Shape;207;p21"/>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8" name="Google Shape;208;p21"/>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9" name="Google Shape;209;p21"/>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0" name="Google Shape;210;p21"/>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211" name="Google Shape;211;p21"/>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212" name="Google Shape;212;p21"/>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213" name="Google Shape;213;p21"/>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214" name="Google Shape;214;p21"/>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5" name="Google Shape;215;p21"/>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6" name="Google Shape;216;p21"/>
          <p:cNvCxnSpPr/>
          <p:nvPr/>
        </p:nvCxnSpPr>
        <p:spPr>
          <a:xfrm>
            <a:off x="-160100" y="2409466"/>
            <a:ext cx="9030600" cy="0"/>
          </a:xfrm>
          <a:prstGeom prst="straightConnector1">
            <a:avLst/>
          </a:prstGeom>
          <a:noFill/>
          <a:ln w="9525" cap="flat" cmpd="sng">
            <a:solidFill>
              <a:srgbClr val="488BC9"/>
            </a:solidFill>
            <a:prstDash val="dot"/>
            <a:round/>
            <a:headEnd type="none" w="med" len="med"/>
            <a:tailEnd type="none" w="med" len="med"/>
          </a:ln>
        </p:spPr>
      </p:cxnSp>
      <p:cxnSp>
        <p:nvCxnSpPr>
          <p:cNvPr id="217" name="Google Shape;217;p21"/>
          <p:cNvCxnSpPr/>
          <p:nvPr/>
        </p:nvCxnSpPr>
        <p:spPr>
          <a:xfrm>
            <a:off x="-160100" y="3016625"/>
            <a:ext cx="9030600" cy="0"/>
          </a:xfrm>
          <a:prstGeom prst="straightConnector1">
            <a:avLst/>
          </a:prstGeom>
          <a:noFill/>
          <a:ln w="9525" cap="flat" cmpd="sng">
            <a:solidFill>
              <a:srgbClr val="488BC9"/>
            </a:solidFill>
            <a:prstDash val="dot"/>
            <a:round/>
            <a:headEnd type="none" w="med" len="med"/>
            <a:tailEnd type="none" w="med" len="med"/>
          </a:ln>
        </p:spPr>
      </p:cxnSp>
      <p:sp>
        <p:nvSpPr>
          <p:cNvPr id="218" name="Google Shape;218;p21"/>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Priorities:</a:t>
            </a:r>
            <a:endParaRPr sz="1300">
              <a:solidFill>
                <a:srgbClr val="488BC9"/>
              </a:solidFill>
            </a:endParaRPr>
          </a:p>
        </p:txBody>
      </p:sp>
      <p:sp>
        <p:nvSpPr>
          <p:cNvPr id="219" name="Google Shape;219;p21"/>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220" name="Google Shape;220;p21"/>
          <p:cNvCxnSpPr/>
          <p:nvPr/>
        </p:nvCxnSpPr>
        <p:spPr>
          <a:xfrm>
            <a:off x="-160100" y="588900"/>
            <a:ext cx="8989500" cy="0"/>
          </a:xfrm>
          <a:prstGeom prst="straightConnector1">
            <a:avLst/>
          </a:prstGeom>
          <a:noFill/>
          <a:ln w="9525" cap="flat" cmpd="sng">
            <a:solidFill>
              <a:srgbClr val="488BC9"/>
            </a:solidFill>
            <a:prstDash val="dot"/>
            <a:round/>
            <a:headEnd type="none" w="med" len="med"/>
            <a:tailEnd type="none" w="med" len="me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221"/>
        <p:cNvGrpSpPr/>
        <p:nvPr/>
      </p:nvGrpSpPr>
      <p:grpSpPr>
        <a:xfrm>
          <a:off x="0" y="0"/>
          <a:ext cx="0" cy="0"/>
          <a:chOff x="0" y="0"/>
          <a:chExt cx="0" cy="0"/>
        </a:xfrm>
      </p:grpSpPr>
      <p:pic>
        <p:nvPicPr>
          <p:cNvPr id="222" name="Google Shape;222;p2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3" name="Google Shape;223;p22"/>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4" name="Google Shape;224;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25" name="Google Shape;225;p2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26" name="Google Shape;226;p2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27"/>
        <p:cNvGrpSpPr/>
        <p:nvPr/>
      </p:nvGrpSpPr>
      <p:grpSpPr>
        <a:xfrm>
          <a:off x="0" y="0"/>
          <a:ext cx="0" cy="0"/>
          <a:chOff x="0" y="0"/>
          <a:chExt cx="0" cy="0"/>
        </a:xfrm>
      </p:grpSpPr>
      <p:pic>
        <p:nvPicPr>
          <p:cNvPr id="228" name="Google Shape;228;p2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9" name="Google Shape;229;p23"/>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30" name="Google Shape;230;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31" name="Google Shape;231;p2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2" name="Google Shape;232;p2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233"/>
        <p:cNvGrpSpPr/>
        <p:nvPr/>
      </p:nvGrpSpPr>
      <p:grpSpPr>
        <a:xfrm>
          <a:off x="0" y="0"/>
          <a:ext cx="0" cy="0"/>
          <a:chOff x="0" y="0"/>
          <a:chExt cx="0" cy="0"/>
        </a:xfrm>
      </p:grpSpPr>
      <p:pic>
        <p:nvPicPr>
          <p:cNvPr id="234" name="Google Shape;234;p2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5" name="Google Shape;235;p24"/>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36" name="Google Shape;236;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37" name="Google Shape;237;p2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8" name="Google Shape;238;p2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239"/>
        <p:cNvGrpSpPr/>
        <p:nvPr/>
      </p:nvGrpSpPr>
      <p:grpSpPr>
        <a:xfrm>
          <a:off x="0" y="0"/>
          <a:ext cx="0" cy="0"/>
          <a:chOff x="0" y="0"/>
          <a:chExt cx="0" cy="0"/>
        </a:xfrm>
      </p:grpSpPr>
      <p:pic>
        <p:nvPicPr>
          <p:cNvPr id="240" name="Google Shape;240;p2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1" name="Google Shape;241;p25"/>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42" name="Google Shape;242;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43" name="Google Shape;243;p2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44" name="Google Shape;244;p2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45"/>
        <p:cNvGrpSpPr/>
        <p:nvPr/>
      </p:nvGrpSpPr>
      <p:grpSpPr>
        <a:xfrm>
          <a:off x="0" y="0"/>
          <a:ext cx="0" cy="0"/>
          <a:chOff x="0" y="0"/>
          <a:chExt cx="0" cy="0"/>
        </a:xfrm>
      </p:grpSpPr>
      <p:pic>
        <p:nvPicPr>
          <p:cNvPr id="246" name="Google Shape;246;p2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7" name="Google Shape;247;p26"/>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48" name="Google Shape;248;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49" name="Google Shape;249;p2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50" name="Google Shape;250;p26"/>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51"/>
        <p:cNvGrpSpPr/>
        <p:nvPr/>
      </p:nvGrpSpPr>
      <p:grpSpPr>
        <a:xfrm>
          <a:off x="0" y="0"/>
          <a:ext cx="0" cy="0"/>
          <a:chOff x="0" y="0"/>
          <a:chExt cx="0" cy="0"/>
        </a:xfrm>
      </p:grpSpPr>
      <p:pic>
        <p:nvPicPr>
          <p:cNvPr id="252" name="Google Shape;252;p2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3" name="Google Shape;253;p27"/>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54" name="Google Shape;254;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55" name="Google Shape;255;p2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56" name="Google Shape;256;p27"/>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57"/>
        <p:cNvGrpSpPr/>
        <p:nvPr/>
      </p:nvGrpSpPr>
      <p:grpSpPr>
        <a:xfrm>
          <a:off x="0" y="0"/>
          <a:ext cx="0" cy="0"/>
          <a:chOff x="0" y="0"/>
          <a:chExt cx="0" cy="0"/>
        </a:xfrm>
      </p:grpSpPr>
      <p:pic>
        <p:nvPicPr>
          <p:cNvPr id="258" name="Google Shape;258;p2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9" name="Google Shape;259;p28"/>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60" name="Google Shape;260;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61" name="Google Shape;261;p2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2" name="Google Shape;262;p2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63"/>
        <p:cNvGrpSpPr/>
        <p:nvPr/>
      </p:nvGrpSpPr>
      <p:grpSpPr>
        <a:xfrm>
          <a:off x="0" y="0"/>
          <a:ext cx="0" cy="0"/>
          <a:chOff x="0" y="0"/>
          <a:chExt cx="0" cy="0"/>
        </a:xfrm>
      </p:grpSpPr>
      <p:pic>
        <p:nvPicPr>
          <p:cNvPr id="264" name="Google Shape;264;p2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65" name="Google Shape;265;p29"/>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66" name="Google Shape;266;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67" name="Google Shape;267;p2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8" name="Google Shape;268;p2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69"/>
        <p:cNvGrpSpPr/>
        <p:nvPr/>
      </p:nvGrpSpPr>
      <p:grpSpPr>
        <a:xfrm>
          <a:off x="0" y="0"/>
          <a:ext cx="0" cy="0"/>
          <a:chOff x="0" y="0"/>
          <a:chExt cx="0" cy="0"/>
        </a:xfrm>
      </p:grpSpPr>
      <p:pic>
        <p:nvPicPr>
          <p:cNvPr id="270" name="Google Shape;270;p30"/>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id="271" name="Google Shape;271;p30"/>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72" name="Google Shape;272;p30"/>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73" name="Google Shape;273;p30"/>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74" name="Google Shape;274;p30"/>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75" name="Google Shape;275;p30"/>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76" name="Google Shape;276;p30"/>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77" name="Google Shape;277;p30"/>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30"/>
        <p:cNvGrpSpPr/>
        <p:nvPr/>
      </p:nvGrpSpPr>
      <p:grpSpPr>
        <a:xfrm>
          <a:off x="0" y="0"/>
          <a:ext cx="0" cy="0"/>
          <a:chOff x="0" y="0"/>
          <a:chExt cx="0" cy="0"/>
        </a:xfrm>
      </p:grpSpPr>
      <p:sp>
        <p:nvSpPr>
          <p:cNvPr id="31" name="Google Shape;3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2" name="Google Shape;32;p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 name="Google Shape;33;p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34" name="Google Shape;34;p4"/>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35" name="Google Shape;35;p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6" name="Google Shape;36;p4"/>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7" name="Google Shape;37;p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8" name="Google Shape;38;p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39" name="Google Shape;39;p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78"/>
        <p:cNvGrpSpPr/>
        <p:nvPr/>
      </p:nvGrpSpPr>
      <p:grpSpPr>
        <a:xfrm>
          <a:off x="0" y="0"/>
          <a:ext cx="0" cy="0"/>
          <a:chOff x="0" y="0"/>
          <a:chExt cx="0" cy="0"/>
        </a:xfrm>
      </p:grpSpPr>
      <p:pic>
        <p:nvPicPr>
          <p:cNvPr id="279" name="Google Shape;279;p31"/>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0" name="Google Shape;280;p31"/>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1" name="Google Shape;281;p31"/>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2" name="Google Shape;282;p31"/>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3" name="Google Shape;283;p31"/>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4" name="Google Shape;284;p31"/>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5" name="Google Shape;285;p31"/>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6" name="Google Shape;286;p31"/>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287"/>
        <p:cNvGrpSpPr/>
        <p:nvPr/>
      </p:nvGrpSpPr>
      <p:grpSpPr>
        <a:xfrm>
          <a:off x="0" y="0"/>
          <a:ext cx="0" cy="0"/>
          <a:chOff x="0" y="0"/>
          <a:chExt cx="0" cy="0"/>
        </a:xfrm>
      </p:grpSpPr>
      <p:pic>
        <p:nvPicPr>
          <p:cNvPr id="288" name="Google Shape;288;p32"/>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9" name="Google Shape;289;p32"/>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90" name="Google Shape;290;p32"/>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1"/>
        <p:cNvGrpSpPr/>
        <p:nvPr/>
      </p:nvGrpSpPr>
      <p:grpSpPr>
        <a:xfrm>
          <a:off x="0" y="0"/>
          <a:ext cx="0" cy="0"/>
          <a:chOff x="0" y="0"/>
          <a:chExt cx="0" cy="0"/>
        </a:xfrm>
      </p:grpSpPr>
      <p:sp>
        <p:nvSpPr>
          <p:cNvPr id="292" name="Google Shape;292;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3" name="Google Shape;293;p3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4" name="Google Shape;294;p3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5" name="Google Shape;295;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6"/>
        <p:cNvGrpSpPr/>
        <p:nvPr/>
      </p:nvGrpSpPr>
      <p:grpSpPr>
        <a:xfrm>
          <a:off x="0" y="0"/>
          <a:ext cx="0" cy="0"/>
          <a:chOff x="0" y="0"/>
          <a:chExt cx="0" cy="0"/>
        </a:xfrm>
      </p:grpSpPr>
      <p:sp>
        <p:nvSpPr>
          <p:cNvPr id="297" name="Google Shape;297;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8" name="Google Shape;298;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9"/>
        <p:cNvGrpSpPr/>
        <p:nvPr/>
      </p:nvGrpSpPr>
      <p:grpSpPr>
        <a:xfrm>
          <a:off x="0" y="0"/>
          <a:ext cx="0" cy="0"/>
          <a:chOff x="0" y="0"/>
          <a:chExt cx="0" cy="0"/>
        </a:xfrm>
      </p:grpSpPr>
      <p:sp>
        <p:nvSpPr>
          <p:cNvPr id="300" name="Google Shape;300;p3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1" name="Google Shape;301;p3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2" name="Google Shape;302;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3"/>
        <p:cNvGrpSpPr/>
        <p:nvPr/>
      </p:nvGrpSpPr>
      <p:grpSpPr>
        <a:xfrm>
          <a:off x="0" y="0"/>
          <a:ext cx="0" cy="0"/>
          <a:chOff x="0" y="0"/>
          <a:chExt cx="0" cy="0"/>
        </a:xfrm>
      </p:grpSpPr>
      <p:sp>
        <p:nvSpPr>
          <p:cNvPr id="304" name="Google Shape;304;p3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05" name="Google Shape;305;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6"/>
        <p:cNvGrpSpPr/>
        <p:nvPr/>
      </p:nvGrpSpPr>
      <p:grpSpPr>
        <a:xfrm>
          <a:off x="0" y="0"/>
          <a:ext cx="0" cy="0"/>
          <a:chOff x="0" y="0"/>
          <a:chExt cx="0" cy="0"/>
        </a:xfrm>
      </p:grpSpPr>
      <p:sp>
        <p:nvSpPr>
          <p:cNvPr id="307" name="Google Shape;307;p3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9" name="Google Shape;309;p3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10" name="Google Shape;310;p3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11" name="Google Shape;311;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12"/>
        <p:cNvGrpSpPr/>
        <p:nvPr/>
      </p:nvGrpSpPr>
      <p:grpSpPr>
        <a:xfrm>
          <a:off x="0" y="0"/>
          <a:ext cx="0" cy="0"/>
          <a:chOff x="0" y="0"/>
          <a:chExt cx="0" cy="0"/>
        </a:xfrm>
      </p:grpSpPr>
      <p:sp>
        <p:nvSpPr>
          <p:cNvPr id="313" name="Google Shape;313;p3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314" name="Google Shape;314;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15"/>
        <p:cNvGrpSpPr/>
        <p:nvPr/>
      </p:nvGrpSpPr>
      <p:grpSpPr>
        <a:xfrm>
          <a:off x="0" y="0"/>
          <a:ext cx="0" cy="0"/>
          <a:chOff x="0" y="0"/>
          <a:chExt cx="0" cy="0"/>
        </a:xfrm>
      </p:grpSpPr>
      <p:sp>
        <p:nvSpPr>
          <p:cNvPr id="316" name="Google Shape;316;p3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17" name="Google Shape;317;p3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318" name="Google Shape;318;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9"/>
        <p:cNvGrpSpPr/>
        <p:nvPr/>
      </p:nvGrpSpPr>
      <p:grpSpPr>
        <a:xfrm>
          <a:off x="0" y="0"/>
          <a:ext cx="0" cy="0"/>
          <a:chOff x="0" y="0"/>
          <a:chExt cx="0" cy="0"/>
        </a:xfrm>
      </p:grpSpPr>
      <p:sp>
        <p:nvSpPr>
          <p:cNvPr id="320" name="Google Shape;320;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40"/>
        <p:cNvGrpSpPr/>
        <p:nvPr/>
      </p:nvGrpSpPr>
      <p:grpSpPr>
        <a:xfrm>
          <a:off x="0" y="0"/>
          <a:ext cx="0" cy="0"/>
          <a:chOff x="0" y="0"/>
          <a:chExt cx="0" cy="0"/>
        </a:xfrm>
      </p:grpSpPr>
      <p:sp>
        <p:nvSpPr>
          <p:cNvPr id="41" name="Google Shape;4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2" name="Google Shape;42;p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3" name="Google Shape;43;p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sp>
        <p:nvSpPr>
          <p:cNvPr id="44" name="Google Shape;44;p5"/>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5" name="Google Shape;45;p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6" name="Google Shape;46;p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1"/>
        <p:cNvGrpSpPr/>
        <p:nvPr/>
      </p:nvGrpSpPr>
      <p:grpSpPr>
        <a:xfrm>
          <a:off x="0" y="0"/>
          <a:ext cx="0" cy="0"/>
          <a:chOff x="0" y="0"/>
          <a:chExt cx="0" cy="0"/>
        </a:xfrm>
      </p:grpSpPr>
      <p:pic>
        <p:nvPicPr>
          <p:cNvPr id="322" name="Google Shape;322;p41"/>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323" name="Google Shape;323;p41"/>
          <p:cNvSpPr txBox="1">
            <a:spLocks noGrp="1"/>
          </p:cNvSpPr>
          <p:nvPr>
            <p:ph type="title"/>
          </p:nvPr>
        </p:nvSpPr>
        <p:spPr>
          <a:xfrm>
            <a:off x="332674" y="153882"/>
            <a:ext cx="6048876" cy="67389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4" name="Google Shape;324;p41"/>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25" name="Google Shape;325;p41"/>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326" name="Google Shape;326;p41"/>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331"/>
        <p:cNvGrpSpPr/>
        <p:nvPr/>
      </p:nvGrpSpPr>
      <p:grpSpPr>
        <a:xfrm>
          <a:off x="0" y="0"/>
          <a:ext cx="0" cy="0"/>
          <a:chOff x="0" y="0"/>
          <a:chExt cx="0" cy="0"/>
        </a:xfrm>
      </p:grpSpPr>
      <p:sp>
        <p:nvSpPr>
          <p:cNvPr id="332" name="Google Shape;332;p4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333" name="Google Shape;333;p43"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334" name="Google Shape;334;p4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35" name="Google Shape;335;p43"/>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36" name="Google Shape;336;p43"/>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37" name="Google Shape;337;p4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38" name="Google Shape;338;p4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339" name="Google Shape;339;p4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40" name="Google Shape;340;p4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341"/>
        <p:cNvGrpSpPr/>
        <p:nvPr/>
      </p:nvGrpSpPr>
      <p:grpSpPr>
        <a:xfrm>
          <a:off x="0" y="0"/>
          <a:ext cx="0" cy="0"/>
          <a:chOff x="0" y="0"/>
          <a:chExt cx="0" cy="0"/>
        </a:xfrm>
      </p:grpSpPr>
      <p:sp>
        <p:nvSpPr>
          <p:cNvPr id="342" name="Google Shape;342;p4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44"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4" name="Google Shape;344;p44"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345" name="Google Shape;345;p44"/>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346" name="Google Shape;346;p44"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347" name="Google Shape;347;p44"/>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48" name="Google Shape;348;p44"/>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49" name="Google Shape;349;p4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350" name="Google Shape;350;p4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351"/>
        <p:cNvGrpSpPr/>
        <p:nvPr/>
      </p:nvGrpSpPr>
      <p:grpSpPr>
        <a:xfrm>
          <a:off x="0" y="0"/>
          <a:ext cx="0" cy="0"/>
          <a:chOff x="0" y="0"/>
          <a:chExt cx="0" cy="0"/>
        </a:xfrm>
      </p:grpSpPr>
      <p:sp>
        <p:nvSpPr>
          <p:cNvPr id="352" name="Google Shape;352;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53" name="Google Shape;353;p4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54" name="Google Shape;354;p4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55" name="Google Shape;355;p45"/>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356" name="Google Shape;356;p45"/>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357" name="Google Shape;357;p45"/>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358" name="Google Shape;358;p45"/>
          <p:cNvGrpSpPr/>
          <p:nvPr/>
        </p:nvGrpSpPr>
        <p:grpSpPr>
          <a:xfrm>
            <a:off x="308400" y="1062325"/>
            <a:ext cx="1006800" cy="1003500"/>
            <a:chOff x="308400" y="1076275"/>
            <a:chExt cx="1006800" cy="1003500"/>
          </a:xfrm>
        </p:grpSpPr>
        <p:sp>
          <p:nvSpPr>
            <p:cNvPr id="359" name="Google Shape;359;p45"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45"/>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361" name="Google Shape;361;p45"/>
          <p:cNvGrpSpPr/>
          <p:nvPr/>
        </p:nvGrpSpPr>
        <p:grpSpPr>
          <a:xfrm>
            <a:off x="308400" y="2150613"/>
            <a:ext cx="1006800" cy="1003500"/>
            <a:chOff x="308400" y="2218825"/>
            <a:chExt cx="1006800" cy="1003500"/>
          </a:xfrm>
        </p:grpSpPr>
        <p:sp>
          <p:nvSpPr>
            <p:cNvPr id="362" name="Google Shape;362;p45"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45"/>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364" name="Google Shape;364;p45"/>
          <p:cNvGrpSpPr/>
          <p:nvPr/>
        </p:nvGrpSpPr>
        <p:grpSpPr>
          <a:xfrm>
            <a:off x="308400" y="3238900"/>
            <a:ext cx="1006800" cy="1003500"/>
            <a:chOff x="308400" y="1076275"/>
            <a:chExt cx="1006800" cy="1003500"/>
          </a:xfrm>
        </p:grpSpPr>
        <p:sp>
          <p:nvSpPr>
            <p:cNvPr id="365" name="Google Shape;365;p45"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45"/>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367" name="Google Shape;367;p45"/>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368" name="Google Shape;368;p45"/>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369" name="Google Shape;369;p45"/>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370" name="Google Shape;370;p45"/>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371" name="Google Shape;371;p4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72" name="Google Shape;372;p45"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3"/>
        <p:cNvGrpSpPr/>
        <p:nvPr/>
      </p:nvGrpSpPr>
      <p:grpSpPr>
        <a:xfrm>
          <a:off x="0" y="0"/>
          <a:ext cx="0" cy="0"/>
          <a:chOff x="0" y="0"/>
          <a:chExt cx="0" cy="0"/>
        </a:xfrm>
      </p:grpSpPr>
      <p:sp>
        <p:nvSpPr>
          <p:cNvPr id="374" name="Google Shape;374;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375"/>
        <p:cNvGrpSpPr/>
        <p:nvPr/>
      </p:nvGrpSpPr>
      <p:grpSpPr>
        <a:xfrm>
          <a:off x="0" y="0"/>
          <a:ext cx="0" cy="0"/>
          <a:chOff x="0" y="0"/>
          <a:chExt cx="0" cy="0"/>
        </a:xfrm>
      </p:grpSpPr>
      <p:pic>
        <p:nvPicPr>
          <p:cNvPr id="376" name="Google Shape;376;p47"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77" name="Google Shape;377;p4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378" name="Google Shape;378;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79" name="Google Shape;379;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80" name="Google Shape;380;p4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381"/>
        <p:cNvGrpSpPr/>
        <p:nvPr/>
      </p:nvGrpSpPr>
      <p:grpSpPr>
        <a:xfrm>
          <a:off x="0" y="0"/>
          <a:ext cx="0" cy="0"/>
          <a:chOff x="0" y="0"/>
          <a:chExt cx="0" cy="0"/>
        </a:xfrm>
      </p:grpSpPr>
      <p:pic>
        <p:nvPicPr>
          <p:cNvPr id="382" name="Google Shape;382;p48"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83" name="Google Shape;383;p4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384" name="Google Shape;384;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85" name="Google Shape;385;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86" name="Google Shape;386;p4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387"/>
        <p:cNvGrpSpPr/>
        <p:nvPr/>
      </p:nvGrpSpPr>
      <p:grpSpPr>
        <a:xfrm>
          <a:off x="0" y="0"/>
          <a:ext cx="0" cy="0"/>
          <a:chOff x="0" y="0"/>
          <a:chExt cx="0" cy="0"/>
        </a:xfrm>
      </p:grpSpPr>
      <p:pic>
        <p:nvPicPr>
          <p:cNvPr id="388" name="Google Shape;388;p49"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89" name="Google Shape;389;p4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390" name="Google Shape;390;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91" name="Google Shape;391;p49"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392" name="Google Shape;392;p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393"/>
        <p:cNvGrpSpPr/>
        <p:nvPr/>
      </p:nvGrpSpPr>
      <p:grpSpPr>
        <a:xfrm>
          <a:off x="0" y="0"/>
          <a:ext cx="0" cy="0"/>
          <a:chOff x="0" y="0"/>
          <a:chExt cx="0" cy="0"/>
        </a:xfrm>
      </p:grpSpPr>
      <p:pic>
        <p:nvPicPr>
          <p:cNvPr id="394" name="Google Shape;394;p50"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95" name="Google Shape;395;p5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396" name="Google Shape;396;p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397" name="Google Shape;397;p5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98" name="Google Shape;398;p5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399"/>
        <p:cNvGrpSpPr/>
        <p:nvPr/>
      </p:nvGrpSpPr>
      <p:grpSpPr>
        <a:xfrm>
          <a:off x="0" y="0"/>
          <a:ext cx="0" cy="0"/>
          <a:chOff x="0" y="0"/>
          <a:chExt cx="0" cy="0"/>
        </a:xfrm>
      </p:grpSpPr>
      <p:pic>
        <p:nvPicPr>
          <p:cNvPr id="400" name="Google Shape;400;p51"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01" name="Google Shape;401;p5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02" name="Google Shape;402;p5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403" name="Google Shape;403;p5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04" name="Google Shape;404;p5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47"/>
        <p:cNvGrpSpPr/>
        <p:nvPr/>
      </p:nvGrpSpPr>
      <p:grpSpPr>
        <a:xfrm>
          <a:off x="0" y="0"/>
          <a:ext cx="0" cy="0"/>
          <a:chOff x="0" y="0"/>
          <a:chExt cx="0" cy="0"/>
        </a:xfrm>
      </p:grpSpPr>
      <p:sp>
        <p:nvSpPr>
          <p:cNvPr id="48" name="Google Shape;4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9" name="Google Shape;49;p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0" name="Google Shape;50;p6"/>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1" name="Google Shape;51;p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Roboto"/>
                <a:ea typeface="Roboto"/>
                <a:cs typeface="Roboto"/>
                <a:sym typeface="Roboto"/>
              </a:rPr>
              <a:t>Our schools, students, and educators</a:t>
            </a:r>
            <a:endParaRPr sz="2200" b="1">
              <a:latin typeface="Roboto"/>
              <a:ea typeface="Roboto"/>
              <a:cs typeface="Roboto"/>
              <a:sym typeface="Roboto"/>
            </a:endParaRPr>
          </a:p>
        </p:txBody>
      </p:sp>
      <p:sp>
        <p:nvSpPr>
          <p:cNvPr id="52" name="Google Shape;52;p6"/>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53" name="Google Shape;53;p6"/>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lvl="0" indent="0" algn="l" rtl="0">
              <a:spcBef>
                <a:spcPts val="0"/>
              </a:spcBef>
              <a:spcAft>
                <a:spcPts val="0"/>
              </a:spcAft>
              <a:buNone/>
            </a:pPr>
            <a:r>
              <a:rPr lang="en" sz="800" i="1">
                <a:solidFill>
                  <a:schemeClr val="dk1"/>
                </a:solidFill>
                <a:latin typeface="Roboto"/>
                <a:ea typeface="Roboto"/>
                <a:cs typeface="Roboto"/>
                <a:sym typeface="Roboto"/>
              </a:rPr>
              <a:t>*Includes both Non-English Proficient and Limited English Proficient students</a:t>
            </a:r>
            <a:endParaRPr sz="800" i="1">
              <a:solidFill>
                <a:schemeClr val="dk1"/>
              </a:solidFill>
              <a:latin typeface="Roboto"/>
              <a:ea typeface="Roboto"/>
              <a:cs typeface="Roboto"/>
              <a:sym typeface="Roboto"/>
            </a:endParaRPr>
          </a:p>
        </p:txBody>
      </p:sp>
      <p:grpSp>
        <p:nvGrpSpPr>
          <p:cNvPr id="54" name="Google Shape;54;p6"/>
          <p:cNvGrpSpPr/>
          <p:nvPr/>
        </p:nvGrpSpPr>
        <p:grpSpPr>
          <a:xfrm>
            <a:off x="308400" y="1062325"/>
            <a:ext cx="1006800" cy="1003500"/>
            <a:chOff x="308400" y="1076275"/>
            <a:chExt cx="1006800" cy="1003500"/>
          </a:xfrm>
        </p:grpSpPr>
        <p:sp>
          <p:nvSpPr>
            <p:cNvPr id="55" name="Google Shape;55;p6"/>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 name="Google Shape;56;p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57" name="Google Shape;57;p6"/>
          <p:cNvGrpSpPr/>
          <p:nvPr/>
        </p:nvGrpSpPr>
        <p:grpSpPr>
          <a:xfrm>
            <a:off x="308400" y="2150613"/>
            <a:ext cx="1006800" cy="1003500"/>
            <a:chOff x="308400" y="2218825"/>
            <a:chExt cx="1006800" cy="1003500"/>
          </a:xfrm>
        </p:grpSpPr>
        <p:sp>
          <p:nvSpPr>
            <p:cNvPr id="58" name="Google Shape;58;p6"/>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9" name="Google Shape;59;p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SCHOOLS</a:t>
              </a:r>
              <a:endParaRPr sz="1200">
                <a:solidFill>
                  <a:schemeClr val="dk1"/>
                </a:solidFill>
                <a:latin typeface="Roboto"/>
                <a:ea typeface="Roboto"/>
                <a:cs typeface="Roboto"/>
                <a:sym typeface="Roboto"/>
              </a:endParaRPr>
            </a:p>
          </p:txBody>
        </p:sp>
      </p:grpSp>
      <p:grpSp>
        <p:nvGrpSpPr>
          <p:cNvPr id="60" name="Google Shape;60;p6"/>
          <p:cNvGrpSpPr/>
          <p:nvPr/>
        </p:nvGrpSpPr>
        <p:grpSpPr>
          <a:xfrm>
            <a:off x="308400" y="3238900"/>
            <a:ext cx="1006800" cy="1003500"/>
            <a:chOff x="308400" y="1076275"/>
            <a:chExt cx="1006800" cy="1003500"/>
          </a:xfrm>
        </p:grpSpPr>
        <p:sp>
          <p:nvSpPr>
            <p:cNvPr id="61" name="Google Shape;61;p6"/>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2" name="Google Shape;62;p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63" name="Google Shape;63;p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64" name="Google Shape;64;p6"/>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65" name="Google Shape;65;p6"/>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66" name="Google Shape;66;p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67" name="Google Shape;67;p6"/>
          <p:cNvPicPr preferRelativeResize="0"/>
          <p:nvPr/>
        </p:nvPicPr>
        <p:blipFill>
          <a:blip r:embed="rId4">
            <a:alphaModFix/>
          </a:blip>
          <a:stretch>
            <a:fillRect/>
          </a:stretch>
        </p:blipFill>
        <p:spPr>
          <a:xfrm>
            <a:off x="8002150" y="4594525"/>
            <a:ext cx="924425" cy="403399"/>
          </a:xfrm>
          <a:prstGeom prst="rect">
            <a:avLst/>
          </a:prstGeom>
          <a:noFill/>
          <a:ln>
            <a:noFill/>
          </a:ln>
        </p:spPr>
      </p:pic>
      <p:sp>
        <p:nvSpPr>
          <p:cNvPr id="68" name="Google Shape;68;p6"/>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405"/>
        <p:cNvGrpSpPr/>
        <p:nvPr/>
      </p:nvGrpSpPr>
      <p:grpSpPr>
        <a:xfrm>
          <a:off x="0" y="0"/>
          <a:ext cx="0" cy="0"/>
          <a:chOff x="0" y="0"/>
          <a:chExt cx="0" cy="0"/>
        </a:xfrm>
      </p:grpSpPr>
      <p:pic>
        <p:nvPicPr>
          <p:cNvPr id="406" name="Google Shape;406;p52"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07" name="Google Shape;407;p5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08" name="Google Shape;408;p5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09" name="Google Shape;409;p5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10" name="Google Shape;410;p5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411"/>
        <p:cNvGrpSpPr/>
        <p:nvPr/>
      </p:nvGrpSpPr>
      <p:grpSpPr>
        <a:xfrm>
          <a:off x="0" y="0"/>
          <a:ext cx="0" cy="0"/>
          <a:chOff x="0" y="0"/>
          <a:chExt cx="0" cy="0"/>
        </a:xfrm>
      </p:grpSpPr>
      <p:pic>
        <p:nvPicPr>
          <p:cNvPr id="412" name="Google Shape;412;p53"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13" name="Google Shape;413;p5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14" name="Google Shape;414;p5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15" name="Google Shape;415;p5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16" name="Google Shape;416;p5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417"/>
        <p:cNvGrpSpPr/>
        <p:nvPr/>
      </p:nvGrpSpPr>
      <p:grpSpPr>
        <a:xfrm>
          <a:off x="0" y="0"/>
          <a:ext cx="0" cy="0"/>
          <a:chOff x="0" y="0"/>
          <a:chExt cx="0" cy="0"/>
        </a:xfrm>
      </p:grpSpPr>
      <p:pic>
        <p:nvPicPr>
          <p:cNvPr id="418" name="Google Shape;418;p54"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19" name="Google Shape;419;p5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20" name="Google Shape;420;p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21" name="Google Shape;421;p5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22" name="Google Shape;422;p5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423"/>
        <p:cNvGrpSpPr/>
        <p:nvPr/>
      </p:nvGrpSpPr>
      <p:grpSpPr>
        <a:xfrm>
          <a:off x="0" y="0"/>
          <a:ext cx="0" cy="0"/>
          <a:chOff x="0" y="0"/>
          <a:chExt cx="0" cy="0"/>
        </a:xfrm>
      </p:grpSpPr>
      <p:sp>
        <p:nvSpPr>
          <p:cNvPr id="424" name="Google Shape;424;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25" name="Google Shape;425;p55"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55"/>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27" name="Google Shape;427;p5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428" name="Google Shape;428;p55"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429" name="Google Shape;429;p55"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430" name="Google Shape;430;p55"/>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31" name="Google Shape;431;p55"/>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432"/>
        <p:cNvGrpSpPr/>
        <p:nvPr/>
      </p:nvGrpSpPr>
      <p:grpSpPr>
        <a:xfrm>
          <a:off x="0" y="0"/>
          <a:ext cx="0" cy="0"/>
          <a:chOff x="0" y="0"/>
          <a:chExt cx="0" cy="0"/>
        </a:xfrm>
      </p:grpSpPr>
      <p:pic>
        <p:nvPicPr>
          <p:cNvPr id="433" name="Google Shape;433;p5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34" name="Google Shape;434;p5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435" name="Google Shape;435;p56"/>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436" name="Google Shape;436;p56"/>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437" name="Google Shape;437;p56"/>
          <p:cNvGrpSpPr/>
          <p:nvPr/>
        </p:nvGrpSpPr>
        <p:grpSpPr>
          <a:xfrm>
            <a:off x="308400" y="1062325"/>
            <a:ext cx="1006800" cy="1003500"/>
            <a:chOff x="308400" y="1076275"/>
            <a:chExt cx="1006800" cy="1003500"/>
          </a:xfrm>
        </p:grpSpPr>
        <p:sp>
          <p:nvSpPr>
            <p:cNvPr id="438" name="Google Shape;438;p56"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5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440" name="Google Shape;440;p56"/>
          <p:cNvGrpSpPr/>
          <p:nvPr/>
        </p:nvGrpSpPr>
        <p:grpSpPr>
          <a:xfrm>
            <a:off x="308400" y="2150613"/>
            <a:ext cx="1006800" cy="1003500"/>
            <a:chOff x="308400" y="2218825"/>
            <a:chExt cx="1006800" cy="1003500"/>
          </a:xfrm>
        </p:grpSpPr>
        <p:sp>
          <p:nvSpPr>
            <p:cNvPr id="441" name="Google Shape;441;p56"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5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443" name="Google Shape;443;p56"/>
          <p:cNvGrpSpPr/>
          <p:nvPr/>
        </p:nvGrpSpPr>
        <p:grpSpPr>
          <a:xfrm>
            <a:off x="308400" y="3238900"/>
            <a:ext cx="1006800" cy="1003500"/>
            <a:chOff x="308400" y="1076275"/>
            <a:chExt cx="1006800" cy="1003500"/>
          </a:xfrm>
        </p:grpSpPr>
        <p:sp>
          <p:nvSpPr>
            <p:cNvPr id="444" name="Google Shape;444;p56"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5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46" name="Google Shape;446;p5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47" name="Google Shape;447;p56"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448" name="Google Shape;448;p56"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449" name="Google Shape;449;p5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50" name="Google Shape;450;p56"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451" name="Google Shape;451;p56"/>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452" name="Google Shape;452;p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453"/>
        <p:cNvGrpSpPr/>
        <p:nvPr/>
      </p:nvGrpSpPr>
      <p:grpSpPr>
        <a:xfrm>
          <a:off x="0" y="0"/>
          <a:ext cx="0" cy="0"/>
          <a:chOff x="0" y="0"/>
          <a:chExt cx="0" cy="0"/>
        </a:xfrm>
      </p:grpSpPr>
      <p:pic>
        <p:nvPicPr>
          <p:cNvPr id="454" name="Google Shape;454;p5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55" name="Google Shape;455;p5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456" name="Google Shape;456;p57"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457" name="Google Shape;457;p5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458" name="Google Shape;458;p5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459" name="Google Shape;459;p5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460" name="Google Shape;460;p5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461" name="Google Shape;461;p5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462" name="Google Shape;462;p57"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463" name="Google Shape;463;p57"/>
          <p:cNvGrpSpPr/>
          <p:nvPr/>
        </p:nvGrpSpPr>
        <p:grpSpPr>
          <a:xfrm>
            <a:off x="311700" y="3548650"/>
            <a:ext cx="8363900" cy="646200"/>
            <a:chOff x="375100" y="3396250"/>
            <a:chExt cx="8363900" cy="646200"/>
          </a:xfrm>
        </p:grpSpPr>
        <p:sp>
          <p:nvSpPr>
            <p:cNvPr id="464" name="Google Shape;464;p57"/>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57"/>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57"/>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57"/>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5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469" name="Google Shape;469;p5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470" name="Google Shape;470;p5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471" name="Google Shape;471;p5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472" name="Google Shape;472;p57"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473" name="Google Shape;473;p57"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474" name="Google Shape;474;p57"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475" name="Google Shape;475;p57"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476" name="Google Shape;476;p5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477" name="Google Shape;477;p5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478" name="Google Shape;478;p57"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479" name="Google Shape;479;p5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80" name="Google Shape;480;p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81" name="Google Shape;481;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482"/>
        <p:cNvGrpSpPr/>
        <p:nvPr/>
      </p:nvGrpSpPr>
      <p:grpSpPr>
        <a:xfrm>
          <a:off x="0" y="0"/>
          <a:ext cx="0" cy="0"/>
          <a:chOff x="0" y="0"/>
          <a:chExt cx="0" cy="0"/>
        </a:xfrm>
      </p:grpSpPr>
      <p:pic>
        <p:nvPicPr>
          <p:cNvPr id="483" name="Google Shape;483;p5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484" name="Google Shape;484;p58"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485" name="Google Shape;485;p5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86" name="Google Shape;486;p5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487" name="Google Shape;487;p5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488" name="Google Shape;488;p58"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489" name="Google Shape;489;p5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90" name="Google Shape;490;p58"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491" name="Google Shape;491;p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492"/>
        <p:cNvGrpSpPr/>
        <p:nvPr/>
      </p:nvGrpSpPr>
      <p:grpSpPr>
        <a:xfrm>
          <a:off x="0" y="0"/>
          <a:ext cx="0" cy="0"/>
          <a:chOff x="0" y="0"/>
          <a:chExt cx="0" cy="0"/>
        </a:xfrm>
      </p:grpSpPr>
      <p:pic>
        <p:nvPicPr>
          <p:cNvPr id="493" name="Google Shape;493;p5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494" name="Google Shape;494;p59"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495" name="Google Shape;495;p59"/>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96" name="Google Shape;496;p59"/>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497" name="Google Shape;497;p59"/>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98" name="Google Shape;498;p5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99" name="Google Shape;499;p5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00" name="Google Shape;500;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501"/>
        <p:cNvGrpSpPr/>
        <p:nvPr/>
      </p:nvGrpSpPr>
      <p:grpSpPr>
        <a:xfrm>
          <a:off x="0" y="0"/>
          <a:ext cx="0" cy="0"/>
          <a:chOff x="0" y="0"/>
          <a:chExt cx="0" cy="0"/>
        </a:xfrm>
      </p:grpSpPr>
      <p:pic>
        <p:nvPicPr>
          <p:cNvPr id="502" name="Google Shape;502;p60"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03" name="Google Shape;503;p6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04" name="Google Shape;504;p6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05" name="Google Shape;505;p6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06" name="Google Shape;506;p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507"/>
        <p:cNvGrpSpPr/>
        <p:nvPr/>
      </p:nvGrpSpPr>
      <p:grpSpPr>
        <a:xfrm>
          <a:off x="0" y="0"/>
          <a:ext cx="0" cy="0"/>
          <a:chOff x="0" y="0"/>
          <a:chExt cx="0" cy="0"/>
        </a:xfrm>
      </p:grpSpPr>
      <p:pic>
        <p:nvPicPr>
          <p:cNvPr id="508" name="Google Shape;508;p61"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09" name="Google Shape;509;p6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10" name="Google Shape;510;p6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11" name="Google Shape;511;p6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12" name="Google Shape;512;p6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69"/>
        <p:cNvGrpSpPr/>
        <p:nvPr/>
      </p:nvGrpSpPr>
      <p:grpSpPr>
        <a:xfrm>
          <a:off x="0" y="0"/>
          <a:ext cx="0" cy="0"/>
          <a:chOff x="0" y="0"/>
          <a:chExt cx="0" cy="0"/>
        </a:xfrm>
      </p:grpSpPr>
      <p:sp>
        <p:nvSpPr>
          <p:cNvPr id="70" name="Google Shape;7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71" name="Google Shape;71;p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2" name="Google Shape;72;p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600" b="1">
                <a:solidFill>
                  <a:srgbClr val="EF7521"/>
                </a:solidFill>
                <a:latin typeface="Roboto"/>
                <a:ea typeface="Roboto"/>
                <a:cs typeface="Roboto"/>
                <a:sym typeface="Roboto"/>
              </a:rPr>
              <a:t>Our Vision </a:t>
            </a:r>
            <a:endParaRPr sz="1200">
              <a:solidFill>
                <a:srgbClr val="EF7521"/>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sp>
        <p:nvSpPr>
          <p:cNvPr id="73" name="Google Shape;73;p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4" name="Google Shape;74;p7"/>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75" name="Google Shape;75;p7"/>
          <p:cNvCxnSpPr/>
          <p:nvPr/>
        </p:nvCxnSpPr>
        <p:spPr>
          <a:xfrm>
            <a:off x="-160100" y="1282346"/>
            <a:ext cx="8989500" cy="0"/>
          </a:xfrm>
          <a:prstGeom prst="straightConnector1">
            <a:avLst/>
          </a:prstGeom>
          <a:noFill/>
          <a:ln w="9525" cap="flat" cmpd="sng">
            <a:solidFill>
              <a:srgbClr val="EF7521"/>
            </a:solidFill>
            <a:prstDash val="dot"/>
            <a:round/>
            <a:headEnd type="none" w="med" len="med"/>
            <a:tailEnd type="none" w="med" len="med"/>
          </a:ln>
        </p:spPr>
      </p:cxnSp>
      <p:sp>
        <p:nvSpPr>
          <p:cNvPr id="76" name="Google Shape;76;p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EF7521"/>
                </a:solidFill>
                <a:latin typeface="Roboto Medium"/>
                <a:ea typeface="Roboto Medium"/>
                <a:cs typeface="Roboto Medium"/>
                <a:sym typeface="Roboto Medium"/>
              </a:rPr>
              <a:t>&gt; SERVE</a:t>
            </a:r>
            <a:endParaRPr sz="1100">
              <a:solidFill>
                <a:srgbClr val="EF7521"/>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77" name="Google Shape;77;p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EF7521"/>
                </a:solidFill>
                <a:latin typeface="Roboto Medium"/>
                <a:ea typeface="Roboto Medium"/>
                <a:cs typeface="Roboto Medium"/>
                <a:sym typeface="Roboto Medium"/>
              </a:rPr>
              <a:t>&gt; </a:t>
            </a:r>
            <a:r>
              <a:rPr lang="en" sz="1100">
                <a:solidFill>
                  <a:srgbClr val="EF7521"/>
                </a:solidFill>
                <a:latin typeface="Roboto Medium"/>
                <a:ea typeface="Roboto Medium"/>
                <a:cs typeface="Roboto Medium"/>
                <a:sym typeface="Roboto Medium"/>
              </a:rPr>
              <a:t>GUIDE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78" name="Google Shape;78;p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EF7521"/>
                </a:solidFill>
                <a:latin typeface="Roboto Medium"/>
                <a:ea typeface="Roboto Medium"/>
                <a:cs typeface="Roboto Medium"/>
                <a:sym typeface="Roboto Medium"/>
              </a:rPr>
              <a:t>&gt; ELEVATE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79" name="Google Shape;79;p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EF7521"/>
                </a:solidFill>
                <a:latin typeface="Roboto"/>
                <a:ea typeface="Roboto"/>
                <a:cs typeface="Roboto"/>
                <a:sym typeface="Roboto"/>
              </a:rPr>
              <a:t>Our Role</a:t>
            </a:r>
            <a:endParaRPr sz="1600" b="1">
              <a:solidFill>
                <a:srgbClr val="EF7521"/>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80" name="Google Shape;80;p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Core Values:    </a:t>
            </a:r>
            <a:r>
              <a:rPr lang="en" sz="1300">
                <a:solidFill>
                  <a:schemeClr val="dk1"/>
                </a:solidFill>
              </a:rPr>
              <a:t>INTEGRITY  |  EQUITY  |  ACCOUNTABILITY  |  TRUST  |  SERVICE</a:t>
            </a:r>
            <a:endParaRPr sz="1300">
              <a:solidFill>
                <a:schemeClr val="dk1"/>
              </a:solidFill>
            </a:endParaRPr>
          </a:p>
        </p:txBody>
      </p:sp>
      <p:cxnSp>
        <p:nvCxnSpPr>
          <p:cNvPr id="81" name="Google Shape;81;p7"/>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82" name="Google Shape;82;p7"/>
          <p:cNvGrpSpPr/>
          <p:nvPr/>
        </p:nvGrpSpPr>
        <p:grpSpPr>
          <a:xfrm>
            <a:off x="311700" y="3548650"/>
            <a:ext cx="8363900" cy="646200"/>
            <a:chOff x="375100" y="3396250"/>
            <a:chExt cx="8363900" cy="646200"/>
          </a:xfrm>
        </p:grpSpPr>
        <p:sp>
          <p:nvSpPr>
            <p:cNvPr id="83" name="Google Shape;83;p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4" name="Google Shape;84;p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 name="Google Shape;85;p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7" name="Google Shape;87;p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88" name="Google Shape;88;p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89" name="Google Shape;89;p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90" name="Google Shape;90;p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91" name="Google Shape;91;p7"/>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2" name="Google Shape;92;p7"/>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3" name="Google Shape;93;p7"/>
          <p:cNvCxnSpPr/>
          <p:nvPr/>
        </p:nvCxnSpPr>
        <p:spPr>
          <a:xfrm>
            <a:off x="-160100" y="2409466"/>
            <a:ext cx="9030600" cy="0"/>
          </a:xfrm>
          <a:prstGeom prst="straightConnector1">
            <a:avLst/>
          </a:prstGeom>
          <a:noFill/>
          <a:ln w="9525" cap="flat" cmpd="sng">
            <a:solidFill>
              <a:srgbClr val="EF7521"/>
            </a:solidFill>
            <a:prstDash val="dot"/>
            <a:round/>
            <a:headEnd type="none" w="med" len="med"/>
            <a:tailEnd type="none" w="med" len="med"/>
          </a:ln>
        </p:spPr>
      </p:cxnSp>
      <p:cxnSp>
        <p:nvCxnSpPr>
          <p:cNvPr id="94" name="Google Shape;94;p7"/>
          <p:cNvCxnSpPr/>
          <p:nvPr/>
        </p:nvCxnSpPr>
        <p:spPr>
          <a:xfrm>
            <a:off x="-160100" y="3016625"/>
            <a:ext cx="9030600" cy="0"/>
          </a:xfrm>
          <a:prstGeom prst="straightConnector1">
            <a:avLst/>
          </a:prstGeom>
          <a:noFill/>
          <a:ln w="9525" cap="flat" cmpd="sng">
            <a:solidFill>
              <a:srgbClr val="EF7521"/>
            </a:solidFill>
            <a:prstDash val="dot"/>
            <a:round/>
            <a:headEnd type="none" w="med" len="med"/>
            <a:tailEnd type="none" w="med" len="med"/>
          </a:ln>
        </p:spPr>
      </p:cxnSp>
      <p:sp>
        <p:nvSpPr>
          <p:cNvPr id="95" name="Google Shape;95;p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Priorities:</a:t>
            </a:r>
            <a:endParaRPr sz="1300">
              <a:solidFill>
                <a:schemeClr val="dk1"/>
              </a:solidFill>
            </a:endParaRPr>
          </a:p>
        </p:txBody>
      </p:sp>
      <p:sp>
        <p:nvSpPr>
          <p:cNvPr id="96" name="Google Shape;96;p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97" name="Google Shape;97;p7"/>
          <p:cNvCxnSpPr/>
          <p:nvPr/>
        </p:nvCxnSpPr>
        <p:spPr>
          <a:xfrm>
            <a:off x="-160100" y="588900"/>
            <a:ext cx="8989500" cy="0"/>
          </a:xfrm>
          <a:prstGeom prst="straightConnector1">
            <a:avLst/>
          </a:prstGeom>
          <a:noFill/>
          <a:ln w="9525" cap="flat" cmpd="sng">
            <a:solidFill>
              <a:srgbClr val="EF7521"/>
            </a:solidFill>
            <a:prstDash val="dot"/>
            <a:round/>
            <a:headEnd type="none" w="med" len="med"/>
            <a:tailEnd type="none" w="med" len="med"/>
          </a:ln>
        </p:spPr>
      </p:cxn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513"/>
        <p:cNvGrpSpPr/>
        <p:nvPr/>
      </p:nvGrpSpPr>
      <p:grpSpPr>
        <a:xfrm>
          <a:off x="0" y="0"/>
          <a:ext cx="0" cy="0"/>
          <a:chOff x="0" y="0"/>
          <a:chExt cx="0" cy="0"/>
        </a:xfrm>
      </p:grpSpPr>
      <p:pic>
        <p:nvPicPr>
          <p:cNvPr id="514" name="Google Shape;514;p62"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15" name="Google Shape;515;p6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16" name="Google Shape;516;p6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17" name="Google Shape;517;p6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18" name="Google Shape;518;p6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519"/>
        <p:cNvGrpSpPr/>
        <p:nvPr/>
      </p:nvGrpSpPr>
      <p:grpSpPr>
        <a:xfrm>
          <a:off x="0" y="0"/>
          <a:ext cx="0" cy="0"/>
          <a:chOff x="0" y="0"/>
          <a:chExt cx="0" cy="0"/>
        </a:xfrm>
      </p:grpSpPr>
      <p:pic>
        <p:nvPicPr>
          <p:cNvPr id="520" name="Google Shape;520;p63"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21" name="Google Shape;521;p6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22" name="Google Shape;522;p6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23" name="Google Shape;523;p6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24" name="Google Shape;524;p6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525"/>
        <p:cNvGrpSpPr/>
        <p:nvPr/>
      </p:nvGrpSpPr>
      <p:grpSpPr>
        <a:xfrm>
          <a:off x="0" y="0"/>
          <a:ext cx="0" cy="0"/>
          <a:chOff x="0" y="0"/>
          <a:chExt cx="0" cy="0"/>
        </a:xfrm>
      </p:grpSpPr>
      <p:pic>
        <p:nvPicPr>
          <p:cNvPr id="526" name="Google Shape;526;p64"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27" name="Google Shape;527;p6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28" name="Google Shape;528;p6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29" name="Google Shape;529;p6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30" name="Google Shape;530;p6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531"/>
        <p:cNvGrpSpPr/>
        <p:nvPr/>
      </p:nvGrpSpPr>
      <p:grpSpPr>
        <a:xfrm>
          <a:off x="0" y="0"/>
          <a:ext cx="0" cy="0"/>
          <a:chOff x="0" y="0"/>
          <a:chExt cx="0" cy="0"/>
        </a:xfrm>
      </p:grpSpPr>
      <p:pic>
        <p:nvPicPr>
          <p:cNvPr id="532" name="Google Shape;532;p65"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33" name="Google Shape;533;p6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34" name="Google Shape;534;p6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35" name="Google Shape;535;p6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36" name="Google Shape;536;p6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537"/>
        <p:cNvGrpSpPr/>
        <p:nvPr/>
      </p:nvGrpSpPr>
      <p:grpSpPr>
        <a:xfrm>
          <a:off x="0" y="0"/>
          <a:ext cx="0" cy="0"/>
          <a:chOff x="0" y="0"/>
          <a:chExt cx="0" cy="0"/>
        </a:xfrm>
      </p:grpSpPr>
      <p:pic>
        <p:nvPicPr>
          <p:cNvPr id="538" name="Google Shape;538;p66"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39" name="Google Shape;539;p6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40" name="Google Shape;540;p6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41" name="Google Shape;541;p6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42" name="Google Shape;542;p6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543"/>
        <p:cNvGrpSpPr/>
        <p:nvPr/>
      </p:nvGrpSpPr>
      <p:grpSpPr>
        <a:xfrm>
          <a:off x="0" y="0"/>
          <a:ext cx="0" cy="0"/>
          <a:chOff x="0" y="0"/>
          <a:chExt cx="0" cy="0"/>
        </a:xfrm>
      </p:grpSpPr>
      <p:pic>
        <p:nvPicPr>
          <p:cNvPr id="544" name="Google Shape;544;p67"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45" name="Google Shape;545;p6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46" name="Google Shape;546;p6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47" name="Google Shape;547;p6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48" name="Google Shape;548;p6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549"/>
        <p:cNvGrpSpPr/>
        <p:nvPr/>
      </p:nvGrpSpPr>
      <p:grpSpPr>
        <a:xfrm>
          <a:off x="0" y="0"/>
          <a:ext cx="0" cy="0"/>
          <a:chOff x="0" y="0"/>
          <a:chExt cx="0" cy="0"/>
        </a:xfrm>
      </p:grpSpPr>
      <p:sp>
        <p:nvSpPr>
          <p:cNvPr id="550" name="Google Shape;550;p68"/>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52" name="Google Shape;552;p68"/>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553" name="Google Shape;553;p68"/>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54" name="Google Shape;554;p6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55" name="Google Shape;555;p68"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556"/>
        <p:cNvGrpSpPr/>
        <p:nvPr/>
      </p:nvGrpSpPr>
      <p:grpSpPr>
        <a:xfrm>
          <a:off x="0" y="0"/>
          <a:ext cx="0" cy="0"/>
          <a:chOff x="0" y="0"/>
          <a:chExt cx="0" cy="0"/>
        </a:xfrm>
      </p:grpSpPr>
      <p:sp>
        <p:nvSpPr>
          <p:cNvPr id="557" name="Google Shape;557;p69"/>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6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559" name="Google Shape;559;p69"/>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560" name="Google Shape;560;p69"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561" name="Google Shape;561;p69"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562" name="Google Shape;562;p69"/>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63" name="Google Shape;563;p69"/>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64" name="Google Shape;564;p69"/>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565" name="Google Shape;565;p69"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566" name="Google Shape;566;p6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567"/>
        <p:cNvGrpSpPr/>
        <p:nvPr/>
      </p:nvGrpSpPr>
      <p:grpSpPr>
        <a:xfrm>
          <a:off x="0" y="0"/>
          <a:ext cx="0" cy="0"/>
          <a:chOff x="0" y="0"/>
          <a:chExt cx="0" cy="0"/>
        </a:xfrm>
      </p:grpSpPr>
      <p:sp>
        <p:nvSpPr>
          <p:cNvPr id="568" name="Google Shape;568;p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569" name="Google Shape;569;p7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70" name="Google Shape;570;p70"/>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571" name="Google Shape;571;p70"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572" name="Google Shape;572;p70"/>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573" name="Google Shape;573;p70"/>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574" name="Google Shape;574;p70"/>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575" name="Google Shape;575;p70"/>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576" name="Google Shape;576;p70"/>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577" name="Google Shape;577;p70"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578" name="Google Shape;578;p70"/>
          <p:cNvGrpSpPr/>
          <p:nvPr/>
        </p:nvGrpSpPr>
        <p:grpSpPr>
          <a:xfrm>
            <a:off x="311700" y="3548650"/>
            <a:ext cx="8363900" cy="646200"/>
            <a:chOff x="375100" y="3396250"/>
            <a:chExt cx="8363900" cy="646200"/>
          </a:xfrm>
        </p:grpSpPr>
        <p:sp>
          <p:nvSpPr>
            <p:cNvPr id="579" name="Google Shape;579;p70"/>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p70"/>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70"/>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p70"/>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p70"/>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584" name="Google Shape;584;p70"/>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585" name="Google Shape;585;p70"/>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586" name="Google Shape;586;p70"/>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587" name="Google Shape;587;p70"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588" name="Google Shape;588;p70"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589" name="Google Shape;589;p70"/>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590" name="Google Shape;590;p70"/>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591" name="Google Shape;591;p70"/>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592" name="Google Shape;592;p70"/>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593" name="Google Shape;593;p70"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594" name="Google Shape;594;p7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95" name="Google Shape;595;p7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596"/>
        <p:cNvGrpSpPr/>
        <p:nvPr/>
      </p:nvGrpSpPr>
      <p:grpSpPr>
        <a:xfrm>
          <a:off x="0" y="0"/>
          <a:ext cx="0" cy="0"/>
          <a:chOff x="0" y="0"/>
          <a:chExt cx="0" cy="0"/>
        </a:xfrm>
      </p:grpSpPr>
      <p:pic>
        <p:nvPicPr>
          <p:cNvPr id="597" name="Google Shape;597;p7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98" name="Google Shape;598;p71"/>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99" name="Google Shape;599;p7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00" name="Google Shape;600;p7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01" name="Google Shape;601;p7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98"/>
        <p:cNvGrpSpPr/>
        <p:nvPr/>
      </p:nvGrpSpPr>
      <p:grpSpPr>
        <a:xfrm>
          <a:off x="0" y="0"/>
          <a:ext cx="0" cy="0"/>
          <a:chOff x="0" y="0"/>
          <a:chExt cx="0" cy="0"/>
        </a:xfrm>
      </p:grpSpPr>
      <p:pic>
        <p:nvPicPr>
          <p:cNvPr id="99" name="Google Shape;99;p8"/>
          <p:cNvPicPr preferRelativeResize="0"/>
          <p:nvPr/>
        </p:nvPicPr>
        <p:blipFill>
          <a:blip r:embed="rId2">
            <a:alphaModFix/>
          </a:blip>
          <a:stretch>
            <a:fillRect/>
          </a:stretch>
        </p:blipFill>
        <p:spPr>
          <a:xfrm>
            <a:off x="0" y="0"/>
            <a:ext cx="9144008" cy="5143501"/>
          </a:xfrm>
          <a:prstGeom prst="rect">
            <a:avLst/>
          </a:prstGeom>
          <a:noFill/>
          <a:ln>
            <a:noFill/>
          </a:ln>
        </p:spPr>
      </p:pic>
      <p:sp>
        <p:nvSpPr>
          <p:cNvPr id="100" name="Google Shape;100;p8"/>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1" name="Google Shape;10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2" name="Google Shape;102;p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3" name="Google Shape;103;p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602"/>
        <p:cNvGrpSpPr/>
        <p:nvPr/>
      </p:nvGrpSpPr>
      <p:grpSpPr>
        <a:xfrm>
          <a:off x="0" y="0"/>
          <a:ext cx="0" cy="0"/>
          <a:chOff x="0" y="0"/>
          <a:chExt cx="0" cy="0"/>
        </a:xfrm>
      </p:grpSpPr>
      <p:pic>
        <p:nvPicPr>
          <p:cNvPr id="603" name="Google Shape;603;p72"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04" name="Google Shape;604;p72"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05" name="Google Shape;605;p72"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06" name="Google Shape;606;p72"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07" name="Google Shape;607;p72"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08" name="Google Shape;608;p72"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09" name="Google Shape;609;p72"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10" name="Google Shape;610;p72"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611" name="Google Shape;611;p7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612"/>
        <p:cNvGrpSpPr/>
        <p:nvPr/>
      </p:nvGrpSpPr>
      <p:grpSpPr>
        <a:xfrm>
          <a:off x="0" y="0"/>
          <a:ext cx="0" cy="0"/>
          <a:chOff x="0" y="0"/>
          <a:chExt cx="0" cy="0"/>
        </a:xfrm>
      </p:grpSpPr>
      <p:pic>
        <p:nvPicPr>
          <p:cNvPr id="613" name="Google Shape;613;p73"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14" name="Google Shape;614;p73"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15" name="Google Shape;615;p73"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16" name="Google Shape;616;p73"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17" name="Google Shape;617;p73"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18" name="Google Shape;618;p73"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19" name="Google Shape;619;p73"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20" name="Google Shape;620;p73"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621" name="Google Shape;621;p7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622"/>
        <p:cNvGrpSpPr/>
        <p:nvPr/>
      </p:nvGrpSpPr>
      <p:grpSpPr>
        <a:xfrm>
          <a:off x="0" y="0"/>
          <a:ext cx="0" cy="0"/>
          <a:chOff x="0" y="0"/>
          <a:chExt cx="0" cy="0"/>
        </a:xfrm>
      </p:grpSpPr>
      <p:pic>
        <p:nvPicPr>
          <p:cNvPr id="623" name="Google Shape;623;p74"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24" name="Google Shape;624;p74"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25" name="Google Shape;625;p74"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626" name="Google Shape;626;p7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7"/>
        <p:cNvGrpSpPr/>
        <p:nvPr/>
      </p:nvGrpSpPr>
      <p:grpSpPr>
        <a:xfrm>
          <a:off x="0" y="0"/>
          <a:ext cx="0" cy="0"/>
          <a:chOff x="0" y="0"/>
          <a:chExt cx="0" cy="0"/>
        </a:xfrm>
      </p:grpSpPr>
      <p:sp>
        <p:nvSpPr>
          <p:cNvPr id="628" name="Google Shape;628;p7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9" name="Google Shape;629;p7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30" name="Google Shape;630;p7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31" name="Google Shape;631;p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2"/>
        <p:cNvGrpSpPr/>
        <p:nvPr/>
      </p:nvGrpSpPr>
      <p:grpSpPr>
        <a:xfrm>
          <a:off x="0" y="0"/>
          <a:ext cx="0" cy="0"/>
          <a:chOff x="0" y="0"/>
          <a:chExt cx="0" cy="0"/>
        </a:xfrm>
      </p:grpSpPr>
      <p:sp>
        <p:nvSpPr>
          <p:cNvPr id="633" name="Google Shape;633;p7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34" name="Google Shape;634;p7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35"/>
        <p:cNvGrpSpPr/>
        <p:nvPr/>
      </p:nvGrpSpPr>
      <p:grpSpPr>
        <a:xfrm>
          <a:off x="0" y="0"/>
          <a:ext cx="0" cy="0"/>
          <a:chOff x="0" y="0"/>
          <a:chExt cx="0" cy="0"/>
        </a:xfrm>
      </p:grpSpPr>
      <p:sp>
        <p:nvSpPr>
          <p:cNvPr id="636" name="Google Shape;636;p7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637" name="Google Shape;637;p7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38" name="Google Shape;638;p7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39"/>
        <p:cNvGrpSpPr/>
        <p:nvPr/>
      </p:nvGrpSpPr>
      <p:grpSpPr>
        <a:xfrm>
          <a:off x="0" y="0"/>
          <a:ext cx="0" cy="0"/>
          <a:chOff x="0" y="0"/>
          <a:chExt cx="0" cy="0"/>
        </a:xfrm>
      </p:grpSpPr>
      <p:sp>
        <p:nvSpPr>
          <p:cNvPr id="640" name="Google Shape;640;p7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41" name="Google Shape;641;p7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42"/>
        <p:cNvGrpSpPr/>
        <p:nvPr/>
      </p:nvGrpSpPr>
      <p:grpSpPr>
        <a:xfrm>
          <a:off x="0" y="0"/>
          <a:ext cx="0" cy="0"/>
          <a:chOff x="0" y="0"/>
          <a:chExt cx="0" cy="0"/>
        </a:xfrm>
      </p:grpSpPr>
      <p:sp>
        <p:nvSpPr>
          <p:cNvPr id="643" name="Google Shape;643;p7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p7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45" name="Google Shape;645;p7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46" name="Google Shape;646;p7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47" name="Google Shape;647;p7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48"/>
        <p:cNvGrpSpPr/>
        <p:nvPr/>
      </p:nvGrpSpPr>
      <p:grpSpPr>
        <a:xfrm>
          <a:off x="0" y="0"/>
          <a:ext cx="0" cy="0"/>
          <a:chOff x="0" y="0"/>
          <a:chExt cx="0" cy="0"/>
        </a:xfrm>
      </p:grpSpPr>
      <p:sp>
        <p:nvSpPr>
          <p:cNvPr id="649" name="Google Shape;649;p8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650" name="Google Shape;650;p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51"/>
        <p:cNvGrpSpPr/>
        <p:nvPr/>
      </p:nvGrpSpPr>
      <p:grpSpPr>
        <a:xfrm>
          <a:off x="0" y="0"/>
          <a:ext cx="0" cy="0"/>
          <a:chOff x="0" y="0"/>
          <a:chExt cx="0" cy="0"/>
        </a:xfrm>
      </p:grpSpPr>
      <p:sp>
        <p:nvSpPr>
          <p:cNvPr id="652" name="Google Shape;652;p8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53" name="Google Shape;653;p8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654" name="Google Shape;654;p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04"/>
        <p:cNvGrpSpPr/>
        <p:nvPr/>
      </p:nvGrpSpPr>
      <p:grpSpPr>
        <a:xfrm>
          <a:off x="0" y="0"/>
          <a:ext cx="0" cy="0"/>
          <a:chOff x="0" y="0"/>
          <a:chExt cx="0" cy="0"/>
        </a:xfrm>
      </p:grpSpPr>
      <p:pic>
        <p:nvPicPr>
          <p:cNvPr id="105" name="Google Shape;105;p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6" name="Google Shape;106;p9"/>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07" name="Google Shape;10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9" name="Google Shape;109;p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655"/>
        <p:cNvGrpSpPr/>
        <p:nvPr/>
      </p:nvGrpSpPr>
      <p:grpSpPr>
        <a:xfrm>
          <a:off x="0" y="0"/>
          <a:ext cx="0" cy="0"/>
          <a:chOff x="0" y="0"/>
          <a:chExt cx="0" cy="0"/>
        </a:xfrm>
      </p:grpSpPr>
      <p:sp>
        <p:nvSpPr>
          <p:cNvPr id="656" name="Google Shape;656;p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57" name="Google Shape;657;p82"/>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58" name="Google Shape;658;p8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59" name="Google Shape;659;p8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660" name="Google Shape;660;p8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661" name="Google Shape;661;p8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662" name="Google Shape;662;p8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663" name="Google Shape;663;p8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664" name="Google Shape;664;p8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665" name="Google Shape;665;p8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666" name="Google Shape;666;p8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667" name="Google Shape;667;p82"/>
          <p:cNvGrpSpPr/>
          <p:nvPr/>
        </p:nvGrpSpPr>
        <p:grpSpPr>
          <a:xfrm>
            <a:off x="311700" y="3548650"/>
            <a:ext cx="8363900" cy="646200"/>
            <a:chOff x="375100" y="3396250"/>
            <a:chExt cx="8363900" cy="646200"/>
          </a:xfrm>
        </p:grpSpPr>
        <p:sp>
          <p:nvSpPr>
            <p:cNvPr id="668" name="Google Shape;668;p8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8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8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Google Shape;671;p8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 name="Google Shape;672;p8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673" name="Google Shape;673;p8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674" name="Google Shape;674;p8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675" name="Google Shape;675;p8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676" name="Google Shape;676;p8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77" name="Google Shape;677;p8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78" name="Google Shape;678;p8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679" name="Google Shape;679;p8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680" name="Google Shape;680;p8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681" name="Google Shape;681;p8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682" name="Google Shape;682;p8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683" name="Google Shape;683;p8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84" name="Google Shape;684;p8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10"/>
        <p:cNvGrpSpPr/>
        <p:nvPr/>
      </p:nvGrpSpPr>
      <p:grpSpPr>
        <a:xfrm>
          <a:off x="0" y="0"/>
          <a:ext cx="0" cy="0"/>
          <a:chOff x="0" y="0"/>
          <a:chExt cx="0" cy="0"/>
        </a:xfrm>
      </p:grpSpPr>
      <p:pic>
        <p:nvPicPr>
          <p:cNvPr id="111" name="Google Shape;111;p1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2" name="Google Shape;112;p10"/>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13" name="Google Shape;11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14" name="Google Shape;114;p1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5" name="Google Shape;115;p10"/>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9" Type="http://schemas.openxmlformats.org/officeDocument/2006/relationships/slideLayout" Target="../slideLayouts/slideLayout79.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41" Type="http://schemas.openxmlformats.org/officeDocument/2006/relationships/theme" Target="../theme/theme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40" Type="http://schemas.openxmlformats.org/officeDocument/2006/relationships/slideLayout" Target="../slideLayouts/slideLayout80.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8" Type="http://schemas.openxmlformats.org/officeDocument/2006/relationships/slideLayout" Target="../slideLayouts/slideLayout48.xml"/><Relationship Id="rId3" Type="http://schemas.openxmlformats.org/officeDocument/2006/relationships/slideLayout" Target="../slideLayouts/slideLayout43.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27"/>
        <p:cNvGrpSpPr/>
        <p:nvPr/>
      </p:nvGrpSpPr>
      <p:grpSpPr>
        <a:xfrm>
          <a:off x="0" y="0"/>
          <a:ext cx="0" cy="0"/>
          <a:chOff x="0" y="0"/>
          <a:chExt cx="0" cy="0"/>
        </a:xfrm>
      </p:grpSpPr>
      <p:sp>
        <p:nvSpPr>
          <p:cNvPr id="328" name="Google Shape;328;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29" name="Google Shape;329;p4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30" name="Google Shape;330;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 id="2147483719" r:id="rId32"/>
    <p:sldLayoutId id="2147483720" r:id="rId33"/>
    <p:sldLayoutId id="2147483721" r:id="rId34"/>
    <p:sldLayoutId id="2147483722" r:id="rId35"/>
    <p:sldLayoutId id="2147483723" r:id="rId36"/>
    <p:sldLayoutId id="2147483724" r:id="rId37"/>
    <p:sldLayoutId id="2147483725" r:id="rId38"/>
    <p:sldLayoutId id="2147483726" r:id="rId39"/>
    <p:sldLayoutId id="2147483727"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ecfr.gov/current/title-2/subtitle-A/chapter-II/part-200/subpart-D/subject-group-ECFR682eb6fbfabcde2/section-200.344"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app.smartsheet.com/b/form/517bdfaac99e4385b6da9001fba32522"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mailto:mohajeri-nelson_n@cde.state.co.us"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app.smartsheet.com/b/form/517bdfaac99e4385b6da9001fba32522"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https://www.cde.state.co.us/fedprograms/arplateliquidation_itemizedrequest"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CDE%20Guidance%20for%20Multi-Year%20Subscriptions%20and%20Licenses%20(6.20.24)%20(state.co.u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www.youtube.com/watch?v=39LBpUw4Aa4" TargetMode="External"/><Relationship Id="rId4" Type="http://schemas.openxmlformats.org/officeDocument/2006/relationships/hyperlink" Target="https://drive.google.com/file/d/1o23xEhgSMOjt6aijJ1a3amWcz3CplgvH/view?usp=sharing"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mailto:mohajeri-nelson_n@cde.state.co.us"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hyperlink" Target="mailto:craven_k@cde.state.co.us" TargetMode="External"/><Relationship Id="rId4" Type="http://schemas.openxmlformats.org/officeDocument/2006/relationships/hyperlink" Target="mailto:penn_n@cde.state.co.us"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us02web.zoom.us/meeting/register/tZwtdOmtpz0vHtBjrJU4Epvmwf4u4cs8bvBl#/registration"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mailto:patino_y@cde.state.co.us"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3" Type="http://schemas.openxmlformats.org/officeDocument/2006/relationships/hyperlink" Target="mailto:echsner_r@cde.state.co.us" TargetMode="External"/><Relationship Id="rId18" Type="http://schemas.openxmlformats.org/officeDocument/2006/relationships/hyperlink" Target="mailto:schelke_j@cde.state.co.us" TargetMode="External"/><Relationship Id="rId26" Type="http://schemas.openxmlformats.org/officeDocument/2006/relationships/hyperlink" Target="mailto:Kaleda_s@cde.state.co.us" TargetMode="External"/><Relationship Id="rId3" Type="http://schemas.openxmlformats.org/officeDocument/2006/relationships/hyperlink" Target="mailto:Lastname_Firstinital@cde.state.co.us" TargetMode="External"/><Relationship Id="rId21" Type="http://schemas.openxmlformats.org/officeDocument/2006/relationships/hyperlink" Target="mailto:chaffin_m@cde.state.co.us" TargetMode="External"/><Relationship Id="rId7" Type="http://schemas.openxmlformats.org/officeDocument/2006/relationships/hyperlink" Target="mailto:giessinger_t@cde.state.co.us" TargetMode="External"/><Relationship Id="rId12" Type="http://schemas.openxmlformats.org/officeDocument/2006/relationships/hyperlink" Target="mailto:byrd_e@cde.state.co.us" TargetMode="External"/><Relationship Id="rId17" Type="http://schemas.openxmlformats.org/officeDocument/2006/relationships/hyperlink" Target="mailto:hickman_n@cde.state.co.us" TargetMode="External"/><Relationship Id="rId25" Type="http://schemas.openxmlformats.org/officeDocument/2006/relationships/hyperlink" Target="mailto:Hawkins_r@cde.state.co.us" TargetMode="External"/><Relationship Id="rId33" Type="http://schemas.openxmlformats.org/officeDocument/2006/relationships/hyperlink" Target="mailto:prael_m@cde.state.co.us" TargetMode="External"/><Relationship Id="rId2" Type="http://schemas.openxmlformats.org/officeDocument/2006/relationships/notesSlide" Target="../notesSlides/notesSlide48.xml"/><Relationship Id="rId16" Type="http://schemas.openxmlformats.org/officeDocument/2006/relationships/hyperlink" Target="mailto:temple_r@cde.state.co.us" TargetMode="External"/><Relationship Id="rId20" Type="http://schemas.openxmlformats.org/officeDocument/2006/relationships/hyperlink" Target="mailto:penn_n@cde.state.co.us" TargetMode="External"/><Relationship Id="rId29" Type="http://schemas.openxmlformats.org/officeDocument/2006/relationships/hyperlink" Target="mailto:jones_kristina@cde.state.co.us" TargetMode="External"/><Relationship Id="rId1" Type="http://schemas.openxmlformats.org/officeDocument/2006/relationships/slideLayout" Target="../slideLayouts/slideLayout39.xml"/><Relationship Id="rId6" Type="http://schemas.openxmlformats.org/officeDocument/2006/relationships/hyperlink" Target="mailto:adeboye-sullivan_c@cde.state.co.us" TargetMode="External"/><Relationship Id="rId11" Type="http://schemas.openxmlformats.org/officeDocument/2006/relationships/hyperlink" Target="https://www.cde.state.co.us/fedprograms/regionalcontactspage" TargetMode="External"/><Relationship Id="rId24" Type="http://schemas.openxmlformats.org/officeDocument/2006/relationships/hyperlink" Target="mailto:Austin_j@cde.state.co.us" TargetMode="External"/><Relationship Id="rId32" Type="http://schemas.openxmlformats.org/officeDocument/2006/relationships/hyperlink" Target="mailto:hollingshead_j@cde.state.co.us" TargetMode="External"/><Relationship Id="rId5" Type="http://schemas.openxmlformats.org/officeDocument/2006/relationships/hyperlink" Target="mailto:meushaw_l@cde.state.co.us" TargetMode="External"/><Relationship Id="rId15" Type="http://schemas.openxmlformats.org/officeDocument/2006/relationships/hyperlink" Target="mailto:miller-curley_s@cde.state.co.us" TargetMode="External"/><Relationship Id="rId23" Type="http://schemas.openxmlformats.org/officeDocument/2006/relationships/hyperlink" Target="mailto:ray_i@cde.state.co.us" TargetMode="External"/><Relationship Id="rId28" Type="http://schemas.openxmlformats.org/officeDocument/2006/relationships/hyperlink" Target="mailto:morris_h@cde.state.co.us" TargetMode="External"/><Relationship Id="rId10" Type="http://schemas.openxmlformats.org/officeDocument/2006/relationships/hyperlink" Target="mailto:rowan_a@cde.state.co.us" TargetMode="External"/><Relationship Id="rId19" Type="http://schemas.openxmlformats.org/officeDocument/2006/relationships/hyperlink" Target="mailto:craven_k@cde.state.co.us" TargetMode="External"/><Relationship Id="rId31" Type="http://schemas.openxmlformats.org/officeDocument/2006/relationships/hyperlink" Target="mailto:collins_d@cde.state.co.us" TargetMode="External"/><Relationship Id="rId4" Type="http://schemas.openxmlformats.org/officeDocument/2006/relationships/hyperlink" Target="mailto:mohajeri-nelson_n@cde.state.co.us" TargetMode="External"/><Relationship Id="rId9" Type="http://schemas.openxmlformats.org/officeDocument/2006/relationships/hyperlink" Target="mailto:negley_t@cde.state.co.us" TargetMode="External"/><Relationship Id="rId14" Type="http://schemas.openxmlformats.org/officeDocument/2006/relationships/hyperlink" Target="mailto:boylan_k@cde.state.co.us" TargetMode="External"/><Relationship Id="rId22" Type="http://schemas.openxmlformats.org/officeDocument/2006/relationships/hyperlink" Target="mailto:ring_j@cde.state.co.us" TargetMode="External"/><Relationship Id="rId27" Type="http://schemas.openxmlformats.org/officeDocument/2006/relationships/hyperlink" Target="mailto:%20parsley_b@cde.state.co.us" TargetMode="External"/><Relationship Id="rId30" Type="http://schemas.openxmlformats.org/officeDocument/2006/relationships/hyperlink" Target="mailto:hagemann_w@cde.state.co.us" TargetMode="External"/><Relationship Id="rId8" Type="http://schemas.openxmlformats.org/officeDocument/2006/relationships/hyperlink" Target="mailto:crumley_k@cde.state.co.us"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ecfr.gov/current/title-34/subtitle-A/part-76/subpart-G/subject-group-ECFRae39e5300d1271f/section-76.707"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83"/>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p>
            <a:pPr marL="0" lvl="0" indent="0" algn="ctr" rtl="0">
              <a:spcAft>
                <a:spcPts val="1800"/>
              </a:spcAft>
              <a:buNone/>
            </a:pPr>
            <a:r>
              <a:rPr lang="en" dirty="0"/>
              <a:t>CDE ESEA and ESSER Office Hours</a:t>
            </a:r>
            <a:endParaRPr sz="1000" dirty="0"/>
          </a:p>
          <a:p>
            <a:pPr marL="0" lvl="0" indent="0" algn="ctr" rtl="0">
              <a:spcBef>
                <a:spcPts val="0"/>
              </a:spcBef>
              <a:spcAft>
                <a:spcPts val="0"/>
              </a:spcAft>
              <a:buNone/>
            </a:pPr>
            <a:r>
              <a:rPr lang="en" dirty="0"/>
              <a:t>August 29, 2024</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9" name="Google Shape;739;p9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What does it mean to “Liquidate” Funds?</a:t>
            </a:r>
            <a:endParaRPr dirty="0"/>
          </a:p>
        </p:txBody>
      </p:sp>
      <p:sp>
        <p:nvSpPr>
          <p:cNvPr id="737" name="Google Shape;737;p91"/>
          <p:cNvSpPr txBox="1">
            <a:spLocks noGrp="1"/>
          </p:cNvSpPr>
          <p:nvPr>
            <p:ph type="body" idx="1"/>
          </p:nvPr>
        </p:nvSpPr>
        <p:spPr>
          <a:xfrm>
            <a:off x="311700" y="1152475"/>
            <a:ext cx="8117400" cy="3034800"/>
          </a:xfrm>
          <a:prstGeom prst="rect">
            <a:avLst/>
          </a:prstGeom>
        </p:spPr>
        <p:txBody>
          <a:bodyPr spcFirstLastPara="1" wrap="square" lIns="91425" tIns="91425" rIns="91425" bIns="91425" anchor="t" anchorCtr="0">
            <a:normAutofit/>
          </a:bodyPr>
          <a:lstStyle/>
          <a:p>
            <a:pPr marL="0" indent="0">
              <a:lnSpc>
                <a:spcPct val="100000"/>
              </a:lnSpc>
              <a:buSzPts val="1100"/>
              <a:buNone/>
            </a:pPr>
            <a:r>
              <a:rPr lang="en-US" sz="1700" dirty="0"/>
              <a:t>The drawing down and expenditure of funds by a grantee for obligations incurred during the grant’s legal obligation period. </a:t>
            </a:r>
            <a:r>
              <a:rPr lang="en-US" sz="1700" u="sng" dirty="0"/>
              <a:t>Timely liquidation occurs during the project performance period and through the first </a:t>
            </a:r>
            <a:r>
              <a:rPr lang="en-US" sz="1700" u="sng" dirty="0">
                <a:solidFill>
                  <a:srgbClr val="00953A"/>
                </a:solidFill>
              </a:rPr>
              <a:t>120 days for the State and 90 days for LEAs/subrecipients</a:t>
            </a:r>
            <a:r>
              <a:rPr lang="en-US" sz="1700" u="sng" dirty="0"/>
              <a:t> after the final day of that period or an extension of that period authorized by ED</a:t>
            </a:r>
            <a:r>
              <a:rPr lang="en-US" sz="1700" dirty="0"/>
              <a:t>, pursuant to </a:t>
            </a:r>
            <a:r>
              <a:rPr lang="en-US" sz="1700" u="sng" dirty="0">
                <a:solidFill>
                  <a:schemeClr val="hlink"/>
                </a:solidFill>
                <a:hlinkClick r:id="rId3"/>
              </a:rPr>
              <a:t>2 C.F.R. § 200.344(b)</a:t>
            </a:r>
            <a:r>
              <a:rPr lang="en-US" sz="1700" dirty="0"/>
              <a:t>.</a:t>
            </a:r>
          </a:p>
          <a:p>
            <a:pPr marL="0" lvl="0" indent="0" algn="l" rtl="0">
              <a:lnSpc>
                <a:spcPct val="100000"/>
              </a:lnSpc>
              <a:spcBef>
                <a:spcPts val="0"/>
              </a:spcBef>
              <a:spcAft>
                <a:spcPts val="0"/>
              </a:spcAft>
              <a:buClr>
                <a:schemeClr val="dk1"/>
              </a:buClr>
              <a:buSzPts val="1100"/>
              <a:buFont typeface="Arial"/>
              <a:buNone/>
            </a:pPr>
            <a:endParaRPr sz="17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92"/>
          <p:cNvSpPr txBox="1">
            <a:spLocks noGrp="1"/>
          </p:cNvSpPr>
          <p:nvPr>
            <p:ph type="title" idx="4294967295"/>
          </p:nvPr>
        </p:nvSpPr>
        <p:spPr>
          <a:xfrm>
            <a:off x="234325" y="228600"/>
            <a:ext cx="8499300" cy="5727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chemeClr val="dk1"/>
                </a:solidFill>
                <a:effectLst/>
                <a:uLnTx/>
                <a:uFillTx/>
                <a:latin typeface="Roboto"/>
                <a:ea typeface="Roboto"/>
                <a:cs typeface="Roboto"/>
                <a:sym typeface="Roboto"/>
              </a:rPr>
              <a:t>Why Late Liquidation</a:t>
            </a:r>
          </a:p>
        </p:txBody>
      </p:sp>
      <p:sp>
        <p:nvSpPr>
          <p:cNvPr id="745" name="Google Shape;745;p92"/>
          <p:cNvSpPr txBox="1"/>
          <p:nvPr/>
        </p:nvSpPr>
        <p:spPr>
          <a:xfrm>
            <a:off x="455250" y="1076975"/>
            <a:ext cx="8233500" cy="2886000"/>
          </a:xfrm>
          <a:prstGeom prst="rect">
            <a:avLst/>
          </a:prstGeom>
          <a:noFill/>
          <a:ln>
            <a:noFill/>
          </a:ln>
        </p:spPr>
        <p:txBody>
          <a:bodyPr spcFirstLastPara="1" wrap="square" lIns="0" tIns="0" rIns="0" bIns="0" anchor="t" anchorCtr="0">
            <a:normAutofit lnSpcReduction="10000"/>
          </a:bodyPr>
          <a:lstStyle/>
          <a:p>
            <a:pPr marL="457200" lvl="0" indent="-336550" algn="l" rtl="0">
              <a:lnSpc>
                <a:spcPct val="115000"/>
              </a:lnSpc>
              <a:spcBef>
                <a:spcPts val="0"/>
              </a:spcBef>
              <a:spcAft>
                <a:spcPts val="0"/>
              </a:spcAft>
              <a:buSzPts val="1700"/>
              <a:buFont typeface="Roboto"/>
              <a:buChar char="●"/>
            </a:pPr>
            <a:r>
              <a:rPr lang="en-US" sz="1700" dirty="0">
                <a:latin typeface="Roboto"/>
                <a:ea typeface="Roboto"/>
                <a:cs typeface="Roboto"/>
                <a:sym typeface="Roboto"/>
              </a:rPr>
              <a:t>Additional time to draw down COVID-relief funds so timely obligated activities can be paid</a:t>
            </a:r>
          </a:p>
          <a:p>
            <a:pPr marL="457200" lvl="0" indent="-336550" algn="l" rtl="0">
              <a:lnSpc>
                <a:spcPct val="115000"/>
              </a:lnSpc>
              <a:spcBef>
                <a:spcPts val="0"/>
              </a:spcBef>
              <a:spcAft>
                <a:spcPts val="0"/>
              </a:spcAft>
              <a:buSzPts val="1700"/>
              <a:buFont typeface="Roboto"/>
              <a:buChar char="●"/>
            </a:pPr>
            <a:r>
              <a:rPr lang="en-US" sz="1700" dirty="0">
                <a:latin typeface="Roboto"/>
                <a:ea typeface="Roboto"/>
                <a:cs typeface="Roboto"/>
                <a:sym typeface="Roboto"/>
              </a:rPr>
              <a:t>Additional time to carry out contracts, or other properly made obligations, for allowable activities when those obligations were made on or before the statutory deadline of September 30, 2024</a:t>
            </a:r>
          </a:p>
          <a:p>
            <a:pPr marL="457200" lvl="0" indent="-336550" algn="l" rtl="0">
              <a:lnSpc>
                <a:spcPct val="115000"/>
              </a:lnSpc>
              <a:spcBef>
                <a:spcPts val="0"/>
              </a:spcBef>
              <a:spcAft>
                <a:spcPts val="0"/>
              </a:spcAft>
              <a:buSzPts val="1700"/>
              <a:buFont typeface="Roboto"/>
              <a:buChar char="●"/>
            </a:pPr>
            <a:r>
              <a:rPr lang="en-US" sz="1700" b="1" u="sng" dirty="0">
                <a:latin typeface="Roboto"/>
                <a:ea typeface="Roboto"/>
                <a:cs typeface="Roboto"/>
                <a:sym typeface="Roboto"/>
              </a:rPr>
              <a:t>Cautions:</a:t>
            </a:r>
            <a:r>
              <a:rPr lang="en-US" sz="1700" b="1" dirty="0">
                <a:latin typeface="Roboto"/>
                <a:ea typeface="Roboto"/>
                <a:cs typeface="Roboto"/>
                <a:sym typeface="Roboto"/>
              </a:rPr>
              <a:t> </a:t>
            </a:r>
          </a:p>
          <a:p>
            <a:pPr marL="914400" lvl="1" indent="-336550" algn="l" rtl="0">
              <a:lnSpc>
                <a:spcPct val="115000"/>
              </a:lnSpc>
              <a:spcBef>
                <a:spcPts val="0"/>
              </a:spcBef>
              <a:spcAft>
                <a:spcPts val="0"/>
              </a:spcAft>
              <a:buClr>
                <a:srgbClr val="00953A"/>
              </a:buClr>
              <a:buSzPts val="1700"/>
              <a:buFont typeface="Roboto"/>
              <a:buChar char="○"/>
            </a:pPr>
            <a:r>
              <a:rPr lang="en-US" sz="1700" i="1" dirty="0">
                <a:solidFill>
                  <a:srgbClr val="00953A"/>
                </a:solidFill>
                <a:latin typeface="Roboto"/>
                <a:ea typeface="Roboto"/>
                <a:cs typeface="Roboto"/>
                <a:sym typeface="Roboto"/>
              </a:rPr>
              <a:t>Late liquidation extends the reporting and monitoring periods. </a:t>
            </a:r>
          </a:p>
          <a:p>
            <a:pPr marL="914400" lvl="1" indent="-336550" algn="l" rtl="0">
              <a:lnSpc>
                <a:spcPct val="115000"/>
              </a:lnSpc>
              <a:spcBef>
                <a:spcPts val="0"/>
              </a:spcBef>
              <a:spcAft>
                <a:spcPts val="0"/>
              </a:spcAft>
              <a:buClr>
                <a:srgbClr val="00953A"/>
              </a:buClr>
              <a:buSzPts val="1700"/>
              <a:buFont typeface="Roboto"/>
              <a:buChar char="○"/>
            </a:pPr>
            <a:r>
              <a:rPr lang="en-US" sz="1700" i="1" dirty="0">
                <a:solidFill>
                  <a:srgbClr val="00953A"/>
                </a:solidFill>
                <a:latin typeface="Roboto"/>
                <a:ea typeface="Roboto"/>
                <a:cs typeface="Roboto"/>
                <a:sym typeface="Roboto"/>
              </a:rPr>
              <a:t>Prepayment is discouraged and considered a high risk activity</a:t>
            </a:r>
          </a:p>
          <a:p>
            <a:pPr marL="914400" lvl="1" indent="-336550" algn="l" rtl="0">
              <a:lnSpc>
                <a:spcPct val="115000"/>
              </a:lnSpc>
              <a:spcBef>
                <a:spcPts val="0"/>
              </a:spcBef>
              <a:spcAft>
                <a:spcPts val="0"/>
              </a:spcAft>
              <a:buClr>
                <a:srgbClr val="FF0000"/>
              </a:buClr>
              <a:buSzPts val="1700"/>
              <a:buFont typeface="Roboto"/>
              <a:buChar char="○"/>
            </a:pPr>
            <a:r>
              <a:rPr lang="en-US" sz="1700" i="1" dirty="0">
                <a:solidFill>
                  <a:srgbClr val="FF0000"/>
                </a:solidFill>
                <a:latin typeface="Roboto"/>
                <a:ea typeface="Roboto"/>
                <a:cs typeface="Roboto"/>
                <a:sym typeface="Roboto"/>
              </a:rPr>
              <a:t>The obligation date of September 30, 2024 is set in statute and cannot be extended by U.S. Department of Education, nor CDE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93"/>
          <p:cNvSpPr txBox="1">
            <a:spLocks noGrp="1"/>
          </p:cNvSpPr>
          <p:nvPr>
            <p:ph type="title" idx="4294967295"/>
          </p:nvPr>
        </p:nvSpPr>
        <p:spPr>
          <a:xfrm>
            <a:off x="234325" y="228600"/>
            <a:ext cx="8499300" cy="5727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chemeClr val="dk1"/>
                </a:solidFill>
                <a:effectLst/>
                <a:uLnTx/>
                <a:uFillTx/>
                <a:latin typeface="Roboto"/>
                <a:ea typeface="Roboto"/>
                <a:cs typeface="Roboto"/>
                <a:sym typeface="Roboto"/>
              </a:rPr>
              <a:t>What activities are eligible?</a:t>
            </a:r>
          </a:p>
        </p:txBody>
      </p:sp>
      <p:sp>
        <p:nvSpPr>
          <p:cNvPr id="751" name="Google Shape;751;p93"/>
          <p:cNvSpPr txBox="1"/>
          <p:nvPr/>
        </p:nvSpPr>
        <p:spPr>
          <a:xfrm>
            <a:off x="107050" y="980325"/>
            <a:ext cx="8686200" cy="3307500"/>
          </a:xfrm>
          <a:prstGeom prst="rect">
            <a:avLst/>
          </a:prstGeom>
          <a:noFill/>
          <a:ln>
            <a:noFill/>
          </a:ln>
        </p:spPr>
        <p:txBody>
          <a:bodyPr spcFirstLastPara="1" wrap="square" lIns="0" tIns="0" rIns="0" bIns="0" anchor="t" anchorCtr="0">
            <a:normAutofit/>
          </a:bodyPr>
          <a:lstStyle/>
          <a:p>
            <a:pPr marL="457200" lvl="0" indent="-336550" algn="l" rtl="0">
              <a:lnSpc>
                <a:spcPct val="115000"/>
              </a:lnSpc>
              <a:spcBef>
                <a:spcPts val="0"/>
              </a:spcBef>
              <a:spcAft>
                <a:spcPts val="0"/>
              </a:spcAft>
              <a:buSzPts val="1700"/>
              <a:buFont typeface="Roboto"/>
              <a:buChar char="●"/>
            </a:pPr>
            <a:r>
              <a:rPr lang="en-US" sz="1700" dirty="0">
                <a:latin typeface="Roboto"/>
                <a:ea typeface="Roboto"/>
                <a:cs typeface="Roboto"/>
                <a:sym typeface="Roboto"/>
              </a:rPr>
              <a:t>Activities that contribute to the acceleration of </a:t>
            </a:r>
            <a:r>
              <a:rPr lang="en-US" sz="1700" b="1" i="1" dirty="0">
                <a:latin typeface="Roboto"/>
                <a:ea typeface="Roboto"/>
                <a:cs typeface="Roboto"/>
                <a:sym typeface="Roboto"/>
              </a:rPr>
              <a:t>academic success for students</a:t>
            </a:r>
            <a:r>
              <a:rPr lang="en-US" sz="1700" dirty="0">
                <a:latin typeface="Roboto"/>
                <a:ea typeface="Roboto"/>
                <a:cs typeface="Roboto"/>
                <a:sym typeface="Roboto"/>
              </a:rPr>
              <a:t>, including those furthest from opportunity and with the greatest need</a:t>
            </a:r>
          </a:p>
          <a:p>
            <a:pPr marL="457200" lvl="0" indent="-336550" algn="l" rtl="0">
              <a:lnSpc>
                <a:spcPct val="115000"/>
              </a:lnSpc>
              <a:spcBef>
                <a:spcPts val="0"/>
              </a:spcBef>
              <a:spcAft>
                <a:spcPts val="0"/>
              </a:spcAft>
              <a:buSzPts val="1700"/>
              <a:buFont typeface="Roboto"/>
              <a:buChar char="●"/>
            </a:pPr>
            <a:r>
              <a:rPr lang="en-US" sz="1700" dirty="0">
                <a:latin typeface="Roboto"/>
                <a:ea typeface="Roboto"/>
                <a:cs typeface="Roboto"/>
                <a:sym typeface="Roboto"/>
              </a:rPr>
              <a:t>Three main evidence-based strategies to consider</a:t>
            </a:r>
          </a:p>
          <a:p>
            <a:pPr marL="914400" lvl="1" indent="-336550" algn="l" rtl="0">
              <a:lnSpc>
                <a:spcPct val="115000"/>
              </a:lnSpc>
              <a:spcBef>
                <a:spcPts val="0"/>
              </a:spcBef>
              <a:spcAft>
                <a:spcPts val="0"/>
              </a:spcAft>
              <a:buSzPts val="1700"/>
              <a:buFont typeface="Roboto"/>
              <a:buChar char="○"/>
            </a:pPr>
            <a:r>
              <a:rPr lang="en-US" sz="1700" dirty="0">
                <a:latin typeface="Roboto"/>
                <a:ea typeface="Roboto"/>
                <a:cs typeface="Roboto"/>
                <a:sym typeface="Roboto"/>
              </a:rPr>
              <a:t>Increasing daily student attendance</a:t>
            </a:r>
          </a:p>
          <a:p>
            <a:pPr marL="914400" lvl="1" indent="-336550" algn="l" rtl="0">
              <a:lnSpc>
                <a:spcPct val="115000"/>
              </a:lnSpc>
              <a:spcBef>
                <a:spcPts val="0"/>
              </a:spcBef>
              <a:spcAft>
                <a:spcPts val="0"/>
              </a:spcAft>
              <a:buSzPts val="1700"/>
              <a:buFont typeface="Roboto"/>
              <a:buChar char="○"/>
            </a:pPr>
            <a:r>
              <a:rPr lang="en-US" sz="1700" dirty="0">
                <a:latin typeface="Roboto"/>
                <a:ea typeface="Roboto"/>
                <a:cs typeface="Roboto"/>
                <a:sym typeface="Roboto"/>
              </a:rPr>
              <a:t>Providing high-quality tutoring</a:t>
            </a:r>
          </a:p>
          <a:p>
            <a:pPr marL="914400" lvl="1" indent="-336550" algn="l" rtl="0">
              <a:lnSpc>
                <a:spcPct val="115000"/>
              </a:lnSpc>
              <a:spcBef>
                <a:spcPts val="0"/>
              </a:spcBef>
              <a:spcAft>
                <a:spcPts val="0"/>
              </a:spcAft>
              <a:buSzPts val="1700"/>
              <a:buFont typeface="Roboto"/>
              <a:buChar char="○"/>
            </a:pPr>
            <a:r>
              <a:rPr lang="en-US" sz="1700" dirty="0">
                <a:latin typeface="Roboto"/>
                <a:ea typeface="Roboto"/>
                <a:cs typeface="Roboto"/>
                <a:sym typeface="Roboto"/>
              </a:rPr>
              <a:t>Increasing access to before, after, and summer learning and extended learning time</a:t>
            </a:r>
          </a:p>
          <a:p>
            <a:pPr marL="457200" lvl="0" indent="-336550" algn="l" rtl="0">
              <a:lnSpc>
                <a:spcPct val="115000"/>
              </a:lnSpc>
              <a:spcBef>
                <a:spcPts val="0"/>
              </a:spcBef>
              <a:spcAft>
                <a:spcPts val="0"/>
              </a:spcAft>
              <a:buSzPts val="1700"/>
              <a:buFont typeface="Roboto"/>
              <a:buChar char="●"/>
            </a:pPr>
            <a:r>
              <a:rPr lang="en-US" sz="1700" dirty="0">
                <a:latin typeface="Roboto"/>
                <a:ea typeface="Roboto"/>
                <a:cs typeface="Roboto"/>
                <a:sym typeface="Roboto"/>
              </a:rPr>
              <a:t>Any allowable costs of ARP ESSER</a:t>
            </a:r>
          </a:p>
          <a:p>
            <a:pPr marL="0" lvl="0" indent="0" algn="l" rtl="0">
              <a:lnSpc>
                <a:spcPct val="115000"/>
              </a:lnSpc>
              <a:spcBef>
                <a:spcPts val="800"/>
              </a:spcBef>
              <a:spcAft>
                <a:spcPts val="800"/>
              </a:spcAft>
              <a:buNone/>
            </a:pPr>
            <a:endParaRPr sz="1700" dirty="0">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94"/>
          <p:cNvSpPr txBox="1">
            <a:spLocks noGrp="1"/>
          </p:cNvSpPr>
          <p:nvPr>
            <p:ph type="title" idx="4294967295"/>
          </p:nvPr>
        </p:nvSpPr>
        <p:spPr>
          <a:xfrm>
            <a:off x="234325" y="228600"/>
            <a:ext cx="8499300" cy="5727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chemeClr val="dk1"/>
                </a:solidFill>
                <a:effectLst/>
                <a:uLnTx/>
                <a:uFillTx/>
                <a:latin typeface="Roboto"/>
                <a:ea typeface="Roboto"/>
                <a:cs typeface="Roboto"/>
                <a:sym typeface="Roboto"/>
              </a:rPr>
              <a:t>Examples of Allowable Expenses for Liquidation Extension</a:t>
            </a:r>
          </a:p>
        </p:txBody>
      </p:sp>
      <p:sp>
        <p:nvSpPr>
          <p:cNvPr id="757" name="Google Shape;757;p94"/>
          <p:cNvSpPr txBox="1"/>
          <p:nvPr/>
        </p:nvSpPr>
        <p:spPr>
          <a:xfrm>
            <a:off x="152075" y="943300"/>
            <a:ext cx="8547300" cy="3044100"/>
          </a:xfrm>
          <a:prstGeom prst="rect">
            <a:avLst/>
          </a:prstGeom>
          <a:noFill/>
          <a:ln>
            <a:noFill/>
          </a:ln>
        </p:spPr>
        <p:txBody>
          <a:bodyPr spcFirstLastPara="1" wrap="square" lIns="0" tIns="0" rIns="0" bIns="0" anchor="t" anchorCtr="0">
            <a:noAutofit/>
          </a:bodyPr>
          <a:lstStyle/>
          <a:p>
            <a:pPr marL="457200" lvl="0" indent="-336550" algn="l" rtl="0">
              <a:lnSpc>
                <a:spcPct val="115000"/>
              </a:lnSpc>
              <a:spcBef>
                <a:spcPts val="0"/>
              </a:spcBef>
              <a:spcAft>
                <a:spcPts val="0"/>
              </a:spcAft>
              <a:buSzPts val="1700"/>
              <a:buFont typeface="Roboto"/>
              <a:buChar char="●"/>
            </a:pPr>
            <a:r>
              <a:rPr lang="en-US" sz="1700" dirty="0">
                <a:latin typeface="Roboto"/>
                <a:ea typeface="Roboto"/>
                <a:cs typeface="Roboto"/>
                <a:sym typeface="Roboto"/>
              </a:rPr>
              <a:t>Projects that promote regular student attendance and reduce chronic absenteeism, such as early warning intervention systems or home visits programs</a:t>
            </a:r>
          </a:p>
          <a:p>
            <a:pPr marL="457200" lvl="0" indent="-336550" algn="l" rtl="0">
              <a:lnSpc>
                <a:spcPct val="115000"/>
              </a:lnSpc>
              <a:spcBef>
                <a:spcPts val="0"/>
              </a:spcBef>
              <a:spcAft>
                <a:spcPts val="0"/>
              </a:spcAft>
              <a:buSzPts val="1700"/>
              <a:buFont typeface="Roboto"/>
              <a:buChar char="●"/>
            </a:pPr>
            <a:r>
              <a:rPr lang="en-US" sz="1700" u="sng" dirty="0">
                <a:latin typeface="Roboto"/>
                <a:ea typeface="Roboto"/>
                <a:cs typeface="Roboto"/>
                <a:sym typeface="Roboto"/>
              </a:rPr>
              <a:t>Contracted evidence-based tutoring services</a:t>
            </a:r>
            <a:r>
              <a:rPr lang="en-US" sz="1700" dirty="0">
                <a:latin typeface="Roboto"/>
                <a:ea typeface="Roboto"/>
                <a:cs typeface="Roboto"/>
                <a:sym typeface="Roboto"/>
              </a:rPr>
              <a:t> throughout the 2024-25 school year and </a:t>
            </a:r>
            <a:r>
              <a:rPr lang="en-US" sz="1700" u="sng" dirty="0">
                <a:latin typeface="Roboto"/>
                <a:ea typeface="Roboto"/>
                <a:cs typeface="Roboto"/>
                <a:sym typeface="Roboto"/>
              </a:rPr>
              <a:t>other contracted services </a:t>
            </a:r>
            <a:r>
              <a:rPr lang="en-US" sz="1700" dirty="0">
                <a:latin typeface="Roboto"/>
                <a:ea typeface="Roboto"/>
                <a:cs typeface="Roboto"/>
                <a:sym typeface="Roboto"/>
              </a:rPr>
              <a:t>such as: </a:t>
            </a:r>
          </a:p>
          <a:p>
            <a:pPr marL="914400" lvl="1" indent="-336550" algn="l" rtl="0">
              <a:lnSpc>
                <a:spcPct val="115000"/>
              </a:lnSpc>
              <a:spcBef>
                <a:spcPts val="0"/>
              </a:spcBef>
              <a:spcAft>
                <a:spcPts val="0"/>
              </a:spcAft>
              <a:buSzPts val="1700"/>
              <a:buFont typeface="Roboto"/>
              <a:buChar char="○"/>
            </a:pPr>
            <a:r>
              <a:rPr lang="en-US" sz="1700" dirty="0">
                <a:latin typeface="Roboto"/>
                <a:ea typeface="Roboto"/>
                <a:cs typeface="Roboto"/>
                <a:sym typeface="Roboto"/>
              </a:rPr>
              <a:t>Provide after school and extended learning time during the 2024-25 school year</a:t>
            </a:r>
          </a:p>
          <a:p>
            <a:pPr marL="914400" lvl="1" indent="-336550" algn="l" rtl="0">
              <a:lnSpc>
                <a:spcPct val="115000"/>
              </a:lnSpc>
              <a:spcBef>
                <a:spcPts val="0"/>
              </a:spcBef>
              <a:spcAft>
                <a:spcPts val="0"/>
              </a:spcAft>
              <a:buSzPts val="1700"/>
              <a:buFont typeface="Roboto"/>
              <a:buChar char="○"/>
            </a:pPr>
            <a:r>
              <a:rPr lang="en-US" sz="1700" dirty="0">
                <a:latin typeface="Roboto"/>
                <a:ea typeface="Roboto"/>
                <a:cs typeface="Roboto"/>
                <a:sym typeface="Roboto"/>
              </a:rPr>
              <a:t>Provide summer learning opportunities for 2024-25 school year</a:t>
            </a:r>
          </a:p>
          <a:p>
            <a:pPr marL="914400" lvl="1" indent="-336550" algn="l" rtl="0">
              <a:lnSpc>
                <a:spcPct val="115000"/>
              </a:lnSpc>
              <a:spcBef>
                <a:spcPts val="0"/>
              </a:spcBef>
              <a:spcAft>
                <a:spcPts val="0"/>
              </a:spcAft>
              <a:buSzPts val="1700"/>
              <a:buFont typeface="Roboto"/>
              <a:buChar char="○"/>
            </a:pPr>
            <a:r>
              <a:rPr lang="en-US" sz="1700" dirty="0">
                <a:latin typeface="Roboto"/>
                <a:ea typeface="Roboto"/>
                <a:cs typeface="Roboto"/>
                <a:sym typeface="Roboto"/>
              </a:rPr>
              <a:t>Counseling services to address mental health needs</a:t>
            </a:r>
            <a:endParaRPr lang="en-US" sz="1700" u="sng" dirty="0">
              <a:latin typeface="Roboto"/>
              <a:ea typeface="Roboto"/>
              <a:cs typeface="Roboto"/>
              <a:sym typeface="Roboto"/>
            </a:endParaRPr>
          </a:p>
          <a:p>
            <a:pPr marL="457200" lvl="0" indent="-336550" algn="l" rtl="0">
              <a:lnSpc>
                <a:spcPct val="115000"/>
              </a:lnSpc>
              <a:spcBef>
                <a:spcPts val="0"/>
              </a:spcBef>
              <a:spcAft>
                <a:spcPts val="0"/>
              </a:spcAft>
              <a:buSzPts val="1700"/>
              <a:buFont typeface="Roboto"/>
              <a:buChar char="●"/>
            </a:pPr>
            <a:r>
              <a:rPr lang="en-US" sz="1700" dirty="0">
                <a:latin typeface="Roboto"/>
                <a:ea typeface="Roboto"/>
                <a:cs typeface="Roboto"/>
                <a:sym typeface="Roboto"/>
              </a:rPr>
              <a:t>Professional development and coaching to educators to build math and literacy instructional capacity provided by a </a:t>
            </a:r>
            <a:r>
              <a:rPr lang="en-US" sz="1700" u="sng" dirty="0">
                <a:latin typeface="Roboto"/>
                <a:ea typeface="Roboto"/>
                <a:cs typeface="Roboto"/>
                <a:sym typeface="Roboto"/>
              </a:rPr>
              <a:t>contracted vendor</a:t>
            </a:r>
          </a:p>
          <a:p>
            <a:pPr marL="457200" lvl="0" indent="-336550" algn="l" rtl="0">
              <a:lnSpc>
                <a:spcPct val="115000"/>
              </a:lnSpc>
              <a:spcBef>
                <a:spcPts val="0"/>
              </a:spcBef>
              <a:spcAft>
                <a:spcPts val="0"/>
              </a:spcAft>
              <a:buSzPts val="1700"/>
              <a:buFont typeface="Roboto"/>
              <a:buChar char="●"/>
            </a:pPr>
            <a:r>
              <a:rPr lang="en-US" sz="1700" dirty="0">
                <a:latin typeface="Roboto"/>
                <a:ea typeface="Roboto"/>
                <a:cs typeface="Roboto"/>
                <a:sym typeface="Roboto"/>
              </a:rPr>
              <a:t>Targeted improvements to school infrastructure to enhance indoor air quality and environmental safety that keep students healthy in school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95"/>
          <p:cNvSpPr txBox="1">
            <a:spLocks noGrp="1"/>
          </p:cNvSpPr>
          <p:nvPr>
            <p:ph type="title"/>
          </p:nvPr>
        </p:nvSpPr>
        <p:spPr>
          <a:xfrm>
            <a:off x="311700" y="105100"/>
            <a:ext cx="87651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solidFill>
                  <a:srgbClr val="000000"/>
                </a:solidFill>
              </a:rPr>
              <a:t>Examples of Unallowable Expenses for Liquidation Extensions</a:t>
            </a:r>
            <a:endParaRPr dirty="0">
              <a:solidFill>
                <a:srgbClr val="000000"/>
              </a:solidFill>
            </a:endParaRPr>
          </a:p>
        </p:txBody>
      </p:sp>
      <p:sp>
        <p:nvSpPr>
          <p:cNvPr id="763" name="Google Shape;763;p95"/>
          <p:cNvSpPr txBox="1">
            <a:spLocks noGrp="1"/>
          </p:cNvSpPr>
          <p:nvPr>
            <p:ph type="body" idx="1"/>
          </p:nvPr>
        </p:nvSpPr>
        <p:spPr>
          <a:xfrm>
            <a:off x="311700" y="1054350"/>
            <a:ext cx="7931100" cy="3034800"/>
          </a:xfrm>
          <a:prstGeom prst="rect">
            <a:avLst/>
          </a:prstGeom>
        </p:spPr>
        <p:txBody>
          <a:bodyPr spcFirstLastPara="1" wrap="square" lIns="91425" tIns="91425" rIns="91425" bIns="91425" anchor="t" anchorCtr="0">
            <a:normAutofit/>
          </a:bodyPr>
          <a:lstStyle/>
          <a:p>
            <a:pPr marL="457200" lvl="0" indent="-336550" algn="l" rtl="0">
              <a:spcBef>
                <a:spcPts val="0"/>
              </a:spcBef>
              <a:spcAft>
                <a:spcPts val="0"/>
              </a:spcAft>
              <a:buSzPts val="1700"/>
              <a:buChar char="●"/>
            </a:pPr>
            <a:r>
              <a:rPr lang="en-US" sz="1700" dirty="0"/>
              <a:t>Salary and benefits of school or LEA/Grantee employees after 9/30/24</a:t>
            </a:r>
          </a:p>
          <a:p>
            <a:pPr marL="457200" lvl="0" indent="-336550" algn="l" rtl="0">
              <a:spcBef>
                <a:spcPts val="0"/>
              </a:spcBef>
              <a:spcAft>
                <a:spcPts val="0"/>
              </a:spcAft>
              <a:buSzPts val="1700"/>
              <a:buChar char="●"/>
            </a:pPr>
            <a:r>
              <a:rPr lang="en-US" sz="1700" dirty="0"/>
              <a:t>Stipends paid after 9/30/24 to participate in PD opportunities, provide tutoring, or provide extended learning opportunities to students</a:t>
            </a:r>
          </a:p>
          <a:p>
            <a:pPr marL="457200" lvl="0" indent="-336550" algn="l" rtl="0">
              <a:spcBef>
                <a:spcPts val="0"/>
              </a:spcBef>
              <a:spcAft>
                <a:spcPts val="0"/>
              </a:spcAft>
              <a:buSzPts val="1700"/>
              <a:buChar char="●"/>
            </a:pPr>
            <a:r>
              <a:rPr lang="en-US" sz="1700" dirty="0"/>
              <a:t>Substitutes paid after 9/30/24 </a:t>
            </a:r>
          </a:p>
          <a:p>
            <a:pPr marL="457200" lvl="0" indent="-336550" algn="l" rtl="0">
              <a:spcBef>
                <a:spcPts val="0"/>
              </a:spcBef>
              <a:spcAft>
                <a:spcPts val="0"/>
              </a:spcAft>
              <a:buSzPts val="1700"/>
              <a:buChar char="●"/>
            </a:pPr>
            <a:r>
              <a:rPr lang="en-US" sz="1700" dirty="0"/>
              <a:t>Not enough time to obligate the funds</a:t>
            </a:r>
          </a:p>
        </p:txBody>
      </p:sp>
      <p:sp>
        <p:nvSpPr>
          <p:cNvPr id="764" name="Google Shape;764;p95"/>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96"/>
          <p:cNvSpPr txBox="1">
            <a:spLocks noGrp="1"/>
          </p:cNvSpPr>
          <p:nvPr>
            <p:ph type="title" idx="4294967295"/>
          </p:nvPr>
        </p:nvSpPr>
        <p:spPr>
          <a:xfrm>
            <a:off x="234325" y="228600"/>
            <a:ext cx="8499300" cy="5727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000" b="0" i="0" u="none" strike="noStrike" kern="0" cap="none" spc="0" normalizeH="0" baseline="0" noProof="0" dirty="0">
                <a:ln>
                  <a:noFill/>
                </a:ln>
                <a:solidFill>
                  <a:schemeClr val="dk1"/>
                </a:solidFill>
                <a:effectLst/>
                <a:uLnTx/>
                <a:uFillTx/>
                <a:latin typeface="Roboto"/>
                <a:ea typeface="Roboto"/>
                <a:cs typeface="Roboto"/>
                <a:sym typeface="Roboto"/>
              </a:rPr>
              <a:t>Considerations</a:t>
            </a:r>
          </a:p>
        </p:txBody>
      </p:sp>
      <p:sp>
        <p:nvSpPr>
          <p:cNvPr id="770" name="Google Shape;770;p96"/>
          <p:cNvSpPr txBox="1"/>
          <p:nvPr/>
        </p:nvSpPr>
        <p:spPr>
          <a:xfrm>
            <a:off x="277075" y="1076975"/>
            <a:ext cx="8634300" cy="2886000"/>
          </a:xfrm>
          <a:prstGeom prst="rect">
            <a:avLst/>
          </a:prstGeom>
          <a:noFill/>
          <a:ln>
            <a:noFill/>
          </a:ln>
        </p:spPr>
        <p:txBody>
          <a:bodyPr spcFirstLastPara="1" wrap="square" lIns="0" tIns="0" rIns="0" bIns="0" anchor="t" anchorCtr="0">
            <a:noAutofit/>
          </a:bodyPr>
          <a:lstStyle/>
          <a:p>
            <a:pPr marL="457200" lvl="0" indent="-333375" algn="l" rtl="0">
              <a:lnSpc>
                <a:spcPct val="115000"/>
              </a:lnSpc>
              <a:spcBef>
                <a:spcPts val="0"/>
              </a:spcBef>
              <a:spcAft>
                <a:spcPts val="0"/>
              </a:spcAft>
              <a:buClr>
                <a:schemeClr val="dk1"/>
              </a:buClr>
              <a:buSzPts val="1650"/>
              <a:buFont typeface="Arial"/>
              <a:buChar char="●"/>
            </a:pPr>
            <a:r>
              <a:rPr lang="en-US" sz="1650" dirty="0">
                <a:solidFill>
                  <a:schemeClr val="dk1"/>
                </a:solidFill>
                <a:latin typeface="Roboto"/>
                <a:ea typeface="Roboto"/>
                <a:cs typeface="Roboto"/>
                <a:sym typeface="Roboto"/>
              </a:rPr>
              <a:t>Approval is </a:t>
            </a:r>
            <a:r>
              <a:rPr lang="en-US" sz="1650" b="1" dirty="0">
                <a:solidFill>
                  <a:schemeClr val="dk1"/>
                </a:solidFill>
                <a:latin typeface="Roboto"/>
                <a:ea typeface="Roboto"/>
                <a:cs typeface="Roboto"/>
                <a:sym typeface="Roboto"/>
              </a:rPr>
              <a:t>NOT</a:t>
            </a:r>
            <a:r>
              <a:rPr lang="en-US" sz="1650" dirty="0">
                <a:solidFill>
                  <a:schemeClr val="dk1"/>
                </a:solidFill>
                <a:latin typeface="Roboto"/>
                <a:ea typeface="Roboto"/>
                <a:cs typeface="Roboto"/>
                <a:sym typeface="Roboto"/>
              </a:rPr>
              <a:t> guaranteed</a:t>
            </a:r>
          </a:p>
          <a:p>
            <a:pPr marL="914400" lvl="1" indent="-333375" algn="l" rtl="0">
              <a:lnSpc>
                <a:spcPct val="115000"/>
              </a:lnSpc>
              <a:spcBef>
                <a:spcPts val="0"/>
              </a:spcBef>
              <a:spcAft>
                <a:spcPts val="0"/>
              </a:spcAft>
              <a:buClr>
                <a:schemeClr val="dk1"/>
              </a:buClr>
              <a:buSzPts val="1650"/>
              <a:buFont typeface="Roboto"/>
              <a:buChar char="○"/>
            </a:pPr>
            <a:r>
              <a:rPr lang="en-US" sz="1650" dirty="0">
                <a:solidFill>
                  <a:schemeClr val="dk1"/>
                </a:solidFill>
                <a:latin typeface="Roboto"/>
                <a:ea typeface="Roboto"/>
                <a:cs typeface="Roboto"/>
                <a:sym typeface="Roboto"/>
              </a:rPr>
              <a:t>U.S. Department of Education has final approval </a:t>
            </a:r>
            <a:r>
              <a:rPr lang="en-US" sz="1650" dirty="0">
                <a:latin typeface="Roboto"/>
                <a:ea typeface="Roboto"/>
                <a:cs typeface="Roboto"/>
                <a:sym typeface="Roboto"/>
              </a:rPr>
              <a:t>authority</a:t>
            </a:r>
          </a:p>
          <a:p>
            <a:pPr marL="457200" lvl="0" indent="-333375" algn="l" rtl="0">
              <a:lnSpc>
                <a:spcPct val="115000"/>
              </a:lnSpc>
              <a:spcBef>
                <a:spcPts val="0"/>
              </a:spcBef>
              <a:spcAft>
                <a:spcPts val="0"/>
              </a:spcAft>
              <a:buClr>
                <a:schemeClr val="dk1"/>
              </a:buClr>
              <a:buSzPts val="1650"/>
              <a:buFont typeface="Roboto"/>
              <a:buChar char="●"/>
            </a:pPr>
            <a:r>
              <a:rPr lang="en-US" sz="1650" dirty="0">
                <a:solidFill>
                  <a:schemeClr val="dk1"/>
                </a:solidFill>
                <a:latin typeface="Roboto"/>
                <a:ea typeface="Roboto"/>
                <a:cs typeface="Roboto"/>
                <a:sym typeface="Roboto"/>
              </a:rPr>
              <a:t>Approval is a function of completeness of the information, timeliness/validity of the obligation, and a prior approval of the activity in the LEAs/grantees’ application or Post Award Revision</a:t>
            </a:r>
          </a:p>
          <a:p>
            <a:pPr marL="457200" lvl="0" indent="-333375" algn="l" rtl="0">
              <a:lnSpc>
                <a:spcPct val="115000"/>
              </a:lnSpc>
              <a:spcBef>
                <a:spcPts val="0"/>
              </a:spcBef>
              <a:spcAft>
                <a:spcPts val="0"/>
              </a:spcAft>
              <a:buClr>
                <a:schemeClr val="dk1"/>
              </a:buClr>
              <a:buSzPts val="1650"/>
              <a:buFont typeface="Roboto"/>
              <a:buChar char="●"/>
            </a:pPr>
            <a:r>
              <a:rPr lang="en-US" sz="1650" dirty="0">
                <a:solidFill>
                  <a:schemeClr val="dk1"/>
                </a:solidFill>
                <a:latin typeface="Roboto"/>
                <a:ea typeface="Roboto"/>
                <a:cs typeface="Roboto"/>
                <a:sym typeface="Roboto"/>
              </a:rPr>
              <a:t>Be sure to provide enough information to clearly indicate proper and timely obligations</a:t>
            </a:r>
          </a:p>
          <a:p>
            <a:pPr marL="914400" lvl="1" indent="-333375" algn="l" rtl="0">
              <a:lnSpc>
                <a:spcPct val="115000"/>
              </a:lnSpc>
              <a:spcBef>
                <a:spcPts val="0"/>
              </a:spcBef>
              <a:spcAft>
                <a:spcPts val="0"/>
              </a:spcAft>
              <a:buClr>
                <a:schemeClr val="dk1"/>
              </a:buClr>
              <a:buSzPts val="1650"/>
              <a:buFont typeface="Roboto"/>
              <a:buChar char="○"/>
            </a:pPr>
            <a:r>
              <a:rPr lang="en-US" sz="1650" dirty="0">
                <a:solidFill>
                  <a:schemeClr val="dk1"/>
                </a:solidFill>
                <a:latin typeface="Roboto"/>
                <a:ea typeface="Roboto"/>
                <a:cs typeface="Roboto"/>
                <a:sym typeface="Roboto"/>
              </a:rPr>
              <a:t>LEAs/grantees must submit evidence of obligation at the time of submitting request to CDE</a:t>
            </a:r>
          </a:p>
          <a:p>
            <a:pPr marL="457200" lvl="0" indent="-333375" algn="l" rtl="0">
              <a:lnSpc>
                <a:spcPct val="115000"/>
              </a:lnSpc>
              <a:spcBef>
                <a:spcPts val="0"/>
              </a:spcBef>
              <a:spcAft>
                <a:spcPts val="0"/>
              </a:spcAft>
              <a:buClr>
                <a:schemeClr val="dk1"/>
              </a:buClr>
              <a:buSzPts val="1650"/>
              <a:buFont typeface="Roboto"/>
              <a:buChar char="●"/>
            </a:pPr>
            <a:r>
              <a:rPr lang="en-US" sz="1650" dirty="0">
                <a:solidFill>
                  <a:schemeClr val="dk1"/>
                </a:solidFill>
                <a:latin typeface="Roboto"/>
                <a:ea typeface="Roboto"/>
                <a:cs typeface="Roboto"/>
                <a:sym typeface="Roboto"/>
              </a:rPr>
              <a:t>Additional details are necessary when referencing costs related to contracted services</a:t>
            </a:r>
          </a:p>
          <a:p>
            <a:pPr marL="457200" lvl="0" indent="-333375" algn="l" rtl="0">
              <a:lnSpc>
                <a:spcPct val="115000"/>
              </a:lnSpc>
              <a:spcBef>
                <a:spcPts val="0"/>
              </a:spcBef>
              <a:spcAft>
                <a:spcPts val="0"/>
              </a:spcAft>
              <a:buClr>
                <a:schemeClr val="dk1"/>
              </a:buClr>
              <a:buSzPts val="1650"/>
              <a:buFont typeface="Roboto"/>
              <a:buChar char="●"/>
            </a:pPr>
            <a:r>
              <a:rPr lang="en-US" sz="1650" dirty="0">
                <a:solidFill>
                  <a:schemeClr val="dk1"/>
                </a:solidFill>
                <a:latin typeface="Roboto"/>
                <a:ea typeface="Roboto"/>
                <a:cs typeface="Roboto"/>
                <a:sym typeface="Roboto"/>
              </a:rPr>
              <a:t>LEAs/grantees must provide a justification regarding the necessity of a liquidation extension. Avoid having the same Use of Funds Justification for each line item</a:t>
            </a:r>
          </a:p>
          <a:p>
            <a:pPr marL="457200" lvl="0" indent="0" algn="l" rtl="0">
              <a:lnSpc>
                <a:spcPct val="115000"/>
              </a:lnSpc>
              <a:spcBef>
                <a:spcPts val="1200"/>
              </a:spcBef>
              <a:spcAft>
                <a:spcPts val="800"/>
              </a:spcAft>
              <a:buNone/>
            </a:pPr>
            <a:endParaRPr sz="1600" dirty="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97"/>
          <p:cNvSpPr txBox="1">
            <a:spLocks noGrp="1"/>
          </p:cNvSpPr>
          <p:nvPr>
            <p:ph type="title" idx="4294967295"/>
          </p:nvPr>
        </p:nvSpPr>
        <p:spPr>
          <a:xfrm>
            <a:off x="234325" y="228600"/>
            <a:ext cx="8499300" cy="5727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000" b="0" i="0" u="none" strike="noStrike" kern="0" cap="none" spc="0" normalizeH="0" baseline="0" noProof="0" dirty="0">
                <a:ln>
                  <a:noFill/>
                </a:ln>
                <a:solidFill>
                  <a:schemeClr val="dk1"/>
                </a:solidFill>
                <a:effectLst/>
                <a:uLnTx/>
                <a:uFillTx/>
                <a:latin typeface="Roboto"/>
                <a:ea typeface="Roboto"/>
                <a:cs typeface="Roboto"/>
                <a:sym typeface="Roboto"/>
              </a:rPr>
              <a:t>How to Apply</a:t>
            </a:r>
          </a:p>
        </p:txBody>
      </p:sp>
      <p:sp>
        <p:nvSpPr>
          <p:cNvPr id="776" name="Google Shape;776;p97"/>
          <p:cNvSpPr txBox="1"/>
          <p:nvPr/>
        </p:nvSpPr>
        <p:spPr>
          <a:xfrm>
            <a:off x="154400" y="1038500"/>
            <a:ext cx="8915400" cy="2886000"/>
          </a:xfrm>
          <a:prstGeom prst="rect">
            <a:avLst/>
          </a:prstGeom>
          <a:noFill/>
          <a:ln>
            <a:noFill/>
          </a:ln>
        </p:spPr>
        <p:txBody>
          <a:bodyPr spcFirstLastPara="1" wrap="square" lIns="0" tIns="0" rIns="0" bIns="0" anchor="t" anchorCtr="0">
            <a:noAutofit/>
          </a:bodyPr>
          <a:lstStyle/>
          <a:p>
            <a:pPr marL="457200" lvl="0" indent="-336550" algn="l" rtl="0">
              <a:lnSpc>
                <a:spcPct val="115000"/>
              </a:lnSpc>
              <a:spcBef>
                <a:spcPts val="0"/>
              </a:spcBef>
              <a:spcAft>
                <a:spcPts val="0"/>
              </a:spcAft>
              <a:buClr>
                <a:schemeClr val="dk1"/>
              </a:buClr>
              <a:buSzPts val="1700"/>
              <a:buFont typeface="Roboto"/>
              <a:buChar char="●"/>
            </a:pPr>
            <a:r>
              <a:rPr lang="en-US" sz="1700" dirty="0">
                <a:solidFill>
                  <a:schemeClr val="dk1"/>
                </a:solidFill>
                <a:latin typeface="Roboto"/>
                <a:ea typeface="Roboto"/>
                <a:cs typeface="Roboto"/>
                <a:sym typeface="Roboto"/>
              </a:rPr>
              <a:t>Fill out a </a:t>
            </a:r>
            <a:r>
              <a:rPr lang="en-US" sz="1700" u="sng" dirty="0" err="1">
                <a:solidFill>
                  <a:schemeClr val="hlink"/>
                </a:solidFill>
                <a:latin typeface="Roboto"/>
                <a:ea typeface="Roboto"/>
                <a:cs typeface="Roboto"/>
                <a:sym typeface="Roboto"/>
                <a:hlinkClick r:id="rId3"/>
              </a:rPr>
              <a:t>SmartSheet</a:t>
            </a:r>
            <a:r>
              <a:rPr lang="en-US" sz="1700" u="sng" dirty="0">
                <a:solidFill>
                  <a:schemeClr val="hlink"/>
                </a:solidFill>
                <a:latin typeface="Roboto"/>
                <a:ea typeface="Roboto"/>
                <a:cs typeface="Roboto"/>
                <a:sym typeface="Roboto"/>
                <a:hlinkClick r:id="rId3"/>
              </a:rPr>
              <a:t> Application</a:t>
            </a:r>
            <a:r>
              <a:rPr lang="en-US" sz="1700" dirty="0">
                <a:solidFill>
                  <a:schemeClr val="dk1"/>
                </a:solidFill>
                <a:latin typeface="Roboto"/>
                <a:ea typeface="Roboto"/>
                <a:cs typeface="Roboto"/>
                <a:sym typeface="Roboto"/>
              </a:rPr>
              <a:t> with the following information</a:t>
            </a:r>
          </a:p>
          <a:p>
            <a:pPr marL="914400" lvl="1" indent="-336550" algn="l" rtl="0">
              <a:lnSpc>
                <a:spcPct val="115000"/>
              </a:lnSpc>
              <a:spcBef>
                <a:spcPts val="0"/>
              </a:spcBef>
              <a:spcAft>
                <a:spcPts val="0"/>
              </a:spcAft>
              <a:buClr>
                <a:schemeClr val="dk1"/>
              </a:buClr>
              <a:buSzPts val="1700"/>
              <a:buFont typeface="Roboto"/>
              <a:buChar char="○"/>
            </a:pPr>
            <a:r>
              <a:rPr lang="en-US" sz="1700" dirty="0">
                <a:solidFill>
                  <a:schemeClr val="dk1"/>
                </a:solidFill>
                <a:latin typeface="Roboto"/>
                <a:ea typeface="Roboto"/>
                <a:cs typeface="Roboto"/>
                <a:sym typeface="Roboto"/>
              </a:rPr>
              <a:t>LEA/Grantee name, number and UEI</a:t>
            </a:r>
          </a:p>
          <a:p>
            <a:pPr marL="914400" lvl="1" indent="-336550" algn="l" rtl="0">
              <a:lnSpc>
                <a:spcPct val="115000"/>
              </a:lnSpc>
              <a:spcBef>
                <a:spcPts val="0"/>
              </a:spcBef>
              <a:spcAft>
                <a:spcPts val="0"/>
              </a:spcAft>
              <a:buClr>
                <a:schemeClr val="dk1"/>
              </a:buClr>
              <a:buSzPts val="1700"/>
              <a:buFont typeface="Roboto"/>
              <a:buChar char="○"/>
            </a:pPr>
            <a:r>
              <a:rPr lang="en-US" sz="1700" dirty="0">
                <a:solidFill>
                  <a:schemeClr val="dk1"/>
                </a:solidFill>
                <a:latin typeface="Roboto"/>
                <a:ea typeface="Roboto"/>
                <a:cs typeface="Roboto"/>
                <a:sym typeface="Roboto"/>
              </a:rPr>
              <a:t>LEA/Grantee contact name, number, and email</a:t>
            </a:r>
          </a:p>
          <a:p>
            <a:pPr marL="914400" lvl="1" indent="-336550" algn="l" rtl="0">
              <a:lnSpc>
                <a:spcPct val="115000"/>
              </a:lnSpc>
              <a:spcBef>
                <a:spcPts val="0"/>
              </a:spcBef>
              <a:spcAft>
                <a:spcPts val="0"/>
              </a:spcAft>
              <a:buClr>
                <a:schemeClr val="dk1"/>
              </a:buClr>
              <a:buSzPts val="1700"/>
              <a:buFont typeface="Roboto"/>
              <a:buChar char="○"/>
            </a:pPr>
            <a:r>
              <a:rPr lang="en-US" sz="1700" dirty="0">
                <a:solidFill>
                  <a:schemeClr val="dk1"/>
                </a:solidFill>
                <a:latin typeface="Roboto"/>
                <a:ea typeface="Roboto"/>
                <a:cs typeface="Roboto"/>
                <a:sym typeface="Roboto"/>
              </a:rPr>
              <a:t>Funding source the activities come from (90%, Supplemental, State Reserve)</a:t>
            </a:r>
          </a:p>
          <a:p>
            <a:pPr marL="914400" lvl="1" indent="-336550" algn="l" rtl="0">
              <a:lnSpc>
                <a:spcPct val="115000"/>
              </a:lnSpc>
              <a:spcBef>
                <a:spcPts val="0"/>
              </a:spcBef>
              <a:spcAft>
                <a:spcPts val="0"/>
              </a:spcAft>
              <a:buClr>
                <a:schemeClr val="dk1"/>
              </a:buClr>
              <a:buSzPts val="1700"/>
              <a:buFont typeface="Roboto"/>
              <a:buChar char="○"/>
            </a:pPr>
            <a:r>
              <a:rPr lang="en-US" sz="1700" dirty="0">
                <a:solidFill>
                  <a:schemeClr val="dk1"/>
                </a:solidFill>
                <a:latin typeface="Roboto"/>
                <a:ea typeface="Roboto"/>
                <a:cs typeface="Roboto"/>
                <a:sym typeface="Roboto"/>
              </a:rPr>
              <a:t>Total award allocation for that funding source</a:t>
            </a:r>
          </a:p>
          <a:p>
            <a:pPr marL="914400" lvl="1" indent="-336550" algn="l" rtl="0">
              <a:lnSpc>
                <a:spcPct val="115000"/>
              </a:lnSpc>
              <a:spcBef>
                <a:spcPts val="0"/>
              </a:spcBef>
              <a:spcAft>
                <a:spcPts val="0"/>
              </a:spcAft>
              <a:buClr>
                <a:schemeClr val="dk1"/>
              </a:buClr>
              <a:buSzPts val="1700"/>
              <a:buFont typeface="Roboto"/>
              <a:buChar char="○"/>
            </a:pPr>
            <a:r>
              <a:rPr lang="en-US" sz="1700" dirty="0">
                <a:solidFill>
                  <a:schemeClr val="dk1"/>
                </a:solidFill>
                <a:latin typeface="Roboto"/>
                <a:ea typeface="Roboto"/>
                <a:cs typeface="Roboto"/>
                <a:sym typeface="Roboto"/>
              </a:rPr>
              <a:t>Total amount of obligated funds needing an extension</a:t>
            </a:r>
          </a:p>
          <a:p>
            <a:pPr marL="0" lvl="0" indent="0" algn="l" rtl="0">
              <a:lnSpc>
                <a:spcPct val="115000"/>
              </a:lnSpc>
              <a:spcBef>
                <a:spcPts val="1200"/>
              </a:spcBef>
              <a:spcAft>
                <a:spcPts val="1200"/>
              </a:spcAft>
              <a:buNone/>
            </a:pPr>
            <a:endParaRPr dirty="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98"/>
          <p:cNvSpPr txBox="1">
            <a:spLocks noGrp="1"/>
          </p:cNvSpPr>
          <p:nvPr>
            <p:ph type="title" idx="4294967295"/>
          </p:nvPr>
        </p:nvSpPr>
        <p:spPr>
          <a:xfrm>
            <a:off x="234325" y="228600"/>
            <a:ext cx="8499300" cy="5727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lvl="0" indent="0" algn="l" rtl="0">
              <a:spcBef>
                <a:spcPts val="0"/>
              </a:spcBef>
              <a:spcAft>
                <a:spcPts val="0"/>
              </a:spcAft>
              <a:buClr>
                <a:schemeClr val="dk1"/>
              </a:buClr>
              <a:buSzPts val="1100"/>
              <a:buFont typeface="Arial"/>
              <a:buNone/>
            </a:pPr>
            <a:r>
              <a:rPr lang="en-US" sz="2000" dirty="0">
                <a:solidFill>
                  <a:schemeClr val="dk1"/>
                </a:solidFill>
                <a:latin typeface="Roboto"/>
                <a:ea typeface="Roboto"/>
                <a:cs typeface="Roboto"/>
                <a:sym typeface="Roboto"/>
              </a:rPr>
              <a:t>How to Apply continued</a:t>
            </a:r>
          </a:p>
        </p:txBody>
      </p:sp>
      <p:sp>
        <p:nvSpPr>
          <p:cNvPr id="782" name="Google Shape;782;p98"/>
          <p:cNvSpPr txBox="1"/>
          <p:nvPr/>
        </p:nvSpPr>
        <p:spPr>
          <a:xfrm>
            <a:off x="154400" y="1038500"/>
            <a:ext cx="8915400" cy="2886000"/>
          </a:xfrm>
          <a:prstGeom prst="rect">
            <a:avLst/>
          </a:prstGeom>
          <a:noFill/>
          <a:ln>
            <a:noFill/>
          </a:ln>
        </p:spPr>
        <p:txBody>
          <a:bodyPr spcFirstLastPara="1" wrap="square" lIns="0" tIns="0" rIns="0" bIns="0" anchor="t" anchorCtr="0">
            <a:noAutofit/>
          </a:bodyPr>
          <a:lstStyle/>
          <a:p>
            <a:pPr marL="457200" lvl="0" indent="-336550" algn="l" rtl="0">
              <a:lnSpc>
                <a:spcPct val="115000"/>
              </a:lnSpc>
              <a:spcBef>
                <a:spcPts val="0"/>
              </a:spcBef>
              <a:spcAft>
                <a:spcPts val="0"/>
              </a:spcAft>
              <a:buClr>
                <a:schemeClr val="dk1"/>
              </a:buClr>
              <a:buSzPts val="1700"/>
              <a:buFont typeface="Roboto"/>
              <a:buChar char="●"/>
            </a:pPr>
            <a:r>
              <a:rPr lang="en-US" sz="1700" dirty="0">
                <a:solidFill>
                  <a:schemeClr val="dk1"/>
                </a:solidFill>
                <a:latin typeface="Roboto"/>
                <a:ea typeface="Roboto"/>
                <a:cs typeface="Roboto"/>
                <a:sym typeface="Roboto"/>
              </a:rPr>
              <a:t>Complete and upload the included Excel Spreadsheet with a line item breakdown for each activity which needs a liquidation extension</a:t>
            </a:r>
          </a:p>
          <a:p>
            <a:pPr marL="914400" lvl="1" indent="-336550" algn="l" rtl="0">
              <a:lnSpc>
                <a:spcPct val="115000"/>
              </a:lnSpc>
              <a:spcBef>
                <a:spcPts val="0"/>
              </a:spcBef>
              <a:spcAft>
                <a:spcPts val="0"/>
              </a:spcAft>
              <a:buClr>
                <a:schemeClr val="dk1"/>
              </a:buClr>
              <a:buSzPts val="1700"/>
              <a:buFont typeface="Roboto"/>
              <a:buChar char="○"/>
            </a:pPr>
            <a:r>
              <a:rPr lang="en-US" sz="1700" dirty="0">
                <a:solidFill>
                  <a:schemeClr val="dk1"/>
                </a:solidFill>
                <a:latin typeface="Roboto"/>
                <a:ea typeface="Roboto"/>
                <a:cs typeface="Roboto"/>
                <a:sym typeface="Roboto"/>
              </a:rPr>
              <a:t>Cover Page</a:t>
            </a:r>
          </a:p>
          <a:p>
            <a:pPr marL="914400" lvl="1" indent="-311150" algn="l" rtl="0">
              <a:lnSpc>
                <a:spcPct val="115000"/>
              </a:lnSpc>
              <a:spcBef>
                <a:spcPts val="0"/>
              </a:spcBef>
              <a:spcAft>
                <a:spcPts val="0"/>
              </a:spcAft>
              <a:buClr>
                <a:schemeClr val="dk1"/>
              </a:buClr>
              <a:buSzPts val="1300"/>
              <a:buFont typeface="Roboto"/>
              <a:buChar char="○"/>
            </a:pPr>
            <a:r>
              <a:rPr lang="en-US" sz="1700" dirty="0">
                <a:solidFill>
                  <a:schemeClr val="dk1"/>
                </a:solidFill>
                <a:latin typeface="Roboto"/>
                <a:ea typeface="Roboto"/>
                <a:cs typeface="Roboto"/>
                <a:sym typeface="Roboto"/>
              </a:rPr>
              <a:t>Budget ID Reference Number </a:t>
            </a:r>
            <a:r>
              <a:rPr lang="en-US" sz="1700" i="1" dirty="0">
                <a:solidFill>
                  <a:schemeClr val="dk1"/>
                </a:solidFill>
                <a:latin typeface="Roboto"/>
                <a:ea typeface="Roboto"/>
                <a:cs typeface="Roboto"/>
                <a:sym typeface="Roboto"/>
              </a:rPr>
              <a:t>AND</a:t>
            </a:r>
            <a:r>
              <a:rPr lang="en-US" sz="1700" dirty="0">
                <a:solidFill>
                  <a:schemeClr val="dk1"/>
                </a:solidFill>
                <a:latin typeface="Roboto"/>
                <a:ea typeface="Roboto"/>
                <a:cs typeface="Roboto"/>
                <a:sym typeface="Roboto"/>
              </a:rPr>
              <a:t> Activity Name </a:t>
            </a:r>
          </a:p>
          <a:p>
            <a:pPr marL="914400" lvl="1" indent="-311150" algn="l" rtl="0">
              <a:lnSpc>
                <a:spcPct val="115000"/>
              </a:lnSpc>
              <a:spcBef>
                <a:spcPts val="0"/>
              </a:spcBef>
              <a:spcAft>
                <a:spcPts val="0"/>
              </a:spcAft>
              <a:buClr>
                <a:schemeClr val="dk1"/>
              </a:buClr>
              <a:buSzPts val="1300"/>
              <a:buFont typeface="Roboto"/>
              <a:buChar char="○"/>
            </a:pPr>
            <a:r>
              <a:rPr lang="en-US" sz="1700" dirty="0">
                <a:solidFill>
                  <a:schemeClr val="dk1"/>
                </a:solidFill>
                <a:latin typeface="Roboto"/>
                <a:ea typeface="Roboto"/>
                <a:cs typeface="Roboto"/>
                <a:sym typeface="Roboto"/>
              </a:rPr>
              <a:t>Amount obligated, amount liquidated, balance remaining, amount of obligated funds needing extension</a:t>
            </a:r>
          </a:p>
          <a:p>
            <a:pPr marL="914400" lvl="1" indent="-311150" algn="l" rtl="0">
              <a:lnSpc>
                <a:spcPct val="115000"/>
              </a:lnSpc>
              <a:spcBef>
                <a:spcPts val="0"/>
              </a:spcBef>
              <a:spcAft>
                <a:spcPts val="0"/>
              </a:spcAft>
              <a:buClr>
                <a:schemeClr val="dk1"/>
              </a:buClr>
              <a:buSzPts val="1300"/>
              <a:buFont typeface="Roboto"/>
              <a:buChar char="○"/>
            </a:pPr>
            <a:r>
              <a:rPr lang="en-US" sz="1700" dirty="0">
                <a:solidFill>
                  <a:schemeClr val="dk1"/>
                </a:solidFill>
                <a:latin typeface="Roboto"/>
                <a:ea typeface="Roboto"/>
                <a:cs typeface="Roboto"/>
                <a:sym typeface="Roboto"/>
              </a:rPr>
              <a:t>Use of Funds that an extension is being requested for</a:t>
            </a:r>
            <a:endParaRPr lang="en-US" sz="1700" dirty="0">
              <a:latin typeface="Roboto"/>
              <a:ea typeface="Roboto"/>
              <a:cs typeface="Roboto"/>
              <a:sym typeface="Roboto"/>
            </a:endParaRPr>
          </a:p>
          <a:p>
            <a:pPr marL="914400" lvl="1" indent="-311150" algn="l" rtl="0">
              <a:lnSpc>
                <a:spcPct val="115000"/>
              </a:lnSpc>
              <a:spcBef>
                <a:spcPts val="0"/>
              </a:spcBef>
              <a:spcAft>
                <a:spcPts val="0"/>
              </a:spcAft>
              <a:buClr>
                <a:schemeClr val="dk1"/>
              </a:buClr>
              <a:buSzPts val="1300"/>
              <a:buFont typeface="Roboto"/>
              <a:buChar char="○"/>
            </a:pPr>
            <a:r>
              <a:rPr lang="en-US" sz="1700" dirty="0">
                <a:latin typeface="Roboto"/>
                <a:ea typeface="Roboto"/>
                <a:cs typeface="Roboto"/>
                <a:sym typeface="Roboto"/>
              </a:rPr>
              <a:t>Justification as to why these funds need an extension</a:t>
            </a:r>
          </a:p>
          <a:p>
            <a:pPr marL="914400" lvl="1" indent="-311150" algn="l" rtl="0">
              <a:lnSpc>
                <a:spcPct val="115000"/>
              </a:lnSpc>
              <a:spcBef>
                <a:spcPts val="0"/>
              </a:spcBef>
              <a:spcAft>
                <a:spcPts val="0"/>
              </a:spcAft>
              <a:buClr>
                <a:schemeClr val="dk1"/>
              </a:buClr>
              <a:buSzPts val="1300"/>
              <a:buFont typeface="Roboto"/>
              <a:buChar char="○"/>
            </a:pPr>
            <a:r>
              <a:rPr lang="en-US" sz="1700" dirty="0">
                <a:latin typeface="Roboto"/>
                <a:ea typeface="Roboto"/>
                <a:cs typeface="Roboto"/>
                <a:sym typeface="Roboto"/>
              </a:rPr>
              <a:t>Name of documentation of full and proper obligation by 9/30/24</a:t>
            </a:r>
          </a:p>
          <a:p>
            <a:pPr marL="457200" lvl="0" indent="0" algn="l" rtl="0">
              <a:lnSpc>
                <a:spcPct val="115000"/>
              </a:lnSpc>
              <a:spcBef>
                <a:spcPts val="1200"/>
              </a:spcBef>
              <a:spcAft>
                <a:spcPts val="1200"/>
              </a:spcAft>
              <a:buNone/>
            </a:pPr>
            <a:endParaRPr dirty="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99"/>
          <p:cNvSpPr txBox="1">
            <a:spLocks noGrp="1"/>
          </p:cNvSpPr>
          <p:nvPr>
            <p:ph type="title" idx="4294967295"/>
          </p:nvPr>
        </p:nvSpPr>
        <p:spPr>
          <a:xfrm>
            <a:off x="234325" y="228600"/>
            <a:ext cx="8499300" cy="5727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lvl="0" indent="0" algn="l" rtl="0">
              <a:spcBef>
                <a:spcPts val="0"/>
              </a:spcBef>
              <a:spcAft>
                <a:spcPts val="0"/>
              </a:spcAft>
              <a:buClr>
                <a:schemeClr val="dk1"/>
              </a:buClr>
              <a:buSzPts val="1100"/>
              <a:buFont typeface="Arial"/>
              <a:buNone/>
            </a:pPr>
            <a:r>
              <a:rPr lang="en-US" sz="2000" dirty="0">
                <a:solidFill>
                  <a:schemeClr val="dk1"/>
                </a:solidFill>
                <a:latin typeface="Roboto"/>
                <a:ea typeface="Roboto"/>
                <a:cs typeface="Roboto"/>
                <a:sym typeface="Roboto"/>
              </a:rPr>
              <a:t>How to </a:t>
            </a:r>
            <a:r>
              <a:rPr lang="en-US" sz="2000">
                <a:solidFill>
                  <a:schemeClr val="dk1"/>
                </a:solidFill>
                <a:latin typeface="Roboto"/>
                <a:ea typeface="Roboto"/>
                <a:cs typeface="Roboto"/>
                <a:sym typeface="Roboto"/>
              </a:rPr>
              <a:t>Apply continuation</a:t>
            </a:r>
            <a:endParaRPr lang="en-US" sz="2000" dirty="0">
              <a:solidFill>
                <a:schemeClr val="dk1"/>
              </a:solidFill>
              <a:latin typeface="Roboto"/>
              <a:ea typeface="Roboto"/>
              <a:cs typeface="Roboto"/>
              <a:sym typeface="Roboto"/>
            </a:endParaRPr>
          </a:p>
        </p:txBody>
      </p:sp>
      <p:sp>
        <p:nvSpPr>
          <p:cNvPr id="788" name="Google Shape;788;p99"/>
          <p:cNvSpPr txBox="1"/>
          <p:nvPr/>
        </p:nvSpPr>
        <p:spPr>
          <a:xfrm>
            <a:off x="342200" y="1061775"/>
            <a:ext cx="8572500" cy="2886000"/>
          </a:xfrm>
          <a:prstGeom prst="rect">
            <a:avLst/>
          </a:prstGeom>
          <a:noFill/>
          <a:ln>
            <a:noFill/>
          </a:ln>
        </p:spPr>
        <p:txBody>
          <a:bodyPr spcFirstLastPara="1" wrap="square" lIns="0" tIns="0" rIns="0" bIns="0" anchor="t" anchorCtr="0">
            <a:noAutofit/>
          </a:bodyPr>
          <a:lstStyle/>
          <a:p>
            <a:pPr marL="457200" lvl="0" indent="-336550" algn="l" rtl="0">
              <a:lnSpc>
                <a:spcPct val="115000"/>
              </a:lnSpc>
              <a:spcBef>
                <a:spcPts val="0"/>
              </a:spcBef>
              <a:spcAft>
                <a:spcPts val="0"/>
              </a:spcAft>
              <a:buClr>
                <a:schemeClr val="dk1"/>
              </a:buClr>
              <a:buSzPts val="1700"/>
              <a:buFont typeface="Roboto"/>
              <a:buChar char="●"/>
            </a:pPr>
            <a:r>
              <a:rPr lang="en-US" sz="1700" dirty="0">
                <a:solidFill>
                  <a:schemeClr val="dk1"/>
                </a:solidFill>
                <a:latin typeface="Roboto"/>
                <a:ea typeface="Roboto"/>
                <a:cs typeface="Roboto"/>
                <a:sym typeface="Roboto"/>
              </a:rPr>
              <a:t>Upload the completed spreadsheet to the Smartsheet Application </a:t>
            </a:r>
          </a:p>
          <a:p>
            <a:pPr marL="457200" lvl="0" indent="-336550" algn="l" rtl="0">
              <a:lnSpc>
                <a:spcPct val="115000"/>
              </a:lnSpc>
              <a:spcBef>
                <a:spcPts val="0"/>
              </a:spcBef>
              <a:spcAft>
                <a:spcPts val="0"/>
              </a:spcAft>
              <a:buClr>
                <a:schemeClr val="dk1"/>
              </a:buClr>
              <a:buSzPts val="1700"/>
              <a:buFont typeface="Roboto"/>
              <a:buChar char="●"/>
            </a:pPr>
            <a:r>
              <a:rPr lang="en-US" sz="1700" dirty="0">
                <a:solidFill>
                  <a:schemeClr val="dk1"/>
                </a:solidFill>
                <a:latin typeface="Roboto"/>
                <a:ea typeface="Roboto"/>
                <a:cs typeface="Roboto"/>
                <a:sym typeface="Roboto"/>
              </a:rPr>
              <a:t>Upload required documentation to the Smartsheet Application</a:t>
            </a:r>
          </a:p>
          <a:p>
            <a:pPr marL="914400" lvl="1" indent="-336550" algn="l" rtl="0">
              <a:lnSpc>
                <a:spcPct val="115000"/>
              </a:lnSpc>
              <a:spcBef>
                <a:spcPts val="0"/>
              </a:spcBef>
              <a:spcAft>
                <a:spcPts val="0"/>
              </a:spcAft>
              <a:buClr>
                <a:schemeClr val="dk1"/>
              </a:buClr>
              <a:buSzPts val="1700"/>
              <a:buFont typeface="Roboto"/>
              <a:buChar char="○"/>
            </a:pPr>
            <a:r>
              <a:rPr lang="en-US" sz="1700" dirty="0">
                <a:solidFill>
                  <a:schemeClr val="dk1"/>
                </a:solidFill>
                <a:latin typeface="Roboto"/>
                <a:ea typeface="Roboto"/>
                <a:cs typeface="Roboto"/>
                <a:sym typeface="Roboto"/>
              </a:rPr>
              <a:t>Copy of the contract for services, purchase order or communication with vendors, contract with change order, etc. to support the request and demonstrate full and proper obligation</a:t>
            </a:r>
          </a:p>
          <a:p>
            <a:pPr marL="457200" lvl="0" indent="-336550" algn="l" rtl="0">
              <a:lnSpc>
                <a:spcPct val="115000"/>
              </a:lnSpc>
              <a:spcBef>
                <a:spcPts val="0"/>
              </a:spcBef>
              <a:spcAft>
                <a:spcPts val="0"/>
              </a:spcAft>
              <a:buClr>
                <a:schemeClr val="dk1"/>
              </a:buClr>
              <a:buSzPts val="1700"/>
              <a:buFont typeface="Calibri"/>
              <a:buChar char="●"/>
            </a:pPr>
            <a:r>
              <a:rPr lang="en-US" sz="1700" dirty="0">
                <a:solidFill>
                  <a:schemeClr val="dk1"/>
                </a:solidFill>
                <a:latin typeface="Roboto"/>
                <a:ea typeface="Roboto"/>
                <a:cs typeface="Roboto"/>
                <a:sym typeface="Roboto"/>
              </a:rPr>
              <a:t>Submit  </a:t>
            </a:r>
            <a:r>
              <a:rPr lang="en-US" sz="1700" b="1" dirty="0">
                <a:solidFill>
                  <a:schemeClr val="dk1"/>
                </a:solidFill>
                <a:latin typeface="Roboto"/>
                <a:ea typeface="Roboto"/>
                <a:cs typeface="Roboto"/>
                <a:sym typeface="Roboto"/>
              </a:rPr>
              <a:t>ONE</a:t>
            </a:r>
            <a:r>
              <a:rPr lang="en-US" sz="1700" dirty="0">
                <a:solidFill>
                  <a:schemeClr val="dk1"/>
                </a:solidFill>
                <a:latin typeface="Roboto"/>
                <a:ea typeface="Roboto"/>
                <a:cs typeface="Roboto"/>
                <a:sym typeface="Roboto"/>
              </a:rPr>
              <a:t> application for </a:t>
            </a:r>
            <a:r>
              <a:rPr lang="en-US" sz="1700" b="1" dirty="0">
                <a:solidFill>
                  <a:schemeClr val="dk1"/>
                </a:solidFill>
                <a:latin typeface="Roboto"/>
                <a:ea typeface="Roboto"/>
                <a:cs typeface="Roboto"/>
                <a:sym typeface="Roboto"/>
              </a:rPr>
              <a:t>EACH</a:t>
            </a:r>
            <a:r>
              <a:rPr lang="en-US" sz="1700" dirty="0">
                <a:solidFill>
                  <a:schemeClr val="dk1"/>
                </a:solidFill>
                <a:latin typeface="Roboto"/>
                <a:ea typeface="Roboto"/>
                <a:cs typeface="Roboto"/>
                <a:sym typeface="Roboto"/>
              </a:rPr>
              <a:t> funding source that has activities you are requesting an extension for</a:t>
            </a:r>
          </a:p>
          <a:p>
            <a:pPr marL="914400" lvl="1" indent="-336550" algn="l" rtl="0">
              <a:lnSpc>
                <a:spcPct val="115000"/>
              </a:lnSpc>
              <a:spcBef>
                <a:spcPts val="0"/>
              </a:spcBef>
              <a:spcAft>
                <a:spcPts val="0"/>
              </a:spcAft>
              <a:buClr>
                <a:schemeClr val="dk1"/>
              </a:buClr>
              <a:buSzPts val="1700"/>
              <a:buFont typeface="Roboto"/>
              <a:buChar char="○"/>
            </a:pPr>
            <a:r>
              <a:rPr lang="en-US" sz="1700" dirty="0">
                <a:solidFill>
                  <a:schemeClr val="dk1"/>
                </a:solidFill>
                <a:latin typeface="Roboto"/>
                <a:ea typeface="Roboto"/>
                <a:cs typeface="Roboto"/>
                <a:sym typeface="Roboto"/>
              </a:rPr>
              <a:t>Submit by October 15, 2024</a:t>
            </a:r>
          </a:p>
          <a:p>
            <a:pPr marL="0" lvl="0" indent="0" algn="l" rtl="0">
              <a:lnSpc>
                <a:spcPct val="115000"/>
              </a:lnSpc>
              <a:spcBef>
                <a:spcPts val="1200"/>
              </a:spcBef>
              <a:spcAft>
                <a:spcPts val="1200"/>
              </a:spcAft>
              <a:buNone/>
            </a:pPr>
            <a:endParaRPr sz="1800" dirty="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01">
            <a:extLst>
              <a:ext uri="{C183D7F6-B498-43B3-948B-1728B52AA6E4}">
                <adec:decorative xmlns:adec="http://schemas.microsoft.com/office/drawing/2017/decorative" val="1"/>
              </a:ext>
            </a:extLst>
          </p:cNvPr>
          <p:cNvSpPr txBox="1"/>
          <p:nvPr/>
        </p:nvSpPr>
        <p:spPr>
          <a:xfrm>
            <a:off x="234325" y="228600"/>
            <a:ext cx="8499300" cy="5727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2000">
                <a:solidFill>
                  <a:schemeClr val="dk1"/>
                </a:solidFill>
                <a:latin typeface="Roboto"/>
                <a:ea typeface="Roboto"/>
                <a:cs typeface="Roboto"/>
                <a:sym typeface="Roboto"/>
              </a:rPr>
              <a:t>Example of a Strong Request</a:t>
            </a:r>
            <a:endParaRPr sz="2000">
              <a:solidFill>
                <a:schemeClr val="dk1"/>
              </a:solidFill>
              <a:latin typeface="Roboto"/>
              <a:ea typeface="Roboto"/>
              <a:cs typeface="Roboto"/>
              <a:sym typeface="Roboto"/>
            </a:endParaRPr>
          </a:p>
        </p:txBody>
      </p:sp>
      <p:sp>
        <p:nvSpPr>
          <p:cNvPr id="801" name="Google Shape;801;p101">
            <a:extLst>
              <a:ext uri="{C183D7F6-B498-43B3-948B-1728B52AA6E4}">
                <adec:decorative xmlns:adec="http://schemas.microsoft.com/office/drawing/2017/decorative" val="1"/>
              </a:ext>
            </a:extLst>
          </p:cNvPr>
          <p:cNvSpPr txBox="1"/>
          <p:nvPr/>
        </p:nvSpPr>
        <p:spPr>
          <a:xfrm>
            <a:off x="106413" y="1910350"/>
            <a:ext cx="8931300" cy="2050200"/>
          </a:xfrm>
          <a:prstGeom prst="rect">
            <a:avLst/>
          </a:prstGeom>
          <a:noFill/>
          <a:ln>
            <a:noFill/>
          </a:ln>
        </p:spPr>
        <p:txBody>
          <a:bodyPr spcFirstLastPara="1" wrap="square" lIns="0" tIns="0" rIns="0" bIns="0" anchor="t" anchorCtr="0">
            <a:noAutofit/>
          </a:bodyPr>
          <a:lstStyle/>
          <a:p>
            <a:pPr marL="457200" lvl="0" indent="-336550" algn="l" rtl="0">
              <a:lnSpc>
                <a:spcPct val="115000"/>
              </a:lnSpc>
              <a:spcBef>
                <a:spcPts val="0"/>
              </a:spcBef>
              <a:spcAft>
                <a:spcPts val="0"/>
              </a:spcAft>
              <a:buSzPts val="1700"/>
              <a:buFont typeface="Roboto"/>
              <a:buChar char="●"/>
            </a:pPr>
            <a:r>
              <a:rPr lang="en" sz="1700" u="sng">
                <a:latin typeface="Roboto"/>
                <a:ea typeface="Roboto"/>
                <a:cs typeface="Roboto"/>
                <a:sym typeface="Roboto"/>
              </a:rPr>
              <a:t>Budget ID Reference Number</a:t>
            </a:r>
            <a:r>
              <a:rPr lang="en" sz="1700">
                <a:latin typeface="Roboto"/>
                <a:ea typeface="Roboto"/>
                <a:cs typeface="Roboto"/>
                <a:sym typeface="Roboto"/>
              </a:rPr>
              <a:t>: 12345 </a:t>
            </a:r>
            <a:r>
              <a:rPr lang="en" sz="1700" i="1">
                <a:latin typeface="Roboto"/>
                <a:ea typeface="Roboto"/>
                <a:cs typeface="Roboto"/>
                <a:sym typeface="Roboto"/>
              </a:rPr>
              <a:t>and</a:t>
            </a:r>
            <a:r>
              <a:rPr lang="en" sz="1700">
                <a:latin typeface="Roboto"/>
                <a:ea typeface="Roboto"/>
                <a:cs typeface="Roboto"/>
                <a:sym typeface="Roboto"/>
              </a:rPr>
              <a:t> </a:t>
            </a:r>
            <a:r>
              <a:rPr lang="en" sz="1700" u="sng">
                <a:latin typeface="Roboto"/>
                <a:ea typeface="Roboto"/>
                <a:cs typeface="Roboto"/>
                <a:sym typeface="Roboto"/>
              </a:rPr>
              <a:t>Activity Name</a:t>
            </a:r>
            <a:r>
              <a:rPr lang="en" sz="1700">
                <a:latin typeface="Roboto"/>
                <a:ea typeface="Roboto"/>
                <a:cs typeface="Roboto"/>
                <a:sym typeface="Roboto"/>
              </a:rPr>
              <a:t>: Contracted Mental Health Services</a:t>
            </a:r>
            <a:endParaRPr sz="1700">
              <a:latin typeface="Roboto"/>
              <a:ea typeface="Roboto"/>
              <a:cs typeface="Roboto"/>
              <a:sym typeface="Roboto"/>
            </a:endParaRPr>
          </a:p>
          <a:p>
            <a:pPr marL="457200" lvl="0" indent="-336550" algn="l" rtl="0">
              <a:lnSpc>
                <a:spcPct val="115000"/>
              </a:lnSpc>
              <a:spcBef>
                <a:spcPts val="0"/>
              </a:spcBef>
              <a:spcAft>
                <a:spcPts val="0"/>
              </a:spcAft>
              <a:buSzPts val="1700"/>
              <a:buFont typeface="Roboto"/>
              <a:buChar char="●"/>
            </a:pPr>
            <a:r>
              <a:rPr lang="en" sz="1700" u="sng">
                <a:latin typeface="Roboto"/>
                <a:ea typeface="Roboto"/>
                <a:cs typeface="Roboto"/>
                <a:sym typeface="Roboto"/>
              </a:rPr>
              <a:t>Amount Obligated for this Activity as of 9/30/24</a:t>
            </a:r>
            <a:r>
              <a:rPr lang="en" sz="1700">
                <a:latin typeface="Roboto"/>
                <a:ea typeface="Roboto"/>
                <a:cs typeface="Roboto"/>
                <a:sym typeface="Roboto"/>
              </a:rPr>
              <a:t>: $465,097</a:t>
            </a:r>
            <a:endParaRPr sz="1700">
              <a:latin typeface="Roboto"/>
              <a:ea typeface="Roboto"/>
              <a:cs typeface="Roboto"/>
              <a:sym typeface="Roboto"/>
            </a:endParaRPr>
          </a:p>
          <a:p>
            <a:pPr marL="457200" lvl="0" indent="-336550" algn="l" rtl="0">
              <a:lnSpc>
                <a:spcPct val="115000"/>
              </a:lnSpc>
              <a:spcBef>
                <a:spcPts val="0"/>
              </a:spcBef>
              <a:spcAft>
                <a:spcPts val="0"/>
              </a:spcAft>
              <a:buSzPts val="1700"/>
              <a:buFont typeface="Roboto"/>
              <a:buChar char="●"/>
            </a:pPr>
            <a:r>
              <a:rPr lang="en" sz="1700" u="sng">
                <a:solidFill>
                  <a:schemeClr val="dk1"/>
                </a:solidFill>
                <a:latin typeface="Roboto"/>
                <a:ea typeface="Roboto"/>
                <a:cs typeface="Roboto"/>
                <a:sym typeface="Roboto"/>
              </a:rPr>
              <a:t>Amount Liquidated for this Activity as of 9/30/24</a:t>
            </a:r>
            <a:r>
              <a:rPr lang="en" sz="1700">
                <a:solidFill>
                  <a:schemeClr val="dk1"/>
                </a:solidFill>
                <a:latin typeface="Roboto"/>
                <a:ea typeface="Roboto"/>
                <a:cs typeface="Roboto"/>
                <a:sym typeface="Roboto"/>
              </a:rPr>
              <a:t>: $5,097</a:t>
            </a:r>
            <a:endParaRPr sz="1700">
              <a:solidFill>
                <a:schemeClr val="dk1"/>
              </a:solidFill>
              <a:latin typeface="Roboto"/>
              <a:ea typeface="Roboto"/>
              <a:cs typeface="Roboto"/>
              <a:sym typeface="Roboto"/>
            </a:endParaRPr>
          </a:p>
          <a:p>
            <a:pPr marL="457200" lvl="0" indent="-336550" algn="l" rtl="0">
              <a:lnSpc>
                <a:spcPct val="115000"/>
              </a:lnSpc>
              <a:spcBef>
                <a:spcPts val="0"/>
              </a:spcBef>
              <a:spcAft>
                <a:spcPts val="0"/>
              </a:spcAft>
              <a:buClr>
                <a:schemeClr val="dk1"/>
              </a:buClr>
              <a:buSzPts val="1700"/>
              <a:buFont typeface="Roboto"/>
              <a:buChar char="●"/>
            </a:pPr>
            <a:r>
              <a:rPr lang="en" sz="1700" u="sng">
                <a:solidFill>
                  <a:schemeClr val="dk1"/>
                </a:solidFill>
                <a:latin typeface="Roboto"/>
                <a:ea typeface="Roboto"/>
                <a:cs typeface="Roboto"/>
                <a:sym typeface="Roboto"/>
              </a:rPr>
              <a:t>Balance Remaining this Activity as of 9/30/24</a:t>
            </a:r>
            <a:r>
              <a:rPr lang="en" sz="1700">
                <a:solidFill>
                  <a:schemeClr val="dk1"/>
                </a:solidFill>
                <a:latin typeface="Roboto"/>
                <a:ea typeface="Roboto"/>
                <a:cs typeface="Roboto"/>
                <a:sym typeface="Roboto"/>
              </a:rPr>
              <a:t>: $460,000</a:t>
            </a:r>
            <a:endParaRPr sz="1700">
              <a:solidFill>
                <a:schemeClr val="dk1"/>
              </a:solidFill>
              <a:latin typeface="Roboto"/>
              <a:ea typeface="Roboto"/>
              <a:cs typeface="Roboto"/>
              <a:sym typeface="Roboto"/>
            </a:endParaRPr>
          </a:p>
          <a:p>
            <a:pPr marL="457200" lvl="0" indent="-336550" algn="l" rtl="0">
              <a:lnSpc>
                <a:spcPct val="115000"/>
              </a:lnSpc>
              <a:spcBef>
                <a:spcPts val="0"/>
              </a:spcBef>
              <a:spcAft>
                <a:spcPts val="0"/>
              </a:spcAft>
              <a:buClr>
                <a:schemeClr val="dk1"/>
              </a:buClr>
              <a:buSzPts val="1700"/>
              <a:buFont typeface="Roboto"/>
              <a:buChar char="●"/>
            </a:pPr>
            <a:r>
              <a:rPr lang="en" sz="1700" u="sng">
                <a:solidFill>
                  <a:schemeClr val="dk1"/>
                </a:solidFill>
                <a:latin typeface="Roboto"/>
                <a:ea typeface="Roboto"/>
                <a:cs typeface="Roboto"/>
                <a:sym typeface="Roboto"/>
              </a:rPr>
              <a:t>Amount of Obligated Funds Needing Extension for this Activity</a:t>
            </a:r>
            <a:r>
              <a:rPr lang="en" sz="1700">
                <a:solidFill>
                  <a:schemeClr val="dk1"/>
                </a:solidFill>
                <a:latin typeface="Roboto"/>
                <a:ea typeface="Roboto"/>
                <a:cs typeface="Roboto"/>
                <a:sym typeface="Roboto"/>
              </a:rPr>
              <a:t>: $460,000</a:t>
            </a:r>
            <a:endParaRPr sz="1700">
              <a:solidFill>
                <a:schemeClr val="dk1"/>
              </a:solidFill>
              <a:latin typeface="Roboto"/>
              <a:ea typeface="Roboto"/>
              <a:cs typeface="Roboto"/>
              <a:sym typeface="Roboto"/>
            </a:endParaRPr>
          </a:p>
        </p:txBody>
      </p:sp>
      <p:pic>
        <p:nvPicPr>
          <p:cNvPr id="802" name="Google Shape;802;p101">
            <a:extLst>
              <a:ext uri="{C183D7F6-B498-43B3-948B-1728B52AA6E4}">
                <adec:decorative xmlns:adec="http://schemas.microsoft.com/office/drawing/2017/decorative" val="1"/>
              </a:ext>
            </a:extLst>
          </p:cNvPr>
          <p:cNvPicPr preferRelativeResize="0"/>
          <p:nvPr/>
        </p:nvPicPr>
        <p:blipFill rotWithShape="1">
          <a:blip r:embed="rId3">
            <a:alphaModFix/>
          </a:blip>
          <a:srcRect l="1580" t="33412" r="4873" b="52513"/>
          <a:stretch/>
        </p:blipFill>
        <p:spPr>
          <a:xfrm>
            <a:off x="71300" y="1076212"/>
            <a:ext cx="9001526" cy="727924"/>
          </a:xfrm>
          <a:prstGeom prst="rect">
            <a:avLst/>
          </a:prstGeom>
          <a:noFill/>
          <a:ln>
            <a:noFill/>
          </a:ln>
        </p:spPr>
      </p:pic>
      <p:sp>
        <p:nvSpPr>
          <p:cNvPr id="2" name="Title 1">
            <a:extLst>
              <a:ext uri="{FF2B5EF4-FFF2-40B4-BE49-F238E27FC236}">
                <a16:creationId xmlns:a16="http://schemas.microsoft.com/office/drawing/2014/main" id="{CF1B92D2-179F-108D-0468-9787BC1CBFA6}"/>
              </a:ext>
              <a:ext uri="{C183D7F6-B498-43B3-948B-1728B52AA6E4}">
                <adec:decorative xmlns:adec="http://schemas.microsoft.com/office/drawing/2017/decorative" val="1"/>
              </a:ext>
            </a:extLst>
          </p:cNvPr>
          <p:cNvSpPr>
            <a:spLocks noGrp="1"/>
          </p:cNvSpPr>
          <p:nvPr>
            <p:ph type="title"/>
          </p:nvPr>
        </p:nvSpPr>
        <p:spPr>
          <a:xfrm>
            <a:off x="311700" y="-741300"/>
            <a:ext cx="7167900" cy="741300"/>
          </a:xfrm>
        </p:spPr>
        <p:txBody>
          <a:bodyPr spcFirstLastPara="1" wrap="square" lIns="0" tIns="0" rIns="0" bIns="0" anchor="b" anchorCtr="0">
            <a:noAutofit/>
          </a:bodyPr>
          <a:lstStyle/>
          <a:p>
            <a:r>
              <a:rPr lang="en-US" dirty="0"/>
              <a:t>Example of Strong Request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84"/>
          <p:cNvSpPr txBox="1">
            <a:spLocks noGrp="1"/>
          </p:cNvSpPr>
          <p:nvPr>
            <p:ph type="title"/>
          </p:nvPr>
        </p:nvSpPr>
        <p:spPr>
          <a:xfrm>
            <a:off x="311700" y="114025"/>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ESEA/ESSER Office Hours</a:t>
            </a:r>
            <a:endParaRPr dirty="0"/>
          </a:p>
        </p:txBody>
      </p:sp>
      <p:sp>
        <p:nvSpPr>
          <p:cNvPr id="695" name="Google Shape;695;p84"/>
          <p:cNvSpPr txBox="1">
            <a:spLocks noGrp="1"/>
          </p:cNvSpPr>
          <p:nvPr>
            <p:ph type="body" idx="1"/>
          </p:nvPr>
        </p:nvSpPr>
        <p:spPr>
          <a:xfrm>
            <a:off x="311700" y="1152475"/>
            <a:ext cx="75738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Topics:</a:t>
            </a:r>
            <a:endParaRPr/>
          </a:p>
          <a:p>
            <a:pPr marL="457200" lvl="0" indent="-330200" algn="l" rtl="0">
              <a:spcBef>
                <a:spcPts val="1200"/>
              </a:spcBef>
              <a:spcAft>
                <a:spcPts val="0"/>
              </a:spcAft>
              <a:buSzPts val="1600"/>
              <a:buChar char="●"/>
            </a:pPr>
            <a:r>
              <a:rPr lang="en"/>
              <a:t>Upcoming ESEA Foundations Training</a:t>
            </a:r>
            <a:endParaRPr/>
          </a:p>
          <a:p>
            <a:pPr marL="457200" lvl="0" indent="-330200" algn="l" rtl="0">
              <a:spcBef>
                <a:spcPts val="0"/>
              </a:spcBef>
              <a:spcAft>
                <a:spcPts val="0"/>
              </a:spcAft>
              <a:buSzPts val="1600"/>
              <a:buChar char="●"/>
            </a:pPr>
            <a:r>
              <a:rPr lang="en"/>
              <a:t>ARP ESSER III Liquidation Extensions</a:t>
            </a:r>
            <a:endParaRPr/>
          </a:p>
          <a:p>
            <a:pPr marL="457200" lvl="0" indent="-330200" algn="l" rtl="0">
              <a:spcBef>
                <a:spcPts val="0"/>
              </a:spcBef>
              <a:spcAft>
                <a:spcPts val="0"/>
              </a:spcAft>
              <a:buSzPts val="1600"/>
              <a:buChar char="●"/>
            </a:pPr>
            <a:r>
              <a:rPr lang="en"/>
              <a:t>ESSER Reporting Requirements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102">
            <a:extLst>
              <a:ext uri="{C183D7F6-B498-43B3-948B-1728B52AA6E4}">
                <adec:decorative xmlns:adec="http://schemas.microsoft.com/office/drawing/2017/decorative" val="1"/>
              </a:ext>
            </a:extLst>
          </p:cNvPr>
          <p:cNvSpPr txBox="1"/>
          <p:nvPr/>
        </p:nvSpPr>
        <p:spPr>
          <a:xfrm>
            <a:off x="234325" y="228600"/>
            <a:ext cx="8499300" cy="5727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2000">
                <a:solidFill>
                  <a:schemeClr val="dk1"/>
                </a:solidFill>
                <a:latin typeface="Roboto"/>
                <a:ea typeface="Roboto"/>
                <a:cs typeface="Roboto"/>
                <a:sym typeface="Roboto"/>
              </a:rPr>
              <a:t>Example of a Strong Request continued</a:t>
            </a:r>
            <a:endParaRPr sz="2000">
              <a:solidFill>
                <a:schemeClr val="dk1"/>
              </a:solidFill>
              <a:latin typeface="Roboto"/>
              <a:ea typeface="Roboto"/>
              <a:cs typeface="Roboto"/>
              <a:sym typeface="Roboto"/>
            </a:endParaRPr>
          </a:p>
        </p:txBody>
      </p:sp>
      <p:sp>
        <p:nvSpPr>
          <p:cNvPr id="808" name="Google Shape;808;p102">
            <a:extLst>
              <a:ext uri="{C183D7F6-B498-43B3-948B-1728B52AA6E4}">
                <adec:decorative xmlns:adec="http://schemas.microsoft.com/office/drawing/2017/decorative" val="1"/>
              </a:ext>
            </a:extLst>
          </p:cNvPr>
          <p:cNvSpPr txBox="1"/>
          <p:nvPr/>
        </p:nvSpPr>
        <p:spPr>
          <a:xfrm>
            <a:off x="106350" y="1890400"/>
            <a:ext cx="8931300" cy="2050200"/>
          </a:xfrm>
          <a:prstGeom prst="rect">
            <a:avLst/>
          </a:prstGeom>
          <a:noFill/>
          <a:ln>
            <a:noFill/>
          </a:ln>
        </p:spPr>
        <p:txBody>
          <a:bodyPr spcFirstLastPara="1" wrap="square" lIns="0" tIns="0" rIns="0" bIns="0" anchor="t" anchorCtr="0">
            <a:noAutofit/>
          </a:bodyPr>
          <a:lstStyle/>
          <a:p>
            <a:pPr marL="457200" lvl="0" indent="-336550" algn="l" rtl="0">
              <a:lnSpc>
                <a:spcPct val="115000"/>
              </a:lnSpc>
              <a:spcBef>
                <a:spcPts val="0"/>
              </a:spcBef>
              <a:spcAft>
                <a:spcPts val="0"/>
              </a:spcAft>
              <a:buSzPts val="1700"/>
              <a:buFont typeface="Roboto"/>
              <a:buChar char="●"/>
            </a:pPr>
            <a:r>
              <a:rPr lang="en" sz="1700" u="sng">
                <a:latin typeface="Roboto"/>
                <a:ea typeface="Roboto"/>
                <a:cs typeface="Roboto"/>
                <a:sym typeface="Roboto"/>
              </a:rPr>
              <a:t>Use of Funds</a:t>
            </a:r>
            <a:r>
              <a:rPr lang="en" sz="1700">
                <a:latin typeface="Roboto"/>
                <a:ea typeface="Roboto"/>
                <a:cs typeface="Roboto"/>
                <a:sym typeface="Roboto"/>
              </a:rPr>
              <a:t>: Mental health telehealth services; delayed SEL materials (supply chain)</a:t>
            </a:r>
            <a:endParaRPr sz="1700">
              <a:latin typeface="Roboto"/>
              <a:ea typeface="Roboto"/>
              <a:cs typeface="Roboto"/>
              <a:sym typeface="Roboto"/>
            </a:endParaRPr>
          </a:p>
          <a:p>
            <a:pPr marL="457200" lvl="0" indent="-336550" algn="l" rtl="0">
              <a:lnSpc>
                <a:spcPct val="115000"/>
              </a:lnSpc>
              <a:spcBef>
                <a:spcPts val="0"/>
              </a:spcBef>
              <a:spcAft>
                <a:spcPts val="0"/>
              </a:spcAft>
              <a:buSzPts val="1700"/>
              <a:buFont typeface="Roboto"/>
              <a:buChar char="●"/>
            </a:pPr>
            <a:r>
              <a:rPr lang="en" sz="1700" u="sng">
                <a:latin typeface="Roboto"/>
                <a:ea typeface="Roboto"/>
                <a:cs typeface="Roboto"/>
                <a:sym typeface="Roboto"/>
              </a:rPr>
              <a:t>Justification</a:t>
            </a:r>
            <a:r>
              <a:rPr lang="en" sz="1700">
                <a:latin typeface="Roboto"/>
                <a:ea typeface="Roboto"/>
                <a:cs typeface="Roboto"/>
                <a:sym typeface="Roboto"/>
              </a:rPr>
              <a:t>: LEA had contracted for mental health support services to high school students; however, the original vendor went out of business and services could not be completed. A new vendor had to be hired for services in the 2024-2025 school year. New contract was scheduled for Board approval on 8/1/24 with contract execution occurred by end of August 2024 (using funds not reflected as obligated). CONTRACT FULLY OBLIGATED prior to 9/30/24. </a:t>
            </a:r>
            <a:endParaRPr sz="1700">
              <a:latin typeface="Roboto"/>
              <a:ea typeface="Roboto"/>
              <a:cs typeface="Roboto"/>
              <a:sym typeface="Roboto"/>
            </a:endParaRPr>
          </a:p>
          <a:p>
            <a:pPr marL="457200" lvl="0" indent="0" algn="l" rtl="0">
              <a:lnSpc>
                <a:spcPct val="115000"/>
              </a:lnSpc>
              <a:spcBef>
                <a:spcPts val="1200"/>
              </a:spcBef>
              <a:spcAft>
                <a:spcPts val="1200"/>
              </a:spcAft>
              <a:buNone/>
            </a:pPr>
            <a:endParaRPr sz="1700">
              <a:latin typeface="Roboto"/>
              <a:ea typeface="Roboto"/>
              <a:cs typeface="Roboto"/>
              <a:sym typeface="Roboto"/>
            </a:endParaRPr>
          </a:p>
        </p:txBody>
      </p:sp>
      <p:pic>
        <p:nvPicPr>
          <p:cNvPr id="809" name="Google Shape;809;p102">
            <a:extLst>
              <a:ext uri="{C183D7F6-B498-43B3-948B-1728B52AA6E4}">
                <adec:decorative xmlns:adec="http://schemas.microsoft.com/office/drawing/2017/decorative" val="1"/>
              </a:ext>
            </a:extLst>
          </p:cNvPr>
          <p:cNvPicPr preferRelativeResize="0"/>
          <p:nvPr/>
        </p:nvPicPr>
        <p:blipFill rotWithShape="1">
          <a:blip r:embed="rId3">
            <a:alphaModFix/>
          </a:blip>
          <a:srcRect l="1580" t="33412" r="4873" b="52513"/>
          <a:stretch/>
        </p:blipFill>
        <p:spPr>
          <a:xfrm>
            <a:off x="71300" y="1076212"/>
            <a:ext cx="9001526" cy="727924"/>
          </a:xfrm>
          <a:prstGeom prst="rect">
            <a:avLst/>
          </a:prstGeom>
          <a:noFill/>
          <a:ln>
            <a:noFill/>
          </a:ln>
        </p:spPr>
      </p:pic>
      <p:sp>
        <p:nvSpPr>
          <p:cNvPr id="2" name="Title 1">
            <a:extLst>
              <a:ext uri="{FF2B5EF4-FFF2-40B4-BE49-F238E27FC236}">
                <a16:creationId xmlns:a16="http://schemas.microsoft.com/office/drawing/2014/main" id="{C1362120-B4F1-1BB2-111B-AB25DD8A9401}"/>
              </a:ext>
              <a:ext uri="{C183D7F6-B498-43B3-948B-1728B52AA6E4}">
                <adec:decorative xmlns:adec="http://schemas.microsoft.com/office/drawing/2017/decorative" val="1"/>
              </a:ext>
            </a:extLst>
          </p:cNvPr>
          <p:cNvSpPr>
            <a:spLocks noGrp="1"/>
          </p:cNvSpPr>
          <p:nvPr>
            <p:ph type="title"/>
          </p:nvPr>
        </p:nvSpPr>
        <p:spPr>
          <a:xfrm>
            <a:off x="311700" y="-741300"/>
            <a:ext cx="7167900" cy="741300"/>
          </a:xfrm>
        </p:spPr>
        <p:txBody>
          <a:bodyPr spcFirstLastPara="1" wrap="square" lIns="0" tIns="0" rIns="0" bIns="0" anchor="b" anchorCtr="0">
            <a:noAutofit/>
          </a:bodyPr>
          <a:lstStyle/>
          <a:p>
            <a:r>
              <a:rPr lang="en-US" dirty="0"/>
              <a:t>Example of Strong Request Continued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103">
            <a:extLst>
              <a:ext uri="{C183D7F6-B498-43B3-948B-1728B52AA6E4}">
                <adec:decorative xmlns:adec="http://schemas.microsoft.com/office/drawing/2017/decorative" val="1"/>
              </a:ext>
            </a:extLst>
          </p:cNvPr>
          <p:cNvSpPr txBox="1"/>
          <p:nvPr/>
        </p:nvSpPr>
        <p:spPr>
          <a:xfrm>
            <a:off x="234325" y="228600"/>
            <a:ext cx="8499300" cy="5727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2000">
                <a:solidFill>
                  <a:schemeClr val="dk1"/>
                </a:solidFill>
                <a:latin typeface="Roboto"/>
                <a:ea typeface="Roboto"/>
                <a:cs typeface="Roboto"/>
                <a:sym typeface="Roboto"/>
              </a:rPr>
              <a:t>Example of a Strong Request continued</a:t>
            </a:r>
            <a:endParaRPr sz="2000">
              <a:solidFill>
                <a:schemeClr val="dk1"/>
              </a:solidFill>
              <a:latin typeface="Roboto"/>
              <a:ea typeface="Roboto"/>
              <a:cs typeface="Roboto"/>
              <a:sym typeface="Roboto"/>
            </a:endParaRPr>
          </a:p>
        </p:txBody>
      </p:sp>
      <p:sp>
        <p:nvSpPr>
          <p:cNvPr id="815" name="Google Shape;815;p103">
            <a:extLst>
              <a:ext uri="{C183D7F6-B498-43B3-948B-1728B52AA6E4}">
                <adec:decorative xmlns:adec="http://schemas.microsoft.com/office/drawing/2017/decorative" val="1"/>
              </a:ext>
            </a:extLst>
          </p:cNvPr>
          <p:cNvSpPr txBox="1"/>
          <p:nvPr/>
        </p:nvSpPr>
        <p:spPr>
          <a:xfrm>
            <a:off x="106350" y="1917575"/>
            <a:ext cx="8931300" cy="2050200"/>
          </a:xfrm>
          <a:prstGeom prst="rect">
            <a:avLst/>
          </a:prstGeom>
          <a:noFill/>
          <a:ln>
            <a:noFill/>
          </a:ln>
        </p:spPr>
        <p:txBody>
          <a:bodyPr spcFirstLastPara="1" wrap="square" lIns="0" tIns="0" rIns="0" bIns="0" anchor="t" anchorCtr="0">
            <a:noAutofit/>
          </a:bodyPr>
          <a:lstStyle/>
          <a:p>
            <a:pPr marL="457200" lvl="0" indent="-336550" algn="l" rtl="0">
              <a:lnSpc>
                <a:spcPct val="115000"/>
              </a:lnSpc>
              <a:spcBef>
                <a:spcPts val="0"/>
              </a:spcBef>
              <a:spcAft>
                <a:spcPts val="0"/>
              </a:spcAft>
              <a:buSzPts val="1700"/>
              <a:buFont typeface="Roboto"/>
              <a:buChar char="●"/>
            </a:pPr>
            <a:r>
              <a:rPr lang="en" sz="1700" u="sng">
                <a:latin typeface="Roboto"/>
                <a:ea typeface="Roboto"/>
                <a:cs typeface="Roboto"/>
                <a:sym typeface="Roboto"/>
              </a:rPr>
              <a:t>Documentation Name</a:t>
            </a:r>
            <a:r>
              <a:rPr lang="en" sz="1700">
                <a:latin typeface="Roboto"/>
                <a:ea typeface="Roboto"/>
                <a:cs typeface="Roboto"/>
                <a:sym typeface="Roboto"/>
              </a:rPr>
              <a:t>: ABC Public Schools-Ref # 12345 Contract Mental Health Services</a:t>
            </a:r>
            <a:endParaRPr sz="1700">
              <a:latin typeface="Roboto"/>
              <a:ea typeface="Roboto"/>
              <a:cs typeface="Roboto"/>
              <a:sym typeface="Roboto"/>
            </a:endParaRPr>
          </a:p>
          <a:p>
            <a:pPr marL="457200" lvl="0" indent="-336550" algn="l" rtl="0">
              <a:lnSpc>
                <a:spcPct val="115000"/>
              </a:lnSpc>
              <a:spcBef>
                <a:spcPts val="0"/>
              </a:spcBef>
              <a:spcAft>
                <a:spcPts val="0"/>
              </a:spcAft>
              <a:buSzPts val="1700"/>
              <a:buFont typeface="Roboto"/>
              <a:buChar char="●"/>
            </a:pPr>
            <a:r>
              <a:rPr lang="en" sz="1700" u="sng">
                <a:latin typeface="Roboto"/>
                <a:ea typeface="Roboto"/>
                <a:cs typeface="Roboto"/>
                <a:sym typeface="Roboto"/>
              </a:rPr>
              <a:t>Other Specific Data Notes</a:t>
            </a:r>
            <a:r>
              <a:rPr lang="en" sz="1700">
                <a:latin typeface="Roboto"/>
                <a:ea typeface="Roboto"/>
                <a:cs typeface="Roboto"/>
                <a:sym typeface="Roboto"/>
              </a:rPr>
              <a:t>: New contract will provide 300 hours of services.</a:t>
            </a:r>
            <a:endParaRPr sz="1700">
              <a:latin typeface="Roboto"/>
              <a:ea typeface="Roboto"/>
              <a:cs typeface="Roboto"/>
              <a:sym typeface="Roboto"/>
            </a:endParaRPr>
          </a:p>
        </p:txBody>
      </p:sp>
      <p:pic>
        <p:nvPicPr>
          <p:cNvPr id="816" name="Google Shape;816;p103">
            <a:extLst>
              <a:ext uri="{C183D7F6-B498-43B3-948B-1728B52AA6E4}">
                <adec:decorative xmlns:adec="http://schemas.microsoft.com/office/drawing/2017/decorative" val="1"/>
              </a:ext>
            </a:extLst>
          </p:cNvPr>
          <p:cNvPicPr preferRelativeResize="0"/>
          <p:nvPr/>
        </p:nvPicPr>
        <p:blipFill rotWithShape="1">
          <a:blip r:embed="rId3">
            <a:alphaModFix/>
          </a:blip>
          <a:srcRect l="1580" t="33412" r="4873" b="52513"/>
          <a:stretch/>
        </p:blipFill>
        <p:spPr>
          <a:xfrm>
            <a:off x="71300" y="1076212"/>
            <a:ext cx="9001526" cy="727924"/>
          </a:xfrm>
          <a:prstGeom prst="rect">
            <a:avLst/>
          </a:prstGeom>
          <a:noFill/>
          <a:ln>
            <a:noFill/>
          </a:ln>
        </p:spPr>
      </p:pic>
      <p:sp>
        <p:nvSpPr>
          <p:cNvPr id="2" name="Title 1">
            <a:extLst>
              <a:ext uri="{FF2B5EF4-FFF2-40B4-BE49-F238E27FC236}">
                <a16:creationId xmlns:a16="http://schemas.microsoft.com/office/drawing/2014/main" id="{0E12C2CF-AEC0-2E22-B3F1-887F49E32B8F}"/>
              </a:ext>
              <a:ext uri="{C183D7F6-B498-43B3-948B-1728B52AA6E4}">
                <adec:decorative xmlns:adec="http://schemas.microsoft.com/office/drawing/2017/decorative" val="1"/>
              </a:ext>
            </a:extLst>
          </p:cNvPr>
          <p:cNvSpPr>
            <a:spLocks noGrp="1"/>
          </p:cNvSpPr>
          <p:nvPr>
            <p:ph type="title"/>
          </p:nvPr>
        </p:nvSpPr>
        <p:spPr>
          <a:xfrm>
            <a:off x="311700" y="-741300"/>
            <a:ext cx="7167900" cy="741300"/>
          </a:xfrm>
        </p:spPr>
        <p:txBody>
          <a:bodyPr spcFirstLastPara="1" wrap="square" lIns="0" tIns="0" rIns="0" bIns="0" anchor="b" anchorCtr="0">
            <a:noAutofit/>
          </a:bodyPr>
          <a:lstStyle/>
          <a:p>
            <a:r>
              <a:rPr lang="en-US" dirty="0"/>
              <a:t>Strong Request Continued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103"/>
          <p:cNvSpPr txBox="1">
            <a:spLocks noGrp="1"/>
          </p:cNvSpPr>
          <p:nvPr>
            <p:ph type="title" idx="4294967295"/>
          </p:nvPr>
        </p:nvSpPr>
        <p:spPr>
          <a:xfrm>
            <a:off x="234325" y="228600"/>
            <a:ext cx="8499300" cy="5727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lvl="0" indent="0" algn="l" rtl="0">
              <a:spcBef>
                <a:spcPts val="0"/>
              </a:spcBef>
              <a:spcAft>
                <a:spcPts val="0"/>
              </a:spcAft>
              <a:buClr>
                <a:schemeClr val="dk1"/>
              </a:buClr>
              <a:buSzPts val="1100"/>
              <a:buFont typeface="Arial"/>
              <a:buNone/>
            </a:pPr>
            <a:r>
              <a:rPr lang="en-US" sz="2000" dirty="0">
                <a:solidFill>
                  <a:schemeClr val="dk1"/>
                </a:solidFill>
                <a:latin typeface="Roboto"/>
                <a:ea typeface="Roboto"/>
                <a:cs typeface="Roboto"/>
                <a:sym typeface="Roboto"/>
              </a:rPr>
              <a:t>Approval and Follow Through Process</a:t>
            </a:r>
          </a:p>
        </p:txBody>
      </p:sp>
      <p:sp>
        <p:nvSpPr>
          <p:cNvPr id="817" name="Google Shape;817;p103"/>
          <p:cNvSpPr txBox="1"/>
          <p:nvPr/>
        </p:nvSpPr>
        <p:spPr>
          <a:xfrm>
            <a:off x="0" y="984934"/>
            <a:ext cx="8572500" cy="2886000"/>
          </a:xfrm>
          <a:prstGeom prst="rect">
            <a:avLst/>
          </a:prstGeom>
          <a:noFill/>
          <a:ln>
            <a:noFill/>
          </a:ln>
        </p:spPr>
        <p:txBody>
          <a:bodyPr spcFirstLastPara="1" wrap="square" lIns="0" tIns="0" rIns="0" bIns="0" anchor="t" anchorCtr="0">
            <a:noAutofit/>
          </a:bodyPr>
          <a:lstStyle/>
          <a:p>
            <a:pPr marL="457200" lvl="0" indent="-330200" algn="l" rtl="0">
              <a:lnSpc>
                <a:spcPct val="115000"/>
              </a:lnSpc>
              <a:spcBef>
                <a:spcPts val="0"/>
              </a:spcBef>
              <a:spcAft>
                <a:spcPts val="0"/>
              </a:spcAft>
              <a:buClr>
                <a:schemeClr val="dk1"/>
              </a:buClr>
              <a:buSzPts val="1600"/>
              <a:buFont typeface="Roboto"/>
              <a:buChar char="●"/>
            </a:pPr>
            <a:r>
              <a:rPr lang="en-US" sz="1600" dirty="0">
                <a:solidFill>
                  <a:schemeClr val="dk1"/>
                </a:solidFill>
                <a:latin typeface="Roboto"/>
                <a:ea typeface="Roboto"/>
                <a:cs typeface="Roboto"/>
                <a:sym typeface="Roboto"/>
              </a:rPr>
              <a:t>ESSER Team Leads will review the submitted application for completeness and reach out with any further questions</a:t>
            </a:r>
          </a:p>
          <a:p>
            <a:pPr marL="457200" lvl="0" indent="-330200" algn="l" rtl="0">
              <a:lnSpc>
                <a:spcPct val="115000"/>
              </a:lnSpc>
              <a:spcBef>
                <a:spcPts val="0"/>
              </a:spcBef>
              <a:spcAft>
                <a:spcPts val="0"/>
              </a:spcAft>
              <a:buClr>
                <a:schemeClr val="dk1"/>
              </a:buClr>
              <a:buSzPts val="1600"/>
              <a:buFont typeface="Roboto"/>
              <a:buChar char="●"/>
            </a:pPr>
            <a:r>
              <a:rPr lang="en-US" sz="1600" dirty="0">
                <a:solidFill>
                  <a:schemeClr val="dk1"/>
                </a:solidFill>
                <a:latin typeface="Roboto"/>
                <a:ea typeface="Roboto"/>
                <a:cs typeface="Roboto"/>
                <a:sym typeface="Roboto"/>
              </a:rPr>
              <a:t>Once ESSER Team Leads approve the request it is passed off to members of the ESSER Steering Committee for approval</a:t>
            </a:r>
          </a:p>
          <a:p>
            <a:pPr marL="457200" lvl="0" indent="-330200" algn="l" rtl="0">
              <a:lnSpc>
                <a:spcPct val="115000"/>
              </a:lnSpc>
              <a:spcBef>
                <a:spcPts val="0"/>
              </a:spcBef>
              <a:spcAft>
                <a:spcPts val="0"/>
              </a:spcAft>
              <a:buClr>
                <a:schemeClr val="dk1"/>
              </a:buClr>
              <a:buSzPts val="1600"/>
              <a:buFont typeface="Roboto"/>
              <a:buChar char="●"/>
            </a:pPr>
            <a:r>
              <a:rPr lang="en-US" sz="1600" dirty="0">
                <a:solidFill>
                  <a:schemeClr val="dk1"/>
                </a:solidFill>
                <a:latin typeface="Roboto"/>
                <a:ea typeface="Roboto"/>
                <a:cs typeface="Roboto"/>
                <a:sym typeface="Roboto"/>
              </a:rPr>
              <a:t>Once approved by the ESSER Steering Committee the request will be added to CDE’s template to submit to U.S. Department of Education</a:t>
            </a:r>
          </a:p>
          <a:p>
            <a:pPr marL="457200" lvl="0" indent="-330200" algn="l" rtl="0">
              <a:lnSpc>
                <a:spcPct val="115000"/>
              </a:lnSpc>
              <a:spcBef>
                <a:spcPts val="0"/>
              </a:spcBef>
              <a:spcAft>
                <a:spcPts val="0"/>
              </a:spcAft>
              <a:buClr>
                <a:schemeClr val="dk1"/>
              </a:buClr>
              <a:buSzPts val="1600"/>
              <a:buFont typeface="Roboto"/>
              <a:buChar char="●"/>
            </a:pPr>
            <a:r>
              <a:rPr lang="en-US" sz="1600" dirty="0">
                <a:solidFill>
                  <a:schemeClr val="dk1"/>
                </a:solidFill>
                <a:latin typeface="Roboto"/>
                <a:ea typeface="Roboto"/>
                <a:cs typeface="Roboto"/>
                <a:sym typeface="Roboto"/>
              </a:rPr>
              <a:t>When CDE receives approval from U.S. Department of Education the LEA will be notified of final approval</a:t>
            </a:r>
          </a:p>
          <a:p>
            <a:pPr marL="457200" lvl="0" indent="-330200" algn="l" rtl="0">
              <a:lnSpc>
                <a:spcPct val="115000"/>
              </a:lnSpc>
              <a:spcBef>
                <a:spcPts val="0"/>
              </a:spcBef>
              <a:spcAft>
                <a:spcPts val="0"/>
              </a:spcAft>
              <a:buClr>
                <a:srgbClr val="000000"/>
              </a:buClr>
              <a:buSzPts val="1600"/>
              <a:buFont typeface="Roboto"/>
              <a:buChar char="●"/>
            </a:pPr>
            <a:r>
              <a:rPr lang="en-US" sz="1600" dirty="0">
                <a:latin typeface="Roboto"/>
                <a:ea typeface="Roboto"/>
                <a:cs typeface="Roboto"/>
                <a:sym typeface="Roboto"/>
              </a:rPr>
              <a:t>LEA will be required to submit a Post Award Revision to add / revise the extended activity, </a:t>
            </a:r>
            <a:r>
              <a:rPr lang="en-US" sz="1600" b="1" i="1" dirty="0">
                <a:latin typeface="Roboto"/>
                <a:ea typeface="Roboto"/>
                <a:cs typeface="Roboto"/>
                <a:sym typeface="Roboto"/>
              </a:rPr>
              <a:t>if any additional changes are needed</a:t>
            </a:r>
            <a:endParaRPr lang="en-US" sz="1600" dirty="0">
              <a:latin typeface="Roboto"/>
              <a:ea typeface="Roboto"/>
              <a:cs typeface="Roboto"/>
              <a:sym typeface="Roboto"/>
            </a:endParaRPr>
          </a:p>
          <a:p>
            <a:pPr marL="457200" lvl="0" indent="-330200" algn="l" rtl="0">
              <a:lnSpc>
                <a:spcPct val="115000"/>
              </a:lnSpc>
              <a:spcBef>
                <a:spcPts val="0"/>
              </a:spcBef>
              <a:spcAft>
                <a:spcPts val="0"/>
              </a:spcAft>
              <a:buClr>
                <a:srgbClr val="000000"/>
              </a:buClr>
              <a:buSzPts val="1600"/>
              <a:buFont typeface="Roboto"/>
              <a:buChar char="●"/>
            </a:pPr>
            <a:r>
              <a:rPr lang="en-US" sz="1600" dirty="0">
                <a:latin typeface="Roboto"/>
                <a:ea typeface="Roboto"/>
                <a:cs typeface="Roboto"/>
                <a:sym typeface="Roboto"/>
              </a:rPr>
              <a:t>LEA/grantee will make payments and submit a Request for Funds Form to request reimbursement.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10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solidFill>
                  <a:srgbClr val="000000"/>
                </a:solidFill>
              </a:rPr>
              <a:t>Start Planning Now</a:t>
            </a:r>
            <a:endParaRPr>
              <a:solidFill>
                <a:srgbClr val="000000"/>
              </a:solidFill>
            </a:endParaRPr>
          </a:p>
        </p:txBody>
      </p:sp>
      <p:sp>
        <p:nvSpPr>
          <p:cNvPr id="823" name="Google Shape;823;p104"/>
          <p:cNvSpPr txBox="1">
            <a:spLocks noGrp="1"/>
          </p:cNvSpPr>
          <p:nvPr>
            <p:ph type="body" idx="1"/>
          </p:nvPr>
        </p:nvSpPr>
        <p:spPr>
          <a:xfrm>
            <a:off x="311700" y="1152475"/>
            <a:ext cx="8166600" cy="3034800"/>
          </a:xfrm>
          <a:prstGeom prst="rect">
            <a:avLst/>
          </a:prstGeom>
        </p:spPr>
        <p:txBody>
          <a:bodyPr spcFirstLastPara="1" wrap="square" lIns="91425" tIns="91425" rIns="91425" bIns="91425" anchor="t" anchorCtr="0">
            <a:normAutofit/>
          </a:bodyPr>
          <a:lstStyle/>
          <a:p>
            <a:pPr marL="457200" lvl="0" indent="-336550" algn="l" rtl="0">
              <a:spcBef>
                <a:spcPts val="0"/>
              </a:spcBef>
              <a:spcAft>
                <a:spcPts val="0"/>
              </a:spcAft>
              <a:buClr>
                <a:srgbClr val="000000"/>
              </a:buClr>
              <a:buSzPts val="1700"/>
              <a:buChar char="●"/>
            </a:pPr>
            <a:r>
              <a:rPr lang="en-US" sz="1700" dirty="0">
                <a:solidFill>
                  <a:srgbClr val="000000"/>
                </a:solidFill>
              </a:rPr>
              <a:t>If you are considering requesting a liquidation extension, please email </a:t>
            </a:r>
            <a:r>
              <a:rPr lang="en-US" sz="1700" u="sng" dirty="0" err="1">
                <a:solidFill>
                  <a:schemeClr val="accent5"/>
                </a:solidFill>
                <a:hlinkClick r:id="rId3">
                  <a:extLst>
                    <a:ext uri="{A12FA001-AC4F-418D-AE19-62706E023703}">
                      <ahyp:hlinkClr xmlns:ahyp="http://schemas.microsoft.com/office/drawing/2018/hyperlinkcolor" val="tx"/>
                    </a:ext>
                  </a:extLst>
                </a:hlinkClick>
              </a:rPr>
              <a:t>Nazie</a:t>
            </a:r>
            <a:r>
              <a:rPr lang="en-US" sz="1700" u="sng" dirty="0">
                <a:solidFill>
                  <a:schemeClr val="accent5"/>
                </a:solidFill>
                <a:hlinkClick r:id="rId3">
                  <a:extLst>
                    <a:ext uri="{A12FA001-AC4F-418D-AE19-62706E023703}">
                      <ahyp:hlinkClr xmlns:ahyp="http://schemas.microsoft.com/office/drawing/2018/hyperlinkcolor" val="tx"/>
                    </a:ext>
                  </a:extLst>
                </a:hlinkClick>
              </a:rPr>
              <a:t> Mohajeri-Nelson</a:t>
            </a:r>
            <a:r>
              <a:rPr lang="en-US" sz="1700" dirty="0">
                <a:solidFill>
                  <a:schemeClr val="accent5"/>
                </a:solidFill>
              </a:rPr>
              <a:t> </a:t>
            </a:r>
            <a:r>
              <a:rPr lang="en-US" sz="1700" dirty="0">
                <a:solidFill>
                  <a:srgbClr val="000000"/>
                </a:solidFill>
              </a:rPr>
              <a:t>to set up a time to discuss the activity(</a:t>
            </a:r>
            <a:r>
              <a:rPr lang="en-US" sz="1700" dirty="0" err="1">
                <a:solidFill>
                  <a:srgbClr val="000000"/>
                </a:solidFill>
              </a:rPr>
              <a:t>ies</a:t>
            </a:r>
            <a:r>
              <a:rPr lang="en-US" sz="1700" dirty="0">
                <a:solidFill>
                  <a:srgbClr val="000000"/>
                </a:solidFill>
              </a:rPr>
              <a:t>) for which an extension will be requested</a:t>
            </a:r>
          </a:p>
          <a:p>
            <a:pPr marL="457200" lvl="0" indent="-336550" algn="l" rtl="0">
              <a:spcBef>
                <a:spcPts val="0"/>
              </a:spcBef>
              <a:spcAft>
                <a:spcPts val="0"/>
              </a:spcAft>
              <a:buClr>
                <a:srgbClr val="000000"/>
              </a:buClr>
              <a:buSzPts val="1700"/>
              <a:buChar char="●"/>
            </a:pPr>
            <a:r>
              <a:rPr lang="en-US" sz="1700" dirty="0">
                <a:solidFill>
                  <a:srgbClr val="000000"/>
                </a:solidFill>
              </a:rPr>
              <a:t>Gather documentation of the full and proper obligation</a:t>
            </a:r>
          </a:p>
          <a:p>
            <a:pPr marL="457200" lvl="0" indent="-336550" algn="l" rtl="0">
              <a:spcBef>
                <a:spcPts val="0"/>
              </a:spcBef>
              <a:spcAft>
                <a:spcPts val="0"/>
              </a:spcAft>
              <a:buClr>
                <a:srgbClr val="000000"/>
              </a:buClr>
              <a:buSzPts val="1700"/>
              <a:buChar char="●"/>
            </a:pPr>
            <a:r>
              <a:rPr lang="en-US" sz="1700" dirty="0">
                <a:solidFill>
                  <a:srgbClr val="000000"/>
                </a:solidFill>
              </a:rPr>
              <a:t>Document reasons for needing a liquidation extension</a:t>
            </a:r>
          </a:p>
        </p:txBody>
      </p:sp>
      <p:sp>
        <p:nvSpPr>
          <p:cNvPr id="824" name="Google Shape;824;p10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105"/>
          <p:cNvSpPr txBox="1">
            <a:spLocks noGrp="1"/>
          </p:cNvSpPr>
          <p:nvPr>
            <p:ph type="title" idx="4294967295"/>
          </p:nvPr>
        </p:nvSpPr>
        <p:spPr>
          <a:xfrm>
            <a:off x="234325" y="228600"/>
            <a:ext cx="8499300" cy="5727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chemeClr val="dk1"/>
                </a:solidFill>
                <a:effectLst/>
                <a:uLnTx/>
                <a:uFillTx/>
                <a:latin typeface="Roboto"/>
                <a:ea typeface="Roboto"/>
                <a:cs typeface="Roboto"/>
                <a:sym typeface="Roboto"/>
              </a:rPr>
              <a:t>Application Links</a:t>
            </a:r>
          </a:p>
        </p:txBody>
      </p:sp>
      <p:sp>
        <p:nvSpPr>
          <p:cNvPr id="830" name="Google Shape;830;p105"/>
          <p:cNvSpPr txBox="1"/>
          <p:nvPr/>
        </p:nvSpPr>
        <p:spPr>
          <a:xfrm>
            <a:off x="455250" y="1076975"/>
            <a:ext cx="8233500" cy="2886000"/>
          </a:xfrm>
          <a:prstGeom prst="rect">
            <a:avLst/>
          </a:prstGeom>
          <a:noFill/>
          <a:ln>
            <a:noFill/>
          </a:ln>
        </p:spPr>
        <p:txBody>
          <a:bodyPr spcFirstLastPara="1" wrap="square" lIns="0" tIns="0" rIns="0" bIns="0" anchor="t" anchorCtr="0">
            <a:noAutofit/>
          </a:bodyPr>
          <a:lstStyle/>
          <a:p>
            <a:pPr marL="457200" lvl="0" indent="-336550" algn="l" rtl="0">
              <a:lnSpc>
                <a:spcPct val="115000"/>
              </a:lnSpc>
              <a:spcBef>
                <a:spcPts val="0"/>
              </a:spcBef>
              <a:spcAft>
                <a:spcPts val="0"/>
              </a:spcAft>
              <a:buClr>
                <a:schemeClr val="dk1"/>
              </a:buClr>
              <a:buSzPts val="1700"/>
              <a:buFont typeface="Roboto"/>
              <a:buChar char="●"/>
            </a:pPr>
            <a:r>
              <a:rPr lang="en" sz="1700" u="sng" dirty="0">
                <a:solidFill>
                  <a:schemeClr val="hlink"/>
                </a:solidFill>
                <a:latin typeface="Roboto"/>
                <a:ea typeface="Roboto"/>
                <a:cs typeface="Roboto"/>
                <a:sym typeface="Roboto"/>
                <a:hlinkClick r:id="rId3"/>
              </a:rPr>
              <a:t>ARP Late Liquidation Extension SmartSheet Request Form</a:t>
            </a:r>
            <a:endParaRPr sz="1700" dirty="0">
              <a:latin typeface="Roboto"/>
              <a:ea typeface="Roboto"/>
              <a:cs typeface="Roboto"/>
              <a:sym typeface="Roboto"/>
            </a:endParaRPr>
          </a:p>
          <a:p>
            <a:pPr marL="457200" lvl="0" indent="0" algn="l" rtl="0">
              <a:lnSpc>
                <a:spcPct val="115000"/>
              </a:lnSpc>
              <a:spcBef>
                <a:spcPts val="1200"/>
              </a:spcBef>
              <a:spcAft>
                <a:spcPts val="0"/>
              </a:spcAft>
              <a:buNone/>
            </a:pPr>
            <a:r>
              <a:rPr lang="en" sz="1700" u="sng" dirty="0">
                <a:solidFill>
                  <a:schemeClr val="hlink"/>
                </a:solidFill>
                <a:latin typeface="Roboto"/>
                <a:ea typeface="Roboto"/>
                <a:cs typeface="Roboto"/>
                <a:sym typeface="Roboto"/>
                <a:hlinkClick r:id="rId3"/>
              </a:rPr>
              <a:t> </a:t>
            </a:r>
            <a:endParaRPr sz="1700" dirty="0">
              <a:latin typeface="Roboto"/>
              <a:ea typeface="Roboto"/>
              <a:cs typeface="Roboto"/>
              <a:sym typeface="Roboto"/>
            </a:endParaRPr>
          </a:p>
          <a:p>
            <a:pPr marL="457200" lvl="0" indent="-336550" algn="l" rtl="0">
              <a:lnSpc>
                <a:spcPct val="115000"/>
              </a:lnSpc>
              <a:spcBef>
                <a:spcPts val="0"/>
              </a:spcBef>
              <a:spcAft>
                <a:spcPts val="0"/>
              </a:spcAft>
              <a:buClr>
                <a:schemeClr val="dk1"/>
              </a:buClr>
              <a:buSzPts val="1700"/>
              <a:buFont typeface="Roboto"/>
              <a:buChar char="●"/>
            </a:pPr>
            <a:r>
              <a:rPr lang="en" sz="1700" u="sng">
                <a:solidFill>
                  <a:schemeClr val="hlink"/>
                </a:solidFill>
                <a:latin typeface="Roboto"/>
                <a:ea typeface="Roboto"/>
                <a:cs typeface="Roboto"/>
                <a:sym typeface="Roboto"/>
                <a:hlinkClick r:id="rId4"/>
              </a:rPr>
              <a:t>Excel Spreadsheet</a:t>
            </a:r>
            <a:endParaRPr sz="1700" dirty="0">
              <a:solidFill>
                <a:schemeClr val="dk1"/>
              </a:solidFill>
              <a:latin typeface="Roboto"/>
              <a:ea typeface="Roboto"/>
              <a:cs typeface="Roboto"/>
              <a:sym typeface="Roboto"/>
            </a:endParaRPr>
          </a:p>
          <a:p>
            <a:pPr marL="914400" lvl="1" indent="-336550" algn="l" rtl="0">
              <a:lnSpc>
                <a:spcPct val="115000"/>
              </a:lnSpc>
              <a:spcBef>
                <a:spcPts val="0"/>
              </a:spcBef>
              <a:spcAft>
                <a:spcPts val="0"/>
              </a:spcAft>
              <a:buClr>
                <a:schemeClr val="dk1"/>
              </a:buClr>
              <a:buSzPts val="1700"/>
              <a:buFont typeface="Roboto"/>
              <a:buChar char="○"/>
            </a:pPr>
            <a:r>
              <a:rPr lang="en" sz="1700" dirty="0">
                <a:solidFill>
                  <a:schemeClr val="dk1"/>
                </a:solidFill>
                <a:latin typeface="Roboto"/>
                <a:ea typeface="Roboto"/>
                <a:cs typeface="Roboto"/>
                <a:sym typeface="Roboto"/>
              </a:rPr>
              <a:t>Link is also available on the Smartsheet</a:t>
            </a:r>
            <a:endParaRPr sz="1700" dirty="0">
              <a:solidFill>
                <a:schemeClr val="dk1"/>
              </a:solidFill>
              <a:latin typeface="Roboto"/>
              <a:ea typeface="Roboto"/>
              <a:cs typeface="Roboto"/>
              <a:sym typeface="Roboto"/>
            </a:endParaRPr>
          </a:p>
          <a:p>
            <a:pPr marL="0" lvl="0" indent="0" algn="l" rtl="0">
              <a:lnSpc>
                <a:spcPct val="115000"/>
              </a:lnSpc>
              <a:spcBef>
                <a:spcPts val="1200"/>
              </a:spcBef>
              <a:spcAft>
                <a:spcPts val="1200"/>
              </a:spcAft>
              <a:buNone/>
            </a:pPr>
            <a:endParaRPr sz="1700" dirty="0">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106"/>
          <p:cNvSpPr txBox="1">
            <a:spLocks noGrp="1"/>
          </p:cNvSpPr>
          <p:nvPr>
            <p:ph type="title" idx="4294967295"/>
          </p:nvPr>
        </p:nvSpPr>
        <p:spPr>
          <a:xfrm>
            <a:off x="234325" y="228600"/>
            <a:ext cx="8499300" cy="5727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chemeClr val="dk1"/>
                </a:solidFill>
                <a:effectLst/>
                <a:uLnTx/>
                <a:uFillTx/>
                <a:latin typeface="Roboto"/>
                <a:ea typeface="Roboto"/>
                <a:cs typeface="Roboto"/>
                <a:sym typeface="Roboto"/>
              </a:rPr>
              <a:t>Important Deadlines</a:t>
            </a:r>
          </a:p>
        </p:txBody>
      </p:sp>
      <p:sp>
        <p:nvSpPr>
          <p:cNvPr id="836" name="Google Shape;836;p106"/>
          <p:cNvSpPr txBox="1"/>
          <p:nvPr/>
        </p:nvSpPr>
        <p:spPr>
          <a:xfrm>
            <a:off x="455250" y="1076975"/>
            <a:ext cx="8233500" cy="2886000"/>
          </a:xfrm>
          <a:prstGeom prst="rect">
            <a:avLst/>
          </a:prstGeom>
          <a:noFill/>
          <a:ln>
            <a:noFill/>
          </a:ln>
        </p:spPr>
        <p:txBody>
          <a:bodyPr spcFirstLastPara="1" wrap="square" lIns="0" tIns="0" rIns="0" bIns="0" anchor="t" anchorCtr="0">
            <a:noAutofit/>
          </a:bodyPr>
          <a:lstStyle/>
          <a:p>
            <a:pPr marL="457200" lvl="0" indent="-336550" algn="l" rtl="0">
              <a:spcBef>
                <a:spcPts val="0"/>
              </a:spcBef>
              <a:spcAft>
                <a:spcPts val="0"/>
              </a:spcAft>
              <a:buClr>
                <a:schemeClr val="dk1"/>
              </a:buClr>
              <a:buSzPts val="1700"/>
              <a:buFont typeface="Roboto"/>
              <a:buChar char="●"/>
            </a:pPr>
            <a:r>
              <a:rPr lang="en-US" sz="1700" dirty="0">
                <a:solidFill>
                  <a:schemeClr val="dk1"/>
                </a:solidFill>
                <a:latin typeface="Roboto"/>
                <a:ea typeface="Roboto"/>
                <a:cs typeface="Roboto"/>
                <a:sym typeface="Roboto"/>
              </a:rPr>
              <a:t>CDE must submit to U.S. Department of Education by December 31, 2024</a:t>
            </a:r>
          </a:p>
          <a:p>
            <a:pPr marL="457200" lvl="0" indent="0" algn="l" rtl="0">
              <a:spcBef>
                <a:spcPts val="0"/>
              </a:spcBef>
              <a:spcAft>
                <a:spcPts val="0"/>
              </a:spcAft>
              <a:buClr>
                <a:schemeClr val="dk1"/>
              </a:buClr>
              <a:buSzPts val="1100"/>
              <a:buFont typeface="Arial"/>
              <a:buNone/>
            </a:pPr>
            <a:endParaRPr lang="en-US" sz="1700" dirty="0">
              <a:solidFill>
                <a:schemeClr val="dk1"/>
              </a:solidFill>
              <a:latin typeface="Roboto"/>
              <a:ea typeface="Roboto"/>
              <a:cs typeface="Roboto"/>
              <a:sym typeface="Roboto"/>
            </a:endParaRPr>
          </a:p>
          <a:p>
            <a:pPr marL="457200" lvl="0" indent="-336550" algn="l" rtl="0">
              <a:spcBef>
                <a:spcPts val="0"/>
              </a:spcBef>
              <a:spcAft>
                <a:spcPts val="0"/>
              </a:spcAft>
              <a:buClr>
                <a:schemeClr val="dk1"/>
              </a:buClr>
              <a:buSzPts val="1700"/>
              <a:buFont typeface="Calibri"/>
              <a:buChar char="●"/>
            </a:pPr>
            <a:r>
              <a:rPr lang="en-US" sz="1700" dirty="0">
                <a:solidFill>
                  <a:schemeClr val="dk1"/>
                </a:solidFill>
                <a:latin typeface="Roboto"/>
                <a:ea typeface="Roboto"/>
                <a:cs typeface="Roboto"/>
                <a:sym typeface="Roboto"/>
              </a:rPr>
              <a:t>LEAs and CBOs must </a:t>
            </a:r>
            <a:r>
              <a:rPr lang="en-US" sz="1700" u="sng" dirty="0">
                <a:solidFill>
                  <a:schemeClr val="dk1"/>
                </a:solidFill>
                <a:latin typeface="Roboto"/>
                <a:ea typeface="Roboto"/>
                <a:cs typeface="Roboto"/>
                <a:sym typeface="Roboto"/>
              </a:rPr>
              <a:t>submit</a:t>
            </a:r>
            <a:r>
              <a:rPr lang="en-US" sz="1700" dirty="0">
                <a:solidFill>
                  <a:schemeClr val="dk1"/>
                </a:solidFill>
                <a:latin typeface="Roboto"/>
                <a:ea typeface="Roboto"/>
                <a:cs typeface="Roboto"/>
                <a:sym typeface="Roboto"/>
              </a:rPr>
              <a:t> to CDE by </a:t>
            </a:r>
            <a:r>
              <a:rPr lang="en-US" sz="1700" b="1" dirty="0">
                <a:solidFill>
                  <a:schemeClr val="dk1"/>
                </a:solidFill>
                <a:latin typeface="Roboto"/>
                <a:ea typeface="Roboto"/>
                <a:cs typeface="Roboto"/>
                <a:sym typeface="Roboto"/>
              </a:rPr>
              <a:t>October 15th, 2024</a:t>
            </a:r>
            <a:endParaRPr lang="en-US" sz="1700" dirty="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lang="en-US" sz="1700" dirty="0">
              <a:solidFill>
                <a:schemeClr val="dk1"/>
              </a:solidFill>
              <a:latin typeface="Roboto"/>
              <a:ea typeface="Roboto"/>
              <a:cs typeface="Roboto"/>
              <a:sym typeface="Roboto"/>
            </a:endParaRPr>
          </a:p>
          <a:p>
            <a:pPr marL="457200" lvl="0" indent="-336550" algn="l" rtl="0">
              <a:spcBef>
                <a:spcPts val="0"/>
              </a:spcBef>
              <a:spcAft>
                <a:spcPts val="0"/>
              </a:spcAft>
              <a:buClr>
                <a:schemeClr val="dk1"/>
              </a:buClr>
              <a:buSzPts val="1700"/>
              <a:buFont typeface="Calibri"/>
              <a:buChar char="●"/>
            </a:pPr>
            <a:r>
              <a:rPr lang="en-US" sz="1700" dirty="0">
                <a:solidFill>
                  <a:schemeClr val="dk1"/>
                </a:solidFill>
                <a:latin typeface="Roboto"/>
                <a:ea typeface="Roboto"/>
                <a:cs typeface="Roboto"/>
                <a:sym typeface="Roboto"/>
              </a:rPr>
              <a:t>Requests may only include any allowable costs that have been </a:t>
            </a:r>
            <a:r>
              <a:rPr lang="en-US" sz="1700" u="sng" dirty="0">
                <a:solidFill>
                  <a:schemeClr val="dk1"/>
                </a:solidFill>
                <a:latin typeface="Roboto"/>
                <a:ea typeface="Roboto"/>
                <a:cs typeface="Roboto"/>
                <a:sym typeface="Roboto"/>
              </a:rPr>
              <a:t>obligated</a:t>
            </a:r>
            <a:r>
              <a:rPr lang="en-US" sz="1700" dirty="0">
                <a:solidFill>
                  <a:schemeClr val="dk1"/>
                </a:solidFill>
                <a:latin typeface="Roboto"/>
                <a:ea typeface="Roboto"/>
                <a:cs typeface="Roboto"/>
                <a:sym typeface="Roboto"/>
              </a:rPr>
              <a:t> by </a:t>
            </a:r>
            <a:r>
              <a:rPr lang="en-US" sz="1700" b="1" dirty="0">
                <a:solidFill>
                  <a:schemeClr val="dk1"/>
                </a:solidFill>
                <a:latin typeface="Roboto"/>
                <a:ea typeface="Roboto"/>
                <a:cs typeface="Roboto"/>
                <a:sym typeface="Roboto"/>
              </a:rPr>
              <a:t>September 30, 2024 and already approved by CDE as allowable, reasonable, and necessary to respond to, recover from, or emerge stronger from the pandemic.  </a:t>
            </a:r>
          </a:p>
          <a:p>
            <a:pPr marL="457200" lvl="0" indent="0" algn="l" rtl="0">
              <a:spcBef>
                <a:spcPts val="0"/>
              </a:spcBef>
              <a:spcAft>
                <a:spcPts val="0"/>
              </a:spcAft>
              <a:buClr>
                <a:schemeClr val="dk1"/>
              </a:buClr>
              <a:buSzPts val="1100"/>
              <a:buFont typeface="Arial"/>
              <a:buNone/>
            </a:pPr>
            <a:endParaRPr lang="en-US" sz="1700" dirty="0">
              <a:solidFill>
                <a:schemeClr val="dk1"/>
              </a:solidFill>
              <a:latin typeface="Roboto"/>
              <a:ea typeface="Roboto"/>
              <a:cs typeface="Roboto"/>
              <a:sym typeface="Roboto"/>
            </a:endParaRPr>
          </a:p>
          <a:p>
            <a:pPr marL="457200" lvl="0" indent="-336550" algn="l" rtl="0">
              <a:spcBef>
                <a:spcPts val="0"/>
              </a:spcBef>
              <a:spcAft>
                <a:spcPts val="0"/>
              </a:spcAft>
              <a:buClr>
                <a:schemeClr val="dk1"/>
              </a:buClr>
              <a:buSzPts val="1700"/>
              <a:buFont typeface="Calibri"/>
              <a:buChar char="●"/>
            </a:pPr>
            <a:r>
              <a:rPr lang="en-US" sz="1700" dirty="0">
                <a:solidFill>
                  <a:schemeClr val="dk1"/>
                </a:solidFill>
                <a:latin typeface="Roboto"/>
                <a:ea typeface="Roboto"/>
                <a:cs typeface="Roboto"/>
                <a:sym typeface="Roboto"/>
              </a:rPr>
              <a:t>For activities that will not be </a:t>
            </a:r>
            <a:r>
              <a:rPr lang="en-US" sz="1700" u="sng" dirty="0">
                <a:solidFill>
                  <a:schemeClr val="dk1"/>
                </a:solidFill>
                <a:latin typeface="Roboto"/>
                <a:ea typeface="Roboto"/>
                <a:cs typeface="Roboto"/>
                <a:sym typeface="Roboto"/>
              </a:rPr>
              <a:t>liquidated</a:t>
            </a:r>
            <a:r>
              <a:rPr lang="en-US" sz="1700" dirty="0">
                <a:solidFill>
                  <a:schemeClr val="dk1"/>
                </a:solidFill>
                <a:latin typeface="Roboto"/>
                <a:ea typeface="Roboto"/>
                <a:cs typeface="Roboto"/>
                <a:sym typeface="Roboto"/>
              </a:rPr>
              <a:t> by </a:t>
            </a:r>
            <a:r>
              <a:rPr lang="en-US" sz="1700" b="1" dirty="0">
                <a:solidFill>
                  <a:schemeClr val="dk1"/>
                </a:solidFill>
                <a:latin typeface="Roboto"/>
                <a:ea typeface="Roboto"/>
                <a:cs typeface="Roboto"/>
                <a:sym typeface="Roboto"/>
              </a:rPr>
              <a:t>November 15, 2024</a:t>
            </a:r>
          </a:p>
          <a:p>
            <a:pPr marL="457200" lvl="0" indent="0" algn="l" rtl="0">
              <a:spcBef>
                <a:spcPts val="0"/>
              </a:spcBef>
              <a:spcAft>
                <a:spcPts val="0"/>
              </a:spcAft>
              <a:buClr>
                <a:schemeClr val="dk1"/>
              </a:buClr>
              <a:buSzPts val="1100"/>
              <a:buFont typeface="Arial"/>
              <a:buNone/>
            </a:pPr>
            <a:endParaRPr sz="1700" dirty="0">
              <a:solidFill>
                <a:schemeClr val="dk1"/>
              </a:solidFill>
              <a:latin typeface="Roboto"/>
              <a:ea typeface="Roboto"/>
              <a:cs typeface="Roboto"/>
              <a:sym typeface="Roboto"/>
            </a:endParaRPr>
          </a:p>
          <a:p>
            <a:pPr marL="0" lvl="0" indent="0" algn="l" rtl="0">
              <a:lnSpc>
                <a:spcPct val="115000"/>
              </a:lnSpc>
              <a:spcBef>
                <a:spcPts val="0"/>
              </a:spcBef>
              <a:spcAft>
                <a:spcPts val="1200"/>
              </a:spcAft>
              <a:buNone/>
            </a:pPr>
            <a:endParaRPr sz="18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107"/>
          <p:cNvSpPr txBox="1">
            <a:spLocks noGrp="1"/>
          </p:cNvSpPr>
          <p:nvPr>
            <p:ph type="title"/>
          </p:nvPr>
        </p:nvSpPr>
        <p:spPr>
          <a:xfrm>
            <a:off x="311700" y="105100"/>
            <a:ext cx="56106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Resources</a:t>
            </a:r>
            <a:endParaRPr dirty="0"/>
          </a:p>
        </p:txBody>
      </p:sp>
      <p:sp>
        <p:nvSpPr>
          <p:cNvPr id="842" name="Google Shape;842;p107"/>
          <p:cNvSpPr txBox="1">
            <a:spLocks noGrp="1"/>
          </p:cNvSpPr>
          <p:nvPr>
            <p:ph type="body" idx="1"/>
          </p:nvPr>
        </p:nvSpPr>
        <p:spPr>
          <a:xfrm>
            <a:off x="53950" y="1152475"/>
            <a:ext cx="6053700" cy="3034800"/>
          </a:xfrm>
          <a:prstGeom prst="rect">
            <a:avLst/>
          </a:prstGeom>
        </p:spPr>
        <p:txBody>
          <a:bodyPr spcFirstLastPara="1" wrap="square" lIns="91425" tIns="91425" rIns="91425" bIns="91425" anchor="t" anchorCtr="0">
            <a:noAutofit/>
          </a:bodyPr>
          <a:lstStyle/>
          <a:p>
            <a:pPr marL="0" lvl="0" indent="0" algn="l" rtl="0">
              <a:lnSpc>
                <a:spcPct val="250000"/>
              </a:lnSpc>
              <a:spcBef>
                <a:spcPts val="0"/>
              </a:spcBef>
              <a:spcAft>
                <a:spcPts val="0"/>
              </a:spcAft>
              <a:buSzPts val="523"/>
              <a:buNone/>
            </a:pPr>
            <a:r>
              <a:rPr lang="en" sz="1700" u="sng" dirty="0">
                <a:solidFill>
                  <a:schemeClr val="hlink"/>
                </a:solidFill>
                <a:hlinkClick r:id="rId3" action="ppaction://hlinkfile"/>
              </a:rPr>
              <a:t>CDE’s Multi-Year Educational Subscriptions Guidance</a:t>
            </a:r>
            <a:endParaRPr sz="1700" dirty="0"/>
          </a:p>
          <a:p>
            <a:pPr marL="0" lvl="0" indent="0" algn="l" rtl="0">
              <a:lnSpc>
                <a:spcPct val="250000"/>
              </a:lnSpc>
              <a:spcBef>
                <a:spcPts val="1200"/>
              </a:spcBef>
              <a:spcAft>
                <a:spcPts val="0"/>
              </a:spcAft>
              <a:buSzPts val="523"/>
              <a:buNone/>
            </a:pPr>
            <a:r>
              <a:rPr lang="en" sz="1700" u="sng" dirty="0">
                <a:solidFill>
                  <a:schemeClr val="hlink"/>
                </a:solidFill>
                <a:hlinkClick r:id="rId4"/>
              </a:rPr>
              <a:t>CCSSO ARP ESSER III Late Liquidation Fact Sheet</a:t>
            </a:r>
            <a:endParaRPr sz="1700" dirty="0"/>
          </a:p>
          <a:p>
            <a:pPr marL="0" lvl="0" indent="0" algn="l" rtl="0">
              <a:lnSpc>
                <a:spcPct val="250000"/>
              </a:lnSpc>
              <a:spcBef>
                <a:spcPts val="1200"/>
              </a:spcBef>
              <a:spcAft>
                <a:spcPts val="0"/>
              </a:spcAft>
              <a:buSzPts val="523"/>
              <a:buNone/>
            </a:pPr>
            <a:r>
              <a:rPr lang="en" sz="1700" u="sng" dirty="0">
                <a:solidFill>
                  <a:schemeClr val="hlink"/>
                </a:solidFill>
                <a:hlinkClick r:id="rId5"/>
              </a:rPr>
              <a:t>U.S. Department of Education Late Liquidation Webinar</a:t>
            </a:r>
            <a:endParaRPr sz="17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10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solidFill>
                  <a:srgbClr val="000000"/>
                </a:solidFill>
              </a:rPr>
              <a:t>Contacts</a:t>
            </a:r>
            <a:endParaRPr dirty="0">
              <a:solidFill>
                <a:srgbClr val="000000"/>
              </a:solidFill>
            </a:endParaRPr>
          </a:p>
        </p:txBody>
      </p:sp>
      <p:sp>
        <p:nvSpPr>
          <p:cNvPr id="849" name="Google Shape;849;p108"/>
          <p:cNvSpPr txBox="1">
            <a:spLocks noGrp="1"/>
          </p:cNvSpPr>
          <p:nvPr>
            <p:ph type="body" idx="1"/>
          </p:nvPr>
        </p:nvSpPr>
        <p:spPr>
          <a:xfrm>
            <a:off x="311700" y="1152475"/>
            <a:ext cx="8026800" cy="3034800"/>
          </a:xfrm>
          <a:prstGeom prst="rect">
            <a:avLst/>
          </a:prstGeom>
        </p:spPr>
        <p:txBody>
          <a:bodyPr spcFirstLastPara="1" wrap="square" lIns="91425" tIns="91425" rIns="91425" bIns="91425" anchor="t" anchorCtr="0">
            <a:normAutofit/>
          </a:bodyPr>
          <a:lstStyle/>
          <a:p>
            <a:pPr marL="457200" lvl="0" indent="-336550" algn="l" rtl="0">
              <a:spcBef>
                <a:spcPts val="0"/>
              </a:spcBef>
              <a:spcAft>
                <a:spcPts val="0"/>
              </a:spcAft>
              <a:buSzPts val="1700"/>
              <a:buChar char="●"/>
            </a:pPr>
            <a:r>
              <a:rPr lang="en" sz="1700"/>
              <a:t>Nazie Mohajeri-Nelson</a:t>
            </a:r>
            <a:endParaRPr sz="1700"/>
          </a:p>
          <a:p>
            <a:pPr marL="914400" lvl="1" indent="-336550" algn="l" rtl="0">
              <a:spcBef>
                <a:spcPts val="0"/>
              </a:spcBef>
              <a:spcAft>
                <a:spcPts val="0"/>
              </a:spcAft>
              <a:buClr>
                <a:schemeClr val="accent5"/>
              </a:buClr>
              <a:buSzPts val="1700"/>
              <a:buChar char="○"/>
            </a:pPr>
            <a:r>
              <a:rPr lang="en" sz="1700" u="sng">
                <a:solidFill>
                  <a:schemeClr val="accent5"/>
                </a:solidFill>
                <a:hlinkClick r:id="rId3">
                  <a:extLst>
                    <a:ext uri="{A12FA001-AC4F-418D-AE19-62706E023703}">
                      <ahyp:hlinkClr xmlns:ahyp="http://schemas.microsoft.com/office/drawing/2018/hyperlinkcolor" val="tx"/>
                    </a:ext>
                  </a:extLst>
                </a:hlinkClick>
              </a:rPr>
              <a:t>mohajeri-nelson_n@cde.state.co.us</a:t>
            </a:r>
            <a:endParaRPr sz="1700">
              <a:solidFill>
                <a:schemeClr val="accent5"/>
              </a:solidFill>
            </a:endParaRPr>
          </a:p>
          <a:p>
            <a:pPr marL="914400" lvl="1" indent="-336550" algn="l" rtl="0">
              <a:spcBef>
                <a:spcPts val="0"/>
              </a:spcBef>
              <a:spcAft>
                <a:spcPts val="0"/>
              </a:spcAft>
              <a:buSzPts val="1700"/>
              <a:buChar char="○"/>
            </a:pPr>
            <a:r>
              <a:rPr lang="en" sz="1700"/>
              <a:t>720-626-3895</a:t>
            </a:r>
            <a:endParaRPr sz="1700"/>
          </a:p>
          <a:p>
            <a:pPr marL="457200" lvl="0" indent="-336550" algn="l" rtl="0">
              <a:spcBef>
                <a:spcPts val="0"/>
              </a:spcBef>
              <a:spcAft>
                <a:spcPts val="0"/>
              </a:spcAft>
              <a:buSzPts val="1700"/>
              <a:buChar char="●"/>
            </a:pPr>
            <a:r>
              <a:rPr lang="en" sz="1700"/>
              <a:t>Nadine Penn</a:t>
            </a:r>
            <a:endParaRPr sz="1700"/>
          </a:p>
          <a:p>
            <a:pPr marL="914400" lvl="1" indent="-336550" algn="l" rtl="0">
              <a:spcBef>
                <a:spcPts val="0"/>
              </a:spcBef>
              <a:spcAft>
                <a:spcPts val="0"/>
              </a:spcAft>
              <a:buClr>
                <a:schemeClr val="accent5"/>
              </a:buClr>
              <a:buSzPts val="1700"/>
              <a:buChar char="○"/>
            </a:pPr>
            <a:r>
              <a:rPr lang="en" sz="1700" u="sng">
                <a:solidFill>
                  <a:schemeClr val="accent5"/>
                </a:solidFill>
                <a:hlinkClick r:id="rId4">
                  <a:extLst>
                    <a:ext uri="{A12FA001-AC4F-418D-AE19-62706E023703}">
                      <ahyp:hlinkClr xmlns:ahyp="http://schemas.microsoft.com/office/drawing/2018/hyperlinkcolor" val="tx"/>
                    </a:ext>
                  </a:extLst>
                </a:hlinkClick>
              </a:rPr>
              <a:t>penn_n@cde.state.co.us</a:t>
            </a:r>
            <a:endParaRPr sz="1700">
              <a:solidFill>
                <a:schemeClr val="accent5"/>
              </a:solidFill>
            </a:endParaRPr>
          </a:p>
          <a:p>
            <a:pPr marL="914400" lvl="1" indent="-336550" algn="l" rtl="0">
              <a:spcBef>
                <a:spcPts val="0"/>
              </a:spcBef>
              <a:spcAft>
                <a:spcPts val="0"/>
              </a:spcAft>
              <a:buClr>
                <a:schemeClr val="accent5"/>
              </a:buClr>
              <a:buSzPts val="1700"/>
              <a:buChar char="○"/>
            </a:pPr>
            <a:r>
              <a:rPr lang="en" sz="1700">
                <a:solidFill>
                  <a:schemeClr val="accent5"/>
                </a:solidFill>
              </a:rPr>
              <a:t>720-795-2352</a:t>
            </a:r>
            <a:endParaRPr sz="1700">
              <a:solidFill>
                <a:schemeClr val="accent5"/>
              </a:solidFill>
            </a:endParaRPr>
          </a:p>
          <a:p>
            <a:pPr marL="457200" lvl="0" indent="-336550" algn="l" rtl="0">
              <a:spcBef>
                <a:spcPts val="0"/>
              </a:spcBef>
              <a:spcAft>
                <a:spcPts val="0"/>
              </a:spcAft>
              <a:buSzPts val="1700"/>
              <a:buChar char="●"/>
            </a:pPr>
            <a:r>
              <a:rPr lang="en" sz="1700"/>
              <a:t>Kriselda Craven</a:t>
            </a:r>
            <a:endParaRPr sz="1700"/>
          </a:p>
          <a:p>
            <a:pPr marL="914400" lvl="1" indent="-336550" algn="l" rtl="0">
              <a:spcBef>
                <a:spcPts val="0"/>
              </a:spcBef>
              <a:spcAft>
                <a:spcPts val="0"/>
              </a:spcAft>
              <a:buClr>
                <a:schemeClr val="accent5"/>
              </a:buClr>
              <a:buSzPts val="1700"/>
              <a:buChar char="○"/>
            </a:pPr>
            <a:r>
              <a:rPr lang="en" sz="1700" u="sng">
                <a:solidFill>
                  <a:schemeClr val="accent5"/>
                </a:solidFill>
                <a:hlinkClick r:id="rId5">
                  <a:extLst>
                    <a:ext uri="{A12FA001-AC4F-418D-AE19-62706E023703}">
                      <ahyp:hlinkClr xmlns:ahyp="http://schemas.microsoft.com/office/drawing/2018/hyperlinkcolor" val="tx"/>
                    </a:ext>
                  </a:extLst>
                </a:hlinkClick>
              </a:rPr>
              <a:t>craven_k@cde.state.co.us</a:t>
            </a:r>
            <a:endParaRPr sz="1700">
              <a:solidFill>
                <a:schemeClr val="accent5"/>
              </a:solidFill>
            </a:endParaRPr>
          </a:p>
          <a:p>
            <a:pPr marL="914400" lvl="1" indent="-336550" algn="l" rtl="0">
              <a:spcBef>
                <a:spcPts val="0"/>
              </a:spcBef>
              <a:spcAft>
                <a:spcPts val="0"/>
              </a:spcAft>
              <a:buClr>
                <a:schemeClr val="accent5"/>
              </a:buClr>
              <a:buSzPts val="1700"/>
              <a:buChar char="○"/>
            </a:pPr>
            <a:r>
              <a:rPr lang="en" sz="1700">
                <a:solidFill>
                  <a:schemeClr val="accent5"/>
                </a:solidFill>
              </a:rPr>
              <a:t>720-355-1118</a:t>
            </a:r>
            <a:endParaRPr sz="1700">
              <a:solidFill>
                <a:schemeClr val="accent5"/>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109"/>
          <p:cNvSpPr txBox="1">
            <a:spLocks noGrp="1"/>
          </p:cNvSpPr>
          <p:nvPr>
            <p:ph type="title"/>
          </p:nvPr>
        </p:nvSpPr>
        <p:spPr>
          <a:xfrm>
            <a:off x="0" y="3361600"/>
            <a:ext cx="9144000" cy="666600"/>
          </a:xfrm>
          <a:prstGeom prst="rect">
            <a:avLst/>
          </a:prstGeom>
          <a:solidFill>
            <a:srgbClr val="ED701B"/>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Clr>
                <a:schemeClr val="dk1"/>
              </a:buClr>
              <a:buSzPts val="2800"/>
              <a:buFont typeface="Arial"/>
              <a:buNone/>
            </a:pPr>
            <a:r>
              <a:rPr lang="en" dirty="0"/>
              <a:t>ESSER Reporting Requirements</a:t>
            </a: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11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ESSER Annual Performance Report</a:t>
            </a:r>
            <a:endParaRPr dirty="0"/>
          </a:p>
        </p:txBody>
      </p:sp>
      <p:sp>
        <p:nvSpPr>
          <p:cNvPr id="861" name="Google Shape;861;p110"/>
          <p:cNvSpPr txBox="1">
            <a:spLocks noGrp="1"/>
          </p:cNvSpPr>
          <p:nvPr>
            <p:ph type="body" idx="1"/>
          </p:nvPr>
        </p:nvSpPr>
        <p:spPr>
          <a:xfrm>
            <a:off x="311700" y="1152475"/>
            <a:ext cx="8363400" cy="30348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US" dirty="0"/>
              <a:t>The U.S. Department of Education has been authorized by Congress to collect data from all ESSER I, II, and III grantees, including but not limited to the uses and impact of funds. CDE is able to use the ESSER I, II, and III applications to provide the vast majority of the requested data on behalf of our grantees, with the exception of the following data points:</a:t>
            </a:r>
          </a:p>
          <a:p>
            <a:pPr marL="457200" lvl="0" indent="-330200" algn="l" rtl="0">
              <a:spcBef>
                <a:spcPts val="1200"/>
              </a:spcBef>
              <a:spcAft>
                <a:spcPts val="0"/>
              </a:spcAft>
              <a:buSzPts val="1600"/>
              <a:buChar char="●"/>
            </a:pPr>
            <a:r>
              <a:rPr lang="en-US" dirty="0"/>
              <a:t>How students with poor attendance or participation have been re-engaged;</a:t>
            </a:r>
          </a:p>
          <a:p>
            <a:pPr marL="457200" lvl="0" indent="-330200" algn="l" rtl="0">
              <a:spcBef>
                <a:spcPts val="0"/>
              </a:spcBef>
              <a:spcAft>
                <a:spcPts val="0"/>
              </a:spcAft>
              <a:buSzPts val="1600"/>
              <a:buChar char="●"/>
            </a:pPr>
            <a:r>
              <a:rPr lang="en-US" dirty="0"/>
              <a:t>How school-level allocations were determined; and</a:t>
            </a:r>
          </a:p>
          <a:p>
            <a:pPr marL="457200" lvl="0" indent="-330200" algn="l" rtl="0">
              <a:spcBef>
                <a:spcPts val="0"/>
              </a:spcBef>
              <a:spcAft>
                <a:spcPts val="0"/>
              </a:spcAft>
              <a:buSzPts val="1600"/>
              <a:buChar char="●"/>
            </a:pPr>
            <a:r>
              <a:rPr lang="en-US" dirty="0"/>
              <a:t>LEA participation in specified ESSER activities.</a:t>
            </a:r>
          </a:p>
          <a:p>
            <a:pPr marL="0" lvl="0" indent="0" algn="l" rtl="0">
              <a:spcBef>
                <a:spcPts val="1200"/>
              </a:spcBef>
              <a:spcAft>
                <a:spcPts val="1200"/>
              </a:spcAft>
              <a:buNone/>
            </a:pPr>
            <a:r>
              <a:rPr lang="en-US" b="1" u="sng" dirty="0">
                <a:solidFill>
                  <a:srgbClr val="00953A"/>
                </a:solidFill>
              </a:rPr>
              <a:t>This is an annual reporting requirement that is a year lagged for each year corresponding with the uses of ESSER I, II, and III funds. For example, in May 2024, CDE reported data for the 2022-2023 ESSER-funded activities.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Shape 699"/>
        <p:cNvGrpSpPr/>
        <p:nvPr/>
      </p:nvGrpSpPr>
      <p:grpSpPr>
        <a:xfrm>
          <a:off x="0" y="0"/>
          <a:ext cx="0" cy="0"/>
          <a:chOff x="0" y="0"/>
          <a:chExt cx="0" cy="0"/>
        </a:xfrm>
      </p:grpSpPr>
      <p:sp>
        <p:nvSpPr>
          <p:cNvPr id="700" name="Google Shape;700;p85"/>
          <p:cNvSpPr txBox="1">
            <a:spLocks noGrp="1"/>
          </p:cNvSpPr>
          <p:nvPr>
            <p:ph type="title"/>
          </p:nvPr>
        </p:nvSpPr>
        <p:spPr>
          <a:xfrm>
            <a:off x="0" y="3361600"/>
            <a:ext cx="9144000" cy="666600"/>
          </a:xfrm>
          <a:prstGeom prst="rect">
            <a:avLst/>
          </a:prstGeom>
          <a:solidFill>
            <a:srgbClr val="ED701B"/>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dirty="0"/>
              <a:t>ESEA Reminders and Updates</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11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Re-Engaging Students Survey</a:t>
            </a:r>
            <a:endParaRPr dirty="0"/>
          </a:p>
        </p:txBody>
      </p:sp>
      <p:sp>
        <p:nvSpPr>
          <p:cNvPr id="867" name="Google Shape;867;p111"/>
          <p:cNvSpPr txBox="1">
            <a:spLocks noGrp="1"/>
          </p:cNvSpPr>
          <p:nvPr>
            <p:ph type="body" idx="1"/>
          </p:nvPr>
        </p:nvSpPr>
        <p:spPr>
          <a:xfrm>
            <a:off x="311700" y="1152475"/>
            <a:ext cx="8363400" cy="30348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US" u="sng" dirty="0"/>
              <a:t>All districts</a:t>
            </a:r>
            <a:r>
              <a:rPr lang="en-US" dirty="0"/>
              <a:t> will receive a Google Form consisting of the following questions:</a:t>
            </a:r>
          </a:p>
          <a:p>
            <a:pPr marL="457200" lvl="0" indent="-330200" algn="l" rtl="0">
              <a:spcBef>
                <a:spcPts val="1200"/>
              </a:spcBef>
              <a:spcAft>
                <a:spcPts val="0"/>
              </a:spcAft>
              <a:buSzPts val="1600"/>
              <a:buChar char="●"/>
            </a:pPr>
            <a:r>
              <a:rPr lang="en-US" dirty="0"/>
              <a:t>Did your LEA seek to re-engage students with poor attendance or participation?</a:t>
            </a:r>
          </a:p>
          <a:p>
            <a:pPr marL="457200" lvl="0" indent="-330200" algn="l" rtl="0">
              <a:spcBef>
                <a:spcPts val="0"/>
              </a:spcBef>
              <a:spcAft>
                <a:spcPts val="0"/>
              </a:spcAft>
              <a:buSzPts val="1600"/>
              <a:buChar char="●"/>
            </a:pPr>
            <a:r>
              <a:rPr lang="en-US" dirty="0"/>
              <a:t>If Yes, how did the LEA seek to re-engage students with poor attendance or participation? (check all that apply)</a:t>
            </a:r>
          </a:p>
          <a:p>
            <a:pPr marL="914400" lvl="1" indent="-317500" algn="l" rtl="0">
              <a:spcBef>
                <a:spcPts val="0"/>
              </a:spcBef>
              <a:spcAft>
                <a:spcPts val="0"/>
              </a:spcAft>
              <a:buSzPts val="1400"/>
              <a:buChar char="○"/>
            </a:pPr>
            <a:r>
              <a:rPr lang="en-US" dirty="0"/>
              <a:t>Direct outreach to students</a:t>
            </a:r>
          </a:p>
          <a:p>
            <a:pPr marL="914400" lvl="1" indent="-317500" algn="l" rtl="0">
              <a:spcBef>
                <a:spcPts val="0"/>
              </a:spcBef>
              <a:spcAft>
                <a:spcPts val="0"/>
              </a:spcAft>
              <a:buSzPts val="1400"/>
              <a:buChar char="○"/>
            </a:pPr>
            <a:r>
              <a:rPr lang="en-US" dirty="0"/>
              <a:t>Engaging the school district homeless liaison</a:t>
            </a:r>
          </a:p>
          <a:p>
            <a:pPr marL="914400" lvl="1" indent="-317500" algn="l" rtl="0">
              <a:spcBef>
                <a:spcPts val="0"/>
              </a:spcBef>
              <a:spcAft>
                <a:spcPts val="0"/>
              </a:spcAft>
              <a:buSzPts val="1400"/>
              <a:buChar char="○"/>
            </a:pPr>
            <a:r>
              <a:rPr lang="en-US" dirty="0"/>
              <a:t>Partnering with community-based organizations</a:t>
            </a:r>
          </a:p>
          <a:p>
            <a:pPr marL="914400" lvl="1" indent="-317500" algn="l" rtl="0">
              <a:spcBef>
                <a:spcPts val="0"/>
              </a:spcBef>
              <a:spcAft>
                <a:spcPts val="0"/>
              </a:spcAft>
              <a:buSzPts val="1400"/>
              <a:buChar char="○"/>
            </a:pPr>
            <a:r>
              <a:rPr lang="en-US" dirty="0"/>
              <a:t>Offering home internet service and/or devices</a:t>
            </a:r>
          </a:p>
          <a:p>
            <a:pPr marL="914400" lvl="1" indent="-317500" algn="l" rtl="0">
              <a:spcBef>
                <a:spcPts val="0"/>
              </a:spcBef>
              <a:spcAft>
                <a:spcPts val="0"/>
              </a:spcAft>
              <a:buSzPts val="1400"/>
              <a:buChar char="○"/>
            </a:pPr>
            <a:r>
              <a:rPr lang="en-US" dirty="0"/>
              <a:t>Implementing new curricular strategies to improve student engagement</a:t>
            </a:r>
          </a:p>
          <a:p>
            <a:pPr marL="914400" lvl="1" indent="-317500" algn="l" rtl="0">
              <a:spcBef>
                <a:spcPts val="0"/>
              </a:spcBef>
              <a:spcAft>
                <a:spcPts val="0"/>
              </a:spcAft>
              <a:buSzPts val="1400"/>
              <a:buChar char="○"/>
            </a:pPr>
            <a:r>
              <a:rPr lang="en-US" dirty="0"/>
              <a:t>Offering credit recovery and/or acceleration strategies</a:t>
            </a:r>
          </a:p>
          <a:p>
            <a:pPr marL="914400" lvl="1" indent="-317500" algn="l" rtl="0">
              <a:spcBef>
                <a:spcPts val="0"/>
              </a:spcBef>
              <a:spcAft>
                <a:spcPts val="0"/>
              </a:spcAft>
              <a:buSzPts val="1400"/>
              <a:buChar char="○"/>
            </a:pPr>
            <a:r>
              <a:rPr lang="en-US" dirty="0"/>
              <a:t>Other: please describe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11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Allocating Funds Survey</a:t>
            </a:r>
            <a:endParaRPr/>
          </a:p>
        </p:txBody>
      </p:sp>
      <p:sp>
        <p:nvSpPr>
          <p:cNvPr id="873" name="Google Shape;873;p112"/>
          <p:cNvSpPr txBox="1">
            <a:spLocks noGrp="1"/>
          </p:cNvSpPr>
          <p:nvPr>
            <p:ph type="body" idx="1"/>
          </p:nvPr>
        </p:nvSpPr>
        <p:spPr>
          <a:xfrm>
            <a:off x="311700" y="1152475"/>
            <a:ext cx="8363400" cy="30348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US" dirty="0"/>
              <a:t>Only those </a:t>
            </a:r>
            <a:r>
              <a:rPr lang="en-US" u="sng" dirty="0"/>
              <a:t>districts that budgeted funds at the school-level</a:t>
            </a:r>
            <a:r>
              <a:rPr lang="en-US" dirty="0"/>
              <a:t> (public schools, including charter schools) during the relevant school year will receive a Google Form consisting of the following questions:</a:t>
            </a:r>
          </a:p>
          <a:p>
            <a:pPr marL="457200" lvl="0" indent="-322580" algn="l" rtl="0">
              <a:spcBef>
                <a:spcPts val="1200"/>
              </a:spcBef>
              <a:spcAft>
                <a:spcPts val="0"/>
              </a:spcAft>
              <a:buSzPct val="100000"/>
              <a:buChar char="●"/>
            </a:pPr>
            <a:r>
              <a:rPr lang="en-US" dirty="0"/>
              <a:t>How did your LEA allocate ESSER (I, II, and/or III) funds? (check all that apply)</a:t>
            </a:r>
          </a:p>
          <a:p>
            <a:pPr marL="914400" lvl="1" indent="-310832" algn="l" rtl="0">
              <a:spcBef>
                <a:spcPts val="0"/>
              </a:spcBef>
              <a:spcAft>
                <a:spcPts val="0"/>
              </a:spcAft>
              <a:buSzPct val="100000"/>
              <a:buChar char="○"/>
            </a:pPr>
            <a:r>
              <a:rPr lang="en-US" dirty="0"/>
              <a:t>Flat amount per school or per pupil</a:t>
            </a:r>
          </a:p>
          <a:p>
            <a:pPr marL="914400" lvl="1" indent="-310832" algn="l" rtl="0">
              <a:spcBef>
                <a:spcPts val="0"/>
              </a:spcBef>
              <a:spcAft>
                <a:spcPts val="0"/>
              </a:spcAft>
              <a:buSzPct val="100000"/>
              <a:buChar char="○"/>
            </a:pPr>
            <a:r>
              <a:rPr lang="en-US" dirty="0"/>
              <a:t>Number or proportion of students at the school with specific curricular needs, such as students with disabilities or English language learners</a:t>
            </a:r>
          </a:p>
          <a:p>
            <a:pPr marL="914400" lvl="1" indent="-310832" algn="l" rtl="0">
              <a:spcBef>
                <a:spcPts val="0"/>
              </a:spcBef>
              <a:spcAft>
                <a:spcPts val="0"/>
              </a:spcAft>
              <a:buSzPct val="100000"/>
              <a:buChar char="○"/>
            </a:pPr>
            <a:r>
              <a:rPr lang="en-US" dirty="0"/>
              <a:t>Number or proportion of students at the school who are eligible for Free or Reduced-Price Lunch and/or other indicators of low-income background</a:t>
            </a:r>
          </a:p>
          <a:p>
            <a:pPr marL="914400" lvl="1" indent="-310832" algn="l" rtl="0">
              <a:spcBef>
                <a:spcPts val="0"/>
              </a:spcBef>
              <a:spcAft>
                <a:spcPts val="0"/>
              </a:spcAft>
              <a:buSzPct val="100000"/>
              <a:buChar char="○"/>
            </a:pPr>
            <a:r>
              <a:rPr lang="en-US" dirty="0"/>
              <a:t>Measure(s) of lost instructional time (“learning loss”)</a:t>
            </a:r>
          </a:p>
          <a:p>
            <a:pPr marL="914400" lvl="1" indent="-310832" algn="l" rtl="0">
              <a:spcBef>
                <a:spcPts val="0"/>
              </a:spcBef>
              <a:spcAft>
                <a:spcPts val="0"/>
              </a:spcAft>
              <a:buSzPct val="100000"/>
              <a:buChar char="○"/>
            </a:pPr>
            <a:r>
              <a:rPr lang="en-US" dirty="0"/>
              <a:t>Stakeholder or community input</a:t>
            </a:r>
          </a:p>
          <a:p>
            <a:pPr marL="914400" lvl="1" indent="-310832" algn="l" rtl="0">
              <a:spcBef>
                <a:spcPts val="0"/>
              </a:spcBef>
              <a:spcAft>
                <a:spcPts val="0"/>
              </a:spcAft>
              <a:buSzPct val="100000"/>
              <a:buChar char="○"/>
            </a:pPr>
            <a:r>
              <a:rPr lang="en-US" dirty="0"/>
              <a:t>Title I status</a:t>
            </a:r>
          </a:p>
          <a:p>
            <a:pPr marL="914400" lvl="1" indent="-310832" algn="l" rtl="0">
              <a:spcBef>
                <a:spcPts val="0"/>
              </a:spcBef>
              <a:spcAft>
                <a:spcPts val="0"/>
              </a:spcAft>
              <a:buSzPct val="100000"/>
              <a:buChar char="○"/>
            </a:pPr>
            <a:r>
              <a:rPr lang="en-US" dirty="0"/>
              <a:t>Other: please describe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11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LEA Participation in ESSER Activities Template</a:t>
            </a:r>
            <a:endParaRPr/>
          </a:p>
        </p:txBody>
      </p:sp>
      <p:sp>
        <p:nvSpPr>
          <p:cNvPr id="879" name="Google Shape;879;p113"/>
          <p:cNvSpPr txBox="1">
            <a:spLocks noGrp="1"/>
          </p:cNvSpPr>
          <p:nvPr>
            <p:ph type="body" idx="1"/>
          </p:nvPr>
        </p:nvSpPr>
        <p:spPr>
          <a:xfrm>
            <a:off x="311700" y="1152475"/>
            <a:ext cx="8363400" cy="30348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US" u="sng" dirty="0"/>
              <a:t>All subgrantees</a:t>
            </a:r>
            <a:r>
              <a:rPr lang="en-US" dirty="0"/>
              <a:t> will receive an Excel template to report on the following:</a:t>
            </a:r>
          </a:p>
          <a:p>
            <a:pPr marL="457200" lvl="0" indent="-330200" algn="l" rtl="0">
              <a:spcBef>
                <a:spcPts val="1200"/>
              </a:spcBef>
              <a:spcAft>
                <a:spcPts val="0"/>
              </a:spcAft>
              <a:buSzPts val="1600"/>
              <a:buChar char="●"/>
            </a:pPr>
            <a:r>
              <a:rPr lang="en-US" dirty="0"/>
              <a:t>How did the LEA use ESSER (ESSER I, ESSER II and/or ARP ESSER III) funds to support learning recovery or acceleration for student groups who were disproportionately impacted by the COVID-19 pandemic?</a:t>
            </a:r>
          </a:p>
          <a:p>
            <a:pPr marL="914400" lvl="1" indent="-317500" algn="l" rtl="0">
              <a:spcBef>
                <a:spcPts val="0"/>
              </a:spcBef>
              <a:spcAft>
                <a:spcPts val="0"/>
              </a:spcAft>
              <a:buSzPts val="1400"/>
              <a:buChar char="○"/>
            </a:pPr>
            <a:r>
              <a:rPr lang="en-US" dirty="0"/>
              <a:t>Evidence-based summer learning or summer enrichment programs</a:t>
            </a:r>
          </a:p>
          <a:p>
            <a:pPr marL="914400" lvl="1" indent="-317500" algn="l" rtl="0">
              <a:spcBef>
                <a:spcPts val="0"/>
              </a:spcBef>
              <a:spcAft>
                <a:spcPts val="0"/>
              </a:spcAft>
              <a:buSzPts val="1400"/>
              <a:buChar char="○"/>
            </a:pPr>
            <a:r>
              <a:rPr lang="en-US" dirty="0"/>
              <a:t>Evidence-based afterschool programs</a:t>
            </a:r>
          </a:p>
          <a:p>
            <a:pPr marL="914400" lvl="1" indent="-317500" algn="l" rtl="0">
              <a:spcBef>
                <a:spcPts val="0"/>
              </a:spcBef>
              <a:spcAft>
                <a:spcPts val="0"/>
              </a:spcAft>
              <a:buSzPts val="1400"/>
              <a:buChar char="○"/>
            </a:pPr>
            <a:r>
              <a:rPr lang="en-US" dirty="0"/>
              <a:t>Extended instructional time (including extended school day, week, or year)</a:t>
            </a:r>
          </a:p>
          <a:p>
            <a:pPr marL="914400" lvl="1" indent="-317500" algn="l" rtl="0">
              <a:spcBef>
                <a:spcPts val="0"/>
              </a:spcBef>
              <a:spcAft>
                <a:spcPts val="0"/>
              </a:spcAft>
              <a:buSzPts val="1400"/>
              <a:buChar char="○"/>
            </a:pPr>
            <a:r>
              <a:rPr lang="en-US" dirty="0"/>
              <a:t>Evidence-based high dosage tutoring</a:t>
            </a:r>
          </a:p>
          <a:p>
            <a:pPr marL="914400" lvl="1" indent="-317500" algn="l" rtl="0">
              <a:spcBef>
                <a:spcPts val="0"/>
              </a:spcBef>
              <a:spcAft>
                <a:spcPts val="0"/>
              </a:spcAft>
              <a:buSzPts val="1400"/>
              <a:buChar char="○"/>
            </a:pPr>
            <a:r>
              <a:rPr lang="en-US" dirty="0"/>
              <a:t>Early childhood education program expansion or enhancement</a:t>
            </a:r>
          </a:p>
          <a:p>
            <a:pPr marL="914400" lvl="1" indent="-317500" algn="l" rtl="0">
              <a:spcBef>
                <a:spcPts val="0"/>
              </a:spcBef>
              <a:spcAft>
                <a:spcPts val="0"/>
              </a:spcAft>
              <a:buSzPts val="1400"/>
              <a:buChar char="○"/>
            </a:pPr>
            <a:r>
              <a:rPr lang="en-US" dirty="0"/>
              <a:t>Full-service community schools</a:t>
            </a:r>
          </a:p>
          <a:p>
            <a:pPr marL="914400" lvl="1" indent="-317500" algn="l" rtl="0">
              <a:spcBef>
                <a:spcPts val="0"/>
              </a:spcBef>
              <a:spcAft>
                <a:spcPts val="0"/>
              </a:spcAft>
              <a:buSzPts val="1400"/>
              <a:buChar char="○"/>
            </a:pPr>
            <a:r>
              <a:rPr lang="en-US" dirty="0"/>
              <a:t>Purchasing educational technology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11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Summer Learning, Afterschool Programs, and High Dosage Tutoring</a:t>
            </a:r>
            <a:endParaRPr/>
          </a:p>
        </p:txBody>
      </p:sp>
      <p:sp>
        <p:nvSpPr>
          <p:cNvPr id="885" name="Google Shape;885;p114"/>
          <p:cNvSpPr txBox="1">
            <a:spLocks noGrp="1"/>
          </p:cNvSpPr>
          <p:nvPr>
            <p:ph type="body" idx="1"/>
          </p:nvPr>
        </p:nvSpPr>
        <p:spPr>
          <a:xfrm>
            <a:off x="311700" y="1152475"/>
            <a:ext cx="83634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dirty="0"/>
              <a:t>If the LEA used ESSER funds for evidence-based summer learning or summer enrichment programs, evidence-based afterschool programs, or evidence-based high dosage tutoring:</a:t>
            </a:r>
          </a:p>
          <a:p>
            <a:pPr marL="457200" lvl="0" indent="-330200" algn="l" rtl="0">
              <a:spcBef>
                <a:spcPts val="1200"/>
              </a:spcBef>
              <a:spcAft>
                <a:spcPts val="0"/>
              </a:spcAft>
              <a:buSzPts val="1600"/>
              <a:buChar char="●"/>
            </a:pPr>
            <a:r>
              <a:rPr lang="en-US" dirty="0"/>
              <a:t>Is this program available to all students?</a:t>
            </a:r>
          </a:p>
          <a:p>
            <a:pPr marL="914400" lvl="1" indent="-317500" algn="l" rtl="0">
              <a:spcBef>
                <a:spcPts val="0"/>
              </a:spcBef>
              <a:spcAft>
                <a:spcPts val="0"/>
              </a:spcAft>
              <a:buSzPts val="1400"/>
              <a:buChar char="○"/>
            </a:pPr>
            <a:r>
              <a:rPr lang="en-US" dirty="0"/>
              <a:t>If no, indicate the number of students this program serves at full capacity.</a:t>
            </a:r>
          </a:p>
          <a:p>
            <a:pPr marL="457200" lvl="0" indent="-330200" algn="l" rtl="0">
              <a:spcBef>
                <a:spcPts val="0"/>
              </a:spcBef>
              <a:spcAft>
                <a:spcPts val="0"/>
              </a:spcAft>
              <a:buSzPts val="1600"/>
              <a:buChar char="●"/>
            </a:pPr>
            <a:r>
              <a:rPr lang="en-US" dirty="0"/>
              <a:t>Total </a:t>
            </a:r>
            <a:r>
              <a:rPr lang="en-US" u="sng" dirty="0"/>
              <a:t>unique</a:t>
            </a:r>
            <a:r>
              <a:rPr lang="en-US" dirty="0"/>
              <a:t> headcount of students that participated in this activity.</a:t>
            </a:r>
          </a:p>
          <a:p>
            <a:pPr marL="457200" lvl="0" indent="-330200" algn="l" rtl="0">
              <a:spcBef>
                <a:spcPts val="0"/>
              </a:spcBef>
              <a:spcAft>
                <a:spcPts val="0"/>
              </a:spcAft>
              <a:buSzPts val="1600"/>
              <a:buChar char="●"/>
            </a:pPr>
            <a:r>
              <a:rPr lang="en-US" dirty="0"/>
              <a:t>Indicate the number of eligible students and the number of students that participated in the activity (within each student group).</a:t>
            </a:r>
          </a:p>
          <a:p>
            <a:pPr marL="914400" lvl="1" indent="-317500" algn="l" rtl="0">
              <a:spcBef>
                <a:spcPts val="0"/>
              </a:spcBef>
              <a:spcAft>
                <a:spcPts val="0"/>
              </a:spcAft>
              <a:buSzPts val="1400"/>
              <a:buChar char="○"/>
            </a:pPr>
            <a:r>
              <a:rPr lang="en-US" dirty="0"/>
              <a:t>Eligible refers to students within the student group who meet eligibility criteria for participation, such as belonging to the appropriate grade for the activity.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p11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Extended Instructional Time</a:t>
            </a:r>
            <a:endParaRPr/>
          </a:p>
        </p:txBody>
      </p:sp>
      <p:sp>
        <p:nvSpPr>
          <p:cNvPr id="891" name="Google Shape;891;p115"/>
          <p:cNvSpPr txBox="1">
            <a:spLocks noGrp="1"/>
          </p:cNvSpPr>
          <p:nvPr>
            <p:ph type="body" idx="1"/>
          </p:nvPr>
        </p:nvSpPr>
        <p:spPr>
          <a:xfrm>
            <a:off x="311700" y="1152475"/>
            <a:ext cx="83634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dirty="0"/>
              <a:t>If the LEA used ESSER funds to implement extended instructional time:</a:t>
            </a:r>
          </a:p>
          <a:p>
            <a:pPr marL="457200" lvl="0" indent="-330200" algn="l" rtl="0">
              <a:spcBef>
                <a:spcPts val="1200"/>
              </a:spcBef>
              <a:spcAft>
                <a:spcPts val="0"/>
              </a:spcAft>
              <a:buSzPts val="1600"/>
              <a:buChar char="●"/>
            </a:pPr>
            <a:r>
              <a:rPr lang="en-US" dirty="0"/>
              <a:t>Is extended instructional time in place at all schools within the LEA?</a:t>
            </a:r>
          </a:p>
          <a:p>
            <a:pPr marL="914400" lvl="1" indent="-317500" algn="l" rtl="0">
              <a:spcBef>
                <a:spcPts val="0"/>
              </a:spcBef>
              <a:spcAft>
                <a:spcPts val="0"/>
              </a:spcAft>
              <a:buSzPts val="1400"/>
              <a:buChar char="○"/>
            </a:pPr>
            <a:r>
              <a:rPr lang="en-US" dirty="0"/>
              <a:t>If yes, no further response is required.</a:t>
            </a:r>
          </a:p>
          <a:p>
            <a:pPr marL="457200" lvl="0" indent="-330200" algn="l" rtl="0">
              <a:spcBef>
                <a:spcPts val="0"/>
              </a:spcBef>
              <a:spcAft>
                <a:spcPts val="0"/>
              </a:spcAft>
              <a:buSzPts val="1600"/>
              <a:buChar char="●"/>
            </a:pPr>
            <a:r>
              <a:rPr lang="en-US" dirty="0"/>
              <a:t>If no, indicate the unique headcount of students enrolled in schools within the LEA with mandatory extended instructional time.</a:t>
            </a:r>
          </a:p>
          <a:p>
            <a:pPr marL="457200" lvl="0" indent="-330200" algn="l" rtl="0">
              <a:spcBef>
                <a:spcPts val="0"/>
              </a:spcBef>
              <a:spcAft>
                <a:spcPts val="0"/>
              </a:spcAft>
              <a:buSzPts val="1600"/>
              <a:buChar char="●"/>
            </a:pPr>
            <a:r>
              <a:rPr lang="en-US" dirty="0"/>
              <a:t>Indicate the number students from each student group enrolled in schools with extended instructional time.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11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Early Childhood Education Program Expansion or Enhancement</a:t>
            </a:r>
            <a:endParaRPr/>
          </a:p>
        </p:txBody>
      </p:sp>
      <p:sp>
        <p:nvSpPr>
          <p:cNvPr id="897" name="Google Shape;897;p116"/>
          <p:cNvSpPr txBox="1">
            <a:spLocks noGrp="1"/>
          </p:cNvSpPr>
          <p:nvPr>
            <p:ph type="body" idx="1"/>
          </p:nvPr>
        </p:nvSpPr>
        <p:spPr>
          <a:xfrm>
            <a:off x="311700" y="1152475"/>
            <a:ext cx="8363400" cy="30348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US" dirty="0"/>
              <a:t>If the LEA used ESSER funds to implement early childhood education program expansion or enhancement:</a:t>
            </a:r>
          </a:p>
          <a:p>
            <a:pPr marL="457200" lvl="0" indent="-330200" algn="l" rtl="0">
              <a:spcBef>
                <a:spcPts val="1200"/>
              </a:spcBef>
              <a:spcAft>
                <a:spcPts val="0"/>
              </a:spcAft>
              <a:buSzPts val="1600"/>
              <a:buChar char="●"/>
            </a:pPr>
            <a:r>
              <a:rPr lang="en-US" dirty="0"/>
              <a:t>Did this LEA expand or enhance its early childhood program?</a:t>
            </a:r>
          </a:p>
          <a:p>
            <a:pPr marL="457200" lvl="0" indent="-330200" algn="l" rtl="0">
              <a:spcBef>
                <a:spcPts val="0"/>
              </a:spcBef>
              <a:spcAft>
                <a:spcPts val="0"/>
              </a:spcAft>
              <a:buSzPts val="1600"/>
              <a:buChar char="●"/>
            </a:pPr>
            <a:r>
              <a:rPr lang="en-US" dirty="0"/>
              <a:t>If programs were expanded, then: </a:t>
            </a:r>
          </a:p>
          <a:p>
            <a:pPr marL="914400" lvl="1" indent="-317500" algn="l" rtl="0">
              <a:spcBef>
                <a:spcPts val="0"/>
              </a:spcBef>
              <a:spcAft>
                <a:spcPts val="0"/>
              </a:spcAft>
              <a:buSzPts val="1400"/>
              <a:buChar char="○"/>
            </a:pPr>
            <a:r>
              <a:rPr lang="en-US" dirty="0"/>
              <a:t>How many additional students or slots were funded with ESSER I, ESSER II or ARP ESSER in the most recent school year? Please include students or slots that were fully and partially funded with ESSER I, ESSER II, or ARP ESSER funds.</a:t>
            </a:r>
          </a:p>
          <a:p>
            <a:pPr marL="914400" lvl="1" indent="-317500" algn="l" rtl="0">
              <a:spcBef>
                <a:spcPts val="0"/>
              </a:spcBef>
              <a:spcAft>
                <a:spcPts val="0"/>
              </a:spcAft>
              <a:buSzPts val="1400"/>
              <a:buChar char="○"/>
            </a:pPr>
            <a:r>
              <a:rPr lang="en-US" dirty="0"/>
              <a:t>Total unique headcount of students enrolled in an early childhood education program within the LEA.</a:t>
            </a:r>
          </a:p>
          <a:p>
            <a:pPr marL="914400" lvl="1" indent="-317500" algn="l" rtl="0">
              <a:spcBef>
                <a:spcPts val="0"/>
              </a:spcBef>
              <a:spcAft>
                <a:spcPts val="0"/>
              </a:spcAft>
              <a:buSzPts val="1400"/>
              <a:buChar char="○"/>
            </a:pPr>
            <a:r>
              <a:rPr lang="en-US" dirty="0"/>
              <a:t>Indicate the number of students from each student group enrolled in an early childhood education program within the LEA.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11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Full-Service Community Schools</a:t>
            </a:r>
            <a:endParaRPr/>
          </a:p>
        </p:txBody>
      </p:sp>
      <p:sp>
        <p:nvSpPr>
          <p:cNvPr id="903" name="Google Shape;903;p117"/>
          <p:cNvSpPr txBox="1">
            <a:spLocks noGrp="1"/>
          </p:cNvSpPr>
          <p:nvPr>
            <p:ph type="body" idx="1"/>
          </p:nvPr>
        </p:nvSpPr>
        <p:spPr>
          <a:xfrm>
            <a:off x="311700" y="1152475"/>
            <a:ext cx="83634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dirty="0"/>
              <a:t>If the LEA used ESSER funds to implement full-service community schools:</a:t>
            </a:r>
          </a:p>
          <a:p>
            <a:pPr marL="457200" lvl="0" indent="-330200" algn="l" rtl="0">
              <a:spcBef>
                <a:spcPts val="1200"/>
              </a:spcBef>
              <a:spcAft>
                <a:spcPts val="0"/>
              </a:spcAft>
              <a:buSzPts val="1600"/>
              <a:buChar char="●"/>
            </a:pPr>
            <a:r>
              <a:rPr lang="en-US" dirty="0"/>
              <a:t>How many new or additional full-service community schools were launched using these funds in this LEA?</a:t>
            </a:r>
          </a:p>
          <a:p>
            <a:pPr marL="457200" lvl="0" indent="-330200" algn="l" rtl="0">
              <a:spcBef>
                <a:spcPts val="0"/>
              </a:spcBef>
              <a:spcAft>
                <a:spcPts val="0"/>
              </a:spcAft>
              <a:buSzPts val="1600"/>
              <a:buChar char="●"/>
            </a:pPr>
            <a:r>
              <a:rPr lang="en-US" dirty="0"/>
              <a:t>How many current full-service community schools received additional services and/or support using these funds?</a:t>
            </a:r>
          </a:p>
          <a:p>
            <a:pPr marL="457200" lvl="0" indent="-330200" algn="l" rtl="0">
              <a:spcBef>
                <a:spcPts val="0"/>
              </a:spcBef>
              <a:spcAft>
                <a:spcPts val="0"/>
              </a:spcAft>
              <a:buSzPts val="1600"/>
              <a:buChar char="●"/>
            </a:pPr>
            <a:r>
              <a:rPr lang="en-US" dirty="0"/>
              <a:t>What is the total enrollment in full-service community schools supported with ESSER funds within this LEA?</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11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Purchasing Educational Technology</a:t>
            </a:r>
            <a:endParaRPr/>
          </a:p>
        </p:txBody>
      </p:sp>
      <p:sp>
        <p:nvSpPr>
          <p:cNvPr id="909" name="Google Shape;909;p118"/>
          <p:cNvSpPr txBox="1">
            <a:spLocks noGrp="1"/>
          </p:cNvSpPr>
          <p:nvPr>
            <p:ph type="body" idx="1"/>
          </p:nvPr>
        </p:nvSpPr>
        <p:spPr>
          <a:xfrm>
            <a:off x="311700" y="1152475"/>
            <a:ext cx="83634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dirty="0"/>
              <a:t>If the LEA used ESSER funds to purchase educational technology:</a:t>
            </a:r>
          </a:p>
          <a:p>
            <a:pPr marL="457200" lvl="0" indent="-330200" algn="l" rtl="0">
              <a:spcBef>
                <a:spcPts val="1200"/>
              </a:spcBef>
              <a:spcAft>
                <a:spcPts val="0"/>
              </a:spcAft>
              <a:buSzPts val="1600"/>
              <a:buChar char="●"/>
            </a:pPr>
            <a:r>
              <a:rPr lang="en-US" dirty="0"/>
              <a:t>Was educational technology purchased for all students?</a:t>
            </a:r>
          </a:p>
          <a:p>
            <a:pPr marL="457200" lvl="0" indent="-330200" algn="l" rtl="0">
              <a:spcBef>
                <a:spcPts val="0"/>
              </a:spcBef>
              <a:spcAft>
                <a:spcPts val="0"/>
              </a:spcAft>
              <a:buSzPts val="1600"/>
              <a:buChar char="●"/>
            </a:pPr>
            <a:r>
              <a:rPr lang="en-US" dirty="0"/>
              <a:t>If no, indicate the number of students for whom educational technology was purchased.</a:t>
            </a:r>
          </a:p>
          <a:p>
            <a:pPr marL="457200" lvl="0" indent="-330200" algn="l" rtl="0">
              <a:spcBef>
                <a:spcPts val="0"/>
              </a:spcBef>
              <a:spcAft>
                <a:spcPts val="0"/>
              </a:spcAft>
              <a:buSzPts val="1600"/>
              <a:buChar char="●"/>
            </a:pPr>
            <a:r>
              <a:rPr lang="en-US" dirty="0"/>
              <a:t>Indicate the number of eligible students and the number of students that received or were directly supported by the educational technology (within each student group).</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11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Applicable Student Groups</a:t>
            </a:r>
            <a:endParaRPr/>
          </a:p>
        </p:txBody>
      </p:sp>
      <p:sp>
        <p:nvSpPr>
          <p:cNvPr id="915" name="Google Shape;915;p119"/>
          <p:cNvSpPr txBox="1">
            <a:spLocks noGrp="1"/>
          </p:cNvSpPr>
          <p:nvPr>
            <p:ph type="body" idx="1"/>
          </p:nvPr>
        </p:nvSpPr>
        <p:spPr>
          <a:xfrm>
            <a:off x="311700" y="1152475"/>
            <a:ext cx="8363400" cy="30348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US" dirty="0"/>
              <a:t>Where applicable, counts must be reported separately for each of the following student groups:</a:t>
            </a:r>
          </a:p>
          <a:p>
            <a:pPr marL="457200" lvl="0" indent="-322580" algn="l" rtl="0">
              <a:spcBef>
                <a:spcPts val="1200"/>
              </a:spcBef>
              <a:spcAft>
                <a:spcPts val="0"/>
              </a:spcAft>
              <a:buSzPct val="100000"/>
              <a:buChar char="●"/>
            </a:pPr>
            <a:r>
              <a:rPr lang="en-US" dirty="0"/>
              <a:t>Students with one or more disabilities</a:t>
            </a:r>
          </a:p>
          <a:p>
            <a:pPr marL="457200" lvl="0" indent="-322580" algn="l" rtl="0">
              <a:spcBef>
                <a:spcPts val="0"/>
              </a:spcBef>
              <a:spcAft>
                <a:spcPts val="0"/>
              </a:spcAft>
              <a:buSzPct val="100000"/>
              <a:buChar char="●"/>
            </a:pPr>
            <a:r>
              <a:rPr lang="en-US" dirty="0"/>
              <a:t>Low-income students</a:t>
            </a:r>
          </a:p>
          <a:p>
            <a:pPr marL="457200" lvl="0" indent="-322580" algn="l" rtl="0">
              <a:spcBef>
                <a:spcPts val="0"/>
              </a:spcBef>
              <a:spcAft>
                <a:spcPts val="0"/>
              </a:spcAft>
              <a:buSzPct val="100000"/>
              <a:buChar char="●"/>
            </a:pPr>
            <a:r>
              <a:rPr lang="en-US" dirty="0"/>
              <a:t>English learners</a:t>
            </a:r>
          </a:p>
          <a:p>
            <a:pPr marL="457200" lvl="0" indent="-322580" algn="l" rtl="0">
              <a:spcBef>
                <a:spcPts val="0"/>
              </a:spcBef>
              <a:spcAft>
                <a:spcPts val="0"/>
              </a:spcAft>
              <a:buSzPct val="100000"/>
              <a:buChar char="●"/>
            </a:pPr>
            <a:r>
              <a:rPr lang="en-US" dirty="0"/>
              <a:t>Students in foster care</a:t>
            </a:r>
          </a:p>
          <a:p>
            <a:pPr marL="457200" lvl="0" indent="-322580" algn="l" rtl="0">
              <a:spcBef>
                <a:spcPts val="0"/>
              </a:spcBef>
              <a:spcAft>
                <a:spcPts val="0"/>
              </a:spcAft>
              <a:buSzPct val="100000"/>
              <a:buChar char="●"/>
            </a:pPr>
            <a:r>
              <a:rPr lang="en-US" dirty="0"/>
              <a:t>Migratory students</a:t>
            </a:r>
          </a:p>
          <a:p>
            <a:pPr marL="457200" lvl="0" indent="-322580" algn="l" rtl="0">
              <a:spcBef>
                <a:spcPts val="0"/>
              </a:spcBef>
              <a:spcAft>
                <a:spcPts val="0"/>
              </a:spcAft>
              <a:buSzPct val="100000"/>
              <a:buChar char="●"/>
            </a:pPr>
            <a:r>
              <a:rPr lang="en-US" dirty="0"/>
              <a:t>Students experiencing homelessness</a:t>
            </a:r>
          </a:p>
          <a:p>
            <a:pPr marL="457200" lvl="0" indent="-322580" algn="l" rtl="0">
              <a:spcBef>
                <a:spcPts val="0"/>
              </a:spcBef>
              <a:spcAft>
                <a:spcPts val="0"/>
              </a:spcAft>
              <a:buSzPct val="100000"/>
              <a:buChar char="●"/>
            </a:pPr>
            <a:r>
              <a:rPr lang="en-US" dirty="0"/>
              <a:t>By each major racial/ethnic group</a:t>
            </a:r>
          </a:p>
          <a:p>
            <a:pPr marL="457200" lvl="0" indent="-322580" algn="l" rtl="0">
              <a:spcBef>
                <a:spcPts val="0"/>
              </a:spcBef>
              <a:spcAft>
                <a:spcPts val="0"/>
              </a:spcAft>
              <a:buSzPct val="100000"/>
              <a:buChar char="●"/>
            </a:pPr>
            <a:r>
              <a:rPr lang="en-US" dirty="0"/>
              <a:t>Other student population</a:t>
            </a:r>
          </a:p>
          <a:p>
            <a:pPr marL="914400" lvl="1" indent="-310832" algn="l" rtl="0">
              <a:spcBef>
                <a:spcPts val="0"/>
              </a:spcBef>
              <a:spcAft>
                <a:spcPts val="0"/>
              </a:spcAft>
              <a:buSzPct val="100000"/>
              <a:buChar char="○"/>
            </a:pPr>
            <a:r>
              <a:rPr lang="en-US" dirty="0"/>
              <a:t>Grantees should only report students counts in this category if the LEA provided programs that targeted specific student groups that are not included in the list of defined categories.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12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Reporting Deadlines</a:t>
            </a:r>
            <a:endParaRPr/>
          </a:p>
        </p:txBody>
      </p:sp>
      <p:sp>
        <p:nvSpPr>
          <p:cNvPr id="921" name="Google Shape;921;p120"/>
          <p:cNvSpPr txBox="1">
            <a:spLocks noGrp="1"/>
          </p:cNvSpPr>
          <p:nvPr>
            <p:ph type="body" idx="1"/>
          </p:nvPr>
        </p:nvSpPr>
        <p:spPr>
          <a:xfrm>
            <a:off x="311700" y="1152475"/>
            <a:ext cx="83634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dirty="0"/>
              <a:t>Data must be collected for the 2023-24 and 2024-25 school years:</a:t>
            </a:r>
          </a:p>
          <a:p>
            <a:pPr marL="457200" lvl="0" indent="-330200" algn="l" rtl="0">
              <a:spcBef>
                <a:spcPts val="1200"/>
              </a:spcBef>
              <a:spcAft>
                <a:spcPts val="0"/>
              </a:spcAft>
              <a:buSzPts val="1600"/>
              <a:buChar char="●"/>
            </a:pPr>
            <a:r>
              <a:rPr lang="en-US" dirty="0"/>
              <a:t>SY 2023-24 collections will be due December 20, 2024.</a:t>
            </a:r>
          </a:p>
          <a:p>
            <a:pPr marL="457200" lvl="0" indent="-330200" algn="l" rtl="0">
              <a:spcBef>
                <a:spcPts val="0"/>
              </a:spcBef>
              <a:spcAft>
                <a:spcPts val="0"/>
              </a:spcAft>
              <a:buSzPts val="1600"/>
              <a:buChar char="●"/>
            </a:pPr>
            <a:r>
              <a:rPr lang="en-US" dirty="0"/>
              <a:t>SY 2024-25 collections will be due July 28, 2025 to accommodate late liquidations, but can be submitted as soon as data are available.</a:t>
            </a:r>
          </a:p>
          <a:p>
            <a:pPr marL="0" lvl="0" indent="0" algn="l" rtl="0">
              <a:spcBef>
                <a:spcPts val="1200"/>
              </a:spcBef>
              <a:spcAft>
                <a:spcPts val="0"/>
              </a:spcAft>
              <a:buNone/>
            </a:pPr>
            <a:endParaRPr lang="en-US" dirty="0"/>
          </a:p>
          <a:p>
            <a:pPr marL="0" lvl="0" indent="0" algn="l" rtl="0">
              <a:spcBef>
                <a:spcPts val="1200"/>
              </a:spcBef>
              <a:spcAft>
                <a:spcPts val="1200"/>
              </a:spcAft>
              <a:buNone/>
            </a:pPr>
            <a:r>
              <a:rPr lang="en-US" dirty="0"/>
              <a:t>CDE will begin disseminating surveys the beginning of September.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8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ESEA Foundations Training</a:t>
            </a:r>
            <a:endParaRPr dirty="0"/>
          </a:p>
        </p:txBody>
      </p:sp>
      <p:sp>
        <p:nvSpPr>
          <p:cNvPr id="706" name="Google Shape;706;p86"/>
          <p:cNvSpPr txBox="1">
            <a:spLocks noGrp="1"/>
          </p:cNvSpPr>
          <p:nvPr>
            <p:ph type="body" idx="1"/>
          </p:nvPr>
        </p:nvSpPr>
        <p:spPr>
          <a:xfrm>
            <a:off x="311700" y="1152475"/>
            <a:ext cx="64143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October 10, 2024 from 1:30-4:00 PM</a:t>
            </a:r>
            <a:endParaRPr b="1"/>
          </a:p>
          <a:p>
            <a:pPr marL="0" lvl="0" indent="0" algn="l" rtl="0">
              <a:spcBef>
                <a:spcPts val="1200"/>
              </a:spcBef>
              <a:spcAft>
                <a:spcPts val="1200"/>
              </a:spcAft>
              <a:buNone/>
            </a:pPr>
            <a:r>
              <a:rPr lang="en"/>
              <a:t>The Federal Programs and Supports Unit will host an “ESEA Foundations” training. Federal programs directors and district staff who are new to managing federal funds are welcome to attend. The training will provide information on each ESEA program and will highlight a variety of tools and resources for understanding and meeting the ESEA requirements. Time will be reserved during the training for networking within regions.  Register </a:t>
            </a:r>
            <a:r>
              <a:rPr lang="en" u="sng">
                <a:solidFill>
                  <a:schemeClr val="hlink"/>
                </a:solidFill>
                <a:hlinkClick r:id="rId3"/>
              </a:rPr>
              <a:t>here</a:t>
            </a:r>
            <a:r>
              <a:rPr lang="en"/>
              <a:t>.</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12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Reporting Multiple School Years</a:t>
            </a:r>
            <a:endParaRPr dirty="0"/>
          </a:p>
        </p:txBody>
      </p:sp>
      <p:sp>
        <p:nvSpPr>
          <p:cNvPr id="927" name="Google Shape;927;p121"/>
          <p:cNvSpPr txBox="1">
            <a:spLocks noGrp="1"/>
          </p:cNvSpPr>
          <p:nvPr>
            <p:ph type="body" idx="1"/>
          </p:nvPr>
        </p:nvSpPr>
        <p:spPr>
          <a:xfrm>
            <a:off x="311700" y="1152475"/>
            <a:ext cx="8363400" cy="30348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US" dirty="0"/>
              <a:t>To streamline the data collection process, CDE will disseminate surveys/templates for both school years simultaneously.</a:t>
            </a:r>
          </a:p>
          <a:p>
            <a:pPr marL="457200" lvl="0" indent="-330200" algn="l" rtl="0">
              <a:spcBef>
                <a:spcPts val="1200"/>
              </a:spcBef>
              <a:spcAft>
                <a:spcPts val="0"/>
              </a:spcAft>
              <a:buSzPts val="1600"/>
              <a:buChar char="●"/>
            </a:pPr>
            <a:r>
              <a:rPr lang="en-US" dirty="0"/>
              <a:t>Re-Engaging Students Survey and School-Level Allocation Survey will consist of separate Google Forms for each school year.</a:t>
            </a:r>
          </a:p>
          <a:p>
            <a:pPr marL="914400" lvl="1" indent="-317500" algn="l" rtl="0">
              <a:spcBef>
                <a:spcPts val="0"/>
              </a:spcBef>
              <a:spcAft>
                <a:spcPts val="0"/>
              </a:spcAft>
              <a:buSzPts val="1400"/>
              <a:buChar char="○"/>
            </a:pPr>
            <a:r>
              <a:rPr lang="en-US" dirty="0"/>
              <a:t>Each Google Form should only be submitted </a:t>
            </a:r>
            <a:r>
              <a:rPr lang="en-US" u="sng" dirty="0"/>
              <a:t>once</a:t>
            </a:r>
            <a:r>
              <a:rPr lang="en-US" dirty="0"/>
              <a:t> per year upon completion.</a:t>
            </a:r>
          </a:p>
          <a:p>
            <a:pPr marL="457200" lvl="0" indent="-330200" algn="l" rtl="0">
              <a:spcBef>
                <a:spcPts val="0"/>
              </a:spcBef>
              <a:spcAft>
                <a:spcPts val="0"/>
              </a:spcAft>
              <a:buSzPts val="1600"/>
              <a:buChar char="●"/>
            </a:pPr>
            <a:r>
              <a:rPr lang="en-US" dirty="0"/>
              <a:t>LEA Participation in ESSER Activities templates will include sections for reporting both school years.</a:t>
            </a:r>
          </a:p>
          <a:p>
            <a:pPr marL="914400" lvl="1" indent="-317500" algn="l" rtl="0">
              <a:spcBef>
                <a:spcPts val="0"/>
              </a:spcBef>
              <a:spcAft>
                <a:spcPts val="0"/>
              </a:spcAft>
              <a:buSzPts val="1400"/>
              <a:buChar char="○"/>
            </a:pPr>
            <a:r>
              <a:rPr lang="en-US" dirty="0"/>
              <a:t>If data are available for both school years, LEAs may submit a single template containing data for both years by December 20, 2024.</a:t>
            </a:r>
          </a:p>
          <a:p>
            <a:pPr marL="914400" lvl="1" indent="-317500" algn="l" rtl="0">
              <a:spcBef>
                <a:spcPts val="0"/>
              </a:spcBef>
              <a:spcAft>
                <a:spcPts val="0"/>
              </a:spcAft>
              <a:buSzPts val="1400"/>
              <a:buChar char="○"/>
            </a:pPr>
            <a:r>
              <a:rPr lang="en-US" dirty="0"/>
              <a:t>If data for SY 2024-25 are not yet available, LEAs may initially submit a template containing data for SY 2023-24 only, but revise and resubmit the template to include data for SY 2024-25 at a later date.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12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LEA-Level Template, Reporting by Year</a:t>
            </a:r>
            <a:endParaRPr dirty="0"/>
          </a:p>
        </p:txBody>
      </p:sp>
      <p:sp>
        <p:nvSpPr>
          <p:cNvPr id="933" name="Google Shape;933;p122"/>
          <p:cNvSpPr txBox="1">
            <a:spLocks noGrp="1"/>
          </p:cNvSpPr>
          <p:nvPr>
            <p:ph type="body" idx="1"/>
          </p:nvPr>
        </p:nvSpPr>
        <p:spPr>
          <a:xfrm>
            <a:off x="311700" y="2571750"/>
            <a:ext cx="8363400" cy="1615500"/>
          </a:xfrm>
          <a:prstGeom prst="rect">
            <a:avLst/>
          </a:prstGeom>
        </p:spPr>
        <p:txBody>
          <a:bodyPr spcFirstLastPara="1" wrap="square" lIns="91425" tIns="91425" rIns="91425" bIns="91425" anchor="t" anchorCtr="0">
            <a:normAutofit fontScale="92500"/>
          </a:bodyPr>
          <a:lstStyle/>
          <a:p>
            <a:pPr marL="457200" lvl="0" indent="-330200" algn="l" rtl="0">
              <a:spcBef>
                <a:spcPts val="0"/>
              </a:spcBef>
              <a:spcAft>
                <a:spcPts val="0"/>
              </a:spcAft>
              <a:buSzPts val="1600"/>
              <a:buChar char="●"/>
            </a:pPr>
            <a:r>
              <a:rPr lang="en-US" dirty="0"/>
              <a:t>LEAs can use the “2023-2024” column to report activities that occurred from July 1, 2023 to June 30, 2024.</a:t>
            </a:r>
          </a:p>
          <a:p>
            <a:pPr marL="457200" lvl="0" indent="-330200" algn="l" rtl="0">
              <a:spcBef>
                <a:spcPts val="0"/>
              </a:spcBef>
              <a:spcAft>
                <a:spcPts val="0"/>
              </a:spcAft>
              <a:buSzPts val="1600"/>
              <a:buChar char="●"/>
            </a:pPr>
            <a:r>
              <a:rPr lang="en-US" dirty="0"/>
              <a:t>LEAs can use the “2024-2025” column to report activities that occurred from July 1, 2024 to September 30, 2024 </a:t>
            </a:r>
            <a:r>
              <a:rPr lang="en-US" u="sng" dirty="0"/>
              <a:t>or</a:t>
            </a:r>
            <a:r>
              <a:rPr lang="en-US" dirty="0"/>
              <a:t> activities that continued beyond September (grantees receiving liquidation extensions or fully obligated activities that carried into the liquidation period).</a:t>
            </a:r>
          </a:p>
        </p:txBody>
      </p:sp>
      <p:pic>
        <p:nvPicPr>
          <p:cNvPr id="934" name="Google Shape;934;p122" descr="Screenshot of the &quot;Evidence-Based Summer Learning or Summer Enrichments Program&quot; sheet from the LEA-Level survey template. Column A includes the questions that LEAs need to answer for both 2023-2024 (Column C) and 2024-2025 (Column D)."/>
          <p:cNvPicPr preferRelativeResize="0"/>
          <p:nvPr/>
        </p:nvPicPr>
        <p:blipFill>
          <a:blip r:embed="rId3">
            <a:alphaModFix/>
          </a:blip>
          <a:stretch>
            <a:fillRect/>
          </a:stretch>
        </p:blipFill>
        <p:spPr>
          <a:xfrm>
            <a:off x="0" y="1053089"/>
            <a:ext cx="9144000" cy="140172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12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LEA-Level Template, Reporting Student Counts by Year</a:t>
            </a:r>
            <a:endParaRPr dirty="0"/>
          </a:p>
        </p:txBody>
      </p:sp>
      <p:sp>
        <p:nvSpPr>
          <p:cNvPr id="940" name="Google Shape;940;p123"/>
          <p:cNvSpPr txBox="1">
            <a:spLocks noGrp="1"/>
          </p:cNvSpPr>
          <p:nvPr>
            <p:ph type="body" idx="1"/>
          </p:nvPr>
        </p:nvSpPr>
        <p:spPr>
          <a:xfrm>
            <a:off x="311700" y="2571750"/>
            <a:ext cx="8363400" cy="16155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US" dirty="0"/>
              <a:t>The number of eligible students and the number of students participating should also be reported separately by school year.</a:t>
            </a:r>
          </a:p>
        </p:txBody>
      </p:sp>
      <p:pic>
        <p:nvPicPr>
          <p:cNvPr id="941" name="Google Shape;941;p123" descr="Screenshot of the Student Group section of the LEA-Level Survey template, where the enrollment and participation numbers for each group and activity is requested for both 2023-2024 and 2024-2025."/>
          <p:cNvPicPr preferRelativeResize="0"/>
          <p:nvPr/>
        </p:nvPicPr>
        <p:blipFill>
          <a:blip r:embed="rId3">
            <a:alphaModFix/>
          </a:blip>
          <a:stretch>
            <a:fillRect/>
          </a:stretch>
        </p:blipFill>
        <p:spPr>
          <a:xfrm>
            <a:off x="0" y="1053107"/>
            <a:ext cx="9144001" cy="143773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12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Student-Level Template, Reporting Students by Year</a:t>
            </a:r>
            <a:endParaRPr dirty="0"/>
          </a:p>
        </p:txBody>
      </p:sp>
      <p:sp>
        <p:nvSpPr>
          <p:cNvPr id="947" name="Google Shape;947;p124"/>
          <p:cNvSpPr txBox="1">
            <a:spLocks noGrp="1"/>
          </p:cNvSpPr>
          <p:nvPr>
            <p:ph type="body" idx="1"/>
          </p:nvPr>
        </p:nvSpPr>
        <p:spPr>
          <a:xfrm>
            <a:off x="311700" y="1091100"/>
            <a:ext cx="2391300" cy="1990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dirty="0"/>
              <a:t>Column A (in red) has been added to indicate the School Year for each student record provided.</a:t>
            </a:r>
            <a:endParaRPr dirty="0"/>
          </a:p>
        </p:txBody>
      </p:sp>
      <p:pic>
        <p:nvPicPr>
          <p:cNvPr id="948" name="Google Shape;948;p124" descr="Screenshot of the &quot;Student Participation&quot; sheet from the Student-Level survey template. Column A under Student Information askes LEAs to indicate the School Year, either 2023-2024 or 2024-2025 that the students listed participated in the activity type."/>
          <p:cNvPicPr preferRelativeResize="0"/>
          <p:nvPr/>
        </p:nvPicPr>
        <p:blipFill>
          <a:blip r:embed="rId3">
            <a:alphaModFix/>
          </a:blip>
          <a:stretch>
            <a:fillRect/>
          </a:stretch>
        </p:blipFill>
        <p:spPr>
          <a:xfrm>
            <a:off x="2915520" y="700301"/>
            <a:ext cx="4954936" cy="43380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12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Student-Level Template, Participation by Year</a:t>
            </a:r>
            <a:endParaRPr dirty="0"/>
          </a:p>
        </p:txBody>
      </p:sp>
      <p:pic>
        <p:nvPicPr>
          <p:cNvPr id="954" name="Google Shape;954;p125" descr="Screenshot of the &quot;Student Participation&quot; sheet from the Student-Level survey template with two students listed as an example of what is needed from LEAs when completing the survey."/>
          <p:cNvPicPr preferRelativeResize="0"/>
          <p:nvPr/>
        </p:nvPicPr>
        <p:blipFill>
          <a:blip r:embed="rId3">
            <a:alphaModFix/>
          </a:blip>
          <a:stretch>
            <a:fillRect/>
          </a:stretch>
        </p:blipFill>
        <p:spPr>
          <a:xfrm>
            <a:off x="0" y="693364"/>
            <a:ext cx="9144000" cy="2195672"/>
          </a:xfrm>
          <a:prstGeom prst="rect">
            <a:avLst/>
          </a:prstGeom>
          <a:noFill/>
          <a:ln>
            <a:noFill/>
          </a:ln>
        </p:spPr>
      </p:pic>
      <p:sp>
        <p:nvSpPr>
          <p:cNvPr id="955" name="Google Shape;955;p125"/>
          <p:cNvSpPr txBox="1">
            <a:spLocks noGrp="1"/>
          </p:cNvSpPr>
          <p:nvPr>
            <p:ph type="body" idx="1"/>
          </p:nvPr>
        </p:nvSpPr>
        <p:spPr>
          <a:xfrm>
            <a:off x="293400" y="2974575"/>
            <a:ext cx="8557200" cy="1463100"/>
          </a:xfrm>
          <a:prstGeom prst="rect">
            <a:avLst/>
          </a:prstGeom>
        </p:spPr>
        <p:txBody>
          <a:bodyPr spcFirstLastPara="1" wrap="square" lIns="91425" tIns="91425" rIns="91425" bIns="91425" anchor="t" anchorCtr="0">
            <a:normAutofit lnSpcReduction="10000"/>
          </a:bodyPr>
          <a:lstStyle/>
          <a:p>
            <a:pPr marL="457200" lvl="0" indent="-330200" algn="l" rtl="0">
              <a:spcBef>
                <a:spcPts val="0"/>
              </a:spcBef>
              <a:spcAft>
                <a:spcPts val="0"/>
              </a:spcAft>
              <a:buSzPts val="1600"/>
              <a:buChar char="●"/>
            </a:pPr>
            <a:r>
              <a:rPr lang="en" dirty="0"/>
              <a:t>A complete list of eligible and participating students should be submitted for </a:t>
            </a:r>
            <a:r>
              <a:rPr lang="en" u="sng" dirty="0"/>
              <a:t>each</a:t>
            </a:r>
            <a:r>
              <a:rPr lang="en" dirty="0"/>
              <a:t> school year.</a:t>
            </a:r>
            <a:endParaRPr dirty="0"/>
          </a:p>
          <a:p>
            <a:pPr marL="914400" lvl="1" indent="-317500" algn="l" rtl="0">
              <a:spcBef>
                <a:spcPts val="0"/>
              </a:spcBef>
              <a:spcAft>
                <a:spcPts val="0"/>
              </a:spcAft>
              <a:buSzPts val="1400"/>
              <a:buChar char="○"/>
            </a:pPr>
            <a:r>
              <a:rPr lang="en" dirty="0"/>
              <a:t>Please note, if a student was eligible and/or participated for both school years, two records (one for SY 2023-24 and one for SY 2024-25) should be submitted for that student. See example for Joe Smith above.</a:t>
            </a:r>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p12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Next Steps</a:t>
            </a:r>
            <a:endParaRPr/>
          </a:p>
        </p:txBody>
      </p:sp>
      <p:sp>
        <p:nvSpPr>
          <p:cNvPr id="966" name="Google Shape;966;p127"/>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a:t>CDE will send forms to LEAs via email</a:t>
            </a:r>
            <a:endParaRPr/>
          </a:p>
          <a:p>
            <a:pPr marL="457200" lvl="0" indent="-330200" algn="l" rtl="0">
              <a:spcBef>
                <a:spcPts val="0"/>
              </a:spcBef>
              <a:spcAft>
                <a:spcPts val="0"/>
              </a:spcAft>
              <a:buSzPts val="1600"/>
              <a:buChar char="●"/>
            </a:pPr>
            <a:r>
              <a:rPr lang="en"/>
              <a:t>Forms will be posted on CDE’s website</a:t>
            </a:r>
            <a:endParaRPr/>
          </a:p>
          <a:p>
            <a:pPr marL="457200" lvl="0" indent="-330200" algn="l" rtl="0">
              <a:spcBef>
                <a:spcPts val="0"/>
              </a:spcBef>
              <a:spcAft>
                <a:spcPts val="0"/>
              </a:spcAft>
              <a:buSzPts val="1600"/>
              <a:buChar char="●"/>
            </a:pPr>
            <a:r>
              <a:rPr lang="en"/>
              <a:t>Additional Office Hours will be announced for seeking technical assistance on the forms if needed</a:t>
            </a:r>
            <a:endParaRPr/>
          </a:p>
          <a:p>
            <a:pPr marL="457200" lvl="0" indent="-330200" algn="l" rtl="0">
              <a:spcBef>
                <a:spcPts val="0"/>
              </a:spcBef>
              <a:spcAft>
                <a:spcPts val="0"/>
              </a:spcAft>
              <a:buSzPts val="1600"/>
              <a:buChar char="●"/>
            </a:pPr>
            <a:r>
              <a:rPr lang="en"/>
              <a:t>One-on-one support can be requested by emailing </a:t>
            </a:r>
            <a:r>
              <a:rPr lang="en" u="sng">
                <a:solidFill>
                  <a:schemeClr val="hlink"/>
                </a:solidFill>
                <a:hlinkClick r:id="rId3"/>
              </a:rPr>
              <a:t>Yazmine Patino</a:t>
            </a:r>
            <a:r>
              <a:rPr lang="en"/>
              <a:t> to request to schedule a date and time for TA</a:t>
            </a:r>
            <a:endParaRPr/>
          </a:p>
        </p:txBody>
      </p:sp>
      <p:sp>
        <p:nvSpPr>
          <p:cNvPr id="967" name="Google Shape;967;p12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126"/>
          <p:cNvSpPr txBox="1">
            <a:spLocks noGrp="1"/>
          </p:cNvSpPr>
          <p:nvPr>
            <p:ph type="title"/>
          </p:nvPr>
        </p:nvSpPr>
        <p:spPr>
          <a:xfrm>
            <a:off x="0" y="3361600"/>
            <a:ext cx="9144000" cy="666600"/>
          </a:xfrm>
          <a:prstGeom prst="rect">
            <a:avLst/>
          </a:prstGeom>
          <a:solidFill>
            <a:srgbClr val="ED701B"/>
          </a:solidFill>
        </p:spPr>
        <p:txBody>
          <a:bodyPr spcFirstLastPara="1" wrap="square" lIns="91425" tIns="91425" rIns="91425" bIns="91425" anchor="t" anchorCtr="0">
            <a:normAutofit/>
          </a:bodyPr>
          <a:lstStyle/>
          <a:p>
            <a:pPr marL="0" lvl="0" indent="0" algn="ctr" rtl="0">
              <a:spcBef>
                <a:spcPts val="0"/>
              </a:spcBef>
              <a:spcAft>
                <a:spcPts val="0"/>
              </a:spcAft>
              <a:buNone/>
            </a:pPr>
            <a:r>
              <a:rPr lang="en" dirty="0"/>
              <a:t>Upcoming Meetings</a:t>
            </a:r>
            <a:endParaRP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p12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2100"/>
              <a:buFont typeface="Arial"/>
              <a:buNone/>
            </a:pPr>
            <a:r>
              <a:rPr lang="en" dirty="0"/>
              <a:t>Looking Ahead…</a:t>
            </a:r>
            <a:endParaRPr dirty="0"/>
          </a:p>
        </p:txBody>
      </p:sp>
      <p:sp>
        <p:nvSpPr>
          <p:cNvPr id="966" name="Google Shape;966;p127"/>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p>
            <a:pPr marL="0" lvl="0" indent="0" algn="l" rtl="0">
              <a:lnSpc>
                <a:spcPct val="90000"/>
              </a:lnSpc>
              <a:spcAft>
                <a:spcPts val="1800"/>
              </a:spcAft>
              <a:buClr>
                <a:schemeClr val="dk1"/>
              </a:buClr>
              <a:buSzPts val="1800"/>
              <a:buFont typeface="Arial"/>
              <a:buNone/>
            </a:pPr>
            <a:r>
              <a:rPr lang="en" dirty="0"/>
              <a:t>Any requests for topics or questions?</a:t>
            </a:r>
            <a:endParaRPr dirty="0"/>
          </a:p>
          <a:p>
            <a:pPr marL="457200" lvl="0" indent="-330200" algn="l" rtl="0">
              <a:lnSpc>
                <a:spcPct val="90000"/>
              </a:lnSpc>
              <a:spcBef>
                <a:spcPts val="600"/>
              </a:spcBef>
              <a:spcAft>
                <a:spcPts val="0"/>
              </a:spcAft>
              <a:buSzPts val="1600"/>
              <a:buFont typeface="Roboto"/>
              <a:buChar char="•"/>
            </a:pPr>
            <a:r>
              <a:rPr lang="en" dirty="0"/>
              <a:t>Upcoming Office Hours </a:t>
            </a:r>
            <a:endParaRPr i="1" dirty="0"/>
          </a:p>
          <a:p>
            <a:pPr marL="914400" lvl="1" indent="-330200" algn="l" rtl="0">
              <a:lnSpc>
                <a:spcPct val="90000"/>
              </a:lnSpc>
              <a:spcBef>
                <a:spcPts val="600"/>
              </a:spcBef>
              <a:spcAft>
                <a:spcPts val="0"/>
              </a:spcAft>
              <a:buSzPts val="1600"/>
              <a:buFont typeface="Roboto"/>
              <a:buChar char="•"/>
            </a:pPr>
            <a:r>
              <a:rPr lang="en" sz="1600" b="1" dirty="0"/>
              <a:t>September 12</a:t>
            </a:r>
            <a:endParaRPr sz="1600" b="1" dirty="0"/>
          </a:p>
          <a:p>
            <a:pPr marL="1371600" lvl="2" indent="-330200" algn="l" rtl="0">
              <a:lnSpc>
                <a:spcPct val="90000"/>
              </a:lnSpc>
              <a:spcBef>
                <a:spcPts val="600"/>
              </a:spcBef>
              <a:spcAft>
                <a:spcPts val="0"/>
              </a:spcAft>
              <a:buSzPts val="1600"/>
              <a:buFont typeface="Arial"/>
              <a:buChar char="•"/>
            </a:pPr>
            <a:r>
              <a:rPr lang="en" sz="1600" dirty="0"/>
              <a:t>Monitoring &amp; RFF Training</a:t>
            </a:r>
            <a:endParaRPr sz="1600" dirty="0"/>
          </a:p>
          <a:p>
            <a:pPr marL="914400" lvl="1" indent="-330200" algn="l" rtl="0">
              <a:lnSpc>
                <a:spcPct val="90000"/>
              </a:lnSpc>
              <a:spcBef>
                <a:spcPts val="600"/>
              </a:spcBef>
              <a:spcAft>
                <a:spcPts val="0"/>
              </a:spcAft>
              <a:buSzPts val="1600"/>
              <a:buFont typeface="Roboto"/>
              <a:buChar char="•"/>
            </a:pPr>
            <a:r>
              <a:rPr lang="en" sz="1600" b="1" dirty="0"/>
              <a:t>September 26</a:t>
            </a:r>
            <a:endParaRPr sz="1600" b="1" dirty="0"/>
          </a:p>
          <a:p>
            <a:pPr marL="1371600" lvl="2" indent="-330200" algn="l" rtl="0">
              <a:lnSpc>
                <a:spcPct val="90000"/>
              </a:lnSpc>
              <a:spcBef>
                <a:spcPts val="600"/>
              </a:spcBef>
              <a:spcAft>
                <a:spcPts val="0"/>
              </a:spcAft>
              <a:buSzPts val="1600"/>
              <a:buFont typeface="Arial"/>
              <a:buChar char="•"/>
            </a:pPr>
            <a:r>
              <a:rPr lang="en" sz="1600" dirty="0"/>
              <a:t>Four-week Letter Notifications</a:t>
            </a:r>
            <a:endParaRPr sz="1600" dirty="0"/>
          </a:p>
        </p:txBody>
      </p:sp>
      <p:pic>
        <p:nvPicPr>
          <p:cNvPr id="967" name="Google Shape;967;p12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835266" y="1152486"/>
            <a:ext cx="2621028" cy="17473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128"/>
          <p:cNvSpPr txBox="1">
            <a:spLocks noGrp="1"/>
          </p:cNvSpPr>
          <p:nvPr>
            <p:ph type="title" idx="4294967295"/>
          </p:nvPr>
        </p:nvSpPr>
        <p:spPr>
          <a:xfrm>
            <a:off x="107025" y="0"/>
            <a:ext cx="8481000" cy="741300"/>
          </a:xfrm>
          <a:prstGeom prst="rect">
            <a:avLst/>
          </a:prstGeom>
        </p:spPr>
        <p:txBody>
          <a:bodyPr spcFirstLastPara="1" wrap="square" lIns="91425" tIns="91425" rIns="91425" bIns="91425" anchor="t" anchorCtr="0">
            <a:normAutofit/>
          </a:bodyPr>
          <a:lstStyle/>
          <a:p>
            <a:pPr marL="0" lvl="0" indent="0" algn="l" rtl="0">
              <a:lnSpc>
                <a:spcPct val="90000"/>
              </a:lnSpc>
              <a:spcBef>
                <a:spcPts val="0"/>
              </a:spcBef>
              <a:spcAft>
                <a:spcPts val="0"/>
              </a:spcAft>
              <a:buClr>
                <a:schemeClr val="lt1"/>
              </a:buClr>
              <a:buSzPts val="1620"/>
              <a:buFont typeface="Arial"/>
              <a:buNone/>
            </a:pPr>
            <a:r>
              <a:rPr lang="en" sz="1920" dirty="0">
                <a:latin typeface="Roboto"/>
                <a:ea typeface="Roboto"/>
                <a:cs typeface="Roboto"/>
                <a:sym typeface="Roboto"/>
              </a:rPr>
              <a:t>CDE Contacts!</a:t>
            </a:r>
            <a:endParaRPr sz="1920" dirty="0">
              <a:latin typeface="Roboto"/>
              <a:ea typeface="Roboto"/>
              <a:cs typeface="Roboto"/>
              <a:sym typeface="Roboto"/>
            </a:endParaRPr>
          </a:p>
          <a:p>
            <a:pPr marL="0" lvl="0" indent="0" algn="l" rtl="0">
              <a:lnSpc>
                <a:spcPct val="90000"/>
              </a:lnSpc>
              <a:spcBef>
                <a:spcPts val="0"/>
              </a:spcBef>
              <a:spcAft>
                <a:spcPts val="0"/>
              </a:spcAft>
              <a:buClr>
                <a:schemeClr val="dk1"/>
              </a:buClr>
              <a:buSzPts val="1620"/>
              <a:buFont typeface="Arial"/>
              <a:buNone/>
            </a:pPr>
            <a:r>
              <a:rPr lang="en" sz="1110" dirty="0">
                <a:latin typeface="Roboto"/>
                <a:ea typeface="Roboto"/>
                <a:cs typeface="Roboto"/>
                <a:sym typeface="Roboto"/>
              </a:rPr>
              <a:t>Emails: </a:t>
            </a:r>
            <a:r>
              <a:rPr lang="en" sz="1110" u="sng" dirty="0">
                <a:solidFill>
                  <a:schemeClr val="hlink"/>
                </a:solidFill>
                <a:latin typeface="Roboto"/>
                <a:ea typeface="Roboto"/>
                <a:cs typeface="Roboto"/>
                <a:sym typeface="Roboto"/>
                <a:hlinkClick r:id="rId3"/>
              </a:rPr>
              <a:t>Lastname_Firstinitial@cde.state.co.us</a:t>
            </a:r>
            <a:r>
              <a:rPr lang="en" sz="1110" dirty="0">
                <a:latin typeface="Roboto"/>
                <a:ea typeface="Roboto"/>
                <a:cs typeface="Roboto"/>
                <a:sym typeface="Roboto"/>
              </a:rPr>
              <a:t> (e.g., Smith_a@cde.state.co.us)</a:t>
            </a:r>
            <a:endParaRPr sz="1110" dirty="0">
              <a:latin typeface="Roboto"/>
              <a:ea typeface="Roboto"/>
              <a:cs typeface="Roboto"/>
              <a:sym typeface="Roboto"/>
            </a:endParaRPr>
          </a:p>
        </p:txBody>
      </p:sp>
      <p:graphicFrame>
        <p:nvGraphicFramePr>
          <p:cNvPr id="973" name="Google Shape;973;p128"/>
          <p:cNvGraphicFramePr/>
          <p:nvPr/>
        </p:nvGraphicFramePr>
        <p:xfrm>
          <a:off x="107018" y="513645"/>
          <a:ext cx="8481000" cy="4721840"/>
        </p:xfrm>
        <a:graphic>
          <a:graphicData uri="http://schemas.openxmlformats.org/drawingml/2006/table">
            <a:tbl>
              <a:tblPr firstRow="1">
                <a:noFill/>
                <a:tableStyleId>{A6C8D238-2E34-4BE6-A161-8CEF995597CB}</a:tableStyleId>
              </a:tblPr>
              <a:tblGrid>
                <a:gridCol w="4513975">
                  <a:extLst>
                    <a:ext uri="{9D8B030D-6E8A-4147-A177-3AD203B41FA5}">
                      <a16:colId xmlns:a16="http://schemas.microsoft.com/office/drawing/2014/main" val="20000"/>
                    </a:ext>
                  </a:extLst>
                </a:gridCol>
                <a:gridCol w="3967025">
                  <a:extLst>
                    <a:ext uri="{9D8B030D-6E8A-4147-A177-3AD203B41FA5}">
                      <a16:colId xmlns:a16="http://schemas.microsoft.com/office/drawing/2014/main" val="20001"/>
                    </a:ext>
                  </a:extLst>
                </a:gridCol>
              </a:tblGrid>
              <a:tr h="414825">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Federal Programs &amp; Supports </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(ESEA/ESSER Program Supports)</a:t>
                      </a:r>
                      <a:endParaRPr sz="1000" b="1" u="none" strike="noStrike" cap="none">
                        <a:latin typeface="Calibri"/>
                        <a:ea typeface="Calibri"/>
                        <a:cs typeface="Calibri"/>
                        <a:sym typeface="Calibri"/>
                      </a:endParaRPr>
                    </a:p>
                  </a:txBody>
                  <a:tcPr marL="68575" marR="68575" marT="68575" marB="68575">
                    <a:solidFill>
                      <a:srgbClr val="F8B33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School Finance &amp; Operations</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(Fiscal and Systems Supports) </a:t>
                      </a:r>
                      <a:endParaRPr sz="1000" b="1" u="none" strike="noStrike" cap="none">
                        <a:latin typeface="Calibri"/>
                        <a:ea typeface="Calibri"/>
                        <a:cs typeface="Calibri"/>
                        <a:sym typeface="Calibri"/>
                      </a:endParaRPr>
                    </a:p>
                  </a:txBody>
                  <a:tcPr marL="68575" marR="68575" marT="68575" marB="68575">
                    <a:solidFill>
                      <a:srgbClr val="F8B333"/>
                    </a:solidFill>
                  </a:tcPr>
                </a:tc>
                <a:extLst>
                  <a:ext uri="{0D108BD9-81ED-4DB2-BD59-A6C34878D82A}">
                    <a16:rowId xmlns:a16="http://schemas.microsoft.com/office/drawing/2014/main" val="10000"/>
                  </a:ext>
                </a:extLst>
              </a:tr>
              <a:tr h="3726875">
                <a:tc>
                  <a:txBody>
                    <a:bodyPr/>
                    <a:lstStyle/>
                    <a:p>
                      <a:pPr marL="0" marR="0" lvl="0" indent="0" algn="l" rtl="0">
                        <a:lnSpc>
                          <a:spcPct val="90000"/>
                        </a:lnSpc>
                        <a:spcBef>
                          <a:spcPts val="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4"/>
                        </a:rPr>
                        <a:t>Nazie Mohajeri-Nelson</a:t>
                      </a:r>
                      <a:r>
                        <a:rPr lang="en" sz="1000" u="none" strike="noStrike" cap="none">
                          <a:solidFill>
                            <a:schemeClr val="dk1"/>
                          </a:solidFill>
                          <a:latin typeface="Calibri"/>
                          <a:ea typeface="Calibri"/>
                          <a:cs typeface="Calibri"/>
                          <a:sym typeface="Calibri"/>
                        </a:rPr>
                        <a:t>, Executive Director of Federal Programs &amp; Supports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000"/>
                        <a:buFont typeface="Arial"/>
                        <a:buNone/>
                      </a:pPr>
                      <a:r>
                        <a:rPr lang="en" sz="1000" b="1" u="sng" strike="noStrike" cap="none">
                          <a:solidFill>
                            <a:schemeClr val="dk1"/>
                          </a:solidFill>
                          <a:latin typeface="Calibri"/>
                          <a:ea typeface="Calibri"/>
                          <a:cs typeface="Calibri"/>
                          <a:sym typeface="Calibri"/>
                        </a:rPr>
                        <a:t>Program Specialists</a:t>
                      </a:r>
                      <a:endParaRPr sz="1000" b="1" u="sng"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Implementation Supervisor: </a:t>
                      </a:r>
                      <a:r>
                        <a:rPr lang="en" sz="1000" u="sng" strike="noStrike" cap="none">
                          <a:solidFill>
                            <a:schemeClr val="hlink"/>
                          </a:solidFill>
                          <a:latin typeface="Calibri"/>
                          <a:ea typeface="Calibri"/>
                          <a:cs typeface="Calibri"/>
                          <a:sym typeface="Calibri"/>
                          <a:hlinkClick r:id="rId5"/>
                        </a:rPr>
                        <a:t>Laura Meushaw</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Program Implementation Coordinator: </a:t>
                      </a:r>
                      <a:r>
                        <a:rPr lang="en" sz="1000" u="sng" strike="noStrike" cap="none">
                          <a:solidFill>
                            <a:schemeClr val="hlink"/>
                          </a:solidFill>
                          <a:latin typeface="Calibri"/>
                          <a:ea typeface="Calibri"/>
                          <a:cs typeface="Calibri"/>
                          <a:sym typeface="Calibri"/>
                          <a:hlinkClick r:id="rId6"/>
                        </a:rPr>
                        <a:t>Christina Adeboye Sullivan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Monitoring Supervisor: </a:t>
                      </a:r>
                      <a:r>
                        <a:rPr lang="en" sz="1000" u="sng" strike="noStrike" cap="none">
                          <a:solidFill>
                            <a:schemeClr val="hlink"/>
                          </a:solidFill>
                          <a:latin typeface="Calibri"/>
                          <a:ea typeface="Calibri"/>
                          <a:cs typeface="Calibri"/>
                          <a:sym typeface="Calibri"/>
                          <a:hlinkClick r:id="rId7"/>
                        </a:rPr>
                        <a:t>Tammy Giessinger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ESEA/ESSER Monitoring Coordinator: </a:t>
                      </a:r>
                      <a:r>
                        <a:rPr lang="en" sz="1000" u="sng" strike="noStrike" cap="none">
                          <a:solidFill>
                            <a:schemeClr val="hlink"/>
                          </a:solidFill>
                          <a:latin typeface="Calibri"/>
                          <a:ea typeface="Calibri"/>
                          <a:cs typeface="Calibri"/>
                          <a:sym typeface="Calibri"/>
                          <a:hlinkClick r:id="rId8"/>
                        </a:rPr>
                        <a:t>Kristin Crumley</a:t>
                      </a:r>
                      <a:r>
                        <a:rPr lang="en" sz="1000" u="sng" strike="noStrike" cap="none">
                          <a:solidFill>
                            <a:schemeClr val="hlink"/>
                          </a:solidFill>
                          <a:latin typeface="Calibri"/>
                          <a:ea typeface="Calibri"/>
                          <a:cs typeface="Calibri"/>
                          <a:sym typeface="Calibri"/>
                        </a:rPr>
                        <a: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Effectiveness Supervisor: </a:t>
                      </a:r>
                      <a:r>
                        <a:rPr lang="en" sz="1000" u="sng" strike="noStrike" cap="none">
                          <a:solidFill>
                            <a:schemeClr val="hlink"/>
                          </a:solidFill>
                          <a:latin typeface="Calibri"/>
                          <a:ea typeface="Calibri"/>
                          <a:cs typeface="Calibri"/>
                          <a:sym typeface="Calibri"/>
                          <a:hlinkClick r:id="rId9"/>
                        </a:rPr>
                        <a:t>Tina Negley</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Program Evaluation &amp; Research Coordinator: </a:t>
                      </a:r>
                      <a:r>
                        <a:rPr lang="en" sz="1000" u="sng">
                          <a:solidFill>
                            <a:schemeClr val="hlink"/>
                          </a:solidFill>
                          <a:latin typeface="Calibri"/>
                          <a:ea typeface="Calibri"/>
                          <a:cs typeface="Calibri"/>
                          <a:sym typeface="Calibri"/>
                          <a:hlinkClick r:id="rId10"/>
                        </a:rPr>
                        <a:t>Anna Rowan</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ESEA Programs Specialists</a:t>
                      </a:r>
                      <a:r>
                        <a:rPr lang="en" sz="1000" u="none" strike="noStrike" cap="none">
                          <a:solidFill>
                            <a:schemeClr val="dk1"/>
                          </a:solidFill>
                          <a:latin typeface="Calibri"/>
                          <a:ea typeface="Calibri"/>
                          <a:cs typeface="Calibri"/>
                          <a:sym typeface="Calibri"/>
                        </a:rPr>
                        <a:t> and </a:t>
                      </a:r>
                      <a:r>
                        <a:rPr lang="en" sz="1000" u="sng" strike="noStrike" cap="none">
                          <a:solidFill>
                            <a:schemeClr val="hlink"/>
                          </a:solidFill>
                          <a:latin typeface="Calibri"/>
                          <a:ea typeface="Calibri"/>
                          <a:cs typeface="Calibri"/>
                          <a:sym typeface="Calibri"/>
                          <a:hlinkClick r:id="rId11"/>
                        </a:rPr>
                        <a:t>ESEA Regional Contacts</a:t>
                      </a:r>
                      <a:r>
                        <a:rPr lang="en" sz="1000" u="none" strike="noStrike" cap="none">
                          <a:solidFill>
                            <a:schemeClr val="dk1"/>
                          </a:solidFill>
                          <a:latin typeface="Calibri"/>
                          <a:ea typeface="Calibri"/>
                          <a:cs typeface="Calibri"/>
                          <a:sym typeface="Calibri"/>
                        </a:rPr>
                        <a:t> </a:t>
                      </a:r>
                      <a:r>
                        <a:rPr lang="en" sz="1000" b="1" u="none" strike="noStrike" cap="none">
                          <a:solidFill>
                            <a:schemeClr val="dk1"/>
                          </a:solidFill>
                          <a:latin typeface="Calibri"/>
                          <a:ea typeface="Calibri"/>
                          <a:cs typeface="Calibri"/>
                          <a:sym typeface="Calibri"/>
                        </a:rPr>
                        <a:t>(assigned by district)</a:t>
                      </a:r>
                      <a:endParaRPr sz="1000" b="1"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 </a:t>
                      </a:r>
                      <a:r>
                        <a:rPr lang="en" sz="1000" u="sng" strike="noStrike" cap="none">
                          <a:solidFill>
                            <a:schemeClr val="hlink"/>
                          </a:solidFill>
                          <a:latin typeface="Calibri"/>
                          <a:ea typeface="Calibri"/>
                          <a:cs typeface="Calibri"/>
                          <a:sym typeface="Calibri"/>
                          <a:hlinkClick r:id="rId5"/>
                        </a:rPr>
                        <a:t>Laura Meushaw</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2"/>
                        </a:rPr>
                        <a:t>Evita Byrd</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3"/>
                        </a:rPr>
                        <a:t>Rachel Echsner</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4"/>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 </a:t>
                      </a:r>
                      <a:r>
                        <a:rPr lang="en" sz="1000" u="sng" strike="noStrike" cap="none">
                          <a:solidFill>
                            <a:schemeClr val="hlink"/>
                          </a:solidFill>
                          <a:latin typeface="Calibri"/>
                          <a:ea typeface="Calibri"/>
                          <a:cs typeface="Calibri"/>
                          <a:sym typeface="Calibri"/>
                          <a:hlinkClick r:id="rId13"/>
                        </a:rPr>
                        <a:t>Rachel Echsner</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5"/>
                        </a:rPr>
                        <a:t>Sue Miller-Curley</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III: </a:t>
                      </a:r>
                      <a:r>
                        <a:rPr lang="en" sz="1000" u="sng" strike="noStrike" cap="none">
                          <a:solidFill>
                            <a:schemeClr val="hlink"/>
                          </a:solidFill>
                          <a:latin typeface="Calibri"/>
                          <a:ea typeface="Calibri"/>
                          <a:cs typeface="Calibri"/>
                          <a:sym typeface="Calibri"/>
                          <a:hlinkClick r:id="rId16"/>
                        </a:rPr>
                        <a:t>Rachel Temple</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4"/>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IV &amp; Stronger Connections Grant: </a:t>
                      </a:r>
                      <a:r>
                        <a:rPr lang="en" sz="1000" u="sng" strike="noStrike" cap="none">
                          <a:solidFill>
                            <a:schemeClr val="hlink"/>
                          </a:solidFill>
                          <a:latin typeface="Calibri"/>
                          <a:ea typeface="Calibri"/>
                          <a:cs typeface="Calibri"/>
                          <a:sym typeface="Calibri"/>
                          <a:hlinkClick r:id="rId17"/>
                        </a:rPr>
                        <a:t>Nathan Hickman</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2"/>
                        </a:rPr>
                        <a:t>Evita Byrd</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V: </a:t>
                      </a:r>
                      <a:r>
                        <a:rPr lang="en" sz="1000" u="sng">
                          <a:solidFill>
                            <a:schemeClr val="hlink"/>
                          </a:solidFill>
                          <a:latin typeface="Calibri"/>
                          <a:ea typeface="Calibri"/>
                          <a:cs typeface="Calibri"/>
                          <a:sym typeface="Calibri"/>
                          <a:hlinkClick r:id="rId6"/>
                        </a:rPr>
                        <a:t>Christina Adeboye-Sullivan</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3"/>
                        </a:rPr>
                        <a:t>Rachel Echsner</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Program Specialists</a:t>
                      </a:r>
                      <a:endParaRPr sz="1000" u="sng" strike="noStrike" cap="none">
                        <a:solidFill>
                          <a:schemeClr val="hlink"/>
                        </a:solidFill>
                        <a:latin typeface="Calibri"/>
                        <a:ea typeface="Calibri"/>
                        <a:cs typeface="Calibri"/>
                        <a:sym typeface="Calibri"/>
                      </a:endParaRPr>
                    </a:p>
                    <a:p>
                      <a:pPr marL="2540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18"/>
                        </a:rPr>
                        <a:t>Jonathan Schelke</a:t>
                      </a:r>
                      <a:endParaRPr sz="1000" u="none" strike="noStrike" cap="none"/>
                    </a:p>
                    <a:p>
                      <a:pPr marL="2540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14"/>
                        </a:rPr>
                        <a:t>Kim Boylan</a:t>
                      </a:r>
                      <a:endParaRPr sz="1000" u="none" strike="noStrike" cap="none">
                        <a:solidFill>
                          <a:schemeClr val="dk1"/>
                        </a:solidFill>
                        <a:latin typeface="Calibri"/>
                        <a:ea typeface="Calibri"/>
                        <a:cs typeface="Calibri"/>
                        <a:sym typeface="Calibri"/>
                      </a:endParaRPr>
                    </a:p>
                    <a:p>
                      <a:pPr marL="2540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19"/>
                        </a:rPr>
                        <a:t>Kriselda Craven</a:t>
                      </a:r>
                      <a:endParaRPr sz="1000">
                        <a:solidFill>
                          <a:schemeClr val="dk1"/>
                        </a:solidFill>
                        <a:latin typeface="Calibri"/>
                        <a:ea typeface="Calibri"/>
                        <a:cs typeface="Calibri"/>
                        <a:sym typeface="Calibri"/>
                      </a:endParaRPr>
                    </a:p>
                    <a:p>
                      <a:pPr marL="2540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0"/>
                        </a:rPr>
                        <a:t>Nadine Penn</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 and ESSER Data and Reporting Specialists</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rgbClr val="000000"/>
                        </a:buClr>
                        <a:buSzPts val="1000"/>
                        <a:buFont typeface="Calibri"/>
                        <a:buChar char="○"/>
                      </a:pPr>
                      <a:r>
                        <a:rPr lang="en" sz="1000" u="sng" strike="noStrike" cap="none">
                          <a:solidFill>
                            <a:schemeClr val="hlink"/>
                          </a:solidFill>
                          <a:latin typeface="Calibri"/>
                          <a:ea typeface="Calibri"/>
                          <a:cs typeface="Calibri"/>
                          <a:sym typeface="Calibri"/>
                          <a:hlinkClick r:id="rId21"/>
                        </a:rPr>
                        <a:t>Melissa Chaffin</a:t>
                      </a:r>
                      <a:r>
                        <a:rPr lang="en" sz="1000">
                          <a:latin typeface="Calibri"/>
                          <a:ea typeface="Calibri"/>
                          <a:cs typeface="Calibri"/>
                          <a:sym typeface="Calibri"/>
                        </a:rPr>
                        <a:t> (ESEA)</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22"/>
                        </a:rPr>
                        <a:t>Jerry Ring</a:t>
                      </a:r>
                      <a:r>
                        <a:rPr lang="en" sz="1000">
                          <a:latin typeface="Calibri"/>
                          <a:ea typeface="Calibri"/>
                          <a:cs typeface="Calibri"/>
                          <a:sym typeface="Calibri"/>
                        </a:rPr>
                        <a:t> </a:t>
                      </a:r>
                      <a:r>
                        <a:rPr lang="en" sz="1000">
                          <a:solidFill>
                            <a:schemeClr val="dk1"/>
                          </a:solidFill>
                          <a:latin typeface="Calibri"/>
                          <a:ea typeface="Calibri"/>
                          <a:cs typeface="Calibri"/>
                          <a:sym typeface="Calibri"/>
                        </a:rPr>
                        <a:t>(ESEA)</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10"/>
                        </a:rPr>
                        <a:t>Anna Rowan</a:t>
                      </a:r>
                      <a:r>
                        <a:rPr lang="en" sz="1000">
                          <a:solidFill>
                            <a:schemeClr val="dk1"/>
                          </a:solidFill>
                          <a:latin typeface="Calibri"/>
                          <a:ea typeface="Calibri"/>
                          <a:cs typeface="Calibri"/>
                          <a:sym typeface="Calibri"/>
                        </a:rPr>
                        <a:t> (ESEA)</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accent5"/>
                          </a:solidFill>
                          <a:latin typeface="Calibri"/>
                          <a:ea typeface="Calibri"/>
                          <a:cs typeface="Calibri"/>
                          <a:sym typeface="Calibri"/>
                          <a:hlinkClick r:id="rId23">
                            <a:extLst>
                              <a:ext uri="{A12FA001-AC4F-418D-AE19-62706E023703}">
                                <ahyp:hlinkClr xmlns:ahyp="http://schemas.microsoft.com/office/drawing/2018/hyperlinkcolor" val="tx"/>
                              </a:ext>
                            </a:extLst>
                          </a:hlinkClick>
                        </a:rPr>
                        <a:t>Ian Ray</a:t>
                      </a:r>
                      <a:r>
                        <a:rPr lang="en" sz="1000">
                          <a:solidFill>
                            <a:schemeClr val="dk1"/>
                          </a:solidFill>
                          <a:latin typeface="Calibri"/>
                          <a:ea typeface="Calibri"/>
                          <a:cs typeface="Calibri"/>
                          <a:sym typeface="Calibri"/>
                        </a:rPr>
                        <a:t> (ESSER)</a:t>
                      </a:r>
                      <a:endParaRPr sz="1000">
                        <a:solidFill>
                          <a:schemeClr val="dk1"/>
                        </a:solidFill>
                        <a:latin typeface="Calibri"/>
                        <a:ea typeface="Calibri"/>
                        <a:cs typeface="Calibri"/>
                        <a:sym typeface="Calibri"/>
                      </a:endParaRPr>
                    </a:p>
                  </a:txBody>
                  <a:tcPr marL="68575" marR="68575" marT="68575" marB="68575"/>
                </a:tc>
                <a:tc>
                  <a:txBody>
                    <a:bodyPr/>
                    <a:lstStyle/>
                    <a:p>
                      <a:pPr marL="0" marR="0" lvl="0" indent="0" algn="l" rtl="0">
                        <a:lnSpc>
                          <a:spcPct val="90000"/>
                        </a:lnSpc>
                        <a:spcBef>
                          <a:spcPts val="0"/>
                        </a:spcBef>
                        <a:spcAft>
                          <a:spcPts val="0"/>
                        </a:spcAft>
                        <a:buClr>
                          <a:srgbClr val="000000"/>
                        </a:buClr>
                        <a:buSzPts val="1100"/>
                        <a:buFont typeface="Arial"/>
                        <a:buNone/>
                      </a:pPr>
                      <a:r>
                        <a:rPr lang="en" sz="1000">
                          <a:solidFill>
                            <a:schemeClr val="dk1"/>
                          </a:solidFill>
                          <a:latin typeface="Calibri"/>
                          <a:ea typeface="Calibri"/>
                          <a:cs typeface="Calibri"/>
                          <a:sym typeface="Calibri"/>
                        </a:rPr>
                        <a:t>Vacant</a:t>
                      </a:r>
                      <a:r>
                        <a:rPr lang="en" sz="1000" u="none" strike="noStrike" cap="none">
                          <a:solidFill>
                            <a:schemeClr val="dk1"/>
                          </a:solidFill>
                          <a:latin typeface="Calibri"/>
                          <a:ea typeface="Calibri"/>
                          <a:cs typeface="Calibri"/>
                          <a:sym typeface="Calibri"/>
                        </a:rPr>
                        <a:t>, Executive Director of School District Operations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Fiscal Specialists</a:t>
                      </a:r>
                      <a:endParaRPr sz="1000" b="1" u="sng" strike="noStrike" cap="none">
                        <a:solidFill>
                          <a:schemeClr val="dk1"/>
                        </a:solidFill>
                        <a:latin typeface="Calibri"/>
                        <a:ea typeface="Calibri"/>
                        <a:cs typeface="Calibri"/>
                        <a:sym typeface="Calibri"/>
                      </a:endParaRPr>
                    </a:p>
                    <a:p>
                      <a:pPr marL="0" marR="0" lvl="0" indent="0" algn="l" rtl="0">
                        <a:lnSpc>
                          <a:spcPct val="90000"/>
                        </a:lnSpc>
                        <a:spcBef>
                          <a:spcPts val="50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24"/>
                        </a:rPr>
                        <a:t>Jennifer Austin</a:t>
                      </a:r>
                      <a:r>
                        <a:rPr lang="en" sz="1000" u="none" strike="noStrike" cap="none">
                          <a:solidFill>
                            <a:schemeClr val="dk1"/>
                          </a:solidFill>
                          <a:latin typeface="Calibri"/>
                          <a:ea typeface="Calibri"/>
                          <a:cs typeface="Calibri"/>
                          <a:sym typeface="Calibri"/>
                        </a:rPr>
                        <a:t>, Director of Grants Fiscal Management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5"/>
                        </a:rPr>
                        <a:t>Robert Hawkins</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6"/>
                        </a:rPr>
                        <a:t>Steven Kaleda</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Fiscal Specialist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6"/>
                        </a:rPr>
                        <a:t>Steven Kaleda</a:t>
                      </a:r>
                      <a:r>
                        <a:rPr lang="en" sz="1000" u="none" strike="noStrike" cap="none">
                          <a:solidFill>
                            <a:schemeClr val="dk1"/>
                          </a:solidFill>
                          <a:latin typeface="Calibri"/>
                          <a:ea typeface="Calibri"/>
                          <a:cs typeface="Calibri"/>
                          <a:sym typeface="Calibri"/>
                        </a:rPr>
                        <a:t> Grants Fiscal Analyst</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Monitoring</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7"/>
                        </a:rPr>
                        <a:t>Bill Parsley</a:t>
                      </a:r>
                      <a:r>
                        <a:rPr lang="en" sz="1000">
                          <a:solidFill>
                            <a:schemeClr val="dk1"/>
                          </a:solidFill>
                          <a:latin typeface="Calibri"/>
                          <a:ea typeface="Calibri"/>
                          <a:cs typeface="Calibri"/>
                          <a:sym typeface="Calibri"/>
                        </a:rPr>
                        <a:t>, ESSER Fiscal Monitoring Supervisor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8"/>
                        </a:rPr>
                        <a:t>Hilery Morris</a:t>
                      </a:r>
                      <a:r>
                        <a:rPr lang="en" sz="1000" u="none" strike="noStrike" cap="none">
                          <a:solidFill>
                            <a:schemeClr val="dk1"/>
                          </a:solidFill>
                          <a:latin typeface="Calibri"/>
                          <a:ea typeface="Calibri"/>
                          <a:cs typeface="Calibri"/>
                          <a:sym typeface="Calibri"/>
                        </a:rPr>
                        <a:t>, ESSER Fiscal Monitoring </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9"/>
                        </a:rPr>
                        <a:t>Kristina Jones</a:t>
                      </a:r>
                      <a:r>
                        <a:rPr lang="en" sz="1000" u="none" strike="noStrike" cap="none">
                          <a:solidFill>
                            <a:schemeClr val="dk1"/>
                          </a:solidFill>
                          <a:latin typeface="Calibri"/>
                          <a:ea typeface="Calibri"/>
                          <a:cs typeface="Calibri"/>
                          <a:sym typeface="Calibri"/>
                        </a:rPr>
                        <a:t>, Federal Fiscal Monitoring and Reporting Specialist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30"/>
                        </a:rPr>
                        <a:t>Werner Hagemann</a:t>
                      </a:r>
                      <a:r>
                        <a:rPr lang="en" sz="1000" u="none" strike="noStrike" cap="none">
                          <a:solidFill>
                            <a:schemeClr val="dk1"/>
                          </a:solidFill>
                          <a:latin typeface="Calibri"/>
                          <a:ea typeface="Calibri"/>
                          <a:cs typeface="Calibri"/>
                          <a:sym typeface="Calibri"/>
                        </a:rPr>
                        <a:t>, ESSER Fiscal Monitoring Specialist</a:t>
                      </a:r>
                      <a:endParaRPr sz="1000" u="none" strike="noStrike" cap="none">
                        <a:solidFill>
                          <a:schemeClr val="dk1"/>
                        </a:solidFill>
                        <a:latin typeface="Calibri"/>
                        <a:ea typeface="Calibri"/>
                        <a:cs typeface="Calibri"/>
                        <a:sym typeface="Calibri"/>
                      </a:endParaRPr>
                    </a:p>
                    <a:p>
                      <a:pPr marL="0" marR="0" lvl="0" indent="0" algn="l" rtl="0">
                        <a:lnSpc>
                          <a:spcPct val="90000"/>
                        </a:lnSpc>
                        <a:spcBef>
                          <a:spcPts val="200"/>
                        </a:spcBef>
                        <a:spcAft>
                          <a:spcPts val="0"/>
                        </a:spcAft>
                        <a:buClr>
                          <a:srgbClr val="000000"/>
                        </a:buClr>
                        <a:buSzPts val="1100"/>
                        <a:buFont typeface="Arial"/>
                        <a:buNone/>
                      </a:pP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2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Application Systems Specialists</a:t>
                      </a:r>
                      <a:endParaRPr sz="1000" b="1"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Arial"/>
                        <a:buNone/>
                      </a:pPr>
                      <a:r>
                        <a:rPr lang="en" sz="1000" u="sng" strike="noStrike" cap="none">
                          <a:solidFill>
                            <a:schemeClr val="hlink"/>
                          </a:solidFill>
                          <a:latin typeface="Calibri"/>
                          <a:ea typeface="Calibri"/>
                          <a:cs typeface="Calibri"/>
                          <a:sym typeface="Calibri"/>
                          <a:hlinkClick r:id="rId31"/>
                        </a:rPr>
                        <a:t>DeLilah Collins</a:t>
                      </a:r>
                      <a:r>
                        <a:rPr lang="en" sz="1000" u="none" strike="noStrike" cap="none">
                          <a:solidFill>
                            <a:schemeClr val="dk1"/>
                          </a:solidFill>
                          <a:latin typeface="Calibri"/>
                          <a:ea typeface="Calibri"/>
                          <a:cs typeface="Calibri"/>
                          <a:sym typeface="Calibri"/>
                        </a:rPr>
                        <a:t>, Director of Grants Program Administration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Online Applications Systems Technical Support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32"/>
                        </a:rPr>
                        <a:t>Jessica Hollingshead</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33"/>
                        </a:rPr>
                        <a:t>Michelle Prael</a:t>
                      </a:r>
                      <a:endParaRPr sz="1000">
                        <a:latin typeface="Calibri"/>
                        <a:ea typeface="Calibri"/>
                        <a:cs typeface="Calibri"/>
                        <a:sym typeface="Calibri"/>
                      </a:endParaRPr>
                    </a:p>
                  </a:txBody>
                  <a:tcPr marL="68575" marR="68575" marT="68575" marB="68575"/>
                </a:tc>
                <a:extLst>
                  <a:ext uri="{0D108BD9-81ED-4DB2-BD59-A6C34878D82A}">
                    <a16:rowId xmlns:a16="http://schemas.microsoft.com/office/drawing/2014/main" val="10001"/>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87"/>
          <p:cNvSpPr txBox="1">
            <a:spLocks noGrp="1"/>
          </p:cNvSpPr>
          <p:nvPr>
            <p:ph type="title"/>
          </p:nvPr>
        </p:nvSpPr>
        <p:spPr>
          <a:xfrm>
            <a:off x="0" y="3361600"/>
            <a:ext cx="9144000" cy="666600"/>
          </a:xfrm>
          <a:prstGeom prst="rect">
            <a:avLst/>
          </a:prstGeom>
          <a:solidFill>
            <a:srgbClr val="ED701B"/>
          </a:solidFill>
        </p:spPr>
        <p:txBody>
          <a:bodyPr spcFirstLastPara="1" wrap="square" lIns="91425" tIns="91425" rIns="91425" bIns="91425" anchor="t" anchorCtr="0">
            <a:normAutofit/>
          </a:bodyPr>
          <a:lstStyle/>
          <a:p>
            <a:pPr marL="0" lvl="0" indent="0" algn="ctr" rtl="0">
              <a:spcBef>
                <a:spcPts val="0"/>
              </a:spcBef>
              <a:spcAft>
                <a:spcPts val="0"/>
              </a:spcAft>
              <a:buNone/>
            </a:pPr>
            <a:r>
              <a:rPr lang="en" dirty="0"/>
              <a:t>ARP ESSER III Liquidation Extensions</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8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Liquidation Extension Requests</a:t>
            </a:r>
            <a:endParaRPr/>
          </a:p>
        </p:txBody>
      </p:sp>
      <p:sp>
        <p:nvSpPr>
          <p:cNvPr id="717" name="Google Shape;717;p88"/>
          <p:cNvSpPr txBox="1">
            <a:spLocks noGrp="1"/>
          </p:cNvSpPr>
          <p:nvPr>
            <p:ph type="body" idx="1"/>
          </p:nvPr>
        </p:nvSpPr>
        <p:spPr>
          <a:xfrm>
            <a:off x="311700" y="1152475"/>
            <a:ext cx="8403600" cy="30348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a:t>The U.S. Department of Education (USDE) is accepting liquidation extension requests from State Educational Agencies (i.e., CDE) on behalf of the State and all subrecipients of ARP ESSER III grantees for any allowable activities that are properly and fully obligated by </a:t>
            </a:r>
            <a:r>
              <a:rPr lang="en" b="1" u="sng"/>
              <a:t>September 30, 2024!</a:t>
            </a:r>
            <a:r>
              <a:rPr lang="en"/>
              <a:t> CDE must submit a request to USDE for approval before extensions can be granted. </a:t>
            </a:r>
            <a:endParaRPr/>
          </a:p>
          <a:p>
            <a:pPr marL="457200" lvl="0" indent="-322580" algn="l" rtl="0">
              <a:spcBef>
                <a:spcPts val="1200"/>
              </a:spcBef>
              <a:spcAft>
                <a:spcPts val="0"/>
              </a:spcAft>
              <a:buSzPct val="100000"/>
              <a:buChar char="●"/>
            </a:pPr>
            <a:r>
              <a:rPr lang="en"/>
              <a:t>Connection to COVID-19 pandemic still required! </a:t>
            </a:r>
            <a:endParaRPr/>
          </a:p>
          <a:p>
            <a:pPr marL="457200" lvl="0" indent="-322580" algn="l" rtl="0">
              <a:spcBef>
                <a:spcPts val="0"/>
              </a:spcBef>
              <a:spcAft>
                <a:spcPts val="0"/>
              </a:spcAft>
              <a:buSzPct val="100000"/>
              <a:buChar char="●"/>
            </a:pPr>
            <a:r>
              <a:rPr lang="en"/>
              <a:t>Activities must be allowable under ARP ESSER III, reasonable, and necessary to to respond to, recover from, or emerge stronger from the pandemic!</a:t>
            </a:r>
            <a:endParaRPr/>
          </a:p>
          <a:p>
            <a:pPr marL="457200" lvl="0" indent="-322580" algn="l" rtl="0">
              <a:spcBef>
                <a:spcPts val="0"/>
              </a:spcBef>
              <a:spcAft>
                <a:spcPts val="0"/>
              </a:spcAft>
              <a:buSzPct val="100000"/>
              <a:buChar char="●"/>
            </a:pPr>
            <a:r>
              <a:rPr lang="en"/>
              <a:t>Activities must be in the LEA/grantees’ application for funds (even if submitted through a Post Award Revision). </a:t>
            </a:r>
            <a:endParaRPr/>
          </a:p>
          <a:p>
            <a:pPr marL="0" lvl="0" indent="0" algn="l" rtl="0">
              <a:spcBef>
                <a:spcPts val="1200"/>
              </a:spcBef>
              <a:spcAft>
                <a:spcPts val="1200"/>
              </a:spcAft>
              <a:buNone/>
            </a:pPr>
            <a:r>
              <a:rPr lang="en"/>
              <a:t>CDE has created a process for LEA/grantees to submit a request for CDE to include in our State’s submission to USDE for review and approval. </a:t>
            </a:r>
            <a:endParaRPr/>
          </a:p>
        </p:txBody>
      </p:sp>
      <p:sp>
        <p:nvSpPr>
          <p:cNvPr id="718" name="Google Shape;718;p8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88"/>
          <p:cNvSpPr txBox="1">
            <a:spLocks noGrp="1"/>
          </p:cNvSpPr>
          <p:nvPr>
            <p:ph type="title"/>
          </p:nvPr>
        </p:nvSpPr>
        <p:spPr>
          <a:xfrm>
            <a:off x="311700" y="393854"/>
            <a:ext cx="7167900" cy="741300"/>
          </a:xfrm>
          <a:prstGeom prst="rect">
            <a:avLst/>
          </a:prstGeom>
        </p:spPr>
        <p:txBody>
          <a:bodyPr spcFirstLastPara="1" wrap="square" lIns="0" tIns="0" rIns="0" bIns="0" anchor="ctr" anchorCtr="0">
            <a:noAutofit/>
          </a:bodyPr>
          <a:lstStyle/>
          <a:p>
            <a:pPr marL="0" lvl="0" indent="0" algn="l" rtl="0">
              <a:lnSpc>
                <a:spcPct val="200000"/>
              </a:lnSpc>
              <a:buNone/>
            </a:pPr>
            <a:r>
              <a:rPr lang="en" dirty="0"/>
              <a:t>ARP ESSER III Liquidation Extensions</a:t>
            </a:r>
            <a:br>
              <a:rPr lang="en" dirty="0"/>
            </a:br>
            <a:r>
              <a:rPr lang="en" dirty="0"/>
              <a:t>Obligation and Liquidation Requirements</a:t>
            </a:r>
            <a:endParaRPr sz="1200" dirty="0"/>
          </a:p>
        </p:txBody>
      </p:sp>
      <p:graphicFrame>
        <p:nvGraphicFramePr>
          <p:cNvPr id="717" name="Google Shape;717;p88"/>
          <p:cNvGraphicFramePr/>
          <p:nvPr>
            <p:extLst>
              <p:ext uri="{D42A27DB-BD31-4B8C-83A1-F6EECF244321}">
                <p14:modId xmlns:p14="http://schemas.microsoft.com/office/powerpoint/2010/main" val="3980570416"/>
              </p:ext>
            </p:extLst>
          </p:nvPr>
        </p:nvGraphicFramePr>
        <p:xfrm>
          <a:off x="75625" y="1471900"/>
          <a:ext cx="8941800" cy="2716050"/>
        </p:xfrm>
        <a:graphic>
          <a:graphicData uri="http://schemas.openxmlformats.org/drawingml/2006/table">
            <a:tbl>
              <a:tblPr firstRow="1">
                <a:noFill/>
                <a:tableStyleId>{2E5F6285-FDFE-4B4E-998A-BF31F6249254}</a:tableStyleId>
              </a:tblPr>
              <a:tblGrid>
                <a:gridCol w="1981650">
                  <a:extLst>
                    <a:ext uri="{9D8B030D-6E8A-4147-A177-3AD203B41FA5}">
                      <a16:colId xmlns:a16="http://schemas.microsoft.com/office/drawing/2014/main" val="20000"/>
                    </a:ext>
                  </a:extLst>
                </a:gridCol>
                <a:gridCol w="1661800">
                  <a:extLst>
                    <a:ext uri="{9D8B030D-6E8A-4147-A177-3AD203B41FA5}">
                      <a16:colId xmlns:a16="http://schemas.microsoft.com/office/drawing/2014/main" val="20001"/>
                    </a:ext>
                  </a:extLst>
                </a:gridCol>
                <a:gridCol w="1864275">
                  <a:extLst>
                    <a:ext uri="{9D8B030D-6E8A-4147-A177-3AD203B41FA5}">
                      <a16:colId xmlns:a16="http://schemas.microsoft.com/office/drawing/2014/main" val="20002"/>
                    </a:ext>
                  </a:extLst>
                </a:gridCol>
                <a:gridCol w="1723600">
                  <a:extLst>
                    <a:ext uri="{9D8B030D-6E8A-4147-A177-3AD203B41FA5}">
                      <a16:colId xmlns:a16="http://schemas.microsoft.com/office/drawing/2014/main" val="20003"/>
                    </a:ext>
                  </a:extLst>
                </a:gridCol>
                <a:gridCol w="1710475">
                  <a:extLst>
                    <a:ext uri="{9D8B030D-6E8A-4147-A177-3AD203B41FA5}">
                      <a16:colId xmlns:a16="http://schemas.microsoft.com/office/drawing/2014/main" val="20004"/>
                    </a:ext>
                  </a:extLst>
                </a:gridCol>
              </a:tblGrid>
              <a:tr h="1028775">
                <a:tc>
                  <a:txBody>
                    <a:bodyPr/>
                    <a:lstStyle/>
                    <a:p>
                      <a:pPr marL="0" lvl="0" indent="0" algn="ctr" rtl="0">
                        <a:spcBef>
                          <a:spcPts val="0"/>
                        </a:spcBef>
                        <a:spcAft>
                          <a:spcPts val="0"/>
                        </a:spcAft>
                        <a:buNone/>
                      </a:pPr>
                      <a:r>
                        <a:rPr lang="en" sz="1300" b="1" dirty="0">
                          <a:solidFill>
                            <a:schemeClr val="dk1"/>
                          </a:solidFill>
                          <a:latin typeface="Roboto"/>
                          <a:ea typeface="Roboto"/>
                          <a:cs typeface="Roboto"/>
                          <a:sym typeface="Roboto"/>
                        </a:rPr>
                        <a:t>Program</a:t>
                      </a:r>
                      <a:endParaRPr sz="1300" b="1" dirty="0">
                        <a:solidFill>
                          <a:schemeClr val="dk1"/>
                        </a:solidFill>
                        <a:latin typeface="Roboto"/>
                        <a:ea typeface="Roboto"/>
                        <a:cs typeface="Roboto"/>
                        <a:sym typeface="Roboto"/>
                      </a:endParaRPr>
                    </a:p>
                  </a:txBody>
                  <a:tcPr marL="91425" marR="91425" marT="91425" marB="91425" anchor="ctr">
                    <a:solidFill>
                      <a:schemeClr val="accent1"/>
                    </a:solidFill>
                  </a:tcPr>
                </a:tc>
                <a:tc>
                  <a:txBody>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Obligation Deadline</a:t>
                      </a:r>
                      <a:endParaRPr sz="1300" b="1">
                        <a:solidFill>
                          <a:schemeClr val="dk1"/>
                        </a:solidFill>
                        <a:latin typeface="Roboto"/>
                        <a:ea typeface="Roboto"/>
                        <a:cs typeface="Roboto"/>
                        <a:sym typeface="Roboto"/>
                      </a:endParaRPr>
                    </a:p>
                  </a:txBody>
                  <a:tcPr marL="91425" marR="91425" marT="91425" marB="91425" anchor="ctr">
                    <a:solidFill>
                      <a:schemeClr val="accent1"/>
                    </a:solidFill>
                  </a:tcPr>
                </a:tc>
                <a:tc>
                  <a:txBody>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Liquidation Deadline for LEAs and CBOs</a:t>
                      </a:r>
                      <a:endParaRPr sz="1300" b="1">
                        <a:solidFill>
                          <a:schemeClr val="dk1"/>
                        </a:solidFill>
                        <a:latin typeface="Roboto"/>
                        <a:ea typeface="Roboto"/>
                        <a:cs typeface="Roboto"/>
                        <a:sym typeface="Roboto"/>
                      </a:endParaRPr>
                    </a:p>
                  </a:txBody>
                  <a:tcPr marL="91425" marR="91425" marT="91425" marB="91425" anchor="ctr">
                    <a:solidFill>
                      <a:schemeClr val="accent1"/>
                    </a:solidFill>
                  </a:tcPr>
                </a:tc>
                <a:tc>
                  <a:txBody>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Liquidation Deadline for CDE</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300">
                          <a:solidFill>
                            <a:schemeClr val="dk1"/>
                          </a:solidFill>
                          <a:latin typeface="Roboto"/>
                          <a:ea typeface="Roboto"/>
                          <a:cs typeface="Roboto"/>
                          <a:sym typeface="Roboto"/>
                        </a:rPr>
                        <a:t>(Statutory 120 days)</a:t>
                      </a:r>
                      <a:endParaRPr sz="1300">
                        <a:solidFill>
                          <a:schemeClr val="dk1"/>
                        </a:solidFill>
                        <a:latin typeface="Roboto"/>
                        <a:ea typeface="Roboto"/>
                        <a:cs typeface="Roboto"/>
                        <a:sym typeface="Roboto"/>
                      </a:endParaRPr>
                    </a:p>
                  </a:txBody>
                  <a:tcPr marL="91425" marR="91425" marT="91425" marB="91425" anchor="ctr">
                    <a:solidFill>
                      <a:schemeClr val="accent1"/>
                    </a:solidFill>
                  </a:tcPr>
                </a:tc>
                <a:tc>
                  <a:txBody>
                    <a:bodyPr/>
                    <a:lstStyle/>
                    <a:p>
                      <a:pPr marL="0" lvl="0" indent="0" algn="ctr" rtl="0">
                        <a:spcBef>
                          <a:spcPts val="0"/>
                        </a:spcBef>
                        <a:spcAft>
                          <a:spcPts val="0"/>
                        </a:spcAft>
                        <a:buNone/>
                      </a:pPr>
                      <a:r>
                        <a:rPr lang="en" sz="1300" b="1" dirty="0">
                          <a:solidFill>
                            <a:schemeClr val="dk1"/>
                          </a:solidFill>
                          <a:latin typeface="Roboto"/>
                          <a:ea typeface="Roboto"/>
                          <a:cs typeface="Roboto"/>
                          <a:sym typeface="Roboto"/>
                        </a:rPr>
                        <a:t>Liquidation Extension Deadline</a:t>
                      </a:r>
                      <a:endParaRPr sz="1300" b="1" dirty="0">
                        <a:solidFill>
                          <a:schemeClr val="dk1"/>
                        </a:solidFill>
                        <a:latin typeface="Roboto"/>
                        <a:ea typeface="Roboto"/>
                        <a:cs typeface="Roboto"/>
                        <a:sym typeface="Roboto"/>
                      </a:endParaRPr>
                    </a:p>
                    <a:p>
                      <a:pPr marL="0" lvl="0" indent="0" algn="ctr" rtl="0">
                        <a:spcBef>
                          <a:spcPts val="0"/>
                        </a:spcBef>
                        <a:spcAft>
                          <a:spcPts val="0"/>
                        </a:spcAft>
                        <a:buNone/>
                      </a:pPr>
                      <a:r>
                        <a:rPr lang="en" sz="1300" dirty="0">
                          <a:solidFill>
                            <a:schemeClr val="dk1"/>
                          </a:solidFill>
                          <a:latin typeface="Roboto"/>
                          <a:ea typeface="Roboto"/>
                          <a:cs typeface="Roboto"/>
                          <a:sym typeface="Roboto"/>
                        </a:rPr>
                        <a:t>(up to 14-months)</a:t>
                      </a:r>
                      <a:endParaRPr sz="1300" dirty="0">
                        <a:solidFill>
                          <a:schemeClr val="dk1"/>
                        </a:solidFill>
                        <a:latin typeface="Roboto"/>
                        <a:ea typeface="Roboto"/>
                        <a:cs typeface="Roboto"/>
                        <a:sym typeface="Roboto"/>
                      </a:endParaRPr>
                    </a:p>
                  </a:txBody>
                  <a:tcPr marL="91425" marR="91425" marT="91425" marB="91425" anchor="ctr">
                    <a:solidFill>
                      <a:schemeClr val="accent1"/>
                    </a:solidFill>
                  </a:tcPr>
                </a:tc>
                <a:extLst>
                  <a:ext uri="{0D108BD9-81ED-4DB2-BD59-A6C34878D82A}">
                    <a16:rowId xmlns:a16="http://schemas.microsoft.com/office/drawing/2014/main" val="10000"/>
                  </a:ext>
                </a:extLst>
              </a:tr>
              <a:tr h="526775">
                <a:tc>
                  <a:txBody>
                    <a:bodyPr/>
                    <a:lstStyle/>
                    <a:p>
                      <a:pPr marL="0" lvl="0" indent="0" algn="ctr" rtl="0">
                        <a:spcBef>
                          <a:spcPts val="0"/>
                        </a:spcBef>
                        <a:spcAft>
                          <a:spcPts val="0"/>
                        </a:spcAft>
                        <a:buNone/>
                      </a:pPr>
                      <a:r>
                        <a:rPr lang="en" sz="1100" dirty="0">
                          <a:latin typeface="Roboto"/>
                          <a:ea typeface="Roboto"/>
                          <a:cs typeface="Roboto"/>
                          <a:sym typeface="Roboto"/>
                        </a:rPr>
                        <a:t>CARES Act: </a:t>
                      </a:r>
                      <a:endParaRPr sz="1100" dirty="0">
                        <a:latin typeface="Roboto"/>
                        <a:ea typeface="Roboto"/>
                        <a:cs typeface="Roboto"/>
                        <a:sym typeface="Roboto"/>
                      </a:endParaRPr>
                    </a:p>
                    <a:p>
                      <a:pPr marL="0" lvl="0" indent="0" algn="ctr" rtl="0">
                        <a:spcBef>
                          <a:spcPts val="0"/>
                        </a:spcBef>
                        <a:spcAft>
                          <a:spcPts val="0"/>
                        </a:spcAft>
                        <a:buNone/>
                      </a:pPr>
                      <a:r>
                        <a:rPr lang="en" sz="1100" dirty="0">
                          <a:latin typeface="Roboto"/>
                          <a:ea typeface="Roboto"/>
                          <a:cs typeface="Roboto"/>
                          <a:sym typeface="Roboto"/>
                        </a:rPr>
                        <a:t>ESSER 1, GEER 1</a:t>
                      </a:r>
                      <a:endParaRPr sz="1100" dirty="0">
                        <a:latin typeface="Roboto"/>
                        <a:ea typeface="Roboto"/>
                        <a:cs typeface="Roboto"/>
                        <a:sym typeface="Roboto"/>
                      </a:endParaRPr>
                    </a:p>
                  </a:txBody>
                  <a:tcPr marL="91425" marR="91425" marT="91425" marB="91425" anchor="ctr"/>
                </a:tc>
                <a:tc>
                  <a:txBody>
                    <a:bodyPr/>
                    <a:lstStyle/>
                    <a:p>
                      <a:pPr marL="0" lvl="0" indent="0" algn="ctr" rtl="0">
                        <a:spcBef>
                          <a:spcPts val="0"/>
                        </a:spcBef>
                        <a:spcAft>
                          <a:spcPts val="0"/>
                        </a:spcAft>
                        <a:buNone/>
                      </a:pPr>
                      <a:r>
                        <a:rPr lang="en" sz="1100">
                          <a:latin typeface="Roboto"/>
                          <a:ea typeface="Roboto"/>
                          <a:cs typeface="Roboto"/>
                          <a:sym typeface="Roboto"/>
                        </a:rPr>
                        <a:t>September 30, 2022</a:t>
                      </a:r>
                      <a:endParaRPr sz="1100">
                        <a:latin typeface="Roboto"/>
                        <a:ea typeface="Roboto"/>
                        <a:cs typeface="Roboto"/>
                        <a:sym typeface="Roboto"/>
                      </a:endParaRPr>
                    </a:p>
                  </a:txBody>
                  <a:tcPr marL="91425" marR="91425" marT="91425" marB="91425" anchor="ctr"/>
                </a:tc>
                <a:tc>
                  <a:txBody>
                    <a:bodyPr/>
                    <a:lstStyle/>
                    <a:p>
                      <a:pPr marL="0" lvl="0" indent="0" algn="ctr" rtl="0">
                        <a:spcBef>
                          <a:spcPts val="0"/>
                        </a:spcBef>
                        <a:spcAft>
                          <a:spcPts val="0"/>
                        </a:spcAft>
                        <a:buNone/>
                      </a:pPr>
                      <a:r>
                        <a:rPr lang="en" sz="1100">
                          <a:latin typeface="Roboto"/>
                          <a:ea typeface="Roboto"/>
                          <a:cs typeface="Roboto"/>
                          <a:sym typeface="Roboto"/>
                        </a:rPr>
                        <a:t>November 15, 2022</a:t>
                      </a:r>
                      <a:endParaRPr sz="1100">
                        <a:latin typeface="Roboto"/>
                        <a:ea typeface="Roboto"/>
                        <a:cs typeface="Roboto"/>
                        <a:sym typeface="Roboto"/>
                      </a:endParaRPr>
                    </a:p>
                  </a:txBody>
                  <a:tcPr marL="91425" marR="91425" marT="91425" marB="91425" anchor="ctr"/>
                </a:tc>
                <a:tc>
                  <a:txBody>
                    <a:bodyPr/>
                    <a:lstStyle/>
                    <a:p>
                      <a:pPr marL="0" lvl="0" indent="0" algn="ctr" rtl="0">
                        <a:spcBef>
                          <a:spcPts val="0"/>
                        </a:spcBef>
                        <a:spcAft>
                          <a:spcPts val="0"/>
                        </a:spcAft>
                        <a:buNone/>
                      </a:pPr>
                      <a:r>
                        <a:rPr lang="en" sz="1100">
                          <a:latin typeface="Roboto"/>
                          <a:ea typeface="Roboto"/>
                          <a:cs typeface="Roboto"/>
                          <a:sym typeface="Roboto"/>
                        </a:rPr>
                        <a:t>January 28, 2023</a:t>
                      </a:r>
                      <a:endParaRPr sz="1100">
                        <a:latin typeface="Roboto"/>
                        <a:ea typeface="Roboto"/>
                        <a:cs typeface="Roboto"/>
                        <a:sym typeface="Roboto"/>
                      </a:endParaRPr>
                    </a:p>
                  </a:txBody>
                  <a:tcPr marL="91425" marR="91425" marT="91425" marB="91425" anchor="ctr"/>
                </a:tc>
                <a:tc>
                  <a:txBody>
                    <a:bodyPr/>
                    <a:lstStyle/>
                    <a:p>
                      <a:pPr marL="0" lvl="0" indent="0" algn="ctr" rtl="0">
                        <a:spcBef>
                          <a:spcPts val="0"/>
                        </a:spcBef>
                        <a:spcAft>
                          <a:spcPts val="0"/>
                        </a:spcAft>
                        <a:buNone/>
                      </a:pPr>
                      <a:r>
                        <a:rPr lang="en" sz="1100">
                          <a:latin typeface="Roboto"/>
                          <a:ea typeface="Roboto"/>
                          <a:cs typeface="Roboto"/>
                          <a:sym typeface="Roboto"/>
                        </a:rPr>
                        <a:t>March 28, 2024</a:t>
                      </a:r>
                      <a:endParaRPr sz="1100">
                        <a:latin typeface="Roboto"/>
                        <a:ea typeface="Roboto"/>
                        <a:cs typeface="Roboto"/>
                        <a:sym typeface="Roboto"/>
                      </a:endParaRPr>
                    </a:p>
                  </a:txBody>
                  <a:tcPr marL="91425" marR="91425" marT="91425" marB="91425" anchor="ctr"/>
                </a:tc>
                <a:extLst>
                  <a:ext uri="{0D108BD9-81ED-4DB2-BD59-A6C34878D82A}">
                    <a16:rowId xmlns:a16="http://schemas.microsoft.com/office/drawing/2014/main" val="10001"/>
                  </a:ext>
                </a:extLst>
              </a:tr>
              <a:tr h="602325">
                <a:tc>
                  <a:txBody>
                    <a:bodyPr/>
                    <a:lstStyle/>
                    <a:p>
                      <a:pPr marL="0" lvl="0" indent="0" algn="ctr" rtl="0">
                        <a:spcBef>
                          <a:spcPts val="0"/>
                        </a:spcBef>
                        <a:spcAft>
                          <a:spcPts val="0"/>
                        </a:spcAft>
                        <a:buNone/>
                      </a:pPr>
                      <a:r>
                        <a:rPr lang="en" sz="1100">
                          <a:latin typeface="Roboto"/>
                          <a:ea typeface="Roboto"/>
                          <a:cs typeface="Roboto"/>
                          <a:sym typeface="Roboto"/>
                        </a:rPr>
                        <a:t>CRRSA Act: </a:t>
                      </a:r>
                      <a:endParaRPr sz="1100">
                        <a:latin typeface="Roboto"/>
                        <a:ea typeface="Roboto"/>
                        <a:cs typeface="Roboto"/>
                        <a:sym typeface="Roboto"/>
                      </a:endParaRPr>
                    </a:p>
                    <a:p>
                      <a:pPr marL="0" lvl="0" indent="0" algn="ctr" rtl="0">
                        <a:spcBef>
                          <a:spcPts val="0"/>
                        </a:spcBef>
                        <a:spcAft>
                          <a:spcPts val="0"/>
                        </a:spcAft>
                        <a:buNone/>
                      </a:pPr>
                      <a:r>
                        <a:rPr lang="en" sz="1100">
                          <a:latin typeface="Roboto"/>
                          <a:ea typeface="Roboto"/>
                          <a:cs typeface="Roboto"/>
                          <a:sym typeface="Roboto"/>
                        </a:rPr>
                        <a:t>ESSER II, GEER II, EANS 1 </a:t>
                      </a:r>
                      <a:endParaRPr sz="1100">
                        <a:latin typeface="Roboto"/>
                        <a:ea typeface="Roboto"/>
                        <a:cs typeface="Roboto"/>
                        <a:sym typeface="Roboto"/>
                      </a:endParaRPr>
                    </a:p>
                  </a:txBody>
                  <a:tcPr marL="91425" marR="91425" marT="91425" marB="91425" anchor="ctr">
                    <a:lnB w="38100" cap="flat" cmpd="sng">
                      <a:solidFill>
                        <a:srgbClr val="FF0000"/>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Roboto"/>
                          <a:ea typeface="Roboto"/>
                          <a:cs typeface="Roboto"/>
                          <a:sym typeface="Roboto"/>
                        </a:rPr>
                        <a:t>September 20, 2023</a:t>
                      </a:r>
                      <a:endParaRPr sz="1100">
                        <a:latin typeface="Roboto"/>
                        <a:ea typeface="Roboto"/>
                        <a:cs typeface="Roboto"/>
                        <a:sym typeface="Roboto"/>
                      </a:endParaRPr>
                    </a:p>
                  </a:txBody>
                  <a:tcPr marL="91425" marR="91425" marT="91425" marB="91425" anchor="ctr">
                    <a:lnB w="38100" cap="flat" cmpd="sng">
                      <a:solidFill>
                        <a:srgbClr val="FF0000"/>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Roboto"/>
                          <a:ea typeface="Roboto"/>
                          <a:cs typeface="Roboto"/>
                          <a:sym typeface="Roboto"/>
                        </a:rPr>
                        <a:t>November 15, 2023</a:t>
                      </a:r>
                      <a:endParaRPr sz="1100">
                        <a:latin typeface="Roboto"/>
                        <a:ea typeface="Roboto"/>
                        <a:cs typeface="Roboto"/>
                        <a:sym typeface="Roboto"/>
                      </a:endParaRPr>
                    </a:p>
                  </a:txBody>
                  <a:tcPr marL="91425" marR="91425" marT="91425" marB="91425" anchor="ctr">
                    <a:lnB w="38100" cap="flat" cmpd="sng">
                      <a:solidFill>
                        <a:srgbClr val="FF0000"/>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Roboto"/>
                          <a:ea typeface="Roboto"/>
                          <a:cs typeface="Roboto"/>
                          <a:sym typeface="Roboto"/>
                        </a:rPr>
                        <a:t>January 28, 2024</a:t>
                      </a:r>
                      <a:endParaRPr sz="1100">
                        <a:latin typeface="Roboto"/>
                        <a:ea typeface="Roboto"/>
                        <a:cs typeface="Roboto"/>
                        <a:sym typeface="Roboto"/>
                      </a:endParaRPr>
                    </a:p>
                  </a:txBody>
                  <a:tcPr marL="91425" marR="91425" marT="91425" marB="91425" anchor="ctr">
                    <a:lnB w="38100" cap="flat" cmpd="sng">
                      <a:solidFill>
                        <a:srgbClr val="FF0000"/>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latin typeface="Roboto"/>
                          <a:ea typeface="Roboto"/>
                          <a:cs typeface="Roboto"/>
                          <a:sym typeface="Roboto"/>
                        </a:rPr>
                        <a:t>March 31, 2025</a:t>
                      </a:r>
                      <a:endParaRPr sz="1100" dirty="0">
                        <a:latin typeface="Roboto"/>
                        <a:ea typeface="Roboto"/>
                        <a:cs typeface="Roboto"/>
                        <a:sym typeface="Roboto"/>
                      </a:endParaRPr>
                    </a:p>
                  </a:txBody>
                  <a:tcPr marL="91425" marR="91425" marT="91425" marB="91425" anchor="ctr">
                    <a:lnB w="38100" cap="flat" cmpd="sng">
                      <a:solidFill>
                        <a:srgbClr val="FF0000"/>
                      </a:solidFill>
                      <a:prstDash val="solid"/>
                      <a:round/>
                      <a:headEnd type="none" w="sm" len="sm"/>
                      <a:tailEnd type="none" w="sm" len="sm"/>
                    </a:lnB>
                  </a:tcPr>
                </a:tc>
                <a:extLst>
                  <a:ext uri="{0D108BD9-81ED-4DB2-BD59-A6C34878D82A}">
                    <a16:rowId xmlns:a16="http://schemas.microsoft.com/office/drawing/2014/main" val="10002"/>
                  </a:ext>
                </a:extLst>
              </a:tr>
              <a:tr h="558175">
                <a:tc>
                  <a:txBody>
                    <a:bodyPr/>
                    <a:lstStyle/>
                    <a:p>
                      <a:pPr marL="0" lvl="0" indent="0" algn="ctr" rtl="0">
                        <a:spcBef>
                          <a:spcPts val="0"/>
                        </a:spcBef>
                        <a:spcAft>
                          <a:spcPts val="0"/>
                        </a:spcAft>
                        <a:buNone/>
                      </a:pPr>
                      <a:r>
                        <a:rPr lang="en" sz="1100">
                          <a:latin typeface="Roboto"/>
                          <a:ea typeface="Roboto"/>
                          <a:cs typeface="Roboto"/>
                          <a:sym typeface="Roboto"/>
                        </a:rPr>
                        <a:t>ARP Act: </a:t>
                      </a:r>
                      <a:endParaRPr sz="1100">
                        <a:latin typeface="Roboto"/>
                        <a:ea typeface="Roboto"/>
                        <a:cs typeface="Roboto"/>
                        <a:sym typeface="Roboto"/>
                      </a:endParaRPr>
                    </a:p>
                    <a:p>
                      <a:pPr marL="0" lvl="0" indent="0" algn="ctr" rtl="0">
                        <a:spcBef>
                          <a:spcPts val="0"/>
                        </a:spcBef>
                        <a:spcAft>
                          <a:spcPts val="0"/>
                        </a:spcAft>
                        <a:buNone/>
                      </a:pPr>
                      <a:r>
                        <a:rPr lang="en" sz="1100">
                          <a:latin typeface="Roboto"/>
                          <a:ea typeface="Roboto"/>
                          <a:cs typeface="Roboto"/>
                          <a:sym typeface="Roboto"/>
                        </a:rPr>
                        <a:t>ARP ESSER, ARP EANS</a:t>
                      </a:r>
                      <a:endParaRPr sz="1100">
                        <a:latin typeface="Roboto"/>
                        <a:ea typeface="Roboto"/>
                        <a:cs typeface="Roboto"/>
                        <a:sym typeface="Roboto"/>
                      </a:endParaRPr>
                    </a:p>
                  </a:txBody>
                  <a:tcPr marL="91425" marR="91425" marT="91425" marB="91425" anchor="ctr">
                    <a:lnL w="38100" cap="flat" cmpd="sng">
                      <a:solidFill>
                        <a:srgbClr val="FF0000"/>
                      </a:solidFill>
                      <a:prstDash val="solid"/>
                      <a:round/>
                      <a:headEnd type="none" w="sm" len="sm"/>
                      <a:tailEnd type="none" w="sm" len="sm"/>
                    </a:lnL>
                    <a:lnR w="38100" cap="flat" cmpd="sng">
                      <a:solidFill>
                        <a:srgbClr val="FF0000"/>
                      </a:solidFill>
                      <a:prstDash val="solid"/>
                      <a:round/>
                      <a:headEnd type="none" w="sm" len="sm"/>
                      <a:tailEnd type="none" w="sm" len="sm"/>
                    </a:lnR>
                    <a:lnT w="38100" cap="flat" cmpd="sng">
                      <a:solidFill>
                        <a:srgbClr val="FF0000"/>
                      </a:solidFill>
                      <a:prstDash val="solid"/>
                      <a:round/>
                      <a:headEnd type="none" w="sm" len="sm"/>
                      <a:tailEnd type="none" w="sm" len="sm"/>
                    </a:lnT>
                    <a:lnB w="38100" cap="flat" cmpd="sng">
                      <a:solidFill>
                        <a:srgbClr val="FF0000"/>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Roboto"/>
                          <a:ea typeface="Roboto"/>
                          <a:cs typeface="Roboto"/>
                          <a:sym typeface="Roboto"/>
                        </a:rPr>
                        <a:t>September 30, 2024</a:t>
                      </a:r>
                      <a:endParaRPr sz="1100">
                        <a:latin typeface="Roboto"/>
                        <a:ea typeface="Roboto"/>
                        <a:cs typeface="Roboto"/>
                        <a:sym typeface="Roboto"/>
                      </a:endParaRPr>
                    </a:p>
                  </a:txBody>
                  <a:tcPr marL="91425" marR="91425" marT="91425" marB="91425" anchor="ctr">
                    <a:lnL w="38100" cap="flat" cmpd="sng">
                      <a:solidFill>
                        <a:srgbClr val="FF0000"/>
                      </a:solidFill>
                      <a:prstDash val="solid"/>
                      <a:round/>
                      <a:headEnd type="none" w="sm" len="sm"/>
                      <a:tailEnd type="none" w="sm" len="sm"/>
                    </a:lnL>
                    <a:lnR w="38100" cap="flat" cmpd="sng">
                      <a:solidFill>
                        <a:srgbClr val="FF0000"/>
                      </a:solidFill>
                      <a:prstDash val="solid"/>
                      <a:round/>
                      <a:headEnd type="none" w="sm" len="sm"/>
                      <a:tailEnd type="none" w="sm" len="sm"/>
                    </a:lnR>
                    <a:lnT w="38100" cap="flat" cmpd="sng">
                      <a:solidFill>
                        <a:srgbClr val="FF0000"/>
                      </a:solidFill>
                      <a:prstDash val="solid"/>
                      <a:round/>
                      <a:headEnd type="none" w="sm" len="sm"/>
                      <a:tailEnd type="none" w="sm" len="sm"/>
                    </a:lnT>
                    <a:lnB w="38100" cap="flat" cmpd="sng">
                      <a:solidFill>
                        <a:srgbClr val="FF0000"/>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Roboto"/>
                          <a:ea typeface="Roboto"/>
                          <a:cs typeface="Roboto"/>
                          <a:sym typeface="Roboto"/>
                        </a:rPr>
                        <a:t>November 15, 2024</a:t>
                      </a:r>
                      <a:endParaRPr sz="1100">
                        <a:latin typeface="Roboto"/>
                        <a:ea typeface="Roboto"/>
                        <a:cs typeface="Roboto"/>
                        <a:sym typeface="Roboto"/>
                      </a:endParaRPr>
                    </a:p>
                  </a:txBody>
                  <a:tcPr marL="91425" marR="91425" marT="91425" marB="91425" anchor="ctr">
                    <a:lnL w="38100" cap="flat" cmpd="sng">
                      <a:solidFill>
                        <a:srgbClr val="FF0000"/>
                      </a:solidFill>
                      <a:prstDash val="solid"/>
                      <a:round/>
                      <a:headEnd type="none" w="sm" len="sm"/>
                      <a:tailEnd type="none" w="sm" len="sm"/>
                    </a:lnL>
                    <a:lnR w="38100" cap="flat" cmpd="sng">
                      <a:solidFill>
                        <a:srgbClr val="FF0000"/>
                      </a:solidFill>
                      <a:prstDash val="solid"/>
                      <a:round/>
                      <a:headEnd type="none" w="sm" len="sm"/>
                      <a:tailEnd type="none" w="sm" len="sm"/>
                    </a:lnR>
                    <a:lnT w="38100" cap="flat" cmpd="sng">
                      <a:solidFill>
                        <a:srgbClr val="FF0000"/>
                      </a:solidFill>
                      <a:prstDash val="solid"/>
                      <a:round/>
                      <a:headEnd type="none" w="sm" len="sm"/>
                      <a:tailEnd type="none" w="sm" len="sm"/>
                    </a:lnT>
                    <a:lnB w="38100" cap="flat" cmpd="sng">
                      <a:solidFill>
                        <a:srgbClr val="FF0000"/>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Roboto"/>
                          <a:ea typeface="Roboto"/>
                          <a:cs typeface="Roboto"/>
                          <a:sym typeface="Roboto"/>
                        </a:rPr>
                        <a:t>January 28, 2025</a:t>
                      </a:r>
                      <a:endParaRPr sz="1100">
                        <a:latin typeface="Roboto"/>
                        <a:ea typeface="Roboto"/>
                        <a:cs typeface="Roboto"/>
                        <a:sym typeface="Roboto"/>
                      </a:endParaRPr>
                    </a:p>
                  </a:txBody>
                  <a:tcPr marL="91425" marR="91425" marT="91425" marB="91425" anchor="ctr">
                    <a:lnL w="38100" cap="flat" cmpd="sng">
                      <a:solidFill>
                        <a:srgbClr val="FF0000"/>
                      </a:solidFill>
                      <a:prstDash val="solid"/>
                      <a:round/>
                      <a:headEnd type="none" w="sm" len="sm"/>
                      <a:tailEnd type="none" w="sm" len="sm"/>
                    </a:lnL>
                    <a:lnR w="38100" cap="flat" cmpd="sng">
                      <a:solidFill>
                        <a:srgbClr val="FF0000"/>
                      </a:solidFill>
                      <a:prstDash val="solid"/>
                      <a:round/>
                      <a:headEnd type="none" w="sm" len="sm"/>
                      <a:tailEnd type="none" w="sm" len="sm"/>
                    </a:lnR>
                    <a:lnT w="38100" cap="flat" cmpd="sng">
                      <a:solidFill>
                        <a:srgbClr val="FF0000"/>
                      </a:solidFill>
                      <a:prstDash val="solid"/>
                      <a:round/>
                      <a:headEnd type="none" w="sm" len="sm"/>
                      <a:tailEnd type="none" w="sm" len="sm"/>
                    </a:lnT>
                    <a:lnB w="38100" cap="flat" cmpd="sng">
                      <a:solidFill>
                        <a:srgbClr val="FF0000"/>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latin typeface="Roboto"/>
                          <a:ea typeface="Roboto"/>
                          <a:cs typeface="Roboto"/>
                          <a:sym typeface="Roboto"/>
                        </a:rPr>
                        <a:t>March 28, 2026</a:t>
                      </a:r>
                      <a:endParaRPr sz="1100" dirty="0">
                        <a:latin typeface="Roboto"/>
                        <a:ea typeface="Roboto"/>
                        <a:cs typeface="Roboto"/>
                        <a:sym typeface="Roboto"/>
                      </a:endParaRPr>
                    </a:p>
                  </a:txBody>
                  <a:tcPr marL="91425" marR="91425" marT="91425" marB="91425" anchor="ctr">
                    <a:lnL w="38100" cap="flat" cmpd="sng">
                      <a:solidFill>
                        <a:srgbClr val="FF0000"/>
                      </a:solidFill>
                      <a:prstDash val="solid"/>
                      <a:round/>
                      <a:headEnd type="none" w="sm" len="sm"/>
                      <a:tailEnd type="none" w="sm" len="sm"/>
                    </a:lnL>
                    <a:lnR w="38100" cap="flat" cmpd="sng">
                      <a:solidFill>
                        <a:srgbClr val="FF0000"/>
                      </a:solidFill>
                      <a:prstDash val="solid"/>
                      <a:round/>
                      <a:headEnd type="none" w="sm" len="sm"/>
                      <a:tailEnd type="none" w="sm" len="sm"/>
                    </a:lnR>
                    <a:lnT w="38100" cap="flat" cmpd="sng">
                      <a:solidFill>
                        <a:srgbClr val="FF0000"/>
                      </a:solidFill>
                      <a:prstDash val="solid"/>
                      <a:round/>
                      <a:headEnd type="none" w="sm" len="sm"/>
                      <a:tailEnd type="none" w="sm" len="sm"/>
                    </a:lnT>
                    <a:lnB w="38100" cap="flat" cmpd="sng">
                      <a:solidFill>
                        <a:srgbClr val="FF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5" name="Google Shape;725;p8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What does it mean to “Obligate” Funds?</a:t>
            </a:r>
            <a:endParaRPr dirty="0"/>
          </a:p>
        </p:txBody>
      </p:sp>
      <p:sp>
        <p:nvSpPr>
          <p:cNvPr id="723" name="Google Shape;723;p89"/>
          <p:cNvSpPr txBox="1">
            <a:spLocks noGrp="1"/>
          </p:cNvSpPr>
          <p:nvPr>
            <p:ph type="body" idx="1"/>
          </p:nvPr>
        </p:nvSpPr>
        <p:spPr>
          <a:xfrm>
            <a:off x="311700" y="1152475"/>
            <a:ext cx="8231400" cy="303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t>The regulations at </a:t>
            </a:r>
            <a:r>
              <a:rPr lang="en-US" u="sng" dirty="0">
                <a:solidFill>
                  <a:schemeClr val="hlink"/>
                </a:solidFill>
                <a:hlinkClick r:id="rId3"/>
              </a:rPr>
              <a:t>34 C.F.R. § 76.707</a:t>
            </a:r>
            <a:r>
              <a:rPr lang="en-US" dirty="0"/>
              <a:t> govern when an obligation of Federal funds by a State or subgrantee such as an LEA occurs. Specifically, </a:t>
            </a:r>
            <a:r>
              <a:rPr lang="en-US" u="sng" dirty="0"/>
              <a:t>the obligation is made on the date that the State or subgrantee makes a binding written commitment to obtain the services, work, or products</a:t>
            </a:r>
            <a:r>
              <a:rPr lang="en-US" dirty="0"/>
              <a:t>. </a:t>
            </a:r>
          </a:p>
          <a:p>
            <a:pPr marL="457200" lvl="0" indent="-330200" algn="l" rtl="0">
              <a:lnSpc>
                <a:spcPct val="100000"/>
              </a:lnSpc>
              <a:spcBef>
                <a:spcPts val="0"/>
              </a:spcBef>
              <a:spcAft>
                <a:spcPts val="0"/>
              </a:spcAft>
              <a:buSzPts val="1600"/>
              <a:buChar char="●"/>
            </a:pPr>
            <a:r>
              <a:rPr lang="en-US" dirty="0"/>
              <a:t>For rental or lease of real or personal property, the obligation is made when the property is used. </a:t>
            </a:r>
          </a:p>
          <a:p>
            <a:pPr marL="457200" lvl="0" indent="-330200" algn="l" rtl="0">
              <a:lnSpc>
                <a:spcPct val="100000"/>
              </a:lnSpc>
              <a:spcBef>
                <a:spcPts val="0"/>
              </a:spcBef>
              <a:spcAft>
                <a:spcPts val="0"/>
              </a:spcAft>
              <a:buSzPts val="1600"/>
              <a:buChar char="●"/>
            </a:pPr>
            <a:r>
              <a:rPr lang="en-US" dirty="0"/>
              <a:t>For salaries and benefits, the obligation is made when the services are provided (i.e., work is done). </a:t>
            </a:r>
          </a:p>
          <a:p>
            <a:pPr marL="457200" lvl="0" indent="-330200" algn="l" rtl="0">
              <a:lnSpc>
                <a:spcPct val="100000"/>
              </a:lnSpc>
              <a:spcBef>
                <a:spcPts val="0"/>
              </a:spcBef>
              <a:spcAft>
                <a:spcPts val="0"/>
              </a:spcAft>
              <a:buSzPts val="1600"/>
              <a:buChar char="●"/>
            </a:pPr>
            <a:r>
              <a:rPr lang="en-US" dirty="0"/>
              <a:t>For contracts, the obligation is made when the agreement between both parties is made official.</a:t>
            </a:r>
          </a:p>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1" name="Google Shape;731;p9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Obligation and Liquidation Requirements</a:t>
            </a:r>
            <a:endParaRPr dirty="0"/>
          </a:p>
        </p:txBody>
      </p:sp>
      <p:graphicFrame>
        <p:nvGraphicFramePr>
          <p:cNvPr id="2" name="Table 1">
            <a:extLst>
              <a:ext uri="{FF2B5EF4-FFF2-40B4-BE49-F238E27FC236}">
                <a16:creationId xmlns:a16="http://schemas.microsoft.com/office/drawing/2014/main" id="{5DB7B82E-0CCA-5B25-38D7-8B80DA956E12}"/>
              </a:ext>
            </a:extLst>
          </p:cNvPr>
          <p:cNvGraphicFramePr>
            <a:graphicFrameLocks noGrp="1"/>
          </p:cNvGraphicFramePr>
          <p:nvPr>
            <p:extLst>
              <p:ext uri="{D42A27DB-BD31-4B8C-83A1-F6EECF244321}">
                <p14:modId xmlns:p14="http://schemas.microsoft.com/office/powerpoint/2010/main" val="95016082"/>
              </p:ext>
            </p:extLst>
          </p:nvPr>
        </p:nvGraphicFramePr>
        <p:xfrm>
          <a:off x="1198485" y="1040059"/>
          <a:ext cx="6622742" cy="3063382"/>
        </p:xfrm>
        <a:graphic>
          <a:graphicData uri="http://schemas.openxmlformats.org/drawingml/2006/table">
            <a:tbl>
              <a:tblPr firstRow="1" bandRow="1">
                <a:tableStyleId>{2E5F6285-FDFE-4B4E-998A-BF31F6249254}</a:tableStyleId>
              </a:tblPr>
              <a:tblGrid>
                <a:gridCol w="3431715">
                  <a:extLst>
                    <a:ext uri="{9D8B030D-6E8A-4147-A177-3AD203B41FA5}">
                      <a16:colId xmlns:a16="http://schemas.microsoft.com/office/drawing/2014/main" val="4153356484"/>
                    </a:ext>
                  </a:extLst>
                </a:gridCol>
                <a:gridCol w="3191027">
                  <a:extLst>
                    <a:ext uri="{9D8B030D-6E8A-4147-A177-3AD203B41FA5}">
                      <a16:colId xmlns:a16="http://schemas.microsoft.com/office/drawing/2014/main" val="1178651177"/>
                    </a:ext>
                  </a:extLst>
                </a:gridCol>
              </a:tblGrid>
              <a:tr h="197097">
                <a:tc>
                  <a:txBody>
                    <a:bodyPr/>
                    <a:lstStyle/>
                    <a:p>
                      <a:r>
                        <a:rPr lang="en-US" sz="1100" b="0" dirty="0">
                          <a:solidFill>
                            <a:schemeClr val="bg1"/>
                          </a:solidFill>
                          <a:latin typeface="Calibri" panose="020F0502020204030204" pitchFamily="34" charset="0"/>
                          <a:ea typeface="Calibri" panose="020F0502020204030204" pitchFamily="34" charset="0"/>
                          <a:cs typeface="Calibri" panose="020F0502020204030204" pitchFamily="34" charset="0"/>
                        </a:rPr>
                        <a:t>If the</a:t>
                      </a:r>
                      <a:r>
                        <a:rPr lang="en-US" sz="1100" b="0" baseline="0" dirty="0">
                          <a:solidFill>
                            <a:schemeClr val="bg1"/>
                          </a:solidFill>
                          <a:latin typeface="Calibri" panose="020F0502020204030204" pitchFamily="34" charset="0"/>
                          <a:ea typeface="Calibri" panose="020F0502020204030204" pitchFamily="34" charset="0"/>
                          <a:cs typeface="Calibri" panose="020F0502020204030204" pitchFamily="34" charset="0"/>
                        </a:rPr>
                        <a:t> obligation is for - </a:t>
                      </a:r>
                      <a:endParaRPr lang="en-US" sz="11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4472C4"/>
                    </a:solidFill>
                  </a:tcPr>
                </a:tc>
                <a:tc>
                  <a:txBody>
                    <a:bodyPr/>
                    <a:lstStyle/>
                    <a:p>
                      <a:r>
                        <a:rPr lang="en-US" sz="1100" b="0" dirty="0">
                          <a:solidFill>
                            <a:schemeClr val="bg1"/>
                          </a:solidFill>
                          <a:latin typeface="Calibri" panose="020F0502020204030204" pitchFamily="34" charset="0"/>
                          <a:ea typeface="Calibri" panose="020F0502020204030204" pitchFamily="34" charset="0"/>
                          <a:cs typeface="Calibri" panose="020F0502020204030204" pitchFamily="34" charset="0"/>
                        </a:rPr>
                        <a:t>The obligation</a:t>
                      </a:r>
                      <a:r>
                        <a:rPr lang="en-US" sz="1100" b="0" baseline="0" dirty="0">
                          <a:solidFill>
                            <a:schemeClr val="bg1"/>
                          </a:solidFill>
                          <a:latin typeface="Calibri" panose="020F0502020204030204" pitchFamily="34" charset="0"/>
                          <a:ea typeface="Calibri" panose="020F0502020204030204" pitchFamily="34" charset="0"/>
                          <a:cs typeface="Calibri" panose="020F0502020204030204" pitchFamily="34" charset="0"/>
                        </a:rPr>
                        <a:t> is made</a:t>
                      </a:r>
                      <a:endParaRPr lang="en-US" sz="11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4472C4"/>
                    </a:solidFill>
                  </a:tcPr>
                </a:tc>
                <a:extLst>
                  <a:ext uri="{0D108BD9-81ED-4DB2-BD59-A6C34878D82A}">
                    <a16:rowId xmlns:a16="http://schemas.microsoft.com/office/drawing/2014/main" val="3660829967"/>
                  </a:ext>
                </a:extLst>
              </a:tr>
              <a:tr h="437022">
                <a:tc>
                  <a:txBody>
                    <a:bodyPr/>
                    <a:lstStyle/>
                    <a:p>
                      <a:r>
                        <a:rPr lang="en-US" sz="950" dirty="0">
                          <a:latin typeface="Calibri" panose="020F0502020204030204" pitchFamily="34" charset="0"/>
                          <a:ea typeface="Calibri" panose="020F0502020204030204" pitchFamily="34" charset="0"/>
                          <a:cs typeface="Calibri" panose="020F0502020204030204" pitchFamily="34" charset="0"/>
                        </a:rPr>
                        <a:t>a)</a:t>
                      </a:r>
                      <a:r>
                        <a:rPr lang="en-US" sz="950" baseline="0" dirty="0">
                          <a:latin typeface="Calibri" panose="020F0502020204030204" pitchFamily="34" charset="0"/>
                          <a:ea typeface="Calibri" panose="020F0502020204030204" pitchFamily="34" charset="0"/>
                          <a:cs typeface="Calibri" panose="020F0502020204030204" pitchFamily="34" charset="0"/>
                        </a:rPr>
                        <a:t> Acquisition of real or personal property</a:t>
                      </a:r>
                      <a:endParaRPr lang="en-US" sz="950" dirty="0">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US" sz="950" dirty="0">
                          <a:latin typeface="Calibri" panose="020F0502020204030204" pitchFamily="34" charset="0"/>
                          <a:ea typeface="Calibri" panose="020F0502020204030204" pitchFamily="34" charset="0"/>
                          <a:cs typeface="Calibri" panose="020F0502020204030204" pitchFamily="34" charset="0"/>
                        </a:rPr>
                        <a:t>On the date on</a:t>
                      </a:r>
                      <a:r>
                        <a:rPr lang="en-US" sz="950" baseline="0" dirty="0">
                          <a:latin typeface="Calibri" panose="020F0502020204030204" pitchFamily="34" charset="0"/>
                          <a:ea typeface="Calibri" panose="020F0502020204030204" pitchFamily="34" charset="0"/>
                          <a:cs typeface="Calibri" panose="020F0502020204030204" pitchFamily="34" charset="0"/>
                        </a:rPr>
                        <a:t> which the State or subgrantee makes a binding written commitment to acquire the property.</a:t>
                      </a:r>
                      <a:endParaRPr lang="en-US" sz="950" dirty="0">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011833423"/>
                  </a:ext>
                </a:extLst>
              </a:tr>
              <a:tr h="370840">
                <a:tc>
                  <a:txBody>
                    <a:bodyPr/>
                    <a:lstStyle/>
                    <a:p>
                      <a:r>
                        <a:rPr lang="en-US" sz="950" dirty="0">
                          <a:latin typeface="Calibri" panose="020F0502020204030204" pitchFamily="34" charset="0"/>
                          <a:ea typeface="Calibri" panose="020F0502020204030204" pitchFamily="34" charset="0"/>
                          <a:cs typeface="Calibri" panose="020F0502020204030204" pitchFamily="34" charset="0"/>
                        </a:rPr>
                        <a:t>b) Personal services by an employee of the State or subgrantee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US" sz="950" dirty="0">
                          <a:latin typeface="Calibri" panose="020F0502020204030204" pitchFamily="34" charset="0"/>
                          <a:ea typeface="Calibri" panose="020F0502020204030204" pitchFamily="34" charset="0"/>
                          <a:cs typeface="Calibri" panose="020F0502020204030204" pitchFamily="34" charset="0"/>
                        </a:rPr>
                        <a:t>When the services are performed.</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2400171229"/>
                  </a:ext>
                </a:extLst>
              </a:tr>
              <a:tr h="268353">
                <a:tc>
                  <a:txBody>
                    <a:bodyPr/>
                    <a:lstStyle/>
                    <a:p>
                      <a:r>
                        <a:rPr lang="en-US" sz="950" dirty="0">
                          <a:latin typeface="Calibri" panose="020F0502020204030204" pitchFamily="34" charset="0"/>
                          <a:ea typeface="Calibri" panose="020F0502020204030204" pitchFamily="34" charset="0"/>
                          <a:cs typeface="Calibri" panose="020F0502020204030204" pitchFamily="34" charset="0"/>
                        </a:rPr>
                        <a:t>c) Personal services by a contractor who</a:t>
                      </a:r>
                      <a:r>
                        <a:rPr lang="en-US" sz="950" baseline="0" dirty="0">
                          <a:latin typeface="Calibri" panose="020F0502020204030204" pitchFamily="34" charset="0"/>
                          <a:ea typeface="Calibri" panose="020F0502020204030204" pitchFamily="34" charset="0"/>
                          <a:cs typeface="Calibri" panose="020F0502020204030204" pitchFamily="34" charset="0"/>
                        </a:rPr>
                        <a:t> is not an employee of the State or subgrantee</a:t>
                      </a:r>
                      <a:endParaRPr lang="en-US" sz="950" dirty="0">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US" sz="950" dirty="0">
                          <a:latin typeface="Calibri" panose="020F0502020204030204" pitchFamily="34" charset="0"/>
                          <a:ea typeface="Calibri" panose="020F0502020204030204" pitchFamily="34" charset="0"/>
                          <a:cs typeface="Calibri" panose="020F0502020204030204" pitchFamily="34" charset="0"/>
                        </a:rPr>
                        <a:t>On the date on which the State or subgrantee</a:t>
                      </a:r>
                      <a:r>
                        <a:rPr lang="en-US" sz="950" baseline="0" dirty="0">
                          <a:latin typeface="Calibri" panose="020F0502020204030204" pitchFamily="34" charset="0"/>
                          <a:ea typeface="Calibri" panose="020F0502020204030204" pitchFamily="34" charset="0"/>
                          <a:cs typeface="Calibri" panose="020F0502020204030204" pitchFamily="34" charset="0"/>
                        </a:rPr>
                        <a:t> makes a binding written commitment to obtain the services.</a:t>
                      </a:r>
                      <a:endParaRPr lang="en-US" sz="950" dirty="0">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76895554"/>
                  </a:ext>
                </a:extLst>
              </a:tr>
              <a:tr h="370840">
                <a:tc>
                  <a:txBody>
                    <a:bodyPr/>
                    <a:lstStyle/>
                    <a:p>
                      <a:r>
                        <a:rPr lang="en-US" sz="950" dirty="0">
                          <a:latin typeface="Calibri" panose="020F0502020204030204" pitchFamily="34" charset="0"/>
                          <a:ea typeface="Calibri" panose="020F0502020204030204" pitchFamily="34" charset="0"/>
                          <a:cs typeface="Calibri" panose="020F0502020204030204" pitchFamily="34" charset="0"/>
                        </a:rPr>
                        <a:t>d) Performance</a:t>
                      </a:r>
                      <a:r>
                        <a:rPr lang="en-US" sz="950" baseline="0" dirty="0">
                          <a:latin typeface="Calibri" panose="020F0502020204030204" pitchFamily="34" charset="0"/>
                          <a:ea typeface="Calibri" panose="020F0502020204030204" pitchFamily="34" charset="0"/>
                          <a:cs typeface="Calibri" panose="020F0502020204030204" pitchFamily="34" charset="0"/>
                        </a:rPr>
                        <a:t> of work other than personal services.</a:t>
                      </a:r>
                      <a:endParaRPr lang="en-US" sz="950" dirty="0">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US" sz="950" dirty="0">
                          <a:latin typeface="Calibri" panose="020F0502020204030204" pitchFamily="34" charset="0"/>
                          <a:ea typeface="Calibri" panose="020F0502020204030204" pitchFamily="34" charset="0"/>
                          <a:cs typeface="Calibri" panose="020F0502020204030204" pitchFamily="34" charset="0"/>
                        </a:rPr>
                        <a:t>On the date on which the State or subgrantee makes a binding written commitment to</a:t>
                      </a:r>
                      <a:r>
                        <a:rPr lang="en-US" sz="950" baseline="0" dirty="0">
                          <a:latin typeface="Calibri" panose="020F0502020204030204" pitchFamily="34" charset="0"/>
                          <a:ea typeface="Calibri" panose="020F0502020204030204" pitchFamily="34" charset="0"/>
                          <a:cs typeface="Calibri" panose="020F0502020204030204" pitchFamily="34" charset="0"/>
                        </a:rPr>
                        <a:t> obtain the work.</a:t>
                      </a:r>
                      <a:endParaRPr lang="en-US" sz="950" dirty="0">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2790944655"/>
                  </a:ext>
                </a:extLst>
              </a:tr>
              <a:tr h="0">
                <a:tc>
                  <a:txBody>
                    <a:bodyPr/>
                    <a:lstStyle/>
                    <a:p>
                      <a:r>
                        <a:rPr lang="en-US" sz="950" dirty="0">
                          <a:latin typeface="Calibri" panose="020F0502020204030204" pitchFamily="34" charset="0"/>
                          <a:ea typeface="Calibri" panose="020F0502020204030204" pitchFamily="34" charset="0"/>
                          <a:cs typeface="Calibri" panose="020F0502020204030204" pitchFamily="34" charset="0"/>
                        </a:rPr>
                        <a:t>e)</a:t>
                      </a:r>
                      <a:r>
                        <a:rPr lang="en-US" sz="950" baseline="0" dirty="0">
                          <a:latin typeface="Calibri" panose="020F0502020204030204" pitchFamily="34" charset="0"/>
                          <a:ea typeface="Calibri" panose="020F0502020204030204" pitchFamily="34" charset="0"/>
                          <a:cs typeface="Calibri" panose="020F0502020204030204" pitchFamily="34" charset="0"/>
                        </a:rPr>
                        <a:t> Public utility services</a:t>
                      </a:r>
                      <a:endParaRPr lang="en-US" sz="950" dirty="0">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US" sz="950" dirty="0">
                          <a:latin typeface="Calibri" panose="020F0502020204030204" pitchFamily="34" charset="0"/>
                          <a:ea typeface="Calibri" panose="020F0502020204030204" pitchFamily="34" charset="0"/>
                          <a:cs typeface="Calibri" panose="020F0502020204030204" pitchFamily="34" charset="0"/>
                        </a:rPr>
                        <a:t>When the State</a:t>
                      </a:r>
                      <a:r>
                        <a:rPr lang="en-US" sz="950" baseline="0" dirty="0">
                          <a:latin typeface="Calibri" panose="020F0502020204030204" pitchFamily="34" charset="0"/>
                          <a:ea typeface="Calibri" panose="020F0502020204030204" pitchFamily="34" charset="0"/>
                          <a:cs typeface="Calibri" panose="020F0502020204030204" pitchFamily="34" charset="0"/>
                        </a:rPr>
                        <a:t> or subgrantee receives the services</a:t>
                      </a:r>
                      <a:endParaRPr lang="en-US" sz="950" dirty="0">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530526248"/>
                  </a:ext>
                </a:extLst>
              </a:tr>
              <a:tr h="0">
                <a:tc>
                  <a:txBody>
                    <a:bodyPr/>
                    <a:lstStyle/>
                    <a:p>
                      <a:r>
                        <a:rPr lang="en-US" sz="950" dirty="0">
                          <a:latin typeface="Calibri" panose="020F0502020204030204" pitchFamily="34" charset="0"/>
                          <a:ea typeface="Calibri" panose="020F0502020204030204" pitchFamily="34" charset="0"/>
                          <a:cs typeface="Calibri" panose="020F0502020204030204" pitchFamily="34" charset="0"/>
                        </a:rPr>
                        <a:t>f) Travel</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US" sz="950" dirty="0">
                          <a:latin typeface="Calibri" panose="020F0502020204030204" pitchFamily="34" charset="0"/>
                          <a:ea typeface="Calibri" panose="020F0502020204030204" pitchFamily="34" charset="0"/>
                          <a:cs typeface="Calibri" panose="020F0502020204030204" pitchFamily="34" charset="0"/>
                        </a:rPr>
                        <a:t>When the travel</a:t>
                      </a:r>
                      <a:r>
                        <a:rPr lang="en-US" sz="950" baseline="0" dirty="0">
                          <a:latin typeface="Calibri" panose="020F0502020204030204" pitchFamily="34" charset="0"/>
                          <a:ea typeface="Calibri" panose="020F0502020204030204" pitchFamily="34" charset="0"/>
                          <a:cs typeface="Calibri" panose="020F0502020204030204" pitchFamily="34" charset="0"/>
                        </a:rPr>
                        <a:t> is taken</a:t>
                      </a:r>
                      <a:endParaRPr lang="en-US" sz="950" dirty="0">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47552565"/>
                  </a:ext>
                </a:extLst>
              </a:tr>
              <a:tr h="0">
                <a:tc>
                  <a:txBody>
                    <a:bodyPr/>
                    <a:lstStyle/>
                    <a:p>
                      <a:r>
                        <a:rPr lang="en-US" sz="950" dirty="0">
                          <a:latin typeface="Calibri" panose="020F0502020204030204" pitchFamily="34" charset="0"/>
                          <a:ea typeface="Calibri" panose="020F0502020204030204" pitchFamily="34" charset="0"/>
                          <a:cs typeface="Calibri" panose="020F0502020204030204" pitchFamily="34" charset="0"/>
                        </a:rPr>
                        <a:t>g) Rental of</a:t>
                      </a:r>
                      <a:r>
                        <a:rPr lang="en-US" sz="950" baseline="0" dirty="0">
                          <a:latin typeface="Calibri" panose="020F0502020204030204" pitchFamily="34" charset="0"/>
                          <a:ea typeface="Calibri" panose="020F0502020204030204" pitchFamily="34" charset="0"/>
                          <a:cs typeface="Calibri" panose="020F0502020204030204" pitchFamily="34" charset="0"/>
                        </a:rPr>
                        <a:t> real or personal property</a:t>
                      </a:r>
                      <a:endParaRPr lang="en-US" sz="950" dirty="0">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US" sz="950" dirty="0">
                          <a:latin typeface="Calibri" panose="020F0502020204030204" pitchFamily="34" charset="0"/>
                          <a:ea typeface="Calibri" panose="020F0502020204030204" pitchFamily="34" charset="0"/>
                          <a:cs typeface="Calibri" panose="020F0502020204030204" pitchFamily="34" charset="0"/>
                        </a:rPr>
                        <a:t>When</a:t>
                      </a:r>
                      <a:r>
                        <a:rPr lang="en-US" sz="950" baseline="0" dirty="0">
                          <a:latin typeface="Calibri" panose="020F0502020204030204" pitchFamily="34" charset="0"/>
                          <a:ea typeface="Calibri" panose="020F0502020204030204" pitchFamily="34" charset="0"/>
                          <a:cs typeface="Calibri" panose="020F0502020204030204" pitchFamily="34" charset="0"/>
                        </a:rPr>
                        <a:t> the State of subgrantee uses the property</a:t>
                      </a:r>
                      <a:endParaRPr lang="en-US" sz="950" dirty="0">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93153384"/>
                  </a:ext>
                </a:extLst>
              </a:tr>
              <a:tr h="370840">
                <a:tc>
                  <a:txBody>
                    <a:bodyPr/>
                    <a:lstStyle/>
                    <a:p>
                      <a:r>
                        <a:rPr lang="en-US" sz="950" dirty="0">
                          <a:latin typeface="Calibri" panose="020F0502020204030204" pitchFamily="34" charset="0"/>
                          <a:ea typeface="Calibri" panose="020F0502020204030204" pitchFamily="34" charset="0"/>
                          <a:cs typeface="Calibri" panose="020F0502020204030204" pitchFamily="34" charset="0"/>
                        </a:rPr>
                        <a:t>h) A pre-agreement cost</a:t>
                      </a:r>
                      <a:r>
                        <a:rPr lang="en-US" sz="950" baseline="0" dirty="0">
                          <a:latin typeface="Calibri" panose="020F0502020204030204" pitchFamily="34" charset="0"/>
                          <a:ea typeface="Calibri" panose="020F0502020204030204" pitchFamily="34" charset="0"/>
                          <a:cs typeface="Calibri" panose="020F0502020204030204" pitchFamily="34" charset="0"/>
                        </a:rPr>
                        <a:t> that was properly approved by the Secretary under the cost principles in 2 CFR part 200, Subpart E – Cost Principles</a:t>
                      </a:r>
                      <a:endParaRPr lang="en-US" sz="950" dirty="0">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US" sz="950" dirty="0">
                          <a:latin typeface="Calibri" panose="020F0502020204030204" pitchFamily="34" charset="0"/>
                          <a:ea typeface="Calibri" panose="020F0502020204030204" pitchFamily="34" charset="0"/>
                          <a:cs typeface="Calibri" panose="020F0502020204030204" pitchFamily="34" charset="0"/>
                        </a:rPr>
                        <a:t>On the first</a:t>
                      </a:r>
                      <a:r>
                        <a:rPr lang="en-US" sz="950" baseline="0" dirty="0">
                          <a:latin typeface="Calibri" panose="020F0502020204030204" pitchFamily="34" charset="0"/>
                          <a:ea typeface="Calibri" panose="020F0502020204030204" pitchFamily="34" charset="0"/>
                          <a:cs typeface="Calibri" panose="020F0502020204030204" pitchFamily="34" charset="0"/>
                        </a:rPr>
                        <a:t> day of the grant or subgrant performance period</a:t>
                      </a:r>
                      <a:endParaRPr lang="en-US" sz="950" dirty="0">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2759713449"/>
                  </a:ext>
                </a:extLst>
              </a:tr>
            </a:tbl>
          </a:graphicData>
        </a:graphic>
      </p:graphicFrame>
      <p:sp>
        <p:nvSpPr>
          <p:cNvPr id="3" name="Rectangle 2">
            <a:extLst>
              <a:ext uri="{FF2B5EF4-FFF2-40B4-BE49-F238E27FC236}">
                <a16:creationId xmlns:a16="http://schemas.microsoft.com/office/drawing/2014/main" id="{C6CB914E-E8F2-2A1D-5399-903F57C76DC4}"/>
              </a:ext>
              <a:ext uri="{C183D7F6-B498-43B3-948B-1728B52AA6E4}">
                <adec:decorative xmlns:adec="http://schemas.microsoft.com/office/drawing/2017/decorative" val="1"/>
              </a:ext>
            </a:extLst>
          </p:cNvPr>
          <p:cNvSpPr/>
          <p:nvPr/>
        </p:nvSpPr>
        <p:spPr>
          <a:xfrm>
            <a:off x="1198485" y="1722268"/>
            <a:ext cx="6622742" cy="76348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TotalTime>
  <Words>3818</Words>
  <Application>Microsoft Office PowerPoint</Application>
  <PresentationFormat>On-screen Show (16:9)</PresentationFormat>
  <Paragraphs>384</Paragraphs>
  <Slides>48</Slides>
  <Notes>48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48</vt:i4>
      </vt:variant>
    </vt:vector>
  </HeadingPairs>
  <TitlesOfParts>
    <vt:vector size="55" baseType="lpstr">
      <vt:lpstr>Arial</vt:lpstr>
      <vt:lpstr>Calibri</vt:lpstr>
      <vt:lpstr>Rockwell</vt:lpstr>
      <vt:lpstr>Roboto</vt:lpstr>
      <vt:lpstr>Roboto Medium</vt:lpstr>
      <vt:lpstr>Simple Light</vt:lpstr>
      <vt:lpstr>Simple Light</vt:lpstr>
      <vt:lpstr>CDE ESEA and ESSER Office Hours August 29, 2024</vt:lpstr>
      <vt:lpstr>ESEA/ESSER Office Hours</vt:lpstr>
      <vt:lpstr>ESEA Reminders and Updates</vt:lpstr>
      <vt:lpstr>ESEA Foundations Training</vt:lpstr>
      <vt:lpstr>ARP ESSER III Liquidation Extensions</vt:lpstr>
      <vt:lpstr>Liquidation Extension Requests</vt:lpstr>
      <vt:lpstr>ARP ESSER III Liquidation Extensions Obligation and Liquidation Requirements</vt:lpstr>
      <vt:lpstr>What does it mean to “Obligate” Funds?</vt:lpstr>
      <vt:lpstr>Obligation and Liquidation Requirements</vt:lpstr>
      <vt:lpstr>What does it mean to “Liquidate” Funds?</vt:lpstr>
      <vt:lpstr>Why Late Liquidation</vt:lpstr>
      <vt:lpstr>What activities are eligible?</vt:lpstr>
      <vt:lpstr>Examples of Allowable Expenses for Liquidation Extension</vt:lpstr>
      <vt:lpstr>Examples of Unallowable Expenses for Liquidation Extensions</vt:lpstr>
      <vt:lpstr>Considerations</vt:lpstr>
      <vt:lpstr>How to Apply</vt:lpstr>
      <vt:lpstr>How to Apply continued</vt:lpstr>
      <vt:lpstr>How to Apply continuation</vt:lpstr>
      <vt:lpstr>Example of Strong Request</vt:lpstr>
      <vt:lpstr>Example of Strong Request Continued</vt:lpstr>
      <vt:lpstr>Strong Request Continued</vt:lpstr>
      <vt:lpstr>Approval and Follow Through Process</vt:lpstr>
      <vt:lpstr>Start Planning Now</vt:lpstr>
      <vt:lpstr>Application Links</vt:lpstr>
      <vt:lpstr>Important Deadlines</vt:lpstr>
      <vt:lpstr>Resources</vt:lpstr>
      <vt:lpstr>Contacts</vt:lpstr>
      <vt:lpstr>ESSER Reporting Requirements</vt:lpstr>
      <vt:lpstr>ESSER Annual Performance Report</vt:lpstr>
      <vt:lpstr>Re-Engaging Students Survey</vt:lpstr>
      <vt:lpstr>Allocating Funds Survey</vt:lpstr>
      <vt:lpstr>LEA Participation in ESSER Activities Template</vt:lpstr>
      <vt:lpstr>Summer Learning, Afterschool Programs, and High Dosage Tutoring</vt:lpstr>
      <vt:lpstr>Extended Instructional Time</vt:lpstr>
      <vt:lpstr>Early Childhood Education Program Expansion or Enhancement</vt:lpstr>
      <vt:lpstr>Full-Service Community Schools</vt:lpstr>
      <vt:lpstr>Purchasing Educational Technology</vt:lpstr>
      <vt:lpstr>Applicable Student Groups</vt:lpstr>
      <vt:lpstr>Reporting Deadlines</vt:lpstr>
      <vt:lpstr>Reporting Multiple School Years</vt:lpstr>
      <vt:lpstr>LEA-Level Template, Reporting by Year</vt:lpstr>
      <vt:lpstr>LEA-Level Template, Reporting Student Counts by Year</vt:lpstr>
      <vt:lpstr>Student-Level Template, Reporting Students by Year</vt:lpstr>
      <vt:lpstr>Student-Level Template, Participation by Year</vt:lpstr>
      <vt:lpstr>Next Steps</vt:lpstr>
      <vt:lpstr>Upcoming Meetings</vt:lpstr>
      <vt:lpstr>Looking Ahead…</vt:lpstr>
      <vt:lpstr>CDE Contacts! Emails: Lastname_Firstinitial@cde.state.co.us (e.g., Smith_a@cde.state.co.us)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Owen, Emily</cp:lastModifiedBy>
  <cp:revision>6</cp:revision>
  <dcterms:modified xsi:type="dcterms:W3CDTF">2024-09-09T14:45:56Z</dcterms:modified>
</cp:coreProperties>
</file>