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9" r:id="rId3"/>
    <p:sldId id="266" r:id="rId4"/>
    <p:sldId id="267" r:id="rId5"/>
    <p:sldId id="271" r:id="rId6"/>
    <p:sldId id="272" r:id="rId7"/>
    <p:sldId id="274" r:id="rId8"/>
    <p:sldId id="275" r:id="rId9"/>
    <p:sldId id="270" r:id="rId10"/>
    <p:sldId id="443" r:id="rId11"/>
    <p:sldId id="277" r:id="rId12"/>
    <p:sldId id="278" r:id="rId13"/>
    <p:sldId id="442" r:id="rId14"/>
    <p:sldId id="263" r:id="rId15"/>
    <p:sldId id="257" r:id="rId16"/>
    <p:sldId id="264" r:id="rId17"/>
    <p:sldId id="265" r:id="rId18"/>
    <p:sldId id="279" r:id="rId19"/>
    <p:sldId id="44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53A"/>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9731" autoAdjust="0"/>
  </p:normalViewPr>
  <p:slideViewPr>
    <p:cSldViewPr snapToGrid="0">
      <p:cViewPr varScale="1">
        <p:scale>
          <a:sx n="102" d="100"/>
          <a:sy n="102" d="100"/>
        </p:scale>
        <p:origin x="1746" y="10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9/3/2020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dirty="0"/>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dirty="0"/>
          </a:p>
        </p:txBody>
      </p:sp>
    </p:spTree>
    <p:extLst>
      <p:ext uri="{BB962C8B-B14F-4D97-AF65-F5344CB8AC3E}">
        <p14:creationId xmlns:p14="http://schemas.microsoft.com/office/powerpoint/2010/main" val="60947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a:t>
            </a:r>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dirty="0"/>
          </a:p>
        </p:txBody>
      </p:sp>
    </p:spTree>
    <p:extLst>
      <p:ext uri="{BB962C8B-B14F-4D97-AF65-F5344CB8AC3E}">
        <p14:creationId xmlns:p14="http://schemas.microsoft.com/office/powerpoint/2010/main" val="2882270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Jennifer Austin</a:t>
            </a:r>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dirty="0"/>
          </a:p>
        </p:txBody>
      </p:sp>
    </p:spTree>
    <p:extLst>
      <p:ext uri="{BB962C8B-B14F-4D97-AF65-F5344CB8AC3E}">
        <p14:creationId xmlns:p14="http://schemas.microsoft.com/office/powerpoint/2010/main" val="1719130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C3E97E-4890-4915-A7C2-F3D207C521C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5944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Jeremy Meredith</a:t>
            </a:r>
          </a:p>
        </p:txBody>
      </p:sp>
      <p:sp>
        <p:nvSpPr>
          <p:cNvPr id="4" name="Slide Number Placeholder 3"/>
          <p:cNvSpPr>
            <a:spLocks noGrp="1"/>
          </p:cNvSpPr>
          <p:nvPr>
            <p:ph type="sldNum" sz="quarter" idx="5"/>
          </p:nvPr>
        </p:nvSpPr>
        <p:spPr/>
        <p:txBody>
          <a:bodyPr/>
          <a:lstStyle/>
          <a:p>
            <a:fld id="{D8C3E97E-4890-4915-A7C2-F3D207C521C5}" type="slidenum">
              <a:rPr lang="en-US" smtClean="0"/>
              <a:t>14</a:t>
            </a:fld>
            <a:endParaRPr lang="en-US" dirty="0"/>
          </a:p>
        </p:txBody>
      </p:sp>
    </p:spTree>
    <p:extLst>
      <p:ext uri="{BB962C8B-B14F-4D97-AF65-F5344CB8AC3E}">
        <p14:creationId xmlns:p14="http://schemas.microsoft.com/office/powerpoint/2010/main" val="34338731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Jeremy</a:t>
            </a:r>
          </a:p>
        </p:txBody>
      </p:sp>
      <p:sp>
        <p:nvSpPr>
          <p:cNvPr id="4" name="Slide Number Placeholder 3"/>
          <p:cNvSpPr>
            <a:spLocks noGrp="1"/>
          </p:cNvSpPr>
          <p:nvPr>
            <p:ph type="sldNum" sz="quarter" idx="5"/>
          </p:nvPr>
        </p:nvSpPr>
        <p:spPr/>
        <p:txBody>
          <a:bodyPr/>
          <a:lstStyle/>
          <a:p>
            <a:fld id="{D8C3E97E-4890-4915-A7C2-F3D207C521C5}" type="slidenum">
              <a:rPr lang="en-US" smtClean="0"/>
              <a:t>15</a:t>
            </a:fld>
            <a:endParaRPr lang="en-US" dirty="0"/>
          </a:p>
        </p:txBody>
      </p:sp>
    </p:spTree>
    <p:extLst>
      <p:ext uri="{BB962C8B-B14F-4D97-AF65-F5344CB8AC3E}">
        <p14:creationId xmlns:p14="http://schemas.microsoft.com/office/powerpoint/2010/main" val="38513816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Jeremy </a:t>
            </a:r>
          </a:p>
        </p:txBody>
      </p:sp>
      <p:sp>
        <p:nvSpPr>
          <p:cNvPr id="4" name="Slide Number Placeholder 3"/>
          <p:cNvSpPr>
            <a:spLocks noGrp="1"/>
          </p:cNvSpPr>
          <p:nvPr>
            <p:ph type="sldNum" sz="quarter" idx="5"/>
          </p:nvPr>
        </p:nvSpPr>
        <p:spPr/>
        <p:txBody>
          <a:bodyPr/>
          <a:lstStyle/>
          <a:p>
            <a:fld id="{D8C3E97E-4890-4915-A7C2-F3D207C521C5}" type="slidenum">
              <a:rPr lang="en-US" smtClean="0"/>
              <a:t>16</a:t>
            </a:fld>
            <a:endParaRPr lang="en-US" dirty="0"/>
          </a:p>
        </p:txBody>
      </p:sp>
    </p:spTree>
    <p:extLst>
      <p:ext uri="{BB962C8B-B14F-4D97-AF65-F5344CB8AC3E}">
        <p14:creationId xmlns:p14="http://schemas.microsoft.com/office/powerpoint/2010/main" val="2021798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Jeremy </a:t>
            </a:r>
          </a:p>
        </p:txBody>
      </p:sp>
      <p:sp>
        <p:nvSpPr>
          <p:cNvPr id="4" name="Slide Number Placeholder 3"/>
          <p:cNvSpPr>
            <a:spLocks noGrp="1"/>
          </p:cNvSpPr>
          <p:nvPr>
            <p:ph type="sldNum" sz="quarter" idx="5"/>
          </p:nvPr>
        </p:nvSpPr>
        <p:spPr/>
        <p:txBody>
          <a:bodyPr/>
          <a:lstStyle/>
          <a:p>
            <a:fld id="{D8C3E97E-4890-4915-A7C2-F3D207C521C5}" type="slidenum">
              <a:rPr lang="en-US" smtClean="0"/>
              <a:t>17</a:t>
            </a:fld>
            <a:endParaRPr lang="en-US" dirty="0"/>
          </a:p>
        </p:txBody>
      </p:sp>
    </p:spTree>
    <p:extLst>
      <p:ext uri="{BB962C8B-B14F-4D97-AF65-F5344CB8AC3E}">
        <p14:creationId xmlns:p14="http://schemas.microsoft.com/office/powerpoint/2010/main" val="796570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dirty="0"/>
          </a:p>
        </p:txBody>
      </p:sp>
    </p:spTree>
    <p:extLst>
      <p:ext uri="{BB962C8B-B14F-4D97-AF65-F5344CB8AC3E}">
        <p14:creationId xmlns:p14="http://schemas.microsoft.com/office/powerpoint/2010/main" val="1596534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dirty="0"/>
          </a:p>
        </p:txBody>
      </p:sp>
    </p:spTree>
    <p:extLst>
      <p:ext uri="{BB962C8B-B14F-4D97-AF65-F5344CB8AC3E}">
        <p14:creationId xmlns:p14="http://schemas.microsoft.com/office/powerpoint/2010/main" val="1066215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or Steven </a:t>
            </a:r>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dirty="0"/>
          </a:p>
        </p:txBody>
      </p:sp>
    </p:spTree>
    <p:extLst>
      <p:ext uri="{BB962C8B-B14F-4D97-AF65-F5344CB8AC3E}">
        <p14:creationId xmlns:p14="http://schemas.microsoft.com/office/powerpoint/2010/main" val="2272786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dirty="0"/>
          </a:p>
        </p:txBody>
      </p:sp>
    </p:spTree>
    <p:extLst>
      <p:ext uri="{BB962C8B-B14F-4D97-AF65-F5344CB8AC3E}">
        <p14:creationId xmlns:p14="http://schemas.microsoft.com/office/powerpoint/2010/main" val="3529024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dirty="0"/>
          </a:p>
        </p:txBody>
      </p:sp>
    </p:spTree>
    <p:extLst>
      <p:ext uri="{BB962C8B-B14F-4D97-AF65-F5344CB8AC3E}">
        <p14:creationId xmlns:p14="http://schemas.microsoft.com/office/powerpoint/2010/main" val="404292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a:t>
            </a:r>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dirty="0"/>
          </a:p>
        </p:txBody>
      </p:sp>
    </p:spTree>
    <p:extLst>
      <p:ext uri="{BB962C8B-B14F-4D97-AF65-F5344CB8AC3E}">
        <p14:creationId xmlns:p14="http://schemas.microsoft.com/office/powerpoint/2010/main" val="1280207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DeLilah</a:t>
            </a:r>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dirty="0"/>
          </a:p>
        </p:txBody>
      </p:sp>
    </p:spTree>
    <p:extLst>
      <p:ext uri="{BB962C8B-B14F-4D97-AF65-F5344CB8AC3E}">
        <p14:creationId xmlns:p14="http://schemas.microsoft.com/office/powerpoint/2010/main" val="1254281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a:t>
            </a:r>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dirty="0"/>
          </a:p>
        </p:txBody>
      </p:sp>
    </p:spTree>
    <p:extLst>
      <p:ext uri="{BB962C8B-B14F-4D97-AF65-F5344CB8AC3E}">
        <p14:creationId xmlns:p14="http://schemas.microsoft.com/office/powerpoint/2010/main" val="22654351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00953A">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00953A"/>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de.state.co.us/fedprograms/tii/a_hq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cde.state.co.us/fedprograms/equitabledistributionofteachers"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8" Type="http://schemas.openxmlformats.org/officeDocument/2006/relationships/hyperlink" Target="mailto:Hawkins_s@cde.state.co.us" TargetMode="External"/><Relationship Id="rId3" Type="http://schemas.openxmlformats.org/officeDocument/2006/relationships/hyperlink" Target="mailto:Williams_a@cde.state.co.us" TargetMode="External"/><Relationship Id="rId7" Type="http://schemas.openxmlformats.org/officeDocument/2006/relationships/hyperlink" Target="mailto:Austin_j@cde.state.co.us" TargetMode="External"/><Relationship Id="rId2" Type="http://schemas.openxmlformats.org/officeDocument/2006/relationships/hyperlink" Target="mailto:okes_j@cde.state.co.us" TargetMode="External"/><Relationship Id="rId1" Type="http://schemas.openxmlformats.org/officeDocument/2006/relationships/slideLayout" Target="../slideLayouts/slideLayout2.xml"/><Relationship Id="rId6" Type="http://schemas.openxmlformats.org/officeDocument/2006/relationships/hyperlink" Target="mailto:collins_d@cde.state.co.us" TargetMode="External"/><Relationship Id="rId5" Type="http://schemas.openxmlformats.org/officeDocument/2006/relationships/hyperlink" Target="mailto:mohajeri-nelson_n@cde.state.co.us" TargetMode="External"/><Relationship Id="rId10" Type="http://schemas.openxmlformats.org/officeDocument/2006/relationships/hyperlink" Target="mailto:meredith_j@cde.state.co.us" TargetMode="External"/><Relationship Id="rId4" Type="http://schemas.openxmlformats.org/officeDocument/2006/relationships/hyperlink" Target="mailto:Bartlett_k@cde.state.co.us" TargetMode="External"/><Relationship Id="rId9" Type="http://schemas.openxmlformats.org/officeDocument/2006/relationships/hyperlink" Target="mailto:Kaleda_s@cde.state.co.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hyperlink" Target="http://www.cde.state.co.us/fedprograms/npscaresactguidance08172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cde.state.co.us/fedprograms/npsconsultcert_caresactfundingaddendum_final081720" TargetMode="External"/><Relationship Id="rId4" Type="http://schemas.openxmlformats.org/officeDocument/2006/relationships/hyperlink" Target="http://www.cde.state.co.us/fedprograms/nps-certification-form-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CDE Office Hours</a:t>
            </a:r>
          </a:p>
        </p:txBody>
      </p:sp>
      <p:sp>
        <p:nvSpPr>
          <p:cNvPr id="3" name="Subtitle 2"/>
          <p:cNvSpPr>
            <a:spLocks noGrp="1"/>
          </p:cNvSpPr>
          <p:nvPr>
            <p:ph type="subTitle" idx="1"/>
          </p:nvPr>
        </p:nvSpPr>
        <p:spPr/>
        <p:txBody>
          <a:bodyPr/>
          <a:lstStyle/>
          <a:p>
            <a:r>
              <a:rPr lang="en-US" dirty="0"/>
              <a:t>August 27, 2020</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7EF85C8-8B7A-4D74-B690-EBBE51B838F1}"/>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
        <p:nvSpPr>
          <p:cNvPr id="12" name="Rectangle 11" descr="Radio button for selecting &quot;The LEA intends to support all public schools and teachers with ESSER Funds&quot;">
            <a:extLst>
              <a:ext uri="{FF2B5EF4-FFF2-40B4-BE49-F238E27FC236}">
                <a16:creationId xmlns:a16="http://schemas.microsoft.com/office/drawing/2014/main" id="{72F5A1AC-E2C5-48B6-AEB1-19AA9172E985}"/>
              </a:ext>
            </a:extLst>
          </p:cNvPr>
          <p:cNvSpPr/>
          <p:nvPr/>
        </p:nvSpPr>
        <p:spPr>
          <a:xfrm>
            <a:off x="495014" y="3843229"/>
            <a:ext cx="2715699" cy="1856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descr="Radio button for selecting &quot;The LEA intends to support  Title I schools with ESSER funds and will use the proportionate share calculated in the 2019-2020 Consolidated Application&quot;">
            <a:extLst>
              <a:ext uri="{FF2B5EF4-FFF2-40B4-BE49-F238E27FC236}">
                <a16:creationId xmlns:a16="http://schemas.microsoft.com/office/drawing/2014/main" id="{3E5BED55-705D-49FA-8E4C-FBEEAED94AE7}"/>
              </a:ext>
            </a:extLst>
          </p:cNvPr>
          <p:cNvSpPr/>
          <p:nvPr/>
        </p:nvSpPr>
        <p:spPr>
          <a:xfrm>
            <a:off x="543140" y="4902009"/>
            <a:ext cx="4908884" cy="1856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Radio button for selecting &quot;The LEA intends to support  Title I schools with ESSER funds and will calculate proportionate share using uploaded poverty data collected from participating non-public and Title I schools&quot;">
            <a:extLst>
              <a:ext uri="{FF2B5EF4-FFF2-40B4-BE49-F238E27FC236}">
                <a16:creationId xmlns:a16="http://schemas.microsoft.com/office/drawing/2014/main" id="{E791C2C2-DF11-4FA8-B0E8-BB4E4C2D763B}"/>
              </a:ext>
            </a:extLst>
          </p:cNvPr>
          <p:cNvSpPr/>
          <p:nvPr/>
        </p:nvSpPr>
        <p:spPr>
          <a:xfrm>
            <a:off x="495014" y="5625827"/>
            <a:ext cx="5266394" cy="23870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Screenshot of the ESSER Application showing the three different radio buttons that districts can select which method they want to use for calculating equitable services.">
            <a:extLst>
              <a:ext uri="{FF2B5EF4-FFF2-40B4-BE49-F238E27FC236}">
                <a16:creationId xmlns:a16="http://schemas.microsoft.com/office/drawing/2014/main" id="{4C8C3546-BAB1-46FD-901D-5AFE0A8B0886}"/>
              </a:ext>
            </a:extLst>
          </p:cNvPr>
          <p:cNvPicPr>
            <a:picLocks noChangeAspect="1"/>
          </p:cNvPicPr>
          <p:nvPr/>
        </p:nvPicPr>
        <p:blipFill>
          <a:blip r:embed="rId2"/>
          <a:stretch>
            <a:fillRect/>
          </a:stretch>
        </p:blipFill>
        <p:spPr>
          <a:xfrm>
            <a:off x="371259" y="1232173"/>
            <a:ext cx="5651405" cy="5578526"/>
          </a:xfrm>
          <a:prstGeom prst="rect">
            <a:avLst/>
          </a:prstGeom>
        </p:spPr>
      </p:pic>
      <p:sp>
        <p:nvSpPr>
          <p:cNvPr id="2" name="Title 1">
            <a:extLst>
              <a:ext uri="{FF2B5EF4-FFF2-40B4-BE49-F238E27FC236}">
                <a16:creationId xmlns:a16="http://schemas.microsoft.com/office/drawing/2014/main" id="{0851A0B8-45DE-408C-A4A1-2AF195B38D53}"/>
              </a:ext>
            </a:extLst>
          </p:cNvPr>
          <p:cNvSpPr>
            <a:spLocks noGrp="1"/>
          </p:cNvSpPr>
          <p:nvPr>
            <p:ph type="title"/>
          </p:nvPr>
        </p:nvSpPr>
        <p:spPr/>
        <p:txBody>
          <a:bodyPr/>
          <a:lstStyle/>
          <a:p>
            <a:r>
              <a:rPr lang="en-US" dirty="0"/>
              <a:t>UPDATE: ESSER Application NPS Proportionate Share Calculation</a:t>
            </a:r>
          </a:p>
        </p:txBody>
      </p:sp>
    </p:spTree>
    <p:extLst>
      <p:ext uri="{BB962C8B-B14F-4D97-AF65-F5344CB8AC3E}">
        <p14:creationId xmlns:p14="http://schemas.microsoft.com/office/powerpoint/2010/main" val="1489381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CFEEE8F-6100-4B46-9E6F-A862CF9D0F72}"/>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479D5F6-EDCB-402A-AC08-4943A1820E8F}" type="slidenum">
              <a:rPr kumimoji="0" lang="en-US" sz="1600" b="0" i="0" u="none" strike="noStrike" kern="1200" cap="none" spc="0" normalizeH="0" baseline="0" noProof="0" smtClean="0">
                <a:ln>
                  <a:noFill/>
                </a:ln>
                <a:solidFill>
                  <a:prstClr val="white">
                    <a:lumMod val="50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6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pic>
        <p:nvPicPr>
          <p:cNvPr id="6" name="Content Placeholder 5" descr="Screenshot showing what applicants need to submit for NPS schools which includes allowable activities in which the NPS will be participating. ">
            <a:extLst>
              <a:ext uri="{FF2B5EF4-FFF2-40B4-BE49-F238E27FC236}">
                <a16:creationId xmlns:a16="http://schemas.microsoft.com/office/drawing/2014/main" id="{AFCE6C98-0C67-4BCA-92BF-4433202C4B1A}"/>
              </a:ext>
            </a:extLst>
          </p:cNvPr>
          <p:cNvPicPr>
            <a:picLocks noGrp="1" noChangeAspect="1"/>
          </p:cNvPicPr>
          <p:nvPr>
            <p:ph idx="1"/>
          </p:nvPr>
        </p:nvPicPr>
        <p:blipFill>
          <a:blip r:embed="rId3"/>
          <a:stretch>
            <a:fillRect/>
          </a:stretch>
        </p:blipFill>
        <p:spPr>
          <a:xfrm>
            <a:off x="223071" y="1398843"/>
            <a:ext cx="5827910" cy="4640263"/>
          </a:xfrm>
          <a:prstGeom prst="rect">
            <a:avLst/>
          </a:prstGeom>
          <a:ln>
            <a:solidFill>
              <a:schemeClr val="tx1"/>
            </a:solidFill>
          </a:ln>
        </p:spPr>
      </p:pic>
      <p:sp>
        <p:nvSpPr>
          <p:cNvPr id="7" name="TextBox 6">
            <a:extLst>
              <a:ext uri="{FF2B5EF4-FFF2-40B4-BE49-F238E27FC236}">
                <a16:creationId xmlns:a16="http://schemas.microsoft.com/office/drawing/2014/main" id="{1D3FED86-EA79-480B-92D0-EA4C5463DC2C}"/>
              </a:ext>
            </a:extLst>
          </p:cNvPr>
          <p:cNvSpPr txBox="1"/>
          <p:nvPr/>
        </p:nvSpPr>
        <p:spPr>
          <a:xfrm>
            <a:off x="5721531" y="1515292"/>
            <a:ext cx="3422469" cy="2077403"/>
          </a:xfrm>
          <a:prstGeom prst="wedgeEllipseCallou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LEAs are no longer required to indicate the Title I School boundary in which the non-public school resides. </a:t>
            </a:r>
          </a:p>
        </p:txBody>
      </p:sp>
      <p:sp>
        <p:nvSpPr>
          <p:cNvPr id="2" name="Title 1">
            <a:extLst>
              <a:ext uri="{FF2B5EF4-FFF2-40B4-BE49-F238E27FC236}">
                <a16:creationId xmlns:a16="http://schemas.microsoft.com/office/drawing/2014/main" id="{45C7E0BD-0067-47E6-BBBA-DAFACFCE434C}"/>
              </a:ext>
            </a:extLst>
          </p:cNvPr>
          <p:cNvSpPr>
            <a:spLocks noGrp="1"/>
          </p:cNvSpPr>
          <p:nvPr>
            <p:ph type="title"/>
          </p:nvPr>
        </p:nvSpPr>
        <p:spPr/>
        <p:txBody>
          <a:bodyPr/>
          <a:lstStyle/>
          <a:p>
            <a:r>
              <a:rPr lang="en-US" dirty="0"/>
              <a:t>UPDATE: ESSER NPS School Participation </a:t>
            </a:r>
          </a:p>
        </p:txBody>
      </p:sp>
    </p:spTree>
    <p:extLst>
      <p:ext uri="{BB962C8B-B14F-4D97-AF65-F5344CB8AC3E}">
        <p14:creationId xmlns:p14="http://schemas.microsoft.com/office/powerpoint/2010/main" val="3479020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6CDAB-AD65-4195-BD91-E651C2E139C9}"/>
              </a:ext>
            </a:extLst>
          </p:cNvPr>
          <p:cNvSpPr>
            <a:spLocks noGrp="1"/>
          </p:cNvSpPr>
          <p:nvPr>
            <p:ph type="ctrTitle"/>
          </p:nvPr>
        </p:nvSpPr>
        <p:spPr/>
        <p:txBody>
          <a:bodyPr/>
          <a:lstStyle/>
          <a:p>
            <a:r>
              <a:rPr lang="en-US" dirty="0"/>
              <a:t>Reporting Requirements</a:t>
            </a:r>
            <a:br>
              <a:rPr lang="en-US" dirty="0"/>
            </a:br>
            <a:br>
              <a:rPr lang="en-US" dirty="0"/>
            </a:br>
            <a:r>
              <a:rPr lang="en-US" dirty="0"/>
              <a:t>Jennifer Austin</a:t>
            </a:r>
          </a:p>
        </p:txBody>
      </p:sp>
      <p:sp>
        <p:nvSpPr>
          <p:cNvPr id="3" name="Slide Number Placeholder 2">
            <a:extLst>
              <a:ext uri="{FF2B5EF4-FFF2-40B4-BE49-F238E27FC236}">
                <a16:creationId xmlns:a16="http://schemas.microsoft.com/office/drawing/2014/main" id="{DBBEC017-C6D8-45FD-87F0-2359214C3137}"/>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1020566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7E0BD-0067-47E6-BBBA-DAFACFCE434C}"/>
              </a:ext>
            </a:extLst>
          </p:cNvPr>
          <p:cNvSpPr>
            <a:spLocks noGrp="1"/>
          </p:cNvSpPr>
          <p:nvPr>
            <p:ph type="title"/>
          </p:nvPr>
        </p:nvSpPr>
        <p:spPr>
          <a:xfrm>
            <a:off x="245193" y="254514"/>
            <a:ext cx="7673322" cy="756418"/>
          </a:xfrm>
        </p:spPr>
        <p:txBody>
          <a:bodyPr/>
          <a:lstStyle/>
          <a:p>
            <a:r>
              <a:rPr lang="en-US" dirty="0"/>
              <a:t>UPDATE: CRF and ESSER Fund Reporting</a:t>
            </a:r>
          </a:p>
        </p:txBody>
      </p:sp>
      <p:sp>
        <p:nvSpPr>
          <p:cNvPr id="4" name="Slide Number Placeholder 3">
            <a:extLst>
              <a:ext uri="{FF2B5EF4-FFF2-40B4-BE49-F238E27FC236}">
                <a16:creationId xmlns:a16="http://schemas.microsoft.com/office/drawing/2014/main" id="{BCFEEE8F-6100-4B46-9E6F-A862CF9D0F72}"/>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479D5F6-EDCB-402A-AC08-4943A1820E8F}" type="slidenum">
              <a:rPr kumimoji="0" lang="en-US" sz="1600" b="0" i="0" u="none" strike="noStrike" kern="1200" cap="none" spc="0" normalizeH="0" baseline="0" noProof="0" smtClean="0">
                <a:ln>
                  <a:noFill/>
                </a:ln>
                <a:solidFill>
                  <a:prstClr val="white">
                    <a:lumMod val="50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6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5" name="Content Placeholder 4">
            <a:extLst>
              <a:ext uri="{FF2B5EF4-FFF2-40B4-BE49-F238E27FC236}">
                <a16:creationId xmlns:a16="http://schemas.microsoft.com/office/drawing/2014/main" id="{6A6BD807-0CEA-43A5-8794-E3A1EBBFA1D1}"/>
              </a:ext>
            </a:extLst>
          </p:cNvPr>
          <p:cNvSpPr>
            <a:spLocks noGrp="1"/>
          </p:cNvSpPr>
          <p:nvPr>
            <p:ph idx="1"/>
          </p:nvPr>
        </p:nvSpPr>
        <p:spPr>
          <a:xfrm>
            <a:off x="245193" y="1263193"/>
            <a:ext cx="8675736" cy="5163826"/>
          </a:xfrm>
        </p:spPr>
        <p:txBody>
          <a:bodyPr>
            <a:normAutofit/>
          </a:bodyPr>
          <a:lstStyle/>
          <a:p>
            <a:pPr lvl="0"/>
            <a:r>
              <a:rPr lang="en-US" sz="1600" b="1" i="1" dirty="0"/>
              <a:t>CRF Funds – Funds Expire 12/30/2020</a:t>
            </a:r>
            <a:endParaRPr lang="en-US" sz="1600" dirty="0"/>
          </a:p>
          <a:p>
            <a:pPr lvl="1"/>
            <a:r>
              <a:rPr lang="en-US" sz="1600" dirty="0"/>
              <a:t>Reporting timeline will be extremely tight!</a:t>
            </a:r>
          </a:p>
          <a:p>
            <a:pPr lvl="1"/>
            <a:r>
              <a:rPr lang="en-US" sz="1600" dirty="0"/>
              <a:t>CDE must collect and report ACTUAL EXPENDITURES through 9/30/2020 no later than 10/2/2020 (we realize your fiscal activity will not be complete for Sept. on this timeframe, quarterly report will be cumulative)</a:t>
            </a:r>
          </a:p>
          <a:p>
            <a:pPr lvl="1"/>
            <a:r>
              <a:rPr lang="en-US" sz="1600" dirty="0"/>
              <a:t>2</a:t>
            </a:r>
            <a:r>
              <a:rPr lang="en-US" sz="1600" baseline="30000" dirty="0"/>
              <a:t>nd</a:t>
            </a:r>
            <a:r>
              <a:rPr lang="en-US" sz="1600" dirty="0"/>
              <a:t> Report will likely be due approx. 1/3/2021</a:t>
            </a:r>
          </a:p>
          <a:p>
            <a:pPr lvl="1"/>
            <a:r>
              <a:rPr lang="en-US" sz="1600" dirty="0"/>
              <a:t>CDE is required to provide this detail for all awardees who received $50k or more</a:t>
            </a:r>
          </a:p>
          <a:p>
            <a:pPr lvl="1"/>
            <a:r>
              <a:rPr lang="en-US" sz="1600" dirty="0"/>
              <a:t>CDE will be required to provide the State Controller’s Office the Detail by 10/3/2020</a:t>
            </a:r>
          </a:p>
          <a:p>
            <a:pPr lvl="1"/>
            <a:r>
              <a:rPr lang="en-US" sz="1600" dirty="0"/>
              <a:t>GFMU is developing an Excel Workbook reporting specific categories required per the US Treasury</a:t>
            </a:r>
          </a:p>
          <a:p>
            <a:pPr lvl="1"/>
            <a:r>
              <a:rPr lang="en-US" sz="1600" dirty="0"/>
              <a:t>More details and training to follow on how to complete the CRF Workbook coming VERY soon</a:t>
            </a:r>
          </a:p>
          <a:p>
            <a:pPr lvl="0"/>
            <a:r>
              <a:rPr lang="en-US" sz="1600" b="1" i="1" dirty="0"/>
              <a:t>ESSER Funds</a:t>
            </a:r>
            <a:endParaRPr lang="en-US" sz="1600" dirty="0"/>
          </a:p>
          <a:p>
            <a:pPr lvl="1"/>
            <a:r>
              <a:rPr lang="en-US" sz="1600" dirty="0"/>
              <a:t>Monthly ESSERF reporting will be completed through existing FFATA reporting through CDE Grants Fiscal</a:t>
            </a:r>
          </a:p>
          <a:p>
            <a:pPr lvl="1"/>
            <a:r>
              <a:rPr lang="en-US" sz="1600" dirty="0"/>
              <a:t>Annual reporting of ACTUAL EXPENDITURES will be managed via the ESSER online application site, with the functionality to enter actual expenditures by approved budget line item</a:t>
            </a:r>
          </a:p>
          <a:p>
            <a:pPr marL="0" indent="0" algn="ctr">
              <a:buNone/>
            </a:pPr>
            <a:endParaRPr lang="en-US" sz="1600" b="1" i="1" dirty="0">
              <a:solidFill>
                <a:srgbClr val="FF0000"/>
              </a:solidFill>
            </a:endParaRPr>
          </a:p>
          <a:p>
            <a:pPr marL="0" indent="0" algn="ctr">
              <a:buNone/>
            </a:pPr>
            <a:r>
              <a:rPr lang="en-US" sz="1600" b="1" i="1" dirty="0">
                <a:solidFill>
                  <a:srgbClr val="FF0000"/>
                </a:solidFill>
              </a:rPr>
              <a:t>Specific Training and Office Hours will be provided on reporting requirements when finalized.</a:t>
            </a:r>
            <a:endParaRPr lang="en-US" sz="1600" dirty="0">
              <a:solidFill>
                <a:srgbClr val="FF0000"/>
              </a:solidFill>
            </a:endParaRPr>
          </a:p>
        </p:txBody>
      </p:sp>
    </p:spTree>
    <p:extLst>
      <p:ext uri="{BB962C8B-B14F-4D97-AF65-F5344CB8AC3E}">
        <p14:creationId xmlns:p14="http://schemas.microsoft.com/office/powerpoint/2010/main" val="3523884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Schooling in SY20-21 and ESEA implications: </a:t>
            </a:r>
            <a:br>
              <a:rPr lang="en-US" dirty="0"/>
            </a:br>
            <a:r>
              <a:rPr lang="en-US" dirty="0"/>
              <a:t>EDT and Staff Reassignments</a:t>
            </a:r>
          </a:p>
        </p:txBody>
      </p:sp>
      <p:sp>
        <p:nvSpPr>
          <p:cNvPr id="3" name="Slide Number Placeholder 2"/>
          <p:cNvSpPr>
            <a:spLocks noGrp="1"/>
          </p:cNvSpPr>
          <p:nvPr>
            <p:ph type="sldNum" sz="quarter" idx="12"/>
          </p:nvPr>
        </p:nvSpPr>
        <p:spPr>
          <a:xfrm>
            <a:off x="283453" y="6427018"/>
            <a:ext cx="2057400" cy="365125"/>
          </a:xfrm>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4225233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5294995" cy="756418"/>
          </a:xfrm>
        </p:spPr>
        <p:txBody>
          <a:bodyPr/>
          <a:lstStyle/>
          <a:p>
            <a:r>
              <a:rPr lang="en-US" dirty="0"/>
              <a:t>Implications of COVID-19 on Schooling in SY20-21</a:t>
            </a:r>
          </a:p>
        </p:txBody>
      </p:sp>
      <p:sp>
        <p:nvSpPr>
          <p:cNvPr id="3" name="Content Placeholder 2"/>
          <p:cNvSpPr>
            <a:spLocks noGrp="1"/>
          </p:cNvSpPr>
          <p:nvPr>
            <p:ph idx="1"/>
          </p:nvPr>
        </p:nvSpPr>
        <p:spPr/>
        <p:txBody>
          <a:bodyPr/>
          <a:lstStyle/>
          <a:p>
            <a:r>
              <a:rPr lang="en-US" dirty="0"/>
              <a:t>Health and safety of students and staff is paramount. </a:t>
            </a:r>
          </a:p>
          <a:p>
            <a:r>
              <a:rPr lang="en-US" dirty="0"/>
              <a:t>Districts are balancing health and safety and delivering quality instruction. Student cohorts, virtual learning academies, and hybrid approaches to in-school learning are being implemented according to local needs. </a:t>
            </a:r>
          </a:p>
          <a:p>
            <a:r>
              <a:rPr lang="en-US" dirty="0"/>
              <a:t>These approaches are impacting school and even district-level staff assignments. </a:t>
            </a:r>
          </a:p>
          <a:p>
            <a:r>
              <a:rPr lang="en-US" dirty="0"/>
              <a:t>The staffing needs brought on by COVID-19 have raised new questions about ESSA educator requirements, namely Equitable Distribution of Teachers (EDT). Shifts in staff assignments have also impacted Consolidated Application plans and budgets. </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638276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72424F-8A87-4501-B1A1-FF4ECD788D54}"/>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
        <p:nvSpPr>
          <p:cNvPr id="6" name="TextBox 5">
            <a:extLst>
              <a:ext uri="{FF2B5EF4-FFF2-40B4-BE49-F238E27FC236}">
                <a16:creationId xmlns:a16="http://schemas.microsoft.com/office/drawing/2014/main" id="{4115564C-F500-4F53-A19B-C68775D51C13}"/>
              </a:ext>
            </a:extLst>
          </p:cNvPr>
          <p:cNvSpPr txBox="1"/>
          <p:nvPr/>
        </p:nvSpPr>
        <p:spPr>
          <a:xfrm>
            <a:off x="1127505" y="6172599"/>
            <a:ext cx="6081866" cy="584775"/>
          </a:xfrm>
          <a:prstGeom prst="rect">
            <a:avLst/>
          </a:prstGeom>
          <a:solidFill>
            <a:schemeClr val="accent6">
              <a:lumMod val="20000"/>
              <a:lumOff val="80000"/>
            </a:schemeClr>
          </a:solidFill>
          <a:ln>
            <a:solidFill>
              <a:schemeClr val="accent6">
                <a:lumMod val="60000"/>
                <a:lumOff val="40000"/>
              </a:schemeClr>
            </a:solidFill>
          </a:ln>
        </p:spPr>
        <p:txBody>
          <a:bodyPr wrap="square" rtlCol="0">
            <a:spAutoFit/>
          </a:bodyPr>
          <a:lstStyle/>
          <a:p>
            <a:r>
              <a:rPr lang="en-US" sz="1400" dirty="0"/>
              <a:t>More information on EDT requirements is located here </a:t>
            </a:r>
            <a:r>
              <a:rPr lang="en-US" sz="1400" dirty="0">
                <a:hlinkClick r:id="rId3"/>
              </a:rPr>
              <a:t>Educator Qualifications under ESSA </a:t>
            </a:r>
            <a:r>
              <a:rPr lang="en-US" sz="1400" dirty="0"/>
              <a:t>and here: </a:t>
            </a:r>
            <a:r>
              <a:rPr lang="en-US" sz="1400" dirty="0">
                <a:hlinkClick r:id="rId4"/>
              </a:rPr>
              <a:t>Equitable Distribution of Teachers</a:t>
            </a:r>
            <a:r>
              <a:rPr lang="en-US" dirty="0"/>
              <a:t>.</a:t>
            </a:r>
          </a:p>
        </p:txBody>
      </p:sp>
      <p:sp>
        <p:nvSpPr>
          <p:cNvPr id="3" name="Content Placeholder 2">
            <a:extLst>
              <a:ext uri="{FF2B5EF4-FFF2-40B4-BE49-F238E27FC236}">
                <a16:creationId xmlns:a16="http://schemas.microsoft.com/office/drawing/2014/main" id="{009D53F3-806A-4F1D-9BC8-A2F8DD5BF2FB}"/>
              </a:ext>
            </a:extLst>
          </p:cNvPr>
          <p:cNvSpPr>
            <a:spLocks noGrp="1"/>
          </p:cNvSpPr>
          <p:nvPr>
            <p:ph idx="1"/>
          </p:nvPr>
        </p:nvSpPr>
        <p:spPr>
          <a:xfrm>
            <a:off x="392504" y="1602888"/>
            <a:ext cx="3775934" cy="4402021"/>
          </a:xfrm>
        </p:spPr>
        <p:txBody>
          <a:bodyPr/>
          <a:lstStyle/>
          <a:p>
            <a:r>
              <a:rPr lang="en-US" sz="1800" dirty="0"/>
              <a:t>ESSA requires LEAs accepting Title I, Part A funds to address any disparities in low-income students or minority students’ access to effective, experienced, or in-field teachers compared to their higher-income, non-minority peers. (ESSA, §1112 (b)(2)).</a:t>
            </a:r>
          </a:p>
          <a:p>
            <a:pPr marL="0" indent="0">
              <a:buNone/>
            </a:pPr>
            <a:endParaRPr lang="en-US" sz="1800" dirty="0"/>
          </a:p>
          <a:p>
            <a:r>
              <a:rPr lang="en-US" sz="1800" i="1" dirty="0"/>
              <a:t>Good to know! </a:t>
            </a:r>
            <a:r>
              <a:rPr lang="en-US" sz="1800" dirty="0"/>
              <a:t>LEAs with less than 1,000 students enrolled or only one school per grade span are exempted from EDT analyses. </a:t>
            </a:r>
          </a:p>
          <a:p>
            <a:endParaRPr lang="en-US" sz="1800" dirty="0"/>
          </a:p>
          <a:p>
            <a:endParaRPr lang="en-US" sz="1800" dirty="0"/>
          </a:p>
          <a:p>
            <a:pPr marL="0" indent="0">
              <a:buNone/>
            </a:pPr>
            <a:endParaRPr lang="en-US" dirty="0"/>
          </a:p>
        </p:txBody>
      </p:sp>
      <p:graphicFrame>
        <p:nvGraphicFramePr>
          <p:cNvPr id="5" name="Content Placeholder 4">
            <a:extLst>
              <a:ext uri="{FF2B5EF4-FFF2-40B4-BE49-F238E27FC236}">
                <a16:creationId xmlns:a16="http://schemas.microsoft.com/office/drawing/2014/main" id="{9C0FA7D7-32B0-467C-8BAD-D6E2075777E4}"/>
              </a:ext>
            </a:extLst>
          </p:cNvPr>
          <p:cNvGraphicFramePr>
            <a:graphicFrameLocks/>
          </p:cNvGraphicFramePr>
          <p:nvPr>
            <p:extLst>
              <p:ext uri="{D42A27DB-BD31-4B8C-83A1-F6EECF244321}">
                <p14:modId xmlns:p14="http://schemas.microsoft.com/office/powerpoint/2010/main" val="3068373079"/>
              </p:ext>
            </p:extLst>
          </p:nvPr>
        </p:nvGraphicFramePr>
        <p:xfrm>
          <a:off x="4404584" y="1411524"/>
          <a:ext cx="4438202" cy="4593385"/>
        </p:xfrm>
        <a:graphic>
          <a:graphicData uri="http://schemas.openxmlformats.org/drawingml/2006/table">
            <a:tbl>
              <a:tblPr firstRow="1" bandRow="1">
                <a:tableStyleId>{5C22544A-7EE6-4342-B048-85BDC9FD1C3A}</a:tableStyleId>
              </a:tblPr>
              <a:tblGrid>
                <a:gridCol w="1157120">
                  <a:extLst>
                    <a:ext uri="{9D8B030D-6E8A-4147-A177-3AD203B41FA5}">
                      <a16:colId xmlns:a16="http://schemas.microsoft.com/office/drawing/2014/main" val="20000"/>
                    </a:ext>
                  </a:extLst>
                </a:gridCol>
                <a:gridCol w="3281082">
                  <a:extLst>
                    <a:ext uri="{9D8B030D-6E8A-4147-A177-3AD203B41FA5}">
                      <a16:colId xmlns:a16="http://schemas.microsoft.com/office/drawing/2014/main" val="20001"/>
                    </a:ext>
                  </a:extLst>
                </a:gridCol>
              </a:tblGrid>
              <a:tr h="472345">
                <a:tc>
                  <a:txBody>
                    <a:bodyPr/>
                    <a:lstStyle/>
                    <a:p>
                      <a:r>
                        <a:rPr lang="en-US" sz="1400" dirty="0"/>
                        <a:t>Indicator</a:t>
                      </a:r>
                    </a:p>
                  </a:txBody>
                  <a:tcPr>
                    <a:solidFill>
                      <a:schemeClr val="accent6">
                        <a:lumMod val="75000"/>
                      </a:schemeClr>
                    </a:solidFill>
                  </a:tcPr>
                </a:tc>
                <a:tc>
                  <a:txBody>
                    <a:bodyPr/>
                    <a:lstStyle/>
                    <a:p>
                      <a:r>
                        <a:rPr lang="en-US" sz="1400" dirty="0"/>
                        <a:t>Definition</a:t>
                      </a:r>
                    </a:p>
                  </a:txBody>
                  <a:tcPr>
                    <a:solidFill>
                      <a:schemeClr val="accent6">
                        <a:lumMod val="75000"/>
                      </a:schemeClr>
                    </a:solidFill>
                  </a:tcPr>
                </a:tc>
                <a:extLst>
                  <a:ext uri="{0D108BD9-81ED-4DB2-BD59-A6C34878D82A}">
                    <a16:rowId xmlns:a16="http://schemas.microsoft.com/office/drawing/2014/main" val="10000"/>
                  </a:ext>
                </a:extLst>
              </a:tr>
              <a:tr h="1289640">
                <a:tc>
                  <a:txBody>
                    <a:bodyPr/>
                    <a:lstStyle/>
                    <a:p>
                      <a:r>
                        <a:rPr lang="en-US" sz="1400" b="1" dirty="0"/>
                        <a:t>Effective	</a:t>
                      </a:r>
                    </a:p>
                    <a:p>
                      <a:endParaRPr lang="en-US" sz="1400" b="1" dirty="0"/>
                    </a:p>
                    <a:p>
                      <a:endParaRPr lang="en-US" sz="14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Teacher’s evaluation rating, based on Colorado’s Educator Quality Standards, is</a:t>
                      </a:r>
                      <a:r>
                        <a:rPr lang="en-US" sz="1400" baseline="0" dirty="0"/>
                        <a:t> Ef</a:t>
                      </a:r>
                      <a:r>
                        <a:rPr lang="en-US" sz="1400" dirty="0"/>
                        <a:t>fective or Highly Effective. Half of this rating is based on professional practices; half is based on measures of student learning/outcomes.</a:t>
                      </a:r>
                    </a:p>
                  </a:txBody>
                  <a:tcPr/>
                </a:tc>
                <a:extLst>
                  <a:ext uri="{0D108BD9-81ED-4DB2-BD59-A6C34878D82A}">
                    <a16:rowId xmlns:a16="http://schemas.microsoft.com/office/drawing/2014/main" val="10001"/>
                  </a:ext>
                </a:extLst>
              </a:tr>
              <a:tr h="2071728">
                <a:tc>
                  <a:txBody>
                    <a:bodyPr/>
                    <a:lstStyle/>
                    <a:p>
                      <a:r>
                        <a:rPr lang="en-US" sz="1400" b="1" dirty="0"/>
                        <a:t>In-Field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Teachers with at least one of the following, in the subject they teach:</a:t>
                      </a:r>
                    </a:p>
                    <a:p>
                      <a:pPr marL="342900" indent="-342900">
                        <a:buFont typeface="Arial" panose="020B0604020202020204" pitchFamily="34" charset="0"/>
                        <a:buChar char="•"/>
                      </a:pPr>
                      <a:r>
                        <a:rPr lang="en-US" sz="1400" dirty="0"/>
                        <a:t>Endorsement on a Colorado teaching license</a:t>
                      </a:r>
                    </a:p>
                    <a:p>
                      <a:pPr marL="342900" indent="-342900">
                        <a:buFont typeface="Arial" panose="020B0604020202020204" pitchFamily="34" charset="0"/>
                        <a:buChar char="•"/>
                      </a:pPr>
                      <a:r>
                        <a:rPr lang="en-US" sz="1400" dirty="0"/>
                        <a:t>Degree (bachelor’s or higher)</a:t>
                      </a:r>
                    </a:p>
                    <a:p>
                      <a:pPr marL="342900" indent="-342900">
                        <a:buFont typeface="Arial" panose="020B0604020202020204" pitchFamily="34" charset="0"/>
                        <a:buChar char="•"/>
                      </a:pPr>
                      <a:r>
                        <a:rPr lang="en-US" sz="1400" dirty="0"/>
                        <a:t>36 semester hours</a:t>
                      </a:r>
                    </a:p>
                    <a:p>
                      <a:pPr marL="342900" indent="-342900">
                        <a:buFont typeface="Arial" panose="020B0604020202020204" pitchFamily="34" charset="0"/>
                        <a:buChar char="•"/>
                      </a:pPr>
                      <a:r>
                        <a:rPr lang="en-US" sz="1400" dirty="0"/>
                        <a:t>Passing a State Board of Education-approved content exam</a:t>
                      </a:r>
                    </a:p>
                  </a:txBody>
                  <a:tcPr/>
                </a:tc>
                <a:extLst>
                  <a:ext uri="{0D108BD9-81ED-4DB2-BD59-A6C34878D82A}">
                    <a16:rowId xmlns:a16="http://schemas.microsoft.com/office/drawing/2014/main" val="10002"/>
                  </a:ext>
                </a:extLst>
              </a:tr>
              <a:tr h="677712">
                <a:tc>
                  <a:txBody>
                    <a:bodyPr/>
                    <a:lstStyle/>
                    <a:p>
                      <a:r>
                        <a:rPr lang="en-US" sz="1400" b="1" dirty="0"/>
                        <a:t>Experienced</a:t>
                      </a:r>
                    </a:p>
                  </a:txBody>
                  <a:tcPr/>
                </a:tc>
                <a:tc>
                  <a:txBody>
                    <a:bodyPr/>
                    <a:lstStyle/>
                    <a:p>
                      <a:r>
                        <a:rPr lang="en-US" sz="1400" dirty="0"/>
                        <a:t>Teachers with 3 or more full years of K-12 teaching experience (regardless of state).</a:t>
                      </a:r>
                    </a:p>
                  </a:txBody>
                  <a:tcPr/>
                </a:tc>
                <a:extLst>
                  <a:ext uri="{0D108BD9-81ED-4DB2-BD59-A6C34878D82A}">
                    <a16:rowId xmlns:a16="http://schemas.microsoft.com/office/drawing/2014/main" val="10003"/>
                  </a:ext>
                </a:extLst>
              </a:tr>
            </a:tbl>
          </a:graphicData>
        </a:graphic>
      </p:graphicFrame>
      <p:sp>
        <p:nvSpPr>
          <p:cNvPr id="2" name="Title 1">
            <a:extLst>
              <a:ext uri="{FF2B5EF4-FFF2-40B4-BE49-F238E27FC236}">
                <a16:creationId xmlns:a16="http://schemas.microsoft.com/office/drawing/2014/main" id="{433236A7-B498-46EF-9AAD-D000AAF4FA2F}"/>
              </a:ext>
            </a:extLst>
          </p:cNvPr>
          <p:cNvSpPr>
            <a:spLocks noGrp="1"/>
          </p:cNvSpPr>
          <p:nvPr>
            <p:ph type="title"/>
          </p:nvPr>
        </p:nvSpPr>
        <p:spPr/>
        <p:txBody>
          <a:bodyPr/>
          <a:lstStyle/>
          <a:p>
            <a:r>
              <a:rPr lang="en-US" dirty="0"/>
              <a:t>EDT Overview and Discussion</a:t>
            </a:r>
          </a:p>
        </p:txBody>
      </p:sp>
    </p:spTree>
    <p:extLst>
      <p:ext uri="{BB962C8B-B14F-4D97-AF65-F5344CB8AC3E}">
        <p14:creationId xmlns:p14="http://schemas.microsoft.com/office/powerpoint/2010/main" val="3688998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959B1-4CD4-4E30-A134-3B987070C5C1}"/>
              </a:ext>
            </a:extLst>
          </p:cNvPr>
          <p:cNvSpPr>
            <a:spLocks noGrp="1"/>
          </p:cNvSpPr>
          <p:nvPr>
            <p:ph type="title"/>
          </p:nvPr>
        </p:nvSpPr>
        <p:spPr/>
        <p:txBody>
          <a:bodyPr/>
          <a:lstStyle/>
          <a:p>
            <a:r>
              <a:rPr lang="en-US" dirty="0"/>
              <a:t>Staff Assignments and ESEA Plans and allowability of Title Program activities </a:t>
            </a:r>
          </a:p>
        </p:txBody>
      </p:sp>
      <p:sp>
        <p:nvSpPr>
          <p:cNvPr id="3" name="Content Placeholder 2">
            <a:extLst>
              <a:ext uri="{FF2B5EF4-FFF2-40B4-BE49-F238E27FC236}">
                <a16:creationId xmlns:a16="http://schemas.microsoft.com/office/drawing/2014/main" id="{CDDB945B-12A3-4BAC-83D9-39D76E3AA673}"/>
              </a:ext>
            </a:extLst>
          </p:cNvPr>
          <p:cNvSpPr>
            <a:spLocks noGrp="1"/>
          </p:cNvSpPr>
          <p:nvPr>
            <p:ph idx="1"/>
          </p:nvPr>
        </p:nvSpPr>
        <p:spPr/>
        <p:txBody>
          <a:bodyPr>
            <a:normAutofit/>
          </a:bodyPr>
          <a:lstStyle/>
          <a:p>
            <a:r>
              <a:rPr lang="en-US" dirty="0"/>
              <a:t>Please closely consider the impact of staff reassignments or shifting of roles to implement student cohorts, virtual learning, hybrid models, etc. on Title Program allowability.</a:t>
            </a:r>
          </a:p>
          <a:p>
            <a:r>
              <a:rPr lang="en-US" dirty="0"/>
              <a:t>ESEA Title Program Allowable Uses of Funds, outstanding questions </a:t>
            </a:r>
          </a:p>
          <a:p>
            <a:r>
              <a:rPr lang="en-US" dirty="0">
                <a:effectLst/>
                <a:ea typeface="Calibri" panose="020F0502020204030204" pitchFamily="34" charset="0"/>
                <a:cs typeface="Times New Roman" panose="02020603050405020304" pitchFamily="18" charset="0"/>
              </a:rPr>
              <a:t>How Staff are Funded and Federal Requirements. </a:t>
            </a:r>
            <a:r>
              <a:rPr lang="en-US" dirty="0">
                <a:ea typeface="Calibri" panose="020F0502020204030204" pitchFamily="34" charset="0"/>
                <a:cs typeface="Times New Roman" panose="02020603050405020304" pitchFamily="18" charset="0"/>
              </a:rPr>
              <a:t>The CARES Act is silent on educator qualification requirements. However, ESSA requirements still apply, because they are dependent on the district acceptance of Title I funds, rather than origin of funding for staff salaries/benefits. So staff supported through CRF or ESSER, just as staff funded by state/local, are all under the same federal requirements.</a:t>
            </a:r>
            <a:endParaRPr lang="en-US" dirty="0"/>
          </a:p>
        </p:txBody>
      </p:sp>
      <p:sp>
        <p:nvSpPr>
          <p:cNvPr id="4" name="Slide Number Placeholder 3">
            <a:extLst>
              <a:ext uri="{FF2B5EF4-FFF2-40B4-BE49-F238E27FC236}">
                <a16:creationId xmlns:a16="http://schemas.microsoft.com/office/drawing/2014/main" id="{D50E0C19-0221-4775-AAB5-62A3E7C01205}"/>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1576028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FD294-5CE9-4A11-AFF6-BDDD951E1A46}"/>
              </a:ext>
            </a:extLst>
          </p:cNvPr>
          <p:cNvSpPr>
            <a:spLocks noGrp="1"/>
          </p:cNvSpPr>
          <p:nvPr>
            <p:ph type="ctrTitle"/>
          </p:nvPr>
        </p:nvSpPr>
        <p:spPr/>
        <p:txBody>
          <a:bodyPr/>
          <a:lstStyle/>
          <a:p>
            <a:r>
              <a:rPr lang="en-US" dirty="0"/>
              <a:t>Questions? </a:t>
            </a:r>
            <a:br>
              <a:rPr lang="en-US" dirty="0"/>
            </a:br>
            <a:br>
              <a:rPr lang="en-US" dirty="0"/>
            </a:br>
            <a:r>
              <a:rPr lang="en-US" dirty="0"/>
              <a:t>Requests for Future Topics? </a:t>
            </a:r>
          </a:p>
        </p:txBody>
      </p:sp>
      <p:sp>
        <p:nvSpPr>
          <p:cNvPr id="3" name="Slide Number Placeholder 2">
            <a:extLst>
              <a:ext uri="{FF2B5EF4-FFF2-40B4-BE49-F238E27FC236}">
                <a16:creationId xmlns:a16="http://schemas.microsoft.com/office/drawing/2014/main" id="{C4DA390A-3781-4C4C-B3E1-456E66A1275F}"/>
              </a:ext>
            </a:extLst>
          </p:cNvPr>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3104623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44D1-A0F0-4085-9D82-0026A8E8D9B8}"/>
              </a:ext>
            </a:extLst>
          </p:cNvPr>
          <p:cNvSpPr>
            <a:spLocks noGrp="1"/>
          </p:cNvSpPr>
          <p:nvPr>
            <p:ph type="title"/>
          </p:nvPr>
        </p:nvSpPr>
        <p:spPr/>
        <p:txBody>
          <a:bodyPr/>
          <a:lstStyle/>
          <a:p>
            <a:r>
              <a:rPr lang="en-US" dirty="0"/>
              <a:t>CDE Team Contact Information</a:t>
            </a:r>
          </a:p>
        </p:txBody>
      </p:sp>
      <p:sp>
        <p:nvSpPr>
          <p:cNvPr id="3" name="Content Placeholder 2">
            <a:extLst>
              <a:ext uri="{FF2B5EF4-FFF2-40B4-BE49-F238E27FC236}">
                <a16:creationId xmlns:a16="http://schemas.microsoft.com/office/drawing/2014/main" id="{0B3B913B-CDC0-43F8-9646-8B339C9D8584}"/>
              </a:ext>
            </a:extLst>
          </p:cNvPr>
          <p:cNvSpPr>
            <a:spLocks noGrp="1"/>
          </p:cNvSpPr>
          <p:nvPr>
            <p:ph idx="1"/>
          </p:nvPr>
        </p:nvSpPr>
        <p:spPr>
          <a:xfrm>
            <a:off x="245193" y="1324947"/>
            <a:ext cx="8675736" cy="5102071"/>
          </a:xfrm>
        </p:spPr>
        <p:txBody>
          <a:bodyPr>
            <a:normAutofit fontScale="85000" lnSpcReduction="20000"/>
          </a:bodyPr>
          <a:lstStyle/>
          <a:p>
            <a:pPr marL="0" indent="0">
              <a:buNone/>
            </a:pPr>
            <a:r>
              <a:rPr lang="en-US" b="1" u="sng" dirty="0"/>
              <a:t>CRF</a:t>
            </a:r>
          </a:p>
          <a:p>
            <a:r>
              <a:rPr lang="en-US" dirty="0"/>
              <a:t>Jennifer Okes, Chief Operating Officer (</a:t>
            </a:r>
            <a:r>
              <a:rPr lang="en-US" dirty="0">
                <a:hlinkClick r:id="rId2"/>
              </a:rPr>
              <a:t>okes_j@cde.state.co.us</a:t>
            </a:r>
            <a:r>
              <a:rPr lang="en-US" dirty="0"/>
              <a:t>) </a:t>
            </a:r>
          </a:p>
          <a:p>
            <a:r>
              <a:rPr lang="en-US" dirty="0"/>
              <a:t>Adam Williams, Financial Data Coordinator (</a:t>
            </a:r>
            <a:r>
              <a:rPr lang="en-US" dirty="0">
                <a:hlinkClick r:id="rId3"/>
              </a:rPr>
              <a:t>Williams_a@cde.state.co.us</a:t>
            </a:r>
            <a:r>
              <a:rPr lang="en-US" dirty="0"/>
              <a:t>) </a:t>
            </a:r>
          </a:p>
          <a:p>
            <a:r>
              <a:rPr lang="en-US" dirty="0"/>
              <a:t>Kate Bartlett, Turnaround Program Manager (</a:t>
            </a:r>
            <a:r>
              <a:rPr lang="en-US" dirty="0">
                <a:hlinkClick r:id="rId4"/>
              </a:rPr>
              <a:t>Bartlett_k@cde.state.co.us</a:t>
            </a:r>
            <a:r>
              <a:rPr lang="en-US" dirty="0"/>
              <a:t>) </a:t>
            </a:r>
          </a:p>
          <a:p>
            <a:pPr marL="0" indent="0" algn="ctr">
              <a:buNone/>
            </a:pPr>
            <a:r>
              <a:rPr lang="en-US" i="1" dirty="0"/>
              <a:t>…in partnership with the Governor’s Office and Office of the State Controller</a:t>
            </a:r>
          </a:p>
          <a:p>
            <a:pPr marL="0" indent="0">
              <a:buNone/>
            </a:pPr>
            <a:r>
              <a:rPr lang="en-US" b="1" u="sng" dirty="0"/>
              <a:t>ESSER</a:t>
            </a:r>
          </a:p>
          <a:p>
            <a:r>
              <a:rPr lang="en-US" dirty="0"/>
              <a:t>Nazie Mohajeri-Nelson, Director of ESEA Office (</a:t>
            </a:r>
            <a:r>
              <a:rPr lang="en-US" dirty="0">
                <a:hlinkClick r:id="rId5"/>
              </a:rPr>
              <a:t>mohajeri-nelson_n@cde.state.co.us</a:t>
            </a:r>
            <a:r>
              <a:rPr lang="en-US" dirty="0"/>
              <a:t>) </a:t>
            </a:r>
          </a:p>
          <a:p>
            <a:r>
              <a:rPr lang="en-US" dirty="0"/>
              <a:t>DeLilah Collins, Assistant Director of ESEA Office (</a:t>
            </a:r>
            <a:r>
              <a:rPr lang="en-US" dirty="0">
                <a:hlinkClick r:id="rId6"/>
              </a:rPr>
              <a:t>collins_d@cde.state.co.us</a:t>
            </a:r>
            <a:r>
              <a:rPr lang="en-US" dirty="0"/>
              <a:t>) </a:t>
            </a:r>
          </a:p>
          <a:p>
            <a:pPr marL="0" indent="0">
              <a:buNone/>
            </a:pPr>
            <a:r>
              <a:rPr lang="en-US" b="1" u="sng" dirty="0"/>
              <a:t>Grants Fiscal</a:t>
            </a:r>
          </a:p>
          <a:p>
            <a:r>
              <a:rPr lang="en-US" dirty="0"/>
              <a:t>Jennifer Austin, Director of Grants Fiscal Management (</a:t>
            </a:r>
            <a:r>
              <a:rPr lang="en-US" dirty="0">
                <a:hlinkClick r:id="rId7"/>
              </a:rPr>
              <a:t>Austin_j@cde.state.co.us</a:t>
            </a:r>
            <a:r>
              <a:rPr lang="en-US" dirty="0"/>
              <a:t>) </a:t>
            </a:r>
          </a:p>
          <a:p>
            <a:r>
              <a:rPr lang="en-US" dirty="0"/>
              <a:t>Robert Hawkins, Grants Fiscal Analyst (</a:t>
            </a:r>
            <a:r>
              <a:rPr lang="en-US" dirty="0">
                <a:hlinkClick r:id="rId8"/>
              </a:rPr>
              <a:t>Hawkins_s@cde.state.co.us</a:t>
            </a:r>
            <a:r>
              <a:rPr lang="en-US" dirty="0"/>
              <a:t>) </a:t>
            </a:r>
          </a:p>
          <a:p>
            <a:r>
              <a:rPr lang="en-US" dirty="0"/>
              <a:t>Steven Kaleda, Grants Fiscal Analyst (</a:t>
            </a:r>
            <a:r>
              <a:rPr lang="en-US" dirty="0">
                <a:hlinkClick r:id="rId9"/>
              </a:rPr>
              <a:t>Kaleda_s@cde.state.co.us</a:t>
            </a:r>
            <a:r>
              <a:rPr lang="en-US" dirty="0"/>
              <a:t>) </a:t>
            </a:r>
          </a:p>
          <a:p>
            <a:pPr marL="0" indent="0">
              <a:buNone/>
            </a:pPr>
            <a:r>
              <a:rPr lang="en-US" b="1" u="sng" dirty="0"/>
              <a:t>EDT and Staff Reassignments</a:t>
            </a:r>
          </a:p>
          <a:p>
            <a:r>
              <a:rPr lang="en-US" dirty="0"/>
              <a:t>Jeremy Meredith, Title II Specialist (</a:t>
            </a:r>
            <a:r>
              <a:rPr lang="en-US" dirty="0">
                <a:hlinkClick r:id="rId10"/>
              </a:rPr>
              <a:t>meredith_j@cde.state.co.us</a:t>
            </a:r>
            <a:r>
              <a:rPr lang="en-US" dirty="0"/>
              <a:t>) </a:t>
            </a:r>
          </a:p>
          <a:p>
            <a:pPr marL="0" indent="0">
              <a:buNone/>
            </a:pPr>
            <a:endParaRPr lang="en-US" i="1" dirty="0"/>
          </a:p>
        </p:txBody>
      </p:sp>
      <p:sp>
        <p:nvSpPr>
          <p:cNvPr id="4" name="Slide Number Placeholder 3">
            <a:extLst>
              <a:ext uri="{FF2B5EF4-FFF2-40B4-BE49-F238E27FC236}">
                <a16:creationId xmlns:a16="http://schemas.microsoft.com/office/drawing/2014/main" id="{D5ED2EA8-A2EE-48DC-AA0A-0D3C73FE7563}"/>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157374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CAC5-18DE-4DA6-82B5-3069789B5377}"/>
              </a:ext>
            </a:extLst>
          </p:cNvPr>
          <p:cNvSpPr>
            <a:spLocks noGrp="1"/>
          </p:cNvSpPr>
          <p:nvPr>
            <p:ph type="title"/>
          </p:nvPr>
        </p:nvSpPr>
        <p:spPr/>
        <p:txBody>
          <a:bodyPr/>
          <a:lstStyle/>
          <a:p>
            <a:r>
              <a:rPr lang="en-US" dirty="0"/>
              <a:t>Agenda for Today</a:t>
            </a:r>
          </a:p>
        </p:txBody>
      </p:sp>
      <p:sp>
        <p:nvSpPr>
          <p:cNvPr id="3" name="Content Placeholder 2">
            <a:extLst>
              <a:ext uri="{FF2B5EF4-FFF2-40B4-BE49-F238E27FC236}">
                <a16:creationId xmlns:a16="http://schemas.microsoft.com/office/drawing/2014/main" id="{F5008ED2-BB06-486F-A517-ABF92E29B259}"/>
              </a:ext>
            </a:extLst>
          </p:cNvPr>
          <p:cNvSpPr>
            <a:spLocks noGrp="1"/>
          </p:cNvSpPr>
          <p:nvPr>
            <p:ph idx="1"/>
          </p:nvPr>
        </p:nvSpPr>
        <p:spPr/>
        <p:txBody>
          <a:bodyPr>
            <a:normAutofit/>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rPr>
              <a:t>ESSER reminders – Nazie </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rPr>
              <a:t>Guidance from USDE: serving preschools (ESSER) – Nazie</a:t>
            </a:r>
          </a:p>
          <a:p>
            <a:pPr marL="800100" lvl="1" indent="-342900">
              <a:spcBef>
                <a:spcPts val="0"/>
              </a:spcBef>
              <a:buFont typeface="Symbol" panose="05050102010706020507" pitchFamily="18" charset="2"/>
              <a:buChar char=""/>
            </a:pPr>
            <a:r>
              <a:rPr lang="en-US" dirty="0">
                <a:latin typeface="Calibri" panose="020F0502020204030204" pitchFamily="34" charset="0"/>
                <a:ea typeface="Times New Roman" panose="02020603050405020304" pitchFamily="18" charset="0"/>
              </a:rPr>
              <a:t>Impact of serving preschools on NPS – DeLilah </a:t>
            </a:r>
            <a:endParaRPr lang="en-US" dirty="0">
              <a:latin typeface="Calibri" panose="020F0502020204030204" pitchFamily="34" charset="0"/>
              <a:ea typeface="Calibri" panose="020F0502020204030204" pitchFamily="34" charset="0"/>
            </a:endParaRPr>
          </a:p>
          <a:p>
            <a:pPr marL="342900" indent="-342900">
              <a:spcBef>
                <a:spcPts val="0"/>
              </a:spcBef>
              <a:buFont typeface="Symbol" panose="05050102010706020507" pitchFamily="18" charset="2"/>
              <a:buChar char=""/>
            </a:pPr>
            <a:r>
              <a:rPr lang="en-US" dirty="0">
                <a:latin typeface="Calibri" panose="020F0502020204030204" pitchFamily="34" charset="0"/>
                <a:ea typeface="Times New Roman" panose="02020603050405020304" pitchFamily="18" charset="0"/>
              </a:rPr>
              <a:t>Quick update on NPS IFR (ESSER/GEER) – DeLilah </a:t>
            </a:r>
            <a:endParaRPr lang="en-US" sz="2000" dirty="0">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Times New Roman" panose="02020603050405020304" pitchFamily="18" charset="0"/>
              </a:rPr>
              <a:t>Reporting update (CRF) – Jennifer Austin</a:t>
            </a: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Times New Roman" panose="02020603050405020304" pitchFamily="18" charset="0"/>
              </a:rPr>
              <a:t>Quick update on EDT (ESEA) – Jeremy Meredith</a:t>
            </a:r>
            <a:endParaRPr lang="en-US"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Times New Roman" panose="02020603050405020304" pitchFamily="18" charset="0"/>
              </a:rPr>
              <a:t>Considerations for using various funding streams to support formerly Title-funded positions/teachers to teach online (ESEA) - Jeremy Meredith</a:t>
            </a:r>
            <a:endParaRPr lang="en-US"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Times New Roman" panose="02020603050405020304" pitchFamily="18" charset="0"/>
              </a:rPr>
              <a:t>ESEA, ESSER, and CRF Q&amp;A Session</a:t>
            </a:r>
          </a:p>
        </p:txBody>
      </p:sp>
      <p:sp>
        <p:nvSpPr>
          <p:cNvPr id="4" name="Slide Number Placeholder 3">
            <a:extLst>
              <a:ext uri="{FF2B5EF4-FFF2-40B4-BE49-F238E27FC236}">
                <a16:creationId xmlns:a16="http://schemas.microsoft.com/office/drawing/2014/main" id="{103CD67F-849E-4566-A8A6-6543194DEFB6}"/>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125186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8F24F-2DA3-48D1-A4DE-074E6F518958}"/>
              </a:ext>
            </a:extLst>
          </p:cNvPr>
          <p:cNvSpPr>
            <a:spLocks noGrp="1"/>
          </p:cNvSpPr>
          <p:nvPr>
            <p:ph type="ctrTitle"/>
          </p:nvPr>
        </p:nvSpPr>
        <p:spPr/>
        <p:txBody>
          <a:bodyPr/>
          <a:lstStyle/>
          <a:p>
            <a:r>
              <a:rPr lang="en-US" dirty="0"/>
              <a:t>Reminders and Updates</a:t>
            </a:r>
          </a:p>
        </p:txBody>
      </p:sp>
      <p:sp>
        <p:nvSpPr>
          <p:cNvPr id="3" name="Slide Number Placeholder 2">
            <a:extLst>
              <a:ext uri="{FF2B5EF4-FFF2-40B4-BE49-F238E27FC236}">
                <a16:creationId xmlns:a16="http://schemas.microsoft.com/office/drawing/2014/main" id="{B557561B-D713-4D46-A5A4-A7D1B3F89D32}"/>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1745714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3637C-C666-4AA7-90E2-9183412AEDC7}"/>
              </a:ext>
            </a:extLst>
          </p:cNvPr>
          <p:cNvSpPr>
            <a:spLocks noGrp="1"/>
          </p:cNvSpPr>
          <p:nvPr>
            <p:ph type="title"/>
          </p:nvPr>
        </p:nvSpPr>
        <p:spPr/>
        <p:txBody>
          <a:bodyPr/>
          <a:lstStyle/>
          <a:p>
            <a:r>
              <a:rPr lang="en-US" dirty="0"/>
              <a:t>ESSER Applications</a:t>
            </a:r>
          </a:p>
        </p:txBody>
      </p:sp>
      <p:sp>
        <p:nvSpPr>
          <p:cNvPr id="3" name="Content Placeholder 2">
            <a:extLst>
              <a:ext uri="{FF2B5EF4-FFF2-40B4-BE49-F238E27FC236}">
                <a16:creationId xmlns:a16="http://schemas.microsoft.com/office/drawing/2014/main" id="{8E20A3D2-F657-44DD-A1AF-DEC627B97830}"/>
              </a:ext>
            </a:extLst>
          </p:cNvPr>
          <p:cNvSpPr>
            <a:spLocks noGrp="1"/>
          </p:cNvSpPr>
          <p:nvPr>
            <p:ph idx="1"/>
          </p:nvPr>
        </p:nvSpPr>
        <p:spPr/>
        <p:txBody>
          <a:bodyPr/>
          <a:lstStyle/>
          <a:p>
            <a:r>
              <a:rPr lang="en-US" dirty="0"/>
              <a:t>Please make sure that the correct contact information has been entered on your ESSER applications! Emails have been bouncing back as we have tried to send your final approval letters and Grant Award Letters! </a:t>
            </a:r>
          </a:p>
        </p:txBody>
      </p:sp>
      <p:sp>
        <p:nvSpPr>
          <p:cNvPr id="4" name="Slide Number Placeholder 3">
            <a:extLst>
              <a:ext uri="{FF2B5EF4-FFF2-40B4-BE49-F238E27FC236}">
                <a16:creationId xmlns:a16="http://schemas.microsoft.com/office/drawing/2014/main" id="{B29EBC5B-25C2-4310-BD73-3999782D9CA6}"/>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2519165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CE408-8AD1-48D1-AC08-E2E593CE523E}"/>
              </a:ext>
            </a:extLst>
          </p:cNvPr>
          <p:cNvSpPr>
            <a:spLocks noGrp="1"/>
          </p:cNvSpPr>
          <p:nvPr>
            <p:ph type="title"/>
          </p:nvPr>
        </p:nvSpPr>
        <p:spPr/>
        <p:txBody>
          <a:bodyPr/>
          <a:lstStyle/>
          <a:p>
            <a:r>
              <a:rPr lang="en-US" dirty="0"/>
              <a:t>ESSER: Updated Guidance from U.S. Department of Education</a:t>
            </a:r>
          </a:p>
        </p:txBody>
      </p:sp>
      <p:sp>
        <p:nvSpPr>
          <p:cNvPr id="3" name="Content Placeholder 2">
            <a:extLst>
              <a:ext uri="{FF2B5EF4-FFF2-40B4-BE49-F238E27FC236}">
                <a16:creationId xmlns:a16="http://schemas.microsoft.com/office/drawing/2014/main" id="{5545B9A1-BC3B-4BAD-A9D9-E2FF1962FD3F}"/>
              </a:ext>
            </a:extLst>
          </p:cNvPr>
          <p:cNvSpPr>
            <a:spLocks noGrp="1"/>
          </p:cNvSpPr>
          <p:nvPr>
            <p:ph idx="1"/>
          </p:nvPr>
        </p:nvSpPr>
        <p:spPr/>
        <p:txBody>
          <a:bodyPr>
            <a:normAutofit lnSpcReduction="10000"/>
          </a:bodyPr>
          <a:lstStyle/>
          <a:p>
            <a:pPr marL="0" marR="0" indent="0">
              <a:spcBef>
                <a:spcPts val="0"/>
              </a:spcBef>
              <a:spcAft>
                <a:spcPts val="0"/>
              </a:spcAft>
              <a:buNone/>
            </a:pPr>
            <a:r>
              <a:rPr lang="en-US" sz="2000" b="1" u="sng" dirty="0">
                <a:effectLst/>
                <a:latin typeface="Calibri" panose="020F0502020204030204" pitchFamily="34" charset="0"/>
                <a:ea typeface="Calibri" panose="020F0502020204030204" pitchFamily="34" charset="0"/>
              </a:rPr>
              <a:t>Q:</a:t>
            </a:r>
            <a:r>
              <a:rPr lang="en-US" sz="2000" dirty="0">
                <a:effectLst/>
                <a:latin typeface="Calibri" panose="020F0502020204030204" pitchFamily="34" charset="0"/>
                <a:ea typeface="Calibri" panose="020F0502020204030204" pitchFamily="34" charset="0"/>
              </a:rPr>
              <a:t> May an LEA or State Education Agency (SEA) use ESSER funds to provide teachers with young children childcare services? </a:t>
            </a: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 </a:t>
            </a:r>
          </a:p>
          <a:p>
            <a:pPr marL="0" marR="0" indent="0">
              <a:spcBef>
                <a:spcPts val="0"/>
              </a:spcBef>
              <a:spcAft>
                <a:spcPts val="0"/>
              </a:spcAft>
              <a:buNone/>
            </a:pPr>
            <a:r>
              <a:rPr lang="en-US" sz="2000" b="1" u="sng" dirty="0">
                <a:effectLst/>
                <a:latin typeface="Calibri" panose="020F0502020204030204" pitchFamily="34" charset="0"/>
                <a:ea typeface="Calibri" panose="020F0502020204030204" pitchFamily="34" charset="0"/>
              </a:rPr>
              <a:t>A:</a:t>
            </a:r>
            <a:r>
              <a:rPr lang="en-US" sz="2000" dirty="0">
                <a:effectLst/>
                <a:latin typeface="Calibri" panose="020F0502020204030204" pitchFamily="34" charset="0"/>
                <a:ea typeface="Calibri" panose="020F0502020204030204" pitchFamily="34" charset="0"/>
              </a:rPr>
              <a:t> Yes, if the costs are reasonable and constitute a necessary response to the COVID-19 pandemic. See Sections 18003(d) of the CARES Act and 2 CFR §§ 200.403-200.405.  </a:t>
            </a:r>
          </a:p>
          <a:p>
            <a:pPr marL="0" marR="0" indent="0">
              <a:spcBef>
                <a:spcPts val="0"/>
              </a:spcBef>
              <a:spcAft>
                <a:spcPts val="0"/>
              </a:spcAft>
              <a:buNone/>
            </a:pPr>
            <a:endParaRPr lang="en-US" sz="20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For example, an LEA might contract with a daycare provider to make spaces available for teachers with young children whose regular daycare services are unavailable due to COVID-19 so that those teachers can continue to provide educational services to students. See CARES Act section 18003(d)(12). </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An LEA might also provide a retention incentive to teachers with young children that could offset the cost for childcare in order to retain those teachers, which is an allowable use of funds under Title II of the ESEA, if teacher retention is a challenge due to COVID-19. See CARES Act section 18003(d)(1). </a:t>
            </a:r>
          </a:p>
        </p:txBody>
      </p:sp>
      <p:sp>
        <p:nvSpPr>
          <p:cNvPr id="4" name="Slide Number Placeholder 3">
            <a:extLst>
              <a:ext uri="{FF2B5EF4-FFF2-40B4-BE49-F238E27FC236}">
                <a16:creationId xmlns:a16="http://schemas.microsoft.com/office/drawing/2014/main" id="{1B36632A-F659-4323-AB12-7BA10CF7D16C}"/>
              </a:ext>
            </a:extLst>
          </p:cNvPr>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112804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CE408-8AD1-48D1-AC08-E2E593CE523E}"/>
              </a:ext>
            </a:extLst>
          </p:cNvPr>
          <p:cNvSpPr>
            <a:spLocks noGrp="1"/>
          </p:cNvSpPr>
          <p:nvPr>
            <p:ph type="title"/>
          </p:nvPr>
        </p:nvSpPr>
        <p:spPr/>
        <p:txBody>
          <a:bodyPr/>
          <a:lstStyle/>
          <a:p>
            <a:r>
              <a:rPr lang="en-US" dirty="0"/>
              <a:t>ESSER: Updated Guidance from U.S. Department of Education cont.</a:t>
            </a:r>
          </a:p>
        </p:txBody>
      </p:sp>
      <p:sp>
        <p:nvSpPr>
          <p:cNvPr id="3" name="Content Placeholder 2">
            <a:extLst>
              <a:ext uri="{FF2B5EF4-FFF2-40B4-BE49-F238E27FC236}">
                <a16:creationId xmlns:a16="http://schemas.microsoft.com/office/drawing/2014/main" id="{5545B9A1-BC3B-4BAD-A9D9-E2FF1962FD3F}"/>
              </a:ext>
            </a:extLst>
          </p:cNvPr>
          <p:cNvSpPr>
            <a:spLocks noGrp="1"/>
          </p:cNvSpPr>
          <p:nvPr>
            <p:ph idx="1"/>
          </p:nvPr>
        </p:nvSpPr>
        <p:spPr>
          <a:xfrm>
            <a:off x="357187" y="1463040"/>
            <a:ext cx="8415337" cy="4963978"/>
          </a:xfrm>
        </p:spPr>
        <p:txBody>
          <a:bodyPr>
            <a:normAutofit fontScale="92500" lnSpcReduction="10000"/>
          </a:bodyPr>
          <a:lstStyle/>
          <a:p>
            <a:pPr marL="0" marR="0" indent="0">
              <a:spcBef>
                <a:spcPts val="0"/>
              </a:spcBef>
              <a:spcAft>
                <a:spcPts val="0"/>
              </a:spcAft>
              <a:buNone/>
            </a:pPr>
            <a:r>
              <a:rPr lang="en-US" sz="2000" b="1" u="sng" dirty="0">
                <a:effectLst/>
                <a:latin typeface="Calibri" panose="020F0502020204030204" pitchFamily="34" charset="0"/>
                <a:ea typeface="Calibri" panose="020F0502020204030204" pitchFamily="34" charset="0"/>
              </a:rPr>
              <a:t>Q:</a:t>
            </a:r>
            <a:r>
              <a:rPr lang="en-US" sz="2000" dirty="0">
                <a:effectLst/>
                <a:latin typeface="Calibri" panose="020F0502020204030204" pitchFamily="34" charset="0"/>
                <a:ea typeface="Calibri" panose="020F0502020204030204" pitchFamily="34" charset="0"/>
              </a:rPr>
              <a:t> May an LEA or SEA use ESSER funds for a pre-kindergarten or other early childhood education program? </a:t>
            </a: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 </a:t>
            </a:r>
          </a:p>
          <a:p>
            <a:pPr marL="0" marR="0" indent="0">
              <a:spcBef>
                <a:spcPts val="0"/>
              </a:spcBef>
              <a:spcAft>
                <a:spcPts val="0"/>
              </a:spcAft>
              <a:buNone/>
            </a:pPr>
            <a:r>
              <a:rPr lang="en-US" sz="2000" b="1" u="sng" dirty="0">
                <a:effectLst/>
                <a:latin typeface="Calibri" panose="020F0502020204030204" pitchFamily="34" charset="0"/>
                <a:ea typeface="Calibri" panose="020F0502020204030204" pitchFamily="34" charset="0"/>
              </a:rPr>
              <a:t>A:</a:t>
            </a:r>
            <a:r>
              <a:rPr lang="en-US" sz="2000" dirty="0">
                <a:effectLst/>
                <a:latin typeface="Calibri" panose="020F0502020204030204" pitchFamily="34" charset="0"/>
                <a:ea typeface="Calibri" panose="020F0502020204030204" pitchFamily="34" charset="0"/>
              </a:rPr>
              <a:t> Yes. Because an early childhood education program is an allowable use of funds under the ESEA, it is allowable under the ESSER Fund if the need for the program is in response to COVID-19, and the costs of the program are reasonable and necessary.  CARES Act section 18003(d)(1); 2 CFR §§ 200.403-200.405. </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ESEA section 8101(16) defines “early childhood education program” as it is defined in the Higher Education Act of 1965. Under that definition, an “early childhood education program” is:</a:t>
            </a:r>
          </a:p>
          <a:p>
            <a:pPr marL="800100" lvl="1" indent="-342900">
              <a:spcBef>
                <a:spcPts val="0"/>
              </a:spcBef>
              <a:buAutoNum type="alphaUcParenBoth"/>
            </a:pPr>
            <a:r>
              <a:rPr lang="en-US" sz="1600" dirty="0">
                <a:effectLst/>
                <a:latin typeface="Calibri" panose="020F0502020204030204" pitchFamily="34" charset="0"/>
                <a:ea typeface="Calibri" panose="020F0502020204030204" pitchFamily="34" charset="0"/>
              </a:rPr>
              <a:t>a Head Start program or an Early Head Start program carried out under the Head Start Act (42 U.S.C. 9831 et seq.), including a migrant or seasonal Head Start program, an Indian Head Start program, or a Head Start program or an Early Head Start program that also receives State funding; </a:t>
            </a:r>
          </a:p>
          <a:p>
            <a:pPr marL="800100" lvl="1" indent="-342900">
              <a:spcBef>
                <a:spcPts val="0"/>
              </a:spcBef>
              <a:buAutoNum type="alphaUcParenBoth"/>
            </a:pPr>
            <a:r>
              <a:rPr lang="en-US" sz="1600" dirty="0">
                <a:effectLst/>
                <a:latin typeface="Calibri" panose="020F0502020204030204" pitchFamily="34" charset="0"/>
                <a:ea typeface="Calibri" panose="020F0502020204030204" pitchFamily="34" charset="0"/>
              </a:rPr>
              <a:t>a State licensed or regulated childcare program; or </a:t>
            </a:r>
            <a:endParaRPr lang="en-US" sz="1600" dirty="0">
              <a:latin typeface="Calibri" panose="020F0502020204030204" pitchFamily="34" charset="0"/>
              <a:ea typeface="Calibri" panose="020F0502020204030204" pitchFamily="34" charset="0"/>
            </a:endParaRPr>
          </a:p>
          <a:p>
            <a:pPr marL="800100" lvl="1" indent="-342900">
              <a:spcBef>
                <a:spcPts val="0"/>
              </a:spcBef>
              <a:buAutoNum type="alphaUcParenBoth"/>
            </a:pPr>
            <a:r>
              <a:rPr lang="en-US" sz="1600" dirty="0">
                <a:effectLst/>
                <a:latin typeface="Calibri" panose="020F0502020204030204" pitchFamily="34" charset="0"/>
                <a:ea typeface="Calibri" panose="020F0502020204030204" pitchFamily="34" charset="0"/>
              </a:rPr>
              <a:t>a program that— </a:t>
            </a:r>
          </a:p>
          <a:p>
            <a:pPr marL="1200150" lvl="2" indent="-285750">
              <a:spcBef>
                <a:spcPts val="0"/>
              </a:spcBef>
              <a:buAutoNum type="romanLcParenBoth"/>
            </a:pPr>
            <a:r>
              <a:rPr lang="en-US" sz="1400" dirty="0">
                <a:effectLst/>
                <a:latin typeface="Calibri" panose="020F0502020204030204" pitchFamily="34" charset="0"/>
                <a:ea typeface="Calibri" panose="020F0502020204030204" pitchFamily="34" charset="0"/>
              </a:rPr>
              <a:t>serves children from birth through age six that addresses the children’s cognitive (including language, early literacy, and early mathematics), social, emotional, and physical development; and (ii) is— (I) a State prekindergarten program; </a:t>
            </a:r>
          </a:p>
          <a:p>
            <a:pPr marL="1200150" lvl="2" indent="-285750">
              <a:spcBef>
                <a:spcPts val="0"/>
              </a:spcBef>
              <a:buAutoNum type="romanLcParenBoth"/>
            </a:pPr>
            <a:r>
              <a:rPr lang="en-US" sz="1400" dirty="0">
                <a:effectLst/>
                <a:latin typeface="Calibri" panose="020F0502020204030204" pitchFamily="34" charset="0"/>
                <a:ea typeface="Calibri" panose="020F0502020204030204" pitchFamily="34" charset="0"/>
              </a:rPr>
              <a:t>a program authorized under section 619 or part C of the Individuals with Disabilities Education Act; or </a:t>
            </a:r>
          </a:p>
          <a:p>
            <a:pPr marL="1200150" lvl="2" indent="-285750">
              <a:spcBef>
                <a:spcPts val="0"/>
              </a:spcBef>
              <a:buAutoNum type="romanLcParenBoth"/>
            </a:pPr>
            <a:r>
              <a:rPr lang="en-US" sz="1400" dirty="0">
                <a:effectLst/>
                <a:latin typeface="Calibri" panose="020F0502020204030204" pitchFamily="34" charset="0"/>
                <a:ea typeface="Calibri" panose="020F0502020204030204" pitchFamily="34" charset="0"/>
              </a:rPr>
              <a:t>a program operated by [an LEA]. </a:t>
            </a:r>
            <a:endParaRPr lang="en-US" sz="1400" dirty="0">
              <a:latin typeface="Calibri" panose="020F0502020204030204" pitchFamily="34" charset="0"/>
              <a:ea typeface="Calibri" panose="020F0502020204030204" pitchFamily="34" charset="0"/>
            </a:endParaRPr>
          </a:p>
          <a:p>
            <a:pPr marL="1200150" lvl="2" indent="-285750">
              <a:spcBef>
                <a:spcPts val="0"/>
              </a:spcBef>
              <a:buAutoNum type="romanLcParenBoth"/>
            </a:pPr>
            <a:endParaRPr lang="en-US" sz="1400" dirty="0">
              <a:effectLst/>
              <a:latin typeface="Calibri" panose="020F0502020204030204" pitchFamily="34" charset="0"/>
              <a:ea typeface="Calibri" panose="020F0502020204030204" pitchFamily="34" charset="0"/>
            </a:endParaRPr>
          </a:p>
          <a:p>
            <a:pPr marL="914400" lvl="2" indent="0">
              <a:spcBef>
                <a:spcPts val="0"/>
              </a:spcBef>
              <a:buNone/>
            </a:pPr>
            <a:r>
              <a:rPr lang="en-US" sz="1400" dirty="0">
                <a:effectLst/>
                <a:latin typeface="Calibri" panose="020F0502020204030204" pitchFamily="34" charset="0"/>
                <a:ea typeface="Calibri" panose="020F0502020204030204" pitchFamily="34" charset="0"/>
              </a:rPr>
              <a:t>To be an allowable use of funds under section 18003(d)(1) of the CARES Act, an early childhood education program funded under ESSER must meet this definition.  CARES Act section 18007(8).</a:t>
            </a:r>
          </a:p>
          <a:p>
            <a:endParaRPr lang="en-US" sz="2800" dirty="0"/>
          </a:p>
        </p:txBody>
      </p:sp>
      <p:sp>
        <p:nvSpPr>
          <p:cNvPr id="4" name="Slide Number Placeholder 3">
            <a:extLst>
              <a:ext uri="{FF2B5EF4-FFF2-40B4-BE49-F238E27FC236}">
                <a16:creationId xmlns:a16="http://schemas.microsoft.com/office/drawing/2014/main" id="{1B36632A-F659-4323-AB12-7BA10CF7D16C}"/>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2240763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Graphic 7" descr="Schoolhouse">
            <a:extLst>
              <a:ext uri="{FF2B5EF4-FFF2-40B4-BE49-F238E27FC236}">
                <a16:creationId xmlns:a16="http://schemas.microsoft.com/office/drawing/2014/main" id="{B60923FA-3A82-4556-9BDE-FE2E3AC52F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3">
            <a:extLst>
              <a:ext uri="{FF2B5EF4-FFF2-40B4-BE49-F238E27FC236}">
                <a16:creationId xmlns:a16="http://schemas.microsoft.com/office/drawing/2014/main" id="{0866D2B2-1945-4E9B-87E7-43935DA055CF}"/>
              </a:ext>
            </a:extLst>
          </p:cNvPr>
          <p:cNvSpPr>
            <a:spLocks noGrp="1"/>
          </p:cNvSpPr>
          <p:nvPr>
            <p:ph type="sldNum" sz="quarter" idx="12"/>
          </p:nvPr>
        </p:nvSpPr>
        <p:spPr>
          <a:xfrm>
            <a:off x="7576075" y="6415760"/>
            <a:ext cx="759278" cy="273844"/>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C479D5F6-EDCB-402A-AC08-4943A1820E8F}" type="slidenum">
              <a:rPr kumimoji="0" lang="en-US" sz="92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7</a:t>
            </a:fld>
            <a:endParaRPr kumimoji="0" lang="en-US" sz="92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47B03B6-6EA1-4870-BCBF-1D1C0AFDBC24}"/>
              </a:ext>
            </a:extLst>
          </p:cNvPr>
          <p:cNvSpPr>
            <a:spLocks noGrp="1"/>
          </p:cNvSpPr>
          <p:nvPr>
            <p:ph idx="1"/>
          </p:nvPr>
        </p:nvSpPr>
        <p:spPr>
          <a:xfrm>
            <a:off x="459030" y="1534886"/>
            <a:ext cx="6052606" cy="1751110"/>
          </a:xfrm>
        </p:spPr>
        <p:txBody>
          <a:bodyPr anchor="t">
            <a:normAutofit/>
          </a:bodyPr>
          <a:lstStyle/>
          <a:p>
            <a:pPr marL="0" indent="0">
              <a:buNone/>
            </a:pPr>
            <a:r>
              <a:rPr lang="en-US" sz="2000" dirty="0"/>
              <a:t>How does this new guidance on preschool impact the NPS consultations? </a:t>
            </a:r>
            <a:endParaRPr lang="en-US" sz="2100" dirty="0"/>
          </a:p>
          <a:p>
            <a:r>
              <a:rPr lang="en-US" sz="2100" dirty="0"/>
              <a:t>LEAs that provide services to district pre-k programs will need to consult with not for profit non-public pre-schools. </a:t>
            </a:r>
          </a:p>
        </p:txBody>
      </p:sp>
      <p:sp>
        <p:nvSpPr>
          <p:cNvPr id="2" name="Title 1">
            <a:extLst>
              <a:ext uri="{FF2B5EF4-FFF2-40B4-BE49-F238E27FC236}">
                <a16:creationId xmlns:a16="http://schemas.microsoft.com/office/drawing/2014/main" id="{9D850871-E962-4FEC-BA85-E571B939C606}"/>
              </a:ext>
            </a:extLst>
          </p:cNvPr>
          <p:cNvSpPr>
            <a:spLocks noGrp="1"/>
          </p:cNvSpPr>
          <p:nvPr>
            <p:ph type="title"/>
          </p:nvPr>
        </p:nvSpPr>
        <p:spPr>
          <a:xfrm>
            <a:off x="345289" y="260847"/>
            <a:ext cx="6844146" cy="615813"/>
          </a:xfrm>
        </p:spPr>
        <p:txBody>
          <a:bodyPr>
            <a:normAutofit fontScale="90000"/>
          </a:bodyPr>
          <a:lstStyle/>
          <a:p>
            <a:r>
              <a:rPr lang="en-US" dirty="0"/>
              <a:t>ESSER Pre-School – Consultation Requirements </a:t>
            </a:r>
          </a:p>
        </p:txBody>
      </p:sp>
    </p:spTree>
    <p:extLst>
      <p:ext uri="{BB962C8B-B14F-4D97-AF65-F5344CB8AC3E}">
        <p14:creationId xmlns:p14="http://schemas.microsoft.com/office/powerpoint/2010/main" val="4294809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207A7-0FB6-4C47-AF4D-E0D5A669AEF8}"/>
              </a:ext>
            </a:extLst>
          </p:cNvPr>
          <p:cNvSpPr>
            <a:spLocks noGrp="1"/>
          </p:cNvSpPr>
          <p:nvPr>
            <p:ph type="title"/>
          </p:nvPr>
        </p:nvSpPr>
        <p:spPr/>
        <p:txBody>
          <a:bodyPr/>
          <a:lstStyle/>
          <a:p>
            <a:r>
              <a:rPr lang="en-US" dirty="0"/>
              <a:t>Providing Equitable Services to Non-Public Schools with CARES Act Funding</a:t>
            </a:r>
          </a:p>
        </p:txBody>
      </p:sp>
      <p:sp>
        <p:nvSpPr>
          <p:cNvPr id="3" name="Content Placeholder 2">
            <a:extLst>
              <a:ext uri="{FF2B5EF4-FFF2-40B4-BE49-F238E27FC236}">
                <a16:creationId xmlns:a16="http://schemas.microsoft.com/office/drawing/2014/main" id="{F89C14A3-FE19-48DC-BA5B-8870740291C3}"/>
              </a:ext>
            </a:extLst>
          </p:cNvPr>
          <p:cNvSpPr>
            <a:spLocks noGrp="1"/>
          </p:cNvSpPr>
          <p:nvPr>
            <p:ph idx="1"/>
          </p:nvPr>
        </p:nvSpPr>
        <p:spPr/>
        <p:txBody>
          <a:bodyPr>
            <a:normAutofit/>
          </a:bodyPr>
          <a:lstStyle/>
          <a:p>
            <a:r>
              <a:rPr lang="en-US" dirty="0">
                <a:hlinkClick r:id="rId3"/>
              </a:rPr>
              <a:t>CDE Guidance</a:t>
            </a:r>
            <a:r>
              <a:rPr lang="en-US" dirty="0"/>
              <a:t> released 8.18.2020</a:t>
            </a:r>
          </a:p>
          <a:p>
            <a:pPr lvl="1"/>
            <a:r>
              <a:rPr lang="en-US" dirty="0"/>
              <a:t>Represents FAQ questions and guidance on IFR</a:t>
            </a:r>
          </a:p>
          <a:p>
            <a:pPr lvl="1"/>
            <a:r>
              <a:rPr lang="en-US" dirty="0"/>
              <a:t>Provides the calculations for proportionate share under the two methods for supporting public school students and teachers with ESSER funds</a:t>
            </a:r>
          </a:p>
          <a:p>
            <a:pPr lvl="1"/>
            <a:r>
              <a:rPr lang="en-US" dirty="0"/>
              <a:t>NOTE: the attendance area requirement goes away under the IFR</a:t>
            </a:r>
          </a:p>
          <a:p>
            <a:pPr lvl="1"/>
            <a:endParaRPr lang="en-US" dirty="0"/>
          </a:p>
          <a:p>
            <a:r>
              <a:rPr lang="en-US" dirty="0"/>
              <a:t>Updated Consultation Forms</a:t>
            </a:r>
          </a:p>
          <a:p>
            <a:pPr lvl="1"/>
            <a:r>
              <a:rPr lang="en-US" dirty="0">
                <a:hlinkClick r:id="rId4"/>
              </a:rPr>
              <a:t>CARES Act Non-public Schools Certification</a:t>
            </a:r>
            <a:endParaRPr lang="en-US" dirty="0"/>
          </a:p>
          <a:p>
            <a:pPr lvl="1"/>
            <a:r>
              <a:rPr lang="en-US" dirty="0">
                <a:hlinkClick r:id="rId5"/>
              </a:rPr>
              <a:t>CARES Act Non-public Schools Certification Addendum</a:t>
            </a:r>
            <a:endParaRPr lang="en-US" dirty="0"/>
          </a:p>
          <a:p>
            <a:pPr lvl="2"/>
            <a:r>
              <a:rPr lang="en-US" dirty="0"/>
              <a:t>Both forms are updated to capture the public and non-public student counts. </a:t>
            </a:r>
          </a:p>
        </p:txBody>
      </p:sp>
      <p:sp>
        <p:nvSpPr>
          <p:cNvPr id="4" name="Slide Number Placeholder 3">
            <a:extLst>
              <a:ext uri="{FF2B5EF4-FFF2-40B4-BE49-F238E27FC236}">
                <a16:creationId xmlns:a16="http://schemas.microsoft.com/office/drawing/2014/main" id="{186B07C3-1473-4918-BC04-26916673DED0}"/>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479D5F6-EDCB-402A-AC08-4943A1820E8F}" type="slidenum">
              <a:rPr kumimoji="0" lang="en-US" sz="1600" b="0" i="0" u="none" strike="noStrike" kern="1200" cap="none" spc="0" normalizeH="0" baseline="0" noProof="0" smtClean="0">
                <a:ln>
                  <a:noFill/>
                </a:ln>
                <a:solidFill>
                  <a:prstClr val="white">
                    <a:lumMod val="50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6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257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E3B61-7284-4B1C-8A54-785DE2A07ED7}"/>
              </a:ext>
            </a:extLst>
          </p:cNvPr>
          <p:cNvSpPr>
            <a:spLocks noGrp="1"/>
          </p:cNvSpPr>
          <p:nvPr>
            <p:ph type="title"/>
          </p:nvPr>
        </p:nvSpPr>
        <p:spPr/>
        <p:txBody>
          <a:bodyPr/>
          <a:lstStyle/>
          <a:p>
            <a:r>
              <a:rPr lang="en-US" dirty="0"/>
              <a:t>Update: Non-Public Schools</a:t>
            </a:r>
          </a:p>
        </p:txBody>
      </p:sp>
      <p:sp>
        <p:nvSpPr>
          <p:cNvPr id="3" name="Content Placeholder 2">
            <a:extLst>
              <a:ext uri="{FF2B5EF4-FFF2-40B4-BE49-F238E27FC236}">
                <a16:creationId xmlns:a16="http://schemas.microsoft.com/office/drawing/2014/main" id="{1B6F8B9A-61D4-484F-A21B-79A339A0EF87}"/>
              </a:ext>
            </a:extLst>
          </p:cNvPr>
          <p:cNvSpPr>
            <a:spLocks noGrp="1"/>
          </p:cNvSpPr>
          <p:nvPr>
            <p:ph idx="1"/>
          </p:nvPr>
        </p:nvSpPr>
        <p:spPr>
          <a:xfrm>
            <a:off x="628650" y="1537684"/>
            <a:ext cx="7886700" cy="4640674"/>
          </a:xfrm>
        </p:spPr>
        <p:txBody>
          <a:bodyPr>
            <a:normAutofit lnSpcReduction="10000"/>
          </a:bodyPr>
          <a:lstStyle/>
          <a:p>
            <a:r>
              <a:rPr lang="en-US" b="0" i="0" u="none" strike="noStrike" dirty="0">
                <a:solidFill>
                  <a:srgbClr val="000000"/>
                </a:solidFill>
                <a:effectLst/>
                <a:latin typeface="Calibri" panose="020F0502020204030204" pitchFamily="34" charset="0"/>
              </a:rPr>
              <a:t>On Friday, August 20, a federal judge in Washington State issued a preliminary injunction against the IFR.  At least two other lawsuits are also pending, challenging the IFR. Although USDOE is currently enjoined from enforcing the IFR, the litigation is in its early stages.  Other courts (including appellate courts) may come to different conclusions and may even vacate the injunction. CDE recognizes that the unsettled legal issues makes it difficult for districts to determine how to provide equitable services.  Given this ongoing uncertainty, LEAs should consult with counsel when determining how to calculate proportionate share for non-public schools.  CDE's ESSER application will allow LEAs to calculate proportionate share in accordance with how districts plan to provide equitable services to non-public schools.</a:t>
            </a:r>
            <a:endParaRPr lang="en-US" sz="3200" dirty="0">
              <a:solidFill>
                <a:srgbClr val="FF0000"/>
              </a:solidFill>
            </a:endParaRPr>
          </a:p>
        </p:txBody>
      </p:sp>
      <p:sp>
        <p:nvSpPr>
          <p:cNvPr id="4" name="Slide Number Placeholder 3">
            <a:extLst>
              <a:ext uri="{FF2B5EF4-FFF2-40B4-BE49-F238E27FC236}">
                <a16:creationId xmlns:a16="http://schemas.microsoft.com/office/drawing/2014/main" id="{64918D4A-3125-413F-A7DE-812FDC9BD6A0}"/>
              </a:ext>
            </a:extLst>
          </p:cNvPr>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39089720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914</TotalTime>
  <Words>1242</Words>
  <Application>Microsoft Office PowerPoint</Application>
  <PresentationFormat>On-screen Show (4:3)</PresentationFormat>
  <Paragraphs>164</Paragraphs>
  <Slides>19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Museo Slab 500</vt:lpstr>
      <vt:lpstr>Symbol</vt:lpstr>
      <vt:lpstr>Office Theme</vt:lpstr>
      <vt:lpstr>CDE Office Hours</vt:lpstr>
      <vt:lpstr>Agenda for Today</vt:lpstr>
      <vt:lpstr>Reminders and Updates</vt:lpstr>
      <vt:lpstr>ESSER Applications</vt:lpstr>
      <vt:lpstr>ESSER: Updated Guidance from U.S. Department of Education</vt:lpstr>
      <vt:lpstr>ESSER: Updated Guidance from U.S. Department of Education cont.</vt:lpstr>
      <vt:lpstr>ESSER Pre-School – Consultation Requirements </vt:lpstr>
      <vt:lpstr>Providing Equitable Services to Non-Public Schools with CARES Act Funding</vt:lpstr>
      <vt:lpstr>Update: Non-Public Schools</vt:lpstr>
      <vt:lpstr>UPDATE: ESSER Application NPS Proportionate Share Calculation</vt:lpstr>
      <vt:lpstr>UPDATE: ESSER NPS School Participation </vt:lpstr>
      <vt:lpstr>Reporting Requirements  Jennifer Austin</vt:lpstr>
      <vt:lpstr>UPDATE: CRF and ESSER Fund Reporting</vt:lpstr>
      <vt:lpstr>Schooling in SY20-21 and ESEA implications:  EDT and Staff Reassignments</vt:lpstr>
      <vt:lpstr>Implications of COVID-19 on Schooling in SY20-21</vt:lpstr>
      <vt:lpstr>EDT Overview and Discussion</vt:lpstr>
      <vt:lpstr>Staff Assignments and ESEA Plans and allowability of Title Program activities </vt:lpstr>
      <vt:lpstr>Questions?   Requests for Future Topics? </vt:lpstr>
      <vt:lpstr>CDE Team Contact Information</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Hollingshead, Jessica</cp:lastModifiedBy>
  <cp:revision>37</cp:revision>
  <dcterms:created xsi:type="dcterms:W3CDTF">2019-06-25T17:30:52Z</dcterms:created>
  <dcterms:modified xsi:type="dcterms:W3CDTF">2020-09-03T19:27:03Z</dcterms:modified>
</cp:coreProperties>
</file>