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73" r:id="rId1"/>
    <p:sldMasterId id="2147483774" r:id="rId2"/>
    <p:sldMasterId id="2147483775" r:id="rId3"/>
  </p:sldMasterIdLst>
  <p:notesMasterIdLst>
    <p:notesMasterId r:id="rId24"/>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Lst>
  <p:sldSz cx="9144000" cy="5143500" type="screen16x9"/>
  <p:notesSz cx="6858000" cy="9144000"/>
  <p:embeddedFontLst>
    <p:embeddedFont>
      <p:font typeface="Roboto" panose="02000000000000000000" pitchFamily="2" charset="0"/>
      <p:regular r:id="rId25"/>
      <p:bold r:id="rId26"/>
      <p:italic r:id="rId27"/>
      <p:boldItalic r:id="rId28"/>
    </p:embeddedFont>
    <p:embeddedFont>
      <p:font typeface="Roboto Medium" panose="02000000000000000000" pitchFamily="2" charset="0"/>
      <p:regular r:id="rId29"/>
      <p:bold r:id="rId30"/>
      <p:italic r:id="rId31"/>
      <p:boldItalic r:id="rId32"/>
    </p:embeddedFont>
    <p:embeddedFont>
      <p:font typeface="Rockwell" panose="02060603020205020403" pitchFamily="18"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5D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E42F239-C14A-4838-81C2-4C6B7FD6F7E5}">
  <a:tblStyle styleId="{BE42F239-C14A-4838-81C2-4C6B7FD6F7E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6A24F7F-74FF-4A70-9845-D64ED498E5DA}"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B237F6D-E629-4E83-9179-783DC37D4789}" styleName="Table_2">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957" autoAdjust="0"/>
  </p:normalViewPr>
  <p:slideViewPr>
    <p:cSldViewPr snapToGrid="0">
      <p:cViewPr varScale="1">
        <p:scale>
          <a:sx n="140" d="100"/>
          <a:sy n="140" d="100"/>
        </p:scale>
        <p:origin x="77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font" Target="fonts/font10.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3730e717579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3730e717579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marR="457200" lvl="1"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Substantial approval will be awarded to the date when CDE received the substantially approvable application (for some that may not be July 1)</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365adda129f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7" name="Google Shape;1107;g365adda129f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375ce76da2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3" name="Google Shape;1113;g375ce76da2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3730e717579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3" name="Google Shape;1123;g3730e717579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g375ce76da2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0" name="Google Shape;1130;g375ce76da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3730e717579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3730e717579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375ce76da2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4" name="Google Shape;1144;g375ce76da2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375ce76da2e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375ce76da2e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g272f327b63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8" name="Google Shape;1158;g272f327b63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272f327b63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272f327b63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330903a26f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8" name="Google Shape;1048;g330903a26ff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g272f327b636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0" name="Google Shape;1170;g272f327b63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365b290029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4" name="Google Shape;1054;g365b290029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365b290029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365b290029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375ce76da2e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375ce76da2e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375ce76da2e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3" name="Google Shape;1073;g375ce76da2e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375ce76da2e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0" name="Google Shape;1080;g375ce76da2e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2f6705eeb30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8" name="Google Shape;1088;g2f6705eeb30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335e1c5feeb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3" name="Google Shape;1093;g335e1c5fee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9"/>
        <p:cNvGrpSpPr/>
        <p:nvPr/>
      </p:nvGrpSpPr>
      <p:grpSpPr>
        <a:xfrm>
          <a:off x="0" y="0"/>
          <a:ext cx="0" cy="0"/>
          <a:chOff x="0" y="0"/>
          <a:chExt cx="0" cy="0"/>
        </a:xfrm>
      </p:grpSpPr>
      <p:sp>
        <p:nvSpPr>
          <p:cNvPr id="10" name="Google Shape;10;p2"/>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2" name="Google Shape;12;p2"/>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3" name="Google Shape;13;p2"/>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4" name="Google Shape;14;p2"/>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15" name="Google Shape;15;p2"/>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6" name="Google Shape;16;p2"/>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2"/>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 name="Google Shape;18;p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5"/>
        <p:cNvGrpSpPr/>
        <p:nvPr/>
      </p:nvGrpSpPr>
      <p:grpSpPr>
        <a:xfrm>
          <a:off x="0" y="0"/>
          <a:ext cx="0" cy="0"/>
          <a:chOff x="0" y="0"/>
          <a:chExt cx="0" cy="0"/>
        </a:xfrm>
      </p:grpSpPr>
      <p:pic>
        <p:nvPicPr>
          <p:cNvPr id="116" name="Google Shape;116;p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7" name="Google Shape;117;p1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8" name="Google Shape;118;p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9" name="Google Shape;119;p1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852"/>
        <p:cNvGrpSpPr/>
        <p:nvPr/>
      </p:nvGrpSpPr>
      <p:grpSpPr>
        <a:xfrm>
          <a:off x="0" y="0"/>
          <a:ext cx="0" cy="0"/>
          <a:chOff x="0" y="0"/>
          <a:chExt cx="0" cy="0"/>
        </a:xfrm>
      </p:grpSpPr>
      <p:pic>
        <p:nvPicPr>
          <p:cNvPr id="853" name="Google Shape;853;p10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54" name="Google Shape;854;p10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55" name="Google Shape;855;p10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56" name="Google Shape;856;p103"/>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857"/>
        <p:cNvGrpSpPr/>
        <p:nvPr/>
      </p:nvGrpSpPr>
      <p:grpSpPr>
        <a:xfrm>
          <a:off x="0" y="0"/>
          <a:ext cx="0" cy="0"/>
          <a:chOff x="0" y="0"/>
          <a:chExt cx="0" cy="0"/>
        </a:xfrm>
      </p:grpSpPr>
      <p:sp>
        <p:nvSpPr>
          <p:cNvPr id="858" name="Google Shape;858;p10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59" name="Google Shape;859;p104"/>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10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61" name="Google Shape;861;p104"/>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862" name="Google Shape;862;p104"/>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863" name="Google Shape;863;p104"/>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864" name="Google Shape;864;p104"/>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65" name="Google Shape;865;p104"/>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66" name="Google Shape;866;p10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67" name="Google Shape;867;p104"/>
          <p:cNvPicPr preferRelativeResize="0"/>
          <p:nvPr/>
        </p:nvPicPr>
        <p:blipFill rotWithShape="1">
          <a:blip r:embed="rId5">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868"/>
        <p:cNvGrpSpPr/>
        <p:nvPr/>
      </p:nvGrpSpPr>
      <p:grpSpPr>
        <a:xfrm>
          <a:off x="0" y="0"/>
          <a:ext cx="0" cy="0"/>
          <a:chOff x="0" y="0"/>
          <a:chExt cx="0" cy="0"/>
        </a:xfrm>
      </p:grpSpPr>
      <p:pic>
        <p:nvPicPr>
          <p:cNvPr id="869" name="Google Shape;869;p105"/>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870" name="Google Shape;870;p105"/>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71" name="Google Shape;871;p10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72" name="Google Shape;872;p10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73" name="Google Shape;873;p10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874" name="Google Shape;874;p105"/>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875" name="Google Shape;875;p10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76" name="Google Shape;876;p105"/>
          <p:cNvPicPr preferRelativeResize="0"/>
          <p:nvPr/>
        </p:nvPicPr>
        <p:blipFill rotWithShape="1">
          <a:blip r:embed="rId4">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877"/>
        <p:cNvGrpSpPr/>
        <p:nvPr/>
      </p:nvGrpSpPr>
      <p:grpSpPr>
        <a:xfrm>
          <a:off x="0" y="0"/>
          <a:ext cx="0" cy="0"/>
          <a:chOff x="0" y="0"/>
          <a:chExt cx="0" cy="0"/>
        </a:xfrm>
      </p:grpSpPr>
      <p:pic>
        <p:nvPicPr>
          <p:cNvPr id="878" name="Google Shape;878;p106"/>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879" name="Google Shape;879;p106"/>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80" name="Google Shape;880;p10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81" name="Google Shape;881;p106"/>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82" name="Google Shape;882;p106"/>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83" name="Google Shape;883;p10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84" name="Google Shape;884;p106"/>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885"/>
        <p:cNvGrpSpPr/>
        <p:nvPr/>
      </p:nvGrpSpPr>
      <p:grpSpPr>
        <a:xfrm>
          <a:off x="0" y="0"/>
          <a:ext cx="0" cy="0"/>
          <a:chOff x="0" y="0"/>
          <a:chExt cx="0" cy="0"/>
        </a:xfrm>
      </p:grpSpPr>
      <p:pic>
        <p:nvPicPr>
          <p:cNvPr id="886" name="Google Shape;886;p10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87" name="Google Shape;887;p10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88" name="Google Shape;888;p10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89" name="Google Shape;889;p107"/>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890"/>
        <p:cNvGrpSpPr/>
        <p:nvPr/>
      </p:nvGrpSpPr>
      <p:grpSpPr>
        <a:xfrm>
          <a:off x="0" y="0"/>
          <a:ext cx="0" cy="0"/>
          <a:chOff x="0" y="0"/>
          <a:chExt cx="0" cy="0"/>
        </a:xfrm>
      </p:grpSpPr>
      <p:pic>
        <p:nvPicPr>
          <p:cNvPr id="891" name="Google Shape;891;p108"/>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92" name="Google Shape;892;p108"/>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893" name="Google Shape;893;p108"/>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894" name="Google Shape;894;p108"/>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895" name="Google Shape;895;p108"/>
          <p:cNvGrpSpPr/>
          <p:nvPr/>
        </p:nvGrpSpPr>
        <p:grpSpPr>
          <a:xfrm>
            <a:off x="308400" y="1062325"/>
            <a:ext cx="1006800" cy="1003500"/>
            <a:chOff x="308400" y="1076275"/>
            <a:chExt cx="1006800" cy="1003500"/>
          </a:xfrm>
        </p:grpSpPr>
        <p:sp>
          <p:nvSpPr>
            <p:cNvPr id="896" name="Google Shape;896;p108"/>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p108"/>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898" name="Google Shape;898;p108"/>
          <p:cNvGrpSpPr/>
          <p:nvPr/>
        </p:nvGrpSpPr>
        <p:grpSpPr>
          <a:xfrm>
            <a:off x="308400" y="2150613"/>
            <a:ext cx="1006800" cy="1003500"/>
            <a:chOff x="308400" y="2218825"/>
            <a:chExt cx="1006800" cy="1003500"/>
          </a:xfrm>
        </p:grpSpPr>
        <p:sp>
          <p:nvSpPr>
            <p:cNvPr id="899" name="Google Shape;899;p108"/>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108"/>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901" name="Google Shape;901;p108"/>
          <p:cNvGrpSpPr/>
          <p:nvPr/>
        </p:nvGrpSpPr>
        <p:grpSpPr>
          <a:xfrm>
            <a:off x="308400" y="3238900"/>
            <a:ext cx="1006800" cy="1003500"/>
            <a:chOff x="308400" y="1076275"/>
            <a:chExt cx="1006800" cy="1003500"/>
          </a:xfrm>
        </p:grpSpPr>
        <p:sp>
          <p:nvSpPr>
            <p:cNvPr id="902" name="Google Shape;902;p108"/>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108"/>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904" name="Google Shape;904;p108"/>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905" name="Google Shape;905;p108"/>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906" name="Google Shape;906;p108"/>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907" name="Google Shape;907;p10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08" name="Google Shape;908;p108"/>
          <p:cNvPicPr preferRelativeResize="0"/>
          <p:nvPr/>
        </p:nvPicPr>
        <p:blipFill rotWithShape="1">
          <a:blip r:embed="rId4">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909"/>
        <p:cNvGrpSpPr/>
        <p:nvPr/>
      </p:nvGrpSpPr>
      <p:grpSpPr>
        <a:xfrm>
          <a:off x="0" y="0"/>
          <a:ext cx="0" cy="0"/>
          <a:chOff x="0" y="0"/>
          <a:chExt cx="0" cy="0"/>
        </a:xfrm>
      </p:grpSpPr>
      <p:pic>
        <p:nvPicPr>
          <p:cNvPr id="910" name="Google Shape;910;p10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911" name="Google Shape;911;p10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12" name="Google Shape;912;p109"/>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913" name="Google Shape;913;p109"/>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914" name="Google Shape;914;p109"/>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915" name="Google Shape;915;p109"/>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916" name="Google Shape;916;p109"/>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enact legislation in an effective way </a:t>
            </a:r>
            <a:endParaRPr sz="1000" b="0" i="0" u="none" strike="noStrike" cap="none">
              <a:solidFill>
                <a:srgbClr val="000000"/>
              </a:solidFill>
              <a:latin typeface="Roboto"/>
              <a:ea typeface="Roboto"/>
              <a:cs typeface="Roboto"/>
              <a:sym typeface="Roboto"/>
            </a:endParaRPr>
          </a:p>
        </p:txBody>
      </p:sp>
      <p:sp>
        <p:nvSpPr>
          <p:cNvPr id="917" name="Google Shape;917;p109"/>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918" name="Google Shape;918;p109"/>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919" name="Google Shape;919;p109"/>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920" name="Google Shape;920;p109"/>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921" name="Google Shape;921;p109"/>
          <p:cNvGrpSpPr/>
          <p:nvPr/>
        </p:nvGrpSpPr>
        <p:grpSpPr>
          <a:xfrm>
            <a:off x="311700" y="3548650"/>
            <a:ext cx="8363900" cy="646200"/>
            <a:chOff x="375100" y="3396250"/>
            <a:chExt cx="8363900" cy="646200"/>
          </a:xfrm>
        </p:grpSpPr>
        <p:sp>
          <p:nvSpPr>
            <p:cNvPr id="922" name="Google Shape;922;p109"/>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109"/>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p109"/>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p109"/>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109"/>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927" name="Google Shape;927;p109"/>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928" name="Google Shape;928;p109"/>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929" name="Google Shape;929;p109"/>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930" name="Google Shape;930;p109"/>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931" name="Google Shape;931;p109"/>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932" name="Google Shape;932;p109"/>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933" name="Google Shape;933;p109"/>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934" name="Google Shape;934;p109"/>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935" name="Google Shape;935;p109"/>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936" name="Google Shape;936;p109"/>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937"/>
        <p:cNvGrpSpPr/>
        <p:nvPr/>
      </p:nvGrpSpPr>
      <p:grpSpPr>
        <a:xfrm>
          <a:off x="0" y="0"/>
          <a:ext cx="0" cy="0"/>
          <a:chOff x="0" y="0"/>
          <a:chExt cx="0" cy="0"/>
        </a:xfrm>
      </p:grpSpPr>
      <p:pic>
        <p:nvPicPr>
          <p:cNvPr id="938" name="Google Shape;938;p1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39" name="Google Shape;939;p11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40" name="Google Shape;940;p1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41" name="Google Shape;941;p1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42" name="Google Shape;942;p11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943"/>
        <p:cNvGrpSpPr/>
        <p:nvPr/>
      </p:nvGrpSpPr>
      <p:grpSpPr>
        <a:xfrm>
          <a:off x="0" y="0"/>
          <a:ext cx="0" cy="0"/>
          <a:chOff x="0" y="0"/>
          <a:chExt cx="0" cy="0"/>
        </a:xfrm>
      </p:grpSpPr>
      <p:pic>
        <p:nvPicPr>
          <p:cNvPr id="944" name="Google Shape;944;p1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45" name="Google Shape;945;p11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46" name="Google Shape;946;p1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47" name="Google Shape;947;p1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48" name="Google Shape;948;p11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949"/>
        <p:cNvGrpSpPr/>
        <p:nvPr/>
      </p:nvGrpSpPr>
      <p:grpSpPr>
        <a:xfrm>
          <a:off x="0" y="0"/>
          <a:ext cx="0" cy="0"/>
          <a:chOff x="0" y="0"/>
          <a:chExt cx="0" cy="0"/>
        </a:xfrm>
      </p:grpSpPr>
      <p:pic>
        <p:nvPicPr>
          <p:cNvPr id="950" name="Google Shape;950;p11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51" name="Google Shape;951;p11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52" name="Google Shape;952;p1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53" name="Google Shape;953;p11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54" name="Google Shape;954;p112"/>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20"/>
        <p:cNvGrpSpPr/>
        <p:nvPr/>
      </p:nvGrpSpPr>
      <p:grpSpPr>
        <a:xfrm>
          <a:off x="0" y="0"/>
          <a:ext cx="0" cy="0"/>
          <a:chOff x="0" y="0"/>
          <a:chExt cx="0" cy="0"/>
        </a:xfrm>
      </p:grpSpPr>
      <p:pic>
        <p:nvPicPr>
          <p:cNvPr id="121" name="Google Shape;121;p1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2" name="Google Shape;122;p1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3" name="Google Shape;123;p1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4" name="Google Shape;124;p1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955"/>
        <p:cNvGrpSpPr/>
        <p:nvPr/>
      </p:nvGrpSpPr>
      <p:grpSpPr>
        <a:xfrm>
          <a:off x="0" y="0"/>
          <a:ext cx="0" cy="0"/>
          <a:chOff x="0" y="0"/>
          <a:chExt cx="0" cy="0"/>
        </a:xfrm>
      </p:grpSpPr>
      <p:pic>
        <p:nvPicPr>
          <p:cNvPr id="956" name="Google Shape;956;p11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57" name="Google Shape;957;p11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58" name="Google Shape;958;p1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59" name="Google Shape;959;p1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60" name="Google Shape;960;p113"/>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961"/>
        <p:cNvGrpSpPr/>
        <p:nvPr/>
      </p:nvGrpSpPr>
      <p:grpSpPr>
        <a:xfrm>
          <a:off x="0" y="0"/>
          <a:ext cx="0" cy="0"/>
          <a:chOff x="0" y="0"/>
          <a:chExt cx="0" cy="0"/>
        </a:xfrm>
      </p:grpSpPr>
      <p:pic>
        <p:nvPicPr>
          <p:cNvPr id="962" name="Google Shape;962;p11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63" name="Google Shape;963;p11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64" name="Google Shape;964;p1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65" name="Google Shape;965;p1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66" name="Google Shape;966;p114"/>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967"/>
        <p:cNvGrpSpPr/>
        <p:nvPr/>
      </p:nvGrpSpPr>
      <p:grpSpPr>
        <a:xfrm>
          <a:off x="0" y="0"/>
          <a:ext cx="0" cy="0"/>
          <a:chOff x="0" y="0"/>
          <a:chExt cx="0" cy="0"/>
        </a:xfrm>
      </p:grpSpPr>
      <p:pic>
        <p:nvPicPr>
          <p:cNvPr id="968" name="Google Shape;968;p1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69" name="Google Shape;969;p11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70" name="Google Shape;970;p1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71" name="Google Shape;971;p1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72" name="Google Shape;972;p11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973"/>
        <p:cNvGrpSpPr/>
        <p:nvPr/>
      </p:nvGrpSpPr>
      <p:grpSpPr>
        <a:xfrm>
          <a:off x="0" y="0"/>
          <a:ext cx="0" cy="0"/>
          <a:chOff x="0" y="0"/>
          <a:chExt cx="0" cy="0"/>
        </a:xfrm>
      </p:grpSpPr>
      <p:pic>
        <p:nvPicPr>
          <p:cNvPr id="974" name="Google Shape;974;p11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75" name="Google Shape;975;p11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76" name="Google Shape;976;p1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77" name="Google Shape;977;p1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78" name="Google Shape;978;p116"/>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979"/>
        <p:cNvGrpSpPr/>
        <p:nvPr/>
      </p:nvGrpSpPr>
      <p:grpSpPr>
        <a:xfrm>
          <a:off x="0" y="0"/>
          <a:ext cx="0" cy="0"/>
          <a:chOff x="0" y="0"/>
          <a:chExt cx="0" cy="0"/>
        </a:xfrm>
      </p:grpSpPr>
      <p:pic>
        <p:nvPicPr>
          <p:cNvPr id="980" name="Google Shape;980;p11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81" name="Google Shape;981;p11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82" name="Google Shape;982;p1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83" name="Google Shape;983;p11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84" name="Google Shape;984;p117"/>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985"/>
        <p:cNvGrpSpPr/>
        <p:nvPr/>
      </p:nvGrpSpPr>
      <p:grpSpPr>
        <a:xfrm>
          <a:off x="0" y="0"/>
          <a:ext cx="0" cy="0"/>
          <a:chOff x="0" y="0"/>
          <a:chExt cx="0" cy="0"/>
        </a:xfrm>
      </p:grpSpPr>
      <p:pic>
        <p:nvPicPr>
          <p:cNvPr id="986" name="Google Shape;986;p118"/>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87" name="Google Shape;987;p118"/>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88" name="Google Shape;988;p118"/>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989" name="Google Shape;989;p118"/>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990" name="Google Shape;990;p118"/>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991" name="Google Shape;991;p118"/>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992" name="Google Shape;992;p118"/>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993" name="Google Shape;993;p118"/>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994"/>
        <p:cNvGrpSpPr/>
        <p:nvPr/>
      </p:nvGrpSpPr>
      <p:grpSpPr>
        <a:xfrm>
          <a:off x="0" y="0"/>
          <a:ext cx="0" cy="0"/>
          <a:chOff x="0" y="0"/>
          <a:chExt cx="0" cy="0"/>
        </a:xfrm>
      </p:grpSpPr>
      <p:pic>
        <p:nvPicPr>
          <p:cNvPr id="995" name="Google Shape;995;p119"/>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96" name="Google Shape;996;p119"/>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97" name="Google Shape;997;p119"/>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998" name="Google Shape;998;p119"/>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999" name="Google Shape;999;p119"/>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000" name="Google Shape;1000;p119"/>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001" name="Google Shape;1001;p119"/>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002" name="Google Shape;1002;p119"/>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1003"/>
        <p:cNvGrpSpPr/>
        <p:nvPr/>
      </p:nvGrpSpPr>
      <p:grpSpPr>
        <a:xfrm>
          <a:off x="0" y="0"/>
          <a:ext cx="0" cy="0"/>
          <a:chOff x="0" y="0"/>
          <a:chExt cx="0" cy="0"/>
        </a:xfrm>
      </p:grpSpPr>
      <p:pic>
        <p:nvPicPr>
          <p:cNvPr id="1004" name="Google Shape;1004;p120"/>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005" name="Google Shape;1005;p120"/>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006" name="Google Shape;1006;p120"/>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07"/>
        <p:cNvGrpSpPr/>
        <p:nvPr/>
      </p:nvGrpSpPr>
      <p:grpSpPr>
        <a:xfrm>
          <a:off x="0" y="0"/>
          <a:ext cx="0" cy="0"/>
          <a:chOff x="0" y="0"/>
          <a:chExt cx="0" cy="0"/>
        </a:xfrm>
      </p:grpSpPr>
      <p:sp>
        <p:nvSpPr>
          <p:cNvPr id="1008" name="Google Shape;1008;p1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09" name="Google Shape;1009;p12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10" name="Google Shape;1010;p12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11" name="Google Shape;1011;p1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12"/>
        <p:cNvGrpSpPr/>
        <p:nvPr/>
      </p:nvGrpSpPr>
      <p:grpSpPr>
        <a:xfrm>
          <a:off x="0" y="0"/>
          <a:ext cx="0" cy="0"/>
          <a:chOff x="0" y="0"/>
          <a:chExt cx="0" cy="0"/>
        </a:xfrm>
      </p:grpSpPr>
      <p:sp>
        <p:nvSpPr>
          <p:cNvPr id="1013" name="Google Shape;1013;p1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14" name="Google Shape;1014;p1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25"/>
        <p:cNvGrpSpPr/>
        <p:nvPr/>
      </p:nvGrpSpPr>
      <p:grpSpPr>
        <a:xfrm>
          <a:off x="0" y="0"/>
          <a:ext cx="0" cy="0"/>
          <a:chOff x="0" y="0"/>
          <a:chExt cx="0" cy="0"/>
        </a:xfrm>
      </p:grpSpPr>
      <p:pic>
        <p:nvPicPr>
          <p:cNvPr id="126" name="Google Shape;126;p1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7" name="Google Shape;127;p1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8" name="Google Shape;128;p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9" name="Google Shape;129;p1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15"/>
        <p:cNvGrpSpPr/>
        <p:nvPr/>
      </p:nvGrpSpPr>
      <p:grpSpPr>
        <a:xfrm>
          <a:off x="0" y="0"/>
          <a:ext cx="0" cy="0"/>
          <a:chOff x="0" y="0"/>
          <a:chExt cx="0" cy="0"/>
        </a:xfrm>
      </p:grpSpPr>
      <p:sp>
        <p:nvSpPr>
          <p:cNvPr id="1016" name="Google Shape;1016;p12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017" name="Google Shape;1017;p12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18" name="Google Shape;1018;p1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19"/>
        <p:cNvGrpSpPr/>
        <p:nvPr/>
      </p:nvGrpSpPr>
      <p:grpSpPr>
        <a:xfrm>
          <a:off x="0" y="0"/>
          <a:ext cx="0" cy="0"/>
          <a:chOff x="0" y="0"/>
          <a:chExt cx="0" cy="0"/>
        </a:xfrm>
      </p:grpSpPr>
      <p:sp>
        <p:nvSpPr>
          <p:cNvPr id="1020" name="Google Shape;1020;p12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021" name="Google Shape;1021;p1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22"/>
        <p:cNvGrpSpPr/>
        <p:nvPr/>
      </p:nvGrpSpPr>
      <p:grpSpPr>
        <a:xfrm>
          <a:off x="0" y="0"/>
          <a:ext cx="0" cy="0"/>
          <a:chOff x="0" y="0"/>
          <a:chExt cx="0" cy="0"/>
        </a:xfrm>
      </p:grpSpPr>
      <p:sp>
        <p:nvSpPr>
          <p:cNvPr id="1023" name="Google Shape;1023;p12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4" name="Google Shape;1024;p12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025" name="Google Shape;1025;p12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26" name="Google Shape;1026;p12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027" name="Google Shape;1027;p1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28"/>
        <p:cNvGrpSpPr/>
        <p:nvPr/>
      </p:nvGrpSpPr>
      <p:grpSpPr>
        <a:xfrm>
          <a:off x="0" y="0"/>
          <a:ext cx="0" cy="0"/>
          <a:chOff x="0" y="0"/>
          <a:chExt cx="0" cy="0"/>
        </a:xfrm>
      </p:grpSpPr>
      <p:sp>
        <p:nvSpPr>
          <p:cNvPr id="1029" name="Google Shape;1029;p12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030" name="Google Shape;1030;p1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31"/>
        <p:cNvGrpSpPr/>
        <p:nvPr/>
      </p:nvGrpSpPr>
      <p:grpSpPr>
        <a:xfrm>
          <a:off x="0" y="0"/>
          <a:ext cx="0" cy="0"/>
          <a:chOff x="0" y="0"/>
          <a:chExt cx="0" cy="0"/>
        </a:xfrm>
      </p:grpSpPr>
      <p:sp>
        <p:nvSpPr>
          <p:cNvPr id="1032" name="Google Shape;1032;p12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033" name="Google Shape;1033;p12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034" name="Google Shape;1034;p1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35"/>
        <p:cNvGrpSpPr/>
        <p:nvPr/>
      </p:nvGrpSpPr>
      <p:grpSpPr>
        <a:xfrm>
          <a:off x="0" y="0"/>
          <a:ext cx="0" cy="0"/>
          <a:chOff x="0" y="0"/>
          <a:chExt cx="0" cy="0"/>
        </a:xfrm>
      </p:grpSpPr>
      <p:pic>
        <p:nvPicPr>
          <p:cNvPr id="1036" name="Google Shape;1036;p128"/>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037" name="Google Shape;1037;p128"/>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38" name="Google Shape;1038;p128"/>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039" name="Google Shape;1039;p128"/>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1040" name="Google Shape;1040;p128"/>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30"/>
        <p:cNvGrpSpPr/>
        <p:nvPr/>
      </p:nvGrpSpPr>
      <p:grpSpPr>
        <a:xfrm>
          <a:off x="0" y="0"/>
          <a:ext cx="0" cy="0"/>
          <a:chOff x="0" y="0"/>
          <a:chExt cx="0" cy="0"/>
        </a:xfrm>
      </p:grpSpPr>
      <p:pic>
        <p:nvPicPr>
          <p:cNvPr id="131" name="Google Shape;131;p1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2" name="Google Shape;132;p14"/>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3" name="Google Shape;133;p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4" name="Google Shape;134;p1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35"/>
        <p:cNvGrpSpPr/>
        <p:nvPr/>
      </p:nvGrpSpPr>
      <p:grpSpPr>
        <a:xfrm>
          <a:off x="0" y="0"/>
          <a:ext cx="0" cy="0"/>
          <a:chOff x="0" y="0"/>
          <a:chExt cx="0" cy="0"/>
        </a:xfrm>
      </p:grpSpPr>
      <p:pic>
        <p:nvPicPr>
          <p:cNvPr id="136" name="Google Shape;136;p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7" name="Google Shape;137;p1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8" name="Google Shape;138;p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9" name="Google Shape;139;p1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40"/>
        <p:cNvGrpSpPr/>
        <p:nvPr/>
      </p:nvGrpSpPr>
      <p:grpSpPr>
        <a:xfrm>
          <a:off x="0" y="0"/>
          <a:ext cx="0" cy="0"/>
          <a:chOff x="0" y="0"/>
          <a:chExt cx="0" cy="0"/>
        </a:xfrm>
      </p:grpSpPr>
      <p:sp>
        <p:nvSpPr>
          <p:cNvPr id="141" name="Google Shape;141;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2" name="Google Shape;142;p16"/>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 name="Google Shape;143;p1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4" name="Google Shape;144;p16"/>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5" name="Google Shape;145;p16"/>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146" name="Google Shape;146;p16"/>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47" name="Google Shape;147;p1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8" name="Google Shape;148;p16"/>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9" name="Google Shape;149;p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0" name="Google Shape;150;p16"/>
          <p:cNvPicPr preferRelativeResize="0"/>
          <p:nvPr/>
        </p:nvPicPr>
        <p:blipFill>
          <a:blip r:embed="rId5">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51"/>
        <p:cNvGrpSpPr/>
        <p:nvPr/>
      </p:nvGrpSpPr>
      <p:grpSpPr>
        <a:xfrm>
          <a:off x="0" y="0"/>
          <a:ext cx="0" cy="0"/>
          <a:chOff x="0" y="0"/>
          <a:chExt cx="0" cy="0"/>
        </a:xfrm>
      </p:grpSpPr>
      <p:pic>
        <p:nvPicPr>
          <p:cNvPr id="152" name="Google Shape;152;p17"/>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53" name="Google Shape;153;p17"/>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54" name="Google Shape;154;p1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5" name="Google Shape;155;p1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56" name="Google Shape;156;p1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57" name="Google Shape;157;p17"/>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58" name="Google Shape;158;p1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9" name="Google Shape;159;p17"/>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60"/>
        <p:cNvGrpSpPr/>
        <p:nvPr/>
      </p:nvGrpSpPr>
      <p:grpSpPr>
        <a:xfrm>
          <a:off x="0" y="0"/>
          <a:ext cx="0" cy="0"/>
          <a:chOff x="0" y="0"/>
          <a:chExt cx="0" cy="0"/>
        </a:xfrm>
      </p:grpSpPr>
      <p:pic>
        <p:nvPicPr>
          <p:cNvPr id="161" name="Google Shape;161;p18"/>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2" name="Google Shape;162;p18"/>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63" name="Google Shape;163;p1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4" name="Google Shape;164;p1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5" name="Google Shape;165;p1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66" name="Google Shape;166;p1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7" name="Google Shape;167;p1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68"/>
        <p:cNvGrpSpPr/>
        <p:nvPr/>
      </p:nvGrpSpPr>
      <p:grpSpPr>
        <a:xfrm>
          <a:off x="0" y="0"/>
          <a:ext cx="0" cy="0"/>
          <a:chOff x="0" y="0"/>
          <a:chExt cx="0" cy="0"/>
        </a:xfrm>
      </p:grpSpPr>
      <p:pic>
        <p:nvPicPr>
          <p:cNvPr id="169" name="Google Shape;169;p1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0" name="Google Shape;170;p19"/>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1" name="Google Shape;171;p1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72" name="Google Shape;172;p1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73"/>
        <p:cNvGrpSpPr/>
        <p:nvPr/>
      </p:nvGrpSpPr>
      <p:grpSpPr>
        <a:xfrm>
          <a:off x="0" y="0"/>
          <a:ext cx="0" cy="0"/>
          <a:chOff x="0" y="0"/>
          <a:chExt cx="0" cy="0"/>
        </a:xfrm>
      </p:grpSpPr>
      <p:pic>
        <p:nvPicPr>
          <p:cNvPr id="174" name="Google Shape;174;p20"/>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5" name="Google Shape;175;p2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176" name="Google Shape;176;p20"/>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77" name="Google Shape;177;p20"/>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178" name="Google Shape;178;p20"/>
          <p:cNvGrpSpPr/>
          <p:nvPr/>
        </p:nvGrpSpPr>
        <p:grpSpPr>
          <a:xfrm>
            <a:off x="308400" y="1062325"/>
            <a:ext cx="1006800" cy="1003500"/>
            <a:chOff x="308400" y="1076275"/>
            <a:chExt cx="1006800" cy="1003500"/>
          </a:xfrm>
        </p:grpSpPr>
        <p:sp>
          <p:nvSpPr>
            <p:cNvPr id="179" name="Google Shape;179;p20"/>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0" name="Google Shape;180;p2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81" name="Google Shape;181;p20"/>
          <p:cNvGrpSpPr/>
          <p:nvPr/>
        </p:nvGrpSpPr>
        <p:grpSpPr>
          <a:xfrm>
            <a:off x="308400" y="2150613"/>
            <a:ext cx="1006800" cy="1003500"/>
            <a:chOff x="308400" y="2218825"/>
            <a:chExt cx="1006800" cy="1003500"/>
          </a:xfrm>
        </p:grpSpPr>
        <p:sp>
          <p:nvSpPr>
            <p:cNvPr id="182" name="Google Shape;182;p20"/>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3" name="Google Shape;183;p2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84" name="Google Shape;184;p20"/>
          <p:cNvGrpSpPr/>
          <p:nvPr/>
        </p:nvGrpSpPr>
        <p:grpSpPr>
          <a:xfrm>
            <a:off x="308400" y="3238900"/>
            <a:ext cx="1006800" cy="1003500"/>
            <a:chOff x="308400" y="1076275"/>
            <a:chExt cx="1006800" cy="1003500"/>
          </a:xfrm>
        </p:grpSpPr>
        <p:sp>
          <p:nvSpPr>
            <p:cNvPr id="185" name="Google Shape;185;p20"/>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6" name="Google Shape;186;p2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87" name="Google Shape;187;p2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88" name="Google Shape;188;p20"/>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189" name="Google Shape;189;p20"/>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90" name="Google Shape;190;p2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1" name="Google Shape;191;p20"/>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3"/>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2" name="Google Shape;22;p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23" name="Google Shape;23;p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24" name="Google Shape;24;p3"/>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25" name="Google Shape;25;p3"/>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26" name="Google Shape;26;p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8" name="Google Shape;28;p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92"/>
        <p:cNvGrpSpPr/>
        <p:nvPr/>
      </p:nvGrpSpPr>
      <p:grpSpPr>
        <a:xfrm>
          <a:off x="0" y="0"/>
          <a:ext cx="0" cy="0"/>
          <a:chOff x="0" y="0"/>
          <a:chExt cx="0" cy="0"/>
        </a:xfrm>
      </p:grpSpPr>
      <p:pic>
        <p:nvPicPr>
          <p:cNvPr id="193" name="Google Shape;193;p21"/>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94" name="Google Shape;194;p2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5" name="Google Shape;195;p21"/>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96" name="Google Shape;196;p2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197" name="Google Shape;197;p21"/>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198" name="Google Shape;198;p2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199" name="Google Shape;199;p2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200" name="Google Shape;200;p2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201" name="Google Shape;201;p2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202" name="Google Shape;202;p2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203" name="Google Shape;203;p21"/>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204" name="Google Shape;204;p21"/>
          <p:cNvGrpSpPr/>
          <p:nvPr/>
        </p:nvGrpSpPr>
        <p:grpSpPr>
          <a:xfrm>
            <a:off x="311700" y="3548650"/>
            <a:ext cx="8363900" cy="646200"/>
            <a:chOff x="375100" y="3396250"/>
            <a:chExt cx="8363900" cy="646200"/>
          </a:xfrm>
        </p:grpSpPr>
        <p:sp>
          <p:nvSpPr>
            <p:cNvPr id="205" name="Google Shape;205;p21"/>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6" name="Google Shape;206;p21"/>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p21"/>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 name="Google Shape;208;p21"/>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9" name="Google Shape;209;p2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210" name="Google Shape;210;p2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211" name="Google Shape;211;p2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212" name="Google Shape;212;p2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213" name="Google Shape;213;p21"/>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4" name="Google Shape;214;p21"/>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5" name="Google Shape;215;p21"/>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216" name="Google Shape;216;p21"/>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217" name="Google Shape;217;p2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218" name="Google Shape;218;p2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219" name="Google Shape;219;p21"/>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220"/>
        <p:cNvGrpSpPr/>
        <p:nvPr/>
      </p:nvGrpSpPr>
      <p:grpSpPr>
        <a:xfrm>
          <a:off x="0" y="0"/>
          <a:ext cx="0" cy="0"/>
          <a:chOff x="0" y="0"/>
          <a:chExt cx="0" cy="0"/>
        </a:xfrm>
      </p:grpSpPr>
      <p:pic>
        <p:nvPicPr>
          <p:cNvPr id="221" name="Google Shape;221;p2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2" name="Google Shape;222;p22"/>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23" name="Google Shape;223;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24" name="Google Shape;224;p2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25" name="Google Shape;225;p2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26"/>
        <p:cNvGrpSpPr/>
        <p:nvPr/>
      </p:nvGrpSpPr>
      <p:grpSpPr>
        <a:xfrm>
          <a:off x="0" y="0"/>
          <a:ext cx="0" cy="0"/>
          <a:chOff x="0" y="0"/>
          <a:chExt cx="0" cy="0"/>
        </a:xfrm>
      </p:grpSpPr>
      <p:pic>
        <p:nvPicPr>
          <p:cNvPr id="227" name="Google Shape;227;p2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8" name="Google Shape;228;p2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29" name="Google Shape;229;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0" name="Google Shape;230;p2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1" name="Google Shape;231;p2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32"/>
        <p:cNvGrpSpPr/>
        <p:nvPr/>
      </p:nvGrpSpPr>
      <p:grpSpPr>
        <a:xfrm>
          <a:off x="0" y="0"/>
          <a:ext cx="0" cy="0"/>
          <a:chOff x="0" y="0"/>
          <a:chExt cx="0" cy="0"/>
        </a:xfrm>
      </p:grpSpPr>
      <p:pic>
        <p:nvPicPr>
          <p:cNvPr id="233" name="Google Shape;233;p2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4" name="Google Shape;234;p2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35" name="Google Shape;23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6" name="Google Shape;236;p2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7" name="Google Shape;237;p2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38"/>
        <p:cNvGrpSpPr/>
        <p:nvPr/>
      </p:nvGrpSpPr>
      <p:grpSpPr>
        <a:xfrm>
          <a:off x="0" y="0"/>
          <a:ext cx="0" cy="0"/>
          <a:chOff x="0" y="0"/>
          <a:chExt cx="0" cy="0"/>
        </a:xfrm>
      </p:grpSpPr>
      <p:pic>
        <p:nvPicPr>
          <p:cNvPr id="239" name="Google Shape;239;p2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0" name="Google Shape;240;p2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1" name="Google Shape;24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2" name="Google Shape;242;p2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3" name="Google Shape;243;p2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44"/>
        <p:cNvGrpSpPr/>
        <p:nvPr/>
      </p:nvGrpSpPr>
      <p:grpSpPr>
        <a:xfrm>
          <a:off x="0" y="0"/>
          <a:ext cx="0" cy="0"/>
          <a:chOff x="0" y="0"/>
          <a:chExt cx="0" cy="0"/>
        </a:xfrm>
      </p:grpSpPr>
      <p:pic>
        <p:nvPicPr>
          <p:cNvPr id="245" name="Google Shape;245;p2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6" name="Google Shape;246;p2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7" name="Google Shape;247;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8" name="Google Shape;248;p2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9" name="Google Shape;249;p2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50"/>
        <p:cNvGrpSpPr/>
        <p:nvPr/>
      </p:nvGrpSpPr>
      <p:grpSpPr>
        <a:xfrm>
          <a:off x="0" y="0"/>
          <a:ext cx="0" cy="0"/>
          <a:chOff x="0" y="0"/>
          <a:chExt cx="0" cy="0"/>
        </a:xfrm>
      </p:grpSpPr>
      <p:pic>
        <p:nvPicPr>
          <p:cNvPr id="251" name="Google Shape;251;p2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2" name="Google Shape;252;p2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3" name="Google Shape;253;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54" name="Google Shape;254;p2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5" name="Google Shape;255;p2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56"/>
        <p:cNvGrpSpPr/>
        <p:nvPr/>
      </p:nvGrpSpPr>
      <p:grpSpPr>
        <a:xfrm>
          <a:off x="0" y="0"/>
          <a:ext cx="0" cy="0"/>
          <a:chOff x="0" y="0"/>
          <a:chExt cx="0" cy="0"/>
        </a:xfrm>
      </p:grpSpPr>
      <p:pic>
        <p:nvPicPr>
          <p:cNvPr id="257" name="Google Shape;257;p2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8" name="Google Shape;258;p2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9" name="Google Shape;259;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0" name="Google Shape;260;p2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1" name="Google Shape;261;p2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62"/>
        <p:cNvGrpSpPr/>
        <p:nvPr/>
      </p:nvGrpSpPr>
      <p:grpSpPr>
        <a:xfrm>
          <a:off x="0" y="0"/>
          <a:ext cx="0" cy="0"/>
          <a:chOff x="0" y="0"/>
          <a:chExt cx="0" cy="0"/>
        </a:xfrm>
      </p:grpSpPr>
      <p:pic>
        <p:nvPicPr>
          <p:cNvPr id="263" name="Google Shape;263;p2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64" name="Google Shape;264;p2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5" name="Google Shape;265;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6" name="Google Shape;266;p2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7" name="Google Shape;267;p2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68"/>
        <p:cNvGrpSpPr/>
        <p:nvPr/>
      </p:nvGrpSpPr>
      <p:grpSpPr>
        <a:xfrm>
          <a:off x="0" y="0"/>
          <a:ext cx="0" cy="0"/>
          <a:chOff x="0" y="0"/>
          <a:chExt cx="0" cy="0"/>
        </a:xfrm>
      </p:grpSpPr>
      <p:pic>
        <p:nvPicPr>
          <p:cNvPr id="269" name="Google Shape;269;p30"/>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270" name="Google Shape;270;p30"/>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71" name="Google Shape;271;p30"/>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72" name="Google Shape;272;p30"/>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73" name="Google Shape;273;p30"/>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74" name="Google Shape;274;p30"/>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75" name="Google Shape;275;p30"/>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76" name="Google Shape;276;p30"/>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29"/>
        <p:cNvGrpSpPr/>
        <p:nvPr/>
      </p:nvGrpSpPr>
      <p:grpSpPr>
        <a:xfrm>
          <a:off x="0" y="0"/>
          <a:ext cx="0" cy="0"/>
          <a:chOff x="0" y="0"/>
          <a:chExt cx="0" cy="0"/>
        </a:xfrm>
      </p:grpSpPr>
      <p:sp>
        <p:nvSpPr>
          <p:cNvPr id="30" name="Google Shape;3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1" name="Google Shape;31;p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2" name="Google Shape;32;p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33" name="Google Shape;33;p4"/>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4" name="Google Shape;34;p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 name="Google Shape;35;p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6" name="Google Shape;36;p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7" name="Google Shape;37;p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8" name="Google Shape;38;p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77"/>
        <p:cNvGrpSpPr/>
        <p:nvPr/>
      </p:nvGrpSpPr>
      <p:grpSpPr>
        <a:xfrm>
          <a:off x="0" y="0"/>
          <a:ext cx="0" cy="0"/>
          <a:chOff x="0" y="0"/>
          <a:chExt cx="0" cy="0"/>
        </a:xfrm>
      </p:grpSpPr>
      <p:pic>
        <p:nvPicPr>
          <p:cNvPr id="278" name="Google Shape;278;p31"/>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79" name="Google Shape;279;p31"/>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0" name="Google Shape;280;p31"/>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1" name="Google Shape;281;p31"/>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2" name="Google Shape;282;p31"/>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3" name="Google Shape;283;p31"/>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4" name="Google Shape;284;p31"/>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5" name="Google Shape;285;p31"/>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286"/>
        <p:cNvGrpSpPr/>
        <p:nvPr/>
      </p:nvGrpSpPr>
      <p:grpSpPr>
        <a:xfrm>
          <a:off x="0" y="0"/>
          <a:ext cx="0" cy="0"/>
          <a:chOff x="0" y="0"/>
          <a:chExt cx="0" cy="0"/>
        </a:xfrm>
      </p:grpSpPr>
      <p:pic>
        <p:nvPicPr>
          <p:cNvPr id="287" name="Google Shape;287;p32"/>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8" name="Google Shape;288;p32"/>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9" name="Google Shape;289;p32"/>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0"/>
        <p:cNvGrpSpPr/>
        <p:nvPr/>
      </p:nvGrpSpPr>
      <p:grpSpPr>
        <a:xfrm>
          <a:off x="0" y="0"/>
          <a:ext cx="0" cy="0"/>
          <a:chOff x="0" y="0"/>
          <a:chExt cx="0" cy="0"/>
        </a:xfrm>
      </p:grpSpPr>
      <p:sp>
        <p:nvSpPr>
          <p:cNvPr id="291" name="Google Shape;291;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2" name="Google Shape;292;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3" name="Google Shape;293;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4" name="Google Shape;294;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5"/>
        <p:cNvGrpSpPr/>
        <p:nvPr/>
      </p:nvGrpSpPr>
      <p:grpSpPr>
        <a:xfrm>
          <a:off x="0" y="0"/>
          <a:ext cx="0" cy="0"/>
          <a:chOff x="0" y="0"/>
          <a:chExt cx="0" cy="0"/>
        </a:xfrm>
      </p:grpSpPr>
      <p:sp>
        <p:nvSpPr>
          <p:cNvPr id="296" name="Google Shape;296;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7" name="Google Shape;297;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8"/>
        <p:cNvGrpSpPr/>
        <p:nvPr/>
      </p:nvGrpSpPr>
      <p:grpSpPr>
        <a:xfrm>
          <a:off x="0" y="0"/>
          <a:ext cx="0" cy="0"/>
          <a:chOff x="0" y="0"/>
          <a:chExt cx="0" cy="0"/>
        </a:xfrm>
      </p:grpSpPr>
      <p:sp>
        <p:nvSpPr>
          <p:cNvPr id="299" name="Google Shape;299;p3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0" name="Google Shape;300;p3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1" name="Google Shape;301;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2"/>
        <p:cNvGrpSpPr/>
        <p:nvPr/>
      </p:nvGrpSpPr>
      <p:grpSpPr>
        <a:xfrm>
          <a:off x="0" y="0"/>
          <a:ext cx="0" cy="0"/>
          <a:chOff x="0" y="0"/>
          <a:chExt cx="0" cy="0"/>
        </a:xfrm>
      </p:grpSpPr>
      <p:sp>
        <p:nvSpPr>
          <p:cNvPr id="303" name="Google Shape;303;p3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04" name="Google Shape;30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5"/>
        <p:cNvGrpSpPr/>
        <p:nvPr/>
      </p:nvGrpSpPr>
      <p:grpSpPr>
        <a:xfrm>
          <a:off x="0" y="0"/>
          <a:ext cx="0" cy="0"/>
          <a:chOff x="0" y="0"/>
          <a:chExt cx="0" cy="0"/>
        </a:xfrm>
      </p:grpSpPr>
      <p:sp>
        <p:nvSpPr>
          <p:cNvPr id="306" name="Google Shape;306;p3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8" name="Google Shape;308;p3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09" name="Google Shape;309;p3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10" name="Google Shape;310;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11"/>
        <p:cNvGrpSpPr/>
        <p:nvPr/>
      </p:nvGrpSpPr>
      <p:grpSpPr>
        <a:xfrm>
          <a:off x="0" y="0"/>
          <a:ext cx="0" cy="0"/>
          <a:chOff x="0" y="0"/>
          <a:chExt cx="0" cy="0"/>
        </a:xfrm>
      </p:grpSpPr>
      <p:sp>
        <p:nvSpPr>
          <p:cNvPr id="312" name="Google Shape;312;p3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313" name="Google Shape;313;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14"/>
        <p:cNvGrpSpPr/>
        <p:nvPr/>
      </p:nvGrpSpPr>
      <p:grpSpPr>
        <a:xfrm>
          <a:off x="0" y="0"/>
          <a:ext cx="0" cy="0"/>
          <a:chOff x="0" y="0"/>
          <a:chExt cx="0" cy="0"/>
        </a:xfrm>
      </p:grpSpPr>
      <p:sp>
        <p:nvSpPr>
          <p:cNvPr id="315" name="Google Shape;315;p3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16" name="Google Shape;316;p3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317" name="Google Shape;317;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8"/>
        <p:cNvGrpSpPr/>
        <p:nvPr/>
      </p:nvGrpSpPr>
      <p:grpSpPr>
        <a:xfrm>
          <a:off x="0" y="0"/>
          <a:ext cx="0" cy="0"/>
          <a:chOff x="0" y="0"/>
          <a:chExt cx="0" cy="0"/>
        </a:xfrm>
      </p:grpSpPr>
      <p:sp>
        <p:nvSpPr>
          <p:cNvPr id="319" name="Google Shape;319;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39"/>
        <p:cNvGrpSpPr/>
        <p:nvPr/>
      </p:nvGrpSpPr>
      <p:grpSpPr>
        <a:xfrm>
          <a:off x="0" y="0"/>
          <a:ext cx="0" cy="0"/>
          <a:chOff x="0" y="0"/>
          <a:chExt cx="0" cy="0"/>
        </a:xfrm>
      </p:grpSpPr>
      <p:sp>
        <p:nvSpPr>
          <p:cNvPr id="40" name="Google Shape;4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1" name="Google Shape;41;p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2" name="Google Shape;42;p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43" name="Google Shape;43;p5"/>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4" name="Google Shape;44;p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5" name="Google Shape;45;p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0"/>
        <p:cNvGrpSpPr/>
        <p:nvPr/>
      </p:nvGrpSpPr>
      <p:grpSpPr>
        <a:xfrm>
          <a:off x="0" y="0"/>
          <a:ext cx="0" cy="0"/>
          <a:chOff x="0" y="0"/>
          <a:chExt cx="0" cy="0"/>
        </a:xfrm>
      </p:grpSpPr>
      <p:pic>
        <p:nvPicPr>
          <p:cNvPr id="321" name="Google Shape;321;p41"/>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322" name="Google Shape;322;p41"/>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3" name="Google Shape;323;p41"/>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24" name="Google Shape;324;p41"/>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325" name="Google Shape;325;p41"/>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26"/>
        <p:cNvGrpSpPr/>
        <p:nvPr/>
      </p:nvGrpSpPr>
      <p:grpSpPr>
        <a:xfrm>
          <a:off x="0" y="0"/>
          <a:ext cx="0" cy="0"/>
          <a:chOff x="0" y="0"/>
          <a:chExt cx="0" cy="0"/>
        </a:xfrm>
      </p:grpSpPr>
      <p:pic>
        <p:nvPicPr>
          <p:cNvPr id="327" name="Google Shape;327;p42"/>
          <p:cNvPicPr preferRelativeResize="0"/>
          <p:nvPr/>
        </p:nvPicPr>
        <p:blipFill rotWithShape="1">
          <a:blip r:embed="rId2">
            <a:alphaModFix/>
          </a:blip>
          <a:srcRect/>
          <a:stretch/>
        </p:blipFill>
        <p:spPr>
          <a:xfrm>
            <a:off x="0" y="2"/>
            <a:ext cx="9144000" cy="5143500"/>
          </a:xfrm>
          <a:prstGeom prst="rect">
            <a:avLst/>
          </a:prstGeom>
          <a:noFill/>
          <a:ln>
            <a:noFill/>
          </a:ln>
        </p:spPr>
      </p:pic>
      <p:sp>
        <p:nvSpPr>
          <p:cNvPr id="328" name="Google Shape;328;p42"/>
          <p:cNvSpPr txBox="1">
            <a:spLocks noGrp="1"/>
          </p:cNvSpPr>
          <p:nvPr>
            <p:ph type="ctrTitle"/>
          </p:nvPr>
        </p:nvSpPr>
        <p:spPr>
          <a:xfrm>
            <a:off x="0" y="1946787"/>
            <a:ext cx="91440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9" name="Google Shape;329;p42"/>
          <p:cNvSpPr txBox="1">
            <a:spLocks noGrp="1"/>
          </p:cNvSpPr>
          <p:nvPr>
            <p:ph type="sldNum" idx="12"/>
          </p:nvPr>
        </p:nvSpPr>
        <p:spPr>
          <a:xfrm>
            <a:off x="170937"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30"/>
        <p:cNvGrpSpPr/>
        <p:nvPr/>
      </p:nvGrpSpPr>
      <p:grpSpPr>
        <a:xfrm>
          <a:off x="0" y="0"/>
          <a:ext cx="0" cy="0"/>
          <a:chOff x="0" y="0"/>
          <a:chExt cx="0" cy="0"/>
        </a:xfrm>
      </p:grpSpPr>
      <p:pic>
        <p:nvPicPr>
          <p:cNvPr id="331" name="Google Shape;331;p43"/>
          <p:cNvPicPr preferRelativeResize="0"/>
          <p:nvPr/>
        </p:nvPicPr>
        <p:blipFill rotWithShape="1">
          <a:blip r:embed="rId2">
            <a:alphaModFix/>
          </a:blip>
          <a:srcRect/>
          <a:stretch/>
        </p:blipFill>
        <p:spPr>
          <a:xfrm>
            <a:off x="0" y="-1"/>
            <a:ext cx="9144470" cy="5143765"/>
          </a:xfrm>
          <a:prstGeom prst="rect">
            <a:avLst/>
          </a:prstGeom>
          <a:noFill/>
          <a:ln>
            <a:noFill/>
          </a:ln>
        </p:spPr>
      </p:pic>
      <p:sp>
        <p:nvSpPr>
          <p:cNvPr id="332" name="Google Shape;332;p43"/>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3" name="Google Shape;333;p43"/>
          <p:cNvSpPr txBox="1">
            <a:spLocks noGrp="1"/>
          </p:cNvSpPr>
          <p:nvPr>
            <p:ph type="sldNum" idx="12"/>
          </p:nvPr>
        </p:nvSpPr>
        <p:spPr>
          <a:xfrm>
            <a:off x="175065"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3">
    <p:spTree>
      <p:nvGrpSpPr>
        <p:cNvPr id="1" name="Shape 334"/>
        <p:cNvGrpSpPr/>
        <p:nvPr/>
      </p:nvGrpSpPr>
      <p:grpSpPr>
        <a:xfrm>
          <a:off x="0" y="0"/>
          <a:ext cx="0" cy="0"/>
          <a:chOff x="0" y="0"/>
          <a:chExt cx="0" cy="0"/>
        </a:xfrm>
      </p:grpSpPr>
      <p:pic>
        <p:nvPicPr>
          <p:cNvPr id="335" name="Google Shape;335;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36" name="Google Shape;336;p4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37" name="Google Shape;337;p4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38" name="Google Shape;338;p4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39" name="Google Shape;339;p4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40" name="Google Shape;340;p4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41" name="Google Shape;341;p4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42" name="Google Shape;342;p4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4">
    <p:spTree>
      <p:nvGrpSpPr>
        <p:cNvPr id="1" name="Shape 343"/>
        <p:cNvGrpSpPr/>
        <p:nvPr/>
      </p:nvGrpSpPr>
      <p:grpSpPr>
        <a:xfrm>
          <a:off x="0" y="0"/>
          <a:ext cx="0" cy="0"/>
          <a:chOff x="0" y="0"/>
          <a:chExt cx="0" cy="0"/>
        </a:xfrm>
      </p:grpSpPr>
      <p:pic>
        <p:nvPicPr>
          <p:cNvPr id="344" name="Google Shape;344;p4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45" name="Google Shape;345;p4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46" name="Google Shape;346;p4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47" name="Google Shape;347;p4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48" name="Google Shape;348;p4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49" name="Google Shape;349;p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50" name="Google Shape;350;p4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51" name="Google Shape;351;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5">
    <p:spTree>
      <p:nvGrpSpPr>
        <p:cNvPr id="1" name="Shape 352"/>
        <p:cNvGrpSpPr/>
        <p:nvPr/>
      </p:nvGrpSpPr>
      <p:grpSpPr>
        <a:xfrm>
          <a:off x="0" y="0"/>
          <a:ext cx="0" cy="0"/>
          <a:chOff x="0" y="0"/>
          <a:chExt cx="0" cy="0"/>
        </a:xfrm>
      </p:grpSpPr>
      <p:pic>
        <p:nvPicPr>
          <p:cNvPr id="353" name="Google Shape;353;p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54" name="Google Shape;354;p46"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55" name="Google Shape;355;p4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6" name="Google Shape;356;p46"/>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57" name="Google Shape;357;p46"/>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58" name="Google Shape;358;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59" name="Google Shape;359;p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60" name="Google Shape;360;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65"/>
        <p:cNvGrpSpPr/>
        <p:nvPr/>
      </p:nvGrpSpPr>
      <p:grpSpPr>
        <a:xfrm>
          <a:off x="0" y="0"/>
          <a:ext cx="0" cy="0"/>
          <a:chOff x="0" y="0"/>
          <a:chExt cx="0" cy="0"/>
        </a:xfrm>
      </p:grpSpPr>
      <p:sp>
        <p:nvSpPr>
          <p:cNvPr id="366" name="Google Shape;366;p48"/>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367" name="Google Shape;367;p48"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68" name="Google Shape;368;p4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9" name="Google Shape;369;p4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70" name="Google Shape;370;p4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71" name="Google Shape;371;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72" name="Google Shape;372;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373" name="Google Shape;373;p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74" name="Google Shape;374;p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375"/>
        <p:cNvGrpSpPr/>
        <p:nvPr/>
      </p:nvGrpSpPr>
      <p:grpSpPr>
        <a:xfrm>
          <a:off x="0" y="0"/>
          <a:ext cx="0" cy="0"/>
          <a:chOff x="0" y="0"/>
          <a:chExt cx="0" cy="0"/>
        </a:xfrm>
      </p:grpSpPr>
      <p:sp>
        <p:nvSpPr>
          <p:cNvPr id="376" name="Google Shape;376;p49"/>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49"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8" name="Google Shape;378;p49"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379" name="Google Shape;379;p49"/>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380" name="Google Shape;380;p49"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381" name="Google Shape;381;p49"/>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82" name="Google Shape;382;p49"/>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83" name="Google Shape;383;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384" name="Google Shape;384;p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385"/>
        <p:cNvGrpSpPr/>
        <p:nvPr/>
      </p:nvGrpSpPr>
      <p:grpSpPr>
        <a:xfrm>
          <a:off x="0" y="0"/>
          <a:ext cx="0" cy="0"/>
          <a:chOff x="0" y="0"/>
          <a:chExt cx="0" cy="0"/>
        </a:xfrm>
      </p:grpSpPr>
      <p:sp>
        <p:nvSpPr>
          <p:cNvPr id="386" name="Google Shape;386;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87" name="Google Shape;387;p5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88" name="Google Shape;388;p50"/>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89" name="Google Shape;389;p5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390" name="Google Shape;390;p50"/>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391" name="Google Shape;391;p50"/>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392" name="Google Shape;392;p50"/>
          <p:cNvGrpSpPr/>
          <p:nvPr/>
        </p:nvGrpSpPr>
        <p:grpSpPr>
          <a:xfrm>
            <a:off x="308400" y="1062325"/>
            <a:ext cx="1006800" cy="1003500"/>
            <a:chOff x="308400" y="1076275"/>
            <a:chExt cx="1006800" cy="1003500"/>
          </a:xfrm>
        </p:grpSpPr>
        <p:sp>
          <p:nvSpPr>
            <p:cNvPr id="393" name="Google Shape;393;p50"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5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395" name="Google Shape;395;p50"/>
          <p:cNvGrpSpPr/>
          <p:nvPr/>
        </p:nvGrpSpPr>
        <p:grpSpPr>
          <a:xfrm>
            <a:off x="308400" y="2150613"/>
            <a:ext cx="1006800" cy="1003500"/>
            <a:chOff x="308400" y="2218825"/>
            <a:chExt cx="1006800" cy="1003500"/>
          </a:xfrm>
        </p:grpSpPr>
        <p:sp>
          <p:nvSpPr>
            <p:cNvPr id="396" name="Google Shape;396;p50"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5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398" name="Google Shape;398;p50"/>
          <p:cNvGrpSpPr/>
          <p:nvPr/>
        </p:nvGrpSpPr>
        <p:grpSpPr>
          <a:xfrm>
            <a:off x="308400" y="3238900"/>
            <a:ext cx="1006800" cy="1003500"/>
            <a:chOff x="308400" y="1076275"/>
            <a:chExt cx="1006800" cy="1003500"/>
          </a:xfrm>
        </p:grpSpPr>
        <p:sp>
          <p:nvSpPr>
            <p:cNvPr id="399" name="Google Shape;399;p50"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5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01" name="Google Shape;401;p5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02" name="Google Shape;402;p50"/>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403" name="Google Shape;403;p50"/>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404" name="Google Shape;404;p50"/>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05" name="Google Shape;405;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06" name="Google Shape;406;p50"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7"/>
        <p:cNvGrpSpPr/>
        <p:nvPr/>
      </p:nvGrpSpPr>
      <p:grpSpPr>
        <a:xfrm>
          <a:off x="0" y="0"/>
          <a:ext cx="0" cy="0"/>
          <a:chOff x="0" y="0"/>
          <a:chExt cx="0" cy="0"/>
        </a:xfrm>
      </p:grpSpPr>
      <p:sp>
        <p:nvSpPr>
          <p:cNvPr id="408" name="Google Shape;408;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6"/>
        <p:cNvGrpSpPr/>
        <p:nvPr/>
      </p:nvGrpSpPr>
      <p:grpSpPr>
        <a:xfrm>
          <a:off x="0" y="0"/>
          <a:ext cx="0" cy="0"/>
          <a:chOff x="0" y="0"/>
          <a:chExt cx="0" cy="0"/>
        </a:xfrm>
      </p:grpSpPr>
      <p:sp>
        <p:nvSpPr>
          <p:cNvPr id="47" name="Google Shape;4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8" name="Google Shape;48;p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9" name="Google Shape;49;p6"/>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0" name="Google Shape;50;p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51" name="Google Shape;51;p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52" name="Google Shape;52;p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53" name="Google Shape;53;p6"/>
          <p:cNvGrpSpPr/>
          <p:nvPr/>
        </p:nvGrpSpPr>
        <p:grpSpPr>
          <a:xfrm>
            <a:off x="308400" y="1062325"/>
            <a:ext cx="1006800" cy="1003500"/>
            <a:chOff x="308400" y="1076275"/>
            <a:chExt cx="1006800" cy="1003500"/>
          </a:xfrm>
        </p:grpSpPr>
        <p:sp>
          <p:nvSpPr>
            <p:cNvPr id="54" name="Google Shape;54;p6"/>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 name="Google Shape;55;p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56" name="Google Shape;56;p6"/>
          <p:cNvGrpSpPr/>
          <p:nvPr/>
        </p:nvGrpSpPr>
        <p:grpSpPr>
          <a:xfrm>
            <a:off x="308400" y="2150613"/>
            <a:ext cx="1006800" cy="1003500"/>
            <a:chOff x="308400" y="2218825"/>
            <a:chExt cx="1006800" cy="1003500"/>
          </a:xfrm>
        </p:grpSpPr>
        <p:sp>
          <p:nvSpPr>
            <p:cNvPr id="57" name="Google Shape;57;p6"/>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 name="Google Shape;58;p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59" name="Google Shape;59;p6"/>
          <p:cNvGrpSpPr/>
          <p:nvPr/>
        </p:nvGrpSpPr>
        <p:grpSpPr>
          <a:xfrm>
            <a:off x="308400" y="3238900"/>
            <a:ext cx="1006800" cy="1003500"/>
            <a:chOff x="308400" y="1076275"/>
            <a:chExt cx="1006800" cy="1003500"/>
          </a:xfrm>
        </p:grpSpPr>
        <p:sp>
          <p:nvSpPr>
            <p:cNvPr id="60" name="Google Shape;60;p6"/>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 name="Google Shape;61;p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62" name="Google Shape;62;p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63" name="Google Shape;63;p6"/>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64" name="Google Shape;64;p6"/>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65" name="Google Shape;65;p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66" name="Google Shape;66;p6"/>
          <p:cNvPicPr preferRelativeResize="0"/>
          <p:nvPr/>
        </p:nvPicPr>
        <p:blipFill>
          <a:blip r:embed="rId4">
            <a:alphaModFix/>
          </a:blip>
          <a:stretch>
            <a:fillRect/>
          </a:stretch>
        </p:blipFill>
        <p:spPr>
          <a:xfrm>
            <a:off x="8002150" y="4594525"/>
            <a:ext cx="924425" cy="403399"/>
          </a:xfrm>
          <a:prstGeom prst="rect">
            <a:avLst/>
          </a:prstGeom>
          <a:noFill/>
          <a:ln>
            <a:noFill/>
          </a:ln>
        </p:spPr>
      </p:pic>
      <p:sp>
        <p:nvSpPr>
          <p:cNvPr id="67" name="Google Shape;67;p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409"/>
        <p:cNvGrpSpPr/>
        <p:nvPr/>
      </p:nvGrpSpPr>
      <p:grpSpPr>
        <a:xfrm>
          <a:off x="0" y="0"/>
          <a:ext cx="0" cy="0"/>
          <a:chOff x="0" y="0"/>
          <a:chExt cx="0" cy="0"/>
        </a:xfrm>
      </p:grpSpPr>
      <p:pic>
        <p:nvPicPr>
          <p:cNvPr id="410" name="Google Shape;410;p52"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11" name="Google Shape;411;p5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12" name="Google Shape;412;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13" name="Google Shape;413;p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14" name="Google Shape;414;p5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415"/>
        <p:cNvGrpSpPr/>
        <p:nvPr/>
      </p:nvGrpSpPr>
      <p:grpSpPr>
        <a:xfrm>
          <a:off x="0" y="0"/>
          <a:ext cx="0" cy="0"/>
          <a:chOff x="0" y="0"/>
          <a:chExt cx="0" cy="0"/>
        </a:xfrm>
      </p:grpSpPr>
      <p:pic>
        <p:nvPicPr>
          <p:cNvPr id="416" name="Google Shape;416;p53"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17" name="Google Shape;417;p5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18" name="Google Shape;418;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19" name="Google Shape;419;p5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20" name="Google Shape;420;p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421"/>
        <p:cNvGrpSpPr/>
        <p:nvPr/>
      </p:nvGrpSpPr>
      <p:grpSpPr>
        <a:xfrm>
          <a:off x="0" y="0"/>
          <a:ext cx="0" cy="0"/>
          <a:chOff x="0" y="0"/>
          <a:chExt cx="0" cy="0"/>
        </a:xfrm>
      </p:grpSpPr>
      <p:pic>
        <p:nvPicPr>
          <p:cNvPr id="422" name="Google Shape;422;p54"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3" name="Google Shape;423;p5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24" name="Google Shape;424;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25" name="Google Shape;425;p54"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426" name="Google Shape;426;p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427"/>
        <p:cNvGrpSpPr/>
        <p:nvPr/>
      </p:nvGrpSpPr>
      <p:grpSpPr>
        <a:xfrm>
          <a:off x="0" y="0"/>
          <a:ext cx="0" cy="0"/>
          <a:chOff x="0" y="0"/>
          <a:chExt cx="0" cy="0"/>
        </a:xfrm>
      </p:grpSpPr>
      <p:pic>
        <p:nvPicPr>
          <p:cNvPr id="428" name="Google Shape;428;p55"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9" name="Google Shape;429;p5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30" name="Google Shape;430;p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31" name="Google Shape;431;p5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2" name="Google Shape;432;p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433"/>
        <p:cNvGrpSpPr/>
        <p:nvPr/>
      </p:nvGrpSpPr>
      <p:grpSpPr>
        <a:xfrm>
          <a:off x="0" y="0"/>
          <a:ext cx="0" cy="0"/>
          <a:chOff x="0" y="0"/>
          <a:chExt cx="0" cy="0"/>
        </a:xfrm>
      </p:grpSpPr>
      <p:pic>
        <p:nvPicPr>
          <p:cNvPr id="434" name="Google Shape;434;p56"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35" name="Google Shape;435;p5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36" name="Google Shape;436;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37" name="Google Shape;437;p5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8" name="Google Shape;438;p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439"/>
        <p:cNvGrpSpPr/>
        <p:nvPr/>
      </p:nvGrpSpPr>
      <p:grpSpPr>
        <a:xfrm>
          <a:off x="0" y="0"/>
          <a:ext cx="0" cy="0"/>
          <a:chOff x="0" y="0"/>
          <a:chExt cx="0" cy="0"/>
        </a:xfrm>
      </p:grpSpPr>
      <p:pic>
        <p:nvPicPr>
          <p:cNvPr id="440" name="Google Shape;440;p57"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41" name="Google Shape;441;p5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42" name="Google Shape;442;p5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43" name="Google Shape;443;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44" name="Google Shape;444;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445"/>
        <p:cNvGrpSpPr/>
        <p:nvPr/>
      </p:nvGrpSpPr>
      <p:grpSpPr>
        <a:xfrm>
          <a:off x="0" y="0"/>
          <a:ext cx="0" cy="0"/>
          <a:chOff x="0" y="0"/>
          <a:chExt cx="0" cy="0"/>
        </a:xfrm>
      </p:grpSpPr>
      <p:pic>
        <p:nvPicPr>
          <p:cNvPr id="446" name="Google Shape;446;p58"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47" name="Google Shape;447;p5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48" name="Google Shape;448;p5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49" name="Google Shape;449;p5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50" name="Google Shape;450;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451"/>
        <p:cNvGrpSpPr/>
        <p:nvPr/>
      </p:nvGrpSpPr>
      <p:grpSpPr>
        <a:xfrm>
          <a:off x="0" y="0"/>
          <a:ext cx="0" cy="0"/>
          <a:chOff x="0" y="0"/>
          <a:chExt cx="0" cy="0"/>
        </a:xfrm>
      </p:grpSpPr>
      <p:pic>
        <p:nvPicPr>
          <p:cNvPr id="452" name="Google Shape;452;p59"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53" name="Google Shape;453;p5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54" name="Google Shape;454;p5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55" name="Google Shape;455;p5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56" name="Google Shape;456;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457"/>
        <p:cNvGrpSpPr/>
        <p:nvPr/>
      </p:nvGrpSpPr>
      <p:grpSpPr>
        <a:xfrm>
          <a:off x="0" y="0"/>
          <a:ext cx="0" cy="0"/>
          <a:chOff x="0" y="0"/>
          <a:chExt cx="0" cy="0"/>
        </a:xfrm>
      </p:grpSpPr>
      <p:sp>
        <p:nvSpPr>
          <p:cNvPr id="458" name="Google Shape;458;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59" name="Google Shape;459;p60"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60"/>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61" name="Google Shape;461;p6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462" name="Google Shape;462;p60"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463" name="Google Shape;463;p60"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464" name="Google Shape;464;p60"/>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65" name="Google Shape;465;p60"/>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466"/>
        <p:cNvGrpSpPr/>
        <p:nvPr/>
      </p:nvGrpSpPr>
      <p:grpSpPr>
        <a:xfrm>
          <a:off x="0" y="0"/>
          <a:ext cx="0" cy="0"/>
          <a:chOff x="0" y="0"/>
          <a:chExt cx="0" cy="0"/>
        </a:xfrm>
      </p:grpSpPr>
      <p:pic>
        <p:nvPicPr>
          <p:cNvPr id="467" name="Google Shape;467;p6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68" name="Google Shape;468;p61"/>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469" name="Google Shape;469;p61"/>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470" name="Google Shape;470;p61"/>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471" name="Google Shape;471;p61"/>
          <p:cNvGrpSpPr/>
          <p:nvPr/>
        </p:nvGrpSpPr>
        <p:grpSpPr>
          <a:xfrm>
            <a:off x="308400" y="1062325"/>
            <a:ext cx="1006800" cy="1003500"/>
            <a:chOff x="308400" y="1076275"/>
            <a:chExt cx="1006800" cy="1003500"/>
          </a:xfrm>
        </p:grpSpPr>
        <p:sp>
          <p:nvSpPr>
            <p:cNvPr id="472" name="Google Shape;472;p61"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61"/>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474" name="Google Shape;474;p61"/>
          <p:cNvGrpSpPr/>
          <p:nvPr/>
        </p:nvGrpSpPr>
        <p:grpSpPr>
          <a:xfrm>
            <a:off x="308400" y="2150613"/>
            <a:ext cx="1006800" cy="1003500"/>
            <a:chOff x="308400" y="2218825"/>
            <a:chExt cx="1006800" cy="1003500"/>
          </a:xfrm>
        </p:grpSpPr>
        <p:sp>
          <p:nvSpPr>
            <p:cNvPr id="475" name="Google Shape;475;p61"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61"/>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477" name="Google Shape;477;p61"/>
          <p:cNvGrpSpPr/>
          <p:nvPr/>
        </p:nvGrpSpPr>
        <p:grpSpPr>
          <a:xfrm>
            <a:off x="308400" y="3238900"/>
            <a:ext cx="1006800" cy="1003500"/>
            <a:chOff x="308400" y="1076275"/>
            <a:chExt cx="1006800" cy="1003500"/>
          </a:xfrm>
        </p:grpSpPr>
        <p:sp>
          <p:nvSpPr>
            <p:cNvPr id="478" name="Google Shape;478;p61"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61"/>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80" name="Google Shape;480;p61"/>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81" name="Google Shape;481;p61"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482" name="Google Shape;482;p61"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83" name="Google Shape;483;p6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84" name="Google Shape;484;p61"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485" name="Google Shape;485;p61"/>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86" name="Google Shape;486;p6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8"/>
        <p:cNvGrpSpPr/>
        <p:nvPr/>
      </p:nvGrpSpPr>
      <p:grpSpPr>
        <a:xfrm>
          <a:off x="0" y="0"/>
          <a:ext cx="0" cy="0"/>
          <a:chOff x="0" y="0"/>
          <a:chExt cx="0" cy="0"/>
        </a:xfrm>
      </p:grpSpPr>
      <p:sp>
        <p:nvSpPr>
          <p:cNvPr id="69" name="Google Shape;69;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0" name="Google Shape;70;p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1" name="Google Shape;71;p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sp>
        <p:nvSpPr>
          <p:cNvPr id="72" name="Google Shape;72;p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3" name="Google Shape;73;p7"/>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74" name="Google Shape;74;p7"/>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75" name="Google Shape;75;p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76" name="Google Shape;76;p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77" name="Google Shape;77;p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78" name="Google Shape;78;p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79" name="Google Shape;79;p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80" name="Google Shape;80;p7"/>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81" name="Google Shape;81;p7"/>
          <p:cNvGrpSpPr/>
          <p:nvPr/>
        </p:nvGrpSpPr>
        <p:grpSpPr>
          <a:xfrm>
            <a:off x="311700" y="3548650"/>
            <a:ext cx="8363900" cy="646200"/>
            <a:chOff x="375100" y="3396250"/>
            <a:chExt cx="8363900" cy="646200"/>
          </a:xfrm>
        </p:grpSpPr>
        <p:sp>
          <p:nvSpPr>
            <p:cNvPr id="82" name="Google Shape;82;p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3" name="Google Shape;83;p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 name="Google Shape;84;p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87" name="Google Shape;87;p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88" name="Google Shape;88;p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89" name="Google Shape;89;p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90" name="Google Shape;90;p7"/>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1" name="Google Shape;91;p7"/>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2" name="Google Shape;92;p7"/>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93" name="Google Shape;93;p7"/>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94" name="Google Shape;94;p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95" name="Google Shape;95;p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96" name="Google Shape;96;p7"/>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487"/>
        <p:cNvGrpSpPr/>
        <p:nvPr/>
      </p:nvGrpSpPr>
      <p:grpSpPr>
        <a:xfrm>
          <a:off x="0" y="0"/>
          <a:ext cx="0" cy="0"/>
          <a:chOff x="0" y="0"/>
          <a:chExt cx="0" cy="0"/>
        </a:xfrm>
      </p:grpSpPr>
      <p:pic>
        <p:nvPicPr>
          <p:cNvPr id="488" name="Google Shape;488;p6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89" name="Google Shape;489;p6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490" name="Google Shape;490;p62"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491" name="Google Shape;491;p6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492" name="Google Shape;492;p6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493" name="Google Shape;493;p6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494" name="Google Shape;494;p6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495" name="Google Shape;495;p6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496" name="Google Shape;496;p62"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497" name="Google Shape;497;p62"/>
          <p:cNvGrpSpPr/>
          <p:nvPr/>
        </p:nvGrpSpPr>
        <p:grpSpPr>
          <a:xfrm>
            <a:off x="311700" y="3548650"/>
            <a:ext cx="8363900" cy="646200"/>
            <a:chOff x="375100" y="3396250"/>
            <a:chExt cx="8363900" cy="646200"/>
          </a:xfrm>
        </p:grpSpPr>
        <p:sp>
          <p:nvSpPr>
            <p:cNvPr id="498" name="Google Shape;498;p62"/>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62"/>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62"/>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62"/>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6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503" name="Google Shape;503;p6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504" name="Google Shape;504;p6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505" name="Google Shape;505;p6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506" name="Google Shape;506;p62"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507" name="Google Shape;507;p62"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508" name="Google Shape;508;p62"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509" name="Google Shape;509;p62"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510" name="Google Shape;510;p6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511" name="Google Shape;511;p6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512" name="Google Shape;512;p62"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513" name="Google Shape;513;p6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14" name="Google Shape;514;p6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15" name="Google Shape;515;p6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516"/>
        <p:cNvGrpSpPr/>
        <p:nvPr/>
      </p:nvGrpSpPr>
      <p:grpSpPr>
        <a:xfrm>
          <a:off x="0" y="0"/>
          <a:ext cx="0" cy="0"/>
          <a:chOff x="0" y="0"/>
          <a:chExt cx="0" cy="0"/>
        </a:xfrm>
      </p:grpSpPr>
      <p:pic>
        <p:nvPicPr>
          <p:cNvPr id="517" name="Google Shape;517;p6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18" name="Google Shape;518;p63"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19" name="Google Shape;519;p6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20" name="Google Shape;520;p6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21" name="Google Shape;521;p63"/>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22" name="Google Shape;522;p63"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523" name="Google Shape;523;p6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24" name="Google Shape;524;p63"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525" name="Google Shape;525;p6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526"/>
        <p:cNvGrpSpPr/>
        <p:nvPr/>
      </p:nvGrpSpPr>
      <p:grpSpPr>
        <a:xfrm>
          <a:off x="0" y="0"/>
          <a:ext cx="0" cy="0"/>
          <a:chOff x="0" y="0"/>
          <a:chExt cx="0" cy="0"/>
        </a:xfrm>
      </p:grpSpPr>
      <p:pic>
        <p:nvPicPr>
          <p:cNvPr id="527" name="Google Shape;527;p6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28" name="Google Shape;528;p6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29" name="Google Shape;529;p6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30" name="Google Shape;530;p6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31" name="Google Shape;531;p6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32" name="Google Shape;532;p6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33" name="Google Shape;533;p6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34" name="Google Shape;534;p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535"/>
        <p:cNvGrpSpPr/>
        <p:nvPr/>
      </p:nvGrpSpPr>
      <p:grpSpPr>
        <a:xfrm>
          <a:off x="0" y="0"/>
          <a:ext cx="0" cy="0"/>
          <a:chOff x="0" y="0"/>
          <a:chExt cx="0" cy="0"/>
        </a:xfrm>
      </p:grpSpPr>
      <p:pic>
        <p:nvPicPr>
          <p:cNvPr id="536" name="Google Shape;536;p65"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37" name="Google Shape;537;p6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38" name="Google Shape;538;p6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39" name="Google Shape;539;p6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40" name="Google Shape;540;p6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541"/>
        <p:cNvGrpSpPr/>
        <p:nvPr/>
      </p:nvGrpSpPr>
      <p:grpSpPr>
        <a:xfrm>
          <a:off x="0" y="0"/>
          <a:ext cx="0" cy="0"/>
          <a:chOff x="0" y="0"/>
          <a:chExt cx="0" cy="0"/>
        </a:xfrm>
      </p:grpSpPr>
      <p:pic>
        <p:nvPicPr>
          <p:cNvPr id="542" name="Google Shape;542;p6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3" name="Google Shape;543;p6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44" name="Google Shape;544;p6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45" name="Google Shape;545;p6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46" name="Google Shape;546;p6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547"/>
        <p:cNvGrpSpPr/>
        <p:nvPr/>
      </p:nvGrpSpPr>
      <p:grpSpPr>
        <a:xfrm>
          <a:off x="0" y="0"/>
          <a:ext cx="0" cy="0"/>
          <a:chOff x="0" y="0"/>
          <a:chExt cx="0" cy="0"/>
        </a:xfrm>
      </p:grpSpPr>
      <p:pic>
        <p:nvPicPr>
          <p:cNvPr id="548" name="Google Shape;548;p67"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9" name="Google Shape;549;p6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50" name="Google Shape;550;p6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51" name="Google Shape;551;p6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2" name="Google Shape;552;p6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553"/>
        <p:cNvGrpSpPr/>
        <p:nvPr/>
      </p:nvGrpSpPr>
      <p:grpSpPr>
        <a:xfrm>
          <a:off x="0" y="0"/>
          <a:ext cx="0" cy="0"/>
          <a:chOff x="0" y="0"/>
          <a:chExt cx="0" cy="0"/>
        </a:xfrm>
      </p:grpSpPr>
      <p:pic>
        <p:nvPicPr>
          <p:cNvPr id="554" name="Google Shape;554;p68"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55" name="Google Shape;555;p6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56" name="Google Shape;556;p6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57" name="Google Shape;557;p6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8" name="Google Shape;558;p6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559"/>
        <p:cNvGrpSpPr/>
        <p:nvPr/>
      </p:nvGrpSpPr>
      <p:grpSpPr>
        <a:xfrm>
          <a:off x="0" y="0"/>
          <a:ext cx="0" cy="0"/>
          <a:chOff x="0" y="0"/>
          <a:chExt cx="0" cy="0"/>
        </a:xfrm>
      </p:grpSpPr>
      <p:pic>
        <p:nvPicPr>
          <p:cNvPr id="560" name="Google Shape;560;p69"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61" name="Google Shape;561;p6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62" name="Google Shape;562;p6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63" name="Google Shape;563;p6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64" name="Google Shape;564;p6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565"/>
        <p:cNvGrpSpPr/>
        <p:nvPr/>
      </p:nvGrpSpPr>
      <p:grpSpPr>
        <a:xfrm>
          <a:off x="0" y="0"/>
          <a:ext cx="0" cy="0"/>
          <a:chOff x="0" y="0"/>
          <a:chExt cx="0" cy="0"/>
        </a:xfrm>
      </p:grpSpPr>
      <p:pic>
        <p:nvPicPr>
          <p:cNvPr id="566" name="Google Shape;566;p70"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67" name="Google Shape;567;p7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68" name="Google Shape;568;p7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69" name="Google Shape;569;p7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70" name="Google Shape;570;p7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571"/>
        <p:cNvGrpSpPr/>
        <p:nvPr/>
      </p:nvGrpSpPr>
      <p:grpSpPr>
        <a:xfrm>
          <a:off x="0" y="0"/>
          <a:ext cx="0" cy="0"/>
          <a:chOff x="0" y="0"/>
          <a:chExt cx="0" cy="0"/>
        </a:xfrm>
      </p:grpSpPr>
      <p:pic>
        <p:nvPicPr>
          <p:cNvPr id="572" name="Google Shape;572;p71"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73" name="Google Shape;573;p7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74" name="Google Shape;574;p7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75" name="Google Shape;575;p7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76" name="Google Shape;576;p7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97"/>
        <p:cNvGrpSpPr/>
        <p:nvPr/>
      </p:nvGrpSpPr>
      <p:grpSpPr>
        <a:xfrm>
          <a:off x="0" y="0"/>
          <a:ext cx="0" cy="0"/>
          <a:chOff x="0" y="0"/>
          <a:chExt cx="0" cy="0"/>
        </a:xfrm>
      </p:grpSpPr>
      <p:pic>
        <p:nvPicPr>
          <p:cNvPr id="98" name="Google Shape;98;p8"/>
          <p:cNvPicPr preferRelativeResize="0"/>
          <p:nvPr/>
        </p:nvPicPr>
        <p:blipFill>
          <a:blip r:embed="rId2">
            <a:alphaModFix/>
          </a:blip>
          <a:stretch>
            <a:fillRect/>
          </a:stretch>
        </p:blipFill>
        <p:spPr>
          <a:xfrm>
            <a:off x="0" y="0"/>
            <a:ext cx="9144008" cy="5143501"/>
          </a:xfrm>
          <a:prstGeom prst="rect">
            <a:avLst/>
          </a:prstGeom>
          <a:noFill/>
          <a:ln>
            <a:noFill/>
          </a:ln>
        </p:spPr>
      </p:pic>
      <p:sp>
        <p:nvSpPr>
          <p:cNvPr id="99" name="Google Shape;99;p8"/>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0" name="Google Shape;10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1" name="Google Shape;101;p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2" name="Google Shape;102;p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577"/>
        <p:cNvGrpSpPr/>
        <p:nvPr/>
      </p:nvGrpSpPr>
      <p:grpSpPr>
        <a:xfrm>
          <a:off x="0" y="0"/>
          <a:ext cx="0" cy="0"/>
          <a:chOff x="0" y="0"/>
          <a:chExt cx="0" cy="0"/>
        </a:xfrm>
      </p:grpSpPr>
      <p:pic>
        <p:nvPicPr>
          <p:cNvPr id="578" name="Google Shape;578;p72"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79" name="Google Shape;579;p7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80" name="Google Shape;580;p7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81" name="Google Shape;581;p7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82" name="Google Shape;582;p7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583"/>
        <p:cNvGrpSpPr/>
        <p:nvPr/>
      </p:nvGrpSpPr>
      <p:grpSpPr>
        <a:xfrm>
          <a:off x="0" y="0"/>
          <a:ext cx="0" cy="0"/>
          <a:chOff x="0" y="0"/>
          <a:chExt cx="0" cy="0"/>
        </a:xfrm>
      </p:grpSpPr>
      <p:sp>
        <p:nvSpPr>
          <p:cNvPr id="584" name="Google Shape;584;p73"/>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86" name="Google Shape;586;p7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587" name="Google Shape;587;p73"/>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88" name="Google Shape;588;p7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89" name="Google Shape;589;p73"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590"/>
        <p:cNvGrpSpPr/>
        <p:nvPr/>
      </p:nvGrpSpPr>
      <p:grpSpPr>
        <a:xfrm>
          <a:off x="0" y="0"/>
          <a:ext cx="0" cy="0"/>
          <a:chOff x="0" y="0"/>
          <a:chExt cx="0" cy="0"/>
        </a:xfrm>
      </p:grpSpPr>
      <p:sp>
        <p:nvSpPr>
          <p:cNvPr id="591" name="Google Shape;591;p7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7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593" name="Google Shape;593;p7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594" name="Google Shape;594;p7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595" name="Google Shape;595;p74"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596" name="Google Shape;596;p7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97" name="Google Shape;597;p7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98" name="Google Shape;598;p7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99" name="Google Shape;599;p74"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600" name="Google Shape;600;p7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01"/>
        <p:cNvGrpSpPr/>
        <p:nvPr/>
      </p:nvGrpSpPr>
      <p:grpSpPr>
        <a:xfrm>
          <a:off x="0" y="0"/>
          <a:ext cx="0" cy="0"/>
          <a:chOff x="0" y="0"/>
          <a:chExt cx="0" cy="0"/>
        </a:xfrm>
      </p:grpSpPr>
      <p:sp>
        <p:nvSpPr>
          <p:cNvPr id="602" name="Google Shape;602;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03" name="Google Shape;603;p7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04" name="Google Shape;604;p75"/>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605" name="Google Shape;605;p75"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606" name="Google Shape;606;p75"/>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607" name="Google Shape;607;p75"/>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608" name="Google Shape;608;p75"/>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609" name="Google Shape;609;p75"/>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610" name="Google Shape;610;p75"/>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611" name="Google Shape;611;p75"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612" name="Google Shape;612;p75"/>
          <p:cNvGrpSpPr/>
          <p:nvPr/>
        </p:nvGrpSpPr>
        <p:grpSpPr>
          <a:xfrm>
            <a:off x="311700" y="3548650"/>
            <a:ext cx="8363900" cy="646200"/>
            <a:chOff x="375100" y="3396250"/>
            <a:chExt cx="8363900" cy="646200"/>
          </a:xfrm>
        </p:grpSpPr>
        <p:sp>
          <p:nvSpPr>
            <p:cNvPr id="613" name="Google Shape;613;p75"/>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75"/>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75"/>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75"/>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75"/>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618" name="Google Shape;618;p75"/>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619" name="Google Shape;619;p75"/>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620" name="Google Shape;620;p75"/>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621" name="Google Shape;621;p75"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22" name="Google Shape;622;p75"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23" name="Google Shape;623;p75"/>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624" name="Google Shape;624;p75"/>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625" name="Google Shape;625;p75"/>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626" name="Google Shape;626;p75"/>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627" name="Google Shape;627;p75"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628" name="Google Shape;628;p7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29" name="Google Shape;629;p7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630"/>
        <p:cNvGrpSpPr/>
        <p:nvPr/>
      </p:nvGrpSpPr>
      <p:grpSpPr>
        <a:xfrm>
          <a:off x="0" y="0"/>
          <a:ext cx="0" cy="0"/>
          <a:chOff x="0" y="0"/>
          <a:chExt cx="0" cy="0"/>
        </a:xfrm>
      </p:grpSpPr>
      <p:pic>
        <p:nvPicPr>
          <p:cNvPr id="631" name="Google Shape;631;p7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32" name="Google Shape;632;p76"/>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633" name="Google Shape;633;p7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34" name="Google Shape;634;p7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35" name="Google Shape;635;p7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636"/>
        <p:cNvGrpSpPr/>
        <p:nvPr/>
      </p:nvGrpSpPr>
      <p:grpSpPr>
        <a:xfrm>
          <a:off x="0" y="0"/>
          <a:ext cx="0" cy="0"/>
          <a:chOff x="0" y="0"/>
          <a:chExt cx="0" cy="0"/>
        </a:xfrm>
      </p:grpSpPr>
      <p:pic>
        <p:nvPicPr>
          <p:cNvPr id="637" name="Google Shape;637;p77"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38" name="Google Shape;638;p77"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39" name="Google Shape;639;p77"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40" name="Google Shape;640;p77"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41" name="Google Shape;641;p77"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42" name="Google Shape;642;p77"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43" name="Google Shape;643;p77"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44" name="Google Shape;644;p77"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45" name="Google Shape;645;p7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646"/>
        <p:cNvGrpSpPr/>
        <p:nvPr/>
      </p:nvGrpSpPr>
      <p:grpSpPr>
        <a:xfrm>
          <a:off x="0" y="0"/>
          <a:ext cx="0" cy="0"/>
          <a:chOff x="0" y="0"/>
          <a:chExt cx="0" cy="0"/>
        </a:xfrm>
      </p:grpSpPr>
      <p:pic>
        <p:nvPicPr>
          <p:cNvPr id="647" name="Google Shape;647;p78"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48" name="Google Shape;648;p78"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49" name="Google Shape;649;p78"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50" name="Google Shape;650;p78"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51" name="Google Shape;651;p78"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52" name="Google Shape;652;p78"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53" name="Google Shape;653;p78"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54" name="Google Shape;654;p78"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55" name="Google Shape;655;p7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656"/>
        <p:cNvGrpSpPr/>
        <p:nvPr/>
      </p:nvGrpSpPr>
      <p:grpSpPr>
        <a:xfrm>
          <a:off x="0" y="0"/>
          <a:ext cx="0" cy="0"/>
          <a:chOff x="0" y="0"/>
          <a:chExt cx="0" cy="0"/>
        </a:xfrm>
      </p:grpSpPr>
      <p:pic>
        <p:nvPicPr>
          <p:cNvPr id="657" name="Google Shape;657;p79"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58" name="Google Shape;658;p79"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59" name="Google Shape;659;p79"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660" name="Google Shape;660;p7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61"/>
        <p:cNvGrpSpPr/>
        <p:nvPr/>
      </p:nvGrpSpPr>
      <p:grpSpPr>
        <a:xfrm>
          <a:off x="0" y="0"/>
          <a:ext cx="0" cy="0"/>
          <a:chOff x="0" y="0"/>
          <a:chExt cx="0" cy="0"/>
        </a:xfrm>
      </p:grpSpPr>
      <p:sp>
        <p:nvSpPr>
          <p:cNvPr id="662" name="Google Shape;662;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63" name="Google Shape;663;p8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64" name="Google Shape;664;p8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65" name="Google Shape;665;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6"/>
        <p:cNvGrpSpPr/>
        <p:nvPr/>
      </p:nvGrpSpPr>
      <p:grpSpPr>
        <a:xfrm>
          <a:off x="0" y="0"/>
          <a:ext cx="0" cy="0"/>
          <a:chOff x="0" y="0"/>
          <a:chExt cx="0" cy="0"/>
        </a:xfrm>
      </p:grpSpPr>
      <p:sp>
        <p:nvSpPr>
          <p:cNvPr id="667" name="Google Shape;667;p8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68" name="Google Shape;668;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03"/>
        <p:cNvGrpSpPr/>
        <p:nvPr/>
      </p:nvGrpSpPr>
      <p:grpSpPr>
        <a:xfrm>
          <a:off x="0" y="0"/>
          <a:ext cx="0" cy="0"/>
          <a:chOff x="0" y="0"/>
          <a:chExt cx="0" cy="0"/>
        </a:xfrm>
      </p:grpSpPr>
      <p:pic>
        <p:nvPicPr>
          <p:cNvPr id="104" name="Google Shape;104;p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5" name="Google Shape;105;p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6" name="Google Shape;106;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7" name="Google Shape;107;p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8" name="Google Shape;108;p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69"/>
        <p:cNvGrpSpPr/>
        <p:nvPr/>
      </p:nvGrpSpPr>
      <p:grpSpPr>
        <a:xfrm>
          <a:off x="0" y="0"/>
          <a:ext cx="0" cy="0"/>
          <a:chOff x="0" y="0"/>
          <a:chExt cx="0" cy="0"/>
        </a:xfrm>
      </p:grpSpPr>
      <p:sp>
        <p:nvSpPr>
          <p:cNvPr id="670" name="Google Shape;670;p8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71" name="Google Shape;671;p8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72" name="Google Shape;672;p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73"/>
        <p:cNvGrpSpPr/>
        <p:nvPr/>
      </p:nvGrpSpPr>
      <p:grpSpPr>
        <a:xfrm>
          <a:off x="0" y="0"/>
          <a:ext cx="0" cy="0"/>
          <a:chOff x="0" y="0"/>
          <a:chExt cx="0" cy="0"/>
        </a:xfrm>
      </p:grpSpPr>
      <p:sp>
        <p:nvSpPr>
          <p:cNvPr id="674" name="Google Shape;674;p8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75" name="Google Shape;675;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76"/>
        <p:cNvGrpSpPr/>
        <p:nvPr/>
      </p:nvGrpSpPr>
      <p:grpSpPr>
        <a:xfrm>
          <a:off x="0" y="0"/>
          <a:ext cx="0" cy="0"/>
          <a:chOff x="0" y="0"/>
          <a:chExt cx="0" cy="0"/>
        </a:xfrm>
      </p:grpSpPr>
      <p:sp>
        <p:nvSpPr>
          <p:cNvPr id="677" name="Google Shape;677;p8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8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79" name="Google Shape;679;p8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80" name="Google Shape;680;p8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81" name="Google Shape;681;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82"/>
        <p:cNvGrpSpPr/>
        <p:nvPr/>
      </p:nvGrpSpPr>
      <p:grpSpPr>
        <a:xfrm>
          <a:off x="0" y="0"/>
          <a:ext cx="0" cy="0"/>
          <a:chOff x="0" y="0"/>
          <a:chExt cx="0" cy="0"/>
        </a:xfrm>
      </p:grpSpPr>
      <p:sp>
        <p:nvSpPr>
          <p:cNvPr id="683" name="Google Shape;683;p8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684" name="Google Shape;684;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85"/>
        <p:cNvGrpSpPr/>
        <p:nvPr/>
      </p:nvGrpSpPr>
      <p:grpSpPr>
        <a:xfrm>
          <a:off x="0" y="0"/>
          <a:ext cx="0" cy="0"/>
          <a:chOff x="0" y="0"/>
          <a:chExt cx="0" cy="0"/>
        </a:xfrm>
      </p:grpSpPr>
      <p:sp>
        <p:nvSpPr>
          <p:cNvPr id="686" name="Google Shape;686;p8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87" name="Google Shape;687;p8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88" name="Google Shape;688;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689"/>
        <p:cNvGrpSpPr/>
        <p:nvPr/>
      </p:nvGrpSpPr>
      <p:grpSpPr>
        <a:xfrm>
          <a:off x="0" y="0"/>
          <a:ext cx="0" cy="0"/>
          <a:chOff x="0" y="0"/>
          <a:chExt cx="0" cy="0"/>
        </a:xfrm>
      </p:grpSpPr>
      <p:sp>
        <p:nvSpPr>
          <p:cNvPr id="690" name="Google Shape;690;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91" name="Google Shape;691;p87"/>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92" name="Google Shape;692;p8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93" name="Google Shape;693;p8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694" name="Google Shape;694;p87"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695" name="Google Shape;695;p8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696" name="Google Shape;696;p8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697" name="Google Shape;697;p8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698" name="Google Shape;698;p8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699" name="Google Shape;699;p8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700" name="Google Shape;700;p87"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701" name="Google Shape;701;p87"/>
          <p:cNvGrpSpPr/>
          <p:nvPr/>
        </p:nvGrpSpPr>
        <p:grpSpPr>
          <a:xfrm>
            <a:off x="311700" y="3548650"/>
            <a:ext cx="8363900" cy="646200"/>
            <a:chOff x="375100" y="3396250"/>
            <a:chExt cx="8363900" cy="646200"/>
          </a:xfrm>
        </p:grpSpPr>
        <p:sp>
          <p:nvSpPr>
            <p:cNvPr id="702" name="Google Shape;702;p8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8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8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8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8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707" name="Google Shape;707;p8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708" name="Google Shape;708;p8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709" name="Google Shape;709;p8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710" name="Google Shape;710;p87"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711" name="Google Shape;711;p87"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712" name="Google Shape;712;p87"/>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713" name="Google Shape;713;p87"/>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714" name="Google Shape;714;p8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715" name="Google Shape;715;p8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716" name="Google Shape;716;p87"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717" name="Google Shape;717;p8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18" name="Google Shape;718;p8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723"/>
        <p:cNvGrpSpPr/>
        <p:nvPr/>
      </p:nvGrpSpPr>
      <p:grpSpPr>
        <a:xfrm>
          <a:off x="0" y="0"/>
          <a:ext cx="0" cy="0"/>
          <a:chOff x="0" y="0"/>
          <a:chExt cx="0" cy="0"/>
        </a:xfrm>
      </p:grpSpPr>
      <p:sp>
        <p:nvSpPr>
          <p:cNvPr id="724" name="Google Shape;724;p89"/>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26" name="Google Shape;726;p89"/>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727" name="Google Shape;727;p89"/>
          <p:cNvPicPr preferRelativeResize="0"/>
          <p:nvPr/>
        </p:nvPicPr>
        <p:blipFill rotWithShape="1">
          <a:blip r:embed="rId3">
            <a:alphaModFix/>
          </a:blip>
          <a:srcRect/>
          <a:stretch/>
        </p:blipFill>
        <p:spPr>
          <a:xfrm>
            <a:off x="2299325" y="703400"/>
            <a:ext cx="1456100" cy="919150"/>
          </a:xfrm>
          <a:prstGeom prst="rect">
            <a:avLst/>
          </a:prstGeom>
          <a:noFill/>
          <a:ln>
            <a:noFill/>
          </a:ln>
        </p:spPr>
      </p:pic>
      <p:sp>
        <p:nvSpPr>
          <p:cNvPr id="728" name="Google Shape;728;p89"/>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729" name="Google Shape;729;p89"/>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730" name="Google Shape;730;p89"/>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31" name="Google Shape;731;p89"/>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32" name="Google Shape;732;p8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733"/>
        <p:cNvGrpSpPr/>
        <p:nvPr/>
      </p:nvGrpSpPr>
      <p:grpSpPr>
        <a:xfrm>
          <a:off x="0" y="0"/>
          <a:ext cx="0" cy="0"/>
          <a:chOff x="0" y="0"/>
          <a:chExt cx="0" cy="0"/>
        </a:xfrm>
      </p:grpSpPr>
      <p:sp>
        <p:nvSpPr>
          <p:cNvPr id="734" name="Google Shape;734;p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35" name="Google Shape;735;p90"/>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36" name="Google Shape;736;p9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737" name="Google Shape;737;p90"/>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38" name="Google Shape;738;p9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39" name="Google Shape;739;p9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40" name="Google Shape;740;p9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41" name="Google Shape;741;p9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42" name="Google Shape;742;p9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743"/>
        <p:cNvGrpSpPr/>
        <p:nvPr/>
      </p:nvGrpSpPr>
      <p:grpSpPr>
        <a:xfrm>
          <a:off x="0" y="0"/>
          <a:ext cx="0" cy="0"/>
          <a:chOff x="0" y="0"/>
          <a:chExt cx="0" cy="0"/>
        </a:xfrm>
      </p:grpSpPr>
      <p:pic>
        <p:nvPicPr>
          <p:cNvPr id="744" name="Google Shape;744;p9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45" name="Google Shape;745;p9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6" name="Google Shape;746;p9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47" name="Google Shape;747;p9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748"/>
        <p:cNvGrpSpPr/>
        <p:nvPr/>
      </p:nvGrpSpPr>
      <p:grpSpPr>
        <a:xfrm>
          <a:off x="0" y="0"/>
          <a:ext cx="0" cy="0"/>
          <a:chOff x="0" y="0"/>
          <a:chExt cx="0" cy="0"/>
        </a:xfrm>
      </p:grpSpPr>
      <p:sp>
        <p:nvSpPr>
          <p:cNvPr id="749" name="Google Shape;749;p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50" name="Google Shape;750;p92"/>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51" name="Google Shape;751;p9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752" name="Google Shape;752;p92"/>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753" name="Google Shape;753;p92"/>
          <p:cNvPicPr preferRelativeResize="0"/>
          <p:nvPr/>
        </p:nvPicPr>
        <p:blipFill rotWithShape="1">
          <a:blip r:embed="rId3">
            <a:alphaModFix/>
          </a:blip>
          <a:srcRect/>
          <a:stretch/>
        </p:blipFill>
        <p:spPr>
          <a:xfrm>
            <a:off x="8002150" y="4594525"/>
            <a:ext cx="924425" cy="403399"/>
          </a:xfrm>
          <a:prstGeom prst="rect">
            <a:avLst/>
          </a:prstGeom>
          <a:noFill/>
          <a:ln>
            <a:noFill/>
          </a:ln>
        </p:spPr>
      </p:pic>
      <p:cxnSp>
        <p:nvCxnSpPr>
          <p:cNvPr id="754" name="Google Shape;754;p92"/>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55" name="Google Shape;755;p9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56" name="Google Shape;756;p9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57" name="Google Shape;757;p9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758" name="Google Shape;758;p92"/>
          <p:cNvPicPr preferRelativeResize="0"/>
          <p:nvPr/>
        </p:nvPicPr>
        <p:blipFill rotWithShape="1">
          <a:blip r:embed="rId4">
            <a:alphaModFix/>
          </a:blip>
          <a:srcRect/>
          <a:stretch/>
        </p:blipFill>
        <p:spPr>
          <a:xfrm>
            <a:off x="6109200" y="616825"/>
            <a:ext cx="3034799" cy="30347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09"/>
        <p:cNvGrpSpPr/>
        <p:nvPr/>
      </p:nvGrpSpPr>
      <p:grpSpPr>
        <a:xfrm>
          <a:off x="0" y="0"/>
          <a:ext cx="0" cy="0"/>
          <a:chOff x="0" y="0"/>
          <a:chExt cx="0" cy="0"/>
        </a:xfrm>
      </p:grpSpPr>
      <p:pic>
        <p:nvPicPr>
          <p:cNvPr id="110" name="Google Shape;110;p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1" name="Google Shape;111;p1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2" name="Google Shape;112;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3" name="Google Shape;113;p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4" name="Google Shape;114;p10"/>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759"/>
        <p:cNvGrpSpPr/>
        <p:nvPr/>
      </p:nvGrpSpPr>
      <p:grpSpPr>
        <a:xfrm>
          <a:off x="0" y="0"/>
          <a:ext cx="0" cy="0"/>
          <a:chOff x="0" y="0"/>
          <a:chExt cx="0" cy="0"/>
        </a:xfrm>
      </p:grpSpPr>
      <p:pic>
        <p:nvPicPr>
          <p:cNvPr id="760" name="Google Shape;760;p9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61" name="Google Shape;761;p9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62" name="Google Shape;762;p9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63" name="Google Shape;763;p93"/>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4"/>
        <p:cNvGrpSpPr/>
        <p:nvPr/>
      </p:nvGrpSpPr>
      <p:grpSpPr>
        <a:xfrm>
          <a:off x="0" y="0"/>
          <a:ext cx="0" cy="0"/>
          <a:chOff x="0" y="0"/>
          <a:chExt cx="0" cy="0"/>
        </a:xfrm>
      </p:grpSpPr>
      <p:sp>
        <p:nvSpPr>
          <p:cNvPr id="765" name="Google Shape;765;p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766"/>
        <p:cNvGrpSpPr/>
        <p:nvPr/>
      </p:nvGrpSpPr>
      <p:grpSpPr>
        <a:xfrm>
          <a:off x="0" y="0"/>
          <a:ext cx="0" cy="0"/>
          <a:chOff x="0" y="0"/>
          <a:chExt cx="0" cy="0"/>
        </a:xfrm>
      </p:grpSpPr>
      <p:sp>
        <p:nvSpPr>
          <p:cNvPr id="767" name="Google Shape;767;p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68" name="Google Shape;768;p9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69" name="Google Shape;769;p9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770" name="Google Shape;770;p9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71" name="Google Shape;771;p9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72" name="Google Shape;772;p9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773"/>
        <p:cNvGrpSpPr/>
        <p:nvPr/>
      </p:nvGrpSpPr>
      <p:grpSpPr>
        <a:xfrm>
          <a:off x="0" y="0"/>
          <a:ext cx="0" cy="0"/>
          <a:chOff x="0" y="0"/>
          <a:chExt cx="0" cy="0"/>
        </a:xfrm>
      </p:grpSpPr>
      <p:sp>
        <p:nvSpPr>
          <p:cNvPr id="774" name="Google Shape;774;p9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75" name="Google Shape;775;p9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76" name="Google Shape;776;p96"/>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77" name="Google Shape;777;p9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778" name="Google Shape;778;p9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779" name="Google Shape;779;p9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780" name="Google Shape;780;p96"/>
          <p:cNvGrpSpPr/>
          <p:nvPr/>
        </p:nvGrpSpPr>
        <p:grpSpPr>
          <a:xfrm>
            <a:off x="308400" y="1062325"/>
            <a:ext cx="1006800" cy="1003500"/>
            <a:chOff x="308400" y="1076275"/>
            <a:chExt cx="1006800" cy="1003500"/>
          </a:xfrm>
        </p:grpSpPr>
        <p:sp>
          <p:nvSpPr>
            <p:cNvPr id="781" name="Google Shape;781;p96"/>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9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783" name="Google Shape;783;p96"/>
          <p:cNvGrpSpPr/>
          <p:nvPr/>
        </p:nvGrpSpPr>
        <p:grpSpPr>
          <a:xfrm>
            <a:off x="308400" y="2150613"/>
            <a:ext cx="1006800" cy="1003500"/>
            <a:chOff x="308400" y="2218825"/>
            <a:chExt cx="1006800" cy="1003500"/>
          </a:xfrm>
        </p:grpSpPr>
        <p:sp>
          <p:nvSpPr>
            <p:cNvPr id="784" name="Google Shape;784;p96"/>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9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786" name="Google Shape;786;p96"/>
          <p:cNvGrpSpPr/>
          <p:nvPr/>
        </p:nvGrpSpPr>
        <p:grpSpPr>
          <a:xfrm>
            <a:off x="308400" y="3238900"/>
            <a:ext cx="1006800" cy="1003500"/>
            <a:chOff x="308400" y="1076275"/>
            <a:chExt cx="1006800" cy="1003500"/>
          </a:xfrm>
        </p:grpSpPr>
        <p:sp>
          <p:nvSpPr>
            <p:cNvPr id="787" name="Google Shape;787;p96"/>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9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789" name="Google Shape;789;p9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790" name="Google Shape;790;p96"/>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791" name="Google Shape;791;p96"/>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92" name="Google Shape;792;p9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93" name="Google Shape;793;p96"/>
          <p:cNvPicPr preferRelativeResize="0"/>
          <p:nvPr/>
        </p:nvPicPr>
        <p:blipFill rotWithShape="1">
          <a:blip r:embed="rId4">
            <a:alphaModFix/>
          </a:blip>
          <a:srcRect/>
          <a:stretch/>
        </p:blipFill>
        <p:spPr>
          <a:xfrm>
            <a:off x="8002150" y="4594525"/>
            <a:ext cx="924425" cy="403399"/>
          </a:xfrm>
          <a:prstGeom prst="rect">
            <a:avLst/>
          </a:prstGeom>
          <a:noFill/>
          <a:ln>
            <a:noFill/>
          </a:ln>
        </p:spPr>
      </p:pic>
      <p:sp>
        <p:nvSpPr>
          <p:cNvPr id="794" name="Google Shape;794;p9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795"/>
        <p:cNvGrpSpPr/>
        <p:nvPr/>
      </p:nvGrpSpPr>
      <p:grpSpPr>
        <a:xfrm>
          <a:off x="0" y="0"/>
          <a:ext cx="0" cy="0"/>
          <a:chOff x="0" y="0"/>
          <a:chExt cx="0" cy="0"/>
        </a:xfrm>
      </p:grpSpPr>
      <p:sp>
        <p:nvSpPr>
          <p:cNvPr id="796" name="Google Shape;796;p9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97" name="Google Shape;797;p9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98" name="Google Shape;798;p9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sp>
        <p:nvSpPr>
          <p:cNvPr id="799" name="Google Shape;799;p9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00" name="Google Shape;800;p97"/>
          <p:cNvPicPr preferRelativeResize="0"/>
          <p:nvPr/>
        </p:nvPicPr>
        <p:blipFill rotWithShape="1">
          <a:blip r:embed="rId3">
            <a:alphaModFix/>
          </a:blip>
          <a:srcRect/>
          <a:stretch/>
        </p:blipFill>
        <p:spPr>
          <a:xfrm>
            <a:off x="8002150" y="4594525"/>
            <a:ext cx="924425" cy="403399"/>
          </a:xfrm>
          <a:prstGeom prst="rect">
            <a:avLst/>
          </a:prstGeom>
          <a:noFill/>
          <a:ln>
            <a:noFill/>
          </a:ln>
        </p:spPr>
      </p:pic>
      <p:cxnSp>
        <p:nvCxnSpPr>
          <p:cNvPr id="801" name="Google Shape;801;p97"/>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802" name="Google Shape;802;p9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803" name="Google Shape;803;p9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enact legislation in an effective way </a:t>
            </a:r>
            <a:endParaRPr sz="1000" b="0" i="0" u="none" strike="noStrike" cap="none">
              <a:solidFill>
                <a:srgbClr val="000000"/>
              </a:solidFill>
              <a:latin typeface="Roboto"/>
              <a:ea typeface="Roboto"/>
              <a:cs typeface="Roboto"/>
              <a:sym typeface="Roboto"/>
            </a:endParaRPr>
          </a:p>
        </p:txBody>
      </p:sp>
      <p:sp>
        <p:nvSpPr>
          <p:cNvPr id="804" name="Google Shape;804;p9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805" name="Google Shape;805;p9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806" name="Google Shape;806;p9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807" name="Google Shape;807;p97"/>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808" name="Google Shape;808;p97"/>
          <p:cNvGrpSpPr/>
          <p:nvPr/>
        </p:nvGrpSpPr>
        <p:grpSpPr>
          <a:xfrm>
            <a:off x="311700" y="3548650"/>
            <a:ext cx="8363900" cy="646200"/>
            <a:chOff x="375100" y="3396250"/>
            <a:chExt cx="8363900" cy="646200"/>
          </a:xfrm>
        </p:grpSpPr>
        <p:sp>
          <p:nvSpPr>
            <p:cNvPr id="809" name="Google Shape;809;p9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9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9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9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9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814" name="Google Shape;814;p9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815" name="Google Shape;815;p9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816" name="Google Shape;816;p9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817" name="Google Shape;817;p97"/>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818" name="Google Shape;818;p97"/>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819" name="Google Shape;819;p97"/>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820" name="Google Shape;820;p97"/>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821" name="Google Shape;821;p9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822" name="Google Shape;822;p9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823" name="Google Shape;823;p97"/>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824"/>
        <p:cNvGrpSpPr/>
        <p:nvPr/>
      </p:nvGrpSpPr>
      <p:grpSpPr>
        <a:xfrm>
          <a:off x="0" y="0"/>
          <a:ext cx="0" cy="0"/>
          <a:chOff x="0" y="0"/>
          <a:chExt cx="0" cy="0"/>
        </a:xfrm>
      </p:grpSpPr>
      <p:pic>
        <p:nvPicPr>
          <p:cNvPr id="825" name="Google Shape;825;p9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26" name="Google Shape;826;p9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27" name="Google Shape;827;p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28" name="Google Shape;828;p9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29" name="Google Shape;829;p98"/>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830"/>
        <p:cNvGrpSpPr/>
        <p:nvPr/>
      </p:nvGrpSpPr>
      <p:grpSpPr>
        <a:xfrm>
          <a:off x="0" y="0"/>
          <a:ext cx="0" cy="0"/>
          <a:chOff x="0" y="0"/>
          <a:chExt cx="0" cy="0"/>
        </a:xfrm>
      </p:grpSpPr>
      <p:pic>
        <p:nvPicPr>
          <p:cNvPr id="831" name="Google Shape;831;p9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32" name="Google Shape;832;p9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33" name="Google Shape;833;p9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34" name="Google Shape;834;p9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35" name="Google Shape;835;p9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836"/>
        <p:cNvGrpSpPr/>
        <p:nvPr/>
      </p:nvGrpSpPr>
      <p:grpSpPr>
        <a:xfrm>
          <a:off x="0" y="0"/>
          <a:ext cx="0" cy="0"/>
          <a:chOff x="0" y="0"/>
          <a:chExt cx="0" cy="0"/>
        </a:xfrm>
      </p:grpSpPr>
      <p:pic>
        <p:nvPicPr>
          <p:cNvPr id="837" name="Google Shape;837;p10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38" name="Google Shape;838;p10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39" name="Google Shape;839;p10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40" name="Google Shape;840;p10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41" name="Google Shape;841;p10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842"/>
        <p:cNvGrpSpPr/>
        <p:nvPr/>
      </p:nvGrpSpPr>
      <p:grpSpPr>
        <a:xfrm>
          <a:off x="0" y="0"/>
          <a:ext cx="0" cy="0"/>
          <a:chOff x="0" y="0"/>
          <a:chExt cx="0" cy="0"/>
        </a:xfrm>
      </p:grpSpPr>
      <p:pic>
        <p:nvPicPr>
          <p:cNvPr id="843" name="Google Shape;843;p10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44" name="Google Shape;844;p10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45" name="Google Shape;845;p10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46" name="Google Shape;846;p10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847"/>
        <p:cNvGrpSpPr/>
        <p:nvPr/>
      </p:nvGrpSpPr>
      <p:grpSpPr>
        <a:xfrm>
          <a:off x="0" y="0"/>
          <a:ext cx="0" cy="0"/>
          <a:chOff x="0" y="0"/>
          <a:chExt cx="0" cy="0"/>
        </a:xfrm>
      </p:grpSpPr>
      <p:pic>
        <p:nvPicPr>
          <p:cNvPr id="848" name="Google Shape;848;p10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49" name="Google Shape;849;p10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50" name="Google Shape;850;p10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51" name="Google Shape;851;p102"/>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41" Type="http://schemas.openxmlformats.org/officeDocument/2006/relationships/theme" Target="../theme/theme2.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8" Type="http://schemas.openxmlformats.org/officeDocument/2006/relationships/slideLayout" Target="../slideLayouts/slideLayout53.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slideLayout" Target="../slideLayouts/slideLayout114.xml"/><Relationship Id="rId41" Type="http://schemas.openxmlformats.org/officeDocument/2006/relationships/theme" Target="../theme/theme3.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8" Type="http://schemas.openxmlformats.org/officeDocument/2006/relationships/slideLayout" Target="../slideLayouts/slideLayout93.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61"/>
        <p:cNvGrpSpPr/>
        <p:nvPr/>
      </p:nvGrpSpPr>
      <p:grpSpPr>
        <a:xfrm>
          <a:off x="0" y="0"/>
          <a:ext cx="0" cy="0"/>
          <a:chOff x="0" y="0"/>
          <a:chExt cx="0" cy="0"/>
        </a:xfrm>
      </p:grpSpPr>
      <p:sp>
        <p:nvSpPr>
          <p:cNvPr id="362" name="Google Shape;362;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63" name="Google Shape;363;p4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64" name="Google Shape;364;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 id="2147483731" r:id="rId39"/>
    <p:sldLayoutId id="2147483732"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19"/>
        <p:cNvGrpSpPr/>
        <p:nvPr/>
      </p:nvGrpSpPr>
      <p:grpSpPr>
        <a:xfrm>
          <a:off x="0" y="0"/>
          <a:ext cx="0" cy="0"/>
          <a:chOff x="0" y="0"/>
          <a:chExt cx="0" cy="0"/>
        </a:xfrm>
      </p:grpSpPr>
      <p:sp>
        <p:nvSpPr>
          <p:cNvPr id="720" name="Google Shape;720;p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21" name="Google Shape;721;p8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722" name="Google Shape;722;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 id="2147483767" r:id="rId35"/>
    <p:sldLayoutId id="2147483768" r:id="rId36"/>
    <p:sldLayoutId id="2147483769" r:id="rId37"/>
    <p:sldLayoutId id="2147483770" r:id="rId38"/>
    <p:sldLayoutId id="2147483771" r:id="rId39"/>
    <p:sldLayoutId id="2147483772"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hyperlink" Target="https://colorado.egrantsmanagement.com/user/signin.aspx?ccipSessionKey=638497470922397337" TargetMode="External"/><Relationship Id="rId2" Type="http://schemas.openxmlformats.org/officeDocument/2006/relationships/notesSlide" Target="../notesSlides/notesSlide11.xml"/><Relationship Id="rId1" Type="http://schemas.openxmlformats.org/officeDocument/2006/relationships/slideLayout" Target="../slideLayouts/slideLayout46.xml"/><Relationship Id="rId4" Type="http://schemas.openxmlformats.org/officeDocument/2006/relationships/hyperlink" Target="https://vimeo.com/928865358"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46.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hyperlink" Target="https://www.cde.state.co.us/fedprograms/consapp/index" TargetMode="External"/><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hyperlink" Target="https://nam04.safelinks.protection.outlook.com/?url=https%3A%2F%2Fwww.cde.state.co.us%2Fgains%2Ffinalexpenditurereport&amp;data=05%7C02%7CMeushaw_L%40cde.state.co.us%7Cd2c6c60c83a644b2d1bf08dda9e2eae6%7Ca751cfc81f9a4edb83709f1c6d4bea5a%7C0%7C0%7C638853514258958900%7CUnknown%7CTWFpbGZsb3d8eyJFbXB0eU1hcGkiOnRydWUsIlYiOiIwLjAuMDAwMCIsIlAiOiJXaW4zMiIsIkFOIjoiTWFpbCIsIldUIjoyfQ%3D%3D%7C0%7C%7C%7C&amp;sdata=lPEJy%2FiqjPcKVoVabpf%2FpWXxdK5ckKLBcrj4HroODyw%3D&amp;reserved=0" TargetMode="External"/><Relationship Id="rId2" Type="http://schemas.openxmlformats.org/officeDocument/2006/relationships/notesSlide" Target="../notesSlides/notesSlide15.xml"/><Relationship Id="rId1" Type="http://schemas.openxmlformats.org/officeDocument/2006/relationships/slideLayout" Target="../slideLayouts/slideLayout46.xml"/><Relationship Id="rId4" Type="http://schemas.openxmlformats.org/officeDocument/2006/relationships/hyperlink" Target="https://nam04.safelinks.protection.outlook.com/?url=https%3A%2F%2Fvimeo.com%2F1013633242%3Fshare%3Dcopy&amp;data=05%7C02%7CMeushaw_L%40cde.state.co.us%7Cd2c6c60c83a644b2d1bf08dda9e2eae6%7Ca751cfc81f9a4edb83709f1c6d4bea5a%7C0%7C0%7C638853514258980257%7CUnknown%7CTWFpbGZsb3d8eyJFbXB0eU1hcGkiOnRydWUsIlYiOiIwLjAuMDAwMCIsIlAiOiJXaW4zMiIsIkFOIjoiTWFpbCIsIldUIjoyfQ%3D%3D%7C0%7C%7C%7C&amp;sdata=7HF3h2XrcyrjouhZlkpwfpzFyNMJMVoDPLnHSjs%2FmGc%3D&amp;reserved=0"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7.xml"/></Relationships>
</file>

<file path=ppt/slides/_rels/slide20.xml.rels><?xml version="1.0" encoding="UTF-8" standalone="yes"?>
<Relationships xmlns="http://schemas.openxmlformats.org/package/2006/relationships"><Relationship Id="rId8" Type="http://schemas.openxmlformats.org/officeDocument/2006/relationships/hyperlink" Target="mailto:crumley_k@cde.state.co.us" TargetMode="External"/><Relationship Id="rId13" Type="http://schemas.openxmlformats.org/officeDocument/2006/relationships/hyperlink" Target="mailto:echsner_r@cde.state.co.us" TargetMode="External"/><Relationship Id="rId18" Type="http://schemas.openxmlformats.org/officeDocument/2006/relationships/hyperlink" Target="mailto:ring_j@cde.state.co.us" TargetMode="External"/><Relationship Id="rId26" Type="http://schemas.openxmlformats.org/officeDocument/2006/relationships/hyperlink" Target="mailto:prael_m@cde.state.co.us" TargetMode="External"/><Relationship Id="rId3" Type="http://schemas.openxmlformats.org/officeDocument/2006/relationships/hyperlink" Target="mailto:Lastname_Firstinital@cde.state.co.us" TargetMode="External"/><Relationship Id="rId21" Type="http://schemas.openxmlformats.org/officeDocument/2006/relationships/hyperlink" Target="mailto:Kaleda_s@cde.state.co.us" TargetMode="External"/><Relationship Id="rId7" Type="http://schemas.openxmlformats.org/officeDocument/2006/relationships/hyperlink" Target="mailto:giessinger_t@cde.state.co.us" TargetMode="External"/><Relationship Id="rId12" Type="http://schemas.openxmlformats.org/officeDocument/2006/relationships/hyperlink" Target="mailto:byrd_e@cde.state.co.us" TargetMode="External"/><Relationship Id="rId17" Type="http://schemas.openxmlformats.org/officeDocument/2006/relationships/hyperlink" Target="mailto:chaffin_m@cde.state.co.us" TargetMode="External"/><Relationship Id="rId25" Type="http://schemas.openxmlformats.org/officeDocument/2006/relationships/hyperlink" Target="mailto:hollingshead_j@cde.state.co.us" TargetMode="External"/><Relationship Id="rId2" Type="http://schemas.openxmlformats.org/officeDocument/2006/relationships/notesSlide" Target="../notesSlides/notesSlide20.xml"/><Relationship Id="rId16" Type="http://schemas.openxmlformats.org/officeDocument/2006/relationships/hyperlink" Target="mailto:hickman_n@cde.state.co.us" TargetMode="External"/><Relationship Id="rId20" Type="http://schemas.openxmlformats.org/officeDocument/2006/relationships/hyperlink" Target="mailto:Hawkins_r@cde.state.co.us" TargetMode="External"/><Relationship Id="rId1" Type="http://schemas.openxmlformats.org/officeDocument/2006/relationships/slideLayout" Target="../slideLayouts/slideLayout39.xml"/><Relationship Id="rId6" Type="http://schemas.openxmlformats.org/officeDocument/2006/relationships/hyperlink" Target="mailto:adeboye-sullivan_c@cde.state.co.us" TargetMode="External"/><Relationship Id="rId11" Type="http://schemas.openxmlformats.org/officeDocument/2006/relationships/hyperlink" Target="https://www.cde.state.co.us/fedprograms/regionalcontactspage" TargetMode="External"/><Relationship Id="rId24" Type="http://schemas.openxmlformats.org/officeDocument/2006/relationships/hyperlink" Target="mailto:collins_d@cde.state.co.us" TargetMode="External"/><Relationship Id="rId5" Type="http://schemas.openxmlformats.org/officeDocument/2006/relationships/hyperlink" Target="mailto:meushaw_l@cde.state.co.us" TargetMode="External"/><Relationship Id="rId15" Type="http://schemas.openxmlformats.org/officeDocument/2006/relationships/hyperlink" Target="mailto:temple_r@cde.state.co.us" TargetMode="External"/><Relationship Id="rId23" Type="http://schemas.openxmlformats.org/officeDocument/2006/relationships/hyperlink" Target="mailto:morris_h@cde.state.co.us" TargetMode="External"/><Relationship Id="rId10" Type="http://schemas.openxmlformats.org/officeDocument/2006/relationships/hyperlink" Target="mailto:rowan_a@cde.state.co.us" TargetMode="External"/><Relationship Id="rId19" Type="http://schemas.openxmlformats.org/officeDocument/2006/relationships/hyperlink" Target="mailto:Austin_j@cde.state.co.us" TargetMode="External"/><Relationship Id="rId4" Type="http://schemas.openxmlformats.org/officeDocument/2006/relationships/hyperlink" Target="mailto:mohajeri-nelson_n@cde.state.co.us" TargetMode="External"/><Relationship Id="rId9" Type="http://schemas.openxmlformats.org/officeDocument/2006/relationships/hyperlink" Target="mailto:negley_t@cde.state.co.us" TargetMode="External"/><Relationship Id="rId14" Type="http://schemas.openxmlformats.org/officeDocument/2006/relationships/hyperlink" Target="mailto:boylan_k@cde.state.co.us" TargetMode="External"/><Relationship Id="rId22" Type="http://schemas.openxmlformats.org/officeDocument/2006/relationships/hyperlink" Target="mailto:%20parsley_b@cde.state.co.u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0.xml"/></Relationships>
</file>

<file path=ppt/slides/_rels/slide4.xml.rels><?xml version="1.0" encoding="UTF-8" standalone="yes"?>
<Relationships xmlns="http://schemas.openxmlformats.org/package/2006/relationships"><Relationship Id="rId3" Type="http://schemas.openxmlformats.org/officeDocument/2006/relationships/hyperlink" Target="https://www.cde.state.co.us/cdefisgrant/allocations" TargetMode="External"/><Relationship Id="rId2" Type="http://schemas.openxmlformats.org/officeDocument/2006/relationships/notesSlide" Target="../notesSlides/notesSlide4.xml"/><Relationship Id="rId1" Type="http://schemas.openxmlformats.org/officeDocument/2006/relationships/slideLayout" Target="../slideLayouts/slideLayout87.xml"/></Relationships>
</file>

<file path=ppt/slides/_rels/slide5.xml.rels><?xml version="1.0" encoding="UTF-8" standalone="yes"?>
<Relationships xmlns="http://schemas.openxmlformats.org/package/2006/relationships"><Relationship Id="rId3" Type="http://schemas.openxmlformats.org/officeDocument/2006/relationships/hyperlink" Target="https://www.cde.state.co.us/fedprograms/eseageneralassurancesform24-25" TargetMode="External"/><Relationship Id="rId2" Type="http://schemas.openxmlformats.org/officeDocument/2006/relationships/notesSlide" Target="../notesSlides/notesSlide5.xml"/><Relationship Id="rId1" Type="http://schemas.openxmlformats.org/officeDocument/2006/relationships/slideLayout" Target="../slideLayouts/slideLayout8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129"/>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CDE ESEA and ESSER Office Hours</a:t>
            </a:r>
            <a:endParaRPr/>
          </a:p>
          <a:p>
            <a:pPr marL="0" lvl="0" indent="0" algn="ctr" rtl="0">
              <a:spcBef>
                <a:spcPts val="0"/>
              </a:spcBef>
              <a:spcAft>
                <a:spcPts val="0"/>
              </a:spcAft>
              <a:buNone/>
            </a:pPr>
            <a:endParaRPr sz="1000"/>
          </a:p>
          <a:p>
            <a:pPr marL="0" lvl="0" indent="0" algn="ctr" rtl="0">
              <a:spcBef>
                <a:spcPts val="0"/>
              </a:spcBef>
              <a:spcAft>
                <a:spcPts val="0"/>
              </a:spcAft>
              <a:buNone/>
            </a:pPr>
            <a:r>
              <a:rPr lang="en"/>
              <a:t>August 7,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13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400"/>
              <a:t>Revised Substantial Award Letter</a:t>
            </a:r>
            <a:endParaRPr sz="2400"/>
          </a:p>
        </p:txBody>
      </p:sp>
      <p:sp>
        <p:nvSpPr>
          <p:cNvPr id="1103" name="Google Shape;1103;p138"/>
          <p:cNvSpPr txBox="1">
            <a:spLocks noGrp="1"/>
          </p:cNvSpPr>
          <p:nvPr>
            <p:ph type="body" idx="1"/>
          </p:nvPr>
        </p:nvSpPr>
        <p:spPr>
          <a:xfrm>
            <a:off x="311700" y="1079500"/>
            <a:ext cx="8009700" cy="30348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dirty="0"/>
              <a:t>Revised Substantial Award will be uploaded to GAINS</a:t>
            </a:r>
            <a:endParaRPr dirty="0"/>
          </a:p>
          <a:p>
            <a:pPr marL="914400" marR="457200" lvl="1" indent="-330200" algn="l" rtl="0">
              <a:spcBef>
                <a:spcPts val="0"/>
              </a:spcBef>
              <a:spcAft>
                <a:spcPts val="0"/>
              </a:spcAft>
              <a:buSzPts val="1600"/>
              <a:buChar char="○"/>
            </a:pPr>
            <a:r>
              <a:rPr lang="en" sz="1600" dirty="0"/>
              <a:t>With the recent release of remaining ESEA funds, CDE is able to revise the LEA’s substantial approval to include all available 2025-2026 ESEA funds (Title I, Part A, Title I, Part D, Title II, Part A, Title III, Title IV, Part A and Title V as applicable)</a:t>
            </a:r>
            <a:endParaRPr sz="1600" dirty="0"/>
          </a:p>
          <a:p>
            <a:pPr marL="457200" marR="457200" lvl="0" indent="-330200" algn="l" rtl="0">
              <a:spcBef>
                <a:spcPts val="0"/>
              </a:spcBef>
              <a:spcAft>
                <a:spcPts val="0"/>
              </a:spcAft>
              <a:buSzPts val="1600"/>
              <a:buFont typeface="Calibri"/>
              <a:buChar char="●"/>
            </a:pPr>
            <a:r>
              <a:rPr lang="en" dirty="0"/>
              <a:t>Reminder: LEAs may not request reimbursement for expenses until final approval has been granted.</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p139"/>
          <p:cNvSpPr txBox="1">
            <a:spLocks noGrp="1"/>
          </p:cNvSpPr>
          <p:nvPr>
            <p:ph type="title"/>
          </p:nvPr>
        </p:nvSpPr>
        <p:spPr>
          <a:xfrm>
            <a:off x="311700" y="105100"/>
            <a:ext cx="818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400"/>
              <a:t>2025-2026 Consolidated Application Timeline - ARAC</a:t>
            </a:r>
            <a:endParaRPr sz="2400"/>
          </a:p>
        </p:txBody>
      </p:sp>
      <p:graphicFrame>
        <p:nvGraphicFramePr>
          <p:cNvPr id="1110" name="Google Shape;1110;p139"/>
          <p:cNvGraphicFramePr/>
          <p:nvPr>
            <p:extLst>
              <p:ext uri="{D42A27DB-BD31-4B8C-83A1-F6EECF244321}">
                <p14:modId xmlns:p14="http://schemas.microsoft.com/office/powerpoint/2010/main" val="4006115278"/>
              </p:ext>
            </p:extLst>
          </p:nvPr>
        </p:nvGraphicFramePr>
        <p:xfrm>
          <a:off x="311700" y="962252"/>
          <a:ext cx="8510475" cy="3324526"/>
        </p:xfrm>
        <a:graphic>
          <a:graphicData uri="http://schemas.openxmlformats.org/drawingml/2006/table">
            <a:tbl>
              <a:tblPr firstRow="1">
                <a:noFill/>
                <a:tableStyleId>{C6A24F7F-74FF-4A70-9845-D64ED498E5DA}</a:tableStyleId>
              </a:tblPr>
              <a:tblGrid>
                <a:gridCol w="1150050">
                  <a:extLst>
                    <a:ext uri="{9D8B030D-6E8A-4147-A177-3AD203B41FA5}">
                      <a16:colId xmlns:a16="http://schemas.microsoft.com/office/drawing/2014/main" val="20000"/>
                    </a:ext>
                  </a:extLst>
                </a:gridCol>
                <a:gridCol w="1631700">
                  <a:extLst>
                    <a:ext uri="{9D8B030D-6E8A-4147-A177-3AD203B41FA5}">
                      <a16:colId xmlns:a16="http://schemas.microsoft.com/office/drawing/2014/main" val="20001"/>
                    </a:ext>
                  </a:extLst>
                </a:gridCol>
                <a:gridCol w="5728725">
                  <a:extLst>
                    <a:ext uri="{9D8B030D-6E8A-4147-A177-3AD203B41FA5}">
                      <a16:colId xmlns:a16="http://schemas.microsoft.com/office/drawing/2014/main" val="20002"/>
                    </a:ext>
                  </a:extLst>
                </a:gridCol>
              </a:tblGrid>
              <a:tr h="264372">
                <a:tc>
                  <a:txBody>
                    <a:bodyPr/>
                    <a:lstStyle/>
                    <a:p>
                      <a:pPr marL="0" lvl="0" indent="0" algn="l" rtl="0">
                        <a:spcBef>
                          <a:spcPts val="0"/>
                        </a:spcBef>
                        <a:spcAft>
                          <a:spcPts val="0"/>
                        </a:spcAft>
                        <a:buNone/>
                      </a:pPr>
                      <a:r>
                        <a:rPr lang="en-US" sz="1000" b="0" dirty="0">
                          <a:latin typeface="Roboto"/>
                          <a:ea typeface="Roboto"/>
                          <a:cs typeface="Roboto"/>
                          <a:sym typeface="Roboto"/>
                        </a:rPr>
                        <a:t>Date</a:t>
                      </a:r>
                      <a:endParaRPr sz="1000" b="0" dirty="0">
                        <a:latin typeface="Roboto"/>
                        <a:ea typeface="Roboto"/>
                        <a:cs typeface="Roboto"/>
                        <a:sym typeface="Roboto"/>
                      </a:endParaRPr>
                    </a:p>
                  </a:txBody>
                  <a:tcPr marL="63500" marR="63500" marT="63500" marB="63500"/>
                </a:tc>
                <a:tc>
                  <a:txBody>
                    <a:bodyPr/>
                    <a:lstStyle/>
                    <a:p>
                      <a:pPr marL="0" lvl="0" indent="0" algn="l" rtl="0">
                        <a:spcBef>
                          <a:spcPts val="0"/>
                        </a:spcBef>
                        <a:spcAft>
                          <a:spcPts val="0"/>
                        </a:spcAft>
                        <a:buNone/>
                      </a:pPr>
                      <a:r>
                        <a:rPr lang="en-US" sz="1000" b="0" dirty="0">
                          <a:latin typeface="Roboto"/>
                          <a:ea typeface="Roboto"/>
                          <a:cs typeface="Roboto"/>
                          <a:sym typeface="Roboto"/>
                        </a:rPr>
                        <a:t>Action</a:t>
                      </a:r>
                      <a:endParaRPr sz="1000" b="0" dirty="0">
                        <a:latin typeface="Roboto"/>
                        <a:ea typeface="Roboto"/>
                        <a:cs typeface="Roboto"/>
                        <a:sym typeface="Roboto"/>
                      </a:endParaRPr>
                    </a:p>
                  </a:txBody>
                  <a:tcPr marL="63500" marR="63500" marT="63500" marB="63500"/>
                </a:tc>
                <a:tc>
                  <a:txBody>
                    <a:bodyPr/>
                    <a:lstStyle/>
                    <a:p>
                      <a:pPr marL="82550" lvl="0" indent="0" algn="l" rtl="0">
                        <a:spcBef>
                          <a:spcPts val="0"/>
                        </a:spcBef>
                        <a:spcAft>
                          <a:spcPts val="0"/>
                        </a:spcAft>
                        <a:buSzPts val="1400"/>
                        <a:buFont typeface="Roboto"/>
                        <a:buNone/>
                      </a:pPr>
                      <a:r>
                        <a:rPr lang="en-US" sz="1000" b="0" dirty="0">
                          <a:latin typeface="Roboto"/>
                          <a:ea typeface="Roboto"/>
                          <a:cs typeface="Roboto"/>
                          <a:sym typeface="Roboto"/>
                        </a:rPr>
                        <a:t>Description</a:t>
                      </a:r>
                      <a:endParaRPr sz="1000" b="0" dirty="0">
                        <a:latin typeface="Roboto"/>
                        <a:ea typeface="Roboto"/>
                        <a:cs typeface="Roboto"/>
                        <a:sym typeface="Roboto"/>
                      </a:endParaRPr>
                    </a:p>
                  </a:txBody>
                  <a:tcPr marL="63500" marR="63500" marT="63500" marB="63500"/>
                </a:tc>
                <a:extLst>
                  <a:ext uri="{0D108BD9-81ED-4DB2-BD59-A6C34878D82A}">
                    <a16:rowId xmlns:a16="http://schemas.microsoft.com/office/drawing/2014/main" val="2746198205"/>
                  </a:ext>
                </a:extLst>
              </a:tr>
              <a:tr h="3045126">
                <a:tc>
                  <a:txBody>
                    <a:bodyPr/>
                    <a:lstStyle/>
                    <a:p>
                      <a:pPr marL="0" lvl="0" indent="0" algn="l" rtl="0">
                        <a:spcBef>
                          <a:spcPts val="0"/>
                        </a:spcBef>
                        <a:spcAft>
                          <a:spcPts val="0"/>
                        </a:spcAft>
                        <a:buNone/>
                      </a:pPr>
                      <a:r>
                        <a:rPr lang="en" sz="1350" b="1" dirty="0">
                          <a:latin typeface="Roboto"/>
                          <a:ea typeface="Roboto"/>
                          <a:cs typeface="Roboto"/>
                          <a:sym typeface="Roboto"/>
                        </a:rPr>
                        <a:t>Week of  </a:t>
                      </a:r>
                      <a:endParaRPr sz="1350" b="1" dirty="0">
                        <a:latin typeface="Roboto"/>
                        <a:ea typeface="Roboto"/>
                        <a:cs typeface="Roboto"/>
                        <a:sym typeface="Roboto"/>
                      </a:endParaRPr>
                    </a:p>
                    <a:p>
                      <a:pPr marL="0" lvl="0" indent="0" algn="l" rtl="0">
                        <a:spcBef>
                          <a:spcPts val="0"/>
                        </a:spcBef>
                        <a:spcAft>
                          <a:spcPts val="0"/>
                        </a:spcAft>
                        <a:buNone/>
                      </a:pPr>
                      <a:r>
                        <a:rPr lang="en" sz="1350" b="1" dirty="0">
                          <a:latin typeface="Roboto"/>
                          <a:ea typeface="Roboto"/>
                          <a:cs typeface="Roboto"/>
                          <a:sym typeface="Roboto"/>
                        </a:rPr>
                        <a:t>August 11</a:t>
                      </a:r>
                      <a:endParaRPr sz="1350" b="1" dirty="0">
                        <a:latin typeface="Roboto"/>
                        <a:ea typeface="Roboto"/>
                        <a:cs typeface="Roboto"/>
                        <a:sym typeface="Roboto"/>
                      </a:endParaRPr>
                    </a:p>
                  </a:txBody>
                  <a:tcPr marL="63500" marR="63500" marT="63500" marB="63500"/>
                </a:tc>
                <a:tc>
                  <a:txBody>
                    <a:bodyPr/>
                    <a:lstStyle/>
                    <a:p>
                      <a:pPr marL="0" lvl="0" indent="0" algn="l" rtl="0">
                        <a:spcBef>
                          <a:spcPts val="0"/>
                        </a:spcBef>
                        <a:spcAft>
                          <a:spcPts val="0"/>
                        </a:spcAft>
                        <a:buNone/>
                      </a:pPr>
                      <a:r>
                        <a:rPr lang="en" sz="1350" dirty="0">
                          <a:latin typeface="Roboto"/>
                          <a:ea typeface="Roboto"/>
                          <a:cs typeface="Roboto"/>
                          <a:sym typeface="Roboto"/>
                        </a:rPr>
                        <a:t>ARACs will be available to LEAs for remaining funds. </a:t>
                      </a:r>
                      <a:endParaRPr sz="1350" dirty="0">
                        <a:latin typeface="Roboto"/>
                        <a:ea typeface="Roboto"/>
                        <a:cs typeface="Roboto"/>
                        <a:sym typeface="Roboto"/>
                      </a:endParaRPr>
                    </a:p>
                    <a:p>
                      <a:pPr marL="0" lvl="0" indent="0" algn="l" rtl="0">
                        <a:spcBef>
                          <a:spcPts val="0"/>
                        </a:spcBef>
                        <a:spcAft>
                          <a:spcPts val="0"/>
                        </a:spcAft>
                        <a:buNone/>
                      </a:pPr>
                      <a:endParaRPr sz="1350" dirty="0">
                        <a:latin typeface="Roboto"/>
                        <a:ea typeface="Roboto"/>
                        <a:cs typeface="Roboto"/>
                        <a:sym typeface="Roboto"/>
                      </a:endParaRPr>
                    </a:p>
                    <a:p>
                      <a:pPr marL="0" lvl="0" indent="0" algn="l" rtl="0">
                        <a:spcBef>
                          <a:spcPts val="0"/>
                        </a:spcBef>
                        <a:spcAft>
                          <a:spcPts val="0"/>
                        </a:spcAft>
                        <a:buNone/>
                      </a:pPr>
                      <a:r>
                        <a:rPr lang="en" sz="1350" b="1" dirty="0">
                          <a:latin typeface="Roboto"/>
                          <a:ea typeface="Roboto"/>
                          <a:cs typeface="Roboto"/>
                          <a:sym typeface="Roboto"/>
                        </a:rPr>
                        <a:t>ARACs will be due to CDE by 8/22/2025.</a:t>
                      </a:r>
                      <a:endParaRPr sz="1350" b="1" dirty="0">
                        <a:latin typeface="Roboto"/>
                        <a:ea typeface="Roboto"/>
                        <a:cs typeface="Roboto"/>
                        <a:sym typeface="Roboto"/>
                      </a:endParaRPr>
                    </a:p>
                  </a:txBody>
                  <a:tcPr marL="63500" marR="63500" marT="63500" marB="63500"/>
                </a:tc>
                <a:tc>
                  <a:txBody>
                    <a:bodyPr/>
                    <a:lstStyle/>
                    <a:p>
                      <a:pPr marL="342900" lvl="0" indent="-260350" algn="l" rtl="0">
                        <a:spcBef>
                          <a:spcPts val="0"/>
                        </a:spcBef>
                        <a:spcAft>
                          <a:spcPts val="0"/>
                        </a:spcAft>
                        <a:buSzPts val="1400"/>
                        <a:buFont typeface="Calibri"/>
                        <a:buChar char="●"/>
                      </a:pPr>
                      <a:r>
                        <a:rPr lang="en" sz="1350" b="1" dirty="0">
                          <a:latin typeface="Roboto"/>
                          <a:ea typeface="Roboto"/>
                          <a:cs typeface="Roboto"/>
                          <a:sym typeface="Roboto"/>
                        </a:rPr>
                        <a:t>ALL</a:t>
                      </a:r>
                      <a:r>
                        <a:rPr lang="en" sz="1350" dirty="0">
                          <a:latin typeface="Roboto"/>
                          <a:ea typeface="Roboto"/>
                          <a:cs typeface="Roboto"/>
                          <a:sym typeface="Roboto"/>
                        </a:rPr>
                        <a:t> LEAs must accept the LEA’s Title II, III, IV and V allocations within the Acceptance, Relinquishment, Assignment, and Certification (ARAC) Application Supplement. </a:t>
                      </a:r>
                      <a:endParaRPr sz="1350" dirty="0">
                        <a:latin typeface="Roboto"/>
                        <a:ea typeface="Roboto"/>
                        <a:cs typeface="Roboto"/>
                        <a:sym typeface="Roboto"/>
                      </a:endParaRPr>
                    </a:p>
                    <a:p>
                      <a:pPr marL="342900" lvl="0" indent="-260350" algn="l" rtl="0">
                        <a:spcBef>
                          <a:spcPts val="0"/>
                        </a:spcBef>
                        <a:spcAft>
                          <a:spcPts val="0"/>
                        </a:spcAft>
                        <a:buSzPts val="1400"/>
                        <a:buFont typeface="Calibri"/>
                        <a:buChar char="●"/>
                      </a:pPr>
                      <a:r>
                        <a:rPr lang="en" sz="1350" dirty="0">
                          <a:latin typeface="Roboto"/>
                          <a:ea typeface="Roboto"/>
                          <a:cs typeface="Roboto"/>
                          <a:sym typeface="Roboto"/>
                        </a:rPr>
                        <a:t>Once the ARAC is submitted and approved, CDE will upload allocations every Tuesday and Thursday to the Consolidated Application. </a:t>
                      </a:r>
                      <a:endParaRPr sz="1350" dirty="0">
                        <a:latin typeface="Roboto"/>
                        <a:ea typeface="Roboto"/>
                        <a:cs typeface="Roboto"/>
                        <a:sym typeface="Roboto"/>
                      </a:endParaRPr>
                    </a:p>
                    <a:p>
                      <a:pPr marL="342900" lvl="0" indent="-260350" algn="l" rtl="0">
                        <a:spcBef>
                          <a:spcPts val="0"/>
                        </a:spcBef>
                        <a:spcAft>
                          <a:spcPts val="0"/>
                        </a:spcAft>
                        <a:buSzPts val="1400"/>
                        <a:buFont typeface="Calibri"/>
                        <a:buChar char="●"/>
                      </a:pPr>
                      <a:r>
                        <a:rPr lang="en" sz="1350" dirty="0">
                          <a:latin typeface="Roboto"/>
                          <a:ea typeface="Roboto"/>
                          <a:cs typeface="Roboto"/>
                          <a:sym typeface="Roboto"/>
                        </a:rPr>
                        <a:t>Some LEAs accepted Title IV funds prior to the funding freeze. For those LEAs, no additional action is required on the ARAC for Title IV.</a:t>
                      </a:r>
                      <a:endParaRPr sz="1350" dirty="0">
                        <a:latin typeface="Roboto"/>
                        <a:ea typeface="Roboto"/>
                        <a:cs typeface="Roboto"/>
                        <a:sym typeface="Roboto"/>
                      </a:endParaRPr>
                    </a:p>
                    <a:p>
                      <a:pPr marL="342900" lvl="0" indent="-260350" algn="l" rtl="0">
                        <a:spcBef>
                          <a:spcPts val="0"/>
                        </a:spcBef>
                        <a:spcAft>
                          <a:spcPts val="0"/>
                        </a:spcAft>
                        <a:buSzPts val="1400"/>
                        <a:buFont typeface="Calibri"/>
                        <a:buChar char="●"/>
                      </a:pPr>
                      <a:r>
                        <a:rPr lang="en" sz="1350" dirty="0">
                          <a:latin typeface="Roboto"/>
                          <a:ea typeface="Roboto"/>
                          <a:cs typeface="Roboto"/>
                          <a:sym typeface="Roboto"/>
                        </a:rPr>
                        <a:t>BOCES ARAC forms cannot be completed until </a:t>
                      </a:r>
                      <a:r>
                        <a:rPr lang="en" sz="1350" b="1" i="1" dirty="0">
                          <a:latin typeface="Roboto"/>
                          <a:ea typeface="Roboto"/>
                          <a:cs typeface="Roboto"/>
                          <a:sym typeface="Roboto"/>
                        </a:rPr>
                        <a:t>all</a:t>
                      </a:r>
                      <a:r>
                        <a:rPr lang="en" sz="1350" dirty="0">
                          <a:latin typeface="Roboto"/>
                          <a:ea typeface="Roboto"/>
                          <a:cs typeface="Roboto"/>
                          <a:sym typeface="Roboto"/>
                        </a:rPr>
                        <a:t> LEAs that plan to sign over funds have submitted an ARAC.</a:t>
                      </a:r>
                      <a:endParaRPr sz="1350" dirty="0">
                        <a:latin typeface="Roboto"/>
                        <a:ea typeface="Roboto"/>
                        <a:cs typeface="Roboto"/>
                        <a:sym typeface="Roboto"/>
                      </a:endParaRPr>
                    </a:p>
                    <a:p>
                      <a:pPr marL="342900" lvl="0" indent="-260350" algn="l" rtl="0">
                        <a:spcBef>
                          <a:spcPts val="0"/>
                        </a:spcBef>
                        <a:spcAft>
                          <a:spcPts val="0"/>
                        </a:spcAft>
                        <a:buSzPts val="1400"/>
                        <a:buFont typeface="Roboto"/>
                        <a:buChar char="●"/>
                      </a:pPr>
                      <a:r>
                        <a:rPr lang="en" sz="1350" dirty="0">
                          <a:latin typeface="Roboto"/>
                          <a:ea typeface="Roboto"/>
                          <a:cs typeface="Roboto"/>
                          <a:sym typeface="Roboto"/>
                        </a:rPr>
                        <a:t>The ARAC is located within the </a:t>
                      </a:r>
                      <a:r>
                        <a:rPr lang="en" sz="1350" u="sng" dirty="0">
                          <a:solidFill>
                            <a:srgbClr val="1155CC"/>
                          </a:solidFill>
                          <a:latin typeface="Roboto"/>
                          <a:ea typeface="Roboto"/>
                          <a:cs typeface="Roboto"/>
                          <a:sym typeface="Roboto"/>
                          <a:hlinkClick r:id="rId3">
                            <a:extLst>
                              <a:ext uri="{A12FA001-AC4F-418D-AE19-62706E023703}">
                                <ahyp:hlinkClr xmlns:ahyp="http://schemas.microsoft.com/office/drawing/2018/hyperlinkcolor" val="tx"/>
                              </a:ext>
                            </a:extLst>
                          </a:hlinkClick>
                        </a:rPr>
                        <a:t>Grant Administration Implementation and Navigation System (GAINS)</a:t>
                      </a:r>
                      <a:r>
                        <a:rPr lang="en" sz="1350" dirty="0">
                          <a:latin typeface="Roboto"/>
                          <a:ea typeface="Roboto"/>
                          <a:cs typeface="Roboto"/>
                          <a:sym typeface="Roboto"/>
                        </a:rPr>
                        <a:t> under Application Supplement. The following </a:t>
                      </a:r>
                      <a:r>
                        <a:rPr lang="en" sz="1350" u="sng" dirty="0">
                          <a:solidFill>
                            <a:srgbClr val="1155CC"/>
                          </a:solidFill>
                          <a:latin typeface="Roboto"/>
                          <a:ea typeface="Roboto"/>
                          <a:cs typeface="Roboto"/>
                          <a:sym typeface="Roboto"/>
                          <a:hlinkClick r:id="rId4">
                            <a:extLst>
                              <a:ext uri="{A12FA001-AC4F-418D-AE19-62706E023703}">
                                <ahyp:hlinkClr xmlns:ahyp="http://schemas.microsoft.com/office/drawing/2018/hyperlinkcolor" val="tx"/>
                              </a:ext>
                            </a:extLst>
                          </a:hlinkClick>
                        </a:rPr>
                        <a:t>short recording on the ARAC</a:t>
                      </a:r>
                      <a:r>
                        <a:rPr lang="en" sz="1350" dirty="0">
                          <a:latin typeface="Roboto"/>
                          <a:ea typeface="Roboto"/>
                          <a:cs typeface="Roboto"/>
                          <a:sym typeface="Roboto"/>
                        </a:rPr>
                        <a:t> will support you in the process.</a:t>
                      </a:r>
                      <a:endParaRPr sz="1350" dirty="0">
                        <a:latin typeface="Roboto"/>
                        <a:ea typeface="Roboto"/>
                        <a:cs typeface="Roboto"/>
                        <a:sym typeface="Roboto"/>
                      </a:endParaRPr>
                    </a:p>
                  </a:txBody>
                  <a:tcPr marL="63500" marR="63500" marT="63500" marB="63500"/>
                </a:tc>
                <a:extLst>
                  <a:ext uri="{0D108BD9-81ED-4DB2-BD59-A6C34878D82A}">
                    <a16:rowId xmlns:a16="http://schemas.microsoft.com/office/drawing/2014/main" val="10000"/>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14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ARAC Reminder</a:t>
            </a:r>
            <a:endParaRPr/>
          </a:p>
        </p:txBody>
      </p:sp>
      <p:sp>
        <p:nvSpPr>
          <p:cNvPr id="1116" name="Google Shape;1116;p140"/>
          <p:cNvSpPr txBox="1">
            <a:spLocks noGrp="1"/>
          </p:cNvSpPr>
          <p:nvPr>
            <p:ph type="body" idx="1"/>
          </p:nvPr>
        </p:nvSpPr>
        <p:spPr>
          <a:xfrm>
            <a:off x="203975" y="1170425"/>
            <a:ext cx="8333400" cy="465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400" dirty="0"/>
              <a:t>For LEAs that will be </a:t>
            </a:r>
            <a:r>
              <a:rPr lang="en" sz="1400" b="1" dirty="0"/>
              <a:t>accepting </a:t>
            </a:r>
            <a:r>
              <a:rPr lang="en" sz="1400" dirty="0"/>
              <a:t>the funds, do not select a district.</a:t>
            </a:r>
            <a:endParaRPr sz="1400" dirty="0"/>
          </a:p>
        </p:txBody>
      </p:sp>
      <p:pic>
        <p:nvPicPr>
          <p:cNvPr id="1118" name="Google Shape;1118;p140" descr="The Cons App page requesting LEAs select accept, assign, decline, or no Title funds. In this example, the LEA has selected Accept and has not selected an LEA or BOCES in the dropdown box."/>
          <p:cNvPicPr preferRelativeResize="0"/>
          <p:nvPr/>
        </p:nvPicPr>
        <p:blipFill>
          <a:blip r:embed="rId3">
            <a:alphaModFix/>
          </a:blip>
          <a:stretch>
            <a:fillRect/>
          </a:stretch>
        </p:blipFill>
        <p:spPr>
          <a:xfrm>
            <a:off x="203975" y="1528925"/>
            <a:ext cx="8839199" cy="899189"/>
          </a:xfrm>
          <a:prstGeom prst="rect">
            <a:avLst/>
          </a:prstGeom>
          <a:noFill/>
          <a:ln>
            <a:noFill/>
          </a:ln>
        </p:spPr>
      </p:pic>
      <p:sp>
        <p:nvSpPr>
          <p:cNvPr id="1120" name="Google Shape;1120;p140"/>
          <p:cNvSpPr txBox="1">
            <a:spLocks noGrp="1"/>
          </p:cNvSpPr>
          <p:nvPr>
            <p:ph type="body" idx="1"/>
          </p:nvPr>
        </p:nvSpPr>
        <p:spPr>
          <a:xfrm>
            <a:off x="152400" y="2880475"/>
            <a:ext cx="8333400" cy="46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t>For LEAs that will be </a:t>
            </a:r>
            <a:r>
              <a:rPr lang="en" sz="1400" b="1" dirty="0"/>
              <a:t>assigning </a:t>
            </a:r>
            <a:r>
              <a:rPr lang="en" sz="1400" dirty="0"/>
              <a:t>funds, select the LEA or BOCES that will be receiving the funds.</a:t>
            </a:r>
            <a:endParaRPr sz="1400" dirty="0"/>
          </a:p>
        </p:txBody>
      </p:sp>
      <p:pic>
        <p:nvPicPr>
          <p:cNvPr id="1119" name="Google Shape;1119;p140" descr="The Cons App page requesting LEAs select accept, assign, decline, or no Title funds. In this example, the LEA has selected Assign and has selected an LEA or BOCES in the dropdown box."/>
          <p:cNvPicPr preferRelativeResize="0"/>
          <p:nvPr/>
        </p:nvPicPr>
        <p:blipFill>
          <a:blip r:embed="rId4">
            <a:alphaModFix/>
          </a:blip>
          <a:stretch>
            <a:fillRect/>
          </a:stretch>
        </p:blipFill>
        <p:spPr>
          <a:xfrm>
            <a:off x="152400" y="3299164"/>
            <a:ext cx="8839201" cy="89738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6" name="Google Shape;1126;p141"/>
          <p:cNvSpPr txBox="1">
            <a:spLocks noGrp="1"/>
          </p:cNvSpPr>
          <p:nvPr>
            <p:ph type="title"/>
          </p:nvPr>
        </p:nvSpPr>
        <p:spPr>
          <a:xfrm>
            <a:off x="311700" y="105100"/>
            <a:ext cx="818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400"/>
              <a:t>2025-2026 Consolidated Application Timeline - </a:t>
            </a:r>
            <a:endParaRPr sz="2400"/>
          </a:p>
          <a:p>
            <a:pPr marL="0" lvl="0" indent="0" algn="l" rtl="0">
              <a:spcBef>
                <a:spcPts val="0"/>
              </a:spcBef>
              <a:spcAft>
                <a:spcPts val="0"/>
              </a:spcAft>
              <a:buNone/>
            </a:pPr>
            <a:r>
              <a:rPr lang="en" sz="2400"/>
              <a:t>Complete Application</a:t>
            </a:r>
            <a:endParaRPr sz="2400"/>
          </a:p>
        </p:txBody>
      </p:sp>
      <p:graphicFrame>
        <p:nvGraphicFramePr>
          <p:cNvPr id="1127" name="Google Shape;1127;p141"/>
          <p:cNvGraphicFramePr/>
          <p:nvPr>
            <p:extLst>
              <p:ext uri="{D42A27DB-BD31-4B8C-83A1-F6EECF244321}">
                <p14:modId xmlns:p14="http://schemas.microsoft.com/office/powerpoint/2010/main" val="2239219672"/>
              </p:ext>
            </p:extLst>
          </p:nvPr>
        </p:nvGraphicFramePr>
        <p:xfrm>
          <a:off x="275887" y="1086314"/>
          <a:ext cx="8255625" cy="2590800"/>
        </p:xfrm>
        <a:graphic>
          <a:graphicData uri="http://schemas.openxmlformats.org/drawingml/2006/table">
            <a:tbl>
              <a:tblPr firstRow="1">
                <a:noFill/>
                <a:tableStyleId>{C6A24F7F-74FF-4A70-9845-D64ED498E5DA}</a:tableStyleId>
              </a:tblPr>
              <a:tblGrid>
                <a:gridCol w="1911700">
                  <a:extLst>
                    <a:ext uri="{9D8B030D-6E8A-4147-A177-3AD203B41FA5}">
                      <a16:colId xmlns:a16="http://schemas.microsoft.com/office/drawing/2014/main" val="20000"/>
                    </a:ext>
                  </a:extLst>
                </a:gridCol>
                <a:gridCol w="1777750">
                  <a:extLst>
                    <a:ext uri="{9D8B030D-6E8A-4147-A177-3AD203B41FA5}">
                      <a16:colId xmlns:a16="http://schemas.microsoft.com/office/drawing/2014/main" val="20001"/>
                    </a:ext>
                  </a:extLst>
                </a:gridCol>
                <a:gridCol w="4566175">
                  <a:extLst>
                    <a:ext uri="{9D8B030D-6E8A-4147-A177-3AD203B41FA5}">
                      <a16:colId xmlns:a16="http://schemas.microsoft.com/office/drawing/2014/main" val="20002"/>
                    </a:ext>
                  </a:extLst>
                </a:gridCol>
              </a:tblGrid>
              <a:tr h="274320">
                <a:tc>
                  <a:txBody>
                    <a:bodyPr/>
                    <a:lstStyle/>
                    <a:p>
                      <a:pPr marL="0" lvl="0" indent="0" algn="l" rtl="0">
                        <a:spcBef>
                          <a:spcPts val="0"/>
                        </a:spcBef>
                        <a:spcAft>
                          <a:spcPts val="0"/>
                        </a:spcAft>
                        <a:buNone/>
                      </a:pPr>
                      <a:r>
                        <a:rPr lang="en-US" sz="1000" b="0" dirty="0">
                          <a:latin typeface="Roboto"/>
                          <a:ea typeface="Roboto"/>
                          <a:cs typeface="Roboto"/>
                          <a:sym typeface="Roboto"/>
                        </a:rPr>
                        <a:t>Date</a:t>
                      </a:r>
                      <a:endParaRPr sz="1000" b="0" dirty="0">
                        <a:latin typeface="Roboto"/>
                        <a:ea typeface="Roboto"/>
                        <a:cs typeface="Roboto"/>
                        <a:sym typeface="Roboto"/>
                      </a:endParaRPr>
                    </a:p>
                  </a:txBody>
                  <a:tcPr marL="63500" marR="63500" marT="63500" marB="63500"/>
                </a:tc>
                <a:tc>
                  <a:txBody>
                    <a:bodyPr/>
                    <a:lstStyle/>
                    <a:p>
                      <a:pPr marL="0" lvl="0" indent="0" algn="l" rtl="0">
                        <a:spcBef>
                          <a:spcPts val="0"/>
                        </a:spcBef>
                        <a:spcAft>
                          <a:spcPts val="0"/>
                        </a:spcAft>
                        <a:buNone/>
                      </a:pPr>
                      <a:r>
                        <a:rPr lang="en-US" sz="1000" b="0" dirty="0">
                          <a:latin typeface="Roboto"/>
                          <a:ea typeface="Roboto"/>
                          <a:cs typeface="Roboto"/>
                          <a:sym typeface="Roboto"/>
                        </a:rPr>
                        <a:t>Action</a:t>
                      </a:r>
                      <a:endParaRPr sz="1000" b="0" dirty="0">
                        <a:latin typeface="Roboto"/>
                        <a:ea typeface="Roboto"/>
                        <a:cs typeface="Roboto"/>
                        <a:sym typeface="Roboto"/>
                      </a:endParaRPr>
                    </a:p>
                  </a:txBody>
                  <a:tcPr marL="88900" marR="88900" marT="88900" marB="88900"/>
                </a:tc>
                <a:tc>
                  <a:txBody>
                    <a:bodyPr/>
                    <a:lstStyle/>
                    <a:p>
                      <a:pPr marL="0" lvl="0" indent="0" algn="l" rtl="0">
                        <a:spcBef>
                          <a:spcPts val="0"/>
                        </a:spcBef>
                        <a:spcAft>
                          <a:spcPts val="0"/>
                        </a:spcAft>
                        <a:buSzPts val="1600"/>
                        <a:buFont typeface="Roboto"/>
                        <a:buNone/>
                      </a:pPr>
                      <a:r>
                        <a:rPr lang="en-US" sz="1000" b="0" dirty="0">
                          <a:latin typeface="Roboto"/>
                          <a:ea typeface="Roboto"/>
                          <a:cs typeface="Roboto"/>
                          <a:sym typeface="Roboto"/>
                        </a:rPr>
                        <a:t>Description</a:t>
                      </a:r>
                      <a:endParaRPr sz="1000" b="0" dirty="0">
                        <a:latin typeface="Roboto"/>
                        <a:ea typeface="Roboto"/>
                        <a:cs typeface="Roboto"/>
                        <a:sym typeface="Roboto"/>
                      </a:endParaRPr>
                    </a:p>
                  </a:txBody>
                  <a:tcPr marL="63500" marR="63500" marT="63500" marB="63500"/>
                </a:tc>
                <a:extLst>
                  <a:ext uri="{0D108BD9-81ED-4DB2-BD59-A6C34878D82A}">
                    <a16:rowId xmlns:a16="http://schemas.microsoft.com/office/drawing/2014/main" val="340819676"/>
                  </a:ext>
                </a:extLst>
              </a:tr>
              <a:tr h="1951600">
                <a:tc>
                  <a:txBody>
                    <a:bodyPr/>
                    <a:lstStyle/>
                    <a:p>
                      <a:pPr marL="0" lvl="0" indent="0" algn="l" rtl="0">
                        <a:spcBef>
                          <a:spcPts val="0"/>
                        </a:spcBef>
                        <a:spcAft>
                          <a:spcPts val="0"/>
                        </a:spcAft>
                        <a:buNone/>
                      </a:pPr>
                      <a:r>
                        <a:rPr lang="en" sz="1400" b="1" dirty="0">
                          <a:latin typeface="Roboto"/>
                          <a:ea typeface="Roboto"/>
                          <a:cs typeface="Roboto"/>
                          <a:sym typeface="Roboto"/>
                        </a:rPr>
                        <a:t>Friday, October 3</a:t>
                      </a:r>
                      <a:endParaRPr sz="1400" b="1" dirty="0">
                        <a:latin typeface="Roboto"/>
                        <a:ea typeface="Roboto"/>
                        <a:cs typeface="Roboto"/>
                        <a:sym typeface="Roboto"/>
                      </a:endParaRPr>
                    </a:p>
                  </a:txBody>
                  <a:tcPr marL="63500" marR="63500" marT="63500" marB="63500"/>
                </a:tc>
                <a:tc>
                  <a:txBody>
                    <a:bodyPr/>
                    <a:lstStyle/>
                    <a:p>
                      <a:pPr marL="0" lvl="0" indent="0" algn="l" rtl="0">
                        <a:spcBef>
                          <a:spcPts val="0"/>
                        </a:spcBef>
                        <a:spcAft>
                          <a:spcPts val="0"/>
                        </a:spcAft>
                        <a:buNone/>
                      </a:pPr>
                      <a:r>
                        <a:rPr lang="en" sz="1400" dirty="0">
                          <a:latin typeface="Roboto"/>
                          <a:ea typeface="Roboto"/>
                          <a:cs typeface="Roboto"/>
                          <a:sym typeface="Roboto"/>
                        </a:rPr>
                        <a:t>Submit a complete Consolidated Application within GAINS on or before 10/3/2025.</a:t>
                      </a:r>
                      <a:endParaRPr sz="1400" dirty="0">
                        <a:latin typeface="Roboto"/>
                        <a:ea typeface="Roboto"/>
                        <a:cs typeface="Roboto"/>
                        <a:sym typeface="Roboto"/>
                      </a:endParaRPr>
                    </a:p>
                  </a:txBody>
                  <a:tcPr marL="88900" marR="88900" marT="88900" marB="88900"/>
                </a:tc>
                <a:tc>
                  <a:txBody>
                    <a:bodyPr/>
                    <a:lstStyle/>
                    <a:p>
                      <a:pPr marL="342900" lvl="0" indent="-273050" algn="l" rtl="0">
                        <a:spcBef>
                          <a:spcPts val="0"/>
                        </a:spcBef>
                        <a:spcAft>
                          <a:spcPts val="0"/>
                        </a:spcAft>
                        <a:buSzPts val="1600"/>
                        <a:buFont typeface="Roboto"/>
                        <a:buChar char="●"/>
                      </a:pPr>
                      <a:r>
                        <a:rPr lang="en" sz="1400" dirty="0">
                          <a:latin typeface="Roboto"/>
                          <a:ea typeface="Roboto"/>
                          <a:cs typeface="Roboto"/>
                          <a:sym typeface="Roboto"/>
                        </a:rPr>
                        <a:t>CDE will review applications for final approval once a complete application is submitted by LEA Authorized Representative.</a:t>
                      </a:r>
                      <a:endParaRPr sz="1400" dirty="0">
                        <a:latin typeface="Roboto"/>
                        <a:ea typeface="Roboto"/>
                        <a:cs typeface="Roboto"/>
                        <a:sym typeface="Roboto"/>
                      </a:endParaRPr>
                    </a:p>
                    <a:p>
                      <a:pPr marL="342900" lvl="0" indent="-273050" algn="l" rtl="0">
                        <a:spcBef>
                          <a:spcPts val="0"/>
                        </a:spcBef>
                        <a:spcAft>
                          <a:spcPts val="0"/>
                        </a:spcAft>
                        <a:buSzPts val="1600"/>
                        <a:buFont typeface="Roboto"/>
                        <a:buChar char="●"/>
                      </a:pPr>
                      <a:r>
                        <a:rPr lang="en" sz="1400" dirty="0">
                          <a:latin typeface="Roboto"/>
                          <a:ea typeface="Roboto"/>
                          <a:cs typeface="Roboto"/>
                          <a:sym typeface="Roboto"/>
                        </a:rPr>
                        <a:t>Budget needs to be balanced to submit. This might require removing any projected carryover amounts. </a:t>
                      </a:r>
                      <a:endParaRPr sz="1400" dirty="0">
                        <a:latin typeface="Roboto"/>
                        <a:ea typeface="Roboto"/>
                        <a:cs typeface="Roboto"/>
                        <a:sym typeface="Roboto"/>
                      </a:endParaRPr>
                    </a:p>
                    <a:p>
                      <a:pPr marL="342900" lvl="0" indent="-273050" algn="l" rtl="0">
                        <a:spcBef>
                          <a:spcPts val="0"/>
                        </a:spcBef>
                        <a:spcAft>
                          <a:spcPts val="0"/>
                        </a:spcAft>
                        <a:buSzPts val="1600"/>
                        <a:buFont typeface="Roboto"/>
                        <a:buChar char="●"/>
                      </a:pPr>
                      <a:r>
                        <a:rPr lang="en" sz="1400" dirty="0">
                          <a:latin typeface="Roboto"/>
                          <a:ea typeface="Roboto"/>
                          <a:cs typeface="Roboto"/>
                          <a:sym typeface="Roboto"/>
                        </a:rPr>
                        <a:t>Regional Contacts will be reviewing applications on a rolling basis once submitted.</a:t>
                      </a:r>
                      <a:endParaRPr sz="1400" dirty="0">
                        <a:latin typeface="Roboto"/>
                        <a:ea typeface="Roboto"/>
                        <a:cs typeface="Roboto"/>
                        <a:sym typeface="Roboto"/>
                      </a:endParaRPr>
                    </a:p>
                    <a:p>
                      <a:pPr marL="342900" lvl="0" indent="-273050" algn="l" rtl="0">
                        <a:spcBef>
                          <a:spcPts val="0"/>
                        </a:spcBef>
                        <a:spcAft>
                          <a:spcPts val="0"/>
                        </a:spcAft>
                        <a:buSzPts val="1600"/>
                        <a:buFont typeface="Roboto"/>
                        <a:buChar char="●"/>
                      </a:pPr>
                      <a:r>
                        <a:rPr lang="en" sz="1400" dirty="0">
                          <a:latin typeface="Roboto"/>
                          <a:ea typeface="Roboto"/>
                          <a:cs typeface="Roboto"/>
                          <a:sym typeface="Roboto"/>
                        </a:rPr>
                        <a:t>Highly Recommend referencing the  *</a:t>
                      </a:r>
                      <a:r>
                        <a:rPr lang="en" sz="1400" u="sng" dirty="0">
                          <a:solidFill>
                            <a:schemeClr val="accent1">
                              <a:lumMod val="75000"/>
                            </a:schemeClr>
                          </a:solidFill>
                          <a:latin typeface="Roboto"/>
                          <a:ea typeface="Roboto"/>
                          <a:cs typeface="Roboto"/>
                          <a:sym typeface="Roboto"/>
                          <a:hlinkClick r:id="rId3">
                            <a:extLst>
                              <a:ext uri="{A12FA001-AC4F-418D-AE19-62706E023703}">
                                <ahyp:hlinkClr xmlns:ahyp="http://schemas.microsoft.com/office/drawing/2018/hyperlinkcolor" val="tx"/>
                              </a:ext>
                            </a:extLst>
                          </a:hlinkClick>
                        </a:rPr>
                        <a:t>Consolidated Application Planning Document</a:t>
                      </a:r>
                      <a:r>
                        <a:rPr lang="en" sz="1400" dirty="0">
                          <a:latin typeface="Roboto"/>
                          <a:ea typeface="Roboto"/>
                          <a:cs typeface="Roboto"/>
                          <a:sym typeface="Roboto"/>
                        </a:rPr>
                        <a:t>* when completing application.</a:t>
                      </a:r>
                      <a:endParaRPr sz="1400" dirty="0">
                        <a:latin typeface="Roboto"/>
                        <a:ea typeface="Roboto"/>
                        <a:cs typeface="Roboto"/>
                        <a:sym typeface="Roboto"/>
                      </a:endParaRPr>
                    </a:p>
                  </a:txBody>
                  <a:tcPr marL="63500" marR="63500" marT="63500" marB="63500"/>
                </a:tc>
                <a:extLst>
                  <a:ext uri="{0D108BD9-81ED-4DB2-BD59-A6C34878D82A}">
                    <a16:rowId xmlns:a16="http://schemas.microsoft.com/office/drawing/2014/main" val="10000"/>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p14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400"/>
              <a:t>Final 2024-2025 Fund Request </a:t>
            </a:r>
            <a:endParaRPr sz="2400"/>
          </a:p>
        </p:txBody>
      </p:sp>
      <p:graphicFrame>
        <p:nvGraphicFramePr>
          <p:cNvPr id="1134" name="Google Shape;1134;p142"/>
          <p:cNvGraphicFramePr/>
          <p:nvPr>
            <p:extLst>
              <p:ext uri="{D42A27DB-BD31-4B8C-83A1-F6EECF244321}">
                <p14:modId xmlns:p14="http://schemas.microsoft.com/office/powerpoint/2010/main" val="3343197872"/>
              </p:ext>
            </p:extLst>
          </p:nvPr>
        </p:nvGraphicFramePr>
        <p:xfrm>
          <a:off x="311700" y="1157038"/>
          <a:ext cx="8376350" cy="2648585"/>
        </p:xfrm>
        <a:graphic>
          <a:graphicData uri="http://schemas.openxmlformats.org/drawingml/2006/table">
            <a:tbl>
              <a:tblPr firstRow="1">
                <a:noFill/>
                <a:tableStyleId>{C6A24F7F-74FF-4A70-9845-D64ED498E5DA}</a:tableStyleId>
              </a:tblPr>
              <a:tblGrid>
                <a:gridCol w="1429875">
                  <a:extLst>
                    <a:ext uri="{9D8B030D-6E8A-4147-A177-3AD203B41FA5}">
                      <a16:colId xmlns:a16="http://schemas.microsoft.com/office/drawing/2014/main" val="20000"/>
                    </a:ext>
                  </a:extLst>
                </a:gridCol>
                <a:gridCol w="1656175">
                  <a:extLst>
                    <a:ext uri="{9D8B030D-6E8A-4147-A177-3AD203B41FA5}">
                      <a16:colId xmlns:a16="http://schemas.microsoft.com/office/drawing/2014/main" val="20001"/>
                    </a:ext>
                  </a:extLst>
                </a:gridCol>
                <a:gridCol w="5290300">
                  <a:extLst>
                    <a:ext uri="{9D8B030D-6E8A-4147-A177-3AD203B41FA5}">
                      <a16:colId xmlns:a16="http://schemas.microsoft.com/office/drawing/2014/main" val="20002"/>
                    </a:ext>
                  </a:extLst>
                </a:gridCol>
              </a:tblGrid>
              <a:tr h="0">
                <a:tc>
                  <a:txBody>
                    <a:bodyPr/>
                    <a:lstStyle/>
                    <a:p>
                      <a:pPr marL="0" lvl="0" indent="0" algn="l" rtl="0">
                        <a:spcBef>
                          <a:spcPts val="0"/>
                        </a:spcBef>
                        <a:spcAft>
                          <a:spcPts val="0"/>
                        </a:spcAft>
                        <a:buNone/>
                      </a:pPr>
                      <a:r>
                        <a:rPr lang="en-US" sz="1000" b="0" dirty="0">
                          <a:latin typeface="Roboto"/>
                          <a:ea typeface="Roboto"/>
                          <a:cs typeface="Roboto"/>
                          <a:sym typeface="Roboto"/>
                        </a:rPr>
                        <a:t>Date</a:t>
                      </a:r>
                      <a:endParaRPr sz="1000" b="0" dirty="0">
                        <a:latin typeface="Roboto"/>
                        <a:ea typeface="Roboto"/>
                        <a:cs typeface="Roboto"/>
                        <a:sym typeface="Roboto"/>
                      </a:endParaRPr>
                    </a:p>
                  </a:txBody>
                  <a:tcPr marL="63500" marR="63500" marT="63500" marB="63500"/>
                </a:tc>
                <a:tc>
                  <a:txBody>
                    <a:bodyPr/>
                    <a:lstStyle/>
                    <a:p>
                      <a:pPr marL="0" lvl="0" indent="0" algn="l" rtl="0">
                        <a:spcBef>
                          <a:spcPts val="0"/>
                        </a:spcBef>
                        <a:spcAft>
                          <a:spcPts val="0"/>
                        </a:spcAft>
                        <a:buNone/>
                      </a:pPr>
                      <a:r>
                        <a:rPr lang="en-US" sz="1000" b="0" dirty="0">
                          <a:solidFill>
                            <a:schemeClr val="dk1"/>
                          </a:solidFill>
                          <a:latin typeface="Roboto"/>
                          <a:ea typeface="Roboto"/>
                          <a:cs typeface="Roboto"/>
                          <a:sym typeface="Roboto"/>
                        </a:rPr>
                        <a:t>Action</a:t>
                      </a:r>
                      <a:endParaRPr sz="1000" b="0" dirty="0">
                        <a:solidFill>
                          <a:schemeClr val="dk1"/>
                        </a:solidFill>
                        <a:latin typeface="Roboto"/>
                        <a:ea typeface="Roboto"/>
                        <a:cs typeface="Roboto"/>
                        <a:sym typeface="Roboto"/>
                      </a:endParaRPr>
                    </a:p>
                  </a:txBody>
                  <a:tcPr marL="88900" marR="88900" marT="88900" marB="88900"/>
                </a:tc>
                <a:tc>
                  <a:txBody>
                    <a:bodyPr/>
                    <a:lstStyle/>
                    <a:p>
                      <a:pPr marL="25400" lvl="0" indent="0" algn="l" rtl="0">
                        <a:lnSpc>
                          <a:spcPct val="115000"/>
                        </a:lnSpc>
                        <a:spcBef>
                          <a:spcPts val="0"/>
                        </a:spcBef>
                        <a:spcAft>
                          <a:spcPts val="0"/>
                        </a:spcAft>
                        <a:buSzPts val="1400"/>
                        <a:buFont typeface="Roboto"/>
                        <a:buNone/>
                      </a:pPr>
                      <a:r>
                        <a:rPr lang="en-US" sz="1000" b="0" dirty="0">
                          <a:latin typeface="Roboto"/>
                          <a:ea typeface="Roboto"/>
                          <a:cs typeface="Roboto"/>
                          <a:sym typeface="Roboto"/>
                        </a:rPr>
                        <a:t>Description</a:t>
                      </a:r>
                      <a:endParaRPr sz="1000" b="0" dirty="0">
                        <a:latin typeface="Roboto"/>
                        <a:ea typeface="Roboto"/>
                        <a:cs typeface="Roboto"/>
                        <a:sym typeface="Roboto"/>
                      </a:endParaRPr>
                    </a:p>
                  </a:txBody>
                  <a:tcPr marL="63500" marR="63500" marT="63500" marB="63500"/>
                </a:tc>
                <a:extLst>
                  <a:ext uri="{0D108BD9-81ED-4DB2-BD59-A6C34878D82A}">
                    <a16:rowId xmlns:a16="http://schemas.microsoft.com/office/drawing/2014/main" val="3363322183"/>
                  </a:ext>
                </a:extLst>
              </a:tr>
              <a:tr h="1193725">
                <a:tc>
                  <a:txBody>
                    <a:bodyPr/>
                    <a:lstStyle/>
                    <a:p>
                      <a:pPr marL="0" lvl="0" indent="0" algn="l" rtl="0">
                        <a:spcBef>
                          <a:spcPts val="0"/>
                        </a:spcBef>
                        <a:spcAft>
                          <a:spcPts val="0"/>
                        </a:spcAft>
                        <a:buNone/>
                      </a:pPr>
                      <a:r>
                        <a:rPr lang="en" sz="1400" b="1" dirty="0">
                          <a:latin typeface="Roboto"/>
                          <a:ea typeface="Roboto"/>
                          <a:cs typeface="Roboto"/>
                          <a:sym typeface="Roboto"/>
                        </a:rPr>
                        <a:t>Tuesday, September 2</a:t>
                      </a:r>
                      <a:endParaRPr sz="1400" b="1" dirty="0">
                        <a:latin typeface="Roboto"/>
                        <a:ea typeface="Roboto"/>
                        <a:cs typeface="Roboto"/>
                        <a:sym typeface="Roboto"/>
                      </a:endParaRPr>
                    </a:p>
                  </a:txBody>
                  <a:tcPr marL="63500" marR="63500" marT="63500" marB="63500"/>
                </a:tc>
                <a:tc>
                  <a:txBody>
                    <a:bodyPr/>
                    <a:lstStyle/>
                    <a:p>
                      <a:pPr marL="0" lvl="0" indent="0" algn="l" rtl="0">
                        <a:spcBef>
                          <a:spcPts val="0"/>
                        </a:spcBef>
                        <a:spcAft>
                          <a:spcPts val="0"/>
                        </a:spcAft>
                        <a:buNone/>
                      </a:pPr>
                      <a:r>
                        <a:rPr lang="en" dirty="0">
                          <a:solidFill>
                            <a:schemeClr val="dk1"/>
                          </a:solidFill>
                          <a:latin typeface="Roboto"/>
                          <a:ea typeface="Roboto"/>
                          <a:cs typeface="Roboto"/>
                          <a:sym typeface="Roboto"/>
                        </a:rPr>
                        <a:t>Final opportunity to request 2024-2025 funds.</a:t>
                      </a:r>
                      <a:endParaRPr dirty="0">
                        <a:solidFill>
                          <a:schemeClr val="dk1"/>
                        </a:solidFill>
                        <a:latin typeface="Roboto"/>
                        <a:ea typeface="Roboto"/>
                        <a:cs typeface="Roboto"/>
                        <a:sym typeface="Roboto"/>
                      </a:endParaRPr>
                    </a:p>
                  </a:txBody>
                  <a:tcPr marL="88900" marR="88900" marT="88900" marB="88900"/>
                </a:tc>
                <a:tc>
                  <a:txBody>
                    <a:bodyPr/>
                    <a:lstStyle/>
                    <a:p>
                      <a:pPr marL="228600" lvl="0" indent="-203200" algn="l" rtl="0">
                        <a:lnSpc>
                          <a:spcPct val="115000"/>
                        </a:lnSpc>
                        <a:spcBef>
                          <a:spcPts val="0"/>
                        </a:spcBef>
                        <a:spcAft>
                          <a:spcPts val="0"/>
                        </a:spcAft>
                        <a:buClr>
                          <a:schemeClr val="dk1"/>
                        </a:buClr>
                        <a:buSzPts val="1400"/>
                        <a:buFont typeface="Roboto"/>
                        <a:buChar char="●"/>
                      </a:pPr>
                      <a:r>
                        <a:rPr lang="en" dirty="0">
                          <a:solidFill>
                            <a:schemeClr val="dk1"/>
                          </a:solidFill>
                          <a:latin typeface="Roboto"/>
                          <a:ea typeface="Roboto"/>
                          <a:cs typeface="Roboto"/>
                          <a:sym typeface="Roboto"/>
                        </a:rPr>
                        <a:t>Funds spent in 2024-2025 need to be requested by 9/2/2025. However, any funds spent in 2024-2025 and reflected in FER with associated documentation will be paid out to LEAs upon approval of the FER.</a:t>
                      </a:r>
                      <a:endParaRPr dirty="0">
                        <a:latin typeface="Roboto"/>
                        <a:ea typeface="Roboto"/>
                        <a:cs typeface="Roboto"/>
                        <a:sym typeface="Roboto"/>
                      </a:endParaRPr>
                    </a:p>
                    <a:p>
                      <a:pPr marL="228600" lvl="0" indent="-203200" algn="l" rtl="0">
                        <a:lnSpc>
                          <a:spcPct val="115000"/>
                        </a:lnSpc>
                        <a:spcBef>
                          <a:spcPts val="0"/>
                        </a:spcBef>
                        <a:spcAft>
                          <a:spcPts val="0"/>
                        </a:spcAft>
                        <a:buSzPts val="1400"/>
                        <a:buFont typeface="Roboto"/>
                        <a:buChar char="●"/>
                      </a:pPr>
                      <a:r>
                        <a:rPr lang="en" dirty="0">
                          <a:latin typeface="Roboto"/>
                          <a:ea typeface="Roboto"/>
                          <a:cs typeface="Roboto"/>
                          <a:sym typeface="Roboto"/>
                        </a:rPr>
                        <a:t>Any 2024-2025 funds not requested upon completion of the FER will be moved to carryover upon completion and approval of the FER.</a:t>
                      </a:r>
                      <a:endParaRPr dirty="0">
                        <a:latin typeface="Roboto"/>
                        <a:ea typeface="Roboto"/>
                        <a:cs typeface="Roboto"/>
                        <a:sym typeface="Roboto"/>
                      </a:endParaRPr>
                    </a:p>
                    <a:p>
                      <a:pPr marL="228600" lvl="0" indent="-203200" algn="l" rtl="0">
                        <a:lnSpc>
                          <a:spcPct val="115000"/>
                        </a:lnSpc>
                        <a:spcBef>
                          <a:spcPts val="0"/>
                        </a:spcBef>
                        <a:spcAft>
                          <a:spcPts val="0"/>
                        </a:spcAft>
                        <a:buSzPts val="1400"/>
                        <a:buFont typeface="Roboto"/>
                        <a:buChar char="●"/>
                      </a:pPr>
                      <a:r>
                        <a:rPr lang="en" dirty="0">
                          <a:latin typeface="Roboto"/>
                          <a:ea typeface="Roboto"/>
                          <a:cs typeface="Roboto"/>
                          <a:sym typeface="Roboto"/>
                        </a:rPr>
                        <a:t>Any remaining 2023-2024 funds will expire on September 30, 2025.</a:t>
                      </a:r>
                      <a:endParaRPr dirty="0">
                        <a:latin typeface="Roboto"/>
                        <a:ea typeface="Roboto"/>
                        <a:cs typeface="Roboto"/>
                        <a:sym typeface="Roboto"/>
                      </a:endParaRPr>
                    </a:p>
                  </a:txBody>
                  <a:tcPr marL="63500" marR="63500" marT="63500" marB="63500"/>
                </a:tc>
                <a:extLst>
                  <a:ext uri="{0D108BD9-81ED-4DB2-BD59-A6C34878D82A}">
                    <a16:rowId xmlns:a16="http://schemas.microsoft.com/office/drawing/2014/main" val="10000"/>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14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400"/>
              <a:t>Final Expenditure Report (FER) </a:t>
            </a:r>
            <a:endParaRPr sz="2400"/>
          </a:p>
        </p:txBody>
      </p:sp>
      <p:graphicFrame>
        <p:nvGraphicFramePr>
          <p:cNvPr id="1141" name="Google Shape;1141;p143"/>
          <p:cNvGraphicFramePr/>
          <p:nvPr>
            <p:extLst>
              <p:ext uri="{D42A27DB-BD31-4B8C-83A1-F6EECF244321}">
                <p14:modId xmlns:p14="http://schemas.microsoft.com/office/powerpoint/2010/main" val="1613528861"/>
              </p:ext>
            </p:extLst>
          </p:nvPr>
        </p:nvGraphicFramePr>
        <p:xfrm>
          <a:off x="383825" y="965969"/>
          <a:ext cx="8376350" cy="3406013"/>
        </p:xfrm>
        <a:graphic>
          <a:graphicData uri="http://schemas.openxmlformats.org/drawingml/2006/table">
            <a:tbl>
              <a:tblPr firstRow="1">
                <a:noFill/>
                <a:tableStyleId>{C6A24F7F-74FF-4A70-9845-D64ED498E5DA}</a:tableStyleId>
              </a:tblPr>
              <a:tblGrid>
                <a:gridCol w="1429875">
                  <a:extLst>
                    <a:ext uri="{9D8B030D-6E8A-4147-A177-3AD203B41FA5}">
                      <a16:colId xmlns:a16="http://schemas.microsoft.com/office/drawing/2014/main" val="20000"/>
                    </a:ext>
                  </a:extLst>
                </a:gridCol>
                <a:gridCol w="1656175">
                  <a:extLst>
                    <a:ext uri="{9D8B030D-6E8A-4147-A177-3AD203B41FA5}">
                      <a16:colId xmlns:a16="http://schemas.microsoft.com/office/drawing/2014/main" val="20001"/>
                    </a:ext>
                  </a:extLst>
                </a:gridCol>
                <a:gridCol w="5290300">
                  <a:extLst>
                    <a:ext uri="{9D8B030D-6E8A-4147-A177-3AD203B41FA5}">
                      <a16:colId xmlns:a16="http://schemas.microsoft.com/office/drawing/2014/main" val="20002"/>
                    </a:ext>
                  </a:extLst>
                </a:gridCol>
              </a:tblGrid>
              <a:tr h="0">
                <a:tc>
                  <a:txBody>
                    <a:bodyPr/>
                    <a:lstStyle/>
                    <a:p>
                      <a:pPr marL="0" lvl="0" indent="0" algn="l" rtl="0">
                        <a:spcBef>
                          <a:spcPts val="0"/>
                        </a:spcBef>
                        <a:spcAft>
                          <a:spcPts val="0"/>
                        </a:spcAft>
                        <a:buNone/>
                      </a:pPr>
                      <a:r>
                        <a:rPr lang="en-US" sz="1000" b="0" dirty="0">
                          <a:latin typeface="Roboto"/>
                          <a:ea typeface="Roboto"/>
                          <a:cs typeface="Roboto"/>
                          <a:sym typeface="Roboto"/>
                        </a:rPr>
                        <a:t>Date</a:t>
                      </a:r>
                      <a:endParaRPr sz="1000" b="0" dirty="0">
                        <a:latin typeface="Roboto"/>
                        <a:ea typeface="Roboto"/>
                        <a:cs typeface="Roboto"/>
                        <a:sym typeface="Roboto"/>
                      </a:endParaRPr>
                    </a:p>
                  </a:txBody>
                  <a:tcPr marL="63500" marR="63500" marT="63500" marB="63500"/>
                </a:tc>
                <a:tc>
                  <a:txBody>
                    <a:bodyPr/>
                    <a:lstStyle/>
                    <a:p>
                      <a:pPr marL="0" lvl="0" indent="0" algn="l" rtl="0">
                        <a:spcBef>
                          <a:spcPts val="0"/>
                        </a:spcBef>
                        <a:spcAft>
                          <a:spcPts val="0"/>
                        </a:spcAft>
                        <a:buNone/>
                      </a:pPr>
                      <a:r>
                        <a:rPr lang="en-US" sz="1000" b="0" dirty="0">
                          <a:solidFill>
                            <a:schemeClr val="dk1"/>
                          </a:solidFill>
                          <a:latin typeface="Roboto"/>
                          <a:ea typeface="Roboto"/>
                          <a:cs typeface="Roboto"/>
                          <a:sym typeface="Roboto"/>
                        </a:rPr>
                        <a:t>Action</a:t>
                      </a:r>
                      <a:endParaRPr sz="1000" b="0" dirty="0">
                        <a:solidFill>
                          <a:schemeClr val="dk1"/>
                        </a:solidFill>
                        <a:latin typeface="Roboto"/>
                        <a:ea typeface="Roboto"/>
                        <a:cs typeface="Roboto"/>
                        <a:sym typeface="Roboto"/>
                      </a:endParaRPr>
                    </a:p>
                  </a:txBody>
                  <a:tcPr marL="88900" marR="88900" marT="88900" marB="88900"/>
                </a:tc>
                <a:tc>
                  <a:txBody>
                    <a:bodyPr/>
                    <a:lstStyle/>
                    <a:p>
                      <a:pPr marL="25400" lvl="0" indent="0" algn="l" rtl="0">
                        <a:lnSpc>
                          <a:spcPct val="115000"/>
                        </a:lnSpc>
                        <a:spcBef>
                          <a:spcPts val="0"/>
                        </a:spcBef>
                        <a:spcAft>
                          <a:spcPts val="0"/>
                        </a:spcAft>
                        <a:buClr>
                          <a:schemeClr val="dk1"/>
                        </a:buClr>
                        <a:buSzPts val="1400"/>
                        <a:buFont typeface="Roboto"/>
                        <a:buNone/>
                      </a:pPr>
                      <a:r>
                        <a:rPr lang="en-US" sz="1000" b="0" dirty="0">
                          <a:latin typeface="Roboto"/>
                          <a:ea typeface="Roboto"/>
                          <a:cs typeface="Roboto"/>
                          <a:sym typeface="Roboto"/>
                        </a:rPr>
                        <a:t>Description</a:t>
                      </a:r>
                      <a:endParaRPr sz="1000" b="0" dirty="0">
                        <a:latin typeface="Roboto"/>
                        <a:ea typeface="Roboto"/>
                        <a:cs typeface="Roboto"/>
                        <a:sym typeface="Roboto"/>
                      </a:endParaRPr>
                    </a:p>
                  </a:txBody>
                  <a:tcPr marL="63500" marR="63500" marT="63500" marB="63500"/>
                </a:tc>
                <a:extLst>
                  <a:ext uri="{0D108BD9-81ED-4DB2-BD59-A6C34878D82A}">
                    <a16:rowId xmlns:a16="http://schemas.microsoft.com/office/drawing/2014/main" val="4141691337"/>
                  </a:ext>
                </a:extLst>
              </a:tr>
              <a:tr h="1193725">
                <a:tc>
                  <a:txBody>
                    <a:bodyPr/>
                    <a:lstStyle/>
                    <a:p>
                      <a:pPr marL="0" lvl="0" indent="0" algn="l" rtl="0">
                        <a:spcBef>
                          <a:spcPts val="0"/>
                        </a:spcBef>
                        <a:spcAft>
                          <a:spcPts val="0"/>
                        </a:spcAft>
                        <a:buNone/>
                      </a:pPr>
                      <a:r>
                        <a:rPr lang="en" sz="1400" b="1" dirty="0">
                          <a:highlight>
                            <a:srgbClr val="FFFFFF"/>
                          </a:highlight>
                          <a:latin typeface="Roboto"/>
                          <a:ea typeface="Roboto"/>
                          <a:cs typeface="Roboto"/>
                          <a:sym typeface="Roboto"/>
                        </a:rPr>
                        <a:t>Tuesday, September 30</a:t>
                      </a:r>
                      <a:endParaRPr sz="1400" b="1" dirty="0">
                        <a:highlight>
                          <a:srgbClr val="FFFFFF"/>
                        </a:highlight>
                        <a:latin typeface="Roboto"/>
                        <a:ea typeface="Roboto"/>
                        <a:cs typeface="Roboto"/>
                        <a:sym typeface="Roboto"/>
                      </a:endParaRPr>
                    </a:p>
                  </a:txBody>
                  <a:tcPr marL="63500" marR="63500" marT="63500" marB="63500"/>
                </a:tc>
                <a:tc>
                  <a:txBody>
                    <a:bodyPr/>
                    <a:lstStyle/>
                    <a:p>
                      <a:pPr marL="0" lvl="0" indent="0" algn="l" rtl="0">
                        <a:spcBef>
                          <a:spcPts val="0"/>
                        </a:spcBef>
                        <a:spcAft>
                          <a:spcPts val="0"/>
                        </a:spcAft>
                        <a:buNone/>
                      </a:pPr>
                      <a:r>
                        <a:rPr lang="en" dirty="0">
                          <a:solidFill>
                            <a:schemeClr val="dk1"/>
                          </a:solidFill>
                          <a:latin typeface="Roboto"/>
                          <a:ea typeface="Roboto"/>
                          <a:cs typeface="Roboto"/>
                          <a:sym typeface="Roboto"/>
                        </a:rPr>
                        <a:t>Final Expenditure Report (FER) due </a:t>
                      </a:r>
                      <a:r>
                        <a:rPr lang="en" b="1" dirty="0">
                          <a:solidFill>
                            <a:schemeClr val="dk1"/>
                          </a:solidFill>
                          <a:latin typeface="Roboto"/>
                          <a:ea typeface="Roboto"/>
                          <a:cs typeface="Roboto"/>
                          <a:sym typeface="Roboto"/>
                        </a:rPr>
                        <a:t>on or before </a:t>
                      </a:r>
                      <a:r>
                        <a:rPr lang="en" dirty="0">
                          <a:solidFill>
                            <a:schemeClr val="dk1"/>
                          </a:solidFill>
                          <a:latin typeface="Roboto"/>
                          <a:ea typeface="Roboto"/>
                          <a:cs typeface="Roboto"/>
                          <a:sym typeface="Roboto"/>
                        </a:rPr>
                        <a:t>9/30/2025.</a:t>
                      </a:r>
                      <a:endParaRPr dirty="0">
                        <a:solidFill>
                          <a:schemeClr val="dk1"/>
                        </a:solidFill>
                        <a:latin typeface="Roboto"/>
                        <a:ea typeface="Roboto"/>
                        <a:cs typeface="Roboto"/>
                        <a:sym typeface="Roboto"/>
                      </a:endParaRPr>
                    </a:p>
                  </a:txBody>
                  <a:tcPr marL="88900" marR="88900" marT="88900" marB="88900"/>
                </a:tc>
                <a:tc>
                  <a:txBody>
                    <a:bodyPr/>
                    <a:lstStyle/>
                    <a:p>
                      <a:pPr marL="285750" lvl="0" indent="-260350" algn="l" rtl="0">
                        <a:spcBef>
                          <a:spcPts val="0"/>
                        </a:spcBef>
                        <a:spcAft>
                          <a:spcPts val="0"/>
                        </a:spcAft>
                        <a:buClr>
                          <a:srgbClr val="333333"/>
                        </a:buClr>
                        <a:buSzPts val="1400"/>
                        <a:buFont typeface="Roboto"/>
                        <a:buChar char="●"/>
                      </a:pPr>
                      <a:r>
                        <a:rPr lang="en" dirty="0">
                          <a:solidFill>
                            <a:srgbClr val="333333"/>
                          </a:solidFill>
                          <a:latin typeface="Roboto"/>
                          <a:ea typeface="Roboto"/>
                          <a:cs typeface="Roboto"/>
                          <a:sym typeface="Roboto"/>
                        </a:rPr>
                        <a:t>In order for</a:t>
                      </a:r>
                      <a:r>
                        <a:rPr lang="en" dirty="0">
                          <a:latin typeface="Roboto"/>
                          <a:ea typeface="Roboto"/>
                          <a:cs typeface="Roboto"/>
                          <a:sym typeface="Roboto"/>
                        </a:rPr>
                        <a:t> official carryover to be transferred into the 2025-2026 Consolidated Application, an LEA must submit and receive approval on the FER. </a:t>
                      </a:r>
                      <a:endParaRPr dirty="0">
                        <a:latin typeface="Roboto"/>
                        <a:ea typeface="Roboto"/>
                        <a:cs typeface="Roboto"/>
                        <a:sym typeface="Roboto"/>
                      </a:endParaRPr>
                    </a:p>
                    <a:p>
                      <a:pPr marL="285750" lvl="0" indent="-260350" algn="l" rtl="0">
                        <a:spcBef>
                          <a:spcPts val="0"/>
                        </a:spcBef>
                        <a:spcAft>
                          <a:spcPts val="0"/>
                        </a:spcAft>
                        <a:buSzPts val="1400"/>
                        <a:buFont typeface="Roboto"/>
                        <a:buChar char="●"/>
                      </a:pPr>
                      <a:r>
                        <a:rPr lang="en" dirty="0">
                          <a:latin typeface="Roboto"/>
                          <a:ea typeface="Roboto"/>
                          <a:cs typeface="Roboto"/>
                          <a:sym typeface="Roboto"/>
                        </a:rPr>
                        <a:t>FERs should be inclusive of all funds requested from the FY25 (2024-2025) application.</a:t>
                      </a:r>
                      <a:endParaRPr dirty="0">
                        <a:latin typeface="Roboto"/>
                        <a:ea typeface="Roboto"/>
                        <a:cs typeface="Roboto"/>
                        <a:sym typeface="Roboto"/>
                      </a:endParaRPr>
                    </a:p>
                    <a:p>
                      <a:pPr marL="285750" lvl="0" indent="-260350" algn="l" rtl="0">
                        <a:lnSpc>
                          <a:spcPct val="115000"/>
                        </a:lnSpc>
                        <a:spcBef>
                          <a:spcPts val="0"/>
                        </a:spcBef>
                        <a:spcAft>
                          <a:spcPts val="0"/>
                        </a:spcAft>
                        <a:buClr>
                          <a:schemeClr val="dk1"/>
                        </a:buClr>
                        <a:buSzPts val="1400"/>
                        <a:buFont typeface="Roboto"/>
                        <a:buChar char="●"/>
                      </a:pPr>
                      <a:r>
                        <a:rPr lang="en" dirty="0">
                          <a:solidFill>
                            <a:schemeClr val="dk1"/>
                          </a:solidFill>
                          <a:latin typeface="Roboto"/>
                          <a:ea typeface="Roboto"/>
                          <a:cs typeface="Roboto"/>
                          <a:sym typeface="Roboto"/>
                        </a:rPr>
                        <a:t>Funds spent in 2024-2025 need to be requested by 9/2/2025. Note, any funds spent in 2024-2025 reflected in FER with associated documentation will be paid out to LEAs. </a:t>
                      </a:r>
                      <a:endParaRPr dirty="0">
                        <a:latin typeface="Roboto"/>
                        <a:ea typeface="Roboto"/>
                        <a:cs typeface="Roboto"/>
                        <a:sym typeface="Roboto"/>
                      </a:endParaRPr>
                    </a:p>
                    <a:p>
                      <a:pPr marL="285750" lvl="0" indent="-260350" algn="l" rtl="0">
                        <a:spcBef>
                          <a:spcPts val="0"/>
                        </a:spcBef>
                        <a:spcAft>
                          <a:spcPts val="0"/>
                        </a:spcAft>
                        <a:buSzPts val="1400"/>
                        <a:buFont typeface="Roboto"/>
                        <a:buChar char="●"/>
                      </a:pPr>
                      <a:r>
                        <a:rPr lang="en" dirty="0">
                          <a:latin typeface="Roboto"/>
                          <a:ea typeface="Roboto"/>
                          <a:cs typeface="Roboto"/>
                          <a:sym typeface="Roboto"/>
                        </a:rPr>
                        <a:t>The FER is available in GAINS under 2025. Instructions are available (</a:t>
                      </a:r>
                      <a:r>
                        <a:rPr lang="en" u="sng" dirty="0">
                          <a:solidFill>
                            <a:schemeClr val="accent1">
                              <a:lumMod val="75000"/>
                            </a:schemeClr>
                          </a:solidFill>
                          <a:latin typeface="Roboto"/>
                          <a:ea typeface="Roboto"/>
                          <a:cs typeface="Roboto"/>
                          <a:sym typeface="Roboto"/>
                          <a:hlinkClick r:id="rId3">
                            <a:extLst>
                              <a:ext uri="{A12FA001-AC4F-418D-AE19-62706E023703}">
                                <ahyp:hlinkClr xmlns:ahyp="http://schemas.microsoft.com/office/drawing/2018/hyperlinkcolor" val="tx"/>
                              </a:ext>
                            </a:extLst>
                          </a:hlinkClick>
                        </a:rPr>
                        <a:t>FER Small Bite instructions</a:t>
                      </a:r>
                      <a:r>
                        <a:rPr lang="en" dirty="0">
                          <a:solidFill>
                            <a:schemeClr val="accent1">
                              <a:lumMod val="75000"/>
                            </a:schemeClr>
                          </a:solidFill>
                          <a:latin typeface="Roboto"/>
                          <a:ea typeface="Roboto"/>
                          <a:cs typeface="Roboto"/>
                          <a:sym typeface="Roboto"/>
                        </a:rPr>
                        <a:t> </a:t>
                      </a:r>
                      <a:r>
                        <a:rPr lang="en" dirty="0">
                          <a:latin typeface="Roboto"/>
                          <a:ea typeface="Roboto"/>
                          <a:cs typeface="Roboto"/>
                          <a:sym typeface="Roboto"/>
                        </a:rPr>
                        <a:t>and</a:t>
                      </a:r>
                      <a:r>
                        <a:rPr lang="en" dirty="0">
                          <a:uFill>
                            <a:noFill/>
                          </a:uFill>
                          <a:latin typeface="Roboto"/>
                          <a:ea typeface="Roboto"/>
                          <a:cs typeface="Roboto"/>
                          <a:sym typeface="Roboto"/>
                          <a:hlinkClick r:id="rId4"/>
                        </a:rPr>
                        <a:t> </a:t>
                      </a:r>
                      <a:r>
                        <a:rPr lang="en" u="sng" dirty="0">
                          <a:solidFill>
                            <a:schemeClr val="accent1">
                              <a:lumMod val="75000"/>
                            </a:schemeClr>
                          </a:solidFill>
                          <a:latin typeface="Roboto"/>
                          <a:ea typeface="Roboto"/>
                          <a:cs typeface="Roboto"/>
                          <a:sym typeface="Roboto"/>
                          <a:hlinkClick r:id="rId4">
                            <a:extLst>
                              <a:ext uri="{A12FA001-AC4F-418D-AE19-62706E023703}">
                                <ahyp:hlinkClr xmlns:ahyp="http://schemas.microsoft.com/office/drawing/2018/hyperlinkcolor" val="tx"/>
                              </a:ext>
                            </a:extLst>
                          </a:hlinkClick>
                        </a:rPr>
                        <a:t>Recording</a:t>
                      </a:r>
                      <a:r>
                        <a:rPr lang="en" dirty="0">
                          <a:latin typeface="Roboto"/>
                          <a:ea typeface="Roboto"/>
                          <a:cs typeface="Roboto"/>
                          <a:sym typeface="Roboto"/>
                        </a:rPr>
                        <a:t>.)</a:t>
                      </a:r>
                      <a:endParaRPr dirty="0">
                        <a:latin typeface="Roboto"/>
                        <a:ea typeface="Roboto"/>
                        <a:cs typeface="Roboto"/>
                        <a:sym typeface="Roboto"/>
                      </a:endParaRPr>
                    </a:p>
                    <a:p>
                      <a:pPr marL="285750" lvl="0" indent="-260350" algn="l" rtl="0">
                        <a:lnSpc>
                          <a:spcPct val="115000"/>
                        </a:lnSpc>
                        <a:spcBef>
                          <a:spcPts val="0"/>
                        </a:spcBef>
                        <a:spcAft>
                          <a:spcPts val="0"/>
                        </a:spcAft>
                        <a:buClr>
                          <a:schemeClr val="dk1"/>
                        </a:buClr>
                        <a:buSzPts val="1400"/>
                        <a:buFont typeface="Roboto"/>
                        <a:buChar char="●"/>
                      </a:pPr>
                      <a:r>
                        <a:rPr lang="en" dirty="0">
                          <a:solidFill>
                            <a:schemeClr val="dk1"/>
                          </a:solidFill>
                          <a:latin typeface="Roboto"/>
                          <a:ea typeface="Roboto"/>
                          <a:cs typeface="Roboto"/>
                          <a:sym typeface="Roboto"/>
                        </a:rPr>
                        <a:t>Carryover can be included for final approval or may be approved in post award, depending on the status of the application when the FER is approved.</a:t>
                      </a:r>
                      <a:endParaRPr dirty="0">
                        <a:latin typeface="Roboto"/>
                        <a:ea typeface="Roboto"/>
                        <a:cs typeface="Roboto"/>
                        <a:sym typeface="Roboto"/>
                      </a:endParaRPr>
                    </a:p>
                  </a:txBody>
                  <a:tcPr marL="63500" marR="63500" marT="63500" marB="63500"/>
                </a:tc>
                <a:extLst>
                  <a:ext uri="{0D108BD9-81ED-4DB2-BD59-A6C34878D82A}">
                    <a16:rowId xmlns:a16="http://schemas.microsoft.com/office/drawing/2014/main" val="10000"/>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p144"/>
          <p:cNvSpPr txBox="1">
            <a:spLocks noGrp="1"/>
          </p:cNvSpPr>
          <p:nvPr>
            <p:ph type="title"/>
          </p:nvPr>
        </p:nvSpPr>
        <p:spPr>
          <a:xfrm>
            <a:off x="311700" y="105100"/>
            <a:ext cx="84843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400"/>
              <a:t>Carryover</a:t>
            </a:r>
            <a:r>
              <a:rPr lang="en"/>
              <a:t>	- Timing and Application Status Will Have an Impact</a:t>
            </a:r>
            <a:endParaRPr/>
          </a:p>
        </p:txBody>
      </p:sp>
      <p:graphicFrame>
        <p:nvGraphicFramePr>
          <p:cNvPr id="1148" name="Google Shape;1148;p144"/>
          <p:cNvGraphicFramePr/>
          <p:nvPr>
            <p:extLst>
              <p:ext uri="{D42A27DB-BD31-4B8C-83A1-F6EECF244321}">
                <p14:modId xmlns:p14="http://schemas.microsoft.com/office/powerpoint/2010/main" val="3079781775"/>
              </p:ext>
            </p:extLst>
          </p:nvPr>
        </p:nvGraphicFramePr>
        <p:xfrm>
          <a:off x="243162" y="999853"/>
          <a:ext cx="8621375" cy="3477327"/>
        </p:xfrm>
        <a:graphic>
          <a:graphicData uri="http://schemas.openxmlformats.org/drawingml/2006/table">
            <a:tbl>
              <a:tblPr firstRow="1">
                <a:noFill/>
                <a:tableStyleId>{BE42F239-C14A-4838-81C2-4C6B7FD6F7E5}</a:tableStyleId>
              </a:tblPr>
              <a:tblGrid>
                <a:gridCol w="2379950">
                  <a:extLst>
                    <a:ext uri="{9D8B030D-6E8A-4147-A177-3AD203B41FA5}">
                      <a16:colId xmlns:a16="http://schemas.microsoft.com/office/drawing/2014/main" val="20000"/>
                    </a:ext>
                  </a:extLst>
                </a:gridCol>
                <a:gridCol w="6241425">
                  <a:extLst>
                    <a:ext uri="{9D8B030D-6E8A-4147-A177-3AD203B41FA5}">
                      <a16:colId xmlns:a16="http://schemas.microsoft.com/office/drawing/2014/main" val="20001"/>
                    </a:ext>
                  </a:extLst>
                </a:gridCol>
              </a:tblGrid>
              <a:tr h="381495">
                <a:tc>
                  <a:txBody>
                    <a:bodyPr/>
                    <a:lstStyle/>
                    <a:p>
                      <a:pPr marL="0" lvl="0" indent="0" algn="l" rtl="0">
                        <a:spcBef>
                          <a:spcPts val="0"/>
                        </a:spcBef>
                        <a:spcAft>
                          <a:spcPts val="0"/>
                        </a:spcAft>
                        <a:buNone/>
                      </a:pPr>
                      <a:r>
                        <a:rPr lang="en" b="1">
                          <a:latin typeface="Roboto"/>
                          <a:ea typeface="Roboto"/>
                          <a:cs typeface="Roboto"/>
                          <a:sym typeface="Roboto"/>
                        </a:rPr>
                        <a:t>Application Status</a:t>
                      </a:r>
                      <a:endParaRPr b="1">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b="1" dirty="0">
                          <a:latin typeface="Roboto"/>
                          <a:ea typeface="Roboto"/>
                          <a:cs typeface="Roboto"/>
                          <a:sym typeface="Roboto"/>
                        </a:rPr>
                        <a:t>Next Steps for Carryover</a:t>
                      </a:r>
                      <a:endParaRPr b="1" dirty="0">
                        <a:latin typeface="Roboto"/>
                        <a:ea typeface="Roboto"/>
                        <a:cs typeface="Roboto"/>
                        <a:sym typeface="Roboto"/>
                      </a:endParaRPr>
                    </a:p>
                  </a:txBody>
                  <a:tcPr marL="91425" marR="91425" marT="91425" marB="91425"/>
                </a:tc>
                <a:extLst>
                  <a:ext uri="{0D108BD9-81ED-4DB2-BD59-A6C34878D82A}">
                    <a16:rowId xmlns:a16="http://schemas.microsoft.com/office/drawing/2014/main" val="10000"/>
                  </a:ext>
                </a:extLst>
              </a:tr>
              <a:tr h="1056499">
                <a:tc>
                  <a:txBody>
                    <a:bodyPr/>
                    <a:lstStyle/>
                    <a:p>
                      <a:pPr marL="0" lvl="0" indent="0" algn="l" rtl="0">
                        <a:spcBef>
                          <a:spcPts val="0"/>
                        </a:spcBef>
                        <a:spcAft>
                          <a:spcPts val="0"/>
                        </a:spcAft>
                        <a:buNone/>
                      </a:pPr>
                      <a:r>
                        <a:rPr lang="en" sz="1200" dirty="0">
                          <a:latin typeface="Roboto"/>
                          <a:ea typeface="Roboto"/>
                          <a:cs typeface="Roboto"/>
                          <a:sym typeface="Roboto"/>
                        </a:rPr>
                        <a:t>LEA Authorized Representative Approved (CDE is reviewing application)</a:t>
                      </a:r>
                      <a:endParaRPr sz="1200" dirty="0">
                        <a:latin typeface="Roboto"/>
                        <a:ea typeface="Roboto"/>
                        <a:cs typeface="Roboto"/>
                        <a:sym typeface="Roboto"/>
                      </a:endParaRPr>
                    </a:p>
                  </a:txBody>
                  <a:tcPr marL="91425" marR="91425" marT="91425" marB="91425"/>
                </a:tc>
                <a:tc>
                  <a:txBody>
                    <a:bodyPr/>
                    <a:lstStyle/>
                    <a:p>
                      <a:pPr marL="228600" lvl="0" indent="-190500" algn="l" rtl="0">
                        <a:spcBef>
                          <a:spcPts val="0"/>
                        </a:spcBef>
                        <a:spcAft>
                          <a:spcPts val="0"/>
                        </a:spcAft>
                        <a:buSzPts val="1200"/>
                        <a:buFont typeface="Roboto"/>
                        <a:buChar char="●"/>
                      </a:pPr>
                      <a:r>
                        <a:rPr lang="en" sz="1200" dirty="0">
                          <a:latin typeface="Roboto"/>
                          <a:ea typeface="Roboto"/>
                          <a:cs typeface="Roboto"/>
                          <a:sym typeface="Roboto"/>
                        </a:rPr>
                        <a:t>The addition of carryover will trigger an error however the application status will not change.</a:t>
                      </a:r>
                      <a:endParaRPr sz="1200" dirty="0">
                        <a:latin typeface="Roboto"/>
                        <a:ea typeface="Roboto"/>
                        <a:cs typeface="Roboto"/>
                        <a:sym typeface="Roboto"/>
                      </a:endParaRPr>
                    </a:p>
                    <a:p>
                      <a:pPr marL="228600" lvl="0" indent="-190500" algn="l" rtl="0">
                        <a:spcBef>
                          <a:spcPts val="0"/>
                        </a:spcBef>
                        <a:spcAft>
                          <a:spcPts val="0"/>
                        </a:spcAft>
                        <a:buSzPts val="1200"/>
                        <a:buFont typeface="Roboto"/>
                        <a:buChar char="●"/>
                      </a:pPr>
                      <a:r>
                        <a:rPr lang="en" sz="1200" dirty="0">
                          <a:latin typeface="Roboto"/>
                          <a:ea typeface="Roboto"/>
                          <a:cs typeface="Roboto"/>
                          <a:sym typeface="Roboto"/>
                        </a:rPr>
                        <a:t>RCs will review application and send back once comments are complete.</a:t>
                      </a:r>
                      <a:endParaRPr sz="1200" dirty="0">
                        <a:latin typeface="Roboto"/>
                        <a:ea typeface="Roboto"/>
                        <a:cs typeface="Roboto"/>
                        <a:sym typeface="Roboto"/>
                      </a:endParaRPr>
                    </a:p>
                    <a:p>
                      <a:pPr marL="228600" lvl="0" indent="-190500" algn="l" rtl="0">
                        <a:spcBef>
                          <a:spcPts val="0"/>
                        </a:spcBef>
                        <a:spcAft>
                          <a:spcPts val="0"/>
                        </a:spcAft>
                        <a:buSzPts val="1200"/>
                        <a:buFont typeface="Roboto"/>
                        <a:buChar char="●"/>
                      </a:pPr>
                      <a:r>
                        <a:rPr lang="en" sz="1200" dirty="0">
                          <a:latin typeface="Roboto"/>
                          <a:ea typeface="Roboto"/>
                          <a:cs typeface="Roboto"/>
                          <a:sym typeface="Roboto"/>
                        </a:rPr>
                        <a:t>LEA will revise application based on feedback, budget for carryover and resubmit application.</a:t>
                      </a:r>
                      <a:endParaRPr sz="1200" dirty="0">
                        <a:latin typeface="Roboto"/>
                        <a:ea typeface="Roboto"/>
                        <a:cs typeface="Roboto"/>
                        <a:sym typeface="Roboto"/>
                      </a:endParaRPr>
                    </a:p>
                  </a:txBody>
                  <a:tcPr marL="91425" marR="91425" marT="91425" marB="91425"/>
                </a:tc>
                <a:extLst>
                  <a:ext uri="{0D108BD9-81ED-4DB2-BD59-A6C34878D82A}">
                    <a16:rowId xmlns:a16="http://schemas.microsoft.com/office/drawing/2014/main" val="10001"/>
                  </a:ext>
                </a:extLst>
              </a:tr>
              <a:tr h="880411">
                <a:tc>
                  <a:txBody>
                    <a:bodyPr/>
                    <a:lstStyle/>
                    <a:p>
                      <a:pPr marL="0" lvl="0" indent="0" algn="l" rtl="0">
                        <a:spcBef>
                          <a:spcPts val="0"/>
                        </a:spcBef>
                        <a:spcAft>
                          <a:spcPts val="0"/>
                        </a:spcAft>
                        <a:buNone/>
                      </a:pPr>
                      <a:r>
                        <a:rPr lang="en" sz="1200" dirty="0">
                          <a:latin typeface="Roboto"/>
                          <a:ea typeface="Roboto"/>
                          <a:cs typeface="Roboto"/>
                          <a:sym typeface="Roboto"/>
                        </a:rPr>
                        <a:t>An application status other than LEA Authorized Approved (i.e., Draft Started, LEA Fiscal Rep Approved)</a:t>
                      </a:r>
                      <a:endParaRPr sz="1200" dirty="0">
                        <a:latin typeface="Roboto"/>
                        <a:ea typeface="Roboto"/>
                        <a:cs typeface="Roboto"/>
                        <a:sym typeface="Roboto"/>
                      </a:endParaRPr>
                    </a:p>
                  </a:txBody>
                  <a:tcPr marL="91425" marR="91425" marT="91425" marB="91425"/>
                </a:tc>
                <a:tc>
                  <a:txBody>
                    <a:bodyPr/>
                    <a:lstStyle/>
                    <a:p>
                      <a:pPr marL="228600" lvl="0" indent="-190500" algn="l" rtl="0">
                        <a:lnSpc>
                          <a:spcPct val="100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When FER is submitted and approved, carryover will be added to application. </a:t>
                      </a:r>
                      <a:endParaRPr sz="1200" dirty="0">
                        <a:solidFill>
                          <a:schemeClr val="dk1"/>
                        </a:solidFill>
                        <a:latin typeface="Roboto"/>
                        <a:ea typeface="Roboto"/>
                        <a:cs typeface="Roboto"/>
                        <a:sym typeface="Roboto"/>
                      </a:endParaRPr>
                    </a:p>
                    <a:p>
                      <a:pPr marL="228600" lvl="0" indent="-190500" algn="l" rtl="0">
                        <a:lnSpc>
                          <a:spcPct val="100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LEA will need to budget funds prior to submission</a:t>
                      </a:r>
                      <a:endParaRPr sz="1200" dirty="0">
                        <a:solidFill>
                          <a:schemeClr val="dk1"/>
                        </a:solidFill>
                        <a:latin typeface="Roboto"/>
                        <a:ea typeface="Roboto"/>
                        <a:cs typeface="Roboto"/>
                        <a:sym typeface="Roboto"/>
                      </a:endParaRPr>
                    </a:p>
                    <a:p>
                      <a:pPr marL="228600" lvl="0" indent="-190500" algn="l" rtl="0">
                        <a:lnSpc>
                          <a:spcPct val="100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No automatic change in application status.</a:t>
                      </a:r>
                      <a:endParaRPr sz="1200" dirty="0">
                        <a:latin typeface="Roboto"/>
                        <a:ea typeface="Roboto"/>
                        <a:cs typeface="Roboto"/>
                        <a:sym typeface="Roboto"/>
                      </a:endParaRPr>
                    </a:p>
                  </a:txBody>
                  <a:tcPr marL="91425" marR="91425" marT="91425" marB="91425"/>
                </a:tc>
                <a:extLst>
                  <a:ext uri="{0D108BD9-81ED-4DB2-BD59-A6C34878D82A}">
                    <a16:rowId xmlns:a16="http://schemas.microsoft.com/office/drawing/2014/main" val="10002"/>
                  </a:ext>
                </a:extLst>
              </a:tr>
              <a:tr h="1069497">
                <a:tc>
                  <a:txBody>
                    <a:bodyPr/>
                    <a:lstStyle/>
                    <a:p>
                      <a:pPr marL="0" lvl="0" indent="0" algn="l" rtl="0">
                        <a:spcBef>
                          <a:spcPts val="0"/>
                        </a:spcBef>
                        <a:spcAft>
                          <a:spcPts val="0"/>
                        </a:spcAft>
                        <a:buNone/>
                      </a:pPr>
                      <a:r>
                        <a:rPr lang="en" sz="1200" dirty="0">
                          <a:latin typeface="Roboto"/>
                          <a:ea typeface="Roboto"/>
                          <a:cs typeface="Roboto"/>
                          <a:sym typeface="Roboto"/>
                        </a:rPr>
                        <a:t>CDE Director Approved (application has received Final Approval)</a:t>
                      </a:r>
                      <a:endParaRPr sz="1200" dirty="0">
                        <a:latin typeface="Roboto"/>
                        <a:ea typeface="Roboto"/>
                        <a:cs typeface="Roboto"/>
                        <a:sym typeface="Roboto"/>
                      </a:endParaRPr>
                    </a:p>
                  </a:txBody>
                  <a:tcPr marL="91425" marR="91425" marT="91425" marB="91425"/>
                </a:tc>
                <a:tc>
                  <a:txBody>
                    <a:bodyPr/>
                    <a:lstStyle/>
                    <a:p>
                      <a:pPr marL="228600" lvl="0" indent="-190500" algn="l" rtl="0">
                        <a:lnSpc>
                          <a:spcPct val="115000"/>
                        </a:lnSpc>
                        <a:spcBef>
                          <a:spcPts val="0"/>
                        </a:spcBef>
                        <a:spcAft>
                          <a:spcPts val="0"/>
                        </a:spcAft>
                        <a:buClr>
                          <a:schemeClr val="dk1"/>
                        </a:buClr>
                        <a:buSzPts val="1200"/>
                        <a:buChar char="●"/>
                      </a:pPr>
                      <a:r>
                        <a:rPr lang="en" sz="1200" dirty="0">
                          <a:solidFill>
                            <a:schemeClr val="dk1"/>
                          </a:solidFill>
                        </a:rPr>
                        <a:t>Submit FER on or before September 30, 2025</a:t>
                      </a:r>
                      <a:endParaRPr sz="1200" dirty="0">
                        <a:solidFill>
                          <a:schemeClr val="dk1"/>
                        </a:solidFill>
                      </a:endParaRPr>
                    </a:p>
                    <a:p>
                      <a:pPr marL="228600" lvl="0" indent="-190500" algn="l" rtl="0">
                        <a:lnSpc>
                          <a:spcPct val="115000"/>
                        </a:lnSpc>
                        <a:spcBef>
                          <a:spcPts val="0"/>
                        </a:spcBef>
                        <a:spcAft>
                          <a:spcPts val="0"/>
                        </a:spcAft>
                        <a:buClr>
                          <a:schemeClr val="dk1"/>
                        </a:buClr>
                        <a:buSzPts val="1200"/>
                        <a:buChar char="●"/>
                      </a:pPr>
                      <a:r>
                        <a:rPr lang="en" sz="1200" dirty="0">
                          <a:solidFill>
                            <a:schemeClr val="dk1"/>
                          </a:solidFill>
                        </a:rPr>
                        <a:t>When carryover is approved, funds will be added to the 2025-2026 application, the application will be opened for revisions.</a:t>
                      </a:r>
                      <a:endParaRPr sz="1200" dirty="0">
                        <a:solidFill>
                          <a:schemeClr val="dk1"/>
                        </a:solidFill>
                      </a:endParaRPr>
                    </a:p>
                    <a:p>
                      <a:pPr marL="228600" lvl="0" indent="-190500" algn="l" rtl="0">
                        <a:lnSpc>
                          <a:spcPct val="115000"/>
                        </a:lnSpc>
                        <a:spcBef>
                          <a:spcPts val="0"/>
                        </a:spcBef>
                        <a:spcAft>
                          <a:spcPts val="0"/>
                        </a:spcAft>
                        <a:buClr>
                          <a:schemeClr val="dk1"/>
                        </a:buClr>
                        <a:buSzPts val="1200"/>
                        <a:buChar char="●"/>
                      </a:pPr>
                      <a:r>
                        <a:rPr lang="en" sz="1200" dirty="0">
                          <a:solidFill>
                            <a:schemeClr val="dk1"/>
                          </a:solidFill>
                        </a:rPr>
                        <a:t>LEA/BOCES will budget carryover funds as part of the Post Award Revision process.</a:t>
                      </a:r>
                      <a:endParaRPr sz="1200" dirty="0">
                        <a:solidFill>
                          <a:schemeClr val="dk1"/>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14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Timing Considerations</a:t>
            </a:r>
            <a:endParaRPr/>
          </a:p>
        </p:txBody>
      </p:sp>
      <p:graphicFrame>
        <p:nvGraphicFramePr>
          <p:cNvPr id="1155" name="Google Shape;1155;p145"/>
          <p:cNvGraphicFramePr/>
          <p:nvPr>
            <p:extLst>
              <p:ext uri="{D42A27DB-BD31-4B8C-83A1-F6EECF244321}">
                <p14:modId xmlns:p14="http://schemas.microsoft.com/office/powerpoint/2010/main" val="3713716687"/>
              </p:ext>
            </p:extLst>
          </p:nvPr>
        </p:nvGraphicFramePr>
        <p:xfrm>
          <a:off x="494700" y="1149500"/>
          <a:ext cx="8037900" cy="2727773"/>
        </p:xfrm>
        <a:graphic>
          <a:graphicData uri="http://schemas.openxmlformats.org/drawingml/2006/table">
            <a:tbl>
              <a:tblPr firstRow="1">
                <a:noFill/>
                <a:tableStyleId>{BE42F239-C14A-4838-81C2-4C6B7FD6F7E5}</a:tableStyleId>
              </a:tblPr>
              <a:tblGrid>
                <a:gridCol w="2941775">
                  <a:extLst>
                    <a:ext uri="{9D8B030D-6E8A-4147-A177-3AD203B41FA5}">
                      <a16:colId xmlns:a16="http://schemas.microsoft.com/office/drawing/2014/main" val="20000"/>
                    </a:ext>
                  </a:extLst>
                </a:gridCol>
                <a:gridCol w="5096125">
                  <a:extLst>
                    <a:ext uri="{9D8B030D-6E8A-4147-A177-3AD203B41FA5}">
                      <a16:colId xmlns:a16="http://schemas.microsoft.com/office/drawing/2014/main" val="20001"/>
                    </a:ext>
                  </a:extLst>
                </a:gridCol>
              </a:tblGrid>
              <a:tr h="381000">
                <a:tc>
                  <a:txBody>
                    <a:bodyPr/>
                    <a:lstStyle/>
                    <a:p>
                      <a:pPr marL="0" lvl="0" indent="0" algn="l" rtl="0">
                        <a:lnSpc>
                          <a:spcPct val="115000"/>
                        </a:lnSpc>
                        <a:spcBef>
                          <a:spcPts val="0"/>
                        </a:spcBef>
                        <a:spcAft>
                          <a:spcPts val="0"/>
                        </a:spcAft>
                        <a:buNone/>
                      </a:pPr>
                      <a:r>
                        <a:rPr lang="en" b="1" dirty="0">
                          <a:solidFill>
                            <a:schemeClr val="dk1"/>
                          </a:solidFill>
                          <a:latin typeface="Roboto"/>
                          <a:ea typeface="Roboto"/>
                          <a:cs typeface="Roboto"/>
                          <a:sym typeface="Roboto"/>
                        </a:rPr>
                        <a:t>Scenario</a:t>
                      </a:r>
                      <a:endParaRPr b="1" dirty="0">
                        <a:solidFill>
                          <a:schemeClr val="dk1"/>
                        </a:solidFill>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b="1">
                          <a:latin typeface="Roboto"/>
                          <a:ea typeface="Roboto"/>
                          <a:cs typeface="Roboto"/>
                          <a:sym typeface="Roboto"/>
                        </a:rPr>
                        <a:t>Considerations/Recommendations</a:t>
                      </a:r>
                      <a:endParaRPr b="1">
                        <a:latin typeface="Roboto"/>
                        <a:ea typeface="Roboto"/>
                        <a:cs typeface="Roboto"/>
                        <a:sym typeface="Roboto"/>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When does the LEA/BOCES need to access 2025-2026 funds?</a:t>
                      </a:r>
                      <a:endParaRPr>
                        <a:latin typeface="Roboto"/>
                        <a:ea typeface="Roboto"/>
                        <a:cs typeface="Roboto"/>
                        <a:sym typeface="Roboto"/>
                      </a:endParaRPr>
                    </a:p>
                  </a:txBody>
                  <a:tcPr marL="91425" marR="91425" marT="91425" marB="91425"/>
                </a:tc>
                <a:tc>
                  <a:txBody>
                    <a:bodyPr/>
                    <a:lstStyle/>
                    <a:p>
                      <a:pPr marL="171450" lvl="0" indent="-146050" algn="l" rtl="0">
                        <a:spcBef>
                          <a:spcPts val="0"/>
                        </a:spcBef>
                        <a:spcAft>
                          <a:spcPts val="0"/>
                        </a:spcAft>
                        <a:buSzPts val="1400"/>
                        <a:buFont typeface="Roboto"/>
                        <a:buChar char="●"/>
                      </a:pPr>
                      <a:r>
                        <a:rPr lang="en" dirty="0">
                          <a:latin typeface="Roboto"/>
                          <a:ea typeface="Roboto"/>
                          <a:cs typeface="Roboto"/>
                          <a:sym typeface="Roboto"/>
                        </a:rPr>
                        <a:t>Application must have final approval before an LEA can request funds. Depending on needs an LEA may want to:</a:t>
                      </a:r>
                      <a:endParaRPr dirty="0">
                        <a:latin typeface="Roboto"/>
                        <a:ea typeface="Roboto"/>
                        <a:cs typeface="Roboto"/>
                        <a:sym typeface="Roboto"/>
                      </a:endParaRPr>
                    </a:p>
                    <a:p>
                      <a:pPr marL="457200" lvl="1" indent="-146050" algn="l" rtl="0">
                        <a:spcBef>
                          <a:spcPts val="0"/>
                        </a:spcBef>
                        <a:spcAft>
                          <a:spcPts val="0"/>
                        </a:spcAft>
                        <a:buSzPts val="1400"/>
                        <a:buFont typeface="Roboto"/>
                        <a:buChar char="○"/>
                      </a:pPr>
                      <a:r>
                        <a:rPr lang="en" dirty="0">
                          <a:latin typeface="Roboto"/>
                          <a:ea typeface="Roboto"/>
                          <a:cs typeface="Roboto"/>
                          <a:sym typeface="Roboto"/>
                        </a:rPr>
                        <a:t>Submit ARAC and application for review in August prior to carryover being added.</a:t>
                      </a:r>
                      <a:endParaRPr dirty="0">
                        <a:latin typeface="Roboto"/>
                        <a:ea typeface="Roboto"/>
                        <a:cs typeface="Roboto"/>
                        <a:sym typeface="Roboto"/>
                      </a:endParaRPr>
                    </a:p>
                    <a:p>
                      <a:pPr marL="457200" lvl="1" indent="-146050" algn="l" rtl="0">
                        <a:spcBef>
                          <a:spcPts val="0"/>
                        </a:spcBef>
                        <a:spcAft>
                          <a:spcPts val="0"/>
                        </a:spcAft>
                        <a:buSzPts val="1400"/>
                        <a:buFont typeface="Roboto"/>
                        <a:buChar char="○"/>
                      </a:pPr>
                      <a:r>
                        <a:rPr lang="en" dirty="0">
                          <a:latin typeface="Roboto"/>
                          <a:ea typeface="Roboto"/>
                          <a:cs typeface="Roboto"/>
                          <a:sym typeface="Roboto"/>
                        </a:rPr>
                        <a:t>Submit FER now so that the carryover can be reviewed and approved as part of the initial review.</a:t>
                      </a:r>
                      <a:endParaRPr dirty="0">
                        <a:latin typeface="Roboto"/>
                        <a:ea typeface="Roboto"/>
                        <a:cs typeface="Roboto"/>
                        <a:sym typeface="Roboto"/>
                      </a:endParaRPr>
                    </a:p>
                    <a:p>
                      <a:pPr marL="457200" lvl="1" indent="-146050" algn="l" rtl="0">
                        <a:spcBef>
                          <a:spcPts val="0"/>
                        </a:spcBef>
                        <a:spcAft>
                          <a:spcPts val="0"/>
                        </a:spcAft>
                        <a:buSzPts val="1400"/>
                        <a:buFont typeface="Roboto"/>
                        <a:buChar char="○"/>
                      </a:pPr>
                      <a:r>
                        <a:rPr lang="en" dirty="0">
                          <a:latin typeface="Roboto"/>
                          <a:ea typeface="Roboto"/>
                          <a:cs typeface="Roboto"/>
                          <a:sym typeface="Roboto"/>
                        </a:rPr>
                        <a:t>Submit FER after final approval has been awarded but prior to September 30, 2025. Carryover budget will be reviewed and approved as part of a Post Award Revision (PAR) request.</a:t>
                      </a:r>
                      <a:endParaRPr dirty="0">
                        <a:latin typeface="Roboto"/>
                        <a:ea typeface="Roboto"/>
                        <a:cs typeface="Roboto"/>
                        <a:sym typeface="Roboto"/>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p146"/>
          <p:cNvSpPr txBox="1">
            <a:spLocks noGrp="1"/>
          </p:cNvSpPr>
          <p:nvPr>
            <p:ph type="title"/>
          </p:nvPr>
        </p:nvSpPr>
        <p:spPr>
          <a:xfrm>
            <a:off x="0" y="3361600"/>
            <a:ext cx="9144000" cy="666600"/>
          </a:xfrm>
          <a:prstGeom prst="rect">
            <a:avLst/>
          </a:prstGeom>
          <a:solidFill>
            <a:srgbClr val="CF5D0F"/>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t>Upcoming Meetings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p14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2100"/>
              <a:buFont typeface="Arial"/>
              <a:buNone/>
            </a:pPr>
            <a:r>
              <a:rPr lang="en"/>
              <a:t>Looking Ahead…</a:t>
            </a:r>
            <a:endParaRPr/>
          </a:p>
          <a:p>
            <a:pPr marL="0" lvl="0" indent="0" algn="l" rtl="0">
              <a:spcBef>
                <a:spcPts val="0"/>
              </a:spcBef>
              <a:spcAft>
                <a:spcPts val="0"/>
              </a:spcAft>
              <a:buNone/>
            </a:pPr>
            <a:endParaRPr/>
          </a:p>
        </p:txBody>
      </p:sp>
      <p:sp>
        <p:nvSpPr>
          <p:cNvPr id="1166" name="Google Shape;1166;p14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lnSpc>
                <a:spcPct val="90000"/>
              </a:lnSpc>
              <a:spcAft>
                <a:spcPts val="1800"/>
              </a:spcAft>
              <a:buClr>
                <a:schemeClr val="dk1"/>
              </a:buClr>
              <a:buSzPts val="1800"/>
              <a:buFont typeface="Arial"/>
              <a:buNone/>
            </a:pPr>
            <a:r>
              <a:rPr lang="en" dirty="0"/>
              <a:t>Any requests for topics or questions?</a:t>
            </a:r>
            <a:endParaRPr dirty="0"/>
          </a:p>
          <a:p>
            <a:pPr marL="457200" lvl="0" indent="-330200" algn="l" rtl="0">
              <a:lnSpc>
                <a:spcPct val="90000"/>
              </a:lnSpc>
              <a:spcBef>
                <a:spcPts val="600"/>
              </a:spcBef>
              <a:spcAft>
                <a:spcPts val="0"/>
              </a:spcAft>
              <a:buSzPts val="1600"/>
              <a:buFont typeface="Roboto"/>
              <a:buChar char="•"/>
            </a:pPr>
            <a:r>
              <a:rPr lang="en" dirty="0"/>
              <a:t>Upcoming Office Hours</a:t>
            </a:r>
            <a:endParaRPr i="1" dirty="0"/>
          </a:p>
          <a:p>
            <a:pPr marL="914400" lvl="1" indent="-330200" algn="l" rtl="0">
              <a:lnSpc>
                <a:spcPct val="90000"/>
              </a:lnSpc>
              <a:spcBef>
                <a:spcPts val="600"/>
              </a:spcBef>
              <a:spcAft>
                <a:spcPts val="0"/>
              </a:spcAft>
              <a:buSzPts val="1600"/>
              <a:buFont typeface="Arial"/>
              <a:buChar char="•"/>
            </a:pPr>
            <a:r>
              <a:rPr lang="en" sz="1600" b="1" dirty="0"/>
              <a:t>August 14</a:t>
            </a:r>
            <a:endParaRPr sz="1600" b="1" dirty="0"/>
          </a:p>
          <a:p>
            <a:pPr marL="1371600" lvl="2" indent="-330200" algn="l" rtl="0">
              <a:lnSpc>
                <a:spcPct val="90000"/>
              </a:lnSpc>
              <a:spcBef>
                <a:spcPts val="600"/>
              </a:spcBef>
              <a:spcAft>
                <a:spcPts val="0"/>
              </a:spcAft>
              <a:buSzPts val="1600"/>
              <a:buFont typeface="Arial"/>
              <a:buChar char="•"/>
            </a:pPr>
            <a:r>
              <a:rPr lang="en" sz="1600" dirty="0"/>
              <a:t>Updated ESEA Year at a Glance</a:t>
            </a:r>
            <a:endParaRPr sz="1600" dirty="0"/>
          </a:p>
          <a:p>
            <a:pPr marL="1371600" lvl="2" indent="-330200" algn="l" rtl="0">
              <a:lnSpc>
                <a:spcPct val="90000"/>
              </a:lnSpc>
              <a:spcBef>
                <a:spcPts val="600"/>
              </a:spcBef>
              <a:spcAft>
                <a:spcPts val="0"/>
              </a:spcAft>
              <a:buSzPts val="1600"/>
              <a:buFont typeface="Arial"/>
              <a:buChar char="•"/>
            </a:pPr>
            <a:r>
              <a:rPr lang="en" sz="1600" dirty="0"/>
              <a:t>Real Property Reporting</a:t>
            </a:r>
            <a:endParaRPr sz="1600" dirty="0"/>
          </a:p>
          <a:p>
            <a:pPr marL="914400" lvl="1" indent="-330200" algn="l" rtl="0">
              <a:lnSpc>
                <a:spcPct val="90000"/>
              </a:lnSpc>
              <a:spcBef>
                <a:spcPts val="600"/>
              </a:spcBef>
              <a:spcAft>
                <a:spcPts val="0"/>
              </a:spcAft>
              <a:buSzPts val="1600"/>
              <a:buFont typeface="Arial"/>
              <a:buChar char="•"/>
            </a:pPr>
            <a:r>
              <a:rPr lang="en" sz="1600" b="1" dirty="0"/>
              <a:t>August 28</a:t>
            </a:r>
            <a:endParaRPr sz="1600" b="1" dirty="0"/>
          </a:p>
        </p:txBody>
      </p:sp>
      <p:pic>
        <p:nvPicPr>
          <p:cNvPr id="1167" name="Google Shape;1167;p14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835266" y="1152486"/>
            <a:ext cx="2621028" cy="1747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130"/>
          <p:cNvSpPr txBox="1">
            <a:spLocks noGrp="1"/>
          </p:cNvSpPr>
          <p:nvPr>
            <p:ph type="title"/>
          </p:nvPr>
        </p:nvSpPr>
        <p:spPr>
          <a:xfrm>
            <a:off x="311700" y="114025"/>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ESEA/ESSER Office Hours</a:t>
            </a:r>
            <a:endParaRPr/>
          </a:p>
        </p:txBody>
      </p:sp>
      <p:sp>
        <p:nvSpPr>
          <p:cNvPr id="1051" name="Google Shape;1051;p130"/>
          <p:cNvSpPr txBox="1">
            <a:spLocks noGrp="1"/>
          </p:cNvSpPr>
          <p:nvPr>
            <p:ph type="body" idx="1"/>
          </p:nvPr>
        </p:nvSpPr>
        <p:spPr>
          <a:xfrm>
            <a:off x="311700" y="1152475"/>
            <a:ext cx="81222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dirty="0"/>
              <a:t>Topics:</a:t>
            </a:r>
            <a:endParaRPr dirty="0"/>
          </a:p>
          <a:p>
            <a:pPr marL="457200" lvl="0" indent="-330200" algn="l" rtl="0">
              <a:spcBef>
                <a:spcPts val="0"/>
              </a:spcBef>
              <a:spcAft>
                <a:spcPts val="0"/>
              </a:spcAft>
              <a:buSzPts val="1600"/>
              <a:buChar char="●"/>
            </a:pPr>
            <a:r>
              <a:rPr lang="en" dirty="0"/>
              <a:t>Updates and Reminders</a:t>
            </a:r>
            <a:endParaRPr dirty="0"/>
          </a:p>
          <a:p>
            <a:pPr marL="457200" lvl="0" indent="-330200" algn="l" rtl="0">
              <a:lnSpc>
                <a:spcPct val="90000"/>
              </a:lnSpc>
              <a:spcBef>
                <a:spcPts val="600"/>
              </a:spcBef>
              <a:spcAft>
                <a:spcPts val="0"/>
              </a:spcAft>
              <a:buSzPts val="1600"/>
              <a:buFont typeface="Arial"/>
              <a:buChar char="●"/>
            </a:pPr>
            <a:r>
              <a:rPr lang="en" dirty="0"/>
              <a:t>2025-26 Consolidated Application</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Google Shape;1172;p148"/>
          <p:cNvSpPr txBox="1">
            <a:spLocks noGrp="1"/>
          </p:cNvSpPr>
          <p:nvPr>
            <p:ph type="title" idx="4294967295"/>
          </p:nvPr>
        </p:nvSpPr>
        <p:spPr>
          <a:xfrm>
            <a:off x="107025" y="0"/>
            <a:ext cx="8481000" cy="741300"/>
          </a:xfrm>
          <a:prstGeom prst="rect">
            <a:avLst/>
          </a:prstGeom>
        </p:spPr>
        <p:txBody>
          <a:bodyPr spcFirstLastPara="1" wrap="square" lIns="91425" tIns="91425" rIns="91425" bIns="91425" anchor="t" anchorCtr="0">
            <a:normAutofit/>
          </a:bodyPr>
          <a:lstStyle/>
          <a:p>
            <a:pPr marL="0" lvl="0" indent="0" algn="l" rtl="0">
              <a:lnSpc>
                <a:spcPct val="90000"/>
              </a:lnSpc>
              <a:spcBef>
                <a:spcPts val="0"/>
              </a:spcBef>
              <a:spcAft>
                <a:spcPts val="0"/>
              </a:spcAft>
              <a:buClr>
                <a:schemeClr val="lt1"/>
              </a:buClr>
              <a:buSzPts val="1620"/>
              <a:buFont typeface="Arial"/>
              <a:buNone/>
            </a:pPr>
            <a:r>
              <a:rPr lang="en" sz="1920">
                <a:latin typeface="Roboto"/>
                <a:ea typeface="Roboto"/>
                <a:cs typeface="Roboto"/>
                <a:sym typeface="Roboto"/>
              </a:rPr>
              <a:t>CDE Contacts!</a:t>
            </a:r>
            <a:endParaRPr sz="1920">
              <a:latin typeface="Roboto"/>
              <a:ea typeface="Roboto"/>
              <a:cs typeface="Roboto"/>
              <a:sym typeface="Roboto"/>
            </a:endParaRPr>
          </a:p>
          <a:p>
            <a:pPr marL="0" lvl="0" indent="0" algn="l" rtl="0">
              <a:lnSpc>
                <a:spcPct val="90000"/>
              </a:lnSpc>
              <a:spcBef>
                <a:spcPts val="0"/>
              </a:spcBef>
              <a:spcAft>
                <a:spcPts val="0"/>
              </a:spcAft>
              <a:buClr>
                <a:schemeClr val="dk1"/>
              </a:buClr>
              <a:buSzPts val="1620"/>
              <a:buFont typeface="Arial"/>
              <a:buNone/>
            </a:pPr>
            <a:r>
              <a:rPr lang="en" sz="1110">
                <a:latin typeface="Roboto"/>
                <a:ea typeface="Roboto"/>
                <a:cs typeface="Roboto"/>
                <a:sym typeface="Roboto"/>
              </a:rPr>
              <a:t>Emails: </a:t>
            </a:r>
            <a:r>
              <a:rPr lang="en" sz="1110" u="sng">
                <a:solidFill>
                  <a:schemeClr val="hlink"/>
                </a:solidFill>
                <a:latin typeface="Roboto"/>
                <a:ea typeface="Roboto"/>
                <a:cs typeface="Roboto"/>
                <a:sym typeface="Roboto"/>
                <a:hlinkClick r:id="rId3"/>
              </a:rPr>
              <a:t>Lastname_Firstinitial@cde.state.co.us</a:t>
            </a:r>
            <a:r>
              <a:rPr lang="en" sz="1110">
                <a:latin typeface="Roboto"/>
                <a:ea typeface="Roboto"/>
                <a:cs typeface="Roboto"/>
                <a:sym typeface="Roboto"/>
              </a:rPr>
              <a:t> (e.g., Smith_a@cde.state.co.us)</a:t>
            </a:r>
            <a:endParaRPr sz="1110">
              <a:latin typeface="Roboto"/>
              <a:ea typeface="Roboto"/>
              <a:cs typeface="Roboto"/>
              <a:sym typeface="Roboto"/>
            </a:endParaRPr>
          </a:p>
        </p:txBody>
      </p:sp>
      <p:graphicFrame>
        <p:nvGraphicFramePr>
          <p:cNvPr id="1173" name="Google Shape;1173;p148"/>
          <p:cNvGraphicFramePr/>
          <p:nvPr/>
        </p:nvGraphicFramePr>
        <p:xfrm>
          <a:off x="107018" y="623445"/>
          <a:ext cx="8481000" cy="4168825"/>
        </p:xfrm>
        <a:graphic>
          <a:graphicData uri="http://schemas.openxmlformats.org/drawingml/2006/table">
            <a:tbl>
              <a:tblPr firstRow="1">
                <a:noFill/>
                <a:tableStyleId>{6B237F6D-E629-4E83-9179-783DC37D4789}</a:tableStyleId>
              </a:tblPr>
              <a:tblGrid>
                <a:gridCol w="4513975">
                  <a:extLst>
                    <a:ext uri="{9D8B030D-6E8A-4147-A177-3AD203B41FA5}">
                      <a16:colId xmlns:a16="http://schemas.microsoft.com/office/drawing/2014/main" val="20000"/>
                    </a:ext>
                  </a:extLst>
                </a:gridCol>
                <a:gridCol w="3967025">
                  <a:extLst>
                    <a:ext uri="{9D8B030D-6E8A-4147-A177-3AD203B41FA5}">
                      <a16:colId xmlns:a16="http://schemas.microsoft.com/office/drawing/2014/main" val="20001"/>
                    </a:ext>
                  </a:extLst>
                </a:gridCol>
              </a:tblGrid>
              <a:tr h="414825">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Federal Programs &amp; Supports </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(ESEA/ESSER Program Supports)</a:t>
                      </a:r>
                      <a:endParaRPr sz="1000" b="1" u="none" strike="noStrike" cap="none">
                        <a:latin typeface="Calibri"/>
                        <a:ea typeface="Calibri"/>
                        <a:cs typeface="Calibri"/>
                        <a:sym typeface="Calibri"/>
                      </a:endParaRPr>
                    </a:p>
                  </a:txBody>
                  <a:tcPr marL="68575" marR="68575" marT="68575" marB="68575">
                    <a:solidFill>
                      <a:srgbClr val="F8B33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School Finance &amp; Operations</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(Fiscal and Systems Supports) </a:t>
                      </a:r>
                      <a:endParaRPr sz="1000" b="1" u="none" strike="noStrike" cap="none">
                        <a:latin typeface="Calibri"/>
                        <a:ea typeface="Calibri"/>
                        <a:cs typeface="Calibri"/>
                        <a:sym typeface="Calibri"/>
                      </a:endParaRPr>
                    </a:p>
                  </a:txBody>
                  <a:tcPr marL="68575" marR="68575" marT="68575" marB="68575">
                    <a:solidFill>
                      <a:srgbClr val="F8B333"/>
                    </a:solidFill>
                  </a:tcPr>
                </a:tc>
                <a:extLst>
                  <a:ext uri="{0D108BD9-81ED-4DB2-BD59-A6C34878D82A}">
                    <a16:rowId xmlns:a16="http://schemas.microsoft.com/office/drawing/2014/main" val="10000"/>
                  </a:ext>
                </a:extLst>
              </a:tr>
              <a:tr h="3726875">
                <a:tc>
                  <a:txBody>
                    <a:bodyPr/>
                    <a:lstStyle/>
                    <a:p>
                      <a:pPr marL="0" marR="0" lvl="0" indent="0" algn="l" rtl="0">
                        <a:lnSpc>
                          <a:spcPct val="90000"/>
                        </a:lnSpc>
                        <a:spcBef>
                          <a:spcPts val="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4"/>
                        </a:rPr>
                        <a:t>Nazie Mohajeri-Nelson</a:t>
                      </a:r>
                      <a:r>
                        <a:rPr lang="en" sz="1000" u="none" strike="noStrike" cap="none">
                          <a:solidFill>
                            <a:schemeClr val="dk1"/>
                          </a:solidFill>
                          <a:latin typeface="Calibri"/>
                          <a:ea typeface="Calibri"/>
                          <a:cs typeface="Calibri"/>
                          <a:sym typeface="Calibri"/>
                        </a:rPr>
                        <a:t>, Executive Director of Federal Programs &amp; Supports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000"/>
                        <a:buFont typeface="Arial"/>
                        <a:buNone/>
                      </a:pPr>
                      <a:r>
                        <a:rPr lang="en" sz="1000" b="1" u="sng" strike="noStrike" cap="none">
                          <a:solidFill>
                            <a:schemeClr val="dk1"/>
                          </a:solidFill>
                          <a:latin typeface="Calibri"/>
                          <a:ea typeface="Calibri"/>
                          <a:cs typeface="Calibri"/>
                          <a:sym typeface="Calibri"/>
                        </a:rPr>
                        <a:t>Program Specialists</a:t>
                      </a:r>
                      <a:endParaRPr sz="1000" b="1" u="sng"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Implementation Supervisor: </a:t>
                      </a:r>
                      <a:r>
                        <a:rPr lang="en" sz="1000" u="sng" strike="noStrike" cap="none">
                          <a:solidFill>
                            <a:schemeClr val="hlink"/>
                          </a:solidFill>
                          <a:latin typeface="Calibri"/>
                          <a:ea typeface="Calibri"/>
                          <a:cs typeface="Calibri"/>
                          <a:sym typeface="Calibri"/>
                          <a:hlinkClick r:id="rId5"/>
                        </a:rPr>
                        <a:t>Laura Meushaw</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Program Implementation Coordinator: </a:t>
                      </a:r>
                      <a:r>
                        <a:rPr lang="en" sz="1000" u="sng" strike="noStrike" cap="none">
                          <a:solidFill>
                            <a:schemeClr val="hlink"/>
                          </a:solidFill>
                          <a:latin typeface="Calibri"/>
                          <a:ea typeface="Calibri"/>
                          <a:cs typeface="Calibri"/>
                          <a:sym typeface="Calibri"/>
                          <a:hlinkClick r:id="rId6"/>
                        </a:rPr>
                        <a:t>Christina Adeboye Sullivan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Monitoring Supervisor: </a:t>
                      </a:r>
                      <a:r>
                        <a:rPr lang="en" sz="1000" u="sng" strike="noStrike" cap="none">
                          <a:solidFill>
                            <a:schemeClr val="hlink"/>
                          </a:solidFill>
                          <a:latin typeface="Calibri"/>
                          <a:ea typeface="Calibri"/>
                          <a:cs typeface="Calibri"/>
                          <a:sym typeface="Calibri"/>
                          <a:hlinkClick r:id="rId7"/>
                        </a:rPr>
                        <a:t>Tammy Giessinger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ESEA Monitoring Coordinator: </a:t>
                      </a:r>
                      <a:r>
                        <a:rPr lang="en" sz="1000" u="sng" strike="noStrike" cap="none">
                          <a:solidFill>
                            <a:schemeClr val="hlink"/>
                          </a:solidFill>
                          <a:latin typeface="Calibri"/>
                          <a:ea typeface="Calibri"/>
                          <a:cs typeface="Calibri"/>
                          <a:sym typeface="Calibri"/>
                          <a:hlinkClick r:id="rId8"/>
                        </a:rPr>
                        <a:t>Kristin Crumley</a:t>
                      </a:r>
                      <a:r>
                        <a:rPr lang="en" sz="1000" u="sng" strike="noStrike" cap="none">
                          <a:solidFill>
                            <a:schemeClr val="hlink"/>
                          </a:solidFill>
                          <a:latin typeface="Calibri"/>
                          <a:ea typeface="Calibri"/>
                          <a:cs typeface="Calibri"/>
                          <a:sym typeface="Calibri"/>
                        </a:rPr>
                        <a: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Effectiveness Supervisor: </a:t>
                      </a:r>
                      <a:r>
                        <a:rPr lang="en" sz="1000" u="sng" strike="noStrike" cap="none">
                          <a:solidFill>
                            <a:schemeClr val="hlink"/>
                          </a:solidFill>
                          <a:latin typeface="Calibri"/>
                          <a:ea typeface="Calibri"/>
                          <a:cs typeface="Calibri"/>
                          <a:sym typeface="Calibri"/>
                          <a:hlinkClick r:id="rId9"/>
                        </a:rPr>
                        <a:t>Tina Negley</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Program Evaluation &amp; Research Coordinator: </a:t>
                      </a:r>
                      <a:r>
                        <a:rPr lang="en" sz="1000" u="sng">
                          <a:solidFill>
                            <a:schemeClr val="hlink"/>
                          </a:solidFill>
                          <a:latin typeface="Calibri"/>
                          <a:ea typeface="Calibri"/>
                          <a:cs typeface="Calibri"/>
                          <a:sym typeface="Calibri"/>
                          <a:hlinkClick r:id="rId10"/>
                        </a:rPr>
                        <a:t>Anna Rowan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ESEA Programs Specialists</a:t>
                      </a:r>
                      <a:r>
                        <a:rPr lang="en" sz="1000" u="none" strike="noStrike" cap="none">
                          <a:solidFill>
                            <a:schemeClr val="dk1"/>
                          </a:solidFill>
                          <a:latin typeface="Calibri"/>
                          <a:ea typeface="Calibri"/>
                          <a:cs typeface="Calibri"/>
                          <a:sym typeface="Calibri"/>
                        </a:rPr>
                        <a:t> and </a:t>
                      </a:r>
                      <a:r>
                        <a:rPr lang="en" sz="1000" u="sng" strike="noStrike" cap="none">
                          <a:solidFill>
                            <a:schemeClr val="hlink"/>
                          </a:solidFill>
                          <a:latin typeface="Calibri"/>
                          <a:ea typeface="Calibri"/>
                          <a:cs typeface="Calibri"/>
                          <a:sym typeface="Calibri"/>
                          <a:hlinkClick r:id="rId11"/>
                        </a:rPr>
                        <a:t>ESEA Regional Contacts</a:t>
                      </a:r>
                      <a:r>
                        <a:rPr lang="en" sz="1000" u="none" strike="noStrike" cap="none">
                          <a:solidFill>
                            <a:schemeClr val="dk1"/>
                          </a:solidFill>
                          <a:latin typeface="Calibri"/>
                          <a:ea typeface="Calibri"/>
                          <a:cs typeface="Calibri"/>
                          <a:sym typeface="Calibri"/>
                        </a:rPr>
                        <a:t> </a:t>
                      </a:r>
                      <a:r>
                        <a:rPr lang="en" sz="1000" b="1" u="none" strike="noStrike" cap="none">
                          <a:solidFill>
                            <a:schemeClr val="dk1"/>
                          </a:solidFill>
                          <a:latin typeface="Calibri"/>
                          <a:ea typeface="Calibri"/>
                          <a:cs typeface="Calibri"/>
                          <a:sym typeface="Calibri"/>
                        </a:rPr>
                        <a:t>(assigned by district)</a:t>
                      </a:r>
                      <a:endParaRPr sz="1000" b="1"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 </a:t>
                      </a:r>
                      <a:r>
                        <a:rPr lang="en" sz="1000" u="sng" strike="noStrike" cap="none">
                          <a:solidFill>
                            <a:schemeClr val="hlink"/>
                          </a:solidFill>
                          <a:latin typeface="Calibri"/>
                          <a:ea typeface="Calibri"/>
                          <a:cs typeface="Calibri"/>
                          <a:sym typeface="Calibri"/>
                          <a:hlinkClick r:id="rId5"/>
                        </a:rPr>
                        <a:t>Laura Meushaw</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2"/>
                        </a:rPr>
                        <a:t>Evita Byrd</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3"/>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 </a:t>
                      </a:r>
                      <a:r>
                        <a:rPr lang="en" sz="1000" u="sng" strike="noStrike" cap="none">
                          <a:solidFill>
                            <a:schemeClr val="hlink"/>
                          </a:solidFill>
                          <a:latin typeface="Calibri"/>
                          <a:ea typeface="Calibri"/>
                          <a:cs typeface="Calibri"/>
                          <a:sym typeface="Calibri"/>
                          <a:hlinkClick r:id="rId13"/>
                        </a:rPr>
                        <a:t>Rachel Echsner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III: </a:t>
                      </a:r>
                      <a:r>
                        <a:rPr lang="en" sz="1000" u="sng" strike="noStrike" cap="none">
                          <a:solidFill>
                            <a:schemeClr val="hlink"/>
                          </a:solidFill>
                          <a:latin typeface="Calibri"/>
                          <a:ea typeface="Calibri"/>
                          <a:cs typeface="Calibri"/>
                          <a:sym typeface="Calibri"/>
                          <a:hlinkClick r:id="rId15"/>
                        </a:rPr>
                        <a:t>Rachel Temple</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IV &amp; Stronger Connections Grant: </a:t>
                      </a:r>
                      <a:r>
                        <a:rPr lang="en" sz="1000" u="sng" strike="noStrike" cap="none">
                          <a:solidFill>
                            <a:schemeClr val="hlink"/>
                          </a:solidFill>
                          <a:latin typeface="Calibri"/>
                          <a:ea typeface="Calibri"/>
                          <a:cs typeface="Calibri"/>
                          <a:sym typeface="Calibri"/>
                          <a:hlinkClick r:id="rId16"/>
                        </a:rPr>
                        <a:t>Nathan Hickman</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2"/>
                        </a:rPr>
                        <a:t>Evita Byrd</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V: </a:t>
                      </a:r>
                      <a:r>
                        <a:rPr lang="en" sz="1000" u="sng">
                          <a:solidFill>
                            <a:schemeClr val="hlink"/>
                          </a:solidFill>
                          <a:latin typeface="Calibri"/>
                          <a:ea typeface="Calibri"/>
                          <a:cs typeface="Calibri"/>
                          <a:sym typeface="Calibri"/>
                          <a:hlinkClick r:id="rId6"/>
                        </a:rPr>
                        <a:t>Christina Adeboye-Sullivan</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3"/>
                        </a:rPr>
                        <a:t>Rachel Echsner</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 and ESSER Data and Reporting Specialists</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rgbClr val="000000"/>
                        </a:buClr>
                        <a:buSzPts val="1000"/>
                        <a:buFont typeface="Calibri"/>
                        <a:buChar char="○"/>
                      </a:pPr>
                      <a:r>
                        <a:rPr lang="en" sz="1000" u="sng" strike="noStrike" cap="none">
                          <a:solidFill>
                            <a:schemeClr val="hlink"/>
                          </a:solidFill>
                          <a:latin typeface="Calibri"/>
                          <a:ea typeface="Calibri"/>
                          <a:cs typeface="Calibri"/>
                          <a:sym typeface="Calibri"/>
                          <a:hlinkClick r:id="rId17"/>
                        </a:rPr>
                        <a:t>Melissa Chaffin</a:t>
                      </a:r>
                      <a:r>
                        <a:rPr lang="en" sz="1000">
                          <a:latin typeface="Calibri"/>
                          <a:ea typeface="Calibri"/>
                          <a:cs typeface="Calibri"/>
                          <a:sym typeface="Calibri"/>
                        </a:rPr>
                        <a:t> (ESEA)</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18"/>
                        </a:rPr>
                        <a:t>Jerry Ring</a:t>
                      </a:r>
                      <a:r>
                        <a:rPr lang="en" sz="1000">
                          <a:latin typeface="Calibri"/>
                          <a:ea typeface="Calibri"/>
                          <a:cs typeface="Calibri"/>
                          <a:sym typeface="Calibri"/>
                        </a:rPr>
                        <a:t> </a:t>
                      </a:r>
                      <a:r>
                        <a:rPr lang="en" sz="1000">
                          <a:solidFill>
                            <a:schemeClr val="dk1"/>
                          </a:solidFill>
                          <a:latin typeface="Calibri"/>
                          <a:ea typeface="Calibri"/>
                          <a:cs typeface="Calibri"/>
                          <a:sym typeface="Calibri"/>
                        </a:rPr>
                        <a:t>(ESEA)</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10"/>
                        </a:rPr>
                        <a:t>Anna Rowan</a:t>
                      </a:r>
                      <a:r>
                        <a:rPr lang="en" sz="1000">
                          <a:solidFill>
                            <a:schemeClr val="dk1"/>
                          </a:solidFill>
                          <a:latin typeface="Calibri"/>
                          <a:ea typeface="Calibri"/>
                          <a:cs typeface="Calibri"/>
                          <a:sym typeface="Calibri"/>
                        </a:rPr>
                        <a:t> (ESEA)</a:t>
                      </a:r>
                      <a:endParaRPr sz="1000">
                        <a:solidFill>
                          <a:schemeClr val="dk1"/>
                        </a:solidFill>
                        <a:latin typeface="Calibri"/>
                        <a:ea typeface="Calibri"/>
                        <a:cs typeface="Calibri"/>
                        <a:sym typeface="Calibri"/>
                      </a:endParaRPr>
                    </a:p>
                  </a:txBody>
                  <a:tcPr marL="68575" marR="68575" marT="68575" marB="68575"/>
                </a:tc>
                <a:tc>
                  <a:txBody>
                    <a:bodyPr/>
                    <a:lstStyle/>
                    <a:p>
                      <a:pPr marL="0" marR="0" lvl="0" indent="0" algn="l" rtl="0">
                        <a:lnSpc>
                          <a:spcPct val="90000"/>
                        </a:lnSpc>
                        <a:spcBef>
                          <a:spcPts val="0"/>
                        </a:spcBef>
                        <a:spcAft>
                          <a:spcPts val="0"/>
                        </a:spcAft>
                        <a:buClr>
                          <a:srgbClr val="000000"/>
                        </a:buClr>
                        <a:buSzPts val="1100"/>
                        <a:buFont typeface="Arial"/>
                        <a:buNone/>
                      </a:pPr>
                      <a:r>
                        <a:rPr lang="en" sz="1000">
                          <a:solidFill>
                            <a:schemeClr val="dk1"/>
                          </a:solidFill>
                          <a:latin typeface="Calibri"/>
                          <a:ea typeface="Calibri"/>
                          <a:cs typeface="Calibri"/>
                          <a:sym typeface="Calibri"/>
                        </a:rPr>
                        <a:t>Vacant</a:t>
                      </a:r>
                      <a:r>
                        <a:rPr lang="en" sz="1000" u="none" strike="noStrike" cap="none">
                          <a:solidFill>
                            <a:schemeClr val="dk1"/>
                          </a:solidFill>
                          <a:latin typeface="Calibri"/>
                          <a:ea typeface="Calibri"/>
                          <a:cs typeface="Calibri"/>
                          <a:sym typeface="Calibri"/>
                        </a:rPr>
                        <a:t>, Executive Director of School District Operations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Fiscal Specialists</a:t>
                      </a:r>
                      <a:endParaRPr sz="1000" b="1" u="sng" strike="noStrike" cap="none">
                        <a:solidFill>
                          <a:schemeClr val="dk1"/>
                        </a:solidFill>
                        <a:latin typeface="Calibri"/>
                        <a:ea typeface="Calibri"/>
                        <a:cs typeface="Calibri"/>
                        <a:sym typeface="Calibri"/>
                      </a:endParaRPr>
                    </a:p>
                    <a:p>
                      <a:pPr marL="0" marR="0" lvl="0" indent="0" algn="l" rtl="0">
                        <a:lnSpc>
                          <a:spcPct val="90000"/>
                        </a:lnSpc>
                        <a:spcBef>
                          <a:spcPts val="50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19"/>
                        </a:rPr>
                        <a:t>Jennifer Austin</a:t>
                      </a:r>
                      <a:r>
                        <a:rPr lang="en" sz="1000" u="none" strike="noStrike" cap="none">
                          <a:solidFill>
                            <a:schemeClr val="dk1"/>
                          </a:solidFill>
                          <a:latin typeface="Calibri"/>
                          <a:ea typeface="Calibri"/>
                          <a:cs typeface="Calibri"/>
                          <a:sym typeface="Calibri"/>
                        </a:rPr>
                        <a:t>, Director of Grants Fiscal Management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0"/>
                        </a:rPr>
                        <a:t>Robert Hawkins</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1"/>
                        </a:rPr>
                        <a:t>Steven Kaleda</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Fiscal Specialist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1"/>
                        </a:rPr>
                        <a:t>Steven Kaleda</a:t>
                      </a:r>
                      <a:r>
                        <a:rPr lang="en" sz="1000" u="none" strike="noStrike" cap="none">
                          <a:solidFill>
                            <a:schemeClr val="dk1"/>
                          </a:solidFill>
                          <a:latin typeface="Calibri"/>
                          <a:ea typeface="Calibri"/>
                          <a:cs typeface="Calibri"/>
                          <a:sym typeface="Calibri"/>
                        </a:rPr>
                        <a:t> Grants Fiscal Analyst</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Monitoring</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2"/>
                        </a:rPr>
                        <a:t>Bill Parsley</a:t>
                      </a:r>
                      <a:r>
                        <a:rPr lang="en" sz="1000">
                          <a:solidFill>
                            <a:schemeClr val="dk1"/>
                          </a:solidFill>
                          <a:latin typeface="Calibri"/>
                          <a:ea typeface="Calibri"/>
                          <a:cs typeface="Calibri"/>
                          <a:sym typeface="Calibri"/>
                        </a:rPr>
                        <a:t>, ESSER Fiscal Monitoring Supervisor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3"/>
                        </a:rPr>
                        <a:t>Hilery Morris</a:t>
                      </a:r>
                      <a:r>
                        <a:rPr lang="en" sz="1000" u="none" strike="noStrike" cap="none">
                          <a:solidFill>
                            <a:schemeClr val="dk1"/>
                          </a:solidFill>
                          <a:latin typeface="Calibri"/>
                          <a:ea typeface="Calibri"/>
                          <a:cs typeface="Calibri"/>
                          <a:sym typeface="Calibri"/>
                        </a:rPr>
                        <a:t>, ESSER Fiscal Monitoring </a:t>
                      </a:r>
                      <a:endParaRPr sz="1000" u="none" strike="noStrike" cap="none">
                        <a:solidFill>
                          <a:schemeClr val="dk1"/>
                        </a:solidFill>
                        <a:latin typeface="Calibri"/>
                        <a:ea typeface="Calibri"/>
                        <a:cs typeface="Calibri"/>
                        <a:sym typeface="Calibri"/>
                      </a:endParaRPr>
                    </a:p>
                    <a:p>
                      <a:pPr marL="0" marR="0" lvl="0" indent="0" algn="l" rtl="0">
                        <a:lnSpc>
                          <a:spcPct val="90000"/>
                        </a:lnSpc>
                        <a:spcBef>
                          <a:spcPts val="200"/>
                        </a:spcBef>
                        <a:spcAft>
                          <a:spcPts val="0"/>
                        </a:spcAft>
                        <a:buClr>
                          <a:srgbClr val="000000"/>
                        </a:buClr>
                        <a:buSzPts val="1100"/>
                        <a:buFont typeface="Arial"/>
                        <a:buNone/>
                      </a:pP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2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Application Systems Specialists</a:t>
                      </a:r>
                      <a:endParaRPr sz="1000" b="1"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r>
                        <a:rPr lang="en" sz="1000" u="sng" strike="noStrike" cap="none">
                          <a:solidFill>
                            <a:schemeClr val="hlink"/>
                          </a:solidFill>
                          <a:latin typeface="Calibri"/>
                          <a:ea typeface="Calibri"/>
                          <a:cs typeface="Calibri"/>
                          <a:sym typeface="Calibri"/>
                          <a:hlinkClick r:id="rId24"/>
                        </a:rPr>
                        <a:t>DeLilah Collins</a:t>
                      </a:r>
                      <a:r>
                        <a:rPr lang="en" sz="1000" u="none" strike="noStrike" cap="none">
                          <a:solidFill>
                            <a:schemeClr val="dk1"/>
                          </a:solidFill>
                          <a:latin typeface="Calibri"/>
                          <a:ea typeface="Calibri"/>
                          <a:cs typeface="Calibri"/>
                          <a:sym typeface="Calibri"/>
                        </a:rPr>
                        <a:t>, Director of Grants Program Administration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Online Applications Systems Technical Support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5"/>
                        </a:rPr>
                        <a:t>Jessica Hollingshead</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26"/>
                        </a:rPr>
                        <a:t>Michelle Prael</a:t>
                      </a:r>
                      <a:endParaRPr sz="1000">
                        <a:latin typeface="Calibri"/>
                        <a:ea typeface="Calibri"/>
                        <a:cs typeface="Calibri"/>
                        <a:sym typeface="Calibri"/>
                      </a:endParaRPr>
                    </a:p>
                  </a:txBody>
                  <a:tcPr marL="68575" marR="68575" marT="68575" marB="68575"/>
                </a:tc>
                <a:extLst>
                  <a:ext uri="{0D108BD9-81ED-4DB2-BD59-A6C34878D82A}">
                    <a16:rowId xmlns:a16="http://schemas.microsoft.com/office/drawing/2014/main" val="10001"/>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131"/>
          <p:cNvSpPr txBox="1">
            <a:spLocks noGrp="1"/>
          </p:cNvSpPr>
          <p:nvPr>
            <p:ph type="title"/>
          </p:nvPr>
        </p:nvSpPr>
        <p:spPr>
          <a:xfrm>
            <a:off x="0" y="3361600"/>
            <a:ext cx="9144000" cy="666600"/>
          </a:xfrm>
          <a:prstGeom prst="rect">
            <a:avLst/>
          </a:prstGeom>
          <a:solidFill>
            <a:srgbClr val="CF5D0F"/>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t>Updates and Reminders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13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Updates</a:t>
            </a:r>
            <a:endParaRPr/>
          </a:p>
        </p:txBody>
      </p:sp>
      <p:sp>
        <p:nvSpPr>
          <p:cNvPr id="1062" name="Google Shape;1062;p132"/>
          <p:cNvSpPr txBox="1">
            <a:spLocks noGrp="1"/>
          </p:cNvSpPr>
          <p:nvPr>
            <p:ph type="body" idx="1"/>
          </p:nvPr>
        </p:nvSpPr>
        <p:spPr>
          <a:xfrm>
            <a:off x="311700" y="1152475"/>
            <a:ext cx="7079400" cy="3034800"/>
          </a:xfrm>
          <a:prstGeom prst="rect">
            <a:avLst/>
          </a:prstGeom>
        </p:spPr>
        <p:txBody>
          <a:bodyPr spcFirstLastPara="1" wrap="square" lIns="91425" tIns="91425" rIns="91425" bIns="91425" anchor="t" anchorCtr="0">
            <a:normAutofit lnSpcReduction="10000"/>
          </a:bodyPr>
          <a:lstStyle/>
          <a:p>
            <a:pPr marL="457200" lvl="0" indent="-330200" algn="l" rtl="0">
              <a:spcBef>
                <a:spcPts val="0"/>
              </a:spcBef>
              <a:spcAft>
                <a:spcPts val="0"/>
              </a:spcAft>
              <a:buSzPts val="1600"/>
              <a:buChar char="●"/>
            </a:pPr>
            <a:r>
              <a:rPr lang="en"/>
              <a:t>Grant Award Notifications received July 30, 2025</a:t>
            </a:r>
            <a:endParaRPr/>
          </a:p>
          <a:p>
            <a:pPr marL="914400" lvl="1" indent="-317500" algn="l" rtl="0">
              <a:spcBef>
                <a:spcPts val="0"/>
              </a:spcBef>
              <a:spcAft>
                <a:spcPts val="0"/>
              </a:spcAft>
              <a:buSzPts val="1400"/>
              <a:buChar char="○"/>
            </a:pPr>
            <a:r>
              <a:rPr lang="en"/>
              <a:t>SEA Allocations: </a:t>
            </a:r>
            <a:endParaRPr/>
          </a:p>
          <a:p>
            <a:pPr marL="1371600" lvl="2" indent="-298450" algn="l" rtl="0">
              <a:spcBef>
                <a:spcPts val="0"/>
              </a:spcBef>
              <a:spcAft>
                <a:spcPts val="0"/>
              </a:spcAft>
              <a:buSzPts val="1100"/>
              <a:buFont typeface="Arial"/>
              <a:buChar char="■"/>
            </a:pPr>
            <a:r>
              <a:rPr lang="en"/>
              <a:t>Title II-A: $25,320,773</a:t>
            </a:r>
            <a:endParaRPr/>
          </a:p>
          <a:p>
            <a:pPr marL="1371600" lvl="2" indent="-298450" algn="l" rtl="0">
              <a:spcBef>
                <a:spcPts val="0"/>
              </a:spcBef>
              <a:spcAft>
                <a:spcPts val="0"/>
              </a:spcAft>
              <a:buSzPts val="1100"/>
              <a:buFont typeface="Arial"/>
              <a:buChar char="■"/>
            </a:pPr>
            <a:r>
              <a:rPr lang="en"/>
              <a:t>Title III-A: $10,707,771</a:t>
            </a:r>
            <a:endParaRPr/>
          </a:p>
          <a:p>
            <a:pPr marL="1371600" lvl="2" indent="-298450" algn="l" rtl="0">
              <a:spcBef>
                <a:spcPts val="0"/>
              </a:spcBef>
              <a:spcAft>
                <a:spcPts val="0"/>
              </a:spcAft>
              <a:buSzPts val="1100"/>
              <a:buFont typeface="Arial"/>
              <a:buChar char="■"/>
            </a:pPr>
            <a:r>
              <a:rPr lang="en"/>
              <a:t>Title IV-A: $13,423,568 (matches prior notification and amount used for LEA allocations already in GAINS)</a:t>
            </a:r>
            <a:endParaRPr/>
          </a:p>
          <a:p>
            <a:pPr marL="457200" lvl="0" indent="-330200" algn="l" rtl="0">
              <a:spcBef>
                <a:spcPts val="0"/>
              </a:spcBef>
              <a:spcAft>
                <a:spcPts val="0"/>
              </a:spcAft>
              <a:buSzPts val="1600"/>
              <a:buChar char="●"/>
            </a:pPr>
            <a:r>
              <a:rPr lang="en"/>
              <a:t>Huge shout-out and thank you to our Grants Fiscal team for their work on LEA allocations and GPA for uploading allocations into GAINS</a:t>
            </a:r>
            <a:endParaRPr/>
          </a:p>
          <a:p>
            <a:pPr marL="914400" lvl="1" indent="-317500" algn="l" rtl="0">
              <a:spcBef>
                <a:spcPts val="0"/>
              </a:spcBef>
              <a:spcAft>
                <a:spcPts val="0"/>
              </a:spcAft>
              <a:buSzPts val="1400"/>
              <a:buChar char="○"/>
            </a:pPr>
            <a:r>
              <a:rPr lang="en"/>
              <a:t>LEA allocations will be uploaded on the </a:t>
            </a:r>
            <a:r>
              <a:rPr lang="en" u="sng">
                <a:solidFill>
                  <a:schemeClr val="hlink"/>
                </a:solidFill>
                <a:hlinkClick r:id="rId3"/>
              </a:rPr>
              <a:t>Grants Fiscal website</a:t>
            </a:r>
            <a:r>
              <a:rPr lang="en"/>
              <a:t> early next week barring any complications</a:t>
            </a:r>
            <a:endParaRPr/>
          </a:p>
          <a:p>
            <a:pPr marL="914400" lvl="1" indent="-317500" algn="l" rtl="0">
              <a:spcBef>
                <a:spcPts val="0"/>
              </a:spcBef>
              <a:spcAft>
                <a:spcPts val="0"/>
              </a:spcAft>
              <a:buSzPts val="1400"/>
              <a:buChar char="○"/>
            </a:pPr>
            <a:r>
              <a:rPr lang="en"/>
              <a:t>Later in the slides, we will review timelines for application availability and submission</a:t>
            </a:r>
            <a:endParaRPr/>
          </a:p>
        </p:txBody>
      </p:sp>
      <p:sp>
        <p:nvSpPr>
          <p:cNvPr id="1063" name="Google Shape;1063;p132"/>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13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Updates &amp; Reminders</a:t>
            </a:r>
            <a:endParaRPr/>
          </a:p>
        </p:txBody>
      </p:sp>
      <p:sp>
        <p:nvSpPr>
          <p:cNvPr id="1069" name="Google Shape;1069;p133"/>
          <p:cNvSpPr txBox="1">
            <a:spLocks noGrp="1"/>
          </p:cNvSpPr>
          <p:nvPr>
            <p:ph type="body" idx="1"/>
          </p:nvPr>
        </p:nvSpPr>
        <p:spPr>
          <a:xfrm>
            <a:off x="311700" y="1152475"/>
            <a:ext cx="84144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a:t>Accepting ESEA funds requires compliance with requirements outlined in ESEA/ESSA, federal regulations (e.g., UGG &amp; EDGAR), all assurances in the application (e.g., </a:t>
            </a:r>
            <a:r>
              <a:rPr lang="en" u="sng">
                <a:solidFill>
                  <a:schemeClr val="hlink"/>
                </a:solidFill>
                <a:hlinkClick r:id="rId3"/>
              </a:rPr>
              <a:t>general assurances</a:t>
            </a:r>
            <a:r>
              <a:rPr lang="en"/>
              <a:t>), plus other applicable laws, such as </a:t>
            </a:r>
            <a:endParaRPr/>
          </a:p>
          <a:p>
            <a:pPr marL="914400" lvl="1" indent="-317500" algn="l" rtl="0">
              <a:spcBef>
                <a:spcPts val="0"/>
              </a:spcBef>
              <a:spcAft>
                <a:spcPts val="0"/>
              </a:spcAft>
              <a:buSzPts val="1400"/>
              <a:buChar char="○"/>
            </a:pPr>
            <a:r>
              <a:rPr lang="en"/>
              <a:t>Title VI of the Civil Right Act of 1964 (prohibits denying access to programs based on race, color, or national origin)</a:t>
            </a:r>
            <a:endParaRPr/>
          </a:p>
          <a:p>
            <a:pPr marL="914400" lvl="1" indent="-317500" algn="l" rtl="0">
              <a:spcBef>
                <a:spcPts val="0"/>
              </a:spcBef>
              <a:spcAft>
                <a:spcPts val="0"/>
              </a:spcAft>
              <a:buSzPts val="1400"/>
              <a:buChar char="○"/>
            </a:pPr>
            <a:r>
              <a:rPr lang="en"/>
              <a:t>Title IX of the Education Amendments of 1972 (prohibits discrimination on the basis of sex in education programs or activities)</a:t>
            </a:r>
            <a:endParaRPr/>
          </a:p>
          <a:p>
            <a:pPr marL="914400" lvl="1" indent="-317500" algn="l" rtl="0">
              <a:spcBef>
                <a:spcPts val="0"/>
              </a:spcBef>
              <a:spcAft>
                <a:spcPts val="0"/>
              </a:spcAft>
              <a:buSzPts val="1400"/>
              <a:buChar char="○"/>
            </a:pPr>
            <a:r>
              <a:rPr lang="en"/>
              <a:t>Age Discrimination Act of 1975 (prohibits discrimination based on age)</a:t>
            </a:r>
            <a:endParaRPr/>
          </a:p>
          <a:p>
            <a:pPr marL="457200" lvl="0" indent="0" algn="l" rtl="0">
              <a:spcBef>
                <a:spcPts val="0"/>
              </a:spcBef>
              <a:spcAft>
                <a:spcPts val="0"/>
              </a:spcAft>
              <a:buNone/>
            </a:pPr>
            <a:endParaRPr/>
          </a:p>
          <a:p>
            <a:pPr marL="457200" lvl="0" indent="-330200" algn="l" rtl="0">
              <a:spcBef>
                <a:spcPts val="0"/>
              </a:spcBef>
              <a:spcAft>
                <a:spcPts val="0"/>
              </a:spcAft>
              <a:buSzPts val="1600"/>
              <a:buChar char="●"/>
            </a:pPr>
            <a:r>
              <a:rPr lang="en"/>
              <a:t>Consult local legal counsel to ensure compliance with requirements. </a:t>
            </a:r>
            <a:endParaRPr/>
          </a:p>
        </p:txBody>
      </p:sp>
      <p:sp>
        <p:nvSpPr>
          <p:cNvPr id="1070" name="Google Shape;1070;p13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p13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Updates &amp; Reminders Cont’d</a:t>
            </a:r>
            <a:endParaRPr dirty="0"/>
          </a:p>
        </p:txBody>
      </p:sp>
      <p:sp>
        <p:nvSpPr>
          <p:cNvPr id="1076" name="Google Shape;1076;p134"/>
          <p:cNvSpPr txBox="1">
            <a:spLocks noGrp="1"/>
          </p:cNvSpPr>
          <p:nvPr>
            <p:ph type="body" idx="1"/>
          </p:nvPr>
        </p:nvSpPr>
        <p:spPr>
          <a:xfrm>
            <a:off x="311700" y="1152475"/>
            <a:ext cx="82095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a:t>CDE application review will include </a:t>
            </a:r>
            <a:endParaRPr/>
          </a:p>
          <a:p>
            <a:pPr marL="914400" lvl="1" indent="-330200" algn="l" rtl="0">
              <a:spcBef>
                <a:spcPts val="0"/>
              </a:spcBef>
              <a:spcAft>
                <a:spcPts val="0"/>
              </a:spcAft>
              <a:buSzPts val="1600"/>
              <a:buChar char="○"/>
            </a:pPr>
            <a:r>
              <a:rPr lang="en" sz="1600"/>
              <a:t>Funds are used for allowable, reasonable, and allocable activities and costs</a:t>
            </a:r>
            <a:endParaRPr sz="1600"/>
          </a:p>
          <a:p>
            <a:pPr marL="914400" lvl="1" indent="-330200" algn="l" rtl="0">
              <a:spcBef>
                <a:spcPts val="0"/>
              </a:spcBef>
              <a:spcAft>
                <a:spcPts val="0"/>
              </a:spcAft>
              <a:buSzPts val="1600"/>
              <a:buChar char="○"/>
            </a:pPr>
            <a:r>
              <a:rPr lang="en" sz="1600"/>
              <a:t>LEAs are serving highest need students identified in a comprehensive needs assessment using evidence-based strategies/interventions, in accordance with statutory provisions and the intent of ESEA (to provide equitable access to high quality education for </a:t>
            </a:r>
            <a:r>
              <a:rPr lang="en" sz="1600" b="1" i="1"/>
              <a:t>all </a:t>
            </a:r>
            <a:r>
              <a:rPr lang="en" sz="1600"/>
              <a:t>students)</a:t>
            </a:r>
            <a:endParaRPr sz="1600"/>
          </a:p>
          <a:p>
            <a:pPr marL="1371600" lvl="2" indent="-330200" algn="l" rtl="0">
              <a:spcBef>
                <a:spcPts val="0"/>
              </a:spcBef>
              <a:spcAft>
                <a:spcPts val="0"/>
              </a:spcAft>
              <a:buSzPts val="1600"/>
              <a:buChar char="■"/>
            </a:pPr>
            <a:r>
              <a:rPr lang="en" sz="1600"/>
              <a:t>Provisions such as District level set asides, Rank and Serve </a:t>
            </a:r>
            <a:endParaRPr sz="1600"/>
          </a:p>
          <a:p>
            <a:pPr marL="914400" lvl="1" indent="-330200" algn="l" rtl="0">
              <a:spcBef>
                <a:spcPts val="0"/>
              </a:spcBef>
              <a:spcAft>
                <a:spcPts val="0"/>
              </a:spcAft>
              <a:buSzPts val="1600"/>
              <a:buChar char="○"/>
            </a:pPr>
            <a:r>
              <a:rPr lang="en" sz="1600"/>
              <a:t>General Education Provisions Act (GEPA) - the LEA has a plan for addressing any barriers based on gender, race, national origin, color, disability, or age and ensures equitable to access and participation in federally-funded programs </a:t>
            </a:r>
            <a:endParaRPr sz="1600"/>
          </a:p>
          <a:p>
            <a:pPr marL="0" lvl="0" indent="0" algn="l" rtl="0">
              <a:spcBef>
                <a:spcPts val="0"/>
              </a:spcBef>
              <a:spcAft>
                <a:spcPts val="0"/>
              </a:spcAft>
              <a:buNone/>
            </a:pPr>
            <a:endParaRPr/>
          </a:p>
        </p:txBody>
      </p:sp>
      <p:sp>
        <p:nvSpPr>
          <p:cNvPr id="1077" name="Google Shape;1077;p13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135">
            <a:extLst>
              <a:ext uri="{C183D7F6-B498-43B3-948B-1728B52AA6E4}">
                <adec:decorative xmlns:adec="http://schemas.microsoft.com/office/drawing/2017/decorative" val="1"/>
              </a:ext>
            </a:extLst>
          </p:cNvPr>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Fiscal Year 2026 (2026-2027 School Year) - National Appropriations</a:t>
            </a:r>
            <a:endParaRPr/>
          </a:p>
        </p:txBody>
      </p:sp>
      <p:sp>
        <p:nvSpPr>
          <p:cNvPr id="1083" name="Google Shape;1083;p135">
            <a:extLst>
              <a:ext uri="{C183D7F6-B498-43B3-948B-1728B52AA6E4}">
                <adec:decorative xmlns:adec="http://schemas.microsoft.com/office/drawing/2017/decorative" val="1"/>
              </a:ext>
            </a:extLst>
          </p:cNvPr>
          <p:cNvSpPr txBox="1">
            <a:spLocks noGrp="1"/>
          </p:cNvSpPr>
          <p:nvPr>
            <p:ph type="body" idx="1"/>
          </p:nvPr>
        </p:nvSpPr>
        <p:spPr>
          <a:xfrm>
            <a:off x="311700" y="990400"/>
            <a:ext cx="8277900" cy="32310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dirty="0"/>
              <a:t>The Senate Appropriations Committee approved FY 26 at FY 24 level - promising start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lang="en-US" sz="1500" dirty="0"/>
          </a:p>
          <a:p>
            <a:pPr marL="0" lvl="0" indent="0" algn="l" rtl="0">
              <a:spcBef>
                <a:spcPts val="0"/>
              </a:spcBef>
              <a:spcAft>
                <a:spcPts val="0"/>
              </a:spcAft>
              <a:buNone/>
            </a:pPr>
            <a:endParaRPr sz="1500" dirty="0"/>
          </a:p>
          <a:p>
            <a:pPr marL="0" lvl="0" indent="0" algn="l" rtl="0">
              <a:spcBef>
                <a:spcPts val="0"/>
              </a:spcBef>
              <a:spcAft>
                <a:spcPts val="0"/>
              </a:spcAft>
              <a:buClr>
                <a:schemeClr val="dk1"/>
              </a:buClr>
              <a:buSzPts val="1100"/>
              <a:buFont typeface="Arial"/>
              <a:buNone/>
            </a:pPr>
            <a:r>
              <a:rPr lang="en" dirty="0"/>
              <a:t>Provisions requiring ED to release funds by July 1.  </a:t>
            </a:r>
            <a:endParaRPr dirty="0"/>
          </a:p>
          <a:p>
            <a:pPr marL="0" lvl="0" indent="0" algn="l" rtl="0">
              <a:spcBef>
                <a:spcPts val="0"/>
              </a:spcBef>
              <a:spcAft>
                <a:spcPts val="0"/>
              </a:spcAft>
              <a:buNone/>
            </a:pPr>
            <a:r>
              <a:rPr lang="en" dirty="0"/>
              <a:t>Next up, the House Appropriations Committee to work on its proposal in September.</a:t>
            </a:r>
            <a:endParaRPr dirty="0"/>
          </a:p>
        </p:txBody>
      </p:sp>
      <p:graphicFrame>
        <p:nvGraphicFramePr>
          <p:cNvPr id="1085" name="Google Shape;1085;p135">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1867672"/>
              </p:ext>
            </p:extLst>
          </p:nvPr>
        </p:nvGraphicFramePr>
        <p:xfrm>
          <a:off x="952500" y="1360500"/>
          <a:ext cx="7239000" cy="2238862"/>
        </p:xfrm>
        <a:graphic>
          <a:graphicData uri="http://schemas.openxmlformats.org/drawingml/2006/table">
            <a:tbl>
              <a:tblPr firstRow="1">
                <a:noFil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tblGrid>
              <a:tr h="381000">
                <a:tc>
                  <a:txBody>
                    <a:bodyPr/>
                    <a:lstStyle/>
                    <a:p>
                      <a:pPr marL="0" lvl="0" indent="0" algn="l" rtl="0">
                        <a:spcBef>
                          <a:spcPts val="0"/>
                        </a:spcBef>
                        <a:spcAft>
                          <a:spcPts val="0"/>
                        </a:spcAft>
                        <a:buNone/>
                      </a:pPr>
                      <a:r>
                        <a:rPr lang="en" dirty="0"/>
                        <a:t>Program</a:t>
                      </a:r>
                      <a:endParaRPr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dirty="0"/>
                        <a:t>FY 2024 Final</a:t>
                      </a:r>
                      <a:endParaRPr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dirty="0"/>
                        <a:t>FY 2025 CR</a:t>
                      </a:r>
                      <a:endParaRPr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a:t>Pres FY 26 Proposal</a:t>
                      </a:r>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a:t>Senate FY 26 Bill</a:t>
                      </a:r>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Title I, Part A</a:t>
                      </a:r>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1200"/>
                        </a:spcBef>
                        <a:spcAft>
                          <a:spcPts val="1200"/>
                        </a:spcAft>
                        <a:buNone/>
                      </a:pPr>
                      <a:r>
                        <a:rPr lang="en"/>
                        <a:t>$18,407</a:t>
                      </a:r>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1200"/>
                        </a:spcBef>
                        <a:spcAft>
                          <a:spcPts val="1200"/>
                        </a:spcAft>
                        <a:buNone/>
                      </a:pPr>
                      <a:r>
                        <a:rPr lang="en" dirty="0"/>
                        <a:t>$18,407</a:t>
                      </a:r>
                      <a:endParaRPr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1200"/>
                        </a:spcBef>
                        <a:spcAft>
                          <a:spcPts val="1200"/>
                        </a:spcAft>
                        <a:buNone/>
                      </a:pPr>
                      <a:r>
                        <a:rPr lang="en" dirty="0"/>
                        <a:t>$18,407</a:t>
                      </a:r>
                      <a:endParaRPr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1200"/>
                        </a:spcBef>
                        <a:spcAft>
                          <a:spcPts val="1200"/>
                        </a:spcAft>
                        <a:buNone/>
                      </a:pPr>
                      <a:r>
                        <a:rPr lang="en"/>
                        <a:t>$18,457</a:t>
                      </a:r>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t>Title II, Part A</a:t>
                      </a:r>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1200"/>
                        </a:spcBef>
                        <a:spcAft>
                          <a:spcPts val="1200"/>
                        </a:spcAft>
                        <a:buNone/>
                      </a:pPr>
                      <a:r>
                        <a:rPr lang="en" dirty="0"/>
                        <a:t>$2,190</a:t>
                      </a:r>
                      <a:endParaRPr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1200"/>
                        </a:spcBef>
                        <a:spcAft>
                          <a:spcPts val="1200"/>
                        </a:spcAft>
                        <a:buNone/>
                      </a:pPr>
                      <a:r>
                        <a:rPr lang="en"/>
                        <a:t>(not specified)</a:t>
                      </a:r>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1200"/>
                        </a:spcBef>
                        <a:spcAft>
                          <a:spcPts val="1200"/>
                        </a:spcAft>
                        <a:buNone/>
                      </a:pPr>
                      <a:r>
                        <a:rPr lang="en" dirty="0"/>
                        <a:t>$0</a:t>
                      </a:r>
                      <a:endParaRPr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1200"/>
                        </a:spcBef>
                        <a:spcAft>
                          <a:spcPts val="1200"/>
                        </a:spcAft>
                        <a:buNone/>
                      </a:pPr>
                      <a:r>
                        <a:rPr lang="en"/>
                        <a:t>$2,190</a:t>
                      </a:r>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t>Title III, Part A</a:t>
                      </a:r>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1200"/>
                        </a:spcBef>
                        <a:spcAft>
                          <a:spcPts val="1200"/>
                        </a:spcAft>
                        <a:buNone/>
                      </a:pPr>
                      <a:r>
                        <a:rPr lang="en"/>
                        <a:t>$890</a:t>
                      </a:r>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1200"/>
                        </a:spcBef>
                        <a:spcAft>
                          <a:spcPts val="1200"/>
                        </a:spcAft>
                        <a:buNone/>
                      </a:pPr>
                      <a:r>
                        <a:rPr lang="en"/>
                        <a:t>$890</a:t>
                      </a:r>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1200"/>
                        </a:spcBef>
                        <a:spcAft>
                          <a:spcPts val="1200"/>
                        </a:spcAft>
                        <a:buNone/>
                      </a:pPr>
                      <a:r>
                        <a:rPr lang="en" dirty="0"/>
                        <a:t>$0</a:t>
                      </a:r>
                      <a:endParaRPr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1200"/>
                        </a:spcBef>
                        <a:spcAft>
                          <a:spcPts val="1200"/>
                        </a:spcAft>
                        <a:buNone/>
                      </a:pPr>
                      <a:r>
                        <a:rPr lang="en" dirty="0"/>
                        <a:t>$890</a:t>
                      </a:r>
                      <a:endParaRPr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t>Title IV, Part A</a:t>
                      </a:r>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1200"/>
                        </a:spcBef>
                        <a:spcAft>
                          <a:spcPts val="1200"/>
                        </a:spcAft>
                        <a:buNone/>
                      </a:pPr>
                      <a:r>
                        <a:rPr lang="en"/>
                        <a:t>$1,380</a:t>
                      </a:r>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1200"/>
                        </a:spcBef>
                        <a:spcAft>
                          <a:spcPts val="1200"/>
                        </a:spcAft>
                        <a:buNone/>
                      </a:pPr>
                      <a:r>
                        <a:rPr lang="en"/>
                        <a:t>$1,380</a:t>
                      </a:r>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1200"/>
                        </a:spcBef>
                        <a:spcAft>
                          <a:spcPts val="1200"/>
                        </a:spcAft>
                        <a:buNone/>
                      </a:pPr>
                      <a:r>
                        <a:rPr lang="en"/>
                        <a:t>$0</a:t>
                      </a:r>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1200"/>
                        </a:spcBef>
                        <a:spcAft>
                          <a:spcPts val="1200"/>
                        </a:spcAft>
                        <a:buNone/>
                      </a:pPr>
                      <a:r>
                        <a:rPr lang="en" dirty="0"/>
                        <a:t>$1,380</a:t>
                      </a:r>
                      <a:endParaRPr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084" name="Google Shape;1084;p135">
            <a:extLst>
              <a:ext uri="{C183D7F6-B498-43B3-948B-1728B52AA6E4}">
                <adec:decorative xmlns:adec="http://schemas.microsoft.com/office/drawing/2017/decorative" val="1"/>
              </a:ext>
            </a:extLst>
          </p:cNvPr>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136"/>
          <p:cNvSpPr txBox="1">
            <a:spLocks noGrp="1"/>
          </p:cNvSpPr>
          <p:nvPr>
            <p:ph type="title"/>
          </p:nvPr>
        </p:nvSpPr>
        <p:spPr>
          <a:xfrm>
            <a:off x="0" y="3361600"/>
            <a:ext cx="9144000" cy="666600"/>
          </a:xfrm>
          <a:prstGeom prst="rect">
            <a:avLst/>
          </a:prstGeom>
          <a:solidFill>
            <a:srgbClr val="CF5D0F"/>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ESEA &amp; ESSER Reminders and Updates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13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400"/>
              <a:t>2024-2025 Consolidated Application Updates</a:t>
            </a:r>
            <a:endParaRPr sz="2400"/>
          </a:p>
        </p:txBody>
      </p:sp>
      <p:sp>
        <p:nvSpPr>
          <p:cNvPr id="1096" name="Google Shape;1096;p137"/>
          <p:cNvSpPr txBox="1">
            <a:spLocks noGrp="1"/>
          </p:cNvSpPr>
          <p:nvPr>
            <p:ph type="body" idx="1"/>
          </p:nvPr>
        </p:nvSpPr>
        <p:spPr>
          <a:xfrm>
            <a:off x="311700" y="1042750"/>
            <a:ext cx="8463000" cy="3144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333333"/>
              </a:buClr>
              <a:buSzPts val="1800"/>
              <a:buChar char="●"/>
            </a:pPr>
            <a:r>
              <a:rPr lang="en" sz="1800" dirty="0">
                <a:solidFill>
                  <a:srgbClr val="333333"/>
                </a:solidFill>
                <a:highlight>
                  <a:schemeClr val="lt1"/>
                </a:highlight>
              </a:rPr>
              <a:t>The 2024-2025 application will remain open for any LEAs with remaining funds in the current application so funds can be accessed (spent and draw down) until 9/30/25.</a:t>
            </a:r>
            <a:endParaRPr sz="1800" dirty="0">
              <a:solidFill>
                <a:srgbClr val="333333"/>
              </a:solidFill>
              <a:highlight>
                <a:schemeClr val="lt1"/>
              </a:highlight>
            </a:endParaRPr>
          </a:p>
          <a:p>
            <a:pPr marL="457200" lvl="0" indent="-342900" algn="l" rtl="0">
              <a:spcBef>
                <a:spcPts val="0"/>
              </a:spcBef>
              <a:spcAft>
                <a:spcPts val="0"/>
              </a:spcAft>
              <a:buClr>
                <a:srgbClr val="333333"/>
              </a:buClr>
              <a:buSzPts val="1800"/>
              <a:buChar char="●"/>
            </a:pPr>
            <a:r>
              <a:rPr lang="en" sz="1800" dirty="0">
                <a:solidFill>
                  <a:srgbClr val="333333"/>
                </a:solidFill>
                <a:highlight>
                  <a:schemeClr val="lt1"/>
                </a:highlight>
              </a:rPr>
              <a:t>PARs must be submitted to be able to use funds in July-September.</a:t>
            </a:r>
            <a:endParaRPr sz="1800" dirty="0">
              <a:solidFill>
                <a:srgbClr val="333333"/>
              </a:solidFill>
              <a:highlight>
                <a:schemeClr val="lt1"/>
              </a:highlight>
            </a:endParaRPr>
          </a:p>
          <a:p>
            <a:pPr marL="457200" lvl="0" indent="-342900" algn="l" rtl="0">
              <a:spcBef>
                <a:spcPts val="0"/>
              </a:spcBef>
              <a:spcAft>
                <a:spcPts val="0"/>
              </a:spcAft>
              <a:buClr>
                <a:srgbClr val="333333"/>
              </a:buClr>
              <a:buSzPts val="1800"/>
              <a:buChar char="●"/>
            </a:pPr>
            <a:r>
              <a:rPr lang="en" sz="1800" dirty="0">
                <a:solidFill>
                  <a:srgbClr val="333333"/>
                </a:solidFill>
                <a:highlight>
                  <a:schemeClr val="lt1"/>
                </a:highlight>
              </a:rPr>
              <a:t>PARs were due </a:t>
            </a:r>
            <a:r>
              <a:rPr lang="en" sz="1800" b="1" u="sng" dirty="0">
                <a:solidFill>
                  <a:srgbClr val="333333"/>
                </a:solidFill>
                <a:highlight>
                  <a:schemeClr val="lt1"/>
                </a:highlight>
              </a:rPr>
              <a:t>July 18, 2025. Contact Regional Contact if more time is needed.</a:t>
            </a:r>
            <a:endParaRPr sz="1800" b="1" u="sng" dirty="0">
              <a:solidFill>
                <a:srgbClr val="333333"/>
              </a:solidFill>
              <a:highlight>
                <a:schemeClr val="lt1"/>
              </a:highlight>
            </a:endParaRPr>
          </a:p>
          <a:p>
            <a:pPr marL="457200" lvl="0" indent="-342900" algn="l" rtl="0">
              <a:spcBef>
                <a:spcPts val="0"/>
              </a:spcBef>
              <a:spcAft>
                <a:spcPts val="0"/>
              </a:spcAft>
              <a:buClr>
                <a:srgbClr val="333333"/>
              </a:buClr>
              <a:buSzPts val="1800"/>
              <a:buChar char="●"/>
            </a:pPr>
            <a:r>
              <a:rPr lang="en" sz="1800" dirty="0">
                <a:solidFill>
                  <a:srgbClr val="333333"/>
                </a:solidFill>
                <a:highlight>
                  <a:schemeClr val="lt1"/>
                </a:highlight>
              </a:rPr>
              <a:t>2023-2024 and 2024-2025 funds must be drawn down by 9/2/2025 so that the Final Expenditure Report can be submitted by 9/30/2025.</a:t>
            </a:r>
            <a:endParaRPr sz="1800" dirty="0">
              <a:solidFill>
                <a:srgbClr val="333333"/>
              </a:solidFill>
              <a:highlight>
                <a:schemeClr val="lt1"/>
              </a:highlight>
            </a:endParaRPr>
          </a:p>
          <a:p>
            <a:pPr marL="457200" lvl="0" indent="-342900" algn="l" rtl="0">
              <a:spcBef>
                <a:spcPts val="0"/>
              </a:spcBef>
              <a:spcAft>
                <a:spcPts val="0"/>
              </a:spcAft>
              <a:buClr>
                <a:srgbClr val="333333"/>
              </a:buClr>
              <a:buSzPts val="1800"/>
              <a:buChar char="●"/>
            </a:pPr>
            <a:r>
              <a:rPr lang="en" sz="1800" dirty="0">
                <a:solidFill>
                  <a:srgbClr val="333333"/>
                </a:solidFill>
                <a:highlight>
                  <a:schemeClr val="lt1"/>
                </a:highlight>
              </a:rPr>
              <a:t>Reminder that any 2023-2024 funds will expire 9/30/2025.</a:t>
            </a:r>
            <a:endParaRPr sz="600" dirty="0">
              <a:solidFill>
                <a:srgbClr val="333333"/>
              </a:solidFill>
              <a:highlight>
                <a:srgbClr val="FFFFFF"/>
              </a:highlight>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1783</Words>
  <Application>Microsoft Office PowerPoint</Application>
  <PresentationFormat>On-screen Show (16:9)</PresentationFormat>
  <Paragraphs>202</Paragraphs>
  <Slides>20</Slides>
  <Notes>20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20</vt:i4>
      </vt:variant>
    </vt:vector>
  </HeadingPairs>
  <TitlesOfParts>
    <vt:vector size="28" baseType="lpstr">
      <vt:lpstr>Roboto</vt:lpstr>
      <vt:lpstr>Rockwell</vt:lpstr>
      <vt:lpstr>Calibri</vt:lpstr>
      <vt:lpstr>Arial</vt:lpstr>
      <vt:lpstr>Roboto Medium</vt:lpstr>
      <vt:lpstr>Simple Light</vt:lpstr>
      <vt:lpstr>Simple Light</vt:lpstr>
      <vt:lpstr>Simple Light</vt:lpstr>
      <vt:lpstr>CDE ESEA and ESSER Office Hours  August 7, 2025</vt:lpstr>
      <vt:lpstr>ESEA/ESSER Office Hours</vt:lpstr>
      <vt:lpstr>Updates and Reminders</vt:lpstr>
      <vt:lpstr>Updates</vt:lpstr>
      <vt:lpstr>Updates &amp; Reminders</vt:lpstr>
      <vt:lpstr>Updates &amp; Reminders Cont’d</vt:lpstr>
      <vt:lpstr>Fiscal Year 2026 (2026-2027 School Year) - National Appropriations</vt:lpstr>
      <vt:lpstr>ESEA &amp; ESSER Reminders and Updates</vt:lpstr>
      <vt:lpstr>2024-2025 Consolidated Application Updates</vt:lpstr>
      <vt:lpstr>Revised Substantial Award Letter</vt:lpstr>
      <vt:lpstr>2025-2026 Consolidated Application Timeline - ARAC</vt:lpstr>
      <vt:lpstr>ARAC Reminder</vt:lpstr>
      <vt:lpstr>2025-2026 Consolidated Application Timeline -  Complete Application</vt:lpstr>
      <vt:lpstr>Final 2024-2025 Fund Request </vt:lpstr>
      <vt:lpstr>Final Expenditure Report (FER) </vt:lpstr>
      <vt:lpstr>Carryover - Timing and Application Status Will Have an Impact</vt:lpstr>
      <vt:lpstr>Timing Considerations</vt:lpstr>
      <vt:lpstr>Upcoming Meetings</vt:lpstr>
      <vt:lpstr>Looking Ahead… </vt:lpstr>
      <vt:lpstr>CDE Contacts! Emails: Lastname_Firstinitial@cde.state.co.us (e.g., Smith_a@cde.state.co.us)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Owen, Emily</cp:lastModifiedBy>
  <cp:revision>5</cp:revision>
  <dcterms:modified xsi:type="dcterms:W3CDTF">2025-08-07T19:45:17Z</dcterms:modified>
</cp:coreProperties>
</file>