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 id="2147483691"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66" r:id="rId33"/>
    <p:sldId id="267" r:id="rId34"/>
    <p:sldId id="287" r:id="rId35"/>
    <p:sldId id="288" r:id="rId36"/>
    <p:sldId id="289" r:id="rId37"/>
    <p:sldId id="290" r:id="rId38"/>
    <p:sldId id="291" r:id="rId39"/>
    <p:sldId id="292" r:id="rId40"/>
    <p:sldId id="293"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Raleway" pitchFamily="2"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03CA2-72B8-4B3C-BE52-D58537C68AE9}">
  <a:tblStyle styleId="{3B403CA2-72B8-4B3C-BE52-D58537C68AE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2ec8d442c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222ec8d442c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255011ab2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255011ab2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293d52b1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293d52b1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2944cfb509_2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22944cfb509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2944cfb509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22944cfb509_2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2944cfb509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22944cfb509_2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944cfb509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22944cfb509_2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2944cfb509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22944cfb509_2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944cfb509_2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22944cfb509_2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2944cfb509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22944cfb509_2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2944cfb509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22944cfb509_2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2ec8d442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222ec8d442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2944cfb509_2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22944cfb509_2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2944cfb50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22944cfb509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44cfb509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22944cfb509_2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2944cfb509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22944cfb509_2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2944cfb509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2944cfb509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2944cfb509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22944cfb509_2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2944cfb509_2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22944cfb509_2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944cfb509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22944cfb509_2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2944cfb509_2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22944cfb509_2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2944cfb509_2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22944cfb509_2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22ec8d442c_2_1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222ec8d442c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96a565085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
        <p:nvSpPr>
          <p:cNvPr id="302" name="Google Shape;302;g2296a56508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96a56508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296a56508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Mackenzie</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944cfb509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Mackenzie</a:t>
            </a:r>
            <a:endParaRPr dirty="0"/>
          </a:p>
        </p:txBody>
      </p:sp>
      <p:sp>
        <p:nvSpPr>
          <p:cNvPr id="451" name="Google Shape;451;g22944cfb50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2944cff62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2944cff6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2944cff62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2944cff62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2944cff62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2944cff62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22ec8d442c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g222ec8d442c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22ec8d442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22ec8d442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22ec8d442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22ec8d44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2944cffc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2944cffc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2944cff05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2944cff05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55011ab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255011ab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Mackenzie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55011ab23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
        <p:nvSpPr>
          <p:cNvPr id="278" name="Google Shape;278;g2255011ab2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295abf34d2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295abf34d2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Melissa Bloom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55011ab2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255011ab2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8"/>
          <p:cNvSpPr/>
          <p:nvPr/>
        </p:nvSpPr>
        <p:spPr>
          <a:xfrm>
            <a:off x="0" y="3506431"/>
            <a:ext cx="9144000" cy="1637071"/>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9" name="Google Shape;79;p18"/>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1" name="Google Shape;81;p1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2" name="Google Shape;82;p18"/>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83" name="Google Shape;83;p18"/>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pic>
        <p:nvPicPr>
          <p:cNvPr id="85" name="Google Shape;85;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6" name="Google Shape;86;p1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8" name="Google Shape;88;p1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9" name="Google Shape;89;p1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pic>
        <p:nvPicPr>
          <p:cNvPr id="91" name="Google Shape;91;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2" name="Google Shape;92;p2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4" name="Google Shape;94;p2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95" name="Google Shape;95;p2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6" name="Google Shape;96;p2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9" name="Google Shape;99;p2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1" name="Google Shape;101;p2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2" name="Google Shape;102;p2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3" name="Google Shape;103;p21"/>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6" name="Google Shape;106;p2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8" name="Google Shape;108;p2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9" name="Google Shape;109;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0" name="Google Shape;110;p22"/>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11"/>
        <p:cNvGrpSpPr/>
        <p:nvPr/>
      </p:nvGrpSpPr>
      <p:grpSpPr>
        <a:xfrm>
          <a:off x="0" y="0"/>
          <a:ext cx="0" cy="0"/>
          <a:chOff x="0" y="0"/>
          <a:chExt cx="0" cy="0"/>
        </a:xfrm>
      </p:grpSpPr>
      <p:pic>
        <p:nvPicPr>
          <p:cNvPr id="112" name="Google Shape;112;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3" name="Google Shape;113;p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5" name="Google Shape;115;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6" name="Google Shape;116;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7" name="Google Shape;117;p23"/>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0" name="Google Shape;120;p2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2" name="Google Shape;122;p2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3" name="Google Shape;123;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7" name="Google Shape;127;p2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9" name="Google Shape;129;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0" name="Google Shape;130;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1" name="Google Shape;131;p25"/>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2"/>
        <p:cNvGrpSpPr/>
        <p:nvPr/>
      </p:nvGrpSpPr>
      <p:grpSpPr>
        <a:xfrm>
          <a:off x="0" y="0"/>
          <a:ext cx="0" cy="0"/>
          <a:chOff x="0" y="0"/>
          <a:chExt cx="0" cy="0"/>
        </a:xfrm>
      </p:grpSpPr>
      <p:sp>
        <p:nvSpPr>
          <p:cNvPr id="133" name="Google Shape;133;p2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2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36" name="Google Shape;136;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7" name="Google Shape;137;p2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38" name="Google Shape;138;p2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 name="Google Shape;141;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3"/>
        <p:cNvGrpSpPr/>
        <p:nvPr/>
      </p:nvGrpSpPr>
      <p:grpSpPr>
        <a:xfrm>
          <a:off x="0" y="0"/>
          <a:ext cx="0" cy="0"/>
          <a:chOff x="0" y="0"/>
          <a:chExt cx="0" cy="0"/>
        </a:xfrm>
      </p:grpSpPr>
      <p:pic>
        <p:nvPicPr>
          <p:cNvPr id="144" name="Google Shape;144;p2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45" name="Google Shape;145;p29"/>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47"/>
        <p:cNvGrpSpPr/>
        <p:nvPr/>
      </p:nvGrpSpPr>
      <p:grpSpPr>
        <a:xfrm>
          <a:off x="0" y="0"/>
          <a:ext cx="0" cy="0"/>
          <a:chOff x="0" y="0"/>
          <a:chExt cx="0" cy="0"/>
        </a:xfrm>
      </p:grpSpPr>
      <p:pic>
        <p:nvPicPr>
          <p:cNvPr id="148" name="Google Shape;148;p30"/>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49" name="Google Shape;149;p30"/>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30"/>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32"/>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9" name="Google Shape;159;p3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3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1" name="Google Shape;161;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2" name="Google Shape;162;p3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63" name="Google Shape;163;p32"/>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4"/>
        <p:cNvGrpSpPr/>
        <p:nvPr/>
      </p:nvGrpSpPr>
      <p:grpSpPr>
        <a:xfrm>
          <a:off x="0" y="0"/>
          <a:ext cx="0" cy="0"/>
          <a:chOff x="0" y="0"/>
          <a:chExt cx="0" cy="0"/>
        </a:xfrm>
      </p:grpSpPr>
      <p:pic>
        <p:nvPicPr>
          <p:cNvPr id="165" name="Google Shape;165;p3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6" name="Google Shape;166;p3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3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8" name="Google Shape;168;p3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9" name="Google Shape;169;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0"/>
        <p:cNvGrpSpPr/>
        <p:nvPr/>
      </p:nvGrpSpPr>
      <p:grpSpPr>
        <a:xfrm>
          <a:off x="0" y="0"/>
          <a:ext cx="0" cy="0"/>
          <a:chOff x="0" y="0"/>
          <a:chExt cx="0" cy="0"/>
        </a:xfrm>
      </p:grpSpPr>
      <p:pic>
        <p:nvPicPr>
          <p:cNvPr id="171" name="Google Shape;171;p34"/>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72" name="Google Shape;172;p34"/>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34"/>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4"/>
        <p:cNvGrpSpPr/>
        <p:nvPr/>
      </p:nvGrpSpPr>
      <p:grpSpPr>
        <a:xfrm>
          <a:off x="0" y="0"/>
          <a:ext cx="0" cy="0"/>
          <a:chOff x="0" y="0"/>
          <a:chExt cx="0" cy="0"/>
        </a:xfrm>
      </p:grpSpPr>
      <p:pic>
        <p:nvPicPr>
          <p:cNvPr id="175" name="Google Shape;175;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76" name="Google Shape;176;p3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3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8" name="Google Shape;178;p3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79" name="Google Shape;179;p3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3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1"/>
        <p:cNvGrpSpPr/>
        <p:nvPr/>
      </p:nvGrpSpPr>
      <p:grpSpPr>
        <a:xfrm>
          <a:off x="0" y="0"/>
          <a:ext cx="0" cy="0"/>
          <a:chOff x="0" y="0"/>
          <a:chExt cx="0" cy="0"/>
        </a:xfrm>
      </p:grpSpPr>
      <p:pic>
        <p:nvPicPr>
          <p:cNvPr id="182" name="Google Shape;182;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83" name="Google Shape;183;p3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3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5" name="Google Shape;185;p3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86" name="Google Shape;186;p3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7" name="Google Shape;187;p36"/>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8"/>
        <p:cNvGrpSpPr/>
        <p:nvPr/>
      </p:nvGrpSpPr>
      <p:grpSpPr>
        <a:xfrm>
          <a:off x="0" y="0"/>
          <a:ext cx="0" cy="0"/>
          <a:chOff x="0" y="0"/>
          <a:chExt cx="0" cy="0"/>
        </a:xfrm>
      </p:grpSpPr>
      <p:pic>
        <p:nvPicPr>
          <p:cNvPr id="189" name="Google Shape;189;p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0" name="Google Shape;190;p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2" name="Google Shape;192;p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93" name="Google Shape;193;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4" name="Google Shape;194;p3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5"/>
        <p:cNvGrpSpPr/>
        <p:nvPr/>
      </p:nvGrpSpPr>
      <p:grpSpPr>
        <a:xfrm>
          <a:off x="0" y="0"/>
          <a:ext cx="0" cy="0"/>
          <a:chOff x="0" y="0"/>
          <a:chExt cx="0" cy="0"/>
        </a:xfrm>
      </p:grpSpPr>
      <p:pic>
        <p:nvPicPr>
          <p:cNvPr id="196" name="Google Shape;196;p3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7" name="Google Shape;197;p3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9" name="Google Shape;199;p3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0" name="Google Shape;200;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1" name="Google Shape;201;p38"/>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02"/>
        <p:cNvGrpSpPr/>
        <p:nvPr/>
      </p:nvGrpSpPr>
      <p:grpSpPr>
        <a:xfrm>
          <a:off x="0" y="0"/>
          <a:ext cx="0" cy="0"/>
          <a:chOff x="0" y="0"/>
          <a:chExt cx="0" cy="0"/>
        </a:xfrm>
      </p:grpSpPr>
      <p:pic>
        <p:nvPicPr>
          <p:cNvPr id="203" name="Google Shape;203;p3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4" name="Google Shape;204;p3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3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6" name="Google Shape;206;p3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7" name="Google Shape;207;p3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8" name="Google Shape;208;p39"/>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09"/>
        <p:cNvGrpSpPr/>
        <p:nvPr/>
      </p:nvGrpSpPr>
      <p:grpSpPr>
        <a:xfrm>
          <a:off x="0" y="0"/>
          <a:ext cx="0" cy="0"/>
          <a:chOff x="0" y="0"/>
          <a:chExt cx="0" cy="0"/>
        </a:xfrm>
      </p:grpSpPr>
      <p:pic>
        <p:nvPicPr>
          <p:cNvPr id="210" name="Google Shape;210;p4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1" name="Google Shape;211;p4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4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3" name="Google Shape;213;p4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4" name="Google Shape;214;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5" name="Google Shape;215;p40"/>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6"/>
        <p:cNvGrpSpPr/>
        <p:nvPr/>
      </p:nvGrpSpPr>
      <p:grpSpPr>
        <a:xfrm>
          <a:off x="0" y="0"/>
          <a:ext cx="0" cy="0"/>
          <a:chOff x="0" y="0"/>
          <a:chExt cx="0" cy="0"/>
        </a:xfrm>
      </p:grpSpPr>
      <p:sp>
        <p:nvSpPr>
          <p:cNvPr id="217" name="Google Shape;217;p41"/>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8" name="Google Shape;218;p41"/>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9" name="Google Shape;219;p41"/>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20" name="Google Shape;220;p4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1" name="Google Shape;221;p41"/>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22" name="Google Shape;222;p4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5" name="Google Shape;225;p4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27"/>
        <p:cNvGrpSpPr/>
        <p:nvPr/>
      </p:nvGrpSpPr>
      <p:grpSpPr>
        <a:xfrm>
          <a:off x="0" y="0"/>
          <a:ext cx="0" cy="0"/>
          <a:chOff x="0" y="0"/>
          <a:chExt cx="0" cy="0"/>
        </a:xfrm>
      </p:grpSpPr>
      <p:pic>
        <p:nvPicPr>
          <p:cNvPr id="228" name="Google Shape;228;p44"/>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29" name="Google Shape;229;p44"/>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p44"/>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Google Shape;153;p3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4" name="Google Shape;154;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5" name="Google Shape;155;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6" name="Google Shape;156;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oese.ed.gov/offices/american-rescue-plan/" TargetMode="External"/><Relationship Id="rId7" Type="http://schemas.openxmlformats.org/officeDocument/2006/relationships/hyperlink" Target="https://selcenter.wested.org/"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s://safesupportivelearning.ed.gov/" TargetMode="External"/><Relationship Id="rId5" Type="http://schemas.openxmlformats.org/officeDocument/2006/relationships/hyperlink" Target="https://bestpracticesclearinghouse.ed.gov/" TargetMode="External"/><Relationship Id="rId4" Type="http://schemas.openxmlformats.org/officeDocument/2006/relationships/hyperlink" Target="https://oese.ed.gov/bipartisan-safer-communities-ac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8" Type="http://schemas.openxmlformats.org/officeDocument/2006/relationships/hyperlink" Target="mailto:echsner_r@cde.state.co.us" TargetMode="External"/><Relationship Id="rId3" Type="http://schemas.openxmlformats.org/officeDocument/2006/relationships/hyperlink" Target="https://www.cde.state.co.us/fedprograms/tii/index" TargetMode="External"/><Relationship Id="rId7" Type="http://schemas.openxmlformats.org/officeDocument/2006/relationships/hyperlink" Target="mailto:bixler_k@cde.state.co.us"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oese.ed.gov/offices/office-of-formula-grants/school-support-and-accountability/instruction-state-grants-title-ii-part-a/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s://oese.ed.gov/files/2023/05/CRRSA-ESSER-GEER-EANS-Liquidation-Extension-Request-5.5.23-1.xlsx"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hyperlink" Target="https://oese.ed.gov/files/2023/05/Updated-Technical-FAQs-for-Liquidation-Extensions-5.5.23.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www.cde.state.co.us/caresact/essergrantee/subgranteereporting"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bixler_k@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parsley_b@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Kaleda_s@cde.state.co.us" TargetMode="External"/><Relationship Id="rId2" Type="http://schemas.openxmlformats.org/officeDocument/2006/relationships/notesSlide" Target="../notesSlides/notesSlide38.xml"/><Relationship Id="rId16" Type="http://schemas.openxmlformats.org/officeDocument/2006/relationships/hyperlink" Target="mailto:chaffin_m@cde.state.co.us" TargetMode="External"/><Relationship Id="rId20" Type="http://schemas.openxmlformats.org/officeDocument/2006/relationships/hyperlink" Target="mailto:shen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17.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Hawkins_r@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hickman_n@cde.state.co.us" TargetMode="External"/><Relationship Id="rId23" Type="http://schemas.openxmlformats.org/officeDocument/2006/relationships/hyperlink" Target="mailto:Austin_j@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craven_k@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temple_r@cde.state.co.us" TargetMode="External"/><Relationship Id="rId22" Type="http://schemas.openxmlformats.org/officeDocument/2006/relationships/hyperlink" Target="mailto:carman_a@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https://www.cde.state.co.us/fedprograms/esserapplicationleads" TargetMode="External"/><Relationship Id="rId4" Type="http://schemas.openxmlformats.org/officeDocument/2006/relationships/hyperlink" Target="https://www.cde.state.co.us/fedprograms/esser_launchpa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5"/>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236" name="Google Shape;236;p45"/>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June 15, 2023</a:t>
            </a:r>
            <a:endParaRPr sz="2300">
              <a:latin typeface="Raleway"/>
              <a:ea typeface="Raleway"/>
              <a:cs typeface="Raleway"/>
              <a:sym typeface="Raleway"/>
            </a:endParaRPr>
          </a:p>
        </p:txBody>
      </p:sp>
      <p:sp>
        <p:nvSpPr>
          <p:cNvPr id="237" name="Google Shape;237;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Request and Resources</a:t>
            </a:r>
            <a:endParaRPr>
              <a:latin typeface="Raleway"/>
              <a:ea typeface="Raleway"/>
              <a:cs typeface="Raleway"/>
              <a:sym typeface="Raleway"/>
            </a:endParaRPr>
          </a:p>
        </p:txBody>
      </p:sp>
      <p:sp>
        <p:nvSpPr>
          <p:cNvPr id="299" name="Google Shape;299;p5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23850" algn="l" rtl="0">
              <a:spcBef>
                <a:spcPts val="400"/>
              </a:spcBef>
              <a:spcAft>
                <a:spcPts val="0"/>
              </a:spcAft>
              <a:buSzPts val="1500"/>
              <a:buFont typeface="Raleway"/>
              <a:buChar char="•"/>
            </a:pPr>
            <a:r>
              <a:rPr lang="en">
                <a:latin typeface="Raleway"/>
                <a:ea typeface="Raleway"/>
                <a:cs typeface="Raleway"/>
                <a:sym typeface="Raleway"/>
              </a:rPr>
              <a:t>Encourage uses of evidence-based strategies</a:t>
            </a:r>
            <a:endParaRPr sz="15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a:latin typeface="Raleway"/>
                <a:ea typeface="Raleway"/>
                <a:cs typeface="Raleway"/>
                <a:sym typeface="Raleway"/>
              </a:rPr>
              <a:t>Multi-tiered systems of support</a:t>
            </a:r>
            <a:endParaRPr sz="14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a:latin typeface="Raleway"/>
                <a:ea typeface="Raleway"/>
                <a:cs typeface="Raleway"/>
                <a:sym typeface="Raleway"/>
              </a:rPr>
              <a:t>Positive behavioral interventions and supports </a:t>
            </a:r>
            <a:endParaRPr sz="14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a:latin typeface="Raleway"/>
                <a:ea typeface="Raleway"/>
                <a:cs typeface="Raleway"/>
                <a:sym typeface="Raleway"/>
              </a:rPr>
              <a:t>Other evidence-based practices that meet students’ social, emotional, and mental health needs</a:t>
            </a:r>
            <a:endParaRPr sz="14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a:latin typeface="Raleway"/>
                <a:ea typeface="Raleway"/>
                <a:cs typeface="Raleway"/>
                <a:sym typeface="Raleway"/>
              </a:rPr>
              <a:t>Focusing on improving school climate and safety</a:t>
            </a:r>
            <a:endParaRPr sz="140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Funds that can be used for this purpose</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sz="1200" u="sng">
                <a:solidFill>
                  <a:schemeClr val="hlink"/>
                </a:solidFill>
                <a:latin typeface="Raleway"/>
                <a:ea typeface="Raleway"/>
                <a:cs typeface="Raleway"/>
                <a:sym typeface="Raleway"/>
                <a:hlinkClick r:id="rId3"/>
              </a:rPr>
              <a:t>American Rescue Plan Act of 2021</a:t>
            </a:r>
            <a:r>
              <a:rPr lang="en" sz="1200">
                <a:latin typeface="Raleway"/>
                <a:ea typeface="Raleway"/>
                <a:cs typeface="Raleway"/>
                <a:sym typeface="Raleway"/>
              </a:rPr>
              <a:t>, </a:t>
            </a:r>
            <a:endParaRPr sz="1200">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sz="1200" u="sng">
                <a:solidFill>
                  <a:schemeClr val="hlink"/>
                </a:solidFill>
                <a:latin typeface="Raleway"/>
                <a:ea typeface="Raleway"/>
                <a:cs typeface="Raleway"/>
                <a:sym typeface="Raleway"/>
                <a:hlinkClick r:id="rId4"/>
              </a:rPr>
              <a:t>Bipartisan Safer Communities Act</a:t>
            </a:r>
            <a:r>
              <a:rPr lang="en" sz="1200">
                <a:latin typeface="Raleway"/>
                <a:ea typeface="Raleway"/>
                <a:cs typeface="Raleway"/>
                <a:sym typeface="Raleway"/>
              </a:rPr>
              <a:t>, and </a:t>
            </a:r>
            <a:endParaRPr sz="1200">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sz="1200">
                <a:latin typeface="Raleway"/>
                <a:ea typeface="Raleway"/>
                <a:cs typeface="Raleway"/>
                <a:sym typeface="Raleway"/>
              </a:rPr>
              <a:t>Elementary and Secondary Education Act, most recently reauthorized as the Every Student Succeeds Act (ESSA)</a:t>
            </a:r>
            <a:endParaRPr sz="120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USDE Technical Assistance Centers </a:t>
            </a:r>
            <a:endParaRPr>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u="sng">
                <a:solidFill>
                  <a:schemeClr val="hlink"/>
                </a:solidFill>
                <a:latin typeface="Raleway"/>
                <a:ea typeface="Raleway"/>
                <a:cs typeface="Raleway"/>
                <a:sym typeface="Raleway"/>
                <a:hlinkClick r:id="rId5"/>
              </a:rPr>
              <a:t>Best Practices Clearinghouse</a:t>
            </a:r>
            <a:r>
              <a:rPr lang="en" sz="1200">
                <a:latin typeface="Raleway"/>
                <a:ea typeface="Raleway"/>
                <a:cs typeface="Raleway"/>
                <a:sym typeface="Raleway"/>
              </a:rPr>
              <a:t>,</a:t>
            </a:r>
            <a:r>
              <a:rPr lang="en" sz="1200">
                <a:uFill>
                  <a:noFill/>
                </a:uFill>
                <a:latin typeface="Raleway"/>
                <a:ea typeface="Raleway"/>
                <a:cs typeface="Raleway"/>
                <a:sym typeface="Raleway"/>
                <a:hlinkClick r:id="rId6"/>
              </a:rPr>
              <a:t> </a:t>
            </a:r>
            <a:endParaRPr>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u="sng">
                <a:solidFill>
                  <a:schemeClr val="hlink"/>
                </a:solidFill>
                <a:latin typeface="Raleway"/>
                <a:ea typeface="Raleway"/>
                <a:cs typeface="Raleway"/>
                <a:sym typeface="Raleway"/>
                <a:hlinkClick r:id="rId6"/>
              </a:rPr>
              <a:t>National Center on Safe Supportive Learning Environments</a:t>
            </a:r>
            <a:r>
              <a:rPr lang="en" sz="1200">
                <a:latin typeface="Raleway"/>
                <a:ea typeface="Raleway"/>
                <a:cs typeface="Raleway"/>
                <a:sym typeface="Raleway"/>
              </a:rPr>
              <a:t>, and</a:t>
            </a:r>
            <a:r>
              <a:rPr lang="en" sz="1200">
                <a:uFill>
                  <a:noFill/>
                </a:uFill>
                <a:latin typeface="Raleway"/>
                <a:ea typeface="Raleway"/>
                <a:cs typeface="Raleway"/>
                <a:sym typeface="Raleway"/>
                <a:hlinkClick r:id="rId7"/>
              </a:rPr>
              <a:t> </a:t>
            </a:r>
            <a:endParaRPr>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u="sng">
                <a:solidFill>
                  <a:schemeClr val="hlink"/>
                </a:solidFill>
                <a:latin typeface="Raleway"/>
                <a:ea typeface="Raleway"/>
                <a:cs typeface="Raleway"/>
                <a:sym typeface="Raleway"/>
                <a:hlinkClick r:id="rId7"/>
              </a:rPr>
              <a:t>National Center to Improve Social and Emotional Learning and School Safety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7"/>
          <p:cNvSpPr txBox="1">
            <a:spLocks noGrp="1"/>
          </p:cNvSpPr>
          <p:nvPr>
            <p:ph type="ctrTitle"/>
          </p:nvPr>
        </p:nvSpPr>
        <p:spPr>
          <a:xfrm>
            <a:off x="94249" y="1475637"/>
            <a:ext cx="9144600" cy="1753200"/>
          </a:xfrm>
          <a:prstGeom prst="rect">
            <a:avLst/>
          </a:prstGeom>
        </p:spPr>
        <p:txBody>
          <a:bodyPr spcFirstLastPara="1" wrap="square" lIns="68575" tIns="34275" rIns="68575" bIns="34275" anchor="t" anchorCtr="0">
            <a:normAutofit fontScale="90000"/>
          </a:bodyPr>
          <a:lstStyle/>
          <a:p>
            <a:pPr marL="0" lvl="0" indent="0" algn="ctr" rtl="0">
              <a:spcBef>
                <a:spcPts val="0"/>
              </a:spcBef>
              <a:spcAft>
                <a:spcPts val="0"/>
              </a:spcAft>
              <a:buNone/>
            </a:pPr>
            <a:r>
              <a:rPr lang="en">
                <a:latin typeface="Raleway"/>
                <a:ea typeface="Raleway"/>
                <a:cs typeface="Raleway"/>
                <a:sym typeface="Raleway"/>
              </a:rPr>
              <a:t>State and District Use of Title II, Part A </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Funds in 20-21</a:t>
            </a:r>
            <a:endParaRPr>
              <a:latin typeface="Raleway"/>
              <a:ea typeface="Raleway"/>
              <a:cs typeface="Raleway"/>
              <a:sym typeface="Raleway"/>
            </a:endParaRPr>
          </a:p>
          <a:p>
            <a:pPr marL="0" lvl="0" indent="0" algn="ctr" rtl="0">
              <a:spcBef>
                <a:spcPts val="0"/>
              </a:spcBef>
              <a:spcAft>
                <a:spcPts val="0"/>
              </a:spcAft>
              <a:buNone/>
            </a:pPr>
            <a:endParaRPr>
              <a:latin typeface="Raleway"/>
              <a:ea typeface="Raleway"/>
              <a:cs typeface="Raleway"/>
              <a:sym typeface="Raleway"/>
            </a:endParaRPr>
          </a:p>
          <a:p>
            <a:pPr marL="0" lvl="0" indent="0" algn="ctr" rtl="0">
              <a:spcBef>
                <a:spcPts val="0"/>
              </a:spcBef>
              <a:spcAft>
                <a:spcPts val="0"/>
              </a:spcAft>
              <a:buNone/>
            </a:pPr>
            <a:r>
              <a:rPr lang="en" sz="2300">
                <a:latin typeface="Raleway"/>
                <a:ea typeface="Raleway"/>
                <a:cs typeface="Raleway"/>
                <a:sym typeface="Raleway"/>
              </a:rPr>
              <a:t>Information provided by</a:t>
            </a:r>
            <a:endParaRPr sz="2300">
              <a:latin typeface="Raleway"/>
              <a:ea typeface="Raleway"/>
              <a:cs typeface="Raleway"/>
              <a:sym typeface="Raleway"/>
            </a:endParaRPr>
          </a:p>
          <a:p>
            <a:pPr marL="0" lvl="0" indent="0" algn="ctr" rtl="0">
              <a:spcBef>
                <a:spcPts val="0"/>
              </a:spcBef>
              <a:spcAft>
                <a:spcPts val="0"/>
              </a:spcAft>
              <a:buNone/>
            </a:pPr>
            <a:r>
              <a:rPr lang="en" sz="2300">
                <a:latin typeface="Raleway"/>
                <a:ea typeface="Raleway"/>
                <a:cs typeface="Raleway"/>
                <a:sym typeface="Raleway"/>
              </a:rPr>
              <a:t>Office of Elementary and Secondary Education, </a:t>
            </a:r>
            <a:endParaRPr sz="2300">
              <a:latin typeface="Raleway"/>
              <a:ea typeface="Raleway"/>
              <a:cs typeface="Raleway"/>
              <a:sym typeface="Raleway"/>
            </a:endParaRPr>
          </a:p>
          <a:p>
            <a:pPr marL="0" lvl="0" indent="0" algn="ctr" rtl="0">
              <a:spcBef>
                <a:spcPts val="0"/>
              </a:spcBef>
              <a:spcAft>
                <a:spcPts val="0"/>
              </a:spcAft>
              <a:buClr>
                <a:schemeClr val="lt1"/>
              </a:buClr>
              <a:buSzPct val="130434"/>
              <a:buFont typeface="Arial"/>
              <a:buNone/>
            </a:pPr>
            <a:r>
              <a:rPr lang="en" sz="2300">
                <a:latin typeface="Raleway"/>
                <a:ea typeface="Raleway"/>
                <a:cs typeface="Raleway"/>
                <a:sym typeface="Raleway"/>
              </a:rPr>
              <a:t>U.S. Department of Education</a:t>
            </a:r>
            <a:endParaRPr>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latin typeface="Raleway"/>
                <a:ea typeface="Raleway"/>
                <a:cs typeface="Raleway"/>
                <a:sym typeface="Raleway"/>
              </a:rPr>
              <a:t>Title II, Part A Funds </a:t>
            </a:r>
            <a:endParaRPr sz="2100">
              <a:latin typeface="Raleway"/>
              <a:ea typeface="Raleway"/>
              <a:cs typeface="Raleway"/>
              <a:sym typeface="Raleway"/>
            </a:endParaRPr>
          </a:p>
        </p:txBody>
      </p:sp>
      <p:sp>
        <p:nvSpPr>
          <p:cNvPr id="322" name="Google Shape;322;p58"/>
          <p:cNvSpPr txBox="1">
            <a:spLocks noGrp="1"/>
          </p:cNvSpPr>
          <p:nvPr>
            <p:ph type="body" idx="1"/>
          </p:nvPr>
        </p:nvSpPr>
        <p:spPr>
          <a:xfrm>
            <a:off x="628650" y="1165860"/>
            <a:ext cx="7886700" cy="3263503"/>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800"/>
              </a:spcBef>
              <a:spcAft>
                <a:spcPts val="0"/>
              </a:spcAft>
              <a:buSzPts val="1800"/>
              <a:buNone/>
            </a:pPr>
            <a:r>
              <a:rPr lang="en" sz="1700">
                <a:latin typeface="Raleway"/>
                <a:ea typeface="Raleway"/>
                <a:cs typeface="Raleway"/>
                <a:sym typeface="Raleway"/>
              </a:rPr>
              <a:t>Title II, Part A Funds Support: </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Font typeface="Arial"/>
              <a:buChar char="•"/>
            </a:pPr>
            <a:r>
              <a:rPr lang="en" sz="1700">
                <a:latin typeface="Raleway"/>
                <a:ea typeface="Raleway"/>
                <a:cs typeface="Raleway"/>
                <a:sym typeface="Raleway"/>
              </a:rPr>
              <a:t>Increased student achievement</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Font typeface="Arial"/>
              <a:buChar char="•"/>
            </a:pPr>
            <a:r>
              <a:rPr lang="en" sz="1700">
                <a:latin typeface="Raleway"/>
                <a:ea typeface="Raleway"/>
                <a:cs typeface="Raleway"/>
                <a:sym typeface="Raleway"/>
              </a:rPr>
              <a:t>Improved educator quality and effectiveness </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Font typeface="Arial"/>
              <a:buChar char="•"/>
            </a:pPr>
            <a:r>
              <a:rPr lang="en" sz="1700">
                <a:latin typeface="Raleway"/>
                <a:ea typeface="Raleway"/>
                <a:cs typeface="Raleway"/>
                <a:sym typeface="Raleway"/>
              </a:rPr>
              <a:t>Increased number of effective educators </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Font typeface="Arial"/>
              <a:buChar char="•"/>
            </a:pPr>
            <a:r>
              <a:rPr lang="en" sz="1700">
                <a:latin typeface="Raleway"/>
                <a:ea typeface="Raleway"/>
                <a:cs typeface="Raleway"/>
                <a:sym typeface="Raleway"/>
              </a:rPr>
              <a:t>Increased access to effective educators for low income and minority students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a:latin typeface="Arial"/>
              <a:ea typeface="Arial"/>
              <a:cs typeface="Arial"/>
              <a:sym typeface="Arial"/>
            </a:endParaRPr>
          </a:p>
        </p:txBody>
      </p:sp>
      <p:sp>
        <p:nvSpPr>
          <p:cNvPr id="323" name="Google Shape;323;p5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Use of Title II, Part A Funds </a:t>
            </a:r>
            <a:endParaRPr>
              <a:latin typeface="Raleway"/>
              <a:ea typeface="Raleway"/>
              <a:cs typeface="Raleway"/>
              <a:sym typeface="Raleway"/>
            </a:endParaRPr>
          </a:p>
        </p:txBody>
      </p:sp>
      <p:sp>
        <p:nvSpPr>
          <p:cNvPr id="329" name="Google Shape;329;p5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800"/>
              </a:spcBef>
              <a:spcAft>
                <a:spcPts val="0"/>
              </a:spcAft>
              <a:buSzPts val="1800"/>
              <a:buNone/>
            </a:pPr>
            <a:r>
              <a:rPr lang="en" sz="1700">
                <a:latin typeface="Raleway"/>
                <a:ea typeface="Raleway"/>
                <a:cs typeface="Raleway"/>
                <a:sym typeface="Raleway"/>
              </a:rPr>
              <a:t>How did States and Districts most commonly use Title II-A funds? </a:t>
            </a:r>
            <a:endParaRPr/>
          </a:p>
          <a:p>
            <a:pPr marL="0" lvl="0" indent="0" algn="l" rtl="0">
              <a:lnSpc>
                <a:spcPct val="90000"/>
              </a:lnSpc>
              <a:spcBef>
                <a:spcPts val="800"/>
              </a:spcBef>
              <a:spcAft>
                <a:spcPts val="0"/>
              </a:spcAft>
              <a:buSzPts val="1800"/>
              <a:buNone/>
            </a:pPr>
            <a:endParaRPr sz="800">
              <a:latin typeface="Raleway"/>
              <a:ea typeface="Raleway"/>
              <a:cs typeface="Raleway"/>
              <a:sym typeface="Raleway"/>
            </a:endParaRPr>
          </a:p>
          <a:p>
            <a:pPr marL="457200" lvl="0" indent="0" algn="l" rtl="0">
              <a:lnSpc>
                <a:spcPct val="90000"/>
              </a:lnSpc>
              <a:spcBef>
                <a:spcPts val="800"/>
              </a:spcBef>
              <a:spcAft>
                <a:spcPts val="0"/>
              </a:spcAft>
              <a:buSzPts val="1800"/>
              <a:buNone/>
            </a:pPr>
            <a:r>
              <a:rPr lang="en" sz="1700">
                <a:latin typeface="Raleway"/>
                <a:ea typeface="Raleway"/>
                <a:cs typeface="Raleway"/>
                <a:sym typeface="Raleway"/>
              </a:rPr>
              <a:t>States: </a:t>
            </a:r>
            <a:endParaRPr sz="1700">
              <a:latin typeface="Raleway"/>
              <a:ea typeface="Raleway"/>
              <a:cs typeface="Raleway"/>
              <a:sym typeface="Raleway"/>
            </a:endParaRPr>
          </a:p>
          <a:p>
            <a:pPr marL="914400" lvl="0" indent="-298450" algn="l" rtl="0">
              <a:lnSpc>
                <a:spcPct val="90000"/>
              </a:lnSpc>
              <a:spcBef>
                <a:spcPts val="800"/>
              </a:spcBef>
              <a:spcAft>
                <a:spcPts val="0"/>
              </a:spcAft>
              <a:buSzPts val="1100"/>
              <a:buChar char="●"/>
            </a:pPr>
            <a:r>
              <a:rPr lang="en" sz="1700">
                <a:latin typeface="Raleway"/>
                <a:ea typeface="Raleway"/>
                <a:cs typeface="Raleway"/>
                <a:sym typeface="Raleway"/>
              </a:rPr>
              <a:t>Program Administration </a:t>
            </a:r>
            <a:endParaRPr sz="1700">
              <a:latin typeface="Raleway"/>
              <a:ea typeface="Raleway"/>
              <a:cs typeface="Raleway"/>
              <a:sym typeface="Raleway"/>
            </a:endParaRPr>
          </a:p>
          <a:p>
            <a:pPr marL="914400" lvl="0" indent="-298450" algn="l" rtl="0">
              <a:lnSpc>
                <a:spcPct val="90000"/>
              </a:lnSpc>
              <a:spcBef>
                <a:spcPts val="0"/>
              </a:spcBef>
              <a:spcAft>
                <a:spcPts val="0"/>
              </a:spcAft>
              <a:buSzPts val="1100"/>
              <a:buChar char="●"/>
            </a:pPr>
            <a:r>
              <a:rPr lang="en" sz="1700">
                <a:latin typeface="Raleway"/>
                <a:ea typeface="Raleway"/>
                <a:cs typeface="Raleway"/>
                <a:sym typeface="Raleway"/>
              </a:rPr>
              <a:t>Monitoring </a:t>
            </a:r>
            <a:endParaRPr sz="1700">
              <a:latin typeface="Raleway"/>
              <a:ea typeface="Raleway"/>
              <a:cs typeface="Raleway"/>
              <a:sym typeface="Raleway"/>
            </a:endParaRPr>
          </a:p>
          <a:p>
            <a:pPr marL="914400" lvl="0" indent="-298450" algn="l" rtl="0">
              <a:lnSpc>
                <a:spcPct val="90000"/>
              </a:lnSpc>
              <a:spcBef>
                <a:spcPts val="0"/>
              </a:spcBef>
              <a:spcAft>
                <a:spcPts val="0"/>
              </a:spcAft>
              <a:buSzPts val="1100"/>
              <a:buChar char="●"/>
            </a:pPr>
            <a:r>
              <a:rPr lang="en" sz="1700">
                <a:latin typeface="Raleway"/>
                <a:ea typeface="Raleway"/>
                <a:cs typeface="Raleway"/>
                <a:sym typeface="Raleway"/>
              </a:rPr>
              <a:t>Technical Assistance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sz="700">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         Districts:</a:t>
            </a:r>
            <a:endParaRPr sz="1700">
              <a:latin typeface="Raleway"/>
              <a:ea typeface="Raleway"/>
              <a:cs typeface="Raleway"/>
              <a:sym typeface="Raleway"/>
            </a:endParaRPr>
          </a:p>
          <a:p>
            <a:pPr marL="914400" lvl="0" indent="-342900" algn="l" rtl="0">
              <a:lnSpc>
                <a:spcPct val="90000"/>
              </a:lnSpc>
              <a:spcBef>
                <a:spcPts val="800"/>
              </a:spcBef>
              <a:spcAft>
                <a:spcPts val="0"/>
              </a:spcAft>
              <a:buSzPts val="1800"/>
              <a:buChar char="•"/>
            </a:pPr>
            <a:r>
              <a:rPr lang="en" sz="1700">
                <a:latin typeface="Raleway"/>
                <a:ea typeface="Raleway"/>
                <a:cs typeface="Raleway"/>
                <a:sym typeface="Raleway"/>
              </a:rPr>
              <a:t>Professional Development </a:t>
            </a:r>
            <a:endParaRPr sz="1700">
              <a:latin typeface="Raleway"/>
              <a:ea typeface="Raleway"/>
              <a:cs typeface="Raleway"/>
              <a:sym typeface="Raleway"/>
            </a:endParaRPr>
          </a:p>
          <a:p>
            <a:pPr marL="457200" lvl="0" indent="0" algn="l" rtl="0">
              <a:lnSpc>
                <a:spcPct val="90000"/>
              </a:lnSpc>
              <a:spcBef>
                <a:spcPts val="800"/>
              </a:spcBef>
              <a:spcAft>
                <a:spcPts val="0"/>
              </a:spcAft>
              <a:buSzPts val="1800"/>
              <a:buNone/>
            </a:pPr>
            <a:endParaRPr/>
          </a:p>
        </p:txBody>
      </p:sp>
      <p:pic>
        <p:nvPicPr>
          <p:cNvPr id="330" name="Google Shape;330;p59" descr="Citation: Office of Elementary &amp; Secondary Education and Westat"/>
          <p:cNvPicPr preferRelativeResize="0"/>
          <p:nvPr/>
        </p:nvPicPr>
        <p:blipFill rotWithShape="1">
          <a:blip r:embed="rId3">
            <a:alphaModFix/>
          </a:blip>
          <a:srcRect/>
          <a:stretch/>
        </p:blipFill>
        <p:spPr>
          <a:xfrm>
            <a:off x="58550" y="4636410"/>
            <a:ext cx="2247900" cy="266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States: Use of Title II-A Funds </a:t>
            </a:r>
            <a:endParaRPr>
              <a:latin typeface="Raleway"/>
              <a:ea typeface="Raleway"/>
              <a:cs typeface="Raleway"/>
              <a:sym typeface="Raleway"/>
            </a:endParaRPr>
          </a:p>
        </p:txBody>
      </p:sp>
      <p:sp>
        <p:nvSpPr>
          <p:cNvPr id="336" name="Google Shape;336;p60"/>
          <p:cNvSpPr txBox="1">
            <a:spLocks noGrp="1"/>
          </p:cNvSpPr>
          <p:nvPr>
            <p:ph type="body" idx="1"/>
          </p:nvPr>
        </p:nvSpPr>
        <p:spPr>
          <a:xfrm>
            <a:off x="628650" y="1165850"/>
            <a:ext cx="2294100" cy="3486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States: </a:t>
            </a:r>
            <a:r>
              <a:rPr lang="en" sz="1700">
                <a:latin typeface="Raleway"/>
                <a:ea typeface="Raleway"/>
                <a:cs typeface="Raleway"/>
                <a:sym typeface="Raleway"/>
              </a:rPr>
              <a:t> </a:t>
            </a:r>
            <a:endParaRPr sz="100">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At the state level, the most common use of Title II-A was related to program administration, monitoring, and technical assistance.  </a:t>
            </a:r>
            <a:endParaRPr sz="1700">
              <a:latin typeface="Raleway"/>
              <a:ea typeface="Raleway"/>
              <a:cs typeface="Raleway"/>
              <a:sym typeface="Raleway"/>
            </a:endParaRPr>
          </a:p>
        </p:txBody>
      </p:sp>
      <p:pic>
        <p:nvPicPr>
          <p:cNvPr id="337" name="Google Shape;337;p60" descr="Graph depicting the number of states that used Title II-A funds for each activity in 2020-21."/>
          <p:cNvPicPr preferRelativeResize="0"/>
          <p:nvPr/>
        </p:nvPicPr>
        <p:blipFill rotWithShape="1">
          <a:blip r:embed="rId3">
            <a:alphaModFix/>
          </a:blip>
          <a:srcRect/>
          <a:stretch/>
        </p:blipFill>
        <p:spPr>
          <a:xfrm>
            <a:off x="3278623" y="1024798"/>
            <a:ext cx="4513700" cy="380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States: Use of Title II-A Funds</a:t>
            </a:r>
            <a:endParaRPr>
              <a:latin typeface="Raleway"/>
              <a:ea typeface="Raleway"/>
              <a:cs typeface="Raleway"/>
              <a:sym typeface="Raleway"/>
            </a:endParaRPr>
          </a:p>
        </p:txBody>
      </p:sp>
      <p:sp>
        <p:nvSpPr>
          <p:cNvPr id="343" name="Google Shape;343;p61"/>
          <p:cNvSpPr txBox="1">
            <a:spLocks noGrp="1"/>
          </p:cNvSpPr>
          <p:nvPr>
            <p:ph type="body" idx="1"/>
          </p:nvPr>
        </p:nvSpPr>
        <p:spPr>
          <a:xfrm>
            <a:off x="628650" y="1165850"/>
            <a:ext cx="2600400" cy="3321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States: </a:t>
            </a:r>
            <a:endParaRPr sz="100" b="1">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At the state level, the largest share of state-level allocations supported administration, monitoring, and technical assistance. </a:t>
            </a:r>
            <a:endParaRPr sz="1700">
              <a:latin typeface="Raleway"/>
              <a:ea typeface="Raleway"/>
              <a:cs typeface="Raleway"/>
              <a:sym typeface="Raleway"/>
            </a:endParaRPr>
          </a:p>
        </p:txBody>
      </p:sp>
      <p:pic>
        <p:nvPicPr>
          <p:cNvPr id="344" name="Google Shape;344;p61" descr="Graph depicting the share of Title II-A funds states allocated for each activity in 2020-21."/>
          <p:cNvPicPr preferRelativeResize="0"/>
          <p:nvPr/>
        </p:nvPicPr>
        <p:blipFill rotWithShape="1">
          <a:blip r:embed="rId3">
            <a:alphaModFix/>
          </a:blip>
          <a:srcRect/>
          <a:stretch/>
        </p:blipFill>
        <p:spPr>
          <a:xfrm>
            <a:off x="3679248" y="1041125"/>
            <a:ext cx="4351101" cy="3738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States: Use of Title II-A Funds</a:t>
            </a:r>
            <a:endParaRPr>
              <a:latin typeface="Raleway"/>
              <a:ea typeface="Raleway"/>
              <a:cs typeface="Raleway"/>
              <a:sym typeface="Raleway"/>
            </a:endParaRPr>
          </a:p>
        </p:txBody>
      </p:sp>
      <p:sp>
        <p:nvSpPr>
          <p:cNvPr id="350" name="Google Shape;350;p6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800"/>
              </a:spcBef>
              <a:spcAft>
                <a:spcPts val="0"/>
              </a:spcAft>
              <a:buSzPts val="1800"/>
              <a:buNone/>
            </a:pPr>
            <a:r>
              <a:rPr lang="en" sz="1700">
                <a:latin typeface="Raleway"/>
                <a:ea typeface="Raleway"/>
                <a:cs typeface="Raleway"/>
                <a:sym typeface="Raleway"/>
              </a:rPr>
              <a:t>State Professional Development Spending </a:t>
            </a:r>
            <a:endParaRPr sz="1700">
              <a:latin typeface="Raleway"/>
              <a:ea typeface="Raleway"/>
              <a:cs typeface="Raleway"/>
              <a:sym typeface="Raleway"/>
            </a:endParaRPr>
          </a:p>
          <a:p>
            <a:pPr marL="457200" lvl="0" indent="-317500" algn="l" rtl="0">
              <a:lnSpc>
                <a:spcPct val="90000"/>
              </a:lnSpc>
              <a:spcBef>
                <a:spcPts val="800"/>
              </a:spcBef>
              <a:spcAft>
                <a:spcPts val="0"/>
              </a:spcAft>
              <a:buSzPts val="1400"/>
              <a:buChar char="●"/>
            </a:pPr>
            <a:r>
              <a:rPr lang="en" sz="1700">
                <a:latin typeface="Raleway"/>
                <a:ea typeface="Raleway"/>
                <a:cs typeface="Raleway"/>
                <a:sym typeface="Raleway"/>
              </a:rPr>
              <a:t>36 States used funds for professional development </a:t>
            </a:r>
            <a:endParaRPr sz="1700">
              <a:latin typeface="Raleway"/>
              <a:ea typeface="Raleway"/>
              <a:cs typeface="Raleway"/>
              <a:sym typeface="Raleway"/>
            </a:endParaRPr>
          </a:p>
          <a:p>
            <a:pPr marL="457200" lvl="0" indent="-317500" algn="l" rtl="0">
              <a:lnSpc>
                <a:spcPct val="90000"/>
              </a:lnSpc>
              <a:spcBef>
                <a:spcPts val="800"/>
              </a:spcBef>
              <a:spcAft>
                <a:spcPts val="0"/>
              </a:spcAft>
              <a:buSzPts val="1400"/>
              <a:buChar char="●"/>
            </a:pPr>
            <a:r>
              <a:rPr lang="en" sz="1700">
                <a:latin typeface="Raleway"/>
                <a:ea typeface="Raleway"/>
                <a:cs typeface="Raleway"/>
                <a:sym typeface="Raleway"/>
              </a:rPr>
              <a:t>Most of the funds states spent on professional development were devoted to programs for principals (26 states and $8.6 million). </a:t>
            </a:r>
            <a:endParaRPr sz="1700">
              <a:latin typeface="Raleway"/>
              <a:ea typeface="Raleway"/>
              <a:cs typeface="Raleway"/>
              <a:sym typeface="Raleway"/>
            </a:endParaRPr>
          </a:p>
          <a:p>
            <a:pPr marL="457200" lvl="0" indent="-317500" algn="l" rtl="0">
              <a:lnSpc>
                <a:spcPct val="90000"/>
              </a:lnSpc>
              <a:spcBef>
                <a:spcPts val="800"/>
              </a:spcBef>
              <a:spcAft>
                <a:spcPts val="0"/>
              </a:spcAft>
              <a:buSzPts val="1400"/>
              <a:buChar char="●"/>
            </a:pPr>
            <a:r>
              <a:rPr lang="en" sz="1700">
                <a:latin typeface="Raleway"/>
                <a:ea typeface="Raleway"/>
                <a:cs typeface="Raleway"/>
                <a:sym typeface="Raleway"/>
              </a:rPr>
              <a:t>States reported supported professional development to improve instruction and instructional leadership in STEM (21 states and $3.8 million), among other things. </a:t>
            </a:r>
            <a:endParaRPr sz="1700">
              <a:latin typeface="Raleway"/>
              <a:ea typeface="Raleway"/>
              <a:cs typeface="Raleway"/>
              <a:sym typeface="Raleway"/>
            </a:endParaRPr>
          </a:p>
        </p:txBody>
      </p:sp>
      <p:pic>
        <p:nvPicPr>
          <p:cNvPr id="351" name="Google Shape;351;p62" descr="Citation: Office of Elementary &amp; Secondary Education and Westat"/>
          <p:cNvPicPr preferRelativeResize="0"/>
          <p:nvPr/>
        </p:nvPicPr>
        <p:blipFill rotWithShape="1">
          <a:blip r:embed="rId3">
            <a:alphaModFix/>
          </a:blip>
          <a:srcRect/>
          <a:stretch/>
        </p:blipFill>
        <p:spPr>
          <a:xfrm>
            <a:off x="5666975" y="4181600"/>
            <a:ext cx="2209800" cy="24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States: Use of Title II-A Funds</a:t>
            </a:r>
            <a:endParaRPr>
              <a:latin typeface="Raleway"/>
              <a:ea typeface="Raleway"/>
              <a:cs typeface="Raleway"/>
              <a:sym typeface="Raleway"/>
            </a:endParaRPr>
          </a:p>
        </p:txBody>
      </p:sp>
      <p:sp>
        <p:nvSpPr>
          <p:cNvPr id="357" name="Google Shape;357;p63"/>
          <p:cNvSpPr txBox="1">
            <a:spLocks noGrp="1"/>
          </p:cNvSpPr>
          <p:nvPr>
            <p:ph type="body" idx="1"/>
          </p:nvPr>
        </p:nvSpPr>
        <p:spPr>
          <a:xfrm>
            <a:off x="628650" y="1165850"/>
            <a:ext cx="2184300" cy="3211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sz="1700">
                <a:latin typeface="Raleway"/>
                <a:ea typeface="Raleway"/>
                <a:cs typeface="Raleway"/>
                <a:sym typeface="Raleway"/>
              </a:rPr>
              <a:t>States use Title II-A funds to improve equitable access to effective educators.   </a:t>
            </a:r>
            <a:endParaRPr sz="1700">
              <a:latin typeface="Raleway"/>
              <a:ea typeface="Raleway"/>
              <a:cs typeface="Raleway"/>
              <a:sym typeface="Raleway"/>
            </a:endParaRPr>
          </a:p>
        </p:txBody>
      </p:sp>
      <p:pic>
        <p:nvPicPr>
          <p:cNvPr id="358" name="Google Shape;358;p63" descr="Graph depicting the number of states that funded activities for improving access to effective educators in 2020-21 with Title II-A funds"/>
          <p:cNvPicPr preferRelativeResize="0"/>
          <p:nvPr/>
        </p:nvPicPr>
        <p:blipFill rotWithShape="1">
          <a:blip r:embed="rId3">
            <a:alphaModFix/>
          </a:blip>
          <a:srcRect/>
          <a:stretch/>
        </p:blipFill>
        <p:spPr>
          <a:xfrm>
            <a:off x="3325975" y="1022300"/>
            <a:ext cx="4755800" cy="3972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Districts: Use of Title II-A Funds</a:t>
            </a:r>
            <a:endParaRPr>
              <a:latin typeface="Raleway"/>
              <a:ea typeface="Raleway"/>
              <a:cs typeface="Raleway"/>
              <a:sym typeface="Raleway"/>
            </a:endParaRPr>
          </a:p>
        </p:txBody>
      </p:sp>
      <p:sp>
        <p:nvSpPr>
          <p:cNvPr id="364" name="Google Shape;364;p64"/>
          <p:cNvSpPr txBox="1">
            <a:spLocks noGrp="1"/>
          </p:cNvSpPr>
          <p:nvPr>
            <p:ph type="body" idx="1"/>
          </p:nvPr>
        </p:nvSpPr>
        <p:spPr>
          <a:xfrm>
            <a:off x="522575" y="1000375"/>
            <a:ext cx="2913600" cy="3518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Districts: </a:t>
            </a:r>
            <a:endParaRPr sz="100" b="1">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District strategies to improve</a:t>
            </a:r>
            <a:r>
              <a:rPr lang="en"/>
              <a:t> </a:t>
            </a:r>
            <a:r>
              <a:rPr lang="en" sz="1700">
                <a:latin typeface="Raleway"/>
                <a:ea typeface="Raleway"/>
                <a:cs typeface="Raleway"/>
                <a:sym typeface="Raleway"/>
              </a:rPr>
              <a:t>with-in district equitable distribution of</a:t>
            </a:r>
            <a:r>
              <a:rPr lang="en"/>
              <a:t> </a:t>
            </a:r>
            <a:r>
              <a:rPr lang="en" sz="1700">
                <a:latin typeface="Raleway"/>
                <a:ea typeface="Raleway"/>
                <a:cs typeface="Raleway"/>
                <a:sym typeface="Raleway"/>
              </a:rPr>
              <a:t>teachers. </a:t>
            </a:r>
            <a:endParaRPr sz="1700">
              <a:latin typeface="Raleway"/>
              <a:ea typeface="Raleway"/>
              <a:cs typeface="Raleway"/>
              <a:sym typeface="Raleway"/>
            </a:endParaRPr>
          </a:p>
          <a:p>
            <a:pPr marL="457200" lvl="0" indent="-311150" algn="l" rtl="0">
              <a:lnSpc>
                <a:spcPct val="90000"/>
              </a:lnSpc>
              <a:spcBef>
                <a:spcPts val="800"/>
              </a:spcBef>
              <a:spcAft>
                <a:spcPts val="0"/>
              </a:spcAft>
              <a:buSzPts val="1300"/>
              <a:buChar char="●"/>
            </a:pPr>
            <a:r>
              <a:rPr lang="en" sz="1700">
                <a:latin typeface="Raleway"/>
                <a:ea typeface="Raleway"/>
                <a:cs typeface="Raleway"/>
                <a:sym typeface="Raleway"/>
              </a:rPr>
              <a:t>Less than one-fifth of districts (19%) used Title II-A funds to improve equitable distribution of</a:t>
            </a:r>
            <a:r>
              <a:rPr lang="en"/>
              <a:t> </a:t>
            </a:r>
            <a:r>
              <a:rPr lang="en" sz="1700">
                <a:latin typeface="Raleway"/>
                <a:ea typeface="Raleway"/>
                <a:cs typeface="Raleway"/>
                <a:sym typeface="Raleway"/>
              </a:rPr>
              <a:t>effective educators. </a:t>
            </a:r>
            <a:endParaRPr sz="1700">
              <a:latin typeface="Raleway"/>
              <a:ea typeface="Raleway"/>
              <a:cs typeface="Raleway"/>
              <a:sym typeface="Raleway"/>
            </a:endParaRPr>
          </a:p>
        </p:txBody>
      </p:sp>
      <p:sp>
        <p:nvSpPr>
          <p:cNvPr id="365" name="Google Shape;365;p64"/>
          <p:cNvSpPr txBox="1">
            <a:spLocks noGrp="1"/>
          </p:cNvSpPr>
          <p:nvPr>
            <p:ph type="body" idx="4294967295"/>
          </p:nvPr>
        </p:nvSpPr>
        <p:spPr>
          <a:xfrm>
            <a:off x="4083644" y="1000363"/>
            <a:ext cx="4595812" cy="3429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 sz="1700">
                <a:latin typeface="Raleway"/>
                <a:ea typeface="Raleway"/>
                <a:cs typeface="Raleway"/>
                <a:sym typeface="Raleway"/>
              </a:rPr>
              <a:t>Most commonly reported strategies were: </a:t>
            </a:r>
            <a:endParaRPr sz="1700">
              <a:latin typeface="Raleway"/>
              <a:ea typeface="Raleway"/>
              <a:cs typeface="Raleway"/>
              <a:sym typeface="Raleway"/>
            </a:endParaRPr>
          </a:p>
          <a:p>
            <a:pPr marL="0" lvl="0" indent="0" algn="l" rtl="0">
              <a:lnSpc>
                <a:spcPct val="90000"/>
              </a:lnSpc>
              <a:spcBef>
                <a:spcPts val="800"/>
              </a:spcBef>
              <a:spcAft>
                <a:spcPts val="0"/>
              </a:spcAft>
              <a:buSzPts val="2100"/>
              <a:buNone/>
            </a:pPr>
            <a:endParaRPr/>
          </a:p>
        </p:txBody>
      </p:sp>
      <p:pic>
        <p:nvPicPr>
          <p:cNvPr id="366" name="Google Shape;366;p64" descr="Graph depicting the most common district strategies utilized to improved with-in district equitable distribution of teachers."/>
          <p:cNvPicPr preferRelativeResize="0"/>
          <p:nvPr/>
        </p:nvPicPr>
        <p:blipFill rotWithShape="1">
          <a:blip r:embed="rId3">
            <a:alphaModFix/>
          </a:blip>
          <a:srcRect/>
          <a:stretch/>
        </p:blipFill>
        <p:spPr>
          <a:xfrm>
            <a:off x="4161642" y="1451000"/>
            <a:ext cx="4012850" cy="369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States: Use of Title II-A Funds </a:t>
            </a:r>
            <a:endParaRPr>
              <a:latin typeface="Raleway"/>
              <a:ea typeface="Raleway"/>
              <a:cs typeface="Raleway"/>
              <a:sym typeface="Raleway"/>
            </a:endParaRPr>
          </a:p>
        </p:txBody>
      </p:sp>
      <p:sp>
        <p:nvSpPr>
          <p:cNvPr id="372" name="Google Shape;372;p65"/>
          <p:cNvSpPr txBox="1">
            <a:spLocks noGrp="1"/>
          </p:cNvSpPr>
          <p:nvPr>
            <p:ph type="body" idx="1"/>
          </p:nvPr>
        </p:nvSpPr>
        <p:spPr>
          <a:xfrm>
            <a:off x="628650" y="1165860"/>
            <a:ext cx="2603161" cy="3385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States:</a:t>
            </a:r>
            <a:r>
              <a:rPr lang="en" sz="1700">
                <a:latin typeface="Raleway"/>
                <a:ea typeface="Raleway"/>
                <a:cs typeface="Raleway"/>
                <a:sym typeface="Raleway"/>
              </a:rPr>
              <a:t> </a:t>
            </a:r>
            <a:endParaRPr sz="100">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Use of Leadership Set-Aside</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More than one-half of all states reserved additional funds for activities to support principals and other school leaders. </a:t>
            </a:r>
            <a:endParaRPr sz="1700">
              <a:latin typeface="Raleway"/>
              <a:ea typeface="Raleway"/>
              <a:cs typeface="Raleway"/>
              <a:sym typeface="Raleway"/>
            </a:endParaRPr>
          </a:p>
        </p:txBody>
      </p:sp>
      <p:pic>
        <p:nvPicPr>
          <p:cNvPr id="373" name="Google Shape;373;p65" descr="Map depicting the number of states that used the Title II-A funds set-aside to support principles and other school leaders in 2020-21."/>
          <p:cNvPicPr preferRelativeResize="0"/>
          <p:nvPr/>
        </p:nvPicPr>
        <p:blipFill rotWithShape="1">
          <a:blip r:embed="rId3">
            <a:alphaModFix/>
          </a:blip>
          <a:srcRect/>
          <a:stretch/>
        </p:blipFill>
        <p:spPr>
          <a:xfrm>
            <a:off x="3666225" y="1078350"/>
            <a:ext cx="4439750" cy="367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243" name="Google Shape;243;p46"/>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dirty="0">
                <a:latin typeface="Raleway"/>
                <a:ea typeface="Raleway"/>
                <a:cs typeface="Raleway"/>
                <a:sym typeface="Raleway"/>
              </a:rPr>
              <a:t>Topics</a:t>
            </a:r>
            <a:endParaRPr b="1" u="sng" dirty="0">
              <a:latin typeface="Raleway"/>
              <a:ea typeface="Raleway"/>
              <a:cs typeface="Raleway"/>
              <a:sym typeface="Raleway"/>
            </a:endParaRPr>
          </a:p>
          <a:p>
            <a:pPr marL="177800" lvl="0" indent="-63500" algn="l" rtl="0">
              <a:lnSpc>
                <a:spcPct val="90000"/>
              </a:lnSpc>
              <a:spcBef>
                <a:spcPts val="0"/>
              </a:spcBef>
              <a:spcAft>
                <a:spcPts val="0"/>
              </a:spcAft>
              <a:buClr>
                <a:schemeClr val="dk1"/>
              </a:buClr>
              <a:buSzPts val="1800"/>
              <a:buNone/>
            </a:pPr>
            <a:endParaRPr sz="1100" b="1" u="sng" dirty="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dirty="0">
                <a:latin typeface="Raleway"/>
                <a:ea typeface="Raleway"/>
                <a:cs typeface="Raleway"/>
                <a:sym typeface="Raleway"/>
              </a:rPr>
              <a:t>Updates and Reminders</a:t>
            </a:r>
            <a:endParaRPr sz="1700" dirty="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dirty="0">
                <a:latin typeface="Raleway"/>
                <a:ea typeface="Raleway"/>
                <a:cs typeface="Raleway"/>
                <a:sym typeface="Raleway"/>
              </a:rPr>
              <a:t>2023-24 Cons App Optional Statements</a:t>
            </a:r>
            <a:endParaRPr sz="1700" dirty="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dirty="0">
                <a:latin typeface="Raleway"/>
                <a:ea typeface="Raleway"/>
                <a:cs typeface="Raleway"/>
                <a:sym typeface="Raleway"/>
              </a:rPr>
              <a:t>Upcoming ESSER II Deadlines</a:t>
            </a:r>
            <a:endParaRPr sz="1700" dirty="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dirty="0">
                <a:latin typeface="Raleway"/>
                <a:ea typeface="Raleway"/>
                <a:cs typeface="Raleway"/>
                <a:sym typeface="Raleway"/>
              </a:rPr>
              <a:t>Corporal Punishment</a:t>
            </a:r>
            <a:endParaRPr sz="1700" dirty="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dirty="0">
                <a:latin typeface="Raleway"/>
                <a:ea typeface="Raleway"/>
                <a:cs typeface="Raleway"/>
                <a:sym typeface="Raleway"/>
              </a:rPr>
              <a:t>Title II Funding</a:t>
            </a:r>
          </a:p>
          <a:p>
            <a:pPr indent="-336550">
              <a:lnSpc>
                <a:spcPct val="100000"/>
              </a:lnSpc>
              <a:spcBef>
                <a:spcPts val="0"/>
              </a:spcBef>
              <a:buSzPts val="1700"/>
              <a:buFont typeface="Raleway"/>
              <a:buChar char="•"/>
            </a:pPr>
            <a:r>
              <a:rPr lang="en-US" sz="1700">
                <a:latin typeface="Raleway"/>
                <a:ea typeface="Raleway"/>
                <a:cs typeface="Raleway"/>
                <a:sym typeface="Raleway"/>
              </a:rPr>
              <a:t>Liquidation Extension Process</a:t>
            </a:r>
            <a:endParaRPr sz="1700" dirty="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dirty="0">
                <a:latin typeface="Raleway"/>
                <a:ea typeface="Raleway"/>
                <a:cs typeface="Raleway"/>
                <a:sym typeface="Raleway"/>
              </a:rPr>
              <a:t>ESSER Reporting Requirements Q&amp;A</a:t>
            </a:r>
            <a:endParaRPr sz="1700" dirty="0">
              <a:latin typeface="Raleway"/>
              <a:ea typeface="Raleway"/>
              <a:cs typeface="Raleway"/>
              <a:sym typeface="Raleway"/>
            </a:endParaRPr>
          </a:p>
        </p:txBody>
      </p:sp>
      <p:sp>
        <p:nvSpPr>
          <p:cNvPr id="244" name="Google Shape;244;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Professional Development </a:t>
            </a:r>
            <a:endParaRPr>
              <a:latin typeface="Raleway"/>
              <a:ea typeface="Raleway"/>
              <a:cs typeface="Raleway"/>
              <a:sym typeface="Raleway"/>
            </a:endParaRPr>
          </a:p>
        </p:txBody>
      </p:sp>
      <p:sp>
        <p:nvSpPr>
          <p:cNvPr id="379" name="Google Shape;379;p6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800"/>
              </a:spcBef>
              <a:spcAft>
                <a:spcPts val="0"/>
              </a:spcAft>
              <a:buSzPts val="1800"/>
              <a:buNone/>
            </a:pPr>
            <a:r>
              <a:rPr lang="en" sz="1700">
                <a:latin typeface="Raleway"/>
                <a:ea typeface="Raleway"/>
                <a:cs typeface="Raleway"/>
                <a:sym typeface="Raleway"/>
              </a:rPr>
              <a:t>What does ESSA mean by “professional development”?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sz="600">
              <a:latin typeface="Raleway"/>
              <a:ea typeface="Raleway"/>
              <a:cs typeface="Raleway"/>
              <a:sym typeface="Raleway"/>
            </a:endParaRPr>
          </a:p>
          <a:p>
            <a:pPr marL="457200" lvl="0" indent="-311150" algn="l" rtl="0">
              <a:lnSpc>
                <a:spcPct val="90000"/>
              </a:lnSpc>
              <a:spcBef>
                <a:spcPts val="800"/>
              </a:spcBef>
              <a:spcAft>
                <a:spcPts val="0"/>
              </a:spcAft>
              <a:buSzPts val="1300"/>
              <a:buChar char="●"/>
            </a:pPr>
            <a:r>
              <a:rPr lang="en" sz="1700">
                <a:latin typeface="Raleway"/>
                <a:ea typeface="Raleway"/>
                <a:cs typeface="Raleway"/>
                <a:sym typeface="Raleway"/>
              </a:rPr>
              <a:t>Section 8101 [20 USC 7801] </a:t>
            </a:r>
            <a:endParaRPr sz="1700">
              <a:latin typeface="Raleway"/>
              <a:ea typeface="Raleway"/>
              <a:cs typeface="Raleway"/>
              <a:sym typeface="Raleway"/>
            </a:endParaRPr>
          </a:p>
          <a:p>
            <a:pPr marL="457200" lvl="0" indent="0" algn="l" rtl="0">
              <a:lnSpc>
                <a:spcPct val="90000"/>
              </a:lnSpc>
              <a:spcBef>
                <a:spcPts val="800"/>
              </a:spcBef>
              <a:spcAft>
                <a:spcPts val="0"/>
              </a:spcAft>
              <a:buSzPts val="1800"/>
              <a:buNone/>
            </a:pPr>
            <a:endParaRPr sz="600">
              <a:latin typeface="Raleway"/>
              <a:ea typeface="Raleway"/>
              <a:cs typeface="Raleway"/>
              <a:sym typeface="Raleway"/>
            </a:endParaRPr>
          </a:p>
          <a:p>
            <a:pPr marL="914400" lvl="1" indent="-317500" algn="l" rtl="0">
              <a:lnSpc>
                <a:spcPct val="90000"/>
              </a:lnSpc>
              <a:spcBef>
                <a:spcPts val="400"/>
              </a:spcBef>
              <a:spcAft>
                <a:spcPts val="0"/>
              </a:spcAft>
              <a:buSzPts val="1400"/>
              <a:buChar char="○"/>
            </a:pPr>
            <a:r>
              <a:rPr lang="en" sz="1700">
                <a:latin typeface="Raleway"/>
                <a:ea typeface="Raleway"/>
                <a:cs typeface="Raleway"/>
                <a:sym typeface="Raleway"/>
              </a:rPr>
              <a:t>The term, “professional development” means activities that are…sustained (not stand-alone, 1-day, or short-term workshops), intensive, collaborative, job embedded, data-driven and classroom focused. </a:t>
            </a:r>
            <a:endParaRPr sz="1700">
              <a:latin typeface="Raleway"/>
              <a:ea typeface="Raleway"/>
              <a:cs typeface="Raleway"/>
              <a:sym typeface="Raleway"/>
            </a:endParaRPr>
          </a:p>
        </p:txBody>
      </p:sp>
      <p:pic>
        <p:nvPicPr>
          <p:cNvPr id="380" name="Google Shape;380;p66" descr="Citation: Office of Elementary &amp; Secondary Education and Westat"/>
          <p:cNvPicPr preferRelativeResize="0"/>
          <p:nvPr/>
        </p:nvPicPr>
        <p:blipFill rotWithShape="1">
          <a:blip r:embed="rId3">
            <a:alphaModFix/>
          </a:blip>
          <a:srcRect/>
          <a:stretch/>
        </p:blipFill>
        <p:spPr>
          <a:xfrm>
            <a:off x="5620025" y="4745875"/>
            <a:ext cx="2266950" cy="209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Districts: Use of Title II-A Funds </a:t>
            </a:r>
            <a:endParaRPr/>
          </a:p>
        </p:txBody>
      </p:sp>
      <p:sp>
        <p:nvSpPr>
          <p:cNvPr id="386" name="Google Shape;386;p67"/>
          <p:cNvSpPr txBox="1">
            <a:spLocks noGrp="1"/>
          </p:cNvSpPr>
          <p:nvPr>
            <p:ph type="body" idx="1"/>
          </p:nvPr>
        </p:nvSpPr>
        <p:spPr>
          <a:xfrm>
            <a:off x="628650" y="1165850"/>
            <a:ext cx="2608200" cy="3546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Districts:</a:t>
            </a:r>
            <a:endParaRPr sz="100" b="1">
              <a:latin typeface="Raleway"/>
              <a:ea typeface="Raleway"/>
              <a:cs typeface="Raleway"/>
              <a:sym typeface="Raleway"/>
            </a:endParaRPr>
          </a:p>
          <a:p>
            <a:pPr marL="0" lvl="0" indent="0" algn="l" rtl="0">
              <a:lnSpc>
                <a:spcPct val="90000"/>
              </a:lnSpc>
              <a:spcBef>
                <a:spcPts val="800"/>
              </a:spcBef>
              <a:spcAft>
                <a:spcPts val="0"/>
              </a:spcAft>
              <a:buSzPts val="1800"/>
              <a:buNone/>
            </a:pPr>
            <a:r>
              <a:rPr lang="en" sz="1600">
                <a:latin typeface="Raleway"/>
                <a:ea typeface="Raleway"/>
                <a:cs typeface="Raleway"/>
                <a:sym typeface="Raleway"/>
              </a:rPr>
              <a:t>Professional Development (PD) </a:t>
            </a:r>
            <a:endParaRPr sz="1600">
              <a:latin typeface="Raleway"/>
              <a:ea typeface="Raleway"/>
              <a:cs typeface="Raleway"/>
              <a:sym typeface="Raleway"/>
            </a:endParaRPr>
          </a:p>
          <a:p>
            <a:pPr marL="457200" lvl="0" indent="-336550" algn="l" rtl="0">
              <a:lnSpc>
                <a:spcPct val="90000"/>
              </a:lnSpc>
              <a:spcBef>
                <a:spcPts val="800"/>
              </a:spcBef>
              <a:spcAft>
                <a:spcPts val="0"/>
              </a:spcAft>
              <a:buSzPts val="1700"/>
              <a:buChar char="•"/>
            </a:pPr>
            <a:r>
              <a:rPr lang="en" sz="1600">
                <a:latin typeface="Raleway"/>
                <a:ea typeface="Raleway"/>
                <a:cs typeface="Raleway"/>
                <a:sym typeface="Raleway"/>
              </a:rPr>
              <a:t>Districts most commonly used funds for short-term PD.</a:t>
            </a:r>
            <a:endParaRPr sz="1600">
              <a:latin typeface="Raleway"/>
              <a:ea typeface="Raleway"/>
              <a:cs typeface="Raleway"/>
              <a:sym typeface="Raleway"/>
            </a:endParaRPr>
          </a:p>
          <a:p>
            <a:pPr marL="457200" lvl="0" indent="-336550" algn="l" rtl="0">
              <a:lnSpc>
                <a:spcPct val="90000"/>
              </a:lnSpc>
              <a:spcBef>
                <a:spcPts val="800"/>
              </a:spcBef>
              <a:spcAft>
                <a:spcPts val="0"/>
              </a:spcAft>
              <a:buSzPts val="1700"/>
              <a:buChar char="•"/>
            </a:pPr>
            <a:r>
              <a:rPr lang="en" sz="1600">
                <a:latin typeface="Raleway"/>
                <a:ea typeface="Raleway"/>
                <a:cs typeface="Raleway"/>
                <a:sym typeface="Raleway"/>
              </a:rPr>
              <a:t>Many districts also supported longer term PD and some supported PD that was collaborative or job embedded.  </a:t>
            </a:r>
            <a:endParaRPr sz="1600">
              <a:latin typeface="Raleway"/>
              <a:ea typeface="Raleway"/>
              <a:cs typeface="Raleway"/>
              <a:sym typeface="Raleway"/>
            </a:endParaRPr>
          </a:p>
        </p:txBody>
      </p:sp>
      <p:pic>
        <p:nvPicPr>
          <p:cNvPr id="387" name="Google Shape;387;p67" descr="Graph depicting the percentage of districts using Title II-A funds for teacher or principal professional development that funded various types of professional development in 2020-21."/>
          <p:cNvPicPr preferRelativeResize="0"/>
          <p:nvPr/>
        </p:nvPicPr>
        <p:blipFill rotWithShape="1">
          <a:blip r:embed="rId3">
            <a:alphaModFix/>
          </a:blip>
          <a:srcRect/>
          <a:stretch/>
        </p:blipFill>
        <p:spPr>
          <a:xfrm>
            <a:off x="3795275" y="962725"/>
            <a:ext cx="4361199" cy="35459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Districts: Use of Title II-A Funds </a:t>
            </a:r>
            <a:endParaRPr>
              <a:latin typeface="Raleway"/>
              <a:ea typeface="Raleway"/>
              <a:cs typeface="Raleway"/>
              <a:sym typeface="Raleway"/>
            </a:endParaRPr>
          </a:p>
        </p:txBody>
      </p:sp>
      <p:sp>
        <p:nvSpPr>
          <p:cNvPr id="393" name="Google Shape;393;p68"/>
          <p:cNvSpPr txBox="1">
            <a:spLocks noGrp="1"/>
          </p:cNvSpPr>
          <p:nvPr>
            <p:ph type="body" idx="1"/>
          </p:nvPr>
        </p:nvSpPr>
        <p:spPr>
          <a:xfrm>
            <a:off x="332675" y="1025725"/>
            <a:ext cx="2880600" cy="3571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Districts: </a:t>
            </a:r>
            <a:endParaRPr sz="100" b="1">
              <a:latin typeface="Raleway"/>
              <a:ea typeface="Raleway"/>
              <a:cs typeface="Raleway"/>
              <a:sym typeface="Raleway"/>
            </a:endParaRPr>
          </a:p>
          <a:p>
            <a:pPr marL="0" lvl="0" indent="0" algn="l" rtl="0">
              <a:lnSpc>
                <a:spcPct val="90000"/>
              </a:lnSpc>
              <a:spcBef>
                <a:spcPts val="800"/>
              </a:spcBef>
              <a:spcAft>
                <a:spcPts val="0"/>
              </a:spcAft>
              <a:buSzPts val="1800"/>
              <a:buNone/>
            </a:pPr>
            <a:r>
              <a:rPr lang="en" sz="1500">
                <a:latin typeface="Raleway"/>
                <a:ea typeface="Raleway"/>
                <a:cs typeface="Raleway"/>
                <a:sym typeface="Raleway"/>
              </a:rPr>
              <a:t>Professional Development (PD) </a:t>
            </a:r>
            <a:endParaRPr sz="1500">
              <a:latin typeface="Raleway"/>
              <a:ea typeface="Raleway"/>
              <a:cs typeface="Raleway"/>
              <a:sym typeface="Raleway"/>
            </a:endParaRPr>
          </a:p>
          <a:p>
            <a:pPr marL="457200" lvl="0" indent="-325755" algn="l" rtl="0">
              <a:lnSpc>
                <a:spcPct val="90000"/>
              </a:lnSpc>
              <a:spcBef>
                <a:spcPts val="800"/>
              </a:spcBef>
              <a:spcAft>
                <a:spcPts val="0"/>
              </a:spcAft>
              <a:buSzPts val="1500"/>
              <a:buChar char="•"/>
            </a:pPr>
            <a:r>
              <a:rPr lang="en" sz="1500">
                <a:latin typeface="Raleway"/>
                <a:ea typeface="Raleway"/>
                <a:cs typeface="Raleway"/>
                <a:sym typeface="Raleway"/>
              </a:rPr>
              <a:t>Large districts were more likely than small districts to report all types of professional development.</a:t>
            </a:r>
            <a:endParaRPr sz="1500">
              <a:latin typeface="Raleway"/>
              <a:ea typeface="Raleway"/>
              <a:cs typeface="Raleway"/>
              <a:sym typeface="Raleway"/>
            </a:endParaRPr>
          </a:p>
          <a:p>
            <a:pPr marL="457200" lvl="0" indent="-325755" algn="l" rtl="0">
              <a:lnSpc>
                <a:spcPct val="90000"/>
              </a:lnSpc>
              <a:spcBef>
                <a:spcPts val="800"/>
              </a:spcBef>
              <a:spcAft>
                <a:spcPts val="0"/>
              </a:spcAft>
              <a:buSzPts val="1500"/>
              <a:buChar char="•"/>
            </a:pPr>
            <a:r>
              <a:rPr lang="en" sz="1500">
                <a:latin typeface="Raleway"/>
                <a:ea typeface="Raleway"/>
                <a:cs typeface="Raleway"/>
                <a:sym typeface="Raleway"/>
              </a:rPr>
              <a:t>Charter school districts were more likely than traditional school districts to report collaborative or job-embedded professional development. </a:t>
            </a:r>
            <a:endParaRPr sz="1500">
              <a:latin typeface="Raleway"/>
              <a:ea typeface="Raleway"/>
              <a:cs typeface="Raleway"/>
              <a:sym typeface="Raleway"/>
            </a:endParaRPr>
          </a:p>
        </p:txBody>
      </p:sp>
      <p:pic>
        <p:nvPicPr>
          <p:cNvPr id="394" name="Google Shape;394;p68" descr="Graph depicting long-term professional development and collaborative or job-embedded professional development."/>
          <p:cNvPicPr preferRelativeResize="0"/>
          <p:nvPr/>
        </p:nvPicPr>
        <p:blipFill rotWithShape="1">
          <a:blip r:embed="rId3">
            <a:alphaModFix/>
          </a:blip>
          <a:srcRect/>
          <a:stretch/>
        </p:blipFill>
        <p:spPr>
          <a:xfrm>
            <a:off x="3296450" y="1098200"/>
            <a:ext cx="4821725" cy="3715500"/>
          </a:xfrm>
          <a:prstGeom prst="rect">
            <a:avLst/>
          </a:prstGeom>
          <a:noFill/>
          <a:ln>
            <a:noFill/>
          </a:ln>
        </p:spPr>
      </p:pic>
      <p:pic>
        <p:nvPicPr>
          <p:cNvPr id="395" name="Google Shape;395;p68" descr="Citation: Office of Elementary &amp; Secondary Education and Westat"/>
          <p:cNvPicPr preferRelativeResize="0"/>
          <p:nvPr/>
        </p:nvPicPr>
        <p:blipFill rotWithShape="1">
          <a:blip r:embed="rId4">
            <a:alphaModFix/>
          </a:blip>
          <a:srcRect/>
          <a:stretch/>
        </p:blipFill>
        <p:spPr>
          <a:xfrm>
            <a:off x="5657899" y="4933950"/>
            <a:ext cx="2266950" cy="209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Districts: Use of Title II-A Funds </a:t>
            </a:r>
            <a:endParaRPr>
              <a:latin typeface="Raleway"/>
              <a:ea typeface="Raleway"/>
              <a:cs typeface="Raleway"/>
              <a:sym typeface="Raleway"/>
            </a:endParaRPr>
          </a:p>
        </p:txBody>
      </p:sp>
      <p:sp>
        <p:nvSpPr>
          <p:cNvPr id="401" name="Google Shape;401;p69"/>
          <p:cNvSpPr txBox="1">
            <a:spLocks noGrp="1"/>
          </p:cNvSpPr>
          <p:nvPr>
            <p:ph type="body" idx="1"/>
          </p:nvPr>
        </p:nvSpPr>
        <p:spPr>
          <a:xfrm>
            <a:off x="628650" y="1165860"/>
            <a:ext cx="3021970" cy="3189755"/>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Districts:</a:t>
            </a:r>
            <a:r>
              <a:rPr lang="en" sz="1700">
                <a:latin typeface="Raleway"/>
                <a:ea typeface="Raleway"/>
                <a:cs typeface="Raleway"/>
                <a:sym typeface="Raleway"/>
              </a:rPr>
              <a:t>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Teacher Professional Development Topics</a:t>
            </a:r>
            <a:endParaRPr sz="100">
              <a:latin typeface="Raleway"/>
              <a:ea typeface="Raleway"/>
              <a:cs typeface="Raleway"/>
              <a:sym typeface="Raleway"/>
            </a:endParaRPr>
          </a:p>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Professional development for teachers most commonly focused on improving instructional practice, content, knowledge or technology.</a:t>
            </a:r>
            <a:endParaRPr sz="1700">
              <a:latin typeface="Raleway"/>
              <a:ea typeface="Raleway"/>
              <a:cs typeface="Raleway"/>
              <a:sym typeface="Raleway"/>
            </a:endParaRPr>
          </a:p>
        </p:txBody>
      </p:sp>
      <p:pic>
        <p:nvPicPr>
          <p:cNvPr id="402" name="Google Shape;402;p69" descr="Graph depicting the percentage of districts using Title II-A funds for principal professional development that funded various topics in 2020-21."/>
          <p:cNvPicPr preferRelativeResize="0"/>
          <p:nvPr/>
        </p:nvPicPr>
        <p:blipFill rotWithShape="1">
          <a:blip r:embed="rId3">
            <a:alphaModFix/>
          </a:blip>
          <a:srcRect/>
          <a:stretch/>
        </p:blipFill>
        <p:spPr>
          <a:xfrm>
            <a:off x="4228958" y="1027800"/>
            <a:ext cx="4329567" cy="353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Districts: Use of Title II-A Funds </a:t>
            </a:r>
            <a:endParaRPr>
              <a:latin typeface="Raleway"/>
              <a:ea typeface="Raleway"/>
              <a:cs typeface="Raleway"/>
              <a:sym typeface="Raleway"/>
            </a:endParaRPr>
          </a:p>
        </p:txBody>
      </p:sp>
      <p:sp>
        <p:nvSpPr>
          <p:cNvPr id="408" name="Google Shape;408;p70"/>
          <p:cNvSpPr txBox="1">
            <a:spLocks noGrp="1"/>
          </p:cNvSpPr>
          <p:nvPr>
            <p:ph type="body" idx="1"/>
          </p:nvPr>
        </p:nvSpPr>
        <p:spPr>
          <a:xfrm>
            <a:off x="628650" y="1165860"/>
            <a:ext cx="2756724" cy="3640475"/>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Districts:</a:t>
            </a:r>
            <a:r>
              <a:rPr lang="en" sz="1700">
                <a:latin typeface="Raleway"/>
                <a:ea typeface="Raleway"/>
                <a:cs typeface="Raleway"/>
                <a:sym typeface="Raleway"/>
              </a:rPr>
              <a:t> </a:t>
            </a:r>
            <a:endParaRPr sz="100">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Principal Professional Development Topics </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Professional development for principals most commonly focused on helping teachers improve instruction.  </a:t>
            </a:r>
            <a:endParaRPr sz="1700">
              <a:latin typeface="Raleway"/>
              <a:ea typeface="Raleway"/>
              <a:cs typeface="Raleway"/>
              <a:sym typeface="Raleway"/>
            </a:endParaRPr>
          </a:p>
        </p:txBody>
      </p:sp>
      <p:pic>
        <p:nvPicPr>
          <p:cNvPr id="409" name="Google Shape;409;p70" descr="Percentage of districts using Title II-A funds for principal professional development that funded various topics in 2020-21."/>
          <p:cNvPicPr preferRelativeResize="0"/>
          <p:nvPr/>
        </p:nvPicPr>
        <p:blipFill rotWithShape="1">
          <a:blip r:embed="rId3">
            <a:alphaModFix/>
          </a:blip>
          <a:srcRect/>
          <a:stretch/>
        </p:blipFill>
        <p:spPr>
          <a:xfrm>
            <a:off x="3713825" y="1043473"/>
            <a:ext cx="4400550" cy="3640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1"/>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
                <a:latin typeface="Raleway"/>
                <a:ea typeface="Raleway"/>
                <a:cs typeface="Raleway"/>
                <a:sym typeface="Raleway"/>
              </a:rPr>
              <a:t>Districts: Use of Title II-A Flexibility Options</a:t>
            </a:r>
            <a:endParaRPr>
              <a:latin typeface="Raleway"/>
              <a:ea typeface="Raleway"/>
              <a:cs typeface="Raleway"/>
              <a:sym typeface="Raleway"/>
            </a:endParaRPr>
          </a:p>
        </p:txBody>
      </p:sp>
      <p:sp>
        <p:nvSpPr>
          <p:cNvPr id="415" name="Google Shape;415;p71"/>
          <p:cNvSpPr txBox="1">
            <a:spLocks noGrp="1"/>
          </p:cNvSpPr>
          <p:nvPr>
            <p:ph type="body" idx="1"/>
          </p:nvPr>
        </p:nvSpPr>
        <p:spPr>
          <a:xfrm>
            <a:off x="628650" y="1165861"/>
            <a:ext cx="2694000" cy="3203700"/>
          </a:xfrm>
          <a:prstGeom prst="rect">
            <a:avLst/>
          </a:prstGeom>
          <a:noFill/>
          <a:ln>
            <a:noFill/>
          </a:ln>
        </p:spPr>
        <p:txBody>
          <a:bodyPr spcFirstLastPara="1" wrap="square" lIns="68575" tIns="34275" rIns="68575" bIns="34275" anchor="t" anchorCtr="0">
            <a:normAutofit/>
          </a:bodyPr>
          <a:lstStyle/>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Fewer districts  transferred funds between Title II-A and other programs.</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Nearly one-third of all districts took advantage of the transferability flexibility option. </a:t>
            </a:r>
            <a:endParaRPr sz="1700">
              <a:latin typeface="Raleway"/>
              <a:ea typeface="Raleway"/>
              <a:cs typeface="Raleway"/>
              <a:sym typeface="Raleway"/>
            </a:endParaRPr>
          </a:p>
        </p:txBody>
      </p:sp>
      <p:pic>
        <p:nvPicPr>
          <p:cNvPr id="416" name="Google Shape;416;p71" descr="Citation: Office of Elementary &amp; Secondary Education and Westat"/>
          <p:cNvPicPr preferRelativeResize="0"/>
          <p:nvPr/>
        </p:nvPicPr>
        <p:blipFill rotWithShape="1">
          <a:blip r:embed="rId3">
            <a:alphaModFix/>
          </a:blip>
          <a:srcRect/>
          <a:stretch/>
        </p:blipFill>
        <p:spPr>
          <a:xfrm>
            <a:off x="5768650" y="4692948"/>
            <a:ext cx="2247900" cy="209550"/>
          </a:xfrm>
          <a:prstGeom prst="rect">
            <a:avLst/>
          </a:prstGeom>
          <a:noFill/>
          <a:ln>
            <a:noFill/>
          </a:ln>
        </p:spPr>
      </p:pic>
      <p:pic>
        <p:nvPicPr>
          <p:cNvPr id="417" name="Google Shape;417;p71" descr="Graph depicting the percentage of Title II-A districts that transferred funds to or from another ESEA program in 2020-21, and the percentage of Title II-A funds they transferred."/>
          <p:cNvPicPr preferRelativeResize="0"/>
          <p:nvPr/>
        </p:nvPicPr>
        <p:blipFill rotWithShape="1">
          <a:blip r:embed="rId4">
            <a:alphaModFix/>
          </a:blip>
          <a:srcRect/>
          <a:stretch/>
        </p:blipFill>
        <p:spPr>
          <a:xfrm>
            <a:off x="4035000" y="1091898"/>
            <a:ext cx="4085850" cy="3536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Districts: Use of Title II-A Flexibility Options</a:t>
            </a:r>
            <a:endParaRPr>
              <a:latin typeface="Raleway"/>
              <a:ea typeface="Raleway"/>
              <a:cs typeface="Raleway"/>
              <a:sym typeface="Raleway"/>
            </a:endParaRPr>
          </a:p>
        </p:txBody>
      </p:sp>
      <p:sp>
        <p:nvSpPr>
          <p:cNvPr id="423" name="Google Shape;423;p72"/>
          <p:cNvSpPr txBox="1">
            <a:spLocks noGrp="1"/>
          </p:cNvSpPr>
          <p:nvPr>
            <p:ph type="body" idx="1"/>
          </p:nvPr>
        </p:nvSpPr>
        <p:spPr>
          <a:xfrm>
            <a:off x="628650" y="1165860"/>
            <a:ext cx="2400736" cy="3343414"/>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sz="1700" b="1">
                <a:latin typeface="Raleway"/>
                <a:ea typeface="Raleway"/>
                <a:cs typeface="Raleway"/>
                <a:sym typeface="Raleway"/>
              </a:rPr>
              <a:t>Districts: </a:t>
            </a:r>
            <a:endParaRPr sz="1700" b="1">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Funds Transferability </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A large percentage of small and rural districts transferred funds from TII-A to another program. </a:t>
            </a:r>
            <a:endParaRPr sz="1700">
              <a:latin typeface="Raleway"/>
              <a:ea typeface="Raleway"/>
              <a:cs typeface="Raleway"/>
              <a:sym typeface="Raleway"/>
            </a:endParaRPr>
          </a:p>
          <a:p>
            <a:pPr marL="457200" lvl="0" indent="0" algn="l" rtl="0">
              <a:lnSpc>
                <a:spcPct val="90000"/>
              </a:lnSpc>
              <a:spcBef>
                <a:spcPts val="800"/>
              </a:spcBef>
              <a:spcAft>
                <a:spcPts val="0"/>
              </a:spcAft>
              <a:buSzPts val="1800"/>
              <a:buNone/>
            </a:pPr>
            <a:endParaRPr/>
          </a:p>
        </p:txBody>
      </p:sp>
      <p:pic>
        <p:nvPicPr>
          <p:cNvPr id="424" name="Google Shape;424;p72" descr="Percentage of districts that transferred Title II-A funds to another ESEA program in 2020-21, by district size and urbanicity."/>
          <p:cNvPicPr preferRelativeResize="0"/>
          <p:nvPr/>
        </p:nvPicPr>
        <p:blipFill rotWithShape="1">
          <a:blip r:embed="rId3">
            <a:alphaModFix/>
          </a:blip>
          <a:srcRect/>
          <a:stretch/>
        </p:blipFill>
        <p:spPr>
          <a:xfrm>
            <a:off x="3792200" y="1085824"/>
            <a:ext cx="4723151" cy="3423450"/>
          </a:xfrm>
          <a:prstGeom prst="rect">
            <a:avLst/>
          </a:prstGeom>
          <a:noFill/>
          <a:ln>
            <a:noFill/>
          </a:ln>
        </p:spPr>
      </p:pic>
      <p:pic>
        <p:nvPicPr>
          <p:cNvPr id="425" name="Google Shape;425;p72" descr="Citation: Office of Elementary &amp; Secondary Education and Westat"/>
          <p:cNvPicPr preferRelativeResize="0"/>
          <p:nvPr/>
        </p:nvPicPr>
        <p:blipFill rotWithShape="1">
          <a:blip r:embed="rId4">
            <a:alphaModFix/>
          </a:blip>
          <a:srcRect/>
          <a:stretch/>
        </p:blipFill>
        <p:spPr>
          <a:xfrm>
            <a:off x="5768650" y="4692948"/>
            <a:ext cx="2247900" cy="209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Changes in the Use of Funds from 2019-2020 to 2020-2021</a:t>
            </a:r>
            <a:endParaRPr>
              <a:latin typeface="Raleway"/>
              <a:ea typeface="Raleway"/>
              <a:cs typeface="Raleway"/>
              <a:sym typeface="Raleway"/>
            </a:endParaRPr>
          </a:p>
          <a:p>
            <a:pPr marL="0" lvl="0" indent="0" algn="l" rtl="0">
              <a:lnSpc>
                <a:spcPct val="90000"/>
              </a:lnSpc>
              <a:spcBef>
                <a:spcPts val="0"/>
              </a:spcBef>
              <a:spcAft>
                <a:spcPts val="0"/>
              </a:spcAft>
              <a:buSzPts val="2100"/>
              <a:buNone/>
            </a:pPr>
            <a:endParaRPr/>
          </a:p>
        </p:txBody>
      </p:sp>
      <p:sp>
        <p:nvSpPr>
          <p:cNvPr id="431" name="Google Shape;431;p7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States and districts spent a larger share of Title II-A funds on recruiting hiring, and retaining effective educators. </a:t>
            </a:r>
            <a:endParaRPr/>
          </a:p>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Districts were more likely to support internet-based professional development for teachers and fewer professional conferences or organizations.</a:t>
            </a:r>
            <a:endParaRPr sz="1700">
              <a:latin typeface="Raleway"/>
              <a:ea typeface="Raleway"/>
              <a:cs typeface="Raleway"/>
              <a:sym typeface="Raleway"/>
            </a:endParaRPr>
          </a:p>
          <a:p>
            <a:pPr marL="457200" lvl="0" indent="-342900" algn="l" rtl="0">
              <a:lnSpc>
                <a:spcPct val="90000"/>
              </a:lnSpc>
              <a:spcBef>
                <a:spcPts val="800"/>
              </a:spcBef>
              <a:spcAft>
                <a:spcPts val="0"/>
              </a:spcAft>
              <a:buSzPts val="1800"/>
              <a:buChar char="•"/>
            </a:pPr>
            <a:r>
              <a:rPr lang="en" sz="1700">
                <a:latin typeface="Raleway"/>
                <a:ea typeface="Raleway"/>
                <a:cs typeface="Raleway"/>
                <a:sym typeface="Raleway"/>
              </a:rPr>
              <a:t>Districts transferred a larger share out of Title II-A into other programs. </a:t>
            </a:r>
            <a:endParaRPr sz="1700">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Questions for district teams to think about with consideration to Title II-A Funds…</a:t>
            </a:r>
            <a:endParaRPr>
              <a:latin typeface="Raleway"/>
              <a:ea typeface="Raleway"/>
              <a:cs typeface="Raleway"/>
              <a:sym typeface="Raleway"/>
            </a:endParaRPr>
          </a:p>
        </p:txBody>
      </p:sp>
      <p:sp>
        <p:nvSpPr>
          <p:cNvPr id="437" name="Google Shape;437;p7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lnSpcReduction="20000"/>
          </a:bodyPr>
          <a:lstStyle/>
          <a:p>
            <a:pPr marL="0" lvl="0" indent="0" algn="l" rtl="0">
              <a:lnSpc>
                <a:spcPct val="90000"/>
              </a:lnSpc>
              <a:spcBef>
                <a:spcPts val="800"/>
              </a:spcBef>
              <a:spcAft>
                <a:spcPts val="0"/>
              </a:spcAft>
              <a:buSzPts val="1800"/>
              <a:buNone/>
            </a:pPr>
            <a:r>
              <a:rPr lang="en" sz="1700">
                <a:latin typeface="Raleway"/>
                <a:ea typeface="Raleway"/>
                <a:cs typeface="Raleway"/>
                <a:sym typeface="Raleway"/>
              </a:rPr>
              <a:t>What strategies is your district currently using for recruitment and retention (not necessarily limited to Title II-A support)?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sz="600">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What new strategies has your district implemented and/or are considering for recruitment and retention?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sz="600">
              <a:latin typeface="Raleway"/>
              <a:ea typeface="Raleway"/>
              <a:cs typeface="Raleway"/>
              <a:sym typeface="Raleway"/>
            </a:endParaRPr>
          </a:p>
          <a:p>
            <a:pPr marL="0" lvl="0" indent="0" algn="l" rtl="0">
              <a:spcBef>
                <a:spcPts val="800"/>
              </a:spcBef>
              <a:spcAft>
                <a:spcPts val="0"/>
              </a:spcAft>
              <a:buClr>
                <a:schemeClr val="dk1"/>
              </a:buClr>
              <a:buSzPts val="1800"/>
              <a:buFont typeface="Arial"/>
              <a:buNone/>
            </a:pPr>
            <a:r>
              <a:rPr lang="en" sz="1700">
                <a:latin typeface="Raleway"/>
                <a:ea typeface="Raleway"/>
                <a:cs typeface="Raleway"/>
                <a:sym typeface="Raleway"/>
              </a:rPr>
              <a:t>What do your TLCC results say about the professional development needs of teachers?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r>
              <a:rPr lang="en" sz="1700">
                <a:latin typeface="Raleway"/>
                <a:ea typeface="Raleway"/>
                <a:cs typeface="Raleway"/>
                <a:sym typeface="Raleway"/>
              </a:rPr>
              <a:t>What changes has your district made to professional development strategies over the past few years?</a:t>
            </a:r>
            <a:endParaRPr sz="1700">
              <a:latin typeface="Raleway"/>
              <a:ea typeface="Raleway"/>
              <a:cs typeface="Raleway"/>
              <a:sym typeface="Raleway"/>
            </a:endParaRPr>
          </a:p>
          <a:p>
            <a:pPr marL="457200" lvl="0" indent="0" algn="l" rtl="0">
              <a:lnSpc>
                <a:spcPct val="90000"/>
              </a:lnSpc>
              <a:spcBef>
                <a:spcPts val="800"/>
              </a:spcBef>
              <a:spcAft>
                <a:spcPts val="0"/>
              </a:spcAft>
              <a:buSzPts val="1800"/>
              <a:buNone/>
            </a:pPr>
            <a:r>
              <a:rPr lang="en" sz="1700">
                <a:latin typeface="Raleway"/>
                <a:ea typeface="Raleway"/>
                <a:cs typeface="Raleway"/>
                <a:sym typeface="Raleway"/>
              </a:rPr>
              <a:t>Do your professional development activities support long-term, job-embedded, ongoing PD?</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sz="1700">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endParaRPr/>
          </a:p>
          <a:p>
            <a:pPr marL="0" lvl="0" indent="0" algn="l" rtl="0">
              <a:lnSpc>
                <a:spcPct val="90000"/>
              </a:lnSpc>
              <a:spcBef>
                <a:spcPts val="0"/>
              </a:spcBef>
              <a:spcAft>
                <a:spcPts val="0"/>
              </a:spcAft>
              <a:buSzPts val="2100"/>
              <a:buNone/>
            </a:pPr>
            <a:r>
              <a:rPr lang="en">
                <a:latin typeface="Raleway"/>
                <a:ea typeface="Raleway"/>
                <a:cs typeface="Raleway"/>
                <a:sym typeface="Raleway"/>
              </a:rPr>
              <a:t>Title II, Part A Resources </a:t>
            </a:r>
            <a:endParaRPr>
              <a:latin typeface="Raleway"/>
              <a:ea typeface="Raleway"/>
              <a:cs typeface="Raleway"/>
              <a:sym typeface="Raleway"/>
            </a:endParaRPr>
          </a:p>
        </p:txBody>
      </p:sp>
      <p:sp>
        <p:nvSpPr>
          <p:cNvPr id="443" name="Google Shape;443;p75"/>
          <p:cNvSpPr txBox="1">
            <a:spLocks noGrp="1"/>
          </p:cNvSpPr>
          <p:nvPr>
            <p:ph type="body" idx="1"/>
          </p:nvPr>
        </p:nvSpPr>
        <p:spPr>
          <a:xfrm>
            <a:off x="393167" y="1223676"/>
            <a:ext cx="3405000" cy="10404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800"/>
              </a:spcBef>
              <a:spcAft>
                <a:spcPts val="0"/>
              </a:spcAft>
              <a:buSzPts val="1800"/>
              <a:buNone/>
            </a:pPr>
            <a:r>
              <a:rPr lang="en" sz="1700" u="sng">
                <a:solidFill>
                  <a:schemeClr val="hlink"/>
                </a:solidFill>
                <a:latin typeface="Raleway"/>
                <a:ea typeface="Raleway"/>
                <a:cs typeface="Raleway"/>
                <a:sym typeface="Raleway"/>
                <a:hlinkClick r:id="rId3"/>
              </a:rPr>
              <a:t>Colorado Department of Education Title II-A  Webpage</a:t>
            </a:r>
            <a:r>
              <a:rPr lang="en" sz="1700">
                <a:latin typeface="Raleway"/>
                <a:ea typeface="Raleway"/>
                <a:cs typeface="Raleway"/>
                <a:sym typeface="Raleway"/>
              </a:rPr>
              <a:t>: </a:t>
            </a:r>
            <a:endParaRPr sz="1700">
              <a:latin typeface="Raleway"/>
              <a:ea typeface="Raleway"/>
              <a:cs typeface="Raleway"/>
              <a:sym typeface="Raleway"/>
            </a:endParaRPr>
          </a:p>
          <a:p>
            <a:pPr marL="0" lvl="0" indent="0" algn="l" rtl="0">
              <a:lnSpc>
                <a:spcPct val="90000"/>
              </a:lnSpc>
              <a:spcBef>
                <a:spcPts val="800"/>
              </a:spcBef>
              <a:spcAft>
                <a:spcPts val="0"/>
              </a:spcAft>
              <a:buSzPts val="1800"/>
              <a:buNone/>
            </a:pPr>
            <a:endParaRPr sz="1700">
              <a:latin typeface="Arial"/>
              <a:ea typeface="Arial"/>
              <a:cs typeface="Arial"/>
              <a:sym typeface="Arial"/>
            </a:endParaRPr>
          </a:p>
          <a:p>
            <a:pPr marL="0" lvl="0" indent="0" algn="l" rtl="0">
              <a:lnSpc>
                <a:spcPct val="90000"/>
              </a:lnSpc>
              <a:spcBef>
                <a:spcPts val="800"/>
              </a:spcBef>
              <a:spcAft>
                <a:spcPts val="0"/>
              </a:spcAft>
              <a:buSzPts val="1800"/>
              <a:buNone/>
            </a:pPr>
            <a:endParaRPr sz="1700">
              <a:latin typeface="Arial"/>
              <a:ea typeface="Arial"/>
              <a:cs typeface="Arial"/>
              <a:sym typeface="Arial"/>
            </a:endParaRPr>
          </a:p>
        </p:txBody>
      </p:sp>
      <p:sp>
        <p:nvSpPr>
          <p:cNvPr id="444" name="Google Shape;444;p7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29</a:t>
            </a:fld>
            <a:endParaRPr/>
          </a:p>
        </p:txBody>
      </p:sp>
      <p:sp>
        <p:nvSpPr>
          <p:cNvPr id="445" name="Google Shape;445;p75"/>
          <p:cNvSpPr txBox="1">
            <a:spLocks noGrp="1"/>
          </p:cNvSpPr>
          <p:nvPr>
            <p:ph type="body" idx="4294967295"/>
          </p:nvPr>
        </p:nvSpPr>
        <p:spPr>
          <a:xfrm>
            <a:off x="4772675" y="1223676"/>
            <a:ext cx="3826800" cy="9369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90000"/>
              </a:lnSpc>
              <a:spcBef>
                <a:spcPts val="800"/>
              </a:spcBef>
              <a:spcAft>
                <a:spcPts val="0"/>
              </a:spcAft>
              <a:buSzPct val="123529"/>
              <a:buNone/>
            </a:pPr>
            <a:r>
              <a:rPr lang="en" sz="1700" u="sng">
                <a:solidFill>
                  <a:schemeClr val="hlink"/>
                </a:solidFill>
                <a:latin typeface="Raleway"/>
                <a:ea typeface="Raleway"/>
                <a:cs typeface="Raleway"/>
                <a:sym typeface="Raleway"/>
                <a:hlinkClick r:id="rId4"/>
              </a:rPr>
              <a:t>Office of Elementary and Secondary Education Act Title II, Part A Information</a:t>
            </a:r>
            <a:endParaRPr sz="1700">
              <a:latin typeface="Raleway"/>
              <a:ea typeface="Raleway"/>
              <a:cs typeface="Raleway"/>
              <a:sym typeface="Raleway"/>
            </a:endParaRPr>
          </a:p>
          <a:p>
            <a:pPr marL="0" lvl="0" indent="0" algn="l" rtl="0">
              <a:lnSpc>
                <a:spcPct val="90000"/>
              </a:lnSpc>
              <a:spcBef>
                <a:spcPts val="800"/>
              </a:spcBef>
              <a:spcAft>
                <a:spcPts val="0"/>
              </a:spcAft>
              <a:buSzPct val="100000"/>
              <a:buNone/>
            </a:pPr>
            <a:endParaRPr/>
          </a:p>
        </p:txBody>
      </p:sp>
      <p:pic>
        <p:nvPicPr>
          <p:cNvPr id="446" name="Google Shape;446;p7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93186" y="2122976"/>
            <a:ext cx="3178625" cy="716750"/>
          </a:xfrm>
          <a:prstGeom prst="rect">
            <a:avLst/>
          </a:prstGeom>
          <a:noFill/>
          <a:ln>
            <a:noFill/>
          </a:ln>
        </p:spPr>
      </p:pic>
      <p:pic>
        <p:nvPicPr>
          <p:cNvPr id="447" name="Google Shape;447;p7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772677" y="2103325"/>
            <a:ext cx="3886200" cy="936852"/>
          </a:xfrm>
          <a:prstGeom prst="rect">
            <a:avLst/>
          </a:prstGeom>
          <a:noFill/>
          <a:ln>
            <a:noFill/>
          </a:ln>
        </p:spPr>
      </p:pic>
      <p:sp>
        <p:nvSpPr>
          <p:cNvPr id="448" name="Google Shape;448;p75"/>
          <p:cNvSpPr txBox="1"/>
          <p:nvPr/>
        </p:nvSpPr>
        <p:spPr>
          <a:xfrm>
            <a:off x="393175" y="3609700"/>
            <a:ext cx="3365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latin typeface="Calibri"/>
                <a:ea typeface="Calibri"/>
                <a:cs typeface="Calibri"/>
                <a:sym typeface="Calibri"/>
              </a:rPr>
              <a:t>Contacts at CDE:</a:t>
            </a:r>
            <a:r>
              <a:rPr lang="en">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Karen Bixler </a:t>
            </a:r>
            <a:r>
              <a:rPr lang="en" u="sng">
                <a:solidFill>
                  <a:schemeClr val="hlink"/>
                </a:solidFill>
                <a:latin typeface="Calibri"/>
                <a:ea typeface="Calibri"/>
                <a:cs typeface="Calibri"/>
                <a:sym typeface="Calibri"/>
                <a:hlinkClick r:id="rId7"/>
              </a:rPr>
              <a:t>bixler_k@cde.state.co.us</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Rachel Echsner </a:t>
            </a:r>
            <a:r>
              <a:rPr lang="en" u="sng">
                <a:solidFill>
                  <a:schemeClr val="hlink"/>
                </a:solidFill>
                <a:latin typeface="Calibri"/>
                <a:ea typeface="Calibri"/>
                <a:cs typeface="Calibri"/>
                <a:sym typeface="Calibri"/>
                <a:hlinkClick r:id="rId8"/>
              </a:rPr>
              <a:t>echsner_r@cde.state.co.us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7"/>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250" name="Google Shape;250;p47"/>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5"/>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Liquidation Extension Process</a:t>
            </a:r>
            <a:endParaRPr>
              <a:latin typeface="Raleway"/>
              <a:ea typeface="Raleway"/>
              <a:cs typeface="Raleway"/>
              <a:sym typeface="Raleway"/>
            </a:endParaRPr>
          </a:p>
        </p:txBody>
      </p:sp>
      <p:sp>
        <p:nvSpPr>
          <p:cNvPr id="305" name="Google Shape;305;p55"/>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Update on CRRSA Liquidation Process</a:t>
            </a:r>
            <a:endParaRPr dirty="0">
              <a:latin typeface="Raleway" pitchFamily="2" charset="0"/>
            </a:endParaRPr>
          </a:p>
        </p:txBody>
      </p:sp>
      <p:sp>
        <p:nvSpPr>
          <p:cNvPr id="311" name="Google Shape;311;p5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sz="1700" dirty="0">
                <a:latin typeface="Raleway" pitchFamily="2" charset="0"/>
              </a:rPr>
              <a:t>The USDE updated the liquidation extension template for ESSER II, GEER II, and EANS</a:t>
            </a:r>
            <a:endParaRPr sz="1700" dirty="0">
              <a:latin typeface="Raleway" pitchFamily="2" charset="0"/>
            </a:endParaRPr>
          </a:p>
          <a:p>
            <a:pPr marL="457200" lvl="0" indent="-342900" algn="l" rtl="0">
              <a:spcBef>
                <a:spcPts val="0"/>
              </a:spcBef>
              <a:spcAft>
                <a:spcPts val="0"/>
              </a:spcAft>
              <a:buSzPts val="1800"/>
              <a:buChar char="•"/>
            </a:pPr>
            <a:r>
              <a:rPr lang="en" sz="1700" dirty="0">
                <a:latin typeface="Raleway" pitchFamily="2" charset="0"/>
              </a:rPr>
              <a:t>The </a:t>
            </a:r>
            <a:r>
              <a:rPr lang="en" sz="1700" u="sng" dirty="0">
                <a:solidFill>
                  <a:srgbClr val="1155CC"/>
                </a:solidFill>
                <a:latin typeface="Raleway" pitchFamily="2" charset="0"/>
                <a:hlinkClick r:id="rId3">
                  <a:extLst>
                    <a:ext uri="{A12FA001-AC4F-418D-AE19-62706E023703}">
                      <ahyp:hlinkClr xmlns:ahyp="http://schemas.microsoft.com/office/drawing/2018/hyperlinkcolor" val="tx"/>
                    </a:ext>
                  </a:extLst>
                </a:hlinkClick>
              </a:rPr>
              <a:t>CRRSA template</a:t>
            </a:r>
            <a:r>
              <a:rPr lang="en" sz="1700" dirty="0">
                <a:latin typeface="Raleway" pitchFamily="2" charset="0"/>
              </a:rPr>
              <a:t> is paired with an updated </a:t>
            </a:r>
            <a:r>
              <a:rPr lang="en" sz="1700" u="sng" dirty="0">
                <a:solidFill>
                  <a:srgbClr val="1155CC"/>
                </a:solidFill>
                <a:latin typeface="Raleway" pitchFamily="2" charset="0"/>
                <a:hlinkClick r:id="rId4">
                  <a:extLst>
                    <a:ext uri="{A12FA001-AC4F-418D-AE19-62706E023703}">
                      <ahyp:hlinkClr xmlns:ahyp="http://schemas.microsoft.com/office/drawing/2018/hyperlinkcolor" val="tx"/>
                    </a:ext>
                  </a:extLst>
                </a:hlinkClick>
              </a:rPr>
              <a:t>Frequently Asked Questions</a:t>
            </a:r>
            <a:r>
              <a:rPr lang="en" sz="1700" dirty="0">
                <a:latin typeface="Raleway" pitchFamily="2" charset="0"/>
              </a:rPr>
              <a:t> document</a:t>
            </a:r>
            <a:endParaRPr sz="1700" dirty="0">
              <a:latin typeface="Raleway" pitchFamily="2" charset="0"/>
            </a:endParaRPr>
          </a:p>
          <a:p>
            <a:pPr marL="457200" lvl="0" indent="-342900" algn="l" rtl="0">
              <a:spcBef>
                <a:spcPts val="0"/>
              </a:spcBef>
              <a:spcAft>
                <a:spcPts val="0"/>
              </a:spcAft>
              <a:buSzPts val="1800"/>
              <a:buChar char="•"/>
            </a:pPr>
            <a:r>
              <a:rPr lang="en" sz="1700" dirty="0">
                <a:latin typeface="Raleway" pitchFamily="2" charset="0"/>
              </a:rPr>
              <a:t>Under this process, a State may only request an extension of up to 14 months past the close of the automatic 120-day liquidation period. Thus, requests submitted through this process may extend to, but not exceed March 31, 2025.</a:t>
            </a:r>
            <a:endParaRPr sz="1700" dirty="0">
              <a:latin typeface="Raleway" pitchFamily="2" charset="0"/>
            </a:endParaRPr>
          </a:p>
          <a:p>
            <a:pPr marL="457200" lvl="0" indent="-342900" algn="l" rtl="0">
              <a:spcBef>
                <a:spcPts val="0"/>
              </a:spcBef>
              <a:spcAft>
                <a:spcPts val="0"/>
              </a:spcAft>
              <a:buSzPts val="1800"/>
              <a:buChar char="•"/>
            </a:pPr>
            <a:r>
              <a:rPr lang="en" sz="1700" dirty="0">
                <a:latin typeface="Raleway" pitchFamily="2" charset="0"/>
              </a:rPr>
              <a:t>Reviews and approval from the U.S. Department of Education will occur on a case-by-case basis.</a:t>
            </a:r>
            <a:endParaRPr sz="1700" dirty="0">
              <a:latin typeface="Raleway" pitchFamily="2" charset="0"/>
            </a:endParaRPr>
          </a:p>
          <a:p>
            <a:pPr marL="457200" lvl="0" indent="-342900" algn="l" rtl="0">
              <a:spcBef>
                <a:spcPts val="0"/>
              </a:spcBef>
              <a:spcAft>
                <a:spcPts val="0"/>
              </a:spcAft>
              <a:buSzPts val="1800"/>
              <a:buChar char="•"/>
            </a:pPr>
            <a:r>
              <a:rPr lang="en" sz="1700" dirty="0">
                <a:latin typeface="Raleway" pitchFamily="2" charset="0"/>
              </a:rPr>
              <a:t>CDE will be creating a process to collect the necessary information to submit a request for an extension on behalf of LEAs. If you believe your LEA may need an ESSER II extension, please email Nazie Mohajeri-Nelson.</a:t>
            </a:r>
            <a:endParaRPr sz="1700" dirty="0">
              <a:latin typeface="Raleway"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6"/>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ESSER Reporting</a:t>
            </a:r>
            <a:endParaRPr>
              <a:latin typeface="Raleway"/>
              <a:ea typeface="Raleway"/>
              <a:cs typeface="Raleway"/>
              <a:sym typeface="Raleway"/>
            </a:endParaRPr>
          </a:p>
        </p:txBody>
      </p:sp>
      <p:sp>
        <p:nvSpPr>
          <p:cNvPr id="454" name="Google Shape;454;p76"/>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Reporting Overview</a:t>
            </a:r>
            <a:endParaRPr>
              <a:latin typeface="Raleway"/>
              <a:ea typeface="Raleway"/>
              <a:cs typeface="Raleway"/>
              <a:sym typeface="Raleway"/>
            </a:endParaRPr>
          </a:p>
        </p:txBody>
      </p:sp>
      <p:sp>
        <p:nvSpPr>
          <p:cNvPr id="460" name="Google Shape;460;p7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20000"/>
          </a:bodyPr>
          <a:lstStyle/>
          <a:p>
            <a:pPr marL="457200" lvl="0" indent="-334327" algn="l" rtl="0">
              <a:lnSpc>
                <a:spcPct val="115000"/>
              </a:lnSpc>
              <a:spcBef>
                <a:spcPts val="800"/>
              </a:spcBef>
              <a:spcAft>
                <a:spcPts val="0"/>
              </a:spcAft>
              <a:buSzPct val="100000"/>
              <a:buFont typeface="Raleway"/>
              <a:buChar char="•"/>
            </a:pPr>
            <a:r>
              <a:rPr lang="en">
                <a:latin typeface="Raleway"/>
                <a:ea typeface="Raleway"/>
                <a:cs typeface="Raleway"/>
                <a:sym typeface="Raleway"/>
              </a:rPr>
              <a:t>The U.S. Department of Education (USDE) has been authorized by Congress to collect data from all ESSER I, II, and III (and other ESSER award) grantees, including but not limited to the uses and impact of funds.</a:t>
            </a:r>
            <a:endParaRPr>
              <a:latin typeface="Raleway"/>
              <a:ea typeface="Raleway"/>
              <a:cs typeface="Raleway"/>
              <a:sym typeface="Raleway"/>
            </a:endParaRPr>
          </a:p>
          <a:p>
            <a:pPr marL="457200" lvl="0" indent="-334327" algn="l" rtl="0">
              <a:lnSpc>
                <a:spcPct val="115000"/>
              </a:lnSpc>
              <a:spcBef>
                <a:spcPts val="0"/>
              </a:spcBef>
              <a:spcAft>
                <a:spcPts val="0"/>
              </a:spcAft>
              <a:buSzPct val="100000"/>
              <a:buFont typeface="Raleway"/>
              <a:buChar char="•"/>
            </a:pPr>
            <a:r>
              <a:rPr lang="en">
                <a:latin typeface="Raleway"/>
                <a:ea typeface="Raleway"/>
                <a:cs typeface="Raleway"/>
                <a:sym typeface="Raleway"/>
              </a:rPr>
              <a:t>CDE is able to use the ESSER I, II, and III applications to provide the vast majority of the requested data (809 data elements total) on behalf of our LEAs.</a:t>
            </a:r>
            <a:endParaRPr>
              <a:latin typeface="Raleway"/>
              <a:ea typeface="Raleway"/>
              <a:cs typeface="Raleway"/>
              <a:sym typeface="Raleway"/>
            </a:endParaRPr>
          </a:p>
          <a:p>
            <a:pPr marL="457200" lvl="0" indent="-334327" algn="l" rtl="0">
              <a:lnSpc>
                <a:spcPct val="115000"/>
              </a:lnSpc>
              <a:spcBef>
                <a:spcPts val="0"/>
              </a:spcBef>
              <a:spcAft>
                <a:spcPts val="0"/>
              </a:spcAft>
              <a:buSzPct val="100000"/>
              <a:buFont typeface="Raleway"/>
              <a:buChar char="•"/>
            </a:pPr>
            <a:r>
              <a:rPr lang="en">
                <a:latin typeface="Raleway"/>
                <a:ea typeface="Raleway"/>
                <a:cs typeface="Raleway"/>
                <a:sym typeface="Raleway"/>
              </a:rPr>
              <a:t>Data requested by the USDE includes information on all LEAs’ expenditures and planned activities in the following four main activity types:</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Addressing Physical Health and Safety</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Meeting Students’ Academic, Social, Emotional, and Other Needs (Excluding Mental Health Supports)</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Mental Health Supports for Students and Staff</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Operational Continuity and Other Allowed Uses</a:t>
            </a:r>
            <a:endParaRPr>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Data Elements Needed</a:t>
            </a:r>
            <a:endParaRPr>
              <a:latin typeface="Raleway"/>
              <a:ea typeface="Raleway"/>
              <a:cs typeface="Raleway"/>
              <a:sym typeface="Raleway"/>
            </a:endParaRPr>
          </a:p>
        </p:txBody>
      </p:sp>
      <p:sp>
        <p:nvSpPr>
          <p:cNvPr id="466" name="Google Shape;466;p7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lnSpc>
                <a:spcPct val="100000"/>
              </a:lnSpc>
              <a:spcBef>
                <a:spcPts val="800"/>
              </a:spcBef>
              <a:spcAft>
                <a:spcPts val="0"/>
              </a:spcAft>
              <a:buSzPts val="1800"/>
              <a:buFont typeface="Raleway"/>
              <a:buChar char="•"/>
            </a:pPr>
            <a:r>
              <a:rPr lang="en">
                <a:latin typeface="Raleway"/>
                <a:ea typeface="Raleway"/>
                <a:cs typeface="Raleway"/>
                <a:sym typeface="Raleway"/>
              </a:rPr>
              <a:t>Data elements we collect from LEAs:</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How students with poor attendance or participation have been re-engaged (submitted for this year; will be sending out FY 22-23 survey soon)</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How school level allocations were determined (submitted for this year; will be sending out FY 22-23 survey soon)</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LEA and school-level participation in ESSER activities (due in September for this year)</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We collect these three data elements from LEAs because we cannot get this data from the ESSER applications.</a:t>
            </a:r>
            <a:endParaRPr>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Reporting Resources</a:t>
            </a:r>
            <a:endParaRPr>
              <a:latin typeface="Raleway"/>
              <a:ea typeface="Raleway"/>
              <a:cs typeface="Raleway"/>
              <a:sym typeface="Raleway"/>
            </a:endParaRPr>
          </a:p>
        </p:txBody>
      </p:sp>
      <p:sp>
        <p:nvSpPr>
          <p:cNvPr id="472" name="Google Shape;472;p7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lnSpc>
                <a:spcPct val="100000"/>
              </a:lnSpc>
              <a:spcBef>
                <a:spcPts val="800"/>
              </a:spcBef>
              <a:spcAft>
                <a:spcPts val="0"/>
              </a:spcAft>
              <a:buSzPts val="1800"/>
              <a:buFont typeface="Raleway"/>
              <a:buChar char="•"/>
            </a:pPr>
            <a:r>
              <a:rPr lang="en" u="sng">
                <a:solidFill>
                  <a:schemeClr val="hlink"/>
                </a:solidFill>
                <a:latin typeface="Raleway"/>
                <a:ea typeface="Raleway"/>
                <a:cs typeface="Raleway"/>
                <a:sym typeface="Raleway"/>
                <a:hlinkClick r:id="rId3"/>
              </a:rPr>
              <a:t>ESSER Grantee/Subgrantee Reporting</a:t>
            </a:r>
            <a:r>
              <a:rPr lang="en">
                <a:latin typeface="Raleway"/>
                <a:ea typeface="Raleway"/>
                <a:cs typeface="Raleway"/>
                <a:sym typeface="Raleway"/>
              </a:rPr>
              <a:t> webpage has resources, trainings, and data collection templates/surveys to support grantees in successfully meeting these reporting requirements.</a:t>
            </a:r>
            <a:endParaRPr>
              <a:latin typeface="Raleway"/>
              <a:ea typeface="Raleway"/>
              <a:cs typeface="Raleway"/>
              <a:sym typeface="Raleway"/>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473" name="Google Shape;473;p79"/>
          <p:cNvSpPr/>
          <p:nvPr/>
        </p:nvSpPr>
        <p:spPr>
          <a:xfrm>
            <a:off x="2454850" y="2110650"/>
            <a:ext cx="4344600" cy="16818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Contact:</a:t>
            </a:r>
            <a:endParaRPr sz="1600">
              <a:solidFill>
                <a:schemeClr val="dk1"/>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Tina Negley (</a:t>
            </a:r>
            <a:r>
              <a:rPr lang="en" sz="1600" u="sng">
                <a:solidFill>
                  <a:srgbClr val="0563C1"/>
                </a:solidFill>
                <a:latin typeface="Raleway"/>
                <a:ea typeface="Raleway"/>
                <a:cs typeface="Raleway"/>
                <a:sym typeface="Raleway"/>
              </a:rPr>
              <a:t>negley_t@cde.state.co.us</a:t>
            </a:r>
            <a:r>
              <a:rPr lang="en" sz="1600">
                <a:solidFill>
                  <a:schemeClr val="dk1"/>
                </a:solidFill>
                <a:latin typeface="Raleway"/>
                <a:ea typeface="Raleway"/>
                <a:cs typeface="Raleway"/>
                <a:sym typeface="Raleway"/>
              </a:rPr>
              <a:t>)</a:t>
            </a:r>
            <a:endParaRPr sz="1600">
              <a:solidFill>
                <a:schemeClr val="dk1"/>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or</a:t>
            </a:r>
            <a:endParaRPr sz="1600">
              <a:solidFill>
                <a:schemeClr val="dk1"/>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Mackenzie Owens (</a:t>
            </a:r>
            <a:r>
              <a:rPr lang="en" sz="1600" u="sng">
                <a:solidFill>
                  <a:srgbClr val="0563C1"/>
                </a:solidFill>
                <a:latin typeface="Raleway"/>
                <a:ea typeface="Raleway"/>
                <a:cs typeface="Raleway"/>
                <a:sym typeface="Raleway"/>
              </a:rPr>
              <a:t>owens_m@cde.state.co.us</a:t>
            </a:r>
            <a:r>
              <a:rPr lang="en" sz="1600">
                <a:solidFill>
                  <a:schemeClr val="dk1"/>
                </a:solidFill>
                <a:latin typeface="Raleway"/>
                <a:ea typeface="Raleway"/>
                <a:cs typeface="Raleway"/>
                <a:sym typeface="Raleway"/>
              </a:rPr>
              <a:t>)</a:t>
            </a:r>
            <a:endParaRPr sz="1600">
              <a:solidFill>
                <a:schemeClr val="dk1"/>
              </a:solidFill>
              <a:latin typeface="Raleway"/>
              <a:ea typeface="Raleway"/>
              <a:cs typeface="Raleway"/>
              <a:sym typeface="Raleway"/>
            </a:endParaRPr>
          </a:p>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0"/>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479" name="Google Shape;479;p80"/>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0" lvl="0" indent="0" algn="l" rtl="0">
              <a:spcBef>
                <a:spcPts val="600"/>
              </a:spcBef>
              <a:spcAft>
                <a:spcPts val="0"/>
              </a:spcAft>
              <a:buNone/>
            </a:pPr>
            <a:r>
              <a:rPr lang="en" sz="1700">
                <a:solidFill>
                  <a:srgbClr val="595959"/>
                </a:solidFill>
                <a:latin typeface="Raleway"/>
                <a:ea typeface="Raleway"/>
                <a:cs typeface="Raleway"/>
                <a:sym typeface="Raleway"/>
              </a:rPr>
              <a:t>Any requests for topics or questions?</a:t>
            </a: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457200" lvl="0" indent="-336550" algn="l" rtl="0">
              <a:spcBef>
                <a:spcPts val="600"/>
              </a:spcBef>
              <a:spcAft>
                <a:spcPts val="0"/>
              </a:spcAft>
              <a:buSzPts val="1700"/>
              <a:buFont typeface="Raleway"/>
              <a:buChar char="•"/>
            </a:pPr>
            <a:r>
              <a:rPr lang="en" sz="1700">
                <a:solidFill>
                  <a:srgbClr val="595959"/>
                </a:solidFill>
                <a:latin typeface="Raleway"/>
                <a:ea typeface="Raleway"/>
                <a:cs typeface="Raleway"/>
                <a:sym typeface="Raleway"/>
              </a:rPr>
              <a:t>Upcoming Office Hours:</a:t>
            </a:r>
            <a:endParaRPr b="1">
              <a:solidFill>
                <a:srgbClr val="6AA84F"/>
              </a:solidFill>
              <a:latin typeface="Raleway"/>
              <a:ea typeface="Raleway"/>
              <a:cs typeface="Raleway"/>
              <a:sym typeface="Raleway"/>
            </a:endParaRPr>
          </a:p>
          <a:p>
            <a:pPr marL="914400" lvl="1" indent="-311150" algn="l" rtl="0">
              <a:spcBef>
                <a:spcPts val="600"/>
              </a:spcBef>
              <a:spcAft>
                <a:spcPts val="0"/>
              </a:spcAft>
              <a:buSzPts val="1300"/>
              <a:buFont typeface="Raleway"/>
              <a:buChar char="•"/>
            </a:pPr>
            <a:r>
              <a:rPr lang="en">
                <a:solidFill>
                  <a:srgbClr val="595959"/>
                </a:solidFill>
                <a:latin typeface="Raleway"/>
                <a:ea typeface="Raleway"/>
                <a:cs typeface="Raleway"/>
                <a:sym typeface="Raleway"/>
              </a:rPr>
              <a:t>June 22 Office Hours </a:t>
            </a:r>
            <a:endParaRPr>
              <a:solidFill>
                <a:srgbClr val="595959"/>
              </a:solidFill>
              <a:latin typeface="Raleway"/>
              <a:ea typeface="Raleway"/>
              <a:cs typeface="Raleway"/>
              <a:sym typeface="Raleway"/>
            </a:endParaRPr>
          </a:p>
          <a:p>
            <a:pPr marL="914400" lvl="0" indent="0" algn="l" rtl="0">
              <a:spcBef>
                <a:spcPts val="600"/>
              </a:spcBef>
              <a:spcAft>
                <a:spcPts val="0"/>
              </a:spcAft>
              <a:buNone/>
            </a:pPr>
            <a:endParaRPr>
              <a:solidFill>
                <a:srgbClr val="595959"/>
              </a:solidFill>
              <a:latin typeface="Raleway"/>
              <a:ea typeface="Raleway"/>
              <a:cs typeface="Raleway"/>
              <a:sym typeface="Raleway"/>
            </a:endParaRPr>
          </a:p>
          <a:p>
            <a:pPr marL="914400" lvl="1" indent="-311150" algn="l" rtl="0">
              <a:spcBef>
                <a:spcPts val="600"/>
              </a:spcBef>
              <a:spcAft>
                <a:spcPts val="0"/>
              </a:spcAft>
              <a:buClr>
                <a:srgbClr val="FF0000"/>
              </a:buClr>
              <a:buSzPts val="1300"/>
              <a:buFont typeface="Raleway"/>
              <a:buChar char="•"/>
            </a:pPr>
            <a:r>
              <a:rPr lang="en" b="1" i="1">
                <a:solidFill>
                  <a:srgbClr val="FF0000"/>
                </a:solidFill>
                <a:latin typeface="Raleway"/>
                <a:ea typeface="Raleway"/>
                <a:cs typeface="Raleway"/>
                <a:sym typeface="Raleway"/>
              </a:rPr>
              <a:t>No Office Hours in July</a:t>
            </a:r>
            <a:endParaRPr b="1" i="1">
              <a:solidFill>
                <a:srgbClr val="FF0000"/>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800"/>
              </a:spcBef>
              <a:spcAft>
                <a:spcPts val="0"/>
              </a:spcAft>
              <a:buNone/>
            </a:pPr>
            <a:endParaRPr/>
          </a:p>
        </p:txBody>
      </p:sp>
      <p:sp>
        <p:nvSpPr>
          <p:cNvPr id="485" name="Google Shape;485;p8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Looking Ahead…</a:t>
            </a:r>
            <a:endParaRPr>
              <a:latin typeface="Raleway"/>
              <a:ea typeface="Raleway"/>
              <a:cs typeface="Raleway"/>
              <a:sym typeface="Raleway"/>
            </a:endParaRPr>
          </a:p>
        </p:txBody>
      </p:sp>
      <p:pic>
        <p:nvPicPr>
          <p:cNvPr id="486" name="Google Shape;486;p81" descr="Text, whiteboard&#10;&#10;Description automatically generated"/>
          <p:cNvPicPr preferRelativeResize="0"/>
          <p:nvPr/>
        </p:nvPicPr>
        <p:blipFill rotWithShape="1">
          <a:blip r:embed="rId3">
            <a:alphaModFix/>
          </a:blip>
          <a:srcRect/>
          <a:stretch/>
        </p:blipFill>
        <p:spPr>
          <a:xfrm>
            <a:off x="5699316" y="1432511"/>
            <a:ext cx="2621028" cy="1747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2"/>
          <p:cNvSpPr txBox="1">
            <a:spLocks noGrp="1"/>
          </p:cNvSpPr>
          <p:nvPr>
            <p:ph type="title"/>
          </p:nvPr>
        </p:nvSpPr>
        <p:spPr>
          <a:xfrm>
            <a:off x="187725" y="73150"/>
            <a:ext cx="75486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492" name="Google Shape;492;p82"/>
          <p:cNvGraphicFramePr/>
          <p:nvPr/>
        </p:nvGraphicFramePr>
        <p:xfrm>
          <a:off x="187731" y="731170"/>
          <a:ext cx="8768525" cy="4396720"/>
        </p:xfrm>
        <a:graphic>
          <a:graphicData uri="http://schemas.openxmlformats.org/drawingml/2006/table">
            <a:tbl>
              <a:tblPr firstRow="1">
                <a:noFill/>
                <a:tableStyleId>{3B403CA2-72B8-4B3C-BE52-D58537C68AE9}</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Karen Bixler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4"/>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5"/>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6"/>
                        </a:rPr>
                        <a:t>Melissa Chaffin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19"/>
                        </a:rPr>
                        <a:t>Kriselda Craven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16"/>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0"/>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1"/>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8" descr="Screenshot of Consolidated Application required and optional responses."/>
          <p:cNvSpPr txBox="1">
            <a:spLocks noGrp="1"/>
          </p:cNvSpPr>
          <p:nvPr>
            <p:ph type="title"/>
          </p:nvPr>
        </p:nvSpPr>
        <p:spPr>
          <a:xfrm>
            <a:off x="276275" y="176975"/>
            <a:ext cx="82956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latin typeface="Raleway"/>
                <a:ea typeface="Raleway"/>
                <a:cs typeface="Raleway"/>
                <a:sym typeface="Raleway"/>
              </a:rPr>
              <a:t>Required vs. Optional Questions</a:t>
            </a:r>
            <a:endParaRPr sz="3000">
              <a:latin typeface="Raleway"/>
              <a:ea typeface="Raleway"/>
              <a:cs typeface="Raleway"/>
              <a:sym typeface="Raleway"/>
            </a:endParaRPr>
          </a:p>
        </p:txBody>
      </p:sp>
      <p:sp>
        <p:nvSpPr>
          <p:cNvPr id="256" name="Google Shape;256;p48" descr="Screenshot of Consolidated Application required and optional responses."/>
          <p:cNvSpPr txBox="1">
            <a:spLocks noGrp="1"/>
          </p:cNvSpPr>
          <p:nvPr>
            <p:ph type="body" idx="1"/>
          </p:nvPr>
        </p:nvSpPr>
        <p:spPr>
          <a:xfrm>
            <a:off x="332675" y="1067675"/>
            <a:ext cx="8516100" cy="3307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a:solidFill>
                  <a:srgbClr val="333333"/>
                </a:solidFill>
                <a:latin typeface="Raleway"/>
                <a:ea typeface="Raleway"/>
                <a:cs typeface="Raleway"/>
                <a:sym typeface="Raleway"/>
              </a:rPr>
              <a:t>All questions will either indicate whether a question is required or optional: </a:t>
            </a:r>
            <a:endParaRPr>
              <a:solidFill>
                <a:srgbClr val="333333"/>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sz="140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50" b="1">
              <a:solidFill>
                <a:srgbClr val="33333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a:solidFill>
                <a:srgbClr val="333333"/>
              </a:solidFill>
              <a:highlight>
                <a:srgbClr val="FFFF00"/>
              </a:highlight>
              <a:latin typeface="Arial"/>
              <a:ea typeface="Arial"/>
              <a:cs typeface="Arial"/>
              <a:sym typeface="Arial"/>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257" name="Google Shape;257;p48" descr="Screenshot of Consolidated Application required and optional responses."/>
          <p:cNvSpPr txBox="1"/>
          <p:nvPr/>
        </p:nvSpPr>
        <p:spPr>
          <a:xfrm>
            <a:off x="1392000" y="1832387"/>
            <a:ext cx="1095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latin typeface="Calibri"/>
                <a:ea typeface="Calibri"/>
                <a:cs typeface="Calibri"/>
                <a:sym typeface="Calibri"/>
              </a:rPr>
              <a:t>- Optional</a:t>
            </a:r>
            <a:endParaRPr sz="800">
              <a:solidFill>
                <a:schemeClr val="lt1"/>
              </a:solidFill>
              <a:latin typeface="Calibri"/>
              <a:ea typeface="Calibri"/>
              <a:cs typeface="Calibri"/>
              <a:sym typeface="Calibri"/>
            </a:endParaRPr>
          </a:p>
        </p:txBody>
      </p:sp>
      <p:sp>
        <p:nvSpPr>
          <p:cNvPr id="258" name="Google Shape;258;p48" descr="Screenshot of Consolidated Application required and optional responses."/>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pic>
        <p:nvPicPr>
          <p:cNvPr id="259" name="Google Shape;259;p48" descr="Screenshot of Consolidated Application required and optional responses."/>
          <p:cNvPicPr preferRelativeResize="0"/>
          <p:nvPr/>
        </p:nvPicPr>
        <p:blipFill>
          <a:blip r:embed="rId3">
            <a:alphaModFix/>
          </a:blip>
          <a:stretch>
            <a:fillRect/>
          </a:stretch>
        </p:blipFill>
        <p:spPr>
          <a:xfrm>
            <a:off x="634225" y="1528050"/>
            <a:ext cx="7059376" cy="3513125"/>
          </a:xfrm>
          <a:prstGeom prst="rect">
            <a:avLst/>
          </a:prstGeom>
          <a:noFill/>
          <a:ln>
            <a:noFill/>
          </a:ln>
        </p:spPr>
      </p:pic>
      <p:sp>
        <p:nvSpPr>
          <p:cNvPr id="260" name="Google Shape;260;p48" descr="Screenshot of Consolidated Application required and optional responses."/>
          <p:cNvSpPr/>
          <p:nvPr/>
        </p:nvSpPr>
        <p:spPr>
          <a:xfrm>
            <a:off x="1142575" y="2062650"/>
            <a:ext cx="641700" cy="183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8" descr="Screenshot of Consolidated Application required and optional responses."/>
          <p:cNvSpPr/>
          <p:nvPr/>
        </p:nvSpPr>
        <p:spPr>
          <a:xfrm>
            <a:off x="1142575" y="3362075"/>
            <a:ext cx="960000" cy="183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8" descr="Screenshot of Consolidated Application required and optional responses."/>
          <p:cNvSpPr txBox="1"/>
          <p:nvPr/>
        </p:nvSpPr>
        <p:spPr>
          <a:xfrm>
            <a:off x="6048875" y="2376300"/>
            <a:ext cx="2953800" cy="431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0000"/>
                </a:solidFill>
                <a:latin typeface="Calibri"/>
                <a:ea typeface="Calibri"/>
                <a:cs typeface="Calibri"/>
                <a:sym typeface="Calibri"/>
              </a:rPr>
              <a:t>APPLICATION SCREENSHOT</a:t>
            </a:r>
            <a:endParaRPr sz="1600" b="1">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9"/>
          <p:cNvSpPr txBox="1">
            <a:spLocks noGrp="1"/>
          </p:cNvSpPr>
          <p:nvPr>
            <p:ph type="title"/>
          </p:nvPr>
        </p:nvSpPr>
        <p:spPr>
          <a:xfrm>
            <a:off x="332675" y="230075"/>
            <a:ext cx="80613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latin typeface="Raleway"/>
                <a:ea typeface="Raleway"/>
                <a:cs typeface="Raleway"/>
                <a:sym typeface="Raleway"/>
              </a:rPr>
              <a:t>Consolidated Application Reminder</a:t>
            </a:r>
            <a:endParaRPr sz="3000">
              <a:latin typeface="Raleway"/>
              <a:ea typeface="Raleway"/>
              <a:cs typeface="Raleway"/>
              <a:sym typeface="Raleway"/>
            </a:endParaRPr>
          </a:p>
        </p:txBody>
      </p:sp>
      <p:sp>
        <p:nvSpPr>
          <p:cNvPr id="268" name="Google Shape;268;p49"/>
          <p:cNvSpPr txBox="1">
            <a:spLocks noGrp="1"/>
          </p:cNvSpPr>
          <p:nvPr>
            <p:ph type="body" idx="1"/>
          </p:nvPr>
        </p:nvSpPr>
        <p:spPr>
          <a:xfrm>
            <a:off x="628650" y="1165849"/>
            <a:ext cx="7886700" cy="3729900"/>
          </a:xfrm>
          <a:prstGeom prst="rect">
            <a:avLst/>
          </a:prstGeom>
        </p:spPr>
        <p:txBody>
          <a:bodyPr spcFirstLastPara="1" wrap="square" lIns="0" tIns="0" rIns="0" bIns="0" anchor="t" anchorCtr="0">
            <a:normAutofit lnSpcReduction="10000"/>
          </a:bodyPr>
          <a:lstStyle/>
          <a:p>
            <a:pPr marL="0" lvl="0" indent="0" algn="l" rtl="0">
              <a:lnSpc>
                <a:spcPct val="100000"/>
              </a:lnSpc>
              <a:spcBef>
                <a:spcPts val="800"/>
              </a:spcBef>
              <a:spcAft>
                <a:spcPts val="0"/>
              </a:spcAft>
              <a:buNone/>
            </a:pPr>
            <a:r>
              <a:rPr lang="en">
                <a:latin typeface="Raleway"/>
                <a:ea typeface="Raleway"/>
                <a:cs typeface="Raleway"/>
                <a:sym typeface="Raleway"/>
              </a:rPr>
              <a:t>All narrative questions </a:t>
            </a:r>
            <a:r>
              <a:rPr lang="en" b="1">
                <a:latin typeface="Raleway"/>
                <a:ea typeface="Raleway"/>
                <a:cs typeface="Raleway"/>
                <a:sym typeface="Raleway"/>
              </a:rPr>
              <a:t>must include</a:t>
            </a:r>
            <a:r>
              <a:rPr lang="en">
                <a:latin typeface="Raleway"/>
                <a:ea typeface="Raleway"/>
                <a:cs typeface="Raleway"/>
                <a:sym typeface="Raleway"/>
              </a:rPr>
              <a:t> a response</a:t>
            </a:r>
            <a:endParaRPr>
              <a:latin typeface="Raleway"/>
              <a:ea typeface="Raleway"/>
              <a:cs typeface="Raleway"/>
              <a:sym typeface="Raleway"/>
            </a:endParaRPr>
          </a:p>
          <a:p>
            <a:pPr marL="457200" lvl="0" indent="-342900" algn="l" rtl="0">
              <a:lnSpc>
                <a:spcPct val="100000"/>
              </a:lnSpc>
              <a:spcBef>
                <a:spcPts val="800"/>
              </a:spcBef>
              <a:spcAft>
                <a:spcPts val="0"/>
              </a:spcAft>
              <a:buSzPts val="1800"/>
              <a:buFont typeface="Raleway"/>
              <a:buChar char="●"/>
            </a:pPr>
            <a:r>
              <a:rPr lang="en">
                <a:latin typeface="Raleway"/>
                <a:ea typeface="Raleway"/>
                <a:cs typeface="Raleway"/>
                <a:sym typeface="Raleway"/>
              </a:rPr>
              <a:t>All </a:t>
            </a:r>
            <a:r>
              <a:rPr lang="en" b="1">
                <a:latin typeface="Raleway"/>
                <a:ea typeface="Raleway"/>
                <a:cs typeface="Raleway"/>
                <a:sym typeface="Raleway"/>
              </a:rPr>
              <a:t>required </a:t>
            </a:r>
            <a:r>
              <a:rPr lang="en">
                <a:latin typeface="Raleway"/>
                <a:ea typeface="Raleway"/>
                <a:cs typeface="Raleway"/>
                <a:sym typeface="Raleway"/>
              </a:rPr>
              <a:t>questions must include an updated response</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All </a:t>
            </a:r>
            <a:r>
              <a:rPr lang="en" b="1">
                <a:latin typeface="Raleway"/>
                <a:ea typeface="Raleway"/>
                <a:cs typeface="Raleway"/>
                <a:sym typeface="Raleway"/>
              </a:rPr>
              <a:t>optional </a:t>
            </a:r>
            <a:r>
              <a:rPr lang="en">
                <a:latin typeface="Raleway"/>
                <a:ea typeface="Raleway"/>
                <a:cs typeface="Raleway"/>
                <a:sym typeface="Raleway"/>
              </a:rPr>
              <a:t>questions must include </a:t>
            </a:r>
            <a:endParaRPr>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i="1">
                <a:latin typeface="Raleway"/>
                <a:ea typeface="Raleway"/>
                <a:cs typeface="Raleway"/>
                <a:sym typeface="Raleway"/>
              </a:rPr>
              <a:t>Optional Responses Text</a:t>
            </a:r>
            <a:r>
              <a:rPr lang="en" sz="1800">
                <a:latin typeface="Raleway"/>
                <a:ea typeface="Raleway"/>
                <a:cs typeface="Raleway"/>
                <a:sym typeface="Raleway"/>
              </a:rPr>
              <a:t> OR</a:t>
            </a:r>
            <a:endParaRPr sz="180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a:latin typeface="Raleway"/>
                <a:ea typeface="Raleway"/>
                <a:cs typeface="Raleway"/>
                <a:sym typeface="Raleway"/>
              </a:rPr>
              <a:t>A response that addresses current context</a:t>
            </a:r>
            <a:endParaRPr sz="180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a:latin typeface="Raleway"/>
                <a:ea typeface="Raleway"/>
                <a:cs typeface="Raleway"/>
                <a:sym typeface="Raleway"/>
              </a:rPr>
              <a:t>Select the check box (Title I Question 3 and 4) if applicable.</a:t>
            </a:r>
            <a:endParaRPr sz="1800">
              <a:latin typeface="Raleway"/>
              <a:ea typeface="Raleway"/>
              <a:cs typeface="Raleway"/>
              <a:sym typeface="Raleway"/>
            </a:endParaRPr>
          </a:p>
          <a:p>
            <a:pPr marL="457200" lvl="0" indent="0" algn="l" rtl="0">
              <a:lnSpc>
                <a:spcPct val="100000"/>
              </a:lnSpc>
              <a:spcBef>
                <a:spcPts val="800"/>
              </a:spcBef>
              <a:spcAft>
                <a:spcPts val="0"/>
              </a:spcAft>
              <a:buNone/>
            </a:pPr>
            <a:endParaRPr>
              <a:latin typeface="Raleway"/>
              <a:ea typeface="Raleway"/>
              <a:cs typeface="Raleway"/>
              <a:sym typeface="Raleway"/>
            </a:endParaRPr>
          </a:p>
          <a:p>
            <a:pPr marL="457200" lvl="0" indent="0" algn="l" rtl="0">
              <a:lnSpc>
                <a:spcPct val="100000"/>
              </a:lnSpc>
              <a:spcBef>
                <a:spcPts val="800"/>
              </a:spcBef>
              <a:spcAft>
                <a:spcPts val="0"/>
              </a:spcAft>
              <a:buNone/>
            </a:pPr>
            <a:endParaRPr>
              <a:latin typeface="Raleway"/>
              <a:ea typeface="Raleway"/>
              <a:cs typeface="Raleway"/>
              <a:sym typeface="Raleway"/>
            </a:endParaRPr>
          </a:p>
          <a:p>
            <a:pPr marL="457200" lvl="0" indent="0" algn="l" rtl="0">
              <a:lnSpc>
                <a:spcPct val="100000"/>
              </a:lnSpc>
              <a:spcBef>
                <a:spcPts val="800"/>
              </a:spcBef>
              <a:spcAft>
                <a:spcPts val="0"/>
              </a:spcAft>
              <a:buNone/>
            </a:pPr>
            <a:endParaRPr>
              <a:latin typeface="Raleway"/>
              <a:ea typeface="Raleway"/>
              <a:cs typeface="Raleway"/>
              <a:sym typeface="Raleway"/>
            </a:endParaRPr>
          </a:p>
          <a:p>
            <a:pPr marL="457200" lvl="0" indent="-342900" algn="l" rtl="0">
              <a:lnSpc>
                <a:spcPct val="100000"/>
              </a:lnSpc>
              <a:spcBef>
                <a:spcPts val="800"/>
              </a:spcBef>
              <a:spcAft>
                <a:spcPts val="0"/>
              </a:spcAft>
              <a:buSzPts val="1800"/>
              <a:buFont typeface="Raleway"/>
              <a:buChar char="●"/>
            </a:pPr>
            <a:r>
              <a:rPr lang="en">
                <a:latin typeface="Raleway"/>
                <a:ea typeface="Raleway"/>
                <a:cs typeface="Raleway"/>
                <a:sym typeface="Raleway"/>
              </a:rPr>
              <a:t>Some questions are optional but there is </a:t>
            </a:r>
            <a:endParaRPr>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a:latin typeface="Raleway"/>
                <a:ea typeface="Raleway"/>
                <a:cs typeface="Raleway"/>
                <a:sym typeface="Raleway"/>
              </a:rPr>
              <a:t>a funding component that requires a check box. (Cross Program 4.2) </a:t>
            </a:r>
            <a:endParaRPr sz="1800">
              <a:latin typeface="Raleway"/>
              <a:ea typeface="Raleway"/>
              <a:cs typeface="Raleway"/>
              <a:sym typeface="Raleway"/>
            </a:endParaRPr>
          </a:p>
        </p:txBody>
      </p:sp>
      <p:pic>
        <p:nvPicPr>
          <p:cNvPr id="269" name="Google Shape;269;p49" descr="Optional response text: The LEA has reviewed the response provided in the 2022-2023 Consolidated Application and has determined that information provided in that application adequately accounts for the LEA's plan for the 2023-2024 school year."/>
          <p:cNvPicPr preferRelativeResize="0"/>
          <p:nvPr/>
        </p:nvPicPr>
        <p:blipFill>
          <a:blip r:embed="rId3">
            <a:alphaModFix/>
          </a:blip>
          <a:stretch>
            <a:fillRect/>
          </a:stretch>
        </p:blipFill>
        <p:spPr>
          <a:xfrm>
            <a:off x="185113" y="2892038"/>
            <a:ext cx="8621375" cy="72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800"/>
              <a:buFont typeface="Arial"/>
              <a:buNone/>
            </a:pPr>
            <a:r>
              <a:rPr lang="en">
                <a:latin typeface="Raleway"/>
                <a:ea typeface="Raleway"/>
                <a:cs typeface="Raleway"/>
                <a:sym typeface="Raleway"/>
              </a:rPr>
              <a:t>ESSER II PAR Deadline</a:t>
            </a:r>
            <a:endParaRPr>
              <a:latin typeface="Raleway"/>
              <a:ea typeface="Raleway"/>
              <a:cs typeface="Raleway"/>
              <a:sym typeface="Raleway"/>
            </a:endParaRPr>
          </a:p>
          <a:p>
            <a:pPr marL="0" lvl="0" indent="0" algn="l" rtl="0">
              <a:spcBef>
                <a:spcPts val="0"/>
              </a:spcBef>
              <a:spcAft>
                <a:spcPts val="0"/>
              </a:spcAft>
              <a:buNone/>
            </a:pPr>
            <a:endParaRPr/>
          </a:p>
        </p:txBody>
      </p:sp>
      <p:sp>
        <p:nvSpPr>
          <p:cNvPr id="275" name="Google Shape;275;p50"/>
          <p:cNvSpPr txBox="1"/>
          <p:nvPr/>
        </p:nvSpPr>
        <p:spPr>
          <a:xfrm>
            <a:off x="281800" y="899725"/>
            <a:ext cx="8116800" cy="3939600"/>
          </a:xfrm>
          <a:prstGeom prst="rect">
            <a:avLst/>
          </a:prstGeom>
          <a:noFill/>
          <a:ln>
            <a:noFill/>
          </a:ln>
        </p:spPr>
        <p:txBody>
          <a:bodyPr spcFirstLastPara="1" wrap="square" lIns="91425" tIns="91425" rIns="91425" bIns="91425" anchor="t" anchorCtr="0">
            <a:spAutoFit/>
          </a:bodyPr>
          <a:lstStyle/>
          <a:p>
            <a:pPr marL="457200" lvl="0" indent="-336550" algn="l" rtl="0">
              <a:lnSpc>
                <a:spcPct val="105000"/>
              </a:lnSpc>
              <a:spcBef>
                <a:spcPts val="120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Any ESSER II or III application revisions, including budgeting placeholders and addressing outstanding comments, must be submitted for approval by June 30, 2023 and June 30, 2024, respectively.</a:t>
            </a:r>
            <a:endParaRPr sz="1200" b="1">
              <a:solidFill>
                <a:schemeClr val="dk1"/>
              </a:solidFill>
            </a:endParaRPr>
          </a:p>
          <a:p>
            <a:pPr marL="457200" lvl="0" indent="-336550" algn="l" rtl="0">
              <a:lnSpc>
                <a:spcPct val="105000"/>
              </a:lnSpc>
              <a:spcBef>
                <a:spcPts val="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ESSER II and III post-award revisions for 2022-2023 activities are due on or before June 30, 2023.</a:t>
            </a:r>
            <a:endParaRPr sz="1700">
              <a:solidFill>
                <a:srgbClr val="595959"/>
              </a:solidFill>
              <a:latin typeface="Raleway"/>
              <a:ea typeface="Raleway"/>
              <a:cs typeface="Raleway"/>
              <a:sym typeface="Raleway"/>
            </a:endParaRPr>
          </a:p>
          <a:p>
            <a:pPr marL="0" lvl="0" indent="0" algn="l" rtl="0">
              <a:lnSpc>
                <a:spcPct val="90000"/>
              </a:lnSpc>
              <a:spcBef>
                <a:spcPts val="1200"/>
              </a:spcBef>
              <a:spcAft>
                <a:spcPts val="0"/>
              </a:spcAft>
              <a:buClr>
                <a:schemeClr val="dk1"/>
              </a:buClr>
              <a:buSzPts val="1800"/>
              <a:buFont typeface="Arial"/>
              <a:buNone/>
            </a:pPr>
            <a:endParaRPr sz="70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r>
              <a:rPr lang="en" sz="1700" b="1">
                <a:solidFill>
                  <a:srgbClr val="595959"/>
                </a:solidFill>
                <a:latin typeface="Raleway"/>
                <a:ea typeface="Raleway"/>
                <a:cs typeface="Raleway"/>
                <a:sym typeface="Raleway"/>
              </a:rPr>
              <a:t>Other Important Dates</a:t>
            </a:r>
            <a:endParaRPr sz="1700" b="1">
              <a:solidFill>
                <a:srgbClr val="595959"/>
              </a:solidFill>
              <a:latin typeface="Raleway"/>
              <a:ea typeface="Raleway"/>
              <a:cs typeface="Raleway"/>
              <a:sym typeface="Raleway"/>
            </a:endParaRPr>
          </a:p>
          <a:p>
            <a:pPr marL="457200" lvl="0" indent="-336550" algn="l" rtl="0">
              <a:lnSpc>
                <a:spcPct val="90000"/>
              </a:lnSpc>
              <a:spcBef>
                <a:spcPts val="60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ESSER II funds must be spent on or before September 30, 2023</a:t>
            </a:r>
            <a:endParaRPr sz="1700">
              <a:solidFill>
                <a:srgbClr val="595959"/>
              </a:solidFill>
              <a:latin typeface="Raleway"/>
              <a:ea typeface="Raleway"/>
              <a:cs typeface="Raleway"/>
              <a:sym typeface="Raleway"/>
            </a:endParaRPr>
          </a:p>
          <a:p>
            <a:pPr marL="457200" lvl="0" indent="-336550" algn="l" rtl="0">
              <a:lnSpc>
                <a:spcPct val="90000"/>
              </a:lnSpc>
              <a:spcBef>
                <a:spcPts val="0"/>
              </a:spcBef>
              <a:spcAft>
                <a:spcPts val="0"/>
              </a:spcAft>
              <a:buClr>
                <a:schemeClr val="dk1"/>
              </a:buClr>
              <a:buSzPts val="1700"/>
              <a:buFont typeface="Raleway"/>
              <a:buChar char="•"/>
            </a:pPr>
            <a:r>
              <a:rPr lang="en" sz="1700">
                <a:solidFill>
                  <a:srgbClr val="595959"/>
                </a:solidFill>
                <a:latin typeface="Raleway"/>
                <a:ea typeface="Raleway"/>
                <a:cs typeface="Raleway"/>
                <a:sym typeface="Raleway"/>
              </a:rPr>
              <a:t>ESSER II </a:t>
            </a:r>
            <a:r>
              <a:rPr lang="en" sz="1700" u="sng">
                <a:solidFill>
                  <a:schemeClr val="hlink"/>
                </a:solidFill>
                <a:latin typeface="Raleway"/>
                <a:ea typeface="Raleway"/>
                <a:cs typeface="Raleway"/>
                <a:sym typeface="Raleway"/>
                <a:hlinkClick r:id="rId3"/>
              </a:rPr>
              <a:t>Request for Funds</a:t>
            </a:r>
            <a:r>
              <a:rPr lang="en" sz="1700">
                <a:solidFill>
                  <a:srgbClr val="595959"/>
                </a:solidFill>
                <a:latin typeface="Raleway"/>
                <a:ea typeface="Raleway"/>
                <a:cs typeface="Raleway"/>
                <a:sym typeface="Raleway"/>
              </a:rPr>
              <a:t> are due by November 1, 2023</a:t>
            </a:r>
            <a:endParaRPr sz="170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endParaRPr sz="70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r>
              <a:rPr lang="en" sz="1700" b="1">
                <a:solidFill>
                  <a:srgbClr val="595959"/>
                </a:solidFill>
                <a:latin typeface="Raleway"/>
                <a:ea typeface="Raleway"/>
                <a:cs typeface="Raleway"/>
                <a:sym typeface="Raleway"/>
              </a:rPr>
              <a:t>Resources</a:t>
            </a:r>
            <a:endParaRPr sz="1700" b="1">
              <a:solidFill>
                <a:srgbClr val="595959"/>
              </a:solidFill>
              <a:latin typeface="Raleway"/>
              <a:ea typeface="Raleway"/>
              <a:cs typeface="Raleway"/>
              <a:sym typeface="Raleway"/>
            </a:endParaRPr>
          </a:p>
          <a:p>
            <a:pPr marL="457200" lvl="0" indent="-336550" algn="l" rtl="0">
              <a:lnSpc>
                <a:spcPct val="90000"/>
              </a:lnSpc>
              <a:spcBef>
                <a:spcPts val="600"/>
              </a:spcBef>
              <a:spcAft>
                <a:spcPts val="0"/>
              </a:spcAft>
              <a:buClr>
                <a:schemeClr val="dk1"/>
              </a:buClr>
              <a:buSzPts val="1700"/>
              <a:buFont typeface="Raleway"/>
              <a:buChar char="•"/>
            </a:pPr>
            <a:r>
              <a:rPr lang="en" sz="1700" u="sng">
                <a:solidFill>
                  <a:srgbClr val="0097A7"/>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ESSER launchpad page</a:t>
            </a:r>
            <a:r>
              <a:rPr lang="en" sz="1700">
                <a:solidFill>
                  <a:srgbClr val="595959"/>
                </a:solidFill>
                <a:latin typeface="Raleway"/>
                <a:ea typeface="Raleway"/>
                <a:cs typeface="Raleway"/>
                <a:sym typeface="Raleway"/>
              </a:rPr>
              <a:t>- includes deadlines and resources</a:t>
            </a:r>
            <a:endParaRPr sz="1700">
              <a:solidFill>
                <a:srgbClr val="595959"/>
              </a:solidFill>
              <a:latin typeface="Raleway"/>
              <a:ea typeface="Raleway"/>
              <a:cs typeface="Raleway"/>
              <a:sym typeface="Raleway"/>
            </a:endParaRPr>
          </a:p>
          <a:p>
            <a:pPr marL="457200" lvl="0" indent="-336550" algn="l" rtl="0">
              <a:lnSpc>
                <a:spcPct val="90000"/>
              </a:lnSpc>
              <a:spcBef>
                <a:spcPts val="0"/>
              </a:spcBef>
              <a:spcAft>
                <a:spcPts val="0"/>
              </a:spcAft>
              <a:buClr>
                <a:schemeClr val="dk1"/>
              </a:buClr>
              <a:buSzPts val="1700"/>
              <a:buFont typeface="Raleway"/>
              <a:buChar char="•"/>
            </a:pPr>
            <a:r>
              <a:rPr lang="en" sz="1700" u="sng">
                <a:solidFill>
                  <a:srgbClr val="0097A7"/>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Request for funds webpage</a:t>
            </a:r>
            <a:endParaRPr sz="1700">
              <a:solidFill>
                <a:srgbClr val="595959"/>
              </a:solidFill>
              <a:latin typeface="Raleway"/>
              <a:ea typeface="Raleway"/>
              <a:cs typeface="Raleway"/>
              <a:sym typeface="Raleway"/>
            </a:endParaRPr>
          </a:p>
          <a:p>
            <a:pPr marL="457200" lvl="0" indent="-336550" algn="l" rtl="0">
              <a:lnSpc>
                <a:spcPct val="90000"/>
              </a:lnSpc>
              <a:spcBef>
                <a:spcPts val="0"/>
              </a:spcBef>
              <a:spcAft>
                <a:spcPts val="0"/>
              </a:spcAft>
              <a:buClr>
                <a:schemeClr val="dk1"/>
              </a:buClr>
              <a:buSzPts val="1700"/>
              <a:buFont typeface="Raleway"/>
              <a:buChar char="•"/>
            </a:pPr>
            <a:r>
              <a:rPr lang="en" sz="1700" u="sng">
                <a:solidFill>
                  <a:srgbClr val="0097A7"/>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ESSER Lead Reviewer list</a:t>
            </a:r>
            <a:r>
              <a:rPr lang="en" sz="1700">
                <a:solidFill>
                  <a:srgbClr val="595959"/>
                </a:solidFill>
                <a:latin typeface="Raleway"/>
                <a:ea typeface="Raleway"/>
                <a:cs typeface="Raleway"/>
                <a:sym typeface="Raleway"/>
              </a:rPr>
              <a:t>- CDE staff to contact with questions </a:t>
            </a:r>
            <a:endParaRPr sz="17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1"/>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Corporal Punishment</a:t>
            </a:r>
            <a:endParaRPr>
              <a:latin typeface="Raleway"/>
              <a:ea typeface="Raleway"/>
              <a:cs typeface="Raleway"/>
              <a:sym typeface="Raleway"/>
            </a:endParaRPr>
          </a:p>
        </p:txBody>
      </p:sp>
      <p:sp>
        <p:nvSpPr>
          <p:cNvPr id="281" name="Google Shape;281;p51"/>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
                <a:latin typeface="Raleway"/>
                <a:ea typeface="Raleway"/>
                <a:cs typeface="Raleway"/>
                <a:sym typeface="Raleway"/>
              </a:rPr>
              <a:t>H.B. 23-1191 Prohibit Corporal Punishment Of Children</a:t>
            </a:r>
            <a:endParaRPr/>
          </a:p>
        </p:txBody>
      </p:sp>
      <p:sp>
        <p:nvSpPr>
          <p:cNvPr id="287" name="Google Shape;287;p5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latin typeface="Raleway"/>
                <a:ea typeface="Raleway"/>
                <a:cs typeface="Raleway"/>
                <a:sym typeface="Raleway"/>
              </a:rPr>
              <a:t>During the 2023 legislative session, the Colorado General Assembly approved H.B. 23-1191 Prohibit Corporal Punishment Of Children</a:t>
            </a:r>
            <a:br>
              <a:rPr lang="en">
                <a:latin typeface="Raleway"/>
                <a:ea typeface="Raleway"/>
                <a:cs typeface="Raleway"/>
                <a:sym typeface="Raleway"/>
              </a:rPr>
            </a:br>
            <a:endParaRPr>
              <a:latin typeface="Raleway"/>
              <a:ea typeface="Raleway"/>
              <a:cs typeface="Raleway"/>
              <a:sym typeface="Raleway"/>
            </a:endParaRPr>
          </a:p>
          <a:p>
            <a:pPr marL="914400" lvl="1" indent="-323850" algn="l" rtl="0">
              <a:spcBef>
                <a:spcPts val="0"/>
              </a:spcBef>
              <a:spcAft>
                <a:spcPts val="0"/>
              </a:spcAft>
              <a:buSzPts val="1500"/>
              <a:buChar char="•"/>
            </a:pPr>
            <a:r>
              <a:rPr lang="en">
                <a:latin typeface="Raleway"/>
                <a:ea typeface="Raleway"/>
                <a:cs typeface="Raleway"/>
                <a:sym typeface="Raleway"/>
              </a:rPr>
              <a:t>Updates state statute to expressly prohibit a person employed by or volunteering in a public school, a state-licensed child care center, a family child care home, or a specialized group facility from imposing corporal punishment on a child.</a:t>
            </a:r>
            <a:endParaRPr>
              <a:latin typeface="Raleway"/>
              <a:ea typeface="Raleway"/>
              <a:cs typeface="Raleway"/>
              <a:sym typeface="Raleway"/>
            </a:endParaRPr>
          </a:p>
          <a:p>
            <a:pPr marL="914400" lvl="1" indent="-323850" algn="l" rtl="0">
              <a:spcBef>
                <a:spcPts val="0"/>
              </a:spcBef>
              <a:spcAft>
                <a:spcPts val="0"/>
              </a:spcAft>
              <a:buSzPts val="1500"/>
              <a:buChar char="•"/>
            </a:pPr>
            <a:r>
              <a:rPr lang="en">
                <a:latin typeface="Raleway"/>
                <a:ea typeface="Raleway"/>
                <a:cs typeface="Raleway"/>
                <a:sym typeface="Raleway"/>
              </a:rPr>
              <a:t>Defines corporal punishment as as “the willful infliction of, or willfully causing the infliction of, physical pain on a child.”</a:t>
            </a:r>
            <a:br>
              <a:rPr lang="en">
                <a:latin typeface="Raleway"/>
                <a:ea typeface="Raleway"/>
                <a:cs typeface="Raleway"/>
                <a:sym typeface="Raleway"/>
              </a:rPr>
            </a:b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Many districts already have a policy prohibiting corporal punishment</a:t>
            </a:r>
            <a:endParaRPr>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Corporal Punishment</a:t>
            </a:r>
            <a:endParaRPr>
              <a:latin typeface="Raleway"/>
              <a:ea typeface="Raleway"/>
              <a:cs typeface="Raleway"/>
              <a:sym typeface="Raleway"/>
            </a:endParaRPr>
          </a:p>
        </p:txBody>
      </p:sp>
      <p:sp>
        <p:nvSpPr>
          <p:cNvPr id="293" name="Google Shape;293;p5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20000"/>
          </a:bodyPr>
          <a:lstStyle/>
          <a:p>
            <a:pPr marL="0" lvl="0" indent="0" algn="l" rtl="0">
              <a:spcBef>
                <a:spcPts val="800"/>
              </a:spcBef>
              <a:spcAft>
                <a:spcPts val="0"/>
              </a:spcAft>
              <a:buNone/>
            </a:pPr>
            <a:r>
              <a:rPr lang="en">
                <a:latin typeface="Raleway"/>
                <a:ea typeface="Raleway"/>
                <a:cs typeface="Raleway"/>
                <a:sym typeface="Raleway"/>
              </a:rPr>
              <a:t>U.S. Department of Education - Dear Colleague Letter</a:t>
            </a: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Corporal punishment reduces feelings of safety and physical, emotional, and mental well-being</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Research has shown that corporal punishment in schools is associated with </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Lower academic performance and achievement</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Higher rates of mental health issues, such as mood, anxiety, and other personality disorders </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Higher rates of aggression, antisocial behavior, and other externalizing problems</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Lower cognitive ability, verbal capacity, and brain development delays</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Practice continues in some schools even to this date</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When/where corporal punishment is used, student groups are disproportionately impacted</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Corporal punishment was used at a higher rate on students of color, particularly boys</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2118</Words>
  <Application>Microsoft Office PowerPoint</Application>
  <PresentationFormat>On-screen Show (16:9)</PresentationFormat>
  <Paragraphs>278</Paragraphs>
  <Slides>38</Slides>
  <Notes>38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Roboto</vt:lpstr>
      <vt:lpstr>Calibri</vt:lpstr>
      <vt:lpstr>Raleway</vt:lpstr>
      <vt:lpstr>Simple Light</vt:lpstr>
      <vt:lpstr>Office Theme</vt:lpstr>
      <vt:lpstr>Office Theme</vt:lpstr>
      <vt:lpstr>CDE Office Hours</vt:lpstr>
      <vt:lpstr>ESSER Office Hours</vt:lpstr>
      <vt:lpstr>Updates and Reminders</vt:lpstr>
      <vt:lpstr>Required vs. Optional Questions</vt:lpstr>
      <vt:lpstr>Consolidated Application Reminder</vt:lpstr>
      <vt:lpstr>ESSER II PAR Deadline </vt:lpstr>
      <vt:lpstr>Corporal Punishment</vt:lpstr>
      <vt:lpstr>H.B. 23-1191 Prohibit Corporal Punishment Of Children</vt:lpstr>
      <vt:lpstr>Corporal Punishment</vt:lpstr>
      <vt:lpstr>Request and Resources</vt:lpstr>
      <vt:lpstr>State and District Use of Title II, Part A  Funds in 20-21  Information provided by Office of Elementary and Secondary Education,  U.S. Department of Education</vt:lpstr>
      <vt:lpstr>Title II, Part A Funds </vt:lpstr>
      <vt:lpstr>Use of Title II, Part A Funds </vt:lpstr>
      <vt:lpstr>States: Use of Title II-A Funds </vt:lpstr>
      <vt:lpstr>States: Use of Title II-A Funds</vt:lpstr>
      <vt:lpstr>States: Use of Title II-A Funds</vt:lpstr>
      <vt:lpstr>States: Use of Title II-A Funds</vt:lpstr>
      <vt:lpstr>Districts: Use of Title II-A Funds</vt:lpstr>
      <vt:lpstr>States: Use of Title II-A Funds </vt:lpstr>
      <vt:lpstr>Professional Development </vt:lpstr>
      <vt:lpstr>Districts: Use of Title II-A Funds </vt:lpstr>
      <vt:lpstr>Districts: Use of Title II-A Funds </vt:lpstr>
      <vt:lpstr>Districts: Use of Title II-A Funds </vt:lpstr>
      <vt:lpstr>Districts: Use of Title II-A Funds </vt:lpstr>
      <vt:lpstr>Districts: Use of Title II-A Flexibility Options</vt:lpstr>
      <vt:lpstr>Districts: Use of Title II-A Flexibility Options</vt:lpstr>
      <vt:lpstr>Changes in the Use of Funds from 2019-2020 to 2020-2021 </vt:lpstr>
      <vt:lpstr>Questions for district teams to think about with consideration to Title II-A Funds…</vt:lpstr>
      <vt:lpstr> Title II, Part A Resources </vt:lpstr>
      <vt:lpstr>Liquidation Extension Process</vt:lpstr>
      <vt:lpstr>Update on CRRSA Liquidation Process</vt:lpstr>
      <vt:lpstr>ESSER Reporting</vt:lpstr>
      <vt:lpstr>Reporting Overview</vt:lpstr>
      <vt:lpstr>Data Elements Needed</vt:lpstr>
      <vt:lpstr>Reporting Resources</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3</cp:revision>
  <dcterms:modified xsi:type="dcterms:W3CDTF">2023-06-16T16:18:10Z</dcterms:modified>
</cp:coreProperties>
</file>