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3" r:id="rId1"/>
    <p:sldMasterId id="2147483774" r:id="rId2"/>
    <p:sldMasterId id="2147483775" r:id="rId3"/>
  </p:sldMasterIdLst>
  <p:notesMasterIdLst>
    <p:notesMasterId r:id="rId1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Lst>
  <p:sldSz cx="9144000" cy="5143500" type="screen16x9"/>
  <p:notesSz cx="6858000" cy="9144000"/>
  <p:embeddedFontLst>
    <p:embeddedFont>
      <p:font typeface="Roboto" panose="02000000000000000000" pitchFamily="2" charset="0"/>
      <p:regular r:id="rId18"/>
      <p:bold r:id="rId19"/>
      <p:italic r:id="rId20"/>
      <p:boldItalic r:id="rId21"/>
    </p:embeddedFont>
    <p:embeddedFont>
      <p:font typeface="Roboto Medium" panose="02000000000000000000" pitchFamily="2" charset="0"/>
      <p:regular r:id="rId22"/>
      <p:bold r:id="rId23"/>
      <p:italic r:id="rId24"/>
      <p:boldItalic r:id="rId25"/>
    </p:embeddedFont>
    <p:embeddedFont>
      <p:font typeface="Rockwell" panose="02060603020205020403" pitchFamily="18"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zanin Mohajeri-Nelson" initials="" lastIdx="6" clrIdx="0"/>
  <p:cmAuthor id="1" name="Tammy Giessinger" initials="" lastIdx="2" clrIdx="1"/>
  <p:cmAuthor id="2" name="Laura Meushaw" initials="" lastIdx="1" clrIdx="2"/>
  <p:cmAuthor id="3" name="Yazmine Patino" initial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E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FDC8D-F762-413A-8CCD-8631899BDAB8}">
  <a:tblStyle styleId="{E03FDC8D-F762-413A-8CCD-8631899BDAB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335e1c5fee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335e1c5fee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72f327b636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4" name="Google Shape;1054;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335e1c5fe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335e1c5fe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4ab389a0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34ab389a0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35e1c5fe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35e1c5fe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35e1c5fee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35e1c5fee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35e1c5fee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335e1c5fee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357fc1219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357fc1219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fedprograms/copapplication-0"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5" Type="http://schemas.openxmlformats.org/officeDocument/2006/relationships/hyperlink" Target="https://www.cde.state.co.us/fedprograms/ti/a_cop" TargetMode="External"/><Relationship Id="rId4" Type="http://schemas.openxmlformats.org/officeDocument/2006/relationships/hyperlink" Target="mailto:owen_e@cde.state.co.u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collins_d@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Austin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morris_h@cde.state.co.us" TargetMode="External"/><Relationship Id="rId2" Type="http://schemas.openxmlformats.org/officeDocument/2006/relationships/notesSlide" Target="../notesSlides/notesSlide13.xml"/><Relationship Id="rId16" Type="http://schemas.openxmlformats.org/officeDocument/2006/relationships/hyperlink" Target="mailto:miller-curley_s@cde.state.co.us" TargetMode="External"/><Relationship Id="rId20" Type="http://schemas.openxmlformats.org/officeDocument/2006/relationships/hyperlink" Target="mailto:ring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20parsley_b@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Kaleda_s@cde.state.co.us" TargetMode="External"/><Relationship Id="rId28" Type="http://schemas.openxmlformats.org/officeDocument/2006/relationships/hyperlink" Target="mailto:prael_m@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Hawkins_r@cde.state.co.us" TargetMode="External"/><Relationship Id="rId27" Type="http://schemas.openxmlformats.org/officeDocument/2006/relationships/hyperlink" Target="mailto:hollingshead_j@cde.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hyperlink" Target="https://www.cde.state.co.us/elevatingexcellence" TargetMode="External"/><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hyperlink" Target="https://www.cde.state.co.us/elevatingexcellence/featuredspeakers" TargetMode="External"/><Relationship Id="rId4" Type="http://schemas.openxmlformats.org/officeDocument/2006/relationships/hyperlink" Target="https://docs.google.com/forms/d/e/1FAIpQLSdow78TtGEwZOzQ2t4IOjgFNG4lNYl4tQTp4glAO_xj5tJ3tQ/viewfor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https://www.cde.state.co.us/fedprograms/consappwaivers" TargetMode="External"/><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8" Type="http://schemas.openxmlformats.org/officeDocument/2006/relationships/hyperlink" Target="https://www.cde.state.co.us/fedprograms/ESEALaunchpad" TargetMode="External"/><Relationship Id="rId3" Type="http://schemas.openxmlformats.org/officeDocument/2006/relationships/hyperlink" Target="https://www.cde.state.co.us/fedprograms/consolidatedapplicationplanningresource" TargetMode="External"/><Relationship Id="rId7" Type="http://schemas.openxmlformats.org/officeDocument/2006/relationships/hyperlink" Target="https://www.cde.state.co.us/fedprograms/2025springrnm_05012025"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hyperlink" Target="https://www.cde.state.co.us/fedprograms/springrnmppt05012025" TargetMode="External"/><Relationship Id="rId5" Type="http://schemas.openxmlformats.org/officeDocument/2006/relationships/hyperlink" Target="https://www.cde.state.co.us/fedprograms/02272025_eseaofficehours" TargetMode="External"/><Relationship Id="rId4" Type="http://schemas.openxmlformats.org/officeDocument/2006/relationships/hyperlink" Target="https://www.cde.state.co.us/fedprograms/eseaofficehoursppt02272025" TargetMode="External"/><Relationship Id="rId9" Type="http://schemas.openxmlformats.org/officeDocument/2006/relationships/hyperlink" Target="https://www.cde.state.co.us/fedprograms/regionalcontactspag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9"/>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May 15,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3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Recruiting Members for the Committee of Practitioners (CoP)</a:t>
            </a:r>
            <a:endParaRPr/>
          </a:p>
        </p:txBody>
      </p:sp>
      <p:sp>
        <p:nvSpPr>
          <p:cNvPr id="1104" name="Google Shape;1104;p138"/>
          <p:cNvSpPr txBox="1">
            <a:spLocks noGrp="1"/>
          </p:cNvSpPr>
          <p:nvPr>
            <p:ph type="body" idx="1"/>
          </p:nvPr>
        </p:nvSpPr>
        <p:spPr>
          <a:xfrm>
            <a:off x="311700" y="1152475"/>
            <a:ext cx="79983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dirty="0">
                <a:highlight>
                  <a:schemeClr val="lt1"/>
                </a:highlight>
              </a:rPr>
              <a:t>The Committee of Practitioners serves to advise the state in carrying out its responsibilities under the Every Student Succeeds Act of 2015. It operates to identify issues across regions of the state and facilitate two-way communication between CDE and the preK-12 education community throughout Colorado. The primary purpose of the Committee is to advise CDE regarding its implementation of ESSA. Committee members serve for three years.</a:t>
            </a:r>
            <a:endParaRPr sz="1400" dirty="0">
              <a:highlight>
                <a:schemeClr val="lt1"/>
              </a:highlight>
            </a:endParaRPr>
          </a:p>
          <a:p>
            <a:pPr marL="0" lvl="0" indent="0" algn="l" rtl="0">
              <a:spcBef>
                <a:spcPts val="0"/>
              </a:spcBef>
              <a:spcAft>
                <a:spcPts val="0"/>
              </a:spcAft>
              <a:buClr>
                <a:schemeClr val="dk1"/>
              </a:buClr>
              <a:buSzPts val="1100"/>
              <a:buFont typeface="Arial"/>
              <a:buNone/>
            </a:pPr>
            <a:r>
              <a:rPr lang="en" sz="1400" dirty="0"/>
              <a:t>To apply for a position, fill out the </a:t>
            </a:r>
            <a:r>
              <a:rPr lang="en" sz="1400" u="sng" dirty="0">
                <a:solidFill>
                  <a:schemeClr val="accent5"/>
                </a:solidFill>
                <a:hlinkClick r:id="rId3">
                  <a:extLst>
                    <a:ext uri="{A12FA001-AC4F-418D-AE19-62706E023703}">
                      <ahyp:hlinkClr xmlns:ahyp="http://schemas.microsoft.com/office/drawing/2018/hyperlinkcolor" val="tx"/>
                    </a:ext>
                  </a:extLst>
                </a:hlinkClick>
              </a:rPr>
              <a:t>Application</a:t>
            </a:r>
            <a:r>
              <a:rPr lang="en" sz="1400" dirty="0"/>
              <a:t> (PDF) and submit to </a:t>
            </a:r>
            <a:r>
              <a:rPr lang="en" sz="1400" u="sng" dirty="0">
                <a:solidFill>
                  <a:schemeClr val="accent5"/>
                </a:solidFill>
                <a:hlinkClick r:id="rId4">
                  <a:extLst>
                    <a:ext uri="{A12FA001-AC4F-418D-AE19-62706E023703}">
                      <ahyp:hlinkClr xmlns:ahyp="http://schemas.microsoft.com/office/drawing/2018/hyperlinkcolor" val="tx"/>
                    </a:ext>
                  </a:extLst>
                </a:hlinkClick>
              </a:rPr>
              <a:t>Emily Owen.</a:t>
            </a:r>
            <a:endParaRPr sz="1400" dirty="0"/>
          </a:p>
          <a:p>
            <a:pPr marL="0" lvl="0" indent="0" algn="l" rtl="0">
              <a:spcBef>
                <a:spcPts val="0"/>
              </a:spcBef>
              <a:spcAft>
                <a:spcPts val="0"/>
              </a:spcAft>
              <a:buClr>
                <a:schemeClr val="dk1"/>
              </a:buClr>
              <a:buSzPts val="1100"/>
              <a:buFont typeface="Arial"/>
              <a:buNone/>
            </a:pPr>
            <a:r>
              <a:rPr lang="en" sz="1400" dirty="0"/>
              <a:t>To learn more, visit the Committee of Practitioners </a:t>
            </a:r>
            <a:r>
              <a:rPr lang="en" sz="1400" u="sng" dirty="0">
                <a:solidFill>
                  <a:schemeClr val="accent5"/>
                </a:solidFill>
                <a:hlinkClick r:id="rId5">
                  <a:extLst>
                    <a:ext uri="{A12FA001-AC4F-418D-AE19-62706E023703}">
                      <ahyp:hlinkClr xmlns:ahyp="http://schemas.microsoft.com/office/drawing/2018/hyperlinkcolor" val="tx"/>
                    </a:ext>
                  </a:extLst>
                </a:hlinkClick>
              </a:rPr>
              <a:t>webpage</a:t>
            </a:r>
            <a:r>
              <a:rPr lang="en" sz="1400" dirty="0"/>
              <a:t>.</a:t>
            </a:r>
            <a:endParaRPr sz="1400" dirty="0"/>
          </a:p>
          <a:p>
            <a:pPr marL="0" lvl="0" indent="0" algn="l" rtl="0">
              <a:spcBef>
                <a:spcPts val="0"/>
              </a:spcBef>
              <a:spcAft>
                <a:spcPts val="0"/>
              </a:spcAft>
              <a:buNone/>
            </a:pPr>
            <a:endParaRPr sz="1400" dirty="0">
              <a:highlight>
                <a:schemeClr val="lt1"/>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39"/>
          <p:cNvSpPr txBox="1">
            <a:spLocks noGrp="1"/>
          </p:cNvSpPr>
          <p:nvPr>
            <p:ph type="title"/>
          </p:nvPr>
        </p:nvSpPr>
        <p:spPr>
          <a:xfrm>
            <a:off x="0" y="3361600"/>
            <a:ext cx="9144000" cy="666600"/>
          </a:xfrm>
          <a:prstGeom prst="rect">
            <a:avLst/>
          </a:prstGeom>
          <a:solidFill>
            <a:srgbClr val="D35E0F"/>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4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116" name="Google Shape;1116;p14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May 22</a:t>
            </a:r>
            <a:endParaRPr sz="1600" b="1" dirty="0"/>
          </a:p>
          <a:p>
            <a:pPr marL="1371600" lvl="2" indent="-330200" algn="l" rtl="0">
              <a:lnSpc>
                <a:spcPct val="90000"/>
              </a:lnSpc>
              <a:spcBef>
                <a:spcPts val="600"/>
              </a:spcBef>
              <a:spcAft>
                <a:spcPts val="0"/>
              </a:spcAft>
              <a:buSzPts val="1600"/>
              <a:buFont typeface="Arial"/>
              <a:buChar char="•"/>
            </a:pPr>
            <a:r>
              <a:rPr lang="en" sz="1600" dirty="0"/>
              <a:t>Title I Program Types and Requirements</a:t>
            </a:r>
            <a:endParaRPr sz="1600" dirty="0"/>
          </a:p>
          <a:p>
            <a:pPr marL="1371600" lvl="2" indent="-330200" algn="l" rtl="0">
              <a:lnSpc>
                <a:spcPct val="90000"/>
              </a:lnSpc>
              <a:spcBef>
                <a:spcPts val="600"/>
              </a:spcBef>
              <a:spcAft>
                <a:spcPts val="0"/>
              </a:spcAft>
              <a:buSzPts val="1600"/>
              <a:buFont typeface="Arial"/>
              <a:buChar char="•"/>
            </a:pPr>
            <a:r>
              <a:rPr lang="en" sz="1600" dirty="0"/>
              <a:t>Poudre District Showcase: Summer School and Afterschool Programs</a:t>
            </a:r>
            <a:endParaRPr sz="1600" dirty="0"/>
          </a:p>
        </p:txBody>
      </p:sp>
      <p:pic>
        <p:nvPicPr>
          <p:cNvPr id="1117" name="Google Shape;1117;p1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41"/>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123" name="Google Shape;1123;p141"/>
          <p:cNvGraphicFramePr/>
          <p:nvPr/>
        </p:nvGraphicFramePr>
        <p:xfrm>
          <a:off x="107018" y="513645"/>
          <a:ext cx="8481000" cy="4168825"/>
        </p:xfrm>
        <a:graphic>
          <a:graphicData uri="http://schemas.openxmlformats.org/drawingml/2006/table">
            <a:tbl>
              <a:tblPr firstRow="1">
                <a:noFill/>
                <a:tableStyleId>{E03FDC8D-F762-413A-8CCD-8631899BDAB8}</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9"/>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0"/>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1"/>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4"/>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6"/>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8"/>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30"/>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051" name="Google Shape;1051;p130"/>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spcBef>
                <a:spcPts val="0"/>
              </a:spcBef>
              <a:spcAft>
                <a:spcPts val="0"/>
              </a:spcAft>
              <a:buSzPts val="1600"/>
              <a:buChar char="●"/>
            </a:pPr>
            <a:r>
              <a:rPr lang="en" dirty="0"/>
              <a:t>Updates and Reminders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31"/>
          <p:cNvSpPr txBox="1">
            <a:spLocks noGrp="1"/>
          </p:cNvSpPr>
          <p:nvPr>
            <p:ph type="title"/>
          </p:nvPr>
        </p:nvSpPr>
        <p:spPr>
          <a:xfrm>
            <a:off x="0" y="3361600"/>
            <a:ext cx="9144000" cy="666600"/>
          </a:xfrm>
          <a:prstGeom prst="rect">
            <a:avLst/>
          </a:prstGeom>
          <a:solidFill>
            <a:srgbClr val="D35E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3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u="sng">
                <a:solidFill>
                  <a:schemeClr val="hlink"/>
                </a:solidFill>
                <a:hlinkClick r:id="rId3"/>
              </a:rPr>
              <a:t>Elevating Excellence Conference</a:t>
            </a:r>
            <a:endParaRPr/>
          </a:p>
        </p:txBody>
      </p:sp>
      <p:sp>
        <p:nvSpPr>
          <p:cNvPr id="1062" name="Google Shape;1062;p132"/>
          <p:cNvSpPr txBox="1">
            <a:spLocks noGrp="1"/>
          </p:cNvSpPr>
          <p:nvPr>
            <p:ph type="body" idx="1"/>
          </p:nvPr>
        </p:nvSpPr>
        <p:spPr>
          <a:xfrm>
            <a:off x="311700" y="1042750"/>
            <a:ext cx="8463000" cy="3144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dirty="0"/>
              <a:t>Dates</a:t>
            </a:r>
            <a:r>
              <a:rPr lang="en" sz="1300" dirty="0"/>
              <a:t>: September 17-18, 2025</a:t>
            </a:r>
            <a:endParaRPr sz="1300" dirty="0"/>
          </a:p>
          <a:p>
            <a:pPr marL="0" lvl="0" indent="0" algn="l" rtl="0">
              <a:lnSpc>
                <a:spcPct val="100000"/>
              </a:lnSpc>
              <a:spcBef>
                <a:spcPts val="1000"/>
              </a:spcBef>
              <a:spcAft>
                <a:spcPts val="0"/>
              </a:spcAft>
              <a:buClr>
                <a:schemeClr val="dk1"/>
              </a:buClr>
              <a:buSzPts val="1100"/>
              <a:buFont typeface="Arial"/>
              <a:buNone/>
            </a:pPr>
            <a:r>
              <a:rPr lang="en" sz="1300" b="1" dirty="0"/>
              <a:t>Location</a:t>
            </a:r>
            <a:r>
              <a:rPr lang="en" sz="1300" dirty="0"/>
              <a:t>: Adams County Government Building (Brighton, CO)</a:t>
            </a:r>
            <a:endParaRPr sz="1300" dirty="0"/>
          </a:p>
          <a:p>
            <a:pPr marL="0" lvl="0" indent="0" algn="l" rtl="0">
              <a:lnSpc>
                <a:spcPct val="100000"/>
              </a:lnSpc>
              <a:spcBef>
                <a:spcPts val="1000"/>
              </a:spcBef>
              <a:spcAft>
                <a:spcPts val="0"/>
              </a:spcAft>
              <a:buClr>
                <a:schemeClr val="dk1"/>
              </a:buClr>
              <a:buSzPts val="1100"/>
              <a:buFont typeface="Arial"/>
              <a:buNone/>
            </a:pPr>
            <a:r>
              <a:rPr lang="en" sz="1300" b="1" dirty="0"/>
              <a:t>Audience</a:t>
            </a:r>
            <a:r>
              <a:rPr lang="en" sz="1300" dirty="0"/>
              <a:t>: All educators in CO, targeting district staff bringing a team of school leaders</a:t>
            </a:r>
            <a:endParaRPr sz="1300" dirty="0"/>
          </a:p>
          <a:p>
            <a:pPr marL="0" lvl="0" indent="0" algn="l" rtl="0">
              <a:lnSpc>
                <a:spcPct val="100000"/>
              </a:lnSpc>
              <a:spcBef>
                <a:spcPts val="1000"/>
              </a:spcBef>
              <a:spcAft>
                <a:spcPts val="0"/>
              </a:spcAft>
              <a:buClr>
                <a:schemeClr val="dk1"/>
              </a:buClr>
              <a:buSzPts val="1100"/>
              <a:buFont typeface="Arial"/>
              <a:buNone/>
            </a:pPr>
            <a:r>
              <a:rPr lang="en" sz="1300" b="1" dirty="0"/>
              <a:t>Desired outcome</a:t>
            </a:r>
            <a:r>
              <a:rPr lang="en" sz="1300" dirty="0"/>
              <a:t>: To increase academic performance for all students by</a:t>
            </a:r>
            <a:endParaRPr sz="1300" dirty="0"/>
          </a:p>
          <a:p>
            <a:pPr marL="457200" lvl="1" indent="-311150" algn="l" rtl="0">
              <a:lnSpc>
                <a:spcPct val="100000"/>
              </a:lnSpc>
              <a:spcBef>
                <a:spcPts val="800"/>
              </a:spcBef>
              <a:spcAft>
                <a:spcPts val="0"/>
              </a:spcAft>
              <a:buSzPts val="1300"/>
              <a:buChar char="○"/>
            </a:pPr>
            <a:r>
              <a:rPr lang="en" sz="1300" dirty="0"/>
              <a:t>Increasing tools and resources available for all educators to plan, implement, monitor, and evaluate equitable systems, and</a:t>
            </a:r>
            <a:endParaRPr sz="1300" dirty="0"/>
          </a:p>
          <a:p>
            <a:pPr marL="457200" lvl="1" indent="-311150" algn="l" rtl="0">
              <a:lnSpc>
                <a:spcPct val="100000"/>
              </a:lnSpc>
              <a:spcBef>
                <a:spcPts val="800"/>
              </a:spcBef>
              <a:spcAft>
                <a:spcPts val="0"/>
              </a:spcAft>
              <a:buSzPts val="1300"/>
              <a:buChar char="○"/>
            </a:pPr>
            <a:r>
              <a:rPr lang="en" sz="1300" dirty="0"/>
              <a:t>Increasing knowledge of how to leverage state and federal funds (ESEA and IDEA) to support all students</a:t>
            </a:r>
            <a:endParaRPr sz="1300" dirty="0"/>
          </a:p>
          <a:p>
            <a:pPr marL="0" lvl="0" indent="0" algn="l" rtl="0">
              <a:spcBef>
                <a:spcPts val="800"/>
              </a:spcBef>
              <a:spcAft>
                <a:spcPts val="1200"/>
              </a:spcAft>
              <a:buNone/>
            </a:pPr>
            <a:r>
              <a:rPr lang="en" sz="1300" b="1" dirty="0"/>
              <a:t>Proposals: </a:t>
            </a:r>
            <a:r>
              <a:rPr lang="en" sz="1300" dirty="0"/>
              <a:t>Schools and LEAs are encouraged to submit a proposal for a 60-minute breakout session or poster at the conference. </a:t>
            </a:r>
            <a:r>
              <a:rPr lang="en" sz="1300" b="1" dirty="0"/>
              <a:t> </a:t>
            </a:r>
            <a:r>
              <a:rPr lang="en" sz="1300" u="sng" dirty="0">
                <a:solidFill>
                  <a:srgbClr val="494E46"/>
                </a:solidFill>
                <a:highlight>
                  <a:srgbClr val="FFFFFF"/>
                </a:highlight>
                <a:hlinkClick r:id="rId4">
                  <a:extLst>
                    <a:ext uri="{A12FA001-AC4F-418D-AE19-62706E023703}">
                      <ahyp:hlinkClr xmlns:ahyp="http://schemas.microsoft.com/office/drawing/2018/hyperlinkcolor" val="tx"/>
                    </a:ext>
                  </a:extLst>
                </a:hlinkClick>
              </a:rPr>
              <a:t>Proposals can be submitted here</a:t>
            </a:r>
            <a:r>
              <a:rPr lang="en" sz="1300" dirty="0">
                <a:solidFill>
                  <a:srgbClr val="333333"/>
                </a:solidFill>
                <a:highlight>
                  <a:srgbClr val="FFFFFF"/>
                </a:highlight>
              </a:rPr>
              <a:t> by May 30, 2025.</a:t>
            </a:r>
            <a:endParaRPr sz="1300" b="1" dirty="0"/>
          </a:p>
          <a:p>
            <a:pPr marL="0" lvl="0" indent="0" algn="l" rtl="0">
              <a:spcBef>
                <a:spcPts val="0"/>
              </a:spcBef>
              <a:spcAft>
                <a:spcPts val="0"/>
              </a:spcAft>
              <a:buNone/>
            </a:pPr>
            <a:r>
              <a:rPr lang="en" sz="1300" b="1" u="sng" dirty="0">
                <a:solidFill>
                  <a:schemeClr val="hlink"/>
                </a:solidFill>
                <a:hlinkClick r:id="rId5"/>
              </a:rPr>
              <a:t>Keynote Speakers</a:t>
            </a:r>
            <a:r>
              <a:rPr lang="en" sz="1300" dirty="0">
                <a:solidFill>
                  <a:srgbClr val="333333"/>
                </a:solidFill>
                <a:highlight>
                  <a:srgbClr val="FFFFFF"/>
                </a:highlight>
              </a:rPr>
              <a:t>: Tara Brown and Dr. Joseph Johnson, Jr.</a:t>
            </a:r>
            <a:endParaRPr sz="1300" dirty="0">
              <a:solidFill>
                <a:srgbClr val="333333"/>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a:t>
            </a:r>
            <a:endParaRPr/>
          </a:p>
        </p:txBody>
      </p:sp>
      <p:sp>
        <p:nvSpPr>
          <p:cNvPr id="1069" name="Google Shape;1069;p133"/>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Title I, Part A allocations ~ received on May 14, 2025</a:t>
            </a:r>
            <a:endParaRPr dirty="0"/>
          </a:p>
          <a:p>
            <a:pPr marL="914400" lvl="1" indent="-317500" algn="l" rtl="0">
              <a:spcBef>
                <a:spcPts val="0"/>
              </a:spcBef>
              <a:spcAft>
                <a:spcPts val="0"/>
              </a:spcAft>
              <a:buSzPts val="1400"/>
              <a:buChar char="○"/>
            </a:pPr>
            <a:r>
              <a:rPr lang="en" dirty="0"/>
              <a:t>Congressional Notifications and LEA allocations included with those can be misleading</a:t>
            </a:r>
            <a:endParaRPr dirty="0"/>
          </a:p>
          <a:p>
            <a:pPr marL="1371600" lvl="2" indent="-317500" algn="l" rtl="0">
              <a:spcBef>
                <a:spcPts val="0"/>
              </a:spcBef>
              <a:spcAft>
                <a:spcPts val="0"/>
              </a:spcAft>
              <a:buSzPts val="1400"/>
              <a:buChar char="■"/>
            </a:pPr>
            <a:r>
              <a:rPr lang="en" dirty="0"/>
              <a:t>Do not include state administrative funds, hold harmless, set asides, and other reservations (e.g., serving neglected and delinquent students, school improvement, multi-district online schools, Charter School Institute, and Colorado School for the Deaf and Blind).</a:t>
            </a:r>
            <a:endParaRPr dirty="0"/>
          </a:p>
          <a:p>
            <a:pPr marL="1371600" lvl="2" indent="-317500" algn="l" rtl="0">
              <a:spcBef>
                <a:spcPts val="0"/>
              </a:spcBef>
              <a:spcAft>
                <a:spcPts val="0"/>
              </a:spcAft>
              <a:buSzPts val="1400"/>
              <a:buChar char="■"/>
            </a:pPr>
            <a:r>
              <a:rPr lang="en" dirty="0"/>
              <a:t>Use with caution.</a:t>
            </a:r>
            <a:endParaRPr dirty="0"/>
          </a:p>
          <a:p>
            <a:pPr marL="914400" lvl="1" indent="-317500" algn="l" rtl="0">
              <a:spcBef>
                <a:spcPts val="0"/>
              </a:spcBef>
              <a:spcAft>
                <a:spcPts val="0"/>
              </a:spcAft>
              <a:buSzPts val="1400"/>
              <a:buChar char="○"/>
            </a:pPr>
            <a:r>
              <a:rPr lang="en" dirty="0"/>
              <a:t>CDE’s Grants Fiscal and Management Unit (GFMU) will calculate LEA allocations as quickly as possible.</a:t>
            </a:r>
            <a:endParaRPr dirty="0"/>
          </a:p>
          <a:p>
            <a:pPr marL="914400" lvl="1" indent="-317500" algn="l" rtl="0">
              <a:spcBef>
                <a:spcPts val="0"/>
              </a:spcBef>
              <a:spcAft>
                <a:spcPts val="0"/>
              </a:spcAft>
              <a:buSzPts val="1400"/>
              <a:buChar char="○"/>
            </a:pPr>
            <a:r>
              <a:rPr lang="en" dirty="0"/>
              <a:t>We will send communications when allocations are ready.</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 con’t</a:t>
            </a:r>
            <a:endParaRPr dirty="0"/>
          </a:p>
        </p:txBody>
      </p:sp>
      <p:sp>
        <p:nvSpPr>
          <p:cNvPr id="1076" name="Google Shape;1076;p134"/>
          <p:cNvSpPr txBox="1">
            <a:spLocks noGrp="1"/>
          </p:cNvSpPr>
          <p:nvPr>
            <p:ph type="body" idx="1"/>
          </p:nvPr>
        </p:nvSpPr>
        <p:spPr>
          <a:xfrm>
            <a:off x="311700" y="1152475"/>
            <a:ext cx="81642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Other Titles - rolling bases</a:t>
            </a:r>
            <a:endParaRPr dirty="0"/>
          </a:p>
          <a:p>
            <a:pPr marL="914400" lvl="1" indent="-317500" algn="l" rtl="0">
              <a:spcBef>
                <a:spcPts val="0"/>
              </a:spcBef>
              <a:spcAft>
                <a:spcPts val="0"/>
              </a:spcAft>
              <a:buSzPts val="1400"/>
              <a:buChar char="○"/>
            </a:pPr>
            <a:r>
              <a:rPr lang="en" dirty="0"/>
              <a:t>IIIA and IVA level funded at FY2024 </a:t>
            </a:r>
            <a:endParaRPr dirty="0"/>
          </a:p>
          <a:p>
            <a:pPr marL="914400" lvl="1" indent="-317500" algn="l" rtl="0">
              <a:spcBef>
                <a:spcPts val="0"/>
              </a:spcBef>
              <a:spcAft>
                <a:spcPts val="0"/>
              </a:spcAft>
              <a:buSzPts val="1400"/>
              <a:buChar char="○"/>
            </a:pPr>
            <a:r>
              <a:rPr lang="en" dirty="0"/>
              <a:t>IIA will be determined by the White House Office of Management and Budget</a:t>
            </a:r>
            <a:endParaRPr dirty="0"/>
          </a:p>
          <a:p>
            <a:pPr marL="457200" lvl="0" indent="-330200" algn="l" rtl="0">
              <a:spcBef>
                <a:spcPts val="0"/>
              </a:spcBef>
              <a:spcAft>
                <a:spcPts val="0"/>
              </a:spcAft>
              <a:buSzPts val="1600"/>
              <a:buChar char="●"/>
            </a:pPr>
            <a:r>
              <a:rPr lang="en" dirty="0"/>
              <a:t>Consolidated Application</a:t>
            </a:r>
            <a:endParaRPr dirty="0"/>
          </a:p>
          <a:p>
            <a:pPr marL="914400" lvl="1" indent="-317500" algn="l" rtl="0">
              <a:spcBef>
                <a:spcPts val="0"/>
              </a:spcBef>
              <a:spcAft>
                <a:spcPts val="0"/>
              </a:spcAft>
              <a:buSzPts val="1400"/>
              <a:buChar char="○"/>
            </a:pPr>
            <a:r>
              <a:rPr lang="en" dirty="0"/>
              <a:t>Title I, Part A pages will open when allocations can be uploaded</a:t>
            </a:r>
            <a:endParaRPr dirty="0"/>
          </a:p>
          <a:p>
            <a:pPr marL="1371600" lvl="2" indent="-317500" algn="l" rtl="0">
              <a:spcBef>
                <a:spcPts val="0"/>
              </a:spcBef>
              <a:spcAft>
                <a:spcPts val="0"/>
              </a:spcAft>
              <a:buSzPts val="1400"/>
              <a:buChar char="■"/>
            </a:pPr>
            <a:r>
              <a:rPr lang="en" dirty="0"/>
              <a:t>Determining how and when to open the rest of the Title-related pages</a:t>
            </a:r>
            <a:endParaRPr dirty="0"/>
          </a:p>
          <a:p>
            <a:pPr marL="914400" lvl="1" indent="-317500" algn="l" rtl="0">
              <a:spcBef>
                <a:spcPts val="0"/>
              </a:spcBef>
              <a:spcAft>
                <a:spcPts val="0"/>
              </a:spcAft>
              <a:buSzPts val="1400"/>
              <a:buChar char="○"/>
            </a:pPr>
            <a:r>
              <a:rPr lang="en" dirty="0"/>
              <a:t>Given only IA allocations so far, determining minimum required for substantial approval as of July 1</a:t>
            </a:r>
            <a:endParaRPr dirty="0"/>
          </a:p>
          <a:p>
            <a:pPr marL="914400" lvl="1" indent="-317500" algn="l" rtl="0">
              <a:spcBef>
                <a:spcPts val="0"/>
              </a:spcBef>
              <a:spcAft>
                <a:spcPts val="0"/>
              </a:spcAft>
              <a:buSzPts val="1400"/>
              <a:buChar char="○"/>
            </a:pPr>
            <a:r>
              <a:rPr lang="en" dirty="0"/>
              <a:t>Objectives:</a:t>
            </a:r>
            <a:endParaRPr dirty="0"/>
          </a:p>
          <a:p>
            <a:pPr marL="1371600" lvl="2" indent="-317500" algn="l" rtl="0">
              <a:spcBef>
                <a:spcPts val="0"/>
              </a:spcBef>
              <a:spcAft>
                <a:spcPts val="0"/>
              </a:spcAft>
              <a:buSzPts val="1400"/>
              <a:buChar char="■"/>
            </a:pPr>
            <a:r>
              <a:rPr lang="en" dirty="0"/>
              <a:t>Minimize duplication of effort but anticipate there will be some</a:t>
            </a:r>
            <a:endParaRPr dirty="0"/>
          </a:p>
          <a:p>
            <a:pPr marL="1371600" lvl="2" indent="-317500" algn="l" rtl="0">
              <a:spcBef>
                <a:spcPts val="0"/>
              </a:spcBef>
              <a:spcAft>
                <a:spcPts val="0"/>
              </a:spcAft>
              <a:buSzPts val="1400"/>
              <a:buChar char="■"/>
            </a:pPr>
            <a:r>
              <a:rPr lang="en" dirty="0"/>
              <a:t>Remain as flexible and responsive to the needs of LEAs as possible</a:t>
            </a:r>
            <a:endParaRPr dirty="0"/>
          </a:p>
          <a:p>
            <a:pPr marL="1371600" lvl="2" indent="-317500" algn="l" rtl="0">
              <a:spcBef>
                <a:spcPts val="0"/>
              </a:spcBef>
              <a:spcAft>
                <a:spcPts val="0"/>
              </a:spcAft>
              <a:buSzPts val="1400"/>
              <a:buChar char="■"/>
            </a:pPr>
            <a:r>
              <a:rPr lang="en" u="sng" dirty="0">
                <a:solidFill>
                  <a:schemeClr val="hlink"/>
                </a:solidFill>
                <a:hlinkClick r:id="rId3"/>
              </a:rPr>
              <a:t>Request for Extensions</a:t>
            </a:r>
            <a:r>
              <a:rPr lang="en" dirty="0"/>
              <a:t> will be accepted if necessary</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Questions and Items for Consideration</a:t>
            </a:r>
            <a:endParaRPr dirty="0"/>
          </a:p>
        </p:txBody>
      </p:sp>
      <p:sp>
        <p:nvSpPr>
          <p:cNvPr id="1083" name="Google Shape;1083;p135"/>
          <p:cNvSpPr txBox="1">
            <a:spLocks noGrp="1"/>
          </p:cNvSpPr>
          <p:nvPr>
            <p:ph type="body" idx="1"/>
          </p:nvPr>
        </p:nvSpPr>
        <p:spPr>
          <a:xfrm>
            <a:off x="311700" y="1152475"/>
            <a:ext cx="82551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dirty="0"/>
              <a:t>Please number your responses to the following questions and use alt+enter to start a new line:</a:t>
            </a:r>
            <a:endParaRPr sz="1400" dirty="0"/>
          </a:p>
          <a:p>
            <a:pPr marL="457200" lvl="0" indent="-317500" algn="l" rtl="0">
              <a:spcBef>
                <a:spcPts val="0"/>
              </a:spcBef>
              <a:spcAft>
                <a:spcPts val="0"/>
              </a:spcAft>
              <a:buSzPts val="1400"/>
              <a:buAutoNum type="arabicPeriod"/>
            </a:pPr>
            <a:r>
              <a:rPr lang="en" sz="1400" dirty="0"/>
              <a:t>Please enter your name and the LEA name.</a:t>
            </a:r>
            <a:endParaRPr sz="1400" dirty="0"/>
          </a:p>
          <a:p>
            <a:pPr marL="457200" lvl="0" indent="-317500" algn="l" rtl="0">
              <a:spcBef>
                <a:spcPts val="0"/>
              </a:spcBef>
              <a:spcAft>
                <a:spcPts val="0"/>
              </a:spcAft>
              <a:buSzPts val="1400"/>
              <a:buAutoNum type="arabicPeriod"/>
            </a:pPr>
            <a:r>
              <a:rPr lang="en" sz="1400" dirty="0"/>
              <a:t>Have you already met with your local board to have assurances signed?</a:t>
            </a:r>
            <a:endParaRPr sz="1400" dirty="0"/>
          </a:p>
          <a:p>
            <a:pPr marL="457200" lvl="0" indent="-317500" algn="l" rtl="0">
              <a:spcBef>
                <a:spcPts val="0"/>
              </a:spcBef>
              <a:spcAft>
                <a:spcPts val="0"/>
              </a:spcAft>
              <a:buSzPts val="1400"/>
              <a:buAutoNum type="arabicPeriod"/>
            </a:pPr>
            <a:r>
              <a:rPr lang="en" sz="1400" dirty="0"/>
              <a:t>When does your board meet in June?</a:t>
            </a:r>
            <a:endParaRPr sz="1400" dirty="0"/>
          </a:p>
          <a:p>
            <a:pPr marL="457200" lvl="0" indent="-317500" algn="l" rtl="0">
              <a:spcBef>
                <a:spcPts val="0"/>
              </a:spcBef>
              <a:spcAft>
                <a:spcPts val="0"/>
              </a:spcAft>
              <a:buSzPts val="1400"/>
              <a:buAutoNum type="arabicPeriod"/>
            </a:pPr>
            <a:r>
              <a:rPr lang="en" sz="1400" dirty="0"/>
              <a:t>When is the next board meeting after that?</a:t>
            </a:r>
            <a:endParaRPr sz="1400" dirty="0"/>
          </a:p>
          <a:p>
            <a:pPr marL="457200" lvl="0" indent="-317500" algn="l" rtl="0">
              <a:spcBef>
                <a:spcPts val="0"/>
              </a:spcBef>
              <a:spcAft>
                <a:spcPts val="0"/>
              </a:spcAft>
              <a:buSzPts val="1400"/>
              <a:buAutoNum type="arabicPeriod"/>
            </a:pPr>
            <a:r>
              <a:rPr lang="en" sz="1400" dirty="0"/>
              <a:t>Where are you in the application development process? (Have you started building out narrative responses and budgets? Have you met with principals? Conducted consultations?)</a:t>
            </a:r>
            <a:endParaRPr sz="1400" dirty="0"/>
          </a:p>
          <a:p>
            <a:pPr marL="457200" marR="0" lvl="0" indent="-317500" algn="l" rtl="0">
              <a:lnSpc>
                <a:spcPct val="115000"/>
              </a:lnSpc>
              <a:spcBef>
                <a:spcPts val="0"/>
              </a:spcBef>
              <a:spcAft>
                <a:spcPts val="0"/>
              </a:spcAft>
              <a:buSzPts val="1400"/>
              <a:buAutoNum type="arabicPeriod"/>
            </a:pPr>
            <a:r>
              <a:rPr lang="en" sz="1400" dirty="0"/>
              <a:t>Do you anticipate any challenges with submitting the application by June 30?</a:t>
            </a:r>
            <a:endParaRPr sz="1400" dirty="0"/>
          </a:p>
          <a:p>
            <a:pPr marL="457200" lvl="0" indent="-317500" algn="l" rtl="0">
              <a:spcBef>
                <a:spcPts val="0"/>
              </a:spcBef>
              <a:spcAft>
                <a:spcPts val="0"/>
              </a:spcAft>
              <a:buSzPts val="1400"/>
              <a:buAutoNum type="arabicPeriod"/>
            </a:pPr>
            <a:r>
              <a:rPr lang="en" sz="1400" dirty="0"/>
              <a:t>In the event that any parts of the application have to be opened later, are the people who work on the consolidated application in your LEA available in July to work on the application?</a:t>
            </a:r>
            <a:endParaRPr sz="1400" dirty="0"/>
          </a:p>
          <a:p>
            <a:pPr marL="457200" lvl="0" indent="-317500" algn="l" rtl="0">
              <a:spcBef>
                <a:spcPts val="0"/>
              </a:spcBef>
              <a:spcAft>
                <a:spcPts val="0"/>
              </a:spcAft>
              <a:buSzPts val="1400"/>
              <a:buAutoNum type="arabicPeriod"/>
            </a:pPr>
            <a:r>
              <a:rPr lang="en" sz="1400" dirty="0"/>
              <a:t>For support with the Consolidated Application, is your preference to attend a regional in-person work session or a one-on-one virtual meeting?</a:t>
            </a:r>
            <a:endParaRP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In the Meantime…</a:t>
            </a:r>
            <a:endParaRPr dirty="0"/>
          </a:p>
        </p:txBody>
      </p:sp>
      <p:sp>
        <p:nvSpPr>
          <p:cNvPr id="1090" name="Google Shape;1090;p136"/>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t>How to prepare for the application opening:</a:t>
            </a:r>
            <a:endParaRPr dirty="0"/>
          </a:p>
          <a:p>
            <a:pPr marL="457200" lvl="0" indent="-330200" algn="l" rtl="0">
              <a:spcBef>
                <a:spcPts val="0"/>
              </a:spcBef>
              <a:spcAft>
                <a:spcPts val="0"/>
              </a:spcAft>
              <a:buSzPts val="1600"/>
              <a:buChar char="●"/>
            </a:pPr>
            <a:r>
              <a:rPr lang="en" u="sng" dirty="0">
                <a:solidFill>
                  <a:schemeClr val="hlink"/>
                </a:solidFill>
                <a:hlinkClick r:id="rId3"/>
              </a:rPr>
              <a:t>The Consolidated Application Planning Resource</a:t>
            </a:r>
            <a:endParaRPr dirty="0"/>
          </a:p>
          <a:p>
            <a:pPr marL="457200" lvl="0" indent="-330200" algn="l" rtl="0">
              <a:spcBef>
                <a:spcPts val="0"/>
              </a:spcBef>
              <a:spcAft>
                <a:spcPts val="0"/>
              </a:spcAft>
              <a:buSzPts val="1600"/>
              <a:buChar char="●"/>
            </a:pPr>
            <a:r>
              <a:rPr lang="en" dirty="0"/>
              <a:t>Winter Regional Network Meeting - Comprehensive Needs Assessment training</a:t>
            </a:r>
            <a:endParaRPr dirty="0"/>
          </a:p>
          <a:p>
            <a:pPr marL="914400" lvl="1" indent="-295275" algn="l" rtl="0">
              <a:spcBef>
                <a:spcPts val="0"/>
              </a:spcBef>
              <a:spcAft>
                <a:spcPts val="0"/>
              </a:spcAft>
              <a:buClr>
                <a:srgbClr val="333333"/>
              </a:buClr>
              <a:buSzPts val="1050"/>
              <a:buFont typeface="Arial"/>
              <a:buChar char="○"/>
            </a:pPr>
            <a:r>
              <a:rPr lang="en" sz="1050" dirty="0">
                <a:solidFill>
                  <a:srgbClr val="333333"/>
                </a:solidFill>
                <a:highlight>
                  <a:srgbClr val="FFFFFF"/>
                </a:highlight>
                <a:latin typeface="Arial"/>
                <a:ea typeface="Arial"/>
                <a:cs typeface="Arial"/>
                <a:sym typeface="Arial"/>
              </a:rPr>
              <a:t>February 27, 2025 </a:t>
            </a:r>
            <a:r>
              <a:rPr lang="en" sz="1050" u="sng" dirty="0">
                <a:solidFill>
                  <a:srgbClr val="403F3B"/>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PowerPoint</a:t>
            </a:r>
            <a:r>
              <a:rPr lang="en" sz="1050" dirty="0">
                <a:solidFill>
                  <a:srgbClr val="333333"/>
                </a:solidFill>
                <a:highlight>
                  <a:srgbClr val="FFFFFF"/>
                </a:highlight>
                <a:latin typeface="Arial"/>
                <a:ea typeface="Arial"/>
                <a:cs typeface="Arial"/>
                <a:sym typeface="Arial"/>
              </a:rPr>
              <a:t> | </a:t>
            </a:r>
            <a:r>
              <a:rPr lang="en" sz="1050" u="sng" dirty="0">
                <a:solidFill>
                  <a:srgbClr val="403F3B"/>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Recording</a:t>
            </a:r>
            <a:endParaRPr dirty="0"/>
          </a:p>
          <a:p>
            <a:pPr marL="457200" lvl="0" indent="-330200" algn="l" rtl="0">
              <a:spcBef>
                <a:spcPts val="0"/>
              </a:spcBef>
              <a:spcAft>
                <a:spcPts val="0"/>
              </a:spcAft>
              <a:buSzPts val="1600"/>
              <a:buChar char="●"/>
            </a:pPr>
            <a:r>
              <a:rPr lang="en" dirty="0"/>
              <a:t>Spring Regional Networking Meeting - Updated Consolidated Application Planning Resource and GAINS System training</a:t>
            </a:r>
            <a:endParaRPr dirty="0"/>
          </a:p>
          <a:p>
            <a:pPr marL="914400" lvl="1" indent="-295275" algn="l" rtl="0">
              <a:spcBef>
                <a:spcPts val="0"/>
              </a:spcBef>
              <a:spcAft>
                <a:spcPts val="0"/>
              </a:spcAft>
              <a:buClr>
                <a:srgbClr val="333333"/>
              </a:buClr>
              <a:buSzPts val="1050"/>
              <a:buFont typeface="Arial"/>
              <a:buChar char="○"/>
            </a:pPr>
            <a:r>
              <a:rPr lang="en" sz="1050" dirty="0">
                <a:solidFill>
                  <a:srgbClr val="333333"/>
                </a:solidFill>
                <a:highlight>
                  <a:srgbClr val="FFFFFF"/>
                </a:highlight>
                <a:latin typeface="Arial"/>
                <a:ea typeface="Arial"/>
                <a:cs typeface="Arial"/>
                <a:sym typeface="Arial"/>
              </a:rPr>
              <a:t>May 1, 2025 </a:t>
            </a:r>
            <a:r>
              <a:rPr lang="en" sz="1050" u="sng" dirty="0">
                <a:solidFill>
                  <a:srgbClr val="403F3B"/>
                </a:solidFill>
                <a:highlight>
                  <a:srgbClr val="FFFFFF"/>
                </a:highlight>
                <a:latin typeface="Arial"/>
                <a:ea typeface="Arial"/>
                <a:cs typeface="Arial"/>
                <a:sym typeface="Arial"/>
                <a:hlinkClick r:id="rId6">
                  <a:extLst>
                    <a:ext uri="{A12FA001-AC4F-418D-AE19-62706E023703}">
                      <ahyp:hlinkClr xmlns:ahyp="http://schemas.microsoft.com/office/drawing/2018/hyperlinkcolor" val="tx"/>
                    </a:ext>
                  </a:extLst>
                </a:hlinkClick>
              </a:rPr>
              <a:t>PowerPoint</a:t>
            </a:r>
            <a:r>
              <a:rPr lang="en" sz="1050" dirty="0">
                <a:solidFill>
                  <a:srgbClr val="333333"/>
                </a:solidFill>
                <a:highlight>
                  <a:srgbClr val="FFFFFF"/>
                </a:highlight>
                <a:latin typeface="Arial"/>
                <a:ea typeface="Arial"/>
                <a:cs typeface="Arial"/>
                <a:sym typeface="Arial"/>
              </a:rPr>
              <a:t> | </a:t>
            </a:r>
            <a:r>
              <a:rPr lang="en" sz="1050" u="sng" dirty="0">
                <a:solidFill>
                  <a:srgbClr val="403F3B"/>
                </a:solidFill>
                <a:highlight>
                  <a:srgbClr val="FFFFFF"/>
                </a:highlight>
                <a:latin typeface="Arial"/>
                <a:ea typeface="Arial"/>
                <a:cs typeface="Arial"/>
                <a:sym typeface="Arial"/>
                <a:hlinkClick r:id="rId7">
                  <a:extLst>
                    <a:ext uri="{A12FA001-AC4F-418D-AE19-62706E023703}">
                      <ahyp:hlinkClr xmlns:ahyp="http://schemas.microsoft.com/office/drawing/2018/hyperlinkcolor" val="tx"/>
                    </a:ext>
                  </a:extLst>
                </a:hlinkClick>
              </a:rPr>
              <a:t>Recording</a:t>
            </a:r>
            <a:endParaRPr sz="1050" u="sng" dirty="0">
              <a:solidFill>
                <a:srgbClr val="403F3B"/>
              </a:solidFill>
              <a:highlight>
                <a:srgbClr val="FFFFFF"/>
              </a:highlight>
              <a:latin typeface="Arial"/>
              <a:ea typeface="Arial"/>
              <a:cs typeface="Arial"/>
              <a:sym typeface="Arial"/>
            </a:endParaRPr>
          </a:p>
          <a:p>
            <a:pPr marL="457200" lvl="0" indent="-330200" algn="l" rtl="0">
              <a:spcBef>
                <a:spcPts val="0"/>
              </a:spcBef>
              <a:spcAft>
                <a:spcPts val="0"/>
              </a:spcAft>
              <a:buSzPts val="1600"/>
              <a:buChar char="●"/>
            </a:pPr>
            <a:r>
              <a:rPr lang="en" u="sng" dirty="0">
                <a:solidFill>
                  <a:schemeClr val="hlink"/>
                </a:solidFill>
                <a:hlinkClick r:id="rId8"/>
              </a:rPr>
              <a:t>ESEA Launchpad</a:t>
            </a:r>
            <a:endParaRPr dirty="0"/>
          </a:p>
          <a:p>
            <a:pPr marL="457200" lvl="0" indent="-330200" algn="l" rtl="0">
              <a:spcBef>
                <a:spcPts val="0"/>
              </a:spcBef>
              <a:spcAft>
                <a:spcPts val="0"/>
              </a:spcAft>
              <a:buSzPts val="1600"/>
              <a:buChar char="●"/>
            </a:pPr>
            <a:r>
              <a:rPr lang="en" dirty="0"/>
              <a:t>Request technical assistance and planning support from your </a:t>
            </a:r>
            <a:r>
              <a:rPr lang="en" u="sng" dirty="0">
                <a:solidFill>
                  <a:schemeClr val="hlink"/>
                </a:solidFill>
                <a:hlinkClick r:id="rId9"/>
              </a:rPr>
              <a:t>ESEA Regional Contact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3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Potential Professional Development</a:t>
            </a:r>
            <a:endParaRPr dirty="0"/>
          </a:p>
        </p:txBody>
      </p:sp>
      <p:sp>
        <p:nvSpPr>
          <p:cNvPr id="1097" name="Google Shape;1097;p137"/>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We have the opportunity to have one more training/webinar with the BruMan Law Firm</a:t>
            </a:r>
            <a:endParaRPr dirty="0"/>
          </a:p>
          <a:p>
            <a:pPr marL="914400" lvl="1" indent="-317500" algn="l" rtl="0">
              <a:spcBef>
                <a:spcPts val="0"/>
              </a:spcBef>
              <a:spcAft>
                <a:spcPts val="0"/>
              </a:spcAft>
              <a:buSzPts val="1400"/>
              <a:buChar char="○"/>
            </a:pPr>
            <a:r>
              <a:rPr lang="en" dirty="0"/>
              <a:t>Topics can include</a:t>
            </a:r>
            <a:endParaRPr dirty="0"/>
          </a:p>
          <a:p>
            <a:pPr marL="1371600" lvl="2" indent="-317500" algn="l" rtl="0">
              <a:spcBef>
                <a:spcPts val="0"/>
              </a:spcBef>
              <a:spcAft>
                <a:spcPts val="0"/>
              </a:spcAft>
              <a:buSzPts val="1400"/>
              <a:buChar char="■"/>
            </a:pPr>
            <a:r>
              <a:rPr lang="en" dirty="0"/>
              <a:t>Current status of appropriations</a:t>
            </a:r>
            <a:endParaRPr dirty="0"/>
          </a:p>
          <a:p>
            <a:pPr marL="1371600" lvl="2" indent="-317500" algn="l" rtl="0">
              <a:spcBef>
                <a:spcPts val="0"/>
              </a:spcBef>
              <a:spcAft>
                <a:spcPts val="0"/>
              </a:spcAft>
              <a:buSzPts val="1400"/>
              <a:buChar char="■"/>
            </a:pPr>
            <a:r>
              <a:rPr lang="en" dirty="0"/>
              <a:t>Guesses on allocation dates</a:t>
            </a:r>
            <a:endParaRPr dirty="0"/>
          </a:p>
          <a:p>
            <a:pPr marL="1371600" lvl="2" indent="-317500" algn="l" rtl="0">
              <a:spcBef>
                <a:spcPts val="0"/>
              </a:spcBef>
              <a:spcAft>
                <a:spcPts val="0"/>
              </a:spcAft>
              <a:buSzPts val="1400"/>
              <a:buChar char="■"/>
            </a:pPr>
            <a:r>
              <a:rPr lang="en" dirty="0"/>
              <a:t>Reconciliation and rescission processes</a:t>
            </a:r>
            <a:endParaRPr dirty="0"/>
          </a:p>
          <a:p>
            <a:pPr marL="914400" lvl="1" indent="-317500" algn="l" rtl="0">
              <a:spcBef>
                <a:spcPts val="0"/>
              </a:spcBef>
              <a:spcAft>
                <a:spcPts val="0"/>
              </a:spcAft>
              <a:buSzPts val="1400"/>
              <a:buChar char="○"/>
            </a:pPr>
            <a:r>
              <a:rPr lang="en" dirty="0"/>
              <a:t>How many LEAs would be interested in attending?</a:t>
            </a:r>
            <a:endParaRPr dirty="0"/>
          </a:p>
          <a:p>
            <a:pPr marL="1371600" lvl="2" indent="-317500" algn="l" rtl="0">
              <a:spcBef>
                <a:spcPts val="0"/>
              </a:spcBef>
              <a:spcAft>
                <a:spcPts val="0"/>
              </a:spcAft>
              <a:buSzPts val="1400"/>
              <a:buChar char="■"/>
            </a:pPr>
            <a:r>
              <a:rPr lang="en" dirty="0"/>
              <a:t>CDE’s contract would cover costs of this webinar</a:t>
            </a:r>
            <a:endParaRPr dirty="0"/>
          </a:p>
          <a:p>
            <a:pPr marL="914400" lvl="1" indent="-317500" algn="l" rtl="0">
              <a:spcBef>
                <a:spcPts val="0"/>
              </a:spcBef>
              <a:spcAft>
                <a:spcPts val="0"/>
              </a:spcAft>
              <a:buSzPts val="1400"/>
              <a:buChar char="○"/>
            </a:pPr>
            <a:r>
              <a:rPr lang="en" dirty="0"/>
              <a:t>What topics would be of relevance and timely for you?</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1079</Words>
  <Application>Microsoft Office PowerPoint</Application>
  <PresentationFormat>On-screen Show (16:9)</PresentationFormat>
  <Paragraphs>117</Paragraphs>
  <Slides>13</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Roboto Medium</vt:lpstr>
      <vt:lpstr>Roboto</vt:lpstr>
      <vt:lpstr>Calibri</vt:lpstr>
      <vt:lpstr>Rockwell</vt:lpstr>
      <vt:lpstr>Arial</vt:lpstr>
      <vt:lpstr>Simple Light</vt:lpstr>
      <vt:lpstr>Simple Light</vt:lpstr>
      <vt:lpstr>Simple Light</vt:lpstr>
      <vt:lpstr>CDE ESEA and ESSER Office Hours  May 15, 2025</vt:lpstr>
      <vt:lpstr>ESEA/ESSER Office Hours</vt:lpstr>
      <vt:lpstr>ESEA &amp; ESSER Reminders and Updates</vt:lpstr>
      <vt:lpstr>Elevating Excellence Conference</vt:lpstr>
      <vt:lpstr>Updates </vt:lpstr>
      <vt:lpstr>Updates, con’t</vt:lpstr>
      <vt:lpstr>Questions and Items for Consideration</vt:lpstr>
      <vt:lpstr>In the Meantime…</vt:lpstr>
      <vt:lpstr>Potential Professional Development</vt:lpstr>
      <vt:lpstr>Recruiting Members for the Committee of Practitioners (CoP)</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2025-05-15T16:42:44Z</dcterms:modified>
</cp:coreProperties>
</file>