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13" r:id="rId1"/>
    <p:sldMasterId id="2147483814" r:id="rId2"/>
    <p:sldMasterId id="2147483815" r:id="rId3"/>
    <p:sldMasterId id="2147483816" r:id="rId4"/>
  </p:sldMasterIdLst>
  <p:notesMasterIdLst>
    <p:notesMasterId r:id="rId7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Lst>
  <p:sldSz cx="9144000" cy="5143500" type="screen16x9"/>
  <p:notesSz cx="6858000" cy="9144000"/>
  <p:embeddedFontLst>
    <p:embeddedFont>
      <p:font typeface="Roboto" panose="02000000000000000000" pitchFamily="2" charset="0"/>
      <p:regular r:id="rId74"/>
      <p:bold r:id="rId75"/>
      <p:italic r:id="rId76"/>
      <p:boldItalic r:id="rId77"/>
    </p:embeddedFont>
    <p:embeddedFont>
      <p:font typeface="Roboto Medium" panose="02000000000000000000" pitchFamily="2" charset="0"/>
      <p:regular r:id="rId78"/>
      <p:bold r:id="rId79"/>
      <p:italic r:id="rId80"/>
      <p:boldItalic r:id="rId81"/>
    </p:embeddedFont>
    <p:embeddedFont>
      <p:font typeface="Rockwell" panose="02060603020205020403" pitchFamily="18"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EEECDC"/>
    <a:srgbClr val="55A1D5"/>
    <a:srgbClr val="004E9A"/>
    <a:srgbClr val="DA62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673B0D-B4F7-4625-A93E-7CF947BE442A}">
  <a:tblStyle styleId="{23673B0D-B4F7-4625-A93E-7CF947BE442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1.fntdata"/><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font" Target="fonts/font9.fntdata"/><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349bf06a04c_2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0" name="Google Shape;1460;g349bf06a04c_2_4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349bf06a04c_2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349bf06a04c_2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E presents - Please verbally state that comparability is analyzed by LEAs every other year, however LEAs should track and document comparability annually at the local level. Grade span for comparability is aligned with how the grade span is defined in the Consolidated Application.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349bf06a04c_2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349bf06a04c_2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g349bf06a04c_2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0" name="Google Shape;1480;g349bf06a04c_2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E presents, Evita helps build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349bf06a04c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7" name="Google Shape;1487;g349bf06a04c_2_4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349bf06a04c_2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2" name="Google Shape;1492;g349bf06a04c_2_4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349bf06a04c_2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349bf06a04c_2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349bf06a04c_2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349bf06a04c_2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349bf06a04c_2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349bf06a04c_2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349bf06a04c_2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349bf06a04c_2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330903a26ff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6" name="Google Shape;1406;g330903a26ff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349bf06a04c_2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5" name="Google Shape;1525;g349bf06a04c_2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349bf06a04c_2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349bf06a04c_2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349bf06a04c_2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349bf06a04c_2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 (with input from Rachel T and Kim)</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349bf06a04c_2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349bf06a04c_2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349bf06a04c_2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9" name="Google Shape;1549;g349bf06a04c_2_4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349bf06a04c_2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349bf06a04c_2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9"/>
        <p:cNvGrpSpPr/>
        <p:nvPr/>
      </p:nvGrpSpPr>
      <p:grpSpPr>
        <a:xfrm>
          <a:off x="0" y="0"/>
          <a:ext cx="0" cy="0"/>
          <a:chOff x="0" y="0"/>
          <a:chExt cx="0" cy="0"/>
        </a:xfrm>
      </p:grpSpPr>
      <p:sp>
        <p:nvSpPr>
          <p:cNvPr id="1560" name="Google Shape;1560;g349bf06a04c_2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1" name="Google Shape;1561;g349bf06a04c_2_4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349bf06a04c_2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349bf06a04c_2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349bf06a04c_2_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3" name="Google Shape;1573;g349bf06a04c_2_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349bf06a04c_2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8" name="Google Shape;1578;g349bf06a04c_2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349bf06a04c_2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2" name="Google Shape;1412;g349bf06a04c_2_3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3"/>
        <p:cNvGrpSpPr/>
        <p:nvPr/>
      </p:nvGrpSpPr>
      <p:grpSpPr>
        <a:xfrm>
          <a:off x="0" y="0"/>
          <a:ext cx="0" cy="0"/>
          <a:chOff x="0" y="0"/>
          <a:chExt cx="0" cy="0"/>
        </a:xfrm>
      </p:grpSpPr>
      <p:sp>
        <p:nvSpPr>
          <p:cNvPr id="1584" name="Google Shape;1584;g349bf06a04c_2_5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5" name="Google Shape;1585;g349bf06a04c_2_5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0" name="Google Shape;1590;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34ab389a0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34ab389a0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33faa217fb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2" name="Google Shape;1602;g33faa217f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Christina</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349bf06a04c_2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349bf06a04c_2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Rachel 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349bf06a04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349bf06a04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g34ac86f9d11_1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3" name="Google Shape;1623;g34ac86f9d1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49bf06a04c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0" name="Google Shape;1630;g349bf06a04c_4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 Kim</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34ab389a0e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34ab389a0e0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34ab389a0e0_3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34ab389a0e0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349bf06a04c_2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0" name="Google Shape;1420;g349bf06a04c_2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34ac86f9d11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34ac86f9d11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34ab389a0e0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6" name="Google Shape;1666;g34ab389a0e0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g34ab389a0e0_3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4" name="Google Shape;1674;g34ab389a0e0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34ab389a0e0_3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34ab389a0e0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g34ab389a0e0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8" name="Google Shape;1688;g34ab389a0e0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What is real property?  Real property is defined as land and anything that is permanently attached to it, including structures, fixtures, and rights. Think what would be included with the property if it was sold.   Moveable property and fixtures (such as, furniture, curtains, even doorknobs) are not included in the definition of Real Property.</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34ab389a0e0_3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34ab389a0e0_3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34ab389a0e0_3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34ab389a0e0_3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through the process of considering the items as listed on the previous slide for determination purposes. Rooftop HVAC units may be considered moveable.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34ab389a0e0_3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34ab389a0e0_3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8"/>
        <p:cNvGrpSpPr/>
        <p:nvPr/>
      </p:nvGrpSpPr>
      <p:grpSpPr>
        <a:xfrm>
          <a:off x="0" y="0"/>
          <a:ext cx="0" cy="0"/>
          <a:chOff x="0" y="0"/>
          <a:chExt cx="0" cy="0"/>
        </a:xfrm>
      </p:grpSpPr>
      <p:sp>
        <p:nvSpPr>
          <p:cNvPr id="1719" name="Google Shape;1719;g34ab389a0e0_3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0" name="Google Shape;1720;g34ab389a0e0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34ab389a0e0_3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5" name="Google Shape;1725;g34ab389a0e0_3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g349bf06a04c_2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7" name="Google Shape;1427;g349bf06a04c_2_3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34ab389a0e0_3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34ab389a0e0_3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34ab389a0e0_3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34ab389a0e0_3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34ab389a0e0_3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34ab389a0e0_3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34ab389a0e0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34ab389a0e0_3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g34ab389a0e0_3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3" name="Google Shape;1823;g34ab389a0e0_3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34ab389a0e0_3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34ab389a0e0_3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3"/>
        <p:cNvGrpSpPr/>
        <p:nvPr/>
      </p:nvGrpSpPr>
      <p:grpSpPr>
        <a:xfrm>
          <a:off x="0" y="0"/>
          <a:ext cx="0" cy="0"/>
          <a:chOff x="0" y="0"/>
          <a:chExt cx="0" cy="0"/>
        </a:xfrm>
      </p:grpSpPr>
      <p:sp>
        <p:nvSpPr>
          <p:cNvPr id="1834" name="Google Shape;1834;g34ab389a0e0_3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5" name="Google Shape;1835;g34ab389a0e0_3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34ab389a0e0_3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4" name="Google Shape;1844;g34ab389a0e0_3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g34ab389a0e0_3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3" name="Google Shape;1853;g34ab389a0e0_3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latin typeface="Roboto"/>
                <a:ea typeface="Roboto"/>
                <a:cs typeface="Roboto"/>
                <a:sym typeface="Roboto"/>
              </a:rPr>
              <a:t>SF-429-A will be completed every year </a:t>
            </a:r>
            <a:r>
              <a:rPr lang="en" sz="1500" u="sng">
                <a:solidFill>
                  <a:schemeClr val="dk1"/>
                </a:solidFill>
                <a:latin typeface="Roboto"/>
                <a:ea typeface="Roboto"/>
                <a:cs typeface="Roboto"/>
                <a:sym typeface="Roboto"/>
              </a:rPr>
              <a:t>UNLESS</a:t>
            </a:r>
            <a:r>
              <a:rPr lang="en" sz="1500">
                <a:solidFill>
                  <a:schemeClr val="dk1"/>
                </a:solidFill>
                <a:latin typeface="Roboto"/>
                <a:ea typeface="Roboto"/>
                <a:cs typeface="Roboto"/>
                <a:sym typeface="Roboto"/>
              </a:rPr>
              <a:t> the LEA is requesting to acquire, improve, or furnish or to request a disposition/encumbrance of the Real Property.</a:t>
            </a:r>
            <a:endParaRPr sz="15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400">
                <a:solidFill>
                  <a:schemeClr val="dk1"/>
                </a:solidFill>
                <a:latin typeface="Roboto"/>
                <a:ea typeface="Roboto"/>
                <a:cs typeface="Roboto"/>
                <a:sym typeface="Roboto"/>
              </a:rPr>
              <a:t>SF-429-C will only be completed if the LEA requests permission to dispose of property that has been improved or purchased with ESSER funds or to add an encumbrance to such property.  </a:t>
            </a:r>
            <a:endParaRPr sz="14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400">
              <a:solidFill>
                <a:schemeClr val="dk1"/>
              </a:solidFill>
              <a:latin typeface="Roboto"/>
              <a:ea typeface="Roboto"/>
              <a:cs typeface="Roboto"/>
              <a:sym typeface="Roboto"/>
            </a:endParaRPr>
          </a:p>
          <a:p>
            <a:pPr marL="457200" lvl="0" indent="0" algn="l" rtl="0">
              <a:lnSpc>
                <a:spcPct val="115000"/>
              </a:lnSpc>
              <a:spcBef>
                <a:spcPts val="0"/>
              </a:spcBef>
              <a:spcAft>
                <a:spcPts val="2100"/>
              </a:spcAft>
              <a:buClr>
                <a:schemeClr val="dk1"/>
              </a:buClr>
              <a:buSzPts val="1100"/>
              <a:buFont typeface="Arial"/>
              <a:buNone/>
            </a:pPr>
            <a:r>
              <a:rPr lang="en" sz="1400">
                <a:solidFill>
                  <a:srgbClr val="111111"/>
                </a:solidFill>
                <a:highlight>
                  <a:schemeClr val="lt1"/>
                </a:highlight>
                <a:latin typeface="Roboto"/>
                <a:ea typeface="Roboto"/>
                <a:cs typeface="Roboto"/>
                <a:sym typeface="Roboto"/>
              </a:rPr>
              <a:t>An encumbrance is a claim against a property made by a party who is not the property owner. An encumbrance can impact the transferability of the property and restrict its free use until the encumbrance is lifted.The most common types of encumbrance apply to real estate; these include mortgages, easements, and property tax liens.</a:t>
            </a:r>
            <a:endParaRPr sz="1500">
              <a:solidFill>
                <a:schemeClr val="dk1"/>
              </a:solidFill>
              <a:latin typeface="Roboto"/>
              <a:ea typeface="Roboto"/>
              <a:cs typeface="Roboto"/>
              <a:sym typeface="Robot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g34ac86f9d1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3" name="Google Shape;1863;g34ac86f9d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latin typeface="Roboto"/>
                <a:ea typeface="Roboto"/>
                <a:cs typeface="Roboto"/>
                <a:sym typeface="Roboto"/>
              </a:rPr>
              <a:t>SF-429-A will be completed every year </a:t>
            </a:r>
            <a:r>
              <a:rPr lang="en" sz="1500" u="sng">
                <a:solidFill>
                  <a:schemeClr val="dk1"/>
                </a:solidFill>
                <a:latin typeface="Roboto"/>
                <a:ea typeface="Roboto"/>
                <a:cs typeface="Roboto"/>
                <a:sym typeface="Roboto"/>
              </a:rPr>
              <a:t>UNLESS</a:t>
            </a:r>
            <a:r>
              <a:rPr lang="en" sz="1500">
                <a:solidFill>
                  <a:schemeClr val="dk1"/>
                </a:solidFill>
                <a:latin typeface="Roboto"/>
                <a:ea typeface="Roboto"/>
                <a:cs typeface="Roboto"/>
                <a:sym typeface="Roboto"/>
              </a:rPr>
              <a:t> the LEA is requesting to acquire, improve, or furnish or to request a disposition/encumbrance of the Real Property.</a:t>
            </a:r>
            <a:endParaRPr sz="15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400">
                <a:solidFill>
                  <a:schemeClr val="dk1"/>
                </a:solidFill>
                <a:latin typeface="Roboto"/>
                <a:ea typeface="Roboto"/>
                <a:cs typeface="Roboto"/>
                <a:sym typeface="Roboto"/>
              </a:rPr>
              <a:t>SF-429-C will only be completed if the LEA requests permission to dispose of property that has been improved or purchased with ESSER funds or to add an encumbrance to such property.  </a:t>
            </a:r>
            <a:endParaRPr sz="14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400">
              <a:solidFill>
                <a:schemeClr val="dk1"/>
              </a:solidFill>
              <a:latin typeface="Roboto"/>
              <a:ea typeface="Roboto"/>
              <a:cs typeface="Roboto"/>
              <a:sym typeface="Roboto"/>
            </a:endParaRPr>
          </a:p>
          <a:p>
            <a:pPr marL="457200" lvl="0" indent="0" algn="l" rtl="0">
              <a:lnSpc>
                <a:spcPct val="115000"/>
              </a:lnSpc>
              <a:spcBef>
                <a:spcPts val="0"/>
              </a:spcBef>
              <a:spcAft>
                <a:spcPts val="2100"/>
              </a:spcAft>
              <a:buClr>
                <a:schemeClr val="dk1"/>
              </a:buClr>
              <a:buSzPts val="1100"/>
              <a:buFont typeface="Arial"/>
              <a:buNone/>
            </a:pPr>
            <a:r>
              <a:rPr lang="en" sz="1400">
                <a:solidFill>
                  <a:srgbClr val="111111"/>
                </a:solidFill>
                <a:highlight>
                  <a:schemeClr val="lt1"/>
                </a:highlight>
                <a:latin typeface="Roboto"/>
                <a:ea typeface="Roboto"/>
                <a:cs typeface="Roboto"/>
                <a:sym typeface="Roboto"/>
              </a:rPr>
              <a:t>An encumbrance is a claim against a property made by a party who is not the property owner. An encumbrance can impact the transferability of the property and restrict its free use until the encumbrance is lifted.The most common types of encumbrance apply to real estate; these include mortgages, easements, and property tax liens.</a:t>
            </a:r>
            <a:endParaRPr sz="1500">
              <a:solidFill>
                <a:schemeClr val="dk1"/>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349bf06a04c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3" name="Google Shape;1433;g349bf06a04c_2_3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34ab389a0e0_3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34ab389a0e0_3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submitting more than 10 attachments, please submit additional Smartsheet submission forms.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34ab389a0e0_3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34ab389a0e0_3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g34ab389a0e0_3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8" name="Google Shape;1888;g34ab389a0e0_3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https://www.cde.state.co.us/caresact/essergrantee/subgranteereporting</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3"/>
        <p:cNvGrpSpPr/>
        <p:nvPr/>
      </p:nvGrpSpPr>
      <p:grpSpPr>
        <a:xfrm>
          <a:off x="0" y="0"/>
          <a:ext cx="0" cy="0"/>
          <a:chOff x="0" y="0"/>
          <a:chExt cx="0" cy="0"/>
        </a:xfrm>
      </p:grpSpPr>
      <p:sp>
        <p:nvSpPr>
          <p:cNvPr id="1894" name="Google Shape;1894;g34ab389a0e0_3_2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5" name="Google Shape;1895;g34ab389a0e0_3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34ab389a0e0_3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34ab389a0e0_3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g34ab389a0e0_3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 name="Google Shape;1907;g34ab389a0e0_3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4"/>
        <p:cNvGrpSpPr/>
        <p:nvPr/>
      </p:nvGrpSpPr>
      <p:grpSpPr>
        <a:xfrm>
          <a:off x="0" y="0"/>
          <a:ext cx="0" cy="0"/>
          <a:chOff x="0" y="0"/>
          <a:chExt cx="0" cy="0"/>
        </a:xfrm>
      </p:grpSpPr>
      <p:sp>
        <p:nvSpPr>
          <p:cNvPr id="1915" name="Google Shape;1915;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6" name="Google Shape;1916;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272f327b63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8" name="Google Shape;1928;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Google Shape;1437;g349bf06a04c_2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8" name="Google Shape;1438;g349bf06a04c_2_3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349bf06a04c_2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5" name="Google Shape;1445;g349bf06a04c_2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349bf06a04c_2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2" name="Google Shape;1452;g349bf06a04c_2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Christina</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5"/>
        <p:cNvGrpSpPr/>
        <p:nvPr/>
      </p:nvGrpSpPr>
      <p:grpSpPr>
        <a:xfrm>
          <a:off x="0" y="0"/>
          <a:ext cx="0" cy="0"/>
          <a:chOff x="0" y="0"/>
          <a:chExt cx="0" cy="0"/>
        </a:xfrm>
      </p:grpSpPr>
      <p:pic>
        <p:nvPicPr>
          <p:cNvPr id="116" name="Google Shape;116;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7" name="Google Shape;117;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8" name="Google Shape;118;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9" name="Google Shape;119;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52"/>
        <p:cNvGrpSpPr/>
        <p:nvPr/>
      </p:nvGrpSpPr>
      <p:grpSpPr>
        <a:xfrm>
          <a:off x="0" y="0"/>
          <a:ext cx="0" cy="0"/>
          <a:chOff x="0" y="0"/>
          <a:chExt cx="0" cy="0"/>
        </a:xfrm>
      </p:grpSpPr>
      <p:pic>
        <p:nvPicPr>
          <p:cNvPr id="853" name="Google Shape;853;p10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54" name="Google Shape;854;p10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5" name="Google Shape;855;p10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6" name="Google Shape;856;p10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57"/>
        <p:cNvGrpSpPr/>
        <p:nvPr/>
      </p:nvGrpSpPr>
      <p:grpSpPr>
        <a:xfrm>
          <a:off x="0" y="0"/>
          <a:ext cx="0" cy="0"/>
          <a:chOff x="0" y="0"/>
          <a:chExt cx="0" cy="0"/>
        </a:xfrm>
      </p:grpSpPr>
      <p:sp>
        <p:nvSpPr>
          <p:cNvPr id="858" name="Google Shape;858;p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104"/>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10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61" name="Google Shape;861;p104"/>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62" name="Google Shape;862;p104"/>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863" name="Google Shape;863;p104"/>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64" name="Google Shape;864;p104"/>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5" name="Google Shape;865;p104"/>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66" name="Google Shape;866;p10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67" name="Google Shape;867;p104"/>
          <p:cNvPicPr preferRelativeResize="0"/>
          <p:nvPr/>
        </p:nvPicPr>
        <p:blipFill rotWithShape="1">
          <a:blip r:embed="rId5">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68"/>
        <p:cNvGrpSpPr/>
        <p:nvPr/>
      </p:nvGrpSpPr>
      <p:grpSpPr>
        <a:xfrm>
          <a:off x="0" y="0"/>
          <a:ext cx="0" cy="0"/>
          <a:chOff x="0" y="0"/>
          <a:chExt cx="0" cy="0"/>
        </a:xfrm>
      </p:grpSpPr>
      <p:pic>
        <p:nvPicPr>
          <p:cNvPr id="869" name="Google Shape;869;p105"/>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0" name="Google Shape;870;p105"/>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71" name="Google Shape;871;p10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72" name="Google Shape;872;p10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73" name="Google Shape;873;p10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74" name="Google Shape;874;p105"/>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75" name="Google Shape;875;p10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76" name="Google Shape;876;p105"/>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77"/>
        <p:cNvGrpSpPr/>
        <p:nvPr/>
      </p:nvGrpSpPr>
      <p:grpSpPr>
        <a:xfrm>
          <a:off x="0" y="0"/>
          <a:ext cx="0" cy="0"/>
          <a:chOff x="0" y="0"/>
          <a:chExt cx="0" cy="0"/>
        </a:xfrm>
      </p:grpSpPr>
      <p:pic>
        <p:nvPicPr>
          <p:cNvPr id="878" name="Google Shape;878;p106"/>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79" name="Google Shape;879;p10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880" name="Google Shape;880;p10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81" name="Google Shape;881;p10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82" name="Google Shape;882;p10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3" name="Google Shape;883;p10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4" name="Google Shape;884;p10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85"/>
        <p:cNvGrpSpPr/>
        <p:nvPr/>
      </p:nvGrpSpPr>
      <p:grpSpPr>
        <a:xfrm>
          <a:off x="0" y="0"/>
          <a:ext cx="0" cy="0"/>
          <a:chOff x="0" y="0"/>
          <a:chExt cx="0" cy="0"/>
        </a:xfrm>
      </p:grpSpPr>
      <p:pic>
        <p:nvPicPr>
          <p:cNvPr id="886" name="Google Shape;886;p10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7" name="Google Shape;887;p10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88" name="Google Shape;888;p10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89" name="Google Shape;889;p10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90"/>
        <p:cNvGrpSpPr/>
        <p:nvPr/>
      </p:nvGrpSpPr>
      <p:grpSpPr>
        <a:xfrm>
          <a:off x="0" y="0"/>
          <a:ext cx="0" cy="0"/>
          <a:chOff x="0" y="0"/>
          <a:chExt cx="0" cy="0"/>
        </a:xfrm>
      </p:grpSpPr>
      <p:pic>
        <p:nvPicPr>
          <p:cNvPr id="891" name="Google Shape;891;p10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92" name="Google Shape;892;p10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893" name="Google Shape;893;p10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894" name="Google Shape;894;p10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895" name="Google Shape;895;p108"/>
          <p:cNvGrpSpPr/>
          <p:nvPr/>
        </p:nvGrpSpPr>
        <p:grpSpPr>
          <a:xfrm>
            <a:off x="308400" y="1062325"/>
            <a:ext cx="1006800" cy="1003500"/>
            <a:chOff x="308400" y="1076275"/>
            <a:chExt cx="1006800" cy="1003500"/>
          </a:xfrm>
        </p:grpSpPr>
        <p:sp>
          <p:nvSpPr>
            <p:cNvPr id="896" name="Google Shape;896;p108"/>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10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898" name="Google Shape;898;p108"/>
          <p:cNvGrpSpPr/>
          <p:nvPr/>
        </p:nvGrpSpPr>
        <p:grpSpPr>
          <a:xfrm>
            <a:off x="308400" y="2150613"/>
            <a:ext cx="1006800" cy="1003500"/>
            <a:chOff x="308400" y="2218825"/>
            <a:chExt cx="1006800" cy="1003500"/>
          </a:xfrm>
        </p:grpSpPr>
        <p:sp>
          <p:nvSpPr>
            <p:cNvPr id="899" name="Google Shape;899;p108"/>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10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901" name="Google Shape;901;p108"/>
          <p:cNvGrpSpPr/>
          <p:nvPr/>
        </p:nvGrpSpPr>
        <p:grpSpPr>
          <a:xfrm>
            <a:off x="308400" y="3238900"/>
            <a:ext cx="1006800" cy="1003500"/>
            <a:chOff x="308400" y="1076275"/>
            <a:chExt cx="1006800" cy="1003500"/>
          </a:xfrm>
        </p:grpSpPr>
        <p:sp>
          <p:nvSpPr>
            <p:cNvPr id="902" name="Google Shape;902;p108"/>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10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904" name="Google Shape;904;p10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905" name="Google Shape;905;p108"/>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906" name="Google Shape;906;p108"/>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907" name="Google Shape;907;p10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08" name="Google Shape;908;p108"/>
          <p:cNvPicPr preferRelativeResize="0"/>
          <p:nvPr/>
        </p:nvPicPr>
        <p:blipFill rotWithShape="1">
          <a:blip r:embed="rId4">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909"/>
        <p:cNvGrpSpPr/>
        <p:nvPr/>
      </p:nvGrpSpPr>
      <p:grpSpPr>
        <a:xfrm>
          <a:off x="0" y="0"/>
          <a:ext cx="0" cy="0"/>
          <a:chOff x="0" y="0"/>
          <a:chExt cx="0" cy="0"/>
        </a:xfrm>
      </p:grpSpPr>
      <p:pic>
        <p:nvPicPr>
          <p:cNvPr id="910" name="Google Shape;910;p10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11" name="Google Shape;911;p10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12" name="Google Shape;912;p109"/>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913" name="Google Shape;913;p10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914" name="Google Shape;914;p109"/>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915" name="Google Shape;915;p10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916" name="Google Shape;916;p10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917" name="Google Shape;917;p10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918" name="Google Shape;918;p10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919" name="Google Shape;919;p10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920" name="Google Shape;920;p109"/>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921" name="Google Shape;921;p109"/>
          <p:cNvGrpSpPr/>
          <p:nvPr/>
        </p:nvGrpSpPr>
        <p:grpSpPr>
          <a:xfrm>
            <a:off x="311700" y="3548650"/>
            <a:ext cx="8363900" cy="646200"/>
            <a:chOff x="375100" y="3396250"/>
            <a:chExt cx="8363900" cy="646200"/>
          </a:xfrm>
        </p:grpSpPr>
        <p:sp>
          <p:nvSpPr>
            <p:cNvPr id="922" name="Google Shape;922;p10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10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10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10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10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927" name="Google Shape;927;p10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928" name="Google Shape;928;p10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929" name="Google Shape;929;p10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930" name="Google Shape;930;p109"/>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1" name="Google Shape;931;p109"/>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932" name="Google Shape;932;p109"/>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933" name="Google Shape;933;p109"/>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934" name="Google Shape;934;p10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935" name="Google Shape;935;p10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936" name="Google Shape;936;p109"/>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37"/>
        <p:cNvGrpSpPr/>
        <p:nvPr/>
      </p:nvGrpSpPr>
      <p:grpSpPr>
        <a:xfrm>
          <a:off x="0" y="0"/>
          <a:ext cx="0" cy="0"/>
          <a:chOff x="0" y="0"/>
          <a:chExt cx="0" cy="0"/>
        </a:xfrm>
      </p:grpSpPr>
      <p:pic>
        <p:nvPicPr>
          <p:cNvPr id="938" name="Google Shape;938;p1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9" name="Google Shape;939;p11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0" name="Google Shape;940;p1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1" name="Google Shape;941;p1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2" name="Google Shape;942;p11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43"/>
        <p:cNvGrpSpPr/>
        <p:nvPr/>
      </p:nvGrpSpPr>
      <p:grpSpPr>
        <a:xfrm>
          <a:off x="0" y="0"/>
          <a:ext cx="0" cy="0"/>
          <a:chOff x="0" y="0"/>
          <a:chExt cx="0" cy="0"/>
        </a:xfrm>
      </p:grpSpPr>
      <p:pic>
        <p:nvPicPr>
          <p:cNvPr id="944" name="Google Shape;944;p1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46" name="Google Shape;946;p1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47" name="Google Shape;947;p1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48" name="Google Shape;948;p11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49"/>
        <p:cNvGrpSpPr/>
        <p:nvPr/>
      </p:nvGrpSpPr>
      <p:grpSpPr>
        <a:xfrm>
          <a:off x="0" y="0"/>
          <a:ext cx="0" cy="0"/>
          <a:chOff x="0" y="0"/>
          <a:chExt cx="0" cy="0"/>
        </a:xfrm>
      </p:grpSpPr>
      <p:pic>
        <p:nvPicPr>
          <p:cNvPr id="950" name="Google Shape;950;p1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1" name="Google Shape;951;p11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2" name="Google Shape;952;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3" name="Google Shape;953;p1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54" name="Google Shape;954;p11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0"/>
        <p:cNvGrpSpPr/>
        <p:nvPr/>
      </p:nvGrpSpPr>
      <p:grpSpPr>
        <a:xfrm>
          <a:off x="0" y="0"/>
          <a:ext cx="0" cy="0"/>
          <a:chOff x="0" y="0"/>
          <a:chExt cx="0" cy="0"/>
        </a:xfrm>
      </p:grpSpPr>
      <p:pic>
        <p:nvPicPr>
          <p:cNvPr id="121" name="Google Shape;121;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 name="Google Shape;122;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3" name="Google Shape;123;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4" name="Google Shape;124;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55"/>
        <p:cNvGrpSpPr/>
        <p:nvPr/>
      </p:nvGrpSpPr>
      <p:grpSpPr>
        <a:xfrm>
          <a:off x="0" y="0"/>
          <a:ext cx="0" cy="0"/>
          <a:chOff x="0" y="0"/>
          <a:chExt cx="0" cy="0"/>
        </a:xfrm>
      </p:grpSpPr>
      <p:pic>
        <p:nvPicPr>
          <p:cNvPr id="956" name="Google Shape;956;p1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57" name="Google Shape;957;p11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58" name="Google Shape;958;p1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59" name="Google Shape;959;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0" name="Google Shape;960;p11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61"/>
        <p:cNvGrpSpPr/>
        <p:nvPr/>
      </p:nvGrpSpPr>
      <p:grpSpPr>
        <a:xfrm>
          <a:off x="0" y="0"/>
          <a:ext cx="0" cy="0"/>
          <a:chOff x="0" y="0"/>
          <a:chExt cx="0" cy="0"/>
        </a:xfrm>
      </p:grpSpPr>
      <p:pic>
        <p:nvPicPr>
          <p:cNvPr id="962" name="Google Shape;962;p1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3" name="Google Shape;963;p11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64" name="Google Shape;964;p1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65" name="Google Shape;965;p1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66" name="Google Shape;966;p114"/>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67"/>
        <p:cNvGrpSpPr/>
        <p:nvPr/>
      </p:nvGrpSpPr>
      <p:grpSpPr>
        <a:xfrm>
          <a:off x="0" y="0"/>
          <a:ext cx="0" cy="0"/>
          <a:chOff x="0" y="0"/>
          <a:chExt cx="0" cy="0"/>
        </a:xfrm>
      </p:grpSpPr>
      <p:pic>
        <p:nvPicPr>
          <p:cNvPr id="968" name="Google Shape;968;p1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69" name="Google Shape;969;p11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0" name="Google Shape;970;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1" name="Google Shape;971;p1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2" name="Google Shape;972;p11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73"/>
        <p:cNvGrpSpPr/>
        <p:nvPr/>
      </p:nvGrpSpPr>
      <p:grpSpPr>
        <a:xfrm>
          <a:off x="0" y="0"/>
          <a:ext cx="0" cy="0"/>
          <a:chOff x="0" y="0"/>
          <a:chExt cx="0" cy="0"/>
        </a:xfrm>
      </p:grpSpPr>
      <p:pic>
        <p:nvPicPr>
          <p:cNvPr id="974" name="Google Shape;974;p11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75" name="Google Shape;975;p11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76" name="Google Shape;976;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77" name="Google Shape;977;p1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78" name="Google Shape;978;p116"/>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79"/>
        <p:cNvGrpSpPr/>
        <p:nvPr/>
      </p:nvGrpSpPr>
      <p:grpSpPr>
        <a:xfrm>
          <a:off x="0" y="0"/>
          <a:ext cx="0" cy="0"/>
          <a:chOff x="0" y="0"/>
          <a:chExt cx="0" cy="0"/>
        </a:xfrm>
      </p:grpSpPr>
      <p:pic>
        <p:nvPicPr>
          <p:cNvPr id="980" name="Google Shape;980;p11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81" name="Google Shape;981;p11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82" name="Google Shape;982;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83" name="Google Shape;983;p1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984" name="Google Shape;984;p117"/>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85"/>
        <p:cNvGrpSpPr/>
        <p:nvPr/>
      </p:nvGrpSpPr>
      <p:grpSpPr>
        <a:xfrm>
          <a:off x="0" y="0"/>
          <a:ext cx="0" cy="0"/>
          <a:chOff x="0" y="0"/>
          <a:chExt cx="0" cy="0"/>
        </a:xfrm>
      </p:grpSpPr>
      <p:pic>
        <p:nvPicPr>
          <p:cNvPr id="986" name="Google Shape;986;p118"/>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87" name="Google Shape;987;p118"/>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88" name="Google Shape;988;p118"/>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89" name="Google Shape;989;p118"/>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0" name="Google Shape;990;p118"/>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91" name="Google Shape;991;p118"/>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92" name="Google Shape;992;p118"/>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93" name="Google Shape;993;p118"/>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94"/>
        <p:cNvGrpSpPr/>
        <p:nvPr/>
      </p:nvGrpSpPr>
      <p:grpSpPr>
        <a:xfrm>
          <a:off x="0" y="0"/>
          <a:ext cx="0" cy="0"/>
          <a:chOff x="0" y="0"/>
          <a:chExt cx="0" cy="0"/>
        </a:xfrm>
      </p:grpSpPr>
      <p:pic>
        <p:nvPicPr>
          <p:cNvPr id="995" name="Google Shape;995;p119"/>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96" name="Google Shape;996;p119"/>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97" name="Google Shape;997;p119"/>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98" name="Google Shape;998;p119"/>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99" name="Google Shape;999;p119"/>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000" name="Google Shape;1000;p119"/>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001" name="Google Shape;1001;p119"/>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002" name="Google Shape;1002;p119"/>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003"/>
        <p:cNvGrpSpPr/>
        <p:nvPr/>
      </p:nvGrpSpPr>
      <p:grpSpPr>
        <a:xfrm>
          <a:off x="0" y="0"/>
          <a:ext cx="0" cy="0"/>
          <a:chOff x="0" y="0"/>
          <a:chExt cx="0" cy="0"/>
        </a:xfrm>
      </p:grpSpPr>
      <p:pic>
        <p:nvPicPr>
          <p:cNvPr id="1004" name="Google Shape;1004;p120"/>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005" name="Google Shape;1005;p12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006" name="Google Shape;1006;p120"/>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7"/>
        <p:cNvGrpSpPr/>
        <p:nvPr/>
      </p:nvGrpSpPr>
      <p:grpSpPr>
        <a:xfrm>
          <a:off x="0" y="0"/>
          <a:ext cx="0" cy="0"/>
          <a:chOff x="0" y="0"/>
          <a:chExt cx="0" cy="0"/>
        </a:xfrm>
      </p:grpSpPr>
      <p:sp>
        <p:nvSpPr>
          <p:cNvPr id="1008" name="Google Shape;1008;p1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09" name="Google Shape;1009;p1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0" name="Google Shape;1010;p1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1" name="Google Shape;1011;p1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12"/>
        <p:cNvGrpSpPr/>
        <p:nvPr/>
      </p:nvGrpSpPr>
      <p:grpSpPr>
        <a:xfrm>
          <a:off x="0" y="0"/>
          <a:ext cx="0" cy="0"/>
          <a:chOff x="0" y="0"/>
          <a:chExt cx="0" cy="0"/>
        </a:xfrm>
      </p:grpSpPr>
      <p:sp>
        <p:nvSpPr>
          <p:cNvPr id="1013" name="Google Shape;1013;p1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14" name="Google Shape;1014;p1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5"/>
        <p:cNvGrpSpPr/>
        <p:nvPr/>
      </p:nvGrpSpPr>
      <p:grpSpPr>
        <a:xfrm>
          <a:off x="0" y="0"/>
          <a:ext cx="0" cy="0"/>
          <a:chOff x="0" y="0"/>
          <a:chExt cx="0" cy="0"/>
        </a:xfrm>
      </p:grpSpPr>
      <p:pic>
        <p:nvPicPr>
          <p:cNvPr id="126" name="Google Shape;126;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8" name="Google Shape;12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5"/>
        <p:cNvGrpSpPr/>
        <p:nvPr/>
      </p:nvGrpSpPr>
      <p:grpSpPr>
        <a:xfrm>
          <a:off x="0" y="0"/>
          <a:ext cx="0" cy="0"/>
          <a:chOff x="0" y="0"/>
          <a:chExt cx="0" cy="0"/>
        </a:xfrm>
      </p:grpSpPr>
      <p:sp>
        <p:nvSpPr>
          <p:cNvPr id="1016" name="Google Shape;1016;p12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017" name="Google Shape;1017;p12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018" name="Google Shape;1018;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19"/>
        <p:cNvGrpSpPr/>
        <p:nvPr/>
      </p:nvGrpSpPr>
      <p:grpSpPr>
        <a:xfrm>
          <a:off x="0" y="0"/>
          <a:ext cx="0" cy="0"/>
          <a:chOff x="0" y="0"/>
          <a:chExt cx="0" cy="0"/>
        </a:xfrm>
      </p:grpSpPr>
      <p:sp>
        <p:nvSpPr>
          <p:cNvPr id="1020" name="Google Shape;1020;p12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021" name="Google Shape;1021;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22"/>
        <p:cNvGrpSpPr/>
        <p:nvPr/>
      </p:nvGrpSpPr>
      <p:grpSpPr>
        <a:xfrm>
          <a:off x="0" y="0"/>
          <a:ext cx="0" cy="0"/>
          <a:chOff x="0" y="0"/>
          <a:chExt cx="0" cy="0"/>
        </a:xfrm>
      </p:grpSpPr>
      <p:sp>
        <p:nvSpPr>
          <p:cNvPr id="1023" name="Google Shape;1023;p1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1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25" name="Google Shape;1025;p12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6" name="Google Shape;1026;p12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027" name="Google Shape;1027;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28"/>
        <p:cNvGrpSpPr/>
        <p:nvPr/>
      </p:nvGrpSpPr>
      <p:grpSpPr>
        <a:xfrm>
          <a:off x="0" y="0"/>
          <a:ext cx="0" cy="0"/>
          <a:chOff x="0" y="0"/>
          <a:chExt cx="0" cy="0"/>
        </a:xfrm>
      </p:grpSpPr>
      <p:sp>
        <p:nvSpPr>
          <p:cNvPr id="1029" name="Google Shape;1029;p12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030" name="Google Shape;1030;p1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1"/>
        <p:cNvGrpSpPr/>
        <p:nvPr/>
      </p:nvGrpSpPr>
      <p:grpSpPr>
        <a:xfrm>
          <a:off x="0" y="0"/>
          <a:ext cx="0" cy="0"/>
          <a:chOff x="0" y="0"/>
          <a:chExt cx="0" cy="0"/>
        </a:xfrm>
      </p:grpSpPr>
      <p:sp>
        <p:nvSpPr>
          <p:cNvPr id="1032" name="Google Shape;1032;p12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33" name="Google Shape;1033;p12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034" name="Google Shape;1034;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5"/>
        <p:cNvGrpSpPr/>
        <p:nvPr/>
      </p:nvGrpSpPr>
      <p:grpSpPr>
        <a:xfrm>
          <a:off x="0" y="0"/>
          <a:ext cx="0" cy="0"/>
          <a:chOff x="0" y="0"/>
          <a:chExt cx="0" cy="0"/>
        </a:xfrm>
      </p:grpSpPr>
      <p:pic>
        <p:nvPicPr>
          <p:cNvPr id="1036" name="Google Shape;1036;p128"/>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1037" name="Google Shape;1037;p128"/>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8" name="Google Shape;1038;p128"/>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039" name="Google Shape;1039;p128"/>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1040" name="Google Shape;1040;p128"/>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1045"/>
        <p:cNvGrpSpPr/>
        <p:nvPr/>
      </p:nvGrpSpPr>
      <p:grpSpPr>
        <a:xfrm>
          <a:off x="0" y="0"/>
          <a:ext cx="0" cy="0"/>
          <a:chOff x="0" y="0"/>
          <a:chExt cx="0" cy="0"/>
        </a:xfrm>
      </p:grpSpPr>
      <p:sp>
        <p:nvSpPr>
          <p:cNvPr id="1046" name="Google Shape;1046;p1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047" name="Google Shape;1047;p1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48" name="Google Shape;1048;p1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49" name="Google Shape;1049;p13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050" name="Google Shape;1050;p1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51" name="Google Shape;1051;p1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52" name="Google Shape;1052;p1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053" name="Google Shape;1053;p1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54" name="Google Shape;1054;p1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1055"/>
        <p:cNvGrpSpPr/>
        <p:nvPr/>
      </p:nvGrpSpPr>
      <p:grpSpPr>
        <a:xfrm>
          <a:off x="0" y="0"/>
          <a:ext cx="0" cy="0"/>
          <a:chOff x="0" y="0"/>
          <a:chExt cx="0" cy="0"/>
        </a:xfrm>
      </p:grpSpPr>
      <p:sp>
        <p:nvSpPr>
          <p:cNvPr id="1056" name="Google Shape;1056;p13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131"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8" name="Google Shape;1058;p131"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1059" name="Google Shape;1059;p131"/>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1060" name="Google Shape;1060;p131"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1061" name="Google Shape;1061;p131"/>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2" name="Google Shape;1062;p131"/>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063" name="Google Shape;1063;p13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064" name="Google Shape;1064;p1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65"/>
        <p:cNvGrpSpPr/>
        <p:nvPr/>
      </p:nvGrpSpPr>
      <p:grpSpPr>
        <a:xfrm>
          <a:off x="0" y="0"/>
          <a:ext cx="0" cy="0"/>
          <a:chOff x="0" y="0"/>
          <a:chExt cx="0" cy="0"/>
        </a:xfrm>
      </p:grpSpPr>
      <p:sp>
        <p:nvSpPr>
          <p:cNvPr id="1066" name="Google Shape;1066;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67" name="Google Shape;1067;p1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68" name="Google Shape;1068;p132"/>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69" name="Google Shape;1069;p132"/>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1070" name="Google Shape;1070;p132"/>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071" name="Google Shape;1071;p132"/>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1072" name="Google Shape;1072;p132"/>
          <p:cNvGrpSpPr/>
          <p:nvPr/>
        </p:nvGrpSpPr>
        <p:grpSpPr>
          <a:xfrm>
            <a:off x="308400" y="1062325"/>
            <a:ext cx="1006800" cy="1003500"/>
            <a:chOff x="308400" y="1076275"/>
            <a:chExt cx="1006800" cy="1003500"/>
          </a:xfrm>
        </p:grpSpPr>
        <p:sp>
          <p:nvSpPr>
            <p:cNvPr id="1073" name="Google Shape;1073;p132"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132"/>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075" name="Google Shape;1075;p132"/>
          <p:cNvGrpSpPr/>
          <p:nvPr/>
        </p:nvGrpSpPr>
        <p:grpSpPr>
          <a:xfrm>
            <a:off x="308400" y="2150613"/>
            <a:ext cx="1006800" cy="1003500"/>
            <a:chOff x="308400" y="2218825"/>
            <a:chExt cx="1006800" cy="1003500"/>
          </a:xfrm>
        </p:grpSpPr>
        <p:sp>
          <p:nvSpPr>
            <p:cNvPr id="1076" name="Google Shape;1076;p132"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7" name="Google Shape;1077;p132"/>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1078" name="Google Shape;1078;p132"/>
          <p:cNvGrpSpPr/>
          <p:nvPr/>
        </p:nvGrpSpPr>
        <p:grpSpPr>
          <a:xfrm>
            <a:off x="308400" y="3238900"/>
            <a:ext cx="1006800" cy="1003500"/>
            <a:chOff x="308400" y="1076275"/>
            <a:chExt cx="1006800" cy="1003500"/>
          </a:xfrm>
        </p:grpSpPr>
        <p:sp>
          <p:nvSpPr>
            <p:cNvPr id="1079" name="Google Shape;1079;p132"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p132"/>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081" name="Google Shape;1081;p132"/>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082" name="Google Shape;1082;p132"/>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1083" name="Google Shape;1083;p13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084" name="Google Shape;1084;p132"/>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085" name="Google Shape;1085;p13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86" name="Google Shape;1086;p132"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7"/>
        <p:cNvGrpSpPr/>
        <p:nvPr/>
      </p:nvGrpSpPr>
      <p:grpSpPr>
        <a:xfrm>
          <a:off x="0" y="0"/>
          <a:ext cx="0" cy="0"/>
          <a:chOff x="0" y="0"/>
          <a:chExt cx="0" cy="0"/>
        </a:xfrm>
      </p:grpSpPr>
      <p:sp>
        <p:nvSpPr>
          <p:cNvPr id="1088" name="Google Shape;1088;p1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0"/>
        <p:cNvGrpSpPr/>
        <p:nvPr/>
      </p:nvGrpSpPr>
      <p:grpSpPr>
        <a:xfrm>
          <a:off x="0" y="0"/>
          <a:ext cx="0" cy="0"/>
          <a:chOff x="0" y="0"/>
          <a:chExt cx="0" cy="0"/>
        </a:xfrm>
      </p:grpSpPr>
      <p:pic>
        <p:nvPicPr>
          <p:cNvPr id="131" name="Google Shape;131;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2" name="Google Shape;132;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3" name="Google Shape;133;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4" name="Google Shape;134;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089"/>
        <p:cNvGrpSpPr/>
        <p:nvPr/>
      </p:nvGrpSpPr>
      <p:grpSpPr>
        <a:xfrm>
          <a:off x="0" y="0"/>
          <a:ext cx="0" cy="0"/>
          <a:chOff x="0" y="0"/>
          <a:chExt cx="0" cy="0"/>
        </a:xfrm>
      </p:grpSpPr>
      <p:pic>
        <p:nvPicPr>
          <p:cNvPr id="1090" name="Google Shape;1090;p134"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1" name="Google Shape;1091;p13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92" name="Google Shape;1092;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3" name="Google Shape;1093;p1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094" name="Google Shape;1094;p13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95"/>
        <p:cNvGrpSpPr/>
        <p:nvPr/>
      </p:nvGrpSpPr>
      <p:grpSpPr>
        <a:xfrm>
          <a:off x="0" y="0"/>
          <a:ext cx="0" cy="0"/>
          <a:chOff x="0" y="0"/>
          <a:chExt cx="0" cy="0"/>
        </a:xfrm>
      </p:grpSpPr>
      <p:pic>
        <p:nvPicPr>
          <p:cNvPr id="1096" name="Google Shape;1096;p13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97" name="Google Shape;1097;p13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98" name="Google Shape;1098;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9" name="Google Shape;1099;p13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00" name="Google Shape;1100;p13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1"/>
        <p:cNvGrpSpPr/>
        <p:nvPr/>
      </p:nvGrpSpPr>
      <p:grpSpPr>
        <a:xfrm>
          <a:off x="0" y="0"/>
          <a:ext cx="0" cy="0"/>
          <a:chOff x="0" y="0"/>
          <a:chExt cx="0" cy="0"/>
        </a:xfrm>
      </p:grpSpPr>
      <p:pic>
        <p:nvPicPr>
          <p:cNvPr id="1102" name="Google Shape;1102;p13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03" name="Google Shape;1103;p13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04" name="Google Shape;1104;p1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05" name="Google Shape;1105;p136"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106" name="Google Shape;1106;p13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07"/>
        <p:cNvGrpSpPr/>
        <p:nvPr/>
      </p:nvGrpSpPr>
      <p:grpSpPr>
        <a:xfrm>
          <a:off x="0" y="0"/>
          <a:ext cx="0" cy="0"/>
          <a:chOff x="0" y="0"/>
          <a:chExt cx="0" cy="0"/>
        </a:xfrm>
      </p:grpSpPr>
      <p:pic>
        <p:nvPicPr>
          <p:cNvPr id="1108" name="Google Shape;1108;p137"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09" name="Google Shape;1109;p13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10" name="Google Shape;1110;p13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11" name="Google Shape;1111;p13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12" name="Google Shape;1112;p1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13"/>
        <p:cNvGrpSpPr/>
        <p:nvPr/>
      </p:nvGrpSpPr>
      <p:grpSpPr>
        <a:xfrm>
          <a:off x="0" y="0"/>
          <a:ext cx="0" cy="0"/>
          <a:chOff x="0" y="0"/>
          <a:chExt cx="0" cy="0"/>
        </a:xfrm>
      </p:grpSpPr>
      <p:pic>
        <p:nvPicPr>
          <p:cNvPr id="1114" name="Google Shape;1114;p13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5" name="Google Shape;1115;p1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16" name="Google Shape;1116;p13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117" name="Google Shape;1117;p13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18" name="Google Shape;1118;p1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19"/>
        <p:cNvGrpSpPr/>
        <p:nvPr/>
      </p:nvGrpSpPr>
      <p:grpSpPr>
        <a:xfrm>
          <a:off x="0" y="0"/>
          <a:ext cx="0" cy="0"/>
          <a:chOff x="0" y="0"/>
          <a:chExt cx="0" cy="0"/>
        </a:xfrm>
      </p:grpSpPr>
      <p:pic>
        <p:nvPicPr>
          <p:cNvPr id="1120" name="Google Shape;1120;p139"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1" name="Google Shape;1121;p1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2" name="Google Shape;1122;p1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23" name="Google Shape;1123;p1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24" name="Google Shape;1124;p1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125"/>
        <p:cNvGrpSpPr/>
        <p:nvPr/>
      </p:nvGrpSpPr>
      <p:grpSpPr>
        <a:xfrm>
          <a:off x="0" y="0"/>
          <a:ext cx="0" cy="0"/>
          <a:chOff x="0" y="0"/>
          <a:chExt cx="0" cy="0"/>
        </a:xfrm>
      </p:grpSpPr>
      <p:pic>
        <p:nvPicPr>
          <p:cNvPr id="1126" name="Google Shape;1126;p140"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7" name="Google Shape;1127;p1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8" name="Google Shape;1128;p14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29" name="Google Shape;1129;p14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30" name="Google Shape;1130;p1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131"/>
        <p:cNvGrpSpPr/>
        <p:nvPr/>
      </p:nvGrpSpPr>
      <p:grpSpPr>
        <a:xfrm>
          <a:off x="0" y="0"/>
          <a:ext cx="0" cy="0"/>
          <a:chOff x="0" y="0"/>
          <a:chExt cx="0" cy="0"/>
        </a:xfrm>
      </p:grpSpPr>
      <p:pic>
        <p:nvPicPr>
          <p:cNvPr id="1132" name="Google Shape;1132;p141"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3" name="Google Shape;1133;p1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34" name="Google Shape;1134;p14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35" name="Google Shape;1135;p1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36" name="Google Shape;1136;p1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37"/>
        <p:cNvGrpSpPr/>
        <p:nvPr/>
      </p:nvGrpSpPr>
      <p:grpSpPr>
        <a:xfrm>
          <a:off x="0" y="0"/>
          <a:ext cx="0" cy="0"/>
          <a:chOff x="0" y="0"/>
          <a:chExt cx="0" cy="0"/>
        </a:xfrm>
      </p:grpSpPr>
      <p:sp>
        <p:nvSpPr>
          <p:cNvPr id="1138" name="Google Shape;1138;p1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39" name="Google Shape;1139;p142"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0" name="Google Shape;1140;p142"/>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141" name="Google Shape;1141;p14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142" name="Google Shape;1142;p142"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1143" name="Google Shape;1143;p142"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144" name="Google Shape;1144;p142"/>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145" name="Google Shape;1145;p142"/>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146"/>
        <p:cNvGrpSpPr/>
        <p:nvPr/>
      </p:nvGrpSpPr>
      <p:grpSpPr>
        <a:xfrm>
          <a:off x="0" y="0"/>
          <a:ext cx="0" cy="0"/>
          <a:chOff x="0" y="0"/>
          <a:chExt cx="0" cy="0"/>
        </a:xfrm>
      </p:grpSpPr>
      <p:pic>
        <p:nvPicPr>
          <p:cNvPr id="1147" name="Google Shape;1147;p1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48" name="Google Shape;1148;p14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1149" name="Google Shape;1149;p143"/>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1150" name="Google Shape;1150;p143"/>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1151" name="Google Shape;1151;p143"/>
          <p:cNvGrpSpPr/>
          <p:nvPr/>
        </p:nvGrpSpPr>
        <p:grpSpPr>
          <a:xfrm>
            <a:off x="308400" y="1062325"/>
            <a:ext cx="1006800" cy="1003500"/>
            <a:chOff x="308400" y="1076275"/>
            <a:chExt cx="1006800" cy="1003500"/>
          </a:xfrm>
        </p:grpSpPr>
        <p:sp>
          <p:nvSpPr>
            <p:cNvPr id="1152" name="Google Shape;1152;p143"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3" name="Google Shape;1153;p14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1154" name="Google Shape;1154;p143"/>
          <p:cNvGrpSpPr/>
          <p:nvPr/>
        </p:nvGrpSpPr>
        <p:grpSpPr>
          <a:xfrm>
            <a:off x="308400" y="2150613"/>
            <a:ext cx="1006800" cy="1003500"/>
            <a:chOff x="308400" y="2218825"/>
            <a:chExt cx="1006800" cy="1003500"/>
          </a:xfrm>
        </p:grpSpPr>
        <p:sp>
          <p:nvSpPr>
            <p:cNvPr id="1155" name="Google Shape;1155;p143"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14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1157" name="Google Shape;1157;p143"/>
          <p:cNvGrpSpPr/>
          <p:nvPr/>
        </p:nvGrpSpPr>
        <p:grpSpPr>
          <a:xfrm>
            <a:off x="308400" y="3238900"/>
            <a:ext cx="1006800" cy="1003500"/>
            <a:chOff x="308400" y="1076275"/>
            <a:chExt cx="1006800" cy="1003500"/>
          </a:xfrm>
        </p:grpSpPr>
        <p:sp>
          <p:nvSpPr>
            <p:cNvPr id="1158" name="Google Shape;1158;p143"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14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1160" name="Google Shape;1160;p14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1161" name="Google Shape;1161;p143"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1162" name="Google Shape;1162;p14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163" name="Google Shape;1163;p1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64" name="Google Shape;1164;p14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165" name="Google Shape;1165;p143"/>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1166" name="Google Shape;1166;p1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5"/>
        <p:cNvGrpSpPr/>
        <p:nvPr/>
      </p:nvGrpSpPr>
      <p:grpSpPr>
        <a:xfrm>
          <a:off x="0" y="0"/>
          <a:ext cx="0" cy="0"/>
          <a:chOff x="0" y="0"/>
          <a:chExt cx="0" cy="0"/>
        </a:xfrm>
      </p:grpSpPr>
      <p:pic>
        <p:nvPicPr>
          <p:cNvPr id="136" name="Google Shape;136;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7" name="Google Shape;137;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8" name="Google Shape;138;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9" name="Google Shape;139;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167"/>
        <p:cNvGrpSpPr/>
        <p:nvPr/>
      </p:nvGrpSpPr>
      <p:grpSpPr>
        <a:xfrm>
          <a:off x="0" y="0"/>
          <a:ext cx="0" cy="0"/>
          <a:chOff x="0" y="0"/>
          <a:chExt cx="0" cy="0"/>
        </a:xfrm>
      </p:grpSpPr>
      <p:pic>
        <p:nvPicPr>
          <p:cNvPr id="1168" name="Google Shape;1168;p1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169" name="Google Shape;1169;p14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170" name="Google Shape;1170;p144"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1171" name="Google Shape;1171;p14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172" name="Google Shape;1172;p14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173" name="Google Shape;1173;p14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174" name="Google Shape;1174;p14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175" name="Google Shape;1175;p14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176" name="Google Shape;1176;p144"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1177" name="Google Shape;1177;p144"/>
          <p:cNvGrpSpPr/>
          <p:nvPr/>
        </p:nvGrpSpPr>
        <p:grpSpPr>
          <a:xfrm>
            <a:off x="311700" y="3548650"/>
            <a:ext cx="8363900" cy="646200"/>
            <a:chOff x="375100" y="3396250"/>
            <a:chExt cx="8363900" cy="646200"/>
          </a:xfrm>
        </p:grpSpPr>
        <p:sp>
          <p:nvSpPr>
            <p:cNvPr id="1178" name="Google Shape;1178;p144"/>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144"/>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144"/>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p144"/>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4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183" name="Google Shape;1183;p14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184" name="Google Shape;1184;p14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185" name="Google Shape;1185;p14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186" name="Google Shape;1186;p144"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187" name="Google Shape;1187;p144"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188" name="Google Shape;1188;p144"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189" name="Google Shape;1189;p144"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1190" name="Google Shape;1190;p14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1191" name="Google Shape;1191;p14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192" name="Google Shape;1192;p144"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1193" name="Google Shape;1193;p1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194" name="Google Shape;1194;p1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95" name="Google Shape;1195;p1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196"/>
        <p:cNvGrpSpPr/>
        <p:nvPr/>
      </p:nvGrpSpPr>
      <p:grpSpPr>
        <a:xfrm>
          <a:off x="0" y="0"/>
          <a:ext cx="0" cy="0"/>
          <a:chOff x="0" y="0"/>
          <a:chExt cx="0" cy="0"/>
        </a:xfrm>
      </p:grpSpPr>
      <p:pic>
        <p:nvPicPr>
          <p:cNvPr id="1197" name="Google Shape;1197;p1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198" name="Google Shape;1198;p1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199" name="Google Shape;1199;p1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00" name="Google Shape;1200;p1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01" name="Google Shape;1201;p1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02" name="Google Shape;1202;p145"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03" name="Google Shape;1203;p1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04" name="Google Shape;1204;p145"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1205" name="Google Shape;1205;p1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206"/>
        <p:cNvGrpSpPr/>
        <p:nvPr/>
      </p:nvGrpSpPr>
      <p:grpSpPr>
        <a:xfrm>
          <a:off x="0" y="0"/>
          <a:ext cx="0" cy="0"/>
          <a:chOff x="0" y="0"/>
          <a:chExt cx="0" cy="0"/>
        </a:xfrm>
      </p:grpSpPr>
      <p:pic>
        <p:nvPicPr>
          <p:cNvPr id="1207" name="Google Shape;1207;p1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208" name="Google Shape;1208;p1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209" name="Google Shape;1209;p1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10" name="Google Shape;1210;p1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11" name="Google Shape;1211;p1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12" name="Google Shape;1212;p1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13" name="Google Shape;1213;p1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14" name="Google Shape;1214;p1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215"/>
        <p:cNvGrpSpPr/>
        <p:nvPr/>
      </p:nvGrpSpPr>
      <p:grpSpPr>
        <a:xfrm>
          <a:off x="0" y="0"/>
          <a:ext cx="0" cy="0"/>
          <a:chOff x="0" y="0"/>
          <a:chExt cx="0" cy="0"/>
        </a:xfrm>
      </p:grpSpPr>
      <p:pic>
        <p:nvPicPr>
          <p:cNvPr id="1216" name="Google Shape;1216;p14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17" name="Google Shape;1217;p14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18" name="Google Shape;1218;p1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19" name="Google Shape;1219;p1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0" name="Google Shape;1220;p1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221"/>
        <p:cNvGrpSpPr/>
        <p:nvPr/>
      </p:nvGrpSpPr>
      <p:grpSpPr>
        <a:xfrm>
          <a:off x="0" y="0"/>
          <a:ext cx="0" cy="0"/>
          <a:chOff x="0" y="0"/>
          <a:chExt cx="0" cy="0"/>
        </a:xfrm>
      </p:grpSpPr>
      <p:pic>
        <p:nvPicPr>
          <p:cNvPr id="1222" name="Google Shape;1222;p148"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3" name="Google Shape;1223;p14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24" name="Google Shape;1224;p1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25" name="Google Shape;1225;p1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6" name="Google Shape;1226;p1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227"/>
        <p:cNvGrpSpPr/>
        <p:nvPr/>
      </p:nvGrpSpPr>
      <p:grpSpPr>
        <a:xfrm>
          <a:off x="0" y="0"/>
          <a:ext cx="0" cy="0"/>
          <a:chOff x="0" y="0"/>
          <a:chExt cx="0" cy="0"/>
        </a:xfrm>
      </p:grpSpPr>
      <p:pic>
        <p:nvPicPr>
          <p:cNvPr id="1228" name="Google Shape;1228;p149"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29" name="Google Shape;1229;p1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0" name="Google Shape;1230;p1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31" name="Google Shape;1231;p1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2" name="Google Shape;1232;p1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1233"/>
        <p:cNvGrpSpPr/>
        <p:nvPr/>
      </p:nvGrpSpPr>
      <p:grpSpPr>
        <a:xfrm>
          <a:off x="0" y="0"/>
          <a:ext cx="0" cy="0"/>
          <a:chOff x="0" y="0"/>
          <a:chExt cx="0" cy="0"/>
        </a:xfrm>
      </p:grpSpPr>
      <p:pic>
        <p:nvPicPr>
          <p:cNvPr id="1234" name="Google Shape;1234;p150"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5" name="Google Shape;1235;p1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36" name="Google Shape;1236;p1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37" name="Google Shape;1237;p1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38" name="Google Shape;1238;p1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1239"/>
        <p:cNvGrpSpPr/>
        <p:nvPr/>
      </p:nvGrpSpPr>
      <p:grpSpPr>
        <a:xfrm>
          <a:off x="0" y="0"/>
          <a:ext cx="0" cy="0"/>
          <a:chOff x="0" y="0"/>
          <a:chExt cx="0" cy="0"/>
        </a:xfrm>
      </p:grpSpPr>
      <p:pic>
        <p:nvPicPr>
          <p:cNvPr id="1240" name="Google Shape;1240;p151"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1" name="Google Shape;1241;p1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2" name="Google Shape;1242;p15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43" name="Google Shape;1243;p1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44" name="Google Shape;1244;p1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1245"/>
        <p:cNvGrpSpPr/>
        <p:nvPr/>
      </p:nvGrpSpPr>
      <p:grpSpPr>
        <a:xfrm>
          <a:off x="0" y="0"/>
          <a:ext cx="0" cy="0"/>
          <a:chOff x="0" y="0"/>
          <a:chExt cx="0" cy="0"/>
        </a:xfrm>
      </p:grpSpPr>
      <p:pic>
        <p:nvPicPr>
          <p:cNvPr id="1246" name="Google Shape;1246;p152"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47" name="Google Shape;1247;p1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48" name="Google Shape;1248;p1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49" name="Google Shape;1249;p1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0" name="Google Shape;1250;p1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1251"/>
        <p:cNvGrpSpPr/>
        <p:nvPr/>
      </p:nvGrpSpPr>
      <p:grpSpPr>
        <a:xfrm>
          <a:off x="0" y="0"/>
          <a:ext cx="0" cy="0"/>
          <a:chOff x="0" y="0"/>
          <a:chExt cx="0" cy="0"/>
        </a:xfrm>
      </p:grpSpPr>
      <p:pic>
        <p:nvPicPr>
          <p:cNvPr id="1252" name="Google Shape;1252;p15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3" name="Google Shape;1253;p1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54" name="Google Shape;1254;p1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1255" name="Google Shape;1255;p1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56" name="Google Shape;1256;p1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0"/>
        <p:cNvGrpSpPr/>
        <p:nvPr/>
      </p:nvGrpSpPr>
      <p:grpSpPr>
        <a:xfrm>
          <a:off x="0" y="0"/>
          <a:ext cx="0" cy="0"/>
          <a:chOff x="0" y="0"/>
          <a:chExt cx="0" cy="0"/>
        </a:xfrm>
      </p:grpSpPr>
      <p:sp>
        <p:nvSpPr>
          <p:cNvPr id="141" name="Google Shape;14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2" name="Google Shape;142;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3" name="Google Shape;143;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4" name="Google Shape;144;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5" name="Google Shape;145;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6" name="Google Shape;146;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7" name="Google Shape;147;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8" name="Google Shape;148;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0" name="Google Shape;150;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1257"/>
        <p:cNvGrpSpPr/>
        <p:nvPr/>
      </p:nvGrpSpPr>
      <p:grpSpPr>
        <a:xfrm>
          <a:off x="0" y="0"/>
          <a:ext cx="0" cy="0"/>
          <a:chOff x="0" y="0"/>
          <a:chExt cx="0" cy="0"/>
        </a:xfrm>
      </p:grpSpPr>
      <p:pic>
        <p:nvPicPr>
          <p:cNvPr id="1258" name="Google Shape;1258;p15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59" name="Google Shape;1259;p1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260" name="Google Shape;1260;p1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1" name="Google Shape;1261;p1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62" name="Google Shape;1262;p1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1263"/>
        <p:cNvGrpSpPr/>
        <p:nvPr/>
      </p:nvGrpSpPr>
      <p:grpSpPr>
        <a:xfrm>
          <a:off x="0" y="0"/>
          <a:ext cx="0" cy="0"/>
          <a:chOff x="0" y="0"/>
          <a:chExt cx="0" cy="0"/>
        </a:xfrm>
      </p:grpSpPr>
      <p:sp>
        <p:nvSpPr>
          <p:cNvPr id="1264" name="Google Shape;1264;p155"/>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5" name="Google Shape;1265;p1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6" name="Google Shape;1266;p15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1267" name="Google Shape;1267;p15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268" name="Google Shape;1268;p1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269" name="Google Shape;1269;p155"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270"/>
        <p:cNvGrpSpPr/>
        <p:nvPr/>
      </p:nvGrpSpPr>
      <p:grpSpPr>
        <a:xfrm>
          <a:off x="0" y="0"/>
          <a:ext cx="0" cy="0"/>
          <a:chOff x="0" y="0"/>
          <a:chExt cx="0" cy="0"/>
        </a:xfrm>
      </p:grpSpPr>
      <p:sp>
        <p:nvSpPr>
          <p:cNvPr id="1271" name="Google Shape;1271;p156"/>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1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1273" name="Google Shape;1273;p15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1274" name="Google Shape;1274;p156"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1275" name="Google Shape;1275;p156"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1276" name="Google Shape;1276;p15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277" name="Google Shape;1277;p15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278" name="Google Shape;1278;p15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279" name="Google Shape;1279;p156"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280" name="Google Shape;1280;p1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281"/>
        <p:cNvGrpSpPr/>
        <p:nvPr/>
      </p:nvGrpSpPr>
      <p:grpSpPr>
        <a:xfrm>
          <a:off x="0" y="0"/>
          <a:ext cx="0" cy="0"/>
          <a:chOff x="0" y="0"/>
          <a:chExt cx="0" cy="0"/>
        </a:xfrm>
      </p:grpSpPr>
      <p:sp>
        <p:nvSpPr>
          <p:cNvPr id="1282" name="Google Shape;1282;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283" name="Google Shape;1283;p1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84" name="Google Shape;1284;p15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285" name="Google Shape;1285;p15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286" name="Google Shape;1286;p15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287" name="Google Shape;1287;p15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288" name="Google Shape;1288;p15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289" name="Google Shape;1289;p15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290" name="Google Shape;1290;p15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291" name="Google Shape;1291;p15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292" name="Google Shape;1292;p157"/>
          <p:cNvGrpSpPr/>
          <p:nvPr/>
        </p:nvGrpSpPr>
        <p:grpSpPr>
          <a:xfrm>
            <a:off x="311700" y="3548650"/>
            <a:ext cx="8363900" cy="646200"/>
            <a:chOff x="375100" y="3396250"/>
            <a:chExt cx="8363900" cy="646200"/>
          </a:xfrm>
        </p:grpSpPr>
        <p:sp>
          <p:nvSpPr>
            <p:cNvPr id="1293" name="Google Shape;1293;p15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15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5" name="Google Shape;1295;p15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p15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15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298" name="Google Shape;1298;p15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299" name="Google Shape;1299;p15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00" name="Google Shape;1300;p15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01" name="Google Shape;1301;p15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02" name="Google Shape;1302;p15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03" name="Google Shape;1303;p15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04" name="Google Shape;1304;p15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05" name="Google Shape;1305;p15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06" name="Google Shape;1306;p15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07" name="Google Shape;1307;p15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08" name="Google Shape;1308;p1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09" name="Google Shape;1309;p1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310"/>
        <p:cNvGrpSpPr/>
        <p:nvPr/>
      </p:nvGrpSpPr>
      <p:grpSpPr>
        <a:xfrm>
          <a:off x="0" y="0"/>
          <a:ext cx="0" cy="0"/>
          <a:chOff x="0" y="0"/>
          <a:chExt cx="0" cy="0"/>
        </a:xfrm>
      </p:grpSpPr>
      <p:pic>
        <p:nvPicPr>
          <p:cNvPr id="1311" name="Google Shape;1311;p1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12" name="Google Shape;1312;p15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313" name="Google Shape;1313;p1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14" name="Google Shape;1314;p1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15" name="Google Shape;1315;p1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1316"/>
        <p:cNvGrpSpPr/>
        <p:nvPr/>
      </p:nvGrpSpPr>
      <p:grpSpPr>
        <a:xfrm>
          <a:off x="0" y="0"/>
          <a:ext cx="0" cy="0"/>
          <a:chOff x="0" y="0"/>
          <a:chExt cx="0" cy="0"/>
        </a:xfrm>
      </p:grpSpPr>
      <p:pic>
        <p:nvPicPr>
          <p:cNvPr id="1317" name="Google Shape;1317;p159"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18" name="Google Shape;1318;p159"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19" name="Google Shape;1319;p159"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20" name="Google Shape;1320;p159"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21" name="Google Shape;1321;p159"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22" name="Google Shape;1322;p159"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23" name="Google Shape;1323;p159"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24" name="Google Shape;1324;p159"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25" name="Google Shape;1325;p1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1326"/>
        <p:cNvGrpSpPr/>
        <p:nvPr/>
      </p:nvGrpSpPr>
      <p:grpSpPr>
        <a:xfrm>
          <a:off x="0" y="0"/>
          <a:ext cx="0" cy="0"/>
          <a:chOff x="0" y="0"/>
          <a:chExt cx="0" cy="0"/>
        </a:xfrm>
      </p:grpSpPr>
      <p:pic>
        <p:nvPicPr>
          <p:cNvPr id="1327" name="Google Shape;1327;p160"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28" name="Google Shape;1328;p160"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29" name="Google Shape;1329;p160"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1330" name="Google Shape;1330;p160"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1331" name="Google Shape;1331;p160"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1332" name="Google Shape;1332;p160"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1333" name="Google Shape;1333;p160"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1334" name="Google Shape;1334;p160"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1335" name="Google Shape;1335;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1336"/>
        <p:cNvGrpSpPr/>
        <p:nvPr/>
      </p:nvGrpSpPr>
      <p:grpSpPr>
        <a:xfrm>
          <a:off x="0" y="0"/>
          <a:ext cx="0" cy="0"/>
          <a:chOff x="0" y="0"/>
          <a:chExt cx="0" cy="0"/>
        </a:xfrm>
      </p:grpSpPr>
      <p:pic>
        <p:nvPicPr>
          <p:cNvPr id="1337" name="Google Shape;1337;p161"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1338" name="Google Shape;1338;p161"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1339" name="Google Shape;1339;p161"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1340" name="Google Shape;1340;p1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41"/>
        <p:cNvGrpSpPr/>
        <p:nvPr/>
      </p:nvGrpSpPr>
      <p:grpSpPr>
        <a:xfrm>
          <a:off x="0" y="0"/>
          <a:ext cx="0" cy="0"/>
          <a:chOff x="0" y="0"/>
          <a:chExt cx="0" cy="0"/>
        </a:xfrm>
      </p:grpSpPr>
      <p:sp>
        <p:nvSpPr>
          <p:cNvPr id="1342" name="Google Shape;1342;p16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3" name="Google Shape;1343;p16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4" name="Google Shape;1344;p16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45" name="Google Shape;1345;p1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6"/>
        <p:cNvGrpSpPr/>
        <p:nvPr/>
      </p:nvGrpSpPr>
      <p:grpSpPr>
        <a:xfrm>
          <a:off x="0" y="0"/>
          <a:ext cx="0" cy="0"/>
          <a:chOff x="0" y="0"/>
          <a:chExt cx="0" cy="0"/>
        </a:xfrm>
      </p:grpSpPr>
      <p:sp>
        <p:nvSpPr>
          <p:cNvPr id="1347" name="Google Shape;1347;p1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8" name="Google Shape;1348;p1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1"/>
        <p:cNvGrpSpPr/>
        <p:nvPr/>
      </p:nvGrpSpPr>
      <p:grpSpPr>
        <a:xfrm>
          <a:off x="0" y="0"/>
          <a:ext cx="0" cy="0"/>
          <a:chOff x="0" y="0"/>
          <a:chExt cx="0" cy="0"/>
        </a:xfrm>
      </p:grpSpPr>
      <p:pic>
        <p:nvPicPr>
          <p:cNvPr id="152" name="Google Shape;152;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3" name="Google Shape;153;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4" name="Google Shape;154;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5" name="Google Shape;155;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7" name="Google Shape;157;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8" name="Google Shape;158;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9" name="Google Shape;159;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49"/>
        <p:cNvGrpSpPr/>
        <p:nvPr/>
      </p:nvGrpSpPr>
      <p:grpSpPr>
        <a:xfrm>
          <a:off x="0" y="0"/>
          <a:ext cx="0" cy="0"/>
          <a:chOff x="0" y="0"/>
          <a:chExt cx="0" cy="0"/>
        </a:xfrm>
      </p:grpSpPr>
      <p:sp>
        <p:nvSpPr>
          <p:cNvPr id="1350" name="Google Shape;1350;p16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351" name="Google Shape;1351;p16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352" name="Google Shape;1352;p1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3"/>
        <p:cNvGrpSpPr/>
        <p:nvPr/>
      </p:nvGrpSpPr>
      <p:grpSpPr>
        <a:xfrm>
          <a:off x="0" y="0"/>
          <a:ext cx="0" cy="0"/>
          <a:chOff x="0" y="0"/>
          <a:chExt cx="0" cy="0"/>
        </a:xfrm>
      </p:grpSpPr>
      <p:sp>
        <p:nvSpPr>
          <p:cNvPr id="1354" name="Google Shape;1354;p16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355" name="Google Shape;1355;p16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6"/>
        <p:cNvGrpSpPr/>
        <p:nvPr/>
      </p:nvGrpSpPr>
      <p:grpSpPr>
        <a:xfrm>
          <a:off x="0" y="0"/>
          <a:ext cx="0" cy="0"/>
          <a:chOff x="0" y="0"/>
          <a:chExt cx="0" cy="0"/>
        </a:xfrm>
      </p:grpSpPr>
      <p:sp>
        <p:nvSpPr>
          <p:cNvPr id="1357" name="Google Shape;1357;p1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8" name="Google Shape;1358;p16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59" name="Google Shape;1359;p16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0" name="Google Shape;1360;p1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61" name="Google Shape;1361;p1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2"/>
        <p:cNvGrpSpPr/>
        <p:nvPr/>
      </p:nvGrpSpPr>
      <p:grpSpPr>
        <a:xfrm>
          <a:off x="0" y="0"/>
          <a:ext cx="0" cy="0"/>
          <a:chOff x="0" y="0"/>
          <a:chExt cx="0" cy="0"/>
        </a:xfrm>
      </p:grpSpPr>
      <p:sp>
        <p:nvSpPr>
          <p:cNvPr id="1363" name="Google Shape;1363;p16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364" name="Google Shape;1364;p1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5"/>
        <p:cNvGrpSpPr/>
        <p:nvPr/>
      </p:nvGrpSpPr>
      <p:grpSpPr>
        <a:xfrm>
          <a:off x="0" y="0"/>
          <a:ext cx="0" cy="0"/>
          <a:chOff x="0" y="0"/>
          <a:chExt cx="0" cy="0"/>
        </a:xfrm>
      </p:grpSpPr>
      <p:sp>
        <p:nvSpPr>
          <p:cNvPr id="1366" name="Google Shape;1366;p16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67" name="Google Shape;1367;p16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68" name="Google Shape;1368;p1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369"/>
        <p:cNvGrpSpPr/>
        <p:nvPr/>
      </p:nvGrpSpPr>
      <p:grpSpPr>
        <a:xfrm>
          <a:off x="0" y="0"/>
          <a:ext cx="0" cy="0"/>
          <a:chOff x="0" y="0"/>
          <a:chExt cx="0" cy="0"/>
        </a:xfrm>
      </p:grpSpPr>
      <p:sp>
        <p:nvSpPr>
          <p:cNvPr id="1370" name="Google Shape;1370;p1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71" name="Google Shape;1371;p169"/>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372" name="Google Shape;1372;p1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373" name="Google Shape;1373;p16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1374" name="Google Shape;1374;p169"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1375" name="Google Shape;1375;p16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1376" name="Google Shape;1376;p16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1377" name="Google Shape;1377;p16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1378" name="Google Shape;1378;p16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1379" name="Google Shape;1379;p16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1380" name="Google Shape;1380;p16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1381" name="Google Shape;1381;p169"/>
          <p:cNvGrpSpPr/>
          <p:nvPr/>
        </p:nvGrpSpPr>
        <p:grpSpPr>
          <a:xfrm>
            <a:off x="311700" y="3548650"/>
            <a:ext cx="8363900" cy="646200"/>
            <a:chOff x="375100" y="3396250"/>
            <a:chExt cx="8363900" cy="646200"/>
          </a:xfrm>
        </p:grpSpPr>
        <p:sp>
          <p:nvSpPr>
            <p:cNvPr id="1382" name="Google Shape;1382;p169"/>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169"/>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169"/>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169"/>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6" name="Google Shape;1386;p16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1387" name="Google Shape;1387;p16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1388" name="Google Shape;1388;p16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1389" name="Google Shape;1389;p16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1390" name="Google Shape;1390;p16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91" name="Google Shape;1391;p16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1392" name="Google Shape;1392;p169"/>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1393" name="Google Shape;1393;p169"/>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1394" name="Google Shape;1394;p16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1395" name="Google Shape;1395;p16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1396" name="Google Shape;1396;p169"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1397" name="Google Shape;1397;p1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1398" name="Google Shape;1398;p1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0"/>
        <p:cNvGrpSpPr/>
        <p:nvPr/>
      </p:nvGrpSpPr>
      <p:grpSpPr>
        <a:xfrm>
          <a:off x="0" y="0"/>
          <a:ext cx="0" cy="0"/>
          <a:chOff x="0" y="0"/>
          <a:chExt cx="0" cy="0"/>
        </a:xfrm>
      </p:grpSpPr>
      <p:pic>
        <p:nvPicPr>
          <p:cNvPr id="161" name="Google Shape;161;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2" name="Google Shape;162;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3" name="Google Shape;163;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4" name="Google Shape;164;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6" name="Google Shape;166;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7" name="Google Shape;167;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8"/>
        <p:cNvGrpSpPr/>
        <p:nvPr/>
      </p:nvGrpSpPr>
      <p:grpSpPr>
        <a:xfrm>
          <a:off x="0" y="0"/>
          <a:ext cx="0" cy="0"/>
          <a:chOff x="0" y="0"/>
          <a:chExt cx="0" cy="0"/>
        </a:xfrm>
      </p:grpSpPr>
      <p:pic>
        <p:nvPicPr>
          <p:cNvPr id="169" name="Google Shape;169;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0" name="Google Shape;170;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1" name="Google Shape;17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2" name="Google Shape;172;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3"/>
        <p:cNvGrpSpPr/>
        <p:nvPr/>
      </p:nvGrpSpPr>
      <p:grpSpPr>
        <a:xfrm>
          <a:off x="0" y="0"/>
          <a:ext cx="0" cy="0"/>
          <a:chOff x="0" y="0"/>
          <a:chExt cx="0" cy="0"/>
        </a:xfrm>
      </p:grpSpPr>
      <p:pic>
        <p:nvPicPr>
          <p:cNvPr id="174" name="Google Shape;174;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5" name="Google Shape;175;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6" name="Google Shape;176;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7" name="Google Shape;177;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8" name="Google Shape;178;p20"/>
          <p:cNvGrpSpPr/>
          <p:nvPr/>
        </p:nvGrpSpPr>
        <p:grpSpPr>
          <a:xfrm>
            <a:off x="308400" y="1062325"/>
            <a:ext cx="1006800" cy="1003500"/>
            <a:chOff x="308400" y="1076275"/>
            <a:chExt cx="1006800" cy="1003500"/>
          </a:xfrm>
        </p:grpSpPr>
        <p:sp>
          <p:nvSpPr>
            <p:cNvPr id="179" name="Google Shape;179;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 name="Google Shape;180;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1" name="Google Shape;181;p20"/>
          <p:cNvGrpSpPr/>
          <p:nvPr/>
        </p:nvGrpSpPr>
        <p:grpSpPr>
          <a:xfrm>
            <a:off x="308400" y="2150613"/>
            <a:ext cx="1006800" cy="1003500"/>
            <a:chOff x="308400" y="2218825"/>
            <a:chExt cx="1006800" cy="1003500"/>
          </a:xfrm>
        </p:grpSpPr>
        <p:sp>
          <p:nvSpPr>
            <p:cNvPr id="182" name="Google Shape;182;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4" name="Google Shape;184;p20"/>
          <p:cNvGrpSpPr/>
          <p:nvPr/>
        </p:nvGrpSpPr>
        <p:grpSpPr>
          <a:xfrm>
            <a:off x="308400" y="3238900"/>
            <a:ext cx="1006800" cy="1003500"/>
            <a:chOff x="308400" y="1076275"/>
            <a:chExt cx="1006800" cy="1003500"/>
          </a:xfrm>
        </p:grpSpPr>
        <p:sp>
          <p:nvSpPr>
            <p:cNvPr id="185" name="Google Shape;185;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6" name="Google Shape;186;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7" name="Google Shape;187;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8" name="Google Shape;188;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89" name="Google Shape;189;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0" name="Google Shape;190;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1" name="Google Shape;191;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2"/>
        <p:cNvGrpSpPr/>
        <p:nvPr/>
      </p:nvGrpSpPr>
      <p:grpSpPr>
        <a:xfrm>
          <a:off x="0" y="0"/>
          <a:ext cx="0" cy="0"/>
          <a:chOff x="0" y="0"/>
          <a:chExt cx="0" cy="0"/>
        </a:xfrm>
      </p:grpSpPr>
      <p:pic>
        <p:nvPicPr>
          <p:cNvPr id="193" name="Google Shape;193;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4" name="Google Shape;194;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6" name="Google Shape;196;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7" name="Google Shape;197;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8" name="Google Shape;198;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99" name="Google Shape;199;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0" name="Google Shape;200;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1" name="Google Shape;201;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2" name="Google Shape;202;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3" name="Google Shape;203;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4" name="Google Shape;204;p21"/>
          <p:cNvGrpSpPr/>
          <p:nvPr/>
        </p:nvGrpSpPr>
        <p:grpSpPr>
          <a:xfrm>
            <a:off x="311700" y="3548650"/>
            <a:ext cx="8363900" cy="646200"/>
            <a:chOff x="375100" y="3396250"/>
            <a:chExt cx="8363900" cy="646200"/>
          </a:xfrm>
        </p:grpSpPr>
        <p:sp>
          <p:nvSpPr>
            <p:cNvPr id="205" name="Google Shape;205;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0" name="Google Shape;210;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1" name="Google Shape;211;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2" name="Google Shape;212;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3" name="Google Shape;213;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4" name="Google Shape;214;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6" name="Google Shape;216;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7" name="Google Shape;217;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8" name="Google Shape;218;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19" name="Google Shape;219;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0"/>
        <p:cNvGrpSpPr/>
        <p:nvPr/>
      </p:nvGrpSpPr>
      <p:grpSpPr>
        <a:xfrm>
          <a:off x="0" y="0"/>
          <a:ext cx="0" cy="0"/>
          <a:chOff x="0" y="0"/>
          <a:chExt cx="0" cy="0"/>
        </a:xfrm>
      </p:grpSpPr>
      <p:pic>
        <p:nvPicPr>
          <p:cNvPr id="221" name="Google Shape;221;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2" name="Google Shape;222;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3" name="Google Shape;22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5" name="Google Shape;225;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6"/>
        <p:cNvGrpSpPr/>
        <p:nvPr/>
      </p:nvGrpSpPr>
      <p:grpSpPr>
        <a:xfrm>
          <a:off x="0" y="0"/>
          <a:ext cx="0" cy="0"/>
          <a:chOff x="0" y="0"/>
          <a:chExt cx="0" cy="0"/>
        </a:xfrm>
      </p:grpSpPr>
      <p:pic>
        <p:nvPicPr>
          <p:cNvPr id="227" name="Google Shape;227;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8" name="Google Shape;228;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9" name="Google Shape;22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1" name="Google Shape;231;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2"/>
        <p:cNvGrpSpPr/>
        <p:nvPr/>
      </p:nvGrpSpPr>
      <p:grpSpPr>
        <a:xfrm>
          <a:off x="0" y="0"/>
          <a:ext cx="0" cy="0"/>
          <a:chOff x="0" y="0"/>
          <a:chExt cx="0" cy="0"/>
        </a:xfrm>
      </p:grpSpPr>
      <p:pic>
        <p:nvPicPr>
          <p:cNvPr id="233" name="Google Shape;233;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4" name="Google Shape;234;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5" name="Google Shape;23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7" name="Google Shape;237;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8"/>
        <p:cNvGrpSpPr/>
        <p:nvPr/>
      </p:nvGrpSpPr>
      <p:grpSpPr>
        <a:xfrm>
          <a:off x="0" y="0"/>
          <a:ext cx="0" cy="0"/>
          <a:chOff x="0" y="0"/>
          <a:chExt cx="0" cy="0"/>
        </a:xfrm>
      </p:grpSpPr>
      <p:pic>
        <p:nvPicPr>
          <p:cNvPr id="239" name="Google Shape;239;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0" name="Google Shape;240;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1" name="Google Shape;24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2" name="Google Shape;242;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3" name="Google Shape;243;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4"/>
        <p:cNvGrpSpPr/>
        <p:nvPr/>
      </p:nvGrpSpPr>
      <p:grpSpPr>
        <a:xfrm>
          <a:off x="0" y="0"/>
          <a:ext cx="0" cy="0"/>
          <a:chOff x="0" y="0"/>
          <a:chExt cx="0" cy="0"/>
        </a:xfrm>
      </p:grpSpPr>
      <p:pic>
        <p:nvPicPr>
          <p:cNvPr id="245" name="Google Shape;245;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6" name="Google Shape;246;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7" name="Google Shape;24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8" name="Google Shape;248;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9" name="Google Shape;249;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0"/>
        <p:cNvGrpSpPr/>
        <p:nvPr/>
      </p:nvGrpSpPr>
      <p:grpSpPr>
        <a:xfrm>
          <a:off x="0" y="0"/>
          <a:ext cx="0" cy="0"/>
          <a:chOff x="0" y="0"/>
          <a:chExt cx="0" cy="0"/>
        </a:xfrm>
      </p:grpSpPr>
      <p:pic>
        <p:nvPicPr>
          <p:cNvPr id="251" name="Google Shape;251;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2" name="Google Shape;252;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3" name="Google Shape;25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5" name="Google Shape;255;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6"/>
        <p:cNvGrpSpPr/>
        <p:nvPr/>
      </p:nvGrpSpPr>
      <p:grpSpPr>
        <a:xfrm>
          <a:off x="0" y="0"/>
          <a:ext cx="0" cy="0"/>
          <a:chOff x="0" y="0"/>
          <a:chExt cx="0" cy="0"/>
        </a:xfrm>
      </p:grpSpPr>
      <p:pic>
        <p:nvPicPr>
          <p:cNvPr id="257" name="Google Shape;257;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8" name="Google Shape;258;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9" name="Google Shape;259;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0" name="Google Shape;260;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1" name="Google Shape;261;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2"/>
        <p:cNvGrpSpPr/>
        <p:nvPr/>
      </p:nvGrpSpPr>
      <p:grpSpPr>
        <a:xfrm>
          <a:off x="0" y="0"/>
          <a:ext cx="0" cy="0"/>
          <a:chOff x="0" y="0"/>
          <a:chExt cx="0" cy="0"/>
        </a:xfrm>
      </p:grpSpPr>
      <p:pic>
        <p:nvPicPr>
          <p:cNvPr id="263" name="Google Shape;263;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4" name="Google Shape;264;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5" name="Google Shape;265;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7" name="Google Shape;267;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8"/>
        <p:cNvGrpSpPr/>
        <p:nvPr/>
      </p:nvGrpSpPr>
      <p:grpSpPr>
        <a:xfrm>
          <a:off x="0" y="0"/>
          <a:ext cx="0" cy="0"/>
          <a:chOff x="0" y="0"/>
          <a:chExt cx="0" cy="0"/>
        </a:xfrm>
      </p:grpSpPr>
      <p:pic>
        <p:nvPicPr>
          <p:cNvPr id="269" name="Google Shape;269;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0" name="Google Shape;270;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1" name="Google Shape;271;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2" name="Google Shape;272;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3" name="Google Shape;273;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4" name="Google Shape;274;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5" name="Google Shape;275;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6" name="Google Shape;276;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2" name="Google Shape;32;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3" name="Google Shape;33;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 name="Google Shape;34;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 name="Google Shape;35;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6" name="Google Shape;36;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 name="Google Shape;37;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 name="Google Shape;38;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7"/>
        <p:cNvGrpSpPr/>
        <p:nvPr/>
      </p:nvGrpSpPr>
      <p:grpSpPr>
        <a:xfrm>
          <a:off x="0" y="0"/>
          <a:ext cx="0" cy="0"/>
          <a:chOff x="0" y="0"/>
          <a:chExt cx="0" cy="0"/>
        </a:xfrm>
      </p:grpSpPr>
      <p:pic>
        <p:nvPicPr>
          <p:cNvPr id="278" name="Google Shape;278;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79" name="Google Shape;279;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0" name="Google Shape;280;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1" name="Google Shape;281;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2" name="Google Shape;282;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3" name="Google Shape;283;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4" name="Google Shape;284;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5" name="Google Shape;285;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6"/>
        <p:cNvGrpSpPr/>
        <p:nvPr/>
      </p:nvGrpSpPr>
      <p:grpSpPr>
        <a:xfrm>
          <a:off x="0" y="0"/>
          <a:ext cx="0" cy="0"/>
          <a:chOff x="0" y="0"/>
          <a:chExt cx="0" cy="0"/>
        </a:xfrm>
      </p:grpSpPr>
      <p:pic>
        <p:nvPicPr>
          <p:cNvPr id="287" name="Google Shape;287;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8" name="Google Shape;288;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9" name="Google Shape;289;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0"/>
        <p:cNvGrpSpPr/>
        <p:nvPr/>
      </p:nvGrpSpPr>
      <p:grpSpPr>
        <a:xfrm>
          <a:off x="0" y="0"/>
          <a:ext cx="0" cy="0"/>
          <a:chOff x="0" y="0"/>
          <a:chExt cx="0" cy="0"/>
        </a:xfrm>
      </p:grpSpPr>
      <p:sp>
        <p:nvSpPr>
          <p:cNvPr id="291" name="Google Shape;29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 name="Google Shape;292;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3" name="Google Shape;293;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
        <p:cNvGrpSpPr/>
        <p:nvPr/>
      </p:nvGrpSpPr>
      <p:grpSpPr>
        <a:xfrm>
          <a:off x="0" y="0"/>
          <a:ext cx="0" cy="0"/>
          <a:chOff x="0" y="0"/>
          <a:chExt cx="0" cy="0"/>
        </a:xfrm>
      </p:grpSpPr>
      <p:sp>
        <p:nvSpPr>
          <p:cNvPr id="296" name="Google Shape;296;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0" name="Google Shape;300;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1" name="Google Shape;30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2"/>
        <p:cNvGrpSpPr/>
        <p:nvPr/>
      </p:nvGrpSpPr>
      <p:grpSpPr>
        <a:xfrm>
          <a:off x="0" y="0"/>
          <a:ext cx="0" cy="0"/>
          <a:chOff x="0" y="0"/>
          <a:chExt cx="0" cy="0"/>
        </a:xfrm>
      </p:grpSpPr>
      <p:sp>
        <p:nvSpPr>
          <p:cNvPr id="303" name="Google Shape;303;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4" name="Google Shape;30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5"/>
        <p:cNvGrpSpPr/>
        <p:nvPr/>
      </p:nvGrpSpPr>
      <p:grpSpPr>
        <a:xfrm>
          <a:off x="0" y="0"/>
          <a:ext cx="0" cy="0"/>
          <a:chOff x="0" y="0"/>
          <a:chExt cx="0" cy="0"/>
        </a:xfrm>
      </p:grpSpPr>
      <p:sp>
        <p:nvSpPr>
          <p:cNvPr id="306" name="Google Shape;306;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8" name="Google Shape;308;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09" name="Google Shape;309;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0" name="Google Shape;31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1"/>
        <p:cNvGrpSpPr/>
        <p:nvPr/>
      </p:nvGrpSpPr>
      <p:grpSpPr>
        <a:xfrm>
          <a:off x="0" y="0"/>
          <a:ext cx="0" cy="0"/>
          <a:chOff x="0" y="0"/>
          <a:chExt cx="0" cy="0"/>
        </a:xfrm>
      </p:grpSpPr>
      <p:sp>
        <p:nvSpPr>
          <p:cNvPr id="312" name="Google Shape;312;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3" name="Google Shape;313;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4"/>
        <p:cNvGrpSpPr/>
        <p:nvPr/>
      </p:nvGrpSpPr>
      <p:grpSpPr>
        <a:xfrm>
          <a:off x="0" y="0"/>
          <a:ext cx="0" cy="0"/>
          <a:chOff x="0" y="0"/>
          <a:chExt cx="0" cy="0"/>
        </a:xfrm>
      </p:grpSpPr>
      <p:sp>
        <p:nvSpPr>
          <p:cNvPr id="315" name="Google Shape;315;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6" name="Google Shape;316;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7" name="Google Shape;317;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8"/>
        <p:cNvGrpSpPr/>
        <p:nvPr/>
      </p:nvGrpSpPr>
      <p:grpSpPr>
        <a:xfrm>
          <a:off x="0" y="0"/>
          <a:ext cx="0" cy="0"/>
          <a:chOff x="0" y="0"/>
          <a:chExt cx="0" cy="0"/>
        </a:xfrm>
      </p:grpSpPr>
      <p:sp>
        <p:nvSpPr>
          <p:cNvPr id="319" name="Google Shape;31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9"/>
        <p:cNvGrpSpPr/>
        <p:nvPr/>
      </p:nvGrpSpPr>
      <p:grpSpPr>
        <a:xfrm>
          <a:off x="0" y="0"/>
          <a:ext cx="0" cy="0"/>
          <a:chOff x="0" y="0"/>
          <a:chExt cx="0" cy="0"/>
        </a:xfrm>
      </p:grpSpPr>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2" name="Google Shape;42;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3" name="Google Shape;43;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4" name="Google Shape;44;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 name="Google Shape;45;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0"/>
        <p:cNvGrpSpPr/>
        <p:nvPr/>
      </p:nvGrpSpPr>
      <p:grpSpPr>
        <a:xfrm>
          <a:off x="0" y="0"/>
          <a:ext cx="0" cy="0"/>
          <a:chOff x="0" y="0"/>
          <a:chExt cx="0" cy="0"/>
        </a:xfrm>
      </p:grpSpPr>
      <p:pic>
        <p:nvPicPr>
          <p:cNvPr id="321" name="Google Shape;321;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2" name="Google Shape;322;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3" name="Google Shape;323;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4" name="Google Shape;324;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5" name="Google Shape;325;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6"/>
        <p:cNvGrpSpPr/>
        <p:nvPr/>
      </p:nvGrpSpPr>
      <p:grpSpPr>
        <a:xfrm>
          <a:off x="0" y="0"/>
          <a:ext cx="0" cy="0"/>
          <a:chOff x="0" y="0"/>
          <a:chExt cx="0" cy="0"/>
        </a:xfrm>
      </p:grpSpPr>
      <p:pic>
        <p:nvPicPr>
          <p:cNvPr id="327" name="Google Shape;327;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8" name="Google Shape;328;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9" name="Google Shape;329;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0"/>
        <p:cNvGrpSpPr/>
        <p:nvPr/>
      </p:nvGrpSpPr>
      <p:grpSpPr>
        <a:xfrm>
          <a:off x="0" y="0"/>
          <a:ext cx="0" cy="0"/>
          <a:chOff x="0" y="0"/>
          <a:chExt cx="0" cy="0"/>
        </a:xfrm>
      </p:grpSpPr>
      <p:pic>
        <p:nvPicPr>
          <p:cNvPr id="331" name="Google Shape;331;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2" name="Google Shape;332;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3" name="Google Shape;333;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3">
    <p:spTree>
      <p:nvGrpSpPr>
        <p:cNvPr id="1" name="Shape 334"/>
        <p:cNvGrpSpPr/>
        <p:nvPr/>
      </p:nvGrpSpPr>
      <p:grpSpPr>
        <a:xfrm>
          <a:off x="0" y="0"/>
          <a:ext cx="0" cy="0"/>
          <a:chOff x="0" y="0"/>
          <a:chExt cx="0" cy="0"/>
        </a:xfrm>
      </p:grpSpPr>
      <p:pic>
        <p:nvPicPr>
          <p:cNvPr id="335" name="Google Shape;335;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36" name="Google Shape;336;p4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37" name="Google Shape;337;p4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8" name="Google Shape;338;p4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0" name="Google Shape;340;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1" name="Google Shape;341;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2" name="Google Shape;342;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4">
    <p:spTree>
      <p:nvGrpSpPr>
        <p:cNvPr id="1" name="Shape 343"/>
        <p:cNvGrpSpPr/>
        <p:nvPr/>
      </p:nvGrpSpPr>
      <p:grpSpPr>
        <a:xfrm>
          <a:off x="0" y="0"/>
          <a:ext cx="0" cy="0"/>
          <a:chOff x="0" y="0"/>
          <a:chExt cx="0" cy="0"/>
        </a:xfrm>
      </p:grpSpPr>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45" name="Google Shape;345;p45"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46" name="Google Shape;346;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7" name="Google Shape;347;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9" name="Google Shape;349;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0" name="Google Shape;350;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1" name="Google Shape;351;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_5">
    <p:spTree>
      <p:nvGrpSpPr>
        <p:cNvPr id="1" name="Shape 352"/>
        <p:cNvGrpSpPr/>
        <p:nvPr/>
      </p:nvGrpSpPr>
      <p:grpSpPr>
        <a:xfrm>
          <a:off x="0" y="0"/>
          <a:ext cx="0" cy="0"/>
          <a:chOff x="0" y="0"/>
          <a:chExt cx="0" cy="0"/>
        </a:xfrm>
      </p:grpSpPr>
      <p:pic>
        <p:nvPicPr>
          <p:cNvPr id="353" name="Google Shape;353;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354" name="Google Shape;354;p46"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355" name="Google Shape;355;p4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57" name="Google Shape;357;p4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8" name="Google Shape;358;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59" name="Google Shape;359;p4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0" name="Google Shape;360;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65"/>
        <p:cNvGrpSpPr/>
        <p:nvPr/>
      </p:nvGrpSpPr>
      <p:grpSpPr>
        <a:xfrm>
          <a:off x="0" y="0"/>
          <a:ext cx="0" cy="0"/>
          <a:chOff x="0" y="0"/>
          <a:chExt cx="0" cy="0"/>
        </a:xfrm>
      </p:grpSpPr>
      <p:sp>
        <p:nvSpPr>
          <p:cNvPr id="366" name="Google Shape;366;p4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67" name="Google Shape;367;p48"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68" name="Google Shape;368;p4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9" name="Google Shape;369;p48"/>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0" name="Google Shape;370;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71" name="Google Shape;371;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72" name="Google Shape;37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73" name="Google Shape;373;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4" name="Google Shape;374;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75"/>
        <p:cNvGrpSpPr/>
        <p:nvPr/>
      </p:nvGrpSpPr>
      <p:grpSpPr>
        <a:xfrm>
          <a:off x="0" y="0"/>
          <a:ext cx="0" cy="0"/>
          <a:chOff x="0" y="0"/>
          <a:chExt cx="0" cy="0"/>
        </a:xfrm>
      </p:grpSpPr>
      <p:sp>
        <p:nvSpPr>
          <p:cNvPr id="376" name="Google Shape;376;p49"/>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49"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8" name="Google Shape;378;p49"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79" name="Google Shape;379;p4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80" name="Google Shape;380;p49"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81" name="Google Shape;381;p4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2" name="Google Shape;382;p4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83" name="Google Shape;383;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84" name="Google Shape;384;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85"/>
        <p:cNvGrpSpPr/>
        <p:nvPr/>
      </p:nvGrpSpPr>
      <p:grpSpPr>
        <a:xfrm>
          <a:off x="0" y="0"/>
          <a:ext cx="0" cy="0"/>
          <a:chOff x="0" y="0"/>
          <a:chExt cx="0" cy="0"/>
        </a:xfrm>
      </p:grpSpPr>
      <p:sp>
        <p:nvSpPr>
          <p:cNvPr id="386" name="Google Shape;386;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7" name="Google Shape;387;p5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8" name="Google Shape;388;p5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9" name="Google Shape;389;p5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90" name="Google Shape;390;p5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91" name="Google Shape;391;p5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92" name="Google Shape;392;p50"/>
          <p:cNvGrpSpPr/>
          <p:nvPr/>
        </p:nvGrpSpPr>
        <p:grpSpPr>
          <a:xfrm>
            <a:off x="308400" y="1062325"/>
            <a:ext cx="1006800" cy="1003500"/>
            <a:chOff x="308400" y="1076275"/>
            <a:chExt cx="1006800" cy="1003500"/>
          </a:xfrm>
        </p:grpSpPr>
        <p:sp>
          <p:nvSpPr>
            <p:cNvPr id="393" name="Google Shape;393;p5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5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95" name="Google Shape;395;p50"/>
          <p:cNvGrpSpPr/>
          <p:nvPr/>
        </p:nvGrpSpPr>
        <p:grpSpPr>
          <a:xfrm>
            <a:off x="308400" y="2150613"/>
            <a:ext cx="1006800" cy="1003500"/>
            <a:chOff x="308400" y="2218825"/>
            <a:chExt cx="1006800" cy="1003500"/>
          </a:xfrm>
        </p:grpSpPr>
        <p:sp>
          <p:nvSpPr>
            <p:cNvPr id="396" name="Google Shape;396;p5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5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98" name="Google Shape;398;p50"/>
          <p:cNvGrpSpPr/>
          <p:nvPr/>
        </p:nvGrpSpPr>
        <p:grpSpPr>
          <a:xfrm>
            <a:off x="308400" y="3238900"/>
            <a:ext cx="1006800" cy="1003500"/>
            <a:chOff x="308400" y="1076275"/>
            <a:chExt cx="1006800" cy="1003500"/>
          </a:xfrm>
        </p:grpSpPr>
        <p:sp>
          <p:nvSpPr>
            <p:cNvPr id="399" name="Google Shape;399;p5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5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01" name="Google Shape;401;p5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02" name="Google Shape;402;p5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03" name="Google Shape;403;p5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04" name="Google Shape;404;p5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05" name="Google Shape;405;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06" name="Google Shape;406;p5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6"/>
        <p:cNvGrpSpPr/>
        <p:nvPr/>
      </p:nvGrpSpPr>
      <p:grpSpPr>
        <a:xfrm>
          <a:off x="0" y="0"/>
          <a:ext cx="0" cy="0"/>
          <a:chOff x="0" y="0"/>
          <a:chExt cx="0" cy="0"/>
        </a:xfrm>
      </p:grpSpPr>
      <p:sp>
        <p:nvSpPr>
          <p:cNvPr id="47" name="Google Shape;4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 name="Google Shape;48;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9" name="Google Shape;49;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 name="Google Shape;5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1" name="Google Shape;51;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2" name="Google Shape;52;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3" name="Google Shape;53;p6"/>
          <p:cNvGrpSpPr/>
          <p:nvPr/>
        </p:nvGrpSpPr>
        <p:grpSpPr>
          <a:xfrm>
            <a:off x="308400" y="1062325"/>
            <a:ext cx="1006800" cy="1003500"/>
            <a:chOff x="308400" y="1076275"/>
            <a:chExt cx="1006800" cy="1003500"/>
          </a:xfrm>
        </p:grpSpPr>
        <p:sp>
          <p:nvSpPr>
            <p:cNvPr id="54" name="Google Shape;54;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6" name="Google Shape;56;p6"/>
          <p:cNvGrpSpPr/>
          <p:nvPr/>
        </p:nvGrpSpPr>
        <p:grpSpPr>
          <a:xfrm>
            <a:off x="308400" y="2150613"/>
            <a:ext cx="1006800" cy="1003500"/>
            <a:chOff x="308400" y="2218825"/>
            <a:chExt cx="1006800" cy="1003500"/>
          </a:xfrm>
        </p:grpSpPr>
        <p:sp>
          <p:nvSpPr>
            <p:cNvPr id="57" name="Google Shape;57;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59" name="Google Shape;59;p6"/>
          <p:cNvGrpSpPr/>
          <p:nvPr/>
        </p:nvGrpSpPr>
        <p:grpSpPr>
          <a:xfrm>
            <a:off x="308400" y="3238900"/>
            <a:ext cx="1006800" cy="1003500"/>
            <a:chOff x="308400" y="1076275"/>
            <a:chExt cx="1006800" cy="1003500"/>
          </a:xfrm>
        </p:grpSpPr>
        <p:sp>
          <p:nvSpPr>
            <p:cNvPr id="60" name="Google Shape;60;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1" name="Google Shape;61;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2" name="Google Shape;62;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3" name="Google Shape;63;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4" name="Google Shape;64;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5" name="Google Shape;65;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6" name="Google Shape;66;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7" name="Google Shape;67;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09"/>
        <p:cNvGrpSpPr/>
        <p:nvPr/>
      </p:nvGrpSpPr>
      <p:grpSpPr>
        <a:xfrm>
          <a:off x="0" y="0"/>
          <a:ext cx="0" cy="0"/>
          <a:chOff x="0" y="0"/>
          <a:chExt cx="0" cy="0"/>
        </a:xfrm>
      </p:grpSpPr>
      <p:pic>
        <p:nvPicPr>
          <p:cNvPr id="410" name="Google Shape;410;p52"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1" name="Google Shape;411;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2" name="Google Shape;412;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3" name="Google Shape;413;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4" name="Google Shape;414;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5"/>
        <p:cNvGrpSpPr/>
        <p:nvPr/>
      </p:nvGrpSpPr>
      <p:grpSpPr>
        <a:xfrm>
          <a:off x="0" y="0"/>
          <a:ext cx="0" cy="0"/>
          <a:chOff x="0" y="0"/>
          <a:chExt cx="0" cy="0"/>
        </a:xfrm>
      </p:grpSpPr>
      <p:pic>
        <p:nvPicPr>
          <p:cNvPr id="416" name="Google Shape;416;p5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7" name="Google Shape;417;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8" name="Google Shape;41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0" name="Google Shape;420;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1"/>
        <p:cNvGrpSpPr/>
        <p:nvPr/>
      </p:nvGrpSpPr>
      <p:grpSpPr>
        <a:xfrm>
          <a:off x="0" y="0"/>
          <a:ext cx="0" cy="0"/>
          <a:chOff x="0" y="0"/>
          <a:chExt cx="0" cy="0"/>
        </a:xfrm>
      </p:grpSpPr>
      <p:pic>
        <p:nvPicPr>
          <p:cNvPr id="422" name="Google Shape;422;p5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3" name="Google Shape;423;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4" name="Google Shape;424;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25" name="Google Shape;425;p54"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26" name="Google Shape;426;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7"/>
        <p:cNvGrpSpPr/>
        <p:nvPr/>
      </p:nvGrpSpPr>
      <p:grpSpPr>
        <a:xfrm>
          <a:off x="0" y="0"/>
          <a:ext cx="0" cy="0"/>
          <a:chOff x="0" y="0"/>
          <a:chExt cx="0" cy="0"/>
        </a:xfrm>
      </p:grpSpPr>
      <p:pic>
        <p:nvPicPr>
          <p:cNvPr id="428" name="Google Shape;428;p5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9" name="Google Shape;429;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0" name="Google Shape;430;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1" name="Google Shape;43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2" name="Google Shape;432;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6" name="Google Shape;436;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37" name="Google Shape;43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9"/>
        <p:cNvGrpSpPr/>
        <p:nvPr/>
      </p:nvGrpSpPr>
      <p:grpSpPr>
        <a:xfrm>
          <a:off x="0" y="0"/>
          <a:ext cx="0" cy="0"/>
          <a:chOff x="0" y="0"/>
          <a:chExt cx="0" cy="0"/>
        </a:xfrm>
      </p:grpSpPr>
      <p:pic>
        <p:nvPicPr>
          <p:cNvPr id="440" name="Google Shape;440;p5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1" name="Google Shape;441;p5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2" name="Google Shape;442;p5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3" name="Google Shape;44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5"/>
        <p:cNvGrpSpPr/>
        <p:nvPr/>
      </p:nvGrpSpPr>
      <p:grpSpPr>
        <a:xfrm>
          <a:off x="0" y="0"/>
          <a:ext cx="0" cy="0"/>
          <a:chOff x="0" y="0"/>
          <a:chExt cx="0" cy="0"/>
        </a:xfrm>
      </p:grpSpPr>
      <p:pic>
        <p:nvPicPr>
          <p:cNvPr id="446" name="Google Shape;446;p5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7" name="Google Shape;447;p5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8" name="Google Shape;448;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9" name="Google Shape;44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51"/>
        <p:cNvGrpSpPr/>
        <p:nvPr/>
      </p:nvGrpSpPr>
      <p:grpSpPr>
        <a:xfrm>
          <a:off x="0" y="0"/>
          <a:ext cx="0" cy="0"/>
          <a:chOff x="0" y="0"/>
          <a:chExt cx="0" cy="0"/>
        </a:xfrm>
      </p:grpSpPr>
      <p:pic>
        <p:nvPicPr>
          <p:cNvPr id="452" name="Google Shape;452;p5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3" name="Google Shape;453;p5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4" name="Google Shape;454;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5" name="Google Shape;455;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9" name="Google Shape;459;p6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60"/>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61" name="Google Shape;46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62" name="Google Shape;462;p60"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63" name="Google Shape;463;p6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4" name="Google Shape;464;p60"/>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5" name="Google Shape;465;p60"/>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66"/>
        <p:cNvGrpSpPr/>
        <p:nvPr/>
      </p:nvGrpSpPr>
      <p:grpSpPr>
        <a:xfrm>
          <a:off x="0" y="0"/>
          <a:ext cx="0" cy="0"/>
          <a:chOff x="0" y="0"/>
          <a:chExt cx="0" cy="0"/>
        </a:xfrm>
      </p:grpSpPr>
      <p:pic>
        <p:nvPicPr>
          <p:cNvPr id="467" name="Google Shape;467;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8" name="Google Shape;468;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69" name="Google Shape;469;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70" name="Google Shape;470;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71" name="Google Shape;471;p61"/>
          <p:cNvGrpSpPr/>
          <p:nvPr/>
        </p:nvGrpSpPr>
        <p:grpSpPr>
          <a:xfrm>
            <a:off x="308400" y="1062325"/>
            <a:ext cx="1006800" cy="1003500"/>
            <a:chOff x="308400" y="1076275"/>
            <a:chExt cx="1006800" cy="1003500"/>
          </a:xfrm>
        </p:grpSpPr>
        <p:sp>
          <p:nvSpPr>
            <p:cNvPr id="472" name="Google Shape;472;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74" name="Google Shape;474;p61"/>
          <p:cNvGrpSpPr/>
          <p:nvPr/>
        </p:nvGrpSpPr>
        <p:grpSpPr>
          <a:xfrm>
            <a:off x="308400" y="2150613"/>
            <a:ext cx="1006800" cy="1003500"/>
            <a:chOff x="308400" y="2218825"/>
            <a:chExt cx="1006800" cy="1003500"/>
          </a:xfrm>
        </p:grpSpPr>
        <p:sp>
          <p:nvSpPr>
            <p:cNvPr id="475" name="Google Shape;475;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77" name="Google Shape;477;p61"/>
          <p:cNvGrpSpPr/>
          <p:nvPr/>
        </p:nvGrpSpPr>
        <p:grpSpPr>
          <a:xfrm>
            <a:off x="308400" y="3238900"/>
            <a:ext cx="1006800" cy="1003500"/>
            <a:chOff x="308400" y="1076275"/>
            <a:chExt cx="1006800" cy="1003500"/>
          </a:xfrm>
        </p:grpSpPr>
        <p:sp>
          <p:nvSpPr>
            <p:cNvPr id="478" name="Google Shape;478;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80" name="Google Shape;480;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81" name="Google Shape;481;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82" name="Google Shape;48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83" name="Google Shape;483;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4" name="Google Shape;484;p6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85" name="Google Shape;485;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86" name="Google Shape;486;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8"/>
        <p:cNvGrpSpPr/>
        <p:nvPr/>
      </p:nvGrpSpPr>
      <p:grpSpPr>
        <a:xfrm>
          <a:off x="0" y="0"/>
          <a:ext cx="0" cy="0"/>
          <a:chOff x="0" y="0"/>
          <a:chExt cx="0" cy="0"/>
        </a:xfrm>
      </p:grpSpPr>
      <p:sp>
        <p:nvSpPr>
          <p:cNvPr id="69" name="Google Shape;69;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 name="Google Shape;70;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 name="Google Shape;71;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2" name="Google Shape;72;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 name="Google Shape;73;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4" name="Google Shape;74;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5" name="Google Shape;75;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 name="Google Shape;76;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7" name="Google Shape;77;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8" name="Google Shape;78;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9" name="Google Shape;79;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0" name="Google Shape;80;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1" name="Google Shape;81;p7"/>
          <p:cNvGrpSpPr/>
          <p:nvPr/>
        </p:nvGrpSpPr>
        <p:grpSpPr>
          <a:xfrm>
            <a:off x="311700" y="3548650"/>
            <a:ext cx="8363900" cy="646200"/>
            <a:chOff x="375100" y="3396250"/>
            <a:chExt cx="8363900" cy="646200"/>
          </a:xfrm>
        </p:grpSpPr>
        <p:sp>
          <p:nvSpPr>
            <p:cNvPr id="82" name="Google Shape;82;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 name="Google Shape;83;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7" name="Google Shape;87;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8" name="Google Shape;88;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 name="Google Shape;89;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0" name="Google Shape;90;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1" name="Google Shape;91;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4" name="Google Shape;94;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5" name="Google Shape;95;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6" name="Google Shape;96;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87"/>
        <p:cNvGrpSpPr/>
        <p:nvPr/>
      </p:nvGrpSpPr>
      <p:grpSpPr>
        <a:xfrm>
          <a:off x="0" y="0"/>
          <a:ext cx="0" cy="0"/>
          <a:chOff x="0" y="0"/>
          <a:chExt cx="0" cy="0"/>
        </a:xfrm>
      </p:grpSpPr>
      <p:pic>
        <p:nvPicPr>
          <p:cNvPr id="488" name="Google Shape;488;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90" name="Google Shape;490;p62"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91" name="Google Shape;491;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92" name="Google Shape;492;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93" name="Google Shape;493;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94" name="Google Shape;494;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95" name="Google Shape;495;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96" name="Google Shape;496;p62"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97" name="Google Shape;497;p62"/>
          <p:cNvGrpSpPr/>
          <p:nvPr/>
        </p:nvGrpSpPr>
        <p:grpSpPr>
          <a:xfrm>
            <a:off x="311700" y="3548650"/>
            <a:ext cx="8363900" cy="646200"/>
            <a:chOff x="375100" y="3396250"/>
            <a:chExt cx="8363900" cy="646200"/>
          </a:xfrm>
        </p:grpSpPr>
        <p:sp>
          <p:nvSpPr>
            <p:cNvPr id="498" name="Google Shape;498;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03" name="Google Shape;503;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04" name="Google Shape;504;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05" name="Google Shape;505;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06" name="Google Shape;506;p62"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7" name="Google Shape;507;p62"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08" name="Google Shape;508;p62"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09" name="Google Shape;509;p62"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10" name="Google Shape;510;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11" name="Google Shape;511;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12" name="Google Shape;512;p62"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13" name="Google Shape;513;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4" name="Google Shape;514;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5" name="Google Shape;515;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16"/>
        <p:cNvGrpSpPr/>
        <p:nvPr/>
      </p:nvGrpSpPr>
      <p:grpSpPr>
        <a:xfrm>
          <a:off x="0" y="0"/>
          <a:ext cx="0" cy="0"/>
          <a:chOff x="0" y="0"/>
          <a:chExt cx="0" cy="0"/>
        </a:xfrm>
      </p:grpSpPr>
      <p:pic>
        <p:nvPicPr>
          <p:cNvPr id="517" name="Google Shape;517;p6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18" name="Google Shape;518;p63"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19" name="Google Shape;519;p6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20" name="Google Shape;520;p6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21" name="Google Shape;521;p63"/>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22" name="Google Shape;522;p63"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23" name="Google Shape;523;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24" name="Google Shape;524;p63"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25" name="Google Shape;525;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26"/>
        <p:cNvGrpSpPr/>
        <p:nvPr/>
      </p:nvGrpSpPr>
      <p:grpSpPr>
        <a:xfrm>
          <a:off x="0" y="0"/>
          <a:ext cx="0" cy="0"/>
          <a:chOff x="0" y="0"/>
          <a:chExt cx="0" cy="0"/>
        </a:xfrm>
      </p:grpSpPr>
      <p:pic>
        <p:nvPicPr>
          <p:cNvPr id="527" name="Google Shape;527;p6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28" name="Google Shape;528;p64"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29" name="Google Shape;529;p6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30" name="Google Shape;530;p6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31" name="Google Shape;531;p6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32" name="Google Shape;532;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3" name="Google Shape;533;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4" name="Google Shape;534;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5"/>
        <p:cNvGrpSpPr/>
        <p:nvPr/>
      </p:nvGrpSpPr>
      <p:grpSpPr>
        <a:xfrm>
          <a:off x="0" y="0"/>
          <a:ext cx="0" cy="0"/>
          <a:chOff x="0" y="0"/>
          <a:chExt cx="0" cy="0"/>
        </a:xfrm>
      </p:grpSpPr>
      <p:pic>
        <p:nvPicPr>
          <p:cNvPr id="536" name="Google Shape;536;p6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7" name="Google Shape;537;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8" name="Google Shape;538;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9" name="Google Shape;539;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0" name="Google Shape;540;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41"/>
        <p:cNvGrpSpPr/>
        <p:nvPr/>
      </p:nvGrpSpPr>
      <p:grpSpPr>
        <a:xfrm>
          <a:off x="0" y="0"/>
          <a:ext cx="0" cy="0"/>
          <a:chOff x="0" y="0"/>
          <a:chExt cx="0" cy="0"/>
        </a:xfrm>
      </p:grpSpPr>
      <p:pic>
        <p:nvPicPr>
          <p:cNvPr id="542" name="Google Shape;542;p6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3" name="Google Shape;543;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4" name="Google Shape;544;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6" name="Google Shape;546;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7"/>
        <p:cNvGrpSpPr/>
        <p:nvPr/>
      </p:nvGrpSpPr>
      <p:grpSpPr>
        <a:xfrm>
          <a:off x="0" y="0"/>
          <a:ext cx="0" cy="0"/>
          <a:chOff x="0" y="0"/>
          <a:chExt cx="0" cy="0"/>
        </a:xfrm>
      </p:grpSpPr>
      <p:pic>
        <p:nvPicPr>
          <p:cNvPr id="548" name="Google Shape;548;p67"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0" name="Google Shape;550;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51" name="Google Shape;551;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2" name="Google Shape;552;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53"/>
        <p:cNvGrpSpPr/>
        <p:nvPr/>
      </p:nvGrpSpPr>
      <p:grpSpPr>
        <a:xfrm>
          <a:off x="0" y="0"/>
          <a:ext cx="0" cy="0"/>
          <a:chOff x="0" y="0"/>
          <a:chExt cx="0" cy="0"/>
        </a:xfrm>
      </p:grpSpPr>
      <p:pic>
        <p:nvPicPr>
          <p:cNvPr id="554" name="Google Shape;554;p68"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5" name="Google Shape;555;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6" name="Google Shape;556;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7" name="Google Shape;557;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8" name="Google Shape;558;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59"/>
        <p:cNvGrpSpPr/>
        <p:nvPr/>
      </p:nvGrpSpPr>
      <p:grpSpPr>
        <a:xfrm>
          <a:off x="0" y="0"/>
          <a:ext cx="0" cy="0"/>
          <a:chOff x="0" y="0"/>
          <a:chExt cx="0" cy="0"/>
        </a:xfrm>
      </p:grpSpPr>
      <p:pic>
        <p:nvPicPr>
          <p:cNvPr id="560" name="Google Shape;560;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1" name="Google Shape;561;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2" name="Google Shape;562;p6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3" name="Google Shape;563;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4" name="Google Shape;564;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5"/>
        <p:cNvGrpSpPr/>
        <p:nvPr/>
      </p:nvGrpSpPr>
      <p:grpSpPr>
        <a:xfrm>
          <a:off x="0" y="0"/>
          <a:ext cx="0" cy="0"/>
          <a:chOff x="0" y="0"/>
          <a:chExt cx="0" cy="0"/>
        </a:xfrm>
      </p:grpSpPr>
      <p:pic>
        <p:nvPicPr>
          <p:cNvPr id="566" name="Google Shape;566;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7" name="Google Shape;567;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8" name="Google Shape;568;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9" name="Google Shape;569;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0" name="Google Shape;570;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71"/>
        <p:cNvGrpSpPr/>
        <p:nvPr/>
      </p:nvGrpSpPr>
      <p:grpSpPr>
        <a:xfrm>
          <a:off x="0" y="0"/>
          <a:ext cx="0" cy="0"/>
          <a:chOff x="0" y="0"/>
          <a:chExt cx="0" cy="0"/>
        </a:xfrm>
      </p:grpSpPr>
      <p:pic>
        <p:nvPicPr>
          <p:cNvPr id="572" name="Google Shape;572;p7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3" name="Google Shape;573;p7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4" name="Google Shape;57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5" name="Google Shape;575;p7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6" name="Google Shape;57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7"/>
        <p:cNvGrpSpPr/>
        <p:nvPr/>
      </p:nvGrpSpPr>
      <p:grpSpPr>
        <a:xfrm>
          <a:off x="0" y="0"/>
          <a:ext cx="0" cy="0"/>
          <a:chOff x="0" y="0"/>
          <a:chExt cx="0" cy="0"/>
        </a:xfrm>
      </p:grpSpPr>
      <p:pic>
        <p:nvPicPr>
          <p:cNvPr id="98" name="Google Shape;98;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99" name="Google Shape;99;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0" name="Google Shape;10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1" name="Google Shape;101;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2" name="Google Shape;102;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77"/>
        <p:cNvGrpSpPr/>
        <p:nvPr/>
      </p:nvGrpSpPr>
      <p:grpSpPr>
        <a:xfrm>
          <a:off x="0" y="0"/>
          <a:ext cx="0" cy="0"/>
          <a:chOff x="0" y="0"/>
          <a:chExt cx="0" cy="0"/>
        </a:xfrm>
      </p:grpSpPr>
      <p:pic>
        <p:nvPicPr>
          <p:cNvPr id="578" name="Google Shape;578;p72"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9" name="Google Shape;579;p7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0" name="Google Shape;580;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1" name="Google Shape;581;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2" name="Google Shape;582;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83"/>
        <p:cNvGrpSpPr/>
        <p:nvPr/>
      </p:nvGrpSpPr>
      <p:grpSpPr>
        <a:xfrm>
          <a:off x="0" y="0"/>
          <a:ext cx="0" cy="0"/>
          <a:chOff x="0" y="0"/>
          <a:chExt cx="0" cy="0"/>
        </a:xfrm>
      </p:grpSpPr>
      <p:sp>
        <p:nvSpPr>
          <p:cNvPr id="584" name="Google Shape;584;p73"/>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7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87" name="Google Shape;587;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8" name="Google Shape;588;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89" name="Google Shape;589;p7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90"/>
        <p:cNvGrpSpPr/>
        <p:nvPr/>
      </p:nvGrpSpPr>
      <p:grpSpPr>
        <a:xfrm>
          <a:off x="0" y="0"/>
          <a:ext cx="0" cy="0"/>
          <a:chOff x="0" y="0"/>
          <a:chExt cx="0" cy="0"/>
        </a:xfrm>
      </p:grpSpPr>
      <p:sp>
        <p:nvSpPr>
          <p:cNvPr id="591" name="Google Shape;591;p7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93" name="Google Shape;593;p7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94" name="Google Shape;594;p7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95" name="Google Shape;595;p7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96" name="Google Shape;596;p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97" name="Google Shape;597;p7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98" name="Google Shape;598;p7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99" name="Google Shape;599;p7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00" name="Google Shape;600;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01"/>
        <p:cNvGrpSpPr/>
        <p:nvPr/>
      </p:nvGrpSpPr>
      <p:grpSpPr>
        <a:xfrm>
          <a:off x="0" y="0"/>
          <a:ext cx="0" cy="0"/>
          <a:chOff x="0" y="0"/>
          <a:chExt cx="0" cy="0"/>
        </a:xfrm>
      </p:grpSpPr>
      <p:sp>
        <p:nvSpPr>
          <p:cNvPr id="602" name="Google Shape;602;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3" name="Google Shape;603;p7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4" name="Google Shape;604;p7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05" name="Google Shape;605;p7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06" name="Google Shape;606;p7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07" name="Google Shape;607;p7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08" name="Google Shape;608;p7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09" name="Google Shape;609;p7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10" name="Google Shape;610;p7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11" name="Google Shape;611;p7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12" name="Google Shape;612;p75"/>
          <p:cNvGrpSpPr/>
          <p:nvPr/>
        </p:nvGrpSpPr>
        <p:grpSpPr>
          <a:xfrm>
            <a:off x="311700" y="3548650"/>
            <a:ext cx="8363900" cy="646200"/>
            <a:chOff x="375100" y="3396250"/>
            <a:chExt cx="8363900" cy="646200"/>
          </a:xfrm>
        </p:grpSpPr>
        <p:sp>
          <p:nvSpPr>
            <p:cNvPr id="613" name="Google Shape;613;p7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7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7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7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7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18" name="Google Shape;618;p7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19" name="Google Shape;619;p7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20" name="Google Shape;620;p7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21" name="Google Shape;621;p7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2" name="Google Shape;622;p7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23" name="Google Shape;623;p7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24" name="Google Shape;624;p7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25" name="Google Shape;625;p7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26" name="Google Shape;626;p7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27" name="Google Shape;627;p7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28" name="Google Shape;628;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29" name="Google Shape;629;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30"/>
        <p:cNvGrpSpPr/>
        <p:nvPr/>
      </p:nvGrpSpPr>
      <p:grpSpPr>
        <a:xfrm>
          <a:off x="0" y="0"/>
          <a:ext cx="0" cy="0"/>
          <a:chOff x="0" y="0"/>
          <a:chExt cx="0" cy="0"/>
        </a:xfrm>
      </p:grpSpPr>
      <p:pic>
        <p:nvPicPr>
          <p:cNvPr id="631" name="Google Shape;631;p7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32" name="Google Shape;632;p7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33" name="Google Shape;633;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34" name="Google Shape;634;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5" name="Google Shape;635;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36"/>
        <p:cNvGrpSpPr/>
        <p:nvPr/>
      </p:nvGrpSpPr>
      <p:grpSpPr>
        <a:xfrm>
          <a:off x="0" y="0"/>
          <a:ext cx="0" cy="0"/>
          <a:chOff x="0" y="0"/>
          <a:chExt cx="0" cy="0"/>
        </a:xfrm>
      </p:grpSpPr>
      <p:pic>
        <p:nvPicPr>
          <p:cNvPr id="637" name="Google Shape;637;p77"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8" name="Google Shape;638;p77"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9" name="Google Shape;639;p77"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40" name="Google Shape;640;p77"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41" name="Google Shape;641;p77"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42" name="Google Shape;642;p77"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43" name="Google Shape;643;p77"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44" name="Google Shape;644;p77"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45" name="Google Shape;64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46"/>
        <p:cNvGrpSpPr/>
        <p:nvPr/>
      </p:nvGrpSpPr>
      <p:grpSpPr>
        <a:xfrm>
          <a:off x="0" y="0"/>
          <a:ext cx="0" cy="0"/>
          <a:chOff x="0" y="0"/>
          <a:chExt cx="0" cy="0"/>
        </a:xfrm>
      </p:grpSpPr>
      <p:pic>
        <p:nvPicPr>
          <p:cNvPr id="647" name="Google Shape;647;p78"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48" name="Google Shape;648;p78"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49" name="Google Shape;649;p78"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50" name="Google Shape;650;p78"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51" name="Google Shape;651;p78"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52" name="Google Shape;652;p78"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53" name="Google Shape;653;p78"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54" name="Google Shape;654;p78"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55" name="Google Shape;655;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56"/>
        <p:cNvGrpSpPr/>
        <p:nvPr/>
      </p:nvGrpSpPr>
      <p:grpSpPr>
        <a:xfrm>
          <a:off x="0" y="0"/>
          <a:ext cx="0" cy="0"/>
          <a:chOff x="0" y="0"/>
          <a:chExt cx="0" cy="0"/>
        </a:xfrm>
      </p:grpSpPr>
      <p:pic>
        <p:nvPicPr>
          <p:cNvPr id="657" name="Google Shape;657;p79"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8" name="Google Shape;658;p79"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59" name="Google Shape;659;p79"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60" name="Google Shape;660;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1"/>
        <p:cNvGrpSpPr/>
        <p:nvPr/>
      </p:nvGrpSpPr>
      <p:grpSpPr>
        <a:xfrm>
          <a:off x="0" y="0"/>
          <a:ext cx="0" cy="0"/>
          <a:chOff x="0" y="0"/>
          <a:chExt cx="0" cy="0"/>
        </a:xfrm>
      </p:grpSpPr>
      <p:sp>
        <p:nvSpPr>
          <p:cNvPr id="662" name="Google Shape;662;p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3" name="Google Shape;663;p8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4" name="Google Shape;664;p8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65" name="Google Shape;665;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6"/>
        <p:cNvGrpSpPr/>
        <p:nvPr/>
      </p:nvGrpSpPr>
      <p:grpSpPr>
        <a:xfrm>
          <a:off x="0" y="0"/>
          <a:ext cx="0" cy="0"/>
          <a:chOff x="0" y="0"/>
          <a:chExt cx="0" cy="0"/>
        </a:xfrm>
      </p:grpSpPr>
      <p:sp>
        <p:nvSpPr>
          <p:cNvPr id="667" name="Google Shape;667;p8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68" name="Google Shape;668;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3"/>
        <p:cNvGrpSpPr/>
        <p:nvPr/>
      </p:nvGrpSpPr>
      <p:grpSpPr>
        <a:xfrm>
          <a:off x="0" y="0"/>
          <a:ext cx="0" cy="0"/>
          <a:chOff x="0" y="0"/>
          <a:chExt cx="0" cy="0"/>
        </a:xfrm>
      </p:grpSpPr>
      <p:pic>
        <p:nvPicPr>
          <p:cNvPr id="104" name="Google Shape;104;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5" name="Google Shape;105;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6" name="Google Shape;10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7" name="Google Shape;107;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8" name="Google Shape;108;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71" name="Google Shape;671;p8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72" name="Google Shape;672;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73"/>
        <p:cNvGrpSpPr/>
        <p:nvPr/>
      </p:nvGrpSpPr>
      <p:grpSpPr>
        <a:xfrm>
          <a:off x="0" y="0"/>
          <a:ext cx="0" cy="0"/>
          <a:chOff x="0" y="0"/>
          <a:chExt cx="0" cy="0"/>
        </a:xfrm>
      </p:grpSpPr>
      <p:sp>
        <p:nvSpPr>
          <p:cNvPr id="674" name="Google Shape;674;p8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75" name="Google Shape;675;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76"/>
        <p:cNvGrpSpPr/>
        <p:nvPr/>
      </p:nvGrpSpPr>
      <p:grpSpPr>
        <a:xfrm>
          <a:off x="0" y="0"/>
          <a:ext cx="0" cy="0"/>
          <a:chOff x="0" y="0"/>
          <a:chExt cx="0" cy="0"/>
        </a:xfrm>
      </p:grpSpPr>
      <p:sp>
        <p:nvSpPr>
          <p:cNvPr id="677" name="Google Shape;677;p8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79" name="Google Shape;679;p8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80" name="Google Shape;680;p8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81" name="Google Shape;681;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2"/>
        <p:cNvGrpSpPr/>
        <p:nvPr/>
      </p:nvGrpSpPr>
      <p:grpSpPr>
        <a:xfrm>
          <a:off x="0" y="0"/>
          <a:ext cx="0" cy="0"/>
          <a:chOff x="0" y="0"/>
          <a:chExt cx="0" cy="0"/>
        </a:xfrm>
      </p:grpSpPr>
      <p:sp>
        <p:nvSpPr>
          <p:cNvPr id="683" name="Google Shape;683;p8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84" name="Google Shape;684;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5"/>
        <p:cNvGrpSpPr/>
        <p:nvPr/>
      </p:nvGrpSpPr>
      <p:grpSpPr>
        <a:xfrm>
          <a:off x="0" y="0"/>
          <a:ext cx="0" cy="0"/>
          <a:chOff x="0" y="0"/>
          <a:chExt cx="0" cy="0"/>
        </a:xfrm>
      </p:grpSpPr>
      <p:sp>
        <p:nvSpPr>
          <p:cNvPr id="686" name="Google Shape;686;p8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7" name="Google Shape;687;p8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88" name="Google Shape;688;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89"/>
        <p:cNvGrpSpPr/>
        <p:nvPr/>
      </p:nvGrpSpPr>
      <p:grpSpPr>
        <a:xfrm>
          <a:off x="0" y="0"/>
          <a:ext cx="0" cy="0"/>
          <a:chOff x="0" y="0"/>
          <a:chExt cx="0" cy="0"/>
        </a:xfrm>
      </p:grpSpPr>
      <p:sp>
        <p:nvSpPr>
          <p:cNvPr id="690" name="Google Shape;690;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8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92" name="Google Shape;692;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3" name="Google Shape;693;p8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94" name="Google Shape;694;p87"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95" name="Google Shape;695;p8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96" name="Google Shape;696;p8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97" name="Google Shape;697;p8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98" name="Google Shape;698;p8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99" name="Google Shape;699;p8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00" name="Google Shape;700;p87"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01" name="Google Shape;701;p87"/>
          <p:cNvGrpSpPr/>
          <p:nvPr/>
        </p:nvGrpSpPr>
        <p:grpSpPr>
          <a:xfrm>
            <a:off x="311700" y="3548650"/>
            <a:ext cx="8363900" cy="646200"/>
            <a:chOff x="375100" y="3396250"/>
            <a:chExt cx="8363900" cy="646200"/>
          </a:xfrm>
        </p:grpSpPr>
        <p:sp>
          <p:nvSpPr>
            <p:cNvPr id="702" name="Google Shape;702;p8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p8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8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8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8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07" name="Google Shape;707;p8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08" name="Google Shape;708;p8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09" name="Google Shape;709;p8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10" name="Google Shape;710;p87"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1" name="Google Shape;711;p87"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12" name="Google Shape;712;p8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13" name="Google Shape;713;p8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14" name="Google Shape;714;p8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15" name="Google Shape;715;p8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16" name="Google Shape;716;p87"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17" name="Google Shape;717;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18" name="Google Shape;718;p8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723"/>
        <p:cNvGrpSpPr/>
        <p:nvPr/>
      </p:nvGrpSpPr>
      <p:grpSpPr>
        <a:xfrm>
          <a:off x="0" y="0"/>
          <a:ext cx="0" cy="0"/>
          <a:chOff x="0" y="0"/>
          <a:chExt cx="0" cy="0"/>
        </a:xfrm>
      </p:grpSpPr>
      <p:sp>
        <p:nvSpPr>
          <p:cNvPr id="724" name="Google Shape;724;p89"/>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26" name="Google Shape;726;p8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27" name="Google Shape;727;p89"/>
          <p:cNvPicPr preferRelativeResize="0"/>
          <p:nvPr/>
        </p:nvPicPr>
        <p:blipFill rotWithShape="1">
          <a:blip r:embed="rId3">
            <a:alphaModFix/>
          </a:blip>
          <a:srcRect/>
          <a:stretch/>
        </p:blipFill>
        <p:spPr>
          <a:xfrm>
            <a:off x="2299325" y="703400"/>
            <a:ext cx="1456100" cy="919150"/>
          </a:xfrm>
          <a:prstGeom prst="rect">
            <a:avLst/>
          </a:prstGeom>
          <a:noFill/>
          <a:ln>
            <a:noFill/>
          </a:ln>
        </p:spPr>
      </p:pic>
      <p:sp>
        <p:nvSpPr>
          <p:cNvPr id="728" name="Google Shape;728;p89"/>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729" name="Google Shape;729;p8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30" name="Google Shape;730;p89"/>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1" name="Google Shape;731;p89"/>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2" name="Google Shape;732;p8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33"/>
        <p:cNvGrpSpPr/>
        <p:nvPr/>
      </p:nvGrpSpPr>
      <p:grpSpPr>
        <a:xfrm>
          <a:off x="0" y="0"/>
          <a:ext cx="0" cy="0"/>
          <a:chOff x="0" y="0"/>
          <a:chExt cx="0" cy="0"/>
        </a:xfrm>
      </p:grpSpPr>
      <p:sp>
        <p:nvSpPr>
          <p:cNvPr id="734" name="Google Shape;734;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35" name="Google Shape;735;p9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6" name="Google Shape;736;p9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737" name="Google Shape;737;p90"/>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38" name="Google Shape;738;p9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9" name="Google Shape;739;p9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40" name="Google Shape;740;p9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41" name="Google Shape;741;p9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2" name="Google Shape;742;p9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743"/>
        <p:cNvGrpSpPr/>
        <p:nvPr/>
      </p:nvGrpSpPr>
      <p:grpSpPr>
        <a:xfrm>
          <a:off x="0" y="0"/>
          <a:ext cx="0" cy="0"/>
          <a:chOff x="0" y="0"/>
          <a:chExt cx="0" cy="0"/>
        </a:xfrm>
      </p:grpSpPr>
      <p:pic>
        <p:nvPicPr>
          <p:cNvPr id="744" name="Google Shape;744;p9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45" name="Google Shape;745;p9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46" name="Google Shape;746;p9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47" name="Google Shape;747;p9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8"/>
        <p:cNvGrpSpPr/>
        <p:nvPr/>
      </p:nvGrpSpPr>
      <p:grpSpPr>
        <a:xfrm>
          <a:off x="0" y="0"/>
          <a:ext cx="0" cy="0"/>
          <a:chOff x="0" y="0"/>
          <a:chExt cx="0" cy="0"/>
        </a:xfrm>
      </p:grpSpPr>
      <p:sp>
        <p:nvSpPr>
          <p:cNvPr id="749" name="Google Shape;749;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50" name="Google Shape;750;p9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51" name="Google Shape;751;p9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752" name="Google Shape;752;p9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753" name="Google Shape;753;p92"/>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754" name="Google Shape;754;p92"/>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55" name="Google Shape;755;p9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56" name="Google Shape;756;p9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57" name="Google Shape;757;p9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58" name="Google Shape;758;p92"/>
          <p:cNvPicPr preferRelativeResize="0"/>
          <p:nvPr/>
        </p:nvPicPr>
        <p:blipFill rotWithShape="1">
          <a:blip r:embed="rId4">
            <a:alphaModFix/>
          </a:blip>
          <a:srcRect/>
          <a:stretch/>
        </p:blipFill>
        <p:spPr>
          <a:xfrm>
            <a:off x="6109200" y="616825"/>
            <a:ext cx="3034799" cy="30347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09"/>
        <p:cNvGrpSpPr/>
        <p:nvPr/>
      </p:nvGrpSpPr>
      <p:grpSpPr>
        <a:xfrm>
          <a:off x="0" y="0"/>
          <a:ext cx="0" cy="0"/>
          <a:chOff x="0" y="0"/>
          <a:chExt cx="0" cy="0"/>
        </a:xfrm>
      </p:grpSpPr>
      <p:pic>
        <p:nvPicPr>
          <p:cNvPr id="110" name="Google Shape;110;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1" name="Google Shape;111;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2" name="Google Shape;11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3" name="Google Shape;113;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4" name="Google Shape;114;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759"/>
        <p:cNvGrpSpPr/>
        <p:nvPr/>
      </p:nvGrpSpPr>
      <p:grpSpPr>
        <a:xfrm>
          <a:off x="0" y="0"/>
          <a:ext cx="0" cy="0"/>
          <a:chOff x="0" y="0"/>
          <a:chExt cx="0" cy="0"/>
        </a:xfrm>
      </p:grpSpPr>
      <p:pic>
        <p:nvPicPr>
          <p:cNvPr id="760" name="Google Shape;760;p9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61" name="Google Shape;761;p9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762" name="Google Shape;762;p9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63" name="Google Shape;763;p93"/>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66"/>
        <p:cNvGrpSpPr/>
        <p:nvPr/>
      </p:nvGrpSpPr>
      <p:grpSpPr>
        <a:xfrm>
          <a:off x="0" y="0"/>
          <a:ext cx="0" cy="0"/>
          <a:chOff x="0" y="0"/>
          <a:chExt cx="0" cy="0"/>
        </a:xfrm>
      </p:grpSpPr>
      <p:sp>
        <p:nvSpPr>
          <p:cNvPr id="767" name="Google Shape;767;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p9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9" name="Google Shape;769;p9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770" name="Google Shape;770;p95"/>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1" name="Google Shape;771;p9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72" name="Google Shape;772;p95"/>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73"/>
        <p:cNvGrpSpPr/>
        <p:nvPr/>
      </p:nvGrpSpPr>
      <p:grpSpPr>
        <a:xfrm>
          <a:off x="0" y="0"/>
          <a:ext cx="0" cy="0"/>
          <a:chOff x="0" y="0"/>
          <a:chExt cx="0" cy="0"/>
        </a:xfrm>
      </p:grpSpPr>
      <p:sp>
        <p:nvSpPr>
          <p:cNvPr id="774" name="Google Shape;774;p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9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6" name="Google Shape;776;p96"/>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77" name="Google Shape;777;p9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778" name="Google Shape;778;p9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779" name="Google Shape;779;p9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780" name="Google Shape;780;p96"/>
          <p:cNvGrpSpPr/>
          <p:nvPr/>
        </p:nvGrpSpPr>
        <p:grpSpPr>
          <a:xfrm>
            <a:off x="308400" y="1062325"/>
            <a:ext cx="1006800" cy="1003500"/>
            <a:chOff x="308400" y="1076275"/>
            <a:chExt cx="1006800" cy="1003500"/>
          </a:xfrm>
        </p:grpSpPr>
        <p:sp>
          <p:nvSpPr>
            <p:cNvPr id="781" name="Google Shape;781;p9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2" name="Google Shape;782;p9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783" name="Google Shape;783;p96"/>
          <p:cNvGrpSpPr/>
          <p:nvPr/>
        </p:nvGrpSpPr>
        <p:grpSpPr>
          <a:xfrm>
            <a:off x="308400" y="2150613"/>
            <a:ext cx="1006800" cy="1003500"/>
            <a:chOff x="308400" y="2218825"/>
            <a:chExt cx="1006800" cy="1003500"/>
          </a:xfrm>
        </p:grpSpPr>
        <p:sp>
          <p:nvSpPr>
            <p:cNvPr id="784" name="Google Shape;784;p9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9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786" name="Google Shape;786;p96"/>
          <p:cNvGrpSpPr/>
          <p:nvPr/>
        </p:nvGrpSpPr>
        <p:grpSpPr>
          <a:xfrm>
            <a:off x="308400" y="3238900"/>
            <a:ext cx="1006800" cy="1003500"/>
            <a:chOff x="308400" y="1076275"/>
            <a:chExt cx="1006800" cy="1003500"/>
          </a:xfrm>
        </p:grpSpPr>
        <p:sp>
          <p:nvSpPr>
            <p:cNvPr id="787" name="Google Shape;787;p9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8" name="Google Shape;788;p9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789" name="Google Shape;789;p9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790" name="Google Shape;790;p96"/>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791" name="Google Shape;791;p96"/>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792" name="Google Shape;792;p9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93" name="Google Shape;793;p96"/>
          <p:cNvPicPr preferRelativeResize="0"/>
          <p:nvPr/>
        </p:nvPicPr>
        <p:blipFill rotWithShape="1">
          <a:blip r:embed="rId4">
            <a:alphaModFix/>
          </a:blip>
          <a:srcRect/>
          <a:stretch/>
        </p:blipFill>
        <p:spPr>
          <a:xfrm>
            <a:off x="8002150" y="4594525"/>
            <a:ext cx="924425" cy="403399"/>
          </a:xfrm>
          <a:prstGeom prst="rect">
            <a:avLst/>
          </a:prstGeom>
          <a:noFill/>
          <a:ln>
            <a:noFill/>
          </a:ln>
        </p:spPr>
      </p:pic>
      <p:sp>
        <p:nvSpPr>
          <p:cNvPr id="794" name="Google Shape;794;p9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95"/>
        <p:cNvGrpSpPr/>
        <p:nvPr/>
      </p:nvGrpSpPr>
      <p:grpSpPr>
        <a:xfrm>
          <a:off x="0" y="0"/>
          <a:ext cx="0" cy="0"/>
          <a:chOff x="0" y="0"/>
          <a:chExt cx="0" cy="0"/>
        </a:xfrm>
      </p:grpSpPr>
      <p:sp>
        <p:nvSpPr>
          <p:cNvPr id="796" name="Google Shape;796;p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97" name="Google Shape;797;p9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98" name="Google Shape;798;p9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sp>
        <p:nvSpPr>
          <p:cNvPr id="799" name="Google Shape;799;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00" name="Google Shape;800;p97"/>
          <p:cNvPicPr preferRelativeResize="0"/>
          <p:nvPr/>
        </p:nvPicPr>
        <p:blipFill rotWithShape="1">
          <a:blip r:embed="rId3">
            <a:alphaModFix/>
          </a:blip>
          <a:srcRect/>
          <a:stretch/>
        </p:blipFill>
        <p:spPr>
          <a:xfrm>
            <a:off x="8002150" y="4594525"/>
            <a:ext cx="924425" cy="403399"/>
          </a:xfrm>
          <a:prstGeom prst="rect">
            <a:avLst/>
          </a:prstGeom>
          <a:noFill/>
          <a:ln>
            <a:noFill/>
          </a:ln>
        </p:spPr>
      </p:pic>
      <p:cxnSp>
        <p:nvCxnSpPr>
          <p:cNvPr id="801" name="Google Shape;801;p97"/>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802" name="Google Shape;802;p9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803" name="Google Shape;803;p9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enact legislation in an effective way </a:t>
            </a:r>
            <a:endParaRPr sz="1000" b="0" i="0" u="none" strike="noStrike" cap="none">
              <a:solidFill>
                <a:srgbClr val="000000"/>
              </a:solidFill>
              <a:latin typeface="Roboto"/>
              <a:ea typeface="Roboto"/>
              <a:cs typeface="Roboto"/>
              <a:sym typeface="Roboto"/>
            </a:endParaRPr>
          </a:p>
        </p:txBody>
      </p:sp>
      <p:sp>
        <p:nvSpPr>
          <p:cNvPr id="804" name="Google Shape;804;p9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805" name="Google Shape;805;p9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806" name="Google Shape;806;p9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807" name="Google Shape;807;p97"/>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808" name="Google Shape;808;p97"/>
          <p:cNvGrpSpPr/>
          <p:nvPr/>
        </p:nvGrpSpPr>
        <p:grpSpPr>
          <a:xfrm>
            <a:off x="311700" y="3548650"/>
            <a:ext cx="8363900" cy="646200"/>
            <a:chOff x="375100" y="3396250"/>
            <a:chExt cx="8363900" cy="646200"/>
          </a:xfrm>
        </p:grpSpPr>
        <p:sp>
          <p:nvSpPr>
            <p:cNvPr id="809" name="Google Shape;809;p9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9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9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9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9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814" name="Google Shape;814;p9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815" name="Google Shape;815;p9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816" name="Google Shape;816;p9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817" name="Google Shape;817;p97"/>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8" name="Google Shape;818;p97"/>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819" name="Google Shape;819;p97"/>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820" name="Google Shape;820;p97"/>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821" name="Google Shape;821;p9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822" name="Google Shape;822;p9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823" name="Google Shape;823;p97"/>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24"/>
        <p:cNvGrpSpPr/>
        <p:nvPr/>
      </p:nvGrpSpPr>
      <p:grpSpPr>
        <a:xfrm>
          <a:off x="0" y="0"/>
          <a:ext cx="0" cy="0"/>
          <a:chOff x="0" y="0"/>
          <a:chExt cx="0" cy="0"/>
        </a:xfrm>
      </p:grpSpPr>
      <p:pic>
        <p:nvPicPr>
          <p:cNvPr id="825" name="Google Shape;825;p9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27" name="Google Shape;827;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p9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29" name="Google Shape;829;p98"/>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830"/>
        <p:cNvGrpSpPr/>
        <p:nvPr/>
      </p:nvGrpSpPr>
      <p:grpSpPr>
        <a:xfrm>
          <a:off x="0" y="0"/>
          <a:ext cx="0" cy="0"/>
          <a:chOff x="0" y="0"/>
          <a:chExt cx="0" cy="0"/>
        </a:xfrm>
      </p:grpSpPr>
      <p:pic>
        <p:nvPicPr>
          <p:cNvPr id="831" name="Google Shape;831;p9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2" name="Google Shape;832;p9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3" name="Google Shape;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9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35" name="Google Shape;835;p99"/>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836"/>
        <p:cNvGrpSpPr/>
        <p:nvPr/>
      </p:nvGrpSpPr>
      <p:grpSpPr>
        <a:xfrm>
          <a:off x="0" y="0"/>
          <a:ext cx="0" cy="0"/>
          <a:chOff x="0" y="0"/>
          <a:chExt cx="0" cy="0"/>
        </a:xfrm>
      </p:grpSpPr>
      <p:pic>
        <p:nvPicPr>
          <p:cNvPr id="837" name="Google Shape;837;p10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38" name="Google Shape;838;p10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39" name="Google Shape;839;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0" name="Google Shape;840;p10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1" name="Google Shape;841;p100"/>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42"/>
        <p:cNvGrpSpPr/>
        <p:nvPr/>
      </p:nvGrpSpPr>
      <p:grpSpPr>
        <a:xfrm>
          <a:off x="0" y="0"/>
          <a:ext cx="0" cy="0"/>
          <a:chOff x="0" y="0"/>
          <a:chExt cx="0" cy="0"/>
        </a:xfrm>
      </p:grpSpPr>
      <p:pic>
        <p:nvPicPr>
          <p:cNvPr id="843" name="Google Shape;843;p10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4" name="Google Shape;844;p10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45" name="Google Shape;845;p10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46" name="Google Shape;846;p101"/>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47"/>
        <p:cNvGrpSpPr/>
        <p:nvPr/>
      </p:nvGrpSpPr>
      <p:grpSpPr>
        <a:xfrm>
          <a:off x="0" y="0"/>
          <a:ext cx="0" cy="0"/>
          <a:chOff x="0" y="0"/>
          <a:chExt cx="0" cy="0"/>
        </a:xfrm>
      </p:grpSpPr>
      <p:pic>
        <p:nvPicPr>
          <p:cNvPr id="848" name="Google Shape;848;p10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49" name="Google Shape;849;p10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50" name="Google Shape;850;p10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851" name="Google Shape;851;p102"/>
          <p:cNvPicPr preferRelativeResize="0"/>
          <p:nvPr/>
        </p:nvPicPr>
        <p:blipFill rotWithShape="1">
          <a:blip r:embed="rId3">
            <a:alphaModFix/>
          </a:blip>
          <a:src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3.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theme" Target="../theme/theme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63" name="Google Shape;363;p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64" name="Google Shape;364;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19"/>
        <p:cNvGrpSpPr/>
        <p:nvPr/>
      </p:nvGrpSpPr>
      <p:grpSpPr>
        <a:xfrm>
          <a:off x="0" y="0"/>
          <a:ext cx="0" cy="0"/>
          <a:chOff x="0" y="0"/>
          <a:chExt cx="0" cy="0"/>
        </a:xfrm>
      </p:grpSpPr>
      <p:sp>
        <p:nvSpPr>
          <p:cNvPr id="720" name="Google Shape;720;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21" name="Google Shape;721;p8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22" name="Google Shape;722;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041"/>
        <p:cNvGrpSpPr/>
        <p:nvPr/>
      </p:nvGrpSpPr>
      <p:grpSpPr>
        <a:xfrm>
          <a:off x="0" y="0"/>
          <a:ext cx="0" cy="0"/>
          <a:chOff x="0" y="0"/>
          <a:chExt cx="0" cy="0"/>
        </a:xfrm>
      </p:grpSpPr>
      <p:sp>
        <p:nvSpPr>
          <p:cNvPr id="1042" name="Google Shape;1042;p1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43" name="Google Shape;1043;p1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44" name="Google Shape;104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 id="2147483802" r:id="rId30"/>
    <p:sldLayoutId id="2147483803" r:id="rId31"/>
    <p:sldLayoutId id="2147483804" r:id="rId32"/>
    <p:sldLayoutId id="2147483805" r:id="rId33"/>
    <p:sldLayoutId id="2147483806" r:id="rId34"/>
    <p:sldLayoutId id="2147483807" r:id="rId35"/>
    <p:sldLayoutId id="2147483808" r:id="rId36"/>
    <p:sldLayoutId id="2147483809" r:id="rId37"/>
    <p:sldLayoutId id="2147483810" r:id="rId38"/>
    <p:sldLayoutId id="2147483811" r:id="rId39"/>
    <p:sldLayoutId id="2147483812"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fedprograms/consolidatedapplicationplanningresource" TargetMode="External"/><Relationship Id="rId2" Type="http://schemas.openxmlformats.org/officeDocument/2006/relationships/notesSlide" Target="../notesSlides/notesSlide13.xml"/><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8.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3" Type="http://schemas.openxmlformats.org/officeDocument/2006/relationships/hyperlink" Target="mailto:reap@gov.ed" TargetMode="External"/><Relationship Id="rId2" Type="http://schemas.openxmlformats.org/officeDocument/2006/relationships/notesSlide" Target="../notesSlides/notesSlide19.xml"/><Relationship Id="rId1" Type="http://schemas.openxmlformats.org/officeDocument/2006/relationships/slideLayout" Target="../slideLayouts/slideLayout1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9.xml"/></Relationships>
</file>

<file path=ppt/slides/_rels/slide25.xml.rels><?xml version="1.0" encoding="UTF-8" standalone="yes"?>
<Relationships xmlns="http://schemas.openxmlformats.org/package/2006/relationships"><Relationship Id="rId3" Type="http://schemas.openxmlformats.org/officeDocument/2006/relationships/hyperlink" Target="https://drive.google.com/file/d/1P-BMQTGtlX5X_OFRx3XFW2P1T8l4Xoow/view" TargetMode="External"/><Relationship Id="rId2" Type="http://schemas.openxmlformats.org/officeDocument/2006/relationships/notesSlide" Target="../notesSlides/notesSlide25.xml"/><Relationship Id="rId1" Type="http://schemas.openxmlformats.org/officeDocument/2006/relationships/slideLayout" Target="../slideLayouts/slideLayout126.xml"/><Relationship Id="rId4" Type="http://schemas.openxmlformats.org/officeDocument/2006/relationships/hyperlink" Target="https://www.cde.state.co.us/educatortalent/teacher-apprenticeship"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1.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state.co.us/fedprograms/regionalcontactspage" TargetMode="External"/><Relationship Id="rId2" Type="http://schemas.openxmlformats.org/officeDocument/2006/relationships/notesSlide" Target="../notesSlides/notesSlide29.xml"/><Relationship Id="rId1" Type="http://schemas.openxmlformats.org/officeDocument/2006/relationships/slideLayout" Target="../slideLayouts/slideLayout141.xml"/><Relationship Id="rId5" Type="http://schemas.openxmlformats.org/officeDocument/2006/relationships/hyperlink" Target="mailto:adeboye-sullivan_c@cde.state.co.us" TargetMode="External"/><Relationship Id="rId4" Type="http://schemas.openxmlformats.org/officeDocument/2006/relationships/hyperlink" Target="mailto:echsner_r@cde.state.co.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1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hyperlink" Target="https://nam04.safelinks.protection.outlook.com/?url=https%3A%2F%2Fus02web.zoom.us%2Fmeeting%2Fregister%2F_DLlcWU7TSCKOsoOdnWQJA&amp;data=05%7C02%7COwen_e%40cde.state.co.us%7C0814178ba16e459dd9d608dd715305d9%7Ca751cfc81f9a4edb83709f1c6d4bea5a%7C0%7C0%7C638791323590071388%7CUnknown%7CTWFpbGZsb3d8eyJFbXB0eU1hcGkiOnRydWUsIlYiOiIwLjAuMDAwMCIsIlAiOiJXaW4zMiIsIkFOIjoiTWFpbCIsIldUIjoyfQ%3D%3D%7C0%7C%7C%7C&amp;sdata=m69ym3A6rhJ1FloSi2tPsAdKimTGofteVk29BlVd60I%3D&amp;reserved=0" TargetMode="External"/><Relationship Id="rId2" Type="http://schemas.openxmlformats.org/officeDocument/2006/relationships/notesSlide" Target="../notesSlides/notesSlide33.xml"/><Relationship Id="rId1" Type="http://schemas.openxmlformats.org/officeDocument/2006/relationships/slideLayout" Target="../slideLayouts/slideLayout46.xml"/><Relationship Id="rId4" Type="http://schemas.openxmlformats.org/officeDocument/2006/relationships/hyperlink" Target="https://nam04.safelinks.protection.outlook.com/?url=https%3A%2F%2Fus02web.zoom.us%2Fmeeting%2Fregister%2F_DLlcWU7TSCKOsoOdnWQJA&amp;data=05%7C02%7COwen_e%40cde.state.co.us%7C0814178ba16e459dd9d608dd715305d9%7Ca751cfc81f9a4edb83709f1c6d4bea5a%7C0%7C0%7C638791323590086303%7CUnknown%7CTWFpbGZsb3d8eyJFbXB0eU1hcGkiOnRydWUsIlYiOiIwLjAuMDAwMCIsIlAiOiJXaW4zMiIsIkFOIjoiTWFpbCIsIldUIjoyfQ%3D%3D%7C0%7C%7C%7C&amp;sdata=LtGC6TFK%2F6P2evyEftPDGsd7lCNMP%2FL4A9VvBlC0ivc%3D&amp;reserved=0"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us02web.zoom.us/meeting/register/H519oOcgQqaBU0FE6NppWQ" TargetMode="External"/><Relationship Id="rId2" Type="http://schemas.openxmlformats.org/officeDocument/2006/relationships/notesSlide" Target="../notesSlides/notesSlide34.xml"/><Relationship Id="rId1" Type="http://schemas.openxmlformats.org/officeDocument/2006/relationships/slideLayout" Target="../slideLayouts/slideLayout126.xml"/><Relationship Id="rId4" Type="http://schemas.openxmlformats.org/officeDocument/2006/relationships/hyperlink" Target="https://www.cde.state.co.us/fedprograms/esearegionalnetworkingmeet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8feb98c2e3e5ad2/section-200.316" TargetMode="External"/><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hyperlink" Target="https://www.ecfr.gov/current/title-2/subtitle-A/chapter-II/part-200/subpart-D/subject-group-ECFR36520e4111dce32/section-200.330" TargetMode="External"/><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hyperlink" Target="https://www.ecfr.gov/current/title-2/subtitle-A/chapter-II/part-200#p-200.1(Real%20property)" TargetMode="External"/><Relationship Id="rId2" Type="http://schemas.openxmlformats.org/officeDocument/2006/relationships/notesSlide" Target="../notesSlides/notesSlide44.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39.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45.xml"/><Relationship Id="rId5" Type="http://schemas.openxmlformats.org/officeDocument/2006/relationships/hyperlink" Target="https://www.cde.state.co.us/caresact/essergrantee/subgranteereporting" TargetMode="External"/><Relationship Id="rId4" Type="http://schemas.openxmlformats.org/officeDocument/2006/relationships/hyperlink" Target="https://grants.gov/forms/forms-repository/post-award-reporting-forms"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grants.gov/forms/forms-repository/post-award-reporting-forms" TargetMode="External"/><Relationship Id="rId2" Type="http://schemas.openxmlformats.org/officeDocument/2006/relationships/notesSlide" Target="../notesSlides/notesSlide56.xml"/><Relationship Id="rId1" Type="http://schemas.openxmlformats.org/officeDocument/2006/relationships/slideLayout" Target="../slideLayouts/slideLayout45.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0.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hyperlink" Target="https://www.cde.state.co.us/caresact/essergrantee/subgranteereporting" TargetMode="External"/><Relationship Id="rId2" Type="http://schemas.openxmlformats.org/officeDocument/2006/relationships/notesSlide" Target="../notesSlides/notesSlide62.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hyperlink" Target="https://drive.google.com/file/d/17DMKJBivFy2msXGrrobxYWUqZFVjhtSM/view?usp=sharing" TargetMode="External"/><Relationship Id="rId2" Type="http://schemas.openxmlformats.org/officeDocument/2006/relationships/notesSlide" Target="../notesSlides/notesSlide64.xml"/><Relationship Id="rId1" Type="http://schemas.openxmlformats.org/officeDocument/2006/relationships/slideLayout" Target="../slideLayouts/slideLayout45.xml"/><Relationship Id="rId6" Type="http://schemas.openxmlformats.org/officeDocument/2006/relationships/hyperlink" Target="https://www.cde.state.co.us/cdefisgrant/nfiguidance" TargetMode="External"/><Relationship Id="rId5" Type="http://schemas.openxmlformats.org/officeDocument/2006/relationships/hyperlink" Target="https://www.cde.state.co.us/caresact/essergrantee/subgranteereporting" TargetMode="External"/><Relationship Id="rId4" Type="http://schemas.openxmlformats.org/officeDocument/2006/relationships/hyperlink" Target="https://grants.gov/forms/forms-repository/post-award-reporting-forms"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mailto:boylan_k@cde.state.co.us" TargetMode="External"/><Relationship Id="rId7" Type="http://schemas.openxmlformats.org/officeDocument/2006/relationships/hyperlink" Target="mailto:mohajeri-nelson_n@cde.state.co.us" TargetMode="External"/><Relationship Id="rId2" Type="http://schemas.openxmlformats.org/officeDocument/2006/relationships/notesSlide" Target="../notesSlides/notesSlide65.xml"/><Relationship Id="rId1" Type="http://schemas.openxmlformats.org/officeDocument/2006/relationships/slideLayout" Target="../slideLayouts/slideLayout45.xml"/><Relationship Id="rId6" Type="http://schemas.openxmlformats.org/officeDocument/2006/relationships/hyperlink" Target="mailto:chaffin_m@cde.state.co.us" TargetMode="External"/><Relationship Id="rId5" Type="http://schemas.openxmlformats.org/officeDocument/2006/relationships/hyperlink" Target="mailto:negley_t@cde.state.co.us" TargetMode="External"/><Relationship Id="rId4" Type="http://schemas.openxmlformats.org/officeDocument/2006/relationships/hyperlink" Target="mailto:giessinger_t@cde.state.co.us"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collins_d@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Austin_j@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morris_h@cde.state.co.us" TargetMode="External"/><Relationship Id="rId2" Type="http://schemas.openxmlformats.org/officeDocument/2006/relationships/notesSlide" Target="../notesSlides/notesSlide68.xml"/><Relationship Id="rId16" Type="http://schemas.openxmlformats.org/officeDocument/2006/relationships/hyperlink" Target="mailto:miller-curley_s@cde.state.co.us" TargetMode="External"/><Relationship Id="rId20" Type="http://schemas.openxmlformats.org/officeDocument/2006/relationships/hyperlink" Target="mailto:ring_j@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20parsley_b@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Kaleda_s@cde.state.co.us" TargetMode="External"/><Relationship Id="rId28" Type="http://schemas.openxmlformats.org/officeDocument/2006/relationships/hyperlink" Target="mailto:prael_m@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chaffin_m@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Hawkins_r@cde.state.co.us" TargetMode="External"/><Relationship Id="rId27" Type="http://schemas.openxmlformats.org/officeDocument/2006/relationships/hyperlink" Target="mailto:hollingshead_j@cde.state.co.u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cde.state.co.us/fedprograms/ov/tvb" TargetMode="External"/><Relationship Id="rId2" Type="http://schemas.openxmlformats.org/officeDocument/2006/relationships/notesSlide" Target="../notesSlides/notesSlide7.xml"/><Relationship Id="rId1" Type="http://schemas.openxmlformats.org/officeDocument/2006/relationships/slideLayout" Target="../slideLayouts/slideLayout126.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9.xml.rels><?xml version="1.0" encoding="UTF-8" standalone="yes"?>
<Relationships xmlns="http://schemas.openxmlformats.org/package/2006/relationships"><Relationship Id="rId3" Type="http://schemas.openxmlformats.org/officeDocument/2006/relationships/hyperlink" Target="https://mailchi.mp/824708b30f1a/federal-programs-newsletter-feb2025?e=9410bb88ef" TargetMode="External"/><Relationship Id="rId2" Type="http://schemas.openxmlformats.org/officeDocument/2006/relationships/notesSlide" Target="../notesSlides/notesSlide9.xml"/><Relationship Id="rId1" Type="http://schemas.openxmlformats.org/officeDocument/2006/relationships/slideLayout" Target="../slideLayouts/slideLayout126.xml"/><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70"/>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April 10,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79"/>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Recent Updates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8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Equitable Distribution of Teachers and Comparability</a:t>
            </a:r>
            <a:endParaRPr/>
          </a:p>
        </p:txBody>
      </p:sp>
      <p:sp>
        <p:nvSpPr>
          <p:cNvPr id="1468" name="Google Shape;1468;p180"/>
          <p:cNvSpPr txBox="1">
            <a:spLocks noGrp="1"/>
          </p:cNvSpPr>
          <p:nvPr>
            <p:ph type="body" idx="1"/>
          </p:nvPr>
        </p:nvSpPr>
        <p:spPr>
          <a:xfrm>
            <a:off x="311700" y="992100"/>
            <a:ext cx="6918300" cy="3434400"/>
          </a:xfrm>
          <a:prstGeom prst="rect">
            <a:avLst/>
          </a:prstGeom>
        </p:spPr>
        <p:txBody>
          <a:bodyPr spcFirstLastPara="1" wrap="square" lIns="91425" tIns="91425" rIns="91425" bIns="91425" anchor="t" anchorCtr="0">
            <a:normAutofit fontScale="92500"/>
          </a:bodyPr>
          <a:lstStyle/>
          <a:p>
            <a:pPr marL="457200" lvl="0" indent="-330200" algn="l" rtl="0">
              <a:spcBef>
                <a:spcPts val="0"/>
              </a:spcBef>
              <a:spcAft>
                <a:spcPts val="600"/>
              </a:spcAft>
              <a:buSzPts val="1600"/>
              <a:buChar char="●"/>
            </a:pPr>
            <a:r>
              <a:rPr lang="en" dirty="0"/>
              <a:t>Starting in </a:t>
            </a:r>
            <a:r>
              <a:rPr lang="en" b="1" dirty="0"/>
              <a:t>SY 2025-2026</a:t>
            </a:r>
            <a:r>
              <a:rPr lang="en" dirty="0"/>
              <a:t>, Equitable Distribution of Teachers (EDT) and Comparability requirements </a:t>
            </a:r>
            <a:r>
              <a:rPr lang="en" b="1" dirty="0"/>
              <a:t>will apply</a:t>
            </a:r>
            <a:r>
              <a:rPr lang="en" dirty="0"/>
              <a:t> to LEAs with enrollment of less than 1,000 students if there is more than one school per grade span*.</a:t>
            </a:r>
            <a:endParaRPr dirty="0"/>
          </a:p>
          <a:p>
            <a:pPr marL="457200" lvl="0" indent="-330200" algn="l" rtl="0">
              <a:spcBef>
                <a:spcPts val="0"/>
              </a:spcBef>
              <a:spcAft>
                <a:spcPts val="600"/>
              </a:spcAft>
              <a:buSzPts val="1600"/>
              <a:buChar char="●"/>
            </a:pPr>
            <a:r>
              <a:rPr lang="en" b="1" dirty="0"/>
              <a:t>EDT </a:t>
            </a:r>
            <a:r>
              <a:rPr lang="en" dirty="0"/>
              <a:t>gaps will need to be addressed by the LEA during SY 2025-2026. If medium or large gaps are identified in 2024-2025 they will be documented in the 2026-2027 Consolidated Application.</a:t>
            </a:r>
            <a:endParaRPr dirty="0"/>
          </a:p>
          <a:p>
            <a:pPr marL="457200" lvl="0" indent="-330200" algn="l" rtl="0">
              <a:spcBef>
                <a:spcPts val="0"/>
              </a:spcBef>
              <a:spcAft>
                <a:spcPts val="600"/>
              </a:spcAft>
              <a:buSzPts val="1600"/>
              <a:buChar char="●"/>
            </a:pPr>
            <a:r>
              <a:rPr lang="en" b="1" dirty="0"/>
              <a:t>Comparability </a:t>
            </a:r>
            <a:r>
              <a:rPr lang="en" dirty="0"/>
              <a:t>is analyzed by CDE on behalf of LEAs annually. LEAs with Consolidated Schoolwide programs or non-comparable schools according to CDE’s analysis will submit an alternative comparability calculator (Excel via Syncplicity) or comparability action plan (online form via Smartsheet) to CDE in SY 2025-2026. </a:t>
            </a:r>
            <a:endParaRPr dirty="0"/>
          </a:p>
        </p:txBody>
      </p:sp>
      <p:sp>
        <p:nvSpPr>
          <p:cNvPr id="1470" name="Google Shape;1470;p180"/>
          <p:cNvSpPr/>
          <p:nvPr/>
        </p:nvSpPr>
        <p:spPr>
          <a:xfrm>
            <a:off x="7154075" y="1940575"/>
            <a:ext cx="1796700" cy="103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*Grade Span: </a:t>
            </a:r>
            <a:endParaRPr/>
          </a:p>
          <a:p>
            <a:pPr marL="0" lvl="0" indent="0" algn="ctr" rtl="0">
              <a:spcBef>
                <a:spcPts val="0"/>
              </a:spcBef>
              <a:spcAft>
                <a:spcPts val="0"/>
              </a:spcAft>
              <a:buNone/>
            </a:pPr>
            <a:r>
              <a:rPr lang="en"/>
              <a:t>elementary, middle, K-8, high school, K-12, etc.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8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BOCES Related Updates to the Consolidated Application</a:t>
            </a:r>
            <a:endParaRPr/>
          </a:p>
        </p:txBody>
      </p:sp>
      <p:sp>
        <p:nvSpPr>
          <p:cNvPr id="1476" name="Google Shape;1476;p181"/>
          <p:cNvSpPr txBox="1">
            <a:spLocks noGrp="1"/>
          </p:cNvSpPr>
          <p:nvPr>
            <p:ph type="body" idx="1"/>
          </p:nvPr>
        </p:nvSpPr>
        <p:spPr>
          <a:xfrm>
            <a:off x="123875" y="990175"/>
            <a:ext cx="8883000" cy="34092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dirty="0"/>
              <a:t>The Consolidated Application will be released in two phases:</a:t>
            </a:r>
            <a:endParaRPr b="1" dirty="0"/>
          </a:p>
          <a:p>
            <a:pPr marL="457200" lvl="0" indent="-322580" algn="l" rtl="0">
              <a:spcBef>
                <a:spcPts val="0"/>
              </a:spcBef>
              <a:spcAft>
                <a:spcPts val="600"/>
              </a:spcAft>
              <a:buSzPct val="100000"/>
              <a:buChar char="●"/>
            </a:pPr>
            <a:r>
              <a:rPr lang="en" sz="1600" dirty="0"/>
              <a:t>BOCES will be able to view, but not complete, the EDT, ESSA School Improvement Narratives, and the Targeted and Additional Targeted Support Schools pages until member districts have completed the signover of funds.</a:t>
            </a:r>
            <a:endParaRPr dirty="0"/>
          </a:p>
          <a:p>
            <a:pPr marL="457200" lvl="0" indent="-322580" algn="l" rtl="0">
              <a:spcBef>
                <a:spcPts val="0"/>
              </a:spcBef>
              <a:spcAft>
                <a:spcPts val="600"/>
              </a:spcAft>
              <a:buSzPct val="100000"/>
              <a:buChar char="●"/>
            </a:pPr>
            <a:r>
              <a:rPr lang="en" sz="1600" dirty="0"/>
              <a:t>Once the member districts complete the LEA ARAC, CDE will load the data for these pages into the BOCES application.</a:t>
            </a:r>
            <a:endParaRPr dirty="0"/>
          </a:p>
          <a:p>
            <a:pPr marL="457200" lvl="0" indent="-322580" algn="l" rtl="0">
              <a:spcBef>
                <a:spcPts val="0"/>
              </a:spcBef>
              <a:spcAft>
                <a:spcPts val="600"/>
              </a:spcAft>
              <a:buSzPct val="100000"/>
              <a:buChar char="●"/>
            </a:pPr>
            <a:r>
              <a:rPr lang="en" sz="1600" dirty="0"/>
              <a:t>BOCES and member districts should </a:t>
            </a:r>
            <a:r>
              <a:rPr lang="en" dirty="0"/>
              <a:t>review </a:t>
            </a:r>
            <a:r>
              <a:rPr lang="en" sz="1600" dirty="0"/>
              <a:t>all assurances annually. General Assurances are available now in the Consolidated Ap</a:t>
            </a:r>
            <a:r>
              <a:rPr lang="en" dirty="0"/>
              <a:t>plication</a:t>
            </a:r>
            <a:r>
              <a:rPr lang="en" sz="1600" dirty="0"/>
              <a:t> (in phase one) to be completed by BOCES </a:t>
            </a:r>
            <a:r>
              <a:rPr lang="en" dirty="0"/>
              <a:t>and</a:t>
            </a:r>
            <a:r>
              <a:rPr lang="en" sz="1600" dirty="0"/>
              <a:t> member districts.</a:t>
            </a:r>
            <a:r>
              <a:rPr lang="en" dirty="0"/>
              <a:t> </a:t>
            </a:r>
            <a:r>
              <a:rPr lang="en" sz="1600" dirty="0"/>
              <a:t>Title specific assurances will become available when budgets are available in phase two.</a:t>
            </a:r>
            <a:endParaRPr dirty="0"/>
          </a:p>
          <a:p>
            <a:pPr marL="457200" lvl="0" indent="-322580" algn="l" rtl="0">
              <a:spcBef>
                <a:spcPts val="0"/>
              </a:spcBef>
              <a:spcAft>
                <a:spcPts val="600"/>
              </a:spcAft>
              <a:buSzPct val="100000"/>
              <a:buChar char="●"/>
            </a:pPr>
            <a:r>
              <a:rPr lang="en" dirty="0"/>
              <a:t>The Grants Program Administration (GPA) will share a BOCES specific GAINS systems training on May 1st.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2" name="Google Shape;1482;p18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BOCES Related Updates, Continued</a:t>
            </a:r>
            <a:endParaRPr/>
          </a:p>
        </p:txBody>
      </p:sp>
      <p:sp>
        <p:nvSpPr>
          <p:cNvPr id="1483" name="Google Shape;1483;p182"/>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Font typeface="Arial"/>
              <a:buChar char="●"/>
            </a:pPr>
            <a:r>
              <a:rPr lang="en" b="1" dirty="0"/>
              <a:t>Allocations</a:t>
            </a:r>
            <a:r>
              <a:rPr lang="en" dirty="0"/>
              <a:t>: Separate section shows member district allocations</a:t>
            </a:r>
            <a:endParaRPr dirty="0"/>
          </a:p>
          <a:p>
            <a:pPr marL="457200" lvl="0" indent="-330200" algn="l" rtl="0">
              <a:spcBef>
                <a:spcPts val="0"/>
              </a:spcBef>
              <a:spcAft>
                <a:spcPts val="0"/>
              </a:spcAft>
              <a:buSzPts val="1600"/>
              <a:buFont typeface="Arial"/>
              <a:buChar char="●"/>
            </a:pPr>
            <a:r>
              <a:rPr lang="en" b="1" dirty="0">
                <a:highlight>
                  <a:srgbClr val="FFFFFF"/>
                </a:highlight>
              </a:rPr>
              <a:t>LEA Data Profile</a:t>
            </a:r>
            <a:r>
              <a:rPr lang="en" dirty="0">
                <a:highlight>
                  <a:srgbClr val="FFFFFF"/>
                </a:highlight>
              </a:rPr>
              <a:t>: BOCES select, "Refer to Member District Application."</a:t>
            </a:r>
            <a:endParaRPr dirty="0">
              <a:highlight>
                <a:srgbClr val="FFFFFF"/>
              </a:highlight>
            </a:endParaRPr>
          </a:p>
          <a:p>
            <a:pPr marL="457200" lvl="0" indent="-330200" algn="l" rtl="0">
              <a:spcBef>
                <a:spcPts val="0"/>
              </a:spcBef>
              <a:spcAft>
                <a:spcPts val="0"/>
              </a:spcAft>
              <a:buSzPts val="1600"/>
              <a:buFont typeface="Arial"/>
              <a:buChar char="●"/>
            </a:pPr>
            <a:r>
              <a:rPr lang="en" b="1" dirty="0">
                <a:highlight>
                  <a:srgbClr val="FFFFFF"/>
                </a:highlight>
              </a:rPr>
              <a:t>LEA Set-Aside &amp; School Ranking</a:t>
            </a:r>
            <a:r>
              <a:rPr lang="en" dirty="0">
                <a:highlight>
                  <a:srgbClr val="FFFFFF"/>
                </a:highlight>
              </a:rPr>
              <a:t>: BOCES will complete these sections for districts with less than 1,000 as the method of serving</a:t>
            </a:r>
            <a:endParaRPr dirty="0">
              <a:highlight>
                <a:srgbClr val="FFFFFF"/>
              </a:highlight>
            </a:endParaRPr>
          </a:p>
          <a:p>
            <a:pPr marL="457200" lvl="0" indent="-330200" algn="l" rtl="0">
              <a:spcBef>
                <a:spcPts val="0"/>
              </a:spcBef>
              <a:spcAft>
                <a:spcPts val="0"/>
              </a:spcAft>
              <a:buSzPts val="1600"/>
              <a:buFont typeface="Arial"/>
              <a:buChar char="●"/>
            </a:pPr>
            <a:r>
              <a:rPr lang="en" b="1" dirty="0">
                <a:highlight>
                  <a:srgbClr val="FFFFFF"/>
                </a:highlight>
              </a:rPr>
              <a:t>Narratives</a:t>
            </a:r>
            <a:r>
              <a:rPr lang="en" dirty="0">
                <a:highlight>
                  <a:srgbClr val="FFFFFF"/>
                </a:highlight>
              </a:rPr>
              <a:t>: BOCES-level narrative added to more Titles</a:t>
            </a:r>
            <a:endParaRPr dirty="0">
              <a:highlight>
                <a:srgbClr val="FFFFFF"/>
              </a:highlight>
            </a:endParaRPr>
          </a:p>
          <a:p>
            <a:pPr marL="457200" lvl="0" indent="-330200" algn="l" rtl="0">
              <a:spcBef>
                <a:spcPts val="0"/>
              </a:spcBef>
              <a:spcAft>
                <a:spcPts val="0"/>
              </a:spcAft>
              <a:buSzPts val="1600"/>
              <a:buFont typeface="Arial"/>
              <a:buChar char="●"/>
            </a:pPr>
            <a:r>
              <a:rPr lang="en" b="1" dirty="0"/>
              <a:t>Pro tip</a:t>
            </a:r>
            <a:r>
              <a:rPr lang="en" dirty="0"/>
              <a:t>: Use the </a:t>
            </a:r>
            <a:r>
              <a:rPr lang="en" u="sng" dirty="0">
                <a:solidFill>
                  <a:schemeClr val="hlink"/>
                </a:solidFill>
                <a:hlinkClick r:id="rId3"/>
              </a:rPr>
              <a:t>planning resource </a:t>
            </a:r>
            <a:r>
              <a:rPr lang="en" dirty="0"/>
              <a:t>in the “</a:t>
            </a:r>
            <a:r>
              <a:rPr lang="en" dirty="0">
                <a:highlight>
                  <a:srgbClr val="FCFCFC"/>
                </a:highlight>
              </a:rPr>
              <a:t>Consolidated Federal Programs Application Overview” section</a:t>
            </a:r>
            <a:r>
              <a:rPr lang="en" b="1" dirty="0">
                <a:highlight>
                  <a:srgbClr val="FCFCFC"/>
                </a:highlight>
              </a:rPr>
              <a:t> </a:t>
            </a:r>
            <a:r>
              <a:rPr lang="en" dirty="0"/>
              <a:t>while completing the Consolidated Application.</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Google Shape;1489;p183"/>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Rural Considerations: Title Countdown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84"/>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Title V, Part B: Rural Education Achievement Program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8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V, part B: </a:t>
            </a:r>
            <a:endParaRPr/>
          </a:p>
          <a:p>
            <a:pPr marL="0" lvl="0" indent="0" algn="l" rtl="0">
              <a:spcBef>
                <a:spcPts val="0"/>
              </a:spcBef>
              <a:spcAft>
                <a:spcPts val="0"/>
              </a:spcAft>
              <a:buNone/>
            </a:pPr>
            <a:r>
              <a:rPr lang="en"/>
              <a:t>RLIS (Consolidated Application: state managed)</a:t>
            </a:r>
            <a:endParaRPr/>
          </a:p>
          <a:p>
            <a:pPr marL="0" lvl="0" indent="0" algn="l" rtl="0">
              <a:spcBef>
                <a:spcPts val="0"/>
              </a:spcBef>
              <a:spcAft>
                <a:spcPts val="0"/>
              </a:spcAft>
              <a:buNone/>
            </a:pPr>
            <a:r>
              <a:rPr lang="en"/>
              <a:t>SRSA (REAP: federally managed)</a:t>
            </a:r>
            <a:endParaRPr/>
          </a:p>
        </p:txBody>
      </p:sp>
      <p:sp>
        <p:nvSpPr>
          <p:cNvPr id="1500" name="Google Shape;1500;p185"/>
          <p:cNvSpPr txBox="1">
            <a:spLocks noGrp="1"/>
          </p:cNvSpPr>
          <p:nvPr>
            <p:ph type="body" idx="1"/>
          </p:nvPr>
        </p:nvSpPr>
        <p:spPr>
          <a:xfrm>
            <a:off x="311700" y="1152475"/>
            <a:ext cx="5277900" cy="3034800"/>
          </a:xfrm>
          <a:prstGeom prst="rect">
            <a:avLst/>
          </a:prstGeom>
          <a:ln>
            <a:noFill/>
          </a:ln>
        </p:spPr>
        <p:txBody>
          <a:bodyPr spcFirstLastPara="1" wrap="square" lIns="91425" tIns="91425" rIns="91425" bIns="91425" anchor="t" anchorCtr="0">
            <a:normAutofit lnSpcReduction="10000"/>
          </a:bodyPr>
          <a:lstStyle/>
          <a:p>
            <a:pPr marL="0" lvl="0" indent="0" algn="l" rtl="0">
              <a:spcBef>
                <a:spcPts val="0"/>
              </a:spcBef>
              <a:spcAft>
                <a:spcPts val="1200"/>
              </a:spcAft>
              <a:buNone/>
            </a:pPr>
            <a:r>
              <a:rPr lang="en" dirty="0"/>
              <a:t>Generally speaking, these two grants are used to supplement activities that you are doing in the other Title grants. Rural LEA’s may be eligible for one or both, but only one can be selected. We recommend selecting the one with the highest allocation.</a:t>
            </a:r>
            <a:endParaRPr dirty="0"/>
          </a:p>
          <a:p>
            <a:pPr marL="0" lvl="0" indent="0" algn="l" rtl="0">
              <a:spcBef>
                <a:spcPts val="0"/>
              </a:spcBef>
              <a:spcAft>
                <a:spcPts val="0"/>
              </a:spcAft>
              <a:buNone/>
            </a:pPr>
            <a:r>
              <a:rPr lang="en" dirty="0"/>
              <a:t>For RLIS (Rural Low Income Schools), be sure to select the funding code in the Consolidated Application that includes the name of the grant where the activities are allowable. (</a:t>
            </a:r>
            <a:r>
              <a:rPr lang="en" dirty="0">
                <a:latin typeface="Arial"/>
                <a:ea typeface="Arial"/>
                <a:cs typeface="Arial"/>
                <a:sym typeface="Arial"/>
              </a:rPr>
              <a:t>e.g</a:t>
            </a:r>
            <a:r>
              <a:rPr lang="en" dirty="0"/>
              <a:t>. TVB (TIA) - Title V, Part B - Title I, Part A Activity)</a:t>
            </a:r>
            <a:endParaRPr dirty="0"/>
          </a:p>
        </p:txBody>
      </p:sp>
      <p:pic>
        <p:nvPicPr>
          <p:cNvPr id="1502" name="Google Shape;1502;p18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687125" y="1512850"/>
            <a:ext cx="3249600" cy="21680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86"/>
          <p:cNvSpPr txBox="1">
            <a:spLocks noGrp="1"/>
          </p:cNvSpPr>
          <p:nvPr>
            <p:ph type="title"/>
          </p:nvPr>
        </p:nvSpPr>
        <p:spPr>
          <a:xfrm>
            <a:off x="127525" y="96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 a refresher (from our website): </a:t>
            </a:r>
            <a:endParaRPr/>
          </a:p>
        </p:txBody>
      </p:sp>
      <p:sp>
        <p:nvSpPr>
          <p:cNvPr id="1508" name="Google Shape;1508;p186"/>
          <p:cNvSpPr txBox="1"/>
          <p:nvPr/>
        </p:nvSpPr>
        <p:spPr>
          <a:xfrm>
            <a:off x="257250" y="552475"/>
            <a:ext cx="8629500" cy="469638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600"/>
              </a:spcBef>
              <a:spcAft>
                <a:spcPts val="0"/>
              </a:spcAft>
              <a:buClr>
                <a:schemeClr val="dk1"/>
              </a:buClr>
              <a:buSzPts val="1100"/>
              <a:buFont typeface="Arial"/>
              <a:buNone/>
            </a:pPr>
            <a:r>
              <a:rPr lang="en" b="1" dirty="0">
                <a:solidFill>
                  <a:srgbClr val="1C3467"/>
                </a:solidFill>
                <a:highlight>
                  <a:srgbClr val="FFFFFF"/>
                </a:highlight>
                <a:latin typeface="Roboto"/>
                <a:ea typeface="Roboto"/>
                <a:cs typeface="Roboto"/>
                <a:sym typeface="Roboto"/>
              </a:rPr>
              <a:t>Program Requirements and Eligibility</a:t>
            </a:r>
            <a:endParaRPr b="1" dirty="0">
              <a:solidFill>
                <a:srgbClr val="1C3467"/>
              </a:solidFill>
              <a:highlight>
                <a:srgbClr val="FFFFFF"/>
              </a:highlight>
              <a:latin typeface="Roboto"/>
              <a:ea typeface="Roboto"/>
              <a:cs typeface="Roboto"/>
              <a:sym typeface="Roboto"/>
            </a:endParaRPr>
          </a:p>
          <a:p>
            <a:pPr marL="0" lvl="0" indent="0" algn="l" rtl="0">
              <a:lnSpc>
                <a:spcPct val="115000"/>
              </a:lnSpc>
              <a:spcBef>
                <a:spcPts val="800"/>
              </a:spcBef>
              <a:spcAft>
                <a:spcPts val="0"/>
              </a:spcAft>
              <a:buClr>
                <a:schemeClr val="dk1"/>
              </a:buClr>
              <a:buSzPts val="1100"/>
              <a:buFont typeface="Arial"/>
              <a:buNone/>
            </a:pPr>
            <a:r>
              <a:rPr lang="en" sz="1050" dirty="0">
                <a:solidFill>
                  <a:schemeClr val="dk1"/>
                </a:solidFill>
                <a:highlight>
                  <a:srgbClr val="FFFFFF"/>
                </a:highlight>
                <a:latin typeface="Roboto"/>
                <a:ea typeface="Roboto"/>
                <a:cs typeface="Roboto"/>
                <a:sym typeface="Roboto"/>
              </a:rPr>
              <a:t>Districts do not need to submit any data as part of eligibility determination. Data is obtained through existing sources.</a:t>
            </a:r>
            <a:endParaRPr sz="1050" dirty="0">
              <a:solidFill>
                <a:schemeClr val="dk1"/>
              </a:solidFill>
              <a:highlight>
                <a:srgbClr val="FFFFFF"/>
              </a:highlight>
              <a:latin typeface="Roboto"/>
              <a:ea typeface="Roboto"/>
              <a:cs typeface="Roboto"/>
              <a:sym typeface="Roboto"/>
            </a:endParaRPr>
          </a:p>
          <a:p>
            <a:pPr marL="0" lvl="0" indent="0" algn="l" rtl="0">
              <a:lnSpc>
                <a:spcPct val="115000"/>
              </a:lnSpc>
              <a:spcBef>
                <a:spcPts val="800"/>
              </a:spcBef>
              <a:spcAft>
                <a:spcPts val="0"/>
              </a:spcAft>
              <a:buClr>
                <a:schemeClr val="dk1"/>
              </a:buClr>
              <a:buSzPts val="1100"/>
              <a:buFont typeface="Arial"/>
              <a:buNone/>
            </a:pPr>
            <a:r>
              <a:rPr lang="en" sz="1050" b="1" dirty="0">
                <a:solidFill>
                  <a:schemeClr val="dk1"/>
                </a:solidFill>
                <a:highlight>
                  <a:srgbClr val="FFFFFF"/>
                </a:highlight>
                <a:latin typeface="Roboto"/>
                <a:ea typeface="Roboto"/>
                <a:cs typeface="Roboto"/>
                <a:sym typeface="Roboto"/>
              </a:rPr>
              <a:t>Rural Low Income School (RLIS) eligibility requires that:</a:t>
            </a:r>
            <a:endParaRPr sz="1050" b="1" dirty="0">
              <a:solidFill>
                <a:schemeClr val="dk1"/>
              </a:solidFill>
              <a:highlight>
                <a:srgbClr val="FFFFFF"/>
              </a:highlight>
              <a:latin typeface="Roboto"/>
              <a:ea typeface="Roboto"/>
              <a:cs typeface="Roboto"/>
              <a:sym typeface="Roboto"/>
            </a:endParaRPr>
          </a:p>
          <a:p>
            <a:pPr marL="457200" lvl="0" indent="-295275" algn="l" rtl="0">
              <a:lnSpc>
                <a:spcPct val="115000"/>
              </a:lnSpc>
              <a:spcBef>
                <a:spcPts val="800"/>
              </a:spcBef>
              <a:spcAft>
                <a:spcPts val="0"/>
              </a:spcAft>
              <a:buClr>
                <a:schemeClr val="dk1"/>
              </a:buClr>
              <a:buSzPts val="1050"/>
              <a:buFont typeface="Roboto"/>
              <a:buAutoNum type="arabicPeriod"/>
            </a:pPr>
            <a:r>
              <a:rPr lang="en" sz="1050" dirty="0">
                <a:solidFill>
                  <a:schemeClr val="dk1"/>
                </a:solidFill>
                <a:highlight>
                  <a:srgbClr val="FFFFFF"/>
                </a:highlight>
                <a:latin typeface="Roboto"/>
                <a:ea typeface="Roboto"/>
                <a:cs typeface="Roboto"/>
                <a:sym typeface="Roboto"/>
              </a:rPr>
              <a:t>20 percent or more of children aged 5 to 17 served by the school district must be from families with incomes below the poverty line, AND</a:t>
            </a:r>
            <a:endParaRPr sz="1050" dirty="0">
              <a:solidFill>
                <a:schemeClr val="dk1"/>
              </a:solidFill>
              <a:highlight>
                <a:srgbClr val="FFFFFF"/>
              </a:highlight>
              <a:latin typeface="Roboto"/>
              <a:ea typeface="Roboto"/>
              <a:cs typeface="Roboto"/>
              <a:sym typeface="Roboto"/>
            </a:endParaRPr>
          </a:p>
          <a:p>
            <a:pPr marL="457200" lvl="0" indent="-295275" algn="l" rtl="0">
              <a:lnSpc>
                <a:spcPct val="115000"/>
              </a:lnSpc>
              <a:spcBef>
                <a:spcPts val="0"/>
              </a:spcBef>
              <a:spcAft>
                <a:spcPts val="0"/>
              </a:spcAft>
              <a:buClr>
                <a:schemeClr val="dk1"/>
              </a:buClr>
              <a:buSzPts val="1050"/>
              <a:buFont typeface="Roboto"/>
              <a:buAutoNum type="arabicPeriod"/>
            </a:pPr>
            <a:r>
              <a:rPr lang="en" sz="1050" dirty="0">
                <a:solidFill>
                  <a:schemeClr val="dk1"/>
                </a:solidFill>
                <a:highlight>
                  <a:srgbClr val="FFFFFF"/>
                </a:highlight>
                <a:latin typeface="Roboto"/>
                <a:ea typeface="Roboto"/>
                <a:cs typeface="Roboto"/>
                <a:sym typeface="Roboto"/>
              </a:rPr>
              <a:t>All schools served by the district must have a locale code of 32, 33, 41, 42, or 43 (assigned by the U.S. Department of Education’s National Center for Education Statistics) OR be located in an area of the State defined as rural by a governmental agency of the State.</a:t>
            </a:r>
            <a:endParaRPr sz="1050" dirty="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50" b="1" dirty="0">
                <a:solidFill>
                  <a:schemeClr val="dk1"/>
                </a:solidFill>
                <a:highlight>
                  <a:srgbClr val="FFFFFF"/>
                </a:highlight>
                <a:latin typeface="Roboto"/>
                <a:ea typeface="Roboto"/>
                <a:cs typeface="Roboto"/>
                <a:sym typeface="Roboto"/>
              </a:rPr>
              <a:t>Small Rural School Achievement (SRSA) eligibility requires that:</a:t>
            </a:r>
            <a:endParaRPr sz="1050" b="1" dirty="0">
              <a:solidFill>
                <a:schemeClr val="dk1"/>
              </a:solidFill>
              <a:highlight>
                <a:srgbClr val="FFFFFF"/>
              </a:highlight>
              <a:latin typeface="Roboto"/>
              <a:ea typeface="Roboto"/>
              <a:cs typeface="Roboto"/>
              <a:sym typeface="Roboto"/>
            </a:endParaRPr>
          </a:p>
          <a:p>
            <a:pPr marL="457200" lvl="0" indent="-295275" algn="l" rtl="0">
              <a:lnSpc>
                <a:spcPct val="115000"/>
              </a:lnSpc>
              <a:spcBef>
                <a:spcPts val="800"/>
              </a:spcBef>
              <a:spcAft>
                <a:spcPts val="0"/>
              </a:spcAft>
              <a:buClr>
                <a:schemeClr val="dk1"/>
              </a:buClr>
              <a:buSzPts val="1050"/>
              <a:buAutoNum type="arabicPeriod"/>
            </a:pPr>
            <a:r>
              <a:rPr lang="en" sz="1050" dirty="0">
                <a:solidFill>
                  <a:schemeClr val="dk1"/>
                </a:solidFill>
                <a:highlight>
                  <a:srgbClr val="FFFFFF"/>
                </a:highlight>
                <a:latin typeface="Roboto"/>
                <a:ea typeface="Roboto"/>
                <a:cs typeface="Roboto"/>
                <a:sym typeface="Roboto"/>
              </a:rPr>
              <a:t>The total number of students in average daily attendance (ADA) at all of the schools served by the district is fewer than 600 </a:t>
            </a:r>
            <a:r>
              <a:rPr lang="en" sz="1050" b="1" dirty="0">
                <a:solidFill>
                  <a:schemeClr val="dk1"/>
                </a:solidFill>
                <a:highlight>
                  <a:srgbClr val="FFFFFF"/>
                </a:highlight>
                <a:latin typeface="Roboto"/>
                <a:ea typeface="Roboto"/>
                <a:cs typeface="Roboto"/>
                <a:sym typeface="Roboto"/>
              </a:rPr>
              <a:t>OR</a:t>
            </a:r>
            <a:r>
              <a:rPr lang="en" sz="1050" dirty="0">
                <a:solidFill>
                  <a:schemeClr val="dk1"/>
                </a:solidFill>
                <a:highlight>
                  <a:srgbClr val="FFFFFF"/>
                </a:highlight>
                <a:latin typeface="Roboto"/>
                <a:ea typeface="Roboto"/>
                <a:cs typeface="Roboto"/>
                <a:sym typeface="Roboto"/>
              </a:rPr>
              <a:t> each county in which a school served by the district is located has a total population density of fewer than 10 persons per square mile and;</a:t>
            </a:r>
            <a:endParaRPr sz="1050" dirty="0">
              <a:solidFill>
                <a:schemeClr val="dk1"/>
              </a:solidFill>
              <a:highlight>
                <a:srgbClr val="FFFFFF"/>
              </a:highlight>
              <a:latin typeface="Roboto"/>
              <a:ea typeface="Roboto"/>
              <a:cs typeface="Roboto"/>
              <a:sym typeface="Roboto"/>
            </a:endParaRPr>
          </a:p>
          <a:p>
            <a:pPr marL="457200" lvl="0" indent="-295275" algn="l" rtl="0">
              <a:lnSpc>
                <a:spcPct val="115000"/>
              </a:lnSpc>
              <a:spcBef>
                <a:spcPts val="0"/>
              </a:spcBef>
              <a:spcAft>
                <a:spcPts val="0"/>
              </a:spcAft>
              <a:buClr>
                <a:schemeClr val="dk1"/>
              </a:buClr>
              <a:buSzPts val="1050"/>
              <a:buAutoNum type="arabicPeriod"/>
            </a:pPr>
            <a:r>
              <a:rPr lang="en" sz="1050" dirty="0">
                <a:solidFill>
                  <a:schemeClr val="dk1"/>
                </a:solidFill>
                <a:highlight>
                  <a:srgbClr val="FFFFFF"/>
                </a:highlight>
                <a:latin typeface="Roboto"/>
                <a:ea typeface="Roboto"/>
                <a:cs typeface="Roboto"/>
                <a:sym typeface="Roboto"/>
              </a:rPr>
              <a:t>All of the schools served by the district are designated with a school locale code of 41, 42, or 43, as determined by the secretary of education </a:t>
            </a:r>
            <a:r>
              <a:rPr lang="en" sz="1050" b="1" dirty="0">
                <a:solidFill>
                  <a:schemeClr val="dk1"/>
                </a:solidFill>
                <a:highlight>
                  <a:srgbClr val="FFFFFF"/>
                </a:highlight>
                <a:latin typeface="Roboto"/>
                <a:ea typeface="Roboto"/>
                <a:cs typeface="Roboto"/>
                <a:sym typeface="Roboto"/>
              </a:rPr>
              <a:t>OR </a:t>
            </a:r>
            <a:r>
              <a:rPr lang="en" sz="1050" dirty="0">
                <a:solidFill>
                  <a:schemeClr val="dk1"/>
                </a:solidFill>
                <a:highlight>
                  <a:srgbClr val="FFFFFF"/>
                </a:highlight>
                <a:latin typeface="Roboto"/>
                <a:ea typeface="Roboto"/>
                <a:cs typeface="Roboto"/>
                <a:sym typeface="Roboto"/>
              </a:rPr>
              <a:t>be located in an area of the State defined as rural by a governmental agency of the State.</a:t>
            </a:r>
            <a:endParaRPr sz="1050" dirty="0">
              <a:solidFill>
                <a:schemeClr val="dk1"/>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050" b="1" dirty="0">
                <a:solidFill>
                  <a:schemeClr val="dk1"/>
                </a:solidFill>
                <a:highlight>
                  <a:srgbClr val="FFFFFF"/>
                </a:highlight>
                <a:latin typeface="Roboto"/>
                <a:ea typeface="Roboto"/>
                <a:cs typeface="Roboto"/>
                <a:sym typeface="Roboto"/>
              </a:rPr>
              <a:t>Dual-Eligibility: </a:t>
            </a:r>
            <a:r>
              <a:rPr lang="en" sz="1050" dirty="0">
                <a:solidFill>
                  <a:schemeClr val="dk1"/>
                </a:solidFill>
                <a:highlight>
                  <a:srgbClr val="FFFFFF"/>
                </a:highlight>
                <a:latin typeface="Roboto"/>
                <a:ea typeface="Roboto"/>
                <a:cs typeface="Roboto"/>
                <a:sym typeface="Roboto"/>
              </a:rPr>
              <a:t>Under ESSA (beginning FY2017)</a:t>
            </a:r>
            <a:endParaRPr sz="1050" dirty="0">
              <a:solidFill>
                <a:schemeClr val="dk1"/>
              </a:solidFill>
              <a:highlight>
                <a:srgbClr val="FFFFFF"/>
              </a:highlight>
              <a:latin typeface="Roboto"/>
              <a:ea typeface="Roboto"/>
              <a:cs typeface="Roboto"/>
              <a:sym typeface="Roboto"/>
            </a:endParaRPr>
          </a:p>
          <a:p>
            <a:pPr marL="457200" lvl="0" indent="-295275" algn="l" rtl="0">
              <a:lnSpc>
                <a:spcPct val="115000"/>
              </a:lnSpc>
              <a:spcBef>
                <a:spcPts val="800"/>
              </a:spcBef>
              <a:spcAft>
                <a:spcPts val="0"/>
              </a:spcAft>
              <a:buClr>
                <a:schemeClr val="dk1"/>
              </a:buClr>
              <a:buSzPts val="1050"/>
              <a:buFont typeface="Roboto"/>
              <a:buChar char="●"/>
            </a:pPr>
            <a:r>
              <a:rPr lang="en" sz="1050" dirty="0">
                <a:solidFill>
                  <a:schemeClr val="dk1"/>
                </a:solidFill>
                <a:highlight>
                  <a:srgbClr val="FFFFFF"/>
                </a:highlight>
                <a:latin typeface="Roboto"/>
                <a:ea typeface="Roboto"/>
                <a:cs typeface="Roboto"/>
                <a:sym typeface="Roboto"/>
              </a:rPr>
              <a:t>School districts can be eligible for both SRSA and RLIS and must choose one grant under which to receive funds in any given fiscal year.</a:t>
            </a:r>
            <a:endParaRPr sz="1050" dirty="0">
              <a:solidFill>
                <a:schemeClr val="dk1"/>
              </a:solidFill>
              <a:highlight>
                <a:srgbClr val="FFFFFF"/>
              </a:highlight>
              <a:latin typeface="Roboto"/>
              <a:ea typeface="Roboto"/>
              <a:cs typeface="Roboto"/>
              <a:sym typeface="Roboto"/>
            </a:endParaRPr>
          </a:p>
          <a:p>
            <a:pPr marL="457200" lvl="0" indent="-295275" algn="l" rtl="0">
              <a:lnSpc>
                <a:spcPct val="115000"/>
              </a:lnSpc>
              <a:spcBef>
                <a:spcPts val="0"/>
              </a:spcBef>
              <a:spcAft>
                <a:spcPts val="0"/>
              </a:spcAft>
              <a:buClr>
                <a:schemeClr val="dk1"/>
              </a:buClr>
              <a:buSzPts val="1050"/>
              <a:buFont typeface="Roboto"/>
              <a:buChar char="●"/>
            </a:pPr>
            <a:r>
              <a:rPr lang="en" sz="1050" dirty="0">
                <a:solidFill>
                  <a:schemeClr val="dk1"/>
                </a:solidFill>
                <a:highlight>
                  <a:srgbClr val="FFFFFF"/>
                </a:highlight>
                <a:latin typeface="Roboto"/>
                <a:ea typeface="Roboto"/>
                <a:cs typeface="Roboto"/>
                <a:sym typeface="Roboto"/>
              </a:rPr>
              <a:t>School districts that are eligible to participate in SRSA may exercise the Alternative Fund Use Authority (AFUA) (regardless of whether or not SRSA funds are accepted) in the ESEA Consolidated Application when budgeting funds from other titles. All districts wishing to use the AFUA must notify CDE in the Consolidated Application. *Note: School districts eligible only for RLIS cannot exercise the Alternative Fund Use Authority.</a:t>
            </a:r>
            <a:endParaRPr sz="1800"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8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SRSA </a:t>
            </a:r>
            <a:r>
              <a:rPr lang="en" b="1"/>
              <a:t>eligibility</a:t>
            </a:r>
            <a:r>
              <a:rPr lang="en"/>
              <a:t> = opportunity to use </a:t>
            </a:r>
            <a:r>
              <a:rPr lang="en" b="1"/>
              <a:t>AFUA</a:t>
            </a:r>
            <a:endParaRPr b="1"/>
          </a:p>
        </p:txBody>
      </p:sp>
      <p:sp>
        <p:nvSpPr>
          <p:cNvPr id="1514" name="Google Shape;1514;p187"/>
          <p:cNvSpPr txBox="1">
            <a:spLocks noGrp="1"/>
          </p:cNvSpPr>
          <p:nvPr>
            <p:ph type="body" idx="1"/>
          </p:nvPr>
        </p:nvSpPr>
        <p:spPr>
          <a:xfrm>
            <a:off x="311700" y="1152475"/>
            <a:ext cx="67818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200"/>
              </a:spcAft>
              <a:buSzPts val="1600"/>
              <a:buChar char="●"/>
            </a:pPr>
            <a:r>
              <a:rPr lang="en" dirty="0"/>
              <a:t>Alternate Fund Use Authority (AFUA): Allows for eligible LEA’s to </a:t>
            </a:r>
            <a:r>
              <a:rPr lang="en" b="1" dirty="0"/>
              <a:t>use funds in Title II or IV more flexibly</a:t>
            </a:r>
            <a:r>
              <a:rPr lang="en" dirty="0"/>
              <a:t>, including to cover additional Title I eligible expenses.</a:t>
            </a:r>
            <a:endParaRPr dirty="0"/>
          </a:p>
          <a:p>
            <a:pPr marL="457200" lvl="0" indent="-330200" algn="l" rtl="0">
              <a:spcBef>
                <a:spcPts val="0"/>
              </a:spcBef>
              <a:spcAft>
                <a:spcPts val="1200"/>
              </a:spcAft>
              <a:buSzPts val="1600"/>
              <a:buChar char="●"/>
            </a:pPr>
            <a:r>
              <a:rPr lang="en" dirty="0"/>
              <a:t>Use the raise hand function or thumbs up reaction button if you accessed AFUA last year.</a:t>
            </a:r>
            <a:endParaRPr dirty="0"/>
          </a:p>
          <a:p>
            <a:pPr marL="457200" lvl="0" indent="-330200" algn="l" rtl="0">
              <a:spcBef>
                <a:spcPts val="0"/>
              </a:spcBef>
              <a:spcAft>
                <a:spcPts val="1200"/>
              </a:spcAft>
              <a:buSzPts val="1600"/>
              <a:buChar char="●"/>
            </a:pPr>
            <a:r>
              <a:rPr lang="en" dirty="0"/>
              <a:t>Anyone want to share how you found it to be helpful?</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Reminder:</a:t>
            </a:r>
            <a:endParaRPr/>
          </a:p>
        </p:txBody>
      </p:sp>
      <p:sp>
        <p:nvSpPr>
          <p:cNvPr id="1521" name="Google Shape;1521;p188"/>
          <p:cNvSpPr txBox="1">
            <a:spLocks noGrp="1"/>
          </p:cNvSpPr>
          <p:nvPr>
            <p:ph type="body" idx="1"/>
          </p:nvPr>
        </p:nvSpPr>
        <p:spPr>
          <a:xfrm>
            <a:off x="311700" y="1152475"/>
            <a:ext cx="64305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800"/>
              </a:spcAft>
              <a:buSzPts val="1600"/>
              <a:buChar char="●"/>
            </a:pPr>
            <a:r>
              <a:rPr lang="en" dirty="0"/>
              <a:t>Title V (RLIS) allocations are typically not available in the Consolidated Application until later in the summer/fall.</a:t>
            </a:r>
            <a:endParaRPr dirty="0"/>
          </a:p>
          <a:p>
            <a:pPr marL="457200" lvl="0" indent="-330200" algn="l" rtl="0">
              <a:spcBef>
                <a:spcPts val="0"/>
              </a:spcBef>
              <a:spcAft>
                <a:spcPts val="0"/>
              </a:spcAft>
              <a:buSzPts val="1600"/>
              <a:buChar char="●"/>
            </a:pPr>
            <a:r>
              <a:rPr lang="en" dirty="0"/>
              <a:t>Title V (SRSA) is an application submitted to the federal government directly. Questions are directed to </a:t>
            </a:r>
            <a:r>
              <a:rPr lang="en" u="sng" dirty="0">
                <a:solidFill>
                  <a:schemeClr val="hlink"/>
                </a:solidFill>
                <a:hlinkClick r:id="rId3"/>
              </a:rPr>
              <a:t>reap@gov.ed</a:t>
            </a:r>
            <a:r>
              <a:rPr lang="en" dirty="0"/>
              <a:t>.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71"/>
          <p:cNvSpPr txBox="1">
            <a:spLocks noGrp="1"/>
          </p:cNvSpPr>
          <p:nvPr>
            <p:ph type="title"/>
          </p:nvPr>
        </p:nvSpPr>
        <p:spPr>
          <a:xfrm>
            <a:off x="311700" y="114025"/>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ESEA/ESSER Office Hours</a:t>
            </a:r>
            <a:endParaRPr/>
          </a:p>
        </p:txBody>
      </p:sp>
      <p:sp>
        <p:nvSpPr>
          <p:cNvPr id="1409" name="Google Shape;1409;p171"/>
          <p:cNvSpPr txBox="1">
            <a:spLocks noGrp="1"/>
          </p:cNvSpPr>
          <p:nvPr>
            <p:ph type="body" idx="1"/>
          </p:nvPr>
        </p:nvSpPr>
        <p:spPr>
          <a:xfrm>
            <a:off x="311700" y="1152475"/>
            <a:ext cx="8122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dirty="0"/>
              <a:t>Topics:</a:t>
            </a:r>
            <a:endParaRPr dirty="0"/>
          </a:p>
          <a:p>
            <a:pPr marL="457200" lvl="0" indent="-330200" algn="l" rtl="0">
              <a:lnSpc>
                <a:spcPct val="115000"/>
              </a:lnSpc>
              <a:spcBef>
                <a:spcPts val="0"/>
              </a:spcBef>
              <a:spcAft>
                <a:spcPts val="0"/>
              </a:spcAft>
              <a:buSzPts val="1600"/>
              <a:buChar char="●"/>
            </a:pPr>
            <a:r>
              <a:rPr lang="en" dirty="0"/>
              <a:t>Rural LEA and BOCES Office Hours</a:t>
            </a:r>
            <a:endParaRPr dirty="0"/>
          </a:p>
          <a:p>
            <a:pPr marL="457200" lvl="0" indent="-330200" algn="l" rtl="0">
              <a:spcBef>
                <a:spcPts val="0"/>
              </a:spcBef>
              <a:spcAft>
                <a:spcPts val="0"/>
              </a:spcAft>
              <a:buSzPts val="1600"/>
              <a:buChar char="●"/>
            </a:pPr>
            <a:r>
              <a:rPr lang="en" dirty="0"/>
              <a:t>Updates and Reminders</a:t>
            </a:r>
            <a:endParaRPr dirty="0"/>
          </a:p>
          <a:p>
            <a:pPr marL="457200" lvl="0" indent="-330200" algn="l" rtl="0">
              <a:lnSpc>
                <a:spcPct val="115000"/>
              </a:lnSpc>
              <a:spcBef>
                <a:spcPts val="0"/>
              </a:spcBef>
              <a:spcAft>
                <a:spcPts val="0"/>
              </a:spcAft>
              <a:buSzPts val="1600"/>
              <a:buChar char="●"/>
            </a:pPr>
            <a:r>
              <a:rPr lang="en" dirty="0"/>
              <a:t>Real Property Reporting</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89"/>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
              <a:t>Title IV, Part A: Student Support and Academic Enrichment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9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Title IV Flexibilities! AFUA (noted previously) and…</a:t>
            </a:r>
            <a:endParaRPr dirty="0"/>
          </a:p>
        </p:txBody>
      </p:sp>
      <p:sp>
        <p:nvSpPr>
          <p:cNvPr id="1533" name="Google Shape;1533;p190"/>
          <p:cNvSpPr txBox="1">
            <a:spLocks noGrp="1"/>
          </p:cNvSpPr>
          <p:nvPr>
            <p:ph type="body" idx="1"/>
          </p:nvPr>
        </p:nvSpPr>
        <p:spPr>
          <a:xfrm>
            <a:off x="311700" y="1152475"/>
            <a:ext cx="7860900" cy="338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Font typeface="Arial"/>
              <a:buChar char="●"/>
            </a:pPr>
            <a:r>
              <a:rPr lang="en" sz="1800" dirty="0">
                <a:solidFill>
                  <a:srgbClr val="333333"/>
                </a:solidFill>
                <a:highlight>
                  <a:srgbClr val="FFFFFF"/>
                </a:highlight>
                <a:latin typeface="Arial"/>
                <a:ea typeface="Arial"/>
                <a:cs typeface="Arial"/>
                <a:sym typeface="Arial"/>
              </a:rPr>
              <a:t>Rural districts tend to receive Title IV allocations that are less than $30,000, in which case, the proportion requirement to spend 20% of the total allocation in Well Rounded Education, 20% of the total allocation in Safe and Healthy Students, and some portion in Use of Technology would not apply. </a:t>
            </a:r>
            <a:r>
              <a:rPr lang="en" sz="1800" b="1" dirty="0">
                <a:solidFill>
                  <a:srgbClr val="333333"/>
                </a:solidFill>
                <a:highlight>
                  <a:srgbClr val="FFFFFF"/>
                </a:highlight>
                <a:latin typeface="Arial"/>
                <a:ea typeface="Arial"/>
                <a:cs typeface="Arial"/>
                <a:sym typeface="Arial"/>
              </a:rPr>
              <a:t>Districts with an allocation less than $30,000 may spend the allocation in one content category or multiple content categories.</a:t>
            </a:r>
            <a:endParaRPr sz="1800" b="1" dirty="0">
              <a:solidFill>
                <a:srgbClr val="333333"/>
              </a:solidFill>
              <a:highlight>
                <a:srgbClr val="FFFFFF"/>
              </a:highlight>
              <a:latin typeface="Arial"/>
              <a:ea typeface="Arial"/>
              <a:cs typeface="Arial"/>
              <a:sym typeface="Arial"/>
            </a:endParaRPr>
          </a:p>
          <a:p>
            <a:pPr marL="457200" lvl="0" indent="-342900" algn="l" rtl="0">
              <a:spcBef>
                <a:spcPts val="0"/>
              </a:spcBef>
              <a:spcAft>
                <a:spcPts val="0"/>
              </a:spcAft>
              <a:buClr>
                <a:srgbClr val="333333"/>
              </a:buClr>
              <a:buSzPts val="1800"/>
              <a:buFont typeface="Arial"/>
              <a:buChar char="●"/>
            </a:pPr>
            <a:r>
              <a:rPr lang="en" sz="1800" dirty="0">
                <a:solidFill>
                  <a:srgbClr val="333333"/>
                </a:solidFill>
                <a:highlight>
                  <a:srgbClr val="FFFFFF"/>
                </a:highlight>
                <a:latin typeface="Arial"/>
                <a:ea typeface="Arial"/>
                <a:cs typeface="Arial"/>
                <a:sym typeface="Arial"/>
              </a:rPr>
              <a:t>Districts may find it useful to work through a BOCES or consortium to create the greatest impact with Title IV funds.</a:t>
            </a:r>
            <a:endParaRPr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191"/>
          <p:cNvSpPr txBox="1">
            <a:spLocks noGrp="1"/>
          </p:cNvSpPr>
          <p:nvPr>
            <p:ph type="title"/>
          </p:nvPr>
        </p:nvSpPr>
        <p:spPr>
          <a:xfrm>
            <a:off x="0" y="3361600"/>
            <a:ext cx="9144000" cy="666600"/>
          </a:xfrm>
          <a:prstGeom prst="rect">
            <a:avLst/>
          </a:prstGeom>
          <a:solidFill>
            <a:srgbClr val="DA62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Title III: Supplemental Supports for English Learners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Minimum of $10,000 required to accept the funds, OR…</a:t>
            </a:r>
            <a:endParaRPr/>
          </a:p>
        </p:txBody>
      </p:sp>
      <p:sp>
        <p:nvSpPr>
          <p:cNvPr id="1545" name="Google Shape;1545;p192"/>
          <p:cNvSpPr txBox="1">
            <a:spLocks noGrp="1"/>
          </p:cNvSpPr>
          <p:nvPr>
            <p:ph type="body" idx="1"/>
          </p:nvPr>
        </p:nvSpPr>
        <p:spPr>
          <a:xfrm>
            <a:off x="311700" y="1152475"/>
            <a:ext cx="67263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1200"/>
              </a:spcAft>
              <a:buSzPts val="1600"/>
              <a:buChar char="●"/>
            </a:pPr>
            <a:r>
              <a:rPr lang="en" dirty="0">
                <a:highlight>
                  <a:srgbClr val="FFFFFF"/>
                </a:highlight>
              </a:rPr>
              <a:t>Since rural districts tend to receive smaller Title III allocations, they may join with other school districts to form a consortium. One of the districts [or a BOCES] must serve as the fiscal agent for the consortium, and is legally responsible for the grant.</a:t>
            </a:r>
            <a:endParaRPr dirty="0">
              <a:highlight>
                <a:srgbClr val="FFFFFF"/>
              </a:highlight>
            </a:endParaRPr>
          </a:p>
          <a:p>
            <a:pPr marL="457200" lvl="0" indent="-330200" algn="l" rtl="0">
              <a:spcBef>
                <a:spcPts val="0"/>
              </a:spcBef>
              <a:spcAft>
                <a:spcPts val="1200"/>
              </a:spcAft>
              <a:buSzPts val="1600"/>
              <a:buChar char="●"/>
            </a:pPr>
            <a:r>
              <a:rPr lang="en" dirty="0">
                <a:highlight>
                  <a:srgbClr val="FFFFFF"/>
                </a:highlight>
              </a:rPr>
              <a:t>These transfers can happen easily in the GAINS system on the Allocations page.</a:t>
            </a:r>
            <a:endParaRPr dirty="0">
              <a:highlight>
                <a:srgbClr val="FFFFFF"/>
              </a:highlight>
            </a:endParaRPr>
          </a:p>
          <a:p>
            <a:pPr marL="457200" lvl="0" indent="-330200" algn="l" rtl="0">
              <a:spcBef>
                <a:spcPts val="0"/>
              </a:spcBef>
              <a:spcAft>
                <a:spcPts val="1200"/>
              </a:spcAft>
              <a:buSzPts val="1600"/>
              <a:buChar char="●"/>
            </a:pPr>
            <a:r>
              <a:rPr lang="en" b="1" dirty="0">
                <a:highlight>
                  <a:srgbClr val="FFFFFF"/>
                </a:highlight>
              </a:rPr>
              <a:t>Note: Unlike Title III, Part A, Immigrant Set-Aside funds can be accepted if the allocation is less than $10,000.</a:t>
            </a:r>
            <a:endParaRPr b="1" dirty="0">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93"/>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latin typeface="Roboto"/>
                <a:ea typeface="Roboto"/>
                <a:cs typeface="Roboto"/>
                <a:sym typeface="Roboto"/>
              </a:rPr>
              <a:t>Title II, Part A: High Quality Teachers and Principals</a:t>
            </a: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9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Title II in Small Districts</a:t>
            </a:r>
            <a:endParaRPr/>
          </a:p>
        </p:txBody>
      </p:sp>
      <p:sp>
        <p:nvSpPr>
          <p:cNvPr id="1557" name="Google Shape;1557;p194"/>
          <p:cNvSpPr txBox="1">
            <a:spLocks noGrp="1"/>
          </p:cNvSpPr>
          <p:nvPr>
            <p:ph type="body" idx="1"/>
          </p:nvPr>
        </p:nvSpPr>
        <p:spPr>
          <a:xfrm>
            <a:off x="311700" y="1152475"/>
            <a:ext cx="8521800" cy="3034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Title II, Part A funds can be used to pay for educators or obtain endorsements to be considered in-field. </a:t>
            </a:r>
            <a:endParaRPr dirty="0"/>
          </a:p>
          <a:p>
            <a:pPr marL="457200" lvl="0" indent="-330200" algn="l" rtl="0">
              <a:spcBef>
                <a:spcPts val="0"/>
              </a:spcBef>
              <a:spcAft>
                <a:spcPts val="0"/>
              </a:spcAft>
              <a:buSzPts val="1600"/>
              <a:buChar char="●"/>
            </a:pPr>
            <a:r>
              <a:rPr lang="en" dirty="0"/>
              <a:t>Title II, Part A funds can also be used for recruitment and retention efforts or professional development. </a:t>
            </a:r>
            <a:endParaRPr dirty="0"/>
          </a:p>
          <a:p>
            <a:pPr marL="457200" lvl="0" indent="-330200" algn="l" rtl="0">
              <a:spcBef>
                <a:spcPts val="0"/>
              </a:spcBef>
              <a:spcAft>
                <a:spcPts val="1200"/>
              </a:spcAft>
              <a:buSzPts val="1600"/>
              <a:buChar char="●"/>
            </a:pPr>
            <a:r>
              <a:rPr lang="en" dirty="0"/>
              <a:t>If eligible, districts can utilize the Alternative Fund Use Authority (AFUA) which allows school districts greater flexibility in spending the funds they receive under Title II, Part A and Title IV, Part A. Districts may also transfer Title II, Part A funds to Title I, Part A, Title III, or Title IV, Part A.</a:t>
            </a:r>
            <a:endParaRPr dirty="0"/>
          </a:p>
          <a:p>
            <a:pPr marL="0" lvl="0" indent="0" algn="l" rtl="0">
              <a:spcBef>
                <a:spcPts val="0"/>
              </a:spcBef>
              <a:spcAft>
                <a:spcPts val="0"/>
              </a:spcAft>
              <a:buNone/>
            </a:pPr>
            <a:r>
              <a:rPr lang="en" dirty="0"/>
              <a:t>Information on the multiple pathways to obtaining teacher licensure can be found on this </a:t>
            </a:r>
            <a:r>
              <a:rPr lang="en" u="sng" dirty="0">
                <a:solidFill>
                  <a:schemeClr val="hlink"/>
                </a:solidFill>
                <a:hlinkClick r:id="rId3"/>
              </a:rPr>
              <a:t>Pathways to Teacher Credentials</a:t>
            </a:r>
            <a:r>
              <a:rPr lang="en" dirty="0"/>
              <a:t> page and on the </a:t>
            </a:r>
            <a:r>
              <a:rPr lang="en" u="sng" dirty="0">
                <a:solidFill>
                  <a:schemeClr val="hlink"/>
                </a:solidFill>
                <a:hlinkClick r:id="rId4"/>
              </a:rPr>
              <a:t>Teacher Apprenticeship Program</a:t>
            </a:r>
            <a:r>
              <a:rPr lang="en" dirty="0">
                <a:solidFill>
                  <a:schemeClr val="hlink"/>
                </a:solidFill>
                <a:uFill>
                  <a:noFill/>
                </a:uFill>
                <a:hlinkClick r:id="rId4"/>
              </a:rPr>
              <a:t> </a:t>
            </a:r>
            <a:r>
              <a:rPr lang="en" dirty="0"/>
              <a:t>page.</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95"/>
          <p:cNvSpPr txBox="1">
            <a:spLocks noGrp="1"/>
          </p:cNvSpPr>
          <p:nvPr>
            <p:ph type="title"/>
          </p:nvPr>
        </p:nvSpPr>
        <p:spPr>
          <a:xfrm>
            <a:off x="0" y="3361600"/>
            <a:ext cx="9144000" cy="867000"/>
          </a:xfrm>
          <a:prstGeom prst="rect">
            <a:avLst/>
          </a:prstGeom>
          <a:solidFill>
            <a:srgbClr val="DA6210"/>
          </a:solid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00000"/>
              <a:buNone/>
            </a:pPr>
            <a:r>
              <a:rPr lang="en"/>
              <a:t>Title I, Part A: Improving the Academic Achievement </a:t>
            </a:r>
            <a:endParaRPr/>
          </a:p>
          <a:p>
            <a:pPr marL="0" lvl="0" indent="0" algn="ctr" rtl="0">
              <a:lnSpc>
                <a:spcPct val="100000"/>
              </a:lnSpc>
              <a:spcBef>
                <a:spcPts val="0"/>
              </a:spcBef>
              <a:spcAft>
                <a:spcPts val="0"/>
              </a:spcAft>
              <a:buSzPct val="100000"/>
              <a:buNone/>
            </a:pPr>
            <a:r>
              <a:rPr lang="en"/>
              <a:t>of the Disadvantaged</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0"/>
              </a:spcBef>
              <a:spcAft>
                <a:spcPts val="0"/>
              </a:spcAft>
              <a:buClr>
                <a:schemeClr val="dk1"/>
              </a:buClr>
              <a:buSzPts val="1100"/>
              <a:buFont typeface="Arial"/>
              <a:buNone/>
            </a:pPr>
            <a:r>
              <a:rPr lang="en"/>
              <a:t>Title I Flexibilities</a:t>
            </a:r>
            <a:endParaRPr/>
          </a:p>
        </p:txBody>
      </p:sp>
      <p:sp>
        <p:nvSpPr>
          <p:cNvPr id="1569" name="Google Shape;1569;p196"/>
          <p:cNvSpPr txBox="1">
            <a:spLocks noGrp="1"/>
          </p:cNvSpPr>
          <p:nvPr>
            <p:ph type="body" idx="1"/>
          </p:nvPr>
        </p:nvSpPr>
        <p:spPr>
          <a:xfrm>
            <a:off x="311700" y="1152475"/>
            <a:ext cx="82914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ESEA offers flexibilities for school districts with enrollment of less than 1,000 students; it is necessary to select “less than 1,000” as the method of serving to access these flexibilities.</a:t>
            </a:r>
            <a:endParaRPr dirty="0"/>
          </a:p>
          <a:p>
            <a:pPr marL="457200" lvl="0" indent="-330200" algn="l" rtl="0">
              <a:spcBef>
                <a:spcPts val="0"/>
              </a:spcBef>
              <a:spcAft>
                <a:spcPts val="0"/>
              </a:spcAft>
              <a:buSzPts val="1600"/>
              <a:buChar char="●"/>
            </a:pPr>
            <a:r>
              <a:rPr lang="en" dirty="0"/>
              <a:t>Title I requirements related to rank order and the 125% rule </a:t>
            </a:r>
            <a:r>
              <a:rPr lang="en" b="1" dirty="0"/>
              <a:t>do not apply</a:t>
            </a:r>
            <a:r>
              <a:rPr lang="en" dirty="0"/>
              <a:t> to school districts with enrollment of less than 1,000 students.</a:t>
            </a:r>
            <a:endParaRPr dirty="0"/>
          </a:p>
          <a:p>
            <a:pPr marL="457200" lvl="0" indent="-330200" algn="l" rtl="0">
              <a:spcBef>
                <a:spcPts val="0"/>
              </a:spcBef>
              <a:spcAft>
                <a:spcPts val="0"/>
              </a:spcAft>
              <a:buSzPts val="1600"/>
              <a:buChar char="●"/>
            </a:pPr>
            <a:r>
              <a:rPr lang="en" dirty="0"/>
              <a:t>Equitable distribution of teachers (EDT) analysis and comparability requirements </a:t>
            </a:r>
            <a:r>
              <a:rPr lang="en" b="1" dirty="0"/>
              <a:t>do apply</a:t>
            </a:r>
            <a:r>
              <a:rPr lang="en" dirty="0"/>
              <a:t> to districts with enrollment of less than 1,000 students if there is more than one school at a grade span.</a:t>
            </a:r>
            <a:endParaRPr dirty="0"/>
          </a:p>
          <a:p>
            <a:pPr marL="457200" lvl="0" indent="-330200" algn="l" rtl="0">
              <a:spcBef>
                <a:spcPts val="0"/>
              </a:spcBef>
              <a:spcAft>
                <a:spcPts val="0"/>
              </a:spcAft>
              <a:buSzPts val="1600"/>
              <a:buChar char="●"/>
            </a:pPr>
            <a:r>
              <a:rPr lang="en" dirty="0"/>
              <a:t>Districts with enrollment of less than 1,000 students are eligible to submit a combined UIP for their schoolwide plan.</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197"/>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Q&amp;A/Idea Sharing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p1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Thank you for being here!</a:t>
            </a:r>
            <a:endParaRPr/>
          </a:p>
        </p:txBody>
      </p:sp>
      <p:sp>
        <p:nvSpPr>
          <p:cNvPr id="1581" name="Google Shape;1581;p19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Let us know how we can support you! Feel free to contact your </a:t>
            </a:r>
            <a:r>
              <a:rPr lang="en" u="sng" dirty="0">
                <a:solidFill>
                  <a:schemeClr val="hlink"/>
                </a:solidFill>
                <a:hlinkClick r:id="rId3"/>
              </a:rPr>
              <a:t>ESEA Regional Contact</a:t>
            </a:r>
            <a:r>
              <a:rPr lang="en" dirty="0"/>
              <a:t> to ask any follow up questions. FPSU team members that directly support Title V include:</a:t>
            </a:r>
            <a:endParaRPr dirty="0"/>
          </a:p>
          <a:p>
            <a:pPr marL="0" lvl="0" indent="0" algn="l" rtl="0">
              <a:spcBef>
                <a:spcPts val="0"/>
              </a:spcBef>
              <a:spcAft>
                <a:spcPts val="0"/>
              </a:spcAft>
              <a:buNone/>
            </a:pPr>
            <a:r>
              <a:rPr lang="en" dirty="0"/>
              <a:t>Rachel Echsner</a:t>
            </a:r>
            <a:endParaRPr dirty="0"/>
          </a:p>
          <a:p>
            <a:pPr marL="0" lvl="0" indent="0" algn="l" rtl="0">
              <a:spcBef>
                <a:spcPts val="0"/>
              </a:spcBef>
              <a:spcAft>
                <a:spcPts val="1200"/>
              </a:spcAft>
              <a:buNone/>
            </a:pPr>
            <a:r>
              <a:rPr lang="en" u="sng" dirty="0">
                <a:solidFill>
                  <a:schemeClr val="hlink"/>
                </a:solidFill>
                <a:hlinkClick r:id="rId4"/>
              </a:rPr>
              <a:t>echsner_r@cde.state.co.us</a:t>
            </a:r>
            <a:endParaRPr dirty="0"/>
          </a:p>
          <a:p>
            <a:pPr marL="0" lvl="0" indent="0" algn="l" rtl="0">
              <a:spcBef>
                <a:spcPts val="0"/>
              </a:spcBef>
              <a:spcAft>
                <a:spcPts val="0"/>
              </a:spcAft>
              <a:buNone/>
            </a:pPr>
            <a:r>
              <a:rPr lang="en" dirty="0"/>
              <a:t>Christina Adeboye Sullivan </a:t>
            </a:r>
            <a:r>
              <a:rPr lang="en" u="sng" dirty="0">
                <a:solidFill>
                  <a:schemeClr val="hlink"/>
                </a:solidFill>
                <a:hlinkClick r:id="rId5"/>
              </a:rPr>
              <a:t>adeboye-sullivan_c@cde.state.co.us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172"/>
          <p:cNvSpPr txBox="1">
            <a:spLocks noGrp="1"/>
          </p:cNvSpPr>
          <p:nvPr>
            <p:ph type="title"/>
          </p:nvPr>
        </p:nvSpPr>
        <p:spPr>
          <a:xfrm>
            <a:off x="205525" y="1893300"/>
            <a:ext cx="4297800" cy="5361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2200"/>
              <a:buNone/>
            </a:pPr>
            <a:r>
              <a:rPr lang="en" dirty="0"/>
              <a:t>Rural Resources</a:t>
            </a:r>
            <a:endParaRPr dirty="0"/>
          </a:p>
          <a:p>
            <a:pPr marL="0" lvl="0" indent="0" algn="ctr" rtl="0">
              <a:lnSpc>
                <a:spcPct val="100000"/>
              </a:lnSpc>
              <a:spcBef>
                <a:spcPts val="0"/>
              </a:spcBef>
              <a:spcAft>
                <a:spcPts val="0"/>
              </a:spcAft>
              <a:buSzPts val="2200"/>
              <a:buNone/>
            </a:pPr>
            <a:r>
              <a:rPr lang="en" dirty="0"/>
              <a:t>And Connection Opportunities</a:t>
            </a:r>
            <a:endParaRPr dirty="0"/>
          </a:p>
          <a:p>
            <a:pPr marL="0" lvl="0" indent="0" algn="ctr" rtl="0">
              <a:lnSpc>
                <a:spcPct val="100000"/>
              </a:lnSpc>
              <a:spcBef>
                <a:spcPts val="0"/>
              </a:spcBef>
              <a:spcAft>
                <a:spcPts val="0"/>
              </a:spcAft>
              <a:buSzPts val="2200"/>
              <a:buNone/>
            </a:pPr>
            <a:endParaRPr dirty="0"/>
          </a:p>
        </p:txBody>
      </p:sp>
      <p:sp>
        <p:nvSpPr>
          <p:cNvPr id="1415" name="Google Shape;1415;p172"/>
          <p:cNvSpPr txBox="1">
            <a:spLocks noGrp="1"/>
          </p:cNvSpPr>
          <p:nvPr>
            <p:ph type="title" idx="2"/>
          </p:nvPr>
        </p:nvSpPr>
        <p:spPr>
          <a:xfrm>
            <a:off x="205525" y="2960750"/>
            <a:ext cx="4217700" cy="1040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200"/>
              <a:buNone/>
            </a:pPr>
            <a:endParaRPr sz="2400" dirty="0"/>
          </a:p>
          <a:p>
            <a:pPr marL="0" lvl="0" indent="0" algn="ctr" rtl="0">
              <a:lnSpc>
                <a:spcPct val="100000"/>
              </a:lnSpc>
              <a:spcBef>
                <a:spcPts val="0"/>
              </a:spcBef>
              <a:spcAft>
                <a:spcPts val="0"/>
              </a:spcAft>
              <a:buSzPts val="2200"/>
              <a:buNone/>
            </a:pPr>
            <a:r>
              <a:rPr lang="en" sz="1400" dirty="0"/>
              <a:t>Federal Programs and Supports Unit</a:t>
            </a:r>
            <a:endParaRPr sz="1400" dirty="0"/>
          </a:p>
          <a:p>
            <a:pPr marL="0" lvl="0" indent="0" algn="ctr" rtl="0">
              <a:lnSpc>
                <a:spcPct val="100000"/>
              </a:lnSpc>
              <a:spcBef>
                <a:spcPts val="0"/>
              </a:spcBef>
              <a:spcAft>
                <a:spcPts val="0"/>
              </a:spcAft>
              <a:buSzPts val="2200"/>
              <a:buNone/>
            </a:pPr>
            <a:r>
              <a:rPr lang="en" sz="1400" dirty="0"/>
              <a:t>April 2025</a:t>
            </a:r>
            <a:endParaRPr sz="1400" dirty="0"/>
          </a:p>
        </p:txBody>
      </p:sp>
      <p:sp>
        <p:nvSpPr>
          <p:cNvPr id="1416" name="Google Shape;1416;p172">
            <a:extLst>
              <a:ext uri="{C183D7F6-B498-43B3-948B-1728B52AA6E4}">
                <adec:decorative xmlns:adec="http://schemas.microsoft.com/office/drawing/2017/decorative" val="1"/>
              </a:ext>
            </a:extLst>
          </p:cNvPr>
          <p:cNvSpPr txBox="1"/>
          <p:nvPr/>
        </p:nvSpPr>
        <p:spPr>
          <a:xfrm>
            <a:off x="5919625" y="0"/>
            <a:ext cx="3224400" cy="2118000"/>
          </a:xfrm>
          <a:prstGeom prst="rect">
            <a:avLst/>
          </a:prstGeom>
          <a:solidFill>
            <a:srgbClr val="EF752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1417" name="Google Shape;1417;p17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531975" y="1808775"/>
            <a:ext cx="4612024" cy="28364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86"/>
        <p:cNvGrpSpPr/>
        <p:nvPr/>
      </p:nvGrpSpPr>
      <p:grpSpPr>
        <a:xfrm>
          <a:off x="0" y="0"/>
          <a:ext cx="0" cy="0"/>
          <a:chOff x="0" y="0"/>
          <a:chExt cx="0" cy="0"/>
        </a:xfrm>
      </p:grpSpPr>
      <p:sp>
        <p:nvSpPr>
          <p:cNvPr id="1587" name="Google Shape;1587;p199"/>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Thank you for all you do for students!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200"/>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&amp; ESSER Reminders and Updates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20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Updates and Reminders</a:t>
            </a:r>
            <a:endParaRPr/>
          </a:p>
        </p:txBody>
      </p:sp>
      <p:sp>
        <p:nvSpPr>
          <p:cNvPr id="1598" name="Google Shape;1598;p20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ESSER Annual Performance Report</a:t>
            </a:r>
            <a:endParaRPr dirty="0"/>
          </a:p>
          <a:p>
            <a:pPr marL="457200" lvl="0" indent="-330200" algn="l" rtl="0">
              <a:spcBef>
                <a:spcPts val="0"/>
              </a:spcBef>
              <a:spcAft>
                <a:spcPts val="0"/>
              </a:spcAft>
              <a:buSzPts val="1600"/>
              <a:buChar char="●"/>
            </a:pPr>
            <a:r>
              <a:rPr lang="en" dirty="0"/>
              <a:t>ESSER Liquidation Extension Rescinded by ED</a:t>
            </a:r>
            <a:endParaRPr dirty="0"/>
          </a:p>
          <a:p>
            <a:pPr marL="457200" lvl="0" indent="-330200" algn="l" rtl="0">
              <a:spcBef>
                <a:spcPts val="0"/>
              </a:spcBef>
              <a:spcAft>
                <a:spcPts val="0"/>
              </a:spcAft>
              <a:buSzPts val="1600"/>
              <a:buChar char="●"/>
            </a:pPr>
            <a:r>
              <a:rPr lang="en" dirty="0"/>
              <a:t>Comparability - Alternative Calculators are due by April 15, 2025</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2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Upcoming Equitable Services Training</a:t>
            </a:r>
            <a:endParaRPr/>
          </a:p>
        </p:txBody>
      </p:sp>
      <p:sp>
        <p:nvSpPr>
          <p:cNvPr id="1605" name="Google Shape;1605;p202"/>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b="1" dirty="0">
                <a:highlight>
                  <a:srgbClr val="FFFFFF"/>
                </a:highlight>
              </a:rPr>
              <a:t>SAVE the DATE</a:t>
            </a:r>
            <a:r>
              <a:rPr lang="en" sz="1400" dirty="0">
                <a:highlight>
                  <a:srgbClr val="FFFFFF"/>
                </a:highlight>
              </a:rPr>
              <a:t> and </a:t>
            </a:r>
            <a:r>
              <a:rPr lang="en" sz="140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sign up</a:t>
            </a:r>
            <a:r>
              <a:rPr lang="en" sz="1400" dirty="0">
                <a:solidFill>
                  <a:schemeClr val="accent1">
                    <a:lumMod val="75000"/>
                  </a:schemeClr>
                </a:solidFill>
                <a:highlight>
                  <a:srgbClr val="FFFFFF"/>
                </a:highlight>
              </a:rPr>
              <a:t> </a:t>
            </a:r>
            <a:r>
              <a:rPr lang="en" sz="1400" dirty="0">
                <a:highlight>
                  <a:srgbClr val="FFFFFF"/>
                </a:highlight>
              </a:rPr>
              <a:t>to join us for a co-presented (Federal Programs and Supports Unit and the Exceptional Student Services Unit at CDE) session to address Equitable Services and to answer your questions:</a:t>
            </a:r>
            <a:endParaRPr sz="1400" dirty="0">
              <a:highlight>
                <a:srgbClr val="FFFFFF"/>
              </a:highlight>
            </a:endParaRPr>
          </a:p>
          <a:p>
            <a:pPr marL="457200" lvl="0" indent="0" algn="l" rtl="0">
              <a:spcBef>
                <a:spcPts val="0"/>
              </a:spcBef>
              <a:spcAft>
                <a:spcPts val="0"/>
              </a:spcAft>
              <a:buNone/>
            </a:pPr>
            <a:r>
              <a:rPr lang="en" sz="1400" b="1" dirty="0">
                <a:highlight>
                  <a:srgbClr val="FFFFFF"/>
                </a:highlight>
              </a:rPr>
              <a:t>Date:</a:t>
            </a:r>
            <a:r>
              <a:rPr lang="en" sz="1400" dirty="0">
                <a:highlight>
                  <a:srgbClr val="FFFFFF"/>
                </a:highlight>
              </a:rPr>
              <a:t> May 15, 2025</a:t>
            </a:r>
            <a:endParaRPr sz="1400" dirty="0">
              <a:highlight>
                <a:srgbClr val="FFFFFF"/>
              </a:highlight>
            </a:endParaRPr>
          </a:p>
          <a:p>
            <a:pPr marL="457200" lvl="0" indent="0" algn="l" rtl="0">
              <a:spcBef>
                <a:spcPts val="0"/>
              </a:spcBef>
              <a:spcAft>
                <a:spcPts val="0"/>
              </a:spcAft>
              <a:buNone/>
            </a:pPr>
            <a:r>
              <a:rPr lang="en" sz="1400" b="1" dirty="0">
                <a:highlight>
                  <a:srgbClr val="FFFFFF"/>
                </a:highlight>
              </a:rPr>
              <a:t>Time:</a:t>
            </a:r>
            <a:r>
              <a:rPr lang="en" sz="1400" dirty="0">
                <a:highlight>
                  <a:srgbClr val="FFFFFF"/>
                </a:highlight>
              </a:rPr>
              <a:t> 8:30am-10am</a:t>
            </a:r>
            <a:endParaRPr sz="1400" dirty="0">
              <a:highlight>
                <a:srgbClr val="FFFFFF"/>
              </a:highlight>
            </a:endParaRPr>
          </a:p>
          <a:p>
            <a:pPr marL="457200" lvl="0" indent="0" algn="l" rtl="0">
              <a:spcBef>
                <a:spcPts val="0"/>
              </a:spcBef>
              <a:spcAft>
                <a:spcPts val="1200"/>
              </a:spcAft>
              <a:buNone/>
            </a:pPr>
            <a:r>
              <a:rPr lang="en" sz="140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Registration Link</a:t>
            </a:r>
            <a:endParaRPr sz="1400" dirty="0">
              <a:solidFill>
                <a:schemeClr val="accent1">
                  <a:lumMod val="75000"/>
                </a:schemeClr>
              </a:solidFill>
              <a:highlight>
                <a:srgbClr val="FFFFFF"/>
              </a:highlight>
            </a:endParaRPr>
          </a:p>
          <a:p>
            <a:pPr marL="0" lvl="0" indent="0" algn="l" rtl="0">
              <a:spcBef>
                <a:spcPts val="0"/>
              </a:spcBef>
              <a:spcAft>
                <a:spcPts val="0"/>
              </a:spcAft>
              <a:buClr>
                <a:schemeClr val="dk1"/>
              </a:buClr>
              <a:buSzPts val="1100"/>
              <a:buFont typeface="Arial"/>
              <a:buNone/>
            </a:pPr>
            <a:r>
              <a:rPr lang="en" sz="1400" dirty="0">
                <a:highlight>
                  <a:srgbClr val="FFFFFF"/>
                </a:highlight>
              </a:rPr>
              <a:t>This training is designed for both </a:t>
            </a:r>
            <a:r>
              <a:rPr lang="en" sz="1400" i="1" dirty="0">
                <a:highlight>
                  <a:srgbClr val="FFFFFF"/>
                </a:highlight>
              </a:rPr>
              <a:t>LEA leaders and Non-Public School leaders</a:t>
            </a:r>
            <a:r>
              <a:rPr lang="en" sz="1400" dirty="0">
                <a:highlight>
                  <a:srgbClr val="FFFFFF"/>
                </a:highlight>
              </a:rPr>
              <a:t>. We look forward to the opportunity to have the discussion around both ESEA and IDEA equitable services.</a:t>
            </a:r>
            <a:endParaRPr sz="17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2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Upcoming Regional Network Meetings</a:t>
            </a:r>
            <a:endParaRPr/>
          </a:p>
        </p:txBody>
      </p:sp>
      <p:sp>
        <p:nvSpPr>
          <p:cNvPr id="1611" name="Google Shape;1611;p203"/>
          <p:cNvSpPr txBox="1">
            <a:spLocks noGrp="1"/>
          </p:cNvSpPr>
          <p:nvPr>
            <p:ph type="body" idx="1"/>
          </p:nvPr>
        </p:nvSpPr>
        <p:spPr>
          <a:xfrm>
            <a:off x="311700" y="1018829"/>
            <a:ext cx="8032200" cy="335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dirty="0"/>
              <a:t>The Federal Programs and Supports Unit (FPSU) will be hosting a training and several in-person work sessions this spring to support LEAs with the completion of the 2025-2026 Consolidated Application for ESEA funds. Anyone at your LEA who manages federal funds is encouraged to attend both the virtual training and a work session.</a:t>
            </a:r>
            <a:endParaRPr sz="1400" dirty="0"/>
          </a:p>
          <a:p>
            <a:pPr marL="0" lvl="0" indent="0" algn="l" rtl="0">
              <a:spcBef>
                <a:spcPts val="0"/>
              </a:spcBef>
              <a:spcAft>
                <a:spcPts val="0"/>
              </a:spcAft>
              <a:buNone/>
            </a:pPr>
            <a:r>
              <a:rPr lang="en" sz="1400" b="1" dirty="0"/>
              <a:t>Virtual Training</a:t>
            </a:r>
            <a:endParaRPr sz="1400" b="1" dirty="0"/>
          </a:p>
          <a:p>
            <a:pPr marL="0" lvl="0" indent="0" algn="l" rtl="0">
              <a:spcBef>
                <a:spcPts val="0"/>
              </a:spcBef>
              <a:spcAft>
                <a:spcPts val="1200"/>
              </a:spcAft>
              <a:buNone/>
            </a:pPr>
            <a:r>
              <a:rPr lang="en" sz="1400" dirty="0"/>
              <a:t>Thursday, May 1st, 2025 1:00-2:00pm | Register for the Zoom meeting </a:t>
            </a:r>
            <a:r>
              <a:rPr lang="en" sz="1400" u="sng" dirty="0">
                <a:solidFill>
                  <a:srgbClr val="1155CC"/>
                </a:solidFill>
                <a:hlinkClick r:id="rId3">
                  <a:extLst>
                    <a:ext uri="{A12FA001-AC4F-418D-AE19-62706E023703}">
                      <ahyp:hlinkClr xmlns:ahyp="http://schemas.microsoft.com/office/drawing/2018/hyperlinkcolor" val="tx"/>
                    </a:ext>
                  </a:extLst>
                </a:hlinkClick>
              </a:rPr>
              <a:t>HER</a:t>
            </a:r>
            <a:r>
              <a:rPr lang="en" sz="1400" u="sng" dirty="0">
                <a:solidFill>
                  <a:srgbClr val="1155CC"/>
                </a:solidFill>
                <a:hlinkClick r:id="rId3">
                  <a:extLst>
                    <a:ext uri="{A12FA001-AC4F-418D-AE19-62706E023703}">
                      <ahyp:hlinkClr xmlns:ahyp="http://schemas.microsoft.com/office/drawing/2018/hyperlinkcolor" val="tx"/>
                    </a:ext>
                  </a:extLst>
                </a:hlinkClick>
              </a:rPr>
              <a:t>E</a:t>
            </a:r>
            <a:endParaRPr sz="1900" dirty="0"/>
          </a:p>
          <a:p>
            <a:pPr marL="0" lvl="0" indent="0" algn="l" rtl="0">
              <a:spcBef>
                <a:spcPts val="0"/>
              </a:spcBef>
              <a:spcAft>
                <a:spcPts val="0"/>
              </a:spcAft>
              <a:buNone/>
            </a:pPr>
            <a:r>
              <a:rPr lang="en" sz="1400" b="1" dirty="0"/>
              <a:t>In-Person Work Sessions</a:t>
            </a:r>
            <a:endParaRPr sz="1400" b="1" dirty="0"/>
          </a:p>
          <a:p>
            <a:pPr marL="0" lvl="0" indent="0" algn="l" rtl="0">
              <a:spcBef>
                <a:spcPts val="0"/>
              </a:spcBef>
              <a:spcAft>
                <a:spcPts val="1200"/>
              </a:spcAft>
              <a:buNone/>
            </a:pPr>
            <a:r>
              <a:rPr lang="en" sz="1400" dirty="0"/>
              <a:t>FPSU is hosting work sessions across the state. Please visit the </a:t>
            </a:r>
            <a:r>
              <a:rPr lang="en" sz="1400" u="sng" dirty="0">
                <a:solidFill>
                  <a:schemeClr val="accent1">
                    <a:lumMod val="75000"/>
                  </a:schemeClr>
                </a:solidFill>
                <a:hlinkClick r:id="rId4">
                  <a:extLst>
                    <a:ext uri="{A12FA001-AC4F-418D-AE19-62706E023703}">
                      <ahyp:hlinkClr xmlns:ahyp="http://schemas.microsoft.com/office/drawing/2018/hyperlinkcolor" val="tx"/>
                    </a:ext>
                  </a:extLst>
                </a:hlinkClick>
              </a:rPr>
              <a:t>Regional Networking Meetings Webpage</a:t>
            </a:r>
            <a:r>
              <a:rPr lang="en" sz="1400" dirty="0"/>
              <a:t> for information on specific locations, dates and registration links.</a:t>
            </a:r>
            <a:endParaRPr sz="1400" dirty="0"/>
          </a:p>
          <a:p>
            <a:pPr marL="0" lvl="0" indent="0" algn="l" rtl="0">
              <a:spcBef>
                <a:spcPts val="0"/>
              </a:spcBef>
              <a:spcAft>
                <a:spcPts val="0"/>
              </a:spcAft>
              <a:buClr>
                <a:schemeClr val="dk1"/>
              </a:buClr>
              <a:buSzPts val="1100"/>
              <a:buFont typeface="Arial"/>
              <a:buNone/>
            </a:pPr>
            <a:r>
              <a:rPr lang="en" sz="1400" i="1" dirty="0">
                <a:solidFill>
                  <a:srgbClr val="CC0000"/>
                </a:solidFill>
              </a:rPr>
              <a:t>NOTE: Work sessions must have at least 10 LEA attendees registered 72 hours prior to the event in order for CDE to host the meeting in-person.  </a:t>
            </a:r>
            <a:endParaRPr sz="1400" i="1" dirty="0">
              <a:solidFill>
                <a:srgbClr val="CC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204"/>
          <p:cNvSpPr txBox="1">
            <a:spLocks noGrp="1"/>
          </p:cNvSpPr>
          <p:nvPr>
            <p:ph type="title"/>
          </p:nvPr>
        </p:nvSpPr>
        <p:spPr>
          <a:xfrm>
            <a:off x="311700" y="105100"/>
            <a:ext cx="83001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LEA Leadership for School Improvement </a:t>
            </a:r>
            <a:r>
              <a:rPr lang="en" i="1"/>
              <a:t>and</a:t>
            </a:r>
            <a:r>
              <a:rPr lang="en"/>
              <a:t> CS-Y3+ Convening</a:t>
            </a:r>
            <a:endParaRPr/>
          </a:p>
        </p:txBody>
      </p:sp>
      <p:sp>
        <p:nvSpPr>
          <p:cNvPr id="1618" name="Google Shape;1618;p20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b="1" dirty="0"/>
              <a:t>When: </a:t>
            </a:r>
            <a:r>
              <a:rPr lang="en" dirty="0"/>
              <a:t> 	April 24th 2:00 - 3:30</a:t>
            </a:r>
            <a:endParaRPr dirty="0"/>
          </a:p>
          <a:p>
            <a:pPr marL="0" lvl="0" indent="0" algn="l" rtl="0">
              <a:spcBef>
                <a:spcPts val="0"/>
              </a:spcBef>
              <a:spcAft>
                <a:spcPts val="0"/>
              </a:spcAft>
              <a:buNone/>
            </a:pPr>
            <a:r>
              <a:rPr lang="en" b="1" dirty="0"/>
              <a:t>Where:  </a:t>
            </a:r>
            <a:r>
              <a:rPr lang="en" dirty="0"/>
              <a:t>	Office Hours Zoom Link</a:t>
            </a:r>
            <a:endParaRPr dirty="0"/>
          </a:p>
          <a:p>
            <a:pPr marL="0" lvl="0" indent="0" algn="l" rtl="0">
              <a:spcBef>
                <a:spcPts val="0"/>
              </a:spcBef>
              <a:spcAft>
                <a:spcPts val="0"/>
              </a:spcAft>
              <a:buNone/>
            </a:pPr>
            <a:r>
              <a:rPr lang="en" b="1" dirty="0"/>
              <a:t>Who:</a:t>
            </a:r>
            <a:r>
              <a:rPr lang="en" dirty="0"/>
              <a:t>	Federal Program Leaders and Colleagues</a:t>
            </a:r>
            <a:endParaRPr dirty="0"/>
          </a:p>
          <a:p>
            <a:pPr marL="0" lvl="0" indent="0" algn="l" rtl="0">
              <a:spcBef>
                <a:spcPts val="0"/>
              </a:spcBef>
              <a:spcAft>
                <a:spcPts val="1200"/>
              </a:spcAft>
              <a:buNone/>
            </a:pPr>
            <a:r>
              <a:rPr lang="en" dirty="0"/>
              <a:t>“Bring a friend” based on your local structure….</a:t>
            </a:r>
            <a:endParaRPr dirty="0"/>
          </a:p>
          <a:p>
            <a:pPr marL="457200" lvl="0" indent="-310832" algn="l" rtl="0">
              <a:spcBef>
                <a:spcPts val="0"/>
              </a:spcBef>
              <a:spcAft>
                <a:spcPts val="0"/>
              </a:spcAft>
              <a:buSzPct val="100000"/>
              <a:buChar char="●"/>
            </a:pPr>
            <a:r>
              <a:rPr lang="en" sz="1400" i="1" dirty="0"/>
              <a:t>District Leaders who Support School Improvement for ESSA-Identified Schools</a:t>
            </a:r>
            <a:endParaRPr sz="1400" i="1" dirty="0"/>
          </a:p>
          <a:p>
            <a:pPr marL="457200" lvl="0" indent="-310832" algn="l" rtl="0">
              <a:spcBef>
                <a:spcPts val="0"/>
              </a:spcBef>
              <a:spcAft>
                <a:spcPts val="0"/>
              </a:spcAft>
              <a:buSzPct val="100000"/>
              <a:buChar char="●"/>
            </a:pPr>
            <a:r>
              <a:rPr lang="en" sz="1400" i="1" dirty="0"/>
              <a:t>District Leaders who Support Alternative Education Campuses (AECs), Charters, Online Schools</a:t>
            </a:r>
            <a:endParaRPr sz="1400" i="1" dirty="0"/>
          </a:p>
          <a:p>
            <a:pPr marL="457200" lvl="0" indent="-310832" algn="l" rtl="0">
              <a:spcBef>
                <a:spcPts val="0"/>
              </a:spcBef>
              <a:spcAft>
                <a:spcPts val="1200"/>
              </a:spcAft>
              <a:buSzPct val="100000"/>
              <a:buChar char="●"/>
            </a:pPr>
            <a:r>
              <a:rPr lang="en" sz="1400" i="1" dirty="0"/>
              <a:t>Accountability Leaders</a:t>
            </a:r>
            <a:endParaRPr sz="1400" i="1" dirty="0"/>
          </a:p>
          <a:p>
            <a:pPr marL="0" lvl="0" indent="0" algn="l" rtl="0">
              <a:spcBef>
                <a:spcPts val="0"/>
              </a:spcBef>
              <a:spcAft>
                <a:spcPts val="0"/>
              </a:spcAft>
              <a:buNone/>
            </a:pPr>
            <a:r>
              <a:rPr lang="en" sz="1508" dirty="0">
                <a:highlight>
                  <a:srgbClr val="FFFF00"/>
                </a:highlight>
              </a:rPr>
              <a:t>LEA Leaders who support CS-Y3+ Schools must attend since we will be addressing More Rigorous Action as required by ESSA.  </a:t>
            </a:r>
            <a:endParaRPr sz="1508" dirty="0">
              <a:highlight>
                <a:srgbClr val="FFFF00"/>
              </a:highlight>
            </a:endParaRPr>
          </a:p>
          <a:p>
            <a:pPr marL="0" lvl="0" indent="0" algn="l" rtl="0">
              <a:spcBef>
                <a:spcPts val="0"/>
              </a:spcBef>
              <a:spcAft>
                <a:spcPts val="0"/>
              </a:spcAft>
              <a:buNone/>
            </a:pPr>
            <a:endParaRPr dirty="0"/>
          </a:p>
        </p:txBody>
      </p:sp>
      <p:pic>
        <p:nvPicPr>
          <p:cNvPr id="1620" name="Google Shape;1620;p20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009425" y="1574750"/>
            <a:ext cx="2665350" cy="1776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24"/>
        <p:cNvGrpSpPr/>
        <p:nvPr/>
      </p:nvGrpSpPr>
      <p:grpSpPr>
        <a:xfrm>
          <a:off x="0" y="0"/>
          <a:ext cx="0" cy="0"/>
          <a:chOff x="0" y="0"/>
          <a:chExt cx="0" cy="0"/>
        </a:xfrm>
      </p:grpSpPr>
      <p:sp>
        <p:nvSpPr>
          <p:cNvPr id="1625" name="Google Shape;1625;p20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Colorado LEAs with CS-Y3+ Identified Schools - MUST Attend</a:t>
            </a:r>
            <a:endParaRPr/>
          </a:p>
        </p:txBody>
      </p:sp>
      <p:sp>
        <p:nvSpPr>
          <p:cNvPr id="1626" name="Google Shape;1626;p205"/>
          <p:cNvSpPr txBox="1">
            <a:spLocks noGrp="1"/>
          </p:cNvSpPr>
          <p:nvPr>
            <p:ph type="body" idx="1"/>
          </p:nvPr>
        </p:nvSpPr>
        <p:spPr>
          <a:xfrm>
            <a:off x="311700" y="1152475"/>
            <a:ext cx="3077400" cy="303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Adams 12</a:t>
            </a:r>
            <a:endParaRPr sz="1400" dirty="0"/>
          </a:p>
          <a:p>
            <a:pPr marL="457200" lvl="0" indent="-317500" algn="l" rtl="0">
              <a:spcBef>
                <a:spcPts val="0"/>
              </a:spcBef>
              <a:spcAft>
                <a:spcPts val="0"/>
              </a:spcAft>
              <a:buSzPts val="1400"/>
              <a:buChar char="●"/>
            </a:pPr>
            <a:r>
              <a:rPr lang="en" sz="1400" dirty="0"/>
              <a:t>Adams 14</a:t>
            </a:r>
            <a:endParaRPr sz="1400" dirty="0"/>
          </a:p>
          <a:p>
            <a:pPr marL="457200" lvl="0" indent="-317500" algn="l" rtl="0">
              <a:spcBef>
                <a:spcPts val="0"/>
              </a:spcBef>
              <a:spcAft>
                <a:spcPts val="0"/>
              </a:spcAft>
              <a:buSzPts val="1400"/>
              <a:buChar char="●"/>
            </a:pPr>
            <a:r>
              <a:rPr lang="en" sz="1400" dirty="0"/>
              <a:t>Boulder</a:t>
            </a:r>
            <a:endParaRPr sz="1400" dirty="0"/>
          </a:p>
          <a:p>
            <a:pPr marL="457200" lvl="0" indent="-317500" algn="l" rtl="0">
              <a:spcBef>
                <a:spcPts val="0"/>
              </a:spcBef>
              <a:spcAft>
                <a:spcPts val="0"/>
              </a:spcAft>
              <a:buSzPts val="1400"/>
              <a:buChar char="●"/>
            </a:pPr>
            <a:r>
              <a:rPr lang="en" sz="1400" dirty="0"/>
              <a:t>Centennial BOCEs</a:t>
            </a:r>
            <a:endParaRPr sz="1400" dirty="0"/>
          </a:p>
          <a:p>
            <a:pPr marL="457200" lvl="0" indent="-317500" algn="l" rtl="0">
              <a:spcBef>
                <a:spcPts val="0"/>
              </a:spcBef>
              <a:spcAft>
                <a:spcPts val="0"/>
              </a:spcAft>
              <a:buSzPts val="1400"/>
              <a:buChar char="●"/>
            </a:pPr>
            <a:r>
              <a:rPr lang="en" sz="1400" dirty="0"/>
              <a:t>CSI</a:t>
            </a:r>
            <a:endParaRPr sz="1400" dirty="0"/>
          </a:p>
          <a:p>
            <a:pPr marL="457200" lvl="0" indent="-317500" algn="l" rtl="0">
              <a:spcBef>
                <a:spcPts val="0"/>
              </a:spcBef>
              <a:spcAft>
                <a:spcPts val="0"/>
              </a:spcAft>
              <a:buSzPts val="1400"/>
              <a:buChar char="●"/>
            </a:pPr>
            <a:r>
              <a:rPr lang="en" sz="1400" dirty="0"/>
              <a:t>Colorado Springs 11</a:t>
            </a:r>
            <a:endParaRPr sz="1400" dirty="0"/>
          </a:p>
          <a:p>
            <a:pPr marL="457200" lvl="0" indent="-317500" algn="l" rtl="0">
              <a:spcBef>
                <a:spcPts val="0"/>
              </a:spcBef>
              <a:spcAft>
                <a:spcPts val="0"/>
              </a:spcAft>
              <a:buSzPts val="1400"/>
              <a:buChar char="●"/>
            </a:pPr>
            <a:r>
              <a:rPr lang="en" sz="1400" dirty="0"/>
              <a:t>Delta 50</a:t>
            </a:r>
            <a:endParaRPr sz="1400" dirty="0"/>
          </a:p>
          <a:p>
            <a:pPr marL="457200" lvl="0" indent="-317500" algn="l" rtl="0">
              <a:spcBef>
                <a:spcPts val="0"/>
              </a:spcBef>
              <a:spcAft>
                <a:spcPts val="0"/>
              </a:spcAft>
              <a:buSzPts val="1400"/>
              <a:buChar char="●"/>
            </a:pPr>
            <a:r>
              <a:rPr lang="en" sz="1400" dirty="0"/>
              <a:t>DPS</a:t>
            </a:r>
            <a:endParaRPr sz="1400" dirty="0"/>
          </a:p>
          <a:p>
            <a:pPr marL="457200" lvl="0" indent="-317500" algn="l" rtl="0">
              <a:spcBef>
                <a:spcPts val="0"/>
              </a:spcBef>
              <a:spcAft>
                <a:spcPts val="0"/>
              </a:spcAft>
              <a:buSzPts val="1400"/>
              <a:buChar char="●"/>
            </a:pPr>
            <a:r>
              <a:rPr lang="en" sz="1400" dirty="0"/>
              <a:t>District 49</a:t>
            </a:r>
            <a:endParaRPr sz="1400" dirty="0"/>
          </a:p>
          <a:p>
            <a:pPr marL="457200" lvl="0" indent="-317500" algn="l" rtl="0">
              <a:spcBef>
                <a:spcPts val="0"/>
              </a:spcBef>
              <a:spcAft>
                <a:spcPts val="0"/>
              </a:spcAft>
              <a:buSzPts val="1400"/>
              <a:buChar char="●"/>
            </a:pPr>
            <a:r>
              <a:rPr lang="en" sz="1400" dirty="0"/>
              <a:t>East Otero</a:t>
            </a:r>
            <a:endParaRPr sz="1400" dirty="0"/>
          </a:p>
          <a:p>
            <a:pPr marL="457200" lvl="0" indent="-317500" algn="l" rtl="0">
              <a:spcBef>
                <a:spcPts val="0"/>
              </a:spcBef>
              <a:spcAft>
                <a:spcPts val="0"/>
              </a:spcAft>
              <a:buSzPts val="1400"/>
              <a:buChar char="●"/>
            </a:pPr>
            <a:r>
              <a:rPr lang="en" sz="1400" dirty="0"/>
              <a:t>Ed Reenvisioned</a:t>
            </a:r>
            <a:endParaRPr sz="1400" dirty="0"/>
          </a:p>
        </p:txBody>
      </p:sp>
      <p:sp>
        <p:nvSpPr>
          <p:cNvPr id="1627" name="Google Shape;1627;p205"/>
          <p:cNvSpPr txBox="1">
            <a:spLocks noGrp="1"/>
          </p:cNvSpPr>
          <p:nvPr>
            <p:ph type="body" idx="1"/>
          </p:nvPr>
        </p:nvSpPr>
        <p:spPr>
          <a:xfrm>
            <a:off x="3740250" y="1152475"/>
            <a:ext cx="3077400" cy="303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Englewood</a:t>
            </a:r>
            <a:endParaRPr sz="1400" dirty="0"/>
          </a:p>
          <a:p>
            <a:pPr marL="457200" lvl="0" indent="-317500" algn="l" rtl="0">
              <a:spcBef>
                <a:spcPts val="0"/>
              </a:spcBef>
              <a:spcAft>
                <a:spcPts val="0"/>
              </a:spcAft>
              <a:buSzPts val="1400"/>
              <a:buChar char="●"/>
            </a:pPr>
            <a:r>
              <a:rPr lang="en" sz="1400" dirty="0"/>
              <a:t>Ft. Morgan</a:t>
            </a:r>
            <a:endParaRPr sz="1400" dirty="0"/>
          </a:p>
          <a:p>
            <a:pPr marL="457200" lvl="0" indent="-317500" algn="l" rtl="0">
              <a:spcBef>
                <a:spcPts val="0"/>
              </a:spcBef>
              <a:spcAft>
                <a:spcPts val="0"/>
              </a:spcAft>
              <a:buSzPts val="1400"/>
              <a:buChar char="●"/>
            </a:pPr>
            <a:r>
              <a:rPr lang="en" sz="1400" dirty="0"/>
              <a:t>Jefferson County</a:t>
            </a:r>
            <a:endParaRPr sz="1400" dirty="0"/>
          </a:p>
          <a:p>
            <a:pPr marL="457200" lvl="0" indent="-317500" algn="l" rtl="0">
              <a:spcBef>
                <a:spcPts val="0"/>
              </a:spcBef>
              <a:spcAft>
                <a:spcPts val="0"/>
              </a:spcAft>
              <a:buSzPts val="1400"/>
              <a:buChar char="●"/>
            </a:pPr>
            <a:r>
              <a:rPr lang="en" sz="1400" dirty="0"/>
              <a:t>Mesa 50</a:t>
            </a:r>
            <a:endParaRPr sz="1400" dirty="0"/>
          </a:p>
          <a:p>
            <a:pPr marL="457200" lvl="0" indent="-317500" algn="l" rtl="0">
              <a:spcBef>
                <a:spcPts val="0"/>
              </a:spcBef>
              <a:spcAft>
                <a:spcPts val="0"/>
              </a:spcAft>
              <a:buSzPts val="1400"/>
              <a:buChar char="●"/>
            </a:pPr>
            <a:r>
              <a:rPr lang="en" sz="1400" dirty="0"/>
              <a:t>Montezuma-Cortez</a:t>
            </a:r>
            <a:endParaRPr sz="1400" dirty="0"/>
          </a:p>
          <a:p>
            <a:pPr marL="457200" lvl="0" indent="-317500" algn="l" rtl="0">
              <a:spcBef>
                <a:spcPts val="0"/>
              </a:spcBef>
              <a:spcAft>
                <a:spcPts val="0"/>
              </a:spcAft>
              <a:buSzPts val="1400"/>
              <a:buChar char="●"/>
            </a:pPr>
            <a:r>
              <a:rPr lang="en" sz="1400" dirty="0"/>
              <a:t>Montrose</a:t>
            </a:r>
            <a:endParaRPr sz="1400" dirty="0"/>
          </a:p>
          <a:p>
            <a:pPr marL="457200" lvl="0" indent="-317500" algn="l" rtl="0">
              <a:spcBef>
                <a:spcPts val="0"/>
              </a:spcBef>
              <a:spcAft>
                <a:spcPts val="0"/>
              </a:spcAft>
              <a:buSzPts val="1400"/>
              <a:buChar char="●"/>
            </a:pPr>
            <a:r>
              <a:rPr lang="en" sz="1400" dirty="0"/>
              <a:t>Plateau Valley 50</a:t>
            </a:r>
            <a:endParaRPr sz="1400" dirty="0"/>
          </a:p>
          <a:p>
            <a:pPr marL="457200" lvl="0" indent="-317500" algn="l" rtl="0">
              <a:spcBef>
                <a:spcPts val="0"/>
              </a:spcBef>
              <a:spcAft>
                <a:spcPts val="0"/>
              </a:spcAft>
              <a:buSzPts val="1400"/>
              <a:buChar char="●"/>
            </a:pPr>
            <a:r>
              <a:rPr lang="en" sz="1400" dirty="0"/>
              <a:t>Poudre</a:t>
            </a:r>
            <a:endParaRPr sz="1400" dirty="0"/>
          </a:p>
          <a:p>
            <a:pPr marL="457200" lvl="0" indent="-317500" algn="l" rtl="0">
              <a:spcBef>
                <a:spcPts val="0"/>
              </a:spcBef>
              <a:spcAft>
                <a:spcPts val="0"/>
              </a:spcAft>
              <a:buSzPts val="1400"/>
              <a:buChar char="●"/>
            </a:pPr>
            <a:r>
              <a:rPr lang="en" sz="1400" dirty="0"/>
              <a:t>Pueblo 60</a:t>
            </a:r>
            <a:endParaRPr sz="1400" dirty="0"/>
          </a:p>
          <a:p>
            <a:pPr marL="457200" lvl="0" indent="-317500" algn="l" rtl="0">
              <a:spcBef>
                <a:spcPts val="0"/>
              </a:spcBef>
              <a:spcAft>
                <a:spcPts val="0"/>
              </a:spcAft>
              <a:buSzPts val="1400"/>
              <a:buChar char="●"/>
            </a:pPr>
            <a:r>
              <a:rPr lang="en" sz="1400" dirty="0"/>
              <a:t>Sheridan</a:t>
            </a:r>
            <a:endParaRPr sz="1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2" name="Google Shape;1632;p20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Real Property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20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Outcomes</a:t>
            </a:r>
            <a:endParaRPr/>
          </a:p>
        </p:txBody>
      </p:sp>
      <p:sp>
        <p:nvSpPr>
          <p:cNvPr id="1638" name="Google Shape;1638;p207"/>
          <p:cNvSpPr txBox="1">
            <a:spLocks noGrp="1"/>
          </p:cNvSpPr>
          <p:nvPr>
            <p:ph type="body" idx="1"/>
          </p:nvPr>
        </p:nvSpPr>
        <p:spPr>
          <a:xfrm>
            <a:off x="311700" y="1152475"/>
            <a:ext cx="76401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After receiving this training, LEAs will be able to: </a:t>
            </a:r>
            <a:endParaRPr dirty="0"/>
          </a:p>
          <a:p>
            <a:pPr marL="457200" lvl="0" indent="-330200" algn="l" rtl="0">
              <a:spcBef>
                <a:spcPts val="0"/>
              </a:spcBef>
              <a:spcAft>
                <a:spcPts val="0"/>
              </a:spcAft>
              <a:buSzPts val="1600"/>
              <a:buAutoNum type="arabicPeriod"/>
            </a:pPr>
            <a:r>
              <a:rPr lang="en" dirty="0"/>
              <a:t>Understand Real Property reporting requirements for ESSER-funded construction and facility improvement projects.</a:t>
            </a:r>
            <a:endParaRPr dirty="0"/>
          </a:p>
          <a:p>
            <a:pPr marL="457200" lvl="0" indent="-330200" algn="l" rtl="0">
              <a:spcBef>
                <a:spcPts val="0"/>
              </a:spcBef>
              <a:spcAft>
                <a:spcPts val="0"/>
              </a:spcAft>
              <a:buSzPts val="1600"/>
              <a:buAutoNum type="arabicPeriod"/>
            </a:pPr>
            <a:r>
              <a:rPr lang="en" dirty="0"/>
              <a:t>Determine which reporting requirements are applicable based on an individual LEA’s use(s) of ESSER funds.</a:t>
            </a:r>
            <a:endParaRPr dirty="0"/>
          </a:p>
          <a:p>
            <a:pPr marL="457200" lvl="0" indent="-330200" algn="l" rtl="0">
              <a:spcBef>
                <a:spcPts val="0"/>
              </a:spcBef>
              <a:spcAft>
                <a:spcPts val="0"/>
              </a:spcAft>
              <a:buSzPts val="1600"/>
              <a:buAutoNum type="arabicPeriod"/>
            </a:pPr>
            <a:r>
              <a:rPr lang="en" dirty="0"/>
              <a:t>Access resources for additional information.</a:t>
            </a: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1644" name="Google Shape;1644;p208"/>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Reporting Requirements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422" name="Google Shape;1422;p17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Agenda</a:t>
            </a:r>
            <a:endParaRPr/>
          </a:p>
        </p:txBody>
      </p:sp>
      <p:sp>
        <p:nvSpPr>
          <p:cNvPr id="1423" name="Google Shape;1423;p173"/>
          <p:cNvSpPr txBox="1">
            <a:spLocks noGrp="1"/>
          </p:cNvSpPr>
          <p:nvPr>
            <p:ph type="body" idx="1"/>
          </p:nvPr>
        </p:nvSpPr>
        <p:spPr>
          <a:xfrm>
            <a:off x="311700" y="933325"/>
            <a:ext cx="5277900" cy="303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b="1" dirty="0"/>
              <a:t>Welcome!</a:t>
            </a:r>
            <a:endParaRPr sz="1400" dirty="0"/>
          </a:p>
          <a:p>
            <a:pPr marL="0" lvl="0" indent="0" algn="l" rtl="0">
              <a:lnSpc>
                <a:spcPct val="115000"/>
              </a:lnSpc>
              <a:spcBef>
                <a:spcPts val="0"/>
              </a:spcBef>
              <a:spcAft>
                <a:spcPts val="1200"/>
              </a:spcAft>
              <a:buNone/>
            </a:pPr>
            <a:r>
              <a:rPr lang="en" sz="1400" dirty="0"/>
              <a:t>Updated Resources and Rural Focused Opportunities</a:t>
            </a:r>
            <a:endParaRPr sz="1400" dirty="0"/>
          </a:p>
          <a:p>
            <a:pPr marL="0" lvl="0" indent="0" algn="l" rtl="0">
              <a:lnSpc>
                <a:spcPct val="115000"/>
              </a:lnSpc>
              <a:spcBef>
                <a:spcPts val="0"/>
              </a:spcBef>
              <a:spcAft>
                <a:spcPts val="0"/>
              </a:spcAft>
              <a:buNone/>
            </a:pPr>
            <a:r>
              <a:rPr lang="en" sz="1400" dirty="0"/>
              <a:t>Consolidated Application Clarifications</a:t>
            </a:r>
            <a:endParaRPr sz="1400" dirty="0"/>
          </a:p>
          <a:p>
            <a:pPr marL="457200" lvl="0" indent="-317500" algn="l" rtl="0">
              <a:spcBef>
                <a:spcPts val="0"/>
              </a:spcBef>
              <a:spcAft>
                <a:spcPts val="0"/>
              </a:spcAft>
              <a:buSzPts val="1400"/>
              <a:buChar char="●"/>
            </a:pPr>
            <a:r>
              <a:rPr lang="en" sz="1400" i="1" dirty="0"/>
              <a:t>&lt;1000 students enrolled: Updates</a:t>
            </a:r>
            <a:endParaRPr sz="1400" i="1" dirty="0"/>
          </a:p>
          <a:p>
            <a:pPr marL="457200" lvl="0" indent="-317500" algn="l" rtl="0">
              <a:spcBef>
                <a:spcPts val="0"/>
              </a:spcBef>
              <a:spcAft>
                <a:spcPts val="0"/>
              </a:spcAft>
              <a:buSzPts val="1400"/>
              <a:buChar char="●"/>
            </a:pPr>
            <a:r>
              <a:rPr lang="en" sz="1400" i="1" dirty="0"/>
              <a:t>BOCES specific guidance</a:t>
            </a:r>
            <a:endParaRPr sz="1400" i="1" dirty="0"/>
          </a:p>
          <a:p>
            <a:pPr marL="457200" lvl="0" indent="-317500" algn="l" rtl="0">
              <a:spcBef>
                <a:spcPts val="0"/>
              </a:spcBef>
              <a:spcAft>
                <a:spcPts val="1200"/>
              </a:spcAft>
              <a:buSzPts val="1400"/>
              <a:buChar char="●"/>
            </a:pPr>
            <a:r>
              <a:rPr lang="en" sz="1400" i="1" dirty="0"/>
              <a:t>Spring RNMs</a:t>
            </a:r>
            <a:endParaRPr sz="1400" dirty="0"/>
          </a:p>
          <a:p>
            <a:pPr marL="0" lvl="0" indent="0" algn="l" rtl="0">
              <a:spcBef>
                <a:spcPts val="0"/>
              </a:spcBef>
              <a:spcAft>
                <a:spcPts val="0"/>
              </a:spcAft>
              <a:buNone/>
            </a:pPr>
            <a:r>
              <a:rPr lang="en" sz="1400" dirty="0"/>
              <a:t>Title Countdown</a:t>
            </a:r>
            <a:endParaRPr sz="1400" dirty="0"/>
          </a:p>
          <a:p>
            <a:pPr marL="457200" lvl="0" indent="-317500" algn="l" rtl="0">
              <a:spcBef>
                <a:spcPts val="0"/>
              </a:spcBef>
              <a:spcAft>
                <a:spcPts val="0"/>
              </a:spcAft>
              <a:buSzPts val="1400"/>
              <a:buChar char="●"/>
            </a:pPr>
            <a:r>
              <a:rPr lang="en" sz="1400" i="1" dirty="0"/>
              <a:t>Title V and AFUA</a:t>
            </a:r>
            <a:endParaRPr sz="1400" i="1" dirty="0"/>
          </a:p>
          <a:p>
            <a:pPr marL="457200" lvl="0" indent="-317500" algn="l" rtl="0">
              <a:spcBef>
                <a:spcPts val="0"/>
              </a:spcBef>
              <a:spcAft>
                <a:spcPts val="12000"/>
              </a:spcAft>
              <a:buSzPts val="1400"/>
              <a:buChar char="●"/>
            </a:pPr>
            <a:r>
              <a:rPr lang="en" sz="1400" i="1" dirty="0"/>
              <a:t>Other Title Formula Grants: Rural Considerations</a:t>
            </a:r>
            <a:endParaRPr dirty="0"/>
          </a:p>
          <a:p>
            <a:pPr marL="1371600" lvl="1" indent="-317500" algn="l" rtl="0">
              <a:spcBef>
                <a:spcPts val="0"/>
              </a:spcBef>
              <a:spcAft>
                <a:spcPts val="0"/>
              </a:spcAft>
              <a:buSzPts val="1400"/>
              <a:buChar char="○"/>
            </a:pPr>
            <a:r>
              <a:rPr lang="en" dirty="0"/>
              <a:t>Title V</a:t>
            </a:r>
            <a:endParaRPr dirty="0"/>
          </a:p>
          <a:p>
            <a:pPr marL="1828800" lvl="2" indent="-317500" algn="l" rtl="0">
              <a:spcBef>
                <a:spcPts val="0"/>
              </a:spcBef>
              <a:spcAft>
                <a:spcPts val="0"/>
              </a:spcAft>
              <a:buSzPts val="1400"/>
              <a:buChar char="■"/>
            </a:pPr>
            <a:r>
              <a:rPr lang="en" dirty="0"/>
              <a:t>SRSA (AFUA eligibility)</a:t>
            </a:r>
            <a:endParaRPr dirty="0"/>
          </a:p>
          <a:p>
            <a:pPr marL="1828800" lvl="2" indent="-317500" algn="l" rtl="0">
              <a:spcBef>
                <a:spcPts val="0"/>
              </a:spcBef>
              <a:spcAft>
                <a:spcPts val="0"/>
              </a:spcAft>
              <a:buSzPts val="1400"/>
              <a:buChar char="■"/>
            </a:pPr>
            <a:r>
              <a:rPr lang="en" dirty="0"/>
              <a:t>RLIS (in Consolidated Application)</a:t>
            </a:r>
            <a:endParaRPr dirty="0"/>
          </a:p>
          <a:p>
            <a:pPr marL="1371600" lvl="1" indent="-317500" algn="l" rtl="0">
              <a:spcBef>
                <a:spcPts val="0"/>
              </a:spcBef>
              <a:spcAft>
                <a:spcPts val="0"/>
              </a:spcAft>
              <a:buSzPts val="1400"/>
              <a:buChar char="○"/>
            </a:pPr>
            <a:r>
              <a:rPr lang="en" dirty="0"/>
              <a:t>AFUA</a:t>
            </a:r>
            <a:endParaRPr dirty="0"/>
          </a:p>
          <a:p>
            <a:pPr marL="0" lvl="0" indent="0" algn="l" rtl="0">
              <a:lnSpc>
                <a:spcPct val="115000"/>
              </a:lnSpc>
              <a:spcBef>
                <a:spcPts val="0"/>
              </a:spcBef>
              <a:spcAft>
                <a:spcPts val="0"/>
              </a:spcAft>
              <a:buNone/>
            </a:pPr>
            <a:r>
              <a:rPr lang="en" sz="1400" dirty="0"/>
              <a:t>-Q &amp; A</a:t>
            </a:r>
            <a:endParaRPr sz="1400" dirty="0"/>
          </a:p>
          <a:p>
            <a:pPr marL="0" lvl="0" indent="0" algn="l" rtl="0">
              <a:lnSpc>
                <a:spcPct val="115000"/>
              </a:lnSpc>
              <a:spcBef>
                <a:spcPts val="0"/>
              </a:spcBef>
              <a:spcAft>
                <a:spcPts val="0"/>
              </a:spcAft>
              <a:buNone/>
            </a:pPr>
            <a:endParaRPr sz="1400" dirty="0"/>
          </a:p>
          <a:p>
            <a:pPr marL="0" lvl="0" indent="0" algn="l" rtl="0">
              <a:lnSpc>
                <a:spcPct val="115000"/>
              </a:lnSpc>
              <a:spcBef>
                <a:spcPts val="0"/>
              </a:spcBef>
              <a:spcAft>
                <a:spcPts val="0"/>
              </a:spcAft>
              <a:buNone/>
            </a:pPr>
            <a:endParaRPr sz="1400" dirty="0"/>
          </a:p>
          <a:p>
            <a:pPr marL="0" lvl="0" indent="0" algn="l" rtl="0">
              <a:lnSpc>
                <a:spcPct val="115000"/>
              </a:lnSpc>
              <a:spcBef>
                <a:spcPts val="0"/>
              </a:spcBef>
              <a:spcAft>
                <a:spcPts val="0"/>
              </a:spcAft>
              <a:buNone/>
            </a:pPr>
            <a:endParaRPr dirty="0"/>
          </a:p>
        </p:txBody>
      </p:sp>
      <p:pic>
        <p:nvPicPr>
          <p:cNvPr id="1424" name="Google Shape;1424;p17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554850" y="1370375"/>
            <a:ext cx="3339150" cy="2217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20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u="sng"/>
              <a:t>ESSER</a:t>
            </a:r>
            <a:r>
              <a:rPr lang="en" b="1"/>
              <a:t> </a:t>
            </a:r>
            <a:r>
              <a:rPr lang="en"/>
              <a:t>Reporting on Uses of Funds and Investments </a:t>
            </a:r>
            <a:endParaRPr/>
          </a:p>
        </p:txBody>
      </p:sp>
      <p:sp>
        <p:nvSpPr>
          <p:cNvPr id="1650" name="Google Shape;1650;p209"/>
          <p:cNvSpPr txBox="1">
            <a:spLocks noGrp="1"/>
          </p:cNvSpPr>
          <p:nvPr>
            <p:ph type="body" idx="1"/>
          </p:nvPr>
        </p:nvSpPr>
        <p:spPr>
          <a:xfrm>
            <a:off x="1425572" y="846635"/>
            <a:ext cx="2621414" cy="443982"/>
          </a:xfrm>
          <a:prstGeom prst="rect">
            <a:avLst/>
          </a:prstGeom>
        </p:spPr>
        <p:txBody>
          <a:bodyPr spcFirstLastPara="1" wrap="square" lIns="91425" tIns="91425" rIns="91425" bIns="91425" anchor="t" anchorCtr="0">
            <a:normAutofit lnSpcReduction="10000"/>
          </a:bodyPr>
          <a:lstStyle/>
          <a:p>
            <a:pPr marL="0" lvl="0" indent="457200" algn="l" rtl="0">
              <a:spcBef>
                <a:spcPts val="0"/>
              </a:spcBef>
              <a:spcAft>
                <a:spcPts val="0"/>
              </a:spcAft>
              <a:buNone/>
            </a:pPr>
            <a:r>
              <a:rPr lang="en" dirty="0"/>
              <a:t>Submitted to CDE</a:t>
            </a:r>
            <a:endParaRPr dirty="0"/>
          </a:p>
        </p:txBody>
      </p:sp>
      <p:grpSp>
        <p:nvGrpSpPr>
          <p:cNvPr id="5" name="Group 4" descr="Annual Performance Report, including student engagement survey, school level allocations survey, and participation in specific activities survey.">
            <a:extLst>
              <a:ext uri="{FF2B5EF4-FFF2-40B4-BE49-F238E27FC236}">
                <a16:creationId xmlns:a16="http://schemas.microsoft.com/office/drawing/2014/main" id="{3451D771-028C-63C1-F4E0-9DFF3D859F46}"/>
              </a:ext>
            </a:extLst>
          </p:cNvPr>
          <p:cNvGrpSpPr/>
          <p:nvPr/>
        </p:nvGrpSpPr>
        <p:grpSpPr>
          <a:xfrm>
            <a:off x="1830046" y="1146343"/>
            <a:ext cx="1827900" cy="2399700"/>
            <a:chOff x="1830046" y="1146343"/>
            <a:chExt cx="1827900" cy="2399700"/>
          </a:xfrm>
        </p:grpSpPr>
        <p:sp>
          <p:nvSpPr>
            <p:cNvPr id="1653" name="Google Shape;1653;p209"/>
            <p:cNvSpPr/>
            <p:nvPr/>
          </p:nvSpPr>
          <p:spPr>
            <a:xfrm rot="16200000">
              <a:off x="1544146" y="1432243"/>
              <a:ext cx="2399700" cy="1827900"/>
            </a:xfrm>
            <a:prstGeom prst="rightArrowCallout">
              <a:avLst>
                <a:gd name="adj1" fmla="val 9283"/>
                <a:gd name="adj2" fmla="val 13570"/>
                <a:gd name="adj3" fmla="val 16082"/>
                <a:gd name="adj4" fmla="val 81236"/>
              </a:avLst>
            </a:prstGeom>
            <a:solidFill>
              <a:srgbClr val="F48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09"/>
            <p:cNvSpPr/>
            <p:nvPr/>
          </p:nvSpPr>
          <p:spPr>
            <a:xfrm flipH="1">
              <a:off x="1918613" y="1686400"/>
              <a:ext cx="1649400" cy="1769700"/>
            </a:xfrm>
            <a:prstGeom prst="snip1Rect">
              <a:avLst>
                <a:gd name="adj" fmla="val 0"/>
              </a:avLst>
            </a:prstGeom>
            <a:solidFill>
              <a:srgbClr val="AC11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09"/>
            <p:cNvSpPr txBox="1"/>
            <p:nvPr/>
          </p:nvSpPr>
          <p:spPr>
            <a:xfrm>
              <a:off x="1981775" y="1748125"/>
              <a:ext cx="1539600" cy="168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Roboto"/>
                  <a:ea typeface="Roboto"/>
                  <a:cs typeface="Roboto"/>
                  <a:sym typeface="Roboto"/>
                </a:rPr>
                <a:t>Annual Performance Report</a:t>
              </a:r>
              <a:endParaRPr sz="1100" b="1" dirty="0">
                <a:solidFill>
                  <a:srgbClr val="FFFFFF"/>
                </a:solidFill>
                <a:latin typeface="Roboto"/>
                <a:ea typeface="Roboto"/>
                <a:cs typeface="Roboto"/>
                <a:sym typeface="Roboto"/>
              </a:endParaRPr>
            </a:p>
            <a:p>
              <a:pPr marL="457200" lvl="0" indent="0" algn="l" rtl="0">
                <a:lnSpc>
                  <a:spcPct val="115000"/>
                </a:lnSpc>
                <a:spcBef>
                  <a:spcPts val="0"/>
                </a:spcBef>
                <a:spcAft>
                  <a:spcPts val="0"/>
                </a:spcAft>
                <a:buNone/>
              </a:pPr>
              <a:endParaRPr sz="800" dirty="0">
                <a:solidFill>
                  <a:srgbClr val="FFFFFF"/>
                </a:solidFill>
                <a:latin typeface="Roboto"/>
                <a:ea typeface="Roboto"/>
                <a:cs typeface="Roboto"/>
                <a:sym typeface="Roboto"/>
              </a:endParaRPr>
            </a:p>
            <a:p>
              <a:pPr marL="114300" lvl="0" indent="-1651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Student Engagement Survey</a:t>
              </a:r>
              <a:endParaRPr sz="800" dirty="0">
                <a:solidFill>
                  <a:srgbClr val="FFFFFF"/>
                </a:solidFill>
                <a:latin typeface="Roboto"/>
                <a:ea typeface="Roboto"/>
                <a:cs typeface="Roboto"/>
                <a:sym typeface="Roboto"/>
              </a:endParaRPr>
            </a:p>
            <a:p>
              <a:pPr marL="114300" lvl="0" indent="-1651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School Level Allocations Survey</a:t>
              </a:r>
              <a:endParaRPr sz="800" dirty="0">
                <a:solidFill>
                  <a:srgbClr val="FFFFFF"/>
                </a:solidFill>
                <a:latin typeface="Roboto"/>
                <a:ea typeface="Roboto"/>
                <a:cs typeface="Roboto"/>
                <a:sym typeface="Roboto"/>
              </a:endParaRPr>
            </a:p>
            <a:p>
              <a:pPr marL="114300" lvl="0" indent="-1651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Participation in Specific Activities (Summer, afterschool programs)</a:t>
              </a:r>
              <a:endParaRPr sz="800" dirty="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800" dirty="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endParaRPr sz="800" dirty="0">
                <a:solidFill>
                  <a:srgbClr val="FFFFFF"/>
                </a:solidFill>
                <a:latin typeface="Roboto"/>
                <a:ea typeface="Roboto"/>
                <a:cs typeface="Roboto"/>
                <a:sym typeface="Roboto"/>
              </a:endParaRPr>
            </a:p>
            <a:p>
              <a:pPr marL="0" lvl="0" indent="0" algn="ctr" rtl="0">
                <a:lnSpc>
                  <a:spcPct val="115000"/>
                </a:lnSpc>
                <a:spcBef>
                  <a:spcPts val="0"/>
                </a:spcBef>
                <a:spcAft>
                  <a:spcPts val="1600"/>
                </a:spcAft>
                <a:buNone/>
              </a:pPr>
              <a:endParaRPr sz="800" dirty="0">
                <a:solidFill>
                  <a:srgbClr val="FFFFFF"/>
                </a:solidFill>
              </a:endParaRPr>
            </a:p>
          </p:txBody>
        </p:sp>
      </p:grpSp>
      <p:grpSp>
        <p:nvGrpSpPr>
          <p:cNvPr id="1656" name="Google Shape;1656;p209" descr="Notice of Federal Interest, which is filed with the County or Local Government for property at or above $1,000,000."/>
          <p:cNvGrpSpPr/>
          <p:nvPr/>
        </p:nvGrpSpPr>
        <p:grpSpPr>
          <a:xfrm>
            <a:off x="3658096" y="1597469"/>
            <a:ext cx="1827900" cy="2399700"/>
            <a:chOff x="3658096" y="1597469"/>
            <a:chExt cx="1827900" cy="2399700"/>
          </a:xfrm>
        </p:grpSpPr>
        <p:sp>
          <p:nvSpPr>
            <p:cNvPr id="1657" name="Google Shape;1657;p209"/>
            <p:cNvSpPr/>
            <p:nvPr/>
          </p:nvSpPr>
          <p:spPr>
            <a:xfrm rot="5400000">
              <a:off x="3372196" y="1883369"/>
              <a:ext cx="2399700" cy="1827900"/>
            </a:xfrm>
            <a:prstGeom prst="rightArrowCallout">
              <a:avLst>
                <a:gd name="adj1" fmla="val 9283"/>
                <a:gd name="adj2" fmla="val 13570"/>
                <a:gd name="adj3" fmla="val 16082"/>
                <a:gd name="adj4" fmla="val 81236"/>
              </a:avLst>
            </a:prstGeom>
            <a:solidFill>
              <a:srgbClr val="840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09"/>
            <p:cNvSpPr/>
            <p:nvPr/>
          </p:nvSpPr>
          <p:spPr>
            <a:xfrm rot="10800000" flipH="1">
              <a:off x="3748030" y="1687411"/>
              <a:ext cx="1649400" cy="1769700"/>
            </a:xfrm>
            <a:prstGeom prst="snip1Rect">
              <a:avLst>
                <a:gd name="adj" fmla="val 0"/>
              </a:avLst>
            </a:prstGeom>
            <a:solidFill>
              <a:srgbClr val="AC11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09"/>
            <p:cNvSpPr txBox="1"/>
            <p:nvPr/>
          </p:nvSpPr>
          <p:spPr>
            <a:xfrm>
              <a:off x="3807550" y="1727675"/>
              <a:ext cx="1537500" cy="168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Roboto"/>
                  <a:ea typeface="Roboto"/>
                  <a:cs typeface="Roboto"/>
                  <a:sym typeface="Roboto"/>
                </a:rPr>
                <a:t>Notice of Federal Interest</a:t>
              </a:r>
              <a:endParaRPr sz="1100" b="1">
                <a:solidFill>
                  <a:srgbClr val="FFFFFF"/>
                </a:solidFill>
                <a:latin typeface="Roboto"/>
                <a:ea typeface="Roboto"/>
                <a:cs typeface="Roboto"/>
                <a:sym typeface="Roboto"/>
              </a:endParaRPr>
            </a:p>
            <a:p>
              <a:pPr marL="45720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a:p>
              <a:pPr marL="114300" lvl="0" indent="-1651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Filed with the County or Local Government</a:t>
              </a:r>
              <a:endParaRPr sz="800">
                <a:solidFill>
                  <a:srgbClr val="FFFFFF"/>
                </a:solidFill>
                <a:latin typeface="Roboto"/>
                <a:ea typeface="Roboto"/>
                <a:cs typeface="Roboto"/>
                <a:sym typeface="Roboto"/>
              </a:endParaRPr>
            </a:p>
            <a:p>
              <a:pPr marL="114300" marR="0" lvl="0" indent="-1651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$1 mill or more</a:t>
              </a:r>
              <a:endParaRPr sz="800">
                <a:solidFill>
                  <a:srgbClr val="FFFFFF"/>
                </a:solidFill>
                <a:latin typeface="Roboto"/>
                <a:ea typeface="Roboto"/>
                <a:cs typeface="Roboto"/>
                <a:sym typeface="Roboto"/>
              </a:endParaRPr>
            </a:p>
            <a:p>
              <a:pPr marL="114300" marR="0" lvl="0" indent="-1651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Protects Federal interest</a:t>
              </a:r>
              <a:endParaRPr sz="800">
                <a:solidFill>
                  <a:srgbClr val="FFFFFF"/>
                </a:solidFill>
                <a:latin typeface="Roboto"/>
                <a:ea typeface="Roboto"/>
                <a:cs typeface="Roboto"/>
                <a:sym typeface="Roboto"/>
              </a:endParaRPr>
            </a:p>
            <a:p>
              <a:pPr marL="0" lvl="0" indent="0" algn="ctr" rtl="0">
                <a:lnSpc>
                  <a:spcPct val="115000"/>
                </a:lnSpc>
                <a:spcBef>
                  <a:spcPts val="0"/>
                </a:spcBef>
                <a:spcAft>
                  <a:spcPts val="1600"/>
                </a:spcAft>
                <a:buNone/>
              </a:pPr>
              <a:endParaRPr sz="800">
                <a:solidFill>
                  <a:srgbClr val="FFFFFF"/>
                </a:solidFill>
              </a:endParaRPr>
            </a:p>
          </p:txBody>
        </p:sp>
      </p:grpSp>
      <p:sp>
        <p:nvSpPr>
          <p:cNvPr id="3" name="Google Shape;1650;p209">
            <a:extLst>
              <a:ext uri="{FF2B5EF4-FFF2-40B4-BE49-F238E27FC236}">
                <a16:creationId xmlns:a16="http://schemas.microsoft.com/office/drawing/2014/main" id="{E4CC3ED4-2AFF-2F21-2581-82A2F160592C}"/>
              </a:ext>
            </a:extLst>
          </p:cNvPr>
          <p:cNvSpPr txBox="1">
            <a:spLocks/>
          </p:cNvSpPr>
          <p:nvPr/>
        </p:nvSpPr>
        <p:spPr>
          <a:xfrm>
            <a:off x="3106548" y="3941826"/>
            <a:ext cx="2621414" cy="443982"/>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457200">
              <a:buFont typeface="Roboto"/>
              <a:buNone/>
            </a:pPr>
            <a:r>
              <a:rPr lang="en-US" dirty="0"/>
              <a:t>Not Submitted to CDE</a:t>
            </a:r>
          </a:p>
        </p:txBody>
      </p:sp>
      <p:sp>
        <p:nvSpPr>
          <p:cNvPr id="2" name="Google Shape;1650;p209">
            <a:extLst>
              <a:ext uri="{FF2B5EF4-FFF2-40B4-BE49-F238E27FC236}">
                <a16:creationId xmlns:a16="http://schemas.microsoft.com/office/drawing/2014/main" id="{44ACCAC8-1DB1-431C-1A12-5B00B0C9B88C}"/>
              </a:ext>
            </a:extLst>
          </p:cNvPr>
          <p:cNvSpPr txBox="1">
            <a:spLocks/>
          </p:cNvSpPr>
          <p:nvPr/>
        </p:nvSpPr>
        <p:spPr>
          <a:xfrm>
            <a:off x="5036101" y="846635"/>
            <a:ext cx="2621414" cy="443982"/>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dk1"/>
              </a:buClr>
              <a:buSzPts val="1600"/>
              <a:buFont typeface="Roboto"/>
              <a:buChar char="●"/>
              <a:defRPr sz="16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0" indent="457200">
              <a:buFont typeface="Roboto"/>
              <a:buNone/>
            </a:pPr>
            <a:r>
              <a:rPr lang="en-US" dirty="0"/>
              <a:t>Submitted to CDE</a:t>
            </a:r>
          </a:p>
        </p:txBody>
      </p:sp>
      <p:grpSp>
        <p:nvGrpSpPr>
          <p:cNvPr id="1660" name="Google Shape;1660;p209" descr="Real Property Reporting"/>
          <p:cNvGrpSpPr/>
          <p:nvPr/>
        </p:nvGrpSpPr>
        <p:grpSpPr>
          <a:xfrm>
            <a:off x="5485996" y="1146343"/>
            <a:ext cx="1827900" cy="2399700"/>
            <a:chOff x="5485996" y="1146343"/>
            <a:chExt cx="1827900" cy="2399700"/>
          </a:xfrm>
        </p:grpSpPr>
        <p:sp>
          <p:nvSpPr>
            <p:cNvPr id="1661" name="Google Shape;1661;p209"/>
            <p:cNvSpPr/>
            <p:nvPr/>
          </p:nvSpPr>
          <p:spPr>
            <a:xfrm rot="-5400000">
              <a:off x="5200096" y="1432243"/>
              <a:ext cx="2399700" cy="1827900"/>
            </a:xfrm>
            <a:prstGeom prst="rightArrowCallout">
              <a:avLst>
                <a:gd name="adj1" fmla="val 9283"/>
                <a:gd name="adj2" fmla="val 13570"/>
                <a:gd name="adj3" fmla="val 16082"/>
                <a:gd name="adj4" fmla="val 81236"/>
              </a:avLst>
            </a:prstGeom>
            <a:solidFill>
              <a:srgbClr val="F48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09"/>
            <p:cNvSpPr/>
            <p:nvPr/>
          </p:nvSpPr>
          <p:spPr>
            <a:xfrm flipH="1">
              <a:off x="5574563" y="1686400"/>
              <a:ext cx="1649400" cy="1769700"/>
            </a:xfrm>
            <a:prstGeom prst="snip1Rect">
              <a:avLst>
                <a:gd name="adj" fmla="val 0"/>
              </a:avLst>
            </a:prstGeom>
            <a:solidFill>
              <a:srgbClr val="AC11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09"/>
            <p:cNvSpPr txBox="1"/>
            <p:nvPr/>
          </p:nvSpPr>
          <p:spPr>
            <a:xfrm>
              <a:off x="5612875" y="1714050"/>
              <a:ext cx="1566900" cy="169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Roboto"/>
                  <a:ea typeface="Roboto"/>
                  <a:cs typeface="Roboto"/>
                  <a:sym typeface="Roboto"/>
                </a:rPr>
                <a:t>Real Property Reporting</a:t>
              </a:r>
              <a:endParaRPr sz="1100" b="1" dirty="0">
                <a:solidFill>
                  <a:srgbClr val="FFFFFF"/>
                </a:solidFill>
                <a:latin typeface="Roboto"/>
                <a:ea typeface="Roboto"/>
                <a:cs typeface="Roboto"/>
                <a:sym typeface="Roboto"/>
              </a:endParaRPr>
            </a:p>
            <a:p>
              <a:pPr marL="457200" lvl="0" indent="0" algn="l" rtl="0">
                <a:lnSpc>
                  <a:spcPct val="115000"/>
                </a:lnSpc>
                <a:spcBef>
                  <a:spcPts val="0"/>
                </a:spcBef>
                <a:spcAft>
                  <a:spcPts val="0"/>
                </a:spcAft>
                <a:buNone/>
              </a:pPr>
              <a:endParaRPr sz="800" dirty="0">
                <a:solidFill>
                  <a:srgbClr val="FFFFFF"/>
                </a:solidFill>
                <a:latin typeface="Roboto"/>
                <a:ea typeface="Roboto"/>
                <a:cs typeface="Roboto"/>
                <a:sym typeface="Roboto"/>
              </a:endParaRPr>
            </a:p>
            <a:p>
              <a:pPr marL="114300" lvl="0" indent="-1651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Pertaining to any real property purchased or improvement with ESSER funds </a:t>
              </a:r>
              <a:endParaRPr sz="800" dirty="0">
                <a:solidFill>
                  <a:srgbClr val="FFFFFF"/>
                </a:solidFill>
                <a:latin typeface="Roboto"/>
                <a:ea typeface="Roboto"/>
                <a:cs typeface="Roboto"/>
                <a:sym typeface="Roboto"/>
              </a:endParaRPr>
            </a:p>
            <a:p>
              <a:pPr marL="114300" lvl="0" indent="-1651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Any dollar amount</a:t>
              </a:r>
              <a:endParaRPr sz="800" dirty="0">
                <a:solidFill>
                  <a:srgbClr val="FFFFFF"/>
                </a:solidFill>
                <a:latin typeface="Roboto"/>
                <a:ea typeface="Roboto"/>
                <a:cs typeface="Roboto"/>
                <a:sym typeface="Roboto"/>
              </a:endParaRPr>
            </a:p>
            <a:p>
              <a:pPr marL="114300" marR="0" lvl="0" indent="-165100" algn="l" rtl="0">
                <a:lnSpc>
                  <a:spcPct val="115000"/>
                </a:lnSpc>
                <a:spcBef>
                  <a:spcPts val="0"/>
                </a:spcBef>
                <a:spcAft>
                  <a:spcPts val="0"/>
                </a:spcAft>
                <a:buClr>
                  <a:srgbClr val="FFFFFF"/>
                </a:buClr>
                <a:buSzPts val="800"/>
                <a:buFont typeface="Roboto"/>
                <a:buChar char="●"/>
              </a:pPr>
              <a:r>
                <a:rPr lang="en" sz="800" dirty="0">
                  <a:solidFill>
                    <a:srgbClr val="FFFFFF"/>
                  </a:solidFill>
                  <a:latin typeface="Roboto"/>
                  <a:ea typeface="Roboto"/>
                  <a:cs typeface="Roboto"/>
                  <a:sym typeface="Roboto"/>
                </a:rPr>
                <a:t>Status</a:t>
              </a:r>
              <a:r>
                <a:rPr lang="en" sz="800" dirty="0">
                  <a:solidFill>
                    <a:schemeClr val="lt1"/>
                  </a:solidFill>
                  <a:latin typeface="Roboto"/>
                  <a:ea typeface="Roboto"/>
                  <a:cs typeface="Roboto"/>
                  <a:sym typeface="Roboto"/>
                </a:rPr>
                <a:t> Report on Federal interest</a:t>
              </a:r>
              <a:endParaRPr sz="800" dirty="0">
                <a:solidFill>
                  <a:schemeClr val="lt1"/>
                </a:solidFill>
                <a:latin typeface="Roboto"/>
                <a:ea typeface="Roboto"/>
                <a:cs typeface="Roboto"/>
                <a:sym typeface="Roboto"/>
              </a:endParaRPr>
            </a:p>
            <a:p>
              <a:pPr marL="457200" lvl="0" indent="0" algn="l" rtl="0">
                <a:lnSpc>
                  <a:spcPct val="115000"/>
                </a:lnSpc>
                <a:spcBef>
                  <a:spcPts val="1600"/>
                </a:spcBef>
                <a:spcAft>
                  <a:spcPts val="0"/>
                </a:spcAft>
                <a:buNone/>
              </a:pPr>
              <a:endParaRPr sz="800" dirty="0">
                <a:solidFill>
                  <a:srgbClr val="FFFFFF"/>
                </a:solidFill>
                <a:latin typeface="Roboto"/>
                <a:ea typeface="Roboto"/>
                <a:cs typeface="Roboto"/>
                <a:sym typeface="Roboto"/>
              </a:endParaRPr>
            </a:p>
            <a:p>
              <a:pPr marL="0" lvl="0" indent="0" algn="ctr" rtl="0">
                <a:lnSpc>
                  <a:spcPct val="115000"/>
                </a:lnSpc>
                <a:spcBef>
                  <a:spcPts val="1600"/>
                </a:spcBef>
                <a:spcAft>
                  <a:spcPts val="0"/>
                </a:spcAft>
                <a:buNone/>
              </a:pPr>
              <a:endParaRPr sz="800" dirty="0">
                <a:solidFill>
                  <a:srgbClr val="FFFFFF"/>
                </a:solidFill>
                <a:latin typeface="Roboto"/>
                <a:ea typeface="Roboto"/>
                <a:cs typeface="Roboto"/>
                <a:sym typeface="Roboto"/>
              </a:endParaRPr>
            </a:p>
            <a:p>
              <a:pPr marL="0" lvl="0" indent="0" algn="ctr" rtl="0">
                <a:lnSpc>
                  <a:spcPct val="115000"/>
                </a:lnSpc>
                <a:spcBef>
                  <a:spcPts val="1600"/>
                </a:spcBef>
                <a:spcAft>
                  <a:spcPts val="0"/>
                </a:spcAft>
                <a:buNone/>
              </a:pPr>
              <a:endParaRPr sz="800" dirty="0">
                <a:solidFill>
                  <a:srgbClr val="FFFFFF"/>
                </a:solidFill>
                <a:latin typeface="Roboto"/>
                <a:ea typeface="Roboto"/>
                <a:cs typeface="Roboto"/>
                <a:sym typeface="Roboto"/>
              </a:endParaRPr>
            </a:p>
            <a:p>
              <a:pPr marL="0" lvl="0" indent="0" algn="ctr" rtl="0">
                <a:lnSpc>
                  <a:spcPct val="115000"/>
                </a:lnSpc>
                <a:spcBef>
                  <a:spcPts val="1600"/>
                </a:spcBef>
                <a:spcAft>
                  <a:spcPts val="1600"/>
                </a:spcAft>
                <a:buNone/>
              </a:pPr>
              <a:endParaRPr sz="800" dirty="0">
                <a:solidFill>
                  <a:srgbClr val="FFFFFF"/>
                </a:solidFill>
                <a:latin typeface="Roboto"/>
                <a:ea typeface="Roboto"/>
                <a:cs typeface="Roboto"/>
                <a:sym typeface="Roboto"/>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2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Notice of Federal Interest (NFI)</a:t>
            </a:r>
            <a:endParaRPr/>
          </a:p>
        </p:txBody>
      </p:sp>
      <p:sp>
        <p:nvSpPr>
          <p:cNvPr id="1669" name="Google Shape;1669;p210"/>
          <p:cNvSpPr txBox="1">
            <a:spLocks noGrp="1"/>
          </p:cNvSpPr>
          <p:nvPr>
            <p:ph type="body" idx="1"/>
          </p:nvPr>
        </p:nvSpPr>
        <p:spPr>
          <a:xfrm>
            <a:off x="311700" y="1152475"/>
            <a:ext cx="65550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800" dirty="0"/>
              <a:t>Grantees or subgrantees with a renovation, major remodeling, construction, or real property project where the Federal interest is significant— typically $1 million or more in COVID-19 relief funds—were required to record the Notice of Federal Interest (NFI) in the official real property records for the jurisdiction in which the improved or purchased property is located by </a:t>
            </a:r>
            <a:r>
              <a:rPr lang="en" sz="1800" b="1" dirty="0"/>
              <a:t>January 28, 2025</a:t>
            </a:r>
            <a:r>
              <a:rPr lang="en" sz="1800" dirty="0"/>
              <a:t>.</a:t>
            </a:r>
            <a:endParaRPr sz="1800" dirty="0"/>
          </a:p>
          <a:p>
            <a:pPr marL="0" lvl="0" indent="0" algn="l" rtl="0">
              <a:spcBef>
                <a:spcPts val="0"/>
              </a:spcBef>
              <a:spcAft>
                <a:spcPts val="0"/>
              </a:spcAft>
              <a:buClr>
                <a:schemeClr val="dk1"/>
              </a:buClr>
              <a:buSzPts val="1100"/>
              <a:buFont typeface="Arial"/>
              <a:buNone/>
            </a:pPr>
            <a:r>
              <a:rPr lang="en" sz="1800" dirty="0"/>
              <a:t>(</a:t>
            </a:r>
            <a:r>
              <a:rPr lang="en" sz="1800" u="sng" dirty="0">
                <a:solidFill>
                  <a:schemeClr val="accent1">
                    <a:lumMod val="75000"/>
                  </a:schemeClr>
                </a:solidFill>
                <a:hlinkClick r:id="rId3">
                  <a:extLst>
                    <a:ext uri="{A12FA001-AC4F-418D-AE19-62706E023703}">
                      <ahyp:hlinkClr xmlns:ahyp="http://schemas.microsoft.com/office/drawing/2018/hyperlinkcolor" val="tx"/>
                    </a:ext>
                  </a:extLst>
                </a:hlinkClick>
              </a:rPr>
              <a:t>2 CFR § 200.316</a:t>
            </a:r>
            <a:r>
              <a:rPr lang="en" sz="1800" dirty="0"/>
              <a:t>)</a:t>
            </a:r>
            <a:endParaRPr sz="1800" dirty="0"/>
          </a:p>
        </p:txBody>
      </p:sp>
      <p:sp>
        <p:nvSpPr>
          <p:cNvPr id="1671" name="Google Shape;1671;p210"/>
          <p:cNvSpPr/>
          <p:nvPr/>
        </p:nvSpPr>
        <p:spPr>
          <a:xfrm>
            <a:off x="7125250" y="1223550"/>
            <a:ext cx="1545000" cy="2317500"/>
          </a:xfrm>
          <a:prstGeom prst="flowChartAlternateProcess">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The NFI is not submitted to CDE. Hold for Monitoring Purposes. </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21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Important! </a:t>
            </a:r>
            <a:endParaRPr/>
          </a:p>
        </p:txBody>
      </p:sp>
      <p:sp>
        <p:nvSpPr>
          <p:cNvPr id="1677" name="Google Shape;1677;p211"/>
          <p:cNvSpPr txBox="1">
            <a:spLocks noGrp="1"/>
          </p:cNvSpPr>
          <p:nvPr>
            <p:ph type="body" idx="1"/>
          </p:nvPr>
        </p:nvSpPr>
        <p:spPr>
          <a:xfrm>
            <a:off x="749300" y="1165950"/>
            <a:ext cx="7167900" cy="3034800"/>
          </a:xfrm>
          <a:prstGeom prst="rect">
            <a:avLst/>
          </a:prstGeom>
        </p:spPr>
        <p:txBody>
          <a:bodyPr spcFirstLastPara="1" wrap="square" lIns="91425" tIns="91425" rIns="91425" bIns="91425" anchor="t" anchorCtr="0">
            <a:normAutofit/>
          </a:bodyPr>
          <a:lstStyle/>
          <a:p>
            <a:pPr marL="0" lvl="0" indent="0" algn="ctr" rtl="0">
              <a:spcBef>
                <a:spcPts val="2400"/>
              </a:spcBef>
              <a:spcAft>
                <a:spcPts val="0"/>
              </a:spcAft>
              <a:buNone/>
            </a:pPr>
            <a:r>
              <a:rPr lang="en" sz="3000" dirty="0"/>
              <a:t>Real Property Reporting is </a:t>
            </a:r>
            <a:endParaRPr sz="3000" dirty="0"/>
          </a:p>
          <a:p>
            <a:pPr marL="0" lvl="0" indent="0" algn="ctr" rtl="0">
              <a:spcBef>
                <a:spcPts val="0"/>
              </a:spcBef>
              <a:spcAft>
                <a:spcPts val="0"/>
              </a:spcAft>
              <a:buNone/>
            </a:pPr>
            <a:r>
              <a:rPr lang="en" sz="3000" b="1" dirty="0"/>
              <a:t>Separate and Different </a:t>
            </a:r>
            <a:endParaRPr sz="3000" b="1" dirty="0"/>
          </a:p>
          <a:p>
            <a:pPr marL="0" lvl="0" indent="0" algn="ctr" rtl="0">
              <a:spcBef>
                <a:spcPts val="0"/>
              </a:spcBef>
              <a:spcAft>
                <a:spcPts val="0"/>
              </a:spcAft>
              <a:buClr>
                <a:schemeClr val="dk1"/>
              </a:buClr>
              <a:buSzPts val="1100"/>
              <a:buFont typeface="Arial"/>
              <a:buNone/>
            </a:pPr>
            <a:r>
              <a:rPr lang="en" sz="3000" dirty="0"/>
              <a:t>from the Notice of Federal Interest.</a:t>
            </a:r>
            <a:endParaRPr sz="3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21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Real Property Reporting</a:t>
            </a:r>
            <a:endParaRPr/>
          </a:p>
        </p:txBody>
      </p:sp>
      <p:sp>
        <p:nvSpPr>
          <p:cNvPr id="1684" name="Google Shape;1684;p212"/>
          <p:cNvSpPr txBox="1">
            <a:spLocks noGrp="1"/>
          </p:cNvSpPr>
          <p:nvPr>
            <p:ph type="body" idx="1"/>
          </p:nvPr>
        </p:nvSpPr>
        <p:spPr>
          <a:xfrm>
            <a:off x="311700" y="1152474"/>
            <a:ext cx="7835400" cy="3152239"/>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sz="1800" dirty="0">
                <a:highlight>
                  <a:srgbClr val="FFFFFF"/>
                </a:highlight>
              </a:rPr>
              <a:t>All grantees and subgrantees must submit required real property reports to CDE, regardless of the amount of the Federal interest in the real property.</a:t>
            </a:r>
            <a:endParaRPr sz="1800" dirty="0">
              <a:highlight>
                <a:srgbClr val="FFFFFF"/>
              </a:highlight>
            </a:endParaRPr>
          </a:p>
          <a:p>
            <a:pPr marL="0" lvl="0" indent="0" algn="l" rtl="0">
              <a:spcBef>
                <a:spcPts val="0"/>
              </a:spcBef>
              <a:spcAft>
                <a:spcPts val="0"/>
              </a:spcAft>
              <a:buNone/>
            </a:pPr>
            <a:r>
              <a:rPr lang="en" sz="1800" dirty="0">
                <a:highlight>
                  <a:srgbClr val="FFFFFF"/>
                </a:highlight>
              </a:rPr>
              <a:t>The reports are due for the first time by </a:t>
            </a:r>
            <a:r>
              <a:rPr lang="en" sz="1800" b="1" dirty="0">
                <a:highlight>
                  <a:srgbClr val="FFFFFF"/>
                </a:highlight>
              </a:rPr>
              <a:t>September 1, 2025</a:t>
            </a:r>
            <a:r>
              <a:rPr lang="en" sz="1800" dirty="0">
                <a:highlight>
                  <a:srgbClr val="FFFFFF"/>
                </a:highlight>
              </a:rPr>
              <a:t>, and annually thereafter for the next 15 years by </a:t>
            </a:r>
            <a:r>
              <a:rPr lang="en" sz="1800" b="1" dirty="0">
                <a:highlight>
                  <a:srgbClr val="FFFFFF"/>
                </a:highlight>
              </a:rPr>
              <a:t>September 1</a:t>
            </a:r>
            <a:r>
              <a:rPr lang="en" sz="1800" dirty="0">
                <a:highlight>
                  <a:srgbClr val="FFFFFF"/>
                </a:highlight>
              </a:rPr>
              <a:t> of each year.</a:t>
            </a:r>
            <a:endParaRPr sz="1800" dirty="0">
              <a:highlight>
                <a:srgbClr val="FFFFFF"/>
              </a:highlight>
            </a:endParaRPr>
          </a:p>
          <a:p>
            <a:pPr marL="457200" lvl="0" indent="-334327" algn="l" rtl="0">
              <a:spcBef>
                <a:spcPts val="0"/>
              </a:spcBef>
              <a:spcAft>
                <a:spcPts val="0"/>
              </a:spcAft>
              <a:buSzPct val="100000"/>
              <a:buChar char="●"/>
            </a:pPr>
            <a:r>
              <a:rPr lang="en" sz="1800" dirty="0">
                <a:highlight>
                  <a:srgbClr val="FFFFFF"/>
                </a:highlight>
              </a:rPr>
              <a:t>The reporting period of first report will be from date of purchase/investment through June 30, 2025.</a:t>
            </a:r>
            <a:endParaRPr sz="1800" dirty="0">
              <a:highlight>
                <a:srgbClr val="FFFFFF"/>
              </a:highlight>
            </a:endParaRPr>
          </a:p>
          <a:p>
            <a:pPr marL="457200" lvl="0" indent="-334327" algn="l" rtl="0">
              <a:spcBef>
                <a:spcPts val="0"/>
              </a:spcBef>
              <a:spcAft>
                <a:spcPts val="1200"/>
              </a:spcAft>
              <a:buSzPct val="100000"/>
              <a:buChar char="●"/>
            </a:pPr>
            <a:r>
              <a:rPr lang="en" sz="1800" dirty="0">
                <a:highlight>
                  <a:srgbClr val="FFFFFF"/>
                </a:highlight>
              </a:rPr>
              <a:t>Each year thereafter, the reporting period will be from July 1-June 30 prior to the submission date.</a:t>
            </a:r>
            <a:endParaRPr sz="1800" dirty="0">
              <a:solidFill>
                <a:srgbClr val="444746"/>
              </a:solidFill>
              <a:highlight>
                <a:srgbClr val="FFFFFF"/>
              </a:highlight>
            </a:endParaRPr>
          </a:p>
          <a:p>
            <a:pPr marL="0" lvl="0" indent="0" algn="l" rtl="0">
              <a:spcBef>
                <a:spcPts val="0"/>
              </a:spcBef>
              <a:spcAft>
                <a:spcPts val="0"/>
              </a:spcAft>
              <a:buNone/>
            </a:pPr>
            <a:r>
              <a:rPr lang="en" sz="1800" dirty="0">
                <a:solidFill>
                  <a:srgbClr val="444746"/>
                </a:solidFill>
                <a:highlight>
                  <a:srgbClr val="FFFFFF"/>
                </a:highlight>
              </a:rPr>
              <a:t>(</a:t>
            </a:r>
            <a:r>
              <a:rPr lang="en" sz="180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2 CFR § 200.330</a:t>
            </a:r>
            <a:r>
              <a:rPr lang="en" sz="1800" dirty="0">
                <a:solidFill>
                  <a:srgbClr val="444746"/>
                </a:solidFill>
                <a:highlight>
                  <a:srgbClr val="FFFFFF"/>
                </a:highlight>
              </a:rPr>
              <a:t>)</a:t>
            </a:r>
            <a:endParaRPr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21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What is Real Property? </a:t>
            </a:r>
            <a:endParaRPr/>
          </a:p>
        </p:txBody>
      </p:sp>
      <p:sp>
        <p:nvSpPr>
          <p:cNvPr id="1691" name="Google Shape;1691;p213"/>
          <p:cNvSpPr txBox="1">
            <a:spLocks noGrp="1"/>
          </p:cNvSpPr>
          <p:nvPr>
            <p:ph type="body" idx="1"/>
          </p:nvPr>
        </p:nvSpPr>
        <p:spPr>
          <a:xfrm>
            <a:off x="311700" y="1152475"/>
            <a:ext cx="8020500" cy="3034800"/>
          </a:xfrm>
          <a:prstGeom prst="rect">
            <a:avLst/>
          </a:prstGeom>
        </p:spPr>
        <p:txBody>
          <a:bodyPr spcFirstLastPara="1" wrap="square" lIns="91425" tIns="91425" rIns="91425" bIns="91425" anchor="t" anchorCtr="0">
            <a:noAutofit/>
          </a:bodyPr>
          <a:lstStyle/>
          <a:p>
            <a:pPr marL="0" marR="230505" lvl="0" indent="0" algn="just" rtl="0">
              <a:lnSpc>
                <a:spcPct val="103750"/>
              </a:lnSpc>
              <a:spcBef>
                <a:spcPts val="0"/>
              </a:spcBef>
              <a:spcAft>
                <a:spcPts val="2400"/>
              </a:spcAft>
              <a:buNone/>
            </a:pPr>
            <a:r>
              <a:rPr lang="en" sz="1800" dirty="0"/>
              <a:t>UGG defines </a:t>
            </a:r>
            <a:r>
              <a:rPr lang="en" sz="1800" b="1" dirty="0"/>
              <a:t>real property</a:t>
            </a:r>
            <a:r>
              <a:rPr lang="en" sz="1800" dirty="0"/>
              <a:t> as “land, including land improvements, structures and appurtenances thereto, and legal interests in land, including fee interest, licenses, rights of way, and easements. Real property excludes moveable machinery and equipment.” (</a:t>
            </a:r>
            <a:r>
              <a:rPr lang="en" sz="1800" u="sng" dirty="0">
                <a:solidFill>
                  <a:schemeClr val="accent5"/>
                </a:solidFill>
                <a:hlinkClick r:id="rId3">
                  <a:extLst>
                    <a:ext uri="{A12FA001-AC4F-418D-AE19-62706E023703}">
                      <ahyp:hlinkClr xmlns:ahyp="http://schemas.microsoft.com/office/drawing/2018/hyperlinkcolor" val="tx"/>
                    </a:ext>
                  </a:extLst>
                </a:hlinkClick>
              </a:rPr>
              <a:t>2 CFR § 200.1</a:t>
            </a:r>
            <a:r>
              <a:rPr lang="en" sz="1800" dirty="0"/>
              <a:t>)</a:t>
            </a:r>
            <a:endParaRPr sz="1800" dirty="0"/>
          </a:p>
          <a:p>
            <a:pPr marL="0" marR="230505" lvl="0" indent="0" algn="just" rtl="0">
              <a:lnSpc>
                <a:spcPct val="103750"/>
              </a:lnSpc>
              <a:spcBef>
                <a:spcPts val="0"/>
              </a:spcBef>
              <a:spcAft>
                <a:spcPts val="0"/>
              </a:spcAft>
              <a:buClr>
                <a:schemeClr val="dk1"/>
              </a:buClr>
              <a:buSzPts val="1100"/>
              <a:buFont typeface="Arial"/>
              <a:buNone/>
            </a:pPr>
            <a:r>
              <a:rPr lang="en" sz="1800" b="1" dirty="0">
                <a:solidFill>
                  <a:srgbClr val="231F20"/>
                </a:solidFill>
              </a:rPr>
              <a:t>Appurtenances:</a:t>
            </a:r>
            <a:r>
              <a:rPr lang="en" sz="1800" dirty="0">
                <a:solidFill>
                  <a:srgbClr val="231F20"/>
                </a:solidFill>
              </a:rPr>
              <a:t> In real estate, an appurtenance is a permanent structure or right that is attached to a property and remains with it when it is sold.</a:t>
            </a:r>
            <a:endParaRPr sz="18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sp>
        <p:nvSpPr>
          <p:cNvPr id="1696" name="Google Shape;1696;p21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Built-In/Fixed versus Moveable</a:t>
            </a:r>
            <a:endParaRPr/>
          </a:p>
        </p:txBody>
      </p:sp>
      <p:sp>
        <p:nvSpPr>
          <p:cNvPr id="1701" name="Google Shape;1701;p214"/>
          <p:cNvSpPr txBox="1"/>
          <p:nvPr/>
        </p:nvSpPr>
        <p:spPr>
          <a:xfrm>
            <a:off x="365550" y="935050"/>
            <a:ext cx="8412900" cy="630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dirty="0">
                <a:solidFill>
                  <a:schemeClr val="dk1"/>
                </a:solidFill>
                <a:latin typeface="Roboto"/>
                <a:ea typeface="Roboto"/>
                <a:cs typeface="Roboto"/>
                <a:sym typeface="Roboto"/>
              </a:rPr>
              <a:t>The National Center for Education Statistics (NCES) has suggested criteria to consider when determining if an item is built-in/fixed or moveable.</a:t>
            </a:r>
            <a:endParaRPr sz="1900" dirty="0">
              <a:solidFill>
                <a:schemeClr val="dk2"/>
              </a:solidFill>
            </a:endParaRPr>
          </a:p>
        </p:txBody>
      </p:sp>
      <p:sp>
        <p:nvSpPr>
          <p:cNvPr id="1702" name="Google Shape;1702;p214"/>
          <p:cNvSpPr txBox="1"/>
          <p:nvPr/>
        </p:nvSpPr>
        <p:spPr>
          <a:xfrm>
            <a:off x="311700" y="1887100"/>
            <a:ext cx="4551600" cy="1419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solidFill>
                  <a:schemeClr val="dk1"/>
                </a:solidFill>
                <a:latin typeface="Roboto"/>
                <a:ea typeface="Roboto"/>
                <a:cs typeface="Roboto"/>
                <a:sym typeface="Roboto"/>
              </a:rPr>
              <a:t>Built-In/Fixed </a:t>
            </a:r>
            <a:r>
              <a:rPr lang="en" sz="1200" dirty="0">
                <a:solidFill>
                  <a:schemeClr val="dk1"/>
                </a:solidFill>
                <a:latin typeface="Roboto"/>
                <a:ea typeface="Roboto"/>
                <a:cs typeface="Roboto"/>
                <a:sym typeface="Roboto"/>
              </a:rPr>
              <a:t>(potentially real property appurtenances)</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Integral part of a building that is permanently fastened to the building, functions as part of the building, and would cause appreciable damage to the building if removed</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Permanently attached to a site and functions as part of the site</a:t>
            </a:r>
            <a:endParaRPr sz="1200" dirty="0">
              <a:solidFill>
                <a:schemeClr val="dk2"/>
              </a:solidFill>
            </a:endParaRPr>
          </a:p>
        </p:txBody>
      </p:sp>
      <p:sp>
        <p:nvSpPr>
          <p:cNvPr id="1700" name="Google Shape;1700;p214"/>
          <p:cNvSpPr txBox="1"/>
          <p:nvPr/>
        </p:nvSpPr>
        <p:spPr>
          <a:xfrm>
            <a:off x="4978500" y="1565950"/>
            <a:ext cx="3889500" cy="2061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dirty="0">
                <a:solidFill>
                  <a:schemeClr val="dk1"/>
                </a:solidFill>
                <a:latin typeface="Roboto"/>
                <a:ea typeface="Roboto"/>
                <a:cs typeface="Roboto"/>
                <a:sym typeface="Roboto"/>
              </a:rPr>
              <a:t>Moveable</a:t>
            </a:r>
            <a:r>
              <a:rPr lang="en" sz="1200" dirty="0">
                <a:solidFill>
                  <a:schemeClr val="dk1"/>
                </a:solidFill>
                <a:latin typeface="Roboto"/>
                <a:ea typeface="Roboto"/>
                <a:cs typeface="Roboto"/>
                <a:sym typeface="Roboto"/>
              </a:rPr>
              <a:t> (</a:t>
            </a:r>
            <a:r>
              <a:rPr lang="en" sz="1200" b="1" u="sng" dirty="0">
                <a:solidFill>
                  <a:schemeClr val="dk1"/>
                </a:solidFill>
                <a:latin typeface="Roboto"/>
                <a:ea typeface="Roboto"/>
                <a:cs typeface="Roboto"/>
                <a:sym typeface="Roboto"/>
              </a:rPr>
              <a:t>not</a:t>
            </a:r>
            <a:r>
              <a:rPr lang="en" sz="1200" dirty="0">
                <a:solidFill>
                  <a:schemeClr val="dk1"/>
                </a:solidFill>
                <a:latin typeface="Roboto"/>
                <a:ea typeface="Roboto"/>
                <a:cs typeface="Roboto"/>
                <a:sym typeface="Roboto"/>
              </a:rPr>
              <a:t> real property)</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Transportable from one location to another without appreciable damage or change to either location</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Does not function as integral part of the building or site and are not permanently fastened or attached to the building or site</a:t>
            </a:r>
            <a:endParaRPr sz="1200" dirty="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dirty="0">
                <a:solidFill>
                  <a:schemeClr val="dk1"/>
                </a:solidFill>
                <a:latin typeface="Roboto"/>
                <a:ea typeface="Roboto"/>
                <a:cs typeface="Roboto"/>
                <a:sym typeface="Roboto"/>
              </a:rPr>
              <a:t>Consider the permanency of the installation not size or weight of the item</a:t>
            </a:r>
            <a:endParaRPr sz="1200" dirty="0">
              <a:solidFill>
                <a:schemeClr val="dk2"/>
              </a:solidFill>
            </a:endParaRPr>
          </a:p>
        </p:txBody>
      </p:sp>
      <p:sp>
        <p:nvSpPr>
          <p:cNvPr id="1697" name="Google Shape;1697;p214"/>
          <p:cNvSpPr txBox="1">
            <a:spLocks noGrp="1"/>
          </p:cNvSpPr>
          <p:nvPr>
            <p:ph type="body" idx="1"/>
          </p:nvPr>
        </p:nvSpPr>
        <p:spPr>
          <a:xfrm>
            <a:off x="463050" y="3583525"/>
            <a:ext cx="8217900" cy="1009500"/>
          </a:xfrm>
          <a:prstGeom prst="rect">
            <a:avLst/>
          </a:prstGeom>
        </p:spPr>
        <p:txBody>
          <a:bodyPr spcFirstLastPara="1" wrap="square" lIns="91425" tIns="91425" rIns="91425" bIns="91425" anchor="t" anchorCtr="0">
            <a:noAutofit/>
          </a:bodyPr>
          <a:lstStyle/>
          <a:p>
            <a:pPr marL="457200" lvl="0" indent="-342900" algn="ctr" rtl="0">
              <a:spcBef>
                <a:spcPts val="0"/>
              </a:spcBef>
              <a:spcAft>
                <a:spcPts val="0"/>
              </a:spcAft>
              <a:buClr>
                <a:srgbClr val="0000FF"/>
              </a:buClr>
              <a:buSzPts val="1800"/>
              <a:buChar char="●"/>
            </a:pPr>
            <a:r>
              <a:rPr lang="en" sz="1800">
                <a:solidFill>
                  <a:srgbClr val="0000FF"/>
                </a:solidFill>
              </a:rPr>
              <a:t>Guiding question: If you were moving from this building, would the item stay or come with you? </a:t>
            </a:r>
            <a:endParaRPr sz="1800">
              <a:solidFill>
                <a:srgbClr val="0000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21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Examples</a:t>
            </a:r>
            <a:endParaRPr/>
          </a:p>
        </p:txBody>
      </p:sp>
      <p:sp>
        <p:nvSpPr>
          <p:cNvPr id="1708" name="Google Shape;1708;p215"/>
          <p:cNvSpPr txBox="1">
            <a:spLocks noGrp="1"/>
          </p:cNvSpPr>
          <p:nvPr>
            <p:ph type="body" idx="1"/>
          </p:nvPr>
        </p:nvSpPr>
        <p:spPr>
          <a:xfrm>
            <a:off x="311700" y="1079500"/>
            <a:ext cx="42603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b="1" dirty="0"/>
              <a:t>Built-In/Fixed</a:t>
            </a:r>
            <a:endParaRPr sz="1400" b="1" dirty="0"/>
          </a:p>
          <a:p>
            <a:pPr marL="457200" lvl="0" indent="-317500" algn="l" rtl="0">
              <a:spcBef>
                <a:spcPts val="0"/>
              </a:spcBef>
              <a:spcAft>
                <a:spcPts val="0"/>
              </a:spcAft>
              <a:buSzPts val="1400"/>
              <a:buChar char="●"/>
            </a:pPr>
            <a:r>
              <a:rPr lang="en" sz="1400" dirty="0"/>
              <a:t>Elevators</a:t>
            </a:r>
            <a:endParaRPr sz="1400" dirty="0"/>
          </a:p>
          <a:p>
            <a:pPr marL="457200" lvl="0" indent="-317500" algn="l" rtl="0">
              <a:spcBef>
                <a:spcPts val="0"/>
              </a:spcBef>
              <a:spcAft>
                <a:spcPts val="0"/>
              </a:spcAft>
              <a:buSzPts val="1400"/>
              <a:buChar char="●"/>
            </a:pPr>
            <a:r>
              <a:rPr lang="en" sz="1400" dirty="0"/>
              <a:t>Fire Protection Systems</a:t>
            </a:r>
            <a:endParaRPr sz="1400" dirty="0"/>
          </a:p>
          <a:p>
            <a:pPr marL="457200" lvl="0" indent="-317500" algn="l" rtl="0">
              <a:spcBef>
                <a:spcPts val="0"/>
              </a:spcBef>
              <a:spcAft>
                <a:spcPts val="0"/>
              </a:spcAft>
              <a:buSzPts val="1400"/>
              <a:buChar char="●"/>
            </a:pPr>
            <a:r>
              <a:rPr lang="en" sz="1400" dirty="0"/>
              <a:t>Plumbing</a:t>
            </a:r>
            <a:endParaRPr sz="1400" dirty="0"/>
          </a:p>
          <a:p>
            <a:pPr marL="457200" lvl="0" indent="-317500" algn="l" rtl="0">
              <a:spcBef>
                <a:spcPts val="0"/>
              </a:spcBef>
              <a:spcAft>
                <a:spcPts val="0"/>
              </a:spcAft>
              <a:buSzPts val="1400"/>
              <a:buChar char="●"/>
            </a:pPr>
            <a:r>
              <a:rPr lang="en" sz="1400" dirty="0"/>
              <a:t>Heating</a:t>
            </a:r>
            <a:endParaRPr sz="1400" dirty="0"/>
          </a:p>
          <a:p>
            <a:pPr marL="457200" lvl="0" indent="-317500" algn="l" rtl="0">
              <a:spcBef>
                <a:spcPts val="0"/>
              </a:spcBef>
              <a:spcAft>
                <a:spcPts val="0"/>
              </a:spcAft>
              <a:buSzPts val="1400"/>
              <a:buChar char="●"/>
            </a:pPr>
            <a:r>
              <a:rPr lang="en" sz="1400" dirty="0"/>
              <a:t>Ventilation</a:t>
            </a:r>
            <a:endParaRPr sz="1400" dirty="0"/>
          </a:p>
          <a:p>
            <a:pPr marL="457200" lvl="0" indent="-317500" algn="l" rtl="0">
              <a:spcBef>
                <a:spcPts val="0"/>
              </a:spcBef>
              <a:spcAft>
                <a:spcPts val="0"/>
              </a:spcAft>
              <a:buSzPts val="1400"/>
              <a:buChar char="●"/>
            </a:pPr>
            <a:r>
              <a:rPr lang="en" sz="1400" dirty="0"/>
              <a:t>Windows</a:t>
            </a:r>
            <a:endParaRPr sz="1400" dirty="0"/>
          </a:p>
          <a:p>
            <a:pPr marL="457200" lvl="0" indent="-317500" algn="l" rtl="0">
              <a:spcBef>
                <a:spcPts val="0"/>
              </a:spcBef>
              <a:spcAft>
                <a:spcPts val="0"/>
              </a:spcAft>
              <a:buSzPts val="1400"/>
              <a:buChar char="●"/>
            </a:pPr>
            <a:r>
              <a:rPr lang="en" sz="1400" dirty="0"/>
              <a:t>Built-In Air Conditioning Systems</a:t>
            </a:r>
            <a:endParaRPr sz="1400" dirty="0"/>
          </a:p>
          <a:p>
            <a:pPr marL="914400" lvl="1" indent="-317500" algn="l" rtl="0">
              <a:spcBef>
                <a:spcPts val="0"/>
              </a:spcBef>
              <a:spcAft>
                <a:spcPts val="0"/>
              </a:spcAft>
              <a:buSzPts val="1400"/>
              <a:buChar char="○"/>
            </a:pPr>
            <a:r>
              <a:rPr lang="en" i="1" dirty="0"/>
              <a:t>Excludes window or console air conditioning units that do not require ductwork or cooling towers</a:t>
            </a:r>
            <a:endParaRPr i="1" dirty="0"/>
          </a:p>
          <a:p>
            <a:pPr marL="914400" lvl="1" indent="-317500" algn="l" rtl="0">
              <a:spcBef>
                <a:spcPts val="0"/>
              </a:spcBef>
              <a:spcAft>
                <a:spcPts val="0"/>
              </a:spcAft>
              <a:buSzPts val="1400"/>
              <a:buChar char="○"/>
            </a:pPr>
            <a:r>
              <a:rPr lang="en" i="1" dirty="0"/>
              <a:t>Rooftop Units (RTUs) are also excluded.</a:t>
            </a:r>
            <a:endParaRPr i="1" dirty="0"/>
          </a:p>
        </p:txBody>
      </p:sp>
      <p:sp>
        <p:nvSpPr>
          <p:cNvPr id="1710" name="Google Shape;1710;p215"/>
          <p:cNvSpPr txBox="1">
            <a:spLocks noGrp="1"/>
          </p:cNvSpPr>
          <p:nvPr>
            <p:ph type="body" idx="1"/>
          </p:nvPr>
        </p:nvSpPr>
        <p:spPr>
          <a:xfrm>
            <a:off x="4782925" y="1054350"/>
            <a:ext cx="3996600" cy="30348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00" b="1" dirty="0"/>
              <a:t>Moveable</a:t>
            </a:r>
            <a:endParaRPr sz="1400" b="1" dirty="0"/>
          </a:p>
          <a:p>
            <a:pPr marL="457200" lvl="0" indent="-317500" algn="l" rtl="0">
              <a:spcBef>
                <a:spcPts val="0"/>
              </a:spcBef>
              <a:spcAft>
                <a:spcPts val="0"/>
              </a:spcAft>
              <a:buSzPts val="1400"/>
              <a:buChar char="●"/>
            </a:pPr>
            <a:r>
              <a:rPr lang="en" sz="1400" dirty="0"/>
              <a:t>Items bolted or screwed to the floor that can be moved as a unit once fasteners are removed</a:t>
            </a:r>
            <a:endParaRPr sz="1400" dirty="0"/>
          </a:p>
          <a:p>
            <a:pPr marL="457200" lvl="0" indent="-317500" algn="l" rtl="0">
              <a:spcBef>
                <a:spcPts val="0"/>
              </a:spcBef>
              <a:spcAft>
                <a:spcPts val="0"/>
              </a:spcAft>
              <a:buSzPts val="1400"/>
              <a:buChar char="●"/>
            </a:pPr>
            <a:r>
              <a:rPr lang="en" sz="1400" dirty="0"/>
              <a:t>Kitchen Equipment with no permanent connection to the building</a:t>
            </a:r>
            <a:endParaRPr sz="1400" dirty="0"/>
          </a:p>
          <a:p>
            <a:pPr marL="457200" lvl="0" indent="-317500" algn="l" rtl="0">
              <a:spcBef>
                <a:spcPts val="0"/>
              </a:spcBef>
              <a:spcAft>
                <a:spcPts val="0"/>
              </a:spcAft>
              <a:buSzPts val="1400"/>
              <a:buChar char="●"/>
            </a:pPr>
            <a:r>
              <a:rPr lang="en" sz="1400" dirty="0"/>
              <a:t>Structures not attached to the building that are not anchored to the ground by a solid foundation</a:t>
            </a:r>
            <a:endParaRPr sz="1400" dirty="0"/>
          </a:p>
          <a:p>
            <a:pPr marL="914400" lvl="1" indent="-317500" algn="l" rtl="0">
              <a:spcBef>
                <a:spcPts val="0"/>
              </a:spcBef>
              <a:spcAft>
                <a:spcPts val="0"/>
              </a:spcAft>
              <a:buSzPts val="1400"/>
              <a:buChar char="○"/>
            </a:pPr>
            <a:r>
              <a:rPr lang="en" sz="1400" dirty="0"/>
              <a:t>Mobile Classroom</a:t>
            </a:r>
            <a:endParaRPr sz="1400" dirty="0"/>
          </a:p>
          <a:p>
            <a:pPr marL="914400" lvl="1" indent="-317500" algn="l" rtl="0">
              <a:spcBef>
                <a:spcPts val="0"/>
              </a:spcBef>
              <a:spcAft>
                <a:spcPts val="0"/>
              </a:spcAft>
              <a:buSzPts val="1400"/>
              <a:buChar char="○"/>
            </a:pPr>
            <a:r>
              <a:rPr lang="en" sz="1400" dirty="0"/>
              <a:t>Sheds </a:t>
            </a:r>
            <a:r>
              <a:rPr lang="en" dirty="0"/>
              <a:t>without a permanent foundation</a:t>
            </a:r>
            <a:endParaRPr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21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Real Property Reporting Overview </a:t>
            </a:r>
            <a:endParaRPr/>
          </a:p>
        </p:txBody>
      </p:sp>
      <p:sp>
        <p:nvSpPr>
          <p:cNvPr id="1716" name="Google Shape;1716;p216"/>
          <p:cNvSpPr txBox="1">
            <a:spLocks noGrp="1"/>
          </p:cNvSpPr>
          <p:nvPr>
            <p:ph type="body" idx="1"/>
          </p:nvPr>
        </p:nvSpPr>
        <p:spPr>
          <a:xfrm>
            <a:off x="46475" y="906175"/>
            <a:ext cx="8927100" cy="32811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935"/>
              <a:buNone/>
            </a:pPr>
            <a:r>
              <a:rPr lang="en" sz="1460" dirty="0"/>
              <a:t>Any grantees/subgrantees that used ESSER funds, in whole or in part, to improve or purchase real property must submit an annual status report regarding the property to the State.</a:t>
            </a:r>
            <a:endParaRPr sz="1460" dirty="0"/>
          </a:p>
          <a:p>
            <a:pPr marL="457200" lvl="0" indent="-321310" algn="l" rtl="0">
              <a:lnSpc>
                <a:spcPct val="105000"/>
              </a:lnSpc>
              <a:spcBef>
                <a:spcPts val="0"/>
              </a:spcBef>
              <a:spcAft>
                <a:spcPts val="0"/>
              </a:spcAft>
              <a:buSzPts val="1460"/>
              <a:buChar char="●"/>
            </a:pPr>
            <a:r>
              <a:rPr lang="en" sz="1460" dirty="0"/>
              <a:t>Who Collects the Data? </a:t>
            </a:r>
            <a:endParaRPr sz="1460" dirty="0"/>
          </a:p>
          <a:p>
            <a:pPr marL="914400" lvl="1" indent="-310515" algn="l" rtl="0">
              <a:lnSpc>
                <a:spcPct val="105000"/>
              </a:lnSpc>
              <a:spcBef>
                <a:spcPts val="0"/>
              </a:spcBef>
              <a:spcAft>
                <a:spcPts val="0"/>
              </a:spcAft>
              <a:buSzPts val="1290"/>
              <a:buChar char="○"/>
            </a:pPr>
            <a:r>
              <a:rPr lang="en" sz="1290" dirty="0"/>
              <a:t>The State (i.e., CDE) must collect data annually about the status of the real property using form(s) required by the federal government.</a:t>
            </a:r>
            <a:endParaRPr sz="1290" dirty="0"/>
          </a:p>
          <a:p>
            <a:pPr marL="457200" lvl="0" indent="-321310" algn="l" rtl="0">
              <a:lnSpc>
                <a:spcPct val="105000"/>
              </a:lnSpc>
              <a:spcBef>
                <a:spcPts val="0"/>
              </a:spcBef>
              <a:spcAft>
                <a:spcPts val="0"/>
              </a:spcAft>
              <a:buSzPts val="1460"/>
              <a:buChar char="●"/>
            </a:pPr>
            <a:r>
              <a:rPr lang="en" sz="1460" dirty="0"/>
              <a:t>How is the Data Collected? </a:t>
            </a:r>
            <a:endParaRPr sz="1460" dirty="0"/>
          </a:p>
          <a:p>
            <a:pPr marL="914400" lvl="1" indent="-310515" algn="l" rtl="0">
              <a:lnSpc>
                <a:spcPct val="105000"/>
              </a:lnSpc>
              <a:spcBef>
                <a:spcPts val="0"/>
              </a:spcBef>
              <a:spcAft>
                <a:spcPts val="0"/>
              </a:spcAft>
              <a:buSzPts val="1290"/>
              <a:buChar char="○"/>
            </a:pPr>
            <a:r>
              <a:rPr lang="en" sz="1290" dirty="0"/>
              <a:t>The collection will include a cover page form and an attachment, which may include details about projects. </a:t>
            </a:r>
            <a:endParaRPr sz="1290" dirty="0"/>
          </a:p>
          <a:p>
            <a:pPr marL="457200" lvl="0" indent="-321310" algn="l" rtl="0">
              <a:lnSpc>
                <a:spcPct val="105000"/>
              </a:lnSpc>
              <a:spcBef>
                <a:spcPts val="0"/>
              </a:spcBef>
              <a:spcAft>
                <a:spcPts val="0"/>
              </a:spcAft>
              <a:buSzPts val="1460"/>
              <a:buChar char="●"/>
            </a:pPr>
            <a:r>
              <a:rPr lang="en" sz="1460" dirty="0"/>
              <a:t>Who Submits Data? </a:t>
            </a:r>
            <a:endParaRPr sz="1460" dirty="0"/>
          </a:p>
          <a:p>
            <a:pPr marL="914400" lvl="1" indent="-310515" algn="l" rtl="0">
              <a:lnSpc>
                <a:spcPct val="105000"/>
              </a:lnSpc>
              <a:spcBef>
                <a:spcPts val="0"/>
              </a:spcBef>
              <a:spcAft>
                <a:spcPts val="0"/>
              </a:spcAft>
              <a:buSzPts val="1290"/>
              <a:buChar char="○"/>
            </a:pPr>
            <a:r>
              <a:rPr lang="en" sz="1290" dirty="0"/>
              <a:t>LEAs that have an ESSER-funded (even if partially ESSER-funded) renovation, major remodeling, or real property project must submit the annual reports.</a:t>
            </a:r>
            <a:endParaRPr sz="1290" dirty="0"/>
          </a:p>
          <a:p>
            <a:pPr marL="457200" lvl="0" indent="-321310" algn="l" rtl="0">
              <a:lnSpc>
                <a:spcPct val="105000"/>
              </a:lnSpc>
              <a:spcBef>
                <a:spcPts val="0"/>
              </a:spcBef>
              <a:spcAft>
                <a:spcPts val="0"/>
              </a:spcAft>
              <a:buSzPts val="1460"/>
              <a:buChar char="●"/>
            </a:pPr>
            <a:r>
              <a:rPr lang="en" sz="1460" dirty="0"/>
              <a:t>How Will the Data Be Used? </a:t>
            </a:r>
            <a:endParaRPr sz="1460" dirty="0"/>
          </a:p>
          <a:p>
            <a:pPr marL="914400" lvl="1" indent="-310515" algn="l" rtl="0">
              <a:lnSpc>
                <a:spcPct val="105000"/>
              </a:lnSpc>
              <a:spcBef>
                <a:spcPts val="0"/>
              </a:spcBef>
              <a:spcAft>
                <a:spcPts val="0"/>
              </a:spcAft>
              <a:buSzPts val="1290"/>
              <a:buChar char="○"/>
            </a:pPr>
            <a:r>
              <a:rPr lang="en" sz="1290" dirty="0"/>
              <a:t> The State (CDE) must retain the reports on file for audit or monitoring purposes. </a:t>
            </a:r>
            <a:endParaRPr sz="1290" dirty="0"/>
          </a:p>
          <a:p>
            <a:pPr marL="457200" lvl="0" indent="-321310" algn="l" rtl="0">
              <a:lnSpc>
                <a:spcPct val="105000"/>
              </a:lnSpc>
              <a:spcBef>
                <a:spcPts val="0"/>
              </a:spcBef>
              <a:spcAft>
                <a:spcPts val="0"/>
              </a:spcAft>
              <a:buSzPts val="1460"/>
              <a:buChar char="●"/>
            </a:pPr>
            <a:r>
              <a:rPr lang="en" sz="1460" dirty="0"/>
              <a:t>How Long Will the Collection Last? </a:t>
            </a:r>
            <a:endParaRPr sz="1460" dirty="0"/>
          </a:p>
          <a:p>
            <a:pPr marL="914400" lvl="1" indent="-310515" algn="l" rtl="0">
              <a:lnSpc>
                <a:spcPct val="105000"/>
              </a:lnSpc>
              <a:spcBef>
                <a:spcPts val="0"/>
              </a:spcBef>
              <a:spcAft>
                <a:spcPts val="0"/>
              </a:spcAft>
              <a:buSzPts val="1290"/>
              <a:buChar char="○"/>
            </a:pPr>
            <a:r>
              <a:rPr lang="en" sz="1290" dirty="0"/>
              <a:t>For at least 15 years or until the property is sold or transferred (which requires a separate form and process)</a:t>
            </a:r>
            <a:endParaRPr sz="129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p217"/>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Examples of Improvement Projects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sp>
        <p:nvSpPr>
          <p:cNvPr id="2" name="Title 1">
            <a:extLst>
              <a:ext uri="{FF2B5EF4-FFF2-40B4-BE49-F238E27FC236}">
                <a16:creationId xmlns:a16="http://schemas.microsoft.com/office/drawing/2014/main" id="{E59C44FD-4E27-980B-D3DB-F28F593AABAA}"/>
              </a:ext>
            </a:extLst>
          </p:cNvPr>
          <p:cNvSpPr>
            <a:spLocks noGrp="1"/>
          </p:cNvSpPr>
          <p:nvPr>
            <p:ph type="title" idx="4294967295"/>
          </p:nvPr>
        </p:nvSpPr>
        <p:spPr>
          <a:xfrm>
            <a:off x="304556" y="-719411"/>
            <a:ext cx="8520600" cy="572700"/>
          </a:xfrm>
        </p:spPr>
        <p:txBody>
          <a:bodyPr>
            <a:normAutofit fontScale="90000"/>
          </a:bodyPr>
          <a:lstStyle/>
          <a:p>
            <a:r>
              <a:rPr lang="en-US" dirty="0"/>
              <a:t>Example #1 – Carbon Monoxide Detector</a:t>
            </a:r>
          </a:p>
        </p:txBody>
      </p:sp>
      <p:sp>
        <p:nvSpPr>
          <p:cNvPr id="1727" name="Google Shape;1727;p218"/>
          <p:cNvSpPr/>
          <p:nvPr/>
        </p:nvSpPr>
        <p:spPr>
          <a:xfrm>
            <a:off x="168863" y="327200"/>
            <a:ext cx="2181275" cy="65302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Project: Carbon Monoxide Detector Purchase &amp; Installation</a:t>
            </a:r>
            <a:endParaRPr/>
          </a:p>
        </p:txBody>
      </p:sp>
      <p:sp>
        <p:nvSpPr>
          <p:cNvPr id="1733" name="Google Shape;1733;p218" descr="Arrow to Total Cost"/>
          <p:cNvSpPr/>
          <p:nvPr/>
        </p:nvSpPr>
        <p:spPr>
          <a:xfrm>
            <a:off x="2366350" y="569563"/>
            <a:ext cx="3972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8" name="Google Shape;1728;p218"/>
          <p:cNvSpPr/>
          <p:nvPr/>
        </p:nvSpPr>
        <p:spPr>
          <a:xfrm>
            <a:off x="2779750" y="438275"/>
            <a:ext cx="1380150" cy="43087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Total cost: $259,000</a:t>
            </a:r>
            <a:endParaRPr/>
          </a:p>
        </p:txBody>
      </p:sp>
      <p:sp>
        <p:nvSpPr>
          <p:cNvPr id="1732" name="Google Shape;1732;p218" descr="Arrow to NFI"/>
          <p:cNvSpPr/>
          <p:nvPr/>
        </p:nvSpPr>
        <p:spPr>
          <a:xfrm>
            <a:off x="4176100" y="603200"/>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0" name="Google Shape;1730;p218"/>
          <p:cNvSpPr/>
          <p:nvPr/>
        </p:nvSpPr>
        <p:spPr>
          <a:xfrm>
            <a:off x="4589500" y="438288"/>
            <a:ext cx="2136025" cy="43085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Notice of Federal Interest (NFI) required?</a:t>
            </a:r>
            <a:endParaRPr/>
          </a:p>
        </p:txBody>
      </p:sp>
      <p:sp>
        <p:nvSpPr>
          <p:cNvPr id="1734" name="Google Shape;1734;p218" descr="Arrow to No"/>
          <p:cNvSpPr/>
          <p:nvPr/>
        </p:nvSpPr>
        <p:spPr>
          <a:xfrm>
            <a:off x="6741725" y="569563"/>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3" name="Google Shape;1743;p218"/>
          <p:cNvSpPr/>
          <p:nvPr/>
        </p:nvSpPr>
        <p:spPr>
          <a:xfrm>
            <a:off x="7184550" y="93250"/>
            <a:ext cx="1710000" cy="1120925"/>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No</a:t>
            </a:r>
            <a:r>
              <a:rPr lang="en">
                <a:solidFill>
                  <a:schemeClr val="dk1"/>
                </a:solidFill>
              </a:rPr>
              <a:t>. Under $1 million</a:t>
            </a:r>
            <a:endParaRPr>
              <a:solidFill>
                <a:schemeClr val="dk1"/>
              </a:solidFill>
            </a:endParaRPr>
          </a:p>
          <a:p>
            <a:pPr marL="0" lvl="0" indent="0" algn="ctr" rtl="0">
              <a:spcBef>
                <a:spcPts val="0"/>
              </a:spcBef>
              <a:spcAft>
                <a:spcPts val="0"/>
              </a:spcAft>
              <a:buNone/>
            </a:pPr>
            <a:endParaRPr/>
          </a:p>
        </p:txBody>
      </p:sp>
      <p:sp>
        <p:nvSpPr>
          <p:cNvPr id="1735" name="Google Shape;1735;p218" descr="Arrow from Project Start to Real Property Reporting Required"/>
          <p:cNvSpPr/>
          <p:nvPr/>
        </p:nvSpPr>
        <p:spPr>
          <a:xfrm>
            <a:off x="1165313" y="980225"/>
            <a:ext cx="188400" cy="4308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1" name="Google Shape;1731;p218"/>
          <p:cNvSpPr/>
          <p:nvPr/>
        </p:nvSpPr>
        <p:spPr>
          <a:xfrm>
            <a:off x="234850" y="1470050"/>
            <a:ext cx="2033250" cy="46210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Real Property Reporting Required?</a:t>
            </a:r>
            <a:endParaRPr/>
          </a:p>
        </p:txBody>
      </p:sp>
      <p:sp>
        <p:nvSpPr>
          <p:cNvPr id="1741" name="Google Shape;1741;p218" descr="Arrow to CO2 Detectors hard-wired"/>
          <p:cNvSpPr/>
          <p:nvPr/>
        </p:nvSpPr>
        <p:spPr>
          <a:xfrm>
            <a:off x="2301750" y="1619498"/>
            <a:ext cx="461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9" name="Google Shape;1739;p218"/>
          <p:cNvSpPr/>
          <p:nvPr/>
        </p:nvSpPr>
        <p:spPr>
          <a:xfrm>
            <a:off x="2840325" y="1279125"/>
            <a:ext cx="2066900" cy="81445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CO2 Detectors hard-wired/permanently affixed to walls</a:t>
            </a:r>
            <a:endParaRPr dirty="0"/>
          </a:p>
        </p:txBody>
      </p:sp>
      <p:sp>
        <p:nvSpPr>
          <p:cNvPr id="1742" name="Google Shape;1742;p218" descr="Arrow to Yes"/>
          <p:cNvSpPr/>
          <p:nvPr/>
        </p:nvSpPr>
        <p:spPr>
          <a:xfrm>
            <a:off x="4930450" y="1619498"/>
            <a:ext cx="461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0" name="Google Shape;1740;p218"/>
          <p:cNvSpPr/>
          <p:nvPr/>
        </p:nvSpPr>
        <p:spPr>
          <a:xfrm>
            <a:off x="5450075" y="927725"/>
            <a:ext cx="2870375" cy="1644025"/>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Yes</a:t>
            </a:r>
            <a:r>
              <a:rPr lang="en">
                <a:solidFill>
                  <a:schemeClr val="dk1"/>
                </a:solidFill>
              </a:rPr>
              <a:t>, for each parcel/property, for 15 years. </a:t>
            </a:r>
            <a:endParaRPr>
              <a:solidFill>
                <a:schemeClr val="dk1"/>
              </a:solidFill>
            </a:endParaRPr>
          </a:p>
          <a:p>
            <a:pPr marL="0" lvl="0" indent="0" algn="ctr" rtl="0">
              <a:spcBef>
                <a:spcPts val="0"/>
              </a:spcBef>
              <a:spcAft>
                <a:spcPts val="0"/>
              </a:spcAft>
              <a:buNone/>
            </a:pPr>
            <a:endParaRPr/>
          </a:p>
        </p:txBody>
      </p:sp>
      <p:sp>
        <p:nvSpPr>
          <p:cNvPr id="1736" name="Google Shape;1736;p218" descr="Arrow from Real Property Required question to CO2 Detectors not hardwired."/>
          <p:cNvSpPr/>
          <p:nvPr/>
        </p:nvSpPr>
        <p:spPr>
          <a:xfrm>
            <a:off x="1157275" y="1932150"/>
            <a:ext cx="188400" cy="4308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9" name="Google Shape;1729;p218"/>
          <p:cNvSpPr/>
          <p:nvPr/>
        </p:nvSpPr>
        <p:spPr>
          <a:xfrm>
            <a:off x="234850" y="2427075"/>
            <a:ext cx="2066900" cy="81445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CO2 Detectors not hard-wired/permanently affixed to walls.</a:t>
            </a:r>
            <a:endParaRPr dirty="0"/>
          </a:p>
        </p:txBody>
      </p:sp>
      <p:sp>
        <p:nvSpPr>
          <p:cNvPr id="1738" name="Google Shape;1738;p218" descr="Arrow to No"/>
          <p:cNvSpPr/>
          <p:nvPr/>
        </p:nvSpPr>
        <p:spPr>
          <a:xfrm>
            <a:off x="1107700" y="3241525"/>
            <a:ext cx="188400" cy="3912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7" name="Google Shape;1737;p218"/>
          <p:cNvSpPr/>
          <p:nvPr/>
        </p:nvSpPr>
        <p:spPr>
          <a:xfrm>
            <a:off x="94250" y="3672325"/>
            <a:ext cx="2215300" cy="1316075"/>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100"/>
              <a:buFont typeface="Arial"/>
              <a:buNone/>
            </a:pPr>
            <a:r>
              <a:rPr lang="en" b="1">
                <a:solidFill>
                  <a:schemeClr val="dk1"/>
                </a:solidFill>
              </a:rPr>
              <a:t>No</a:t>
            </a:r>
            <a:r>
              <a:rPr lang="en">
                <a:solidFill>
                  <a:schemeClr val="dk1"/>
                </a:solidFill>
              </a:rPr>
              <a:t>. Considered moveable.</a:t>
            </a:r>
            <a:endParaRPr>
              <a:solidFill>
                <a:schemeClr val="dk1"/>
              </a:solidFill>
            </a:endParaRPr>
          </a:p>
          <a:p>
            <a:pPr marL="0" lvl="0" indent="0" algn="ctr" rtl="0">
              <a:spcBef>
                <a:spcPts val="0"/>
              </a:spcBef>
              <a:spcAft>
                <a:spcPts val="0"/>
              </a:spcAft>
              <a:buNone/>
            </a:pPr>
            <a:endParaRPr/>
          </a:p>
        </p:txBody>
      </p:sp>
      <p:pic>
        <p:nvPicPr>
          <p:cNvPr id="1744" name="Google Shape;1744;p2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43225" y="2813250"/>
            <a:ext cx="1662950" cy="1954150"/>
          </a:xfrm>
          <a:prstGeom prst="rect">
            <a:avLst/>
          </a:prstGeom>
          <a:noFill/>
          <a:ln>
            <a:noFill/>
          </a:ln>
        </p:spPr>
      </p:pic>
      <p:pic>
        <p:nvPicPr>
          <p:cNvPr id="1745" name="Google Shape;1745;p21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224301" y="2973600"/>
            <a:ext cx="1839750" cy="1839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7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Why now?</a:t>
            </a:r>
            <a:endParaRPr/>
          </a:p>
        </p:txBody>
      </p:sp>
      <p:sp>
        <p:nvSpPr>
          <p:cNvPr id="1430" name="Google Shape;1430;p174"/>
          <p:cNvSpPr txBox="1">
            <a:spLocks noGrp="1"/>
          </p:cNvSpPr>
          <p:nvPr>
            <p:ph type="body" idx="1"/>
          </p:nvPr>
        </p:nvSpPr>
        <p:spPr>
          <a:xfrm>
            <a:off x="330875" y="1051175"/>
            <a:ext cx="6853200" cy="3256200"/>
          </a:xfrm>
          <a:prstGeom prst="rect">
            <a:avLst/>
          </a:prstGeom>
          <a:noFill/>
          <a:ln>
            <a:noFill/>
          </a:ln>
        </p:spPr>
        <p:txBody>
          <a:bodyPr spcFirstLastPara="1" wrap="square" lIns="91425" tIns="91425" rIns="91425" bIns="91425" anchor="t" anchorCtr="0">
            <a:normAutofit fontScale="92500"/>
          </a:bodyPr>
          <a:lstStyle/>
          <a:p>
            <a:pPr marL="457200" lvl="0" indent="-330200" algn="l" rtl="0">
              <a:lnSpc>
                <a:spcPct val="115000"/>
              </a:lnSpc>
              <a:spcBef>
                <a:spcPts val="0"/>
              </a:spcBef>
              <a:spcAft>
                <a:spcPts val="1200"/>
              </a:spcAft>
              <a:buSzPts val="1600"/>
              <a:buChar char="●"/>
            </a:pPr>
            <a:r>
              <a:rPr lang="en" dirty="0"/>
              <a:t>Federal Guidelines and Processes evolve (including the learning involved with our new grants management system, GAINS)</a:t>
            </a:r>
            <a:endParaRPr dirty="0"/>
          </a:p>
          <a:p>
            <a:pPr marL="457200" lvl="0" indent="-330200" algn="l" rtl="0">
              <a:lnSpc>
                <a:spcPct val="115000"/>
              </a:lnSpc>
              <a:spcBef>
                <a:spcPts val="0"/>
              </a:spcBef>
              <a:spcAft>
                <a:spcPts val="1200"/>
              </a:spcAft>
              <a:buSzPts val="1600"/>
              <a:buChar char="●"/>
            </a:pPr>
            <a:r>
              <a:rPr lang="en" dirty="0"/>
              <a:t>Awareness that sometimes those guidelines and processes impact rural districts in unique ways or create different opportunities</a:t>
            </a:r>
            <a:endParaRPr dirty="0"/>
          </a:p>
          <a:p>
            <a:pPr marL="457200" lvl="0" indent="-330200" algn="l" rtl="0">
              <a:lnSpc>
                <a:spcPct val="115000"/>
              </a:lnSpc>
              <a:spcBef>
                <a:spcPts val="0"/>
              </a:spcBef>
              <a:spcAft>
                <a:spcPts val="1200"/>
              </a:spcAft>
              <a:buSzPts val="1600"/>
              <a:buChar char="●"/>
            </a:pPr>
            <a:r>
              <a:rPr lang="en" dirty="0"/>
              <a:t>Focus on increasing LEA access to like-districts to learn about “bright spots” and share how federal funds are having a positive impact</a:t>
            </a:r>
            <a:endParaRPr dirty="0"/>
          </a:p>
          <a:p>
            <a:pPr marL="457200" lvl="0" indent="-330200" algn="l" rtl="0">
              <a:lnSpc>
                <a:spcPct val="115000"/>
              </a:lnSpc>
              <a:spcBef>
                <a:spcPts val="0"/>
              </a:spcBef>
              <a:spcAft>
                <a:spcPts val="1200"/>
              </a:spcAft>
              <a:buSzPts val="1600"/>
              <a:buChar char="●"/>
            </a:pPr>
            <a:r>
              <a:rPr lang="en" dirty="0"/>
              <a:t>Acknowledgement that Administrators in rural districts often wear many different hats and can’t access every office hour/training, so access to just-in-time information in efficient ways is critical</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2" name="Title 1">
            <a:extLst>
              <a:ext uri="{FF2B5EF4-FFF2-40B4-BE49-F238E27FC236}">
                <a16:creationId xmlns:a16="http://schemas.microsoft.com/office/drawing/2014/main" id="{69CAE8CF-ECFA-3E95-AEE5-266B5FEEA57E}"/>
              </a:ext>
            </a:extLst>
          </p:cNvPr>
          <p:cNvSpPr>
            <a:spLocks noGrp="1"/>
          </p:cNvSpPr>
          <p:nvPr>
            <p:ph type="title" idx="4294967295"/>
          </p:nvPr>
        </p:nvSpPr>
        <p:spPr>
          <a:xfrm>
            <a:off x="311700" y="-712269"/>
            <a:ext cx="8520600" cy="572700"/>
          </a:xfrm>
        </p:spPr>
        <p:txBody>
          <a:bodyPr>
            <a:normAutofit fontScale="90000"/>
          </a:bodyPr>
          <a:lstStyle/>
          <a:p>
            <a:r>
              <a:rPr lang="en-US" dirty="0"/>
              <a:t>Example #2 – Water Fountain Upgrades</a:t>
            </a:r>
          </a:p>
        </p:txBody>
      </p:sp>
      <p:sp>
        <p:nvSpPr>
          <p:cNvPr id="1750" name="Google Shape;1750;p219"/>
          <p:cNvSpPr/>
          <p:nvPr/>
        </p:nvSpPr>
        <p:spPr>
          <a:xfrm>
            <a:off x="168863" y="438300"/>
            <a:ext cx="2181275" cy="65302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Project: upgrade all school buildings’ water fountains to touchless</a:t>
            </a:r>
            <a:endParaRPr dirty="0"/>
          </a:p>
        </p:txBody>
      </p:sp>
      <p:sp>
        <p:nvSpPr>
          <p:cNvPr id="1756" name="Google Shape;1756;p219" descr="Arrow to Total Cost"/>
          <p:cNvSpPr/>
          <p:nvPr/>
        </p:nvSpPr>
        <p:spPr>
          <a:xfrm>
            <a:off x="2366350" y="643588"/>
            <a:ext cx="3972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1" name="Google Shape;1751;p219"/>
          <p:cNvSpPr/>
          <p:nvPr/>
        </p:nvSpPr>
        <p:spPr>
          <a:xfrm>
            <a:off x="2779750" y="549375"/>
            <a:ext cx="1380150" cy="43087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Total cost: $552,000</a:t>
            </a:r>
            <a:endParaRPr/>
          </a:p>
        </p:txBody>
      </p:sp>
      <p:sp>
        <p:nvSpPr>
          <p:cNvPr id="1755" name="Google Shape;1755;p219" descr="Arrow to NFI"/>
          <p:cNvSpPr/>
          <p:nvPr/>
        </p:nvSpPr>
        <p:spPr>
          <a:xfrm>
            <a:off x="4176100" y="643600"/>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3" name="Google Shape;1753;p219"/>
          <p:cNvSpPr/>
          <p:nvPr/>
        </p:nvSpPr>
        <p:spPr>
          <a:xfrm>
            <a:off x="4589500" y="549375"/>
            <a:ext cx="2136025" cy="43085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Notice of Federal Interest (NFI) required?</a:t>
            </a:r>
            <a:endParaRPr/>
          </a:p>
        </p:txBody>
      </p:sp>
      <p:sp>
        <p:nvSpPr>
          <p:cNvPr id="1757" name="Google Shape;1757;p219" descr="Arrow to No"/>
          <p:cNvSpPr/>
          <p:nvPr/>
        </p:nvSpPr>
        <p:spPr>
          <a:xfrm>
            <a:off x="6741725" y="680638"/>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0" name="Google Shape;1760;p219"/>
          <p:cNvSpPr/>
          <p:nvPr/>
        </p:nvSpPr>
        <p:spPr>
          <a:xfrm>
            <a:off x="7216350" y="126900"/>
            <a:ext cx="1648775" cy="1290925"/>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No</a:t>
            </a:r>
            <a:r>
              <a:rPr lang="en">
                <a:solidFill>
                  <a:schemeClr val="dk1"/>
                </a:solidFill>
              </a:rPr>
              <a:t>. Under $1 million</a:t>
            </a:r>
            <a:endParaRPr>
              <a:solidFill>
                <a:schemeClr val="dk1"/>
              </a:solidFill>
            </a:endParaRPr>
          </a:p>
          <a:p>
            <a:pPr marL="0" lvl="0" indent="0" algn="ctr" rtl="0">
              <a:spcBef>
                <a:spcPts val="0"/>
              </a:spcBef>
              <a:spcAft>
                <a:spcPts val="0"/>
              </a:spcAft>
              <a:buNone/>
            </a:pPr>
            <a:endParaRPr/>
          </a:p>
        </p:txBody>
      </p:sp>
      <p:sp>
        <p:nvSpPr>
          <p:cNvPr id="1758" name="Google Shape;1758;p219" descr="Arrow from Initial Project to Real Property Reporting required"/>
          <p:cNvSpPr/>
          <p:nvPr/>
        </p:nvSpPr>
        <p:spPr>
          <a:xfrm>
            <a:off x="1107700" y="1091325"/>
            <a:ext cx="188400" cy="4005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4" name="Google Shape;1754;p219"/>
          <p:cNvSpPr/>
          <p:nvPr/>
        </p:nvSpPr>
        <p:spPr>
          <a:xfrm>
            <a:off x="168450" y="1532225"/>
            <a:ext cx="2066900" cy="52357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Real Property Reporting Required?</a:t>
            </a:r>
            <a:endParaRPr dirty="0"/>
          </a:p>
        </p:txBody>
      </p:sp>
      <p:sp>
        <p:nvSpPr>
          <p:cNvPr id="1759" name="Google Shape;1759;p219" descr="Arrow to Fountains built in"/>
          <p:cNvSpPr/>
          <p:nvPr/>
        </p:nvSpPr>
        <p:spPr>
          <a:xfrm>
            <a:off x="1107700" y="2055800"/>
            <a:ext cx="188400" cy="4863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2" name="Google Shape;1752;p219"/>
          <p:cNvSpPr/>
          <p:nvPr/>
        </p:nvSpPr>
        <p:spPr>
          <a:xfrm>
            <a:off x="168450" y="2571750"/>
            <a:ext cx="2066900" cy="48630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Fountains are built in/fixed</a:t>
            </a:r>
            <a:endParaRPr/>
          </a:p>
        </p:txBody>
      </p:sp>
      <p:sp>
        <p:nvSpPr>
          <p:cNvPr id="1762" name="Google Shape;1762;p219" descr="Arrow to Option 1 - Fountains in one property"/>
          <p:cNvSpPr/>
          <p:nvPr/>
        </p:nvSpPr>
        <p:spPr>
          <a:xfrm>
            <a:off x="2266600" y="2730738"/>
            <a:ext cx="596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5" name="Google Shape;1765;p219"/>
          <p:cNvSpPr/>
          <p:nvPr/>
        </p:nvSpPr>
        <p:spPr>
          <a:xfrm>
            <a:off x="2927875" y="2599500"/>
            <a:ext cx="1831200" cy="4308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All fountains are in one property</a:t>
            </a:r>
            <a:endParaRPr/>
          </a:p>
        </p:txBody>
      </p:sp>
      <p:sp>
        <p:nvSpPr>
          <p:cNvPr id="1766" name="Google Shape;1766;p219" descr="Arrow to Yes"/>
          <p:cNvSpPr/>
          <p:nvPr/>
        </p:nvSpPr>
        <p:spPr>
          <a:xfrm>
            <a:off x="4759075" y="2730738"/>
            <a:ext cx="596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1" name="Google Shape;1761;p219"/>
          <p:cNvSpPr/>
          <p:nvPr/>
        </p:nvSpPr>
        <p:spPr>
          <a:xfrm>
            <a:off x="5419150" y="1940363"/>
            <a:ext cx="2870375" cy="1749050"/>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Yes</a:t>
            </a:r>
            <a:r>
              <a:rPr lang="en">
                <a:solidFill>
                  <a:schemeClr val="dk1"/>
                </a:solidFill>
              </a:rPr>
              <a:t>, only one report needed for 15 years. </a:t>
            </a:r>
            <a:endParaRPr>
              <a:solidFill>
                <a:schemeClr val="dk1"/>
              </a:solidFill>
            </a:endParaRPr>
          </a:p>
          <a:p>
            <a:pPr marL="0" lvl="0" indent="0" algn="ctr" rtl="0">
              <a:spcBef>
                <a:spcPts val="0"/>
              </a:spcBef>
              <a:spcAft>
                <a:spcPts val="0"/>
              </a:spcAft>
              <a:buNone/>
            </a:pPr>
            <a:endParaRPr/>
          </a:p>
        </p:txBody>
      </p:sp>
      <p:sp>
        <p:nvSpPr>
          <p:cNvPr id="1764" name="Google Shape;1764;p219" descr="Arrow to Option #2 - Fountains at different Properties"/>
          <p:cNvSpPr/>
          <p:nvPr/>
        </p:nvSpPr>
        <p:spPr>
          <a:xfrm>
            <a:off x="1071625" y="3087700"/>
            <a:ext cx="188400" cy="4863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7" name="Google Shape;1767;p219"/>
          <p:cNvSpPr/>
          <p:nvPr/>
        </p:nvSpPr>
        <p:spPr>
          <a:xfrm>
            <a:off x="261850" y="3679900"/>
            <a:ext cx="1925400" cy="4863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Fountains installed in multiple properties</a:t>
            </a:r>
            <a:endParaRPr dirty="0"/>
          </a:p>
        </p:txBody>
      </p:sp>
      <p:sp>
        <p:nvSpPr>
          <p:cNvPr id="1768" name="Google Shape;1768;p219" descr="Arrow to Yes"/>
          <p:cNvSpPr/>
          <p:nvPr/>
        </p:nvSpPr>
        <p:spPr>
          <a:xfrm>
            <a:off x="2187250" y="3798738"/>
            <a:ext cx="596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9" name="Google Shape;1769;p219"/>
          <p:cNvSpPr/>
          <p:nvPr/>
        </p:nvSpPr>
        <p:spPr>
          <a:xfrm>
            <a:off x="2927875" y="3120738"/>
            <a:ext cx="2694950" cy="1604625"/>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Yes</a:t>
            </a:r>
            <a:r>
              <a:rPr lang="en"/>
              <a:t>, one report is required for each property for 15 years.</a:t>
            </a:r>
            <a:endParaRPr/>
          </a:p>
        </p:txBody>
      </p:sp>
      <p:pic>
        <p:nvPicPr>
          <p:cNvPr id="1763" name="Google Shape;1763;p2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319350" y="3503075"/>
            <a:ext cx="1545775" cy="15369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2" name="Title 1">
            <a:extLst>
              <a:ext uri="{FF2B5EF4-FFF2-40B4-BE49-F238E27FC236}">
                <a16:creationId xmlns:a16="http://schemas.microsoft.com/office/drawing/2014/main" id="{3FD8BF4C-FDB8-CC5C-BD7E-B45559B5FC1C}"/>
              </a:ext>
            </a:extLst>
          </p:cNvPr>
          <p:cNvSpPr>
            <a:spLocks noGrp="1"/>
          </p:cNvSpPr>
          <p:nvPr>
            <p:ph type="title" idx="4294967295"/>
          </p:nvPr>
        </p:nvSpPr>
        <p:spPr>
          <a:xfrm>
            <a:off x="311700" y="-633689"/>
            <a:ext cx="8520600" cy="572700"/>
          </a:xfrm>
        </p:spPr>
        <p:txBody>
          <a:bodyPr>
            <a:normAutofit fontScale="90000"/>
          </a:bodyPr>
          <a:lstStyle/>
          <a:p>
            <a:r>
              <a:rPr lang="en-US" dirty="0"/>
              <a:t>Example #3 – HVAC Upgrades</a:t>
            </a:r>
          </a:p>
        </p:txBody>
      </p:sp>
      <p:sp>
        <p:nvSpPr>
          <p:cNvPr id="1774" name="Google Shape;1774;p220"/>
          <p:cNvSpPr/>
          <p:nvPr/>
        </p:nvSpPr>
        <p:spPr>
          <a:xfrm>
            <a:off x="185700" y="243075"/>
            <a:ext cx="2181275" cy="65302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Project: HVAC upgrades for all schools</a:t>
            </a:r>
            <a:endParaRPr/>
          </a:p>
        </p:txBody>
      </p:sp>
      <p:sp>
        <p:nvSpPr>
          <p:cNvPr id="1780" name="Google Shape;1780;p220" descr="Arrow to Total Cost"/>
          <p:cNvSpPr/>
          <p:nvPr/>
        </p:nvSpPr>
        <p:spPr>
          <a:xfrm>
            <a:off x="2376025" y="490138"/>
            <a:ext cx="3972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5" name="Google Shape;1775;p220"/>
          <p:cNvSpPr/>
          <p:nvPr/>
        </p:nvSpPr>
        <p:spPr>
          <a:xfrm>
            <a:off x="2782275" y="247775"/>
            <a:ext cx="1370050" cy="65302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Total project cost: $1.2 million</a:t>
            </a:r>
            <a:endParaRPr/>
          </a:p>
        </p:txBody>
      </p:sp>
      <p:sp>
        <p:nvSpPr>
          <p:cNvPr id="1779" name="Google Shape;1779;p220" descr="Arrow to NFI"/>
          <p:cNvSpPr/>
          <p:nvPr/>
        </p:nvSpPr>
        <p:spPr>
          <a:xfrm>
            <a:off x="4171050" y="490138"/>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7" name="Google Shape;1777;p220"/>
          <p:cNvSpPr/>
          <p:nvPr/>
        </p:nvSpPr>
        <p:spPr>
          <a:xfrm>
            <a:off x="4585713" y="354163"/>
            <a:ext cx="2136025" cy="43085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Notice of Federal Interest (NFI) required?</a:t>
            </a:r>
            <a:endParaRPr/>
          </a:p>
        </p:txBody>
      </p:sp>
      <p:sp>
        <p:nvSpPr>
          <p:cNvPr id="1781" name="Google Shape;1781;p220" descr="Arrow to Yes"/>
          <p:cNvSpPr/>
          <p:nvPr/>
        </p:nvSpPr>
        <p:spPr>
          <a:xfrm>
            <a:off x="6739838" y="490125"/>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4" name="Google Shape;1784;p220"/>
          <p:cNvSpPr/>
          <p:nvPr/>
        </p:nvSpPr>
        <p:spPr>
          <a:xfrm>
            <a:off x="7155125" y="46100"/>
            <a:ext cx="1899150" cy="1405400"/>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Yes</a:t>
            </a:r>
            <a:r>
              <a:rPr lang="en">
                <a:solidFill>
                  <a:schemeClr val="dk1"/>
                </a:solidFill>
              </a:rPr>
              <a:t>. Project is $1 million or more.</a:t>
            </a:r>
            <a:endParaRPr>
              <a:solidFill>
                <a:schemeClr val="dk1"/>
              </a:solidFill>
            </a:endParaRPr>
          </a:p>
          <a:p>
            <a:pPr marL="0" lvl="0" indent="0" algn="ctr" rtl="0">
              <a:spcBef>
                <a:spcPts val="0"/>
              </a:spcBef>
              <a:spcAft>
                <a:spcPts val="0"/>
              </a:spcAft>
              <a:buNone/>
            </a:pPr>
            <a:endParaRPr/>
          </a:p>
        </p:txBody>
      </p:sp>
      <p:sp>
        <p:nvSpPr>
          <p:cNvPr id="1782" name="Google Shape;1782;p220" descr="Arrow from Intial Project to Real Property Reporting required"/>
          <p:cNvSpPr/>
          <p:nvPr/>
        </p:nvSpPr>
        <p:spPr>
          <a:xfrm>
            <a:off x="1107700" y="900800"/>
            <a:ext cx="188400" cy="5235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8" name="Google Shape;1778;p220"/>
          <p:cNvSpPr/>
          <p:nvPr/>
        </p:nvSpPr>
        <p:spPr>
          <a:xfrm>
            <a:off x="185700" y="1514513"/>
            <a:ext cx="2066900" cy="52357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Real Property Reporting Required?</a:t>
            </a:r>
            <a:endParaRPr/>
          </a:p>
        </p:txBody>
      </p:sp>
      <p:sp>
        <p:nvSpPr>
          <p:cNvPr id="1787" name="Google Shape;1787;p220" descr="Arrow to Option #1 Rooftop Units are moveable"/>
          <p:cNvSpPr/>
          <p:nvPr/>
        </p:nvSpPr>
        <p:spPr>
          <a:xfrm>
            <a:off x="2315600" y="1663163"/>
            <a:ext cx="596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8" name="Google Shape;1788;p220"/>
          <p:cNvSpPr/>
          <p:nvPr/>
        </p:nvSpPr>
        <p:spPr>
          <a:xfrm>
            <a:off x="2943800" y="1369075"/>
            <a:ext cx="3128100" cy="8145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Rooftop Units (RTUs) considered moveable, not a permanent fixture.</a:t>
            </a:r>
            <a:endParaRPr/>
          </a:p>
        </p:txBody>
      </p:sp>
      <p:sp>
        <p:nvSpPr>
          <p:cNvPr id="1789" name="Google Shape;1789;p220" descr="Arrow to No"/>
          <p:cNvSpPr/>
          <p:nvPr/>
        </p:nvSpPr>
        <p:spPr>
          <a:xfrm>
            <a:off x="6103400" y="1663175"/>
            <a:ext cx="596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0" name="Google Shape;1790;p220"/>
          <p:cNvSpPr/>
          <p:nvPr/>
        </p:nvSpPr>
        <p:spPr>
          <a:xfrm>
            <a:off x="6731600" y="1288238"/>
            <a:ext cx="1528250" cy="976175"/>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No.</a:t>
            </a:r>
            <a:endParaRPr b="1"/>
          </a:p>
        </p:txBody>
      </p:sp>
      <p:sp>
        <p:nvSpPr>
          <p:cNvPr id="1783" name="Google Shape;1783;p220" descr="Arrow to Option 2 Ductwork &amp; plumbing upgraded"/>
          <p:cNvSpPr/>
          <p:nvPr/>
        </p:nvSpPr>
        <p:spPr>
          <a:xfrm>
            <a:off x="1107700" y="2038100"/>
            <a:ext cx="188400" cy="4308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76" name="Google Shape;1776;p220"/>
          <p:cNvSpPr/>
          <p:nvPr/>
        </p:nvSpPr>
        <p:spPr>
          <a:xfrm>
            <a:off x="217875" y="2503463"/>
            <a:ext cx="2066900" cy="81445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Was ductwork/plumbing upgraded as part of the project?</a:t>
            </a:r>
            <a:endParaRPr dirty="0"/>
          </a:p>
        </p:txBody>
      </p:sp>
      <p:sp>
        <p:nvSpPr>
          <p:cNvPr id="1791" name="Google Shape;1791;p220" descr="Arrow to Yes"/>
          <p:cNvSpPr/>
          <p:nvPr/>
        </p:nvSpPr>
        <p:spPr>
          <a:xfrm>
            <a:off x="2315600" y="2836200"/>
            <a:ext cx="596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2" name="Google Shape;1792;p220"/>
          <p:cNvSpPr/>
          <p:nvPr/>
        </p:nvSpPr>
        <p:spPr>
          <a:xfrm>
            <a:off x="2960988" y="2797200"/>
            <a:ext cx="700200" cy="2961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Yes</a:t>
            </a:r>
            <a:endParaRPr/>
          </a:p>
        </p:txBody>
      </p:sp>
      <p:sp>
        <p:nvSpPr>
          <p:cNvPr id="1794" name="Google Shape;1794;p220" descr="Arrow to Yes Answer"/>
          <p:cNvSpPr/>
          <p:nvPr/>
        </p:nvSpPr>
        <p:spPr>
          <a:xfrm>
            <a:off x="3702750" y="2861100"/>
            <a:ext cx="5967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85" name="Google Shape;1785;p220"/>
          <p:cNvSpPr/>
          <p:nvPr/>
        </p:nvSpPr>
        <p:spPr>
          <a:xfrm>
            <a:off x="4398025" y="2286025"/>
            <a:ext cx="2919325" cy="1365000"/>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Yes</a:t>
            </a:r>
            <a:r>
              <a:rPr lang="en">
                <a:solidFill>
                  <a:schemeClr val="dk1"/>
                </a:solidFill>
              </a:rPr>
              <a:t>, for each parcel/property, for 15 years. </a:t>
            </a:r>
            <a:endParaRPr>
              <a:solidFill>
                <a:schemeClr val="dk1"/>
              </a:solidFill>
            </a:endParaRPr>
          </a:p>
          <a:p>
            <a:pPr marL="0" lvl="0" indent="0" algn="ctr" rtl="0">
              <a:spcBef>
                <a:spcPts val="0"/>
              </a:spcBef>
              <a:spcAft>
                <a:spcPts val="0"/>
              </a:spcAft>
              <a:buNone/>
            </a:pPr>
            <a:endParaRPr/>
          </a:p>
        </p:txBody>
      </p:sp>
      <p:sp>
        <p:nvSpPr>
          <p:cNvPr id="1793" name="Google Shape;1793;p220" descr="Arrow to No Answer for ductwork/plumbing"/>
          <p:cNvSpPr/>
          <p:nvPr/>
        </p:nvSpPr>
        <p:spPr>
          <a:xfrm>
            <a:off x="1124950" y="3352047"/>
            <a:ext cx="188400" cy="2337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5" name="Google Shape;1795;p220"/>
          <p:cNvSpPr/>
          <p:nvPr/>
        </p:nvSpPr>
        <p:spPr>
          <a:xfrm>
            <a:off x="920788" y="3619875"/>
            <a:ext cx="596700" cy="2961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No.</a:t>
            </a:r>
            <a:endParaRPr dirty="0"/>
          </a:p>
        </p:txBody>
      </p:sp>
      <p:sp>
        <p:nvSpPr>
          <p:cNvPr id="1796" name="Google Shape;1796;p220" descr="Arrow to Final No Answer"/>
          <p:cNvSpPr/>
          <p:nvPr/>
        </p:nvSpPr>
        <p:spPr>
          <a:xfrm>
            <a:off x="1107700" y="3950100"/>
            <a:ext cx="188400" cy="2961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97" name="Google Shape;1797;p220"/>
          <p:cNvSpPr/>
          <p:nvPr/>
        </p:nvSpPr>
        <p:spPr>
          <a:xfrm>
            <a:off x="561713" y="4280325"/>
            <a:ext cx="1314875" cy="752100"/>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No.</a:t>
            </a:r>
            <a:endParaRPr b="1"/>
          </a:p>
        </p:txBody>
      </p:sp>
      <p:pic>
        <p:nvPicPr>
          <p:cNvPr id="1786" name="Google Shape;1786;p2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961000" y="3352050"/>
            <a:ext cx="1716675" cy="17166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2" name="Title 1">
            <a:extLst>
              <a:ext uri="{FF2B5EF4-FFF2-40B4-BE49-F238E27FC236}">
                <a16:creationId xmlns:a16="http://schemas.microsoft.com/office/drawing/2014/main" id="{20481E33-B6F0-1655-EDDC-A71F750EB9F1}"/>
              </a:ext>
            </a:extLst>
          </p:cNvPr>
          <p:cNvSpPr>
            <a:spLocks noGrp="1"/>
          </p:cNvSpPr>
          <p:nvPr>
            <p:ph type="title" idx="4294967295"/>
          </p:nvPr>
        </p:nvSpPr>
        <p:spPr>
          <a:xfrm>
            <a:off x="311700" y="-626543"/>
            <a:ext cx="8520600" cy="572700"/>
          </a:xfrm>
        </p:spPr>
        <p:txBody>
          <a:bodyPr>
            <a:normAutofit fontScale="90000"/>
          </a:bodyPr>
          <a:lstStyle/>
          <a:p>
            <a:r>
              <a:rPr lang="en-US" dirty="0"/>
              <a:t>Example #4 - Windows</a:t>
            </a:r>
          </a:p>
        </p:txBody>
      </p:sp>
      <p:sp>
        <p:nvSpPr>
          <p:cNvPr id="1802" name="Google Shape;1802;p221"/>
          <p:cNvSpPr/>
          <p:nvPr/>
        </p:nvSpPr>
        <p:spPr>
          <a:xfrm>
            <a:off x="185700" y="243075"/>
            <a:ext cx="2181275" cy="65302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Project: New windows installed in elementary school</a:t>
            </a:r>
            <a:endParaRPr/>
          </a:p>
        </p:txBody>
      </p:sp>
      <p:sp>
        <p:nvSpPr>
          <p:cNvPr id="1807" name="Google Shape;1807;p221" descr="Arrow to Total Cost"/>
          <p:cNvSpPr/>
          <p:nvPr/>
        </p:nvSpPr>
        <p:spPr>
          <a:xfrm>
            <a:off x="2376025" y="490138"/>
            <a:ext cx="397200" cy="168300"/>
          </a:xfrm>
          <a:prstGeom prst="rightArrow">
            <a:avLst>
              <a:gd name="adj1" fmla="val 50000"/>
              <a:gd name="adj2" fmla="val 50000"/>
            </a:avLst>
          </a:prstGeom>
          <a:solidFill>
            <a:srgbClr val="11111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9" name="Google Shape;1809;p221" descr="Arrow from initial project to real property reporting required"/>
          <p:cNvSpPr/>
          <p:nvPr/>
        </p:nvSpPr>
        <p:spPr>
          <a:xfrm>
            <a:off x="1222363" y="896100"/>
            <a:ext cx="188400" cy="5235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5" name="Google Shape;1805;p221"/>
          <p:cNvSpPr/>
          <p:nvPr/>
        </p:nvSpPr>
        <p:spPr>
          <a:xfrm>
            <a:off x="356850" y="1504825"/>
            <a:ext cx="2066900" cy="546563"/>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Real Property Reporting Required?</a:t>
            </a:r>
            <a:endParaRPr/>
          </a:p>
        </p:txBody>
      </p:sp>
      <p:sp>
        <p:nvSpPr>
          <p:cNvPr id="1810" name="Google Shape;1810;p221" descr="Arrow to Yes Answer"/>
          <p:cNvSpPr/>
          <p:nvPr/>
        </p:nvSpPr>
        <p:spPr>
          <a:xfrm>
            <a:off x="1222350" y="2051400"/>
            <a:ext cx="188400" cy="546600"/>
          </a:xfrm>
          <a:prstGeom prst="down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2" name="Google Shape;1812;p221"/>
          <p:cNvSpPr/>
          <p:nvPr/>
        </p:nvSpPr>
        <p:spPr>
          <a:xfrm>
            <a:off x="-34375" y="2710375"/>
            <a:ext cx="2701875" cy="2322725"/>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Yes</a:t>
            </a:r>
            <a:r>
              <a:rPr lang="en">
                <a:solidFill>
                  <a:schemeClr val="dk1"/>
                </a:solidFill>
              </a:rPr>
              <a:t>, </a:t>
            </a:r>
            <a:r>
              <a:rPr lang="en" sz="1350">
                <a:solidFill>
                  <a:schemeClr val="dk1"/>
                </a:solidFill>
              </a:rPr>
              <a:t>for each parcel/property for 15 years. </a:t>
            </a:r>
            <a:endParaRPr sz="1350">
              <a:solidFill>
                <a:schemeClr val="dk1"/>
              </a:solidFill>
            </a:endParaRPr>
          </a:p>
          <a:p>
            <a:pPr marL="0" lvl="0" indent="0" algn="ctr" rtl="0">
              <a:spcBef>
                <a:spcPts val="0"/>
              </a:spcBef>
              <a:spcAft>
                <a:spcPts val="0"/>
              </a:spcAft>
              <a:buNone/>
            </a:pPr>
            <a:endParaRPr/>
          </a:p>
        </p:txBody>
      </p:sp>
      <p:sp>
        <p:nvSpPr>
          <p:cNvPr id="1803" name="Google Shape;1803;p221"/>
          <p:cNvSpPr/>
          <p:nvPr/>
        </p:nvSpPr>
        <p:spPr>
          <a:xfrm>
            <a:off x="2782275" y="247775"/>
            <a:ext cx="1370050" cy="653025"/>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Total project cost: $60,000</a:t>
            </a:r>
            <a:endParaRPr/>
          </a:p>
        </p:txBody>
      </p:sp>
      <p:sp>
        <p:nvSpPr>
          <p:cNvPr id="1806" name="Google Shape;1806;p221" descr="Arrow to NFI"/>
          <p:cNvSpPr/>
          <p:nvPr/>
        </p:nvSpPr>
        <p:spPr>
          <a:xfrm>
            <a:off x="4171050" y="490138"/>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04" name="Google Shape;1804;p221"/>
          <p:cNvSpPr/>
          <p:nvPr/>
        </p:nvSpPr>
        <p:spPr>
          <a:xfrm>
            <a:off x="4585713" y="354163"/>
            <a:ext cx="2136025" cy="430850"/>
          </a:xfrm>
          <a:prstGeom prst="flowChart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Notice of Federal Interest (NFI) required?</a:t>
            </a:r>
            <a:endParaRPr/>
          </a:p>
        </p:txBody>
      </p:sp>
      <p:sp>
        <p:nvSpPr>
          <p:cNvPr id="1808" name="Google Shape;1808;p221" descr="Arrow to No Answer"/>
          <p:cNvSpPr/>
          <p:nvPr/>
        </p:nvSpPr>
        <p:spPr>
          <a:xfrm>
            <a:off x="6739838" y="490125"/>
            <a:ext cx="397200" cy="1683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1" name="Google Shape;1811;p221"/>
          <p:cNvSpPr/>
          <p:nvPr/>
        </p:nvSpPr>
        <p:spPr>
          <a:xfrm>
            <a:off x="7155125" y="46100"/>
            <a:ext cx="1899150" cy="1365000"/>
          </a:xfrm>
          <a:prstGeom prst="flowChartDecision">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b="1">
                <a:solidFill>
                  <a:schemeClr val="dk1"/>
                </a:solidFill>
              </a:rPr>
              <a:t>No.</a:t>
            </a:r>
            <a:r>
              <a:rPr lang="en">
                <a:solidFill>
                  <a:schemeClr val="dk1"/>
                </a:solidFill>
              </a:rPr>
              <a:t> Project is under $1 million.</a:t>
            </a:r>
            <a:endParaRPr>
              <a:solidFill>
                <a:schemeClr val="dk1"/>
              </a:solidFill>
            </a:endParaRPr>
          </a:p>
          <a:p>
            <a:pPr marL="0" lvl="0" indent="0" algn="ctr" rtl="0">
              <a:spcBef>
                <a:spcPts val="0"/>
              </a:spcBef>
              <a:spcAft>
                <a:spcPts val="0"/>
              </a:spcAft>
              <a:buNone/>
            </a:pPr>
            <a:endParaRPr/>
          </a:p>
        </p:txBody>
      </p:sp>
      <p:pic>
        <p:nvPicPr>
          <p:cNvPr id="1813" name="Google Shape;1813;p22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71700" y="1563500"/>
            <a:ext cx="5089709" cy="34276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22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Does this apply to my LEA? </a:t>
            </a:r>
            <a:endParaRPr/>
          </a:p>
        </p:txBody>
      </p:sp>
      <p:sp>
        <p:nvSpPr>
          <p:cNvPr id="1819" name="Google Shape;1819;p222"/>
          <p:cNvSpPr txBox="1">
            <a:spLocks noGrp="1"/>
          </p:cNvSpPr>
          <p:nvPr>
            <p:ph type="body" idx="1"/>
          </p:nvPr>
        </p:nvSpPr>
        <p:spPr>
          <a:xfrm>
            <a:off x="356825" y="1152475"/>
            <a:ext cx="6735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dirty="0"/>
              <a:t>CDE understands that some projects may not meet the requirements of the SF-429; however CDE cannot make that decision without fully knowing the scope of the work. With that understanding, all subrecipients claiming federal funds for construction, property improvements, or installations of new equipment will need to complete the Real Property status report.</a:t>
            </a:r>
            <a:endParaRPr sz="1500" dirty="0"/>
          </a:p>
          <a:p>
            <a:pPr marL="0" lvl="0" indent="0" algn="l" rtl="0">
              <a:spcBef>
                <a:spcPts val="1000"/>
              </a:spcBef>
              <a:spcAft>
                <a:spcPts val="1000"/>
              </a:spcAft>
              <a:buNone/>
            </a:pPr>
            <a:r>
              <a:rPr lang="en" sz="1500" dirty="0"/>
              <a:t>After reviewing initial submissions, CDE will determine whether or not the project meets the standard for annual review and will release subrecipients from the obligation if the project does not qualify under the required reporting.</a:t>
            </a:r>
            <a:endParaRPr sz="17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24"/>
        <p:cNvGrpSpPr/>
        <p:nvPr/>
      </p:nvGrpSpPr>
      <p:grpSpPr>
        <a:xfrm>
          <a:off x="0" y="0"/>
          <a:ext cx="0" cy="0"/>
          <a:chOff x="0" y="0"/>
          <a:chExt cx="0" cy="0"/>
        </a:xfrm>
      </p:grpSpPr>
      <p:sp>
        <p:nvSpPr>
          <p:cNvPr id="1825" name="Google Shape;1825;p223"/>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Submitting Real Property Reporting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22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Accessing the Real Property Reporting Forms and Instructions</a:t>
            </a:r>
            <a:endParaRPr/>
          </a:p>
        </p:txBody>
      </p:sp>
      <p:pic>
        <p:nvPicPr>
          <p:cNvPr id="1832" name="Google Shape;1832;p224" descr="The section on the ESSER Grantee/Subgrantee Reporting Webpage dedicated to the Real Property Reporting guidance, which includes links to all resources and forms discussed in the presentation."/>
          <p:cNvPicPr preferRelativeResize="0"/>
          <p:nvPr/>
        </p:nvPicPr>
        <p:blipFill>
          <a:blip r:embed="rId3">
            <a:alphaModFix/>
          </a:blip>
          <a:stretch>
            <a:fillRect/>
          </a:stretch>
        </p:blipFill>
        <p:spPr>
          <a:xfrm>
            <a:off x="658950" y="969575"/>
            <a:ext cx="4392037" cy="3992301"/>
          </a:xfrm>
          <a:prstGeom prst="rect">
            <a:avLst/>
          </a:prstGeom>
          <a:noFill/>
          <a:ln>
            <a:noFill/>
          </a:ln>
        </p:spPr>
      </p:pic>
      <p:sp>
        <p:nvSpPr>
          <p:cNvPr id="1831" name="Google Shape;1831;p224"/>
          <p:cNvSpPr txBox="1">
            <a:spLocks noGrp="1"/>
          </p:cNvSpPr>
          <p:nvPr>
            <p:ph type="body" idx="1"/>
          </p:nvPr>
        </p:nvSpPr>
        <p:spPr>
          <a:xfrm>
            <a:off x="5753575" y="1837450"/>
            <a:ext cx="2762100" cy="15189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Clr>
                <a:schemeClr val="dk1"/>
              </a:buClr>
              <a:buSzPts val="1100"/>
              <a:buFont typeface="Arial"/>
              <a:buNone/>
            </a:pPr>
            <a:r>
              <a:rPr lang="en" sz="1700" dirty="0"/>
              <a:t>All SF-429 forms are available to download from</a:t>
            </a:r>
            <a:r>
              <a:rPr lang="en" sz="1700" dirty="0">
                <a:solidFill>
                  <a:schemeClr val="dk2"/>
                </a:solidFill>
              </a:rPr>
              <a:t> </a:t>
            </a:r>
            <a:r>
              <a:rPr lang="en" sz="1700" u="sng" dirty="0">
                <a:solidFill>
                  <a:schemeClr val="hlink"/>
                </a:solidFill>
                <a:hlinkClick r:id="rId4"/>
              </a:rPr>
              <a:t>Grants.gov</a:t>
            </a:r>
            <a:r>
              <a:rPr lang="en" sz="1700" dirty="0">
                <a:solidFill>
                  <a:schemeClr val="dk2"/>
                </a:solidFill>
              </a:rPr>
              <a:t> </a:t>
            </a:r>
            <a:r>
              <a:rPr lang="en" sz="1700" dirty="0"/>
              <a:t>and will be linked on the</a:t>
            </a:r>
            <a:r>
              <a:rPr lang="en" sz="1700" dirty="0">
                <a:solidFill>
                  <a:schemeClr val="dk2"/>
                </a:solidFill>
              </a:rPr>
              <a:t> </a:t>
            </a:r>
            <a:r>
              <a:rPr lang="en" sz="1700" u="sng" dirty="0">
                <a:solidFill>
                  <a:schemeClr val="accent5"/>
                </a:solidFill>
                <a:hlinkClick r:id="rId5">
                  <a:extLst>
                    <a:ext uri="{A12FA001-AC4F-418D-AE19-62706E023703}">
                      <ahyp:hlinkClr xmlns:ahyp="http://schemas.microsoft.com/office/drawing/2018/hyperlinkcolor" val="tx"/>
                    </a:ext>
                  </a:extLst>
                </a:hlinkClick>
              </a:rPr>
              <a:t>ESSER Grantee/Subgrantee Reporting Webpage</a:t>
            </a:r>
            <a:r>
              <a:rPr lang="en" dirty="0"/>
              <a:t>.</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8" name="Google Shape;1838;p225"/>
          <p:cNvSpPr txBox="1">
            <a:spLocks noGrp="1"/>
          </p:cNvSpPr>
          <p:nvPr>
            <p:ph type="title"/>
          </p:nvPr>
        </p:nvSpPr>
        <p:spPr>
          <a:xfrm>
            <a:off x="311700" y="105100"/>
            <a:ext cx="75978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Step 1: Download Instructions and forms for the SF-429 Real Property Status Report</a:t>
            </a:r>
            <a:endParaRPr/>
          </a:p>
        </p:txBody>
      </p:sp>
      <p:sp>
        <p:nvSpPr>
          <p:cNvPr id="1839" name="Google Shape;1839;p225"/>
          <p:cNvSpPr txBox="1">
            <a:spLocks noGrp="1"/>
          </p:cNvSpPr>
          <p:nvPr>
            <p:ph type="body" idx="1"/>
          </p:nvPr>
        </p:nvSpPr>
        <p:spPr>
          <a:xfrm>
            <a:off x="311688" y="1037363"/>
            <a:ext cx="8274300" cy="7413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935"/>
              <a:buFont typeface="Arial"/>
              <a:buNone/>
            </a:pPr>
            <a:r>
              <a:rPr lang="en" sz="1629" dirty="0"/>
              <a:t>From </a:t>
            </a:r>
            <a:r>
              <a:rPr lang="en" sz="1629" u="sng" dirty="0">
                <a:solidFill>
                  <a:schemeClr val="hlink"/>
                </a:solidFill>
                <a:hlinkClick r:id="rId3"/>
              </a:rPr>
              <a:t>Grants.gov</a:t>
            </a:r>
            <a:r>
              <a:rPr lang="en" sz="1629" dirty="0"/>
              <a:t> Post-Award Reporting Forms webpage, download and save all highlighted documents. *</a:t>
            </a:r>
            <a:r>
              <a:rPr lang="en" sz="1545" i="1" dirty="0"/>
              <a:t>Please keep in mind that CDE will not be collecting SF-429 </a:t>
            </a:r>
            <a:r>
              <a:rPr lang="en" sz="1545" b="1" i="1" dirty="0"/>
              <a:t>B</a:t>
            </a:r>
            <a:r>
              <a:rPr lang="en" sz="1545" i="1" dirty="0"/>
              <a:t>, and only collecting SF-429 </a:t>
            </a:r>
            <a:r>
              <a:rPr lang="en" sz="1545" b="1" i="1" dirty="0"/>
              <a:t>C if applicable</a:t>
            </a:r>
            <a:r>
              <a:rPr lang="en" sz="1545" i="1" dirty="0"/>
              <a:t>.</a:t>
            </a:r>
            <a:endParaRPr sz="1375" i="1" dirty="0"/>
          </a:p>
        </p:txBody>
      </p:sp>
      <p:pic>
        <p:nvPicPr>
          <p:cNvPr id="1841" name="Google Shape;1841;p225" descr="The list of forms available for download on Grants.gov, highlighting the helpful forms including SF-429, the instructions guide, SF-429-A, and SF-429-C."/>
          <p:cNvPicPr preferRelativeResize="0"/>
          <p:nvPr/>
        </p:nvPicPr>
        <p:blipFill>
          <a:blip r:embed="rId4">
            <a:alphaModFix/>
          </a:blip>
          <a:stretch>
            <a:fillRect/>
          </a:stretch>
        </p:blipFill>
        <p:spPr>
          <a:xfrm>
            <a:off x="381150" y="1849076"/>
            <a:ext cx="8381700" cy="22917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7" name="Google Shape;1847;p226"/>
          <p:cNvSpPr txBox="1">
            <a:spLocks noGrp="1"/>
          </p:cNvSpPr>
          <p:nvPr>
            <p:ph type="title"/>
          </p:nvPr>
        </p:nvSpPr>
        <p:spPr>
          <a:xfrm>
            <a:off x="311700" y="105100"/>
            <a:ext cx="75978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Step 2: Refer to SF-429 Real Property Status Report Instructions</a:t>
            </a:r>
            <a:endParaRPr/>
          </a:p>
        </p:txBody>
      </p:sp>
      <p:pic>
        <p:nvPicPr>
          <p:cNvPr id="1850" name="Google Shape;1850;p226" descr="The cover page for the real property status report instructional guide."/>
          <p:cNvPicPr preferRelativeResize="0"/>
          <p:nvPr/>
        </p:nvPicPr>
        <p:blipFill>
          <a:blip r:embed="rId3">
            <a:alphaModFix/>
          </a:blip>
          <a:stretch>
            <a:fillRect/>
          </a:stretch>
        </p:blipFill>
        <p:spPr>
          <a:xfrm>
            <a:off x="379775" y="952038"/>
            <a:ext cx="4652051" cy="3683524"/>
          </a:xfrm>
          <a:prstGeom prst="rect">
            <a:avLst/>
          </a:prstGeom>
          <a:noFill/>
          <a:ln w="9525" cap="flat" cmpd="sng">
            <a:solidFill>
              <a:schemeClr val="dk2"/>
            </a:solidFill>
            <a:prstDash val="solid"/>
            <a:round/>
            <a:headEnd type="none" w="sm" len="sm"/>
            <a:tailEnd type="none" w="sm" len="sm"/>
          </a:ln>
        </p:spPr>
      </p:pic>
      <p:sp>
        <p:nvSpPr>
          <p:cNvPr id="1849" name="Google Shape;1849;p226"/>
          <p:cNvSpPr txBox="1"/>
          <p:nvPr/>
        </p:nvSpPr>
        <p:spPr>
          <a:xfrm>
            <a:off x="5263975" y="1390900"/>
            <a:ext cx="3474000" cy="25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 sz="1800" dirty="0">
                <a:solidFill>
                  <a:schemeClr val="dk1"/>
                </a:solidFill>
                <a:latin typeface="Roboto"/>
                <a:ea typeface="Roboto"/>
                <a:cs typeface="Roboto"/>
                <a:sym typeface="Roboto"/>
              </a:rPr>
              <a:t>The Instructions document provides step-by-step guidance for each required field for SF-429 Cover Page, SF-429-A and SF-429-C forms.</a:t>
            </a:r>
            <a:endParaRPr sz="1800" b="1" dirty="0">
              <a:solidFill>
                <a:schemeClr val="dk1"/>
              </a:solidFill>
              <a:latin typeface="Roboto"/>
              <a:ea typeface="Roboto"/>
              <a:cs typeface="Roboto"/>
              <a:sym typeface="Roboto"/>
            </a:endParaRPr>
          </a:p>
          <a:p>
            <a:pPr marL="0" lvl="0" indent="0" algn="l" rtl="0">
              <a:spcBef>
                <a:spcPts val="0"/>
              </a:spcBef>
              <a:spcAft>
                <a:spcPts val="0"/>
              </a:spcAft>
              <a:buNone/>
            </a:pPr>
            <a:r>
              <a:rPr lang="en" sz="1800" b="1" dirty="0">
                <a:solidFill>
                  <a:schemeClr val="dk1"/>
                </a:solidFill>
                <a:latin typeface="Roboto"/>
                <a:ea typeface="Roboto"/>
                <a:cs typeface="Roboto"/>
                <a:sym typeface="Roboto"/>
              </a:rPr>
              <a:t>(</a:t>
            </a:r>
            <a:r>
              <a:rPr lang="en" sz="1800" b="1" i="1" dirty="0">
                <a:solidFill>
                  <a:schemeClr val="dk1"/>
                </a:solidFill>
                <a:latin typeface="Roboto"/>
                <a:ea typeface="Roboto"/>
                <a:cs typeface="Roboto"/>
                <a:sym typeface="Roboto"/>
              </a:rPr>
              <a:t>SF-429-B will not be collected by CDE; SF-429-C will only be collected if applicable</a:t>
            </a:r>
            <a:r>
              <a:rPr lang="en" sz="1800" b="1" dirty="0">
                <a:solidFill>
                  <a:schemeClr val="dk1"/>
                </a:solidFill>
                <a:latin typeface="Roboto"/>
                <a:ea typeface="Roboto"/>
                <a:cs typeface="Roboto"/>
                <a:sym typeface="Roboto"/>
              </a:rPr>
              <a:t>.)</a:t>
            </a:r>
            <a:endParaRPr sz="1800" b="1" dirty="0">
              <a:solidFill>
                <a:schemeClr val="dk1"/>
              </a:solidFill>
              <a:latin typeface="Roboto"/>
              <a:ea typeface="Roboto"/>
              <a:cs typeface="Roboto"/>
              <a:sym typeface="Robot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854"/>
        <p:cNvGrpSpPr/>
        <p:nvPr/>
      </p:nvGrpSpPr>
      <p:grpSpPr>
        <a:xfrm>
          <a:off x="0" y="0"/>
          <a:ext cx="0" cy="0"/>
          <a:chOff x="0" y="0"/>
          <a:chExt cx="0" cy="0"/>
        </a:xfrm>
      </p:grpSpPr>
      <p:sp>
        <p:nvSpPr>
          <p:cNvPr id="1856" name="Google Shape;1856;p227"/>
          <p:cNvSpPr txBox="1">
            <a:spLocks noGrp="1"/>
          </p:cNvSpPr>
          <p:nvPr>
            <p:ph type="title"/>
          </p:nvPr>
        </p:nvSpPr>
        <p:spPr>
          <a:xfrm>
            <a:off x="311700" y="105100"/>
            <a:ext cx="75978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Step 3: Complete SF-429 Cover Page and SF-429-A forms (also complete SF-429-C, if applicable)</a:t>
            </a:r>
            <a:endParaRPr/>
          </a:p>
        </p:txBody>
      </p:sp>
      <p:pic>
        <p:nvPicPr>
          <p:cNvPr id="1859" name="Google Shape;1859;p227" descr="The first few fields of the real property status report SF-429."/>
          <p:cNvPicPr preferRelativeResize="0"/>
          <p:nvPr/>
        </p:nvPicPr>
        <p:blipFill>
          <a:blip r:embed="rId3">
            <a:alphaModFix/>
          </a:blip>
          <a:stretch>
            <a:fillRect/>
          </a:stretch>
        </p:blipFill>
        <p:spPr>
          <a:xfrm>
            <a:off x="144250" y="1086201"/>
            <a:ext cx="5889974" cy="2869725"/>
          </a:xfrm>
          <a:prstGeom prst="rect">
            <a:avLst/>
          </a:prstGeom>
          <a:noFill/>
          <a:ln w="9525" cap="flat" cmpd="sng">
            <a:solidFill>
              <a:schemeClr val="dk2"/>
            </a:solidFill>
            <a:prstDash val="solid"/>
            <a:round/>
            <a:headEnd type="none" w="sm" len="sm"/>
            <a:tailEnd type="none" w="sm" len="sm"/>
          </a:ln>
        </p:spPr>
      </p:pic>
      <p:sp>
        <p:nvSpPr>
          <p:cNvPr id="1858" name="Google Shape;1858;p227"/>
          <p:cNvSpPr txBox="1"/>
          <p:nvPr/>
        </p:nvSpPr>
        <p:spPr>
          <a:xfrm>
            <a:off x="6233300" y="1018875"/>
            <a:ext cx="2437200" cy="19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b="1" i="1">
                <a:solidFill>
                  <a:schemeClr val="dk1"/>
                </a:solidFill>
                <a:latin typeface="Roboto"/>
                <a:ea typeface="Roboto"/>
                <a:cs typeface="Roboto"/>
                <a:sym typeface="Roboto"/>
              </a:rPr>
              <a:t>Tip:</a:t>
            </a:r>
            <a:r>
              <a:rPr lang="en" sz="1600" i="1">
                <a:solidFill>
                  <a:schemeClr val="dk1"/>
                </a:solidFill>
                <a:latin typeface="Roboto"/>
                <a:ea typeface="Roboto"/>
                <a:cs typeface="Roboto"/>
                <a:sym typeface="Roboto"/>
              </a:rPr>
              <a:t> When you hover over each form field, an informational box will appear as a helpful guide. The red outlines indicate which fields are required</a:t>
            </a:r>
            <a:r>
              <a:rPr lang="en" sz="1800">
                <a:solidFill>
                  <a:schemeClr val="dk1"/>
                </a:solidFill>
                <a:latin typeface="Roboto"/>
                <a:ea typeface="Roboto"/>
                <a:cs typeface="Roboto"/>
                <a:sym typeface="Roboto"/>
              </a:rPr>
              <a:t>.</a:t>
            </a:r>
            <a:endParaRPr sz="1600">
              <a:solidFill>
                <a:schemeClr val="dk1"/>
              </a:solidFill>
              <a:latin typeface="Roboto"/>
              <a:ea typeface="Roboto"/>
              <a:cs typeface="Roboto"/>
              <a:sym typeface="Roboto"/>
            </a:endParaRPr>
          </a:p>
        </p:txBody>
      </p:sp>
      <p:sp>
        <p:nvSpPr>
          <p:cNvPr id="1860" name="Google Shape;1860;p227"/>
          <p:cNvSpPr txBox="1"/>
          <p:nvPr/>
        </p:nvSpPr>
        <p:spPr>
          <a:xfrm>
            <a:off x="6314350" y="2925975"/>
            <a:ext cx="2389800" cy="1272300"/>
          </a:xfrm>
          <a:prstGeom prst="rect">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Submit one Cover Page and SF-429-A forms for each property, each year.</a:t>
            </a:r>
            <a:endParaRPr sz="1800">
              <a:solidFill>
                <a:schemeClr val="dk1"/>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64"/>
        <p:cNvGrpSpPr/>
        <p:nvPr/>
      </p:nvGrpSpPr>
      <p:grpSpPr>
        <a:xfrm>
          <a:off x="0" y="0"/>
          <a:ext cx="0" cy="0"/>
          <a:chOff x="0" y="0"/>
          <a:chExt cx="0" cy="0"/>
        </a:xfrm>
      </p:grpSpPr>
      <p:sp>
        <p:nvSpPr>
          <p:cNvPr id="1866" name="Google Shape;1866;p228"/>
          <p:cNvSpPr txBox="1">
            <a:spLocks noGrp="1"/>
          </p:cNvSpPr>
          <p:nvPr>
            <p:ph type="title"/>
          </p:nvPr>
        </p:nvSpPr>
        <p:spPr>
          <a:xfrm>
            <a:off x="311700" y="105100"/>
            <a:ext cx="75978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Step 4 (if applicable): Complete SF-429 C</a:t>
            </a:r>
            <a:endParaRPr/>
          </a:p>
        </p:txBody>
      </p:sp>
      <p:pic>
        <p:nvPicPr>
          <p:cNvPr id="1870" name="Google Shape;1870;p228" descr="The first sections of the Real Property Status Report form SF-429-C."/>
          <p:cNvPicPr preferRelativeResize="0"/>
          <p:nvPr/>
        </p:nvPicPr>
        <p:blipFill>
          <a:blip r:embed="rId3">
            <a:alphaModFix/>
          </a:blip>
          <a:stretch>
            <a:fillRect/>
          </a:stretch>
        </p:blipFill>
        <p:spPr>
          <a:xfrm>
            <a:off x="251000" y="943725"/>
            <a:ext cx="5558799" cy="3783750"/>
          </a:xfrm>
          <a:prstGeom prst="rect">
            <a:avLst/>
          </a:prstGeom>
          <a:noFill/>
          <a:ln w="9525" cap="flat" cmpd="sng">
            <a:solidFill>
              <a:schemeClr val="dk1"/>
            </a:solidFill>
            <a:prstDash val="solid"/>
            <a:round/>
            <a:headEnd type="none" w="sm" len="sm"/>
            <a:tailEnd type="none" w="sm" len="sm"/>
          </a:ln>
        </p:spPr>
      </p:pic>
      <p:sp>
        <p:nvSpPr>
          <p:cNvPr id="1868" name="Google Shape;1868;p228"/>
          <p:cNvSpPr txBox="1"/>
          <p:nvPr/>
        </p:nvSpPr>
        <p:spPr>
          <a:xfrm>
            <a:off x="6233300" y="1018875"/>
            <a:ext cx="2437200" cy="190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i="1">
                <a:solidFill>
                  <a:schemeClr val="dk1"/>
                </a:solidFill>
                <a:latin typeface="Roboto"/>
                <a:ea typeface="Roboto"/>
                <a:cs typeface="Roboto"/>
                <a:sym typeface="Roboto"/>
              </a:rPr>
              <a:t>SF 429-C is open for submission all year long and is to be submitted prior to disposition or sale. The first year may include property that is already disposed.</a:t>
            </a:r>
            <a:endParaRPr sz="1700">
              <a:solidFill>
                <a:schemeClr val="dk1"/>
              </a:solidFill>
              <a:latin typeface="Roboto"/>
              <a:ea typeface="Roboto"/>
              <a:cs typeface="Roboto"/>
              <a:sym typeface="Roboto"/>
            </a:endParaRPr>
          </a:p>
        </p:txBody>
      </p:sp>
      <p:sp>
        <p:nvSpPr>
          <p:cNvPr id="1869" name="Google Shape;1869;p228"/>
          <p:cNvSpPr txBox="1"/>
          <p:nvPr/>
        </p:nvSpPr>
        <p:spPr>
          <a:xfrm>
            <a:off x="6314350" y="3008150"/>
            <a:ext cx="2389800" cy="1272300"/>
          </a:xfrm>
          <a:prstGeom prst="rect">
            <a:avLst/>
          </a:prstGeom>
          <a:solidFill>
            <a:srgbClr val="FFE599"/>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Submit one Cover Page and SF-429-C forms for each disposed property.</a:t>
            </a:r>
            <a:endParaRPr sz="180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75"/>
          <p:cNvSpPr txBox="1">
            <a:spLocks noGrp="1"/>
          </p:cNvSpPr>
          <p:nvPr>
            <p:ph type="title"/>
          </p:nvPr>
        </p:nvSpPr>
        <p:spPr>
          <a:xfrm>
            <a:off x="0" y="3361600"/>
            <a:ext cx="9144000" cy="666600"/>
          </a:xfrm>
          <a:prstGeom prst="rect">
            <a:avLst/>
          </a:prstGeom>
          <a:solidFill>
            <a:srgbClr val="DA62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Where To Find Resources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6" name="Google Shape;1876;p22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a:latin typeface="Arial"/>
                <a:ea typeface="Arial"/>
                <a:cs typeface="Arial"/>
                <a:sym typeface="Arial"/>
              </a:rPr>
              <a:t>Step 5: Complete the Smartsheet Submission Form</a:t>
            </a:r>
            <a:endParaRPr/>
          </a:p>
        </p:txBody>
      </p:sp>
      <p:pic>
        <p:nvPicPr>
          <p:cNvPr id="1878" name="Google Shape;1878;p229" descr="The first two sections of the Smartsheet submission form, with fields for LEA name, Contact Information for the Individual Completing the form, and the Property Information. The Property information includes two fields, one to list the number of property reports to be submitted and the second to upload the reports."/>
          <p:cNvPicPr preferRelativeResize="0"/>
          <p:nvPr/>
        </p:nvPicPr>
        <p:blipFill>
          <a:blip r:embed="rId3">
            <a:alphaModFix/>
          </a:blip>
          <a:stretch>
            <a:fillRect/>
          </a:stretch>
        </p:blipFill>
        <p:spPr>
          <a:xfrm>
            <a:off x="137100" y="817479"/>
            <a:ext cx="3097000" cy="4018671"/>
          </a:xfrm>
          <a:prstGeom prst="rect">
            <a:avLst/>
          </a:prstGeom>
          <a:noFill/>
          <a:ln w="9525" cap="flat" cmpd="sng">
            <a:solidFill>
              <a:schemeClr val="dk1"/>
            </a:solidFill>
            <a:prstDash val="solid"/>
            <a:round/>
            <a:headEnd type="none" w="sm" len="sm"/>
            <a:tailEnd type="none" w="sm" len="sm"/>
          </a:ln>
        </p:spPr>
      </p:pic>
      <p:pic>
        <p:nvPicPr>
          <p:cNvPr id="1879" name="Google Shape;1879;p229" descr="The last section of the Smartsheet submission form, the certification statements."/>
          <p:cNvPicPr preferRelativeResize="0"/>
          <p:nvPr/>
        </p:nvPicPr>
        <p:blipFill>
          <a:blip r:embed="rId4">
            <a:alphaModFix/>
          </a:blip>
          <a:stretch>
            <a:fillRect/>
          </a:stretch>
        </p:blipFill>
        <p:spPr>
          <a:xfrm>
            <a:off x="3337075" y="817475"/>
            <a:ext cx="3239301" cy="4018676"/>
          </a:xfrm>
          <a:prstGeom prst="rect">
            <a:avLst/>
          </a:prstGeom>
          <a:noFill/>
          <a:ln w="9525" cap="flat" cmpd="sng">
            <a:solidFill>
              <a:schemeClr val="dk1"/>
            </a:solidFill>
            <a:prstDash val="solid"/>
            <a:round/>
            <a:headEnd type="none" w="sm" len="sm"/>
            <a:tailEnd type="none" w="sm" len="sm"/>
          </a:ln>
        </p:spPr>
      </p:pic>
      <p:sp>
        <p:nvSpPr>
          <p:cNvPr id="1877" name="Google Shape;1877;p229"/>
          <p:cNvSpPr/>
          <p:nvPr/>
        </p:nvSpPr>
        <p:spPr>
          <a:xfrm>
            <a:off x="6801975" y="957613"/>
            <a:ext cx="2262000" cy="1883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Roboto"/>
                <a:ea typeface="Roboto"/>
                <a:cs typeface="Roboto"/>
                <a:sym typeface="Roboto"/>
              </a:rPr>
              <a:t>Due Date</a:t>
            </a:r>
            <a:endParaRPr>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First Report Due </a:t>
            </a:r>
            <a:r>
              <a:rPr lang="en" b="1">
                <a:solidFill>
                  <a:schemeClr val="dk1"/>
                </a:solidFill>
                <a:latin typeface="Roboto"/>
                <a:ea typeface="Roboto"/>
                <a:cs typeface="Roboto"/>
                <a:sym typeface="Roboto"/>
              </a:rPr>
              <a:t>September 1, 2025</a:t>
            </a:r>
            <a:endParaRPr b="1">
              <a:solidFill>
                <a:schemeClr val="dk1"/>
              </a:solidFill>
              <a:latin typeface="Roboto"/>
              <a:ea typeface="Roboto"/>
              <a:cs typeface="Roboto"/>
              <a:sym typeface="Roboto"/>
            </a:endParaRPr>
          </a:p>
          <a:p>
            <a:pPr marL="457200" lvl="0" indent="-317500" algn="l" rtl="0">
              <a:lnSpc>
                <a:spcPct val="115000"/>
              </a:lnSpc>
              <a:spcBef>
                <a:spcPts val="0"/>
              </a:spcBef>
              <a:spcAft>
                <a:spcPts val="0"/>
              </a:spcAft>
              <a:buClr>
                <a:schemeClr val="dk1"/>
              </a:buClr>
              <a:buSzPts val="1400"/>
              <a:buFont typeface="Roboto"/>
              <a:buChar char="●"/>
            </a:pPr>
            <a:r>
              <a:rPr lang="en" b="1">
                <a:solidFill>
                  <a:schemeClr val="dk1"/>
                </a:solidFill>
                <a:latin typeface="Roboto"/>
                <a:ea typeface="Roboto"/>
                <a:cs typeface="Roboto"/>
                <a:sym typeface="Roboto"/>
              </a:rPr>
              <a:t>September 1</a:t>
            </a:r>
            <a:r>
              <a:rPr lang="en">
                <a:solidFill>
                  <a:schemeClr val="dk1"/>
                </a:solidFill>
                <a:latin typeface="Roboto"/>
                <a:ea typeface="Roboto"/>
                <a:cs typeface="Roboto"/>
                <a:sym typeface="Roboto"/>
              </a:rPr>
              <a:t> of Each Subsequent Year</a:t>
            </a:r>
            <a:endParaRPr>
              <a:solidFill>
                <a:schemeClr val="dk1"/>
              </a:solidFill>
              <a:latin typeface="Roboto"/>
              <a:ea typeface="Roboto"/>
              <a:cs typeface="Roboto"/>
              <a:sym typeface="Roboto"/>
            </a:endParaRPr>
          </a:p>
          <a:p>
            <a:pPr marL="0" lvl="0" indent="0" algn="ctr" rtl="0">
              <a:spcBef>
                <a:spcPts val="0"/>
              </a:spcBef>
              <a:spcAft>
                <a:spcPts val="0"/>
              </a:spcAft>
              <a:buNone/>
            </a:pPr>
            <a:endParaRPr/>
          </a:p>
        </p:txBody>
      </p:sp>
      <p:sp>
        <p:nvSpPr>
          <p:cNvPr id="1880" name="Google Shape;1880;p229"/>
          <p:cNvSpPr/>
          <p:nvPr/>
        </p:nvSpPr>
        <p:spPr>
          <a:xfrm>
            <a:off x="6801975" y="2913075"/>
            <a:ext cx="2262000" cy="2006100"/>
          </a:xfrm>
          <a:prstGeom prst="roundRect">
            <a:avLst>
              <a:gd name="adj" fmla="val 16667"/>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20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Period of Federal Interest (</a:t>
            </a:r>
            <a:r>
              <a:rPr lang="en" sz="1200" b="1" i="1">
                <a:solidFill>
                  <a:schemeClr val="dk1"/>
                </a:solidFill>
                <a:latin typeface="Roboto"/>
                <a:ea typeface="Roboto"/>
                <a:cs typeface="Roboto"/>
                <a:sym typeface="Roboto"/>
              </a:rPr>
              <a:t>Reporting Period</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First Report: Investment date - June 30, 2024</a:t>
            </a:r>
            <a:endParaRPr sz="1200" b="1">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Subsequent Years: July 1 - June 30 prior to report submission date</a:t>
            </a:r>
            <a:endParaRPr sz="1200">
              <a:solidFill>
                <a:schemeClr val="dk1"/>
              </a:solidFill>
              <a:latin typeface="Roboto"/>
              <a:ea typeface="Roboto"/>
              <a:cs typeface="Roboto"/>
              <a:sym typeface="Roboto"/>
            </a:endParaRPr>
          </a:p>
          <a:p>
            <a:pPr marL="0" lvl="0" indent="0" algn="ctr" rtl="0">
              <a:spcBef>
                <a:spcPts val="0"/>
              </a:spcBef>
              <a:spcAft>
                <a:spcPts val="0"/>
              </a:spcAft>
              <a:buNone/>
            </a:pPr>
            <a:endParaRPr sz="12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230"/>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Time to Explore!</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23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Accessing Reporting Materials</a:t>
            </a:r>
            <a:endParaRPr/>
          </a:p>
        </p:txBody>
      </p:sp>
      <p:sp>
        <p:nvSpPr>
          <p:cNvPr id="1891" name="Google Shape;1891;p231"/>
          <p:cNvSpPr txBox="1">
            <a:spLocks noGrp="1"/>
          </p:cNvSpPr>
          <p:nvPr>
            <p:ph type="body" idx="1"/>
          </p:nvPr>
        </p:nvSpPr>
        <p:spPr>
          <a:xfrm>
            <a:off x="311700" y="1152475"/>
            <a:ext cx="81564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dirty="0"/>
              <a:t>Please visit the </a:t>
            </a:r>
            <a:r>
              <a:rPr lang="en" u="sng" dirty="0">
                <a:solidFill>
                  <a:schemeClr val="hlink"/>
                </a:solidFill>
                <a:hlinkClick r:id="rId3"/>
              </a:rPr>
              <a:t>ESSER Grantee/Subgrantee Reporting</a:t>
            </a:r>
            <a:r>
              <a:rPr lang="en" dirty="0"/>
              <a:t> website for links to download the forms, and access the ESSER Real Property Status Report Submission Smartsheet.</a:t>
            </a:r>
            <a:endParaRPr dirty="0"/>
          </a:p>
          <a:p>
            <a:pPr marL="0" lvl="0" indent="0" algn="l" rtl="0">
              <a:spcBef>
                <a:spcPts val="0"/>
              </a:spcBef>
              <a:spcAft>
                <a:spcPts val="0"/>
              </a:spcAft>
              <a:buNone/>
            </a:pPr>
            <a:r>
              <a:rPr lang="en" dirty="0"/>
              <a:t>What questions do you have?</a:t>
            </a: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232"/>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Resources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sp>
        <p:nvSpPr>
          <p:cNvPr id="1902" name="Google Shape;1902;p23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Resource Links</a:t>
            </a:r>
            <a:endParaRPr dirty="0"/>
          </a:p>
        </p:txBody>
      </p:sp>
      <p:sp>
        <p:nvSpPr>
          <p:cNvPr id="1903" name="Google Shape;1903;p233"/>
          <p:cNvSpPr txBox="1">
            <a:spLocks noGrp="1"/>
          </p:cNvSpPr>
          <p:nvPr>
            <p:ph type="body" idx="1"/>
          </p:nvPr>
        </p:nvSpPr>
        <p:spPr>
          <a:xfrm>
            <a:off x="311700" y="1152475"/>
            <a:ext cx="8385300" cy="3034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800" u="sng" dirty="0">
                <a:solidFill>
                  <a:schemeClr val="hlink"/>
                </a:solidFill>
                <a:hlinkClick r:id="rId3"/>
              </a:rPr>
              <a:t>USDE Guidance and FAQ</a:t>
            </a:r>
            <a:r>
              <a:rPr lang="en" sz="1800" dirty="0"/>
              <a:t> </a:t>
            </a:r>
            <a:endParaRPr sz="1800" dirty="0"/>
          </a:p>
          <a:p>
            <a:pPr marL="457200" lvl="0" indent="-342900" algn="l" rtl="0">
              <a:spcBef>
                <a:spcPts val="0"/>
              </a:spcBef>
              <a:spcAft>
                <a:spcPts val="0"/>
              </a:spcAft>
              <a:buSzPts val="1800"/>
              <a:buChar char="●"/>
            </a:pPr>
            <a:r>
              <a:rPr lang="en" sz="1800" u="sng" dirty="0">
                <a:solidFill>
                  <a:schemeClr val="hlink"/>
                </a:solidFill>
                <a:hlinkClick r:id="rId4"/>
              </a:rPr>
              <a:t>Grants.gov Post-Award Reporting Forms</a:t>
            </a:r>
            <a:endParaRPr sz="1800" dirty="0"/>
          </a:p>
          <a:p>
            <a:pPr marL="457200" lvl="0" indent="-342900" algn="l" rtl="0">
              <a:spcBef>
                <a:spcPts val="0"/>
              </a:spcBef>
              <a:spcAft>
                <a:spcPts val="0"/>
              </a:spcAft>
              <a:buSzPts val="1800"/>
              <a:buChar char="●"/>
            </a:pPr>
            <a:r>
              <a:rPr lang="en" sz="1800" u="sng" dirty="0">
                <a:solidFill>
                  <a:schemeClr val="hlink"/>
                </a:solidFill>
                <a:hlinkClick r:id="rId5"/>
              </a:rPr>
              <a:t>ESSER Reporting Website</a:t>
            </a:r>
            <a:endParaRPr sz="1800" dirty="0"/>
          </a:p>
          <a:p>
            <a:pPr marL="914400" lvl="1" indent="-342900" algn="l" rtl="0">
              <a:spcBef>
                <a:spcPts val="0"/>
              </a:spcBef>
              <a:spcAft>
                <a:spcPts val="0"/>
              </a:spcAft>
              <a:buSzPts val="1800"/>
              <a:buChar char="○"/>
            </a:pPr>
            <a:r>
              <a:rPr lang="en" sz="1800" dirty="0"/>
              <a:t>Training Slides and Recording of today’s training will be linked in the next few days.</a:t>
            </a:r>
            <a:endParaRPr sz="1800" dirty="0"/>
          </a:p>
          <a:p>
            <a:pPr marL="457200" lvl="0" indent="-342900" algn="l" rtl="0">
              <a:spcBef>
                <a:spcPts val="0"/>
              </a:spcBef>
              <a:spcAft>
                <a:spcPts val="0"/>
              </a:spcAft>
              <a:buSzPts val="1800"/>
              <a:buChar char="●"/>
            </a:pPr>
            <a:r>
              <a:rPr lang="en" sz="1800" u="sng" dirty="0">
                <a:solidFill>
                  <a:schemeClr val="hlink"/>
                </a:solidFill>
                <a:hlinkClick r:id="rId6"/>
              </a:rPr>
              <a:t>Filing a Notice of Federal Interest (NFI)</a:t>
            </a:r>
            <a:endParaRPr sz="1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p23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Contacts</a:t>
            </a:r>
            <a:endParaRPr/>
          </a:p>
        </p:txBody>
      </p:sp>
      <p:sp>
        <p:nvSpPr>
          <p:cNvPr id="1911" name="Google Shape;1911;p234"/>
          <p:cNvSpPr txBox="1"/>
          <p:nvPr/>
        </p:nvSpPr>
        <p:spPr>
          <a:xfrm>
            <a:off x="107075" y="1013900"/>
            <a:ext cx="4402800" cy="20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For questions about the Real Property Data Collection, please contact:</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 </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b="1" dirty="0">
                <a:solidFill>
                  <a:srgbClr val="333333"/>
                </a:solidFill>
                <a:highlight>
                  <a:srgbClr val="FFFFFF"/>
                </a:highlight>
              </a:rPr>
              <a:t>Kim Boylan</a:t>
            </a:r>
            <a:endParaRPr sz="1050" b="1"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ESEA/ESSER Monitoring Specialist</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u="sng" dirty="0">
                <a:solidFill>
                  <a:schemeClr val="accent1">
                    <a:lumMod val="75000"/>
                  </a:schemeClr>
                </a:solidFill>
                <a:highlight>
                  <a:srgbClr val="FFFFFF"/>
                </a:highlight>
                <a:hlinkClick r:id="rId3">
                  <a:extLst>
                    <a:ext uri="{A12FA001-AC4F-418D-AE19-62706E023703}">
                      <ahyp:hlinkClr xmlns:ahyp="http://schemas.microsoft.com/office/drawing/2018/hyperlinkcolor" val="tx"/>
                    </a:ext>
                  </a:extLst>
                </a:hlinkClick>
              </a:rPr>
              <a:t>boylan_k@cde.state.co.us</a:t>
            </a:r>
            <a:endParaRPr sz="1050" dirty="0">
              <a:solidFill>
                <a:schemeClr val="accent1">
                  <a:lumMod val="75000"/>
                </a:schemeClr>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(720) 354-7031</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 </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b="1" dirty="0">
                <a:solidFill>
                  <a:srgbClr val="333333"/>
                </a:solidFill>
                <a:highlight>
                  <a:srgbClr val="FFFFFF"/>
                </a:highlight>
              </a:rPr>
              <a:t>Tammy Giessinger</a:t>
            </a:r>
            <a:endParaRPr sz="1050" b="1"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Federal Programs Monitoring Supervisor</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u="sng" dirty="0">
                <a:solidFill>
                  <a:schemeClr val="accent1">
                    <a:lumMod val="75000"/>
                  </a:schemeClr>
                </a:solidFill>
                <a:highlight>
                  <a:srgbClr val="FFFFFF"/>
                </a:highlight>
                <a:hlinkClick r:id="rId4">
                  <a:extLst>
                    <a:ext uri="{A12FA001-AC4F-418D-AE19-62706E023703}">
                      <ahyp:hlinkClr xmlns:ahyp="http://schemas.microsoft.com/office/drawing/2018/hyperlinkcolor" val="tx"/>
                    </a:ext>
                  </a:extLst>
                </a:hlinkClick>
              </a:rPr>
              <a:t>giessinger_t@cde.state.co.us</a:t>
            </a:r>
            <a:endParaRPr sz="1050" dirty="0">
              <a:solidFill>
                <a:schemeClr val="accent1">
                  <a:lumMod val="75000"/>
                </a:schemeClr>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(720) 827-5291</a:t>
            </a:r>
            <a:endParaRPr sz="1050" dirty="0">
              <a:solidFill>
                <a:srgbClr val="333333"/>
              </a:solidFill>
              <a:highlight>
                <a:srgbClr val="FFFFFF"/>
              </a:highlight>
            </a:endParaRPr>
          </a:p>
          <a:p>
            <a:pPr marL="0" lvl="0" indent="0" algn="l" rtl="0">
              <a:spcBef>
                <a:spcPts val="0"/>
              </a:spcBef>
              <a:spcAft>
                <a:spcPts val="0"/>
              </a:spcAft>
              <a:buNone/>
            </a:pPr>
            <a:endParaRPr sz="1800" dirty="0">
              <a:solidFill>
                <a:schemeClr val="dk2"/>
              </a:solidFill>
            </a:endParaRPr>
          </a:p>
        </p:txBody>
      </p:sp>
      <p:sp>
        <p:nvSpPr>
          <p:cNvPr id="1912" name="Google Shape;1912;p234"/>
          <p:cNvSpPr txBox="1"/>
          <p:nvPr/>
        </p:nvSpPr>
        <p:spPr>
          <a:xfrm>
            <a:off x="4557125" y="1020625"/>
            <a:ext cx="4402800" cy="191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dirty="0">
                <a:solidFill>
                  <a:srgbClr val="333333"/>
                </a:solidFill>
                <a:highlight>
                  <a:srgbClr val="FFFFFF"/>
                </a:highlight>
              </a:rPr>
              <a:t>For questions about ESSER surveys, please contact:</a:t>
            </a:r>
            <a:endParaRPr sz="1050" dirty="0">
              <a:solidFill>
                <a:srgbClr val="333333"/>
              </a:solidFill>
              <a:highlight>
                <a:srgbClr val="FFFFFF"/>
              </a:highlight>
            </a:endParaRPr>
          </a:p>
          <a:p>
            <a:pPr marL="0" lvl="0" indent="0" algn="l" rtl="0">
              <a:lnSpc>
                <a:spcPct val="115000"/>
              </a:lnSpc>
              <a:spcBef>
                <a:spcPts val="800"/>
              </a:spcBef>
              <a:spcAft>
                <a:spcPts val="0"/>
              </a:spcAft>
              <a:buClr>
                <a:schemeClr val="dk1"/>
              </a:buClr>
              <a:buSzPts val="1100"/>
              <a:buFont typeface="Arial"/>
              <a:buNone/>
            </a:pPr>
            <a:r>
              <a:rPr lang="en" sz="1050" b="1" dirty="0">
                <a:solidFill>
                  <a:srgbClr val="333333"/>
                </a:solidFill>
                <a:highlight>
                  <a:srgbClr val="FFFFFF"/>
                </a:highlight>
              </a:rPr>
              <a:t>Tina Negley</a:t>
            </a:r>
            <a:endParaRPr sz="1050" b="1"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Program Effectiveness Supervisor</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u="sng" dirty="0">
                <a:solidFill>
                  <a:schemeClr val="accent1">
                    <a:lumMod val="75000"/>
                  </a:schemeClr>
                </a:solidFill>
                <a:highlight>
                  <a:srgbClr val="FFFFFF"/>
                </a:highlight>
                <a:hlinkClick r:id="rId5">
                  <a:extLst>
                    <a:ext uri="{A12FA001-AC4F-418D-AE19-62706E023703}">
                      <ahyp:hlinkClr xmlns:ahyp="http://schemas.microsoft.com/office/drawing/2018/hyperlinkcolor" val="tx"/>
                    </a:ext>
                  </a:extLst>
                </a:hlinkClick>
              </a:rPr>
              <a:t>negley_t@cde.state.co.us</a:t>
            </a:r>
            <a:endParaRPr sz="1050" dirty="0">
              <a:solidFill>
                <a:schemeClr val="accent1">
                  <a:lumMod val="75000"/>
                </a:schemeClr>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(720) 766-2793</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 </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b="1" dirty="0">
                <a:solidFill>
                  <a:srgbClr val="333333"/>
                </a:solidFill>
                <a:highlight>
                  <a:srgbClr val="FFFFFF"/>
                </a:highlight>
              </a:rPr>
              <a:t>Melissa Chaffin</a:t>
            </a:r>
            <a:endParaRPr sz="1050" b="1"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ESEA Reporting Specialist</a:t>
            </a:r>
            <a:endParaRPr sz="105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sz="1050" u="sng" dirty="0">
                <a:solidFill>
                  <a:schemeClr val="accent1">
                    <a:lumMod val="75000"/>
                  </a:schemeClr>
                </a:solidFill>
                <a:highlight>
                  <a:srgbClr val="FFFFFF"/>
                </a:highlight>
                <a:hlinkClick r:id="rId6">
                  <a:extLst>
                    <a:ext uri="{A12FA001-AC4F-418D-AE19-62706E023703}">
                      <ahyp:hlinkClr xmlns:ahyp="http://schemas.microsoft.com/office/drawing/2018/hyperlinkcolor" val="tx"/>
                    </a:ext>
                  </a:extLst>
                </a:hlinkClick>
              </a:rPr>
              <a:t>chaffin_m@cde.state.co.us</a:t>
            </a:r>
            <a:endParaRPr sz="1050" dirty="0">
              <a:solidFill>
                <a:schemeClr val="accent1">
                  <a:lumMod val="75000"/>
                </a:schemeClr>
              </a:solidFill>
              <a:highlight>
                <a:srgbClr val="FFFFFF"/>
              </a:highlight>
            </a:endParaRPr>
          </a:p>
          <a:p>
            <a:pPr marL="0" lvl="0" indent="0" algn="l" rtl="0">
              <a:spcBef>
                <a:spcPts val="0"/>
              </a:spcBef>
              <a:spcAft>
                <a:spcPts val="0"/>
              </a:spcAft>
              <a:buClr>
                <a:schemeClr val="dk1"/>
              </a:buClr>
              <a:buSzPts val="1100"/>
              <a:buFont typeface="Arial"/>
              <a:buNone/>
            </a:pPr>
            <a:r>
              <a:rPr lang="en" sz="1050" dirty="0">
                <a:solidFill>
                  <a:srgbClr val="333333"/>
                </a:solidFill>
                <a:highlight>
                  <a:srgbClr val="FFFFFF"/>
                </a:highlight>
              </a:rPr>
              <a:t>(720) 908-1379</a:t>
            </a:r>
            <a:endParaRPr sz="1050" dirty="0">
              <a:solidFill>
                <a:srgbClr val="333333"/>
              </a:solidFill>
              <a:highlight>
                <a:srgbClr val="FFFFFF"/>
              </a:highlight>
            </a:endParaRPr>
          </a:p>
          <a:p>
            <a:pPr marL="0" lvl="0" indent="0" algn="l" rtl="0">
              <a:spcBef>
                <a:spcPts val="0"/>
              </a:spcBef>
              <a:spcAft>
                <a:spcPts val="0"/>
              </a:spcAft>
              <a:buNone/>
            </a:pPr>
            <a:endParaRPr sz="1800" dirty="0">
              <a:solidFill>
                <a:schemeClr val="dk2"/>
              </a:solidFill>
            </a:endParaRPr>
          </a:p>
        </p:txBody>
      </p:sp>
      <p:sp>
        <p:nvSpPr>
          <p:cNvPr id="1913" name="Google Shape;1913;p234"/>
          <p:cNvSpPr txBox="1"/>
          <p:nvPr/>
        </p:nvSpPr>
        <p:spPr>
          <a:xfrm>
            <a:off x="181125" y="3106750"/>
            <a:ext cx="8428800" cy="124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050" dirty="0">
                <a:solidFill>
                  <a:srgbClr val="333333"/>
                </a:solidFill>
                <a:highlight>
                  <a:srgbClr val="FFFFFF"/>
                </a:highlight>
              </a:rPr>
              <a:t>For any ESSER-related questions or concerns, please contact:</a:t>
            </a:r>
            <a:endParaRPr sz="1050" dirty="0">
              <a:solidFill>
                <a:srgbClr val="333333"/>
              </a:solidFill>
              <a:highlight>
                <a:srgbClr val="FFFFFF"/>
              </a:highlight>
            </a:endParaRPr>
          </a:p>
          <a:p>
            <a:pPr marL="0" lvl="0" indent="0" algn="ctr" rtl="0">
              <a:spcBef>
                <a:spcPts val="0"/>
              </a:spcBef>
              <a:spcAft>
                <a:spcPts val="0"/>
              </a:spcAft>
              <a:buClr>
                <a:schemeClr val="dk1"/>
              </a:buClr>
              <a:buSzPts val="1100"/>
              <a:buFont typeface="Arial"/>
              <a:buNone/>
            </a:pPr>
            <a:r>
              <a:rPr lang="en" sz="1050" dirty="0">
                <a:solidFill>
                  <a:srgbClr val="333333"/>
                </a:solidFill>
                <a:highlight>
                  <a:srgbClr val="FFFFFF"/>
                </a:highlight>
              </a:rPr>
              <a:t> </a:t>
            </a:r>
            <a:endParaRPr sz="1050" dirty="0">
              <a:solidFill>
                <a:srgbClr val="333333"/>
              </a:solidFill>
              <a:highlight>
                <a:srgbClr val="FFFFFF"/>
              </a:highlight>
            </a:endParaRPr>
          </a:p>
          <a:p>
            <a:pPr marL="0" lvl="0" indent="0" algn="ctr" rtl="0">
              <a:spcBef>
                <a:spcPts val="0"/>
              </a:spcBef>
              <a:spcAft>
                <a:spcPts val="0"/>
              </a:spcAft>
              <a:buClr>
                <a:schemeClr val="dk1"/>
              </a:buClr>
              <a:buSzPts val="1100"/>
              <a:buFont typeface="Arial"/>
              <a:buNone/>
            </a:pPr>
            <a:r>
              <a:rPr lang="en" sz="1050" b="1" dirty="0">
                <a:solidFill>
                  <a:srgbClr val="333333"/>
                </a:solidFill>
                <a:highlight>
                  <a:srgbClr val="FFFFFF"/>
                </a:highlight>
              </a:rPr>
              <a:t>Nazanin Mohajeri-Nelson, Ph.D.</a:t>
            </a:r>
            <a:endParaRPr sz="1050" b="1" dirty="0">
              <a:solidFill>
                <a:srgbClr val="333333"/>
              </a:solidFill>
              <a:highlight>
                <a:srgbClr val="FFFFFF"/>
              </a:highlight>
            </a:endParaRPr>
          </a:p>
          <a:p>
            <a:pPr marL="0" lvl="0" indent="0" algn="ctr" rtl="0">
              <a:spcBef>
                <a:spcPts val="0"/>
              </a:spcBef>
              <a:spcAft>
                <a:spcPts val="0"/>
              </a:spcAft>
              <a:buClr>
                <a:schemeClr val="dk1"/>
              </a:buClr>
              <a:buSzPts val="1100"/>
              <a:buFont typeface="Arial"/>
              <a:buNone/>
            </a:pPr>
            <a:r>
              <a:rPr lang="en" sz="1050" dirty="0">
                <a:solidFill>
                  <a:srgbClr val="333333"/>
                </a:solidFill>
                <a:highlight>
                  <a:srgbClr val="FFFFFF"/>
                </a:highlight>
              </a:rPr>
              <a:t>Executive Director of Federal Programs and Support Unit</a:t>
            </a:r>
            <a:endParaRPr sz="1050" dirty="0">
              <a:solidFill>
                <a:srgbClr val="333333"/>
              </a:solidFill>
              <a:highlight>
                <a:srgbClr val="FFFFFF"/>
              </a:highlight>
            </a:endParaRPr>
          </a:p>
          <a:p>
            <a:pPr marL="0" lvl="0" indent="0" algn="ctr" rtl="0">
              <a:spcBef>
                <a:spcPts val="0"/>
              </a:spcBef>
              <a:spcAft>
                <a:spcPts val="0"/>
              </a:spcAft>
              <a:buClr>
                <a:schemeClr val="dk1"/>
              </a:buClr>
              <a:buSzPts val="1100"/>
              <a:buFont typeface="Arial"/>
              <a:buNone/>
            </a:pPr>
            <a:r>
              <a:rPr lang="en" sz="1050" u="sng" dirty="0">
                <a:solidFill>
                  <a:schemeClr val="accent1">
                    <a:lumMod val="75000"/>
                  </a:schemeClr>
                </a:solidFill>
                <a:highlight>
                  <a:srgbClr val="FFFFFF"/>
                </a:highlight>
                <a:hlinkClick r:id="rId7">
                  <a:extLst>
                    <a:ext uri="{A12FA001-AC4F-418D-AE19-62706E023703}">
                      <ahyp:hlinkClr xmlns:ahyp="http://schemas.microsoft.com/office/drawing/2018/hyperlinkcolor" val="tx"/>
                    </a:ext>
                  </a:extLst>
                </a:hlinkClick>
              </a:rPr>
              <a:t>mohajeri-nelson_n@cde.state.co.us</a:t>
            </a:r>
            <a:endParaRPr sz="1050" dirty="0">
              <a:solidFill>
                <a:schemeClr val="accent1">
                  <a:lumMod val="75000"/>
                </a:schemeClr>
              </a:solidFill>
              <a:highlight>
                <a:srgbClr val="FFFFFF"/>
              </a:highlight>
            </a:endParaRPr>
          </a:p>
          <a:p>
            <a:pPr marL="0" lvl="0" indent="0" algn="ctr" rtl="0">
              <a:spcBef>
                <a:spcPts val="0"/>
              </a:spcBef>
              <a:spcAft>
                <a:spcPts val="0"/>
              </a:spcAft>
              <a:buClr>
                <a:schemeClr val="dk1"/>
              </a:buClr>
              <a:buSzPts val="1100"/>
              <a:buFont typeface="Arial"/>
              <a:buNone/>
            </a:pPr>
            <a:r>
              <a:rPr lang="en" sz="1050" dirty="0">
                <a:solidFill>
                  <a:srgbClr val="333333"/>
                </a:solidFill>
                <a:highlight>
                  <a:srgbClr val="FFFFFF"/>
                </a:highlight>
              </a:rPr>
              <a:t>(720) 626-3895</a:t>
            </a:r>
            <a:endParaRPr sz="1050" dirty="0">
              <a:solidFill>
                <a:srgbClr val="333333"/>
              </a:solidFill>
              <a:highlight>
                <a:srgbClr val="FFFFFF"/>
              </a:high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8" name="Google Shape;1918;p235"/>
          <p:cNvSpPr txBox="1">
            <a:spLocks noGrp="1"/>
          </p:cNvSpPr>
          <p:nvPr>
            <p:ph type="title"/>
          </p:nvPr>
        </p:nvSpPr>
        <p:spPr>
          <a:xfrm>
            <a:off x="0" y="3361600"/>
            <a:ext cx="9144000" cy="666600"/>
          </a:xfrm>
          <a:prstGeom prst="rect">
            <a:avLst/>
          </a:prstGeom>
          <a:solidFill>
            <a:srgbClr val="DA62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23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924" name="Google Shape;1924;p23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b="1" dirty="0"/>
              <a:t>April 24</a:t>
            </a:r>
            <a:endParaRPr sz="1600" b="1" dirty="0"/>
          </a:p>
          <a:p>
            <a:pPr marL="1371600" lvl="2" indent="-330200" algn="l" rtl="0">
              <a:lnSpc>
                <a:spcPct val="90000"/>
              </a:lnSpc>
              <a:spcBef>
                <a:spcPts val="600"/>
              </a:spcBef>
              <a:spcAft>
                <a:spcPts val="0"/>
              </a:spcAft>
              <a:buSzPts val="1600"/>
              <a:buFont typeface="Arial"/>
              <a:buChar char="•"/>
            </a:pPr>
            <a:r>
              <a:rPr lang="en" sz="1600" dirty="0"/>
              <a:t>CS-Y3+ Spring Convening</a:t>
            </a:r>
            <a:endParaRPr sz="1600" dirty="0"/>
          </a:p>
          <a:p>
            <a:pPr marL="914400" lvl="1" indent="-330200" algn="l" rtl="0">
              <a:lnSpc>
                <a:spcPct val="90000"/>
              </a:lnSpc>
              <a:spcBef>
                <a:spcPts val="600"/>
              </a:spcBef>
              <a:spcAft>
                <a:spcPts val="0"/>
              </a:spcAft>
              <a:buSzPts val="1600"/>
              <a:buFont typeface="Arial"/>
              <a:buChar char="•"/>
            </a:pPr>
            <a:r>
              <a:rPr lang="en" sz="1600" b="1" dirty="0"/>
              <a:t>May 8</a:t>
            </a:r>
            <a:endParaRPr sz="1600" b="1" dirty="0"/>
          </a:p>
          <a:p>
            <a:pPr marL="1371600" lvl="2" indent="-330200" algn="l" rtl="0">
              <a:lnSpc>
                <a:spcPct val="90000"/>
              </a:lnSpc>
              <a:spcBef>
                <a:spcPts val="600"/>
              </a:spcBef>
              <a:spcAft>
                <a:spcPts val="0"/>
              </a:spcAft>
              <a:buSzPts val="1600"/>
              <a:buFont typeface="Arial"/>
              <a:buChar char="•"/>
            </a:pPr>
            <a:r>
              <a:rPr lang="en" sz="1600" dirty="0"/>
              <a:t>Schoolwide and Targeted Assistance Programs</a:t>
            </a:r>
            <a:endParaRPr sz="1600" dirty="0"/>
          </a:p>
        </p:txBody>
      </p:sp>
      <p:pic>
        <p:nvPicPr>
          <p:cNvPr id="1925" name="Google Shape;1925;p23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237"/>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931" name="Google Shape;1931;p237"/>
          <p:cNvGraphicFramePr/>
          <p:nvPr/>
        </p:nvGraphicFramePr>
        <p:xfrm>
          <a:off x="107018" y="513645"/>
          <a:ext cx="3000000" cy="3000000"/>
        </p:xfrm>
        <a:graphic>
          <a:graphicData uri="http://schemas.openxmlformats.org/drawingml/2006/table">
            <a:tbl>
              <a:tblPr firstRow="1">
                <a:noFill/>
                <a:tableStyleId>{23673B0D-B4F7-4625-A93E-7CF947BE442A}</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9"/>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0"/>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1"/>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2"/>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4"/>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6"/>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8"/>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7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CDE Website:</a:t>
            </a:r>
            <a:endParaRPr dirty="0"/>
          </a:p>
        </p:txBody>
      </p:sp>
      <p:sp>
        <p:nvSpPr>
          <p:cNvPr id="1441" name="Google Shape;1441;p176"/>
          <p:cNvSpPr txBox="1">
            <a:spLocks noGrp="1"/>
          </p:cNvSpPr>
          <p:nvPr>
            <p:ph type="body" idx="1"/>
          </p:nvPr>
        </p:nvSpPr>
        <p:spPr>
          <a:xfrm>
            <a:off x="1806750" y="999475"/>
            <a:ext cx="5277900" cy="3034800"/>
          </a:xfrm>
          <a:prstGeom prst="rect">
            <a:avLst/>
          </a:prstGeom>
          <a:noFill/>
          <a:ln>
            <a:noFill/>
          </a:ln>
        </p:spPr>
        <p:txBody>
          <a:bodyPr spcFirstLastPara="1" wrap="square" lIns="91425" tIns="91425" rIns="91425" bIns="91425" anchor="t" anchorCtr="0">
            <a:normAutofit/>
          </a:bodyPr>
          <a:lstStyle/>
          <a:p>
            <a:pPr marL="0" lvl="0" indent="0" algn="l" rtl="0">
              <a:lnSpc>
                <a:spcPct val="125000"/>
              </a:lnSpc>
              <a:spcBef>
                <a:spcPts val="3000"/>
              </a:spcBef>
              <a:spcAft>
                <a:spcPts val="0"/>
              </a:spcAft>
              <a:buClr>
                <a:schemeClr val="dk1"/>
              </a:buClr>
              <a:buSzPts val="1100"/>
              <a:buFont typeface="Arial"/>
              <a:buNone/>
            </a:pPr>
            <a:r>
              <a:rPr lang="en" sz="1900" u="sng" dirty="0">
                <a:solidFill>
                  <a:schemeClr val="hlink"/>
                </a:solidFill>
                <a:highlight>
                  <a:srgbClr val="FFFFFF"/>
                </a:highlight>
                <a:latin typeface="Arial"/>
                <a:ea typeface="Arial"/>
                <a:cs typeface="Arial"/>
                <a:sym typeface="Arial"/>
                <a:hlinkClick r:id="rId3"/>
              </a:rPr>
              <a:t>Title V, Part B &amp; Rural Education Resources</a:t>
            </a:r>
            <a:endParaRPr sz="1900" dirty="0">
              <a:solidFill>
                <a:srgbClr val="1C3467"/>
              </a:solidFill>
              <a:highlight>
                <a:srgbClr val="FFFFFF"/>
              </a:highlight>
              <a:latin typeface="Arial"/>
              <a:ea typeface="Arial"/>
              <a:cs typeface="Arial"/>
              <a:sym typeface="Arial"/>
            </a:endParaRPr>
          </a:p>
          <a:p>
            <a:pPr marL="0" lvl="0" indent="0" algn="l" rtl="0">
              <a:lnSpc>
                <a:spcPct val="115000"/>
              </a:lnSpc>
              <a:spcBef>
                <a:spcPts val="1500"/>
              </a:spcBef>
              <a:spcAft>
                <a:spcPts val="0"/>
              </a:spcAft>
              <a:buSzPts val="1600"/>
              <a:buNone/>
            </a:pPr>
            <a:endParaRPr dirty="0"/>
          </a:p>
        </p:txBody>
      </p:sp>
      <p:pic>
        <p:nvPicPr>
          <p:cNvPr id="1442" name="Google Shape;1442;p17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647866" y="1976269"/>
            <a:ext cx="3249601" cy="21677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17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Office Hours: Periodically Focused on Rural School Topics</a:t>
            </a:r>
            <a:endParaRPr/>
          </a:p>
        </p:txBody>
      </p:sp>
      <p:sp>
        <p:nvSpPr>
          <p:cNvPr id="1448" name="Google Shape;1448;p177"/>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Thanks for joining us today!</a:t>
            </a:r>
            <a:endParaRPr/>
          </a:p>
        </p:txBody>
      </p:sp>
      <p:pic>
        <p:nvPicPr>
          <p:cNvPr id="1449" name="Google Shape;1449;p17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768725" y="1071775"/>
            <a:ext cx="3196201" cy="31962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178"/>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Beeline: Rural Resource focused section 3-4 times per year</a:t>
            </a:r>
            <a:endParaRPr/>
          </a:p>
        </p:txBody>
      </p:sp>
      <p:sp>
        <p:nvSpPr>
          <p:cNvPr id="1455" name="Google Shape;1455;p178"/>
          <p:cNvSpPr txBox="1">
            <a:spLocks noGrp="1"/>
          </p:cNvSpPr>
          <p:nvPr>
            <p:ph type="body" idx="1"/>
          </p:nvPr>
        </p:nvSpPr>
        <p:spPr>
          <a:xfrm>
            <a:off x="214650" y="1573000"/>
            <a:ext cx="1734300" cy="5460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u="sng">
                <a:solidFill>
                  <a:schemeClr val="hlink"/>
                </a:solidFill>
                <a:hlinkClick r:id="rId3"/>
              </a:rPr>
              <a:t>February Beeline</a:t>
            </a:r>
            <a:endParaRPr/>
          </a:p>
        </p:txBody>
      </p:sp>
      <p:pic>
        <p:nvPicPr>
          <p:cNvPr id="1456" name="Google Shape;1456;p178" descr="Beeline Header"/>
          <p:cNvPicPr preferRelativeResize="0"/>
          <p:nvPr/>
        </p:nvPicPr>
        <p:blipFill>
          <a:blip r:embed="rId4">
            <a:alphaModFix/>
          </a:blip>
          <a:stretch>
            <a:fillRect/>
          </a:stretch>
        </p:blipFill>
        <p:spPr>
          <a:xfrm>
            <a:off x="2926625" y="955474"/>
            <a:ext cx="3114575" cy="1661450"/>
          </a:xfrm>
          <a:prstGeom prst="rect">
            <a:avLst/>
          </a:prstGeom>
          <a:noFill/>
          <a:ln>
            <a:noFill/>
          </a:ln>
        </p:spPr>
      </p:pic>
      <p:pic>
        <p:nvPicPr>
          <p:cNvPr id="1457" name="Google Shape;1457;p178" descr="Rural Resource section header"/>
          <p:cNvPicPr preferRelativeResize="0"/>
          <p:nvPr/>
        </p:nvPicPr>
        <p:blipFill>
          <a:blip r:embed="rId5">
            <a:alphaModFix/>
          </a:blip>
          <a:stretch>
            <a:fillRect/>
          </a:stretch>
        </p:blipFill>
        <p:spPr>
          <a:xfrm>
            <a:off x="1388300" y="2571738"/>
            <a:ext cx="6286500" cy="23526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4769</Words>
  <Application>Microsoft Office PowerPoint</Application>
  <PresentationFormat>On-screen Show (16:9)</PresentationFormat>
  <Paragraphs>462</Paragraphs>
  <Slides>68</Slides>
  <Notes>68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68</vt:i4>
      </vt:variant>
    </vt:vector>
  </HeadingPairs>
  <TitlesOfParts>
    <vt:vector size="77" baseType="lpstr">
      <vt:lpstr>Rockwell</vt:lpstr>
      <vt:lpstr>Roboto Medium</vt:lpstr>
      <vt:lpstr>Arial</vt:lpstr>
      <vt:lpstr>Roboto</vt:lpstr>
      <vt:lpstr>Calibri</vt:lpstr>
      <vt:lpstr>Simple Light</vt:lpstr>
      <vt:lpstr>Simple Light</vt:lpstr>
      <vt:lpstr>Simple Light</vt:lpstr>
      <vt:lpstr>Simple Light</vt:lpstr>
      <vt:lpstr>CDE ESEA and ESSER Office Hours  April 10, 2025</vt:lpstr>
      <vt:lpstr>ESEA/ESSER Office Hours</vt:lpstr>
      <vt:lpstr>Rural Resources And Connection Opportunities </vt:lpstr>
      <vt:lpstr>Agenda</vt:lpstr>
      <vt:lpstr>Why now?</vt:lpstr>
      <vt:lpstr>Where To Find Resources</vt:lpstr>
      <vt:lpstr>CDE Website:</vt:lpstr>
      <vt:lpstr>Office Hours: Periodically Focused on Rural School Topics</vt:lpstr>
      <vt:lpstr>Beeline: Rural Resource focused section 3-4 times per year</vt:lpstr>
      <vt:lpstr>Recent Updates</vt:lpstr>
      <vt:lpstr>Equitable Distribution of Teachers and Comparability</vt:lpstr>
      <vt:lpstr>BOCES Related Updates to the Consolidated Application</vt:lpstr>
      <vt:lpstr>BOCES Related Updates, Continued</vt:lpstr>
      <vt:lpstr>Rural Considerations: Title Countdown</vt:lpstr>
      <vt:lpstr>Title V, Part B: Rural Education Achievement Program</vt:lpstr>
      <vt:lpstr>Title V, part B:  RLIS (Consolidated Application: state managed) SRSA (REAP: federally managed)</vt:lpstr>
      <vt:lpstr>As a refresher (from our website): </vt:lpstr>
      <vt:lpstr>SRSA eligibility = opportunity to use AFUA</vt:lpstr>
      <vt:lpstr>Reminder:</vt:lpstr>
      <vt:lpstr>Title IV, Part A: Student Support and Academic Enrichment</vt:lpstr>
      <vt:lpstr>Title IV Flexibilities! AFUA (noted previously) and…</vt:lpstr>
      <vt:lpstr>Title III: Supplemental Supports for English Learners</vt:lpstr>
      <vt:lpstr>Minimum of $10,000 required to accept the funds, OR…</vt:lpstr>
      <vt:lpstr>Title II, Part A: High Quality Teachers and Principals</vt:lpstr>
      <vt:lpstr>Title II in Small Districts</vt:lpstr>
      <vt:lpstr>Title I, Part A: Improving the Academic Achievement  of the Disadvantaged</vt:lpstr>
      <vt:lpstr>Title I Flexibilities</vt:lpstr>
      <vt:lpstr>Q&amp;A/Idea Sharing</vt:lpstr>
      <vt:lpstr>Thank you for being here!</vt:lpstr>
      <vt:lpstr>Thank you for all you do for students!</vt:lpstr>
      <vt:lpstr>ESEA &amp; ESSER Reminders and Updates</vt:lpstr>
      <vt:lpstr>Updates and Reminders</vt:lpstr>
      <vt:lpstr>Upcoming Equitable Services Training</vt:lpstr>
      <vt:lpstr>Upcoming Regional Network Meetings</vt:lpstr>
      <vt:lpstr>LEA Leadership for School Improvement and CS-Y3+ Convening</vt:lpstr>
      <vt:lpstr>Colorado LEAs with CS-Y3+ Identified Schools - MUST Attend</vt:lpstr>
      <vt:lpstr>Real Property</vt:lpstr>
      <vt:lpstr>Outcomes</vt:lpstr>
      <vt:lpstr>Reporting Requirements</vt:lpstr>
      <vt:lpstr>ESSER Reporting on Uses of Funds and Investments </vt:lpstr>
      <vt:lpstr>Notice of Federal Interest (NFI)</vt:lpstr>
      <vt:lpstr>Important! </vt:lpstr>
      <vt:lpstr>Real Property Reporting</vt:lpstr>
      <vt:lpstr>What is Real Property? </vt:lpstr>
      <vt:lpstr>Built-In/Fixed versus Moveable</vt:lpstr>
      <vt:lpstr>Examples</vt:lpstr>
      <vt:lpstr>Real Property Reporting Overview </vt:lpstr>
      <vt:lpstr>Examples of Improvement Projects</vt:lpstr>
      <vt:lpstr>Example #1 – Carbon Monoxide Detector</vt:lpstr>
      <vt:lpstr>Example #2 – Water Fountain Upgrades</vt:lpstr>
      <vt:lpstr>Example #3 – HVAC Upgrades</vt:lpstr>
      <vt:lpstr>Example #4 - Windows</vt:lpstr>
      <vt:lpstr>Does this apply to my LEA? </vt:lpstr>
      <vt:lpstr>Submitting Real Property Reporting</vt:lpstr>
      <vt:lpstr>Accessing the Real Property Reporting Forms and Instructions</vt:lpstr>
      <vt:lpstr>Step 1: Download Instructions and forms for the SF-429 Real Property Status Report</vt:lpstr>
      <vt:lpstr>Step 2: Refer to SF-429 Real Property Status Report Instructions</vt:lpstr>
      <vt:lpstr>Step 3: Complete SF-429 Cover Page and SF-429-A forms (also complete SF-429-C, if applicable)</vt:lpstr>
      <vt:lpstr>Step 4 (if applicable): Complete SF-429 C</vt:lpstr>
      <vt:lpstr>Step 5: Complete the Smartsheet Submission Form</vt:lpstr>
      <vt:lpstr>Time to Explore!</vt:lpstr>
      <vt:lpstr>Accessing Reporting Materials</vt:lpstr>
      <vt:lpstr>Resources</vt:lpstr>
      <vt:lpstr>Resource Links</vt:lpstr>
      <vt:lpstr>Contacts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3</cp:revision>
  <dcterms:modified xsi:type="dcterms:W3CDTF">2025-04-10T19:03:19Z</dcterms:modified>
</cp:coreProperties>
</file>