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2" r:id="rId1"/>
    <p:sldMasterId id="2147483743"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5143500" type="screen16x9"/>
  <p:notesSz cx="6858000" cy="9144000"/>
  <p:embeddedFontLst>
    <p:embeddedFont>
      <p:font typeface="Archivo Black" panose="020B0604020202020204" charset="0"/>
      <p:regular r:id="rId66"/>
    </p:embeddedFont>
    <p:embeddedFont>
      <p:font typeface="Merriweather" panose="00000500000000000000" pitchFamily="2" charset="0"/>
      <p:regular r:id="rId67"/>
      <p:bold r:id="rId68"/>
      <p:italic r:id="rId69"/>
      <p:boldItalic r:id="rId70"/>
    </p:embeddedFont>
    <p:embeddedFont>
      <p:font typeface="Merriweather Black" panose="00000A00000000000000" pitchFamily="2" charset="0"/>
      <p:bold r:id="rId71"/>
      <p:boldItalic r:id="rId72"/>
    </p:embeddedFont>
    <p:embeddedFont>
      <p:font typeface="Nunito" pitchFamily="2" charset="0"/>
      <p:regular r:id="rId73"/>
      <p:bold r:id="rId74"/>
      <p:italic r:id="rId75"/>
      <p:boldItalic r:id="rId76"/>
    </p:embeddedFont>
    <p:embeddedFont>
      <p:font typeface="Nunito ExtraBold" pitchFamily="2" charset="0"/>
      <p:bold r:id="rId77"/>
      <p:boldItalic r:id="rId78"/>
    </p:embeddedFont>
    <p:embeddedFont>
      <p:font typeface="Nunito Medium" panose="020B0604020202020204" charset="0"/>
      <p:regular r:id="rId79"/>
      <p:bold r:id="rId80"/>
      <p:italic r:id="rId81"/>
      <p:boldItalic r:id="rId82"/>
    </p:embeddedFont>
    <p:embeddedFont>
      <p:font typeface="Nunito SemiBold" pitchFamily="2" charset="0"/>
      <p:regular r:id="rId83"/>
      <p:bold r:id="rId84"/>
      <p:italic r:id="rId85"/>
      <p:boldItalic r:id="rId86"/>
    </p:embeddedFont>
    <p:embeddedFont>
      <p:font typeface="Roboto" panose="02000000000000000000" pitchFamily="2" charset="0"/>
      <p:regular r:id="rId87"/>
      <p:bold r:id="rId88"/>
      <p:italic r:id="rId89"/>
      <p:boldItalic r:id="rId90"/>
    </p:embeddedFont>
    <p:embeddedFont>
      <p:font typeface="Roboto Black" panose="02000000000000000000" pitchFamily="2" charset="0"/>
      <p:bold r:id="rId91"/>
      <p:boldItalic r:id="rId92"/>
    </p:embeddedFont>
    <p:embeddedFont>
      <p:font typeface="Roboto Medium" panose="02000000000000000000" pitchFamily="2" charset="0"/>
      <p:regular r:id="rId93"/>
      <p:bold r:id="rId94"/>
      <p:italic r:id="rId95"/>
      <p:boldItalic r:id="rId96"/>
    </p:embeddedFont>
    <p:embeddedFont>
      <p:font typeface="Rockwell" panose="02060603020205020403" pitchFamily="18"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mmy Giessinger" initials="" lastIdx="1" clrIdx="0"/>
  <p:cmAuthor id="1" name="Rachel Echsn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423C60-2666-4018-A1F1-91F6B1CA8871}">
  <a:tblStyle styleId="{A7423C60-2666-4018-A1F1-91F6B1CA88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9966BA-3E8A-4C9B-9174-DBC758574E9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94" autoAdjust="0"/>
  </p:normalViewPr>
  <p:slideViewPr>
    <p:cSldViewPr snapToGrid="0">
      <p:cViewPr varScale="1">
        <p:scale>
          <a:sx n="135" d="100"/>
          <a:sy n="135" d="100"/>
        </p:scale>
        <p:origin x="92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22T16:50:25.103" idx="1">
    <p:pos x="6000" y="0"/>
    <p:text>@hickman_n@cde.state.co.us
_Assigned to hickman_n@cde.state.co.us_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2385fd3c41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2385fd3c41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27a3577f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27a3577f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2eef9886e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2eef9886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2cfaa3a25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2cfaa3a25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39e72de3f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339e72de3f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2385fd3c41_0_1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32385fd3c41_0_1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0" indent="0" algn="l" rtl="0">
              <a:lnSpc>
                <a:spcPct val="115000"/>
              </a:lnSpc>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2385fd3c41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32385fd3c41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2385fd3c41_0_8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32385fd3c41_0_8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2385fd3c41_0_9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2385fd3c41_0_9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2385fd3c41_0_8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32385fd3c41_0_8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32385fd3c41_0_9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32385fd3c41_0_9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39e72de3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39e72de3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27a3577f5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7" name="Google Shape;937;g327a3577f5a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39e72de3f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339e72de3f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334265226ac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0" name="Google Shape;950;g334265226a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34265226ac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34265226ac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27a3577f5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27a3577f5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329b4de45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329b4de45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327a3577f5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327a3577f5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329b4de458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329b4de458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2e4d90edc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2e4d90edc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32e4d90edc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32e4d90edc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30058e46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30058e46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309aebd4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309aebd4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309aebd42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3309aebd42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Nathan/Jesse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309aebd42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3309aebd42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3309aebd42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3309aebd42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309aebd42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3309aebd42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3309aebd42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3309aebd42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309aebd42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3309aebd42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309aebd42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3309aebd42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32385fd3c41_0_7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32385fd3c41_0_7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2385fd3c41_0_2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32385fd3c41_0_2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3a29d8ea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3a29d8ea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30058e46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30058e46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5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2eef9886e1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32eef9886e1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2385fd3c41_0_9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32385fd3c41_0_9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32385fd3c41_0_9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32385fd3c41_0_9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2385fd3c41_0_6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32385fd3c41_0_6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2385fd3c41_0_2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32385fd3c41_0_2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330003b16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330003b16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32c312633ef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g32c312633ef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2c312633ef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32c312633ef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32c312633ef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32c312633ef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27a3577f5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327a3577f5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327a3577f5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327a3577f5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327a3577f5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327a3577f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2c96aa227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32c96aa227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327a3577f5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327a3577f5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327a3577f5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327a3577f5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3323494397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6" name="Google Shape;1256;g3323494397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32385fd3c41_0_7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g32385fd3c41_0_7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32385fd3c41_0_3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32385fd3c41_0_3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32385fd3c41_0_8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5" name="Google Shape;1275;g32385fd3c41_0_80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32385fd3c41_0_4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32385fd3c41_0_4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385fd3c41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32385fd3c41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0" indent="0" algn="l" rtl="0">
              <a:lnSpc>
                <a:spcPct val="115000"/>
              </a:lnSpc>
              <a:spcBef>
                <a:spcPts val="0"/>
              </a:spcBef>
              <a:spcAft>
                <a:spcPts val="0"/>
              </a:spcAft>
              <a:buClr>
                <a:schemeClr val="dk1"/>
              </a:buClr>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2385fd3c41_0_4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32385fd3c41_0_4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32385fd3c41_0_9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6" name="Google Shape;1296;g32385fd3c41_0_9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2c312633e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32c312633e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39e72de3f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339e72de3f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2385fd3c41_0_6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g32385fd3c41_0_69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2385fd3c41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32385fd3c41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0" name="Google Shape;120;p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21" name="Google Shape;12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2"/>
        <p:cNvGrpSpPr/>
        <p:nvPr/>
      </p:nvGrpSpPr>
      <p:grpSpPr>
        <a:xfrm>
          <a:off x="0" y="0"/>
          <a:ext cx="0" cy="0"/>
          <a:chOff x="0" y="0"/>
          <a:chExt cx="0" cy="0"/>
        </a:xfrm>
      </p:grpSpPr>
      <p:pic>
        <p:nvPicPr>
          <p:cNvPr id="123" name="Google Shape;123;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 name="Google Shape;124;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5" name="Google Shape;125;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6" name="Google Shape;126;p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27" name="Google Shape;127;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8"/>
        <p:cNvGrpSpPr/>
        <p:nvPr/>
      </p:nvGrpSpPr>
      <p:grpSpPr>
        <a:xfrm>
          <a:off x="0" y="0"/>
          <a:ext cx="0" cy="0"/>
          <a:chOff x="0" y="0"/>
          <a:chExt cx="0" cy="0"/>
        </a:xfrm>
      </p:grpSpPr>
      <p:pic>
        <p:nvPicPr>
          <p:cNvPr id="129" name="Google Shape;129;p1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 name="Google Shape;130;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1" name="Google Shape;131;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2" name="Google Shape;132;p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33" name="Google Shape;13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4"/>
        <p:cNvGrpSpPr/>
        <p:nvPr/>
      </p:nvGrpSpPr>
      <p:grpSpPr>
        <a:xfrm>
          <a:off x="0" y="0"/>
          <a:ext cx="0" cy="0"/>
          <a:chOff x="0" y="0"/>
          <a:chExt cx="0" cy="0"/>
        </a:xfrm>
      </p:grpSpPr>
      <p:pic>
        <p:nvPicPr>
          <p:cNvPr id="135" name="Google Shape;135;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6" name="Google Shape;136;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7" name="Google Shape;137;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8" name="Google Shape;138;p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39" name="Google Shape;139;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40"/>
        <p:cNvGrpSpPr/>
        <p:nvPr/>
      </p:nvGrpSpPr>
      <p:grpSpPr>
        <a:xfrm>
          <a:off x="0" y="0"/>
          <a:ext cx="0" cy="0"/>
          <a:chOff x="0" y="0"/>
          <a:chExt cx="0" cy="0"/>
        </a:xfrm>
      </p:grpSpPr>
      <p:pic>
        <p:nvPicPr>
          <p:cNvPr id="141" name="Google Shape;141;p1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2" name="Google Shape;142;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43" name="Google Shape;143;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4" name="Google Shape;144;p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45" name="Google Shape;14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6"/>
        <p:cNvGrpSpPr/>
        <p:nvPr/>
      </p:nvGrpSpPr>
      <p:grpSpPr>
        <a:xfrm>
          <a:off x="0" y="0"/>
          <a:ext cx="0" cy="0"/>
          <a:chOff x="0" y="0"/>
          <a:chExt cx="0" cy="0"/>
        </a:xfrm>
      </p:grpSpPr>
      <p:sp>
        <p:nvSpPr>
          <p:cNvPr id="147" name="Google Shape;14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0" name="Google Shape;150;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51" name="Google Shape;151;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52" name="Google Shape;152;p1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53" name="Google Shape;153;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4" name="Google Shape;154;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5"/>
        <p:cNvGrpSpPr/>
        <p:nvPr/>
      </p:nvGrpSpPr>
      <p:grpSpPr>
        <a:xfrm>
          <a:off x="0" y="0"/>
          <a:ext cx="0" cy="0"/>
          <a:chOff x="0" y="0"/>
          <a:chExt cx="0" cy="0"/>
        </a:xfrm>
      </p:grpSpPr>
      <p:pic>
        <p:nvPicPr>
          <p:cNvPr id="156" name="Google Shape;156;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7" name="Google Shape;157;p1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8" name="Google Shape;158;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9" name="Google Shape;159;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0" name="Google Shape;160;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1" name="Google Shape;161;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2" name="Google Shape;162;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3" name="Google Shape;163;p1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64" name="Google Shape;16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Roboto"/>
                <a:ea typeface="Roboto"/>
                <a:cs typeface="Roboto"/>
                <a:sym typeface="Roboto"/>
              </a:defRPr>
            </a:lvl1pPr>
            <a:lvl2pPr lvl="1">
              <a:buNone/>
              <a:defRPr sz="1300">
                <a:solidFill>
                  <a:schemeClr val="dk1"/>
                </a:solidFill>
                <a:latin typeface="Roboto"/>
                <a:ea typeface="Roboto"/>
                <a:cs typeface="Roboto"/>
                <a:sym typeface="Roboto"/>
              </a:defRPr>
            </a:lvl2pPr>
            <a:lvl3pPr lvl="2">
              <a:buNone/>
              <a:defRPr sz="1300">
                <a:solidFill>
                  <a:schemeClr val="dk1"/>
                </a:solidFill>
                <a:latin typeface="Roboto"/>
                <a:ea typeface="Roboto"/>
                <a:cs typeface="Roboto"/>
                <a:sym typeface="Roboto"/>
              </a:defRPr>
            </a:lvl3pPr>
            <a:lvl4pPr lvl="3">
              <a:buNone/>
              <a:defRPr sz="1300">
                <a:solidFill>
                  <a:schemeClr val="dk1"/>
                </a:solidFill>
                <a:latin typeface="Roboto"/>
                <a:ea typeface="Roboto"/>
                <a:cs typeface="Roboto"/>
                <a:sym typeface="Roboto"/>
              </a:defRPr>
            </a:lvl4pPr>
            <a:lvl5pPr lvl="4">
              <a:buNone/>
              <a:defRPr sz="1300">
                <a:solidFill>
                  <a:schemeClr val="dk1"/>
                </a:solidFill>
                <a:latin typeface="Roboto"/>
                <a:ea typeface="Roboto"/>
                <a:cs typeface="Roboto"/>
                <a:sym typeface="Roboto"/>
              </a:defRPr>
            </a:lvl5pPr>
            <a:lvl6pPr lvl="5">
              <a:buNone/>
              <a:defRPr sz="1300">
                <a:solidFill>
                  <a:schemeClr val="dk1"/>
                </a:solidFill>
                <a:latin typeface="Roboto"/>
                <a:ea typeface="Roboto"/>
                <a:cs typeface="Roboto"/>
                <a:sym typeface="Roboto"/>
              </a:defRPr>
            </a:lvl6pPr>
            <a:lvl7pPr lvl="6">
              <a:buNone/>
              <a:defRPr sz="1300">
                <a:solidFill>
                  <a:schemeClr val="dk1"/>
                </a:solidFill>
                <a:latin typeface="Roboto"/>
                <a:ea typeface="Roboto"/>
                <a:cs typeface="Roboto"/>
                <a:sym typeface="Roboto"/>
              </a:defRPr>
            </a:lvl7pPr>
            <a:lvl8pPr lvl="7">
              <a:buNone/>
              <a:defRPr sz="1300">
                <a:solidFill>
                  <a:schemeClr val="dk1"/>
                </a:solidFill>
                <a:latin typeface="Roboto"/>
                <a:ea typeface="Roboto"/>
                <a:cs typeface="Roboto"/>
                <a:sym typeface="Roboto"/>
              </a:defRPr>
            </a:lvl8pPr>
            <a:lvl9pPr lvl="8">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5"/>
        <p:cNvGrpSpPr/>
        <p:nvPr/>
      </p:nvGrpSpPr>
      <p:grpSpPr>
        <a:xfrm>
          <a:off x="0" y="0"/>
          <a:ext cx="0" cy="0"/>
          <a:chOff x="0" y="0"/>
          <a:chExt cx="0" cy="0"/>
        </a:xfrm>
      </p:grpSpPr>
      <p:pic>
        <p:nvPicPr>
          <p:cNvPr id="166" name="Google Shape;166;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7" name="Google Shape;167;p1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8" name="Google Shape;168;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9" name="Google Shape;169;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0" name="Google Shape;170;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73" name="Google Shape;173;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Roboto"/>
                <a:ea typeface="Roboto"/>
                <a:cs typeface="Roboto"/>
                <a:sym typeface="Roboto"/>
              </a:defRPr>
            </a:lvl1pPr>
            <a:lvl2pPr lvl="1">
              <a:buNone/>
              <a:defRPr sz="1300">
                <a:solidFill>
                  <a:schemeClr val="dk1"/>
                </a:solidFill>
                <a:latin typeface="Roboto"/>
                <a:ea typeface="Roboto"/>
                <a:cs typeface="Roboto"/>
                <a:sym typeface="Roboto"/>
              </a:defRPr>
            </a:lvl2pPr>
            <a:lvl3pPr lvl="2">
              <a:buNone/>
              <a:defRPr sz="1300">
                <a:solidFill>
                  <a:schemeClr val="dk1"/>
                </a:solidFill>
                <a:latin typeface="Roboto"/>
                <a:ea typeface="Roboto"/>
                <a:cs typeface="Roboto"/>
                <a:sym typeface="Roboto"/>
              </a:defRPr>
            </a:lvl3pPr>
            <a:lvl4pPr lvl="3">
              <a:buNone/>
              <a:defRPr sz="1300">
                <a:solidFill>
                  <a:schemeClr val="dk1"/>
                </a:solidFill>
                <a:latin typeface="Roboto"/>
                <a:ea typeface="Roboto"/>
                <a:cs typeface="Roboto"/>
                <a:sym typeface="Roboto"/>
              </a:defRPr>
            </a:lvl4pPr>
            <a:lvl5pPr lvl="4">
              <a:buNone/>
              <a:defRPr sz="1300">
                <a:solidFill>
                  <a:schemeClr val="dk1"/>
                </a:solidFill>
                <a:latin typeface="Roboto"/>
                <a:ea typeface="Roboto"/>
                <a:cs typeface="Roboto"/>
                <a:sym typeface="Roboto"/>
              </a:defRPr>
            </a:lvl5pPr>
            <a:lvl6pPr lvl="5">
              <a:buNone/>
              <a:defRPr sz="1300">
                <a:solidFill>
                  <a:schemeClr val="dk1"/>
                </a:solidFill>
                <a:latin typeface="Roboto"/>
                <a:ea typeface="Roboto"/>
                <a:cs typeface="Roboto"/>
                <a:sym typeface="Roboto"/>
              </a:defRPr>
            </a:lvl6pPr>
            <a:lvl7pPr lvl="6">
              <a:buNone/>
              <a:defRPr sz="1300">
                <a:solidFill>
                  <a:schemeClr val="dk1"/>
                </a:solidFill>
                <a:latin typeface="Roboto"/>
                <a:ea typeface="Roboto"/>
                <a:cs typeface="Roboto"/>
                <a:sym typeface="Roboto"/>
              </a:defRPr>
            </a:lvl7pPr>
            <a:lvl8pPr lvl="7">
              <a:buNone/>
              <a:defRPr sz="1300">
                <a:solidFill>
                  <a:schemeClr val="dk1"/>
                </a:solidFill>
                <a:latin typeface="Roboto"/>
                <a:ea typeface="Roboto"/>
                <a:cs typeface="Roboto"/>
                <a:sym typeface="Roboto"/>
              </a:defRPr>
            </a:lvl8pPr>
            <a:lvl9pPr lvl="8">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74"/>
        <p:cNvGrpSpPr/>
        <p:nvPr/>
      </p:nvGrpSpPr>
      <p:grpSpPr>
        <a:xfrm>
          <a:off x="0" y="0"/>
          <a:ext cx="0" cy="0"/>
          <a:chOff x="0" y="0"/>
          <a:chExt cx="0" cy="0"/>
        </a:xfrm>
      </p:grpSpPr>
      <p:pic>
        <p:nvPicPr>
          <p:cNvPr id="175" name="Google Shape;175;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7" name="Google Shape;177;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8" name="Google Shape;178;p1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179" name="Google Shape;17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80"/>
        <p:cNvGrpSpPr/>
        <p:nvPr/>
      </p:nvGrpSpPr>
      <p:grpSpPr>
        <a:xfrm>
          <a:off x="0" y="0"/>
          <a:ext cx="0" cy="0"/>
          <a:chOff x="0" y="0"/>
          <a:chExt cx="0" cy="0"/>
        </a:xfrm>
      </p:grpSpPr>
      <p:pic>
        <p:nvPicPr>
          <p:cNvPr id="181" name="Google Shape;181;p2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82" name="Google Shape;182;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83" name="Google Shape;183;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84" name="Google Shape;184;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85" name="Google Shape;185;p20"/>
          <p:cNvGrpSpPr/>
          <p:nvPr/>
        </p:nvGrpSpPr>
        <p:grpSpPr>
          <a:xfrm>
            <a:off x="308400" y="1062325"/>
            <a:ext cx="1006800" cy="1003500"/>
            <a:chOff x="308400" y="1076275"/>
            <a:chExt cx="1006800" cy="1003500"/>
          </a:xfrm>
        </p:grpSpPr>
        <p:sp>
          <p:nvSpPr>
            <p:cNvPr id="186" name="Google Shape;186;p2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8" name="Google Shape;188;p20"/>
          <p:cNvGrpSpPr/>
          <p:nvPr/>
        </p:nvGrpSpPr>
        <p:grpSpPr>
          <a:xfrm>
            <a:off x="308400" y="2150613"/>
            <a:ext cx="1006800" cy="1003500"/>
            <a:chOff x="308400" y="2218825"/>
            <a:chExt cx="1006800" cy="1003500"/>
          </a:xfrm>
        </p:grpSpPr>
        <p:sp>
          <p:nvSpPr>
            <p:cNvPr id="189" name="Google Shape;189;p2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91" name="Google Shape;191;p20"/>
          <p:cNvGrpSpPr/>
          <p:nvPr/>
        </p:nvGrpSpPr>
        <p:grpSpPr>
          <a:xfrm>
            <a:off x="308400" y="3238900"/>
            <a:ext cx="1006800" cy="1003500"/>
            <a:chOff x="308400" y="1076275"/>
            <a:chExt cx="1006800" cy="1003500"/>
          </a:xfrm>
        </p:grpSpPr>
        <p:sp>
          <p:nvSpPr>
            <p:cNvPr id="192" name="Google Shape;192;p2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94" name="Google Shape;194;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95" name="Google Shape;195;p2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96" name="Google Shape;196;p2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7" name="Google Shape;197;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8" name="Google Shape;198;p2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99" name="Google Shape;199;p2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200" name="Google Shape;20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25" name="Google Shape;25;p3"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201"/>
        <p:cNvGrpSpPr/>
        <p:nvPr/>
      </p:nvGrpSpPr>
      <p:grpSpPr>
        <a:xfrm>
          <a:off x="0" y="0"/>
          <a:ext cx="0" cy="0"/>
          <a:chOff x="0" y="0"/>
          <a:chExt cx="0" cy="0"/>
        </a:xfrm>
      </p:grpSpPr>
      <p:pic>
        <p:nvPicPr>
          <p:cNvPr id="202" name="Google Shape;202;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03" name="Google Shape;203;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204" name="Google Shape;204;p21"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205" name="Google Shape;205;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6" name="Google Shape;206;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207" name="Google Shape;207;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8" name="Google Shape;208;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9" name="Google Shape;209;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10" name="Google Shape;210;p21"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211" name="Google Shape;211;p21"/>
          <p:cNvGrpSpPr/>
          <p:nvPr/>
        </p:nvGrpSpPr>
        <p:grpSpPr>
          <a:xfrm>
            <a:off x="311700" y="3548650"/>
            <a:ext cx="8363900" cy="646200"/>
            <a:chOff x="375100" y="3396250"/>
            <a:chExt cx="8363900" cy="646200"/>
          </a:xfrm>
        </p:grpSpPr>
        <p:sp>
          <p:nvSpPr>
            <p:cNvPr id="212" name="Google Shape;212;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3" name="Google Shape;213;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5" name="Google Shape;215;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6" name="Google Shape;216;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7" name="Google Shape;217;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8" name="Google Shape;218;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9" name="Google Shape;219;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20" name="Google Shape;220;p21"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21" name="Google Shape;221;p21"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22" name="Google Shape;222;p21"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23" name="Google Shape;223;p21"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24" name="Google Shape;224;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25" name="Google Shape;225;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6" name="Google Shape;226;p21"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227" name="Google Shape;227;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8" name="Google Shape;228;p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29" name="Google Shape;22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30"/>
        <p:cNvGrpSpPr/>
        <p:nvPr/>
      </p:nvGrpSpPr>
      <p:grpSpPr>
        <a:xfrm>
          <a:off x="0" y="0"/>
          <a:ext cx="0" cy="0"/>
          <a:chOff x="0" y="0"/>
          <a:chExt cx="0" cy="0"/>
        </a:xfrm>
      </p:grpSpPr>
      <p:pic>
        <p:nvPicPr>
          <p:cNvPr id="231" name="Google Shape;231;p2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2" name="Google Shape;23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3" name="Google Shape;233;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34" name="Google Shape;234;p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35" name="Google Shape;23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36"/>
        <p:cNvGrpSpPr/>
        <p:nvPr/>
      </p:nvGrpSpPr>
      <p:grpSpPr>
        <a:xfrm>
          <a:off x="0" y="0"/>
          <a:ext cx="0" cy="0"/>
          <a:chOff x="0" y="0"/>
          <a:chExt cx="0" cy="0"/>
        </a:xfrm>
      </p:grpSpPr>
      <p:pic>
        <p:nvPicPr>
          <p:cNvPr id="237" name="Google Shape;237;p2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8" name="Google Shape;23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9" name="Google Shape;239;p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0" name="Google Shape;240;p2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41" name="Google Shape;24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42"/>
        <p:cNvGrpSpPr/>
        <p:nvPr/>
      </p:nvGrpSpPr>
      <p:grpSpPr>
        <a:xfrm>
          <a:off x="0" y="0"/>
          <a:ext cx="0" cy="0"/>
          <a:chOff x="0" y="0"/>
          <a:chExt cx="0" cy="0"/>
        </a:xfrm>
      </p:grpSpPr>
      <p:pic>
        <p:nvPicPr>
          <p:cNvPr id="243" name="Google Shape;243;p2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4" name="Google Shape;24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5" name="Google Shape;245;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46" name="Google Shape;246;p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47" name="Google Shape;247;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48"/>
        <p:cNvGrpSpPr/>
        <p:nvPr/>
      </p:nvGrpSpPr>
      <p:grpSpPr>
        <a:xfrm>
          <a:off x="0" y="0"/>
          <a:ext cx="0" cy="0"/>
          <a:chOff x="0" y="0"/>
          <a:chExt cx="0" cy="0"/>
        </a:xfrm>
      </p:grpSpPr>
      <p:pic>
        <p:nvPicPr>
          <p:cNvPr id="249" name="Google Shape;249;p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0" name="Google Shape;25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1" name="Google Shape;251;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2" name="Google Shape;252;p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53" name="Google Shape;253;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54"/>
        <p:cNvGrpSpPr/>
        <p:nvPr/>
      </p:nvGrpSpPr>
      <p:grpSpPr>
        <a:xfrm>
          <a:off x="0" y="0"/>
          <a:ext cx="0" cy="0"/>
          <a:chOff x="0" y="0"/>
          <a:chExt cx="0" cy="0"/>
        </a:xfrm>
      </p:grpSpPr>
      <p:pic>
        <p:nvPicPr>
          <p:cNvPr id="255" name="Google Shape;255;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6" name="Google Shape;25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7" name="Google Shape;257;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8" name="Google Shape;258;p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59" name="Google Shape;25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60"/>
        <p:cNvGrpSpPr/>
        <p:nvPr/>
      </p:nvGrpSpPr>
      <p:grpSpPr>
        <a:xfrm>
          <a:off x="0" y="0"/>
          <a:ext cx="0" cy="0"/>
          <a:chOff x="0" y="0"/>
          <a:chExt cx="0" cy="0"/>
        </a:xfrm>
      </p:grpSpPr>
      <p:pic>
        <p:nvPicPr>
          <p:cNvPr id="261" name="Google Shape;261;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2" name="Google Shape;26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3" name="Google Shape;263;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64" name="Google Shape;264;p2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65" name="Google Shape;265;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66"/>
        <p:cNvGrpSpPr/>
        <p:nvPr/>
      </p:nvGrpSpPr>
      <p:grpSpPr>
        <a:xfrm>
          <a:off x="0" y="0"/>
          <a:ext cx="0" cy="0"/>
          <a:chOff x="0" y="0"/>
          <a:chExt cx="0" cy="0"/>
        </a:xfrm>
      </p:grpSpPr>
      <p:pic>
        <p:nvPicPr>
          <p:cNvPr id="267" name="Google Shape;267;p2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8" name="Google Shape;26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9" name="Google Shape;269;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70" name="Google Shape;270;p2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71" name="Google Shape;271;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72"/>
        <p:cNvGrpSpPr/>
        <p:nvPr/>
      </p:nvGrpSpPr>
      <p:grpSpPr>
        <a:xfrm>
          <a:off x="0" y="0"/>
          <a:ext cx="0" cy="0"/>
          <a:chOff x="0" y="0"/>
          <a:chExt cx="0" cy="0"/>
        </a:xfrm>
      </p:grpSpPr>
      <p:pic>
        <p:nvPicPr>
          <p:cNvPr id="273" name="Google Shape;273;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4" name="Google Shape;27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75" name="Google Shape;275;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276" name="Google Shape;276;p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
        <p:nvSpPr>
          <p:cNvPr id="277" name="Google Shape;277;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78"/>
        <p:cNvGrpSpPr/>
        <p:nvPr/>
      </p:nvGrpSpPr>
      <p:grpSpPr>
        <a:xfrm>
          <a:off x="0" y="0"/>
          <a:ext cx="0" cy="0"/>
          <a:chOff x="0" y="0"/>
          <a:chExt cx="0" cy="0"/>
        </a:xfrm>
      </p:grpSpPr>
      <p:pic>
        <p:nvPicPr>
          <p:cNvPr id="279" name="Google Shape;279;p30"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80" name="Google Shape;280;p30"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0"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0"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0"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0"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0"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0"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7" name="Google Shape;287;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88"/>
        <p:cNvGrpSpPr/>
        <p:nvPr/>
      </p:nvGrpSpPr>
      <p:grpSpPr>
        <a:xfrm>
          <a:off x="0" y="0"/>
          <a:ext cx="0" cy="0"/>
          <a:chOff x="0" y="0"/>
          <a:chExt cx="0" cy="0"/>
        </a:xfrm>
      </p:grpSpPr>
      <p:pic>
        <p:nvPicPr>
          <p:cNvPr id="289" name="Google Shape;289;p3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0" name="Google Shape;290;p3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1" name="Google Shape;291;p3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2" name="Google Shape;292;p3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3" name="Google Shape;293;p3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4" name="Google Shape;294;p3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5" name="Google Shape;295;p3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6" name="Google Shape;296;p3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7" name="Google Shape;29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98"/>
        <p:cNvGrpSpPr/>
        <p:nvPr/>
      </p:nvGrpSpPr>
      <p:grpSpPr>
        <a:xfrm>
          <a:off x="0" y="0"/>
          <a:ext cx="0" cy="0"/>
          <a:chOff x="0" y="0"/>
          <a:chExt cx="0" cy="0"/>
        </a:xfrm>
      </p:grpSpPr>
      <p:pic>
        <p:nvPicPr>
          <p:cNvPr id="299" name="Google Shape;299;p32"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0" name="Google Shape;300;p32"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1" name="Google Shape;301;p32"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2" name="Google Shape;302;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5" name="Google Shape;305;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6" name="Google Shape;306;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7" name="Google Shape;30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0" name="Google Shape;31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1"/>
        <p:cNvGrpSpPr/>
        <p:nvPr/>
      </p:nvGrpSpPr>
      <p:grpSpPr>
        <a:xfrm>
          <a:off x="0" y="0"/>
          <a:ext cx="0" cy="0"/>
          <a:chOff x="0" y="0"/>
          <a:chExt cx="0" cy="0"/>
        </a:xfrm>
      </p:grpSpPr>
      <p:sp>
        <p:nvSpPr>
          <p:cNvPr id="312" name="Google Shape;312;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3" name="Google Shape;313;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4" name="Google Shape;31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5"/>
        <p:cNvGrpSpPr/>
        <p:nvPr/>
      </p:nvGrpSpPr>
      <p:grpSpPr>
        <a:xfrm>
          <a:off x="0" y="0"/>
          <a:ext cx="0" cy="0"/>
          <a:chOff x="0" y="0"/>
          <a:chExt cx="0" cy="0"/>
        </a:xfrm>
      </p:grpSpPr>
      <p:sp>
        <p:nvSpPr>
          <p:cNvPr id="316" name="Google Shape;316;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7" name="Google Shape;31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8"/>
        <p:cNvGrpSpPr/>
        <p:nvPr/>
      </p:nvGrpSpPr>
      <p:grpSpPr>
        <a:xfrm>
          <a:off x="0" y="0"/>
          <a:ext cx="0" cy="0"/>
          <a:chOff x="0" y="0"/>
          <a:chExt cx="0" cy="0"/>
        </a:xfrm>
      </p:grpSpPr>
      <p:sp>
        <p:nvSpPr>
          <p:cNvPr id="319" name="Google Shape;319;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1" name="Google Shape;321;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2" name="Google Shape;322;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3" name="Google Shape;32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4"/>
        <p:cNvGrpSpPr/>
        <p:nvPr/>
      </p:nvGrpSpPr>
      <p:grpSpPr>
        <a:xfrm>
          <a:off x="0" y="0"/>
          <a:ext cx="0" cy="0"/>
          <a:chOff x="0" y="0"/>
          <a:chExt cx="0" cy="0"/>
        </a:xfrm>
      </p:grpSpPr>
      <p:sp>
        <p:nvSpPr>
          <p:cNvPr id="325" name="Google Shape;325;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26" name="Google Shape;32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7"/>
        <p:cNvGrpSpPr/>
        <p:nvPr/>
      </p:nvGrpSpPr>
      <p:grpSpPr>
        <a:xfrm>
          <a:off x="0" y="0"/>
          <a:ext cx="0" cy="0"/>
          <a:chOff x="0" y="0"/>
          <a:chExt cx="0" cy="0"/>
        </a:xfrm>
      </p:grpSpPr>
      <p:sp>
        <p:nvSpPr>
          <p:cNvPr id="328" name="Google Shape;328;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9" name="Google Shape;329;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30" name="Google Shape;33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1"/>
        <p:cNvGrpSpPr/>
        <p:nvPr/>
      </p:nvGrpSpPr>
      <p:grpSpPr>
        <a:xfrm>
          <a:off x="0" y="0"/>
          <a:ext cx="0" cy="0"/>
          <a:chOff x="0" y="0"/>
          <a:chExt cx="0" cy="0"/>
        </a:xfrm>
      </p:grpSpPr>
      <p:sp>
        <p:nvSpPr>
          <p:cNvPr id="332" name="Google Shape;33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333"/>
        <p:cNvGrpSpPr/>
        <p:nvPr/>
      </p:nvGrpSpPr>
      <p:grpSpPr>
        <a:xfrm>
          <a:off x="0" y="0"/>
          <a:ext cx="0" cy="0"/>
          <a:chOff x="0" y="0"/>
          <a:chExt cx="0" cy="0"/>
        </a:xfrm>
      </p:grpSpPr>
      <p:sp>
        <p:nvSpPr>
          <p:cNvPr id="334" name="Google Shape;3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35" name="Google Shape;335;p41"/>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336" name="Google Shape;336;p41"/>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337" name="Google Shape;337;p41"/>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38" name="Google Shape;338;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image space - blue">
  <p:cSld name="TITLE_ONLY_1">
    <p:spTree>
      <p:nvGrpSpPr>
        <p:cNvPr id="1" name="Shape 339"/>
        <p:cNvGrpSpPr/>
        <p:nvPr/>
      </p:nvGrpSpPr>
      <p:grpSpPr>
        <a:xfrm>
          <a:off x="0" y="0"/>
          <a:ext cx="0" cy="0"/>
          <a:chOff x="0" y="0"/>
          <a:chExt cx="0" cy="0"/>
        </a:xfrm>
      </p:grpSpPr>
      <p:sp>
        <p:nvSpPr>
          <p:cNvPr id="340" name="Google Shape;340;p42"/>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1" name="Google Shape;341;p42"/>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42" name="Google Shape;342;p4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43" name="Google Shape;343;p42"/>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344" name="Google Shape;344;p42"/>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345" name="Google Shape;345;p42"/>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46" name="Google Shape;346;p42"/>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47" name="Google Shape;347;p42"/>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blank">
  <p:cSld name="TITLE_AND_TWO_COLUMNS_1">
    <p:spTree>
      <p:nvGrpSpPr>
        <p:cNvPr id="1" name="Shape 348"/>
        <p:cNvGrpSpPr/>
        <p:nvPr/>
      </p:nvGrpSpPr>
      <p:grpSpPr>
        <a:xfrm>
          <a:off x="0" y="0"/>
          <a:ext cx="0" cy="0"/>
          <a:chOff x="0" y="0"/>
          <a:chExt cx="0" cy="0"/>
        </a:xfrm>
      </p:grpSpPr>
      <p:pic>
        <p:nvPicPr>
          <p:cNvPr id="349" name="Google Shape;349;p43"/>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350" name="Google Shape;350;p43"/>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51" name="Google Shape;351;p4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352"/>
        <p:cNvGrpSpPr/>
        <p:nvPr/>
      </p:nvGrpSpPr>
      <p:grpSpPr>
        <a:xfrm>
          <a:off x="0" y="0"/>
          <a:ext cx="0" cy="0"/>
          <a:chOff x="0" y="0"/>
          <a:chExt cx="0" cy="0"/>
        </a:xfrm>
      </p:grpSpPr>
      <p:sp>
        <p:nvSpPr>
          <p:cNvPr id="353" name="Google Shape;35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4" name="Google Shape;354;p44"/>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355" name="Google Shape;355;p44"/>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356"/>
        <p:cNvGrpSpPr/>
        <p:nvPr/>
      </p:nvGrpSpPr>
      <p:grpSpPr>
        <a:xfrm>
          <a:off x="0" y="0"/>
          <a:ext cx="0" cy="0"/>
          <a:chOff x="0" y="0"/>
          <a:chExt cx="0" cy="0"/>
        </a:xfrm>
      </p:grpSpPr>
      <p:sp>
        <p:nvSpPr>
          <p:cNvPr id="357" name="Google Shape;35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8" name="Google Shape;358;p45"/>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59" name="Google Shape;359;p45"/>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60" name="Google Shape;360;p45"/>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61" name="Google Shape;361;p4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62" name="Google Shape;362;p45"/>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363" name="Google Shape;363;p4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64" name="Google Shape;364;p4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365"/>
        <p:cNvGrpSpPr/>
        <p:nvPr/>
      </p:nvGrpSpPr>
      <p:grpSpPr>
        <a:xfrm>
          <a:off x="0" y="0"/>
          <a:ext cx="0" cy="0"/>
          <a:chOff x="0" y="0"/>
          <a:chExt cx="0" cy="0"/>
        </a:xfrm>
      </p:grpSpPr>
      <p:pic>
        <p:nvPicPr>
          <p:cNvPr id="366" name="Google Shape;366;p4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67" name="Google Shape;367;p4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68" name="Google Shape;368;p46"/>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69" name="Google Shape;369;p4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70" name="Google Shape;370;p4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71" name="Google Shape;371;p46"/>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2"/>
        <p:cNvGrpSpPr/>
        <p:nvPr/>
      </p:nvGrpSpPr>
      <p:grpSpPr>
        <a:xfrm>
          <a:off x="0" y="0"/>
          <a:ext cx="0" cy="0"/>
          <a:chOff x="0" y="0"/>
          <a:chExt cx="0" cy="0"/>
        </a:xfrm>
      </p:grpSpPr>
      <p:pic>
        <p:nvPicPr>
          <p:cNvPr id="373" name="Google Shape;373;p4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74" name="Google Shape;374;p4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5" name="Google Shape;375;p47"/>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1200"/>
              </a:spcBef>
              <a:spcAft>
                <a:spcPts val="0"/>
              </a:spcAft>
              <a:buClr>
                <a:schemeClr val="dk1"/>
              </a:buClr>
              <a:buSzPts val="1500"/>
              <a:buChar char="○"/>
              <a:defRPr sz="1500"/>
            </a:lvl2pPr>
            <a:lvl3pPr marL="1371600" lvl="2" indent="-317500" algn="l">
              <a:lnSpc>
                <a:spcPct val="90000"/>
              </a:lnSpc>
              <a:spcBef>
                <a:spcPts val="1200"/>
              </a:spcBef>
              <a:spcAft>
                <a:spcPts val="0"/>
              </a:spcAft>
              <a:buClr>
                <a:schemeClr val="dk1"/>
              </a:buClr>
              <a:buSzPts val="1400"/>
              <a:buChar char="■"/>
              <a:defRPr sz="1400"/>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376" name="Google Shape;376;p47"/>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77" name="Google Shape;377;p4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8"/>
        <p:cNvGrpSpPr/>
        <p:nvPr/>
      </p:nvGrpSpPr>
      <p:grpSpPr>
        <a:xfrm>
          <a:off x="0" y="0"/>
          <a:ext cx="0" cy="0"/>
          <a:chOff x="0" y="0"/>
          <a:chExt cx="0" cy="0"/>
        </a:xfrm>
      </p:grpSpPr>
      <p:sp>
        <p:nvSpPr>
          <p:cNvPr id="379" name="Google Shape;379;p48"/>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1200"/>
              </a:spcBef>
              <a:spcAft>
                <a:spcPts val="0"/>
              </a:spcAft>
              <a:buClr>
                <a:schemeClr val="dk1"/>
              </a:buClr>
              <a:buSzPts val="1500"/>
              <a:buChar char="○"/>
              <a:defRPr sz="1500"/>
            </a:lvl2pPr>
            <a:lvl3pPr marL="1371600" lvl="2" indent="-317500" algn="l">
              <a:lnSpc>
                <a:spcPct val="90000"/>
              </a:lnSpc>
              <a:spcBef>
                <a:spcPts val="1200"/>
              </a:spcBef>
              <a:spcAft>
                <a:spcPts val="0"/>
              </a:spcAft>
              <a:buClr>
                <a:schemeClr val="dk1"/>
              </a:buClr>
              <a:buSzPts val="1400"/>
              <a:buChar char="■"/>
              <a:defRPr sz="1400"/>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80" name="Google Shape;380;p48"/>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1200"/>
              </a:spcBef>
              <a:spcAft>
                <a:spcPts val="0"/>
              </a:spcAft>
              <a:buClr>
                <a:schemeClr val="dk1"/>
              </a:buClr>
              <a:buSzPts val="1500"/>
              <a:buChar char="○"/>
              <a:defRPr sz="1500"/>
            </a:lvl2pPr>
            <a:lvl3pPr marL="1371600" lvl="2" indent="-317500" algn="l">
              <a:lnSpc>
                <a:spcPct val="90000"/>
              </a:lnSpc>
              <a:spcBef>
                <a:spcPts val="1200"/>
              </a:spcBef>
              <a:spcAft>
                <a:spcPts val="0"/>
              </a:spcAft>
              <a:buClr>
                <a:schemeClr val="dk1"/>
              </a:buClr>
              <a:buSzPts val="1400"/>
              <a:buChar char="■"/>
              <a:defRPr sz="1400"/>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pic>
        <p:nvPicPr>
          <p:cNvPr id="381" name="Google Shape;381;p48"/>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382" name="Google Shape;382;p4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83" name="Google Shape;383;p48"/>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384" name="Google Shape;384;p4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1 1 1">
  <p:cSld name="SECTION_HEADER_1_1_1_1">
    <p:spTree>
      <p:nvGrpSpPr>
        <p:cNvPr id="1" name="Shape 385"/>
        <p:cNvGrpSpPr/>
        <p:nvPr/>
      </p:nvGrpSpPr>
      <p:grpSpPr>
        <a:xfrm>
          <a:off x="0" y="0"/>
          <a:ext cx="0" cy="0"/>
          <a:chOff x="0" y="0"/>
          <a:chExt cx="0" cy="0"/>
        </a:xfrm>
      </p:grpSpPr>
      <p:pic>
        <p:nvPicPr>
          <p:cNvPr id="386" name="Google Shape;386;p49"/>
          <p:cNvPicPr preferRelativeResize="0"/>
          <p:nvPr/>
        </p:nvPicPr>
        <p:blipFill rotWithShape="1">
          <a:blip r:embed="rId2">
            <a:alphaModFix/>
          </a:blip>
          <a:srcRect/>
          <a:stretch/>
        </p:blipFill>
        <p:spPr>
          <a:xfrm>
            <a:off x="6328625" y="0"/>
            <a:ext cx="2815369" cy="5143501"/>
          </a:xfrm>
          <a:prstGeom prst="rect">
            <a:avLst/>
          </a:prstGeom>
          <a:noFill/>
          <a:ln>
            <a:noFill/>
          </a:ln>
        </p:spPr>
      </p:pic>
      <p:pic>
        <p:nvPicPr>
          <p:cNvPr id="387" name="Google Shape;387;p49"/>
          <p:cNvPicPr preferRelativeResize="0"/>
          <p:nvPr/>
        </p:nvPicPr>
        <p:blipFill>
          <a:blip r:embed="rId3">
            <a:alphaModFix/>
          </a:blip>
          <a:stretch>
            <a:fillRect/>
          </a:stretch>
        </p:blipFill>
        <p:spPr>
          <a:xfrm>
            <a:off x="8073324" y="4620202"/>
            <a:ext cx="803276" cy="350525"/>
          </a:xfrm>
          <a:prstGeom prst="rect">
            <a:avLst/>
          </a:prstGeom>
          <a:noFill/>
          <a:ln>
            <a:noFill/>
          </a:ln>
        </p:spPr>
      </p:pic>
      <p:sp>
        <p:nvSpPr>
          <p:cNvPr id="388" name="Google Shape;388;p49"/>
          <p:cNvSpPr txBox="1">
            <a:spLocks noGrp="1"/>
          </p:cNvSpPr>
          <p:nvPr>
            <p:ph type="title"/>
          </p:nvPr>
        </p:nvSpPr>
        <p:spPr>
          <a:xfrm>
            <a:off x="320050" y="192025"/>
            <a:ext cx="6119400" cy="3213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9" name="Google Shape;389;p49"/>
          <p:cNvSpPr txBox="1">
            <a:spLocks noGrp="1"/>
          </p:cNvSpPr>
          <p:nvPr>
            <p:ph type="title" idx="2"/>
          </p:nvPr>
        </p:nvSpPr>
        <p:spPr>
          <a:xfrm>
            <a:off x="320050" y="5115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390" name="Google Shape;390;p49"/>
          <p:cNvCxnSpPr/>
          <p:nvPr/>
        </p:nvCxnSpPr>
        <p:spPr>
          <a:xfrm rot="10800000" flipH="1">
            <a:off x="-166900" y="791420"/>
            <a:ext cx="6823800" cy="10800"/>
          </a:xfrm>
          <a:prstGeom prst="straightConnector1">
            <a:avLst/>
          </a:prstGeom>
          <a:noFill/>
          <a:ln w="9525" cap="flat" cmpd="sng">
            <a:solidFill>
              <a:srgbClr val="EF7521"/>
            </a:solidFill>
            <a:prstDash val="dot"/>
            <a:round/>
            <a:headEnd type="none" w="med" len="med"/>
            <a:tailEnd type="none" w="med" len="med"/>
          </a:ln>
        </p:spPr>
      </p:cxnSp>
      <p:sp>
        <p:nvSpPr>
          <p:cNvPr id="391" name="Google Shape;391;p49"/>
          <p:cNvSpPr txBox="1">
            <a:spLocks noGrp="1"/>
          </p:cNvSpPr>
          <p:nvPr>
            <p:ph type="body" idx="1"/>
          </p:nvPr>
        </p:nvSpPr>
        <p:spPr>
          <a:xfrm>
            <a:off x="311700" y="1152475"/>
            <a:ext cx="6016800" cy="3416400"/>
          </a:xfrm>
          <a:prstGeom prst="rect">
            <a:avLst/>
          </a:prstGeom>
        </p:spPr>
        <p:txBody>
          <a:bodyPr spcFirstLastPara="1" wrap="square" lIns="0" tIns="0" rIns="0" bIns="0" anchor="t" anchorCtr="0">
            <a:normAutofit/>
          </a:bodyPr>
          <a:lstStyle>
            <a:lvl1pPr marL="457200" lvl="0" indent="-330200">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
        <p:nvSpPr>
          <p:cNvPr id="392" name="Google Shape;392;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0000"/>
                </a:solidFill>
                <a:latin typeface="Roboto"/>
                <a:ea typeface="Roboto"/>
                <a:cs typeface="Roboto"/>
                <a:sym typeface="Roboto"/>
              </a:defRPr>
            </a:lvl1pPr>
            <a:lvl2pPr lvl="1">
              <a:buNone/>
              <a:defRPr sz="1300">
                <a:solidFill>
                  <a:srgbClr val="000000"/>
                </a:solidFill>
                <a:latin typeface="Roboto"/>
                <a:ea typeface="Roboto"/>
                <a:cs typeface="Roboto"/>
                <a:sym typeface="Roboto"/>
              </a:defRPr>
            </a:lvl2pPr>
            <a:lvl3pPr lvl="2">
              <a:buNone/>
              <a:defRPr sz="1300">
                <a:solidFill>
                  <a:srgbClr val="000000"/>
                </a:solidFill>
                <a:latin typeface="Roboto"/>
                <a:ea typeface="Roboto"/>
                <a:cs typeface="Roboto"/>
                <a:sym typeface="Roboto"/>
              </a:defRPr>
            </a:lvl3pPr>
            <a:lvl4pPr lvl="3">
              <a:buNone/>
              <a:defRPr sz="1300">
                <a:solidFill>
                  <a:srgbClr val="000000"/>
                </a:solidFill>
                <a:latin typeface="Roboto"/>
                <a:ea typeface="Roboto"/>
                <a:cs typeface="Roboto"/>
                <a:sym typeface="Roboto"/>
              </a:defRPr>
            </a:lvl4pPr>
            <a:lvl5pPr lvl="4">
              <a:buNone/>
              <a:defRPr sz="1300">
                <a:solidFill>
                  <a:srgbClr val="000000"/>
                </a:solidFill>
                <a:latin typeface="Roboto"/>
                <a:ea typeface="Roboto"/>
                <a:cs typeface="Roboto"/>
                <a:sym typeface="Roboto"/>
              </a:defRPr>
            </a:lvl5pPr>
            <a:lvl6pPr lvl="5">
              <a:buNone/>
              <a:defRPr sz="1300">
                <a:solidFill>
                  <a:srgbClr val="000000"/>
                </a:solidFill>
                <a:latin typeface="Roboto"/>
                <a:ea typeface="Roboto"/>
                <a:cs typeface="Roboto"/>
                <a:sym typeface="Roboto"/>
              </a:defRPr>
            </a:lvl6pPr>
            <a:lvl7pPr lvl="6">
              <a:buNone/>
              <a:defRPr sz="1300">
                <a:solidFill>
                  <a:srgbClr val="000000"/>
                </a:solidFill>
                <a:latin typeface="Roboto"/>
                <a:ea typeface="Roboto"/>
                <a:cs typeface="Roboto"/>
                <a:sym typeface="Roboto"/>
              </a:defRPr>
            </a:lvl7pPr>
            <a:lvl8pPr lvl="7">
              <a:buNone/>
              <a:defRPr sz="1300">
                <a:solidFill>
                  <a:srgbClr val="000000"/>
                </a:solidFill>
                <a:latin typeface="Roboto"/>
                <a:ea typeface="Roboto"/>
                <a:cs typeface="Roboto"/>
                <a:sym typeface="Roboto"/>
              </a:defRPr>
            </a:lvl8pPr>
            <a:lvl9pPr lvl="8">
              <a:buNone/>
              <a:defRPr sz="1300">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393"/>
        <p:cNvGrpSpPr/>
        <p:nvPr/>
      </p:nvGrpSpPr>
      <p:grpSpPr>
        <a:xfrm>
          <a:off x="0" y="0"/>
          <a:ext cx="0" cy="0"/>
          <a:chOff x="0" y="0"/>
          <a:chExt cx="0" cy="0"/>
        </a:xfrm>
      </p:grpSpPr>
      <p:pic>
        <p:nvPicPr>
          <p:cNvPr id="394" name="Google Shape;394;p50"/>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95" name="Google Shape;395;p5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396" name="Google Shape;396;p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7" name="Google Shape;397;p5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8" name="Google Shape;398;p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9" name="Google Shape;399;p50"/>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00" name="Google Shape;40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Roboto"/>
                <a:ea typeface="Roboto"/>
                <a:cs typeface="Roboto"/>
                <a:sym typeface="Roboto"/>
              </a:defRPr>
            </a:lvl1pPr>
            <a:lvl2pPr lvl="1">
              <a:buNone/>
              <a:defRPr sz="1300">
                <a:solidFill>
                  <a:schemeClr val="dk1"/>
                </a:solidFill>
                <a:latin typeface="Roboto"/>
                <a:ea typeface="Roboto"/>
                <a:cs typeface="Roboto"/>
                <a:sym typeface="Roboto"/>
              </a:defRPr>
            </a:lvl2pPr>
            <a:lvl3pPr lvl="2">
              <a:buNone/>
              <a:defRPr sz="1300">
                <a:solidFill>
                  <a:schemeClr val="dk1"/>
                </a:solidFill>
                <a:latin typeface="Roboto"/>
                <a:ea typeface="Roboto"/>
                <a:cs typeface="Roboto"/>
                <a:sym typeface="Roboto"/>
              </a:defRPr>
            </a:lvl3pPr>
            <a:lvl4pPr lvl="3">
              <a:buNone/>
              <a:defRPr sz="1300">
                <a:solidFill>
                  <a:schemeClr val="dk1"/>
                </a:solidFill>
                <a:latin typeface="Roboto"/>
                <a:ea typeface="Roboto"/>
                <a:cs typeface="Roboto"/>
                <a:sym typeface="Roboto"/>
              </a:defRPr>
            </a:lvl4pPr>
            <a:lvl5pPr lvl="4">
              <a:buNone/>
              <a:defRPr sz="1300">
                <a:solidFill>
                  <a:schemeClr val="dk1"/>
                </a:solidFill>
                <a:latin typeface="Roboto"/>
                <a:ea typeface="Roboto"/>
                <a:cs typeface="Roboto"/>
                <a:sym typeface="Roboto"/>
              </a:defRPr>
            </a:lvl5pPr>
            <a:lvl6pPr lvl="5">
              <a:buNone/>
              <a:defRPr sz="1300">
                <a:solidFill>
                  <a:schemeClr val="dk1"/>
                </a:solidFill>
                <a:latin typeface="Roboto"/>
                <a:ea typeface="Roboto"/>
                <a:cs typeface="Roboto"/>
                <a:sym typeface="Roboto"/>
              </a:defRPr>
            </a:lvl6pPr>
            <a:lvl7pPr lvl="6">
              <a:buNone/>
              <a:defRPr sz="1300">
                <a:solidFill>
                  <a:schemeClr val="dk1"/>
                </a:solidFill>
                <a:latin typeface="Roboto"/>
                <a:ea typeface="Roboto"/>
                <a:cs typeface="Roboto"/>
                <a:sym typeface="Roboto"/>
              </a:defRPr>
            </a:lvl7pPr>
            <a:lvl8pPr lvl="7">
              <a:buNone/>
              <a:defRPr sz="1300">
                <a:solidFill>
                  <a:schemeClr val="dk1"/>
                </a:solidFill>
                <a:latin typeface="Roboto"/>
                <a:ea typeface="Roboto"/>
                <a:cs typeface="Roboto"/>
                <a:sym typeface="Roboto"/>
              </a:defRPr>
            </a:lvl8pPr>
            <a:lvl9pPr lvl="8">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67" name="Google Shape;6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 name="Google Shape;68;p6"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_HEADER_2_1">
  <p:cSld name="SECTION_HEADER_2_1">
    <p:spTree>
      <p:nvGrpSpPr>
        <p:cNvPr id="1" name="Shape 401"/>
        <p:cNvGrpSpPr/>
        <p:nvPr/>
      </p:nvGrpSpPr>
      <p:grpSpPr>
        <a:xfrm>
          <a:off x="0" y="0"/>
          <a:ext cx="0" cy="0"/>
          <a:chOff x="0" y="0"/>
          <a:chExt cx="0" cy="0"/>
        </a:xfrm>
      </p:grpSpPr>
      <p:pic>
        <p:nvPicPr>
          <p:cNvPr id="402" name="Google Shape;402;p51"/>
          <p:cNvPicPr preferRelativeResize="0"/>
          <p:nvPr/>
        </p:nvPicPr>
        <p:blipFill rotWithShape="1">
          <a:blip r:embed="rId2">
            <a:alphaModFix/>
          </a:blip>
          <a:srcRect/>
          <a:stretch/>
        </p:blipFill>
        <p:spPr>
          <a:xfrm>
            <a:off x="0" y="0"/>
            <a:ext cx="9143997" cy="5143501"/>
          </a:xfrm>
          <a:prstGeom prst="rect">
            <a:avLst/>
          </a:prstGeom>
          <a:noFill/>
          <a:ln>
            <a:noFill/>
          </a:ln>
        </p:spPr>
      </p:pic>
      <p:pic>
        <p:nvPicPr>
          <p:cNvPr id="403" name="Google Shape;403;p51"/>
          <p:cNvPicPr preferRelativeResize="0"/>
          <p:nvPr/>
        </p:nvPicPr>
        <p:blipFill>
          <a:blip r:embed="rId3">
            <a:alphaModFix/>
          </a:blip>
          <a:stretch>
            <a:fillRect/>
          </a:stretch>
        </p:blipFill>
        <p:spPr>
          <a:xfrm>
            <a:off x="8073324" y="4620202"/>
            <a:ext cx="803276" cy="350525"/>
          </a:xfrm>
          <a:prstGeom prst="rect">
            <a:avLst/>
          </a:prstGeom>
          <a:noFill/>
          <a:ln>
            <a:noFill/>
          </a:ln>
        </p:spPr>
      </p:pic>
      <p:sp>
        <p:nvSpPr>
          <p:cNvPr id="404" name="Google Shape;404;p51"/>
          <p:cNvSpPr txBox="1">
            <a:spLocks noGrp="1"/>
          </p:cNvSpPr>
          <p:nvPr>
            <p:ph type="title"/>
          </p:nvPr>
        </p:nvSpPr>
        <p:spPr>
          <a:xfrm>
            <a:off x="320050" y="192025"/>
            <a:ext cx="6119400" cy="409800"/>
          </a:xfrm>
          <a:prstGeom prst="rect">
            <a:avLst/>
          </a:prstGeom>
        </p:spPr>
        <p:txBody>
          <a:bodyPr spcFirstLastPara="1" wrap="square" lIns="0" tIns="0" rIns="0" bIns="0" anchor="t" anchorCtr="0">
            <a:noAutofit/>
          </a:bodyPr>
          <a:lstStyle>
            <a:lvl1pPr lvl="0">
              <a:spcBef>
                <a:spcPts val="0"/>
              </a:spcBef>
              <a:spcAft>
                <a:spcPts val="0"/>
              </a:spcAft>
              <a:buClr>
                <a:srgbClr val="488BC9"/>
              </a:buClr>
              <a:buSzPts val="2400"/>
              <a:buFont typeface="Roboto"/>
              <a:buNone/>
              <a:defRPr sz="2400" b="1">
                <a:solidFill>
                  <a:srgbClr val="488BC9"/>
                </a:solidFill>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5" name="Google Shape;405;p51"/>
          <p:cNvSpPr txBox="1">
            <a:spLocks noGrp="1"/>
          </p:cNvSpPr>
          <p:nvPr>
            <p:ph type="title" idx="2"/>
          </p:nvPr>
        </p:nvSpPr>
        <p:spPr>
          <a:xfrm>
            <a:off x="320050" y="587775"/>
            <a:ext cx="6119400" cy="219300"/>
          </a:xfrm>
          <a:prstGeom prst="rect">
            <a:avLst/>
          </a:prstGeom>
        </p:spPr>
        <p:txBody>
          <a:bodyPr spcFirstLastPara="1" wrap="square" lIns="0" tIns="0" rIns="0" bIns="0" anchor="t" anchorCtr="0">
            <a:noAutofit/>
          </a:bodyPr>
          <a:lstStyle>
            <a:lvl1pPr lvl="0">
              <a:spcBef>
                <a:spcPts val="0"/>
              </a:spcBef>
              <a:spcAft>
                <a:spcPts val="0"/>
              </a:spcAft>
              <a:buSzPts val="1200"/>
              <a:buFont typeface="Roboto"/>
              <a:buNone/>
              <a:defRPr sz="12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6" name="Google Shape;406;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407"/>
        <p:cNvGrpSpPr/>
        <p:nvPr/>
      </p:nvGrpSpPr>
      <p:grpSpPr>
        <a:xfrm>
          <a:off x="0" y="0"/>
          <a:ext cx="0" cy="0"/>
          <a:chOff x="0" y="0"/>
          <a:chExt cx="0" cy="0"/>
        </a:xfrm>
      </p:grpSpPr>
      <p:sp>
        <p:nvSpPr>
          <p:cNvPr id="408" name="Google Shape;408;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09" name="Google Shape;409;p5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0" name="Google Shape;41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415"/>
        <p:cNvGrpSpPr/>
        <p:nvPr/>
      </p:nvGrpSpPr>
      <p:grpSpPr>
        <a:xfrm>
          <a:off x="0" y="0"/>
          <a:ext cx="0" cy="0"/>
          <a:chOff x="0" y="0"/>
          <a:chExt cx="0" cy="0"/>
        </a:xfrm>
      </p:grpSpPr>
      <p:sp>
        <p:nvSpPr>
          <p:cNvPr id="416" name="Google Shape;416;p5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17" name="Google Shape;417;p54"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18" name="Google Shape;418;p5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19" name="Google Shape;419;p5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20" name="Google Shape;420;p5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21" name="Google Shape;421;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2" name="Google Shape;422;p5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23" name="Google Shape;423;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4" name="Google Shape;424;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425"/>
        <p:cNvGrpSpPr/>
        <p:nvPr/>
      </p:nvGrpSpPr>
      <p:grpSpPr>
        <a:xfrm>
          <a:off x="0" y="0"/>
          <a:ext cx="0" cy="0"/>
          <a:chOff x="0" y="0"/>
          <a:chExt cx="0" cy="0"/>
        </a:xfrm>
      </p:grpSpPr>
      <p:sp>
        <p:nvSpPr>
          <p:cNvPr id="426" name="Google Shape;426;p5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5"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55"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429" name="Google Shape;429;p55"/>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430" name="Google Shape;430;p55"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431" name="Google Shape;431;p55"/>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2" name="Google Shape;432;p55"/>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3" name="Google Shape;433;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434" name="Google Shape;434;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35"/>
        <p:cNvGrpSpPr/>
        <p:nvPr/>
      </p:nvGrpSpPr>
      <p:grpSpPr>
        <a:xfrm>
          <a:off x="0" y="0"/>
          <a:ext cx="0" cy="0"/>
          <a:chOff x="0" y="0"/>
          <a:chExt cx="0" cy="0"/>
        </a:xfrm>
      </p:grpSpPr>
      <p:sp>
        <p:nvSpPr>
          <p:cNvPr id="436" name="Google Shape;43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7" name="Google Shape;437;p5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8" name="Google Shape;438;p5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39" name="Google Shape;439;p5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40" name="Google Shape;440;p5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41" name="Google Shape;441;p5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42" name="Google Shape;442;p56"/>
          <p:cNvGrpSpPr/>
          <p:nvPr/>
        </p:nvGrpSpPr>
        <p:grpSpPr>
          <a:xfrm>
            <a:off x="308400" y="1062325"/>
            <a:ext cx="1006800" cy="1003500"/>
            <a:chOff x="308400" y="1076275"/>
            <a:chExt cx="1006800" cy="1003500"/>
          </a:xfrm>
        </p:grpSpPr>
        <p:sp>
          <p:nvSpPr>
            <p:cNvPr id="443" name="Google Shape;443;p5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5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45" name="Google Shape;445;p56"/>
          <p:cNvGrpSpPr/>
          <p:nvPr/>
        </p:nvGrpSpPr>
        <p:grpSpPr>
          <a:xfrm>
            <a:off x="308400" y="2150613"/>
            <a:ext cx="1006800" cy="1003500"/>
            <a:chOff x="308400" y="2218825"/>
            <a:chExt cx="1006800" cy="1003500"/>
          </a:xfrm>
        </p:grpSpPr>
        <p:sp>
          <p:nvSpPr>
            <p:cNvPr id="446" name="Google Shape;446;p5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5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48" name="Google Shape;448;p56"/>
          <p:cNvGrpSpPr/>
          <p:nvPr/>
        </p:nvGrpSpPr>
        <p:grpSpPr>
          <a:xfrm>
            <a:off x="308400" y="3238900"/>
            <a:ext cx="1006800" cy="1003500"/>
            <a:chOff x="308400" y="1076275"/>
            <a:chExt cx="1006800" cy="1003500"/>
          </a:xfrm>
        </p:grpSpPr>
        <p:sp>
          <p:nvSpPr>
            <p:cNvPr id="449" name="Google Shape;449;p5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1" name="Google Shape;451;p5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52" name="Google Shape;452;p56"/>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53" name="Google Shape;453;p5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54" name="Google Shape;454;p5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55" name="Google Shape;455;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6" name="Google Shape;456;p56"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7"/>
        <p:cNvGrpSpPr/>
        <p:nvPr/>
      </p:nvGrpSpPr>
      <p:grpSpPr>
        <a:xfrm>
          <a:off x="0" y="0"/>
          <a:ext cx="0" cy="0"/>
          <a:chOff x="0" y="0"/>
          <a:chExt cx="0" cy="0"/>
        </a:xfrm>
      </p:grpSpPr>
      <p:sp>
        <p:nvSpPr>
          <p:cNvPr id="458" name="Google Shape;45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59"/>
        <p:cNvGrpSpPr/>
        <p:nvPr/>
      </p:nvGrpSpPr>
      <p:grpSpPr>
        <a:xfrm>
          <a:off x="0" y="0"/>
          <a:ext cx="0" cy="0"/>
          <a:chOff x="0" y="0"/>
          <a:chExt cx="0" cy="0"/>
        </a:xfrm>
      </p:grpSpPr>
      <p:sp>
        <p:nvSpPr>
          <p:cNvPr id="460" name="Google Shape;460;p5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2" name="Google Shape;462;p5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463" name="Google Shape;463;p5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64" name="Google Shape;464;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5" name="Google Shape;465;p5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466"/>
        <p:cNvGrpSpPr/>
        <p:nvPr/>
      </p:nvGrpSpPr>
      <p:grpSpPr>
        <a:xfrm>
          <a:off x="0" y="0"/>
          <a:ext cx="0" cy="0"/>
          <a:chOff x="0" y="0"/>
          <a:chExt cx="0" cy="0"/>
        </a:xfrm>
      </p:grpSpPr>
      <p:sp>
        <p:nvSpPr>
          <p:cNvPr id="467" name="Google Shape;467;p5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469" name="Google Shape;469;p5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470" name="Google Shape;470;p59"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471" name="Google Shape;471;p59" descr="&quot;&quot;"/>
          <p:cNvCxnSpPr/>
          <p:nvPr/>
        </p:nvCxnSpPr>
        <p:spPr>
          <a:xfrm>
            <a:off x="0" y="918350"/>
            <a:ext cx="7479600" cy="0"/>
          </a:xfrm>
          <a:prstGeom prst="straightConnector1">
            <a:avLst/>
          </a:prstGeom>
          <a:noFill/>
          <a:ln w="19050" cap="flat" cmpd="sng">
            <a:solidFill>
              <a:schemeClr val="accent4"/>
            </a:solidFill>
            <a:prstDash val="solid"/>
            <a:round/>
            <a:headEnd type="none" w="sm" len="sm"/>
            <a:tailEnd type="none" w="sm" len="sm"/>
          </a:ln>
        </p:spPr>
      </p:cxnSp>
      <p:sp>
        <p:nvSpPr>
          <p:cNvPr id="472" name="Google Shape;472;p5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73" name="Google Shape;473;p5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74" name="Google Shape;474;p5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75" name="Google Shape;475;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76"/>
        <p:cNvGrpSpPr/>
        <p:nvPr/>
      </p:nvGrpSpPr>
      <p:grpSpPr>
        <a:xfrm>
          <a:off x="0" y="0"/>
          <a:ext cx="0" cy="0"/>
          <a:chOff x="0" y="0"/>
          <a:chExt cx="0" cy="0"/>
        </a:xfrm>
      </p:grpSpPr>
      <p:pic>
        <p:nvPicPr>
          <p:cNvPr id="477" name="Google Shape;477;p6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8" name="Google Shape;478;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9" name="Google Shape;479;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0" name="Google Shape;480;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1" name="Google Shape;481;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82"/>
        <p:cNvGrpSpPr/>
        <p:nvPr/>
      </p:nvGrpSpPr>
      <p:grpSpPr>
        <a:xfrm>
          <a:off x="0" y="0"/>
          <a:ext cx="0" cy="0"/>
          <a:chOff x="0" y="0"/>
          <a:chExt cx="0" cy="0"/>
        </a:xfrm>
      </p:grpSpPr>
      <p:pic>
        <p:nvPicPr>
          <p:cNvPr id="483" name="Google Shape;483;p6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4" name="Google Shape;484;p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5" name="Google Shape;485;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6" name="Google Shape;486;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7" name="Google Shape;487;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3" name="Google Shape;73;p7"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4" name="Google Shape;74;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5" name="Google Shape;75;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76" name="Google Shape;76;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 name="Google Shape;77;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8" name="Google Shape;78;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9" name="Google Shape;79;p7"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0" name="Google Shape;80;p7"/>
          <p:cNvGrpSpPr/>
          <p:nvPr/>
        </p:nvGrpSpPr>
        <p:grpSpPr>
          <a:xfrm>
            <a:off x="311700" y="3548650"/>
            <a:ext cx="8363900" cy="646200"/>
            <a:chOff x="375100" y="3396250"/>
            <a:chExt cx="8363900" cy="646200"/>
          </a:xfrm>
        </p:grpSpPr>
        <p:sp>
          <p:nvSpPr>
            <p:cNvPr id="81" name="Google Shape;81;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6" name="Google Shape;86;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7" name="Google Shape;87;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8" name="Google Shape;88;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 name="Google Shape;89;p7"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0" name="Google Shape;90;p7"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 name="Google Shape;93;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4" name="Google Shape;94;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5" name="Google Shape;95;p7"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6" name="Google Shape;96;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 name="Google Shape;97;p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88"/>
        <p:cNvGrpSpPr/>
        <p:nvPr/>
      </p:nvGrpSpPr>
      <p:grpSpPr>
        <a:xfrm>
          <a:off x="0" y="0"/>
          <a:ext cx="0" cy="0"/>
          <a:chOff x="0" y="0"/>
          <a:chExt cx="0" cy="0"/>
        </a:xfrm>
      </p:grpSpPr>
      <p:pic>
        <p:nvPicPr>
          <p:cNvPr id="489" name="Google Shape;489;p6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0" name="Google Shape;490;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1" name="Google Shape;491;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2" name="Google Shape;492;p6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93" name="Google Shape;49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94"/>
        <p:cNvGrpSpPr/>
        <p:nvPr/>
      </p:nvGrpSpPr>
      <p:grpSpPr>
        <a:xfrm>
          <a:off x="0" y="0"/>
          <a:ext cx="0" cy="0"/>
          <a:chOff x="0" y="0"/>
          <a:chExt cx="0" cy="0"/>
        </a:xfrm>
      </p:grpSpPr>
      <p:pic>
        <p:nvPicPr>
          <p:cNvPr id="495" name="Google Shape;495;p6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6" name="Google Shape;496;p6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7" name="Google Shape;497;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98" name="Google Shape;498;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9" name="Google Shape;499;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500"/>
        <p:cNvGrpSpPr/>
        <p:nvPr/>
      </p:nvGrpSpPr>
      <p:grpSpPr>
        <a:xfrm>
          <a:off x="0" y="0"/>
          <a:ext cx="0" cy="0"/>
          <a:chOff x="0" y="0"/>
          <a:chExt cx="0" cy="0"/>
        </a:xfrm>
      </p:grpSpPr>
      <p:pic>
        <p:nvPicPr>
          <p:cNvPr id="501" name="Google Shape;501;p6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2" name="Google Shape;502;p6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03" name="Google Shape;503;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04" name="Google Shape;504;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5" name="Google Shape;505;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506"/>
        <p:cNvGrpSpPr/>
        <p:nvPr/>
      </p:nvGrpSpPr>
      <p:grpSpPr>
        <a:xfrm>
          <a:off x="0" y="0"/>
          <a:ext cx="0" cy="0"/>
          <a:chOff x="0" y="0"/>
          <a:chExt cx="0" cy="0"/>
        </a:xfrm>
      </p:grpSpPr>
      <p:pic>
        <p:nvPicPr>
          <p:cNvPr id="507" name="Google Shape;507;p6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8" name="Google Shape;508;p6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09" name="Google Shape;509;p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0" name="Google Shape;510;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1" name="Google Shape;511;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512"/>
        <p:cNvGrpSpPr/>
        <p:nvPr/>
      </p:nvGrpSpPr>
      <p:grpSpPr>
        <a:xfrm>
          <a:off x="0" y="0"/>
          <a:ext cx="0" cy="0"/>
          <a:chOff x="0" y="0"/>
          <a:chExt cx="0" cy="0"/>
        </a:xfrm>
      </p:grpSpPr>
      <p:pic>
        <p:nvPicPr>
          <p:cNvPr id="513" name="Google Shape;513;p6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4" name="Google Shape;514;p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5" name="Google Shape;515;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6" name="Google Shape;516;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7" name="Google Shape;517;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518"/>
        <p:cNvGrpSpPr/>
        <p:nvPr/>
      </p:nvGrpSpPr>
      <p:grpSpPr>
        <a:xfrm>
          <a:off x="0" y="0"/>
          <a:ext cx="0" cy="0"/>
          <a:chOff x="0" y="0"/>
          <a:chExt cx="0" cy="0"/>
        </a:xfrm>
      </p:grpSpPr>
      <p:pic>
        <p:nvPicPr>
          <p:cNvPr id="519" name="Google Shape;519;p6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0" name="Google Shape;520;p6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1" name="Google Shape;521;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2" name="Google Shape;522;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3" name="Google Shape;523;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524"/>
        <p:cNvGrpSpPr/>
        <p:nvPr/>
      </p:nvGrpSpPr>
      <p:grpSpPr>
        <a:xfrm>
          <a:off x="0" y="0"/>
          <a:ext cx="0" cy="0"/>
          <a:chOff x="0" y="0"/>
          <a:chExt cx="0" cy="0"/>
        </a:xfrm>
      </p:grpSpPr>
      <p:sp>
        <p:nvSpPr>
          <p:cNvPr id="525" name="Google Shape;525;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6" name="Google Shape;526;p6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6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28" name="Google Shape;528;p6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29" name="Google Shape;529;p6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530" name="Google Shape;530;p6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531" name="Google Shape;531;p6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2" name="Google Shape;532;p6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33"/>
        <p:cNvGrpSpPr/>
        <p:nvPr/>
      </p:nvGrpSpPr>
      <p:grpSpPr>
        <a:xfrm>
          <a:off x="0" y="0"/>
          <a:ext cx="0" cy="0"/>
          <a:chOff x="0" y="0"/>
          <a:chExt cx="0" cy="0"/>
        </a:xfrm>
      </p:grpSpPr>
      <p:pic>
        <p:nvPicPr>
          <p:cNvPr id="534" name="Google Shape;534;p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5" name="Google Shape;535;p6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36" name="Google Shape;536;p6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7" name="Google Shape;537;p6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38" name="Google Shape;538;p69"/>
          <p:cNvGrpSpPr/>
          <p:nvPr/>
        </p:nvGrpSpPr>
        <p:grpSpPr>
          <a:xfrm>
            <a:off x="308400" y="1062325"/>
            <a:ext cx="1006800" cy="1003500"/>
            <a:chOff x="308400" y="1076275"/>
            <a:chExt cx="1006800" cy="1003500"/>
          </a:xfrm>
        </p:grpSpPr>
        <p:sp>
          <p:nvSpPr>
            <p:cNvPr id="539" name="Google Shape;539;p6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6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41" name="Google Shape;541;p69"/>
          <p:cNvGrpSpPr/>
          <p:nvPr/>
        </p:nvGrpSpPr>
        <p:grpSpPr>
          <a:xfrm>
            <a:off x="308400" y="2150613"/>
            <a:ext cx="1006800" cy="1003500"/>
            <a:chOff x="308400" y="2218825"/>
            <a:chExt cx="1006800" cy="1003500"/>
          </a:xfrm>
        </p:grpSpPr>
        <p:sp>
          <p:nvSpPr>
            <p:cNvPr id="542" name="Google Shape;542;p6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6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44" name="Google Shape;544;p69"/>
          <p:cNvGrpSpPr/>
          <p:nvPr/>
        </p:nvGrpSpPr>
        <p:grpSpPr>
          <a:xfrm>
            <a:off x="308400" y="3238900"/>
            <a:ext cx="1006800" cy="1003500"/>
            <a:chOff x="308400" y="1076275"/>
            <a:chExt cx="1006800" cy="1003500"/>
          </a:xfrm>
        </p:grpSpPr>
        <p:sp>
          <p:nvSpPr>
            <p:cNvPr id="545" name="Google Shape;545;p6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6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47" name="Google Shape;547;p6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48" name="Google Shape;548;p6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49" name="Google Shape;549;p6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50" name="Google Shape;550;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1" name="Google Shape;551;p6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52" name="Google Shape;552;p6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553" name="Google Shape;553;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54"/>
        <p:cNvGrpSpPr/>
        <p:nvPr/>
      </p:nvGrpSpPr>
      <p:grpSpPr>
        <a:xfrm>
          <a:off x="0" y="0"/>
          <a:ext cx="0" cy="0"/>
          <a:chOff x="0" y="0"/>
          <a:chExt cx="0" cy="0"/>
        </a:xfrm>
      </p:grpSpPr>
      <p:pic>
        <p:nvPicPr>
          <p:cNvPr id="555" name="Google Shape;555;p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56" name="Google Shape;556;p7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57" name="Google Shape;557;p7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58" name="Google Shape;558;p7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59" name="Google Shape;559;p7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60" name="Google Shape;560;p7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61" name="Google Shape;561;p7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62" name="Google Shape;562;p7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63" name="Google Shape;563;p7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564" name="Google Shape;564;p70"/>
          <p:cNvGrpSpPr/>
          <p:nvPr/>
        </p:nvGrpSpPr>
        <p:grpSpPr>
          <a:xfrm>
            <a:off x="311700" y="3548650"/>
            <a:ext cx="8363900" cy="646200"/>
            <a:chOff x="375100" y="3396250"/>
            <a:chExt cx="8363900" cy="646200"/>
          </a:xfrm>
        </p:grpSpPr>
        <p:sp>
          <p:nvSpPr>
            <p:cNvPr id="565" name="Google Shape;565;p7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70" name="Google Shape;570;p7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71" name="Google Shape;571;p7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72" name="Google Shape;572;p7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73" name="Google Shape;573;p7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74" name="Google Shape;574;p7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75" name="Google Shape;575;p7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76" name="Google Shape;576;p7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77" name="Google Shape;577;p7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78" name="Google Shape;578;p7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79" name="Google Shape;579;p7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80" name="Google Shape;580;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83"/>
        <p:cNvGrpSpPr/>
        <p:nvPr/>
      </p:nvGrpSpPr>
      <p:grpSpPr>
        <a:xfrm>
          <a:off x="0" y="0"/>
          <a:ext cx="0" cy="0"/>
          <a:chOff x="0" y="0"/>
          <a:chExt cx="0" cy="0"/>
        </a:xfrm>
      </p:grpSpPr>
      <p:pic>
        <p:nvPicPr>
          <p:cNvPr id="584" name="Google Shape;584;p7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85" name="Google Shape;585;p7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86" name="Google Shape;586;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87" name="Google Shape;587;p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8" name="Google Shape;588;p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9" name="Google Shape;589;p7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90" name="Google Shape;590;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1" name="Google Shape;591;p7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92" name="Google Shape;592;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93"/>
        <p:cNvGrpSpPr/>
        <p:nvPr/>
      </p:nvGrpSpPr>
      <p:grpSpPr>
        <a:xfrm>
          <a:off x="0" y="0"/>
          <a:ext cx="0" cy="0"/>
          <a:chOff x="0" y="0"/>
          <a:chExt cx="0" cy="0"/>
        </a:xfrm>
      </p:grpSpPr>
      <p:pic>
        <p:nvPicPr>
          <p:cNvPr id="594" name="Google Shape;594;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95" name="Google Shape;595;p7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96" name="Google Shape;596;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99" name="Google Shape;599;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0" name="Google Shape;600;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1" name="Google Shape;601;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602"/>
        <p:cNvGrpSpPr/>
        <p:nvPr/>
      </p:nvGrpSpPr>
      <p:grpSpPr>
        <a:xfrm>
          <a:off x="0" y="0"/>
          <a:ext cx="0" cy="0"/>
          <a:chOff x="0" y="0"/>
          <a:chExt cx="0" cy="0"/>
        </a:xfrm>
      </p:grpSpPr>
      <p:pic>
        <p:nvPicPr>
          <p:cNvPr id="603" name="Google Shape;603;p7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4" name="Google Shape;604;p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5" name="Google Shape;605;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06" name="Google Shape;606;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7" name="Google Shape;607;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608"/>
        <p:cNvGrpSpPr/>
        <p:nvPr/>
      </p:nvGrpSpPr>
      <p:grpSpPr>
        <a:xfrm>
          <a:off x="0" y="0"/>
          <a:ext cx="0" cy="0"/>
          <a:chOff x="0" y="0"/>
          <a:chExt cx="0" cy="0"/>
        </a:xfrm>
      </p:grpSpPr>
      <p:pic>
        <p:nvPicPr>
          <p:cNvPr id="609" name="Google Shape;609;p7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0" name="Google Shape;610;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1" name="Google Shape;611;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2" name="Google Shape;612;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3" name="Google Shape;613;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614"/>
        <p:cNvGrpSpPr/>
        <p:nvPr/>
      </p:nvGrpSpPr>
      <p:grpSpPr>
        <a:xfrm>
          <a:off x="0" y="0"/>
          <a:ext cx="0" cy="0"/>
          <a:chOff x="0" y="0"/>
          <a:chExt cx="0" cy="0"/>
        </a:xfrm>
      </p:grpSpPr>
      <p:pic>
        <p:nvPicPr>
          <p:cNvPr id="615" name="Google Shape;615;p7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6" name="Google Shape;616;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7" name="Google Shape;617;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18" name="Google Shape;618;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9" name="Google Shape;61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620"/>
        <p:cNvGrpSpPr/>
        <p:nvPr/>
      </p:nvGrpSpPr>
      <p:grpSpPr>
        <a:xfrm>
          <a:off x="0" y="0"/>
          <a:ext cx="0" cy="0"/>
          <a:chOff x="0" y="0"/>
          <a:chExt cx="0" cy="0"/>
        </a:xfrm>
      </p:grpSpPr>
      <p:pic>
        <p:nvPicPr>
          <p:cNvPr id="621" name="Google Shape;621;p7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2" name="Google Shape;622;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3" name="Google Shape;62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4" name="Google Shape;62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25" name="Google Shape;62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26"/>
        <p:cNvGrpSpPr/>
        <p:nvPr/>
      </p:nvGrpSpPr>
      <p:grpSpPr>
        <a:xfrm>
          <a:off x="0" y="0"/>
          <a:ext cx="0" cy="0"/>
          <a:chOff x="0" y="0"/>
          <a:chExt cx="0" cy="0"/>
        </a:xfrm>
      </p:grpSpPr>
      <p:pic>
        <p:nvPicPr>
          <p:cNvPr id="627" name="Google Shape;627;p7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8" name="Google Shape;628;p7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9" name="Google Shape;629;p7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30" name="Google Shape;630;p7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1" name="Google Shape;631;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32"/>
        <p:cNvGrpSpPr/>
        <p:nvPr/>
      </p:nvGrpSpPr>
      <p:grpSpPr>
        <a:xfrm>
          <a:off x="0" y="0"/>
          <a:ext cx="0" cy="0"/>
          <a:chOff x="0" y="0"/>
          <a:chExt cx="0" cy="0"/>
        </a:xfrm>
      </p:grpSpPr>
      <p:pic>
        <p:nvPicPr>
          <p:cNvPr id="633" name="Google Shape;633;p7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34" name="Google Shape;634;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35" name="Google Shape;635;p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6" name="Google Shape;636;p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7" name="Google Shape;637;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38"/>
        <p:cNvGrpSpPr/>
        <p:nvPr/>
      </p:nvGrpSpPr>
      <p:grpSpPr>
        <a:xfrm>
          <a:off x="0" y="0"/>
          <a:ext cx="0" cy="0"/>
          <a:chOff x="0" y="0"/>
          <a:chExt cx="0" cy="0"/>
        </a:xfrm>
      </p:grpSpPr>
      <p:pic>
        <p:nvPicPr>
          <p:cNvPr id="639" name="Google Shape;639;p7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40" name="Google Shape;640;p7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41" name="Google Shape;641;p7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642" name="Google Shape;642;p7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43" name="Google Shape;643;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44"/>
        <p:cNvGrpSpPr/>
        <p:nvPr/>
      </p:nvGrpSpPr>
      <p:grpSpPr>
        <a:xfrm>
          <a:off x="0" y="0"/>
          <a:ext cx="0" cy="0"/>
          <a:chOff x="0" y="0"/>
          <a:chExt cx="0" cy="0"/>
        </a:xfrm>
      </p:grpSpPr>
      <p:pic>
        <p:nvPicPr>
          <p:cNvPr id="645" name="Google Shape;645;p8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46" name="Google Shape;646;p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47" name="Google Shape;647;p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8" name="Google Shape;648;p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49" name="Google Shape;649;p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50"/>
        <p:cNvGrpSpPr/>
        <p:nvPr/>
      </p:nvGrpSpPr>
      <p:grpSpPr>
        <a:xfrm>
          <a:off x="0" y="0"/>
          <a:ext cx="0" cy="0"/>
          <a:chOff x="0" y="0"/>
          <a:chExt cx="0" cy="0"/>
        </a:xfrm>
      </p:grpSpPr>
      <p:sp>
        <p:nvSpPr>
          <p:cNvPr id="651" name="Google Shape;651;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52" name="Google Shape;652;p8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53" name="Google Shape;653;p8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54" name="Google Shape;654;p8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55" name="Google Shape;655;p8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56" name="Google Shape;656;p8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57" name="Google Shape;657;p8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58" name="Google Shape;658;p8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59" name="Google Shape;659;p8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60" name="Google Shape;660;p8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61" name="Google Shape;661;p81"/>
          <p:cNvGrpSpPr/>
          <p:nvPr/>
        </p:nvGrpSpPr>
        <p:grpSpPr>
          <a:xfrm>
            <a:off x="311700" y="3548650"/>
            <a:ext cx="8363900" cy="646200"/>
            <a:chOff x="375100" y="3396250"/>
            <a:chExt cx="8363900" cy="646200"/>
          </a:xfrm>
        </p:grpSpPr>
        <p:sp>
          <p:nvSpPr>
            <p:cNvPr id="662" name="Google Shape;662;p8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8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8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8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67" name="Google Shape;667;p8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68" name="Google Shape;668;p8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69" name="Google Shape;669;p8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70" name="Google Shape;670;p8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1" name="Google Shape;671;p8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72" name="Google Shape;672;p8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73" name="Google Shape;673;p8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74" name="Google Shape;674;p8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75" name="Google Shape;675;p8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76" name="Google Shape;676;p8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77" name="Google Shape;677;p8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78" name="Google Shape;678;p8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79"/>
        <p:cNvGrpSpPr/>
        <p:nvPr/>
      </p:nvGrpSpPr>
      <p:grpSpPr>
        <a:xfrm>
          <a:off x="0" y="0"/>
          <a:ext cx="0" cy="0"/>
          <a:chOff x="0" y="0"/>
          <a:chExt cx="0" cy="0"/>
        </a:xfrm>
      </p:grpSpPr>
      <p:pic>
        <p:nvPicPr>
          <p:cNvPr id="680" name="Google Shape;680;p8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81" name="Google Shape;681;p8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82" name="Google Shape;682;p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83" name="Google Shape;683;p8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84" name="Google Shape;684;p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85"/>
        <p:cNvGrpSpPr/>
        <p:nvPr/>
      </p:nvGrpSpPr>
      <p:grpSpPr>
        <a:xfrm>
          <a:off x="0" y="0"/>
          <a:ext cx="0" cy="0"/>
          <a:chOff x="0" y="0"/>
          <a:chExt cx="0" cy="0"/>
        </a:xfrm>
      </p:grpSpPr>
      <p:pic>
        <p:nvPicPr>
          <p:cNvPr id="686" name="Google Shape;686;p83"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87" name="Google Shape;687;p83"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88" name="Google Shape;688;p83"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89" name="Google Shape;689;p83"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90" name="Google Shape;690;p83"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91" name="Google Shape;691;p83"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92" name="Google Shape;692;p83"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93" name="Google Shape;693;p83"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94" name="Google Shape;694;p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95"/>
        <p:cNvGrpSpPr/>
        <p:nvPr/>
      </p:nvGrpSpPr>
      <p:grpSpPr>
        <a:xfrm>
          <a:off x="0" y="0"/>
          <a:ext cx="0" cy="0"/>
          <a:chOff x="0" y="0"/>
          <a:chExt cx="0" cy="0"/>
        </a:xfrm>
      </p:grpSpPr>
      <p:pic>
        <p:nvPicPr>
          <p:cNvPr id="696" name="Google Shape;696;p84"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97" name="Google Shape;697;p84"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98" name="Google Shape;698;p84"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99" name="Google Shape;699;p84"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700" name="Google Shape;700;p84"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701" name="Google Shape;701;p84"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702" name="Google Shape;702;p84"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703" name="Google Shape;703;p84"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704" name="Google Shape;704;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705"/>
        <p:cNvGrpSpPr/>
        <p:nvPr/>
      </p:nvGrpSpPr>
      <p:grpSpPr>
        <a:xfrm>
          <a:off x="0" y="0"/>
          <a:ext cx="0" cy="0"/>
          <a:chOff x="0" y="0"/>
          <a:chExt cx="0" cy="0"/>
        </a:xfrm>
      </p:grpSpPr>
      <p:pic>
        <p:nvPicPr>
          <p:cNvPr id="706" name="Google Shape;706;p85"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707" name="Google Shape;707;p85"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708" name="Google Shape;708;p85"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709" name="Google Shape;709;p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0"/>
        <p:cNvGrpSpPr/>
        <p:nvPr/>
      </p:nvGrpSpPr>
      <p:grpSpPr>
        <a:xfrm>
          <a:off x="0" y="0"/>
          <a:ext cx="0" cy="0"/>
          <a:chOff x="0" y="0"/>
          <a:chExt cx="0" cy="0"/>
        </a:xfrm>
      </p:grpSpPr>
      <p:sp>
        <p:nvSpPr>
          <p:cNvPr id="711" name="Google Shape;71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2" name="Google Shape;712;p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3" name="Google Shape;713;p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4" name="Google Shape;71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5"/>
        <p:cNvGrpSpPr/>
        <p:nvPr/>
      </p:nvGrpSpPr>
      <p:grpSpPr>
        <a:xfrm>
          <a:off x="0" y="0"/>
          <a:ext cx="0" cy="0"/>
          <a:chOff x="0" y="0"/>
          <a:chExt cx="0" cy="0"/>
        </a:xfrm>
      </p:grpSpPr>
      <p:sp>
        <p:nvSpPr>
          <p:cNvPr id="716" name="Google Shape;716;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7" name="Google Shape;71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8"/>
        <p:cNvGrpSpPr/>
        <p:nvPr/>
      </p:nvGrpSpPr>
      <p:grpSpPr>
        <a:xfrm>
          <a:off x="0" y="0"/>
          <a:ext cx="0" cy="0"/>
          <a:chOff x="0" y="0"/>
          <a:chExt cx="0" cy="0"/>
        </a:xfrm>
      </p:grpSpPr>
      <p:sp>
        <p:nvSpPr>
          <p:cNvPr id="719" name="Google Shape;719;p8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20" name="Google Shape;720;p8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21" name="Google Shape;721;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2"/>
        <p:cNvGrpSpPr/>
        <p:nvPr/>
      </p:nvGrpSpPr>
      <p:grpSpPr>
        <a:xfrm>
          <a:off x="0" y="0"/>
          <a:ext cx="0" cy="0"/>
          <a:chOff x="0" y="0"/>
          <a:chExt cx="0" cy="0"/>
        </a:xfrm>
      </p:grpSpPr>
      <p:sp>
        <p:nvSpPr>
          <p:cNvPr id="723" name="Google Shape;723;p8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24" name="Google Shape;724;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5"/>
        <p:cNvGrpSpPr/>
        <p:nvPr/>
      </p:nvGrpSpPr>
      <p:grpSpPr>
        <a:xfrm>
          <a:off x="0" y="0"/>
          <a:ext cx="0" cy="0"/>
          <a:chOff x="0" y="0"/>
          <a:chExt cx="0" cy="0"/>
        </a:xfrm>
      </p:grpSpPr>
      <p:sp>
        <p:nvSpPr>
          <p:cNvPr id="726" name="Google Shape;726;p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9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28" name="Google Shape;728;p9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29" name="Google Shape;729;p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0" name="Google Shape;730;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1"/>
        <p:cNvGrpSpPr/>
        <p:nvPr/>
      </p:nvGrpSpPr>
      <p:grpSpPr>
        <a:xfrm>
          <a:off x="0" y="0"/>
          <a:ext cx="0" cy="0"/>
          <a:chOff x="0" y="0"/>
          <a:chExt cx="0" cy="0"/>
        </a:xfrm>
      </p:grpSpPr>
      <p:sp>
        <p:nvSpPr>
          <p:cNvPr id="732" name="Google Shape;732;p9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33" name="Google Shape;733;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10"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5" name="Google Shape;115;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4"/>
        <p:cNvGrpSpPr/>
        <p:nvPr/>
      </p:nvGrpSpPr>
      <p:grpSpPr>
        <a:xfrm>
          <a:off x="0" y="0"/>
          <a:ext cx="0" cy="0"/>
          <a:chOff x="0" y="0"/>
          <a:chExt cx="0" cy="0"/>
        </a:xfrm>
      </p:grpSpPr>
      <p:sp>
        <p:nvSpPr>
          <p:cNvPr id="735" name="Google Shape;735;p9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36" name="Google Shape;736;p9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37" name="Google Shape;737;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38"/>
        <p:cNvGrpSpPr/>
        <p:nvPr/>
      </p:nvGrpSpPr>
      <p:grpSpPr>
        <a:xfrm>
          <a:off x="0" y="0"/>
          <a:ext cx="0" cy="0"/>
          <a:chOff x="0" y="0"/>
          <a:chExt cx="0" cy="0"/>
        </a:xfrm>
      </p:grpSpPr>
      <p:sp>
        <p:nvSpPr>
          <p:cNvPr id="739" name="Google Shape;73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0" name="Google Shape;740;p9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1" name="Google Shape;741;p9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42" name="Google Shape;742;p9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743" name="Google Shape;743;p9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44" name="Google Shape;744;p9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45" name="Google Shape;745;p9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746" name="Google Shape;746;p9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47" name="Google Shape;747;p9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48" name="Google Shape;748;p9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49" name="Google Shape;749;p9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50" name="Google Shape;750;p93"/>
          <p:cNvGrpSpPr/>
          <p:nvPr/>
        </p:nvGrpSpPr>
        <p:grpSpPr>
          <a:xfrm>
            <a:off x="311700" y="3548650"/>
            <a:ext cx="8363900" cy="646200"/>
            <a:chOff x="375100" y="3396250"/>
            <a:chExt cx="8363900" cy="646200"/>
          </a:xfrm>
        </p:grpSpPr>
        <p:sp>
          <p:nvSpPr>
            <p:cNvPr id="751" name="Google Shape;751;p9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9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9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9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9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56" name="Google Shape;756;p9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57" name="Google Shape;757;p9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58" name="Google Shape;758;p9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59" name="Google Shape;759;p9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60" name="Google Shape;760;p9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61" name="Google Shape;761;p9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62" name="Google Shape;762;p9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63" name="Google Shape;763;p9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64" name="Google Shape;764;p9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65" name="Google Shape;765;p9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66" name="Google Shape;766;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7" name="Google Shape;767;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with image - Blue 1">
  <p:cSld name="1_Slide with image - Blue 2">
    <p:spTree>
      <p:nvGrpSpPr>
        <p:cNvPr id="1" name="Shape 768"/>
        <p:cNvGrpSpPr/>
        <p:nvPr/>
      </p:nvGrpSpPr>
      <p:grpSpPr>
        <a:xfrm>
          <a:off x="0" y="0"/>
          <a:ext cx="0" cy="0"/>
          <a:chOff x="0" y="0"/>
          <a:chExt cx="0" cy="0"/>
        </a:xfrm>
      </p:grpSpPr>
      <p:pic>
        <p:nvPicPr>
          <p:cNvPr id="769" name="Google Shape;769;p9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770" name="Google Shape;770;p94" descr="&quot;&quot;"/>
          <p:cNvCxnSpPr/>
          <p:nvPr/>
        </p:nvCxnSpPr>
        <p:spPr>
          <a:xfrm>
            <a:off x="0" y="835800"/>
            <a:ext cx="7479600" cy="0"/>
          </a:xfrm>
          <a:prstGeom prst="straightConnector1">
            <a:avLst/>
          </a:prstGeom>
          <a:noFill/>
          <a:ln w="19050" cap="flat" cmpd="sng">
            <a:solidFill>
              <a:srgbClr val="488BC9"/>
            </a:solidFill>
            <a:prstDash val="solid"/>
            <a:round/>
            <a:headEnd type="none" w="sm" len="sm"/>
            <a:tailEnd type="none" w="sm" len="sm"/>
          </a:ln>
        </p:spPr>
      </p:cxnSp>
      <p:sp>
        <p:nvSpPr>
          <p:cNvPr id="771" name="Google Shape;771;p94"/>
          <p:cNvSpPr txBox="1">
            <a:spLocks noGrp="1"/>
          </p:cNvSpPr>
          <p:nvPr>
            <p:ph type="title"/>
          </p:nvPr>
        </p:nvSpPr>
        <p:spPr>
          <a:xfrm>
            <a:off x="123875" y="59988"/>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rgbClr val="0B617E"/>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72" name="Google Shape;772;p94"/>
          <p:cNvSpPr txBox="1">
            <a:spLocks noGrp="1"/>
          </p:cNvSpPr>
          <p:nvPr>
            <p:ph type="body" idx="1"/>
          </p:nvPr>
        </p:nvSpPr>
        <p:spPr>
          <a:xfrm>
            <a:off x="311700" y="1152475"/>
            <a:ext cx="8245200" cy="2856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73" name="Google Shape;773;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74" name="Google Shape;774;p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775"/>
        <p:cNvGrpSpPr/>
        <p:nvPr/>
      </p:nvGrpSpPr>
      <p:grpSpPr>
        <a:xfrm>
          <a:off x="0" y="0"/>
          <a:ext cx="0" cy="0"/>
          <a:chOff x="0" y="0"/>
          <a:chExt cx="0" cy="0"/>
        </a:xfrm>
      </p:grpSpPr>
      <p:sp>
        <p:nvSpPr>
          <p:cNvPr id="776" name="Google Shape;776;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77" name="Google Shape;777;p9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78" name="Google Shape;778;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779"/>
        <p:cNvGrpSpPr/>
        <p:nvPr/>
      </p:nvGrpSpPr>
      <p:grpSpPr>
        <a:xfrm>
          <a:off x="0" y="0"/>
          <a:ext cx="0" cy="0"/>
          <a:chOff x="0" y="0"/>
          <a:chExt cx="0" cy="0"/>
        </a:xfrm>
      </p:grpSpPr>
      <p:sp>
        <p:nvSpPr>
          <p:cNvPr id="780" name="Google Shape;780;p9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81" name="Google Shape;781;p9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82" name="Google Shape;782;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theme" Target="../theme/theme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1"/>
        <p:cNvGrpSpPr/>
        <p:nvPr/>
      </p:nvGrpSpPr>
      <p:grpSpPr>
        <a:xfrm>
          <a:off x="0" y="0"/>
          <a:ext cx="0" cy="0"/>
          <a:chOff x="0" y="0"/>
          <a:chExt cx="0" cy="0"/>
        </a:xfrm>
      </p:grpSpPr>
      <p:sp>
        <p:nvSpPr>
          <p:cNvPr id="412" name="Google Shape;412;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13" name="Google Shape;413;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14" name="Google Shape;41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fedprograms/essaschoolwiderequirementsrubric-0" TargetMode="External"/><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gains/gains-training-0" TargetMode="External"/><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hyperlink" Target="https://vimeo.com/1029034923?share=copy" TargetMode="Externa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8" Type="http://schemas.openxmlformats.org/officeDocument/2006/relationships/hyperlink" Target="https://www.cde.state.co.us/familyengagement/fscp_yearataglance" TargetMode="External"/><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hyperlink" Target="https://www.cde.state.co.us/familyengagement/fscp-coffee-chat" TargetMode="External"/><Relationship Id="rId5" Type="http://schemas.openxmlformats.org/officeDocument/2006/relationships/image" Target="../media/image59.png"/><Relationship Id="rId4" Type="http://schemas.openxmlformats.org/officeDocument/2006/relationships/hyperlink" Target="https://www.cde.state.co.us/familyengagement/promisin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familyengagement/stakeholderengagement_fedprogramsmonitoring" TargetMode="External"/><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familyengagement/stakeholderengagement_fedprogramsmonitoring" TargetMode="External"/><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cdecomm#:~:text=Commissioner%27s%20Communications%20to%20Superintendents%20and%20BOCES%20Director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EEbICJ1-Gpx8mW984nt6nlY-ezo8Hyi4/view?usp=sharing" TargetMode="External"/><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s://docs.google.com/spreadsheets/d/1n7jNnvrsoc-RPXIPB_m-lizBfYaiG_mKQ2hVgLlwnJQ/edit?usp=sharing" TargetMode="External"/><Relationship Id="rId2" Type="http://schemas.openxmlformats.org/officeDocument/2006/relationships/notesSlide" Target="../notesSlides/notesSlide34.xml"/><Relationship Id="rId1" Type="http://schemas.openxmlformats.org/officeDocument/2006/relationships/slideLayout" Target="../slideLayouts/slideLayout52.xml"/><Relationship Id="rId5" Type="http://schemas.openxmlformats.org/officeDocument/2006/relationships/image" Target="../media/image69.png"/><Relationship Id="rId4" Type="http://schemas.openxmlformats.org/officeDocument/2006/relationships/hyperlink" Target="https://drive.google.com/file/d/13SIZhKOkI3E4x3GCaBZSswHreu2vJl6c/view?usp=shar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hyperlink" Target="https://drive.google.com/file/d/1reY2t_9E3cC1x6iKkGGV8uZpRlUVABdK/view?usp=sharing" TargetMode="External"/><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e.state.co.us/fedprograms/evidence_based_interventions" TargetMode="External"/><Relationship Id="rId2" Type="http://schemas.openxmlformats.org/officeDocument/2006/relationships/notesSlide" Target="../notesSlides/notesSlide42.xml"/><Relationship Id="rId1" Type="http://schemas.openxmlformats.org/officeDocument/2006/relationships/slideLayout" Target="../slideLayouts/slideLayout52.xml"/><Relationship Id="rId4" Type="http://schemas.openxmlformats.org/officeDocument/2006/relationships/hyperlink" Target="https://docs.google.com/spreadsheets/d/1ookkLrdQA0HLgFNt36BiFE2Qa4vibK3ShtyCQXt_sFk/edit?gid=1677508509#gid=1677508509"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8" Type="http://schemas.openxmlformats.org/officeDocument/2006/relationships/hyperlink" Target="https://www.cde.state.co.us/familyengagement" TargetMode="External"/><Relationship Id="rId3" Type="http://schemas.openxmlformats.org/officeDocument/2006/relationships/hyperlink" Target="https://www.cde.state.co.us/fedprograms/consapp/na" TargetMode="External"/><Relationship Id="rId7" Type="http://schemas.openxmlformats.org/officeDocument/2006/relationships/hyperlink" Target="https://docs.google.com/spreadsheets/d/1ookkLrdQA0HLgFNt36BiFE2Qa4vibK3ShtyCQXt_sFk/edit?gid=1677508509#gid=1677508509" TargetMode="External"/><Relationship Id="rId2" Type="http://schemas.openxmlformats.org/officeDocument/2006/relationships/notesSlide" Target="../notesSlides/notesSlide45.xml"/><Relationship Id="rId1" Type="http://schemas.openxmlformats.org/officeDocument/2006/relationships/slideLayout" Target="../slideLayouts/slideLayout52.xml"/><Relationship Id="rId6" Type="http://schemas.openxmlformats.org/officeDocument/2006/relationships/hyperlink" Target="https://www.cde.state.co.us/fedprograms/evidence_based_interventions" TargetMode="External"/><Relationship Id="rId5" Type="http://schemas.openxmlformats.org/officeDocument/2006/relationships/hyperlink" Target="https://www.cde.state.co.us/fedprograms/essaschoolwiderequirementsrubric-0" TargetMode="External"/><Relationship Id="rId4" Type="http://schemas.openxmlformats.org/officeDocument/2006/relationships/hyperlink" Target="https://www.cde.state.co.us/fedprograms/monit/index" TargetMode="External"/><Relationship Id="rId9" Type="http://schemas.openxmlformats.org/officeDocument/2006/relationships/hyperlink" Target="https://www.cde.state.co.us/uip/uip_general_resources#criteriaandrequirement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2.xml"/><Relationship Id="rId4" Type="http://schemas.openxmlformats.org/officeDocument/2006/relationships/hyperlink" Target="https://www.ed.gov/media/document/using-title-ii-part-funds-strategically-support-educator-recruitment-retention-professional-learning-and-improved-student-outcom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dhe.colorado.gov/educators/educator-funding-opportunities" TargetMode="External"/><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hyperlink" Target="https://colorado.teach.org/" TargetMode="External"/><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hyperlink" Target="https://cdhe.colorado.gov/news-article/diversifying-the-educator-workforce-workgroup-releases-report-that-offers-recruitment" TargetMode="External"/><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hyperlink" Target="https://www.ed.gov/media/document/supporting-diverse-educator-workforce-strengthen-teaching-and-learning-108640.pdf"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hyperlink" Target="https://docs.google.com/spreadsheets/d/1ookkLrdQA0HLgFNt36BiFE2Qa4vibK3ShtyCQXt_sFk/edit?gid=1677508509#gid=1677508509" TargetMode="External"/><Relationship Id="rId2" Type="http://schemas.openxmlformats.org/officeDocument/2006/relationships/notesSlide" Target="../notesSlides/notesSlide57.xml"/><Relationship Id="rId1" Type="http://schemas.openxmlformats.org/officeDocument/2006/relationships/slideLayout" Target="../slideLayouts/slideLayout52.xml"/><Relationship Id="rId5" Type="http://schemas.openxmlformats.org/officeDocument/2006/relationships/hyperlink" Target="https://www.cde.state.co.us/fedprograms/2018consultationform" TargetMode="External"/><Relationship Id="rId4" Type="http://schemas.openxmlformats.org/officeDocument/2006/relationships/hyperlink" Target="https://www.cde.state.co.us/gains/gainstrainings"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morris_h@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ring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20parsley_b@cde.state.co.us" TargetMode="External"/><Relationship Id="rId2" Type="http://schemas.openxmlformats.org/officeDocument/2006/relationships/notesSlide" Target="../notesSlides/notesSlide62.xml"/><Relationship Id="rId16" Type="http://schemas.openxmlformats.org/officeDocument/2006/relationships/hyperlink" Target="mailto:miller-curley_s@cde.state.co.us" TargetMode="External"/><Relationship Id="rId20" Type="http://schemas.openxmlformats.org/officeDocument/2006/relationships/hyperlink" Target="mailto:chaffin_m@cde.state.co.us" TargetMode="External"/><Relationship Id="rId29" Type="http://schemas.openxmlformats.org/officeDocument/2006/relationships/hyperlink" Target="mailto:prael_m@cde.state.co.us" TargetMode="External"/><Relationship Id="rId1" Type="http://schemas.openxmlformats.org/officeDocument/2006/relationships/slideLayout" Target="../slideLayouts/slideLayout55.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Kaleda_s@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Hawkins_r@cde.state.co.us" TargetMode="External"/><Relationship Id="rId28" Type="http://schemas.openxmlformats.org/officeDocument/2006/relationships/hyperlink" Target="mailto:hollingshead_j@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Austin_j@cde.state.co.us" TargetMode="External"/><Relationship Id="rId27" Type="http://schemas.openxmlformats.org/officeDocument/2006/relationships/hyperlink" Target="mailto:collins_d@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7"/>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2025 Winter Regional Network Meeting</a:t>
            </a:r>
            <a:endParaRPr/>
          </a:p>
        </p:txBody>
      </p:sp>
      <p:sp>
        <p:nvSpPr>
          <p:cNvPr id="788" name="Google Shape;788;p97"/>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Federal Programs and Supports Unit </a:t>
            </a:r>
            <a:endParaRPr/>
          </a:p>
          <a:p>
            <a:pPr marL="0" lvl="0" indent="0" algn="l" rtl="0">
              <a:spcBef>
                <a:spcPts val="0"/>
              </a:spcBef>
              <a:spcAft>
                <a:spcPts val="0"/>
              </a:spcAft>
              <a:buNone/>
            </a:pPr>
            <a:endParaRPr/>
          </a:p>
        </p:txBody>
      </p:sp>
      <p:sp>
        <p:nvSpPr>
          <p:cNvPr id="789" name="Google Shape;789;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0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Types of Data Should be Included in a CNA?</a:t>
            </a:r>
            <a:endParaRPr/>
          </a:p>
        </p:txBody>
      </p:sp>
      <p:sp>
        <p:nvSpPr>
          <p:cNvPr id="855" name="Google Shape;855;p106"/>
          <p:cNvSpPr txBox="1">
            <a:spLocks noGrp="1"/>
          </p:cNvSpPr>
          <p:nvPr>
            <p:ph type="body" idx="1"/>
          </p:nvPr>
        </p:nvSpPr>
        <p:spPr>
          <a:xfrm>
            <a:off x="311700" y="986300"/>
            <a:ext cx="6406500" cy="34419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t>Data sources used in a CNA can include:</a:t>
            </a:r>
            <a:endParaRPr/>
          </a:p>
          <a:p>
            <a:pPr marL="457200" lvl="0" indent="-314960" algn="l" rtl="0">
              <a:spcBef>
                <a:spcPts val="0"/>
              </a:spcBef>
              <a:spcAft>
                <a:spcPts val="0"/>
              </a:spcAft>
              <a:buSzPct val="100000"/>
              <a:buChar char="●"/>
            </a:pPr>
            <a:r>
              <a:rPr lang="en"/>
              <a:t>Student data - academic data by grade level and student group (FRL, students with disabilities, English learners), graduation rates, other data relative to your context</a:t>
            </a:r>
            <a:endParaRPr/>
          </a:p>
          <a:p>
            <a:pPr marL="457200" lvl="0" indent="-314960" algn="l" rtl="0">
              <a:spcBef>
                <a:spcPts val="0"/>
              </a:spcBef>
              <a:spcAft>
                <a:spcPts val="0"/>
              </a:spcAft>
              <a:buSzPct val="100000"/>
              <a:buChar char="●"/>
            </a:pPr>
            <a:r>
              <a:rPr lang="en"/>
              <a:t>School by school level data</a:t>
            </a:r>
            <a:endParaRPr/>
          </a:p>
          <a:p>
            <a:pPr marL="457200" lvl="0" indent="-314960" algn="l" rtl="0">
              <a:spcBef>
                <a:spcPts val="0"/>
              </a:spcBef>
              <a:spcAft>
                <a:spcPts val="0"/>
              </a:spcAft>
              <a:buSzPct val="100000"/>
              <a:buChar char="●"/>
            </a:pPr>
            <a:r>
              <a:rPr lang="en"/>
              <a:t>Student Engagement data (attendance)</a:t>
            </a:r>
            <a:endParaRPr/>
          </a:p>
          <a:p>
            <a:pPr marL="457200" lvl="0" indent="-314960" algn="l" rtl="0">
              <a:spcBef>
                <a:spcPts val="0"/>
              </a:spcBef>
              <a:spcAft>
                <a:spcPts val="0"/>
              </a:spcAft>
              <a:buSzPct val="100000"/>
              <a:buChar char="●"/>
            </a:pPr>
            <a:r>
              <a:rPr lang="en"/>
              <a:t>Discipline data</a:t>
            </a:r>
            <a:endParaRPr/>
          </a:p>
          <a:p>
            <a:pPr marL="457200" lvl="0" indent="-314960" algn="l" rtl="0">
              <a:spcBef>
                <a:spcPts val="0"/>
              </a:spcBef>
              <a:spcAft>
                <a:spcPts val="0"/>
              </a:spcAft>
              <a:buSzPct val="100000"/>
              <a:buChar char="●"/>
            </a:pPr>
            <a:r>
              <a:rPr lang="en"/>
              <a:t>Hiring and retention data - areas of need in hiring</a:t>
            </a:r>
            <a:endParaRPr/>
          </a:p>
          <a:p>
            <a:pPr marL="457200" lvl="0" indent="-314960" algn="l" rtl="0">
              <a:spcBef>
                <a:spcPts val="0"/>
              </a:spcBef>
              <a:spcAft>
                <a:spcPts val="0"/>
              </a:spcAft>
              <a:buSzPct val="100000"/>
              <a:buChar char="●"/>
            </a:pPr>
            <a:r>
              <a:rPr lang="en"/>
              <a:t>Family and community engagement data</a:t>
            </a:r>
            <a:endParaRPr/>
          </a:p>
          <a:p>
            <a:pPr marL="457200" lvl="0" indent="-314960" algn="l" rtl="0">
              <a:spcBef>
                <a:spcPts val="0"/>
              </a:spcBef>
              <a:spcAft>
                <a:spcPts val="0"/>
              </a:spcAft>
              <a:buSzPct val="100000"/>
              <a:buChar char="●"/>
            </a:pPr>
            <a:r>
              <a:rPr lang="en"/>
              <a:t>Staff surveys</a:t>
            </a:r>
            <a:endParaRPr/>
          </a:p>
          <a:p>
            <a:pPr marL="457200" lvl="0" indent="-314960" algn="l" rtl="0">
              <a:spcBef>
                <a:spcPts val="0"/>
              </a:spcBef>
              <a:spcAft>
                <a:spcPts val="0"/>
              </a:spcAft>
              <a:buSzPct val="100000"/>
              <a:buChar char="●"/>
            </a:pPr>
            <a:r>
              <a:rPr lang="en"/>
              <a:t>Student surveys</a:t>
            </a:r>
            <a:endParaRPr/>
          </a:p>
          <a:p>
            <a:pPr marL="457200" lvl="0" indent="-314960" algn="l" rtl="0">
              <a:spcBef>
                <a:spcPts val="0"/>
              </a:spcBef>
              <a:spcAft>
                <a:spcPts val="0"/>
              </a:spcAft>
              <a:buSzPct val="100000"/>
              <a:buChar char="●"/>
            </a:pPr>
            <a:r>
              <a:rPr lang="en"/>
              <a:t>Parent surveys</a:t>
            </a:r>
            <a:endParaRPr/>
          </a:p>
          <a:p>
            <a:pPr marL="457200" lvl="0" indent="-314960" algn="l" rtl="0">
              <a:spcBef>
                <a:spcPts val="0"/>
              </a:spcBef>
              <a:spcAft>
                <a:spcPts val="0"/>
              </a:spcAft>
              <a:buSzPct val="100000"/>
              <a:buChar char="●"/>
            </a:pPr>
            <a:r>
              <a:rPr lang="en"/>
              <a:t>Listening Sessions</a:t>
            </a:r>
            <a:endParaRPr/>
          </a:p>
          <a:p>
            <a:pPr marL="0" lvl="0" indent="0" algn="l" rtl="0">
              <a:spcBef>
                <a:spcPts val="0"/>
              </a:spcBef>
              <a:spcAft>
                <a:spcPts val="0"/>
              </a:spcAft>
              <a:buNone/>
            </a:pPr>
            <a:endParaRPr/>
          </a:p>
          <a:p>
            <a:pPr marL="0" lvl="0" indent="0" algn="l" rtl="0">
              <a:spcBef>
                <a:spcPts val="0"/>
              </a:spcBef>
              <a:spcAft>
                <a:spcPts val="0"/>
              </a:spcAft>
              <a:buNone/>
            </a:pPr>
            <a:r>
              <a:rPr lang="en"/>
              <a:t>Data collection for the CNA should be </a:t>
            </a:r>
            <a:r>
              <a:rPr lang="en" b="1"/>
              <a:t>prioritized based on your local context.</a:t>
            </a:r>
            <a:endParaRPr b="1"/>
          </a:p>
        </p:txBody>
      </p:sp>
      <p:sp>
        <p:nvSpPr>
          <p:cNvPr id="856" name="Google Shape;856;p106"/>
          <p:cNvSpPr/>
          <p:nvPr/>
        </p:nvSpPr>
        <p:spPr>
          <a:xfrm>
            <a:off x="6841325" y="1732775"/>
            <a:ext cx="1892400" cy="14385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 the chat: What is one need your district has identified and what data sources have been most helpful?</a:t>
            </a:r>
            <a:endParaRPr/>
          </a:p>
        </p:txBody>
      </p:sp>
      <p:sp>
        <p:nvSpPr>
          <p:cNvPr id="857" name="Google Shape;857;p1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Comprehensive Needs Assessment Rubric</a:t>
            </a:r>
            <a:endParaRPr/>
          </a:p>
        </p:txBody>
      </p:sp>
      <p:sp>
        <p:nvSpPr>
          <p:cNvPr id="863" name="Google Shape;863;p107"/>
          <p:cNvSpPr txBox="1">
            <a:spLocks noGrp="1"/>
          </p:cNvSpPr>
          <p:nvPr>
            <p:ph type="body" idx="1"/>
          </p:nvPr>
        </p:nvSpPr>
        <p:spPr>
          <a:xfrm>
            <a:off x="311700" y="1152475"/>
            <a:ext cx="2270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updated </a:t>
            </a:r>
            <a:r>
              <a:rPr lang="en" u="sng">
                <a:solidFill>
                  <a:schemeClr val="hlink"/>
                </a:solidFill>
                <a:hlinkClick r:id="rId3"/>
              </a:rPr>
              <a:t>ESSA Schoolwide Requirements and Rubric document</a:t>
            </a:r>
            <a:r>
              <a:rPr lang="en"/>
              <a:t> is a tool to better understand what is expected to be included in a CNA.</a:t>
            </a:r>
            <a:endParaRPr/>
          </a:p>
        </p:txBody>
      </p:sp>
      <p:sp>
        <p:nvSpPr>
          <p:cNvPr id="864" name="Google Shape;864;p1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graphicFrame>
        <p:nvGraphicFramePr>
          <p:cNvPr id="865" name="Google Shape;865;p107"/>
          <p:cNvGraphicFramePr/>
          <p:nvPr>
            <p:extLst>
              <p:ext uri="{D42A27DB-BD31-4B8C-83A1-F6EECF244321}">
                <p14:modId xmlns:p14="http://schemas.microsoft.com/office/powerpoint/2010/main" val="1287820110"/>
              </p:ext>
            </p:extLst>
          </p:nvPr>
        </p:nvGraphicFramePr>
        <p:xfrm>
          <a:off x="2676025" y="1004975"/>
          <a:ext cx="6352675" cy="4053660"/>
        </p:xfrm>
        <a:graphic>
          <a:graphicData uri="http://schemas.openxmlformats.org/drawingml/2006/table">
            <a:tbl>
              <a:tblPr firstRow="1">
                <a:noFill/>
                <a:tableStyleId>{A7423C60-2666-4018-A1F1-91F6B1CA8871}</a:tableStyleId>
              </a:tblPr>
              <a:tblGrid>
                <a:gridCol w="6352675">
                  <a:extLst>
                    <a:ext uri="{9D8B030D-6E8A-4147-A177-3AD203B41FA5}">
                      <a16:colId xmlns:a16="http://schemas.microsoft.com/office/drawing/2014/main" val="20000"/>
                    </a:ext>
                  </a:extLst>
                </a:gridCol>
              </a:tblGrid>
              <a:tr h="290050">
                <a:tc>
                  <a:txBody>
                    <a:bodyPr/>
                    <a:lstStyle/>
                    <a:p>
                      <a:pPr marL="0" lvl="0" indent="0" algn="ctr" rtl="0">
                        <a:spcBef>
                          <a:spcPts val="0"/>
                        </a:spcBef>
                        <a:spcAft>
                          <a:spcPts val="0"/>
                        </a:spcAft>
                        <a:buNone/>
                      </a:pPr>
                      <a:r>
                        <a:rPr lang="en" b="1"/>
                        <a:t>Meets Expectations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47400">
                <a:tc>
                  <a:txBody>
                    <a:bodyPr/>
                    <a:lstStyle/>
                    <a:p>
                      <a:pPr marL="0" lvl="0" indent="0" algn="l" rtl="0">
                        <a:spcBef>
                          <a:spcPts val="0"/>
                        </a:spcBef>
                        <a:spcAft>
                          <a:spcPts val="0"/>
                        </a:spcAft>
                        <a:buNone/>
                      </a:pPr>
                      <a:r>
                        <a:rPr lang="en" sz="1200"/>
                        <a:t>Includes a </a:t>
                      </a:r>
                      <a:r>
                        <a:rPr lang="en" sz="1200" b="1"/>
                        <a:t>variety of data</a:t>
                      </a:r>
                      <a:r>
                        <a:rPr lang="en" sz="1200"/>
                        <a:t>, including performance (e.g., local and state student assessment data) and student engagement data (e.g., student attendance), perception data (e.g., parent and student surveys) and school system process (e.g., diagnostic review) to form a </a:t>
                      </a:r>
                      <a:r>
                        <a:rPr lang="en" sz="1200" b="1"/>
                        <a:t>complete and accurate representation of the school’s comprehensive needs</a:t>
                      </a:r>
                      <a:r>
                        <a:rPr lang="en" sz="1200"/>
                        <a:t>.</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47400">
                <a:tc>
                  <a:txBody>
                    <a:bodyPr/>
                    <a:lstStyle/>
                    <a:p>
                      <a:pPr marL="0" lvl="0" indent="0" algn="l" rtl="0">
                        <a:spcBef>
                          <a:spcPts val="0"/>
                        </a:spcBef>
                        <a:spcAft>
                          <a:spcPts val="0"/>
                        </a:spcAft>
                        <a:buNone/>
                      </a:pPr>
                      <a:r>
                        <a:rPr lang="en" sz="1200"/>
                        <a:t>Includes detailed analysis of performance, student engagement, and other data for all students and </a:t>
                      </a:r>
                      <a:r>
                        <a:rPr lang="en" sz="1200" b="1"/>
                        <a:t>disaggregated for student groups</a:t>
                      </a:r>
                      <a:r>
                        <a:rPr lang="en" sz="1200"/>
                        <a:t> identified in 1111(c)(2) of ESSA (economically disadvantaged students, students from major racial and ethnic groups, children with disabilities and English learners), as applicable for the school. </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9D7AB"/>
                    </a:solidFill>
                  </a:tcPr>
                </a:tc>
                <a:extLst>
                  <a:ext uri="{0D108BD9-81ED-4DB2-BD59-A6C34878D82A}">
                    <a16:rowId xmlns:a16="http://schemas.microsoft.com/office/drawing/2014/main" val="10002"/>
                  </a:ext>
                </a:extLst>
              </a:tr>
              <a:tr h="547400">
                <a:tc>
                  <a:txBody>
                    <a:bodyPr/>
                    <a:lstStyle/>
                    <a:p>
                      <a:pPr marL="0" lvl="0" indent="0" algn="l" rtl="0">
                        <a:spcBef>
                          <a:spcPts val="0"/>
                        </a:spcBef>
                        <a:spcAft>
                          <a:spcPts val="0"/>
                        </a:spcAft>
                        <a:buNone/>
                      </a:pPr>
                      <a:r>
                        <a:rPr lang="en" sz="1200"/>
                        <a:t>The CNA is conducted in a manner that identified </a:t>
                      </a:r>
                      <a:r>
                        <a:rPr lang="en" sz="1200" b="1"/>
                        <a:t>student, teacher, school and community strengths and needs</a:t>
                      </a:r>
                      <a:r>
                        <a:rPr lang="en" sz="1200"/>
                        <a:t>. </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9D7AB"/>
                    </a:solidFill>
                  </a:tcPr>
                </a:tc>
                <a:extLst>
                  <a:ext uri="{0D108BD9-81ED-4DB2-BD59-A6C34878D82A}">
                    <a16:rowId xmlns:a16="http://schemas.microsoft.com/office/drawing/2014/main" val="10003"/>
                  </a:ext>
                </a:extLst>
              </a:tr>
              <a:tr h="547400">
                <a:tc>
                  <a:txBody>
                    <a:bodyPr/>
                    <a:lstStyle/>
                    <a:p>
                      <a:pPr marL="0" lvl="0" indent="0" algn="l" rtl="0">
                        <a:spcBef>
                          <a:spcPts val="0"/>
                        </a:spcBef>
                        <a:spcAft>
                          <a:spcPts val="0"/>
                        </a:spcAft>
                        <a:buNone/>
                      </a:pPr>
                      <a:r>
                        <a:rPr lang="en" sz="1200"/>
                        <a:t>The CNA identified a </a:t>
                      </a:r>
                      <a:r>
                        <a:rPr lang="en" sz="1200" b="1"/>
                        <a:t>manageable number of priorities</a:t>
                      </a:r>
                      <a:r>
                        <a:rPr lang="en" sz="1200"/>
                        <a:t> (recommended one or two priorities), at the right level of magnitude and aligned with the needs assessment for school improvement. </a:t>
                      </a: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47400">
                <a:tc>
                  <a:txBody>
                    <a:bodyPr/>
                    <a:lstStyle/>
                    <a:p>
                      <a:pPr marL="0" lvl="0" indent="0" algn="l" rtl="0">
                        <a:spcBef>
                          <a:spcPts val="0"/>
                        </a:spcBef>
                        <a:spcAft>
                          <a:spcPts val="0"/>
                        </a:spcAft>
                        <a:buNone/>
                      </a:pPr>
                      <a:r>
                        <a:rPr lang="en" sz="1200" dirty="0"/>
                        <a:t>If the school is </a:t>
                      </a:r>
                      <a:r>
                        <a:rPr lang="en" sz="1200" b="1" dirty="0"/>
                        <a:t>continuing activities from the previous year, local evidence shows continuous improvement </a:t>
                      </a:r>
                      <a:r>
                        <a:rPr lang="en" sz="1200" dirty="0"/>
                        <a:t>for all students, particularly those not yet meeting standards.</a:t>
                      </a:r>
                      <a:endParaRPr sz="12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08">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Where will my CNA be Documented?</a:t>
            </a:r>
            <a:endParaRPr/>
          </a:p>
        </p:txBody>
      </p:sp>
      <p:sp>
        <p:nvSpPr>
          <p:cNvPr id="871" name="Google Shape;871;p108">
            <a:extLst>
              <a:ext uri="{C183D7F6-B498-43B3-948B-1728B52AA6E4}">
                <adec:decorative xmlns:adec="http://schemas.microsoft.com/office/drawing/2017/decorative" val="1"/>
              </a:ext>
            </a:extLst>
          </p:cNvPr>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Many LEAs use their Unified Improvement Plan (UIP) or their Strategic Plan to document their Comprehensive Needs Assessment. Schoolwide plans can be documented in the streamlined UIP. </a:t>
            </a:r>
            <a:endParaRPr/>
          </a:p>
        </p:txBody>
      </p:sp>
      <p:pic>
        <p:nvPicPr>
          <p:cNvPr id="873" name="Google Shape;873;p10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36700" y="1493900"/>
            <a:ext cx="2206001" cy="2206001"/>
          </a:xfrm>
          <a:prstGeom prst="rect">
            <a:avLst/>
          </a:prstGeom>
          <a:noFill/>
          <a:ln>
            <a:noFill/>
          </a:ln>
        </p:spPr>
      </p:pic>
      <p:sp>
        <p:nvSpPr>
          <p:cNvPr id="872" name="Google Shape;872;p10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Where do we Start?</a:t>
            </a:r>
            <a:endParaRPr/>
          </a:p>
        </p:txBody>
      </p:sp>
      <p:sp>
        <p:nvSpPr>
          <p:cNvPr id="879" name="Google Shape;879;p109"/>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Consider your local context. </a:t>
            </a:r>
            <a:r>
              <a:rPr lang="en" b="1"/>
              <a:t>Start with your “why.”</a:t>
            </a:r>
            <a:r>
              <a:rPr lang="en"/>
              <a:t> What do you already know? </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what is the mission for your district/school? What can you reflect on regarding achieving your LEA’s mission? What are your goals for your students and what do you intuitively know about meeting these goals (successes, hurdles, etc.)? </a:t>
            </a:r>
            <a:endParaRPr/>
          </a:p>
          <a:p>
            <a:pPr marL="0" lvl="0" indent="0" algn="l" rtl="0">
              <a:spcBef>
                <a:spcPts val="0"/>
              </a:spcBef>
              <a:spcAft>
                <a:spcPts val="0"/>
              </a:spcAft>
              <a:buNone/>
            </a:pPr>
            <a:endParaRPr/>
          </a:p>
          <a:p>
            <a:pPr marL="0" lvl="0" indent="0" algn="l" rtl="0">
              <a:spcBef>
                <a:spcPts val="0"/>
              </a:spcBef>
              <a:spcAft>
                <a:spcPts val="0"/>
              </a:spcAft>
              <a:buNone/>
            </a:pPr>
            <a:r>
              <a:rPr lang="en"/>
              <a:t>Consider what is currently being implemented and how it’s going. Have your programs been effective? </a:t>
            </a:r>
            <a:r>
              <a:rPr lang="en" b="1"/>
              <a:t>What to continue, adjust, or stop doing in your work?</a:t>
            </a:r>
            <a:endParaRPr b="1"/>
          </a:p>
        </p:txBody>
      </p:sp>
      <p:sp>
        <p:nvSpPr>
          <p:cNvPr id="880" name="Google Shape;880;p10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pic>
        <p:nvPicPr>
          <p:cNvPr id="881" name="Google Shape;881;p109" descr="Image of a man at a starting line. "/>
          <p:cNvPicPr preferRelativeResize="0"/>
          <p:nvPr/>
        </p:nvPicPr>
        <p:blipFill>
          <a:blip r:embed="rId3">
            <a:alphaModFix/>
          </a:blip>
          <a:stretch>
            <a:fillRect/>
          </a:stretch>
        </p:blipFill>
        <p:spPr>
          <a:xfrm>
            <a:off x="7479599" y="1047475"/>
            <a:ext cx="1452026" cy="1452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An Example: Start with the End in Mind</a:t>
            </a:r>
            <a:endParaRPr/>
          </a:p>
        </p:txBody>
      </p:sp>
      <p:sp>
        <p:nvSpPr>
          <p:cNvPr id="887" name="Google Shape;887;p110"/>
          <p:cNvSpPr txBox="1">
            <a:spLocks noGrp="1"/>
          </p:cNvSpPr>
          <p:nvPr>
            <p:ph type="body" idx="1"/>
          </p:nvPr>
        </p:nvSpPr>
        <p:spPr>
          <a:xfrm>
            <a:off x="311700" y="1152475"/>
            <a:ext cx="8503500" cy="3200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Backwards Design: </a:t>
            </a:r>
            <a:r>
              <a:rPr lang="en" b="1"/>
              <a:t>Supporting effective use of funds through alignment with identified needs and strategic planning</a:t>
            </a:r>
            <a:endParaRPr b="1"/>
          </a:p>
          <a:p>
            <a:pPr marL="0" lvl="0" indent="0" algn="l" rtl="0">
              <a:spcBef>
                <a:spcPts val="0"/>
              </a:spcBef>
              <a:spcAft>
                <a:spcPts val="0"/>
              </a:spcAft>
              <a:buNone/>
            </a:pPr>
            <a:endParaRPr/>
          </a:p>
          <a:p>
            <a:pPr marL="457200" lvl="0" indent="-322580" algn="l" rtl="0">
              <a:spcBef>
                <a:spcPts val="0"/>
              </a:spcBef>
              <a:spcAft>
                <a:spcPts val="0"/>
              </a:spcAft>
              <a:buSzPct val="100000"/>
              <a:buAutoNum type="arabicPeriod"/>
            </a:pPr>
            <a:r>
              <a:rPr lang="en"/>
              <a:t>The goal of a CNA is to </a:t>
            </a:r>
            <a:r>
              <a:rPr lang="en" b="1"/>
              <a:t>identify existing barriers</a:t>
            </a:r>
            <a:r>
              <a:rPr lang="en"/>
              <a:t> to increasing teacher efficacy and ensuring all students receive </a:t>
            </a:r>
            <a:r>
              <a:rPr lang="en" b="1"/>
              <a:t>high quality learning experiences</a:t>
            </a:r>
            <a:r>
              <a:rPr lang="en"/>
              <a:t> with equitable access to resources that help them grow and achieve </a:t>
            </a:r>
            <a:r>
              <a:rPr lang="en" b="1"/>
              <a:t>grade level expectations</a:t>
            </a:r>
            <a:r>
              <a:rPr lang="en"/>
              <a:t>.</a:t>
            </a:r>
            <a:endParaRPr/>
          </a:p>
          <a:p>
            <a:pPr marL="0" lvl="0" indent="0" algn="l" rtl="0">
              <a:spcBef>
                <a:spcPts val="0"/>
              </a:spcBef>
              <a:spcAft>
                <a:spcPts val="0"/>
              </a:spcAft>
              <a:buNone/>
            </a:pPr>
            <a:endParaRPr/>
          </a:p>
          <a:p>
            <a:pPr marL="457200" lvl="0" indent="-322580" algn="l" rtl="0">
              <a:spcBef>
                <a:spcPts val="0"/>
              </a:spcBef>
              <a:spcAft>
                <a:spcPts val="0"/>
              </a:spcAft>
              <a:buSzPct val="106666"/>
              <a:buAutoNum type="arabicPeriod"/>
            </a:pPr>
            <a:r>
              <a:rPr lang="en"/>
              <a:t>A CNA can look a lot of different ways, but the thought process that drives this snapshot of the current state of learning in a school/district can be considered through the lens of Belonging, Consistency, and Coherence. </a:t>
            </a:r>
            <a:r>
              <a:rPr lang="en" sz="1500" i="1">
                <a:latin typeface="Arial"/>
                <a:ea typeface="Arial"/>
                <a:cs typeface="Arial"/>
                <a:sym typeface="Arial"/>
              </a:rPr>
              <a:t>The Opportunity Makers</a:t>
            </a:r>
            <a:r>
              <a:rPr lang="en" sz="1500">
                <a:latin typeface="Arial"/>
                <a:ea typeface="Arial"/>
                <a:cs typeface="Arial"/>
                <a:sym typeface="Arial"/>
              </a:rPr>
              <a:t> (2024) </a:t>
            </a:r>
            <a:r>
              <a:rPr lang="en" sz="1500" i="1">
                <a:latin typeface="Arial"/>
                <a:ea typeface="Arial"/>
                <a:cs typeface="Arial"/>
                <a:sym typeface="Arial"/>
              </a:rPr>
              <a:t>TNTP</a:t>
            </a:r>
            <a:r>
              <a:rPr lang="en" sz="1500">
                <a:latin typeface="Arial"/>
                <a:ea typeface="Arial"/>
                <a:cs typeface="Arial"/>
                <a:sym typeface="Arial"/>
              </a:rPr>
              <a:t>. </a:t>
            </a:r>
            <a:endParaRPr sz="1500">
              <a:latin typeface="Arial"/>
              <a:ea typeface="Arial"/>
              <a:cs typeface="Arial"/>
              <a:sym typeface="Arial"/>
            </a:endParaRPr>
          </a:p>
          <a:p>
            <a:pPr marL="0" lvl="0" indent="0" algn="l" rtl="0">
              <a:spcBef>
                <a:spcPts val="0"/>
              </a:spcBef>
              <a:spcAft>
                <a:spcPts val="0"/>
              </a:spcAft>
              <a:buNone/>
            </a:pPr>
            <a:endParaRPr/>
          </a:p>
          <a:p>
            <a:pPr marL="457200" lvl="0" indent="-322580" algn="l" rtl="0">
              <a:spcBef>
                <a:spcPts val="0"/>
              </a:spcBef>
              <a:spcAft>
                <a:spcPts val="0"/>
              </a:spcAft>
              <a:buSzPct val="100000"/>
              <a:buAutoNum type="arabicPeriod"/>
            </a:pPr>
            <a:r>
              <a:rPr lang="en"/>
              <a:t>These priorities and the needs identified through the CNA </a:t>
            </a:r>
            <a:r>
              <a:rPr lang="en" b="1"/>
              <a:t>drive the development of the Consolidated Application</a:t>
            </a:r>
            <a:r>
              <a:rPr lang="en"/>
              <a:t> and the district’s use of ESEA funds.</a:t>
            </a:r>
            <a:endParaRPr/>
          </a:p>
        </p:txBody>
      </p:sp>
      <p:sp>
        <p:nvSpPr>
          <p:cNvPr id="888" name="Google Shape;888;p1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11">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Opportunity Makers: </a:t>
            </a:r>
            <a:r>
              <a:rPr lang="en" i="1"/>
              <a:t>Consider These “Buckets” in Your Work </a:t>
            </a:r>
            <a:endParaRPr i="1"/>
          </a:p>
        </p:txBody>
      </p:sp>
      <p:sp>
        <p:nvSpPr>
          <p:cNvPr id="894" name="Google Shape;894;p111">
            <a:extLst>
              <a:ext uri="{C183D7F6-B498-43B3-948B-1728B52AA6E4}">
                <adec:decorative xmlns:adec="http://schemas.microsoft.com/office/drawing/2017/decorative" val="1"/>
              </a:ext>
            </a:extLst>
          </p:cNvPr>
          <p:cNvSpPr txBox="1">
            <a:spLocks noGrp="1"/>
          </p:cNvSpPr>
          <p:nvPr>
            <p:ph type="body" idx="1"/>
          </p:nvPr>
        </p:nvSpPr>
        <p:spPr>
          <a:xfrm>
            <a:off x="311700" y="1152475"/>
            <a:ext cx="56457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Opportunity Makers defines our current reality that only 5% of US schools are closing achievement gaps.  </a:t>
            </a:r>
            <a:endParaRPr/>
          </a:p>
          <a:p>
            <a:pPr marL="0" lvl="0" indent="0" algn="l" rtl="0">
              <a:spcBef>
                <a:spcPts val="0"/>
              </a:spcBef>
              <a:spcAft>
                <a:spcPts val="0"/>
              </a:spcAft>
              <a:buNone/>
            </a:pPr>
            <a:endParaRPr/>
          </a:p>
          <a:p>
            <a:pPr marL="0" lvl="0" indent="0" algn="l" rtl="0">
              <a:spcBef>
                <a:spcPts val="0"/>
              </a:spcBef>
              <a:spcAft>
                <a:spcPts val="0"/>
              </a:spcAft>
              <a:buNone/>
            </a:pPr>
            <a:r>
              <a:rPr lang="en" sz="1800" b="1"/>
              <a:t>These 5% of schools achieved this by:</a:t>
            </a:r>
            <a:endParaRPr sz="1800" b="1"/>
          </a:p>
          <a:p>
            <a:pPr marL="457200" lvl="0" indent="-334327" algn="l" rtl="0">
              <a:spcBef>
                <a:spcPts val="0"/>
              </a:spcBef>
              <a:spcAft>
                <a:spcPts val="0"/>
              </a:spcAft>
              <a:buSzPct val="100000"/>
              <a:buChar char="●"/>
            </a:pPr>
            <a:r>
              <a:rPr lang="en" sz="1800"/>
              <a:t>Creating a culture of </a:t>
            </a:r>
            <a:r>
              <a:rPr lang="en" sz="1800" b="1">
                <a:solidFill>
                  <a:srgbClr val="3F8A6A"/>
                </a:solidFill>
              </a:rPr>
              <a:t>belonging</a:t>
            </a:r>
            <a:r>
              <a:rPr lang="en" sz="1800"/>
              <a:t>,</a:t>
            </a:r>
            <a:endParaRPr sz="1800"/>
          </a:p>
          <a:p>
            <a:pPr marL="457200" lvl="0" indent="-334327" algn="l" rtl="0">
              <a:spcBef>
                <a:spcPts val="0"/>
              </a:spcBef>
              <a:spcAft>
                <a:spcPts val="0"/>
              </a:spcAft>
              <a:buSzPct val="100000"/>
              <a:buChar char="●"/>
            </a:pPr>
            <a:r>
              <a:rPr lang="en" sz="1800"/>
              <a:t>Delivering </a:t>
            </a:r>
            <a:r>
              <a:rPr lang="en" sz="1800" b="1">
                <a:solidFill>
                  <a:srgbClr val="3F8A6A"/>
                </a:solidFill>
              </a:rPr>
              <a:t>consistent </a:t>
            </a:r>
            <a:r>
              <a:rPr lang="en" sz="1800"/>
              <a:t>grade-level instruction, and</a:t>
            </a:r>
            <a:endParaRPr sz="1800"/>
          </a:p>
          <a:p>
            <a:pPr marL="457200" lvl="0" indent="-334327" algn="l" rtl="0">
              <a:spcBef>
                <a:spcPts val="0"/>
              </a:spcBef>
              <a:spcAft>
                <a:spcPts val="0"/>
              </a:spcAft>
              <a:buSzPct val="100000"/>
              <a:buChar char="●"/>
            </a:pPr>
            <a:r>
              <a:rPr lang="en" sz="1800"/>
              <a:t>Building a </a:t>
            </a:r>
            <a:r>
              <a:rPr lang="en" sz="1800" b="1">
                <a:solidFill>
                  <a:srgbClr val="3F8A6A"/>
                </a:solidFill>
              </a:rPr>
              <a:t>coherent </a:t>
            </a:r>
            <a:r>
              <a:rPr lang="en" sz="1800"/>
              <a:t>instructional program.</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i="1"/>
              <a:t>This aligns with our experience but can be hard to create. How might schools use this structure to clarify the micro moves that will create the desired impacts? How might we define the manageable steps to make this our reality?</a:t>
            </a:r>
            <a:endParaRPr sz="1800"/>
          </a:p>
        </p:txBody>
      </p:sp>
      <p:pic>
        <p:nvPicPr>
          <p:cNvPr id="896" name="Google Shape;896;p11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87200" y="1152637"/>
            <a:ext cx="2192924" cy="2838225"/>
          </a:xfrm>
          <a:prstGeom prst="rect">
            <a:avLst/>
          </a:prstGeom>
          <a:noFill/>
          <a:ln>
            <a:noFill/>
          </a:ln>
        </p:spPr>
      </p:pic>
      <p:sp>
        <p:nvSpPr>
          <p:cNvPr id="895" name="Google Shape;895;p111">
            <a:extLst>
              <a:ext uri="{C183D7F6-B498-43B3-948B-1728B52AA6E4}">
                <adec:decorative xmlns:adec="http://schemas.microsoft.com/office/drawing/2017/decorative" val="1"/>
              </a:ext>
            </a:extLst>
          </p:cNvPr>
          <p:cNvSpPr txBox="1">
            <a:spLocks noGrp="1"/>
          </p:cNvSpPr>
          <p:nvPr>
            <p:ph type="title" idx="2"/>
          </p:nvPr>
        </p:nvSpPr>
        <p:spPr>
          <a:xfrm>
            <a:off x="123875" y="4347400"/>
            <a:ext cx="8572200" cy="156600"/>
          </a:xfrm>
          <a:prstGeom prst="rect">
            <a:avLst/>
          </a:prstGeom>
        </p:spPr>
        <p:txBody>
          <a:bodyPr spcFirstLastPara="1" wrap="square" lIns="0" tIns="0" rIns="0" bIns="0" anchor="b" anchorCtr="0">
            <a:noAutofit/>
          </a:bodyPr>
          <a:lstStyle/>
          <a:p>
            <a:pPr marL="355600" lvl="0" indent="-12700" algn="l" rtl="0">
              <a:lnSpc>
                <a:spcPct val="115000"/>
              </a:lnSpc>
              <a:spcBef>
                <a:spcPts val="1200"/>
              </a:spcBef>
              <a:spcAft>
                <a:spcPts val="1200"/>
              </a:spcAft>
              <a:buClr>
                <a:schemeClr val="dk1"/>
              </a:buClr>
              <a:buSzPts val="1100"/>
              <a:buFont typeface="Arial"/>
              <a:buNone/>
            </a:pPr>
            <a:r>
              <a:rPr lang="en" sz="1100" i="1">
                <a:latin typeface="Arial"/>
                <a:ea typeface="Arial"/>
                <a:cs typeface="Arial"/>
                <a:sym typeface="Arial"/>
              </a:rPr>
              <a:t>The Opportunity Makers</a:t>
            </a:r>
            <a:r>
              <a:rPr lang="en" sz="1100">
                <a:latin typeface="Arial"/>
                <a:ea typeface="Arial"/>
                <a:cs typeface="Arial"/>
                <a:sym typeface="Arial"/>
              </a:rPr>
              <a:t> (2024) </a:t>
            </a:r>
            <a:r>
              <a:rPr lang="en" sz="1100" i="1">
                <a:latin typeface="Arial"/>
                <a:ea typeface="Arial"/>
                <a:cs typeface="Arial"/>
                <a:sym typeface="Arial"/>
              </a:rPr>
              <a:t>TNTP</a:t>
            </a:r>
            <a:r>
              <a:rPr lang="en" sz="1100">
                <a:latin typeface="Arial"/>
                <a:ea typeface="Arial"/>
                <a:cs typeface="Arial"/>
                <a:sym typeface="Arial"/>
              </a:rPr>
              <a:t>. Available at: https://tntp.org/publication/the-opportunity-makers/ (Accessed: 30 January 2025). </a:t>
            </a:r>
            <a:endParaRPr sz="1100">
              <a:latin typeface="Arial"/>
              <a:ea typeface="Arial"/>
              <a:cs typeface="Arial"/>
              <a:sym typeface="Arial"/>
            </a:endParaRPr>
          </a:p>
        </p:txBody>
      </p:sp>
      <p:sp>
        <p:nvSpPr>
          <p:cNvPr id="897" name="Google Shape;897;p111">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12">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Belonging:</a:t>
            </a:r>
            <a:r>
              <a:rPr lang="en"/>
              <a:t> </a:t>
            </a:r>
            <a:r>
              <a:rPr lang="en" i="1"/>
              <a:t>Learning is Personal and Collective</a:t>
            </a:r>
            <a:endParaRPr i="1"/>
          </a:p>
        </p:txBody>
      </p:sp>
      <p:sp>
        <p:nvSpPr>
          <p:cNvPr id="905" name="Google Shape;905;p112">
            <a:extLst>
              <a:ext uri="{C183D7F6-B498-43B3-948B-1728B52AA6E4}">
                <adec:decorative xmlns:adec="http://schemas.microsoft.com/office/drawing/2017/decorative" val="1"/>
              </a:ext>
            </a:extLst>
          </p:cNvPr>
          <p:cNvSpPr txBox="1"/>
          <p:nvPr/>
        </p:nvSpPr>
        <p:spPr>
          <a:xfrm>
            <a:off x="141725" y="955550"/>
            <a:ext cx="5293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i="1">
                <a:solidFill>
                  <a:schemeClr val="dk1"/>
                </a:solidFill>
              </a:rPr>
              <a:t>What does it mean to be an “insider” at school? How might your team be increasingly culturally responsive?</a:t>
            </a:r>
            <a:endParaRPr sz="1800">
              <a:solidFill>
                <a:schemeClr val="dk2"/>
              </a:solidFill>
            </a:endParaRPr>
          </a:p>
        </p:txBody>
      </p:sp>
      <p:sp>
        <p:nvSpPr>
          <p:cNvPr id="903" name="Google Shape;903;p112">
            <a:extLst>
              <a:ext uri="{C183D7F6-B498-43B3-948B-1728B52AA6E4}">
                <adec:decorative xmlns:adec="http://schemas.microsoft.com/office/drawing/2017/decorative" val="1"/>
              </a:ext>
            </a:extLst>
          </p:cNvPr>
          <p:cNvSpPr txBox="1">
            <a:spLocks noGrp="1"/>
          </p:cNvSpPr>
          <p:nvPr>
            <p:ph type="body" idx="1"/>
          </p:nvPr>
        </p:nvSpPr>
        <p:spPr>
          <a:xfrm>
            <a:off x="0" y="1152475"/>
            <a:ext cx="5589600" cy="3034800"/>
          </a:xfrm>
          <a:prstGeom prst="rect">
            <a:avLst/>
          </a:prstGeom>
        </p:spPr>
        <p:txBody>
          <a:bodyPr spcFirstLastPara="1" wrap="square" lIns="91425" tIns="91425" rIns="91425" bIns="91425" anchor="t" anchorCtr="0">
            <a:normAutofit lnSpcReduction="10000"/>
          </a:bodyPr>
          <a:lstStyle/>
          <a:p>
            <a:pPr marL="457200" lvl="0" indent="0" algn="l" rtl="0">
              <a:lnSpc>
                <a:spcPct val="114999"/>
              </a:lnSpc>
              <a:spcBef>
                <a:spcPts val="0"/>
              </a:spcBef>
              <a:spcAft>
                <a:spcPts val="0"/>
              </a:spcAft>
              <a:buNone/>
            </a:pPr>
            <a:endParaRPr sz="1500" b="1">
              <a:solidFill>
                <a:srgbClr val="3F8A6A"/>
              </a:solidFill>
              <a:latin typeface="Arial"/>
              <a:ea typeface="Arial"/>
              <a:cs typeface="Arial"/>
              <a:sym typeface="Arial"/>
            </a:endParaRPr>
          </a:p>
          <a:p>
            <a:pPr marL="0" lvl="0" indent="0" algn="l" rtl="0">
              <a:lnSpc>
                <a:spcPct val="114999"/>
              </a:lnSpc>
              <a:spcBef>
                <a:spcPts val="0"/>
              </a:spcBef>
              <a:spcAft>
                <a:spcPts val="0"/>
              </a:spcAft>
              <a:buNone/>
            </a:pPr>
            <a:endParaRPr sz="1500" b="1">
              <a:solidFill>
                <a:srgbClr val="3F8A6A"/>
              </a:solidFill>
              <a:latin typeface="Arial"/>
              <a:ea typeface="Arial"/>
              <a:cs typeface="Arial"/>
              <a:sym typeface="Arial"/>
            </a:endParaRPr>
          </a:p>
          <a:p>
            <a:pPr marL="457200" lvl="0" indent="0" algn="l" rtl="0">
              <a:lnSpc>
                <a:spcPct val="114999"/>
              </a:lnSpc>
              <a:spcBef>
                <a:spcPts val="0"/>
              </a:spcBef>
              <a:spcAft>
                <a:spcPts val="0"/>
              </a:spcAft>
              <a:buNone/>
            </a:pPr>
            <a:endParaRPr sz="1500" b="1">
              <a:solidFill>
                <a:srgbClr val="3F8A6A"/>
              </a:solidFill>
              <a:latin typeface="Arial"/>
              <a:ea typeface="Arial"/>
              <a:cs typeface="Arial"/>
              <a:sym typeface="Arial"/>
            </a:endParaRPr>
          </a:p>
          <a:p>
            <a:pPr marL="257175" lvl="0" indent="-263525" algn="l" rtl="0">
              <a:lnSpc>
                <a:spcPct val="115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Individual Knowledge:</a:t>
            </a:r>
            <a:r>
              <a:rPr lang="en">
                <a:solidFill>
                  <a:srgbClr val="3F8A6A"/>
                </a:solidFill>
                <a:latin typeface="Arial"/>
                <a:ea typeface="Arial"/>
                <a:cs typeface="Arial"/>
                <a:sym typeface="Arial"/>
              </a:rPr>
              <a:t> </a:t>
            </a:r>
            <a:r>
              <a:rPr lang="en">
                <a:latin typeface="Arial"/>
                <a:ea typeface="Arial"/>
                <a:cs typeface="Arial"/>
                <a:sym typeface="Arial"/>
              </a:rPr>
              <a:t>Educators know each young </a:t>
            </a:r>
            <a:endParaRPr>
              <a:latin typeface="Arial"/>
              <a:ea typeface="Arial"/>
              <a:cs typeface="Arial"/>
              <a:sym typeface="Arial"/>
            </a:endParaRPr>
          </a:p>
          <a:p>
            <a:pPr marL="0" lvl="0" indent="457200" algn="l" rtl="0">
              <a:lnSpc>
                <a:spcPct val="115000"/>
              </a:lnSpc>
              <a:spcBef>
                <a:spcPts val="0"/>
              </a:spcBef>
              <a:spcAft>
                <a:spcPts val="0"/>
              </a:spcAft>
              <a:buNone/>
            </a:pPr>
            <a:r>
              <a:rPr lang="en">
                <a:latin typeface="Arial"/>
                <a:ea typeface="Arial"/>
                <a:cs typeface="Arial"/>
                <a:sym typeface="Arial"/>
              </a:rPr>
              <a:t>person well as an individual and a learner.</a:t>
            </a:r>
            <a:endParaRPr>
              <a:latin typeface="Arial"/>
              <a:ea typeface="Arial"/>
              <a:cs typeface="Arial"/>
              <a:sym typeface="Arial"/>
            </a:endParaRPr>
          </a:p>
          <a:p>
            <a:pPr marL="0" lvl="0" indent="457200" algn="l" rtl="0">
              <a:lnSpc>
                <a:spcPct val="115000"/>
              </a:lnSpc>
              <a:spcBef>
                <a:spcPts val="0"/>
              </a:spcBef>
              <a:spcAft>
                <a:spcPts val="0"/>
              </a:spcAft>
              <a:buNone/>
            </a:pPr>
            <a:endParaRPr>
              <a:solidFill>
                <a:srgbClr val="3F8A6A"/>
              </a:solidFill>
              <a:latin typeface="Arial"/>
              <a:ea typeface="Arial"/>
              <a:cs typeface="Arial"/>
              <a:sym typeface="Arial"/>
            </a:endParaRPr>
          </a:p>
          <a:p>
            <a:pPr marL="257175" lvl="0" indent="-263525" algn="l" rtl="0">
              <a:lnSpc>
                <a:spcPct val="115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Individual Needs</a:t>
            </a:r>
            <a:r>
              <a:rPr lang="en">
                <a:solidFill>
                  <a:srgbClr val="3F8A6A"/>
                </a:solidFill>
                <a:latin typeface="Arial"/>
                <a:ea typeface="Arial"/>
                <a:cs typeface="Arial"/>
                <a:sym typeface="Arial"/>
              </a:rPr>
              <a:t>: </a:t>
            </a:r>
            <a:r>
              <a:rPr lang="en">
                <a:latin typeface="Arial"/>
                <a:ea typeface="Arial"/>
                <a:cs typeface="Arial"/>
                <a:sym typeface="Arial"/>
              </a:rPr>
              <a:t>Educators work in teams to meet </a:t>
            </a:r>
            <a:endParaRPr>
              <a:latin typeface="Arial"/>
              <a:ea typeface="Arial"/>
              <a:cs typeface="Arial"/>
              <a:sym typeface="Arial"/>
            </a:endParaRPr>
          </a:p>
          <a:p>
            <a:pPr marL="457200" lvl="0" indent="0" algn="l" rtl="0">
              <a:lnSpc>
                <a:spcPct val="115000"/>
              </a:lnSpc>
              <a:spcBef>
                <a:spcPts val="0"/>
              </a:spcBef>
              <a:spcAft>
                <a:spcPts val="0"/>
              </a:spcAft>
              <a:buNone/>
            </a:pPr>
            <a:r>
              <a:rPr lang="en">
                <a:latin typeface="Arial"/>
                <a:ea typeface="Arial"/>
                <a:cs typeface="Arial"/>
                <a:sym typeface="Arial"/>
              </a:rPr>
              <a:t>the needs of each individual child.</a:t>
            </a:r>
            <a:endParaRPr>
              <a:latin typeface="Arial"/>
              <a:ea typeface="Arial"/>
              <a:cs typeface="Arial"/>
              <a:sym typeface="Arial"/>
            </a:endParaRPr>
          </a:p>
          <a:p>
            <a:pPr marL="457200" lvl="0" indent="0" algn="l" rtl="0">
              <a:lnSpc>
                <a:spcPct val="115000"/>
              </a:lnSpc>
              <a:spcBef>
                <a:spcPts val="0"/>
              </a:spcBef>
              <a:spcAft>
                <a:spcPts val="0"/>
              </a:spcAft>
              <a:buNone/>
            </a:pPr>
            <a:endParaRPr>
              <a:latin typeface="Arial"/>
              <a:ea typeface="Arial"/>
              <a:cs typeface="Arial"/>
              <a:sym typeface="Arial"/>
            </a:endParaRPr>
          </a:p>
          <a:p>
            <a:pPr marL="257175" lvl="0" indent="-263525" algn="l" rtl="0">
              <a:lnSpc>
                <a:spcPct val="115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Individual Growth</a:t>
            </a:r>
            <a:r>
              <a:rPr lang="en">
                <a:solidFill>
                  <a:srgbClr val="3F8A6A"/>
                </a:solidFill>
                <a:latin typeface="Arial"/>
                <a:ea typeface="Arial"/>
                <a:cs typeface="Arial"/>
                <a:sym typeface="Arial"/>
              </a:rPr>
              <a:t>: </a:t>
            </a:r>
            <a:r>
              <a:rPr lang="en">
                <a:latin typeface="Arial"/>
                <a:ea typeface="Arial"/>
                <a:cs typeface="Arial"/>
                <a:sym typeface="Arial"/>
              </a:rPr>
              <a:t>Schools focus on incremental </a:t>
            </a:r>
            <a:endParaRPr>
              <a:latin typeface="Arial"/>
              <a:ea typeface="Arial"/>
              <a:cs typeface="Arial"/>
              <a:sym typeface="Arial"/>
            </a:endParaRPr>
          </a:p>
          <a:p>
            <a:pPr marL="457200" lvl="0" indent="0" algn="l" rtl="0">
              <a:lnSpc>
                <a:spcPct val="115000"/>
              </a:lnSpc>
              <a:spcBef>
                <a:spcPts val="0"/>
              </a:spcBef>
              <a:spcAft>
                <a:spcPts val="0"/>
              </a:spcAft>
              <a:buNone/>
            </a:pPr>
            <a:r>
              <a:rPr lang="en">
                <a:latin typeface="Arial"/>
                <a:ea typeface="Arial"/>
                <a:cs typeface="Arial"/>
                <a:sym typeface="Arial"/>
              </a:rPr>
              <a:t>progress for every student over many years.</a:t>
            </a:r>
            <a:endParaRPr sz="1700"/>
          </a:p>
        </p:txBody>
      </p:sp>
      <p:pic>
        <p:nvPicPr>
          <p:cNvPr id="904" name="Google Shape;904;p1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35100" y="946725"/>
            <a:ext cx="3455150" cy="2093650"/>
          </a:xfrm>
          <a:prstGeom prst="rect">
            <a:avLst/>
          </a:prstGeom>
          <a:noFill/>
          <a:ln>
            <a:noFill/>
          </a:ln>
        </p:spPr>
      </p:pic>
      <p:sp>
        <p:nvSpPr>
          <p:cNvPr id="906" name="Google Shape;906;p11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ctr" rtl="0">
              <a:lnSpc>
                <a:spcPct val="90000"/>
              </a:lnSpc>
              <a:spcBef>
                <a:spcPts val="0"/>
              </a:spcBef>
              <a:spcAft>
                <a:spcPts val="0"/>
              </a:spcAft>
              <a:buNone/>
            </a:pPr>
            <a:r>
              <a:rPr lang="en" sz="2100">
                <a:latin typeface="Roboto Black"/>
                <a:ea typeface="Roboto Black"/>
                <a:cs typeface="Roboto Black"/>
                <a:sym typeface="Roboto Black"/>
              </a:rPr>
              <a:t>Belonging is a </a:t>
            </a:r>
            <a:r>
              <a:rPr lang="en" sz="2100">
                <a:solidFill>
                  <a:srgbClr val="3F8A6A"/>
                </a:solidFill>
                <a:latin typeface="Roboto Black"/>
                <a:ea typeface="Roboto Black"/>
                <a:cs typeface="Roboto Black"/>
                <a:sym typeface="Roboto Black"/>
              </a:rPr>
              <a:t>prerequisite for learning. </a:t>
            </a:r>
            <a:endParaRPr sz="2100">
              <a:solidFill>
                <a:srgbClr val="3F8A6A"/>
              </a:solidFill>
              <a:latin typeface="Roboto Black"/>
              <a:ea typeface="Roboto Black"/>
              <a:cs typeface="Roboto Black"/>
              <a:sym typeface="Roboto Black"/>
            </a:endParaRPr>
          </a:p>
          <a:p>
            <a:pPr marL="0" lvl="0" indent="0" algn="ctr" rtl="0">
              <a:lnSpc>
                <a:spcPct val="90000"/>
              </a:lnSpc>
              <a:spcBef>
                <a:spcPts val="0"/>
              </a:spcBef>
              <a:spcAft>
                <a:spcPts val="0"/>
              </a:spcAft>
              <a:buClr>
                <a:schemeClr val="dk1"/>
              </a:buClr>
              <a:buFont typeface="Arial"/>
              <a:buNone/>
            </a:pPr>
            <a:r>
              <a:rPr lang="en" sz="1700"/>
              <a:t>Consider the identities of the families you serve in assessing needs.</a:t>
            </a:r>
            <a:r>
              <a:rPr lang="en" sz="1250"/>
              <a:t> </a:t>
            </a:r>
            <a:endParaRPr sz="1250"/>
          </a:p>
          <a:p>
            <a:pPr marL="0" lvl="0" indent="0" algn="ctr" rtl="0">
              <a:lnSpc>
                <a:spcPct val="90000"/>
              </a:lnSpc>
              <a:spcBef>
                <a:spcPts val="0"/>
              </a:spcBef>
              <a:spcAft>
                <a:spcPts val="0"/>
              </a:spcAft>
              <a:buClr>
                <a:schemeClr val="dk1"/>
              </a:buClr>
              <a:buFont typeface="Arial"/>
              <a:buNone/>
            </a:pPr>
            <a:r>
              <a:rPr lang="en" sz="1250"/>
              <a:t>These are the </a:t>
            </a:r>
            <a:r>
              <a:rPr lang="en" sz="1250" b="1"/>
              <a:t>Guiding Principles</a:t>
            </a:r>
            <a:r>
              <a:rPr lang="en" sz="1250"/>
              <a:t> from the </a:t>
            </a:r>
            <a:r>
              <a:rPr lang="en" sz="1250" i="1"/>
              <a:t>Tools of Cultural Proficiency</a:t>
            </a:r>
            <a:r>
              <a:rPr lang="en" sz="1250"/>
              <a:t>.*</a:t>
            </a:r>
            <a:endParaRPr sz="1250"/>
          </a:p>
        </p:txBody>
      </p:sp>
      <p:sp>
        <p:nvSpPr>
          <p:cNvPr id="912" name="Google Shape;912;p113"/>
          <p:cNvSpPr txBox="1">
            <a:spLocks noGrp="1"/>
          </p:cNvSpPr>
          <p:nvPr>
            <p:ph type="body" idx="1"/>
          </p:nvPr>
        </p:nvSpPr>
        <p:spPr>
          <a:xfrm>
            <a:off x="311700" y="981038"/>
            <a:ext cx="7840200" cy="3206100"/>
          </a:xfrm>
          <a:prstGeom prst="rect">
            <a:avLst/>
          </a:prstGeom>
        </p:spPr>
        <p:txBody>
          <a:bodyPr spcFirstLastPara="1" wrap="square" lIns="91425" tIns="91425" rIns="91425" bIns="91425" anchor="t" anchorCtr="0">
            <a:noAutofit/>
          </a:bodyPr>
          <a:lstStyle/>
          <a:p>
            <a:pPr marL="457200" lvl="0" indent="-344487" algn="l" rtl="0">
              <a:lnSpc>
                <a:spcPct val="100000"/>
              </a:lnSpc>
              <a:spcBef>
                <a:spcPts val="0"/>
              </a:spcBef>
              <a:spcAft>
                <a:spcPts val="0"/>
              </a:spcAft>
              <a:buSzPts val="1825"/>
              <a:buChar char="●"/>
            </a:pPr>
            <a:r>
              <a:rPr lang="en" sz="1825">
                <a:highlight>
                  <a:schemeClr val="lt1"/>
                </a:highlight>
              </a:rPr>
              <a:t>Culture is a predominant force in society.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People are served in varying degrees by the dominant culture.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People have individual and group identities.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Diversity within cultures is vast and significant.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Each cultural group has unique cultural needs.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The best of both worlds enhances the capacity of all.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The family, as defined by each culture, is the primary system of support in the education of children. </a:t>
            </a:r>
            <a:endParaRPr sz="1825">
              <a:highlight>
                <a:schemeClr val="lt1"/>
              </a:highlight>
            </a:endParaRPr>
          </a:p>
          <a:p>
            <a:pPr marL="457200" lvl="0" indent="-344487" algn="l" rtl="0">
              <a:lnSpc>
                <a:spcPct val="100000"/>
              </a:lnSpc>
              <a:spcBef>
                <a:spcPts val="0"/>
              </a:spcBef>
              <a:spcAft>
                <a:spcPts val="0"/>
              </a:spcAft>
              <a:buSzPts val="1825"/>
              <a:buChar char="●"/>
            </a:pPr>
            <a:r>
              <a:rPr lang="en" sz="1825">
                <a:highlight>
                  <a:schemeClr val="lt1"/>
                </a:highlight>
              </a:rPr>
              <a:t>School systems must recognize that marginalized populations have to be at least bicultural and that this status creates a distinct set of issues to which the system must be equipped to respond. </a:t>
            </a:r>
            <a:endParaRPr sz="1825">
              <a:highlight>
                <a:schemeClr val="lt1"/>
              </a:highlight>
            </a:endParaRPr>
          </a:p>
          <a:p>
            <a:pPr marL="0" lvl="0" indent="0" algn="l" rtl="0">
              <a:lnSpc>
                <a:spcPct val="100000"/>
              </a:lnSpc>
              <a:spcBef>
                <a:spcPts val="0"/>
              </a:spcBef>
              <a:spcAft>
                <a:spcPts val="0"/>
              </a:spcAft>
              <a:buClr>
                <a:schemeClr val="dk1"/>
              </a:buClr>
              <a:buSzPts val="275"/>
              <a:buFont typeface="Arial"/>
              <a:buNone/>
            </a:pPr>
            <a:endParaRPr sz="1500"/>
          </a:p>
        </p:txBody>
      </p:sp>
      <p:sp>
        <p:nvSpPr>
          <p:cNvPr id="913" name="Google Shape;913;p11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2800"/>
              <a:buFont typeface="Arial"/>
              <a:buNone/>
            </a:pPr>
            <a:r>
              <a:rPr lang="en" sz="850">
                <a:solidFill>
                  <a:srgbClr val="333333"/>
                </a:solidFill>
                <a:highlight>
                  <a:schemeClr val="lt1"/>
                </a:highlight>
              </a:rPr>
              <a:t>*Lindsey, Nuri-Robins, Terrel, and Lindsey (2019). </a:t>
            </a:r>
            <a:r>
              <a:rPr lang="en" sz="850" i="1">
                <a:solidFill>
                  <a:srgbClr val="333333"/>
                </a:solidFill>
                <a:highlight>
                  <a:schemeClr val="lt1"/>
                </a:highlight>
              </a:rPr>
              <a:t>Cultural Proficiency, A Manual for School Leaders, 4th Edition. </a:t>
            </a:r>
            <a:r>
              <a:rPr lang="en" sz="850">
                <a:solidFill>
                  <a:srgbClr val="333333"/>
                </a:solidFill>
                <a:highlight>
                  <a:schemeClr val="lt1"/>
                </a:highlight>
              </a:rPr>
              <a:t>Thousand Oaks, CA: Corwin. </a:t>
            </a:r>
            <a:endParaRPr sz="600"/>
          </a:p>
        </p:txBody>
      </p:sp>
      <p:sp>
        <p:nvSpPr>
          <p:cNvPr id="914" name="Google Shape;914;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14">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Consistency:</a:t>
            </a:r>
            <a:r>
              <a:rPr lang="en"/>
              <a:t> </a:t>
            </a:r>
            <a:r>
              <a:rPr lang="en" i="1"/>
              <a:t>Clarity in Adult Actions Matters</a:t>
            </a:r>
            <a:endParaRPr i="1"/>
          </a:p>
        </p:txBody>
      </p:sp>
      <p:sp>
        <p:nvSpPr>
          <p:cNvPr id="920" name="Google Shape;920;p114">
            <a:extLst>
              <a:ext uri="{C183D7F6-B498-43B3-948B-1728B52AA6E4}">
                <adec:decorative xmlns:adec="http://schemas.microsoft.com/office/drawing/2017/decorative" val="1"/>
              </a:ext>
            </a:extLst>
          </p:cNvPr>
          <p:cNvSpPr txBox="1">
            <a:spLocks noGrp="1"/>
          </p:cNvSpPr>
          <p:nvPr>
            <p:ph type="body" idx="1"/>
          </p:nvPr>
        </p:nvSpPr>
        <p:spPr>
          <a:xfrm>
            <a:off x="0" y="1152475"/>
            <a:ext cx="5589600" cy="2491500"/>
          </a:xfrm>
          <a:prstGeom prst="rect">
            <a:avLst/>
          </a:prstGeom>
        </p:spPr>
        <p:txBody>
          <a:bodyPr spcFirstLastPara="1" wrap="square" lIns="91425" tIns="91425" rIns="91425" bIns="91425" anchor="t" anchorCtr="0">
            <a:normAutofit/>
          </a:bodyPr>
          <a:lstStyle/>
          <a:p>
            <a:pPr marL="257175" lvl="0" indent="-263525" algn="l" rtl="0">
              <a:lnSpc>
                <a:spcPct val="100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Consistent Content: </a:t>
            </a:r>
            <a:r>
              <a:rPr lang="en">
                <a:latin typeface="Arial"/>
                <a:ea typeface="Arial"/>
                <a:cs typeface="Arial"/>
                <a:sym typeface="Arial"/>
              </a:rPr>
              <a:t>Teachers give all students the </a:t>
            </a:r>
            <a:endParaRPr>
              <a:latin typeface="Arial"/>
              <a:ea typeface="Arial"/>
              <a:cs typeface="Arial"/>
              <a:sym typeface="Arial"/>
            </a:endParaRPr>
          </a:p>
          <a:p>
            <a:pPr marL="457200" lvl="0" indent="0" algn="l" rtl="0">
              <a:lnSpc>
                <a:spcPct val="100000"/>
              </a:lnSpc>
              <a:spcBef>
                <a:spcPts val="0"/>
              </a:spcBef>
              <a:spcAft>
                <a:spcPts val="0"/>
              </a:spcAft>
              <a:buNone/>
            </a:pPr>
            <a:r>
              <a:rPr lang="en">
                <a:latin typeface="Arial"/>
                <a:ea typeface="Arial"/>
                <a:cs typeface="Arial"/>
                <a:sym typeface="Arial"/>
              </a:rPr>
              <a:t>same assignment with different support. </a:t>
            </a:r>
            <a:endParaRPr>
              <a:latin typeface="Arial"/>
              <a:ea typeface="Arial"/>
              <a:cs typeface="Arial"/>
              <a:sym typeface="Arial"/>
            </a:endParaRPr>
          </a:p>
          <a:p>
            <a:pPr marL="457200" lvl="0" indent="0" algn="l" rtl="0">
              <a:lnSpc>
                <a:spcPct val="100000"/>
              </a:lnSpc>
              <a:spcBef>
                <a:spcPts val="0"/>
              </a:spcBef>
              <a:spcAft>
                <a:spcPts val="0"/>
              </a:spcAft>
              <a:buNone/>
            </a:pPr>
            <a:endParaRPr>
              <a:latin typeface="Arial"/>
              <a:ea typeface="Arial"/>
              <a:cs typeface="Arial"/>
              <a:sym typeface="Arial"/>
            </a:endParaRPr>
          </a:p>
          <a:p>
            <a:pPr marL="257175" lvl="0" indent="-263525" algn="l" rtl="0">
              <a:lnSpc>
                <a:spcPct val="100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Consistent Collaboration:</a:t>
            </a:r>
            <a:r>
              <a:rPr lang="en">
                <a:latin typeface="Arial"/>
                <a:ea typeface="Arial"/>
                <a:cs typeface="Arial"/>
                <a:sym typeface="Arial"/>
              </a:rPr>
              <a:t> Teachers work together </a:t>
            </a:r>
            <a:endParaRPr>
              <a:latin typeface="Arial"/>
              <a:ea typeface="Arial"/>
              <a:cs typeface="Arial"/>
              <a:sym typeface="Arial"/>
            </a:endParaRPr>
          </a:p>
          <a:p>
            <a:pPr marL="457200" lvl="0" indent="0" algn="l" rtl="0">
              <a:lnSpc>
                <a:spcPct val="100000"/>
              </a:lnSpc>
              <a:spcBef>
                <a:spcPts val="0"/>
              </a:spcBef>
              <a:spcAft>
                <a:spcPts val="0"/>
              </a:spcAft>
              <a:buNone/>
            </a:pPr>
            <a:r>
              <a:rPr lang="en">
                <a:latin typeface="Arial"/>
                <a:ea typeface="Arial"/>
                <a:cs typeface="Arial"/>
                <a:sym typeface="Arial"/>
              </a:rPr>
              <a:t>in teams to improve their instruction. </a:t>
            </a:r>
            <a:endParaRPr>
              <a:latin typeface="Arial"/>
              <a:ea typeface="Arial"/>
              <a:cs typeface="Arial"/>
              <a:sym typeface="Arial"/>
            </a:endParaRPr>
          </a:p>
          <a:p>
            <a:pPr marL="457200" lvl="0" indent="0" algn="l" rtl="0">
              <a:lnSpc>
                <a:spcPct val="100000"/>
              </a:lnSpc>
              <a:spcBef>
                <a:spcPts val="0"/>
              </a:spcBef>
              <a:spcAft>
                <a:spcPts val="0"/>
              </a:spcAft>
              <a:buNone/>
            </a:pPr>
            <a:endParaRPr>
              <a:latin typeface="Arial"/>
              <a:ea typeface="Arial"/>
              <a:cs typeface="Arial"/>
              <a:sym typeface="Arial"/>
            </a:endParaRPr>
          </a:p>
          <a:p>
            <a:pPr marL="257175" lvl="0" indent="-263525" algn="l" rtl="0">
              <a:lnSpc>
                <a:spcPct val="100000"/>
              </a:lnSpc>
              <a:spcBef>
                <a:spcPts val="0"/>
              </a:spcBef>
              <a:spcAft>
                <a:spcPts val="0"/>
              </a:spcAft>
              <a:buClr>
                <a:srgbClr val="3F8A6A"/>
              </a:buClr>
              <a:buSzPts val="1600"/>
              <a:buFont typeface="Arial"/>
              <a:buChar char="•"/>
            </a:pPr>
            <a:r>
              <a:rPr lang="en" b="1">
                <a:solidFill>
                  <a:srgbClr val="3F8A6A"/>
                </a:solidFill>
                <a:latin typeface="Arial"/>
                <a:ea typeface="Arial"/>
                <a:cs typeface="Arial"/>
                <a:sym typeface="Arial"/>
              </a:rPr>
              <a:t>Consistent Reinforcement:</a:t>
            </a:r>
            <a:r>
              <a:rPr lang="en">
                <a:latin typeface="Arial"/>
                <a:ea typeface="Arial"/>
                <a:cs typeface="Arial"/>
                <a:sym typeface="Arial"/>
              </a:rPr>
              <a:t> Leaders focus on a few </a:t>
            </a:r>
            <a:endParaRPr>
              <a:latin typeface="Arial"/>
              <a:ea typeface="Arial"/>
              <a:cs typeface="Arial"/>
              <a:sym typeface="Arial"/>
            </a:endParaRPr>
          </a:p>
          <a:p>
            <a:pPr marL="457200" lvl="0" indent="0" algn="l" rtl="0">
              <a:lnSpc>
                <a:spcPct val="100000"/>
              </a:lnSpc>
              <a:spcBef>
                <a:spcPts val="0"/>
              </a:spcBef>
              <a:spcAft>
                <a:spcPts val="0"/>
              </a:spcAft>
              <a:buNone/>
            </a:pPr>
            <a:r>
              <a:rPr lang="en">
                <a:latin typeface="Arial"/>
                <a:ea typeface="Arial"/>
                <a:cs typeface="Arial"/>
                <a:sym typeface="Arial"/>
              </a:rPr>
              <a:t>core practices and monitor them consistently. </a:t>
            </a:r>
            <a:endParaRPr sz="1500">
              <a:latin typeface="Arial"/>
              <a:ea typeface="Arial"/>
              <a:cs typeface="Arial"/>
              <a:sym typeface="Arial"/>
            </a:endParaRPr>
          </a:p>
          <a:p>
            <a:pPr marL="0" lvl="0" indent="0" algn="l" rtl="0">
              <a:spcBef>
                <a:spcPts val="0"/>
              </a:spcBef>
              <a:spcAft>
                <a:spcPts val="0"/>
              </a:spcAft>
              <a:buNone/>
            </a:pPr>
            <a:endParaRPr/>
          </a:p>
        </p:txBody>
      </p:sp>
      <p:sp>
        <p:nvSpPr>
          <p:cNvPr id="923" name="Google Shape;923;p114">
            <a:extLst>
              <a:ext uri="{C183D7F6-B498-43B3-948B-1728B52AA6E4}">
                <adec:decorative xmlns:adec="http://schemas.microsoft.com/office/drawing/2017/decorative" val="1"/>
              </a:ext>
            </a:extLst>
          </p:cNvPr>
          <p:cNvSpPr txBox="1"/>
          <p:nvPr/>
        </p:nvSpPr>
        <p:spPr>
          <a:xfrm>
            <a:off x="70800" y="3465575"/>
            <a:ext cx="54480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rPr>
              <a:t>Specificity and explicitness matters: What are the micro-moves that increase consistency in instruction?</a:t>
            </a:r>
            <a:endParaRPr sz="1500" i="1">
              <a:solidFill>
                <a:schemeClr val="dk1"/>
              </a:solidFill>
            </a:endParaRPr>
          </a:p>
        </p:txBody>
      </p:sp>
      <p:pic>
        <p:nvPicPr>
          <p:cNvPr id="922" name="Google Shape;922;p1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89600" y="2218366"/>
            <a:ext cx="3554400" cy="2129032"/>
          </a:xfrm>
          <a:prstGeom prst="rect">
            <a:avLst/>
          </a:prstGeom>
          <a:noFill/>
          <a:ln>
            <a:noFill/>
          </a:ln>
        </p:spPr>
      </p:pic>
      <p:sp>
        <p:nvSpPr>
          <p:cNvPr id="924" name="Google Shape;924;p114">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1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Coherence: </a:t>
            </a:r>
            <a:r>
              <a:rPr lang="en" i="1"/>
              <a:t>Alignment of Adult Actions Matters</a:t>
            </a:r>
            <a:endParaRPr i="1"/>
          </a:p>
        </p:txBody>
      </p:sp>
      <p:sp>
        <p:nvSpPr>
          <p:cNvPr id="930" name="Google Shape;930;p115"/>
          <p:cNvSpPr txBox="1">
            <a:spLocks noGrp="1"/>
          </p:cNvSpPr>
          <p:nvPr>
            <p:ph type="body" idx="1"/>
          </p:nvPr>
        </p:nvSpPr>
        <p:spPr>
          <a:xfrm>
            <a:off x="0" y="1152475"/>
            <a:ext cx="5408700" cy="3034800"/>
          </a:xfrm>
          <a:prstGeom prst="rect">
            <a:avLst/>
          </a:prstGeom>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SzPts val="1600"/>
              <a:buFont typeface="Arial"/>
              <a:buChar char="●"/>
            </a:pPr>
            <a:r>
              <a:rPr lang="en" b="1">
                <a:solidFill>
                  <a:srgbClr val="3F8A6A"/>
                </a:solidFill>
                <a:latin typeface="Arial"/>
                <a:ea typeface="Arial"/>
                <a:cs typeface="Arial"/>
                <a:sym typeface="Arial"/>
              </a:rPr>
              <a:t>Coherence in Class</a:t>
            </a:r>
            <a:r>
              <a:rPr lang="en">
                <a:solidFill>
                  <a:srgbClr val="3F8A6A"/>
                </a:solidFill>
                <a:latin typeface="Arial"/>
                <a:ea typeface="Arial"/>
                <a:cs typeface="Arial"/>
                <a:sym typeface="Arial"/>
              </a:rPr>
              <a:t>: </a:t>
            </a:r>
            <a:r>
              <a:rPr lang="en">
                <a:latin typeface="Arial"/>
                <a:ea typeface="Arial"/>
                <a:cs typeface="Arial"/>
                <a:sym typeface="Arial"/>
              </a:rPr>
              <a:t>Students work on the same quality content in both core classes and intervention.</a:t>
            </a:r>
            <a:endParaRPr>
              <a:latin typeface="Arial"/>
              <a:ea typeface="Arial"/>
              <a:cs typeface="Arial"/>
              <a:sym typeface="Arial"/>
            </a:endParaRPr>
          </a:p>
          <a:p>
            <a:pPr marL="457200" lvl="0" indent="0" algn="l" rtl="0">
              <a:lnSpc>
                <a:spcPct val="100000"/>
              </a:lnSpc>
              <a:spcBef>
                <a:spcPts val="0"/>
              </a:spcBef>
              <a:spcAft>
                <a:spcPts val="0"/>
              </a:spcAft>
              <a:buNone/>
            </a:pPr>
            <a:endParaRPr>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b="1">
                <a:solidFill>
                  <a:srgbClr val="3F8A6A"/>
                </a:solidFill>
                <a:latin typeface="Arial"/>
                <a:ea typeface="Arial"/>
                <a:cs typeface="Arial"/>
                <a:sym typeface="Arial"/>
              </a:rPr>
              <a:t>Coherence at School</a:t>
            </a:r>
            <a:r>
              <a:rPr lang="en">
                <a:solidFill>
                  <a:srgbClr val="3F8A6A"/>
                </a:solidFill>
                <a:latin typeface="Arial"/>
                <a:ea typeface="Arial"/>
                <a:cs typeface="Arial"/>
                <a:sym typeface="Arial"/>
              </a:rPr>
              <a:t>: </a:t>
            </a:r>
            <a:r>
              <a:rPr lang="en">
                <a:latin typeface="Arial"/>
                <a:ea typeface="Arial"/>
                <a:cs typeface="Arial"/>
                <a:sym typeface="Arial"/>
              </a:rPr>
              <a:t>Teachers have the clarity and support they need to focus.</a:t>
            </a:r>
            <a:endParaRPr>
              <a:latin typeface="Arial"/>
              <a:ea typeface="Arial"/>
              <a:cs typeface="Arial"/>
              <a:sym typeface="Arial"/>
            </a:endParaRPr>
          </a:p>
          <a:p>
            <a:pPr marL="457200" lvl="0" indent="0" algn="l" rtl="0">
              <a:lnSpc>
                <a:spcPct val="100000"/>
              </a:lnSpc>
              <a:spcBef>
                <a:spcPts val="0"/>
              </a:spcBef>
              <a:spcAft>
                <a:spcPts val="0"/>
              </a:spcAft>
              <a:buNone/>
            </a:pPr>
            <a:endParaRPr>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b="1">
                <a:solidFill>
                  <a:srgbClr val="3F8A6A"/>
                </a:solidFill>
                <a:latin typeface="Arial"/>
                <a:ea typeface="Arial"/>
                <a:cs typeface="Arial"/>
                <a:sym typeface="Arial"/>
              </a:rPr>
              <a:t>Coherence at Home</a:t>
            </a:r>
            <a:r>
              <a:rPr lang="en">
                <a:solidFill>
                  <a:srgbClr val="3F8A6A"/>
                </a:solidFill>
                <a:latin typeface="Arial"/>
                <a:ea typeface="Arial"/>
                <a:cs typeface="Arial"/>
                <a:sym typeface="Arial"/>
              </a:rPr>
              <a:t>: </a:t>
            </a:r>
            <a:r>
              <a:rPr lang="en">
                <a:latin typeface="Arial"/>
                <a:ea typeface="Arial"/>
                <a:cs typeface="Arial"/>
                <a:sym typeface="Arial"/>
              </a:rPr>
              <a:t>Caregivers know where their </a:t>
            </a:r>
            <a:endParaRPr>
              <a:latin typeface="Arial"/>
              <a:ea typeface="Arial"/>
              <a:cs typeface="Arial"/>
              <a:sym typeface="Arial"/>
            </a:endParaRPr>
          </a:p>
          <a:p>
            <a:pPr marL="457200" lvl="0" indent="0" algn="l" rtl="0">
              <a:lnSpc>
                <a:spcPct val="100000"/>
              </a:lnSpc>
              <a:spcBef>
                <a:spcPts val="0"/>
              </a:spcBef>
              <a:spcAft>
                <a:spcPts val="0"/>
              </a:spcAft>
              <a:buNone/>
            </a:pPr>
            <a:r>
              <a:rPr lang="en">
                <a:latin typeface="Arial"/>
                <a:ea typeface="Arial"/>
                <a:cs typeface="Arial"/>
                <a:sym typeface="Arial"/>
              </a:rPr>
              <a:t>students stand and how to help.</a:t>
            </a:r>
            <a:endParaRPr sz="1700"/>
          </a:p>
        </p:txBody>
      </p:sp>
      <p:sp>
        <p:nvSpPr>
          <p:cNvPr id="931" name="Google Shape;931;p11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932" name="Google Shape;932;p115" descr="Photo of a student listening in class. "/>
          <p:cNvPicPr preferRelativeResize="0"/>
          <p:nvPr/>
        </p:nvPicPr>
        <p:blipFill>
          <a:blip r:embed="rId3">
            <a:alphaModFix/>
          </a:blip>
          <a:stretch>
            <a:fillRect/>
          </a:stretch>
        </p:blipFill>
        <p:spPr>
          <a:xfrm>
            <a:off x="5703575" y="1693718"/>
            <a:ext cx="3440426" cy="1806357"/>
          </a:xfrm>
          <a:prstGeom prst="rect">
            <a:avLst/>
          </a:prstGeom>
          <a:noFill/>
          <a:ln>
            <a:noFill/>
          </a:ln>
        </p:spPr>
      </p:pic>
      <p:sp>
        <p:nvSpPr>
          <p:cNvPr id="933" name="Google Shape;933;p115"/>
          <p:cNvSpPr txBox="1"/>
          <p:nvPr/>
        </p:nvSpPr>
        <p:spPr>
          <a:xfrm>
            <a:off x="45725" y="3479300"/>
            <a:ext cx="5589600" cy="7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i="1">
                <a:solidFill>
                  <a:schemeClr val="dk1"/>
                </a:solidFill>
              </a:rPr>
              <a:t>Cohesion in the work: How might your improvement efforts “make sense” to all vs feeling like multiple initiatives?</a:t>
            </a:r>
            <a:endParaRPr sz="1600" i="1">
              <a:solidFill>
                <a:schemeClr val="dk1"/>
              </a:solidFill>
            </a:endParaRPr>
          </a:p>
          <a:p>
            <a:pPr marL="0" lvl="0" indent="0" algn="l" rtl="0">
              <a:spcBef>
                <a:spcPts val="0"/>
              </a:spcBef>
              <a:spcAft>
                <a:spcPts val="0"/>
              </a:spcAft>
              <a:buNone/>
            </a:pPr>
            <a:endParaRPr sz="1800">
              <a:solidFill>
                <a:schemeClr val="dk2"/>
              </a:solidFill>
            </a:endParaRPr>
          </a:p>
        </p:txBody>
      </p:sp>
      <p:sp>
        <p:nvSpPr>
          <p:cNvPr id="934" name="Google Shape;934;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and Reminders</a:t>
            </a:r>
            <a:endParaRPr/>
          </a:p>
        </p:txBody>
      </p:sp>
      <p:sp>
        <p:nvSpPr>
          <p:cNvPr id="795" name="Google Shape;795;p9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Requesting Reimbursement - in GAINS</a:t>
            </a:r>
            <a:endParaRPr/>
          </a:p>
          <a:p>
            <a:pPr marL="914400" marR="0" lvl="1" indent="-317500" algn="l" rtl="0">
              <a:lnSpc>
                <a:spcPct val="115000"/>
              </a:lnSpc>
              <a:spcBef>
                <a:spcPts val="0"/>
              </a:spcBef>
              <a:spcAft>
                <a:spcPts val="0"/>
              </a:spcAft>
              <a:buSzPts val="1400"/>
              <a:buChar char="○"/>
            </a:pPr>
            <a:r>
              <a:rPr lang="en" sz="1400"/>
              <a:t>Office Hours Materials</a:t>
            </a:r>
            <a:endParaRPr sz="1400"/>
          </a:p>
          <a:p>
            <a:pPr marL="1371600" lvl="0" indent="-295275" algn="l" rtl="0">
              <a:spcBef>
                <a:spcPts val="0"/>
              </a:spcBef>
              <a:spcAft>
                <a:spcPts val="0"/>
              </a:spcAft>
              <a:buClr>
                <a:srgbClr val="333333"/>
              </a:buClr>
              <a:buSzPts val="1050"/>
              <a:buFont typeface="Arial"/>
              <a:buChar char="●"/>
            </a:pPr>
            <a:r>
              <a:rPr lang="en" sz="1050" u="sng">
                <a:solidFill>
                  <a:srgbClr val="403F3B"/>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Grants Fiscal Training on Fund Requests PowerPoint</a:t>
            </a:r>
            <a:endParaRPr sz="1050" u="sng">
              <a:solidFill>
                <a:srgbClr val="403F3B"/>
              </a:solidFill>
              <a:highlight>
                <a:srgbClr val="FFFFFF"/>
              </a:highlight>
              <a:latin typeface="Arial"/>
              <a:ea typeface="Arial"/>
              <a:cs typeface="Arial"/>
              <a:sym typeface="Arial"/>
            </a:endParaRPr>
          </a:p>
          <a:p>
            <a:pPr marL="1371600" lvl="0" indent="-295275" algn="l" rtl="0">
              <a:spcBef>
                <a:spcPts val="0"/>
              </a:spcBef>
              <a:spcAft>
                <a:spcPts val="0"/>
              </a:spcAft>
              <a:buClr>
                <a:srgbClr val="333333"/>
              </a:buClr>
              <a:buSzPts val="1050"/>
              <a:buFont typeface="Arial"/>
              <a:buChar char="●"/>
            </a:pPr>
            <a:r>
              <a:rPr lang="en" sz="1050" u="sng">
                <a:solidFill>
                  <a:srgbClr val="403F3B"/>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Grants Fiscal Training on Fund Requests Recording</a:t>
            </a:r>
            <a:endParaRPr sz="1050" u="sng">
              <a:solidFill>
                <a:srgbClr val="403F3B"/>
              </a:solidFill>
              <a:highlight>
                <a:srgbClr val="FFFFFF"/>
              </a:highlight>
              <a:latin typeface="Arial"/>
              <a:ea typeface="Arial"/>
              <a:cs typeface="Arial"/>
              <a:sym typeface="Arial"/>
            </a:endParaRPr>
          </a:p>
          <a:p>
            <a:pPr marL="914400" lvl="1" indent="-317500" algn="l" rtl="0">
              <a:spcBef>
                <a:spcPts val="0"/>
              </a:spcBef>
              <a:spcAft>
                <a:spcPts val="0"/>
              </a:spcAft>
              <a:buSzPts val="1400"/>
              <a:buChar char="○"/>
            </a:pPr>
            <a:r>
              <a:rPr lang="en"/>
              <a:t>Submit requests monthly! </a:t>
            </a:r>
            <a:endParaRPr/>
          </a:p>
          <a:p>
            <a:pPr marL="457200" lvl="0" indent="-330200" algn="l" rtl="0">
              <a:spcBef>
                <a:spcPts val="0"/>
              </a:spcBef>
              <a:spcAft>
                <a:spcPts val="0"/>
              </a:spcAft>
              <a:buSzPts val="1600"/>
              <a:buChar char="●"/>
            </a:pPr>
            <a:r>
              <a:rPr lang="en"/>
              <a:t>ESSER Reporting </a:t>
            </a:r>
            <a:endParaRPr/>
          </a:p>
          <a:p>
            <a:pPr marL="457200" lvl="0" indent="-330200" algn="l" rtl="0">
              <a:spcBef>
                <a:spcPts val="0"/>
              </a:spcBef>
              <a:spcAft>
                <a:spcPts val="0"/>
              </a:spcAft>
              <a:buSzPts val="1600"/>
              <a:buChar char="●"/>
            </a:pPr>
            <a:r>
              <a:rPr lang="en"/>
              <a:t>Written procedures </a:t>
            </a:r>
            <a:endParaRPr/>
          </a:p>
          <a:p>
            <a:pPr marL="0" lvl="0" indent="0" algn="l" rtl="0">
              <a:spcBef>
                <a:spcPts val="0"/>
              </a:spcBef>
              <a:spcAft>
                <a:spcPts val="0"/>
              </a:spcAft>
              <a:buNone/>
            </a:pPr>
            <a:endParaRPr/>
          </a:p>
        </p:txBody>
      </p:sp>
      <p:sp>
        <p:nvSpPr>
          <p:cNvPr id="796" name="Google Shape;796;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1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Family, School and Community Stakeholder Guidance</a:t>
            </a:r>
            <a:endParaRPr/>
          </a:p>
        </p:txBody>
      </p:sp>
      <p:sp>
        <p:nvSpPr>
          <p:cNvPr id="940" name="Google Shape;940;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17">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Stakeholder Engagement in the CNA</a:t>
            </a:r>
            <a:endParaRPr/>
          </a:p>
        </p:txBody>
      </p:sp>
      <p:sp>
        <p:nvSpPr>
          <p:cNvPr id="947" name="Google Shape;947;p117">
            <a:extLst>
              <a:ext uri="{C183D7F6-B498-43B3-948B-1728B52AA6E4}">
                <adec:decorative xmlns:adec="http://schemas.microsoft.com/office/drawing/2017/decorative" val="1"/>
              </a:ext>
            </a:extLst>
          </p:cNvPr>
          <p:cNvSpPr txBox="1"/>
          <p:nvPr/>
        </p:nvSpPr>
        <p:spPr>
          <a:xfrm>
            <a:off x="619175" y="1213725"/>
            <a:ext cx="7104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Meaningful stakeholder engagement is an essential component of a comprehensive needs assessment and is reflected throughout the Consolidated Application. </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Meaningful engagement </a:t>
            </a:r>
            <a:r>
              <a:rPr lang="en" sz="1800">
                <a:solidFill>
                  <a:schemeClr val="dk1"/>
                </a:solidFill>
              </a:rPr>
              <a:t>is defined as a process that involves collaboration and input from a variety of stakeholders. This includes families, students, educators, and community members.</a:t>
            </a:r>
            <a:endParaRPr sz="1800">
              <a:solidFill>
                <a:schemeClr val="dk1"/>
              </a:solidFill>
            </a:endParaRPr>
          </a:p>
        </p:txBody>
      </p:sp>
      <p:sp>
        <p:nvSpPr>
          <p:cNvPr id="946" name="Google Shape;946;p11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1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12972" y="929161"/>
            <a:ext cx="3242541" cy="3242541"/>
          </a:xfrm>
          <a:prstGeom prst="rect">
            <a:avLst/>
          </a:prstGeom>
          <a:noFill/>
          <a:ln>
            <a:noFill/>
          </a:ln>
        </p:spPr>
      </p:pic>
      <p:sp>
        <p:nvSpPr>
          <p:cNvPr id="953" name="Google Shape;953;p118"/>
          <p:cNvSpPr txBox="1">
            <a:spLocks noGrp="1"/>
          </p:cNvSpPr>
          <p:nvPr>
            <p:ph type="title"/>
          </p:nvPr>
        </p:nvSpPr>
        <p:spPr>
          <a:xfrm>
            <a:off x="311700" y="105100"/>
            <a:ext cx="7167900" cy="74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a:t>Office of Family, School, and Community Partnerships</a:t>
            </a:r>
            <a:endParaRPr/>
          </a:p>
        </p:txBody>
      </p:sp>
      <p:sp>
        <p:nvSpPr>
          <p:cNvPr id="954" name="Google Shape;954;p118"/>
          <p:cNvSpPr txBox="1"/>
          <p:nvPr/>
        </p:nvSpPr>
        <p:spPr>
          <a:xfrm rot="-894391">
            <a:off x="504895" y="1902407"/>
            <a:ext cx="2045539" cy="13389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289BB2"/>
                </a:solidFill>
                <a:latin typeface="Arial"/>
                <a:ea typeface="Arial"/>
                <a:cs typeface="Arial"/>
                <a:sym typeface="Arial"/>
              </a:rPr>
              <a:t>Systemic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289BB2"/>
                </a:solidFill>
                <a:latin typeface="Arial"/>
                <a:ea typeface="Arial"/>
                <a:cs typeface="Arial"/>
                <a:sym typeface="Arial"/>
              </a:rPr>
              <a:t>Support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289BB2"/>
                </a:solidFill>
                <a:latin typeface="Arial"/>
                <a:ea typeface="Arial"/>
                <a:cs typeface="Arial"/>
                <a:sym typeface="Arial"/>
              </a:rPr>
              <a:t>Structure</a:t>
            </a:r>
            <a:endParaRPr sz="1400" b="0" i="0" u="none" strike="noStrike" cap="none">
              <a:solidFill>
                <a:srgbClr val="000000"/>
              </a:solidFill>
              <a:latin typeface="Arial"/>
              <a:ea typeface="Arial"/>
              <a:cs typeface="Arial"/>
              <a:sym typeface="Arial"/>
            </a:endParaRPr>
          </a:p>
        </p:txBody>
      </p:sp>
      <p:grpSp>
        <p:nvGrpSpPr>
          <p:cNvPr id="955" name="Google Shape;955;p118" descr="Office of FSCP"/>
          <p:cNvGrpSpPr/>
          <p:nvPr/>
        </p:nvGrpSpPr>
        <p:grpSpPr>
          <a:xfrm>
            <a:off x="2734978" y="1803537"/>
            <a:ext cx="1493700" cy="1493700"/>
            <a:chOff x="2485566" y="830544"/>
            <a:chExt cx="1493700" cy="1493700"/>
          </a:xfrm>
        </p:grpSpPr>
        <p:sp>
          <p:nvSpPr>
            <p:cNvPr id="956" name="Google Shape;956;p118"/>
            <p:cNvSpPr/>
            <p:nvPr/>
          </p:nvSpPr>
          <p:spPr>
            <a:xfrm>
              <a:off x="2485566" y="830544"/>
              <a:ext cx="1493700" cy="1493700"/>
            </a:xfrm>
            <a:prstGeom prst="ellipse">
              <a:avLst/>
            </a:prstGeom>
            <a:solidFill>
              <a:schemeClr val="accent5"/>
            </a:solidFill>
            <a:ln>
              <a:noFill/>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7" name="Google Shape;957;p118"/>
            <p:cNvSpPr txBox="1"/>
            <p:nvPr/>
          </p:nvSpPr>
          <p:spPr>
            <a:xfrm>
              <a:off x="2704315" y="1049304"/>
              <a:ext cx="1056300" cy="1056300"/>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rgbClr val="000000"/>
                </a:buClr>
                <a:buSzPts val="2500"/>
                <a:buFont typeface="Arial"/>
                <a:buNone/>
              </a:pPr>
              <a:r>
                <a:rPr lang="en" sz="2500" b="0" i="0" u="none" strike="noStrike" cap="none">
                  <a:solidFill>
                    <a:schemeClr val="lt1"/>
                  </a:solidFill>
                  <a:latin typeface="Arial"/>
                  <a:ea typeface="Arial"/>
                  <a:cs typeface="Arial"/>
                  <a:sym typeface="Arial"/>
                </a:rPr>
                <a:t>Office of FSCP</a:t>
              </a:r>
              <a:endParaRPr sz="1400" b="0" i="0" u="none" strike="noStrike" cap="none">
                <a:solidFill>
                  <a:srgbClr val="000000"/>
                </a:solidFill>
                <a:latin typeface="Arial"/>
                <a:ea typeface="Arial"/>
                <a:cs typeface="Arial"/>
                <a:sym typeface="Arial"/>
              </a:endParaRPr>
            </a:p>
          </p:txBody>
        </p:sp>
      </p:grpSp>
      <p:sp>
        <p:nvSpPr>
          <p:cNvPr id="958" name="Google Shape;958;p118"/>
          <p:cNvSpPr txBox="1"/>
          <p:nvPr/>
        </p:nvSpPr>
        <p:spPr>
          <a:xfrm>
            <a:off x="5377001" y="1234043"/>
            <a:ext cx="3253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Coordinate family engagement across the Colorado Department of Education</a:t>
            </a:r>
            <a:endParaRPr sz="1400" b="0" i="0" u="none" strike="noStrike" cap="none">
              <a:solidFill>
                <a:srgbClr val="000000"/>
              </a:solidFill>
              <a:latin typeface="Arial"/>
              <a:ea typeface="Arial"/>
              <a:cs typeface="Arial"/>
              <a:sym typeface="Arial"/>
            </a:endParaRPr>
          </a:p>
        </p:txBody>
      </p:sp>
      <p:sp>
        <p:nvSpPr>
          <p:cNvPr id="959" name="Google Shape;959;p118"/>
          <p:cNvSpPr txBox="1"/>
          <p:nvPr/>
        </p:nvSpPr>
        <p:spPr>
          <a:xfrm>
            <a:off x="5553552" y="2257414"/>
            <a:ext cx="3003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Work with district-level staff to support their unique needs</a:t>
            </a:r>
            <a:endParaRPr sz="1400" b="0" i="0" u="none" strike="noStrike" cap="none">
              <a:solidFill>
                <a:srgbClr val="000000"/>
              </a:solidFill>
              <a:latin typeface="Arial"/>
              <a:ea typeface="Arial"/>
              <a:cs typeface="Arial"/>
              <a:sym typeface="Arial"/>
            </a:endParaRPr>
          </a:p>
        </p:txBody>
      </p:sp>
      <p:sp>
        <p:nvSpPr>
          <p:cNvPr id="960" name="Google Shape;960;p118"/>
          <p:cNvSpPr txBox="1"/>
          <p:nvPr/>
        </p:nvSpPr>
        <p:spPr>
          <a:xfrm>
            <a:off x="5377001" y="3386238"/>
            <a:ext cx="30033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Staff the State Advisory Council for Parent Involvement in Education (SACPIE)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19">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Office of FSCP Offerings</a:t>
            </a:r>
            <a:endParaRPr/>
          </a:p>
        </p:txBody>
      </p:sp>
      <p:pic>
        <p:nvPicPr>
          <p:cNvPr id="966" name="Google Shape;966;p1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6850" y="1152725"/>
            <a:ext cx="2075975" cy="2626999"/>
          </a:xfrm>
          <a:prstGeom prst="rect">
            <a:avLst/>
          </a:prstGeom>
          <a:noFill/>
          <a:ln w="9525" cap="flat" cmpd="sng">
            <a:solidFill>
              <a:schemeClr val="dk2"/>
            </a:solidFill>
            <a:prstDash val="solid"/>
            <a:round/>
            <a:headEnd type="none" w="sm" len="sm"/>
            <a:tailEnd type="none" w="sm" len="sm"/>
          </a:ln>
        </p:spPr>
      </p:pic>
      <p:sp>
        <p:nvSpPr>
          <p:cNvPr id="969" name="Google Shape;969;p119">
            <a:extLst>
              <a:ext uri="{C183D7F6-B498-43B3-948B-1728B52AA6E4}">
                <adec:decorative xmlns:adec="http://schemas.microsoft.com/office/drawing/2017/decorative" val="1"/>
              </a:ext>
            </a:extLst>
          </p:cNvPr>
          <p:cNvSpPr txBox="1"/>
          <p:nvPr/>
        </p:nvSpPr>
        <p:spPr>
          <a:xfrm>
            <a:off x="496838" y="3913725"/>
            <a:ext cx="2196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chemeClr val="hlink"/>
                </a:solidFill>
                <a:hlinkClick r:id="rId4"/>
              </a:rPr>
              <a:t>Promising Partnership Practices</a:t>
            </a:r>
            <a:endParaRPr sz="1100">
              <a:solidFill>
                <a:schemeClr val="dk2"/>
              </a:solidFill>
            </a:endParaRPr>
          </a:p>
        </p:txBody>
      </p:sp>
      <p:pic>
        <p:nvPicPr>
          <p:cNvPr id="968" name="Google Shape;968;p11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189837" y="1210885"/>
            <a:ext cx="2510675" cy="2510675"/>
          </a:xfrm>
          <a:prstGeom prst="rect">
            <a:avLst/>
          </a:prstGeom>
          <a:noFill/>
          <a:ln w="9525" cap="flat" cmpd="sng">
            <a:solidFill>
              <a:schemeClr val="dk2"/>
            </a:solidFill>
            <a:prstDash val="solid"/>
            <a:round/>
            <a:headEnd type="none" w="sm" len="sm"/>
            <a:tailEnd type="none" w="sm" len="sm"/>
          </a:ln>
        </p:spPr>
      </p:pic>
      <p:sp>
        <p:nvSpPr>
          <p:cNvPr id="970" name="Google Shape;970;p119">
            <a:extLst>
              <a:ext uri="{C183D7F6-B498-43B3-948B-1728B52AA6E4}">
                <adec:decorative xmlns:adec="http://schemas.microsoft.com/office/drawing/2017/decorative" val="1"/>
              </a:ext>
            </a:extLst>
          </p:cNvPr>
          <p:cNvSpPr txBox="1"/>
          <p:nvPr/>
        </p:nvSpPr>
        <p:spPr>
          <a:xfrm>
            <a:off x="3347163" y="3913725"/>
            <a:ext cx="2196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chemeClr val="hlink"/>
                </a:solidFill>
                <a:hlinkClick r:id="rId6"/>
              </a:rPr>
              <a:t>Coffee Chats</a:t>
            </a:r>
            <a:endParaRPr sz="1100">
              <a:solidFill>
                <a:schemeClr val="dk2"/>
              </a:solidFill>
            </a:endParaRPr>
          </a:p>
        </p:txBody>
      </p:sp>
      <p:pic>
        <p:nvPicPr>
          <p:cNvPr id="967" name="Google Shape;967;p119">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257512" y="349075"/>
            <a:ext cx="2276075" cy="3564651"/>
          </a:xfrm>
          <a:prstGeom prst="rect">
            <a:avLst/>
          </a:prstGeom>
          <a:noFill/>
          <a:ln w="9525" cap="flat" cmpd="sng">
            <a:solidFill>
              <a:schemeClr val="dk2"/>
            </a:solidFill>
            <a:prstDash val="solid"/>
            <a:round/>
            <a:headEnd type="none" w="sm" len="sm"/>
            <a:tailEnd type="none" w="sm" len="sm"/>
          </a:ln>
        </p:spPr>
      </p:pic>
      <p:sp>
        <p:nvSpPr>
          <p:cNvPr id="971" name="Google Shape;971;p119">
            <a:extLst>
              <a:ext uri="{C183D7F6-B498-43B3-948B-1728B52AA6E4}">
                <adec:decorative xmlns:adec="http://schemas.microsoft.com/office/drawing/2017/decorative" val="1"/>
              </a:ext>
            </a:extLst>
          </p:cNvPr>
          <p:cNvSpPr txBox="1"/>
          <p:nvPr/>
        </p:nvSpPr>
        <p:spPr>
          <a:xfrm>
            <a:off x="6297550" y="3913725"/>
            <a:ext cx="2196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u="sng">
                <a:solidFill>
                  <a:schemeClr val="hlink"/>
                </a:solidFill>
                <a:hlinkClick r:id="rId8"/>
              </a:rPr>
              <a:t>Year at a Glance</a:t>
            </a:r>
            <a:endParaRPr sz="11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2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u="sng">
                <a:solidFill>
                  <a:schemeClr val="hlink"/>
                </a:solidFill>
                <a:hlinkClick r:id="rId3"/>
              </a:rPr>
              <a:t>Stakeholder Engagement in Federal Programs Resource</a:t>
            </a:r>
            <a:r>
              <a:rPr lang="en"/>
              <a:t> </a:t>
            </a:r>
            <a:endParaRPr/>
          </a:p>
        </p:txBody>
      </p:sp>
      <p:sp>
        <p:nvSpPr>
          <p:cNvPr id="977" name="Google Shape;977;p120"/>
          <p:cNvSpPr txBox="1">
            <a:spLocks noGrp="1"/>
          </p:cNvSpPr>
          <p:nvPr>
            <p:ph type="body" idx="1"/>
          </p:nvPr>
        </p:nvSpPr>
        <p:spPr>
          <a:xfrm>
            <a:off x="311700" y="1152475"/>
            <a:ext cx="3693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Arial"/>
              <a:buChar char="●"/>
            </a:pPr>
            <a:r>
              <a:rPr lang="en">
                <a:latin typeface="Arial"/>
                <a:ea typeface="Arial"/>
                <a:cs typeface="Arial"/>
                <a:sym typeface="Arial"/>
              </a:rPr>
              <a:t>A resource to help districts and schools meet federal stakeholder engagement requirements, using evidence-based principles of strong family, school, and community partnerships.</a:t>
            </a:r>
            <a:endParaRPr>
              <a:latin typeface="Arial"/>
              <a:ea typeface="Arial"/>
              <a:cs typeface="Arial"/>
              <a:sym typeface="Arial"/>
            </a:endParaRPr>
          </a:p>
          <a:p>
            <a:pPr marL="457200" lvl="0" indent="-330200" algn="l" rtl="0">
              <a:spcBef>
                <a:spcPts val="0"/>
              </a:spcBef>
              <a:spcAft>
                <a:spcPts val="0"/>
              </a:spcAft>
              <a:buSzPts val="1600"/>
              <a:buFont typeface="Arial"/>
              <a:buChar char="●"/>
            </a:pPr>
            <a:r>
              <a:rPr lang="en">
                <a:latin typeface="Arial"/>
                <a:ea typeface="Arial"/>
                <a:cs typeface="Arial"/>
                <a:sym typeface="Arial"/>
              </a:rPr>
              <a:t>Organized by ESEA Stakeholder Engagement Program Requirements (SE).</a:t>
            </a:r>
            <a:endParaRPr>
              <a:latin typeface="Arial"/>
              <a:ea typeface="Arial"/>
              <a:cs typeface="Arial"/>
              <a:sym typeface="Arial"/>
            </a:endParaRPr>
          </a:p>
        </p:txBody>
      </p:sp>
      <p:sp>
        <p:nvSpPr>
          <p:cNvPr id="978" name="Google Shape;978;p120"/>
          <p:cNvSpPr txBox="1"/>
          <p:nvPr/>
        </p:nvSpPr>
        <p:spPr>
          <a:xfrm>
            <a:off x="4325275" y="1129050"/>
            <a:ext cx="4238400" cy="2885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 sz="1100">
                <a:solidFill>
                  <a:schemeClr val="dk1"/>
                </a:solidFill>
              </a:rPr>
              <a:t>SE 9.1 Development of the LEA Plan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9.2 Reasonable Opportunity for Public Comment</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1.1 Title I, Part A Annual Meeting</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1.2 Annual Report to the Public</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1.3 LEA Parent and Family Engagement Policy</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1.4 School Parent and Family Engagement Policy</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1.6 Building Parent and Family Capacity</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9.4 Student Performance</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9.6 Parent Access to Assessment Information</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9.7 Public Sharing of Assessment Information</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9.9 Meeting with Parents and Families of English Learners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SE 9.11 Annual Consultation-Non-Public Schools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Parent Notifications </a:t>
            </a:r>
            <a:endParaRPr/>
          </a:p>
        </p:txBody>
      </p:sp>
      <p:sp>
        <p:nvSpPr>
          <p:cNvPr id="979" name="Google Shape;979;p1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2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u="sng" dirty="0">
                <a:solidFill>
                  <a:schemeClr val="hlink"/>
                </a:solidFill>
                <a:hlinkClick r:id="rId3"/>
              </a:rPr>
              <a:t>Stakeholder Engagement in Federal Programs Resource</a:t>
            </a:r>
            <a:r>
              <a:rPr lang="en" dirty="0">
                <a:solidFill>
                  <a:schemeClr val="hlink"/>
                </a:solidFill>
              </a:rPr>
              <a:t> Contd</a:t>
            </a:r>
            <a:r>
              <a:rPr lang="en" dirty="0"/>
              <a:t> </a:t>
            </a:r>
            <a:endParaRPr dirty="0"/>
          </a:p>
        </p:txBody>
      </p:sp>
      <p:pic>
        <p:nvPicPr>
          <p:cNvPr id="985" name="Google Shape;985;p121" descr="A screenshot of the stakeholder engagement in federal programs guide. ">
            <a:hlinkClick r:id="rId3"/>
          </p:cNvPr>
          <p:cNvPicPr preferRelativeResize="0"/>
          <p:nvPr/>
        </p:nvPicPr>
        <p:blipFill>
          <a:blip r:embed="rId4">
            <a:alphaModFix/>
          </a:blip>
          <a:stretch>
            <a:fillRect/>
          </a:stretch>
        </p:blipFill>
        <p:spPr>
          <a:xfrm>
            <a:off x="705200" y="1019375"/>
            <a:ext cx="7097300" cy="3990924"/>
          </a:xfrm>
          <a:prstGeom prst="rect">
            <a:avLst/>
          </a:prstGeom>
          <a:noFill/>
          <a:ln w="9525" cap="flat" cmpd="sng">
            <a:solidFill>
              <a:schemeClr val="dk2"/>
            </a:solidFill>
            <a:prstDash val="solid"/>
            <a:round/>
            <a:headEnd type="none" w="sm" len="sm"/>
            <a:tailEnd type="none" w="sm" len="sm"/>
          </a:ln>
        </p:spPr>
      </p:pic>
      <p:sp>
        <p:nvSpPr>
          <p:cNvPr id="986" name="Google Shape;986;p1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2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Parent and Family Engagement in the Consolidated Application </a:t>
            </a:r>
            <a:endParaRPr/>
          </a:p>
        </p:txBody>
      </p:sp>
      <p:sp>
        <p:nvSpPr>
          <p:cNvPr id="992" name="Google Shape;992;p122"/>
          <p:cNvSpPr txBox="1">
            <a:spLocks noGrp="1"/>
          </p:cNvSpPr>
          <p:nvPr>
            <p:ph type="body" idx="1"/>
          </p:nvPr>
        </p:nvSpPr>
        <p:spPr>
          <a:xfrm>
            <a:off x="123875" y="995700"/>
            <a:ext cx="8666100" cy="319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a:latin typeface="Arial"/>
                <a:ea typeface="Arial"/>
                <a:cs typeface="Arial"/>
                <a:sym typeface="Arial"/>
              </a:rPr>
              <a:t>General Assurances </a:t>
            </a:r>
            <a:endParaRPr sz="1400" b="1">
              <a:latin typeface="Arial"/>
              <a:ea typeface="Arial"/>
              <a:cs typeface="Arial"/>
              <a:sym typeface="Arial"/>
            </a:endParaRPr>
          </a:p>
          <a:p>
            <a:pPr marL="0" marR="368300" lvl="0" indent="0" algn="l" rtl="0">
              <a:spcBef>
                <a:spcPts val="0"/>
              </a:spcBef>
              <a:spcAft>
                <a:spcPts val="200"/>
              </a:spcAft>
              <a:buNone/>
            </a:pPr>
            <a:endParaRPr sz="1400">
              <a:latin typeface="Arial"/>
              <a:ea typeface="Arial"/>
              <a:cs typeface="Arial"/>
              <a:sym typeface="Arial"/>
            </a:endParaRPr>
          </a:p>
        </p:txBody>
      </p:sp>
      <p:sp>
        <p:nvSpPr>
          <p:cNvPr id="993" name="Google Shape;993;p1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26</a:t>
            </a:fld>
            <a:endParaRPr/>
          </a:p>
        </p:txBody>
      </p:sp>
      <p:pic>
        <p:nvPicPr>
          <p:cNvPr id="994" name="Google Shape;994;p122" descr="A screenshot of the general assurances for stakeholder engagement in the Consolidated Application."/>
          <p:cNvPicPr preferRelativeResize="0"/>
          <p:nvPr/>
        </p:nvPicPr>
        <p:blipFill>
          <a:blip r:embed="rId3">
            <a:alphaModFix/>
          </a:blip>
          <a:stretch>
            <a:fillRect/>
          </a:stretch>
        </p:blipFill>
        <p:spPr>
          <a:xfrm>
            <a:off x="61001" y="1377038"/>
            <a:ext cx="9021988" cy="28421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23"/>
          <p:cNvSpPr txBox="1">
            <a:spLocks noGrp="1"/>
          </p:cNvSpPr>
          <p:nvPr>
            <p:ph type="title"/>
          </p:nvPr>
        </p:nvSpPr>
        <p:spPr>
          <a:xfrm>
            <a:off x="311700" y="105100"/>
            <a:ext cx="8478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Parent and Family Engagement in the Consolidated Application Cont. </a:t>
            </a:r>
            <a:endParaRPr/>
          </a:p>
        </p:txBody>
      </p:sp>
      <p:sp>
        <p:nvSpPr>
          <p:cNvPr id="1000" name="Google Shape;1000;p123"/>
          <p:cNvSpPr txBox="1">
            <a:spLocks noGrp="1"/>
          </p:cNvSpPr>
          <p:nvPr>
            <p:ph type="body" idx="1"/>
          </p:nvPr>
        </p:nvSpPr>
        <p:spPr>
          <a:xfrm>
            <a:off x="123875" y="995700"/>
            <a:ext cx="8666100" cy="3191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b="1">
                <a:latin typeface="Arial"/>
                <a:ea typeface="Arial"/>
                <a:cs typeface="Arial"/>
                <a:sym typeface="Arial"/>
              </a:rPr>
              <a:t>Cross Programs - Stakeholders</a:t>
            </a:r>
            <a:endParaRPr sz="1300" i="1">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1.1 Identify the stakeholders who were involved in reviewing relevant data (i.e., comprehensive needs assessment results, performance data, relevant survey data) and assisting with developing the ESEA Plan (Consolidated Application). Check all that apply.</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1.2 Describe the process for meaningfully engaging the stakeholders, selected in Question 1.1, in determining the needs and selected strategies of the LEA and/or participating schools.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4.1 Select the strategies implemented by the LEA to conduct outreach and implement programs, activities and procedures for effective involvement of families.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 sz="1400">
                <a:latin typeface="Arial"/>
                <a:ea typeface="Arial"/>
                <a:cs typeface="Arial"/>
                <a:sym typeface="Arial"/>
              </a:rPr>
              <a:t>4.2 In addition to the strategies selected in 4.1, describe how the LEA implements effective outreach to parents and families of multilingual learners on their involvement as it relates to:</a:t>
            </a:r>
            <a:endParaRPr sz="1400">
              <a:latin typeface="Arial"/>
              <a:ea typeface="Arial"/>
              <a:cs typeface="Arial"/>
              <a:sym typeface="Arial"/>
            </a:endParaRPr>
          </a:p>
          <a:p>
            <a:pPr marL="457200" lvl="0" indent="457200" algn="l" rtl="0">
              <a:spcBef>
                <a:spcPts val="0"/>
              </a:spcBef>
              <a:spcAft>
                <a:spcPts val="0"/>
              </a:spcAft>
              <a:buNone/>
            </a:pPr>
            <a:r>
              <a:rPr lang="en" sz="1400">
                <a:latin typeface="Arial"/>
                <a:ea typeface="Arial"/>
                <a:cs typeface="Arial"/>
                <a:sym typeface="Arial"/>
              </a:rPr>
              <a:t>a) the academic achievement of students</a:t>
            </a: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		b) attaining English proficiency, achieve at high levels</a:t>
            </a: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		c) meeting the Colorado Academic Standards.</a:t>
            </a:r>
            <a:endParaRPr sz="1900"/>
          </a:p>
        </p:txBody>
      </p:sp>
      <p:sp>
        <p:nvSpPr>
          <p:cNvPr id="1001" name="Google Shape;1001;p1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2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Parent and Family Engagement in ESEA Monitoring </a:t>
            </a:r>
            <a:endParaRPr/>
          </a:p>
        </p:txBody>
      </p:sp>
      <p:pic>
        <p:nvPicPr>
          <p:cNvPr id="1007" name="Google Shape;1007;p124" descr="A screenshot of the stakeholder engagement ESEA monitoring requirements. "/>
          <p:cNvPicPr preferRelativeResize="0"/>
          <p:nvPr/>
        </p:nvPicPr>
        <p:blipFill>
          <a:blip r:embed="rId3">
            <a:alphaModFix/>
          </a:blip>
          <a:stretch>
            <a:fillRect/>
          </a:stretch>
        </p:blipFill>
        <p:spPr>
          <a:xfrm>
            <a:off x="155850" y="1033350"/>
            <a:ext cx="8832300" cy="3171163"/>
          </a:xfrm>
          <a:prstGeom prst="rect">
            <a:avLst/>
          </a:prstGeom>
          <a:noFill/>
          <a:ln>
            <a:noFill/>
          </a:ln>
        </p:spPr>
      </p:pic>
      <p:sp>
        <p:nvSpPr>
          <p:cNvPr id="1008" name="Google Shape;1008;p1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25">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District Spotlight </a:t>
            </a:r>
            <a:endParaRPr/>
          </a:p>
        </p:txBody>
      </p:sp>
      <p:pic>
        <p:nvPicPr>
          <p:cNvPr id="1015" name="Google Shape;1015;p125">
            <a:extLst>
              <a:ext uri="{C183D7F6-B498-43B3-948B-1728B52AA6E4}">
                <adec:decorative xmlns:adec="http://schemas.microsoft.com/office/drawing/2017/decorative" val="1"/>
              </a:ext>
            </a:extLst>
          </p:cNvPr>
          <p:cNvPicPr preferRelativeResize="0"/>
          <p:nvPr/>
        </p:nvPicPr>
        <p:blipFill rotWithShape="1">
          <a:blip r:embed="rId3">
            <a:alphaModFix/>
          </a:blip>
          <a:srcRect l="26324" t="70141"/>
          <a:stretch/>
        </p:blipFill>
        <p:spPr>
          <a:xfrm>
            <a:off x="664300" y="1706878"/>
            <a:ext cx="7228550" cy="1135450"/>
          </a:xfrm>
          <a:prstGeom prst="rect">
            <a:avLst/>
          </a:prstGeom>
          <a:noFill/>
          <a:ln>
            <a:noFill/>
          </a:ln>
        </p:spPr>
      </p:pic>
      <p:sp>
        <p:nvSpPr>
          <p:cNvPr id="1016" name="Google Shape;1016;p125">
            <a:extLst>
              <a:ext uri="{C183D7F6-B498-43B3-948B-1728B52AA6E4}">
                <adec:decorative xmlns:adec="http://schemas.microsoft.com/office/drawing/2017/decorative" val="1"/>
              </a:ext>
            </a:extLst>
          </p:cNvPr>
          <p:cNvSpPr txBox="1"/>
          <p:nvPr/>
        </p:nvSpPr>
        <p:spPr>
          <a:xfrm>
            <a:off x="2522525" y="3130825"/>
            <a:ext cx="3512100" cy="68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chemeClr val="dk2"/>
                </a:solidFill>
              </a:rPr>
              <a:t>Jesse Tijerina</a:t>
            </a:r>
            <a:r>
              <a:rPr lang="en" sz="1600">
                <a:solidFill>
                  <a:schemeClr val="dk2"/>
                </a:solidFill>
              </a:rPr>
              <a:t> </a:t>
            </a:r>
            <a:endParaRPr sz="1600">
              <a:solidFill>
                <a:schemeClr val="dk2"/>
              </a:solidFill>
            </a:endParaRPr>
          </a:p>
          <a:p>
            <a:pPr marL="0" lvl="0" indent="0" algn="ctr" rtl="0">
              <a:spcBef>
                <a:spcPts val="0"/>
              </a:spcBef>
              <a:spcAft>
                <a:spcPts val="0"/>
              </a:spcAft>
              <a:buNone/>
            </a:pPr>
            <a:r>
              <a:rPr lang="en" sz="1300">
                <a:solidFill>
                  <a:schemeClr val="dk2"/>
                </a:solidFill>
              </a:rPr>
              <a:t>Director of Federal and State Programs</a:t>
            </a:r>
            <a:r>
              <a:rPr lang="en" sz="1500">
                <a:solidFill>
                  <a:schemeClr val="dk2"/>
                </a:solidFill>
              </a:rPr>
              <a:t> </a:t>
            </a:r>
            <a:endParaRPr sz="1500">
              <a:solidFill>
                <a:schemeClr val="dk2"/>
              </a:solidFill>
            </a:endParaRPr>
          </a:p>
        </p:txBody>
      </p:sp>
      <p:sp>
        <p:nvSpPr>
          <p:cNvPr id="1014" name="Google Shape;1014;p12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Federal Updates</a:t>
            </a:r>
            <a:endParaRPr/>
          </a:p>
        </p:txBody>
      </p:sp>
      <p:sp>
        <p:nvSpPr>
          <p:cNvPr id="802" name="Google Shape;802;p99"/>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Current Funding</a:t>
            </a:r>
            <a:endParaRPr/>
          </a:p>
          <a:p>
            <a:pPr marL="914400" lvl="1" indent="-317500" algn="l" rtl="0">
              <a:spcBef>
                <a:spcPts val="0"/>
              </a:spcBef>
              <a:spcAft>
                <a:spcPts val="0"/>
              </a:spcAft>
              <a:buSzPts val="1400"/>
              <a:buChar char="○"/>
            </a:pPr>
            <a:r>
              <a:rPr lang="en"/>
              <a:t>School Year 2024-2025 </a:t>
            </a:r>
            <a:endParaRPr/>
          </a:p>
          <a:p>
            <a:pPr marL="457200" lvl="0" indent="-330200" algn="l" rtl="0">
              <a:spcBef>
                <a:spcPts val="0"/>
              </a:spcBef>
              <a:spcAft>
                <a:spcPts val="0"/>
              </a:spcAft>
              <a:buSzPts val="1600"/>
              <a:buChar char="●"/>
            </a:pPr>
            <a:r>
              <a:rPr lang="en"/>
              <a:t>Continuing Resolution</a:t>
            </a:r>
            <a:endParaRPr/>
          </a:p>
          <a:p>
            <a:pPr marL="457200" lvl="0" indent="-330200" algn="l" rtl="0">
              <a:spcBef>
                <a:spcPts val="0"/>
              </a:spcBef>
              <a:spcAft>
                <a:spcPts val="0"/>
              </a:spcAft>
              <a:buSzPts val="1600"/>
              <a:buChar char="●"/>
            </a:pPr>
            <a:r>
              <a:rPr lang="en"/>
              <a:t>Federal Judge Injunction - Federal Government</a:t>
            </a:r>
            <a:endParaRPr/>
          </a:p>
          <a:p>
            <a:pPr marL="914400" lvl="1" indent="-317500" algn="l" rtl="0">
              <a:spcBef>
                <a:spcPts val="0"/>
              </a:spcBef>
              <a:spcAft>
                <a:spcPts val="0"/>
              </a:spcAft>
              <a:buSzPts val="1400"/>
              <a:buChar char="○"/>
            </a:pPr>
            <a:r>
              <a:rPr lang="en"/>
              <a:t>Cannot terminate grants or contracts on the grounds that they are ‘equity-based’</a:t>
            </a:r>
            <a:endParaRPr/>
          </a:p>
          <a:p>
            <a:pPr marL="914400" lvl="1" indent="-317500" algn="l" rtl="0">
              <a:spcBef>
                <a:spcPts val="0"/>
              </a:spcBef>
              <a:spcAft>
                <a:spcPts val="0"/>
              </a:spcAft>
              <a:buSzPts val="1400"/>
              <a:buChar char="○"/>
            </a:pPr>
            <a:r>
              <a:rPr lang="en"/>
              <a:t>Cannot ask grantees or contractors to certify that they are not operating programs that promote DEI </a:t>
            </a:r>
            <a:endParaRPr/>
          </a:p>
          <a:p>
            <a:pPr marL="457200" lvl="0" indent="-330200" algn="l" rtl="0">
              <a:spcBef>
                <a:spcPts val="0"/>
              </a:spcBef>
              <a:spcAft>
                <a:spcPts val="0"/>
              </a:spcAft>
              <a:buSzPts val="1600"/>
              <a:buChar char="●"/>
            </a:pPr>
            <a:r>
              <a:rPr lang="en"/>
              <a:t>Commissioner’s twice weekly emails - now available on </a:t>
            </a:r>
            <a:r>
              <a:rPr lang="en" u="sng">
                <a:solidFill>
                  <a:schemeClr val="hlink"/>
                </a:solidFill>
                <a:hlinkClick r:id="rId3"/>
              </a:rPr>
              <a:t>CDE’s website</a:t>
            </a:r>
            <a:endParaRPr/>
          </a:p>
        </p:txBody>
      </p:sp>
      <p:sp>
        <p:nvSpPr>
          <p:cNvPr id="803" name="Google Shape;803;p9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04" name="Google Shape;804;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126">
            <a:extLst>
              <a:ext uri="{C183D7F6-B498-43B3-948B-1728B52AA6E4}">
                <adec:decorative xmlns:adec="http://schemas.microsoft.com/office/drawing/2017/decorative" val="1"/>
              </a:ext>
            </a:extLst>
          </p:cNvPr>
          <p:cNvPicPr preferRelativeResize="0"/>
          <p:nvPr/>
        </p:nvPicPr>
        <p:blipFill rotWithShape="1">
          <a:blip r:embed="rId3">
            <a:alphaModFix/>
          </a:blip>
          <a:srcRect l="1706" r="3461" b="1009"/>
          <a:stretch/>
        </p:blipFill>
        <p:spPr>
          <a:xfrm>
            <a:off x="0" y="0"/>
            <a:ext cx="9144000" cy="5143500"/>
          </a:xfrm>
          <a:prstGeom prst="rect">
            <a:avLst/>
          </a:prstGeom>
          <a:noFill/>
          <a:ln>
            <a:noFill/>
          </a:ln>
        </p:spPr>
      </p:pic>
      <p:sp>
        <p:nvSpPr>
          <p:cNvPr id="1022" name="Google Shape;1022;p126">
            <a:extLst>
              <a:ext uri="{C183D7F6-B498-43B3-948B-1728B52AA6E4}">
                <adec:decorative xmlns:adec="http://schemas.microsoft.com/office/drawing/2017/decorative" val="1"/>
              </a:ext>
            </a:extLst>
          </p:cNvPr>
          <p:cNvSpPr txBox="1"/>
          <p:nvPr/>
        </p:nvSpPr>
        <p:spPr>
          <a:xfrm>
            <a:off x="788250" y="430975"/>
            <a:ext cx="7567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a:solidFill>
                  <a:srgbClr val="FFFFFF"/>
                </a:solidFill>
                <a:latin typeface="Merriweather Black"/>
                <a:ea typeface="Merriweather Black"/>
                <a:cs typeface="Merriweather Black"/>
                <a:sym typeface="Merriweather Black"/>
              </a:rPr>
              <a:t>Winning with Title I:</a:t>
            </a:r>
            <a:endParaRPr sz="4200">
              <a:solidFill>
                <a:srgbClr val="FFFFFF"/>
              </a:solidFill>
              <a:latin typeface="Merriweather Black"/>
              <a:ea typeface="Merriweather Black"/>
              <a:cs typeface="Merriweather Black"/>
              <a:sym typeface="Merriweather Black"/>
            </a:endParaRPr>
          </a:p>
        </p:txBody>
      </p:sp>
      <p:sp>
        <p:nvSpPr>
          <p:cNvPr id="1023" name="Google Shape;1023;p126">
            <a:extLst>
              <a:ext uri="{C183D7F6-B498-43B3-948B-1728B52AA6E4}">
                <adec:decorative xmlns:adec="http://schemas.microsoft.com/office/drawing/2017/decorative" val="1"/>
              </a:ext>
            </a:extLst>
          </p:cNvPr>
          <p:cNvSpPr txBox="1"/>
          <p:nvPr/>
        </p:nvSpPr>
        <p:spPr>
          <a:xfrm>
            <a:off x="788250" y="1051225"/>
            <a:ext cx="7567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rgbClr val="FFFFFF"/>
                </a:solidFill>
                <a:latin typeface="Nunito"/>
                <a:ea typeface="Nunito"/>
                <a:cs typeface="Nunito"/>
                <a:sym typeface="Nunito"/>
              </a:rPr>
              <a:t>Reimagining Strategies for Student Success</a:t>
            </a:r>
            <a:endParaRPr sz="2200" b="1">
              <a:solidFill>
                <a:srgbClr val="FFFFFF"/>
              </a:solidFill>
              <a:latin typeface="Nunito"/>
              <a:ea typeface="Nunito"/>
              <a:cs typeface="Nunito"/>
              <a:sym typeface="Nunito"/>
            </a:endParaRPr>
          </a:p>
        </p:txBody>
      </p:sp>
      <p:sp>
        <p:nvSpPr>
          <p:cNvPr id="1024" name="Google Shape;1024;p126">
            <a:extLst>
              <a:ext uri="{C183D7F6-B498-43B3-948B-1728B52AA6E4}">
                <adec:decorative xmlns:adec="http://schemas.microsoft.com/office/drawing/2017/decorative" val="1"/>
              </a:ext>
            </a:extLst>
          </p:cNvPr>
          <p:cNvSpPr txBox="1"/>
          <p:nvPr/>
        </p:nvSpPr>
        <p:spPr>
          <a:xfrm>
            <a:off x="5415425" y="3951725"/>
            <a:ext cx="236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latin typeface="Nunito SemiBold"/>
                <a:ea typeface="Nunito SemiBold"/>
                <a:cs typeface="Nunito SemiBold"/>
                <a:sym typeface="Nunito SemiBold"/>
              </a:rPr>
              <a:t>Thompson School District</a:t>
            </a:r>
            <a:endParaRPr>
              <a:solidFill>
                <a:srgbClr val="EFEFEF"/>
              </a:solidFill>
              <a:latin typeface="Nunito SemiBold"/>
              <a:ea typeface="Nunito SemiBold"/>
              <a:cs typeface="Nunito SemiBold"/>
              <a:sym typeface="Nunito SemiBold"/>
            </a:endParaRPr>
          </a:p>
        </p:txBody>
      </p:sp>
      <p:sp>
        <p:nvSpPr>
          <p:cNvPr id="2" name="Title 1">
            <a:extLst>
              <a:ext uri="{FF2B5EF4-FFF2-40B4-BE49-F238E27FC236}">
                <a16:creationId xmlns:a16="http://schemas.microsoft.com/office/drawing/2014/main" id="{FE30F6C8-6D58-4A25-5C3D-5BA12DD4CE0C}"/>
              </a:ext>
              <a:ext uri="{C183D7F6-B498-43B3-948B-1728B52AA6E4}">
                <adec:decorative xmlns:adec="http://schemas.microsoft.com/office/drawing/2017/decorative" val="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Winning with Title 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2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latin typeface="Merriweather"/>
                <a:ea typeface="Merriweather"/>
                <a:cs typeface="Merriweather"/>
                <a:sym typeface="Merriweather"/>
              </a:rPr>
              <a:t>Title I as a Boxing Match</a:t>
            </a:r>
            <a:endParaRPr b="1">
              <a:latin typeface="Merriweather"/>
              <a:ea typeface="Merriweather"/>
              <a:cs typeface="Merriweather"/>
              <a:sym typeface="Merriweather"/>
            </a:endParaRPr>
          </a:p>
        </p:txBody>
      </p:sp>
      <p:sp>
        <p:nvSpPr>
          <p:cNvPr id="1030" name="Google Shape;1030;p127"/>
          <p:cNvSpPr txBox="1">
            <a:spLocks noGrp="1"/>
          </p:cNvSpPr>
          <p:nvPr>
            <p:ph type="body" idx="1"/>
          </p:nvPr>
        </p:nvSpPr>
        <p:spPr>
          <a:xfrm>
            <a:off x="311700" y="1152475"/>
            <a:ext cx="49329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Nunito Medium"/>
                <a:ea typeface="Nunito Medium"/>
                <a:cs typeface="Nunito Medium"/>
                <a:sym typeface="Nunito Medium"/>
              </a:rPr>
              <a:t>Title I schools sometimes face supplemental programs that fail to meet expectations, reinforcing disparities and strengthening educational barriers. Without a solid game plan, stepping into the ring can be chaotic, driven by instinct and reaction rather than strategy. Without a clear plan, purposeful FSCP practices, and intentional training, educators risk tackling these challenges alone or reverting to past approaches with limited success.</a:t>
            </a:r>
            <a:endParaRPr>
              <a:latin typeface="Nunito Medium"/>
              <a:ea typeface="Nunito Medium"/>
              <a:cs typeface="Nunito Medium"/>
              <a:sym typeface="Nunito Medium"/>
            </a:endParaRPr>
          </a:p>
        </p:txBody>
      </p:sp>
      <p:pic>
        <p:nvPicPr>
          <p:cNvPr id="1031" name="Google Shape;1031;p127" descr="A boxer entering the boxing ring. "/>
          <p:cNvPicPr preferRelativeResize="0"/>
          <p:nvPr/>
        </p:nvPicPr>
        <p:blipFill>
          <a:blip r:embed="rId3">
            <a:alphaModFix/>
          </a:blip>
          <a:stretch>
            <a:fillRect/>
          </a:stretch>
        </p:blipFill>
        <p:spPr>
          <a:xfrm>
            <a:off x="5954350" y="1202089"/>
            <a:ext cx="2193600" cy="2739300"/>
          </a:xfrm>
          <a:prstGeom prst="roundRect">
            <a:avLst>
              <a:gd name="adj" fmla="val 16667"/>
            </a:avLst>
          </a:prstGeom>
          <a:noFill/>
          <a:ln w="28575" cap="flat" cmpd="sng">
            <a:solidFill>
              <a:srgbClr val="EE7B2B"/>
            </a:solidFill>
            <a:prstDash val="solid"/>
            <a:round/>
            <a:headEnd type="none" w="sm" len="sm"/>
            <a:tailEnd type="none" w="sm" len="sm"/>
          </a:ln>
        </p:spPr>
      </p:pic>
      <p:sp>
        <p:nvSpPr>
          <p:cNvPr id="1032" name="Google Shape;1032;p12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Created by Thompson School District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2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latin typeface="Merriweather"/>
                <a:ea typeface="Merriweather"/>
                <a:cs typeface="Merriweather"/>
                <a:sym typeface="Merriweather"/>
              </a:rPr>
              <a:t>Title I as a Sweet Science</a:t>
            </a:r>
            <a:endParaRPr b="1">
              <a:latin typeface="Merriweather"/>
              <a:ea typeface="Merriweather"/>
              <a:cs typeface="Merriweather"/>
              <a:sym typeface="Merriweather"/>
            </a:endParaRPr>
          </a:p>
        </p:txBody>
      </p:sp>
      <p:sp>
        <p:nvSpPr>
          <p:cNvPr id="1038" name="Google Shape;1038;p128"/>
          <p:cNvSpPr txBox="1">
            <a:spLocks noGrp="1"/>
          </p:cNvSpPr>
          <p:nvPr>
            <p:ph type="body" idx="1"/>
          </p:nvPr>
        </p:nvSpPr>
        <p:spPr>
          <a:xfrm>
            <a:off x="311700" y="1152475"/>
            <a:ext cx="49329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Nunito Medium"/>
                <a:ea typeface="Nunito Medium"/>
                <a:cs typeface="Nunito Medium"/>
                <a:sym typeface="Nunito Medium"/>
              </a:rPr>
              <a:t>A training plan is essential for Title I programming as it provides a strategic roadmap tailored to address educational barriers and capitalize on students’ assets. This blueprint, developed throughout an extensive Comprehensive Needs Assessment, helps students navigate the complexities of learning and schooling, anticipate the unfamiliar, and make real-time adjustments. A well-informed training plan ensures that each student receives access, support, and opportunity, increasing the likelihood of agency, autonomy, and achievement along their educational journey.</a:t>
            </a:r>
            <a:endParaRPr>
              <a:latin typeface="Nunito Medium"/>
              <a:ea typeface="Nunito Medium"/>
              <a:cs typeface="Nunito Medium"/>
              <a:sym typeface="Nunito Medium"/>
            </a:endParaRPr>
          </a:p>
        </p:txBody>
      </p:sp>
      <p:pic>
        <p:nvPicPr>
          <p:cNvPr id="1039" name="Google Shape;1039;p128" descr="A boxer practicing with two coaches watching. "/>
          <p:cNvPicPr preferRelativeResize="0"/>
          <p:nvPr/>
        </p:nvPicPr>
        <p:blipFill rotWithShape="1">
          <a:blip r:embed="rId3">
            <a:alphaModFix/>
          </a:blip>
          <a:srcRect l="6502" r="16092"/>
          <a:stretch/>
        </p:blipFill>
        <p:spPr>
          <a:xfrm>
            <a:off x="5504725" y="1210225"/>
            <a:ext cx="3152400" cy="2919300"/>
          </a:xfrm>
          <a:prstGeom prst="roundRect">
            <a:avLst>
              <a:gd name="adj" fmla="val 16667"/>
            </a:avLst>
          </a:prstGeom>
          <a:noFill/>
          <a:ln w="28575" cap="flat" cmpd="sng">
            <a:solidFill>
              <a:srgbClr val="EE7B2B"/>
            </a:solidFill>
            <a:prstDash val="solid"/>
            <a:round/>
            <a:headEnd type="none" w="sm" len="sm"/>
            <a:tailEnd type="none" w="sm" len="sm"/>
          </a:ln>
        </p:spPr>
      </p:pic>
      <p:sp>
        <p:nvSpPr>
          <p:cNvPr id="1040" name="Google Shape;1040;p12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Created by Thompson School District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D7AB"/>
        </a:solidFill>
        <a:effectLst/>
      </p:bgPr>
    </p:bg>
    <p:spTree>
      <p:nvGrpSpPr>
        <p:cNvPr id="1" name="Shape 1044"/>
        <p:cNvGrpSpPr/>
        <p:nvPr/>
      </p:nvGrpSpPr>
      <p:grpSpPr>
        <a:xfrm>
          <a:off x="0" y="0"/>
          <a:ext cx="0" cy="0"/>
          <a:chOff x="0" y="0"/>
          <a:chExt cx="0" cy="0"/>
        </a:xfrm>
      </p:grpSpPr>
      <p:sp>
        <p:nvSpPr>
          <p:cNvPr id="1063" name="Google Shape;1063;p129">
            <a:extLst>
              <a:ext uri="{C183D7F6-B498-43B3-948B-1728B52AA6E4}">
                <adec:decorative xmlns:adec="http://schemas.microsoft.com/office/drawing/2017/decorative" val="1"/>
              </a:ext>
            </a:extLst>
          </p:cNvPr>
          <p:cNvSpPr txBox="1"/>
          <p:nvPr/>
        </p:nvSpPr>
        <p:spPr>
          <a:xfrm>
            <a:off x="442875" y="271925"/>
            <a:ext cx="2649300" cy="292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u="sng">
                <a:solidFill>
                  <a:srgbClr val="0000FF"/>
                </a:solidFill>
                <a:latin typeface="Nunito"/>
                <a:ea typeface="Nunito"/>
                <a:cs typeface="Nunito"/>
                <a:sym typeface="Nunito"/>
                <a:hlinkClick r:id="rId3">
                  <a:extLst>
                    <a:ext uri="{A12FA001-AC4F-418D-AE19-62706E023703}">
                      <ahyp:hlinkClr xmlns:ahyp="http://schemas.microsoft.com/office/drawing/2018/hyperlinkcolor" val="tx"/>
                    </a:ext>
                  </a:extLst>
                </a:hlinkClick>
              </a:rPr>
              <a:t>Family, School, &amp; Community Partnerships (FSCP)</a:t>
            </a:r>
            <a:r>
              <a:rPr lang="en" sz="1000" b="1">
                <a:latin typeface="Nunito"/>
                <a:ea typeface="Nunito"/>
                <a:cs typeface="Nunito"/>
                <a:sym typeface="Nunito"/>
              </a:rPr>
              <a:t>: </a:t>
            </a:r>
            <a:r>
              <a:rPr lang="en" sz="1000">
                <a:latin typeface="Nunito"/>
                <a:ea typeface="Nunito"/>
                <a:cs typeface="Nunito"/>
                <a:sym typeface="Nunito"/>
              </a:rPr>
              <a:t>By strategically braiding and leveraging funding, TSD will increase FTE associated with FSCP programming and develop a tiered FSCP High-Impact Strategic Plan. This plan will provide classified and certified staff with comprehensive learning opportunities and ongoing coaching support. State and Federal Programs staff will partner with schools to lead school and district-based FSCP efforts via Title I sites and the Family Center. Implementing this strategic plan, which focuses on partnering effectively with parents, families, and community members, will enable TSD to </a:t>
            </a:r>
            <a:r>
              <a:rPr lang="en" sz="1000" b="1">
                <a:solidFill>
                  <a:srgbClr val="001970"/>
                </a:solidFill>
                <a:latin typeface="Nunito"/>
                <a:ea typeface="Nunito"/>
                <a:cs typeface="Nunito"/>
                <a:sym typeface="Nunito"/>
              </a:rPr>
              <a:t>effectively bridge student learning between school and real life</a:t>
            </a:r>
            <a:r>
              <a:rPr lang="en" sz="1000">
                <a:latin typeface="Nunito"/>
                <a:ea typeface="Nunito"/>
                <a:cs typeface="Nunito"/>
                <a:sym typeface="Nunito"/>
              </a:rPr>
              <a:t>.</a:t>
            </a:r>
            <a:endParaRPr sz="1000">
              <a:solidFill>
                <a:srgbClr val="011789"/>
              </a:solidFill>
              <a:latin typeface="Nunito"/>
              <a:ea typeface="Nunito"/>
              <a:cs typeface="Nunito"/>
              <a:sym typeface="Nunito"/>
            </a:endParaRPr>
          </a:p>
        </p:txBody>
      </p:sp>
      <p:sp>
        <p:nvSpPr>
          <p:cNvPr id="1061" name="Google Shape;1061;p129">
            <a:extLst>
              <a:ext uri="{C183D7F6-B498-43B3-948B-1728B52AA6E4}">
                <adec:decorative xmlns:adec="http://schemas.microsoft.com/office/drawing/2017/decorative" val="1"/>
              </a:ext>
            </a:extLst>
          </p:cNvPr>
          <p:cNvSpPr txBox="1"/>
          <p:nvPr/>
        </p:nvSpPr>
        <p:spPr>
          <a:xfrm>
            <a:off x="6262325" y="271925"/>
            <a:ext cx="2385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Nunito"/>
                <a:ea typeface="Nunito"/>
                <a:cs typeface="Nunito"/>
                <a:sym typeface="Nunito"/>
              </a:rPr>
              <a:t>Climate and Culture: </a:t>
            </a:r>
            <a:r>
              <a:rPr lang="en" sz="1000">
                <a:solidFill>
                  <a:schemeClr val="dk1"/>
                </a:solidFill>
                <a:latin typeface="Nunito"/>
                <a:ea typeface="Nunito"/>
                <a:cs typeface="Nunito"/>
                <a:sym typeface="Nunito"/>
              </a:rPr>
              <a:t>TSD is committed to creating welcoming environments that foster engagement among students, families, and community members, using feedback to inform decision-making and improve climate and culture efforts, while implementing high-impact strategies to promote inclusivity, remove educational barriers, and </a:t>
            </a:r>
            <a:r>
              <a:rPr lang="en" sz="1000" b="1">
                <a:solidFill>
                  <a:srgbClr val="001970"/>
                </a:solidFill>
                <a:latin typeface="Nunito"/>
                <a:ea typeface="Nunito"/>
                <a:cs typeface="Nunito"/>
                <a:sym typeface="Nunito"/>
              </a:rPr>
              <a:t>authentically support academic excellence for each student; specifically those from diverse backgrounds and high-mobility</a:t>
            </a:r>
            <a:r>
              <a:rPr lang="en" sz="1000">
                <a:solidFill>
                  <a:srgbClr val="011789"/>
                </a:solidFill>
                <a:latin typeface="Nunito"/>
                <a:ea typeface="Nunito"/>
                <a:cs typeface="Nunito"/>
                <a:sym typeface="Nunito"/>
              </a:rPr>
              <a:t>.</a:t>
            </a:r>
            <a:endParaRPr sz="1000">
              <a:solidFill>
                <a:srgbClr val="011789"/>
              </a:solidFill>
              <a:latin typeface="Nunito"/>
              <a:ea typeface="Nunito"/>
              <a:cs typeface="Nunito"/>
              <a:sym typeface="Nunito"/>
            </a:endParaRPr>
          </a:p>
        </p:txBody>
      </p:sp>
      <p:sp>
        <p:nvSpPr>
          <p:cNvPr id="1064" name="Google Shape;1064;p129">
            <a:extLst>
              <a:ext uri="{C183D7F6-B498-43B3-948B-1728B52AA6E4}">
                <adec:decorative xmlns:adec="http://schemas.microsoft.com/office/drawing/2017/decorative" val="1"/>
              </a:ext>
            </a:extLst>
          </p:cNvPr>
          <p:cNvSpPr txBox="1"/>
          <p:nvPr/>
        </p:nvSpPr>
        <p:spPr>
          <a:xfrm>
            <a:off x="287475" y="3330325"/>
            <a:ext cx="5384400" cy="8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Nunito"/>
                <a:ea typeface="Nunito"/>
                <a:cs typeface="Nunito"/>
                <a:sym typeface="Nunito"/>
              </a:rPr>
              <a:t>Reimagining the Intervention: </a:t>
            </a:r>
            <a:r>
              <a:rPr lang="en" sz="1000">
                <a:latin typeface="Nunito"/>
                <a:ea typeface="Nunito"/>
                <a:cs typeface="Nunito"/>
                <a:sym typeface="Nunito"/>
              </a:rPr>
              <a:t>TSD will improve literacy and math outcomes by integrating culturally responsive interventionists and instructional aides into K-5 classrooms with significant academic needs. This evidence-based model embeds targeted support within the classroom to address disparities identified through the School Performance Framework (SPF) and district assessments, </a:t>
            </a:r>
            <a:r>
              <a:rPr lang="en" sz="1000" b="1">
                <a:solidFill>
                  <a:srgbClr val="001970"/>
                </a:solidFill>
                <a:latin typeface="Nunito"/>
                <a:ea typeface="Nunito"/>
                <a:cs typeface="Nunito"/>
                <a:sym typeface="Nunito"/>
              </a:rPr>
              <a:t>prioritizing students with the greatest academic needs</a:t>
            </a:r>
            <a:r>
              <a:rPr lang="en" sz="1000">
                <a:latin typeface="Nunito"/>
                <a:ea typeface="Nunito"/>
                <a:cs typeface="Nunito"/>
                <a:sym typeface="Nunito"/>
              </a:rPr>
              <a:t>.</a:t>
            </a:r>
            <a:endParaRPr sz="1000">
              <a:solidFill>
                <a:srgbClr val="011789"/>
              </a:solidFill>
              <a:latin typeface="Nunito"/>
              <a:ea typeface="Nunito"/>
              <a:cs typeface="Nunito"/>
              <a:sym typeface="Nunito"/>
            </a:endParaRPr>
          </a:p>
        </p:txBody>
      </p:sp>
      <p:sp>
        <p:nvSpPr>
          <p:cNvPr id="1062" name="Google Shape;1062;p129">
            <a:extLst>
              <a:ext uri="{C183D7F6-B498-43B3-948B-1728B52AA6E4}">
                <adec:decorative xmlns:adec="http://schemas.microsoft.com/office/drawing/2017/decorative" val="1"/>
              </a:ext>
            </a:extLst>
          </p:cNvPr>
          <p:cNvSpPr txBox="1"/>
          <p:nvPr/>
        </p:nvSpPr>
        <p:spPr>
          <a:xfrm>
            <a:off x="5998150" y="2874775"/>
            <a:ext cx="3045600" cy="129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latin typeface="Nunito"/>
                <a:ea typeface="Nunito"/>
                <a:cs typeface="Nunito"/>
                <a:sym typeface="Nunito"/>
              </a:rPr>
              <a:t>Continuous Improvement: </a:t>
            </a:r>
            <a:r>
              <a:rPr lang="en" sz="1000">
                <a:latin typeface="Nunito"/>
                <a:ea typeface="Nunito"/>
                <a:cs typeface="Nunito"/>
                <a:sym typeface="Nunito"/>
              </a:rPr>
              <a:t>Continuous Improvement Teams will engage in targeted professional learning and PLCs to design, implement, and evaluate best practices in literacy and math, focusing on data informed student needs to </a:t>
            </a:r>
            <a:r>
              <a:rPr lang="en" sz="1000" b="1">
                <a:solidFill>
                  <a:srgbClr val="001970"/>
                </a:solidFill>
                <a:latin typeface="Nunito"/>
                <a:ea typeface="Nunito"/>
                <a:cs typeface="Nunito"/>
                <a:sym typeface="Nunito"/>
              </a:rPr>
              <a:t>enhance instructional strategies, embrace students’ assets, and promote student achievement</a:t>
            </a:r>
            <a:r>
              <a:rPr lang="en" sz="1000">
                <a:latin typeface="Nunito ExtraBold"/>
                <a:ea typeface="Nunito ExtraBold"/>
                <a:cs typeface="Nunito ExtraBold"/>
                <a:sym typeface="Nunito ExtraBold"/>
              </a:rPr>
              <a:t>. </a:t>
            </a:r>
            <a:endParaRPr sz="1000">
              <a:latin typeface="Nunito ExtraBold"/>
              <a:ea typeface="Nunito ExtraBold"/>
              <a:cs typeface="Nunito ExtraBold"/>
              <a:sym typeface="Nunito ExtraBold"/>
            </a:endParaRPr>
          </a:p>
        </p:txBody>
      </p:sp>
      <p:grpSp>
        <p:nvGrpSpPr>
          <p:cNvPr id="1048" name="Google Shape;1048;p129">
            <a:extLst>
              <a:ext uri="{C183D7F6-B498-43B3-948B-1728B52AA6E4}">
                <adec:decorative xmlns:adec="http://schemas.microsoft.com/office/drawing/2017/decorative" val="1"/>
              </a:ext>
            </a:extLst>
          </p:cNvPr>
          <p:cNvGrpSpPr/>
          <p:nvPr/>
        </p:nvGrpSpPr>
        <p:grpSpPr>
          <a:xfrm>
            <a:off x="3548588" y="-5"/>
            <a:ext cx="1924718" cy="1925190"/>
            <a:chOff x="3302555" y="300620"/>
            <a:chExt cx="2362776" cy="2362776"/>
          </a:xfrm>
        </p:grpSpPr>
        <p:sp>
          <p:nvSpPr>
            <p:cNvPr id="1049" name="Google Shape;1049;p129"/>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FDC278"/>
            </a:solidFill>
            <a:ln w="1905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p129"/>
            <p:cNvSpPr txBox="1"/>
            <p:nvPr/>
          </p:nvSpPr>
          <p:spPr>
            <a:xfrm>
              <a:off x="3823913" y="1153125"/>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001970"/>
                  </a:solidFill>
                  <a:latin typeface="Merriweather"/>
                  <a:ea typeface="Merriweather"/>
                  <a:cs typeface="Merriweather"/>
                  <a:sym typeface="Merriweather"/>
                </a:rPr>
                <a:t>FSCP High-Impact Strategic Plan</a:t>
              </a:r>
              <a:endParaRPr sz="1000" b="1">
                <a:solidFill>
                  <a:srgbClr val="001970"/>
                </a:solidFill>
                <a:latin typeface="Merriweather"/>
                <a:ea typeface="Merriweather"/>
                <a:cs typeface="Merriweather"/>
                <a:sym typeface="Merriweather"/>
              </a:endParaRPr>
            </a:p>
          </p:txBody>
        </p:sp>
      </p:grpSp>
      <p:grpSp>
        <p:nvGrpSpPr>
          <p:cNvPr id="1051" name="Google Shape;1051;p129">
            <a:extLst>
              <a:ext uri="{C183D7F6-B498-43B3-948B-1728B52AA6E4}">
                <adec:decorative xmlns:adec="http://schemas.microsoft.com/office/drawing/2017/decorative" val="1"/>
              </a:ext>
            </a:extLst>
          </p:cNvPr>
          <p:cNvGrpSpPr/>
          <p:nvPr/>
        </p:nvGrpSpPr>
        <p:grpSpPr>
          <a:xfrm>
            <a:off x="2708102" y="949233"/>
            <a:ext cx="1926943" cy="1927416"/>
            <a:chOff x="2294102" y="1473389"/>
            <a:chExt cx="2365508" cy="2365508"/>
          </a:xfrm>
        </p:grpSpPr>
        <p:sp>
          <p:nvSpPr>
            <p:cNvPr id="1052" name="Google Shape;1052;p129"/>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FDC278"/>
            </a:solidFill>
            <a:ln w="1905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129"/>
            <p:cNvSpPr txBox="1"/>
            <p:nvPr/>
          </p:nvSpPr>
          <p:spPr>
            <a:xfrm rot="-5400000">
              <a:off x="2686908" y="2290153"/>
              <a:ext cx="14961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001970"/>
                  </a:solidFill>
                  <a:latin typeface="Merriweather"/>
                  <a:ea typeface="Merriweather"/>
                  <a:cs typeface="Merriweather"/>
                  <a:sym typeface="Merriweather"/>
                </a:rPr>
                <a:t>Reimagining the Intervention</a:t>
              </a:r>
              <a:endParaRPr sz="1000" b="1">
                <a:solidFill>
                  <a:srgbClr val="001970"/>
                </a:solidFill>
                <a:latin typeface="Merriweather"/>
                <a:ea typeface="Merriweather"/>
                <a:cs typeface="Merriweather"/>
                <a:sym typeface="Merriweather"/>
              </a:endParaRPr>
            </a:p>
          </p:txBody>
        </p:sp>
      </p:grpSp>
      <p:grpSp>
        <p:nvGrpSpPr>
          <p:cNvPr id="1045" name="Google Shape;1045;p129">
            <a:extLst>
              <a:ext uri="{C183D7F6-B498-43B3-948B-1728B52AA6E4}">
                <adec:decorative xmlns:adec="http://schemas.microsoft.com/office/drawing/2017/decorative" val="1"/>
              </a:ext>
            </a:extLst>
          </p:cNvPr>
          <p:cNvGrpSpPr/>
          <p:nvPr/>
        </p:nvGrpSpPr>
        <p:grpSpPr>
          <a:xfrm>
            <a:off x="3689704" y="1775630"/>
            <a:ext cx="1922590" cy="1923062"/>
            <a:chOff x="3475789" y="2479847"/>
            <a:chExt cx="2360164" cy="2360164"/>
          </a:xfrm>
        </p:grpSpPr>
        <p:sp>
          <p:nvSpPr>
            <p:cNvPr id="1046" name="Google Shape;1046;p129"/>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FDC278"/>
            </a:solidFill>
            <a:ln w="1905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129"/>
            <p:cNvSpPr txBox="1"/>
            <p:nvPr/>
          </p:nvSpPr>
          <p:spPr>
            <a:xfrm>
              <a:off x="3823936" y="3427182"/>
              <a:ext cx="1496100" cy="563100"/>
            </a:xfrm>
            <a:prstGeom prst="rect">
              <a:avLst/>
            </a:prstGeom>
            <a:solidFill>
              <a:srgbClr val="FDC2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001970"/>
                  </a:solidFill>
                  <a:latin typeface="Merriweather"/>
                  <a:ea typeface="Merriweather"/>
                  <a:cs typeface="Merriweather"/>
                  <a:sym typeface="Merriweather"/>
                </a:rPr>
                <a:t>Continuous Improvement</a:t>
              </a:r>
              <a:endParaRPr sz="1000" b="1">
                <a:solidFill>
                  <a:srgbClr val="001970"/>
                </a:solidFill>
                <a:latin typeface="Merriweather"/>
                <a:ea typeface="Merriweather"/>
                <a:cs typeface="Merriweather"/>
                <a:sym typeface="Merriweather"/>
              </a:endParaRPr>
            </a:p>
          </p:txBody>
        </p:sp>
      </p:grpSp>
      <p:grpSp>
        <p:nvGrpSpPr>
          <p:cNvPr id="1054" name="Google Shape;1054;p129">
            <a:extLst>
              <a:ext uri="{C183D7F6-B498-43B3-948B-1728B52AA6E4}">
                <adec:decorative xmlns:adec="http://schemas.microsoft.com/office/drawing/2017/decorative" val="1"/>
              </a:ext>
            </a:extLst>
          </p:cNvPr>
          <p:cNvGrpSpPr/>
          <p:nvPr/>
        </p:nvGrpSpPr>
        <p:grpSpPr>
          <a:xfrm>
            <a:off x="4509143" y="818015"/>
            <a:ext cx="1926765" cy="1927238"/>
            <a:chOff x="4481729" y="1304571"/>
            <a:chExt cx="2365289" cy="2365289"/>
          </a:xfrm>
        </p:grpSpPr>
        <p:sp>
          <p:nvSpPr>
            <p:cNvPr id="1055" name="Google Shape;1055;p129"/>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FDC278"/>
            </a:solidFill>
            <a:ln w="1905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p129"/>
            <p:cNvSpPr txBox="1"/>
            <p:nvPr/>
          </p:nvSpPr>
          <p:spPr>
            <a:xfrm rot="5400000">
              <a:off x="4960966" y="2290154"/>
              <a:ext cx="1496100" cy="563100"/>
            </a:xfrm>
            <a:prstGeom prst="rect">
              <a:avLst/>
            </a:prstGeom>
            <a:solidFill>
              <a:srgbClr val="FDC2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001970"/>
                  </a:solidFill>
                  <a:latin typeface="Merriweather"/>
                  <a:ea typeface="Merriweather"/>
                  <a:cs typeface="Merriweather"/>
                  <a:sym typeface="Merriweather"/>
                </a:rPr>
                <a:t>Climate &amp; Culture</a:t>
              </a:r>
              <a:endParaRPr sz="1000" b="1">
                <a:solidFill>
                  <a:srgbClr val="001970"/>
                </a:solidFill>
                <a:latin typeface="Merriweather"/>
                <a:ea typeface="Merriweather"/>
                <a:cs typeface="Merriweather"/>
                <a:sym typeface="Merriweather"/>
              </a:endParaRPr>
            </a:p>
          </p:txBody>
        </p:sp>
      </p:grpSp>
      <p:pic>
        <p:nvPicPr>
          <p:cNvPr id="1065" name="Google Shape;1065;p129">
            <a:extLst>
              <a:ext uri="{C183D7F6-B498-43B3-948B-1728B52AA6E4}">
                <adec:decorative xmlns:adec="http://schemas.microsoft.com/office/drawing/2017/decorative" val="1"/>
              </a:ext>
            </a:extLst>
          </p:cNvPr>
          <p:cNvPicPr preferRelativeResize="0"/>
          <p:nvPr/>
        </p:nvPicPr>
        <p:blipFill rotWithShape="1">
          <a:blip r:embed="rId4">
            <a:alphaModFix/>
          </a:blip>
          <a:srcRect l="15116" t="7204" r="14574" b="9308"/>
          <a:stretch/>
        </p:blipFill>
        <p:spPr>
          <a:xfrm>
            <a:off x="4046251" y="1327725"/>
            <a:ext cx="1051500" cy="1033200"/>
          </a:xfrm>
          <a:prstGeom prst="ellipse">
            <a:avLst/>
          </a:prstGeom>
          <a:noFill/>
          <a:ln w="19050" cap="flat" cmpd="sng">
            <a:solidFill>
              <a:srgbClr val="FFFFFF"/>
            </a:solidFill>
            <a:prstDash val="solid"/>
            <a:round/>
            <a:headEnd type="none" w="sm" len="sm"/>
            <a:tailEnd type="none" w="sm" len="sm"/>
          </a:ln>
        </p:spPr>
      </p:pic>
      <p:cxnSp>
        <p:nvCxnSpPr>
          <p:cNvPr id="1057" name="Google Shape;1057;p129">
            <a:extLst>
              <a:ext uri="{C183D7F6-B498-43B3-948B-1728B52AA6E4}">
                <adec:decorative xmlns:adec="http://schemas.microsoft.com/office/drawing/2017/decorative" val="1"/>
              </a:ext>
            </a:extLst>
          </p:cNvPr>
          <p:cNvCxnSpPr/>
          <p:nvPr/>
        </p:nvCxnSpPr>
        <p:spPr>
          <a:xfrm flipH="1">
            <a:off x="2944875" y="2734900"/>
            <a:ext cx="644700" cy="458400"/>
          </a:xfrm>
          <a:prstGeom prst="straightConnector1">
            <a:avLst/>
          </a:prstGeom>
          <a:noFill/>
          <a:ln w="19050" cap="flat" cmpd="sng">
            <a:solidFill>
              <a:srgbClr val="FFFFFF"/>
            </a:solidFill>
            <a:prstDash val="solid"/>
            <a:round/>
            <a:headEnd type="none" w="med" len="med"/>
            <a:tailEnd type="triangle" w="med" len="med"/>
          </a:ln>
        </p:spPr>
      </p:cxnSp>
      <p:cxnSp>
        <p:nvCxnSpPr>
          <p:cNvPr id="1058" name="Google Shape;1058;p129">
            <a:extLst>
              <a:ext uri="{C183D7F6-B498-43B3-948B-1728B52AA6E4}">
                <adec:decorative xmlns:adec="http://schemas.microsoft.com/office/drawing/2017/decorative" val="1"/>
              </a:ext>
            </a:extLst>
          </p:cNvPr>
          <p:cNvCxnSpPr/>
          <p:nvPr/>
        </p:nvCxnSpPr>
        <p:spPr>
          <a:xfrm>
            <a:off x="5337750" y="2921375"/>
            <a:ext cx="567000" cy="62400"/>
          </a:xfrm>
          <a:prstGeom prst="straightConnector1">
            <a:avLst/>
          </a:prstGeom>
          <a:noFill/>
          <a:ln w="19050" cap="flat" cmpd="sng">
            <a:solidFill>
              <a:srgbClr val="FFFFFF"/>
            </a:solidFill>
            <a:prstDash val="solid"/>
            <a:round/>
            <a:headEnd type="none" w="med" len="med"/>
            <a:tailEnd type="triangle" w="med" len="med"/>
          </a:ln>
        </p:spPr>
      </p:cxnSp>
      <p:cxnSp>
        <p:nvCxnSpPr>
          <p:cNvPr id="1059" name="Google Shape;1059;p129">
            <a:extLst>
              <a:ext uri="{C183D7F6-B498-43B3-948B-1728B52AA6E4}">
                <adec:decorative xmlns:adec="http://schemas.microsoft.com/office/drawing/2017/decorative" val="1"/>
              </a:ext>
            </a:extLst>
          </p:cNvPr>
          <p:cNvCxnSpPr/>
          <p:nvPr/>
        </p:nvCxnSpPr>
        <p:spPr>
          <a:xfrm rot="10800000" flipH="1">
            <a:off x="5702925" y="528325"/>
            <a:ext cx="489300" cy="613800"/>
          </a:xfrm>
          <a:prstGeom prst="straightConnector1">
            <a:avLst/>
          </a:prstGeom>
          <a:noFill/>
          <a:ln w="19050" cap="flat" cmpd="sng">
            <a:solidFill>
              <a:srgbClr val="FFFFFF"/>
            </a:solidFill>
            <a:prstDash val="solid"/>
            <a:round/>
            <a:headEnd type="none" w="med" len="med"/>
            <a:tailEnd type="triangle" w="med" len="med"/>
          </a:ln>
        </p:spPr>
      </p:cxnSp>
      <p:cxnSp>
        <p:nvCxnSpPr>
          <p:cNvPr id="1060" name="Google Shape;1060;p129">
            <a:extLst>
              <a:ext uri="{C183D7F6-B498-43B3-948B-1728B52AA6E4}">
                <adec:decorative xmlns:adec="http://schemas.microsoft.com/office/drawing/2017/decorative" val="1"/>
              </a:ext>
            </a:extLst>
          </p:cNvPr>
          <p:cNvCxnSpPr/>
          <p:nvPr/>
        </p:nvCxnSpPr>
        <p:spPr>
          <a:xfrm rot="10800000">
            <a:off x="2936950" y="590275"/>
            <a:ext cx="761400" cy="287700"/>
          </a:xfrm>
          <a:prstGeom prst="straightConnector1">
            <a:avLst/>
          </a:prstGeom>
          <a:noFill/>
          <a:ln w="19050" cap="flat" cmpd="sng">
            <a:solidFill>
              <a:srgbClr val="FFFFFF"/>
            </a:solidFill>
            <a:prstDash val="solid"/>
            <a:round/>
            <a:headEnd type="none" w="med" len="med"/>
            <a:tailEnd type="triangle" w="med" len="med"/>
          </a:ln>
        </p:spPr>
      </p:cxnSp>
      <p:sp>
        <p:nvSpPr>
          <p:cNvPr id="1066" name="Google Shape;1066;p129">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Created by Thompson School District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7AB"/>
        </a:solidFill>
        <a:effectLst/>
      </p:bgPr>
    </p:bg>
    <p:spTree>
      <p:nvGrpSpPr>
        <p:cNvPr id="1" name="Shape 1070"/>
        <p:cNvGrpSpPr/>
        <p:nvPr/>
      </p:nvGrpSpPr>
      <p:grpSpPr>
        <a:xfrm>
          <a:off x="0" y="0"/>
          <a:ext cx="0" cy="0"/>
          <a:chOff x="0" y="0"/>
          <a:chExt cx="0" cy="0"/>
        </a:xfrm>
      </p:grpSpPr>
      <p:sp>
        <p:nvSpPr>
          <p:cNvPr id="1071" name="Google Shape;1071;p130">
            <a:extLst>
              <a:ext uri="{C183D7F6-B498-43B3-948B-1728B52AA6E4}">
                <adec:decorative xmlns:adec="http://schemas.microsoft.com/office/drawing/2017/decorative" val="1"/>
              </a:ext>
            </a:extLst>
          </p:cNvPr>
          <p:cNvSpPr txBox="1"/>
          <p:nvPr/>
        </p:nvSpPr>
        <p:spPr>
          <a:xfrm>
            <a:off x="2341975" y="0"/>
            <a:ext cx="6801900" cy="9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400">
                <a:latin typeface="Merriweather Black"/>
                <a:ea typeface="Merriweather Black"/>
                <a:cs typeface="Merriweather Black"/>
                <a:sym typeface="Merriweather Black"/>
              </a:rPr>
              <a:t>The Roadwork</a:t>
            </a:r>
            <a:endParaRPr sz="6400">
              <a:latin typeface="Archivo Black"/>
              <a:ea typeface="Archivo Black"/>
              <a:cs typeface="Archivo Black"/>
              <a:sym typeface="Archivo Black"/>
            </a:endParaRPr>
          </a:p>
        </p:txBody>
      </p:sp>
      <p:graphicFrame>
        <p:nvGraphicFramePr>
          <p:cNvPr id="1072" name="Google Shape;1072;p13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9973430"/>
              </p:ext>
            </p:extLst>
          </p:nvPr>
        </p:nvGraphicFramePr>
        <p:xfrm>
          <a:off x="2613200" y="1468375"/>
          <a:ext cx="6259450" cy="2560290"/>
        </p:xfrm>
        <a:graphic>
          <a:graphicData uri="http://schemas.openxmlformats.org/drawingml/2006/table">
            <a:tbl>
              <a:tblPr firstRow="1">
                <a:noFill/>
                <a:tableStyleId>{A7423C60-2666-4018-A1F1-91F6B1CA8871}</a:tableStyleId>
              </a:tblPr>
              <a:tblGrid>
                <a:gridCol w="2864825">
                  <a:extLst>
                    <a:ext uri="{9D8B030D-6E8A-4147-A177-3AD203B41FA5}">
                      <a16:colId xmlns:a16="http://schemas.microsoft.com/office/drawing/2014/main" val="20000"/>
                    </a:ext>
                  </a:extLst>
                </a:gridCol>
                <a:gridCol w="3394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300" b="1">
                          <a:solidFill>
                            <a:srgbClr val="001970"/>
                          </a:solidFill>
                          <a:latin typeface="Nunito"/>
                          <a:ea typeface="Nunito"/>
                          <a:cs typeface="Nunito"/>
                          <a:sym typeface="Nunito"/>
                        </a:rPr>
                        <a:t>Funding Source Alignment</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a:latin typeface="Nunito SemiBold"/>
                          <a:ea typeface="Nunito SemiBold"/>
                          <a:cs typeface="Nunito SemiBold"/>
                          <a:sym typeface="Nunito SemiBold"/>
                        </a:rPr>
                        <a:t>SPF, UIP, &amp; DUIP Data Digs</a:t>
                      </a:r>
                      <a:endParaRPr sz="130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300" b="1">
                          <a:solidFill>
                            <a:srgbClr val="001970"/>
                          </a:solidFill>
                          <a:latin typeface="Nunito"/>
                          <a:ea typeface="Nunito"/>
                          <a:cs typeface="Nunito"/>
                          <a:sym typeface="Nunito"/>
                        </a:rPr>
                        <a:t>Community Asset Mapping</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b="1">
                          <a:solidFill>
                            <a:srgbClr val="001970"/>
                          </a:solidFill>
                          <a:latin typeface="Nunito"/>
                          <a:ea typeface="Nunito"/>
                          <a:cs typeface="Nunito"/>
                          <a:sym typeface="Nunito"/>
                        </a:rPr>
                        <a:t>School Diagnostic Reviews (EASI)</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a:latin typeface="Nunito SemiBold"/>
                          <a:ea typeface="Nunito SemiBold"/>
                          <a:cs typeface="Nunito SemiBold"/>
                          <a:sym typeface="Nunito SemiBold"/>
                        </a:rPr>
                        <a:t>Title I Strategic Design Team</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Title I Strategic Design Planning</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b="1" u="sng">
                          <a:solidFill>
                            <a:srgbClr val="001970"/>
                          </a:solidFill>
                          <a:latin typeface="Nunito"/>
                          <a:ea typeface="Nunito"/>
                          <a:cs typeface="Nunito"/>
                          <a:sym typeface="Nunito"/>
                          <a:hlinkClick r:id="rId3">
                            <a:extLst>
                              <a:ext uri="{A12FA001-AC4F-418D-AE19-62706E023703}">
                                <ahyp:hlinkClr xmlns:ahyp="http://schemas.microsoft.com/office/drawing/2018/hyperlinkcolor" val="tx"/>
                              </a:ext>
                            </a:extLst>
                          </a:hlinkClick>
                        </a:rPr>
                        <a:t>ESEA National Conference</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a:latin typeface="Nunito SemiBold"/>
                          <a:ea typeface="Nunito SemiBold"/>
                          <a:cs typeface="Nunito SemiBold"/>
                          <a:sym typeface="Nunito SemiBold"/>
                        </a:rPr>
                        <a:t>Title I Principal Interest Surveys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b="1" u="sng">
                          <a:solidFill>
                            <a:srgbClr val="001970"/>
                          </a:solidFill>
                          <a:latin typeface="Nunito"/>
                          <a:ea typeface="Nunito"/>
                          <a:cs typeface="Nunito"/>
                          <a:sym typeface="Nunito"/>
                          <a:hlinkClick r:id="rId4">
                            <a:extLst>
                              <a:ext uri="{A12FA001-AC4F-418D-AE19-62706E023703}">
                                <ahyp:hlinkClr xmlns:ahyp="http://schemas.microsoft.com/office/drawing/2018/hyperlinkcolor" val="tx"/>
                              </a:ext>
                            </a:extLst>
                          </a:hlinkClick>
                        </a:rPr>
                        <a:t>Multilingual Learner (ML) Profiles</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b="1">
                          <a:solidFill>
                            <a:srgbClr val="001970"/>
                          </a:solidFill>
                          <a:latin typeface="Nunito"/>
                          <a:ea typeface="Nunito"/>
                          <a:cs typeface="Nunito"/>
                          <a:sym typeface="Nunito"/>
                        </a:rPr>
                        <a:t>Seeing Is Believing Site Visits</a:t>
                      </a:r>
                      <a:endParaRPr sz="1300" b="1">
                        <a:solidFill>
                          <a:srgbClr val="001970"/>
                        </a:solidFill>
                        <a:latin typeface="Nunito"/>
                        <a:ea typeface="Nunito"/>
                        <a:cs typeface="Nunito"/>
                        <a:sym typeface="Nunito"/>
                      </a:endParaRPr>
                    </a:p>
                    <a:p>
                      <a:pPr marL="0" lvl="0" indent="0" algn="l" rtl="0">
                        <a:spcBef>
                          <a:spcPts val="0"/>
                        </a:spcBef>
                        <a:spcAft>
                          <a:spcPts val="0"/>
                        </a:spcAft>
                        <a:buClr>
                          <a:srgbClr val="000000"/>
                        </a:buClr>
                        <a:buSzPts val="1100"/>
                        <a:buFont typeface="Arial"/>
                        <a:buNone/>
                      </a:pPr>
                      <a:r>
                        <a:rPr lang="en" sz="1200" b="1">
                          <a:solidFill>
                            <a:srgbClr val="001970"/>
                          </a:solidFill>
                          <a:latin typeface="Nunito"/>
                          <a:ea typeface="Nunito"/>
                          <a:cs typeface="Nunito"/>
                          <a:sym typeface="Nunito"/>
                        </a:rPr>
                        <a:t>High-Mobility Data Technician</a:t>
                      </a:r>
                      <a:endParaRPr sz="1300">
                        <a:solidFill>
                          <a:srgbClr val="001970"/>
                        </a:solidFill>
                        <a:latin typeface="Nunito SemiBold"/>
                        <a:ea typeface="Nunito SemiBold"/>
                        <a:cs typeface="Nunito SemiBold"/>
                        <a:sym typeface="Nunito SemiBold"/>
                      </a:endParaRPr>
                    </a:p>
                    <a:p>
                      <a:pPr marL="0" lvl="0" indent="0" algn="l" rtl="0">
                        <a:spcBef>
                          <a:spcPts val="0"/>
                        </a:spcBef>
                        <a:spcAft>
                          <a:spcPts val="0"/>
                        </a:spcAft>
                        <a:buClr>
                          <a:schemeClr val="dk1"/>
                        </a:buClr>
                        <a:buSzPts val="1100"/>
                        <a:buFont typeface="Arial"/>
                        <a:buNone/>
                      </a:pPr>
                      <a:r>
                        <a:rPr lang="en" sz="1300" b="1">
                          <a:solidFill>
                            <a:srgbClr val="001970"/>
                          </a:solidFill>
                          <a:latin typeface="Nunito"/>
                          <a:ea typeface="Nunito"/>
                          <a:cs typeface="Nunito"/>
                          <a:sym typeface="Nunito"/>
                        </a:rPr>
                        <a:t>Instructional Tours</a:t>
                      </a:r>
                      <a:endParaRPr sz="1300" b="1">
                        <a:solidFill>
                          <a:srgbClr val="001970"/>
                        </a:solidFill>
                        <a:latin typeface="Nunito"/>
                        <a:ea typeface="Nunito"/>
                        <a:cs typeface="Nunito"/>
                        <a:sym typeface="Nunito"/>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dirty="0">
                          <a:latin typeface="Nunito SemiBold"/>
                          <a:ea typeface="Nunito SemiBold"/>
                          <a:cs typeface="Nunito SemiBold"/>
                          <a:sym typeface="Nunito SemiBold"/>
                        </a:rPr>
                        <a:t>Comprehensive Needs Assessment (CNA)</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SY 23/24 Title I ConApp Revisions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dirty="0">
                          <a:latin typeface="Nunito SemiBold"/>
                          <a:ea typeface="Nunito SemiBold"/>
                          <a:cs typeface="Nunito SemiBold"/>
                          <a:sym typeface="Nunito SemiBold"/>
                        </a:rPr>
                        <a:t>SY 24/25 Title I ConApp Rewrite</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dirty="0">
                          <a:latin typeface="Nunito SemiBold"/>
                          <a:ea typeface="Nunito SemiBold"/>
                          <a:cs typeface="Nunito SemiBold"/>
                          <a:sym typeface="Nunito SemiBold"/>
                        </a:rPr>
                        <a:t>Panorama Perception Survey Data Digs</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FSCP Empathy Interviews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dirty="0">
                          <a:latin typeface="Nunito SemiBold"/>
                          <a:ea typeface="Nunito SemiBold"/>
                          <a:cs typeface="Nunito SemiBold"/>
                          <a:sym typeface="Nunito SemiBold"/>
                        </a:rPr>
                        <a:t>Student Shadowing </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Highly-Mobile Community Resource Fairs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Highly-Mobile Points of Contact</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dirty="0">
                          <a:latin typeface="Nunito SemiBold"/>
                          <a:ea typeface="Nunito SemiBold"/>
                          <a:cs typeface="Nunito SemiBold"/>
                          <a:sym typeface="Nunito SemiBold"/>
                        </a:rPr>
                        <a:t>Translator &amp; Interpreter Check-Ins</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Grant-Based Specialists Check-Ins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Non-Public &amp; Private Consultations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endParaRPr sz="1300" b="1" dirty="0">
                        <a:solidFill>
                          <a:srgbClr val="011789"/>
                        </a:solidFill>
                        <a:latin typeface="Nunito"/>
                        <a:ea typeface="Nunito"/>
                        <a:cs typeface="Nunito"/>
                        <a:sym typeface="Nunito"/>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73" name="Google Shape;1073;p130">
            <a:extLst>
              <a:ext uri="{C183D7F6-B498-43B3-948B-1728B52AA6E4}">
                <adec:decorative xmlns:adec="http://schemas.microsoft.com/office/drawing/2017/decorative" val="1"/>
              </a:ext>
            </a:extLst>
          </p:cNvPr>
          <p:cNvPicPr preferRelativeResize="0"/>
          <p:nvPr/>
        </p:nvPicPr>
        <p:blipFill rotWithShape="1">
          <a:blip r:embed="rId5">
            <a:alphaModFix/>
          </a:blip>
          <a:srcRect l="18512" t="12085" r="18582" b="13681"/>
          <a:stretch/>
        </p:blipFill>
        <p:spPr>
          <a:xfrm>
            <a:off x="0" y="0"/>
            <a:ext cx="2341975" cy="4343224"/>
          </a:xfrm>
          <a:prstGeom prst="rect">
            <a:avLst/>
          </a:prstGeom>
          <a:noFill/>
          <a:ln>
            <a:noFill/>
          </a:ln>
        </p:spPr>
      </p:pic>
      <p:sp>
        <p:nvSpPr>
          <p:cNvPr id="1074" name="Google Shape;1074;p130">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Created by Thompson School District</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D7AB"/>
        </a:solidFill>
        <a:effectLst/>
      </p:bgPr>
    </p:bg>
    <p:spTree>
      <p:nvGrpSpPr>
        <p:cNvPr id="1" name="Shape 1078"/>
        <p:cNvGrpSpPr/>
        <p:nvPr/>
      </p:nvGrpSpPr>
      <p:grpSpPr>
        <a:xfrm>
          <a:off x="0" y="0"/>
          <a:ext cx="0" cy="0"/>
          <a:chOff x="0" y="0"/>
          <a:chExt cx="0" cy="0"/>
        </a:xfrm>
      </p:grpSpPr>
      <p:sp>
        <p:nvSpPr>
          <p:cNvPr id="1080" name="Google Shape;1080;p131">
            <a:extLst>
              <a:ext uri="{C183D7F6-B498-43B3-948B-1728B52AA6E4}">
                <adec:decorative xmlns:adec="http://schemas.microsoft.com/office/drawing/2017/decorative" val="1"/>
              </a:ext>
            </a:extLst>
          </p:cNvPr>
          <p:cNvSpPr txBox="1"/>
          <p:nvPr/>
        </p:nvSpPr>
        <p:spPr>
          <a:xfrm>
            <a:off x="2291400" y="0"/>
            <a:ext cx="6801900" cy="9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400">
                <a:solidFill>
                  <a:srgbClr val="000000"/>
                </a:solidFill>
                <a:latin typeface="Merriweather Black"/>
                <a:ea typeface="Merriweather Black"/>
                <a:cs typeface="Merriweather Black"/>
                <a:sym typeface="Merriweather Black"/>
              </a:rPr>
              <a:t>The Corner</a:t>
            </a:r>
            <a:endParaRPr sz="6400">
              <a:latin typeface="Archivo Black"/>
              <a:ea typeface="Archivo Black"/>
              <a:cs typeface="Archivo Black"/>
              <a:sym typeface="Archivo Black"/>
            </a:endParaRPr>
          </a:p>
        </p:txBody>
      </p:sp>
      <p:pic>
        <p:nvPicPr>
          <p:cNvPr id="1079" name="Google Shape;1079;p131">
            <a:extLst>
              <a:ext uri="{C183D7F6-B498-43B3-948B-1728B52AA6E4}">
                <adec:decorative xmlns:adec="http://schemas.microsoft.com/office/drawing/2017/decorative" val="1"/>
              </a:ext>
            </a:extLst>
          </p:cNvPr>
          <p:cNvPicPr preferRelativeResize="0"/>
          <p:nvPr/>
        </p:nvPicPr>
        <p:blipFill rotWithShape="1">
          <a:blip r:embed="rId3">
            <a:alphaModFix/>
          </a:blip>
          <a:srcRect l="38935" t="14650" r="8440" b="911"/>
          <a:stretch/>
        </p:blipFill>
        <p:spPr>
          <a:xfrm>
            <a:off x="0" y="0"/>
            <a:ext cx="2341975" cy="4343226"/>
          </a:xfrm>
          <a:prstGeom prst="rect">
            <a:avLst/>
          </a:prstGeom>
          <a:noFill/>
          <a:ln>
            <a:noFill/>
          </a:ln>
        </p:spPr>
      </p:pic>
      <p:graphicFrame>
        <p:nvGraphicFramePr>
          <p:cNvPr id="1081" name="Google Shape;1081;p131">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3919660"/>
              </p:ext>
            </p:extLst>
          </p:nvPr>
        </p:nvGraphicFramePr>
        <p:xfrm>
          <a:off x="2613200" y="1468375"/>
          <a:ext cx="6259450" cy="2758410"/>
        </p:xfrm>
        <a:graphic>
          <a:graphicData uri="http://schemas.openxmlformats.org/drawingml/2006/table">
            <a:tbl>
              <a:tblPr firstRow="1">
                <a:noFill/>
                <a:tableStyleId>{A7423C60-2666-4018-A1F1-91F6B1CA8871}</a:tableStyleId>
              </a:tblPr>
              <a:tblGrid>
                <a:gridCol w="2864825">
                  <a:extLst>
                    <a:ext uri="{9D8B030D-6E8A-4147-A177-3AD203B41FA5}">
                      <a16:colId xmlns:a16="http://schemas.microsoft.com/office/drawing/2014/main" val="20000"/>
                    </a:ext>
                  </a:extLst>
                </a:gridCol>
                <a:gridCol w="3394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300">
                          <a:latin typeface="Nunito SemiBold"/>
                          <a:ea typeface="Nunito SemiBold"/>
                          <a:cs typeface="Nunito SemiBold"/>
                          <a:sym typeface="Nunito SemiBold"/>
                        </a:rPr>
                        <a:t>Students, Parents, &amp; Guardians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Health Clerks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Case Managers &amp; Social Workers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b="1">
                          <a:solidFill>
                            <a:srgbClr val="001970"/>
                          </a:solidFill>
                          <a:latin typeface="Nunito"/>
                          <a:ea typeface="Nunito"/>
                          <a:cs typeface="Nunito"/>
                          <a:sym typeface="Nunito"/>
                        </a:rPr>
                        <a:t>Teachers &amp; Instructional Coaches</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a:latin typeface="Nunito SemiBold"/>
                          <a:ea typeface="Nunito SemiBold"/>
                          <a:cs typeface="Nunito SemiBold"/>
                          <a:sym typeface="Nunito SemiBold"/>
                        </a:rPr>
                        <a:t>District &amp; School Leaders</a:t>
                      </a:r>
                      <a:endParaRPr sz="130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300" b="1">
                          <a:solidFill>
                            <a:srgbClr val="001970"/>
                          </a:solidFill>
                          <a:latin typeface="Nunito"/>
                          <a:ea typeface="Nunito"/>
                          <a:cs typeface="Nunito"/>
                          <a:sym typeface="Nunito"/>
                        </a:rPr>
                        <a:t>Special Education</a:t>
                      </a:r>
                      <a:endParaRPr sz="1300">
                        <a:solidFill>
                          <a:srgbClr val="001970"/>
                        </a:solidFill>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SACs, DAAC, &amp; PLTs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b="1">
                          <a:solidFill>
                            <a:srgbClr val="001970"/>
                          </a:solidFill>
                          <a:latin typeface="Nunito"/>
                          <a:ea typeface="Nunito"/>
                          <a:cs typeface="Nunito"/>
                          <a:sym typeface="Nunito"/>
                        </a:rPr>
                        <a:t>CEI</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b="1">
                          <a:solidFill>
                            <a:srgbClr val="001970"/>
                          </a:solidFill>
                          <a:latin typeface="Nunito"/>
                          <a:ea typeface="Nunito"/>
                          <a:cs typeface="Nunito"/>
                          <a:sym typeface="Nunito"/>
                        </a:rPr>
                        <a:t>Thompson Educational Foundation</a:t>
                      </a:r>
                      <a:endParaRPr sz="1300" b="1">
                        <a:solidFill>
                          <a:srgbClr val="001970"/>
                        </a:solidFill>
                        <a:latin typeface="Nunito"/>
                        <a:ea typeface="Nunito"/>
                        <a:cs typeface="Nunito"/>
                        <a:sym typeface="Nunito"/>
                      </a:endParaRPr>
                    </a:p>
                    <a:p>
                      <a:pPr marL="0" lvl="0" indent="0" algn="l" rtl="0">
                        <a:spcBef>
                          <a:spcPts val="0"/>
                        </a:spcBef>
                        <a:spcAft>
                          <a:spcPts val="0"/>
                        </a:spcAft>
                        <a:buNone/>
                      </a:pPr>
                      <a:r>
                        <a:rPr lang="en" sz="1300">
                          <a:latin typeface="Nunito SemiBold"/>
                          <a:ea typeface="Nunito SemiBold"/>
                          <a:cs typeface="Nunito SemiBold"/>
                          <a:sym typeface="Nunito SemiBold"/>
                        </a:rPr>
                        <a:t>Department(s) of Human Services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b="1">
                          <a:solidFill>
                            <a:srgbClr val="001970"/>
                          </a:solidFill>
                          <a:latin typeface="Nunito"/>
                          <a:ea typeface="Nunito"/>
                          <a:cs typeface="Nunito"/>
                          <a:sym typeface="Nunito"/>
                        </a:rPr>
                        <a:t>FSCP Specialists</a:t>
                      </a:r>
                      <a:endParaRPr sz="1300">
                        <a:solidFill>
                          <a:srgbClr val="001970"/>
                        </a:solidFill>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McKinney-Vento Liaisons</a:t>
                      </a:r>
                      <a:endParaRPr sz="1300">
                        <a:latin typeface="Nunito SemiBold"/>
                        <a:ea typeface="Nunito SemiBold"/>
                        <a:cs typeface="Nunito SemiBold"/>
                        <a:sym typeface="Nunito SemiBold"/>
                      </a:endParaRPr>
                    </a:p>
                    <a:p>
                      <a:pPr marL="0" lvl="0" indent="0" algn="l" rtl="0">
                        <a:spcBef>
                          <a:spcPts val="0"/>
                        </a:spcBef>
                        <a:spcAft>
                          <a:spcPts val="0"/>
                        </a:spcAft>
                        <a:buNone/>
                      </a:pPr>
                      <a:r>
                        <a:rPr lang="en" sz="1300">
                          <a:latin typeface="Nunito SemiBold"/>
                          <a:ea typeface="Nunito SemiBold"/>
                          <a:cs typeface="Nunito SemiBold"/>
                          <a:sym typeface="Nunito SemiBold"/>
                        </a:rPr>
                        <a:t>Educational Stability Specialists</a:t>
                      </a:r>
                      <a:endParaRPr sz="1300">
                        <a:latin typeface="Nunito SemiBold"/>
                        <a:ea typeface="Nunito SemiBold"/>
                        <a:cs typeface="Nunito SemiBold"/>
                        <a:sym typeface="Nunito SemiBold"/>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300" b="1" dirty="0">
                          <a:solidFill>
                            <a:srgbClr val="011789"/>
                          </a:solidFill>
                          <a:latin typeface="Nunito"/>
                          <a:ea typeface="Nunito"/>
                          <a:cs typeface="Nunito"/>
                          <a:sym typeface="Nunito"/>
                        </a:rPr>
                        <a:t>T</a:t>
                      </a:r>
                      <a:r>
                        <a:rPr lang="en" sz="1300" b="1" dirty="0">
                          <a:solidFill>
                            <a:srgbClr val="001970"/>
                          </a:solidFill>
                          <a:latin typeface="Nunito"/>
                          <a:ea typeface="Nunito"/>
                          <a:cs typeface="Nunito"/>
                          <a:sym typeface="Nunito"/>
                        </a:rPr>
                        <a:t>ransportation &amp; Nutrition Departments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Athletic Directors &amp; Director of Athletics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dirty="0">
                          <a:latin typeface="Nunito SemiBold"/>
                          <a:ea typeface="Nunito SemiBold"/>
                          <a:cs typeface="Nunito SemiBold"/>
                          <a:sym typeface="Nunito SemiBold"/>
                        </a:rPr>
                        <a:t>Counselors &amp; School Psychologists</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CLDE Departments</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dirty="0">
                          <a:latin typeface="Nunito SemiBold"/>
                          <a:ea typeface="Nunito SemiBold"/>
                          <a:cs typeface="Nunito SemiBold"/>
                          <a:sym typeface="Nunito SemiBold"/>
                        </a:rPr>
                        <a:t>Community Patrons &amp; Organizations</a:t>
                      </a:r>
                      <a:endParaRPr sz="1300" dirty="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200" b="1" dirty="0">
                          <a:solidFill>
                            <a:srgbClr val="001970"/>
                          </a:solidFill>
                          <a:latin typeface="Nunito"/>
                          <a:ea typeface="Nunito"/>
                          <a:cs typeface="Nunito"/>
                          <a:sym typeface="Nunito"/>
                        </a:rPr>
                        <a:t>High-Mobility Data Technician</a:t>
                      </a:r>
                      <a:endParaRPr sz="1300" dirty="0">
                        <a:solidFill>
                          <a:srgbClr val="001970"/>
                        </a:solidFill>
                        <a:latin typeface="Nunito SemiBold"/>
                        <a:ea typeface="Nunito SemiBold"/>
                        <a:cs typeface="Nunito SemiBold"/>
                        <a:sym typeface="Nunito SemiBold"/>
                      </a:endParaRPr>
                    </a:p>
                    <a:p>
                      <a:pPr marL="0" lvl="0" indent="0" algn="l" rtl="0">
                        <a:spcBef>
                          <a:spcPts val="0"/>
                        </a:spcBef>
                        <a:spcAft>
                          <a:spcPts val="0"/>
                        </a:spcAft>
                        <a:buNone/>
                      </a:pPr>
                      <a:r>
                        <a:rPr lang="en" sz="1300" dirty="0">
                          <a:latin typeface="Nunito SemiBold"/>
                          <a:ea typeface="Nunito SemiBold"/>
                          <a:cs typeface="Nunito SemiBold"/>
                          <a:sym typeface="Nunito SemiBold"/>
                        </a:rPr>
                        <a:t>Front Office Staff</a:t>
                      </a:r>
                      <a:endParaRPr sz="1300" dirty="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300" b="1" dirty="0">
                          <a:solidFill>
                            <a:srgbClr val="001970"/>
                          </a:solidFill>
                          <a:latin typeface="Nunito"/>
                          <a:ea typeface="Nunito"/>
                          <a:cs typeface="Nunito"/>
                          <a:sym typeface="Nunito"/>
                        </a:rPr>
                        <a:t>Highly-Mobile Points of Contact</a:t>
                      </a:r>
                      <a:endParaRPr sz="1300" dirty="0">
                        <a:solidFill>
                          <a:srgbClr val="001970"/>
                        </a:solidFill>
                        <a:latin typeface="Nunito SemiBold"/>
                        <a:ea typeface="Nunito SemiBold"/>
                        <a:cs typeface="Nunito SemiBold"/>
                        <a:sym typeface="Nunito SemiBold"/>
                      </a:endParaRPr>
                    </a:p>
                    <a:p>
                      <a:pPr marL="0" lvl="0" indent="0" algn="l" rtl="0">
                        <a:spcBef>
                          <a:spcPts val="0"/>
                        </a:spcBef>
                        <a:spcAft>
                          <a:spcPts val="0"/>
                        </a:spcAft>
                        <a:buNone/>
                      </a:pPr>
                      <a:r>
                        <a:rPr lang="en" sz="1300" dirty="0">
                          <a:latin typeface="Nunito SemiBold"/>
                          <a:ea typeface="Nunito SemiBold"/>
                          <a:cs typeface="Nunito SemiBold"/>
                          <a:sym typeface="Nunito SemiBold"/>
                        </a:rPr>
                        <a:t>Assessment &amp; Evaluations </a:t>
                      </a:r>
                      <a:r>
                        <a:rPr lang="en" sz="1300" dirty="0">
                          <a:solidFill>
                            <a:srgbClr val="000000"/>
                          </a:solidFill>
                          <a:latin typeface="Nunito SemiBold"/>
                          <a:ea typeface="Nunito SemiBold"/>
                          <a:cs typeface="Nunito SemiBold"/>
                          <a:sym typeface="Nunito SemiBold"/>
                        </a:rPr>
                        <a:t>Department</a:t>
                      </a:r>
                      <a:endParaRPr sz="1300" dirty="0">
                        <a:latin typeface="Nunito SemiBold"/>
                        <a:ea typeface="Nunito SemiBold"/>
                        <a:cs typeface="Nunito SemiBold"/>
                        <a:sym typeface="Nunito SemiBold"/>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Business Services Department </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Human Resources Department </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Gifted &amp; Talented Point of Contact</a:t>
                      </a:r>
                      <a:endParaRPr sz="1300" b="1" dirty="0">
                        <a:solidFill>
                          <a:srgbClr val="001970"/>
                        </a:solidFill>
                        <a:latin typeface="Nunito"/>
                        <a:ea typeface="Nunito"/>
                        <a:cs typeface="Nunito"/>
                        <a:sym typeface="Nunito"/>
                      </a:endParaRPr>
                    </a:p>
                    <a:p>
                      <a:pPr marL="0" lvl="0" indent="0" algn="l" rtl="0">
                        <a:spcBef>
                          <a:spcPts val="0"/>
                        </a:spcBef>
                        <a:spcAft>
                          <a:spcPts val="0"/>
                        </a:spcAft>
                        <a:buNone/>
                      </a:pPr>
                      <a:r>
                        <a:rPr lang="en" sz="1300" b="1" dirty="0">
                          <a:solidFill>
                            <a:srgbClr val="001970"/>
                          </a:solidFill>
                          <a:latin typeface="Nunito"/>
                          <a:ea typeface="Nunito"/>
                          <a:cs typeface="Nunito"/>
                          <a:sym typeface="Nunito"/>
                        </a:rPr>
                        <a:t>CDE</a:t>
                      </a:r>
                      <a:endParaRPr sz="1300" b="1" dirty="0">
                        <a:solidFill>
                          <a:srgbClr val="001970"/>
                        </a:solidFill>
                        <a:latin typeface="Nunito"/>
                        <a:ea typeface="Nunito"/>
                        <a:cs typeface="Nunito"/>
                        <a:sym typeface="Nunito"/>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082" name="Google Shape;1082;p131">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Created by Thompson School District, </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D7AB"/>
        </a:solidFill>
        <a:effectLst/>
      </p:bgPr>
    </p:bg>
    <p:spTree>
      <p:nvGrpSpPr>
        <p:cNvPr id="1" name="Shape 1086"/>
        <p:cNvGrpSpPr/>
        <p:nvPr/>
      </p:nvGrpSpPr>
      <p:grpSpPr>
        <a:xfrm>
          <a:off x="0" y="0"/>
          <a:ext cx="0" cy="0"/>
          <a:chOff x="0" y="0"/>
          <a:chExt cx="0" cy="0"/>
        </a:xfrm>
      </p:grpSpPr>
      <p:sp>
        <p:nvSpPr>
          <p:cNvPr id="1087" name="Google Shape;1087;p132">
            <a:extLst>
              <a:ext uri="{C183D7F6-B498-43B3-948B-1728B52AA6E4}">
                <adec:decorative xmlns:adec="http://schemas.microsoft.com/office/drawing/2017/decorative" val="1"/>
              </a:ext>
            </a:extLst>
          </p:cNvPr>
          <p:cNvSpPr txBox="1"/>
          <p:nvPr/>
        </p:nvSpPr>
        <p:spPr>
          <a:xfrm>
            <a:off x="2341975" y="81925"/>
            <a:ext cx="6801900" cy="9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500">
                <a:latin typeface="Merriweather Black"/>
                <a:ea typeface="Merriweather Black"/>
                <a:cs typeface="Merriweather Black"/>
                <a:sym typeface="Merriweather Black"/>
              </a:rPr>
              <a:t>The Training Plan</a:t>
            </a:r>
            <a:endParaRPr sz="5500">
              <a:latin typeface="Archivo Black"/>
              <a:ea typeface="Archivo Black"/>
              <a:cs typeface="Archivo Black"/>
              <a:sym typeface="Archivo Black"/>
            </a:endParaRPr>
          </a:p>
        </p:txBody>
      </p:sp>
      <p:graphicFrame>
        <p:nvGraphicFramePr>
          <p:cNvPr id="1088" name="Google Shape;1088;p13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352658"/>
              </p:ext>
            </p:extLst>
          </p:nvPr>
        </p:nvGraphicFramePr>
        <p:xfrm>
          <a:off x="2613200" y="1468375"/>
          <a:ext cx="6259450" cy="2865090"/>
        </p:xfrm>
        <a:graphic>
          <a:graphicData uri="http://schemas.openxmlformats.org/drawingml/2006/table">
            <a:tbl>
              <a:tblPr firstRow="1">
                <a:noFill/>
                <a:tableStyleId>{A7423C60-2666-4018-A1F1-91F6B1CA8871}</a:tableStyleId>
              </a:tblPr>
              <a:tblGrid>
                <a:gridCol w="2864825">
                  <a:extLst>
                    <a:ext uri="{9D8B030D-6E8A-4147-A177-3AD203B41FA5}">
                      <a16:colId xmlns:a16="http://schemas.microsoft.com/office/drawing/2014/main" val="20000"/>
                    </a:ext>
                  </a:extLst>
                </a:gridCol>
                <a:gridCol w="3394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100" b="1">
                          <a:solidFill>
                            <a:srgbClr val="001970"/>
                          </a:solidFill>
                          <a:latin typeface="Nunito"/>
                          <a:ea typeface="Nunito"/>
                          <a:cs typeface="Nunito"/>
                          <a:sym typeface="Nunito"/>
                        </a:rPr>
                        <a:t>Cross-Programming PLC</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b="1">
                          <a:solidFill>
                            <a:srgbClr val="001970"/>
                          </a:solidFill>
                          <a:latin typeface="Nunito"/>
                          <a:ea typeface="Nunito"/>
                          <a:cs typeface="Nunito"/>
                          <a:sym typeface="Nunito"/>
                        </a:rPr>
                        <a:t>FSCP High Impact Strategic Plan</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District Family Center </a:t>
                      </a:r>
                      <a:endParaRPr sz="1100">
                        <a:latin typeface="Nunito SemiBold"/>
                        <a:ea typeface="Nunito SemiBold"/>
                        <a:cs typeface="Nunito SemiBold"/>
                        <a:sym typeface="Nunito SemiBold"/>
                      </a:endParaRPr>
                    </a:p>
                    <a:p>
                      <a:pPr marL="0" lvl="0" indent="0" algn="l" rtl="0">
                        <a:spcBef>
                          <a:spcPts val="0"/>
                        </a:spcBef>
                        <a:spcAft>
                          <a:spcPts val="0"/>
                        </a:spcAft>
                        <a:buNone/>
                      </a:pPr>
                      <a:r>
                        <a:rPr lang="en" sz="1100" b="1">
                          <a:solidFill>
                            <a:srgbClr val="001970"/>
                          </a:solidFill>
                          <a:latin typeface="Nunito"/>
                          <a:ea typeface="Nunito"/>
                          <a:cs typeface="Nunito"/>
                          <a:sym typeface="Nunito"/>
                        </a:rPr>
                        <a:t>Title I School-Based FSCP Hubs</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Equity Resource Budget Allocation </a:t>
                      </a:r>
                      <a:endParaRPr sz="1100">
                        <a:latin typeface="Nunito SemiBold"/>
                        <a:ea typeface="Nunito SemiBold"/>
                        <a:cs typeface="Nunito SemiBold"/>
                        <a:sym typeface="Nunito SemiBold"/>
                      </a:endParaRPr>
                    </a:p>
                    <a:p>
                      <a:pPr marL="0" lvl="0" indent="0" algn="l" rtl="0">
                        <a:spcBef>
                          <a:spcPts val="0"/>
                        </a:spcBef>
                        <a:spcAft>
                          <a:spcPts val="0"/>
                        </a:spcAft>
                        <a:buNone/>
                      </a:pPr>
                      <a:r>
                        <a:rPr lang="en" sz="1100" b="1">
                          <a:solidFill>
                            <a:srgbClr val="001970"/>
                          </a:solidFill>
                          <a:latin typeface="Nunito"/>
                          <a:ea typeface="Nunito"/>
                          <a:cs typeface="Nunito"/>
                          <a:sym typeface="Nunito"/>
                        </a:rPr>
                        <a:t>EASI Stakeholder Engagement Funds</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General Funds Support(s)</a:t>
                      </a:r>
                      <a:endParaRPr sz="1100">
                        <a:latin typeface="Nunito SemiBold"/>
                        <a:ea typeface="Nunito SemiBold"/>
                        <a:cs typeface="Nunito SemiBold"/>
                        <a:sym typeface="Nunito SemiBold"/>
                      </a:endParaRPr>
                    </a:p>
                    <a:p>
                      <a:pPr marL="0" lvl="0" indent="0" algn="l" rtl="0">
                        <a:spcBef>
                          <a:spcPts val="0"/>
                        </a:spcBef>
                        <a:spcAft>
                          <a:spcPts val="0"/>
                        </a:spcAft>
                        <a:buNone/>
                      </a:pPr>
                      <a:r>
                        <a:rPr lang="en" sz="1100" b="1">
                          <a:solidFill>
                            <a:srgbClr val="001970"/>
                          </a:solidFill>
                          <a:latin typeface="Nunito"/>
                          <a:ea typeface="Nunito"/>
                          <a:cs typeface="Nunito"/>
                          <a:sym typeface="Nunito"/>
                        </a:rPr>
                        <a:t>Seeing Is Believing Site Visits</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Rocky Mountain Family Engagement Collective</a:t>
                      </a:r>
                      <a:endParaRPr sz="110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100" b="1" u="sng">
                          <a:solidFill>
                            <a:srgbClr val="011789"/>
                          </a:solidFill>
                          <a:latin typeface="Nunito"/>
                          <a:ea typeface="Nunito"/>
                          <a:cs typeface="Nunito"/>
                          <a:sym typeface="Nunito"/>
                          <a:hlinkClick r:id="rId3">
                            <a:extLst>
                              <a:ext uri="{A12FA001-AC4F-418D-AE19-62706E023703}">
                                <ahyp:hlinkClr xmlns:ahyp="http://schemas.microsoft.com/office/drawing/2018/hyperlinkcolor" val="tx"/>
                              </a:ext>
                            </a:extLst>
                          </a:hlinkClick>
                        </a:rPr>
                        <a:t>Multilingual Learner (ML) Profiles</a:t>
                      </a:r>
                      <a:endParaRPr sz="1100" b="1">
                        <a:solidFill>
                          <a:srgbClr val="011789"/>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Student Leadership Workshops</a:t>
                      </a:r>
                      <a:endParaRPr sz="1100">
                        <a:latin typeface="Nunito SemiBold"/>
                        <a:ea typeface="Nunito SemiBold"/>
                        <a:cs typeface="Nunito SemiBold"/>
                        <a:sym typeface="Nunito SemiBold"/>
                      </a:endParaRPr>
                    </a:p>
                    <a:p>
                      <a:pPr marL="0" lvl="0" indent="0" algn="l" rtl="0">
                        <a:spcBef>
                          <a:spcPts val="0"/>
                        </a:spcBef>
                        <a:spcAft>
                          <a:spcPts val="0"/>
                        </a:spcAft>
                        <a:buNone/>
                      </a:pPr>
                      <a:r>
                        <a:rPr lang="en" sz="1100">
                          <a:latin typeface="Nunito SemiBold"/>
                          <a:ea typeface="Nunito SemiBold"/>
                          <a:cs typeface="Nunito SemiBold"/>
                          <a:sym typeface="Nunito SemiBold"/>
                        </a:rPr>
                        <a:t>Title I Peer Network</a:t>
                      </a:r>
                      <a:endParaRPr sz="1100">
                        <a:latin typeface="Nunito SemiBold"/>
                        <a:ea typeface="Nunito SemiBold"/>
                        <a:cs typeface="Nunito SemiBold"/>
                        <a:sym typeface="Nunito SemiBold"/>
                      </a:endParaRPr>
                    </a:p>
                    <a:p>
                      <a:pPr marL="0" lvl="0" indent="0" algn="l" rtl="0">
                        <a:spcBef>
                          <a:spcPts val="0"/>
                        </a:spcBef>
                        <a:spcAft>
                          <a:spcPts val="0"/>
                        </a:spcAft>
                        <a:buNone/>
                      </a:pPr>
                      <a:r>
                        <a:rPr lang="en" sz="1100" b="1">
                          <a:solidFill>
                            <a:srgbClr val="001970"/>
                          </a:solidFill>
                          <a:latin typeface="Nunito"/>
                          <a:ea typeface="Nunito"/>
                          <a:cs typeface="Nunito"/>
                          <a:sym typeface="Nunito"/>
                        </a:rPr>
                        <a:t>Contigo Partnership Series</a:t>
                      </a:r>
                      <a:endParaRPr sz="1100" b="1">
                        <a:solidFill>
                          <a:srgbClr val="001970"/>
                        </a:solidFill>
                        <a:latin typeface="Nunito"/>
                        <a:ea typeface="Nunito"/>
                        <a:cs typeface="Nunito"/>
                        <a:sym typeface="Nunito"/>
                      </a:endParaRPr>
                    </a:p>
                    <a:p>
                      <a:pPr marL="0" lvl="0" indent="0" algn="l" rtl="0">
                        <a:spcBef>
                          <a:spcPts val="0"/>
                        </a:spcBef>
                        <a:spcAft>
                          <a:spcPts val="0"/>
                        </a:spcAft>
                        <a:buNone/>
                      </a:pPr>
                      <a:r>
                        <a:rPr lang="en" sz="1100">
                          <a:latin typeface="Nunito SemiBold"/>
                          <a:ea typeface="Nunito SemiBold"/>
                          <a:cs typeface="Nunito SemiBold"/>
                          <a:sym typeface="Nunito SemiBold"/>
                        </a:rPr>
                        <a:t>Gifted &amp; Talented Programming</a:t>
                      </a:r>
                      <a:endParaRPr sz="110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100" b="1">
                          <a:solidFill>
                            <a:srgbClr val="001970"/>
                          </a:solidFill>
                          <a:latin typeface="Nunito"/>
                          <a:ea typeface="Nunito"/>
                          <a:cs typeface="Nunito"/>
                          <a:sym typeface="Nunito"/>
                        </a:rPr>
                        <a:t>CDE &amp; CEI Partnerships</a:t>
                      </a:r>
                      <a:endParaRPr sz="1100" b="1">
                        <a:solidFill>
                          <a:srgbClr val="001970"/>
                        </a:solidFill>
                        <a:latin typeface="Nunito"/>
                        <a:ea typeface="Nunito"/>
                        <a:cs typeface="Nunito"/>
                        <a:sym typeface="Nunito"/>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solidFill>
                            <a:srgbClr val="001970"/>
                          </a:solidFill>
                          <a:latin typeface="Nunito"/>
                          <a:ea typeface="Nunito"/>
                          <a:cs typeface="Nunito"/>
                          <a:sym typeface="Nunito"/>
                        </a:rPr>
                        <a:t>Title I Professional Learning Conference</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dirty="0">
                          <a:latin typeface="Nunito SemiBold"/>
                          <a:ea typeface="Nunito SemiBold"/>
                          <a:cs typeface="Nunito SemiBold"/>
                          <a:sym typeface="Nunito SemiBold"/>
                        </a:rPr>
                        <a:t>Classified Professional Learning Series</a:t>
                      </a:r>
                      <a:endParaRPr sz="1100" dirty="0">
                        <a:latin typeface="Nunito SemiBold"/>
                        <a:ea typeface="Nunito SemiBold"/>
                        <a:cs typeface="Nunito SemiBold"/>
                        <a:sym typeface="Nunito SemiBold"/>
                      </a:endParaRPr>
                    </a:p>
                    <a:p>
                      <a:pPr marL="0" lvl="0" indent="0" algn="l" rtl="0">
                        <a:spcBef>
                          <a:spcPts val="0"/>
                        </a:spcBef>
                        <a:spcAft>
                          <a:spcPts val="0"/>
                        </a:spcAft>
                        <a:buNone/>
                      </a:pPr>
                      <a:r>
                        <a:rPr lang="en" sz="1100" dirty="0">
                          <a:latin typeface="Nunito SemiBold"/>
                          <a:ea typeface="Nunito SemiBold"/>
                          <a:cs typeface="Nunito SemiBold"/>
                          <a:sym typeface="Nunito SemiBold"/>
                        </a:rPr>
                        <a:t>TSD Instructional Framework</a:t>
                      </a:r>
                      <a:endParaRPr sz="1100" dirty="0">
                        <a:latin typeface="Nunito SemiBold"/>
                        <a:ea typeface="Nunito SemiBold"/>
                        <a:cs typeface="Nunito SemiBold"/>
                        <a:sym typeface="Nunito SemiBold"/>
                      </a:endParaRPr>
                    </a:p>
                    <a:p>
                      <a:pPr marL="0" lvl="0" indent="0" algn="l" rtl="0">
                        <a:spcBef>
                          <a:spcPts val="0"/>
                        </a:spcBef>
                        <a:spcAft>
                          <a:spcPts val="0"/>
                        </a:spcAft>
                        <a:buClr>
                          <a:srgbClr val="000000"/>
                        </a:buClr>
                        <a:buSzPts val="1100"/>
                        <a:buFont typeface="Arial"/>
                        <a:buNone/>
                      </a:pPr>
                      <a:r>
                        <a:rPr lang="en" sz="1100" b="1" dirty="0">
                          <a:solidFill>
                            <a:srgbClr val="001970"/>
                          </a:solidFill>
                          <a:latin typeface="Nunito"/>
                          <a:ea typeface="Nunito"/>
                          <a:cs typeface="Nunito"/>
                          <a:sym typeface="Nunito"/>
                        </a:rPr>
                        <a:t>Title I School-Based FSCP Specialists</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dirty="0">
                          <a:latin typeface="Nunito SemiBold"/>
                          <a:ea typeface="Nunito SemiBold"/>
                          <a:cs typeface="Nunito SemiBold"/>
                          <a:sym typeface="Nunito SemiBold"/>
                        </a:rPr>
                        <a:t>ILA Translate Live Devices</a:t>
                      </a:r>
                      <a:endParaRPr sz="1100" dirty="0">
                        <a:latin typeface="Nunito SemiBold"/>
                        <a:ea typeface="Nunito SemiBold"/>
                        <a:cs typeface="Nunito SemiBold"/>
                        <a:sym typeface="Nunito SemiBold"/>
                      </a:endParaRPr>
                    </a:p>
                    <a:p>
                      <a:pPr marL="0" lvl="0" indent="0" algn="l" rtl="0">
                        <a:spcBef>
                          <a:spcPts val="0"/>
                        </a:spcBef>
                        <a:spcAft>
                          <a:spcPts val="0"/>
                        </a:spcAft>
                        <a:buNone/>
                      </a:pPr>
                      <a:r>
                        <a:rPr lang="en" sz="1100" b="1" dirty="0">
                          <a:solidFill>
                            <a:srgbClr val="001970"/>
                          </a:solidFill>
                          <a:latin typeface="Nunito"/>
                          <a:ea typeface="Nunito"/>
                          <a:cs typeface="Nunito"/>
                          <a:sym typeface="Nunito"/>
                        </a:rPr>
                        <a:t>Literacy Based After-School Programming</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dirty="0">
                          <a:latin typeface="Nunito SemiBold"/>
                          <a:ea typeface="Nunito SemiBold"/>
                          <a:cs typeface="Nunito SemiBold"/>
                          <a:sym typeface="Nunito SemiBold"/>
                        </a:rPr>
                        <a:t>Prioritized Recruitment &amp; Retention</a:t>
                      </a:r>
                      <a:endParaRPr sz="1100" dirty="0">
                        <a:latin typeface="Nunito SemiBold"/>
                        <a:ea typeface="Nunito SemiBold"/>
                        <a:cs typeface="Nunito SemiBold"/>
                        <a:sym typeface="Nunito SemiBold"/>
                      </a:endParaRPr>
                    </a:p>
                    <a:p>
                      <a:pPr marL="0" lvl="0" indent="0" algn="l" rtl="0">
                        <a:spcBef>
                          <a:spcPts val="0"/>
                        </a:spcBef>
                        <a:spcAft>
                          <a:spcPts val="0"/>
                        </a:spcAft>
                        <a:buNone/>
                      </a:pPr>
                      <a:r>
                        <a:rPr lang="en" sz="1100" b="1" dirty="0">
                          <a:solidFill>
                            <a:srgbClr val="001970"/>
                          </a:solidFill>
                          <a:latin typeface="Nunito"/>
                          <a:ea typeface="Nunito"/>
                          <a:cs typeface="Nunito"/>
                          <a:sym typeface="Nunito"/>
                        </a:rPr>
                        <a:t>Roadwork Professional Learning Series</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b="1" dirty="0">
                          <a:solidFill>
                            <a:srgbClr val="001970"/>
                          </a:solidFill>
                          <a:latin typeface="Nunito"/>
                          <a:ea typeface="Nunito"/>
                          <a:cs typeface="Nunito"/>
                          <a:sym typeface="Nunito"/>
                        </a:rPr>
                        <a:t>FSCP Peer-to-Peer Network</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dirty="0">
                          <a:latin typeface="Nunito SemiBold"/>
                          <a:ea typeface="Nunito SemiBold"/>
                          <a:cs typeface="Nunito SemiBold"/>
                          <a:sym typeface="Nunito SemiBold"/>
                        </a:rPr>
                        <a:t>Multicultural Community Libraries</a:t>
                      </a:r>
                      <a:endParaRPr sz="1100" dirty="0">
                        <a:latin typeface="Nunito SemiBold"/>
                        <a:ea typeface="Nunito SemiBold"/>
                        <a:cs typeface="Nunito SemiBold"/>
                        <a:sym typeface="Nunito SemiBold"/>
                      </a:endParaRPr>
                    </a:p>
                    <a:p>
                      <a:pPr marL="0" lvl="0" indent="0" algn="l" rtl="0">
                        <a:spcBef>
                          <a:spcPts val="0"/>
                        </a:spcBef>
                        <a:spcAft>
                          <a:spcPts val="0"/>
                        </a:spcAft>
                        <a:buNone/>
                      </a:pPr>
                      <a:r>
                        <a:rPr lang="en" sz="1100" b="1" dirty="0">
                          <a:solidFill>
                            <a:srgbClr val="001970"/>
                          </a:solidFill>
                          <a:latin typeface="Nunito"/>
                          <a:ea typeface="Nunito"/>
                          <a:cs typeface="Nunito"/>
                          <a:sym typeface="Nunito"/>
                        </a:rPr>
                        <a:t>Local, State, &amp; Federal Funding Alignment</a:t>
                      </a:r>
                      <a:endParaRPr sz="1100" b="1" dirty="0">
                        <a:solidFill>
                          <a:srgbClr val="001970"/>
                        </a:solidFill>
                        <a:latin typeface="Nunito"/>
                        <a:ea typeface="Nunito"/>
                        <a:cs typeface="Nunito"/>
                        <a:sym typeface="Nunito"/>
                      </a:endParaRPr>
                    </a:p>
                    <a:p>
                      <a:pPr marL="0" lvl="0" indent="0" algn="l" rtl="0">
                        <a:spcBef>
                          <a:spcPts val="0"/>
                        </a:spcBef>
                        <a:spcAft>
                          <a:spcPts val="0"/>
                        </a:spcAft>
                        <a:buNone/>
                      </a:pPr>
                      <a:r>
                        <a:rPr lang="en" sz="1100" dirty="0">
                          <a:latin typeface="Nunito SemiBold"/>
                          <a:ea typeface="Nunito SemiBold"/>
                          <a:cs typeface="Nunito SemiBold"/>
                          <a:sym typeface="Nunito SemiBold"/>
                        </a:rPr>
                        <a:t>Highly-Mobile Community Resource Fairs</a:t>
                      </a:r>
                      <a:endParaRPr sz="1100" dirty="0">
                        <a:latin typeface="Nunito SemiBold"/>
                        <a:ea typeface="Nunito SemiBold"/>
                        <a:cs typeface="Nunito SemiBold"/>
                        <a:sym typeface="Nunito SemiBold"/>
                      </a:endParaRPr>
                    </a:p>
                    <a:p>
                      <a:pPr marL="0" lvl="0" indent="0" algn="l" rtl="0">
                        <a:spcBef>
                          <a:spcPts val="0"/>
                        </a:spcBef>
                        <a:spcAft>
                          <a:spcPts val="0"/>
                        </a:spcAft>
                        <a:buNone/>
                      </a:pPr>
                      <a:r>
                        <a:rPr lang="en" sz="1100" b="1" dirty="0">
                          <a:solidFill>
                            <a:srgbClr val="001970"/>
                          </a:solidFill>
                          <a:latin typeface="Nunito"/>
                          <a:ea typeface="Nunito"/>
                          <a:cs typeface="Nunito"/>
                          <a:sym typeface="Nunito"/>
                        </a:rPr>
                        <a:t>Highly-Mobile Points of Contact</a:t>
                      </a:r>
                      <a:endParaRPr sz="1100" b="1" dirty="0">
                        <a:solidFill>
                          <a:srgbClr val="001970"/>
                        </a:solidFill>
                        <a:latin typeface="Nunito"/>
                        <a:ea typeface="Nunito"/>
                        <a:cs typeface="Nunito"/>
                        <a:sym typeface="Nunito"/>
                      </a:endParaRPr>
                    </a:p>
                    <a:p>
                      <a:pPr marL="0" lvl="0" indent="0" algn="l" rtl="0">
                        <a:spcBef>
                          <a:spcPts val="0"/>
                        </a:spcBef>
                        <a:spcAft>
                          <a:spcPts val="0"/>
                        </a:spcAft>
                        <a:buClr>
                          <a:srgbClr val="000000"/>
                        </a:buClr>
                        <a:buSzPts val="1100"/>
                        <a:buFont typeface="Arial"/>
                        <a:buNone/>
                      </a:pPr>
                      <a:r>
                        <a:rPr lang="en" sz="1100" b="1" dirty="0">
                          <a:solidFill>
                            <a:srgbClr val="001970"/>
                          </a:solidFill>
                          <a:latin typeface="Nunito"/>
                          <a:ea typeface="Nunito"/>
                          <a:cs typeface="Nunito"/>
                          <a:sym typeface="Nunito"/>
                        </a:rPr>
                        <a:t>Rocky Mountain Family Engagement Collective</a:t>
                      </a:r>
                      <a:endParaRPr sz="1100" b="1" dirty="0">
                        <a:solidFill>
                          <a:srgbClr val="001970"/>
                        </a:solidFill>
                        <a:latin typeface="Nunito"/>
                        <a:ea typeface="Nunito"/>
                        <a:cs typeface="Nunito"/>
                        <a:sym typeface="Nunito"/>
                      </a:endParaRPr>
                    </a:p>
                    <a:p>
                      <a:pPr marL="0" lvl="0" indent="0" algn="l" rtl="0">
                        <a:spcBef>
                          <a:spcPts val="0"/>
                        </a:spcBef>
                        <a:spcAft>
                          <a:spcPts val="0"/>
                        </a:spcAft>
                        <a:buClr>
                          <a:srgbClr val="000000"/>
                        </a:buClr>
                        <a:buSzPts val="1100"/>
                        <a:buFont typeface="Arial"/>
                        <a:buNone/>
                      </a:pPr>
                      <a:r>
                        <a:rPr lang="en" sz="1100" b="1" dirty="0">
                          <a:solidFill>
                            <a:srgbClr val="001970"/>
                          </a:solidFill>
                          <a:latin typeface="Nunito"/>
                          <a:ea typeface="Nunito"/>
                          <a:cs typeface="Nunito"/>
                          <a:sym typeface="Nunito"/>
                        </a:rPr>
                        <a:t>Hanover Research Capstone Report and Audit</a:t>
                      </a:r>
                      <a:endParaRPr sz="1100" b="1" dirty="0">
                        <a:solidFill>
                          <a:srgbClr val="001970"/>
                        </a:solidFill>
                        <a:latin typeface="Nunito"/>
                        <a:ea typeface="Nunito"/>
                        <a:cs typeface="Nunito"/>
                        <a:sym typeface="Nunito"/>
                      </a:endParaRPr>
                    </a:p>
                    <a:p>
                      <a:pPr marL="0" lvl="0" indent="0" algn="l" rtl="0">
                        <a:spcBef>
                          <a:spcPts val="0"/>
                        </a:spcBef>
                        <a:spcAft>
                          <a:spcPts val="0"/>
                        </a:spcAft>
                        <a:buClr>
                          <a:srgbClr val="000000"/>
                        </a:buClr>
                        <a:buSzPts val="1100"/>
                        <a:buFont typeface="Arial"/>
                        <a:buNone/>
                      </a:pPr>
                      <a:r>
                        <a:rPr lang="en" sz="1100" b="1" dirty="0">
                          <a:solidFill>
                            <a:srgbClr val="001970"/>
                          </a:solidFill>
                          <a:latin typeface="Nunito"/>
                          <a:ea typeface="Nunito"/>
                          <a:cs typeface="Nunito"/>
                          <a:sym typeface="Nunito"/>
                        </a:rPr>
                        <a:t>FSCP Coffee Chats</a:t>
                      </a:r>
                      <a:endParaRPr sz="1100" b="1" dirty="0">
                        <a:solidFill>
                          <a:srgbClr val="001970"/>
                        </a:solidFill>
                        <a:latin typeface="Nunito"/>
                        <a:ea typeface="Nunito"/>
                        <a:cs typeface="Nunito"/>
                        <a:sym typeface="Nunito"/>
                      </a:endParaRPr>
                    </a:p>
                  </a:txBody>
                  <a:tcPr marL="91425" marR="91425" marT="91425" marB="91425">
                    <a:lnL w="9525" cap="flat" cmpd="sng">
                      <a:solidFill>
                        <a:srgbClr val="011789">
                          <a:alpha val="0"/>
                        </a:srgbClr>
                      </a:solidFill>
                      <a:prstDash val="solid"/>
                      <a:round/>
                      <a:headEnd type="none" w="sm" len="sm"/>
                      <a:tailEnd type="none" w="sm" len="sm"/>
                    </a:lnL>
                    <a:lnR w="9525" cap="flat" cmpd="sng">
                      <a:solidFill>
                        <a:srgbClr val="011789">
                          <a:alpha val="0"/>
                        </a:srgbClr>
                      </a:solidFill>
                      <a:prstDash val="solid"/>
                      <a:round/>
                      <a:headEnd type="none" w="sm" len="sm"/>
                      <a:tailEnd type="none" w="sm" len="sm"/>
                    </a:lnR>
                    <a:lnT w="9525" cap="flat" cmpd="sng">
                      <a:solidFill>
                        <a:srgbClr val="011789">
                          <a:alpha val="0"/>
                        </a:srgbClr>
                      </a:solidFill>
                      <a:prstDash val="solid"/>
                      <a:round/>
                      <a:headEnd type="none" w="sm" len="sm"/>
                      <a:tailEnd type="none" w="sm" len="sm"/>
                    </a:lnT>
                    <a:lnB w="9525" cap="flat" cmpd="sng">
                      <a:solidFill>
                        <a:srgbClr val="011789">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89" name="Google Shape;1089;p132">
            <a:extLst>
              <a:ext uri="{C183D7F6-B498-43B3-948B-1728B52AA6E4}">
                <adec:decorative xmlns:adec="http://schemas.microsoft.com/office/drawing/2017/decorative" val="1"/>
              </a:ext>
            </a:extLst>
          </p:cNvPr>
          <p:cNvPicPr preferRelativeResize="0"/>
          <p:nvPr/>
        </p:nvPicPr>
        <p:blipFill rotWithShape="1">
          <a:blip r:embed="rId4">
            <a:alphaModFix/>
          </a:blip>
          <a:srcRect l="14110" t="15561" r="51739"/>
          <a:stretch/>
        </p:blipFill>
        <p:spPr>
          <a:xfrm>
            <a:off x="0" y="0"/>
            <a:ext cx="2341974" cy="4343224"/>
          </a:xfrm>
          <a:prstGeom prst="rect">
            <a:avLst/>
          </a:prstGeom>
          <a:noFill/>
          <a:ln>
            <a:noFill/>
          </a:ln>
        </p:spPr>
      </p:pic>
      <p:sp>
        <p:nvSpPr>
          <p:cNvPr id="1090" name="Google Shape;1090;p132">
            <a:extLst>
              <a:ext uri="{C183D7F6-B498-43B3-948B-1728B52AA6E4}">
                <adec:decorative xmlns:adec="http://schemas.microsoft.com/office/drawing/2017/decorative" val="1"/>
              </a:ext>
            </a:extLst>
          </p:cNvPr>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Created by Thompson School District.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133">
            <a:extLst>
              <a:ext uri="{C183D7F6-B498-43B3-948B-1728B52AA6E4}">
                <adec:decorative xmlns:adec="http://schemas.microsoft.com/office/drawing/2017/decorative" val="1"/>
              </a:ext>
            </a:extLst>
          </p:cNvPr>
          <p:cNvPicPr preferRelativeResize="0"/>
          <p:nvPr/>
        </p:nvPicPr>
        <p:blipFill rotWithShape="1">
          <a:blip r:embed="rId3">
            <a:alphaModFix/>
          </a:blip>
          <a:srcRect t="30136" b="13617"/>
          <a:stretch/>
        </p:blipFill>
        <p:spPr>
          <a:xfrm>
            <a:off x="0" y="0"/>
            <a:ext cx="9144000" cy="5143500"/>
          </a:xfrm>
          <a:prstGeom prst="rect">
            <a:avLst/>
          </a:prstGeom>
          <a:noFill/>
          <a:ln>
            <a:noFill/>
          </a:ln>
        </p:spPr>
      </p:pic>
      <p:sp>
        <p:nvSpPr>
          <p:cNvPr id="1096" name="Google Shape;1096;p133">
            <a:extLst>
              <a:ext uri="{C183D7F6-B498-43B3-948B-1728B52AA6E4}">
                <adec:decorative xmlns:adec="http://schemas.microsoft.com/office/drawing/2017/decorative" val="1"/>
              </a:ext>
            </a:extLst>
          </p:cNvPr>
          <p:cNvSpPr txBox="1"/>
          <p:nvPr/>
        </p:nvSpPr>
        <p:spPr>
          <a:xfrm>
            <a:off x="5622875" y="1545600"/>
            <a:ext cx="3110100" cy="205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FFFFF"/>
                </a:solidFill>
                <a:latin typeface="Merriweather"/>
                <a:ea typeface="Merriweather"/>
                <a:cs typeface="Merriweather"/>
                <a:sym typeface="Merriweather"/>
              </a:rPr>
              <a:t>The fight is won or lost far away from witnesses - behind the lines, in the gym, and out there on the road, long before I dance under those lights.</a:t>
            </a:r>
            <a:endParaRPr sz="1700" b="1">
              <a:solidFill>
                <a:srgbClr val="FFFFFF"/>
              </a:solidFill>
              <a:latin typeface="Merriweather"/>
              <a:ea typeface="Merriweather"/>
              <a:cs typeface="Merriweather"/>
              <a:sym typeface="Merriweather"/>
            </a:endParaRPr>
          </a:p>
          <a:p>
            <a:pPr marL="0" lvl="0" indent="0" algn="r" rtl="0">
              <a:spcBef>
                <a:spcPts val="1000"/>
              </a:spcBef>
              <a:spcAft>
                <a:spcPts val="0"/>
              </a:spcAft>
              <a:buNone/>
            </a:pPr>
            <a:r>
              <a:rPr lang="en" sz="1100">
                <a:solidFill>
                  <a:srgbClr val="FFFFFF"/>
                </a:solidFill>
                <a:latin typeface="Merriweather"/>
                <a:ea typeface="Merriweather"/>
                <a:cs typeface="Merriweather"/>
                <a:sym typeface="Merriweather"/>
              </a:rPr>
              <a:t>-Muhammad Ali</a:t>
            </a:r>
            <a:endParaRPr sz="1100">
              <a:solidFill>
                <a:srgbClr val="FFFFFF"/>
              </a:solidFill>
              <a:latin typeface="Merriweather"/>
              <a:ea typeface="Merriweather"/>
              <a:cs typeface="Merriweather"/>
              <a:sym typeface="Merriweather"/>
            </a:endParaRPr>
          </a:p>
        </p:txBody>
      </p:sp>
      <p:sp>
        <p:nvSpPr>
          <p:cNvPr id="1097" name="Google Shape;1097;p133">
            <a:extLst>
              <a:ext uri="{C183D7F6-B498-43B3-948B-1728B52AA6E4}">
                <adec:decorative xmlns:adec="http://schemas.microsoft.com/office/drawing/2017/decorative" val="1"/>
              </a:ext>
            </a:extLst>
          </p:cNvPr>
          <p:cNvSpPr txBox="1">
            <a:spLocks noGrp="1"/>
          </p:cNvSpPr>
          <p:nvPr>
            <p:ph type="title" idx="4294967295"/>
          </p:nvPr>
        </p:nvSpPr>
        <p:spPr>
          <a:xfrm>
            <a:off x="200200" y="4706050"/>
            <a:ext cx="7267200" cy="1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820" dirty="0">
                <a:solidFill>
                  <a:schemeClr val="lt1"/>
                </a:solidFill>
              </a:rPr>
              <a:t>reated by Thompson School District </a:t>
            </a:r>
            <a:endParaRPr sz="820" dirty="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34"/>
          <p:cNvSpPr txBox="1">
            <a:spLocks noGrp="1"/>
          </p:cNvSpPr>
          <p:nvPr>
            <p:ph type="title"/>
          </p:nvPr>
        </p:nvSpPr>
        <p:spPr>
          <a:xfrm>
            <a:off x="0" y="3122275"/>
            <a:ext cx="9144000" cy="906000"/>
          </a:xfrm>
          <a:prstGeom prst="rect">
            <a:avLst/>
          </a:prstGeom>
          <a:solidFill>
            <a:srgbClr val="EF7521"/>
          </a:solidFill>
          <a:ln>
            <a:noFill/>
          </a:ln>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100000"/>
              <a:buFont typeface="Arial"/>
              <a:buNone/>
            </a:pPr>
            <a:r>
              <a:rPr lang="en">
                <a:solidFill>
                  <a:schemeClr val="dk1"/>
                </a:solidFill>
              </a:rPr>
              <a:t>CNA and the Plan-Do-Study-Act (PDSA) Cycle </a:t>
            </a:r>
            <a:endParaRPr>
              <a:solidFill>
                <a:schemeClr val="dk1"/>
              </a:solidFill>
            </a:endParaRPr>
          </a:p>
          <a:p>
            <a:pPr marL="0" lvl="0" indent="0" algn="ctr" rtl="0">
              <a:spcBef>
                <a:spcPts val="0"/>
              </a:spcBef>
              <a:spcAft>
                <a:spcPts val="0"/>
              </a:spcAft>
              <a:buClr>
                <a:schemeClr val="dk1"/>
              </a:buClr>
              <a:buSzPct val="100000"/>
              <a:buFont typeface="Arial"/>
              <a:buNone/>
            </a:pPr>
            <a:r>
              <a:rPr lang="en">
                <a:solidFill>
                  <a:schemeClr val="dk1"/>
                </a:solidFill>
              </a:rPr>
              <a:t>in the Consolidated Application</a:t>
            </a:r>
            <a:endParaRPr>
              <a:solidFill>
                <a:schemeClr val="dk1"/>
              </a:solidFill>
            </a:endParaRPr>
          </a:p>
        </p:txBody>
      </p:sp>
      <p:sp>
        <p:nvSpPr>
          <p:cNvPr id="1103" name="Google Shape;1103;p1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3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is the CNA Connected to the Consolidated Application?</a:t>
            </a:r>
            <a:endParaRPr/>
          </a:p>
        </p:txBody>
      </p:sp>
      <p:sp>
        <p:nvSpPr>
          <p:cNvPr id="1109" name="Google Shape;1109;p135"/>
          <p:cNvSpPr txBox="1">
            <a:spLocks noGrp="1"/>
          </p:cNvSpPr>
          <p:nvPr>
            <p:ph type="body" idx="1"/>
          </p:nvPr>
        </p:nvSpPr>
        <p:spPr>
          <a:xfrm>
            <a:off x="311700" y="1152475"/>
            <a:ext cx="76941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Your LEA’s CNA will serve as a guide for how to use your ESEA funds. Strategies and activities funded through ESEA should be addressing an identified need in your CNA. </a:t>
            </a:r>
            <a:endParaRPr/>
          </a:p>
          <a:p>
            <a:pPr marL="914400" lvl="0" indent="-330200" algn="l" rtl="0">
              <a:spcBef>
                <a:spcPts val="0"/>
              </a:spcBef>
              <a:spcAft>
                <a:spcPts val="0"/>
              </a:spcAft>
              <a:buSzPts val="1600"/>
              <a:buChar char="●"/>
            </a:pPr>
            <a:r>
              <a:rPr lang="en"/>
              <a:t>The person/group who completed the UIP/Strategic plan should be actively involved in the creation of the Consolidated Application.</a:t>
            </a:r>
            <a:endParaRPr/>
          </a:p>
          <a:p>
            <a:pPr marL="914400" lvl="0" indent="-330200" algn="l" rtl="0">
              <a:spcBef>
                <a:spcPts val="0"/>
              </a:spcBef>
              <a:spcAft>
                <a:spcPts val="0"/>
              </a:spcAft>
              <a:buSzPts val="1600"/>
              <a:buChar char="●"/>
            </a:pPr>
            <a:r>
              <a:rPr lang="en"/>
              <a:t>Connections to Title I, Part A Schoolwide Plans (when applicable) should be prevalent throughout narratives and should inform the uses of funds.</a:t>
            </a:r>
            <a:endParaRPr/>
          </a:p>
          <a:p>
            <a:pPr marL="914400" lvl="0" indent="-330200" algn="l" rtl="0">
              <a:spcBef>
                <a:spcPts val="0"/>
              </a:spcBef>
              <a:spcAft>
                <a:spcPts val="0"/>
              </a:spcAft>
              <a:buSzPts val="1600"/>
              <a:buChar char="●"/>
            </a:pPr>
            <a:r>
              <a:rPr lang="en"/>
              <a:t>Identified needs should be apparent throughout narrative responses and correlated budgeted expenses.</a:t>
            </a:r>
            <a:endParaRPr/>
          </a:p>
        </p:txBody>
      </p:sp>
      <p:sp>
        <p:nvSpPr>
          <p:cNvPr id="1110" name="Google Shape;1110;p1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100">
            <a:extLst>
              <a:ext uri="{C183D7F6-B498-43B3-948B-1728B52AA6E4}">
                <adec:decorative xmlns:adec="http://schemas.microsoft.com/office/drawing/2017/decorative" val="1"/>
              </a:ext>
            </a:extLst>
          </p:cNvPr>
          <p:cNvSpPr txBox="1">
            <a:spLocks noGrp="1"/>
          </p:cNvSpPr>
          <p:nvPr>
            <p:ph type="title"/>
          </p:nvPr>
        </p:nvSpPr>
        <p:spPr>
          <a:xfrm>
            <a:off x="0" y="3361600"/>
            <a:ext cx="9144000" cy="666600"/>
          </a:xfrm>
          <a:prstGeom prst="rect">
            <a:avLst/>
          </a:prstGeom>
          <a:solidFill>
            <a:schemeClr val="accent4">
              <a:lumMod val="75000"/>
            </a:schemeClr>
          </a:solidFill>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tx1"/>
                </a:solidFill>
              </a:rPr>
              <a:t>Winter RNM</a:t>
            </a:r>
            <a:endParaRPr dirty="0">
              <a:solidFill>
                <a:schemeClr val="tx1"/>
              </a:solidFill>
            </a:endParaRPr>
          </a:p>
        </p:txBody>
      </p:sp>
      <p:sp>
        <p:nvSpPr>
          <p:cNvPr id="809" name="Google Shape;809;p10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sz="1300"/>
              <a:t>4</a:t>
            </a:fld>
            <a:endParaRPr sz="13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36"/>
          <p:cNvSpPr txBox="1">
            <a:spLocks noGrp="1"/>
          </p:cNvSpPr>
          <p:nvPr>
            <p:ph type="title"/>
          </p:nvPr>
        </p:nvSpPr>
        <p:spPr>
          <a:xfrm>
            <a:off x="311700" y="105100"/>
            <a:ext cx="82452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Where will the CNA Appear in the Consolidated Application Questions?</a:t>
            </a:r>
            <a:endParaRPr/>
          </a:p>
        </p:txBody>
      </p:sp>
      <p:sp>
        <p:nvSpPr>
          <p:cNvPr id="1116" name="Google Shape;1116;p136"/>
          <p:cNvSpPr txBox="1">
            <a:spLocks noGrp="1"/>
          </p:cNvSpPr>
          <p:nvPr>
            <p:ph type="body" idx="1"/>
          </p:nvPr>
        </p:nvSpPr>
        <p:spPr>
          <a:xfrm>
            <a:off x="311700" y="846400"/>
            <a:ext cx="8710500" cy="3677700"/>
          </a:xfrm>
          <a:prstGeom prst="rect">
            <a:avLst/>
          </a:prstGeom>
        </p:spPr>
        <p:txBody>
          <a:bodyPr spcFirstLastPara="1" wrap="square" lIns="91425" tIns="91425" rIns="91425" bIns="91425" anchor="t" anchorCtr="0">
            <a:normAutofit fontScale="77500"/>
          </a:bodyPr>
          <a:lstStyle/>
          <a:p>
            <a:pPr marL="228600" lvl="0" indent="-202882" algn="l" rtl="0">
              <a:spcBef>
                <a:spcPts val="0"/>
              </a:spcBef>
              <a:spcAft>
                <a:spcPts val="0"/>
              </a:spcAft>
              <a:buSzPct val="100000"/>
              <a:buChar char="●"/>
            </a:pPr>
            <a:r>
              <a:rPr lang="en" sz="1800" b="1"/>
              <a:t>Cross Program 1.1 </a:t>
            </a:r>
            <a:r>
              <a:rPr lang="en" sz="1800"/>
              <a:t>Identify the stakeholders who were involved in reviewing relevant data (i.e., comprehensive needs assessment results, performance data, relevant survey data) and assisting with developing the ESEA Plan (Consolidated Application). Check all that apply.</a:t>
            </a:r>
            <a:endParaRPr sz="1800"/>
          </a:p>
          <a:p>
            <a:pPr marL="228600" lvl="0" indent="-202882" algn="l" rtl="0">
              <a:spcBef>
                <a:spcPts val="0"/>
              </a:spcBef>
              <a:spcAft>
                <a:spcPts val="0"/>
              </a:spcAft>
              <a:buSzPct val="100000"/>
              <a:buChar char="●"/>
            </a:pPr>
            <a:r>
              <a:rPr lang="en" sz="1800" b="1"/>
              <a:t>Cross Program 1.2 </a:t>
            </a:r>
            <a:r>
              <a:rPr lang="en" sz="1800"/>
              <a:t>Describe the process for meaningfully engaging the stakeholders, selected in Question 1.1, in determining the needs and selected strategies of the LEA and/or participating schools.</a:t>
            </a:r>
            <a:endParaRPr sz="1800"/>
          </a:p>
          <a:p>
            <a:pPr marL="228600" lvl="0" indent="-202882" algn="l" rtl="0">
              <a:spcBef>
                <a:spcPts val="0"/>
              </a:spcBef>
              <a:spcAft>
                <a:spcPts val="0"/>
              </a:spcAft>
              <a:buSzPct val="100000"/>
              <a:buChar char="●"/>
            </a:pPr>
            <a:r>
              <a:rPr lang="en" sz="1800" b="1"/>
              <a:t>Cross Program 2.1 </a:t>
            </a:r>
            <a:r>
              <a:rPr lang="en" sz="1800"/>
              <a:t>Based on the LEA’s comprehensive needs assessment, describe the identified needs that will be addressed with ESEA funds. Consider needs related to students, human capital, academic and behavioral needs, professional development, or any other critical needs. For each of the identified needs, describe the intended goals and desired outcomes. Note, the district will indicate in the budget the evidence-based strategies associated with each Major Improvement Strategy.</a:t>
            </a:r>
            <a:endParaRPr sz="1800"/>
          </a:p>
          <a:p>
            <a:pPr marL="228600" lvl="0" indent="-202882" algn="l" rtl="0">
              <a:spcBef>
                <a:spcPts val="0"/>
              </a:spcBef>
              <a:spcAft>
                <a:spcPts val="0"/>
              </a:spcAft>
              <a:buSzPct val="100000"/>
              <a:buChar char="●"/>
            </a:pPr>
            <a:r>
              <a:rPr lang="en" sz="1800" b="1"/>
              <a:t>Cross Program 3.1</a:t>
            </a:r>
            <a:r>
              <a:rPr lang="en" sz="1800"/>
              <a:t> Discuss the process and the outcome data the LEA uses to inform decisions to modify, continue, or terminate ESEA-funded strategies. Include a description of how stakeholders are engaged in the evaluation of effectiveness.</a:t>
            </a:r>
            <a:endParaRPr sz="1800"/>
          </a:p>
          <a:p>
            <a:pPr marL="228600" lvl="0" indent="-202882" algn="l" rtl="0">
              <a:spcBef>
                <a:spcPts val="0"/>
              </a:spcBef>
              <a:spcAft>
                <a:spcPts val="0"/>
              </a:spcAft>
              <a:buSzPct val="100000"/>
              <a:buChar char="●"/>
            </a:pPr>
            <a:r>
              <a:rPr lang="en" sz="1800" b="1"/>
              <a:t>Budget: </a:t>
            </a:r>
            <a:r>
              <a:rPr lang="en" sz="1800"/>
              <a:t>Selecting Major Improvement Strategies in the budget</a:t>
            </a:r>
            <a:endParaRPr sz="1800"/>
          </a:p>
        </p:txBody>
      </p:sp>
      <p:sp>
        <p:nvSpPr>
          <p:cNvPr id="1117" name="Google Shape;1117;p1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37">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Planning Cycle for Federal Funds</a:t>
            </a:r>
            <a:endParaRPr/>
          </a:p>
        </p:txBody>
      </p:sp>
      <p:pic>
        <p:nvPicPr>
          <p:cNvPr id="1123" name="Google Shape;1123;p13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25053" y="1805080"/>
            <a:ext cx="1997101" cy="1809924"/>
          </a:xfrm>
          <a:prstGeom prst="rect">
            <a:avLst/>
          </a:prstGeom>
          <a:noFill/>
          <a:ln>
            <a:noFill/>
          </a:ln>
        </p:spPr>
      </p:pic>
      <p:grpSp>
        <p:nvGrpSpPr>
          <p:cNvPr id="1124" name="Google Shape;1124;p137">
            <a:extLst>
              <a:ext uri="{C183D7F6-B498-43B3-948B-1728B52AA6E4}">
                <adec:decorative xmlns:adec="http://schemas.microsoft.com/office/drawing/2017/decorative" val="1"/>
              </a:ext>
            </a:extLst>
          </p:cNvPr>
          <p:cNvGrpSpPr/>
          <p:nvPr/>
        </p:nvGrpSpPr>
        <p:grpSpPr>
          <a:xfrm>
            <a:off x="3944618" y="703721"/>
            <a:ext cx="3691805" cy="3812463"/>
            <a:chOff x="2820225" y="891450"/>
            <a:chExt cx="3175200" cy="3175200"/>
          </a:xfrm>
        </p:grpSpPr>
        <p:sp>
          <p:nvSpPr>
            <p:cNvPr id="1125" name="Google Shape;1125;p137"/>
            <p:cNvSpPr/>
            <p:nvPr/>
          </p:nvSpPr>
          <p:spPr>
            <a:xfrm rot="10800000">
              <a:off x="2820225" y="891450"/>
              <a:ext cx="3175200" cy="3175200"/>
            </a:xfrm>
            <a:prstGeom prst="blockArc">
              <a:avLst>
                <a:gd name="adj1" fmla="val 5399801"/>
                <a:gd name="adj2" fmla="val 3012680"/>
                <a:gd name="adj3" fmla="val 6939"/>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sp>
          <p:nvSpPr>
            <p:cNvPr id="1126" name="Google Shape;1126;p137"/>
            <p:cNvSpPr/>
            <p:nvPr/>
          </p:nvSpPr>
          <p:spPr>
            <a:xfrm rot="10800000">
              <a:off x="3175023" y="1179900"/>
              <a:ext cx="450600" cy="450600"/>
            </a:xfrm>
            <a:prstGeom prst="rtTriangle">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grpSp>
      <p:sp>
        <p:nvSpPr>
          <p:cNvPr id="1127" name="Google Shape;1127;p137">
            <a:extLst>
              <a:ext uri="{C183D7F6-B498-43B3-948B-1728B52AA6E4}">
                <adec:decorative xmlns:adec="http://schemas.microsoft.com/office/drawing/2017/decorative" val="1"/>
              </a:ext>
            </a:extLst>
          </p:cNvPr>
          <p:cNvSpPr/>
          <p:nvPr/>
        </p:nvSpPr>
        <p:spPr>
          <a:xfrm>
            <a:off x="5081667" y="449325"/>
            <a:ext cx="1548900" cy="8091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Conduct CNA and identify local needs</a:t>
            </a:r>
            <a:endParaRPr sz="1100" dirty="0">
              <a:solidFill>
                <a:srgbClr val="FFFFFF"/>
              </a:solidFill>
              <a:latin typeface="Calibri"/>
              <a:ea typeface="Calibri"/>
              <a:cs typeface="Calibri"/>
              <a:sym typeface="Calibri"/>
            </a:endParaRPr>
          </a:p>
        </p:txBody>
      </p:sp>
      <p:sp>
        <p:nvSpPr>
          <p:cNvPr id="1131" name="Google Shape;1131;p137">
            <a:extLst>
              <a:ext uri="{C183D7F6-B498-43B3-948B-1728B52AA6E4}">
                <adec:decorative xmlns:adec="http://schemas.microsoft.com/office/drawing/2017/decorative" val="1"/>
              </a:ext>
            </a:extLst>
          </p:cNvPr>
          <p:cNvSpPr/>
          <p:nvPr/>
        </p:nvSpPr>
        <p:spPr>
          <a:xfrm>
            <a:off x="6712044" y="1639491"/>
            <a:ext cx="1548900" cy="8946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Consider potential evidence-based strategies to address needs</a:t>
            </a:r>
            <a:endParaRPr sz="1100" dirty="0">
              <a:solidFill>
                <a:srgbClr val="FFFFFF"/>
              </a:solidFill>
              <a:latin typeface="Calibri"/>
              <a:ea typeface="Calibri"/>
              <a:cs typeface="Calibri"/>
              <a:sym typeface="Calibri"/>
            </a:endParaRPr>
          </a:p>
        </p:txBody>
      </p:sp>
      <p:sp>
        <p:nvSpPr>
          <p:cNvPr id="1132" name="Google Shape;1132;p137">
            <a:extLst>
              <a:ext uri="{C183D7F6-B498-43B3-948B-1728B52AA6E4}">
                <adec:decorative xmlns:adec="http://schemas.microsoft.com/office/drawing/2017/decorative" val="1"/>
              </a:ext>
            </a:extLst>
          </p:cNvPr>
          <p:cNvSpPr/>
          <p:nvPr/>
        </p:nvSpPr>
        <p:spPr>
          <a:xfrm>
            <a:off x="6712044" y="2896721"/>
            <a:ext cx="1548900" cy="10092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Use guiding questions to determine allowability and appropriate funding source</a:t>
            </a:r>
            <a:endParaRPr sz="1100" dirty="0">
              <a:solidFill>
                <a:srgbClr val="FFFFFF"/>
              </a:solidFill>
              <a:latin typeface="Calibri"/>
              <a:ea typeface="Calibri"/>
              <a:cs typeface="Calibri"/>
              <a:sym typeface="Calibri"/>
            </a:endParaRPr>
          </a:p>
        </p:txBody>
      </p:sp>
      <p:sp>
        <p:nvSpPr>
          <p:cNvPr id="1129" name="Google Shape;1129;p137">
            <a:extLst>
              <a:ext uri="{C183D7F6-B498-43B3-948B-1728B52AA6E4}">
                <adec:decorative xmlns:adec="http://schemas.microsoft.com/office/drawing/2017/decorative" val="1"/>
              </a:ext>
            </a:extLst>
          </p:cNvPr>
          <p:cNvSpPr/>
          <p:nvPr/>
        </p:nvSpPr>
        <p:spPr>
          <a:xfrm>
            <a:off x="5016090" y="4069085"/>
            <a:ext cx="1548900" cy="8946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a:solidFill>
                  <a:srgbClr val="FFFFFF"/>
                </a:solidFill>
                <a:latin typeface="Calibri"/>
                <a:ea typeface="Calibri"/>
                <a:cs typeface="Calibri"/>
                <a:sym typeface="Calibri"/>
              </a:rPr>
              <a:t>Finalize Plan</a:t>
            </a:r>
            <a:endParaRPr sz="1100" dirty="0">
              <a:solidFill>
                <a:srgbClr val="FFFFFF"/>
              </a:solidFill>
              <a:latin typeface="Calibri"/>
              <a:ea typeface="Calibri"/>
              <a:cs typeface="Calibri"/>
              <a:sym typeface="Calibri"/>
            </a:endParaRPr>
          </a:p>
        </p:txBody>
      </p:sp>
      <p:sp>
        <p:nvSpPr>
          <p:cNvPr id="1130" name="Google Shape;1130;p137">
            <a:extLst>
              <a:ext uri="{C183D7F6-B498-43B3-948B-1728B52AA6E4}">
                <adec:decorative xmlns:adec="http://schemas.microsoft.com/office/drawing/2017/decorative" val="1"/>
              </a:ext>
            </a:extLst>
          </p:cNvPr>
          <p:cNvSpPr/>
          <p:nvPr/>
        </p:nvSpPr>
        <p:spPr>
          <a:xfrm>
            <a:off x="3377923" y="2896721"/>
            <a:ext cx="1548900" cy="8946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Calibri"/>
                <a:ea typeface="Calibri"/>
                <a:cs typeface="Calibri"/>
                <a:sym typeface="Calibri"/>
              </a:rPr>
              <a:t>Implement plan to address needs</a:t>
            </a:r>
            <a:endParaRPr sz="1100">
              <a:solidFill>
                <a:srgbClr val="FFFFFF"/>
              </a:solidFill>
              <a:latin typeface="Calibri"/>
              <a:ea typeface="Calibri"/>
              <a:cs typeface="Calibri"/>
              <a:sym typeface="Calibri"/>
            </a:endParaRPr>
          </a:p>
        </p:txBody>
      </p:sp>
      <p:sp>
        <p:nvSpPr>
          <p:cNvPr id="1128" name="Google Shape;1128;p137">
            <a:extLst>
              <a:ext uri="{C183D7F6-B498-43B3-948B-1728B52AA6E4}">
                <adec:decorative xmlns:adec="http://schemas.microsoft.com/office/drawing/2017/decorative" val="1"/>
              </a:ext>
            </a:extLst>
          </p:cNvPr>
          <p:cNvSpPr/>
          <p:nvPr/>
        </p:nvSpPr>
        <p:spPr>
          <a:xfrm>
            <a:off x="3377923" y="1639491"/>
            <a:ext cx="1548900" cy="8946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Monitor implementation and effectiveness of programming  </a:t>
            </a:r>
            <a:endParaRPr sz="1100" dirty="0">
              <a:solidFill>
                <a:srgbClr val="FFFFFF"/>
              </a:solidFill>
              <a:latin typeface="Calibri"/>
              <a:ea typeface="Calibri"/>
              <a:cs typeface="Calibri"/>
              <a:sym typeface="Calibri"/>
            </a:endParaRPr>
          </a:p>
        </p:txBody>
      </p:sp>
      <p:sp>
        <p:nvSpPr>
          <p:cNvPr id="1133" name="Google Shape;1133;p137">
            <a:extLst>
              <a:ext uri="{C183D7F6-B498-43B3-948B-1728B52AA6E4}">
                <adec:decorative xmlns:adec="http://schemas.microsoft.com/office/drawing/2017/decorative" val="1"/>
              </a:ext>
            </a:extLst>
          </p:cNvPr>
          <p:cNvSpPr/>
          <p:nvPr/>
        </p:nvSpPr>
        <p:spPr>
          <a:xfrm rot="-7717817" flipH="1">
            <a:off x="2672952" y="2363443"/>
            <a:ext cx="818366" cy="780790"/>
          </a:xfrm>
          <a:prstGeom prst="bentArrow">
            <a:avLst>
              <a:gd name="adj1" fmla="val 25000"/>
              <a:gd name="adj2" fmla="val 27146"/>
              <a:gd name="adj3" fmla="val 25000"/>
              <a:gd name="adj4" fmla="val 43750"/>
            </a:avLst>
          </a:prstGeom>
          <a:solidFill>
            <a:srgbClr val="79C6EB"/>
          </a:solidFill>
          <a:ln w="9525" cap="flat" cmpd="sng">
            <a:solidFill>
              <a:srgbClr val="79C6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sp>
        <p:nvSpPr>
          <p:cNvPr id="1134" name="Google Shape;1134;p137">
            <a:extLst>
              <a:ext uri="{C183D7F6-B498-43B3-948B-1728B52AA6E4}">
                <adec:decorative xmlns:adec="http://schemas.microsoft.com/office/drawing/2017/decorative" val="1"/>
              </a:ext>
            </a:extLst>
          </p:cNvPr>
          <p:cNvSpPr/>
          <p:nvPr/>
        </p:nvSpPr>
        <p:spPr>
          <a:xfrm>
            <a:off x="955817" y="2205635"/>
            <a:ext cx="1691400" cy="8091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Adjust implementation based on actual data</a:t>
            </a:r>
            <a:endParaRPr sz="1100" dirty="0">
              <a:solidFill>
                <a:srgbClr val="FFFFFF"/>
              </a:solidFill>
              <a:latin typeface="Calibri"/>
              <a:ea typeface="Calibri"/>
              <a:cs typeface="Calibri"/>
              <a:sym typeface="Calibri"/>
            </a:endParaRPr>
          </a:p>
        </p:txBody>
      </p:sp>
      <p:sp>
        <p:nvSpPr>
          <p:cNvPr id="1135" name="Google Shape;1135;p13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3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While Completing the Cons App…</a:t>
            </a:r>
            <a:endParaRPr/>
          </a:p>
        </p:txBody>
      </p:sp>
      <p:sp>
        <p:nvSpPr>
          <p:cNvPr id="1141" name="Google Shape;1141;p138"/>
          <p:cNvSpPr txBox="1">
            <a:spLocks noGrp="1"/>
          </p:cNvSpPr>
          <p:nvPr>
            <p:ph type="body" idx="1"/>
          </p:nvPr>
        </p:nvSpPr>
        <p:spPr>
          <a:xfrm>
            <a:off x="311700" y="1152475"/>
            <a:ext cx="6417900" cy="3034800"/>
          </a:xfrm>
          <a:prstGeom prst="rect">
            <a:avLst/>
          </a:prstGeom>
        </p:spPr>
        <p:txBody>
          <a:bodyPr spcFirstLastPara="1" wrap="square" lIns="91425" tIns="91425" rIns="91425" bIns="91425" anchor="t" anchorCtr="0">
            <a:normAutofit lnSpcReduction="20000"/>
          </a:bodyPr>
          <a:lstStyle/>
          <a:p>
            <a:pPr marL="457200" lvl="0" indent="-330200" algn="l" rtl="0">
              <a:spcBef>
                <a:spcPts val="0"/>
              </a:spcBef>
              <a:spcAft>
                <a:spcPts val="0"/>
              </a:spcAft>
              <a:buSzPts val="1600"/>
              <a:buChar char="●"/>
            </a:pPr>
            <a:r>
              <a:rPr lang="en"/>
              <a:t>Prioritize school needs and expected impacts: How can you prioritize ESEA funds from each grant to address the LEA’s identified needs?</a:t>
            </a:r>
            <a:endParaRPr/>
          </a:p>
          <a:p>
            <a:pPr marL="914400" lvl="1" indent="-317500" algn="l" rtl="0">
              <a:spcBef>
                <a:spcPts val="0"/>
              </a:spcBef>
              <a:spcAft>
                <a:spcPts val="0"/>
              </a:spcAft>
              <a:buSzPts val="1400"/>
              <a:buChar char="○"/>
            </a:pPr>
            <a:r>
              <a:rPr lang="en" u="sng">
                <a:solidFill>
                  <a:schemeClr val="hlink"/>
                </a:solidFill>
                <a:hlinkClick r:id="rId3"/>
              </a:rPr>
              <a:t>Evidence Based Interventions </a:t>
            </a:r>
            <a:endParaRPr/>
          </a:p>
          <a:p>
            <a:pPr marL="914400" lvl="1" indent="-317500" algn="l" rtl="0">
              <a:spcBef>
                <a:spcPts val="0"/>
              </a:spcBef>
              <a:spcAft>
                <a:spcPts val="0"/>
              </a:spcAft>
              <a:buSzPts val="1400"/>
              <a:buChar char="○"/>
            </a:pPr>
            <a:r>
              <a:rPr lang="en"/>
              <a:t>Stakeholder engagement in identifying strategies/uses of funds</a:t>
            </a:r>
            <a:endParaRPr/>
          </a:p>
          <a:p>
            <a:pPr marL="914400" lvl="1" indent="-317500" algn="l" rtl="0">
              <a:spcBef>
                <a:spcPts val="0"/>
              </a:spcBef>
              <a:spcAft>
                <a:spcPts val="0"/>
              </a:spcAft>
              <a:buSzPts val="1400"/>
              <a:buChar char="○"/>
            </a:pPr>
            <a:r>
              <a:rPr lang="en"/>
              <a:t>Consider schools with the highest needs (may vary based on the purpose of the Title) and prioritize funds accordingly to ensure schools receive adequate funding </a:t>
            </a:r>
            <a:endParaRPr/>
          </a:p>
          <a:p>
            <a:pPr marL="457200" lvl="0" indent="-330200" algn="l" rtl="0">
              <a:spcBef>
                <a:spcPts val="0"/>
              </a:spcBef>
              <a:spcAft>
                <a:spcPts val="0"/>
              </a:spcAft>
              <a:buSzPts val="1600"/>
              <a:buChar char="●"/>
            </a:pPr>
            <a:r>
              <a:rPr lang="en"/>
              <a:t>Consider target student outcomes (based on your local data) and desired adult actions. </a:t>
            </a:r>
            <a:endParaRPr/>
          </a:p>
          <a:p>
            <a:pPr marL="914400" lvl="1" indent="-317500" algn="l" rtl="0">
              <a:spcBef>
                <a:spcPts val="0"/>
              </a:spcBef>
              <a:spcAft>
                <a:spcPts val="0"/>
              </a:spcAft>
              <a:buSzPts val="1400"/>
              <a:buChar char="○"/>
            </a:pPr>
            <a:r>
              <a:rPr lang="en"/>
              <a:t>Consider your micromoves!</a:t>
            </a:r>
            <a:endParaRPr/>
          </a:p>
          <a:p>
            <a:pPr marL="457200" lvl="0" indent="-330200" algn="l" rtl="0">
              <a:spcBef>
                <a:spcPts val="0"/>
              </a:spcBef>
              <a:spcAft>
                <a:spcPts val="0"/>
              </a:spcAft>
              <a:buSzPts val="1600"/>
              <a:buChar char="●"/>
            </a:pPr>
            <a:r>
              <a:rPr lang="en"/>
              <a:t>Use the </a:t>
            </a:r>
            <a:r>
              <a:rPr lang="en" u="sng">
                <a:solidFill>
                  <a:schemeClr val="hlink"/>
                </a:solidFill>
                <a:hlinkClick r:id="rId4"/>
              </a:rPr>
              <a:t>Review Checklist</a:t>
            </a:r>
            <a:r>
              <a:rPr lang="en"/>
              <a:t> while answering narrative questions.</a:t>
            </a:r>
            <a:endParaRPr/>
          </a:p>
        </p:txBody>
      </p:sp>
      <p:sp>
        <p:nvSpPr>
          <p:cNvPr id="1142" name="Google Shape;1142;p138"/>
          <p:cNvSpPr/>
          <p:nvPr/>
        </p:nvSpPr>
        <p:spPr>
          <a:xfrm>
            <a:off x="6729600" y="1243150"/>
            <a:ext cx="2166600" cy="27894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Think About Monitoring!</a:t>
            </a:r>
            <a:endParaRPr sz="12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Document feedback received and revisions to plans based on stakeholder feedback.</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Review student achievement data for improved outcomes.</a:t>
            </a:r>
            <a:endParaRPr sz="1200">
              <a:solidFill>
                <a:schemeClr val="dk1"/>
              </a:solidFill>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Maintain evidence that funds are used for activities that match the application approved by CDE.</a:t>
            </a:r>
            <a:endParaRPr sz="1200">
              <a:solidFill>
                <a:schemeClr val="dk1"/>
              </a:solidFill>
              <a:latin typeface="Roboto"/>
              <a:ea typeface="Roboto"/>
              <a:cs typeface="Roboto"/>
              <a:sym typeface="Roboto"/>
            </a:endParaRPr>
          </a:p>
        </p:txBody>
      </p:sp>
      <p:sp>
        <p:nvSpPr>
          <p:cNvPr id="1143" name="Google Shape;1143;p1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39">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Progress Monitoring Throughout the School Year</a:t>
            </a:r>
            <a:endParaRPr/>
          </a:p>
        </p:txBody>
      </p:sp>
      <p:sp>
        <p:nvSpPr>
          <p:cNvPr id="1149" name="Google Shape;1149;p139">
            <a:extLst>
              <a:ext uri="{C183D7F6-B498-43B3-948B-1728B52AA6E4}">
                <adec:decorative xmlns:adec="http://schemas.microsoft.com/office/drawing/2017/decorative" val="1"/>
              </a:ext>
            </a:extLst>
          </p:cNvPr>
          <p:cNvSpPr txBox="1">
            <a:spLocks noGrp="1"/>
          </p:cNvSpPr>
          <p:nvPr>
            <p:ph type="body" idx="1"/>
          </p:nvPr>
        </p:nvSpPr>
        <p:spPr>
          <a:xfrm>
            <a:off x="311700" y="904000"/>
            <a:ext cx="2308500" cy="35406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t>Progress Monitor your programs and uses of ESEA funds throughout the year to determine effectiveness. Were your programs a good investment? </a:t>
            </a:r>
            <a:endParaRPr/>
          </a:p>
          <a:p>
            <a:pPr marL="0" lvl="0" indent="0" algn="l" rtl="0">
              <a:spcBef>
                <a:spcPts val="0"/>
              </a:spcBef>
              <a:spcAft>
                <a:spcPts val="0"/>
              </a:spcAft>
              <a:buNone/>
            </a:pPr>
            <a:endParaRPr/>
          </a:p>
          <a:p>
            <a:pPr marL="0" lvl="0" indent="0" algn="l" rtl="0">
              <a:spcBef>
                <a:spcPts val="0"/>
              </a:spcBef>
              <a:spcAft>
                <a:spcPts val="0"/>
              </a:spcAft>
              <a:buNone/>
            </a:pPr>
            <a:r>
              <a:rPr lang="en"/>
              <a:t>What needs to be added, tweaked, or stopped to provide the needed consistency and coherence in instructional programs?</a:t>
            </a:r>
            <a:endParaRPr/>
          </a:p>
          <a:p>
            <a:pPr marL="0" lvl="0" indent="0" algn="l" rtl="0">
              <a:spcBef>
                <a:spcPts val="0"/>
              </a:spcBef>
              <a:spcAft>
                <a:spcPts val="0"/>
              </a:spcAft>
              <a:buNone/>
            </a:pPr>
            <a:endParaRPr/>
          </a:p>
          <a:p>
            <a:pPr marL="0" lvl="0" indent="0" algn="l" rtl="0">
              <a:spcBef>
                <a:spcPts val="0"/>
              </a:spcBef>
              <a:spcAft>
                <a:spcPts val="0"/>
              </a:spcAft>
              <a:buNone/>
            </a:pPr>
            <a:r>
              <a:rPr lang="en"/>
              <a:t>Reminder: LEAs can revise activities in Post-Award Revision, if needed. </a:t>
            </a:r>
            <a:endParaRPr/>
          </a:p>
        </p:txBody>
      </p:sp>
      <p:pic>
        <p:nvPicPr>
          <p:cNvPr id="1150" name="Google Shape;1150;p1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01075" y="1821113"/>
            <a:ext cx="1717600" cy="1507275"/>
          </a:xfrm>
          <a:prstGeom prst="rect">
            <a:avLst/>
          </a:prstGeom>
          <a:noFill/>
          <a:ln>
            <a:noFill/>
          </a:ln>
        </p:spPr>
      </p:pic>
      <p:grpSp>
        <p:nvGrpSpPr>
          <p:cNvPr id="1151" name="Google Shape;1151;p139">
            <a:extLst>
              <a:ext uri="{C183D7F6-B498-43B3-948B-1728B52AA6E4}">
                <adec:decorative xmlns:adec="http://schemas.microsoft.com/office/drawing/2017/decorative" val="1"/>
              </a:ext>
            </a:extLst>
          </p:cNvPr>
          <p:cNvGrpSpPr/>
          <p:nvPr/>
        </p:nvGrpSpPr>
        <p:grpSpPr>
          <a:xfrm>
            <a:off x="5343925" y="903988"/>
            <a:ext cx="3175200" cy="3175200"/>
            <a:chOff x="2820225" y="891450"/>
            <a:chExt cx="3175200" cy="3175200"/>
          </a:xfrm>
        </p:grpSpPr>
        <p:sp>
          <p:nvSpPr>
            <p:cNvPr id="1152" name="Google Shape;1152;p139"/>
            <p:cNvSpPr/>
            <p:nvPr/>
          </p:nvSpPr>
          <p:spPr>
            <a:xfrm rot="10800000">
              <a:off x="2820225" y="891450"/>
              <a:ext cx="3175200" cy="3175200"/>
            </a:xfrm>
            <a:prstGeom prst="blockArc">
              <a:avLst>
                <a:gd name="adj1" fmla="val 5399801"/>
                <a:gd name="adj2" fmla="val 3012680"/>
                <a:gd name="adj3" fmla="val 6939"/>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sp>
          <p:nvSpPr>
            <p:cNvPr id="1153" name="Google Shape;1153;p139"/>
            <p:cNvSpPr/>
            <p:nvPr/>
          </p:nvSpPr>
          <p:spPr>
            <a:xfrm rot="10800000">
              <a:off x="3175023" y="1179900"/>
              <a:ext cx="450600" cy="450600"/>
            </a:xfrm>
            <a:prstGeom prst="rtTriangle">
              <a:avLst/>
            </a:prstGeom>
            <a:solidFill>
              <a:srgbClr val="79C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grpSp>
      <p:sp>
        <p:nvSpPr>
          <p:cNvPr id="1154" name="Google Shape;1154;p139">
            <a:extLst>
              <a:ext uri="{C183D7F6-B498-43B3-948B-1728B52AA6E4}">
                <adec:decorative xmlns:adec="http://schemas.microsoft.com/office/drawing/2017/decorative" val="1"/>
              </a:ext>
            </a:extLst>
          </p:cNvPr>
          <p:cNvSpPr/>
          <p:nvPr/>
        </p:nvSpPr>
        <p:spPr>
          <a:xfrm>
            <a:off x="6321775" y="692062"/>
            <a:ext cx="1332300" cy="6738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Conduct CNA and identify local needs</a:t>
            </a:r>
            <a:endParaRPr sz="1100" dirty="0">
              <a:solidFill>
                <a:srgbClr val="FFFFFF"/>
              </a:solidFill>
              <a:latin typeface="Calibri"/>
              <a:ea typeface="Calibri"/>
              <a:cs typeface="Calibri"/>
              <a:sym typeface="Calibri"/>
            </a:endParaRPr>
          </a:p>
        </p:txBody>
      </p:sp>
      <p:sp>
        <p:nvSpPr>
          <p:cNvPr id="1158" name="Google Shape;1158;p139">
            <a:extLst>
              <a:ext uri="{C183D7F6-B498-43B3-948B-1728B52AA6E4}">
                <adec:decorative xmlns:adec="http://schemas.microsoft.com/office/drawing/2017/decorative" val="1"/>
              </a:ext>
            </a:extLst>
          </p:cNvPr>
          <p:cNvSpPr/>
          <p:nvPr/>
        </p:nvSpPr>
        <p:spPr>
          <a:xfrm>
            <a:off x="7723975" y="1683212"/>
            <a:ext cx="1332300" cy="7449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Calibri"/>
                <a:ea typeface="Calibri"/>
                <a:cs typeface="Calibri"/>
                <a:sym typeface="Calibri"/>
              </a:rPr>
              <a:t>Consider potential evidence-based strategies to address needs</a:t>
            </a:r>
            <a:endParaRPr sz="1100">
              <a:solidFill>
                <a:srgbClr val="FFFFFF"/>
              </a:solidFill>
              <a:latin typeface="Calibri"/>
              <a:ea typeface="Calibri"/>
              <a:cs typeface="Calibri"/>
              <a:sym typeface="Calibri"/>
            </a:endParaRPr>
          </a:p>
        </p:txBody>
      </p:sp>
      <p:sp>
        <p:nvSpPr>
          <p:cNvPr id="1159" name="Google Shape;1159;p139">
            <a:extLst>
              <a:ext uri="{C183D7F6-B498-43B3-948B-1728B52AA6E4}">
                <adec:decorative xmlns:adec="http://schemas.microsoft.com/office/drawing/2017/decorative" val="1"/>
              </a:ext>
            </a:extLst>
          </p:cNvPr>
          <p:cNvSpPr/>
          <p:nvPr/>
        </p:nvSpPr>
        <p:spPr>
          <a:xfrm>
            <a:off x="7723975" y="2730212"/>
            <a:ext cx="1332300" cy="8403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rgbClr val="FFFFFF"/>
                </a:solidFill>
                <a:latin typeface="Calibri"/>
                <a:ea typeface="Calibri"/>
                <a:cs typeface="Calibri"/>
                <a:sym typeface="Calibri"/>
              </a:rPr>
              <a:t>Use guiding questions to determine allowability and appropriate funding source</a:t>
            </a:r>
            <a:endParaRPr sz="1000" dirty="0">
              <a:solidFill>
                <a:srgbClr val="FFFFFF"/>
              </a:solidFill>
              <a:latin typeface="Calibri"/>
              <a:ea typeface="Calibri"/>
              <a:cs typeface="Calibri"/>
              <a:sym typeface="Calibri"/>
            </a:endParaRPr>
          </a:p>
        </p:txBody>
      </p:sp>
      <p:sp>
        <p:nvSpPr>
          <p:cNvPr id="1156" name="Google Shape;1156;p139">
            <a:extLst>
              <a:ext uri="{C183D7F6-B498-43B3-948B-1728B52AA6E4}">
                <adec:decorative xmlns:adec="http://schemas.microsoft.com/office/drawing/2017/decorative" val="1"/>
              </a:ext>
            </a:extLst>
          </p:cNvPr>
          <p:cNvSpPr/>
          <p:nvPr/>
        </p:nvSpPr>
        <p:spPr>
          <a:xfrm>
            <a:off x="6265375" y="3706537"/>
            <a:ext cx="1332300" cy="7449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Calibri"/>
                <a:ea typeface="Calibri"/>
                <a:cs typeface="Calibri"/>
                <a:sym typeface="Calibri"/>
              </a:rPr>
              <a:t>Finalize Plan</a:t>
            </a:r>
            <a:endParaRPr sz="1100">
              <a:solidFill>
                <a:srgbClr val="FFFFFF"/>
              </a:solidFill>
              <a:latin typeface="Calibri"/>
              <a:ea typeface="Calibri"/>
              <a:cs typeface="Calibri"/>
              <a:sym typeface="Calibri"/>
            </a:endParaRPr>
          </a:p>
        </p:txBody>
      </p:sp>
      <p:sp>
        <p:nvSpPr>
          <p:cNvPr id="1157" name="Google Shape;1157;p139">
            <a:extLst>
              <a:ext uri="{C183D7F6-B498-43B3-948B-1728B52AA6E4}">
                <adec:decorative xmlns:adec="http://schemas.microsoft.com/office/drawing/2017/decorative" val="1"/>
              </a:ext>
            </a:extLst>
          </p:cNvPr>
          <p:cNvSpPr/>
          <p:nvPr/>
        </p:nvSpPr>
        <p:spPr>
          <a:xfrm>
            <a:off x="4856475" y="2730212"/>
            <a:ext cx="1332300" cy="7449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Implement plan to address needs</a:t>
            </a:r>
            <a:endParaRPr sz="1100" dirty="0">
              <a:solidFill>
                <a:srgbClr val="FFFFFF"/>
              </a:solidFill>
              <a:latin typeface="Calibri"/>
              <a:ea typeface="Calibri"/>
              <a:cs typeface="Calibri"/>
              <a:sym typeface="Calibri"/>
            </a:endParaRPr>
          </a:p>
        </p:txBody>
      </p:sp>
      <p:sp>
        <p:nvSpPr>
          <p:cNvPr id="1155" name="Google Shape;1155;p139">
            <a:extLst>
              <a:ext uri="{C183D7F6-B498-43B3-948B-1728B52AA6E4}">
                <adec:decorative xmlns:adec="http://schemas.microsoft.com/office/drawing/2017/decorative" val="1"/>
              </a:ext>
            </a:extLst>
          </p:cNvPr>
          <p:cNvSpPr/>
          <p:nvPr/>
        </p:nvSpPr>
        <p:spPr>
          <a:xfrm>
            <a:off x="4856475" y="1683212"/>
            <a:ext cx="1332300" cy="7449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rPr>
              <a:t>Monitor implementation and effectiveness of programming  </a:t>
            </a:r>
            <a:endParaRPr sz="1100" dirty="0">
              <a:solidFill>
                <a:srgbClr val="FFFFFF"/>
              </a:solidFill>
            </a:endParaRPr>
          </a:p>
        </p:txBody>
      </p:sp>
      <p:sp>
        <p:nvSpPr>
          <p:cNvPr id="1160" name="Google Shape;1160;p139">
            <a:extLst>
              <a:ext uri="{C183D7F6-B498-43B3-948B-1728B52AA6E4}">
                <adec:decorative xmlns:adec="http://schemas.microsoft.com/office/drawing/2017/decorative" val="1"/>
              </a:ext>
            </a:extLst>
          </p:cNvPr>
          <p:cNvSpPr/>
          <p:nvPr/>
        </p:nvSpPr>
        <p:spPr>
          <a:xfrm rot="-7772078" flipH="1">
            <a:off x="4256949" y="2279857"/>
            <a:ext cx="690447" cy="662752"/>
          </a:xfrm>
          <a:prstGeom prst="bentArrow">
            <a:avLst>
              <a:gd name="adj1" fmla="val 25000"/>
              <a:gd name="adj2" fmla="val 27146"/>
              <a:gd name="adj3" fmla="val 25000"/>
              <a:gd name="adj4" fmla="val 43750"/>
            </a:avLst>
          </a:prstGeom>
          <a:solidFill>
            <a:srgbClr val="79C6EB"/>
          </a:solidFill>
          <a:ln w="9525" cap="flat" cmpd="sng">
            <a:solidFill>
              <a:srgbClr val="79C6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rgbClr val="FFFFFF"/>
              </a:solidFill>
            </a:endParaRPr>
          </a:p>
        </p:txBody>
      </p:sp>
      <p:sp>
        <p:nvSpPr>
          <p:cNvPr id="1161" name="Google Shape;1161;p139">
            <a:extLst>
              <a:ext uri="{C183D7F6-B498-43B3-948B-1728B52AA6E4}">
                <adec:decorative xmlns:adec="http://schemas.microsoft.com/office/drawing/2017/decorative" val="1"/>
              </a:ext>
            </a:extLst>
          </p:cNvPr>
          <p:cNvSpPr/>
          <p:nvPr/>
        </p:nvSpPr>
        <p:spPr>
          <a:xfrm>
            <a:off x="2773350" y="2154688"/>
            <a:ext cx="1454700" cy="673800"/>
          </a:xfrm>
          <a:prstGeom prst="rect">
            <a:avLst/>
          </a:prstGeom>
          <a:solidFill>
            <a:schemeClr val="accent1">
              <a:lumMod val="50000"/>
            </a:schemeClr>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rgbClr val="FFFFFF"/>
                </a:solidFill>
                <a:latin typeface="Calibri"/>
                <a:ea typeface="Calibri"/>
                <a:cs typeface="Calibri"/>
                <a:sym typeface="Calibri"/>
              </a:rPr>
              <a:t>Adjust implementation based on actual data</a:t>
            </a:r>
            <a:endParaRPr sz="1100" dirty="0">
              <a:solidFill>
                <a:srgbClr val="FFFFFF"/>
              </a:solidFill>
              <a:latin typeface="Calibri"/>
              <a:ea typeface="Calibri"/>
              <a:cs typeface="Calibri"/>
              <a:sym typeface="Calibri"/>
            </a:endParaRPr>
          </a:p>
        </p:txBody>
      </p:sp>
      <p:sp>
        <p:nvSpPr>
          <p:cNvPr id="1162" name="Google Shape;1162;p139">
            <a:extLst>
              <a:ext uri="{C183D7F6-B498-43B3-948B-1728B52AA6E4}">
                <adec:decorative xmlns:adec="http://schemas.microsoft.com/office/drawing/2017/decorative" val="1"/>
              </a:ext>
            </a:extLst>
          </p:cNvPr>
          <p:cNvSpPr/>
          <p:nvPr/>
        </p:nvSpPr>
        <p:spPr>
          <a:xfrm>
            <a:off x="2677850" y="1150500"/>
            <a:ext cx="3946800" cy="2848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3" name="Google Shape;1163;p13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4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The Roadmap for the Journey </a:t>
            </a:r>
            <a:endParaRPr/>
          </a:p>
        </p:txBody>
      </p:sp>
      <p:sp>
        <p:nvSpPr>
          <p:cNvPr id="1169" name="Google Shape;1169;p140"/>
          <p:cNvSpPr txBox="1">
            <a:spLocks noGrp="1"/>
          </p:cNvSpPr>
          <p:nvPr>
            <p:ph type="body" idx="1"/>
          </p:nvPr>
        </p:nvSpPr>
        <p:spPr>
          <a:xfrm>
            <a:off x="311700" y="913575"/>
            <a:ext cx="7370400" cy="3405000"/>
          </a:xfrm>
          <a:prstGeom prst="rect">
            <a:avLst/>
          </a:prstGeom>
        </p:spPr>
        <p:txBody>
          <a:bodyPr spcFirstLastPara="1" wrap="square" lIns="91425" tIns="91425" rIns="91425" bIns="91425" anchor="t" anchorCtr="0">
            <a:normAutofit lnSpcReduction="10000"/>
          </a:bodyPr>
          <a:lstStyle/>
          <a:p>
            <a:pPr marL="457200" lvl="0" indent="-330200" algn="l" rtl="0">
              <a:lnSpc>
                <a:spcPct val="120000"/>
              </a:lnSpc>
              <a:spcBef>
                <a:spcPts val="0"/>
              </a:spcBef>
              <a:spcAft>
                <a:spcPts val="0"/>
              </a:spcAft>
              <a:buSzPts val="1600"/>
              <a:buChar char="●"/>
            </a:pPr>
            <a:r>
              <a:rPr lang="en"/>
              <a:t>Review your </a:t>
            </a:r>
            <a:r>
              <a:rPr lang="en" b="1"/>
              <a:t>data</a:t>
            </a:r>
            <a:r>
              <a:rPr lang="en"/>
              <a:t> (starting point for the CNA)</a:t>
            </a:r>
            <a:endParaRPr/>
          </a:p>
          <a:p>
            <a:pPr marL="457200" lvl="0" indent="-330200" algn="l" rtl="0">
              <a:lnSpc>
                <a:spcPct val="120000"/>
              </a:lnSpc>
              <a:spcBef>
                <a:spcPts val="25"/>
              </a:spcBef>
              <a:spcAft>
                <a:spcPts val="0"/>
              </a:spcAft>
              <a:buSzPts val="1600"/>
              <a:buChar char="●"/>
            </a:pPr>
            <a:r>
              <a:rPr lang="en"/>
              <a:t>Lift up </a:t>
            </a:r>
            <a:r>
              <a:rPr lang="en" b="1"/>
              <a:t>team perspective</a:t>
            </a:r>
            <a:r>
              <a:rPr lang="en"/>
              <a:t> on current needs (stakeholders in the CNA)</a:t>
            </a:r>
            <a:endParaRPr/>
          </a:p>
          <a:p>
            <a:pPr marL="457200" lvl="0" indent="-330200" algn="l" rtl="0">
              <a:lnSpc>
                <a:spcPct val="120000"/>
              </a:lnSpc>
              <a:spcBef>
                <a:spcPts val="25"/>
              </a:spcBef>
              <a:spcAft>
                <a:spcPts val="0"/>
              </a:spcAft>
              <a:buSzPts val="1600"/>
              <a:buChar char="●"/>
            </a:pPr>
            <a:r>
              <a:rPr lang="en"/>
              <a:t>Consider your needs around </a:t>
            </a:r>
            <a:r>
              <a:rPr lang="en" b="1"/>
              <a:t>Belonging, Consistency, and Coherence</a:t>
            </a:r>
            <a:endParaRPr b="1"/>
          </a:p>
          <a:p>
            <a:pPr marL="457200" lvl="0" indent="-330200" algn="l" rtl="0">
              <a:lnSpc>
                <a:spcPct val="120000"/>
              </a:lnSpc>
              <a:spcBef>
                <a:spcPts val="25"/>
              </a:spcBef>
              <a:spcAft>
                <a:spcPts val="0"/>
              </a:spcAft>
              <a:buSzPts val="1600"/>
              <a:buChar char="●"/>
            </a:pPr>
            <a:r>
              <a:rPr lang="en"/>
              <a:t>Elicit team input and investment in </a:t>
            </a:r>
            <a:r>
              <a:rPr lang="en" b="1"/>
              <a:t>finalizing priorities for improving instruction and outcomes</a:t>
            </a:r>
            <a:r>
              <a:rPr lang="en"/>
              <a:t> (response to the CNA)</a:t>
            </a:r>
            <a:endParaRPr/>
          </a:p>
          <a:p>
            <a:pPr marL="457200" lvl="0" indent="-330200" algn="l" rtl="0">
              <a:lnSpc>
                <a:spcPct val="120000"/>
              </a:lnSpc>
              <a:spcBef>
                <a:spcPts val="25"/>
              </a:spcBef>
              <a:spcAft>
                <a:spcPts val="0"/>
              </a:spcAft>
              <a:buSzPts val="1600"/>
              <a:buChar char="●"/>
            </a:pPr>
            <a:r>
              <a:rPr lang="en"/>
              <a:t>Determine which </a:t>
            </a:r>
            <a:r>
              <a:rPr lang="en" b="1"/>
              <a:t>priorities you intend to fund with Federal grants</a:t>
            </a:r>
            <a:endParaRPr b="1"/>
          </a:p>
          <a:p>
            <a:pPr marL="457200" lvl="0" indent="-330200" algn="l" rtl="0">
              <a:lnSpc>
                <a:spcPct val="120000"/>
              </a:lnSpc>
              <a:spcBef>
                <a:spcPts val="25"/>
              </a:spcBef>
              <a:spcAft>
                <a:spcPts val="0"/>
              </a:spcAft>
              <a:buSzPts val="1600"/>
              <a:buChar char="●"/>
            </a:pPr>
            <a:r>
              <a:rPr lang="en"/>
              <a:t>Capture that plan in your </a:t>
            </a:r>
            <a:r>
              <a:rPr lang="en" b="1"/>
              <a:t>draft Narratives</a:t>
            </a:r>
            <a:r>
              <a:rPr lang="en"/>
              <a:t> for the Consolidated Application</a:t>
            </a:r>
            <a:endParaRPr/>
          </a:p>
          <a:p>
            <a:pPr marL="457200" lvl="0" indent="-330200" algn="l" rtl="0">
              <a:lnSpc>
                <a:spcPct val="120000"/>
              </a:lnSpc>
              <a:spcBef>
                <a:spcPts val="25"/>
              </a:spcBef>
              <a:spcAft>
                <a:spcPts val="0"/>
              </a:spcAft>
              <a:buSzPts val="1600"/>
              <a:buChar char="●"/>
            </a:pPr>
            <a:r>
              <a:rPr lang="en" b="1"/>
              <a:t>Draft your Budget</a:t>
            </a:r>
            <a:r>
              <a:rPr lang="en"/>
              <a:t> for the Consolidated Application (estimated numbers)</a:t>
            </a:r>
            <a:endParaRPr/>
          </a:p>
          <a:p>
            <a:pPr marL="457200" lvl="0" indent="-330200" algn="l" rtl="0">
              <a:lnSpc>
                <a:spcPct val="120000"/>
              </a:lnSpc>
              <a:spcBef>
                <a:spcPts val="25"/>
              </a:spcBef>
              <a:spcAft>
                <a:spcPts val="0"/>
              </a:spcAft>
              <a:buSzPts val="1600"/>
              <a:buChar char="●"/>
            </a:pPr>
            <a:r>
              <a:rPr lang="en"/>
              <a:t>Attend a Regional Networking Workgroup to complete (or at least close to it) your </a:t>
            </a:r>
            <a:r>
              <a:rPr lang="en" b="1"/>
              <a:t>Consolidated Application</a:t>
            </a:r>
            <a:r>
              <a:rPr lang="en"/>
              <a:t> this spring</a:t>
            </a:r>
            <a:endParaRPr/>
          </a:p>
          <a:p>
            <a:pPr marL="457200" lvl="0" indent="-330200" algn="l" rtl="0">
              <a:lnSpc>
                <a:spcPct val="120000"/>
              </a:lnSpc>
              <a:spcBef>
                <a:spcPts val="25"/>
              </a:spcBef>
              <a:spcAft>
                <a:spcPts val="25"/>
              </a:spcAft>
              <a:buSzPts val="1600"/>
              <a:buChar char="●"/>
            </a:pPr>
            <a:r>
              <a:rPr lang="en"/>
              <a:t>Ensure that your funding plan is </a:t>
            </a:r>
            <a:r>
              <a:rPr lang="en" b="1"/>
              <a:t>aligned with your CNA and supports your identified priorities</a:t>
            </a:r>
            <a:r>
              <a:rPr lang="en"/>
              <a:t> to support your school community</a:t>
            </a:r>
            <a:endParaRPr/>
          </a:p>
        </p:txBody>
      </p:sp>
      <p:sp>
        <p:nvSpPr>
          <p:cNvPr id="1170" name="Google Shape;1170;p1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4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Resources for the Consolidated Application</a:t>
            </a:r>
            <a:endParaRPr/>
          </a:p>
        </p:txBody>
      </p:sp>
      <p:sp>
        <p:nvSpPr>
          <p:cNvPr id="1176" name="Google Shape;1176;p14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u="sng">
                <a:solidFill>
                  <a:schemeClr val="hlink"/>
                </a:solidFill>
                <a:hlinkClick r:id="rId3"/>
              </a:rPr>
              <a:t>Comprehensive Needs Assessment Webpage</a:t>
            </a:r>
            <a:endParaRPr sz="1800"/>
          </a:p>
          <a:p>
            <a:pPr marL="457200" lvl="0" indent="-342900" algn="l" rtl="0">
              <a:spcBef>
                <a:spcPts val="0"/>
              </a:spcBef>
              <a:spcAft>
                <a:spcPts val="0"/>
              </a:spcAft>
              <a:buSzPts val="1800"/>
              <a:buChar char="●"/>
            </a:pPr>
            <a:r>
              <a:rPr lang="en" sz="1800" u="sng">
                <a:solidFill>
                  <a:schemeClr val="hlink"/>
                </a:solidFill>
                <a:hlinkClick r:id="rId4"/>
              </a:rPr>
              <a:t>Federal Programs Monitoring Webpage</a:t>
            </a:r>
            <a:endParaRPr sz="1800"/>
          </a:p>
          <a:p>
            <a:pPr marL="457200" lvl="0" indent="-342900" algn="l" rtl="0">
              <a:spcBef>
                <a:spcPts val="0"/>
              </a:spcBef>
              <a:spcAft>
                <a:spcPts val="0"/>
              </a:spcAft>
              <a:buSzPts val="1800"/>
              <a:buChar char="●"/>
            </a:pPr>
            <a:r>
              <a:rPr lang="en" sz="1800" u="sng">
                <a:solidFill>
                  <a:schemeClr val="accent5"/>
                </a:solidFill>
                <a:hlinkClick r:id="rId5">
                  <a:extLst>
                    <a:ext uri="{A12FA001-AC4F-418D-AE19-62706E023703}">
                      <ahyp:hlinkClr xmlns:ahyp="http://schemas.microsoft.com/office/drawing/2018/hyperlinkcolor" val="tx"/>
                    </a:ext>
                  </a:extLst>
                </a:hlinkClick>
              </a:rPr>
              <a:t>ESSA Schoolwide Requirements and Rubrics document</a:t>
            </a:r>
            <a:r>
              <a:rPr lang="en" sz="1800"/>
              <a:t> </a:t>
            </a:r>
            <a:endParaRPr sz="1800"/>
          </a:p>
          <a:p>
            <a:pPr marL="457200" lvl="0" indent="-342900" algn="l" rtl="0">
              <a:spcBef>
                <a:spcPts val="0"/>
              </a:spcBef>
              <a:spcAft>
                <a:spcPts val="0"/>
              </a:spcAft>
              <a:buSzPts val="1800"/>
              <a:buChar char="●"/>
            </a:pPr>
            <a:r>
              <a:rPr lang="en" sz="1800" u="sng">
                <a:solidFill>
                  <a:schemeClr val="accent5"/>
                </a:solidFill>
                <a:hlinkClick r:id="rId6">
                  <a:extLst>
                    <a:ext uri="{A12FA001-AC4F-418D-AE19-62706E023703}">
                      <ahyp:hlinkClr xmlns:ahyp="http://schemas.microsoft.com/office/drawing/2018/hyperlinkcolor" val="tx"/>
                    </a:ext>
                  </a:extLst>
                </a:hlinkClick>
              </a:rPr>
              <a:t>Evidence Based Interventions </a:t>
            </a:r>
            <a:endParaRPr sz="1800"/>
          </a:p>
          <a:p>
            <a:pPr marL="457200" lvl="0" indent="-342900" algn="l" rtl="0">
              <a:spcBef>
                <a:spcPts val="0"/>
              </a:spcBef>
              <a:spcAft>
                <a:spcPts val="0"/>
              </a:spcAft>
              <a:buSzPts val="1800"/>
              <a:buChar char="●"/>
            </a:pPr>
            <a:r>
              <a:rPr lang="en" sz="1800" u="sng">
                <a:solidFill>
                  <a:schemeClr val="hlink"/>
                </a:solidFill>
                <a:hlinkClick r:id="rId7"/>
              </a:rPr>
              <a:t>Consolidated Application Review Checklist</a:t>
            </a:r>
            <a:endParaRPr sz="1800"/>
          </a:p>
          <a:p>
            <a:pPr marL="457200" lvl="0" indent="-342900" algn="l" rtl="0">
              <a:spcBef>
                <a:spcPts val="0"/>
              </a:spcBef>
              <a:spcAft>
                <a:spcPts val="0"/>
              </a:spcAft>
              <a:buSzPts val="1800"/>
              <a:buChar char="●"/>
            </a:pPr>
            <a:r>
              <a:rPr lang="en" sz="1800" u="sng">
                <a:solidFill>
                  <a:schemeClr val="hlink"/>
                </a:solidFill>
                <a:hlinkClick r:id="rId8"/>
              </a:rPr>
              <a:t>Family, School and Community Partnerships Webpage</a:t>
            </a:r>
            <a:endParaRPr sz="1800"/>
          </a:p>
          <a:p>
            <a:pPr marL="457200" lvl="0" indent="-342900" algn="l" rtl="0">
              <a:spcBef>
                <a:spcPts val="0"/>
              </a:spcBef>
              <a:spcAft>
                <a:spcPts val="0"/>
              </a:spcAft>
              <a:buSzPts val="1800"/>
              <a:buChar char="●"/>
            </a:pPr>
            <a:r>
              <a:rPr lang="en" sz="1800" u="sng">
                <a:solidFill>
                  <a:schemeClr val="hlink"/>
                </a:solidFill>
                <a:hlinkClick r:id="rId9"/>
              </a:rPr>
              <a:t>Unified Improvement Planning Webpage</a:t>
            </a:r>
            <a:endParaRPr sz="1800"/>
          </a:p>
        </p:txBody>
      </p:sp>
      <p:sp>
        <p:nvSpPr>
          <p:cNvPr id="1177" name="Google Shape;1177;p1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42">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And know your Regional Contact!</a:t>
            </a:r>
            <a:endParaRPr/>
          </a:p>
        </p:txBody>
      </p:sp>
      <p:sp>
        <p:nvSpPr>
          <p:cNvPr id="1185" name="Google Shape;1185;p142">
            <a:extLst>
              <a:ext uri="{C183D7F6-B498-43B3-948B-1728B52AA6E4}">
                <adec:decorative xmlns:adec="http://schemas.microsoft.com/office/drawing/2017/decorative" val="1"/>
              </a:ext>
            </a:extLst>
          </p:cNvPr>
          <p:cNvSpPr/>
          <p:nvPr/>
        </p:nvSpPr>
        <p:spPr>
          <a:xfrm>
            <a:off x="1878195" y="1962150"/>
            <a:ext cx="5387763" cy="1219091"/>
          </a:xfrm>
          <a:prstGeom prst="rect">
            <a:avLst/>
          </a:prstGeom>
        </p:spPr>
        <p:txBody>
          <a:bodyPr>
            <a:prstTxWarp prst="textPlain">
              <a:avLst/>
            </a:prstTxWarp>
          </a:bodyPr>
          <a:lstStyle/>
          <a:p>
            <a:pPr lvl="0" algn="ctr"/>
            <a:r>
              <a:rPr b="0" i="0">
                <a:ln w="9525" cap="flat" cmpd="sng">
                  <a:solidFill>
                    <a:srgbClr val="EE7B2B"/>
                  </a:solidFill>
                  <a:prstDash val="solid"/>
                  <a:round/>
                  <a:headEnd type="none" w="sm" len="sm"/>
                  <a:tailEnd type="none" w="sm" len="sm"/>
                </a:ln>
                <a:solidFill>
                  <a:srgbClr val="EF7521"/>
                </a:solidFill>
                <a:latin typeface="Arial"/>
              </a:rPr>
              <a:t>We can be a co-pilot</a:t>
            </a:r>
            <a:br>
              <a:rPr b="0" i="0">
                <a:ln w="9525" cap="flat" cmpd="sng">
                  <a:solidFill>
                    <a:srgbClr val="EE7B2B"/>
                  </a:solidFill>
                  <a:prstDash val="solid"/>
                  <a:round/>
                  <a:headEnd type="none" w="sm" len="sm"/>
                  <a:tailEnd type="none" w="sm" len="sm"/>
                </a:ln>
                <a:solidFill>
                  <a:srgbClr val="EF7521"/>
                </a:solidFill>
                <a:latin typeface="Arial"/>
              </a:rPr>
            </a:br>
            <a:r>
              <a:rPr b="0" i="0">
                <a:ln w="9525" cap="flat" cmpd="sng">
                  <a:solidFill>
                    <a:srgbClr val="EE7B2B"/>
                  </a:solidFill>
                  <a:prstDash val="solid"/>
                  <a:round/>
                  <a:headEnd type="none" w="sm" len="sm"/>
                  <a:tailEnd type="none" w="sm" len="sm"/>
                </a:ln>
                <a:solidFill>
                  <a:srgbClr val="EF7521"/>
                </a:solidFill>
                <a:latin typeface="Arial"/>
              </a:rPr>
              <a:t>anytime you need us!</a:t>
            </a:r>
          </a:p>
        </p:txBody>
      </p:sp>
      <p:sp>
        <p:nvSpPr>
          <p:cNvPr id="1186" name="Google Shape;1186;p142">
            <a:extLst>
              <a:ext uri="{C183D7F6-B498-43B3-948B-1728B52AA6E4}">
                <adec:decorative xmlns:adec="http://schemas.microsoft.com/office/drawing/2017/decorative" val="1"/>
              </a:ext>
            </a:extLst>
          </p:cNvPr>
          <p:cNvSpPr txBox="1"/>
          <p:nvPr/>
        </p:nvSpPr>
        <p:spPr>
          <a:xfrm>
            <a:off x="3455850" y="3474750"/>
            <a:ext cx="223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hlink"/>
                </a:solidFill>
                <a:hlinkClick r:id="rId3"/>
              </a:rPr>
              <a:t>Regional Contacts</a:t>
            </a:r>
            <a:endParaRPr sz="1800">
              <a:solidFill>
                <a:schemeClr val="dk2"/>
              </a:solidFill>
            </a:endParaRPr>
          </a:p>
        </p:txBody>
      </p:sp>
      <p:sp>
        <p:nvSpPr>
          <p:cNvPr id="1184" name="Google Shape;1184;p142">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Updated Guidance: Title II, Part A</a:t>
            </a:r>
            <a:r>
              <a:rPr lang="en"/>
              <a:t> </a:t>
            </a:r>
            <a:endParaRPr/>
          </a:p>
        </p:txBody>
      </p:sp>
      <p:sp>
        <p:nvSpPr>
          <p:cNvPr id="1192" name="Google Shape;1192;p1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44"/>
          <p:cNvSpPr txBox="1">
            <a:spLocks noGrp="1"/>
          </p:cNvSpPr>
          <p:nvPr>
            <p:ph type="title"/>
          </p:nvPr>
        </p:nvSpPr>
        <p:spPr>
          <a:xfrm>
            <a:off x="311700" y="105100"/>
            <a:ext cx="85938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Using Title II, Part A Funds to Strategically Support Educator Recruitment, Retention, Professional Learning, and Improved Student Outcomes</a:t>
            </a:r>
            <a:endParaRPr/>
          </a:p>
        </p:txBody>
      </p:sp>
      <p:sp>
        <p:nvSpPr>
          <p:cNvPr id="1198" name="Google Shape;1198;p144"/>
          <p:cNvSpPr txBox="1">
            <a:spLocks noGrp="1"/>
          </p:cNvSpPr>
          <p:nvPr>
            <p:ph type="body" idx="1"/>
          </p:nvPr>
        </p:nvSpPr>
        <p:spPr>
          <a:xfrm>
            <a:off x="311700" y="1152475"/>
            <a:ext cx="6298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Title II Strategic Use of Funds:</a:t>
            </a:r>
            <a:endParaRPr dirty="0"/>
          </a:p>
          <a:p>
            <a:pPr marL="0" lvl="0" indent="0" algn="l" rtl="0">
              <a:spcBef>
                <a:spcPts val="0"/>
              </a:spcBef>
              <a:spcAft>
                <a:spcPts val="0"/>
              </a:spcAft>
              <a:buNone/>
            </a:pPr>
            <a:endParaRPr dirty="0"/>
          </a:p>
          <a:p>
            <a:pPr marL="457200" lvl="0" indent="-330200" algn="l" rtl="0">
              <a:spcBef>
                <a:spcPts val="0"/>
              </a:spcBef>
              <a:spcAft>
                <a:spcPts val="0"/>
              </a:spcAft>
              <a:buSzPts val="1600"/>
              <a:buChar char="●"/>
            </a:pPr>
            <a:r>
              <a:rPr lang="en" dirty="0"/>
              <a:t>Improve compensation and working conditions</a:t>
            </a:r>
            <a:endParaRPr dirty="0"/>
          </a:p>
          <a:p>
            <a:pPr marL="457200" lvl="0" indent="-330200" algn="l" rtl="0">
              <a:spcBef>
                <a:spcPts val="0"/>
              </a:spcBef>
              <a:spcAft>
                <a:spcPts val="0"/>
              </a:spcAft>
              <a:buSzPts val="1600"/>
              <a:buChar char="●"/>
            </a:pPr>
            <a:r>
              <a:rPr lang="en" dirty="0"/>
              <a:t>Create, improve and expand pathways into the profession</a:t>
            </a:r>
            <a:endParaRPr dirty="0"/>
          </a:p>
          <a:p>
            <a:pPr marL="457200" lvl="0" indent="-330200" algn="l" rtl="0">
              <a:spcBef>
                <a:spcPts val="0"/>
              </a:spcBef>
              <a:spcAft>
                <a:spcPts val="0"/>
              </a:spcAft>
              <a:buSzPts val="1600"/>
              <a:buChar char="●"/>
            </a:pPr>
            <a:r>
              <a:rPr lang="en" dirty="0"/>
              <a:t>Provide induction* and professional learning</a:t>
            </a:r>
            <a:endParaRPr dirty="0"/>
          </a:p>
          <a:p>
            <a:pPr marL="457200" lvl="0" indent="-330200" algn="l" rtl="0">
              <a:spcBef>
                <a:spcPts val="0"/>
              </a:spcBef>
              <a:spcAft>
                <a:spcPts val="0"/>
              </a:spcAft>
              <a:buSzPts val="1600"/>
              <a:buChar char="●"/>
            </a:pPr>
            <a:r>
              <a:rPr lang="en" dirty="0"/>
              <a:t>Offer educator leadership and career advancement opportunities</a:t>
            </a:r>
            <a:endParaRPr dirty="0"/>
          </a:p>
          <a:p>
            <a:pPr marL="457200" lvl="0" indent="-330200" algn="l" rtl="0">
              <a:spcBef>
                <a:spcPts val="0"/>
              </a:spcBef>
              <a:spcAft>
                <a:spcPts val="0"/>
              </a:spcAft>
              <a:buSzPts val="1600"/>
              <a:buChar char="●"/>
            </a:pPr>
            <a:r>
              <a:rPr lang="en" dirty="0"/>
              <a:t>Promote educator diversity </a:t>
            </a:r>
            <a:endParaRPr dirty="0"/>
          </a:p>
        </p:txBody>
      </p:sp>
      <p:pic>
        <p:nvPicPr>
          <p:cNvPr id="1199" name="Google Shape;1199;p144" descr="Department of Education logo"/>
          <p:cNvPicPr preferRelativeResize="0"/>
          <p:nvPr/>
        </p:nvPicPr>
        <p:blipFill>
          <a:blip r:embed="rId3">
            <a:alphaModFix/>
          </a:blip>
          <a:stretch>
            <a:fillRect/>
          </a:stretch>
        </p:blipFill>
        <p:spPr>
          <a:xfrm>
            <a:off x="6979425" y="2448913"/>
            <a:ext cx="1614699" cy="1614699"/>
          </a:xfrm>
          <a:prstGeom prst="rect">
            <a:avLst/>
          </a:prstGeom>
          <a:noFill/>
          <a:ln>
            <a:noFill/>
          </a:ln>
        </p:spPr>
      </p:pic>
      <p:sp>
        <p:nvSpPr>
          <p:cNvPr id="1200" name="Google Shape;1200;p144"/>
          <p:cNvSpPr txBox="1"/>
          <p:nvPr/>
        </p:nvSpPr>
        <p:spPr>
          <a:xfrm>
            <a:off x="6778325" y="1210950"/>
            <a:ext cx="2016900" cy="1015800"/>
          </a:xfrm>
          <a:prstGeom prst="rect">
            <a:avLst/>
          </a:prstGeom>
          <a:solidFill>
            <a:schemeClr val="accent1">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rPr>
              <a:t>Read the Non-Regulatory Guidance </a:t>
            </a:r>
            <a:r>
              <a:rPr lang="en" sz="1800" u="sng" dirty="0">
                <a:solidFill>
                  <a:schemeClr val="accent1">
                    <a:lumMod val="50000"/>
                  </a:schemeClr>
                </a:solidFill>
                <a:hlinkClick r:id="rId4">
                  <a:extLst>
                    <a:ext uri="{A12FA001-AC4F-418D-AE19-62706E023703}">
                      <ahyp:hlinkClr xmlns:ahyp="http://schemas.microsoft.com/office/drawing/2018/hyperlinkcolor" val="tx"/>
                    </a:ext>
                  </a:extLst>
                </a:hlinkClick>
              </a:rPr>
              <a:t>HERE</a:t>
            </a:r>
            <a:endParaRPr sz="1800" dirty="0">
              <a:solidFill>
                <a:schemeClr val="accent1">
                  <a:lumMod val="50000"/>
                </a:schemeClr>
              </a:solidFill>
            </a:endParaRPr>
          </a:p>
        </p:txBody>
      </p:sp>
      <p:sp>
        <p:nvSpPr>
          <p:cNvPr id="1201" name="Google Shape;1201;p1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Improve Compensation and Working Conditions</a:t>
            </a:r>
            <a:endParaRPr sz="2400"/>
          </a:p>
        </p:txBody>
      </p:sp>
      <p:sp>
        <p:nvSpPr>
          <p:cNvPr id="1207" name="Google Shape;1207;p145"/>
          <p:cNvSpPr txBox="1">
            <a:spLocks noGrp="1"/>
          </p:cNvSpPr>
          <p:nvPr>
            <p:ph type="body" idx="1"/>
          </p:nvPr>
        </p:nvSpPr>
        <p:spPr>
          <a:xfrm>
            <a:off x="351025" y="1160325"/>
            <a:ext cx="4221000" cy="303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440"/>
              <a:buNone/>
            </a:pPr>
            <a:r>
              <a:rPr lang="en" sz="1800" i="1">
                <a:solidFill>
                  <a:srgbClr val="1155CC"/>
                </a:solidFill>
              </a:rPr>
              <a:t>Did you know…. Title II can be used to…</a:t>
            </a:r>
            <a:endParaRPr sz="1800" i="1">
              <a:solidFill>
                <a:srgbClr val="1155CC"/>
              </a:solidFill>
            </a:endParaRPr>
          </a:p>
          <a:p>
            <a:pPr marL="0" lvl="0" indent="0" algn="l" rtl="0">
              <a:lnSpc>
                <a:spcPct val="115000"/>
              </a:lnSpc>
              <a:spcBef>
                <a:spcPts val="0"/>
              </a:spcBef>
              <a:spcAft>
                <a:spcPts val="0"/>
              </a:spcAft>
              <a:buSzPts val="440"/>
              <a:buNone/>
            </a:pPr>
            <a:endParaRPr sz="1400" i="1">
              <a:solidFill>
                <a:schemeClr val="accent1"/>
              </a:solidFill>
            </a:endParaRPr>
          </a:p>
          <a:p>
            <a:pPr marL="457200" lvl="0" indent="-317500" algn="l" rtl="0">
              <a:lnSpc>
                <a:spcPct val="115000"/>
              </a:lnSpc>
              <a:spcBef>
                <a:spcPts val="0"/>
              </a:spcBef>
              <a:spcAft>
                <a:spcPts val="0"/>
              </a:spcAft>
              <a:buSzPts val="1400"/>
              <a:buChar char="●"/>
            </a:pPr>
            <a:r>
              <a:rPr lang="en" sz="1400" b="1"/>
              <a:t>Increase pay </a:t>
            </a:r>
            <a:r>
              <a:rPr lang="en" sz="1400"/>
              <a:t>for teacher leaders who take on coaching, mentoring</a:t>
            </a:r>
            <a:endParaRPr sz="1400"/>
          </a:p>
          <a:p>
            <a:pPr marL="457200" lvl="0" indent="-317500" algn="l" rtl="0">
              <a:lnSpc>
                <a:spcPct val="115000"/>
              </a:lnSpc>
              <a:spcBef>
                <a:spcPts val="0"/>
              </a:spcBef>
              <a:spcAft>
                <a:spcPts val="0"/>
              </a:spcAft>
              <a:buSzPts val="1400"/>
              <a:buChar char="●"/>
            </a:pPr>
            <a:r>
              <a:rPr lang="en" sz="1400"/>
              <a:t>Support </a:t>
            </a:r>
            <a:r>
              <a:rPr lang="en" sz="1400" b="1"/>
              <a:t>recruitment and retention bonuses</a:t>
            </a:r>
            <a:r>
              <a:rPr lang="en" sz="1400"/>
              <a:t> and stipends (especially hard-to-staff)</a:t>
            </a:r>
            <a:endParaRPr sz="1400"/>
          </a:p>
          <a:p>
            <a:pPr marL="457200" lvl="0" indent="-317500" algn="l" rtl="0">
              <a:lnSpc>
                <a:spcPct val="115000"/>
              </a:lnSpc>
              <a:spcBef>
                <a:spcPts val="0"/>
              </a:spcBef>
              <a:spcAft>
                <a:spcPts val="0"/>
              </a:spcAft>
              <a:buSzPts val="1400"/>
              <a:buChar char="●"/>
            </a:pPr>
            <a:r>
              <a:rPr lang="en" sz="1400"/>
              <a:t>To support teachers to add </a:t>
            </a:r>
            <a:r>
              <a:rPr lang="en" sz="1400" b="1"/>
              <a:t>additional certifications</a:t>
            </a:r>
            <a:r>
              <a:rPr lang="en" sz="1400"/>
              <a:t> (CTE, special education, etc.)</a:t>
            </a:r>
            <a:endParaRPr sz="1400"/>
          </a:p>
          <a:p>
            <a:pPr marL="457200" lvl="0" indent="-317500" algn="l" rtl="0">
              <a:lnSpc>
                <a:spcPct val="115000"/>
              </a:lnSpc>
              <a:spcBef>
                <a:spcPts val="0"/>
              </a:spcBef>
              <a:spcAft>
                <a:spcPts val="0"/>
              </a:spcAft>
              <a:buSzPts val="1400"/>
              <a:buChar char="●"/>
            </a:pPr>
            <a:r>
              <a:rPr lang="en" sz="1400"/>
              <a:t>To </a:t>
            </a:r>
            <a:r>
              <a:rPr lang="en" sz="1400" b="1"/>
              <a:t>reduce or eliminate</a:t>
            </a:r>
            <a:r>
              <a:rPr lang="en" sz="1400"/>
              <a:t> non-instructional responsibilities</a:t>
            </a:r>
            <a:endParaRPr sz="1400"/>
          </a:p>
          <a:p>
            <a:pPr marL="457200" lvl="0" indent="-317500" algn="l" rtl="0">
              <a:lnSpc>
                <a:spcPct val="115000"/>
              </a:lnSpc>
              <a:spcBef>
                <a:spcPts val="0"/>
              </a:spcBef>
              <a:spcAft>
                <a:spcPts val="0"/>
              </a:spcAft>
              <a:buSzPts val="1400"/>
              <a:buChar char="●"/>
            </a:pPr>
            <a:r>
              <a:rPr lang="en" sz="1400"/>
              <a:t>Support professional learning for </a:t>
            </a:r>
            <a:r>
              <a:rPr lang="en" sz="1400" b="1"/>
              <a:t>school leaders</a:t>
            </a:r>
            <a:endParaRPr sz="1400"/>
          </a:p>
        </p:txBody>
      </p:sp>
      <p:sp>
        <p:nvSpPr>
          <p:cNvPr id="1208" name="Google Shape;1208;p145"/>
          <p:cNvSpPr txBox="1"/>
          <p:nvPr/>
        </p:nvSpPr>
        <p:spPr>
          <a:xfrm>
            <a:off x="4726675" y="1156100"/>
            <a:ext cx="3649200" cy="29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Examples:  </a:t>
            </a:r>
            <a:endParaRPr sz="1800">
              <a:solidFill>
                <a:schemeClr val="dk1"/>
              </a:solidFill>
            </a:endParaRPr>
          </a:p>
          <a:p>
            <a:pPr marL="457200" lvl="0" indent="-342900" algn="l" rtl="0">
              <a:spcBef>
                <a:spcPts val="0"/>
              </a:spcBef>
              <a:spcAft>
                <a:spcPts val="0"/>
              </a:spcAft>
              <a:buSzPts val="1800"/>
              <a:buChar char="●"/>
            </a:pPr>
            <a:r>
              <a:rPr lang="en" sz="1800">
                <a:solidFill>
                  <a:schemeClr val="dk1"/>
                </a:solidFill>
              </a:rPr>
              <a:t>Check here first for Colorado!</a:t>
            </a:r>
            <a:r>
              <a:rPr lang="en" sz="1800">
                <a:solidFill>
                  <a:schemeClr val="dk2"/>
                </a:solidFill>
              </a:rPr>
              <a:t>  </a:t>
            </a:r>
            <a:r>
              <a:rPr lang="en" sz="1800" u="sng">
                <a:solidFill>
                  <a:schemeClr val="hlink"/>
                </a:solidFill>
                <a:hlinkClick r:id="rId3"/>
              </a:rPr>
              <a:t>https://cdhe.colorado.gov/educators/educator-funding-opportunities</a:t>
            </a:r>
            <a:endParaRPr sz="1800">
              <a:solidFill>
                <a:schemeClr val="dk2"/>
              </a:solidFill>
            </a:endParaRPr>
          </a:p>
          <a:p>
            <a:pPr marL="457200" lvl="0" indent="-342900" algn="l" rtl="0">
              <a:spcBef>
                <a:spcPts val="0"/>
              </a:spcBef>
              <a:spcAft>
                <a:spcPts val="0"/>
              </a:spcAft>
              <a:buSzPts val="1800"/>
              <a:buChar char="●"/>
            </a:pPr>
            <a:r>
              <a:rPr lang="en" sz="1800">
                <a:solidFill>
                  <a:schemeClr val="dk1"/>
                </a:solidFill>
              </a:rPr>
              <a:t>In Maryland, educators can demonstrate additional expertise and leadership to receive increased compensation.</a:t>
            </a:r>
            <a:r>
              <a:rPr lang="en" sz="1800">
                <a:solidFill>
                  <a:schemeClr val="dk2"/>
                </a:solidFill>
              </a:rPr>
              <a:t>  </a:t>
            </a:r>
            <a:endParaRPr sz="1800">
              <a:solidFill>
                <a:schemeClr val="dk2"/>
              </a:solidFill>
            </a:endParaRPr>
          </a:p>
        </p:txBody>
      </p:sp>
      <p:sp>
        <p:nvSpPr>
          <p:cNvPr id="1209" name="Google Shape;1209;p1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Agenda</a:t>
            </a:r>
            <a:endParaRPr/>
          </a:p>
        </p:txBody>
      </p:sp>
      <p:sp>
        <p:nvSpPr>
          <p:cNvPr id="816" name="Google Shape;816;p10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Comprehensive Needs Assessments</a:t>
            </a:r>
            <a:endParaRPr/>
          </a:p>
          <a:p>
            <a:pPr marL="457200" lvl="0" indent="-330200" algn="l" rtl="0">
              <a:spcBef>
                <a:spcPts val="0"/>
              </a:spcBef>
              <a:spcAft>
                <a:spcPts val="0"/>
              </a:spcAft>
              <a:buSzPts val="1600"/>
              <a:buChar char="➔"/>
            </a:pPr>
            <a:r>
              <a:rPr lang="en"/>
              <a:t>Updated Family, School and Community Partnerships Stakeholder Guidance</a:t>
            </a:r>
            <a:endParaRPr/>
          </a:p>
          <a:p>
            <a:pPr marL="457200" lvl="0" indent="-330200" algn="l" rtl="0">
              <a:spcBef>
                <a:spcPts val="0"/>
              </a:spcBef>
              <a:spcAft>
                <a:spcPts val="0"/>
              </a:spcAft>
              <a:buSzPts val="1600"/>
              <a:buChar char="➔"/>
            </a:pPr>
            <a:r>
              <a:rPr lang="en"/>
              <a:t>Comprehensive Needs Assessments and the Consolidated Application</a:t>
            </a:r>
            <a:endParaRPr/>
          </a:p>
          <a:p>
            <a:pPr marL="457200" lvl="0" indent="-330200" algn="l" rtl="0">
              <a:spcBef>
                <a:spcPts val="0"/>
              </a:spcBef>
              <a:spcAft>
                <a:spcPts val="0"/>
              </a:spcAft>
              <a:buSzPts val="1600"/>
              <a:buChar char="➔"/>
            </a:pPr>
            <a:r>
              <a:rPr lang="en"/>
              <a:t>Updated USDE Guidance</a:t>
            </a:r>
            <a:endParaRPr/>
          </a:p>
          <a:p>
            <a:pPr marL="457200" lvl="0" indent="-330200" algn="l" rtl="0">
              <a:spcBef>
                <a:spcPts val="0"/>
              </a:spcBef>
              <a:spcAft>
                <a:spcPts val="0"/>
              </a:spcAft>
              <a:buSzPts val="1600"/>
              <a:buChar char="➔"/>
            </a:pPr>
            <a:r>
              <a:rPr lang="en"/>
              <a:t>Timely GAINS Tips</a:t>
            </a:r>
            <a:endParaRPr/>
          </a:p>
          <a:p>
            <a:pPr marL="457200" lvl="0" indent="-330200" algn="l" rtl="0">
              <a:spcBef>
                <a:spcPts val="0"/>
              </a:spcBef>
              <a:spcAft>
                <a:spcPts val="0"/>
              </a:spcAft>
              <a:buSzPts val="1600"/>
              <a:buChar char="➔"/>
            </a:pPr>
            <a:r>
              <a:rPr lang="en"/>
              <a:t>Networking Time</a:t>
            </a:r>
            <a:endParaRPr/>
          </a:p>
        </p:txBody>
      </p:sp>
      <p:sp>
        <p:nvSpPr>
          <p:cNvPr id="817" name="Google Shape;817;p10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18" name="Google Shape;818;p1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46">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Create, Improve and Expand Pathways into the Profession</a:t>
            </a:r>
            <a:endParaRPr sz="2400"/>
          </a:p>
        </p:txBody>
      </p:sp>
      <p:sp>
        <p:nvSpPr>
          <p:cNvPr id="1215" name="Google Shape;1215;p146">
            <a:extLst>
              <a:ext uri="{C183D7F6-B498-43B3-948B-1728B52AA6E4}">
                <adec:decorative xmlns:adec="http://schemas.microsoft.com/office/drawing/2017/decorative" val="1"/>
              </a:ext>
            </a:extLst>
          </p:cNvPr>
          <p:cNvSpPr txBox="1">
            <a:spLocks noGrp="1"/>
          </p:cNvSpPr>
          <p:nvPr>
            <p:ph type="body" idx="1"/>
          </p:nvPr>
        </p:nvSpPr>
        <p:spPr>
          <a:xfrm>
            <a:off x="311700" y="1152475"/>
            <a:ext cx="4116000" cy="3034800"/>
          </a:xfrm>
          <a:prstGeom prst="rect">
            <a:avLst/>
          </a:prstGeom>
        </p:spPr>
        <p:txBody>
          <a:bodyPr spcFirstLastPara="1" wrap="square" lIns="91425" tIns="91425" rIns="91425" bIns="91425" anchor="t" anchorCtr="0">
            <a:normAutofit fontScale="92500" lnSpcReduction="10000"/>
          </a:bodyPr>
          <a:lstStyle/>
          <a:p>
            <a:pPr marL="0" lvl="0" indent="0" algn="l" rtl="0">
              <a:lnSpc>
                <a:spcPct val="150000"/>
              </a:lnSpc>
              <a:spcBef>
                <a:spcPts val="0"/>
              </a:spcBef>
              <a:spcAft>
                <a:spcPts val="0"/>
              </a:spcAft>
              <a:buNone/>
            </a:pPr>
            <a:r>
              <a:rPr lang="en" sz="1806" i="1">
                <a:solidFill>
                  <a:srgbClr val="1155CC"/>
                </a:solidFill>
              </a:rPr>
              <a:t>Did you know…. Title II can be used to…</a:t>
            </a:r>
            <a:endParaRPr sz="1806" i="1">
              <a:solidFill>
                <a:srgbClr val="1155CC"/>
              </a:solidFill>
            </a:endParaRPr>
          </a:p>
          <a:p>
            <a:pPr marL="457200" lvl="0" indent="-343305" algn="l" rtl="0">
              <a:lnSpc>
                <a:spcPct val="150000"/>
              </a:lnSpc>
              <a:spcBef>
                <a:spcPts val="0"/>
              </a:spcBef>
              <a:spcAft>
                <a:spcPts val="0"/>
              </a:spcAft>
              <a:buSzPts val="1806"/>
              <a:buChar char="●"/>
            </a:pPr>
            <a:r>
              <a:rPr lang="en" sz="1806"/>
              <a:t>Develop and provide Teacher Residency Programs</a:t>
            </a:r>
            <a:endParaRPr sz="1806"/>
          </a:p>
          <a:p>
            <a:pPr marL="457200" lvl="0" indent="-343305" algn="l" rtl="0">
              <a:lnSpc>
                <a:spcPct val="150000"/>
              </a:lnSpc>
              <a:spcBef>
                <a:spcPts val="0"/>
              </a:spcBef>
              <a:spcAft>
                <a:spcPts val="0"/>
              </a:spcAft>
              <a:buSzPts val="1806"/>
              <a:buChar char="●"/>
            </a:pPr>
            <a:r>
              <a:rPr lang="en" sz="1806"/>
              <a:t>Support “Grow Your Own Programs” </a:t>
            </a:r>
            <a:endParaRPr sz="1806"/>
          </a:p>
          <a:p>
            <a:pPr marL="457200" lvl="0" indent="-343305" algn="l" rtl="0">
              <a:lnSpc>
                <a:spcPct val="150000"/>
              </a:lnSpc>
              <a:spcBef>
                <a:spcPts val="0"/>
              </a:spcBef>
              <a:spcAft>
                <a:spcPts val="0"/>
              </a:spcAft>
              <a:buSzPts val="1806"/>
              <a:buChar char="●"/>
            </a:pPr>
            <a:r>
              <a:rPr lang="en" sz="1806"/>
              <a:t>Combine with Perkins funds to support career preparation for education</a:t>
            </a:r>
            <a:endParaRPr sz="1806"/>
          </a:p>
        </p:txBody>
      </p:sp>
      <p:sp>
        <p:nvSpPr>
          <p:cNvPr id="1217" name="Google Shape;1217;p146">
            <a:extLst>
              <a:ext uri="{C183D7F6-B498-43B3-948B-1728B52AA6E4}">
                <adec:decorative xmlns:adec="http://schemas.microsoft.com/office/drawing/2017/decorative" val="1"/>
              </a:ext>
            </a:extLst>
          </p:cNvPr>
          <p:cNvSpPr txBox="1"/>
          <p:nvPr/>
        </p:nvSpPr>
        <p:spPr>
          <a:xfrm>
            <a:off x="4726675" y="1156100"/>
            <a:ext cx="3649200" cy="29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Examples:  </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3"/>
              </a:rPr>
              <a:t>TEACH Colorado</a:t>
            </a:r>
            <a:r>
              <a:rPr lang="en" sz="1800">
                <a:solidFill>
                  <a:schemeClr val="dk1"/>
                </a:solidFill>
              </a:rPr>
              <a:t> launched in 2019 to deliver research-backed interventions and support to help reduce barriers to entering the profession.  </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UNLV in Nevada sponsors a Paraprofessional Pathways Project. </a:t>
            </a:r>
            <a:endParaRPr sz="1800">
              <a:solidFill>
                <a:schemeClr val="dk1"/>
              </a:solidFill>
            </a:endParaRPr>
          </a:p>
        </p:txBody>
      </p:sp>
      <p:sp>
        <p:nvSpPr>
          <p:cNvPr id="1218" name="Google Shape;1218;p146">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47">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Provide Induction and Professional Learning: </a:t>
            </a:r>
            <a:r>
              <a:rPr lang="en" b="1"/>
              <a:t> Induction</a:t>
            </a:r>
            <a:endParaRPr sz="2400" b="1"/>
          </a:p>
        </p:txBody>
      </p:sp>
      <p:sp>
        <p:nvSpPr>
          <p:cNvPr id="1226" name="Google Shape;1226;p147">
            <a:extLst>
              <a:ext uri="{C183D7F6-B498-43B3-948B-1728B52AA6E4}">
                <adec:decorative xmlns:adec="http://schemas.microsoft.com/office/drawing/2017/decorative" val="1"/>
              </a:ext>
            </a:extLst>
          </p:cNvPr>
          <p:cNvSpPr txBox="1">
            <a:spLocks noGrp="1"/>
          </p:cNvSpPr>
          <p:nvPr>
            <p:ph type="body" idx="1"/>
          </p:nvPr>
        </p:nvSpPr>
        <p:spPr>
          <a:xfrm>
            <a:off x="398225" y="1228925"/>
            <a:ext cx="4745400" cy="287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806" i="1">
                <a:solidFill>
                  <a:srgbClr val="1155CC"/>
                </a:solidFill>
              </a:rPr>
              <a:t>“Title II Part A funds can support developing, expanding, and implementing induction programs for new educators provided they do not take the place of other state or local funds that would otherwise be made available for that purpose.”</a:t>
            </a:r>
            <a:endParaRPr sz="1806">
              <a:solidFill>
                <a:srgbClr val="1155CC"/>
              </a:solidFill>
            </a:endParaRPr>
          </a:p>
        </p:txBody>
      </p:sp>
      <p:sp>
        <p:nvSpPr>
          <p:cNvPr id="1224" name="Google Shape;1224;p147">
            <a:extLst>
              <a:ext uri="{C183D7F6-B498-43B3-948B-1728B52AA6E4}">
                <adec:decorative xmlns:adec="http://schemas.microsoft.com/office/drawing/2017/decorative" val="1"/>
              </a:ext>
            </a:extLst>
          </p:cNvPr>
          <p:cNvSpPr txBox="1">
            <a:spLocks noGrp="1"/>
          </p:cNvSpPr>
          <p:nvPr>
            <p:ph type="body" idx="1"/>
          </p:nvPr>
        </p:nvSpPr>
        <p:spPr>
          <a:xfrm>
            <a:off x="5376550" y="1110613"/>
            <a:ext cx="3337500" cy="2994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Additional coaching and mentoring, including release time for observation</a:t>
            </a:r>
            <a:endParaRPr/>
          </a:p>
          <a:p>
            <a:pPr marL="457200" lvl="0" indent="-330200" algn="l" rtl="0">
              <a:spcBef>
                <a:spcPts val="0"/>
              </a:spcBef>
              <a:spcAft>
                <a:spcPts val="0"/>
              </a:spcAft>
              <a:buSzPts val="1600"/>
              <a:buChar char="●"/>
            </a:pPr>
            <a:r>
              <a:rPr lang="en"/>
              <a:t>Additional mentoring and professional development beyond the first year</a:t>
            </a:r>
            <a:endParaRPr/>
          </a:p>
          <a:p>
            <a:pPr marL="457200" lvl="0" indent="-330200" algn="l" rtl="0">
              <a:spcBef>
                <a:spcPts val="0"/>
              </a:spcBef>
              <a:spcAft>
                <a:spcPts val="0"/>
              </a:spcAft>
              <a:buSzPts val="1600"/>
              <a:buChar char="●"/>
            </a:pPr>
            <a:r>
              <a:rPr lang="en"/>
              <a:t>Compensate additional teacher leaders (special education, ESL) to provide support during induction</a:t>
            </a:r>
            <a:endParaRPr/>
          </a:p>
        </p:txBody>
      </p:sp>
      <p:sp>
        <p:nvSpPr>
          <p:cNvPr id="1227" name="Google Shape;1227;p14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48">
            <a:extLst>
              <a:ext uri="{C183D7F6-B498-43B3-948B-1728B52AA6E4}">
                <adec:decorative xmlns:adec="http://schemas.microsoft.com/office/drawing/2017/decorative" val="1"/>
              </a:ext>
            </a:extLst>
          </p:cNvPr>
          <p:cNvSpPr txBox="1">
            <a:spLocks noGrp="1"/>
          </p:cNvSpPr>
          <p:nvPr>
            <p:ph type="title"/>
          </p:nvPr>
        </p:nvSpPr>
        <p:spPr>
          <a:xfrm>
            <a:off x="311700" y="105100"/>
            <a:ext cx="80862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Provide Induction and Professional Learning: </a:t>
            </a:r>
            <a:r>
              <a:rPr lang="en" b="1"/>
              <a:t> Professional Learning</a:t>
            </a:r>
            <a:endParaRPr sz="2400" b="1"/>
          </a:p>
        </p:txBody>
      </p:sp>
      <p:sp>
        <p:nvSpPr>
          <p:cNvPr id="1235" name="Google Shape;1235;p148">
            <a:extLst>
              <a:ext uri="{C183D7F6-B498-43B3-948B-1728B52AA6E4}">
                <adec:decorative xmlns:adec="http://schemas.microsoft.com/office/drawing/2017/decorative" val="1"/>
              </a:ext>
            </a:extLst>
          </p:cNvPr>
          <p:cNvSpPr txBox="1">
            <a:spLocks noGrp="1"/>
          </p:cNvSpPr>
          <p:nvPr>
            <p:ph type="body" idx="1"/>
          </p:nvPr>
        </p:nvSpPr>
        <p:spPr>
          <a:xfrm>
            <a:off x="398225" y="1228925"/>
            <a:ext cx="4745400" cy="287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806">
                <a:solidFill>
                  <a:srgbClr val="1155CC"/>
                </a:solidFill>
              </a:rPr>
              <a:t>Professional Learning Must Be:</a:t>
            </a:r>
            <a:endParaRPr sz="1806">
              <a:solidFill>
                <a:srgbClr val="1155CC"/>
              </a:solidFill>
            </a:endParaRPr>
          </a:p>
          <a:p>
            <a:pPr marL="457200" lvl="0" indent="-343305" algn="l" rtl="0">
              <a:lnSpc>
                <a:spcPct val="150000"/>
              </a:lnSpc>
              <a:spcBef>
                <a:spcPts val="0"/>
              </a:spcBef>
              <a:spcAft>
                <a:spcPts val="0"/>
              </a:spcAft>
              <a:buClr>
                <a:srgbClr val="1155CC"/>
              </a:buClr>
              <a:buSzPts val="1806"/>
              <a:buChar char="●"/>
            </a:pPr>
            <a:r>
              <a:rPr lang="en" sz="1806">
                <a:solidFill>
                  <a:srgbClr val="1155CC"/>
                </a:solidFill>
              </a:rPr>
              <a:t>Sustained</a:t>
            </a:r>
            <a:endParaRPr sz="1806">
              <a:solidFill>
                <a:srgbClr val="1155CC"/>
              </a:solidFill>
            </a:endParaRPr>
          </a:p>
          <a:p>
            <a:pPr marL="457200" lvl="0" indent="-343305" algn="l" rtl="0">
              <a:lnSpc>
                <a:spcPct val="150000"/>
              </a:lnSpc>
              <a:spcBef>
                <a:spcPts val="0"/>
              </a:spcBef>
              <a:spcAft>
                <a:spcPts val="0"/>
              </a:spcAft>
              <a:buClr>
                <a:srgbClr val="1155CC"/>
              </a:buClr>
              <a:buSzPts val="1806"/>
              <a:buChar char="●"/>
            </a:pPr>
            <a:r>
              <a:rPr lang="en" sz="1806">
                <a:solidFill>
                  <a:srgbClr val="1155CC"/>
                </a:solidFill>
              </a:rPr>
              <a:t>Evidence-based</a:t>
            </a:r>
            <a:endParaRPr sz="1806">
              <a:solidFill>
                <a:srgbClr val="1155CC"/>
              </a:solidFill>
            </a:endParaRPr>
          </a:p>
          <a:p>
            <a:pPr marL="457200" lvl="0" indent="-343305" algn="l" rtl="0">
              <a:lnSpc>
                <a:spcPct val="150000"/>
              </a:lnSpc>
              <a:spcBef>
                <a:spcPts val="0"/>
              </a:spcBef>
              <a:spcAft>
                <a:spcPts val="0"/>
              </a:spcAft>
              <a:buClr>
                <a:srgbClr val="1155CC"/>
              </a:buClr>
              <a:buSzPts val="1806"/>
              <a:buChar char="●"/>
            </a:pPr>
            <a:r>
              <a:rPr lang="en" sz="1806">
                <a:solidFill>
                  <a:srgbClr val="1155CC"/>
                </a:solidFill>
              </a:rPr>
              <a:t>Job-embedded</a:t>
            </a:r>
            <a:endParaRPr sz="1806">
              <a:solidFill>
                <a:srgbClr val="1155CC"/>
              </a:solidFill>
            </a:endParaRPr>
          </a:p>
          <a:p>
            <a:pPr marL="457200" lvl="0" indent="-343305" algn="l" rtl="0">
              <a:lnSpc>
                <a:spcPct val="150000"/>
              </a:lnSpc>
              <a:spcBef>
                <a:spcPts val="0"/>
              </a:spcBef>
              <a:spcAft>
                <a:spcPts val="0"/>
              </a:spcAft>
              <a:buClr>
                <a:srgbClr val="1155CC"/>
              </a:buClr>
              <a:buSzPts val="1806"/>
              <a:buChar char="●"/>
            </a:pPr>
            <a:r>
              <a:rPr lang="en" sz="1806">
                <a:solidFill>
                  <a:srgbClr val="1155CC"/>
                </a:solidFill>
              </a:rPr>
              <a:t>Comprehensive</a:t>
            </a:r>
            <a:endParaRPr sz="1806">
              <a:solidFill>
                <a:srgbClr val="1155CC"/>
              </a:solidFill>
            </a:endParaRPr>
          </a:p>
        </p:txBody>
      </p:sp>
      <p:sp>
        <p:nvSpPr>
          <p:cNvPr id="1233" name="Google Shape;1233;p148">
            <a:extLst>
              <a:ext uri="{C183D7F6-B498-43B3-948B-1728B52AA6E4}">
                <adec:decorative xmlns:adec="http://schemas.microsoft.com/office/drawing/2017/decorative" val="1"/>
              </a:ext>
            </a:extLst>
          </p:cNvPr>
          <p:cNvSpPr txBox="1">
            <a:spLocks noGrp="1"/>
          </p:cNvSpPr>
          <p:nvPr>
            <p:ph type="body" idx="1"/>
          </p:nvPr>
        </p:nvSpPr>
        <p:spPr>
          <a:xfrm>
            <a:off x="4926800" y="1228925"/>
            <a:ext cx="3471000" cy="2933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800"/>
              <a:t>Professional Learning to Support:</a:t>
            </a:r>
            <a:endParaRPr sz="1800"/>
          </a:p>
          <a:p>
            <a:pPr marL="457200" lvl="0" indent="-342900" algn="l" rtl="0">
              <a:spcBef>
                <a:spcPts val="0"/>
              </a:spcBef>
              <a:spcAft>
                <a:spcPts val="0"/>
              </a:spcAft>
              <a:buSzPts val="1800"/>
              <a:buChar char="●"/>
            </a:pPr>
            <a:r>
              <a:rPr lang="en" sz="1800"/>
              <a:t>Teachers</a:t>
            </a:r>
            <a:endParaRPr sz="1800"/>
          </a:p>
          <a:p>
            <a:pPr marL="457200" lvl="0" indent="-342900" algn="l" rtl="0">
              <a:spcBef>
                <a:spcPts val="0"/>
              </a:spcBef>
              <a:spcAft>
                <a:spcPts val="0"/>
              </a:spcAft>
              <a:buSzPts val="1800"/>
              <a:buChar char="●"/>
            </a:pPr>
            <a:r>
              <a:rPr lang="en" sz="1800"/>
              <a:t>Principals</a:t>
            </a:r>
            <a:endParaRPr sz="1800"/>
          </a:p>
          <a:p>
            <a:pPr marL="457200" lvl="0" indent="-342900" algn="l" rtl="0">
              <a:spcBef>
                <a:spcPts val="0"/>
              </a:spcBef>
              <a:spcAft>
                <a:spcPts val="0"/>
              </a:spcAft>
              <a:buSzPts val="1800"/>
              <a:buChar char="●"/>
            </a:pPr>
            <a:r>
              <a:rPr lang="en" sz="1800"/>
              <a:t>To support knowledge of:</a:t>
            </a:r>
            <a:endParaRPr sz="1800"/>
          </a:p>
          <a:p>
            <a:pPr marL="914400" lvl="1" indent="-317500" algn="l" rtl="0">
              <a:spcBef>
                <a:spcPts val="0"/>
              </a:spcBef>
              <a:spcAft>
                <a:spcPts val="0"/>
              </a:spcAft>
              <a:buSzPts val="1400"/>
              <a:buChar char="○"/>
            </a:pPr>
            <a:r>
              <a:rPr lang="en"/>
              <a:t>Instruction for English learners</a:t>
            </a:r>
            <a:endParaRPr/>
          </a:p>
          <a:p>
            <a:pPr marL="914400" lvl="1" indent="-317500" algn="l" rtl="0">
              <a:spcBef>
                <a:spcPts val="0"/>
              </a:spcBef>
              <a:spcAft>
                <a:spcPts val="0"/>
              </a:spcAft>
              <a:buSzPts val="1400"/>
              <a:buChar char="○"/>
            </a:pPr>
            <a:r>
              <a:rPr lang="en"/>
              <a:t>Students with Disabilities</a:t>
            </a:r>
            <a:endParaRPr/>
          </a:p>
          <a:p>
            <a:pPr marL="914400" lvl="1" indent="-317500" algn="l" rtl="0">
              <a:spcBef>
                <a:spcPts val="0"/>
              </a:spcBef>
              <a:spcAft>
                <a:spcPts val="0"/>
              </a:spcAft>
              <a:buSzPts val="1400"/>
              <a:buChar char="○"/>
            </a:pPr>
            <a:r>
              <a:rPr lang="en"/>
              <a:t>Effective Use of Technology</a:t>
            </a:r>
            <a:endParaRPr/>
          </a:p>
          <a:p>
            <a:pPr marL="457200" lvl="0" indent="-342900" algn="l" rtl="0">
              <a:spcBef>
                <a:spcPts val="0"/>
              </a:spcBef>
              <a:spcAft>
                <a:spcPts val="0"/>
              </a:spcAft>
              <a:buSzPts val="1800"/>
              <a:buChar char="●"/>
            </a:pPr>
            <a:r>
              <a:rPr lang="en" sz="1800"/>
              <a:t>Bridge Early Childhood to Kindergarten teachers</a:t>
            </a:r>
            <a:endParaRPr sz="1800"/>
          </a:p>
        </p:txBody>
      </p:sp>
      <p:sp>
        <p:nvSpPr>
          <p:cNvPr id="1236" name="Google Shape;1236;p148">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49">
            <a:extLst>
              <a:ext uri="{C183D7F6-B498-43B3-948B-1728B52AA6E4}">
                <adec:decorative xmlns:adec="http://schemas.microsoft.com/office/drawing/2017/decorative" val="1"/>
              </a:ext>
            </a:extLst>
          </p:cNvPr>
          <p:cNvSpPr txBox="1">
            <a:spLocks noGrp="1"/>
          </p:cNvSpPr>
          <p:nvPr>
            <p:ph type="title"/>
          </p:nvPr>
        </p:nvSpPr>
        <p:spPr>
          <a:xfrm>
            <a:off x="311700" y="105100"/>
            <a:ext cx="79593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Offer Educator Leadership and Career Advancement Opportunities</a:t>
            </a:r>
            <a:endParaRPr sz="2400"/>
          </a:p>
        </p:txBody>
      </p:sp>
      <p:sp>
        <p:nvSpPr>
          <p:cNvPr id="1242" name="Google Shape;1242;p149">
            <a:extLst>
              <a:ext uri="{C183D7F6-B498-43B3-948B-1728B52AA6E4}">
                <adec:decorative xmlns:adec="http://schemas.microsoft.com/office/drawing/2017/decorative" val="1"/>
              </a:ext>
            </a:extLst>
          </p:cNvPr>
          <p:cNvSpPr txBox="1">
            <a:spLocks noGrp="1"/>
          </p:cNvSpPr>
          <p:nvPr>
            <p:ph type="body" idx="1"/>
          </p:nvPr>
        </p:nvSpPr>
        <p:spPr>
          <a:xfrm>
            <a:off x="123875" y="1079500"/>
            <a:ext cx="4296900" cy="30348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Clr>
                <a:schemeClr val="dk1"/>
              </a:buClr>
              <a:buSzPts val="1100"/>
              <a:buFont typeface="Arial"/>
              <a:buNone/>
            </a:pPr>
            <a:r>
              <a:rPr lang="en" sz="1806" i="1">
                <a:solidFill>
                  <a:srgbClr val="1155CC"/>
                </a:solidFill>
              </a:rPr>
              <a:t>Did you know…. Title II can be used to…</a:t>
            </a:r>
            <a:endParaRPr sz="1806" i="1">
              <a:solidFill>
                <a:srgbClr val="1155CC"/>
              </a:solidFill>
            </a:endParaRPr>
          </a:p>
          <a:p>
            <a:pPr marL="457200" lvl="0" indent="-343305" algn="l" rtl="0">
              <a:lnSpc>
                <a:spcPct val="150000"/>
              </a:lnSpc>
              <a:spcBef>
                <a:spcPts val="0"/>
              </a:spcBef>
              <a:spcAft>
                <a:spcPts val="0"/>
              </a:spcAft>
              <a:buSzPts val="1806"/>
              <a:buChar char="●"/>
            </a:pPr>
            <a:r>
              <a:rPr lang="en" sz="1806"/>
              <a:t>Provide release time or compensation for additional teacher leader responsibilities</a:t>
            </a:r>
            <a:endParaRPr sz="1806"/>
          </a:p>
          <a:p>
            <a:pPr marL="457200" lvl="0" indent="-343305" algn="l" rtl="0">
              <a:lnSpc>
                <a:spcPct val="150000"/>
              </a:lnSpc>
              <a:spcBef>
                <a:spcPts val="0"/>
              </a:spcBef>
              <a:spcAft>
                <a:spcPts val="0"/>
              </a:spcAft>
              <a:buSzPts val="1806"/>
              <a:buChar char="●"/>
            </a:pPr>
            <a:r>
              <a:rPr lang="en" sz="1806"/>
              <a:t>Fund teacher pursuit of advanced career opportunities or additional endorsements</a:t>
            </a:r>
            <a:endParaRPr sz="1806"/>
          </a:p>
          <a:p>
            <a:pPr marL="457200" lvl="0" indent="0" algn="l" rtl="0">
              <a:lnSpc>
                <a:spcPct val="150000"/>
              </a:lnSpc>
              <a:spcBef>
                <a:spcPts val="0"/>
              </a:spcBef>
              <a:spcAft>
                <a:spcPts val="0"/>
              </a:spcAft>
              <a:buNone/>
            </a:pPr>
            <a:endParaRPr/>
          </a:p>
        </p:txBody>
      </p:sp>
      <p:sp>
        <p:nvSpPr>
          <p:cNvPr id="1244" name="Google Shape;1244;p149">
            <a:extLst>
              <a:ext uri="{C183D7F6-B498-43B3-948B-1728B52AA6E4}">
                <adec:decorative xmlns:adec="http://schemas.microsoft.com/office/drawing/2017/decorative" val="1"/>
              </a:ext>
            </a:extLst>
          </p:cNvPr>
          <p:cNvSpPr txBox="1"/>
          <p:nvPr/>
        </p:nvSpPr>
        <p:spPr>
          <a:xfrm>
            <a:off x="4738200" y="1085250"/>
            <a:ext cx="3649200" cy="297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Examples:  </a:t>
            </a:r>
            <a:endParaRPr sz="18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Denver Public Schools offers multiple teacher leadership roles (New Teacher Ambassador, Team Lead, etc.) </a:t>
            </a:r>
            <a:endParaRPr sz="1600">
              <a:solidFill>
                <a:schemeClr val="dk1"/>
              </a:solidFill>
            </a:endParaRPr>
          </a:p>
          <a:p>
            <a:pPr marL="0" lvl="0" indent="0" algn="l" rtl="0">
              <a:spcBef>
                <a:spcPts val="0"/>
              </a:spcBef>
              <a:spcAft>
                <a:spcPts val="0"/>
              </a:spcAft>
              <a:buNone/>
            </a:pP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New York City established Teacher Career Pathways to enable more than 1400 teachers to serve in leadership roles and earn increased compensation</a:t>
            </a:r>
            <a:endParaRPr sz="1600">
              <a:solidFill>
                <a:schemeClr val="dk1"/>
              </a:solidFill>
            </a:endParaRPr>
          </a:p>
        </p:txBody>
      </p:sp>
      <p:sp>
        <p:nvSpPr>
          <p:cNvPr id="1245" name="Google Shape;1245;p149">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5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a:t>Promote Educator Diversity</a:t>
            </a:r>
            <a:endParaRPr sz="2400"/>
          </a:p>
        </p:txBody>
      </p:sp>
      <p:sp>
        <p:nvSpPr>
          <p:cNvPr id="1251" name="Google Shape;1251;p150"/>
          <p:cNvSpPr txBox="1">
            <a:spLocks noGrp="1"/>
          </p:cNvSpPr>
          <p:nvPr>
            <p:ph type="body" idx="1"/>
          </p:nvPr>
        </p:nvSpPr>
        <p:spPr>
          <a:xfrm>
            <a:off x="311700" y="1152475"/>
            <a:ext cx="85518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a:t>Diversifying our workforce is critical to addressing teacher shortages</a:t>
            </a:r>
            <a:endParaRPr/>
          </a:p>
          <a:p>
            <a:pPr marL="457200" lvl="0" indent="-330200" algn="l" rtl="0">
              <a:spcBef>
                <a:spcPts val="0"/>
              </a:spcBef>
              <a:spcAft>
                <a:spcPts val="0"/>
              </a:spcAft>
              <a:buSzPts val="1600"/>
              <a:buChar char="●"/>
            </a:pPr>
            <a:r>
              <a:rPr lang="en"/>
              <a:t>Colorado’s Report, </a:t>
            </a:r>
            <a:r>
              <a:rPr lang="en" u="sng">
                <a:solidFill>
                  <a:schemeClr val="hlink"/>
                </a:solidFill>
                <a:hlinkClick r:id="rId3"/>
              </a:rPr>
              <a:t>Diversifying the Educator Workforce:  Disrupting Inequities</a:t>
            </a:r>
            <a:r>
              <a:rPr lang="en"/>
              <a:t>, advocated for the following sample strategies:  </a:t>
            </a:r>
            <a:endParaRPr/>
          </a:p>
          <a:p>
            <a:pPr marL="457200" lvl="0" indent="0" algn="l" rtl="0">
              <a:spcBef>
                <a:spcPts val="0"/>
              </a:spcBef>
              <a:spcAft>
                <a:spcPts val="0"/>
              </a:spcAft>
              <a:buNone/>
            </a:pPr>
            <a:endParaRPr/>
          </a:p>
          <a:p>
            <a:pPr marL="914400" lvl="1" indent="-330200" algn="l" rtl="0">
              <a:spcBef>
                <a:spcPts val="0"/>
              </a:spcBef>
              <a:spcAft>
                <a:spcPts val="0"/>
              </a:spcAft>
              <a:buSzPts val="1600"/>
              <a:buChar char="○"/>
            </a:pPr>
            <a:r>
              <a:rPr lang="en" sz="1600"/>
              <a:t>Financial incentives:  housing stipends, loan forgiveness, retention bonuses</a:t>
            </a:r>
            <a:endParaRPr sz="1600"/>
          </a:p>
          <a:p>
            <a:pPr marL="914400" lvl="1" indent="-330200" algn="l" rtl="0">
              <a:spcBef>
                <a:spcPts val="0"/>
              </a:spcBef>
              <a:spcAft>
                <a:spcPts val="0"/>
              </a:spcAft>
              <a:buSzPts val="1600"/>
              <a:buChar char="○"/>
            </a:pPr>
            <a:r>
              <a:rPr lang="en" sz="1600"/>
              <a:t>Paid student-teacher residencies</a:t>
            </a:r>
            <a:endParaRPr sz="1600"/>
          </a:p>
          <a:p>
            <a:pPr marL="914400" lvl="1" indent="-330200" algn="l" rtl="0">
              <a:spcBef>
                <a:spcPts val="0"/>
              </a:spcBef>
              <a:spcAft>
                <a:spcPts val="0"/>
              </a:spcAft>
              <a:buSzPts val="1600"/>
              <a:buChar char="○"/>
            </a:pPr>
            <a:r>
              <a:rPr lang="en" sz="1600"/>
              <a:t>Fund recruitment efforts </a:t>
            </a:r>
            <a:endParaRPr sz="1600"/>
          </a:p>
          <a:p>
            <a:pPr marL="914400" lvl="1" indent="-330200" algn="l" rtl="0">
              <a:spcBef>
                <a:spcPts val="0"/>
              </a:spcBef>
              <a:spcAft>
                <a:spcPts val="0"/>
              </a:spcAft>
              <a:buSzPts val="1600"/>
              <a:buChar char="○"/>
            </a:pPr>
            <a:r>
              <a:rPr lang="en" sz="1600"/>
              <a:t>Provide and sustain coaching and mentoring programs, especially for historically underrepresented groups</a:t>
            </a:r>
            <a:endParaRPr sz="1600"/>
          </a:p>
          <a:p>
            <a:pPr marL="457200" lvl="0" indent="-330200" algn="l" rtl="0">
              <a:spcBef>
                <a:spcPts val="0"/>
              </a:spcBef>
              <a:spcAft>
                <a:spcPts val="0"/>
              </a:spcAft>
              <a:buSzPts val="1600"/>
              <a:buChar char="●"/>
            </a:pPr>
            <a:r>
              <a:rPr lang="en" sz="1600"/>
              <a:t>U</a:t>
            </a:r>
            <a:r>
              <a:rPr lang="en"/>
              <a:t>.S. Department of Education: </a:t>
            </a:r>
            <a:r>
              <a:rPr lang="en" u="sng">
                <a:solidFill>
                  <a:schemeClr val="hlink"/>
                </a:solidFill>
                <a:hlinkClick r:id="rId4"/>
              </a:rPr>
              <a:t>Supporting a Diverse Educator Workforce to Support Teaching and Learning</a:t>
            </a:r>
            <a:endParaRPr/>
          </a:p>
        </p:txBody>
      </p:sp>
      <p:sp>
        <p:nvSpPr>
          <p:cNvPr id="1252" name="Google Shape;1252;p150"/>
          <p:cNvSpPr txBox="1">
            <a:spLocks noGrp="1"/>
          </p:cNvSpPr>
          <p:nvPr>
            <p:ph type="title" idx="2"/>
          </p:nvPr>
        </p:nvSpPr>
        <p:spPr>
          <a:xfrm>
            <a:off x="78900" y="4347400"/>
            <a:ext cx="7920300" cy="519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Reminder: The General Education Provisions Act (GEPA, 20 U.S.C. §1228a) requires that programs funded with funds ensure equal opportunity for all eligible students, teachers, and other program beneficiaries in a manner that overcomes barriers to equitable participation, including barriers based on gender, race, national origin, disability, and age. </a:t>
            </a:r>
            <a:endParaRPr/>
          </a:p>
        </p:txBody>
      </p:sp>
      <p:sp>
        <p:nvSpPr>
          <p:cNvPr id="1253" name="Google Shape;1253;p1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Title II - Questions? </a:t>
            </a:r>
            <a:endParaRPr/>
          </a:p>
        </p:txBody>
      </p:sp>
      <p:sp>
        <p:nvSpPr>
          <p:cNvPr id="1259" name="Google Shape;1259;p1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GAINS</a:t>
            </a:r>
            <a:endParaRPr/>
          </a:p>
        </p:txBody>
      </p:sp>
      <p:sp>
        <p:nvSpPr>
          <p:cNvPr id="1265" name="Google Shape;1265;p1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5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Tips and Tricks </a:t>
            </a:r>
            <a:endParaRPr/>
          </a:p>
        </p:txBody>
      </p:sp>
      <p:sp>
        <p:nvSpPr>
          <p:cNvPr id="1271" name="Google Shape;1271;p153"/>
          <p:cNvSpPr txBox="1">
            <a:spLocks noGrp="1"/>
          </p:cNvSpPr>
          <p:nvPr>
            <p:ph type="body" idx="1"/>
          </p:nvPr>
        </p:nvSpPr>
        <p:spPr>
          <a:xfrm>
            <a:off x="311700" y="1152475"/>
            <a:ext cx="6515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Use the </a:t>
            </a:r>
            <a:r>
              <a:rPr lang="en" u="sng">
                <a:solidFill>
                  <a:schemeClr val="hlink"/>
                </a:solidFill>
                <a:hlinkClick r:id="rId3"/>
              </a:rPr>
              <a:t>reviewer checklist</a:t>
            </a:r>
            <a:endParaRPr>
              <a:highlight>
                <a:srgbClr val="FFFF00"/>
              </a:highlight>
            </a:endParaRPr>
          </a:p>
          <a:p>
            <a:pPr marL="457200" lvl="0" indent="-330200" algn="l" rtl="0">
              <a:spcBef>
                <a:spcPts val="0"/>
              </a:spcBef>
              <a:spcAft>
                <a:spcPts val="0"/>
              </a:spcAft>
              <a:buSzPts val="1600"/>
              <a:buChar char="●"/>
            </a:pPr>
            <a:r>
              <a:rPr lang="en"/>
              <a:t>Prepopulated narrative questions </a:t>
            </a:r>
            <a:endParaRPr/>
          </a:p>
          <a:p>
            <a:pPr marL="457200" lvl="0" indent="-330200" algn="l" rtl="0">
              <a:spcBef>
                <a:spcPts val="0"/>
              </a:spcBef>
              <a:spcAft>
                <a:spcPts val="0"/>
              </a:spcAft>
              <a:buSzPts val="1600"/>
              <a:buChar char="●"/>
            </a:pPr>
            <a:r>
              <a:rPr lang="en"/>
              <a:t>Budget Excel </a:t>
            </a:r>
            <a:r>
              <a:rPr lang="en" u="sng">
                <a:solidFill>
                  <a:schemeClr val="hlink"/>
                </a:solidFill>
                <a:hlinkClick r:id="rId4"/>
              </a:rPr>
              <a:t>template </a:t>
            </a:r>
            <a:endParaRPr/>
          </a:p>
          <a:p>
            <a:pPr marL="457200" lvl="0" indent="-330200" algn="l" rtl="0">
              <a:spcBef>
                <a:spcPts val="0"/>
              </a:spcBef>
              <a:spcAft>
                <a:spcPts val="0"/>
              </a:spcAft>
              <a:buSzPts val="1600"/>
              <a:buChar char="●"/>
            </a:pPr>
            <a:r>
              <a:rPr lang="en"/>
              <a:t>Copy 2025 Budget Detail </a:t>
            </a:r>
            <a:endParaRPr/>
          </a:p>
          <a:p>
            <a:pPr marL="457200" lvl="0" indent="-330200" algn="l" rtl="0">
              <a:spcBef>
                <a:spcPts val="0"/>
              </a:spcBef>
              <a:spcAft>
                <a:spcPts val="0"/>
              </a:spcAft>
              <a:buSzPts val="1600"/>
              <a:buChar char="●"/>
            </a:pPr>
            <a:r>
              <a:rPr lang="en"/>
              <a:t>Start consulting with </a:t>
            </a:r>
            <a:r>
              <a:rPr lang="en" u="sng">
                <a:solidFill>
                  <a:schemeClr val="hlink"/>
                </a:solidFill>
                <a:hlinkClick r:id="rId5"/>
              </a:rPr>
              <a:t>Non-Public Schools</a:t>
            </a:r>
            <a:endParaRPr/>
          </a:p>
          <a:p>
            <a:pPr marL="457200" lvl="0" indent="-330200" algn="l" rtl="0">
              <a:spcBef>
                <a:spcPts val="0"/>
              </a:spcBef>
              <a:spcAft>
                <a:spcPts val="0"/>
              </a:spcAft>
              <a:buSzPts val="1600"/>
              <a:buChar char="●"/>
            </a:pPr>
            <a:r>
              <a:rPr lang="en"/>
              <a:t>Review list of schools ESSA-Identified (CS, TS, ATS) during planning and prioritization</a:t>
            </a:r>
            <a:endParaRPr/>
          </a:p>
        </p:txBody>
      </p:sp>
      <p:sp>
        <p:nvSpPr>
          <p:cNvPr id="1272" name="Google Shape;1272;p1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Networking Time</a:t>
            </a:r>
            <a:endParaRPr/>
          </a:p>
        </p:txBody>
      </p:sp>
      <p:sp>
        <p:nvSpPr>
          <p:cNvPr id="1278" name="Google Shape;1278;p1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Questions to Consider </a:t>
            </a:r>
            <a:endParaRPr/>
          </a:p>
        </p:txBody>
      </p:sp>
      <p:sp>
        <p:nvSpPr>
          <p:cNvPr id="1284" name="Google Shape;1284;p155"/>
          <p:cNvSpPr txBox="1">
            <a:spLocks noGrp="1"/>
          </p:cNvSpPr>
          <p:nvPr>
            <p:ph type="body" idx="1"/>
          </p:nvPr>
        </p:nvSpPr>
        <p:spPr>
          <a:xfrm>
            <a:off x="311700" y="1030775"/>
            <a:ext cx="7267200" cy="3316800"/>
          </a:xfrm>
          <a:prstGeom prst="rect">
            <a:avLst/>
          </a:prstGeom>
        </p:spPr>
        <p:txBody>
          <a:bodyPr spcFirstLastPara="1" wrap="square" lIns="91425" tIns="91425" rIns="91425" bIns="91425" anchor="t" anchorCtr="0">
            <a:normAutofit/>
          </a:bodyPr>
          <a:lstStyle/>
          <a:p>
            <a:pPr marL="914400" lvl="1" indent="-317500" algn="l" rtl="0">
              <a:spcBef>
                <a:spcPts val="0"/>
              </a:spcBef>
              <a:spcAft>
                <a:spcPts val="0"/>
              </a:spcAft>
              <a:buSzPts val="1400"/>
              <a:buChar char="○"/>
            </a:pPr>
            <a:r>
              <a:rPr lang="en"/>
              <a:t>What are your Expected Outcomes? </a:t>
            </a:r>
            <a:endParaRPr/>
          </a:p>
          <a:p>
            <a:pPr marL="914400" lvl="1" indent="-317500" algn="l" rtl="0">
              <a:spcBef>
                <a:spcPts val="0"/>
              </a:spcBef>
              <a:spcAft>
                <a:spcPts val="0"/>
              </a:spcAft>
              <a:buSzPts val="1400"/>
              <a:buChar char="○"/>
            </a:pPr>
            <a:r>
              <a:rPr lang="en"/>
              <a:t>2-3 specific impacts you hope to see in your school(s).</a:t>
            </a:r>
            <a:endParaRPr/>
          </a:p>
          <a:p>
            <a:pPr marL="914400" lvl="1" indent="-317500" algn="l" rtl="0">
              <a:spcBef>
                <a:spcPts val="0"/>
              </a:spcBef>
              <a:spcAft>
                <a:spcPts val="0"/>
              </a:spcAft>
              <a:buSzPts val="1400"/>
              <a:buChar char="○"/>
            </a:pPr>
            <a:r>
              <a:rPr lang="en"/>
              <a:t>What are your first steps to get there?</a:t>
            </a:r>
            <a:endParaRPr/>
          </a:p>
          <a:p>
            <a:pPr marL="914400" lvl="1" indent="-317500" algn="l" rtl="0">
              <a:spcBef>
                <a:spcPts val="0"/>
              </a:spcBef>
              <a:spcAft>
                <a:spcPts val="0"/>
              </a:spcAft>
              <a:buSzPts val="1400"/>
              <a:buChar char="○"/>
            </a:pPr>
            <a:r>
              <a:rPr lang="en"/>
              <a:t>What might be the priorities you want to address with federal funds? (depending on the level of funding your LEA receives)</a:t>
            </a:r>
            <a:endParaRPr/>
          </a:p>
          <a:p>
            <a:pPr marL="914400" lvl="1" indent="-317500" algn="l" rtl="0">
              <a:spcBef>
                <a:spcPts val="0"/>
              </a:spcBef>
              <a:spcAft>
                <a:spcPts val="0"/>
              </a:spcAft>
              <a:buSzPts val="1400"/>
              <a:buChar char="○"/>
            </a:pPr>
            <a:r>
              <a:rPr lang="en"/>
              <a:t>How will you prioritize schools served? (poverty levels, needs, supporting consistency and coherence)</a:t>
            </a:r>
            <a:endParaRPr/>
          </a:p>
          <a:p>
            <a:pPr marL="914400" lvl="1" indent="-317500" algn="l" rtl="0">
              <a:spcBef>
                <a:spcPts val="0"/>
              </a:spcBef>
              <a:spcAft>
                <a:spcPts val="0"/>
              </a:spcAft>
              <a:buSzPts val="1400"/>
              <a:buChar char="○"/>
            </a:pPr>
            <a:r>
              <a:rPr lang="en"/>
              <a:t>How do you progress monitor your programs? </a:t>
            </a:r>
            <a:endParaRPr/>
          </a:p>
          <a:p>
            <a:pPr marL="914400" lvl="1" indent="-317500" algn="l" rtl="0">
              <a:spcBef>
                <a:spcPts val="0"/>
              </a:spcBef>
              <a:spcAft>
                <a:spcPts val="0"/>
              </a:spcAft>
              <a:buSzPts val="1400"/>
              <a:buChar char="○"/>
            </a:pPr>
            <a:r>
              <a:rPr lang="en"/>
              <a:t>What led to improved outcomes for students? </a:t>
            </a:r>
            <a:endParaRPr/>
          </a:p>
          <a:p>
            <a:pPr marL="914400" lvl="1" indent="-317500" algn="l" rtl="0">
              <a:spcBef>
                <a:spcPts val="0"/>
              </a:spcBef>
              <a:spcAft>
                <a:spcPts val="0"/>
              </a:spcAft>
              <a:buSzPts val="1400"/>
              <a:buChar char="○"/>
            </a:pPr>
            <a:r>
              <a:rPr lang="en"/>
              <a:t>How will you evaluate the impact of your Federally-funded activities?</a:t>
            </a:r>
            <a:endParaRPr/>
          </a:p>
          <a:p>
            <a:pPr marL="914400" lvl="1" indent="-317500" algn="l" rtl="0">
              <a:spcBef>
                <a:spcPts val="0"/>
              </a:spcBef>
              <a:spcAft>
                <a:spcPts val="0"/>
              </a:spcAft>
              <a:buSzPts val="1400"/>
              <a:buChar char="○"/>
            </a:pPr>
            <a:r>
              <a:rPr lang="en"/>
              <a:t>What has been successful? What needs to continue? What were challenges?  What needs to change based on this year's CNA?</a:t>
            </a:r>
            <a:endParaRPr sz="1700"/>
          </a:p>
        </p:txBody>
      </p:sp>
      <p:sp>
        <p:nvSpPr>
          <p:cNvPr id="1285" name="Google Shape;1285;p1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Purpose</a:t>
            </a:r>
            <a:endParaRPr/>
          </a:p>
        </p:txBody>
      </p:sp>
      <p:sp>
        <p:nvSpPr>
          <p:cNvPr id="824" name="Google Shape;824;p102"/>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Build understanding of Comprehensive Needs Assessments </a:t>
            </a:r>
            <a:endParaRPr/>
          </a:p>
          <a:p>
            <a:pPr marL="457200" lvl="0" indent="-330200" algn="l" rtl="0">
              <a:spcBef>
                <a:spcPts val="0"/>
              </a:spcBef>
              <a:spcAft>
                <a:spcPts val="0"/>
              </a:spcAft>
              <a:buSzPts val="1600"/>
              <a:buChar char="●"/>
            </a:pPr>
            <a:r>
              <a:rPr lang="en"/>
              <a:t>Understand how to use a Comprehensive Needs Assessment to plan ESEA funds</a:t>
            </a:r>
            <a:endParaRPr/>
          </a:p>
          <a:p>
            <a:pPr marL="457200" lvl="0" indent="-330200" algn="l" rtl="0">
              <a:spcBef>
                <a:spcPts val="0"/>
              </a:spcBef>
              <a:spcAft>
                <a:spcPts val="0"/>
              </a:spcAft>
              <a:buSzPts val="1600"/>
              <a:buChar char="●"/>
            </a:pPr>
            <a:r>
              <a:rPr lang="en"/>
              <a:t>Share updated guidance from the Family, School and Community Partnerships office and USDE</a:t>
            </a:r>
            <a:endParaRPr/>
          </a:p>
          <a:p>
            <a:pPr marL="457200" lvl="0" indent="-330200" algn="l" rtl="0">
              <a:spcBef>
                <a:spcPts val="0"/>
              </a:spcBef>
              <a:spcAft>
                <a:spcPts val="0"/>
              </a:spcAft>
              <a:buSzPts val="1600"/>
              <a:buChar char="●"/>
            </a:pPr>
            <a:r>
              <a:rPr lang="en"/>
              <a:t>Network with LEAs to learn more about the Consolidated Application process and implementation </a:t>
            </a:r>
            <a:endParaRPr/>
          </a:p>
        </p:txBody>
      </p:sp>
      <p:sp>
        <p:nvSpPr>
          <p:cNvPr id="825" name="Google Shape;825;p10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26" name="Google Shape;826;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Networking Time Cont’d</a:t>
            </a:r>
            <a:endParaRPr dirty="0"/>
          </a:p>
        </p:txBody>
      </p:sp>
      <p:sp>
        <p:nvSpPr>
          <p:cNvPr id="1291" name="Google Shape;1291;p156"/>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Join the room that suits your interests:</a:t>
            </a:r>
            <a:endParaRPr/>
          </a:p>
          <a:p>
            <a:pPr marL="457200" lvl="0" indent="-330200" algn="l" rtl="0">
              <a:spcBef>
                <a:spcPts val="0"/>
              </a:spcBef>
              <a:spcAft>
                <a:spcPts val="0"/>
              </a:spcAft>
              <a:buSzPts val="1600"/>
              <a:buAutoNum type="arabicPeriod"/>
            </a:pPr>
            <a:r>
              <a:rPr lang="en"/>
              <a:t>CDE facilitated conversation </a:t>
            </a:r>
            <a:endParaRPr/>
          </a:p>
          <a:p>
            <a:pPr marL="457200" lvl="0" indent="-330200" algn="l" rtl="0">
              <a:spcBef>
                <a:spcPts val="0"/>
              </a:spcBef>
              <a:spcAft>
                <a:spcPts val="0"/>
              </a:spcAft>
              <a:buSzPts val="1600"/>
              <a:buAutoNum type="arabicPeriod"/>
            </a:pPr>
            <a:r>
              <a:rPr lang="en"/>
              <a:t>LEA facilitated collaboration- Program design focus</a:t>
            </a:r>
            <a:endParaRPr/>
          </a:p>
          <a:p>
            <a:pPr marL="457200" lvl="0" indent="-330200" algn="l" rtl="0">
              <a:spcBef>
                <a:spcPts val="0"/>
              </a:spcBef>
              <a:spcAft>
                <a:spcPts val="0"/>
              </a:spcAft>
              <a:buSzPts val="1600"/>
              <a:buAutoNum type="arabicPeriod"/>
            </a:pPr>
            <a:r>
              <a:rPr lang="en"/>
              <a:t>LEA facilitated collaboration- Program evaluation focus</a:t>
            </a:r>
            <a:endParaRPr/>
          </a:p>
          <a:p>
            <a:pPr marL="457200" lvl="0" indent="-330200" algn="l" rtl="0">
              <a:spcBef>
                <a:spcPts val="0"/>
              </a:spcBef>
              <a:spcAft>
                <a:spcPts val="0"/>
              </a:spcAft>
              <a:buSzPts val="1600"/>
              <a:buAutoNum type="arabicPeriod"/>
            </a:pPr>
            <a:r>
              <a:rPr lang="en"/>
              <a:t>Rural LEA Collaboration</a:t>
            </a:r>
            <a:endParaRPr/>
          </a:p>
        </p:txBody>
      </p:sp>
      <p:pic>
        <p:nvPicPr>
          <p:cNvPr id="1292" name="Google Shape;1292;p156" descr="Illustration of three people talking. "/>
          <p:cNvPicPr preferRelativeResize="0"/>
          <p:nvPr/>
        </p:nvPicPr>
        <p:blipFill>
          <a:blip r:embed="rId3">
            <a:alphaModFix/>
          </a:blip>
          <a:stretch>
            <a:fillRect/>
          </a:stretch>
        </p:blipFill>
        <p:spPr>
          <a:xfrm>
            <a:off x="5815000" y="2113894"/>
            <a:ext cx="2981325" cy="1985963"/>
          </a:xfrm>
          <a:prstGeom prst="rect">
            <a:avLst/>
          </a:prstGeom>
          <a:noFill/>
          <a:ln>
            <a:noFill/>
          </a:ln>
        </p:spPr>
      </p:pic>
      <p:sp>
        <p:nvSpPr>
          <p:cNvPr id="1293" name="Google Shape;1293;p1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1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Thank you!</a:t>
            </a:r>
            <a:endParaRPr/>
          </a:p>
        </p:txBody>
      </p:sp>
      <p:sp>
        <p:nvSpPr>
          <p:cNvPr id="1299" name="Google Shape;1299;p1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58"/>
          <p:cNvSpPr txBox="1">
            <a:spLocks noGrp="1"/>
          </p:cNvSpPr>
          <p:nvPr>
            <p:ph type="title" idx="4294967295"/>
          </p:nvPr>
        </p:nvSpPr>
        <p:spPr>
          <a:xfrm>
            <a:off x="331500" y="0"/>
            <a:ext cx="82566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305" name="Google Shape;1305;p158"/>
          <p:cNvGraphicFramePr/>
          <p:nvPr/>
        </p:nvGraphicFramePr>
        <p:xfrm>
          <a:off x="331494" y="673070"/>
          <a:ext cx="8481000" cy="4272260"/>
        </p:xfrm>
        <a:graphic>
          <a:graphicData uri="http://schemas.openxmlformats.org/drawingml/2006/table">
            <a:tbl>
              <a:tblPr firstRow="1">
                <a:noFill/>
                <a:tableStyleId>{559966BA-3E8A-4C9B-9174-DBC758574E95}</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a:t>
                      </a:r>
                      <a:r>
                        <a:rPr lang="en" sz="1000" u="sng">
                          <a:solidFill>
                            <a:schemeClr val="hlink"/>
                          </a:solidFill>
                          <a:latin typeface="Calibri"/>
                          <a:ea typeface="Calibri"/>
                          <a:cs typeface="Calibri"/>
                          <a:sym typeface="Calibri"/>
                          <a:hlinkClick r:id="rId6"/>
                        </a:rPr>
                        <a:t> </a:t>
                      </a:r>
                      <a:r>
                        <a:rPr lang="en" sz="1000" u="sng" strike="noStrike" cap="none">
                          <a:solidFill>
                            <a:schemeClr val="hlink"/>
                          </a:solidFill>
                          <a:latin typeface="Calibri"/>
                          <a:ea typeface="Calibri"/>
                          <a:cs typeface="Calibri"/>
                          <a:sym typeface="Calibri"/>
                          <a:hlinkClick r:id="rId6"/>
                        </a:rPr>
                        <a:t>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 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0"/>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1"/>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2"/>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7"/>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8"/>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9"/>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
        <p:nvSpPr>
          <p:cNvPr id="1306" name="Google Shape;1306;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62</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03">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2025-2026 Consolidated Application Timeline</a:t>
            </a:r>
            <a:endParaRPr/>
          </a:p>
        </p:txBody>
      </p:sp>
      <p:sp>
        <p:nvSpPr>
          <p:cNvPr id="834" name="Google Shape;834;p103">
            <a:extLst>
              <a:ext uri="{C183D7F6-B498-43B3-948B-1728B52AA6E4}">
                <adec:decorative xmlns:adec="http://schemas.microsoft.com/office/drawing/2017/decorative" val="1"/>
              </a:ext>
            </a:extLst>
          </p:cNvPr>
          <p:cNvSpPr txBox="1"/>
          <p:nvPr/>
        </p:nvSpPr>
        <p:spPr>
          <a:xfrm>
            <a:off x="562325" y="974425"/>
            <a:ext cx="80193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rPr>
              <a:t>CDE is in the process of finalizing revisions for the 2025-2026 Consolidated Application. While the application can be viewed in the GAINS system, it is currently not open. We anticipate part of the application being available to applicants in March. We will notify contacts directly once the application is available. Please contact the district’s Regional Contact if you have any questions.</a:t>
            </a:r>
            <a:endParaRPr sz="1800">
              <a:solidFill>
                <a:schemeClr val="dk2"/>
              </a:solidFill>
            </a:endParaRPr>
          </a:p>
        </p:txBody>
      </p:sp>
      <p:graphicFrame>
        <p:nvGraphicFramePr>
          <p:cNvPr id="833" name="Google Shape;833;p10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6896705"/>
              </p:ext>
            </p:extLst>
          </p:nvPr>
        </p:nvGraphicFramePr>
        <p:xfrm>
          <a:off x="562313" y="1726425"/>
          <a:ext cx="8019375" cy="3291570"/>
        </p:xfrm>
        <a:graphic>
          <a:graphicData uri="http://schemas.openxmlformats.org/drawingml/2006/table">
            <a:tbl>
              <a:tblPr firstRow="1">
                <a:noFill/>
                <a:tableStyleId>{A7423C60-2666-4018-A1F1-91F6B1CA8871}</a:tableStyleId>
              </a:tblPr>
              <a:tblGrid>
                <a:gridCol w="5170525">
                  <a:extLst>
                    <a:ext uri="{9D8B030D-6E8A-4147-A177-3AD203B41FA5}">
                      <a16:colId xmlns:a16="http://schemas.microsoft.com/office/drawing/2014/main" val="20000"/>
                    </a:ext>
                  </a:extLst>
                </a:gridCol>
                <a:gridCol w="2848850">
                  <a:extLst>
                    <a:ext uri="{9D8B030D-6E8A-4147-A177-3AD203B41FA5}">
                      <a16:colId xmlns:a16="http://schemas.microsoft.com/office/drawing/2014/main" val="20001"/>
                    </a:ext>
                  </a:extLst>
                </a:gridCol>
              </a:tblGrid>
              <a:tr h="316375">
                <a:tc>
                  <a:txBody>
                    <a:bodyPr/>
                    <a:lstStyle/>
                    <a:p>
                      <a:pPr marL="0" lvl="0" indent="0" algn="ctr" rtl="0">
                        <a:spcBef>
                          <a:spcPts val="0"/>
                        </a:spcBef>
                        <a:spcAft>
                          <a:spcPts val="0"/>
                        </a:spcAft>
                        <a:buNone/>
                      </a:pPr>
                      <a:r>
                        <a:rPr lang="en" sz="1200" b="1"/>
                        <a:t>Task</a:t>
                      </a:r>
                      <a:endParaRPr sz="1200" b="1"/>
                    </a:p>
                  </a:txBody>
                  <a:tcPr marL="91425" marR="91425" marT="91425" marB="91425">
                    <a:solidFill>
                      <a:srgbClr val="C9DAF8"/>
                    </a:solidFill>
                  </a:tcPr>
                </a:tc>
                <a:tc>
                  <a:txBody>
                    <a:bodyPr/>
                    <a:lstStyle/>
                    <a:p>
                      <a:pPr marL="0" lvl="0" indent="0" algn="ctr" rtl="0">
                        <a:spcBef>
                          <a:spcPts val="0"/>
                        </a:spcBef>
                        <a:spcAft>
                          <a:spcPts val="0"/>
                        </a:spcAft>
                        <a:buNone/>
                      </a:pPr>
                      <a:r>
                        <a:rPr lang="en" sz="1200" b="1"/>
                        <a:t>Projected Completion Date</a:t>
                      </a:r>
                      <a:endParaRPr sz="1200" b="1"/>
                    </a:p>
                  </a:txBody>
                  <a:tcPr marL="91425" marR="91425" marT="91425" marB="91425">
                    <a:solidFill>
                      <a:srgbClr val="C9DAF8"/>
                    </a:solidFill>
                  </a:tcPr>
                </a:tc>
                <a:extLst>
                  <a:ext uri="{0D108BD9-81ED-4DB2-BD59-A6C34878D82A}">
                    <a16:rowId xmlns:a16="http://schemas.microsoft.com/office/drawing/2014/main" val="10000"/>
                  </a:ext>
                </a:extLst>
              </a:tr>
              <a:tr h="316375">
                <a:tc>
                  <a:txBody>
                    <a:bodyPr/>
                    <a:lstStyle/>
                    <a:p>
                      <a:pPr marL="0" lvl="0" indent="0" algn="l" rtl="0">
                        <a:spcBef>
                          <a:spcPts val="0"/>
                        </a:spcBef>
                        <a:spcAft>
                          <a:spcPts val="0"/>
                        </a:spcAft>
                        <a:buNone/>
                      </a:pPr>
                      <a:r>
                        <a:rPr lang="en" sz="1200"/>
                        <a:t>Virtual Winter Training (CNA, Narratives and Pre-work)</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February 27 and March 4, 2025</a:t>
                      </a:r>
                      <a:endParaRPr sz="1200"/>
                    </a:p>
                  </a:txBody>
                  <a:tcPr marL="91425" marR="91425" marT="91425" marB="91425">
                    <a:solidFill>
                      <a:schemeClr val="lt1"/>
                    </a:solidFill>
                  </a:tcPr>
                </a:tc>
                <a:extLst>
                  <a:ext uri="{0D108BD9-81ED-4DB2-BD59-A6C34878D82A}">
                    <a16:rowId xmlns:a16="http://schemas.microsoft.com/office/drawing/2014/main" val="10001"/>
                  </a:ext>
                </a:extLst>
              </a:tr>
              <a:tr h="316375">
                <a:tc>
                  <a:txBody>
                    <a:bodyPr/>
                    <a:lstStyle/>
                    <a:p>
                      <a:pPr marL="0" lvl="0" indent="0" algn="l" rtl="0">
                        <a:spcBef>
                          <a:spcPts val="0"/>
                        </a:spcBef>
                        <a:spcAft>
                          <a:spcPts val="0"/>
                        </a:spcAft>
                        <a:buNone/>
                      </a:pPr>
                      <a:r>
                        <a:rPr lang="en" sz="1200"/>
                        <a:t>Cross Program Section Available</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End of March </a:t>
                      </a:r>
                      <a:endParaRPr sz="1200"/>
                    </a:p>
                  </a:txBody>
                  <a:tcPr marL="91425" marR="91425" marT="91425" marB="91425">
                    <a:solidFill>
                      <a:schemeClr val="lt1"/>
                    </a:solidFill>
                  </a:tcPr>
                </a:tc>
                <a:extLst>
                  <a:ext uri="{0D108BD9-81ED-4DB2-BD59-A6C34878D82A}">
                    <a16:rowId xmlns:a16="http://schemas.microsoft.com/office/drawing/2014/main" val="10002"/>
                  </a:ext>
                </a:extLst>
              </a:tr>
              <a:tr h="316375">
                <a:tc>
                  <a:txBody>
                    <a:bodyPr/>
                    <a:lstStyle/>
                    <a:p>
                      <a:pPr marL="0" lvl="0" indent="0" algn="l" rtl="0">
                        <a:spcBef>
                          <a:spcPts val="0"/>
                        </a:spcBef>
                        <a:spcAft>
                          <a:spcPts val="0"/>
                        </a:spcAft>
                        <a:buNone/>
                      </a:pPr>
                      <a:r>
                        <a:rPr lang="en" sz="1200">
                          <a:solidFill>
                            <a:schemeClr val="dk1"/>
                          </a:solidFill>
                        </a:rPr>
                        <a:t>GAINS System Training</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May</a:t>
                      </a:r>
                      <a:endParaRPr sz="1200"/>
                    </a:p>
                  </a:txBody>
                  <a:tcPr marL="91425" marR="91425" marT="91425" marB="91425">
                    <a:solidFill>
                      <a:schemeClr val="lt1"/>
                    </a:solidFill>
                  </a:tcPr>
                </a:tc>
                <a:extLst>
                  <a:ext uri="{0D108BD9-81ED-4DB2-BD59-A6C34878D82A}">
                    <a16:rowId xmlns:a16="http://schemas.microsoft.com/office/drawing/2014/main" val="10003"/>
                  </a:ext>
                </a:extLst>
              </a:tr>
              <a:tr h="316375">
                <a:tc>
                  <a:txBody>
                    <a:bodyPr/>
                    <a:lstStyle/>
                    <a:p>
                      <a:pPr marL="0" lvl="0" indent="0" algn="l" rtl="0">
                        <a:spcBef>
                          <a:spcPts val="0"/>
                        </a:spcBef>
                        <a:spcAft>
                          <a:spcPts val="0"/>
                        </a:spcAft>
                        <a:buNone/>
                      </a:pPr>
                      <a:r>
                        <a:rPr lang="en" sz="1200"/>
                        <a:t>Allocations Uploaded and Budgets Available for LEAs</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TBD</a:t>
                      </a:r>
                      <a:endParaRPr sz="1200"/>
                    </a:p>
                  </a:txBody>
                  <a:tcPr marL="91425" marR="91425" marT="91425" marB="91425">
                    <a:solidFill>
                      <a:schemeClr val="lt1"/>
                    </a:solidFill>
                  </a:tcPr>
                </a:tc>
                <a:extLst>
                  <a:ext uri="{0D108BD9-81ED-4DB2-BD59-A6C34878D82A}">
                    <a16:rowId xmlns:a16="http://schemas.microsoft.com/office/drawing/2014/main" val="10004"/>
                  </a:ext>
                </a:extLst>
              </a:tr>
              <a:tr h="316375">
                <a:tc>
                  <a:txBody>
                    <a:bodyPr/>
                    <a:lstStyle/>
                    <a:p>
                      <a:pPr marL="0" lvl="0" indent="0" algn="l" rtl="0">
                        <a:spcBef>
                          <a:spcPts val="0"/>
                        </a:spcBef>
                        <a:spcAft>
                          <a:spcPts val="0"/>
                        </a:spcAft>
                        <a:buNone/>
                      </a:pPr>
                      <a:r>
                        <a:rPr lang="en" sz="1200"/>
                        <a:t>Work Sessions</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May</a:t>
                      </a:r>
                      <a:endParaRPr sz="1200"/>
                    </a:p>
                  </a:txBody>
                  <a:tcPr marL="91425" marR="91425" marT="91425" marB="91425">
                    <a:solidFill>
                      <a:schemeClr val="lt1"/>
                    </a:solidFill>
                  </a:tcPr>
                </a:tc>
                <a:extLst>
                  <a:ext uri="{0D108BD9-81ED-4DB2-BD59-A6C34878D82A}">
                    <a16:rowId xmlns:a16="http://schemas.microsoft.com/office/drawing/2014/main" val="10005"/>
                  </a:ext>
                </a:extLst>
              </a:tr>
              <a:tr h="321400">
                <a:tc>
                  <a:txBody>
                    <a:bodyPr/>
                    <a:lstStyle/>
                    <a:p>
                      <a:pPr marL="0" lvl="0" indent="0" algn="l" rtl="0">
                        <a:spcBef>
                          <a:spcPts val="0"/>
                        </a:spcBef>
                        <a:spcAft>
                          <a:spcPts val="0"/>
                        </a:spcAft>
                        <a:buNone/>
                      </a:pPr>
                      <a:r>
                        <a:rPr lang="en" sz="1200"/>
                        <a:t>Application Due</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June 30</a:t>
                      </a:r>
                      <a:endParaRPr sz="1200"/>
                    </a:p>
                  </a:txBody>
                  <a:tcPr marL="91425" marR="91425" marT="91425" marB="91425">
                    <a:solidFill>
                      <a:schemeClr val="lt1"/>
                    </a:solidFill>
                  </a:tcPr>
                </a:tc>
                <a:extLst>
                  <a:ext uri="{0D108BD9-81ED-4DB2-BD59-A6C34878D82A}">
                    <a16:rowId xmlns:a16="http://schemas.microsoft.com/office/drawing/2014/main" val="10006"/>
                  </a:ext>
                </a:extLst>
              </a:tr>
              <a:tr h="321400">
                <a:tc>
                  <a:txBody>
                    <a:bodyPr/>
                    <a:lstStyle/>
                    <a:p>
                      <a:pPr marL="0" lvl="0" indent="0" algn="l" rtl="0">
                        <a:spcBef>
                          <a:spcPts val="0"/>
                        </a:spcBef>
                        <a:spcAft>
                          <a:spcPts val="0"/>
                        </a:spcAft>
                        <a:buNone/>
                      </a:pPr>
                      <a:r>
                        <a:rPr lang="en" sz="1200">
                          <a:solidFill>
                            <a:schemeClr val="dk1"/>
                          </a:solidFill>
                        </a:rPr>
                        <a:t>Summer Support Opportunity</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a:t>August</a:t>
                      </a:r>
                      <a:endParaRPr sz="1200"/>
                    </a:p>
                  </a:txBody>
                  <a:tcPr marL="91425" marR="91425" marT="91425" marB="91425">
                    <a:solidFill>
                      <a:schemeClr val="lt1"/>
                    </a:solidFill>
                  </a:tcPr>
                </a:tc>
                <a:extLst>
                  <a:ext uri="{0D108BD9-81ED-4DB2-BD59-A6C34878D82A}">
                    <a16:rowId xmlns:a16="http://schemas.microsoft.com/office/drawing/2014/main" val="10007"/>
                  </a:ext>
                </a:extLst>
              </a:tr>
              <a:tr h="321400">
                <a:tc>
                  <a:txBody>
                    <a:bodyPr/>
                    <a:lstStyle/>
                    <a:p>
                      <a:pPr marL="0" lvl="0" indent="0" algn="l" rtl="0">
                        <a:spcBef>
                          <a:spcPts val="0"/>
                        </a:spcBef>
                        <a:spcAft>
                          <a:spcPts val="0"/>
                        </a:spcAft>
                        <a:buNone/>
                      </a:pPr>
                      <a:r>
                        <a:rPr lang="en" sz="1200">
                          <a:solidFill>
                            <a:schemeClr val="dk1"/>
                          </a:solidFill>
                        </a:rPr>
                        <a:t>Financial Expenditure Report (FER) </a:t>
                      </a:r>
                      <a:r>
                        <a:rPr lang="en" sz="1200"/>
                        <a:t>Due</a:t>
                      </a:r>
                      <a:endParaRPr sz="1200"/>
                    </a:p>
                  </a:txBody>
                  <a:tcPr marL="91425" marR="91425" marT="91425" marB="91425">
                    <a:solidFill>
                      <a:schemeClr val="lt1"/>
                    </a:solidFill>
                  </a:tcPr>
                </a:tc>
                <a:tc>
                  <a:txBody>
                    <a:bodyPr/>
                    <a:lstStyle/>
                    <a:p>
                      <a:pPr marL="0" lvl="0" indent="0" algn="l" rtl="0">
                        <a:spcBef>
                          <a:spcPts val="0"/>
                        </a:spcBef>
                        <a:spcAft>
                          <a:spcPts val="0"/>
                        </a:spcAft>
                        <a:buNone/>
                      </a:pPr>
                      <a:r>
                        <a:rPr lang="en" sz="1200" dirty="0"/>
                        <a:t>September 30</a:t>
                      </a:r>
                      <a:endParaRPr sz="1200" dirty="0"/>
                    </a:p>
                  </a:txBody>
                  <a:tcPr marL="91425" marR="91425" marT="91425" marB="91425">
                    <a:solidFill>
                      <a:schemeClr val="lt1"/>
                    </a:solidFill>
                  </a:tcPr>
                </a:tc>
                <a:extLst>
                  <a:ext uri="{0D108BD9-81ED-4DB2-BD59-A6C34878D82A}">
                    <a16:rowId xmlns:a16="http://schemas.microsoft.com/office/drawing/2014/main" val="10008"/>
                  </a:ext>
                </a:extLst>
              </a:tr>
            </a:tbl>
          </a:graphicData>
        </a:graphic>
      </p:graphicFrame>
      <p:sp>
        <p:nvSpPr>
          <p:cNvPr id="832" name="Google Shape;832;p103">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0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Comprehensive Needs Assessment</a:t>
            </a:r>
            <a:endParaRPr>
              <a:solidFill>
                <a:schemeClr val="dk1"/>
              </a:solidFill>
            </a:endParaRPr>
          </a:p>
        </p:txBody>
      </p:sp>
      <p:sp>
        <p:nvSpPr>
          <p:cNvPr id="840" name="Google Shape;840;p1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05">
            <a:extLst>
              <a:ext uri="{C183D7F6-B498-43B3-948B-1728B52AA6E4}">
                <adec:decorative xmlns:adec="http://schemas.microsoft.com/office/drawing/2017/decorative" val="1"/>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is a Comprehensive Needs Assessment?</a:t>
            </a:r>
            <a:endParaRPr/>
          </a:p>
        </p:txBody>
      </p:sp>
      <p:sp>
        <p:nvSpPr>
          <p:cNvPr id="846" name="Google Shape;846;p105">
            <a:extLst>
              <a:ext uri="{C183D7F6-B498-43B3-948B-1728B52AA6E4}">
                <adec:decorative xmlns:adec="http://schemas.microsoft.com/office/drawing/2017/decorative" val="1"/>
              </a:ext>
            </a:extLst>
          </p:cNvPr>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comprehensive needs assessment (CNA) is a process that is used to </a:t>
            </a:r>
            <a:r>
              <a:rPr lang="en" b="1"/>
              <a:t>identify strengths, needs and performance challenges</a:t>
            </a:r>
            <a:r>
              <a:rPr lang="en"/>
              <a:t> in a school or district, determine their </a:t>
            </a:r>
            <a:r>
              <a:rPr lang="en" b="1"/>
              <a:t>root causes</a:t>
            </a:r>
            <a:r>
              <a:rPr lang="en"/>
              <a:t>, and </a:t>
            </a:r>
            <a:r>
              <a:rPr lang="en" b="1"/>
              <a:t>set priorities</a:t>
            </a:r>
            <a:r>
              <a:rPr lang="en"/>
              <a:t> for future action.</a:t>
            </a:r>
            <a:endParaRPr/>
          </a:p>
          <a:p>
            <a:pPr marL="0" lvl="0" indent="0" algn="l" rtl="0">
              <a:spcBef>
                <a:spcPts val="0"/>
              </a:spcBef>
              <a:spcAft>
                <a:spcPts val="0"/>
              </a:spcAft>
              <a:buNone/>
            </a:pPr>
            <a:endParaRPr/>
          </a:p>
          <a:p>
            <a:pPr marL="0" lvl="0" indent="0" algn="l" rtl="0">
              <a:spcBef>
                <a:spcPts val="0"/>
              </a:spcBef>
              <a:spcAft>
                <a:spcPts val="0"/>
              </a:spcAft>
              <a:buNone/>
            </a:pPr>
            <a:r>
              <a:rPr lang="en"/>
              <a:t>Schools and districts should use the comprehensive needs assessment to </a:t>
            </a:r>
            <a:r>
              <a:rPr lang="en" b="1"/>
              <a:t>inform improvement planning and budgeting</a:t>
            </a:r>
            <a:r>
              <a:rPr lang="en"/>
              <a:t>.</a:t>
            </a:r>
            <a:endParaRPr/>
          </a:p>
        </p:txBody>
      </p:sp>
      <p:pic>
        <p:nvPicPr>
          <p:cNvPr id="849" name="Google Shape;849;p10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88175" y="1369537"/>
            <a:ext cx="2245374" cy="2245374"/>
          </a:xfrm>
          <a:prstGeom prst="rect">
            <a:avLst/>
          </a:prstGeom>
          <a:noFill/>
          <a:ln>
            <a:noFill/>
          </a:ln>
        </p:spPr>
      </p:pic>
      <p:sp>
        <p:nvSpPr>
          <p:cNvPr id="848" name="Google Shape;848;p105">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4808</Words>
  <Application>Microsoft Office PowerPoint</Application>
  <PresentationFormat>On-screen Show (16:9)</PresentationFormat>
  <Paragraphs>563</Paragraphs>
  <Slides>62</Slides>
  <Notes>62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62</vt:i4>
      </vt:variant>
    </vt:vector>
  </HeadingPairs>
  <TitlesOfParts>
    <vt:vector size="77" baseType="lpstr">
      <vt:lpstr>Calibri</vt:lpstr>
      <vt:lpstr>Roboto Medium</vt:lpstr>
      <vt:lpstr>Roboto Black</vt:lpstr>
      <vt:lpstr>Nunito</vt:lpstr>
      <vt:lpstr>Nunito ExtraBold</vt:lpstr>
      <vt:lpstr>Nunito SemiBold</vt:lpstr>
      <vt:lpstr>Nunito Medium</vt:lpstr>
      <vt:lpstr>Arial</vt:lpstr>
      <vt:lpstr>Rockwell</vt:lpstr>
      <vt:lpstr>Roboto</vt:lpstr>
      <vt:lpstr>Merriweather Black</vt:lpstr>
      <vt:lpstr>Merriweather</vt:lpstr>
      <vt:lpstr>Archivo Black</vt:lpstr>
      <vt:lpstr>Simple Light</vt:lpstr>
      <vt:lpstr>Simple Light</vt:lpstr>
      <vt:lpstr>2025 Winter Regional Network Meeting</vt:lpstr>
      <vt:lpstr>Updates and Reminders</vt:lpstr>
      <vt:lpstr>Federal Updates</vt:lpstr>
      <vt:lpstr>Winter RNM</vt:lpstr>
      <vt:lpstr>Agenda</vt:lpstr>
      <vt:lpstr>Purpose</vt:lpstr>
      <vt:lpstr>2025-2026 Consolidated Application Timeline</vt:lpstr>
      <vt:lpstr>Comprehensive Needs Assessment</vt:lpstr>
      <vt:lpstr>What is a Comprehensive Needs Assessment?</vt:lpstr>
      <vt:lpstr>What Types of Data Should be Included in a CNA?</vt:lpstr>
      <vt:lpstr>Comprehensive Needs Assessment Rubric</vt:lpstr>
      <vt:lpstr>Where will my CNA be Documented?</vt:lpstr>
      <vt:lpstr>Where do we Start?</vt:lpstr>
      <vt:lpstr>An Example: Start with the End in Mind</vt:lpstr>
      <vt:lpstr>Opportunity Makers: Consider These “Buckets” in Your Work </vt:lpstr>
      <vt:lpstr>Belonging: Learning is Personal and Collective</vt:lpstr>
      <vt:lpstr>Belonging is a prerequisite for learning.  Consider the identities of the families you serve in assessing needs.  These are the Guiding Principles from the Tools of Cultural Proficiency.*</vt:lpstr>
      <vt:lpstr>Consistency: Clarity in Adult Actions Matters</vt:lpstr>
      <vt:lpstr>Coherence: Alignment of Adult Actions Matters</vt:lpstr>
      <vt:lpstr>Family, School and Community Stakeholder Guidance</vt:lpstr>
      <vt:lpstr>Stakeholder Engagement in the CNA</vt:lpstr>
      <vt:lpstr>Office of Family, School, and Community Partnerships</vt:lpstr>
      <vt:lpstr>Office of FSCP Offerings</vt:lpstr>
      <vt:lpstr>Stakeholder Engagement in Federal Programs Resource </vt:lpstr>
      <vt:lpstr>Stakeholder Engagement in Federal Programs Resource Contd </vt:lpstr>
      <vt:lpstr>Parent and Family Engagement in the Consolidated Application </vt:lpstr>
      <vt:lpstr>Parent and Family Engagement in the Consolidated Application Cont. </vt:lpstr>
      <vt:lpstr>Parent and Family Engagement in ESEA Monitoring </vt:lpstr>
      <vt:lpstr>District Spotlight </vt:lpstr>
      <vt:lpstr>Winning with Title I</vt:lpstr>
      <vt:lpstr>Title I as a Boxing Match</vt:lpstr>
      <vt:lpstr>Title I as a Sweet Science</vt:lpstr>
      <vt:lpstr>Created by Thompson School District </vt:lpstr>
      <vt:lpstr>Created by Thompson School District</vt:lpstr>
      <vt:lpstr>Created by Thompson School District, </vt:lpstr>
      <vt:lpstr>Created by Thompson School District. </vt:lpstr>
      <vt:lpstr>reated by Thompson School District </vt:lpstr>
      <vt:lpstr>CNA and the Plan-Do-Study-Act (PDSA) Cycle  in the Consolidated Application</vt:lpstr>
      <vt:lpstr>How is the CNA Connected to the Consolidated Application?</vt:lpstr>
      <vt:lpstr>Where will the CNA Appear in the Consolidated Application Questions?</vt:lpstr>
      <vt:lpstr>Planning Cycle for Federal Funds</vt:lpstr>
      <vt:lpstr>While Completing the Cons App…</vt:lpstr>
      <vt:lpstr>Progress Monitoring Throughout the School Year</vt:lpstr>
      <vt:lpstr>The Roadmap for the Journey </vt:lpstr>
      <vt:lpstr>Resources for the Consolidated Application</vt:lpstr>
      <vt:lpstr>And know your Regional Contact!</vt:lpstr>
      <vt:lpstr>Updated Guidance: Title II, Part A </vt:lpstr>
      <vt:lpstr>Using Title II, Part A Funds to Strategically Support Educator Recruitment, Retention, Professional Learning, and Improved Student Outcomes</vt:lpstr>
      <vt:lpstr>Improve Compensation and Working Conditions</vt:lpstr>
      <vt:lpstr>Create, Improve and Expand Pathways into the Profession</vt:lpstr>
      <vt:lpstr>Provide Induction and Professional Learning:  Induction</vt:lpstr>
      <vt:lpstr>Provide Induction and Professional Learning:  Professional Learning</vt:lpstr>
      <vt:lpstr>Offer Educator Leadership and Career Advancement Opportunities</vt:lpstr>
      <vt:lpstr>Promote Educator Diversity</vt:lpstr>
      <vt:lpstr>Title II - Questions? </vt:lpstr>
      <vt:lpstr>GAINS</vt:lpstr>
      <vt:lpstr>Tips and Tricks </vt:lpstr>
      <vt:lpstr>Networking Time</vt:lpstr>
      <vt:lpstr>Questions to Consider </vt:lpstr>
      <vt:lpstr>Networking Time Cont’d</vt:lpstr>
      <vt:lpstr>Thank you!</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Owen, Emily</cp:lastModifiedBy>
  <cp:revision>6</cp:revision>
  <dcterms:modified xsi:type="dcterms:W3CDTF">2025-03-13T14:05:15Z</dcterms:modified>
</cp:coreProperties>
</file>